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4" r:id="rId2"/>
    <p:sldId id="257" r:id="rId3"/>
    <p:sldId id="325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2" r:id="rId15"/>
    <p:sldId id="273" r:id="rId16"/>
    <p:sldId id="275" r:id="rId17"/>
    <p:sldId id="288" r:id="rId18"/>
    <p:sldId id="279" r:id="rId19"/>
    <p:sldId id="280" r:id="rId20"/>
    <p:sldId id="281" r:id="rId21"/>
    <p:sldId id="282" r:id="rId22"/>
    <p:sldId id="283" r:id="rId23"/>
    <p:sldId id="286" r:id="rId24"/>
    <p:sldId id="333" r:id="rId25"/>
    <p:sldId id="334" r:id="rId26"/>
    <p:sldId id="335" r:id="rId27"/>
    <p:sldId id="326" r:id="rId28"/>
    <p:sldId id="287" r:id="rId29"/>
    <p:sldId id="313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66CC"/>
    <a:srgbClr val="DFF95D"/>
    <a:srgbClr val="CD03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672FD9-24DB-4A08-903E-C4F20E6CADD7}" type="datetimeFigureOut">
              <a:rPr lang="es-ES" smtClean="0"/>
              <a:pPr/>
              <a:t>25/11/2019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C3E9D-90A2-49F9-8D8A-8C1A535C27F0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8929688" cy="500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1" name="4 Rectángulo"/>
          <p:cNvSpPr>
            <a:spLocks noChangeArrowheads="1"/>
          </p:cNvSpPr>
          <p:nvPr/>
        </p:nvSpPr>
        <p:spPr bwMode="auto">
          <a:xfrm>
            <a:off x="0" y="2143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i="1">
                <a:solidFill>
                  <a:srgbClr val="FFFF00"/>
                </a:solidFill>
              </a:rPr>
              <a:t>                   Prof.  Dr. Oscar Alfredo Bedini</a:t>
            </a:r>
            <a:endParaRPr lang="es-ES"/>
          </a:p>
        </p:txBody>
      </p:sp>
      <p:pic>
        <p:nvPicPr>
          <p:cNvPr id="7172" name="Picture 5" descr="escudo famili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8"/>
            <a:ext cx="642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357688" y="92868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_tradnl" sz="2000" i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s-ES_tradnl" sz="20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Esofagitis </a:t>
            </a:r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Eosinofílica</a:t>
            </a:r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  <a:endParaRPr lang="es-ES_tradnl" sz="20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s-ES_tradnl" sz="20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s-ES_tradnl" sz="2000" b="1" i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s-ES_tradnl" sz="2000" b="1" i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s-ES_tradnl" sz="2000" b="1" i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s-ES_tradnl" sz="2000" b="1" i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s-ES_tradnl" sz="2000" b="1" i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s-ES_tradnl" sz="2000" b="1" i="1" dirty="0">
                <a:solidFill>
                  <a:schemeClr val="tx1"/>
                </a:solidFill>
                <a:latin typeface="+mj-lt"/>
              </a:rPr>
              <a:t>Jefe de </a:t>
            </a:r>
            <a:r>
              <a:rPr lang="es-ES_tradnl" sz="2000" b="1" i="1" dirty="0" err="1" smtClean="0">
                <a:solidFill>
                  <a:schemeClr val="tx1"/>
                </a:solidFill>
                <a:latin typeface="+mj-lt"/>
              </a:rPr>
              <a:t>Ext.Cátedra</a:t>
            </a:r>
            <a:r>
              <a:rPr lang="es-ES_tradnl" sz="2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_tradnl" sz="2000" b="1" i="1" dirty="0">
                <a:solidFill>
                  <a:schemeClr val="tx1"/>
                </a:solidFill>
                <a:latin typeface="+mj-lt"/>
              </a:rPr>
              <a:t>de Gastroenterología  </a:t>
            </a:r>
            <a:r>
              <a:rPr lang="es-ES_tradnl" sz="2000" b="1" i="1" dirty="0" err="1">
                <a:solidFill>
                  <a:schemeClr val="tx1"/>
                </a:solidFill>
                <a:latin typeface="+mj-lt"/>
              </a:rPr>
              <a:t>Hosp</a:t>
            </a:r>
            <a:r>
              <a:rPr lang="es-ES_tradnl" sz="2000" b="1" i="1" dirty="0">
                <a:solidFill>
                  <a:schemeClr val="tx1"/>
                </a:solidFill>
                <a:latin typeface="+mj-lt"/>
              </a:rPr>
              <a:t>. Provincial.</a:t>
            </a:r>
          </a:p>
          <a:p>
            <a:pPr>
              <a:defRPr/>
            </a:pPr>
            <a:r>
              <a:rPr lang="es-ES_tradnl" sz="2000" b="1" i="1" dirty="0">
                <a:solidFill>
                  <a:schemeClr val="tx1"/>
                </a:solidFill>
                <a:latin typeface="+mj-lt"/>
              </a:rPr>
              <a:t>Prof. </a:t>
            </a:r>
            <a:r>
              <a:rPr lang="es-ES_tradnl" sz="2000" b="1" i="1" dirty="0" err="1">
                <a:solidFill>
                  <a:schemeClr val="tx1"/>
                </a:solidFill>
                <a:latin typeface="+mj-lt"/>
              </a:rPr>
              <a:t>Adj.</a:t>
            </a:r>
            <a:r>
              <a:rPr lang="es-ES_tradnl" sz="2000" b="1" i="1" dirty="0">
                <a:solidFill>
                  <a:schemeClr val="tx1"/>
                </a:solidFill>
                <a:latin typeface="+mj-lt"/>
              </a:rPr>
              <a:t> Cátedra de Gastroenterología  </a:t>
            </a:r>
            <a:r>
              <a:rPr lang="es-ES_tradnl" sz="2000" b="1" i="1" dirty="0" err="1">
                <a:solidFill>
                  <a:schemeClr val="tx1"/>
                </a:solidFill>
                <a:latin typeface="+mj-lt"/>
              </a:rPr>
              <a:t>Hosp</a:t>
            </a:r>
            <a:r>
              <a:rPr lang="es-ES_tradnl" sz="2000" b="1" i="1" dirty="0">
                <a:solidFill>
                  <a:schemeClr val="tx1"/>
                </a:solidFill>
                <a:latin typeface="+mj-lt"/>
              </a:rPr>
              <a:t>. Centenario</a:t>
            </a:r>
            <a:r>
              <a:rPr lang="es-ES_tradnl" sz="2000" b="1" i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>
              <a:defRPr/>
            </a:pPr>
            <a:r>
              <a:rPr lang="es-ES_tradnl" sz="2000" b="1" i="1" dirty="0" smtClean="0">
                <a:latin typeface="+mj-lt"/>
              </a:rPr>
              <a:t>Investigador básico y clínico UNR.</a:t>
            </a:r>
            <a:endParaRPr lang="es-ES_tradnl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74" name="7 Rectángulo"/>
          <p:cNvSpPr>
            <a:spLocks noChangeArrowheads="1"/>
          </p:cNvSpPr>
          <p:nvPr/>
        </p:nvSpPr>
        <p:spPr bwMode="auto">
          <a:xfrm>
            <a:off x="7643813" y="6072188"/>
            <a:ext cx="752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i="1" dirty="0">
                <a:solidFill>
                  <a:srgbClr val="FFFF00"/>
                </a:solidFill>
              </a:rPr>
              <a:t>2016</a:t>
            </a:r>
          </a:p>
        </p:txBody>
      </p:sp>
      <p:pic>
        <p:nvPicPr>
          <p:cNvPr id="8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FFFF00"/>
                </a:solidFill>
              </a:rPr>
              <a:t>Los </a:t>
            </a:r>
            <a:r>
              <a:rPr lang="es-ES" sz="2400" dirty="0" err="1" smtClean="0">
                <a:solidFill>
                  <a:srgbClr val="FF0066"/>
                </a:solidFill>
              </a:rPr>
              <a:t>mastocitos</a:t>
            </a:r>
            <a:r>
              <a:rPr lang="es-ES" sz="2400" dirty="0" smtClean="0">
                <a:solidFill>
                  <a:srgbClr val="FFFF00"/>
                </a:solidFill>
              </a:rPr>
              <a:t>  juntos  a los </a:t>
            </a:r>
            <a:r>
              <a:rPr lang="es-ES" sz="2400" dirty="0" err="1" smtClean="0">
                <a:solidFill>
                  <a:srgbClr val="FF0000"/>
                </a:solidFill>
              </a:rPr>
              <a:t>eosinófilos</a:t>
            </a:r>
            <a:r>
              <a:rPr lang="es-ES" sz="2400" dirty="0" smtClean="0">
                <a:solidFill>
                  <a:srgbClr val="FFFF00"/>
                </a:solidFill>
              </a:rPr>
              <a:t> participan igualmente en las respuestas </a:t>
            </a:r>
            <a:r>
              <a:rPr lang="es-ES" sz="2400" dirty="0" err="1" smtClean="0">
                <a:solidFill>
                  <a:srgbClr val="FFFF00"/>
                </a:solidFill>
              </a:rPr>
              <a:t>inmunoalérgicas</a:t>
            </a:r>
            <a:r>
              <a:rPr lang="es-ES" sz="2400" dirty="0" smtClean="0">
                <a:solidFill>
                  <a:srgbClr val="FFFF00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y también se encuentran </a:t>
            </a:r>
            <a:r>
              <a:rPr lang="es-ES" sz="2400" dirty="0" smtClean="0">
                <a:solidFill>
                  <a:srgbClr val="FF0066"/>
                </a:solidFill>
              </a:rPr>
              <a:t>aumentados</a:t>
            </a:r>
            <a:r>
              <a:rPr lang="es-ES" sz="2400" dirty="0" smtClean="0">
                <a:solidFill>
                  <a:schemeClr val="bg1"/>
                </a:solidFill>
              </a:rPr>
              <a:t>  en el epitelio esofágico en la EE</a:t>
            </a:r>
            <a:r>
              <a:rPr lang="es-ES" sz="2400" baseline="30000" dirty="0" smtClean="0">
                <a:solidFill>
                  <a:schemeClr val="bg1"/>
                </a:solidFill>
              </a:rPr>
              <a:t>13,22-24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En estudios  con microscopia  focalizada  , se han identificado </a:t>
            </a:r>
            <a:r>
              <a:rPr lang="es-ES" sz="2400" dirty="0" err="1" smtClean="0">
                <a:solidFill>
                  <a:srgbClr val="FFFF00"/>
                </a:solidFill>
              </a:rPr>
              <a:t>mastocitos</a:t>
            </a:r>
            <a:r>
              <a:rPr lang="es-ES" sz="2400" dirty="0" smtClean="0">
                <a:solidFill>
                  <a:srgbClr val="FFFF00"/>
                </a:solidFill>
              </a:rPr>
              <a:t> en la proximidad de las fibras nerviosas aferentes</a:t>
            </a:r>
            <a:r>
              <a:rPr lang="es-ES" sz="2400" baseline="30000" dirty="0" smtClean="0">
                <a:solidFill>
                  <a:srgbClr val="FFFF00"/>
                </a:solidFill>
              </a:rPr>
              <a:t>25.</a:t>
            </a:r>
          </a:p>
          <a:p>
            <a:endParaRPr lang="es-ES" baseline="30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dirty="0" smtClean="0"/>
              <a:t> </a:t>
            </a:r>
            <a:endParaRPr lang="es-ES" dirty="0"/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5" descr="C:\Documents and Settings\Usuario\Mis documentos\Mis imágenes\mastocit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86322"/>
            <a:ext cx="2071702" cy="1796554"/>
          </a:xfrm>
          <a:prstGeom prst="rect">
            <a:avLst/>
          </a:prstGeom>
          <a:noFill/>
        </p:spPr>
      </p:pic>
      <p:pic>
        <p:nvPicPr>
          <p:cNvPr id="6" name="Picture 2" descr="http://allergologico.it/blog-allergie/wp-content/uploads/2011/01/scatenamento_reazi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4786322"/>
            <a:ext cx="2381317" cy="178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3000372"/>
            <a:ext cx="8158162" cy="438912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contribuyendo a la </a:t>
            </a:r>
            <a:r>
              <a:rPr lang="es-ES" dirty="0" err="1" smtClean="0">
                <a:solidFill>
                  <a:srgbClr val="FFFF00"/>
                </a:solidFill>
              </a:rPr>
              <a:t>dismotilidad</a:t>
            </a:r>
            <a:r>
              <a:rPr lang="es-ES" dirty="0" smtClean="0">
                <a:solidFill>
                  <a:srgbClr val="FFFF00"/>
                </a:solidFill>
              </a:rPr>
              <a:t> digestiva </a:t>
            </a:r>
            <a:r>
              <a:rPr lang="es-ES" dirty="0" smtClean="0">
                <a:solidFill>
                  <a:schemeClr val="bg1"/>
                </a:solidFill>
              </a:rPr>
              <a:t>, tras la liberación del contenido de sus gránulos 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643050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Los </a:t>
            </a:r>
            <a:r>
              <a:rPr lang="es-ES" sz="2800" dirty="0" err="1" smtClean="0">
                <a:solidFill>
                  <a:srgbClr val="FF0000"/>
                </a:solidFill>
              </a:rPr>
              <a:t>mastocitos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rgbClr val="FFFF00"/>
                </a:solidFill>
              </a:rPr>
              <a:t>alteran la estabilidad de membrana  </a:t>
            </a:r>
            <a:r>
              <a:rPr lang="es-ES" sz="2800" dirty="0" smtClean="0">
                <a:solidFill>
                  <a:schemeClr val="bg1"/>
                </a:solidFill>
              </a:rPr>
              <a:t>e inducen la </a:t>
            </a:r>
            <a:r>
              <a:rPr lang="es-ES" sz="2800" dirty="0" smtClean="0">
                <a:solidFill>
                  <a:srgbClr val="FFFF00"/>
                </a:solidFill>
              </a:rPr>
              <a:t>contracción del músculo liso</a:t>
            </a:r>
            <a:r>
              <a:rPr lang="es-ES" sz="2800" baseline="30000" dirty="0" smtClean="0">
                <a:solidFill>
                  <a:srgbClr val="FFFF00"/>
                </a:solidFill>
              </a:rPr>
              <a:t>26  </a:t>
            </a:r>
            <a:endParaRPr lang="es-ES" sz="2800" dirty="0">
              <a:solidFill>
                <a:srgbClr val="FFFF00"/>
              </a:solidFill>
            </a:endParaRPr>
          </a:p>
        </p:txBody>
      </p:sp>
      <p:pic>
        <p:nvPicPr>
          <p:cNvPr id="5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57224" y="428625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Los </a:t>
            </a:r>
            <a:r>
              <a:rPr lang="es-ES" sz="2000" dirty="0" err="1" smtClean="0">
                <a:solidFill>
                  <a:schemeClr val="bg1"/>
                </a:solidFill>
              </a:rPr>
              <a:t>mastocitos</a:t>
            </a:r>
            <a:r>
              <a:rPr lang="es-ES" sz="2000" dirty="0" smtClean="0">
                <a:solidFill>
                  <a:schemeClr val="bg1"/>
                </a:solidFill>
              </a:rPr>
              <a:t> también contienen en sus gránulos </a:t>
            </a:r>
            <a:r>
              <a:rPr lang="es-ES" sz="2000" dirty="0" err="1" smtClean="0">
                <a:solidFill>
                  <a:srgbClr val="FFFF00"/>
                </a:solidFill>
              </a:rPr>
              <a:t>leucotrieno</a:t>
            </a:r>
            <a:r>
              <a:rPr lang="es-ES" sz="2000" dirty="0" smtClean="0">
                <a:solidFill>
                  <a:srgbClr val="FFFF00"/>
                </a:solidFill>
              </a:rPr>
              <a:t> C4, un estimulador directo de la contracción del músculo liso</a:t>
            </a:r>
            <a:r>
              <a:rPr lang="es-ES" sz="2000" baseline="30000" dirty="0" smtClean="0">
                <a:solidFill>
                  <a:srgbClr val="FFFF00"/>
                </a:solidFill>
              </a:rPr>
              <a:t>28</a:t>
            </a:r>
            <a:r>
              <a:rPr lang="es-ES" sz="2000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err="1" smtClean="0">
                <a:solidFill>
                  <a:srgbClr val="FF0000"/>
                </a:solidFill>
                <a:latin typeface="+mn-lt"/>
              </a:rPr>
              <a:t>Mecanísmo</a:t>
            </a: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 de infiltración en la mucosa :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Presencia  del  </a:t>
            </a:r>
            <a:r>
              <a:rPr lang="es-ES" dirty="0" err="1" smtClean="0">
                <a:solidFill>
                  <a:srgbClr val="FFFF00"/>
                </a:solidFill>
              </a:rPr>
              <a:t>alergeno</a:t>
            </a:r>
            <a:r>
              <a:rPr lang="es-ES" dirty="0" smtClean="0">
                <a:solidFill>
                  <a:srgbClr val="FFFF00"/>
                </a:solidFill>
              </a:rPr>
              <a:t> 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Activación de la respuesta inflamatoria local . 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                  </a:t>
            </a:r>
            <a:r>
              <a:rPr lang="es-ES" sz="2000" dirty="0" smtClean="0">
                <a:solidFill>
                  <a:srgbClr val="FFFF00"/>
                </a:solidFill>
              </a:rPr>
              <a:t>Participación y activación de linfocitos TCD4 , TCD8 , L B , otras células plasmáticas , </a:t>
            </a:r>
            <a:r>
              <a:rPr lang="es-ES" sz="2000" dirty="0" err="1" smtClean="0">
                <a:solidFill>
                  <a:srgbClr val="FFFF00"/>
                </a:solidFill>
              </a:rPr>
              <a:t>mastocitos</a:t>
            </a:r>
            <a:r>
              <a:rPr lang="es-ES" sz="2000" dirty="0" smtClean="0">
                <a:solidFill>
                  <a:srgbClr val="FFFF00"/>
                </a:solidFill>
              </a:rPr>
              <a:t>  , &gt; IGE . </a:t>
            </a:r>
          </a:p>
          <a:p>
            <a:endParaRPr lang="es-ES" sz="2000" dirty="0" smtClean="0">
              <a:solidFill>
                <a:srgbClr val="FFFF00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Determina  una &gt; </a:t>
            </a:r>
            <a:r>
              <a:rPr lang="es-ES" sz="2400" dirty="0" smtClean="0">
                <a:solidFill>
                  <a:srgbClr val="FFFF00"/>
                </a:solidFill>
              </a:rPr>
              <a:t>expresión de moléculas de adhesión sobre el endotelio vascular </a:t>
            </a:r>
            <a:r>
              <a:rPr lang="es-ES" sz="2400" dirty="0" smtClean="0">
                <a:solidFill>
                  <a:schemeClr val="bg1"/>
                </a:solidFill>
              </a:rPr>
              <a:t>en respuesta a </a:t>
            </a:r>
            <a:r>
              <a:rPr lang="es-ES" sz="2400" dirty="0" smtClean="0">
                <a:solidFill>
                  <a:srgbClr val="FF0000"/>
                </a:solidFill>
              </a:rPr>
              <a:t>(IL)-1b </a:t>
            </a:r>
            <a:r>
              <a:rPr lang="es-ES" sz="2400" dirty="0" smtClean="0">
                <a:solidFill>
                  <a:schemeClr val="bg1"/>
                </a:solidFill>
              </a:rPr>
              <a:t>y  </a:t>
            </a:r>
            <a:r>
              <a:rPr lang="es-ES" sz="2400" dirty="0" smtClean="0">
                <a:solidFill>
                  <a:srgbClr val="FF0000"/>
                </a:solidFill>
              </a:rPr>
              <a:t>(</a:t>
            </a:r>
            <a:r>
              <a:rPr lang="es-ES" sz="2400" dirty="0" err="1" smtClean="0">
                <a:solidFill>
                  <a:srgbClr val="FF0000"/>
                </a:solidFill>
              </a:rPr>
              <a:t>TNFa</a:t>
            </a:r>
            <a:r>
              <a:rPr lang="es-ES" sz="2400" dirty="0" smtClean="0">
                <a:solidFill>
                  <a:srgbClr val="FF0000"/>
                </a:solidFill>
              </a:rPr>
              <a:t>), </a:t>
            </a:r>
            <a:r>
              <a:rPr lang="es-ES" sz="2400" dirty="0" smtClean="0">
                <a:solidFill>
                  <a:schemeClr val="bg1"/>
                </a:solidFill>
              </a:rPr>
              <a:t>responsables de la </a:t>
            </a:r>
            <a:r>
              <a:rPr lang="es-ES" sz="2400" dirty="0" smtClean="0">
                <a:solidFill>
                  <a:srgbClr val="FF0000"/>
                </a:solidFill>
              </a:rPr>
              <a:t>adhesión y extravasación de los </a:t>
            </a:r>
            <a:r>
              <a:rPr lang="es-ES" sz="2400" dirty="0" err="1" smtClean="0">
                <a:solidFill>
                  <a:srgbClr val="FF0000"/>
                </a:solidFill>
              </a:rPr>
              <a:t>eosinófilos</a:t>
            </a:r>
            <a:r>
              <a:rPr lang="es-ES" sz="2400" dirty="0" smtClean="0">
                <a:solidFill>
                  <a:srgbClr val="FF0000"/>
                </a:solidFill>
              </a:rPr>
              <a:t>.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5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6" name="Picture 4" descr="C:\Documents and Settings\Usuario\Mis documentos\Mis imágenes\eosinofilo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214950"/>
            <a:ext cx="2073228" cy="1404935"/>
          </a:xfrm>
          <a:prstGeom prst="rect">
            <a:avLst/>
          </a:prstGeom>
          <a:noFill/>
        </p:spPr>
      </p:pic>
      <p:pic>
        <p:nvPicPr>
          <p:cNvPr id="7" name="Picture 5" descr="C:\Documents and Settings\Usuario\Mis documentos\Mis imágenes\ee 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286388"/>
            <a:ext cx="1000132" cy="1277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Otros mediadores inflamatorios 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La </a:t>
            </a:r>
            <a:r>
              <a:rPr lang="es-ES" sz="2400" dirty="0" smtClean="0">
                <a:solidFill>
                  <a:srgbClr val="FF0000"/>
                </a:solidFill>
              </a:rPr>
              <a:t>IL-5</a:t>
            </a:r>
            <a:r>
              <a:rPr lang="es-ES" sz="2400" baseline="30000" dirty="0" smtClean="0">
                <a:solidFill>
                  <a:srgbClr val="FF0000"/>
                </a:solidFill>
              </a:rPr>
              <a:t>32-34</a:t>
            </a:r>
            <a:r>
              <a:rPr lang="es-ES" sz="2400" dirty="0" smtClean="0">
                <a:solidFill>
                  <a:srgbClr val="FF0000"/>
                </a:solidFill>
              </a:rPr>
              <a:t>,</a:t>
            </a:r>
            <a:r>
              <a:rPr lang="es-ES" sz="2400" dirty="0" smtClean="0">
                <a:solidFill>
                  <a:schemeClr val="bg1"/>
                </a:solidFill>
              </a:rPr>
              <a:t> es un importante factor para la </a:t>
            </a:r>
            <a:r>
              <a:rPr lang="es-ES" sz="2400" dirty="0" smtClean="0">
                <a:solidFill>
                  <a:srgbClr val="FFFF00"/>
                </a:solidFill>
              </a:rPr>
              <a:t>proliferación, la diferenciación, la supervivencia y la activación, de los </a:t>
            </a:r>
            <a:r>
              <a:rPr lang="es-ES" sz="2400" dirty="0" err="1" smtClean="0">
                <a:solidFill>
                  <a:srgbClr val="FFFF00"/>
                </a:solidFill>
              </a:rPr>
              <a:t>eosinófilos</a:t>
            </a:r>
            <a:r>
              <a:rPr lang="es-ES" sz="2400" dirty="0" smtClean="0">
                <a:solidFill>
                  <a:srgbClr val="FFFF00"/>
                </a:solidFill>
              </a:rPr>
              <a:t>, </a:t>
            </a:r>
            <a:r>
              <a:rPr lang="es-ES" sz="2400" dirty="0" smtClean="0">
                <a:solidFill>
                  <a:schemeClr val="bg1"/>
                </a:solidFill>
              </a:rPr>
              <a:t> y también de los linfocitos T cooperadores y de los </a:t>
            </a:r>
            <a:r>
              <a:rPr lang="es-ES" sz="2400" dirty="0" err="1" smtClean="0">
                <a:solidFill>
                  <a:schemeClr val="bg1"/>
                </a:solidFill>
              </a:rPr>
              <a:t>mastocitos</a:t>
            </a:r>
            <a:r>
              <a:rPr lang="es-ES" sz="2400" dirty="0" smtClean="0">
                <a:solidFill>
                  <a:schemeClr val="bg1"/>
                </a:solidFill>
              </a:rPr>
              <a:t> en las reacciones  alérgicas crónicas.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rgbClr val="FF0000"/>
                </a:solidFill>
              </a:rPr>
              <a:t>IL-5 </a:t>
            </a:r>
            <a:r>
              <a:rPr lang="es-ES" sz="2400" dirty="0" smtClean="0">
                <a:solidFill>
                  <a:schemeClr val="bg1"/>
                </a:solidFill>
              </a:rPr>
              <a:t>ha sido </a:t>
            </a:r>
            <a:r>
              <a:rPr lang="es-ES" sz="2400" dirty="0" smtClean="0">
                <a:solidFill>
                  <a:srgbClr val="FF0066"/>
                </a:solidFill>
              </a:rPr>
              <a:t>implicada</a:t>
            </a:r>
            <a:r>
              <a:rPr lang="es-ES" sz="2400" dirty="0" smtClean="0">
                <a:solidFill>
                  <a:schemeClr val="bg1"/>
                </a:solidFill>
              </a:rPr>
              <a:t> en la fisiopatología del </a:t>
            </a:r>
            <a:r>
              <a:rPr lang="es-ES" sz="2400" dirty="0" smtClean="0">
                <a:solidFill>
                  <a:srgbClr val="FF0066"/>
                </a:solidFill>
              </a:rPr>
              <a:t>asma alérgico</a:t>
            </a:r>
            <a:r>
              <a:rPr lang="es-ES" sz="2400" baseline="30000" dirty="0" smtClean="0">
                <a:solidFill>
                  <a:srgbClr val="FF0066"/>
                </a:solidFill>
              </a:rPr>
              <a:t>33,34</a:t>
            </a:r>
            <a:r>
              <a:rPr lang="es-ES" sz="2400" dirty="0" smtClean="0">
                <a:solidFill>
                  <a:schemeClr val="bg1"/>
                </a:solidFill>
              </a:rPr>
              <a:t> ,</a:t>
            </a:r>
          </a:p>
          <a:p>
            <a:r>
              <a:rPr lang="es-ES" sz="2400" dirty="0" smtClean="0">
                <a:solidFill>
                  <a:srgbClr val="FF0066"/>
                </a:solidFill>
              </a:rPr>
              <a:t>y en los fenómenos de remodelación fibrosa </a:t>
            </a:r>
            <a:r>
              <a:rPr lang="es-ES" sz="2400" dirty="0" smtClean="0">
                <a:solidFill>
                  <a:schemeClr val="bg1"/>
                </a:solidFill>
              </a:rPr>
              <a:t>que acontecen en la inflamación crónica bronquial</a:t>
            </a:r>
            <a:r>
              <a:rPr lang="es-ES" sz="2400" baseline="30000" dirty="0" smtClean="0">
                <a:solidFill>
                  <a:schemeClr val="bg1"/>
                </a:solidFill>
              </a:rPr>
              <a:t>35</a:t>
            </a:r>
            <a:r>
              <a:rPr lang="es-ES" sz="2400" dirty="0" smtClean="0">
                <a:solidFill>
                  <a:schemeClr val="bg1"/>
                </a:solidFill>
              </a:rPr>
              <a:t> y cutánea</a:t>
            </a:r>
            <a:r>
              <a:rPr lang="es-ES" sz="2400" baseline="30000" dirty="0" smtClean="0">
                <a:solidFill>
                  <a:schemeClr val="bg1"/>
                </a:solidFill>
              </a:rPr>
              <a:t>36</a:t>
            </a:r>
            <a:r>
              <a:rPr lang="es-ES" sz="2400" dirty="0" smtClean="0">
                <a:solidFill>
                  <a:schemeClr val="bg1"/>
                </a:solidFill>
              </a:rPr>
              <a:t>. 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1" descr="C:\Documents and Settings\Usuario\Mis documentos\Mis imágenes\Interleucina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1785950" cy="1485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Otros mediadores son : 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IL-3 y GM-CSF </a:t>
            </a:r>
            <a:r>
              <a:rPr lang="es-ES" dirty="0" smtClean="0">
                <a:solidFill>
                  <a:schemeClr val="bg1"/>
                </a:solidFill>
              </a:rPr>
              <a:t>han sido también directamente implicados, junto con </a:t>
            </a:r>
            <a:r>
              <a:rPr lang="es-ES" dirty="0" smtClean="0">
                <a:solidFill>
                  <a:srgbClr val="FFFF00"/>
                </a:solidFill>
              </a:rPr>
              <a:t>IL-5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smtClean="0">
                <a:solidFill>
                  <a:srgbClr val="FF0066"/>
                </a:solidFill>
              </a:rPr>
              <a:t>en la proliferación y la acumulación de </a:t>
            </a:r>
            <a:r>
              <a:rPr lang="es-ES" dirty="0" err="1" smtClean="0">
                <a:solidFill>
                  <a:srgbClr val="FF0066"/>
                </a:solidFill>
              </a:rPr>
              <a:t>eosinófílos</a:t>
            </a:r>
            <a:r>
              <a:rPr lang="es-ES" dirty="0" smtClean="0">
                <a:solidFill>
                  <a:srgbClr val="FF0066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en respuesta a alérgenos</a:t>
            </a:r>
            <a:r>
              <a:rPr lang="es-ES" baseline="30000" dirty="0" smtClean="0">
                <a:solidFill>
                  <a:schemeClr val="bg1"/>
                </a:solidFill>
              </a:rPr>
              <a:t>37,40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ES" dirty="0" smtClean="0">
                <a:solidFill>
                  <a:srgbClr val="FF0066"/>
                </a:solidFill>
              </a:rPr>
              <a:t>Los </a:t>
            </a:r>
            <a:r>
              <a:rPr lang="es-ES" dirty="0" err="1" smtClean="0">
                <a:solidFill>
                  <a:srgbClr val="FF0066"/>
                </a:solidFill>
              </a:rPr>
              <a:t>eosinófilos</a:t>
            </a:r>
            <a:r>
              <a:rPr lang="es-ES" dirty="0" smtClean="0">
                <a:solidFill>
                  <a:srgbClr val="FF0066"/>
                </a:solidFill>
              </a:rPr>
              <a:t>  tisulares  son capaces </a:t>
            </a:r>
            <a:r>
              <a:rPr lang="es-ES" dirty="0" smtClean="0">
                <a:solidFill>
                  <a:schemeClr val="bg1"/>
                </a:solidFill>
              </a:rPr>
              <a:t>de producir  </a:t>
            </a:r>
            <a:r>
              <a:rPr lang="es-ES" dirty="0" smtClean="0">
                <a:solidFill>
                  <a:srgbClr val="FFFF00"/>
                </a:solidFill>
              </a:rPr>
              <a:t>GM-CSF,</a:t>
            </a:r>
            <a:r>
              <a:rPr lang="es-ES" dirty="0" smtClean="0">
                <a:solidFill>
                  <a:schemeClr val="bg1"/>
                </a:solidFill>
              </a:rPr>
              <a:t> por lo que podría haber un </a:t>
            </a:r>
            <a:r>
              <a:rPr lang="es-ES" dirty="0" smtClean="0">
                <a:solidFill>
                  <a:srgbClr val="FF0066"/>
                </a:solidFill>
              </a:rPr>
              <a:t>proceso </a:t>
            </a:r>
            <a:r>
              <a:rPr lang="es-ES" dirty="0" err="1" smtClean="0">
                <a:solidFill>
                  <a:srgbClr val="FF0066"/>
                </a:solidFill>
              </a:rPr>
              <a:t>autocrino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3" descr="C:\Documents and Settings\Usuario\Mis documentos\Mis imágenes\il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86322"/>
            <a:ext cx="2214578" cy="1845482"/>
          </a:xfrm>
          <a:prstGeom prst="rect">
            <a:avLst/>
          </a:prstGeom>
          <a:noFill/>
        </p:spPr>
      </p:pic>
      <p:pic>
        <p:nvPicPr>
          <p:cNvPr id="6" name="Picture 1" descr="C:\Documents and Settings\Usuario\Mis documentos\Mis imágenes\GM-CS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00636"/>
            <a:ext cx="2789944" cy="121444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143636" y="621508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GM-CSF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43042" y="6215082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IL-3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Las </a:t>
            </a:r>
            <a:r>
              <a:rPr lang="es-ES" sz="2400" dirty="0" err="1" smtClean="0">
                <a:solidFill>
                  <a:srgbClr val="FFFF00"/>
                </a:solidFill>
              </a:rPr>
              <a:t>eotaxinas</a:t>
            </a:r>
            <a:r>
              <a:rPr lang="es-ES" sz="2400" dirty="0" smtClean="0">
                <a:solidFill>
                  <a:srgbClr val="FFFF00"/>
                </a:solidFill>
              </a:rPr>
              <a:t> son </a:t>
            </a:r>
            <a:r>
              <a:rPr lang="es-ES" sz="2400" dirty="0" err="1" smtClean="0">
                <a:solidFill>
                  <a:srgbClr val="FFFF00"/>
                </a:solidFill>
              </a:rPr>
              <a:t>quimiocinas</a:t>
            </a:r>
            <a:r>
              <a:rPr lang="es-ES" sz="2400" dirty="0" smtClean="0">
                <a:solidFill>
                  <a:srgbClr val="FFFF00"/>
                </a:solidFill>
              </a:rPr>
              <a:t> , denominadas </a:t>
            </a:r>
            <a:r>
              <a:rPr lang="es-ES" sz="2400" dirty="0" err="1" smtClean="0">
                <a:solidFill>
                  <a:srgbClr val="FFFF00"/>
                </a:solidFill>
              </a:rPr>
              <a:t>eotaxina</a:t>
            </a:r>
            <a:r>
              <a:rPr lang="es-ES" sz="2400" dirty="0" smtClean="0">
                <a:solidFill>
                  <a:srgbClr val="FFFF00"/>
                </a:solidFill>
              </a:rPr>
              <a:t> 1, 2 y 3)</a:t>
            </a:r>
            <a:r>
              <a:rPr lang="es-ES" sz="2400" dirty="0" smtClean="0">
                <a:solidFill>
                  <a:schemeClr val="bg1"/>
                </a:solidFill>
              </a:rPr>
              <a:t>, las cuales actúan como potentes </a:t>
            </a:r>
            <a:r>
              <a:rPr lang="es-ES" sz="2400" dirty="0" err="1" smtClean="0">
                <a:solidFill>
                  <a:schemeClr val="bg1"/>
                </a:solidFill>
              </a:rPr>
              <a:t>quimioatrayentes</a:t>
            </a:r>
            <a:r>
              <a:rPr lang="es-ES" sz="2400" dirty="0" smtClean="0">
                <a:solidFill>
                  <a:schemeClr val="bg1"/>
                </a:solidFill>
              </a:rPr>
              <a:t> específicos  de los </a:t>
            </a:r>
            <a:r>
              <a:rPr lang="es-ES" sz="2400" dirty="0" err="1" smtClean="0">
                <a:solidFill>
                  <a:schemeClr val="bg1"/>
                </a:solidFill>
              </a:rPr>
              <a:t>eosinófilos</a:t>
            </a:r>
            <a:r>
              <a:rPr lang="es-ES" sz="2400" dirty="0" smtClean="0">
                <a:solidFill>
                  <a:schemeClr val="bg1"/>
                </a:solidFill>
              </a:rPr>
              <a:t> .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Las eotaxina-1 y 3 son </a:t>
            </a:r>
            <a:r>
              <a:rPr lang="es-ES" sz="2400" dirty="0" smtClean="0">
                <a:solidFill>
                  <a:schemeClr val="bg1"/>
                </a:solidFill>
              </a:rPr>
              <a:t>las </a:t>
            </a:r>
            <a:r>
              <a:rPr lang="es-ES" sz="2400" dirty="0" err="1" smtClean="0">
                <a:solidFill>
                  <a:schemeClr val="bg1"/>
                </a:solidFill>
              </a:rPr>
              <a:t>quimiocinas</a:t>
            </a:r>
            <a:r>
              <a:rPr lang="es-ES" sz="2400" dirty="0" smtClean="0">
                <a:solidFill>
                  <a:schemeClr val="bg1"/>
                </a:solidFill>
              </a:rPr>
              <a:t> más estudiadas en el tubo digestivo, donde se encuentran  muy expresadas</a:t>
            </a:r>
            <a:r>
              <a:rPr lang="es-ES" sz="2400" baseline="30000" dirty="0" smtClean="0">
                <a:solidFill>
                  <a:schemeClr val="bg1"/>
                </a:solidFill>
              </a:rPr>
              <a:t>44-46</a:t>
            </a:r>
            <a:r>
              <a:rPr lang="es-ES" sz="2400" dirty="0" smtClean="0">
                <a:solidFill>
                  <a:schemeClr val="bg1"/>
                </a:solidFill>
              </a:rPr>
              <a:t>, y  </a:t>
            </a:r>
            <a:r>
              <a:rPr lang="es-ES" sz="2400" dirty="0" smtClean="0">
                <a:solidFill>
                  <a:srgbClr val="FF00FF"/>
                </a:solidFill>
              </a:rPr>
              <a:t>pueden aislarse de las células </a:t>
            </a:r>
            <a:r>
              <a:rPr lang="es-ES" sz="2400" dirty="0" smtClean="0">
                <a:solidFill>
                  <a:schemeClr val="bg1"/>
                </a:solidFill>
              </a:rPr>
              <a:t>residentes </a:t>
            </a:r>
            <a:r>
              <a:rPr lang="es-ES" sz="2400" dirty="0" smtClean="0">
                <a:solidFill>
                  <a:srgbClr val="FF00FF"/>
                </a:solidFill>
              </a:rPr>
              <a:t>en la lamina propia del intestino delgado</a:t>
            </a:r>
            <a:r>
              <a:rPr lang="es-ES" sz="2400" dirty="0" smtClean="0">
                <a:solidFill>
                  <a:schemeClr val="bg1"/>
                </a:solidFill>
              </a:rPr>
              <a:t>, que es la zona en la que residen la mayoría de los </a:t>
            </a:r>
            <a:r>
              <a:rPr lang="es-ES" sz="2400" dirty="0" err="1" smtClean="0">
                <a:solidFill>
                  <a:schemeClr val="bg1"/>
                </a:solidFill>
              </a:rPr>
              <a:t>eosinófilos</a:t>
            </a:r>
            <a:r>
              <a:rPr lang="es-ES" sz="2400" dirty="0" smtClean="0">
                <a:solidFill>
                  <a:schemeClr val="bg1"/>
                </a:solidFill>
              </a:rPr>
              <a:t> del tubo digestivo en condiciones normales.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1" descr="C:\Documents and Settings\Usuario\Mis documentos\Mis imágenes\eotax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500702"/>
            <a:ext cx="1857388" cy="122418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429256" y="592933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eotaxina-1 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Estudios recientes  </a:t>
            </a:r>
            <a:r>
              <a:rPr lang="es-ES" dirty="0" smtClean="0">
                <a:solidFill>
                  <a:schemeClr val="bg1"/>
                </a:solidFill>
              </a:rPr>
              <a:t>demostraron que </a:t>
            </a:r>
            <a:r>
              <a:rPr lang="es-ES" dirty="0" smtClean="0">
                <a:solidFill>
                  <a:srgbClr val="FF0000"/>
                </a:solidFill>
              </a:rPr>
              <a:t>el gen </a:t>
            </a:r>
            <a:r>
              <a:rPr lang="es-ES" dirty="0" smtClean="0">
                <a:solidFill>
                  <a:schemeClr val="bg1"/>
                </a:solidFill>
              </a:rPr>
              <a:t>de la </a:t>
            </a:r>
            <a:r>
              <a:rPr lang="es-ES" dirty="0" smtClean="0">
                <a:solidFill>
                  <a:srgbClr val="FFFF00"/>
                </a:solidFill>
              </a:rPr>
              <a:t>eotaxina-3</a:t>
            </a:r>
            <a:r>
              <a:rPr lang="es-ES" dirty="0" smtClean="0">
                <a:solidFill>
                  <a:schemeClr val="bg1"/>
                </a:solidFill>
              </a:rPr>
              <a:t> es el más intensamente inducido en pacientes con EE </a:t>
            </a:r>
            <a:r>
              <a:rPr lang="es-ES" baseline="30000" dirty="0" smtClean="0">
                <a:solidFill>
                  <a:schemeClr val="bg1"/>
                </a:solidFill>
              </a:rPr>
              <a:t>52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En la población infantil con EE se observa una sobreexpresión de  eotaxina-1  y de RANTES.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RANTES </a:t>
            </a:r>
            <a:r>
              <a:rPr lang="es-ES" i="1" dirty="0" smtClean="0">
                <a:solidFill>
                  <a:srgbClr val="FFFF00"/>
                </a:solidFill>
              </a:rPr>
              <a:t>(</a:t>
            </a:r>
            <a:r>
              <a:rPr lang="es-ES" sz="1200" i="1" dirty="0" err="1" smtClean="0">
                <a:solidFill>
                  <a:srgbClr val="FFFF00"/>
                </a:solidFill>
              </a:rPr>
              <a:t>regulated</a:t>
            </a:r>
            <a:r>
              <a:rPr lang="es-ES" sz="1200" i="1" dirty="0" smtClean="0">
                <a:solidFill>
                  <a:srgbClr val="FFFF00"/>
                </a:solidFill>
              </a:rPr>
              <a:t> </a:t>
            </a:r>
            <a:r>
              <a:rPr lang="es-ES" sz="1200" i="1" dirty="0" err="1" smtClean="0">
                <a:solidFill>
                  <a:srgbClr val="FFFF00"/>
                </a:solidFill>
              </a:rPr>
              <a:t>upon</a:t>
            </a:r>
            <a:r>
              <a:rPr lang="es-ES" sz="1200" i="1" dirty="0" smtClean="0">
                <a:solidFill>
                  <a:srgbClr val="FFFF00"/>
                </a:solidFill>
              </a:rPr>
              <a:t> </a:t>
            </a:r>
            <a:r>
              <a:rPr lang="es-ES" sz="1200" i="1" dirty="0" err="1" smtClean="0">
                <a:solidFill>
                  <a:srgbClr val="FFFF00"/>
                </a:solidFill>
              </a:rPr>
              <a:t>activation</a:t>
            </a:r>
            <a:r>
              <a:rPr lang="es-ES" sz="1200" i="1" dirty="0" smtClean="0">
                <a:solidFill>
                  <a:srgbClr val="FFFF00"/>
                </a:solidFill>
              </a:rPr>
              <a:t>, normal T-</a:t>
            </a:r>
            <a:r>
              <a:rPr lang="es-ES" sz="1200" i="1" dirty="0" err="1" smtClean="0">
                <a:solidFill>
                  <a:srgbClr val="FFFF00"/>
                </a:solidFill>
              </a:rPr>
              <a:t>cells</a:t>
            </a:r>
            <a:r>
              <a:rPr lang="es-ES" sz="1200" i="1" dirty="0" smtClean="0">
                <a:solidFill>
                  <a:srgbClr val="FFFF00"/>
                </a:solidFill>
              </a:rPr>
              <a:t> </a:t>
            </a:r>
            <a:r>
              <a:rPr lang="es-ES" sz="1200" i="1" dirty="0" err="1" smtClean="0">
                <a:solidFill>
                  <a:srgbClr val="FFFF00"/>
                </a:solidFill>
              </a:rPr>
              <a:t>expressed</a:t>
            </a:r>
            <a:r>
              <a:rPr lang="es-ES" sz="1200" i="1" dirty="0" smtClean="0">
                <a:solidFill>
                  <a:srgbClr val="FFFF00"/>
                </a:solidFill>
              </a:rPr>
              <a:t> and </a:t>
            </a:r>
            <a:r>
              <a:rPr lang="es-ES" sz="1200" i="1" dirty="0" err="1" smtClean="0">
                <a:solidFill>
                  <a:srgbClr val="FFFF00"/>
                </a:solidFill>
              </a:rPr>
              <a:t>secreted</a:t>
            </a:r>
            <a:r>
              <a:rPr lang="es-ES" sz="1200" i="1" dirty="0" smtClean="0">
                <a:solidFill>
                  <a:srgbClr val="FFFF00"/>
                </a:solidFill>
              </a:rPr>
              <a:t> </a:t>
            </a:r>
            <a:r>
              <a:rPr lang="es-ES" sz="1200" i="1" dirty="0" err="1" smtClean="0">
                <a:solidFill>
                  <a:srgbClr val="FFFF00"/>
                </a:solidFill>
              </a:rPr>
              <a:t>chemokine</a:t>
            </a:r>
            <a:r>
              <a:rPr lang="es-ES" i="1" dirty="0" smtClean="0">
                <a:solidFill>
                  <a:srgbClr val="FFFF00"/>
                </a:solidFill>
              </a:rPr>
              <a:t>)</a:t>
            </a:r>
            <a:r>
              <a:rPr lang="es-ES" dirty="0" smtClean="0">
                <a:solidFill>
                  <a:schemeClr val="bg1"/>
                </a:solidFill>
              </a:rPr>
              <a:t> es otra </a:t>
            </a:r>
            <a:r>
              <a:rPr lang="es-ES" dirty="0" err="1" smtClean="0">
                <a:solidFill>
                  <a:schemeClr val="bg1"/>
                </a:solidFill>
              </a:rPr>
              <a:t>quimiocina</a:t>
            </a:r>
            <a:r>
              <a:rPr lang="es-ES" dirty="0" smtClean="0">
                <a:solidFill>
                  <a:schemeClr val="bg1"/>
                </a:solidFill>
              </a:rPr>
              <a:t>  incrementada en la EE.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2" descr="C:\Documents and Settings\Usuario\Mis documentos\Mis imágenes\factor rant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857760"/>
            <a:ext cx="2508248" cy="158475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143504" y="5857892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RANTES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Proteínas propias del </a:t>
            </a:r>
            <a:r>
              <a:rPr lang="es-ES" sz="2800" dirty="0" err="1" smtClean="0">
                <a:solidFill>
                  <a:srgbClr val="FFFF00"/>
                </a:solidFill>
              </a:rPr>
              <a:t>eosinófilo</a:t>
            </a:r>
            <a:r>
              <a:rPr lang="es-ES" sz="2800" dirty="0" smtClean="0">
                <a:solidFill>
                  <a:srgbClr val="FFFF00"/>
                </a:solidFill>
              </a:rPr>
              <a:t>. (MBP</a:t>
            </a:r>
            <a:r>
              <a:rPr lang="es-ES" sz="3200" dirty="0" smtClean="0">
                <a:solidFill>
                  <a:srgbClr val="FFFF00"/>
                </a:solidFill>
              </a:rPr>
              <a:t>)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rgbClr val="FFFF00"/>
              </a:solidFill>
            </a:endParaRPr>
          </a:p>
          <a:p>
            <a:r>
              <a:rPr lang="es-ES" sz="2400" dirty="0" smtClean="0">
                <a:solidFill>
                  <a:srgbClr val="FF00FF"/>
                </a:solidFill>
              </a:rPr>
              <a:t>La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>
                <a:solidFill>
                  <a:srgbClr val="FF00FF"/>
                </a:solidFill>
              </a:rPr>
              <a:t>proteína mayor básica (MBP)</a:t>
            </a:r>
            <a:r>
              <a:rPr lang="es-ES" sz="2400" dirty="0" smtClean="0">
                <a:solidFill>
                  <a:schemeClr val="bg1"/>
                </a:solidFill>
              </a:rPr>
              <a:t> es la toxina más abundante  en los gránulos de los eosinófilos</a:t>
            </a:r>
            <a:r>
              <a:rPr lang="es-ES" sz="2400" baseline="30000" dirty="0" smtClean="0">
                <a:solidFill>
                  <a:schemeClr val="bg1"/>
                </a:solidFill>
              </a:rPr>
              <a:t>87,88.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Tiene efecto  </a:t>
            </a:r>
            <a:r>
              <a:rPr lang="es-ES" sz="2400" dirty="0" err="1" smtClean="0">
                <a:solidFill>
                  <a:srgbClr val="FF0000"/>
                </a:solidFill>
              </a:rPr>
              <a:t>citotóxico</a:t>
            </a:r>
            <a:r>
              <a:rPr lang="es-ES" sz="2400" dirty="0" smtClean="0">
                <a:solidFill>
                  <a:schemeClr val="bg1"/>
                </a:solidFill>
              </a:rPr>
              <a:t> , además  de ser  un </a:t>
            </a:r>
            <a:r>
              <a:rPr lang="es-ES" sz="2400" dirty="0" smtClean="0">
                <a:solidFill>
                  <a:srgbClr val="00B050"/>
                </a:solidFill>
              </a:rPr>
              <a:t>potente agonista capaz de unirse a los receptores </a:t>
            </a:r>
            <a:r>
              <a:rPr lang="es-ES" sz="2400" dirty="0" err="1" smtClean="0">
                <a:solidFill>
                  <a:srgbClr val="00B050"/>
                </a:solidFill>
              </a:rPr>
              <a:t>muscarínicos</a:t>
            </a:r>
            <a:r>
              <a:rPr lang="es-ES" sz="2400" dirty="0" smtClean="0">
                <a:solidFill>
                  <a:srgbClr val="00B050"/>
                </a:solidFill>
              </a:rPr>
              <a:t> para </a:t>
            </a:r>
            <a:r>
              <a:rPr lang="es-ES" sz="2400" dirty="0" err="1" smtClean="0">
                <a:solidFill>
                  <a:srgbClr val="00B050"/>
                </a:solidFill>
              </a:rPr>
              <a:t>acetilcolina</a:t>
            </a:r>
            <a:r>
              <a:rPr lang="es-ES" sz="2400" dirty="0" smtClean="0">
                <a:solidFill>
                  <a:srgbClr val="00B050"/>
                </a:solidFill>
              </a:rPr>
              <a:t> de 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tipo M2</a:t>
            </a:r>
            <a:r>
              <a:rPr lang="es-ES" sz="2400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89,90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Esta  tienen una  función contráctil  en el  músculo liso gastrointestinal</a:t>
            </a:r>
            <a:r>
              <a:rPr lang="es-ES" sz="2400" baseline="30000" dirty="0" smtClean="0">
                <a:solidFill>
                  <a:srgbClr val="FFFF00"/>
                </a:solidFill>
              </a:rPr>
              <a:t>26</a:t>
            </a:r>
            <a:r>
              <a:rPr lang="es-ES" sz="2400" dirty="0" smtClean="0">
                <a:solidFill>
                  <a:srgbClr val="FFFF00"/>
                </a:solidFill>
              </a:rPr>
              <a:t>,   sobre todo en los dos tercios distales de la pared muscular esofágica. 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4" name="Picture 2" descr="C:\Documents and Settings\Usuario\Mis documentos\Mis imágenes\eosinofilo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71480"/>
            <a:ext cx="1539864" cy="153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EPIDEMIOLOGIA</a:t>
            </a: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140</a:t>
            </a:r>
            <a:r>
              <a:rPr lang="es-ES" sz="2400" dirty="0" smtClean="0">
                <a:solidFill>
                  <a:schemeClr val="bg1"/>
                </a:solidFill>
              </a:rPr>
              <a:t> artículos han sido documentados hasta el presente.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Tanto en niños como en adultos.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De ellos, el 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75% se ha publicado durante los últimos 5 años.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Ante el conocimiento de la existencia de este trastorno entre los clínicos, a aumentado su diagnóstico entre los casos de disfagia y de las estenosis esofágicas .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El patólogo, es la pieza clave en el proceso diagnóstico de la EE</a:t>
            </a:r>
            <a:r>
              <a:rPr lang="es-ES" sz="2400" baseline="30000" dirty="0" smtClean="0">
                <a:solidFill>
                  <a:srgbClr val="FFFF00"/>
                </a:solidFill>
              </a:rPr>
              <a:t>56</a:t>
            </a:r>
            <a:r>
              <a:rPr lang="es-ES" sz="2400" dirty="0" smtClean="0">
                <a:solidFill>
                  <a:srgbClr val="FFFF00"/>
                </a:solidFill>
              </a:rPr>
              <a:t>.</a:t>
            </a:r>
            <a:endParaRPr lang="es-ES" sz="2400" dirty="0">
              <a:solidFill>
                <a:srgbClr val="FFFF00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Prevalencia de </a:t>
            </a:r>
            <a:r>
              <a:rPr lang="es-ES" dirty="0" smtClean="0">
                <a:solidFill>
                  <a:srgbClr val="FF00FF"/>
                </a:solidFill>
              </a:rPr>
              <a:t>50 casos/100.000 habitantes 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Es  una </a:t>
            </a:r>
            <a:r>
              <a:rPr lang="es-ES" dirty="0" smtClean="0">
                <a:solidFill>
                  <a:srgbClr val="FFFF00"/>
                </a:solidFill>
              </a:rPr>
              <a:t>entidad infra diagnosticada </a:t>
            </a:r>
            <a:r>
              <a:rPr lang="es-ES" dirty="0" smtClean="0">
                <a:solidFill>
                  <a:schemeClr val="bg1"/>
                </a:solidFill>
              </a:rPr>
              <a:t>y sólo estamos observando «la punta del iceberg.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Usuario\Mis documentos\Mis imágenes\eosinofilo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1422395" cy="1428745"/>
          </a:xfrm>
          <a:prstGeom prst="rect">
            <a:avLst/>
          </a:prstGeom>
          <a:noFill/>
        </p:spPr>
      </p:pic>
      <p:pic>
        <p:nvPicPr>
          <p:cNvPr id="7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8" name="Picture 2" descr="C:\sala15 2016\foto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857628"/>
            <a:ext cx="2071703" cy="1553777"/>
          </a:xfrm>
          <a:prstGeom prst="rect">
            <a:avLst/>
          </a:prstGeom>
          <a:noFill/>
        </p:spPr>
      </p:pic>
      <p:pic>
        <p:nvPicPr>
          <p:cNvPr id="9" name="Picture 2" descr="C:\Documents and Settings\Usuario\Mis documentos\Mis imágenes\iceberg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857628"/>
            <a:ext cx="3143272" cy="176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Resumen : </a:t>
            </a: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La esofagitis </a:t>
            </a:r>
            <a:r>
              <a:rPr lang="es-ES" sz="2400" dirty="0" err="1" smtClean="0">
                <a:solidFill>
                  <a:schemeClr val="bg1"/>
                </a:solidFill>
              </a:rPr>
              <a:t>eosinofílica</a:t>
            </a:r>
            <a:r>
              <a:rPr lang="es-ES" sz="2400" dirty="0" smtClean="0">
                <a:solidFill>
                  <a:schemeClr val="bg1"/>
                </a:solidFill>
              </a:rPr>
              <a:t> (EE) es una </a:t>
            </a:r>
            <a:r>
              <a:rPr lang="es-ES" sz="2400" dirty="0" smtClean="0">
                <a:solidFill>
                  <a:srgbClr val="FFFF00"/>
                </a:solidFill>
              </a:rPr>
              <a:t>enfermedad emergente</a:t>
            </a:r>
            <a:r>
              <a:rPr lang="es-ES" sz="2400" dirty="0" smtClean="0">
                <a:solidFill>
                  <a:schemeClr val="bg1"/>
                </a:solidFill>
              </a:rPr>
              <a:t>, caracterizada por una densa </a:t>
            </a:r>
            <a:r>
              <a:rPr lang="es-ES" sz="2400" dirty="0" smtClean="0">
                <a:solidFill>
                  <a:srgbClr val="FFFF00"/>
                </a:solidFill>
              </a:rPr>
              <a:t>infiltración de leucocitos </a:t>
            </a:r>
            <a:r>
              <a:rPr lang="es-ES" sz="2400" dirty="0" err="1" smtClean="0">
                <a:solidFill>
                  <a:srgbClr val="FFFF00"/>
                </a:solidFill>
              </a:rPr>
              <a:t>eosinófilos</a:t>
            </a:r>
            <a:r>
              <a:rPr lang="es-ES" sz="2400" dirty="0" smtClean="0">
                <a:solidFill>
                  <a:srgbClr val="FFFF00"/>
                </a:solidFill>
              </a:rPr>
              <a:t> en </a:t>
            </a:r>
            <a:r>
              <a:rPr lang="es-ES" sz="2400" dirty="0" err="1" smtClean="0">
                <a:solidFill>
                  <a:srgbClr val="FFFF00"/>
                </a:solidFill>
              </a:rPr>
              <a:t>en</a:t>
            </a:r>
            <a:r>
              <a:rPr lang="es-ES" sz="2400" dirty="0" smtClean="0">
                <a:solidFill>
                  <a:srgbClr val="FFFF00"/>
                </a:solidFill>
              </a:rPr>
              <a:t> esófago.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Síntomas  :  Disfagia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   Frecuentes </a:t>
            </a:r>
            <a:r>
              <a:rPr lang="es-ES" sz="2400" dirty="0" err="1" smtClean="0">
                <a:solidFill>
                  <a:schemeClr val="bg1"/>
                </a:solidFill>
              </a:rPr>
              <a:t>impactaciones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   de alimentos en el esófago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Se produce en respuesta a una </a:t>
            </a:r>
            <a:r>
              <a:rPr lang="es-ES" sz="2400" dirty="0" smtClean="0">
                <a:solidFill>
                  <a:srgbClr val="FFFF00"/>
                </a:solidFill>
              </a:rPr>
              <a:t>reacción de hipersensibilidad </a:t>
            </a:r>
            <a:r>
              <a:rPr lang="es-ES" sz="2400" dirty="0" smtClean="0">
                <a:solidFill>
                  <a:schemeClr val="bg1"/>
                </a:solidFill>
              </a:rPr>
              <a:t>frente </a:t>
            </a:r>
            <a:r>
              <a:rPr lang="es-ES" sz="2400" dirty="0" smtClean="0">
                <a:solidFill>
                  <a:srgbClr val="FFFF00"/>
                </a:solidFill>
              </a:rPr>
              <a:t>a distintos alimentos  o  </a:t>
            </a:r>
            <a:r>
              <a:rPr lang="es-ES" sz="2400" dirty="0" err="1" smtClean="0">
                <a:solidFill>
                  <a:srgbClr val="FFFF00"/>
                </a:solidFill>
              </a:rPr>
              <a:t>aeroalergenos</a:t>
            </a:r>
            <a:r>
              <a:rPr lang="es-ES" sz="24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3" descr="C:\Documents and Settings\Usuario\Mis documentos\Mis imágenes\ee 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643446"/>
            <a:ext cx="2571768" cy="1944508"/>
          </a:xfrm>
          <a:prstGeom prst="rect">
            <a:avLst/>
          </a:prstGeom>
          <a:noFill/>
        </p:spPr>
      </p:pic>
      <p:pic>
        <p:nvPicPr>
          <p:cNvPr id="6" name="Picture 4" descr="C:\Documents and Settings\Usuario\Mis documentos\Mis imágenes\ee 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643446"/>
            <a:ext cx="2643206" cy="1950938"/>
          </a:xfrm>
          <a:prstGeom prst="rect">
            <a:avLst/>
          </a:prstGeom>
          <a:noFill/>
        </p:spPr>
      </p:pic>
      <p:pic>
        <p:nvPicPr>
          <p:cNvPr id="7" name="Picture 2" descr="C:\Documents and Settings\Usuario\Mis documentos\Mis imágenes\ee 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929198"/>
            <a:ext cx="2286016" cy="1629559"/>
          </a:xfrm>
          <a:prstGeom prst="rect">
            <a:avLst/>
          </a:prstGeom>
          <a:noFill/>
        </p:spPr>
      </p:pic>
      <p:pic>
        <p:nvPicPr>
          <p:cNvPr id="8" name="Picture 7" descr="C:\Documents and Settings\Usuario\Mis documentos\Mis imágenes\ee 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071678"/>
            <a:ext cx="1643074" cy="220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Afecta mayoritariamente a individuos del </a:t>
            </a:r>
            <a:r>
              <a:rPr lang="es-ES" dirty="0" smtClean="0">
                <a:solidFill>
                  <a:srgbClr val="FFFF00"/>
                </a:solidFill>
              </a:rPr>
              <a:t>sexo masculino. </a:t>
            </a:r>
          </a:p>
          <a:p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Muy </a:t>
            </a:r>
            <a:r>
              <a:rPr lang="es-ES" dirty="0" smtClean="0">
                <a:solidFill>
                  <a:srgbClr val="FFFF00"/>
                </a:solidFill>
              </a:rPr>
              <a:t>frecuente en la infancia 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smtClean="0">
                <a:solidFill>
                  <a:srgbClr val="FFFF00"/>
                </a:solidFill>
              </a:rPr>
              <a:t>65% </a:t>
            </a:r>
            <a:r>
              <a:rPr lang="es-ES" dirty="0" smtClean="0">
                <a:solidFill>
                  <a:schemeClr val="bg1"/>
                </a:solidFill>
              </a:rPr>
              <a:t>del total de diagnósticos de la enfermedad</a:t>
            </a:r>
            <a:r>
              <a:rPr lang="es-ES" baseline="30000" dirty="0" smtClean="0">
                <a:solidFill>
                  <a:schemeClr val="bg1"/>
                </a:solidFill>
              </a:rPr>
              <a:t>8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En los </a:t>
            </a:r>
            <a:r>
              <a:rPr lang="es-ES" dirty="0" smtClean="0">
                <a:solidFill>
                  <a:srgbClr val="FFFF00"/>
                </a:solidFill>
              </a:rPr>
              <a:t>adultos entre los 30 y 50 años.</a:t>
            </a:r>
            <a:r>
              <a:rPr lang="es-ES" baseline="30000" dirty="0" smtClean="0">
                <a:solidFill>
                  <a:srgbClr val="FFFF00"/>
                </a:solidFill>
              </a:rPr>
              <a:t>7,63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2" descr="http://www.gimnasiosuperior.edu.co/sitio/images/aten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1428760" cy="137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ASPECTOS CLINICOS</a:t>
            </a: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La </a:t>
            </a:r>
            <a:r>
              <a:rPr lang="es-ES" sz="2400" dirty="0" err="1" smtClean="0">
                <a:solidFill>
                  <a:srgbClr val="FF0000"/>
                </a:solidFill>
              </a:rPr>
              <a:t>impactación</a:t>
            </a:r>
            <a:r>
              <a:rPr lang="es-ES" sz="2400" dirty="0" smtClean="0">
                <a:solidFill>
                  <a:srgbClr val="FF0000"/>
                </a:solidFill>
              </a:rPr>
              <a:t> de alimentos  en el esófago.</a:t>
            </a:r>
            <a:r>
              <a:rPr lang="es-ES" sz="2400" baseline="30000" dirty="0" smtClean="0">
                <a:solidFill>
                  <a:srgbClr val="FF0000"/>
                </a:solidFill>
              </a:rPr>
              <a:t>20</a:t>
            </a:r>
            <a:r>
              <a:rPr lang="es-ES" sz="2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s-E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Las </a:t>
            </a:r>
            <a:r>
              <a:rPr lang="es-E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impactaciones</a:t>
            </a:r>
            <a:r>
              <a:rPr lang="es-E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requieren  muchas veces una resolución endoscópica inmediata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Los síntomas clínicos </a:t>
            </a:r>
            <a:r>
              <a:rPr lang="es-ES" sz="2400" dirty="0" smtClean="0">
                <a:solidFill>
                  <a:schemeClr val="bg1"/>
                </a:solidFill>
              </a:rPr>
              <a:t>(disfagia crónica, ataques agudos de disfagia de duración variable con fenómenos «</a:t>
            </a:r>
            <a:r>
              <a:rPr lang="es-ES" sz="2400" dirty="0" err="1" smtClean="0">
                <a:solidFill>
                  <a:schemeClr val="bg1"/>
                </a:solidFill>
              </a:rPr>
              <a:t>on</a:t>
            </a:r>
            <a:r>
              <a:rPr lang="es-ES" sz="2400" dirty="0" smtClean="0">
                <a:solidFill>
                  <a:schemeClr val="bg1"/>
                </a:solidFill>
              </a:rPr>
              <a:t>-off»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Implican necesariamente la contracción del músculo liso esofágico, con reminiscencias a las </a:t>
            </a:r>
            <a:r>
              <a:rPr lang="es-ES" sz="2400" dirty="0" err="1" smtClean="0">
                <a:solidFill>
                  <a:srgbClr val="FFFF00"/>
                </a:solidFill>
              </a:rPr>
              <a:t>contracciónes</a:t>
            </a:r>
            <a:r>
              <a:rPr lang="es-ES" sz="2400" dirty="0" smtClean="0">
                <a:solidFill>
                  <a:srgbClr val="FFFF00"/>
                </a:solidFill>
              </a:rPr>
              <a:t> del músculo liso bronquial que acontece en el asma</a:t>
            </a:r>
            <a:r>
              <a:rPr lang="es-ES" sz="2400" baseline="30000" dirty="0" smtClean="0">
                <a:solidFill>
                  <a:srgbClr val="FFFF00"/>
                </a:solidFill>
              </a:rPr>
              <a:t>71</a:t>
            </a: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Diagnóstico</a:t>
            </a: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Hallazgos endoscópicos: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Alteraciones en el calibre de la luz esofágica </a:t>
            </a:r>
            <a:r>
              <a:rPr lang="es-ES" sz="24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estenosis regulares concéntricas, o anillos segmentarios simultáneos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Otros hallazgos  son los </a:t>
            </a:r>
            <a:r>
              <a:rPr lang="es-ES" sz="2400" dirty="0" smtClean="0">
                <a:solidFill>
                  <a:srgbClr val="FFFF00"/>
                </a:solidFill>
              </a:rPr>
              <a:t>surcos lineales longitudinales </a:t>
            </a:r>
            <a:r>
              <a:rPr lang="es-ES" sz="2400" dirty="0" smtClean="0">
                <a:solidFill>
                  <a:schemeClr val="bg1"/>
                </a:solidFill>
              </a:rPr>
              <a:t>y los </a:t>
            </a:r>
            <a:r>
              <a:rPr lang="es-ES" sz="2400" dirty="0" smtClean="0">
                <a:solidFill>
                  <a:srgbClr val="FFFF00"/>
                </a:solidFill>
              </a:rPr>
              <a:t>exudados blanquecinos </a:t>
            </a:r>
            <a:r>
              <a:rPr lang="es-ES" sz="2400" dirty="0" err="1" smtClean="0">
                <a:solidFill>
                  <a:srgbClr val="FFFF00"/>
                </a:solidFill>
              </a:rPr>
              <a:t>puntifomes</a:t>
            </a:r>
            <a:r>
              <a:rPr lang="es-ES" sz="2400" dirty="0" smtClean="0">
                <a:solidFill>
                  <a:srgbClr val="FFFF00"/>
                </a:solidFill>
              </a:rPr>
              <a:t> o </a:t>
            </a:r>
            <a:r>
              <a:rPr lang="es-ES" sz="2400" dirty="0" err="1" smtClean="0">
                <a:solidFill>
                  <a:srgbClr val="FFFF00"/>
                </a:solidFill>
              </a:rPr>
              <a:t>papulares</a:t>
            </a:r>
            <a:r>
              <a:rPr lang="es-ES" sz="2400" dirty="0" smtClean="0">
                <a:solidFill>
                  <a:schemeClr val="bg1"/>
                </a:solidFill>
              </a:rPr>
              <a:t>, que indican la presencia de depósitos mucosos o </a:t>
            </a:r>
            <a:r>
              <a:rPr lang="es-ES" sz="2400" dirty="0" err="1" smtClean="0">
                <a:solidFill>
                  <a:schemeClr val="bg1"/>
                </a:solidFill>
              </a:rPr>
              <a:t>microabscesos</a:t>
            </a:r>
            <a:r>
              <a:rPr lang="es-ES" sz="2400" dirty="0" smtClean="0">
                <a:solidFill>
                  <a:schemeClr val="bg1"/>
                </a:solidFill>
              </a:rPr>
              <a:t> constituidos por eosinófilos</a:t>
            </a:r>
            <a:r>
              <a:rPr lang="es-ES" sz="2400" baseline="30000" dirty="0" smtClean="0">
                <a:solidFill>
                  <a:schemeClr val="bg1"/>
                </a:solidFill>
              </a:rPr>
              <a:t>75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Hallazgos  histológicos :</a:t>
            </a:r>
            <a:br>
              <a:rPr lang="es-ES" sz="3200" dirty="0" smtClean="0">
                <a:solidFill>
                  <a:srgbClr val="FF0000"/>
                </a:solidFill>
              </a:rPr>
            </a:b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La presencia de aislados </a:t>
            </a:r>
            <a:r>
              <a:rPr lang="es-ES" sz="2000" dirty="0" err="1" smtClean="0">
                <a:solidFill>
                  <a:srgbClr val="FFFF00"/>
                </a:solidFill>
              </a:rPr>
              <a:t>eosinófilos</a:t>
            </a:r>
            <a:r>
              <a:rPr lang="es-ES" sz="2000" dirty="0" smtClean="0">
                <a:solidFill>
                  <a:srgbClr val="FFFF00"/>
                </a:solidFill>
              </a:rPr>
              <a:t>  ( 2-3  )  puede formar parte de la histología normal.</a:t>
            </a:r>
          </a:p>
          <a:p>
            <a:r>
              <a:rPr lang="es-ES" sz="2000" dirty="0" smtClean="0">
                <a:solidFill>
                  <a:srgbClr val="FFFF00"/>
                </a:solidFill>
              </a:rPr>
              <a:t>En la enfermedad por RGE</a:t>
            </a:r>
            <a:r>
              <a:rPr lang="es-ES" sz="2000" dirty="0" smtClean="0">
                <a:solidFill>
                  <a:schemeClr val="bg1"/>
                </a:solidFill>
              </a:rPr>
              <a:t>, la densidad celular no supera los </a:t>
            </a:r>
            <a:r>
              <a:rPr lang="es-ES" sz="2000" dirty="0" smtClean="0">
                <a:solidFill>
                  <a:srgbClr val="FFFF00"/>
                </a:solidFill>
              </a:rPr>
              <a:t>7-10 eosinófilos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r>
              <a:rPr lang="es-ES" sz="2000" baseline="30000" dirty="0" smtClean="0">
                <a:solidFill>
                  <a:schemeClr val="bg1"/>
                </a:solidFill>
              </a:rPr>
              <a:t>13.</a:t>
            </a:r>
          </a:p>
          <a:p>
            <a:endParaRPr lang="es-ES" sz="2000" baseline="30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La mucosa presenta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edema</a:t>
            </a:r>
            <a:r>
              <a:rPr lang="es-ES" sz="2000" dirty="0" smtClean="0">
                <a:solidFill>
                  <a:schemeClr val="bg1"/>
                </a:solidFill>
              </a:rPr>
              <a:t> del epitelio,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aumento de los espacios intercelulares</a:t>
            </a:r>
            <a:r>
              <a:rPr lang="es-ES" sz="2000" baseline="30000" dirty="0" smtClean="0">
                <a:solidFill>
                  <a:schemeClr val="bg1"/>
                </a:solidFill>
              </a:rPr>
              <a:t>81</a:t>
            </a:r>
            <a:r>
              <a:rPr lang="es-ES" sz="2000" dirty="0" smtClean="0">
                <a:solidFill>
                  <a:schemeClr val="bg1"/>
                </a:solidFill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</a:rPr>
              <a:t>celularidad</a:t>
            </a:r>
            <a:r>
              <a:rPr lang="es-ES" sz="2000" dirty="0" smtClean="0">
                <a:solidFill>
                  <a:schemeClr val="bg1"/>
                </a:solidFill>
              </a:rPr>
              <a:t> epitelial incrementada, </a:t>
            </a:r>
            <a:r>
              <a:rPr lang="es-E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hiperproliferación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celular</a:t>
            </a:r>
            <a:r>
              <a:rPr lang="es-ES" sz="2000" baseline="30000" dirty="0" smtClean="0">
                <a:solidFill>
                  <a:schemeClr val="bg1"/>
                </a:solidFill>
              </a:rPr>
              <a:t>82</a:t>
            </a:r>
            <a:r>
              <a:rPr lang="es-ES" sz="2000" dirty="0" smtClean="0">
                <a:solidFill>
                  <a:schemeClr val="bg1"/>
                </a:solidFill>
              </a:rPr>
              <a:t>, e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infiltrado celular inflamatorio</a:t>
            </a:r>
            <a:r>
              <a:rPr lang="es-ES" sz="2000" baseline="30000" dirty="0" smtClean="0">
                <a:solidFill>
                  <a:schemeClr val="bg1"/>
                </a:solidFill>
              </a:rPr>
              <a:t>15,83</a:t>
            </a:r>
            <a:r>
              <a:rPr lang="es-ES" sz="2000" dirty="0" smtClean="0">
                <a:solidFill>
                  <a:schemeClr val="bg1"/>
                </a:solidFill>
              </a:rPr>
              <a:t>, con diferentes grados de expresión.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En la </a:t>
            </a:r>
            <a:r>
              <a:rPr lang="es-ES" sz="2000" dirty="0" smtClean="0">
                <a:solidFill>
                  <a:srgbClr val="FF0000"/>
                </a:solidFill>
              </a:rPr>
              <a:t>EE</a:t>
            </a:r>
            <a:r>
              <a:rPr lang="es-ES" sz="2000" dirty="0" smtClean="0">
                <a:solidFill>
                  <a:schemeClr val="bg1"/>
                </a:solidFill>
              </a:rPr>
              <a:t> , el recuento de </a:t>
            </a:r>
            <a:r>
              <a:rPr lang="es-ES" sz="2000" dirty="0" err="1" smtClean="0">
                <a:solidFill>
                  <a:schemeClr val="bg1"/>
                </a:solidFill>
              </a:rPr>
              <a:t>eosinófilos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puede llagar a mas de </a:t>
            </a:r>
            <a:r>
              <a:rPr lang="es-ES" sz="2000" dirty="0" smtClean="0">
                <a:solidFill>
                  <a:srgbClr val="FF0000"/>
                </a:solidFill>
              </a:rPr>
              <a:t>30 por campo.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3" descr="C:\sala15 2016\fot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92540"/>
            <a:ext cx="2786082" cy="2099038"/>
          </a:xfrm>
          <a:prstGeom prst="rect">
            <a:avLst/>
          </a:prstGeom>
          <a:noFill/>
        </p:spPr>
      </p:pic>
      <p:pic>
        <p:nvPicPr>
          <p:cNvPr id="7" name="Picture 2" descr="C:\Documents and Settings\Usuario\Mis documentos\Mis imágenes\ee 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71414"/>
            <a:ext cx="2357454" cy="1830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+mn-lt"/>
              </a:rPr>
              <a:t>Eosinofília</a:t>
            </a:r>
            <a:r>
              <a:rPr lang="es-ES" sz="2000" dirty="0" smtClean="0">
                <a:solidFill>
                  <a:schemeClr val="bg1"/>
                </a:solidFill>
                <a:latin typeface="+mn-lt"/>
              </a:rPr>
              <a:t> en el espesor del epitelio </a:t>
            </a:r>
            <a:r>
              <a:rPr lang="es-ES" sz="2000" dirty="0" err="1" smtClean="0">
                <a:solidFill>
                  <a:schemeClr val="bg1"/>
                </a:solidFill>
                <a:latin typeface="+mn-lt"/>
              </a:rPr>
              <a:t>pavimentoso</a:t>
            </a:r>
            <a:r>
              <a:rPr lang="es-ES" sz="2000" dirty="0" smtClean="0">
                <a:solidFill>
                  <a:schemeClr val="bg1"/>
                </a:solidFill>
                <a:latin typeface="+mn-lt"/>
              </a:rPr>
              <a:t> esofágico. </a:t>
            </a:r>
            <a:endParaRPr lang="es-E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Documents and Settings\Usuario\Mis documentos\Mis imágenes\Gastritis eosinofilica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Eosinófilos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intraepiteliales</a:t>
            </a:r>
            <a:r>
              <a:rPr lang="es-ES" sz="2000" dirty="0" smtClean="0">
                <a:solidFill>
                  <a:schemeClr val="bg1"/>
                </a:solidFill>
              </a:rPr>
              <a:t> , esbozando un </a:t>
            </a:r>
            <a:r>
              <a:rPr lang="es-ES" sz="2000" dirty="0" err="1" smtClean="0">
                <a:solidFill>
                  <a:schemeClr val="bg1"/>
                </a:solidFill>
              </a:rPr>
              <a:t>microabsceso</a:t>
            </a:r>
            <a:r>
              <a:rPr lang="es-ES" sz="2000" dirty="0" smtClean="0">
                <a:solidFill>
                  <a:schemeClr val="bg1"/>
                </a:solidFill>
              </a:rPr>
              <a:t> de </a:t>
            </a:r>
            <a:r>
              <a:rPr lang="es-ES" sz="2000" dirty="0" err="1" smtClean="0">
                <a:solidFill>
                  <a:schemeClr val="bg1"/>
                </a:solidFill>
              </a:rPr>
              <a:t>eosinófilos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endParaRPr lang="es-ES" sz="2000" dirty="0"/>
          </a:p>
        </p:txBody>
      </p:sp>
      <p:pic>
        <p:nvPicPr>
          <p:cNvPr id="2050" name="Picture 2" descr="C:\Documents and Settings\Usuario\Mis documentos\Mis imágenes\gastritis eosinofilica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A  400 x se ven mas de 25 </a:t>
            </a:r>
            <a:r>
              <a:rPr lang="es-ES" sz="2000" dirty="0" err="1" smtClean="0">
                <a:solidFill>
                  <a:schemeClr val="bg1"/>
                </a:solidFill>
              </a:rPr>
              <a:t>eosinofilos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intraepiteliales</a:t>
            </a:r>
            <a:r>
              <a:rPr lang="es-ES" sz="2000" dirty="0" smtClean="0">
                <a:solidFill>
                  <a:schemeClr val="bg1"/>
                </a:solidFill>
              </a:rPr>
              <a:t> en un solo campo (esto se considera diagnóstico de esofagitis </a:t>
            </a:r>
            <a:r>
              <a:rPr lang="es-ES" sz="2000" dirty="0" err="1" smtClean="0">
                <a:solidFill>
                  <a:schemeClr val="bg1"/>
                </a:solidFill>
              </a:rPr>
              <a:t>eosinofílica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endParaRPr lang="es-ES" sz="2000" dirty="0"/>
          </a:p>
        </p:txBody>
      </p:sp>
      <p:pic>
        <p:nvPicPr>
          <p:cNvPr id="3074" name="Picture 2" descr="C:\Documents and Settings\Usuario\Mis documentos\Mis imágenes\gastritis eosinofilica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5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Alteraciones endoscópicas 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sala15 2016\fot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214578" cy="2145372"/>
          </a:xfrm>
          <a:prstGeom prst="rect">
            <a:avLst/>
          </a:prstGeom>
          <a:noFill/>
        </p:spPr>
      </p:pic>
      <p:pic>
        <p:nvPicPr>
          <p:cNvPr id="1028" name="Picture 4" descr="C:\sala15 2016\foto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1"/>
            <a:ext cx="2857520" cy="2021477"/>
          </a:xfrm>
          <a:prstGeom prst="rect">
            <a:avLst/>
          </a:prstGeom>
          <a:noFill/>
        </p:spPr>
      </p:pic>
      <p:pic>
        <p:nvPicPr>
          <p:cNvPr id="1029" name="Picture 5" descr="C:\sala15 2016\foto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2643206" cy="2117012"/>
          </a:xfrm>
          <a:prstGeom prst="rect">
            <a:avLst/>
          </a:prstGeom>
          <a:noFill/>
        </p:spPr>
      </p:pic>
      <p:pic>
        <p:nvPicPr>
          <p:cNvPr id="1030" name="Picture 6" descr="C:\sala15 2016\foto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86256"/>
            <a:ext cx="2571768" cy="2081338"/>
          </a:xfrm>
          <a:prstGeom prst="rect">
            <a:avLst/>
          </a:prstGeom>
          <a:noFill/>
        </p:spPr>
      </p:pic>
      <p:pic>
        <p:nvPicPr>
          <p:cNvPr id="1031" name="Picture 7" descr="C:\sala15 2016\foto 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928802"/>
            <a:ext cx="2414590" cy="1945086"/>
          </a:xfrm>
          <a:prstGeom prst="rect">
            <a:avLst/>
          </a:prstGeom>
          <a:noFill/>
        </p:spPr>
      </p:pic>
      <p:pic>
        <p:nvPicPr>
          <p:cNvPr id="1032" name="Picture 8" descr="C:\sala15 2016\foto 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857364"/>
            <a:ext cx="2286016" cy="2123695"/>
          </a:xfrm>
          <a:prstGeom prst="rect">
            <a:avLst/>
          </a:prstGeom>
          <a:noFill/>
        </p:spPr>
      </p:pic>
      <p:pic>
        <p:nvPicPr>
          <p:cNvPr id="9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Manometría esofágica y </a:t>
            </a:r>
            <a:r>
              <a:rPr lang="es-ES" sz="2800" dirty="0" err="1" smtClean="0">
                <a:solidFill>
                  <a:srgbClr val="FF0000"/>
                </a:solidFill>
                <a:latin typeface="+mn-lt"/>
              </a:rPr>
              <a:t>ultrasonografía</a:t>
            </a: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</a:t>
            </a:r>
            <a:endParaRPr lang="es-ES" sz="28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Entre las alteraciones motoras observadas por manometría se distinguen : </a:t>
            </a:r>
            <a:r>
              <a:rPr lang="es-ES" dirty="0" err="1" smtClean="0">
                <a:solidFill>
                  <a:srgbClr val="FFFF00"/>
                </a:solidFill>
              </a:rPr>
              <a:t>espásmos</a:t>
            </a:r>
            <a:r>
              <a:rPr lang="es-ES" dirty="0" smtClean="0">
                <a:solidFill>
                  <a:srgbClr val="FFFF00"/>
                </a:solidFill>
              </a:rPr>
              <a:t> o </a:t>
            </a:r>
            <a:r>
              <a:rPr lang="es-ES" dirty="0" err="1" smtClean="0">
                <a:solidFill>
                  <a:srgbClr val="FFFF00"/>
                </a:solidFill>
              </a:rPr>
              <a:t>hipercontractilidad</a:t>
            </a:r>
            <a:r>
              <a:rPr lang="es-ES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Similares  a  </a:t>
            </a:r>
            <a:r>
              <a:rPr lang="es-ES" dirty="0" err="1" smtClean="0">
                <a:solidFill>
                  <a:srgbClr val="FF00FF"/>
                </a:solidFill>
              </a:rPr>
              <a:t>acalasia</a:t>
            </a:r>
            <a:r>
              <a:rPr lang="es-ES" dirty="0" smtClean="0">
                <a:solidFill>
                  <a:srgbClr val="FF00FF"/>
                </a:solidFill>
              </a:rPr>
              <a:t> vigorosa</a:t>
            </a:r>
            <a:r>
              <a:rPr lang="es-ES" baseline="30000" dirty="0" smtClean="0">
                <a:solidFill>
                  <a:srgbClr val="FF00FF"/>
                </a:solidFill>
              </a:rPr>
              <a:t>84</a:t>
            </a:r>
            <a:r>
              <a:rPr lang="es-ES" dirty="0" smtClean="0">
                <a:solidFill>
                  <a:srgbClr val="FF00FF"/>
                </a:solidFill>
              </a:rPr>
              <a:t>, espasmo esofágico difuso</a:t>
            </a:r>
            <a:r>
              <a:rPr lang="es-ES" baseline="30000" dirty="0" smtClean="0">
                <a:solidFill>
                  <a:srgbClr val="FF00FF"/>
                </a:solidFill>
              </a:rPr>
              <a:t>1,2,95,96</a:t>
            </a:r>
            <a:r>
              <a:rPr lang="es-ES" dirty="0" smtClean="0">
                <a:solidFill>
                  <a:srgbClr val="FF00FF"/>
                </a:solidFill>
              </a:rPr>
              <a:t>, esófago «en cascanueces»</a:t>
            </a:r>
            <a:r>
              <a:rPr lang="es-ES" baseline="30000" dirty="0" smtClean="0">
                <a:solidFill>
                  <a:srgbClr val="FF00FF"/>
                </a:solidFill>
              </a:rPr>
              <a:t>1,97</a:t>
            </a:r>
            <a:r>
              <a:rPr lang="es-ES" dirty="0" smtClean="0">
                <a:solidFill>
                  <a:srgbClr val="FF00FF"/>
                </a:solidFill>
              </a:rPr>
              <a:t>, o la presencia de ondas peristálticas de gran amplitud</a:t>
            </a:r>
            <a:r>
              <a:rPr lang="es-ES" baseline="30000" dirty="0" smtClean="0">
                <a:solidFill>
                  <a:srgbClr val="FF00FF"/>
                </a:solidFill>
              </a:rPr>
              <a:t>85,98-100</a:t>
            </a:r>
            <a:r>
              <a:rPr lang="es-ES" dirty="0" smtClean="0">
                <a:solidFill>
                  <a:srgbClr val="FF00FF"/>
                </a:solidFill>
              </a:rPr>
              <a:t>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La biopsia de la capa muscular propia del esófago muestra hipertrofia. 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La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ultrasonografía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endoscópica en la EE muestra un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engrosamiento de la mucosa y de la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submucosa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esofágicas</a:t>
            </a:r>
            <a:r>
              <a:rPr lang="es-ES" baseline="30000" dirty="0" smtClean="0">
                <a:solidFill>
                  <a:schemeClr val="bg1"/>
                </a:solidFill>
              </a:rPr>
              <a:t>85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www.scielo.org.co/img/revistas/iat/v26n1/v26n1a6t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3128976" cy="38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Patogenia : 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La </a:t>
            </a:r>
            <a:r>
              <a:rPr lang="es-ES" sz="2400" dirty="0" smtClean="0">
                <a:solidFill>
                  <a:srgbClr val="FFFF00"/>
                </a:solidFill>
              </a:rPr>
              <a:t>acumulación de </a:t>
            </a:r>
            <a:r>
              <a:rPr lang="es-ES" sz="2400" dirty="0" err="1" smtClean="0">
                <a:solidFill>
                  <a:srgbClr val="FFFF00"/>
                </a:solidFill>
              </a:rPr>
              <a:t>eosinófilos</a:t>
            </a:r>
            <a:r>
              <a:rPr lang="es-ES" sz="2400" dirty="0" smtClean="0">
                <a:solidFill>
                  <a:srgbClr val="FFFF00"/>
                </a:solidFill>
              </a:rPr>
              <a:t> en la mucosa </a:t>
            </a:r>
            <a:r>
              <a:rPr lang="es-ES" sz="2400" dirty="0" smtClean="0">
                <a:solidFill>
                  <a:schemeClr val="bg1"/>
                </a:solidFill>
              </a:rPr>
              <a:t>, es producto de la producción </a:t>
            </a:r>
            <a:r>
              <a:rPr lang="es-ES" sz="2400" dirty="0" smtClean="0">
                <a:solidFill>
                  <a:srgbClr val="FF0000"/>
                </a:solidFill>
              </a:rPr>
              <a:t>local</a:t>
            </a:r>
            <a:r>
              <a:rPr lang="es-ES" sz="2400" dirty="0" smtClean="0">
                <a:solidFill>
                  <a:schemeClr val="bg1"/>
                </a:solidFill>
              </a:rPr>
              <a:t> de </a:t>
            </a:r>
            <a:r>
              <a:rPr lang="es-E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citocinas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y </a:t>
            </a:r>
            <a:r>
              <a:rPr lang="es-E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quimiocinas</a:t>
            </a:r>
            <a:r>
              <a:rPr lang="es-ES" sz="2400" dirty="0" smtClean="0">
                <a:solidFill>
                  <a:schemeClr val="bg1"/>
                </a:solidFill>
              </a:rPr>
              <a:t>  , que responden a una reacción de </a:t>
            </a:r>
            <a:r>
              <a:rPr lang="es-ES" sz="2400" dirty="0" smtClean="0">
                <a:solidFill>
                  <a:srgbClr val="FFFF00"/>
                </a:solidFill>
              </a:rPr>
              <a:t>hipersensibilidad de tipo TH2 ( linfocitos T CD4+ ).</a:t>
            </a:r>
          </a:p>
          <a:p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También </a:t>
            </a:r>
            <a:r>
              <a:rPr lang="es-ES" sz="2400" dirty="0" smtClean="0">
                <a:solidFill>
                  <a:schemeClr val="bg1"/>
                </a:solidFill>
              </a:rPr>
              <a:t>puede observarse  la presencia de </a:t>
            </a:r>
            <a:r>
              <a:rPr lang="es-ES" sz="2400" dirty="0" smtClean="0">
                <a:solidFill>
                  <a:srgbClr val="FF0000"/>
                </a:solidFill>
              </a:rPr>
              <a:t>linfocitos</a:t>
            </a:r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T CD8+ en &lt; proporción . </a:t>
            </a:r>
            <a:r>
              <a:rPr lang="es-ES" sz="2400" dirty="0" smtClean="0">
                <a:solidFill>
                  <a:schemeClr val="bg1"/>
                </a:solidFill>
              </a:rPr>
              <a:t>Lo que </a:t>
            </a:r>
            <a:r>
              <a:rPr lang="es-ES" sz="2400" dirty="0" smtClean="0">
                <a:solidFill>
                  <a:srgbClr val="FF0000"/>
                </a:solidFill>
              </a:rPr>
              <a:t>sugiere una reacción TH1</a:t>
            </a:r>
          </a:p>
          <a:p>
            <a:r>
              <a:rPr lang="es-ES" sz="2400" dirty="0" smtClean="0">
                <a:solidFill>
                  <a:srgbClr val="FF0000"/>
                </a:solidFill>
              </a:rPr>
              <a:t>asociada.</a:t>
            </a:r>
            <a:endParaRPr lang="es-ES" sz="2400" dirty="0" smtClean="0">
              <a:solidFill>
                <a:srgbClr val="FFFF00"/>
              </a:solidFill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85786" y="542926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Se agregan los </a:t>
            </a:r>
            <a:r>
              <a:rPr lang="es-ES" sz="2400" dirty="0" err="1" smtClean="0">
                <a:solidFill>
                  <a:schemeClr val="bg1"/>
                </a:solidFill>
              </a:rPr>
              <a:t>mastocitos</a:t>
            </a:r>
            <a:r>
              <a:rPr lang="es-ES" sz="2400" dirty="0" smtClean="0">
                <a:solidFill>
                  <a:schemeClr val="bg1"/>
                </a:solidFill>
              </a:rPr>
              <a:t>  con una  acción mediada por </a:t>
            </a:r>
            <a:r>
              <a:rPr lang="es-ES" sz="2400" dirty="0" smtClean="0">
                <a:solidFill>
                  <a:srgbClr val="FFFF00"/>
                </a:solidFill>
              </a:rPr>
              <a:t>IGE 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Tratamiento.</a:t>
            </a: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tratamiento debe contrarrestar el deterioro irreversible de la función motora del órgano, debido a la fibrosis de su pared ,secundaria a la persistencia de los fenómenos 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inflamatorios crónicos. </a:t>
            </a:r>
          </a:p>
          <a:p>
            <a:r>
              <a:rPr lang="es-E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Esta 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fibrosis</a:t>
            </a:r>
            <a:r>
              <a:rPr lang="es-E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ocasiona una reducción progresiva de la luz esofágica, con disfagia e </a:t>
            </a:r>
            <a:r>
              <a:rPr lang="es-E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impactaciones</a:t>
            </a:r>
            <a:r>
              <a:rPr lang="es-E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alimentarias cada vez más frecuentes.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esta razón el tratamiento de elección de inicio son las </a:t>
            </a:r>
            <a:r>
              <a:rPr lang="es-E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dilataciones esofágicas. </a:t>
            </a:r>
            <a:endParaRPr lang="es-E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Tratamiento dietético y farmacológico.</a:t>
            </a: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dietas elementales han mostrado su eficacia </a:t>
            </a:r>
            <a:r>
              <a:rPr lang="es-ES" dirty="0" smtClean="0">
                <a:solidFill>
                  <a:schemeClr val="bg1"/>
                </a:solidFill>
              </a:rPr>
              <a:t>en muchos casos en la edad pediátrica</a:t>
            </a:r>
            <a:r>
              <a:rPr lang="es-ES" baseline="30000" dirty="0" smtClean="0">
                <a:solidFill>
                  <a:schemeClr val="bg1"/>
                </a:solidFill>
              </a:rPr>
              <a:t>11,102</a:t>
            </a:r>
            <a:r>
              <a:rPr lang="es-ES" dirty="0" smtClean="0">
                <a:solidFill>
                  <a:schemeClr val="bg1"/>
                </a:solidFill>
              </a:rPr>
              <a:t>,</a:t>
            </a:r>
          </a:p>
          <a:p>
            <a:r>
              <a:rPr lang="es-ES" dirty="0" smtClean="0">
                <a:solidFill>
                  <a:srgbClr val="FF00FF"/>
                </a:solidFill>
              </a:rPr>
              <a:t>Los corticoides administrados por vía sistémica</a:t>
            </a:r>
            <a:r>
              <a:rPr lang="es-ES" baseline="30000" dirty="0" smtClean="0">
                <a:solidFill>
                  <a:srgbClr val="FF00FF"/>
                </a:solidFill>
              </a:rPr>
              <a:t>25,98</a:t>
            </a:r>
            <a:r>
              <a:rPr lang="es-ES" dirty="0" smtClean="0">
                <a:solidFill>
                  <a:srgbClr val="FF00FF"/>
                </a:solidFill>
              </a:rPr>
              <a:t> 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sobre todo el </a:t>
            </a:r>
            <a:r>
              <a:rPr lang="es-ES" dirty="0" err="1" smtClean="0">
                <a:solidFill>
                  <a:srgbClr val="FF00FF"/>
                </a:solidFill>
              </a:rPr>
              <a:t>propionato</a:t>
            </a:r>
            <a:r>
              <a:rPr lang="es-ES" dirty="0" smtClean="0">
                <a:solidFill>
                  <a:srgbClr val="FF00FF"/>
                </a:solidFill>
              </a:rPr>
              <a:t> de </a:t>
            </a:r>
            <a:r>
              <a:rPr lang="es-ES" dirty="0" err="1" smtClean="0">
                <a:solidFill>
                  <a:srgbClr val="FF00FF"/>
                </a:solidFill>
              </a:rPr>
              <a:t>fluticasona</a:t>
            </a:r>
            <a:r>
              <a:rPr lang="es-ES" dirty="0" smtClean="0">
                <a:solidFill>
                  <a:schemeClr val="bg1"/>
                </a:solidFill>
              </a:rPr>
              <a:t>, que presenta una eficacia comparable a los corticoides sistémicos, pero carece de muchos de sus efectos adversos y es bien tolerado por los pacientes.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fármacos </a:t>
            </a:r>
            <a:r>
              <a:rPr lang="es-ES" dirty="0" smtClean="0">
                <a:solidFill>
                  <a:srgbClr val="FF00FF"/>
                </a:solidFill>
              </a:rPr>
              <a:t>estabilizadores de la membrana de los mastocitos</a:t>
            </a:r>
            <a:r>
              <a:rPr lang="es-ES" baseline="30000" dirty="0" smtClean="0">
                <a:solidFill>
                  <a:srgbClr val="FF00FF"/>
                </a:solidFill>
              </a:rPr>
              <a:t>104,105</a:t>
            </a:r>
            <a:r>
              <a:rPr lang="es-ES" dirty="0" smtClean="0">
                <a:solidFill>
                  <a:schemeClr val="bg1"/>
                </a:solidFill>
              </a:rPr>
              <a:t> y los </a:t>
            </a:r>
            <a:r>
              <a:rPr lang="es-ES" dirty="0" smtClean="0">
                <a:solidFill>
                  <a:srgbClr val="FF00FF"/>
                </a:solidFill>
              </a:rPr>
              <a:t>inhibidores de la acción de los leucotrienos</a:t>
            </a:r>
            <a:r>
              <a:rPr lang="es-ES" baseline="30000" dirty="0" smtClean="0">
                <a:solidFill>
                  <a:srgbClr val="FF00FF"/>
                </a:solidFill>
              </a:rPr>
              <a:t>106-109.</a:t>
            </a:r>
            <a:endParaRPr lang="es-ES" dirty="0"/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Tratamientos endoscópicos.</a:t>
            </a:r>
            <a:br>
              <a:rPr lang="es-E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Des </a:t>
            </a:r>
            <a:r>
              <a:rPr lang="es-ES" dirty="0" err="1" smtClean="0">
                <a:solidFill>
                  <a:srgbClr val="FFFF00"/>
                </a:solidFill>
              </a:rPr>
              <a:t>impactación</a:t>
            </a:r>
            <a:r>
              <a:rPr lang="es-ES" dirty="0" smtClean="0">
                <a:solidFill>
                  <a:srgbClr val="FFFF00"/>
                </a:solidFill>
              </a:rPr>
              <a:t> endoscópica .</a:t>
            </a:r>
          </a:p>
          <a:p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Dilataciones  esofágicas . 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Las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dilataciones endoscópicas </a:t>
            </a:r>
            <a:r>
              <a:rPr lang="es-ES" dirty="0" smtClean="0">
                <a:solidFill>
                  <a:schemeClr val="bg1"/>
                </a:solidFill>
              </a:rPr>
              <a:t>son el tratamiento habitual de las estenosis esofágicas de carácter rígido o fibroso.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Dilatación hidroneumática de las estenosis mucosas del esófago,</a:t>
            </a:r>
            <a:r>
              <a:rPr lang="es-ES" dirty="0" smtClean="0">
                <a:solidFill>
                  <a:schemeClr val="bg1"/>
                </a:solidFill>
              </a:rPr>
              <a:t>  proporcionan un alivio sintomático</a:t>
            </a:r>
            <a:r>
              <a:rPr lang="es-ES" baseline="30000" dirty="0" smtClean="0">
                <a:solidFill>
                  <a:schemeClr val="bg1"/>
                </a:solidFill>
              </a:rPr>
              <a:t>110</a:t>
            </a:r>
            <a:r>
              <a:rPr lang="es-ES" dirty="0" smtClean="0">
                <a:solidFill>
                  <a:schemeClr val="bg1"/>
                </a:solidFill>
              </a:rPr>
              <a:t> de manera inmediata, y por este motivo </a:t>
            </a:r>
            <a:r>
              <a:rPr lang="es-ES" dirty="0" smtClean="0">
                <a:solidFill>
                  <a:srgbClr val="FFFF00"/>
                </a:solidFill>
              </a:rPr>
              <a:t>se ha propuesto como tratamiento de elección para la EE por parte de algunos autores</a:t>
            </a:r>
            <a:r>
              <a:rPr lang="es-ES" baseline="30000" dirty="0" smtClean="0">
                <a:solidFill>
                  <a:srgbClr val="FFFF00"/>
                </a:solidFill>
              </a:rPr>
              <a:t>59,76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Complicaciones de esta técnica : </a:t>
            </a:r>
          </a:p>
          <a:p>
            <a:r>
              <a:rPr lang="es-ES" dirty="0" smtClean="0">
                <a:solidFill>
                  <a:srgbClr val="FF00FF"/>
                </a:solidFill>
              </a:rPr>
              <a:t>dolor torácico</a:t>
            </a:r>
          </a:p>
          <a:p>
            <a:r>
              <a:rPr lang="es-ES" dirty="0" smtClean="0">
                <a:solidFill>
                  <a:srgbClr val="FF00FF"/>
                </a:solidFill>
              </a:rPr>
              <a:t>hemorragia por desgarros</a:t>
            </a:r>
          </a:p>
          <a:p>
            <a:r>
              <a:rPr lang="es-ES" dirty="0" smtClean="0">
                <a:solidFill>
                  <a:srgbClr val="FF00FF"/>
                </a:solidFill>
              </a:rPr>
              <a:t>hematomas</a:t>
            </a:r>
            <a:r>
              <a:rPr lang="es-ES" baseline="30000" dirty="0" smtClean="0">
                <a:solidFill>
                  <a:srgbClr val="FF00FF"/>
                </a:solidFill>
              </a:rPr>
              <a:t>111</a:t>
            </a:r>
            <a:r>
              <a:rPr lang="es-ES" dirty="0" smtClean="0">
                <a:solidFill>
                  <a:srgbClr val="FF00FF"/>
                </a:solidFill>
              </a:rPr>
              <a:t> y perforaciones</a:t>
            </a:r>
            <a:r>
              <a:rPr lang="es-ES" baseline="30000" dirty="0" smtClean="0">
                <a:solidFill>
                  <a:srgbClr val="FF00FF"/>
                </a:solidFill>
              </a:rPr>
              <a:t>112</a:t>
            </a:r>
          </a:p>
          <a:p>
            <a:endParaRPr lang="es-ES" baseline="30000" dirty="0" smtClean="0">
              <a:solidFill>
                <a:srgbClr val="FF00FF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tratamiento </a:t>
            </a:r>
            <a:r>
              <a:rPr lang="es-ES" dirty="0" err="1" smtClean="0">
                <a:solidFill>
                  <a:srgbClr val="FFFF00"/>
                </a:solidFill>
              </a:rPr>
              <a:t>esteroideo</a:t>
            </a:r>
            <a:r>
              <a:rPr lang="es-ES" dirty="0" smtClean="0">
                <a:solidFill>
                  <a:srgbClr val="FFFF00"/>
                </a:solidFill>
              </a:rPr>
              <a:t> tópico como primera opción</a:t>
            </a:r>
            <a:r>
              <a:rPr lang="es-ES" dirty="0" smtClean="0">
                <a:solidFill>
                  <a:schemeClr val="bg1"/>
                </a:solidFill>
              </a:rPr>
              <a:t>, en niños , por su perfil de seguridad.</a:t>
            </a:r>
            <a:endParaRPr lang="es-ES" dirty="0" smtClean="0">
              <a:solidFill>
                <a:srgbClr val="FFFF00"/>
              </a:solidFill>
            </a:endParaRPr>
          </a:p>
          <a:p>
            <a:endParaRPr lang="es-ES" dirty="0"/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714744" y="5643578"/>
            <a:ext cx="1598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Gracias ! </a:t>
            </a:r>
            <a:endParaRPr lang="es-E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Las proteínas contenidas en los gránulos </a:t>
            </a:r>
            <a:r>
              <a:rPr lang="es-ES" sz="2400" dirty="0" smtClean="0">
                <a:solidFill>
                  <a:schemeClr val="bg1"/>
                </a:solidFill>
              </a:rPr>
              <a:t>citoplasmáticos de los </a:t>
            </a:r>
            <a:r>
              <a:rPr lang="es-ES" sz="2400" dirty="0" err="1" smtClean="0">
                <a:solidFill>
                  <a:srgbClr val="FF0000"/>
                </a:solidFill>
              </a:rPr>
              <a:t>eosinófilos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y de los </a:t>
            </a:r>
            <a:r>
              <a:rPr lang="es-ES" sz="2400" dirty="0" err="1" smtClean="0">
                <a:solidFill>
                  <a:srgbClr val="FF66CC"/>
                </a:solidFill>
              </a:rPr>
              <a:t>mastocitos</a:t>
            </a:r>
            <a:r>
              <a:rPr lang="es-ES" sz="2400" dirty="0" smtClean="0">
                <a:solidFill>
                  <a:srgbClr val="FF66CC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activados  actúan sobre los </a:t>
            </a:r>
            <a:r>
              <a:rPr lang="es-ES" sz="2400" dirty="0" smtClean="0">
                <a:solidFill>
                  <a:srgbClr val="FF00FF"/>
                </a:solidFill>
              </a:rPr>
              <a:t>componentes neuromusculares de la pared </a:t>
            </a:r>
            <a:r>
              <a:rPr lang="es-ES" sz="2400" dirty="0" smtClean="0">
                <a:solidFill>
                  <a:schemeClr val="bg1"/>
                </a:solidFill>
              </a:rPr>
              <a:t>del esófago, desencadenando </a:t>
            </a:r>
            <a:r>
              <a:rPr lang="es-ES" sz="2400" dirty="0" smtClean="0">
                <a:solidFill>
                  <a:srgbClr val="FF66CC"/>
                </a:solidFill>
              </a:rPr>
              <a:t>trastornos motores </a:t>
            </a:r>
            <a:r>
              <a:rPr lang="es-ES" sz="2400" dirty="0" smtClean="0">
                <a:solidFill>
                  <a:schemeClr val="bg1"/>
                </a:solidFill>
              </a:rPr>
              <a:t>objetivables mediante manometría.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2" descr="C:\Documents and Settings\Usuario\Mis documentos\Mis imágenes\eosinofilo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1475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INTRODUCCION :  Concepto </a:t>
            </a:r>
            <a:endParaRPr lang="es-ES" sz="28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La EE es un </a:t>
            </a:r>
            <a:r>
              <a:rPr lang="es-ES" sz="2400" dirty="0" smtClean="0">
                <a:solidFill>
                  <a:srgbClr val="FFFF00"/>
                </a:solidFill>
              </a:rPr>
              <a:t>trastorno inflamatorio crónico </a:t>
            </a:r>
            <a:r>
              <a:rPr lang="es-ES" sz="2400" dirty="0" smtClean="0">
                <a:solidFill>
                  <a:schemeClr val="bg1"/>
                </a:solidFill>
              </a:rPr>
              <a:t>de origen desconocido, que cursa con </a:t>
            </a:r>
            <a:r>
              <a:rPr lang="es-ES" sz="2400" dirty="0" smtClean="0">
                <a:solidFill>
                  <a:srgbClr val="FFFF00"/>
                </a:solidFill>
              </a:rPr>
              <a:t>disfagia recurrente y episodios de </a:t>
            </a:r>
            <a:r>
              <a:rPr lang="es-ES" sz="2400" dirty="0" err="1" smtClean="0">
                <a:solidFill>
                  <a:srgbClr val="FFFF00"/>
                </a:solidFill>
              </a:rPr>
              <a:t>impactación</a:t>
            </a:r>
            <a:r>
              <a:rPr lang="es-ES" sz="2400" dirty="0" smtClean="0">
                <a:solidFill>
                  <a:srgbClr val="FFFF00"/>
                </a:solidFill>
              </a:rPr>
              <a:t> alimentaria</a:t>
            </a:r>
            <a:r>
              <a:rPr lang="es-ES" sz="2400" dirty="0" smtClean="0">
                <a:solidFill>
                  <a:schemeClr val="bg1"/>
                </a:solidFill>
              </a:rPr>
              <a:t> esofágica,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con gran variabilidad en cuanto a la intensidad, la frecuencia y la duración de los ataques.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La </a:t>
            </a:r>
            <a:r>
              <a:rPr lang="es-ES" sz="2400" dirty="0" smtClean="0">
                <a:solidFill>
                  <a:srgbClr val="FFFF00"/>
                </a:solidFill>
              </a:rPr>
              <a:t>densa infiltración de </a:t>
            </a:r>
            <a:r>
              <a:rPr lang="es-ES" sz="2400" dirty="0" err="1" smtClean="0">
                <a:solidFill>
                  <a:srgbClr val="FFFF00"/>
                </a:solidFill>
              </a:rPr>
              <a:t>granulocitos</a:t>
            </a:r>
            <a:r>
              <a:rPr lang="es-ES" sz="2400" dirty="0" smtClean="0">
                <a:solidFill>
                  <a:srgbClr val="FFFF00"/>
                </a:solidFill>
              </a:rPr>
              <a:t>  </a:t>
            </a:r>
            <a:r>
              <a:rPr lang="es-ES" sz="2400" dirty="0" err="1" smtClean="0">
                <a:solidFill>
                  <a:srgbClr val="FFFF00"/>
                </a:solidFill>
              </a:rPr>
              <a:t>eosinófilos</a:t>
            </a:r>
            <a:r>
              <a:rPr lang="es-ES" sz="2400" dirty="0" smtClean="0">
                <a:solidFill>
                  <a:srgbClr val="FFFF00"/>
                </a:solidFill>
              </a:rPr>
              <a:t>, está limitada</a:t>
            </a:r>
            <a:r>
              <a:rPr lang="es-ES" sz="2400" dirty="0" smtClean="0">
                <a:solidFill>
                  <a:schemeClr val="bg1"/>
                </a:solidFill>
              </a:rPr>
              <a:t> exclusivamente </a:t>
            </a:r>
            <a:r>
              <a:rPr lang="es-ES" sz="2400" dirty="0" smtClean="0">
                <a:solidFill>
                  <a:srgbClr val="FFFF00"/>
                </a:solidFill>
              </a:rPr>
              <a:t>a la mucosa esofágica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Su </a:t>
            </a:r>
            <a:r>
              <a:rPr lang="es-ES" sz="2400" dirty="0" smtClean="0">
                <a:solidFill>
                  <a:srgbClr val="FFFF00"/>
                </a:solidFill>
              </a:rPr>
              <a:t>diagnóstico es </a:t>
            </a:r>
            <a:r>
              <a:rPr lang="es-ES" sz="2400" dirty="0" err="1" smtClean="0">
                <a:solidFill>
                  <a:srgbClr val="FFFF00"/>
                </a:solidFill>
              </a:rPr>
              <a:t>anátomopatológico</a:t>
            </a:r>
            <a:r>
              <a:rPr lang="es-ES" sz="2400" dirty="0" smtClean="0">
                <a:solidFill>
                  <a:srgbClr val="FFFF00"/>
                </a:solidFill>
              </a:rPr>
              <a:t>.</a:t>
            </a:r>
            <a:endParaRPr lang="es-ES" sz="2400" dirty="0">
              <a:solidFill>
                <a:srgbClr val="FFFF00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11" descr="C:\Documents and Settings\Usuario\Mis documentos\Mis imágenes\ee 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643182"/>
            <a:ext cx="1230784" cy="1214446"/>
          </a:xfrm>
          <a:prstGeom prst="rect">
            <a:avLst/>
          </a:prstGeom>
          <a:noFill/>
        </p:spPr>
      </p:pic>
      <p:pic>
        <p:nvPicPr>
          <p:cNvPr id="6" name="Picture 8" descr="C:\Documents and Settings\Usuario\Mis documentos\Mis imágenes\ee mastocitos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65477"/>
            <a:ext cx="1857388" cy="150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Historia : 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Es denominada</a:t>
            </a:r>
            <a:r>
              <a:rPr lang="es-ES" dirty="0" smtClean="0">
                <a:solidFill>
                  <a:schemeClr val="bg1"/>
                </a:solidFill>
              </a:rPr>
              <a:t> por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Dobbins</a:t>
            </a:r>
            <a:r>
              <a:rPr lang="es-ES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s-ES" dirty="0" smtClean="0">
                <a:solidFill>
                  <a:srgbClr val="FFFF00"/>
                </a:solidFill>
              </a:rPr>
              <a:t> «esofagitis alérgica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  S</a:t>
            </a:r>
            <a:r>
              <a:rPr lang="es-ES" sz="2000" dirty="0" smtClean="0">
                <a:solidFill>
                  <a:schemeClr val="bg1"/>
                </a:solidFill>
              </a:rPr>
              <a:t>u paciente presentaba clínica de disfagia, dolor torácico,                                            antecedentes de asma bronquial y alergias ambientales. 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Inicialmente se consideró una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entidad asociada con la gastroenteritis 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eosinofílica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Al final de los años 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70</a:t>
            </a:r>
            <a:r>
              <a:rPr lang="es-ES" dirty="0" smtClean="0">
                <a:solidFill>
                  <a:schemeClr val="bg1"/>
                </a:solidFill>
              </a:rPr>
              <a:t> comenzaron a describirse casos en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pacientes pediátricos </a:t>
            </a:r>
            <a:r>
              <a:rPr lang="es-ES" dirty="0" smtClean="0">
                <a:solidFill>
                  <a:schemeClr val="bg1"/>
                </a:solidFill>
              </a:rPr>
              <a:t>con  : </a:t>
            </a:r>
          </a:p>
          <a:p>
            <a:r>
              <a:rPr lang="es-ES" sz="2200" dirty="0" smtClean="0">
                <a:solidFill>
                  <a:schemeClr val="bg1"/>
                </a:solidFill>
              </a:rPr>
              <a:t>historia de disfagia habitual a sólidos y líquidos, </a:t>
            </a:r>
            <a:r>
              <a:rPr lang="es-ES" sz="2200" dirty="0" err="1" smtClean="0">
                <a:solidFill>
                  <a:schemeClr val="bg1"/>
                </a:solidFill>
              </a:rPr>
              <a:t>impactaciones</a:t>
            </a:r>
            <a:r>
              <a:rPr lang="es-ES" sz="2200" dirty="0" smtClean="0">
                <a:solidFill>
                  <a:schemeClr val="bg1"/>
                </a:solidFill>
              </a:rPr>
              <a:t> de alimentos en el esófago, pérdida de peso y  </a:t>
            </a:r>
            <a:r>
              <a:rPr lang="es-ES" sz="2200" dirty="0" err="1" smtClean="0">
                <a:solidFill>
                  <a:schemeClr val="bg1"/>
                </a:solidFill>
              </a:rPr>
              <a:t>alérgias</a:t>
            </a:r>
            <a:r>
              <a:rPr lang="es-ES" sz="2200" dirty="0" smtClean="0">
                <a:solidFill>
                  <a:schemeClr val="bg1"/>
                </a:solidFill>
              </a:rPr>
              <a:t>  a alimentos.</a:t>
            </a:r>
            <a:endParaRPr lang="es-ES" sz="2200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5" name="Picture 2" descr="C:\Documents and Settings\Usuario\Mis documentos\Mis imágenes\ee 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4570" y="214291"/>
            <a:ext cx="2098215" cy="1571636"/>
          </a:xfrm>
          <a:prstGeom prst="rect">
            <a:avLst/>
          </a:prstGeom>
          <a:noFill/>
        </p:spPr>
      </p:pic>
      <p:pic>
        <p:nvPicPr>
          <p:cNvPr id="6" name="Picture 2" descr="C:\Documents and Settings\Usuario\Mis documentos\Mis imágenes\eosinofilo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290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En 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1981</a:t>
            </a:r>
            <a:r>
              <a:rPr lang="es-ES" sz="2400" dirty="0" smtClean="0">
                <a:solidFill>
                  <a:schemeClr val="bg1"/>
                </a:solidFill>
              </a:rPr>
              <a:t> se propone una  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diferencia  efectiva  entre las 2 enfermedades</a:t>
            </a:r>
            <a:r>
              <a:rPr lang="es-ES" sz="2400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6..</a:t>
            </a:r>
          </a:p>
          <a:p>
            <a:endParaRPr lang="es-ES" sz="2400" baseline="30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En 1993 </a:t>
            </a:r>
            <a:r>
              <a:rPr lang="es-ES" sz="2400" dirty="0" err="1" smtClean="0">
                <a:solidFill>
                  <a:srgbClr val="FFFF00"/>
                </a:solidFill>
              </a:rPr>
              <a:t>Attwood</a:t>
            </a:r>
            <a:r>
              <a:rPr lang="es-ES" sz="2400" dirty="0" smtClean="0">
                <a:solidFill>
                  <a:srgbClr val="FFFF00"/>
                </a:solidFill>
              </a:rPr>
              <a:t> et  lo describe como un síndrome </a:t>
            </a:r>
            <a:r>
              <a:rPr lang="es-ES" sz="2400" dirty="0" err="1" smtClean="0">
                <a:solidFill>
                  <a:srgbClr val="FFFF00"/>
                </a:solidFill>
              </a:rPr>
              <a:t>clinicopatológico</a:t>
            </a:r>
            <a:r>
              <a:rPr lang="es-ES" sz="2400" dirty="0" smtClean="0">
                <a:solidFill>
                  <a:srgbClr val="FFFF00"/>
                </a:solidFill>
              </a:rPr>
              <a:t> propio</a:t>
            </a:r>
            <a:r>
              <a:rPr lang="es-ES" sz="2400" dirty="0" smtClean="0">
                <a:solidFill>
                  <a:schemeClr val="bg1"/>
                </a:solidFill>
              </a:rPr>
              <a:t>, independiente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de la gastroenteritis </a:t>
            </a:r>
            <a:r>
              <a:rPr lang="es-ES" sz="2400" dirty="0" err="1" smtClean="0">
                <a:solidFill>
                  <a:schemeClr val="bg1"/>
                </a:solidFill>
              </a:rPr>
              <a:t>eosinofílica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En la actualidad, la EE es reconocida como una entidad independiente.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pic>
        <p:nvPicPr>
          <p:cNvPr id="6" name="Picture 3" descr="C:\sala15 2016\gastritis eosinofi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2214578" cy="1662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BASES FISIOPATOLOGICAS DE LA ESOFAGITIS EOSINOFILICA</a:t>
            </a:r>
            <a:endParaRPr lang="es-E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Se trata de un </a:t>
            </a:r>
            <a:r>
              <a:rPr lang="es-ES" sz="2000" dirty="0" smtClean="0">
                <a:solidFill>
                  <a:srgbClr val="FFFF00"/>
                </a:solidFill>
              </a:rPr>
              <a:t>proceso inflamatorio de etiología </a:t>
            </a:r>
            <a:r>
              <a:rPr lang="es-ES" sz="2000" dirty="0" err="1" smtClean="0">
                <a:solidFill>
                  <a:srgbClr val="FFFF00"/>
                </a:solidFill>
              </a:rPr>
              <a:t>inmunoalérgica</a:t>
            </a:r>
            <a:r>
              <a:rPr lang="es-ES" sz="2000" dirty="0" smtClean="0">
                <a:solidFill>
                  <a:schemeClr val="bg1"/>
                </a:solidFill>
              </a:rPr>
              <a:t>  con una fuerte reacción de hipersensibilidad  en la mucosa .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Muchos pacientes presentan una historia personal y familiar de </a:t>
            </a: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asma, rinitis alérgica, dermatitis  atópica, alergias  a fármacos y a alimentos, </a:t>
            </a:r>
            <a:r>
              <a:rPr lang="es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eosinofília</a:t>
            </a: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plasmática elevada  como también la </a:t>
            </a:r>
            <a:r>
              <a:rPr lang="es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IgE</a:t>
            </a: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.</a:t>
            </a:r>
          </a:p>
          <a:p>
            <a:endParaRPr lang="es-ES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Se ha comunicado </a:t>
            </a:r>
            <a:r>
              <a:rPr lang="es-ES" sz="2000" dirty="0" smtClean="0">
                <a:solidFill>
                  <a:srgbClr val="FF66CC"/>
                </a:solidFill>
              </a:rPr>
              <a:t>la remisión de las lesiones histológicas en</a:t>
            </a:r>
            <a:r>
              <a:rPr lang="es-ES" sz="2000" dirty="0" smtClean="0">
                <a:solidFill>
                  <a:schemeClr val="bg1"/>
                </a:solidFill>
              </a:rPr>
              <a:t> sujetos que siguen </a:t>
            </a:r>
            <a:r>
              <a:rPr lang="es-ES" sz="2000" dirty="0" smtClean="0">
                <a:solidFill>
                  <a:srgbClr val="FF66CC"/>
                </a:solidFill>
              </a:rPr>
              <a:t>dietas elementales </a:t>
            </a:r>
            <a:r>
              <a:rPr lang="es-ES" sz="2000" dirty="0" smtClean="0">
                <a:solidFill>
                  <a:schemeClr val="bg1"/>
                </a:solidFill>
              </a:rPr>
              <a:t>carentes de capacidad antigénica</a:t>
            </a:r>
            <a:r>
              <a:rPr lang="es-ES" sz="2000" baseline="30000" dirty="0" smtClean="0">
                <a:solidFill>
                  <a:schemeClr val="bg1"/>
                </a:solidFill>
              </a:rPr>
              <a:t>11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951" y="214290"/>
            <a:ext cx="657606" cy="785818"/>
          </a:xfrm>
          <a:prstGeom prst="rect">
            <a:avLst/>
          </a:prstGeom>
          <a:noFill/>
        </p:spPr>
      </p:pic>
      <p:pic>
        <p:nvPicPr>
          <p:cNvPr id="5" name="Picture 7" descr="C:\Documents and Settings\Usuario\Mis documentos\Mis imágenes\EE mastocito con granul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034" y="4786322"/>
            <a:ext cx="2937726" cy="171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La inflamación por </a:t>
            </a:r>
            <a:r>
              <a:rPr lang="es-ES" dirty="0" err="1" smtClean="0">
                <a:solidFill>
                  <a:srgbClr val="FFFF00"/>
                </a:solidFill>
              </a:rPr>
              <a:t>eosinófilos</a:t>
            </a:r>
            <a:r>
              <a:rPr lang="es-ES" dirty="0" smtClean="0">
                <a:solidFill>
                  <a:srgbClr val="FFFF00"/>
                </a:solidFill>
              </a:rPr>
              <a:t> produce daño por sí misma en el epitelio 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r>
              <a:rPr lang="es-ES" baseline="30000" dirty="0" smtClean="0">
                <a:solidFill>
                  <a:schemeClr val="bg1"/>
                </a:solidFill>
              </a:rPr>
              <a:t>16</a:t>
            </a:r>
          </a:p>
          <a:p>
            <a:endParaRPr lang="es-ES" baseline="30000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Usuario\Mis documentos\Mis imágenes\escudo familiar ultim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0095" cy="9560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85786" y="307181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La 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EE presenta  un número mucho  más elevado de </a:t>
            </a:r>
            <a:r>
              <a:rPr lang="es-E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eosinófilos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que el presente en la ERGE, y características clínicas distintivas.</a:t>
            </a:r>
          </a:p>
        </p:txBody>
      </p:sp>
      <p:pic>
        <p:nvPicPr>
          <p:cNvPr id="6" name="Picture 6" descr="C:\Documents and Settings\Usuario\Mis documentos\Mis imágenes\eosinofilo 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3230733" cy="2410624"/>
          </a:xfrm>
          <a:prstGeom prst="rect">
            <a:avLst/>
          </a:prstGeom>
          <a:noFill/>
        </p:spPr>
      </p:pic>
      <p:pic>
        <p:nvPicPr>
          <p:cNvPr id="7" name="Picture 5" descr="C:\Documents and Settings\Usuario\Mis documentos\Mis imágenes\ee 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413962"/>
            <a:ext cx="2786082" cy="208687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15338" y="5286388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EE</a:t>
            </a:r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5357826"/>
            <a:ext cx="94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ERGE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gimnasiosuperior.edu.co/sitio/images/atenc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28"/>
            <a:ext cx="118976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973</TotalTime>
  <Words>1419</Words>
  <Application>Microsoft Office PowerPoint</Application>
  <PresentationFormat>Presentación en pantalla (4:3)</PresentationFormat>
  <Paragraphs>160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Flujo</vt:lpstr>
      <vt:lpstr>Diapositiva 1</vt:lpstr>
      <vt:lpstr>Resumen : </vt:lpstr>
      <vt:lpstr>Patogenia : </vt:lpstr>
      <vt:lpstr>Diapositiva 4</vt:lpstr>
      <vt:lpstr>INTRODUCCION :  Concepto </vt:lpstr>
      <vt:lpstr>Historia : </vt:lpstr>
      <vt:lpstr>Diapositiva 7</vt:lpstr>
      <vt:lpstr>BASES FISIOPATOLOGICAS DE LA ESOFAGITIS EOSINOFILICA</vt:lpstr>
      <vt:lpstr>Diapositiva 9</vt:lpstr>
      <vt:lpstr>Diapositiva 10</vt:lpstr>
      <vt:lpstr>Diapositiva 11</vt:lpstr>
      <vt:lpstr>Mecanísmo de infiltración en la mucosa : </vt:lpstr>
      <vt:lpstr>Otros mediadores inflamatorios </vt:lpstr>
      <vt:lpstr>Otros mediadores son : </vt:lpstr>
      <vt:lpstr>Diapositiva 15</vt:lpstr>
      <vt:lpstr>Diapositiva 16</vt:lpstr>
      <vt:lpstr>Proteínas propias del eosinófilo. (MBP)</vt:lpstr>
      <vt:lpstr>EPIDEMIOLOGIA</vt:lpstr>
      <vt:lpstr>Diapositiva 19</vt:lpstr>
      <vt:lpstr>Diapositiva 20</vt:lpstr>
      <vt:lpstr>ASPECTOS CLINICOS</vt:lpstr>
      <vt:lpstr>Diagnóstico</vt:lpstr>
      <vt:lpstr>Hallazgos  histológicos : </vt:lpstr>
      <vt:lpstr>Eosinofília en el espesor del epitelio pavimentoso esofágico. </vt:lpstr>
      <vt:lpstr>Eosinófilos intraepiteliales , esbozando un microabsceso de eosinófilos. </vt:lpstr>
      <vt:lpstr>A  400 x se ven mas de 25 eosinofilos intraepiteliales en un solo campo (esto se considera diagnóstico de esofagitis eosinofílica.</vt:lpstr>
      <vt:lpstr>Alteraciones endoscópicas </vt:lpstr>
      <vt:lpstr>Manometría esofágica y ultrasonografía .</vt:lpstr>
      <vt:lpstr>Diapositiva 29</vt:lpstr>
      <vt:lpstr>Tratamiento.</vt:lpstr>
      <vt:lpstr>Tratamiento dietético y farmacológico.</vt:lpstr>
      <vt:lpstr>Tratamientos endoscópicos.  </vt:lpstr>
      <vt:lpstr>Diapositiva 33</vt:lpstr>
      <vt:lpstr>Diapositiva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Esofagitis Eosinofílica                  </dc:title>
  <dc:creator>Oscar</dc:creator>
  <cp:lastModifiedBy>Oscar</cp:lastModifiedBy>
  <cp:revision>122</cp:revision>
  <dcterms:created xsi:type="dcterms:W3CDTF">2016-07-18T20:42:43Z</dcterms:created>
  <dcterms:modified xsi:type="dcterms:W3CDTF">2019-11-25T16:59:00Z</dcterms:modified>
</cp:coreProperties>
</file>