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42"/>
  </p:notesMasterIdLst>
  <p:sldIdLst>
    <p:sldId id="256" r:id="rId4"/>
    <p:sldId id="259" r:id="rId5"/>
    <p:sldId id="261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  <p:sldId id="296" r:id="rId23"/>
    <p:sldId id="299" r:id="rId24"/>
    <p:sldId id="301" r:id="rId25"/>
    <p:sldId id="303" r:id="rId26"/>
    <p:sldId id="305" r:id="rId27"/>
    <p:sldId id="307" r:id="rId28"/>
    <p:sldId id="309" r:id="rId29"/>
    <p:sldId id="311" r:id="rId30"/>
    <p:sldId id="318" r:id="rId31"/>
    <p:sldId id="313" r:id="rId32"/>
    <p:sldId id="315" r:id="rId33"/>
    <p:sldId id="319" r:id="rId34"/>
    <p:sldId id="321" r:id="rId35"/>
    <p:sldId id="323" r:id="rId36"/>
    <p:sldId id="325" r:id="rId37"/>
    <p:sldId id="327" r:id="rId38"/>
    <p:sldId id="330" r:id="rId39"/>
    <p:sldId id="331" r:id="rId40"/>
    <p:sldId id="333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74C3-115E-420C-A22B-6714DDCECF5F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B935-ACD2-4E2F-852F-B3B2F45300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645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16C6-0521-4EC7-9A8B-35C98154FDD0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420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CB935-ACD2-4E2F-852F-B3B2F45300FB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61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D92ABF-6541-4186-AEC2-67C463BF326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632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303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3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1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2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7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59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D92ABF-6541-4186-AEC2-67C463BF326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864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928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0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4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5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4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7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4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410B2FA-603A-485B-A181-965EB729B689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2F788E-8973-4D1B-A973-8BA67171131B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7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479E52-5436-45F2-ACBA-0248EC74795B}" type="datetimeFigureOut">
              <a:rPr lang="es-AR" smtClean="0">
                <a:solidFill>
                  <a:prstClr val="white"/>
                </a:solidFill>
              </a:rPr>
              <a:pPr/>
              <a:t>26/7/2018</a:t>
            </a:fld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D92ABF-6541-4186-AEC2-67C463BF326A}" type="slidenum">
              <a:rPr lang="es-AR" smtClean="0">
                <a:solidFill>
                  <a:prstClr val="white"/>
                </a:solidFill>
              </a:rPr>
              <a:pPr/>
              <a:t>‹Nº›</a:t>
            </a:fld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ar/imgres?imgurl=http://3.bp.blogspot.com/_odaFlHi6h1E/SMZ2J82L2HI/AAAAAAAAAsk/LSs0QL3aEOM/s400/don_ramon1.jpg&amp;imgrefurl=http://revistalamalapalabra.blogspot.com/2008/09/el-arte-de-no-actuar-don-ramn.html&amp;usg=__pS1fot5lP0ph4wBq4qHCKgzZGqg=&amp;h=308&amp;w=297&amp;sz=14&amp;hl=es&amp;start=14&amp;tbnid=oV2pdj6tXOZrYM:&amp;tbnh=117&amp;tbnw=113&amp;prev=/images?q=don+ramon&amp;hl=es&amp;gbv=2&amp;tbs=isch:1&amp;itbs=1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4/Hospital_Centenario_Rosario_1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548681"/>
            <a:ext cx="7315200" cy="1800200"/>
          </a:xfrm>
        </p:spPr>
        <p:txBody>
          <a:bodyPr/>
          <a:lstStyle/>
          <a:p>
            <a:r>
              <a:rPr lang="es-AR" dirty="0" smtClean="0"/>
              <a:t>Exacerbación de EPOC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7315200" cy="1576680"/>
          </a:xfrm>
        </p:spPr>
        <p:txBody>
          <a:bodyPr>
            <a:normAutofit/>
          </a:bodyPr>
          <a:lstStyle/>
          <a:p>
            <a:r>
              <a:rPr lang="es-AR" dirty="0" smtClean="0"/>
              <a:t>     Walter </a:t>
            </a:r>
            <a:r>
              <a:rPr lang="es-AR" dirty="0"/>
              <a:t>J. Gardeñez</a:t>
            </a:r>
          </a:p>
          <a:p>
            <a:r>
              <a:rPr lang="es-AR" dirty="0"/>
              <a:t>     </a:t>
            </a:r>
            <a:r>
              <a:rPr lang="es-AR" sz="1600" dirty="0"/>
              <a:t>Servicio Neumonología </a:t>
            </a:r>
            <a:r>
              <a:rPr lang="es-AR" sz="1600" dirty="0" err="1"/>
              <a:t>Hosp</a:t>
            </a:r>
            <a:r>
              <a:rPr lang="es-AR" sz="1600" dirty="0"/>
              <a:t>. Prov. del Centenario. </a:t>
            </a:r>
          </a:p>
          <a:p>
            <a:r>
              <a:rPr lang="es-AR" sz="1600" dirty="0"/>
              <a:t>     </a:t>
            </a:r>
            <a:r>
              <a:rPr lang="es-AR" sz="1600" dirty="0" smtClean="0"/>
              <a:t>  Docente </a:t>
            </a:r>
            <a:r>
              <a:rPr lang="es-AR" sz="1600" dirty="0"/>
              <a:t>Carrera de Postgrado Neumonología. UNR</a:t>
            </a:r>
          </a:p>
          <a:p>
            <a:r>
              <a:rPr lang="es-AR" sz="1600" dirty="0"/>
              <a:t>   </a:t>
            </a:r>
            <a:r>
              <a:rPr lang="es-AR" sz="1600" dirty="0" smtClean="0"/>
              <a:t>    </a:t>
            </a:r>
            <a:r>
              <a:rPr lang="es-AR" sz="1600" dirty="0"/>
              <a:t>Docente Carrera de Postgrado Geriatría. UNR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4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>
                <a:effectLst/>
              </a:rPr>
              <a:t>Destrucción irreversible de los tabiques </a:t>
            </a:r>
            <a:r>
              <a:rPr lang="es-AR" sz="2400" b="1" dirty="0" err="1">
                <a:effectLst/>
              </a:rPr>
              <a:t>interalveolares</a:t>
            </a: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endParaRPr lang="es-AR" sz="2400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s-AR" sz="2800" dirty="0" smtClean="0"/>
              <a:t>Enfisema</a:t>
            </a:r>
          </a:p>
          <a:p>
            <a:pPr marL="64008" indent="0">
              <a:buNone/>
            </a:pPr>
            <a:r>
              <a:rPr lang="es-AR" sz="2000" b="1" dirty="0"/>
              <a:t>Limitación del flujo de aire espiratorio</a:t>
            </a:r>
          </a:p>
          <a:p>
            <a:pPr marL="64008" indent="0">
              <a:buNone/>
            </a:pPr>
            <a:r>
              <a:rPr lang="es-AR" sz="2000" b="1" dirty="0"/>
              <a:t>Pérdida de la retracción elástica</a:t>
            </a:r>
            <a:endParaRPr lang="en-US" sz="2000" b="1" dirty="0"/>
          </a:p>
          <a:p>
            <a:pPr marL="64008" indent="0">
              <a:buNone/>
            </a:pPr>
            <a:endParaRPr lang="en-US" sz="2800" dirty="0"/>
          </a:p>
          <a:p>
            <a:pPr marL="64008" indent="0">
              <a:buNone/>
            </a:pPr>
            <a:endParaRPr lang="en-US" sz="2800" dirty="0"/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348880"/>
            <a:ext cx="2414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errar llave"/>
          <p:cNvSpPr/>
          <p:nvPr/>
        </p:nvSpPr>
        <p:spPr>
          <a:xfrm>
            <a:off x="5483925" y="2492896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Left Arrow 24"/>
          <p:cNvSpPr/>
          <p:nvPr/>
        </p:nvSpPr>
        <p:spPr>
          <a:xfrm rot="16200000">
            <a:off x="6537943" y="3163397"/>
            <a:ext cx="642938" cy="627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49864" y="3933056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b="1" dirty="0">
                <a:solidFill>
                  <a:prstClr val="white"/>
                </a:solidFill>
              </a:rPr>
              <a:t>Destrucción alveolar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3476927"/>
            <a:ext cx="26892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6140"/>
            <a:ext cx="234791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52" y="4437112"/>
            <a:ext cx="24511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effectLst/>
              </a:rPr>
              <a:t>Fenotipos</a:t>
            </a:r>
            <a:endParaRPr lang="es-AR" sz="3200" b="1" dirty="0">
              <a:effectLst/>
            </a:endParaRPr>
          </a:p>
        </p:txBody>
      </p:sp>
      <p:pic>
        <p:nvPicPr>
          <p:cNvPr id="4" name="Picture 2" descr="http://t1.gstatic.com/images?q=tbn:oV2pdj6tXOZrYM:http://3.bp.blogspot.com/_odaFlHi6h1E/SMZ2J82L2HI/AAAAAAAAAsk/LSs0QL3aEOM/s400/don_ramon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29860"/>
            <a:ext cx="2397906" cy="24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38" y="1511069"/>
            <a:ext cx="299878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97296"/>
            <a:ext cx="29987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26" y="4470626"/>
            <a:ext cx="32496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583161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/>
              <a:t>Soplador </a:t>
            </a:r>
            <a:r>
              <a:rPr lang="es-AR" b="1" dirty="0" smtClean="0"/>
              <a:t>rosado </a:t>
            </a:r>
            <a:r>
              <a:rPr lang="es-AR" b="1" dirty="0"/>
              <a:t>enfisema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84168" y="4583161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/>
              <a:t>Abotagado </a:t>
            </a:r>
            <a:r>
              <a:rPr lang="es-AR" b="1" dirty="0" smtClean="0"/>
              <a:t>azul</a:t>
            </a:r>
          </a:p>
          <a:p>
            <a:pPr algn="ctr"/>
            <a:r>
              <a:rPr lang="es-AR" b="1" dirty="0" smtClean="0"/>
              <a:t>Bronquitis </a:t>
            </a:r>
            <a:r>
              <a:rPr lang="es-AR" b="1" dirty="0"/>
              <a:t>crónica</a:t>
            </a:r>
          </a:p>
        </p:txBody>
      </p:sp>
    </p:spTree>
    <p:extLst>
      <p:ext uri="{BB962C8B-B14F-4D97-AF65-F5344CB8AC3E}">
        <p14:creationId xmlns:p14="http://schemas.microsoft.com/office/powerpoint/2010/main" val="1553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es-AR" b="1" dirty="0" smtClean="0"/>
              <a:t> Exacerbación de EPOC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/>
              <a:t>La exacerbación es un </a:t>
            </a:r>
            <a:r>
              <a:rPr lang="es-AR" b="1" dirty="0">
                <a:solidFill>
                  <a:srgbClr val="FFFF00"/>
                </a:solidFill>
              </a:rPr>
              <a:t>evento agudo </a:t>
            </a:r>
            <a:r>
              <a:rPr lang="es-AR" b="1" dirty="0"/>
              <a:t>en el curso natural de la EPOC caracterizado por </a:t>
            </a:r>
            <a:r>
              <a:rPr lang="es-AR" b="1" dirty="0" smtClean="0">
                <a:solidFill>
                  <a:srgbClr val="FFFF00"/>
                </a:solidFill>
              </a:rPr>
              <a:t>aumento en </a:t>
            </a:r>
            <a:r>
              <a:rPr lang="es-AR" b="1" dirty="0">
                <a:solidFill>
                  <a:srgbClr val="FFFF00"/>
                </a:solidFill>
              </a:rPr>
              <a:t>la disnea, tos y/o expectoración (volumen o purulencia) </a:t>
            </a:r>
            <a:r>
              <a:rPr lang="es-AR" b="1" dirty="0"/>
              <a:t>basal del paciente más allá de la </a:t>
            </a:r>
            <a:r>
              <a:rPr lang="es-AR" b="1" dirty="0" smtClean="0"/>
              <a:t>variabilidad diaria </a:t>
            </a:r>
            <a:r>
              <a:rPr lang="es-AR" b="1" dirty="0"/>
              <a:t>y suficiente para requerir modificación del tratamiento </a:t>
            </a:r>
            <a:r>
              <a:rPr lang="es-AR" b="1" dirty="0" smtClean="0"/>
              <a:t>regular.</a:t>
            </a:r>
          </a:p>
          <a:p>
            <a:endParaRPr lang="es-AR" b="1" dirty="0" smtClean="0"/>
          </a:p>
          <a:p>
            <a:endParaRPr lang="es-AR" b="1" dirty="0"/>
          </a:p>
          <a:p>
            <a:r>
              <a:rPr lang="es-AR" b="1" dirty="0" smtClean="0"/>
              <a:t>Éstas </a:t>
            </a:r>
            <a:r>
              <a:rPr lang="es-AR" b="1" dirty="0" smtClean="0">
                <a:solidFill>
                  <a:srgbClr val="FFFF00"/>
                </a:solidFill>
              </a:rPr>
              <a:t>empeoran</a:t>
            </a:r>
            <a:r>
              <a:rPr lang="es-AR" b="1" dirty="0" smtClean="0"/>
              <a:t> </a:t>
            </a:r>
            <a:r>
              <a:rPr lang="es-AR" b="1" dirty="0"/>
              <a:t>el curso natural de la enfermedad, </a:t>
            </a:r>
            <a:r>
              <a:rPr lang="es-AR" b="1" dirty="0" smtClean="0"/>
              <a:t>deterioran la </a:t>
            </a:r>
            <a:r>
              <a:rPr lang="es-AR" b="1" dirty="0"/>
              <a:t>calidad de vida y la función pulmonar, aumentan la mortalidad e incrementan los costos por </a:t>
            </a:r>
            <a:r>
              <a:rPr lang="es-AR" b="1" dirty="0" smtClean="0"/>
              <a:t>utilización de </a:t>
            </a:r>
            <a:r>
              <a:rPr lang="es-AR" b="1" dirty="0"/>
              <a:t>servicios de </a:t>
            </a:r>
            <a:r>
              <a:rPr lang="es-AR" b="1" dirty="0" smtClean="0"/>
              <a:t>salud.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17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r>
              <a:rPr lang="es-AR" sz="3200" b="1" dirty="0">
                <a:ln w="6350">
                  <a:solidFill>
                    <a:srgbClr val="F07F09">
                      <a:shade val="43000"/>
                    </a:srgbClr>
                  </a:solidFill>
                </a:ln>
                <a:solidFill>
                  <a:srgbClr val="F07F09">
                    <a:tint val="83000"/>
                    <a:satMod val="150000"/>
                  </a:srgbClr>
                </a:solidFill>
              </a:rPr>
              <a:t>Exacerbación de la EPOC (E-EPOC</a:t>
            </a:r>
            <a:r>
              <a:rPr lang="es-AR" sz="3200" dirty="0">
                <a:ln w="6350">
                  <a:solidFill>
                    <a:srgbClr val="F07F09">
                      <a:shade val="43000"/>
                    </a:srgbClr>
                  </a:solidFill>
                </a:ln>
                <a:solidFill>
                  <a:srgbClr val="F07F09">
                    <a:tint val="83000"/>
                    <a:satMod val="150000"/>
                  </a:srgbClr>
                </a:solidFill>
              </a:rPr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s-AR" dirty="0" smtClean="0"/>
              <a:t>Sus </a:t>
            </a:r>
            <a:r>
              <a:rPr lang="es-AR" dirty="0"/>
              <a:t>manifestaciones </a:t>
            </a:r>
            <a:r>
              <a:rPr lang="es-AR" dirty="0" smtClean="0"/>
              <a:t>clínicas: </a:t>
            </a:r>
          </a:p>
          <a:p>
            <a:pPr>
              <a:buFont typeface="Courier New" panose="02070309020205020404" pitchFamily="49" charset="0"/>
              <a:buChar char="o"/>
            </a:pPr>
            <a:endParaRPr lang="es-A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s-AR" dirty="0" smtClean="0"/>
              <a:t>Incremento de </a:t>
            </a:r>
            <a:r>
              <a:rPr lang="es-AR" dirty="0"/>
              <a:t>la </a:t>
            </a:r>
            <a:r>
              <a:rPr lang="es-AR" dirty="0" smtClean="0"/>
              <a:t>disnea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AR" dirty="0" smtClean="0"/>
              <a:t>Incremento de la tos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AR" dirty="0" smtClean="0"/>
              <a:t>Aumento del volumen y/o </a:t>
            </a:r>
            <a:r>
              <a:rPr lang="es-AR" dirty="0"/>
              <a:t>purulencia del </a:t>
            </a:r>
            <a:r>
              <a:rPr lang="es-AR" dirty="0" smtClean="0"/>
              <a:t>esputo</a:t>
            </a:r>
          </a:p>
          <a:p>
            <a:pPr marL="64008" indent="0">
              <a:buNone/>
            </a:pPr>
            <a:r>
              <a:rPr lang="es-AR" dirty="0" smtClean="0"/>
              <a:t>son </a:t>
            </a:r>
            <a:r>
              <a:rPr lang="es-AR" dirty="0"/>
              <a:t>consecuencia del aumento de la inflamación de la </a:t>
            </a:r>
            <a:r>
              <a:rPr lang="es-AR" dirty="0" smtClean="0"/>
              <a:t>vía aérea </a:t>
            </a:r>
            <a:r>
              <a:rPr lang="es-AR" dirty="0"/>
              <a:t>habitualmente desencadenada por un agente </a:t>
            </a:r>
            <a:r>
              <a:rPr lang="es-AR" dirty="0" smtClean="0"/>
              <a:t>infeccioso </a:t>
            </a:r>
            <a:r>
              <a:rPr lang="es-AR" dirty="0"/>
              <a:t>o polución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1054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29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AR" dirty="0">
                <a:solidFill>
                  <a:schemeClr val="accent1"/>
                </a:solidFill>
                <a:latin typeface="Franklin Gothic Medium" pitchFamily="34" charset="0"/>
              </a:rPr>
              <a:t>TIPOS DE EXACERBACIÓN</a:t>
            </a:r>
            <a:r>
              <a:rPr lang="es-ES" altLang="es-AR" sz="2800" dirty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s-ES" altLang="es-AR" sz="2800" dirty="0" smtClean="0">
              <a:solidFill>
                <a:schemeClr val="hlink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altLang="es-AR" sz="2400" dirty="0" smtClean="0">
                <a:solidFill>
                  <a:srgbClr val="FFFF00"/>
                </a:solidFill>
                <a:latin typeface="Franklin Gothic Medium" pitchFamily="34" charset="0"/>
              </a:rPr>
              <a:t>Tipo </a:t>
            </a:r>
            <a:r>
              <a:rPr lang="es-ES" altLang="es-AR" sz="2400" dirty="0">
                <a:solidFill>
                  <a:srgbClr val="FFFF00"/>
                </a:solidFill>
                <a:latin typeface="Franklin Gothic Medium" pitchFamily="34" charset="0"/>
              </a:rPr>
              <a:t>3: </a:t>
            </a:r>
            <a:r>
              <a:rPr lang="es-ES" altLang="es-AR" sz="2400" dirty="0">
                <a:latin typeface="Franklin Gothic Medium" pitchFamily="34" charset="0"/>
              </a:rPr>
              <a:t>Grave – Presenta los 3 hallazgos clínicos 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solidFill>
                  <a:srgbClr val="FFFF00"/>
                </a:solidFill>
                <a:latin typeface="Franklin Gothic Medium" pitchFamily="34" charset="0"/>
              </a:rPr>
              <a:t>Tipo 2: </a:t>
            </a:r>
            <a:r>
              <a:rPr lang="es-ES" altLang="es-AR" sz="2400" dirty="0">
                <a:latin typeface="Franklin Gothic Medium" pitchFamily="34" charset="0"/>
              </a:rPr>
              <a:t>Moderada – Presenta 2 de los 3 hallazgos clínicos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solidFill>
                  <a:srgbClr val="FFFF00"/>
                </a:solidFill>
                <a:latin typeface="Franklin Gothic Medium" pitchFamily="34" charset="0"/>
              </a:rPr>
              <a:t>Tipo 1: </a:t>
            </a:r>
            <a:r>
              <a:rPr lang="es-ES" altLang="es-AR" sz="2400" dirty="0">
                <a:latin typeface="Franklin Gothic Medium" pitchFamily="34" charset="0"/>
              </a:rPr>
              <a:t>Leve – Presenta 1 de los 3 hallazgos y por lo menos               1 de los siguientes :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latin typeface="Franklin Gothic Medium" pitchFamily="34" charset="0"/>
              </a:rPr>
              <a:t> 			      - Infección de VAS en los 5 días previos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latin typeface="Franklin Gothic Medium" pitchFamily="34" charset="0"/>
              </a:rPr>
              <a:t>                              - Fiebre sin causa aparente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latin typeface="Franklin Gothic Medium" pitchFamily="34" charset="0"/>
              </a:rPr>
              <a:t>                              - Aumento de las Sibilancias</a:t>
            </a:r>
          </a:p>
          <a:p>
            <a:pPr>
              <a:buFont typeface="Wingdings" pitchFamily="2" charset="2"/>
              <a:buNone/>
            </a:pPr>
            <a:r>
              <a:rPr lang="es-ES" altLang="es-AR" sz="2400" dirty="0">
                <a:latin typeface="Franklin Gothic Medium" pitchFamily="34" charset="0"/>
              </a:rPr>
              <a:t>                              - Aumento del 20% de FR o FC basal</a:t>
            </a:r>
          </a:p>
        </p:txBody>
      </p:sp>
    </p:spTree>
    <p:extLst>
      <p:ext uri="{BB962C8B-B14F-4D97-AF65-F5344CB8AC3E}">
        <p14:creationId xmlns:p14="http://schemas.microsoft.com/office/powerpoint/2010/main" val="40029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 </a:t>
            </a:r>
            <a:r>
              <a:rPr lang="es-AR" sz="3200" dirty="0" smtClean="0"/>
              <a:t>Diagnóstico 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/>
              <a:t>S</a:t>
            </a:r>
            <a:r>
              <a:rPr lang="es-AR" dirty="0" smtClean="0"/>
              <a:t>e </a:t>
            </a:r>
            <a:r>
              <a:rPr lang="es-AR" dirty="0"/>
              <a:t>basa exclusivamente </a:t>
            </a:r>
            <a:r>
              <a:rPr lang="es-AR" dirty="0" smtClean="0"/>
              <a:t>en la </a:t>
            </a:r>
            <a:r>
              <a:rPr lang="es-AR" dirty="0"/>
              <a:t>presentación clínica (síntomas respiratorios).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No </a:t>
            </a:r>
            <a:r>
              <a:rPr lang="es-AR" dirty="0"/>
              <a:t>existe un </a:t>
            </a:r>
            <a:r>
              <a:rPr lang="es-AR" dirty="0" err="1"/>
              <a:t>biomarcador</a:t>
            </a:r>
            <a:r>
              <a:rPr lang="es-AR" dirty="0"/>
              <a:t> o </a:t>
            </a:r>
            <a:r>
              <a:rPr lang="es-AR" dirty="0" smtClean="0"/>
              <a:t>conjunto de </a:t>
            </a:r>
            <a:r>
              <a:rPr lang="es-AR" dirty="0"/>
              <a:t>ellos que permitan confirmar o descartar el </a:t>
            </a:r>
            <a:r>
              <a:rPr lang="es-AR" dirty="0" smtClean="0"/>
              <a:t>diagnóstico.</a:t>
            </a:r>
          </a:p>
          <a:p>
            <a:endParaRPr lang="es-AR" dirty="0" smtClean="0"/>
          </a:p>
          <a:p>
            <a:r>
              <a:rPr lang="es-AR" dirty="0" smtClean="0"/>
              <a:t>La </a:t>
            </a:r>
            <a:r>
              <a:rPr lang="es-AR" dirty="0"/>
              <a:t>forma de presentación es variable pudiendo el </a:t>
            </a:r>
            <a:r>
              <a:rPr lang="es-AR" dirty="0" smtClean="0"/>
              <a:t>inicio ser </a:t>
            </a:r>
            <a:r>
              <a:rPr lang="es-AR" dirty="0"/>
              <a:t>agudo o </a:t>
            </a:r>
            <a:r>
              <a:rPr lang="es-AR" dirty="0" smtClean="0"/>
              <a:t>gradual.</a:t>
            </a:r>
          </a:p>
          <a:p>
            <a:endParaRPr lang="es-AR" dirty="0"/>
          </a:p>
          <a:p>
            <a:r>
              <a:rPr lang="es-AR" dirty="0" smtClean="0"/>
              <a:t>Se </a:t>
            </a:r>
            <a:r>
              <a:rPr lang="es-AR" dirty="0"/>
              <a:t>ha </a:t>
            </a:r>
            <a:r>
              <a:rPr lang="es-AR" dirty="0" smtClean="0"/>
              <a:t>podido caracterizar </a:t>
            </a:r>
            <a:r>
              <a:rPr lang="es-AR" dirty="0">
                <a:solidFill>
                  <a:srgbClr val="FFFF00"/>
                </a:solidFill>
              </a:rPr>
              <a:t>dos tipos de pacientes </a:t>
            </a:r>
            <a:r>
              <a:rPr lang="es-AR" dirty="0"/>
              <a:t>según la frecuencia de exacerbaciones</a:t>
            </a:r>
          </a:p>
        </p:txBody>
      </p:sp>
    </p:spTree>
    <p:extLst>
      <p:ext uri="{BB962C8B-B14F-4D97-AF65-F5344CB8AC3E}">
        <p14:creationId xmlns:p14="http://schemas.microsoft.com/office/powerpoint/2010/main" val="8098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236840"/>
          </a:xfrm>
        </p:spPr>
        <p:txBody>
          <a:bodyPr>
            <a:normAutofit lnSpcReduction="10000"/>
          </a:bodyPr>
          <a:lstStyle/>
          <a:p>
            <a:r>
              <a:rPr lang="es-AR" b="1" dirty="0" err="1"/>
              <a:t>Exacerbador</a:t>
            </a:r>
            <a:r>
              <a:rPr lang="es-AR" b="1" dirty="0"/>
              <a:t> Frecuente: </a:t>
            </a:r>
            <a:r>
              <a:rPr lang="es-AR" dirty="0" smtClean="0"/>
              <a:t> </a:t>
            </a:r>
            <a:r>
              <a:rPr lang="es-AR" dirty="0"/>
              <a:t>I</a:t>
            </a:r>
            <a:r>
              <a:rPr lang="es-AR" dirty="0" smtClean="0"/>
              <a:t>ndividuos </a:t>
            </a:r>
            <a:r>
              <a:rPr lang="es-AR" dirty="0"/>
              <a:t>con ≥</a:t>
            </a:r>
            <a:r>
              <a:rPr lang="es-AR" dirty="0" smtClean="0"/>
              <a:t>2 exacerbaciones al año</a:t>
            </a:r>
            <a:r>
              <a:rPr lang="es-AR" dirty="0"/>
              <a:t>; separadas cada una por al menos 4 semanas desde el final </a:t>
            </a:r>
            <a:r>
              <a:rPr lang="es-AR" dirty="0" smtClean="0"/>
              <a:t>del tratamiento </a:t>
            </a:r>
            <a:r>
              <a:rPr lang="es-AR" dirty="0"/>
              <a:t>de la exacerbación previa o 6 semanas desde inicio de la </a:t>
            </a:r>
            <a:r>
              <a:rPr lang="es-AR" dirty="0" smtClean="0"/>
              <a:t>misma en </a:t>
            </a:r>
            <a:r>
              <a:rPr lang="es-AR" dirty="0"/>
              <a:t>los casos que no han recibido tratamiento</a:t>
            </a:r>
            <a:r>
              <a:rPr lang="es-AR" dirty="0" smtClean="0"/>
              <a:t>.</a:t>
            </a:r>
          </a:p>
          <a:p>
            <a:endParaRPr lang="es-AR" b="1" dirty="0" smtClean="0"/>
          </a:p>
          <a:p>
            <a:endParaRPr lang="es-AR" b="1" dirty="0"/>
          </a:p>
          <a:p>
            <a:r>
              <a:rPr lang="es-AR" b="1" dirty="0" err="1" smtClean="0"/>
              <a:t>Exacerbador</a:t>
            </a:r>
            <a:r>
              <a:rPr lang="es-AR" b="1" dirty="0" smtClean="0"/>
              <a:t> </a:t>
            </a:r>
            <a:r>
              <a:rPr lang="es-AR" b="1" dirty="0"/>
              <a:t>Infrecuente: </a:t>
            </a:r>
            <a:r>
              <a:rPr lang="es-AR" dirty="0"/>
              <a:t>Son aquellos con </a:t>
            </a:r>
            <a:r>
              <a:rPr lang="es-AR" dirty="0" smtClean="0"/>
              <a:t>≤ 1 </a:t>
            </a:r>
            <a:r>
              <a:rPr lang="es-AR" dirty="0"/>
              <a:t>exacerbaciones por año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0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Etiología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La </a:t>
            </a:r>
            <a:r>
              <a:rPr lang="es-AR" dirty="0"/>
              <a:t>infección </a:t>
            </a:r>
            <a:r>
              <a:rPr lang="es-AR" dirty="0" smtClean="0"/>
              <a:t>respiratoria.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La </a:t>
            </a:r>
            <a:r>
              <a:rPr lang="es-AR" dirty="0"/>
              <a:t>mala </a:t>
            </a:r>
            <a:r>
              <a:rPr lang="es-AR" dirty="0" smtClean="0"/>
              <a:t>adherencia al tratamiento.</a:t>
            </a:r>
          </a:p>
          <a:p>
            <a:pPr>
              <a:lnSpc>
                <a:spcPct val="150000"/>
              </a:lnSpc>
            </a:pPr>
            <a:r>
              <a:rPr lang="es-AR" dirty="0"/>
              <a:t>L</a:t>
            </a:r>
            <a:r>
              <a:rPr lang="es-AR" dirty="0" smtClean="0"/>
              <a:t>os </a:t>
            </a:r>
            <a:r>
              <a:rPr lang="es-AR" dirty="0"/>
              <a:t>factores ambientales como la exposición a dióxido de azufre, ozono, y </a:t>
            </a:r>
            <a:r>
              <a:rPr lang="es-AR" dirty="0" smtClean="0"/>
              <a:t>otras partículas. </a:t>
            </a:r>
          </a:p>
          <a:p>
            <a:pPr>
              <a:lnSpc>
                <a:spcPct val="150000"/>
              </a:lnSpc>
            </a:pPr>
            <a:r>
              <a:rPr lang="es-AR" dirty="0"/>
              <a:t>L</a:t>
            </a:r>
            <a:r>
              <a:rPr lang="es-AR" dirty="0" smtClean="0"/>
              <a:t>as </a:t>
            </a:r>
            <a:r>
              <a:rPr lang="es-AR" dirty="0"/>
              <a:t>bajas </a:t>
            </a:r>
            <a:r>
              <a:rPr lang="es-AR" dirty="0" smtClean="0"/>
              <a:t>temperaturas.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En </a:t>
            </a:r>
            <a:r>
              <a:rPr lang="es-AR" dirty="0"/>
              <a:t>algunos casos </a:t>
            </a:r>
            <a:r>
              <a:rPr lang="es-AR" dirty="0" smtClean="0"/>
              <a:t>no es </a:t>
            </a:r>
            <a:r>
              <a:rPr lang="es-AR" dirty="0"/>
              <a:t>posible identificar la causa</a:t>
            </a:r>
          </a:p>
        </p:txBody>
      </p:sp>
    </p:spTree>
    <p:extLst>
      <p:ext uri="{BB962C8B-B14F-4D97-AF65-F5344CB8AC3E}">
        <p14:creationId xmlns:p14="http://schemas.microsoft.com/office/powerpoint/2010/main" val="23497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75320"/>
          </a:xfrm>
        </p:spPr>
        <p:txBody>
          <a:bodyPr>
            <a:noAutofit/>
          </a:bodyPr>
          <a:lstStyle/>
          <a:p>
            <a:r>
              <a:rPr lang="es-AR" sz="3200" dirty="0" smtClean="0"/>
              <a:t>Etiología</a:t>
            </a:r>
            <a:endParaRPr lang="es-A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5472608" cy="58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7104086" y="1268760"/>
            <a:ext cx="576064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Autofit/>
          </a:bodyPr>
          <a:lstStyle/>
          <a:p>
            <a:r>
              <a:rPr lang="es-AR" sz="3200" dirty="0" smtClean="0"/>
              <a:t>Diagnóstico Diferencial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dirty="0"/>
              <a:t>Enfermedades pulmonares: </a:t>
            </a:r>
            <a:r>
              <a:rPr lang="es-AR" dirty="0"/>
              <a:t>Neumonía, derrame pleural, neumotórax, </a:t>
            </a:r>
            <a:r>
              <a:rPr lang="es-AR" dirty="0" smtClean="0"/>
              <a:t>TEP, obstrucción </a:t>
            </a:r>
            <a:r>
              <a:rPr lang="es-AR" dirty="0"/>
              <a:t>de la vía aérea alta, aspiración recurrente.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b="1" dirty="0" smtClean="0"/>
              <a:t>Enfermedades </a:t>
            </a:r>
            <a:r>
              <a:rPr lang="es-AR" b="1" dirty="0"/>
              <a:t>no pulmonares: </a:t>
            </a:r>
            <a:r>
              <a:rPr lang="es-AR" dirty="0"/>
              <a:t>Arritmias cardiacas, cardiopatía isquémica, </a:t>
            </a:r>
            <a:r>
              <a:rPr lang="es-AR" dirty="0" smtClean="0"/>
              <a:t>ICC, </a:t>
            </a:r>
            <a:r>
              <a:rPr lang="es-AR" dirty="0"/>
              <a:t>trastornos de ansiedad o pánico.</a:t>
            </a:r>
          </a:p>
          <a:p>
            <a:endParaRPr lang="es-AR" dirty="0"/>
          </a:p>
          <a:p>
            <a:r>
              <a:rPr lang="es-AR" b="1" dirty="0" smtClean="0"/>
              <a:t>Otros</a:t>
            </a:r>
            <a:r>
              <a:rPr lang="es-AR" b="1" dirty="0"/>
              <a:t>: </a:t>
            </a:r>
            <a:r>
              <a:rPr lang="es-AR" dirty="0"/>
              <a:t>Drogas tales como </a:t>
            </a:r>
            <a:r>
              <a:rPr lang="el-GR" dirty="0"/>
              <a:t>β </a:t>
            </a:r>
            <a:r>
              <a:rPr lang="es-AR" dirty="0"/>
              <a:t>bloqueantes no selectivos o sedantes.</a:t>
            </a:r>
          </a:p>
        </p:txBody>
      </p:sp>
    </p:spTree>
    <p:extLst>
      <p:ext uri="{BB962C8B-B14F-4D97-AF65-F5344CB8AC3E}">
        <p14:creationId xmlns:p14="http://schemas.microsoft.com/office/powerpoint/2010/main" val="2998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136339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/>
              <a:t>E</a:t>
            </a:r>
            <a:r>
              <a:rPr lang="es-AR" sz="2800" dirty="0" smtClean="0"/>
              <a:t>nfermedad </a:t>
            </a:r>
            <a:r>
              <a:rPr lang="es-AR" sz="2800" dirty="0"/>
              <a:t>común, prevenible y tratable que se caracteriza por síntomas respiratorios persistentes y limitación del flujo aéreo que se debe a anomalías en las vías respiratorias y / o alveolares usualmente causadas por una exposición significativa a partículas o gases nocivos.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28184" y="544522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GOLD 2017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59632" y="764704"/>
            <a:ext cx="1928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800" dirty="0">
                <a:solidFill>
                  <a:srgbClr val="FF8600"/>
                </a:solidFill>
                <a:ea typeface="+mj-ea"/>
                <a:cs typeface="+mj-cs"/>
              </a:rPr>
              <a:t>EPOC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9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s-AR" sz="2400" dirty="0"/>
              <a:t>Clasificación de la Gravedad de la Exacerbación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8016"/>
          </a:xfrm>
        </p:spPr>
        <p:txBody>
          <a:bodyPr>
            <a:normAutofit fontScale="92500" lnSpcReduction="10000"/>
          </a:bodyPr>
          <a:lstStyle/>
          <a:p>
            <a:endParaRPr lang="es-AR" dirty="0" smtClean="0"/>
          </a:p>
          <a:p>
            <a:r>
              <a:rPr lang="es-AR" dirty="0" smtClean="0"/>
              <a:t>No </a:t>
            </a:r>
            <a:r>
              <a:rPr lang="es-AR" dirty="0"/>
              <a:t>existe un criterio absoluto para clasificar la gravedad de la E-EPOC. 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r>
              <a:rPr lang="es-AR" dirty="0" smtClean="0"/>
              <a:t>Una </a:t>
            </a:r>
            <a:r>
              <a:rPr lang="es-AR" dirty="0"/>
              <a:t>forma práctica de clasificación es el nivel de atención </a:t>
            </a:r>
            <a:r>
              <a:rPr lang="es-AR" dirty="0" smtClean="0"/>
              <a:t>requerida para </a:t>
            </a:r>
            <a:r>
              <a:rPr lang="es-AR" dirty="0"/>
              <a:t>su manejo: ambulatorio, hospitalizado en sala general o en </a:t>
            </a:r>
            <a:r>
              <a:rPr lang="es-AR" dirty="0" smtClean="0"/>
              <a:t>cuidados intensivos </a:t>
            </a:r>
            <a:r>
              <a:rPr lang="es-AR" dirty="0"/>
              <a:t>(UCI).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Existen </a:t>
            </a:r>
            <a:r>
              <a:rPr lang="es-AR" dirty="0"/>
              <a:t>criterios de hospitalización e ingreso a </a:t>
            </a:r>
            <a:r>
              <a:rPr lang="es-AR" dirty="0" smtClean="0"/>
              <a:t>UCI.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0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Exacerbación de la EPOC de manejo ambulatorio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b="1" dirty="0"/>
              <a:t>En todas las E-EPOC aumentar la frecuencia de broncodilatadores </a:t>
            </a:r>
            <a:r>
              <a:rPr lang="es-AR" b="1" dirty="0" smtClean="0"/>
              <a:t>de acción </a:t>
            </a:r>
            <a:r>
              <a:rPr lang="es-AR" b="1" dirty="0"/>
              <a:t>corta (salbutamol, </a:t>
            </a:r>
            <a:r>
              <a:rPr lang="es-AR" b="1" dirty="0" err="1"/>
              <a:t>ipratropio</a:t>
            </a:r>
            <a:r>
              <a:rPr lang="es-AR" b="1" dirty="0"/>
              <a:t> o combinación) en aerosol o nebulización.</a:t>
            </a:r>
          </a:p>
          <a:p>
            <a:endParaRPr lang="es-AR" b="1" dirty="0" smtClean="0"/>
          </a:p>
          <a:p>
            <a:r>
              <a:rPr lang="es-AR" b="1" dirty="0"/>
              <a:t>E</a:t>
            </a:r>
            <a:r>
              <a:rPr lang="es-AR" b="1" dirty="0" smtClean="0"/>
              <a:t>n </a:t>
            </a:r>
            <a:r>
              <a:rPr lang="es-AR" b="1" dirty="0"/>
              <a:t>presencia de aumento del volumen y purulencia del esputo </a:t>
            </a:r>
            <a:r>
              <a:rPr lang="es-AR" b="1" dirty="0" smtClean="0"/>
              <a:t>usar antibióticos</a:t>
            </a:r>
            <a:r>
              <a:rPr lang="es-AR" b="1" dirty="0"/>
              <a:t>. </a:t>
            </a:r>
          </a:p>
          <a:p>
            <a:endParaRPr lang="es-AR" b="1" dirty="0" smtClean="0"/>
          </a:p>
          <a:p>
            <a:r>
              <a:rPr lang="es-AR" b="1" dirty="0" smtClean="0"/>
              <a:t>Ante </a:t>
            </a:r>
            <a:r>
              <a:rPr lang="es-AR" b="1" dirty="0"/>
              <a:t>el empeoramiento de la disnea agregar </a:t>
            </a:r>
            <a:r>
              <a:rPr lang="es-AR" b="1" dirty="0" err="1"/>
              <a:t>prednisona</a:t>
            </a:r>
            <a:r>
              <a:rPr lang="es-AR" b="1" dirty="0"/>
              <a:t> vía oral (</a:t>
            </a:r>
            <a:r>
              <a:rPr lang="es-AR" b="1" dirty="0" smtClean="0"/>
              <a:t>30- 40 </a:t>
            </a:r>
            <a:r>
              <a:rPr lang="es-AR" b="1" dirty="0"/>
              <a:t>mg/día por 7-14 días) o su equivalente. </a:t>
            </a:r>
            <a:endParaRPr lang="es-AR" b="1" dirty="0" smtClean="0"/>
          </a:p>
          <a:p>
            <a:endParaRPr lang="es-AR" b="1" dirty="0" smtClean="0"/>
          </a:p>
          <a:p>
            <a:r>
              <a:rPr lang="es-AR" b="1" dirty="0" smtClean="0"/>
              <a:t>La </a:t>
            </a:r>
            <a:r>
              <a:rPr lang="es-AR" b="1" dirty="0"/>
              <a:t>consulta y tratamiento precoz con antibióticos y esteroides </a:t>
            </a:r>
            <a:r>
              <a:rPr lang="es-AR" b="1" dirty="0" smtClean="0"/>
              <a:t>sistémicos acortan </a:t>
            </a:r>
            <a:r>
              <a:rPr lang="es-AR" b="1" dirty="0"/>
              <a:t>el periodo de </a:t>
            </a:r>
            <a:r>
              <a:rPr lang="es-AR" b="1" dirty="0" smtClean="0"/>
              <a:t>recuperación.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499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988840"/>
            <a:ext cx="8388932" cy="339980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4 Flecha derecha"/>
          <p:cNvSpPr/>
          <p:nvPr/>
        </p:nvSpPr>
        <p:spPr>
          <a:xfrm>
            <a:off x="179512" y="3082343"/>
            <a:ext cx="432048" cy="3406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990600"/>
          </a:xfrm>
        </p:spPr>
        <p:txBody>
          <a:bodyPr>
            <a:normAutofit/>
          </a:bodyPr>
          <a:lstStyle/>
          <a:p>
            <a:r>
              <a:rPr lang="es-AR" sz="2000" b="1" dirty="0"/>
              <a:t>Condiciones generales en los pacientes con E-EPOC de manejo ambulatorio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La intensidad de los síntomas no pone en peligro la vida del paciente.</a:t>
            </a:r>
          </a:p>
          <a:p>
            <a:endParaRPr lang="es-AR" dirty="0" smtClean="0"/>
          </a:p>
          <a:p>
            <a:r>
              <a:rPr lang="es-AR" dirty="0" smtClean="0"/>
              <a:t>No </a:t>
            </a:r>
            <a:r>
              <a:rPr lang="es-AR" dirty="0"/>
              <a:t>tiene enfermedad concomitante o si la tiene está bien controlada.</a:t>
            </a:r>
          </a:p>
          <a:p>
            <a:endParaRPr lang="es-AR" dirty="0" smtClean="0"/>
          </a:p>
          <a:p>
            <a:r>
              <a:rPr lang="es-AR" dirty="0" smtClean="0"/>
              <a:t>No </a:t>
            </a:r>
            <a:r>
              <a:rPr lang="es-AR" dirty="0"/>
              <a:t>ha tenido hospitalizaciones por EPOC en los seis meses anteriores.</a:t>
            </a:r>
          </a:p>
          <a:p>
            <a:endParaRPr lang="es-AR" dirty="0" smtClean="0"/>
          </a:p>
          <a:p>
            <a:r>
              <a:rPr lang="es-AR" dirty="0" smtClean="0"/>
              <a:t>Tiene </a:t>
            </a:r>
            <a:r>
              <a:rPr lang="es-AR" dirty="0"/>
              <a:t>apoyo domiciliario adecuado.</a:t>
            </a:r>
          </a:p>
          <a:p>
            <a:endParaRPr lang="es-AR" dirty="0" smtClean="0"/>
          </a:p>
          <a:p>
            <a:r>
              <a:rPr lang="es-AR" dirty="0" smtClean="0"/>
              <a:t>Tolera </a:t>
            </a:r>
            <a:r>
              <a:rPr lang="es-AR" dirty="0"/>
              <a:t>bien la vía oral.</a:t>
            </a:r>
          </a:p>
        </p:txBody>
      </p:sp>
    </p:spTree>
    <p:extLst>
      <p:ext uri="{BB962C8B-B14F-4D97-AF65-F5344CB8AC3E}">
        <p14:creationId xmlns:p14="http://schemas.microsoft.com/office/powerpoint/2010/main" val="3997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017"/>
            <a:ext cx="8045473" cy="627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544616" cy="67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AR" sz="2800" b="1" dirty="0"/>
              <a:t>Tiempo de recuperación y seguimiento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La recuperación de los síntomas y la función pulmonar después de una E-EPOC es lenta y </a:t>
            </a:r>
            <a:r>
              <a:rPr lang="es-AR" dirty="0" smtClean="0"/>
              <a:t>puede ser </a:t>
            </a:r>
            <a:r>
              <a:rPr lang="es-AR" dirty="0"/>
              <a:t>superior a un mes en algunos </a:t>
            </a:r>
            <a:r>
              <a:rPr lang="es-AR" dirty="0" smtClean="0"/>
              <a:t>pacientes. </a:t>
            </a:r>
          </a:p>
          <a:p>
            <a:endParaRPr lang="es-AR" dirty="0" smtClean="0"/>
          </a:p>
          <a:p>
            <a:r>
              <a:rPr lang="es-AR" dirty="0" smtClean="0"/>
              <a:t>Durante </a:t>
            </a:r>
            <a:r>
              <a:rPr lang="es-AR" dirty="0"/>
              <a:t>la E-EPOC es importante instruir al </a:t>
            </a:r>
            <a:r>
              <a:rPr lang="es-AR" dirty="0" smtClean="0"/>
              <a:t>paciente para </a:t>
            </a:r>
            <a:r>
              <a:rPr lang="es-AR" dirty="0"/>
              <a:t>que consulte nuevamente si no presenta mejoría en las primeras 72 horas.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Se recomienda una </a:t>
            </a:r>
            <a:r>
              <a:rPr lang="es-AR" dirty="0"/>
              <a:t>consulta control dentro de los siguientes 15 </a:t>
            </a:r>
            <a:r>
              <a:rPr lang="es-AR" dirty="0" smtClean="0"/>
              <a:t>días.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0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s-AR" sz="2800" dirty="0" smtClean="0"/>
              <a:t>E- </a:t>
            </a:r>
            <a:r>
              <a:rPr lang="es-AR" sz="2800" dirty="0"/>
              <a:t>EPOC de Manejo Intrahospitalario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93296"/>
          </a:xfrm>
        </p:spPr>
        <p:txBody>
          <a:bodyPr>
            <a:normAutofit fontScale="70000" lnSpcReduction="20000"/>
          </a:bodyPr>
          <a:lstStyle/>
          <a:p>
            <a:r>
              <a:rPr lang="es-AR" b="1" dirty="0"/>
              <a:t>Se suspende el tratamiento regular del paciente y se inicia </a:t>
            </a:r>
            <a:r>
              <a:rPr lang="es-AR" b="1" dirty="0" smtClean="0"/>
              <a:t>tratamiento con </a:t>
            </a:r>
            <a:r>
              <a:rPr lang="es-AR" b="1" dirty="0"/>
              <a:t>broncodilatadores de acción corta (salbutamol, </a:t>
            </a:r>
            <a:r>
              <a:rPr lang="es-AR" b="1" dirty="0" err="1"/>
              <a:t>ipratropio</a:t>
            </a:r>
            <a:r>
              <a:rPr lang="es-AR" b="1" dirty="0"/>
              <a:t> </a:t>
            </a:r>
            <a:r>
              <a:rPr lang="es-AR" b="1" dirty="0" smtClean="0"/>
              <a:t>o combinación</a:t>
            </a:r>
            <a:r>
              <a:rPr lang="es-AR" b="1" dirty="0"/>
              <a:t>) en aerosol o nebulización. </a:t>
            </a:r>
          </a:p>
          <a:p>
            <a:endParaRPr lang="es-AR" b="1" dirty="0" smtClean="0"/>
          </a:p>
          <a:p>
            <a:r>
              <a:rPr lang="es-AR" b="1" dirty="0" smtClean="0"/>
              <a:t>Iniciar </a:t>
            </a:r>
            <a:r>
              <a:rPr lang="es-AR" b="1" dirty="0"/>
              <a:t>antibióticos intravenosos, considerando los patrones de </a:t>
            </a:r>
            <a:r>
              <a:rPr lang="es-AR" b="1" dirty="0" smtClean="0"/>
              <a:t>resistencia locales</a:t>
            </a:r>
            <a:r>
              <a:rPr lang="es-AR" b="1" dirty="0"/>
              <a:t>. </a:t>
            </a:r>
          </a:p>
          <a:p>
            <a:endParaRPr lang="es-AR" b="1" dirty="0" smtClean="0"/>
          </a:p>
          <a:p>
            <a:r>
              <a:rPr lang="es-AR" b="1" dirty="0" smtClean="0"/>
              <a:t>Iniciar </a:t>
            </a:r>
            <a:r>
              <a:rPr lang="es-AR" b="1" dirty="0"/>
              <a:t>esteroides </a:t>
            </a:r>
            <a:r>
              <a:rPr lang="es-AR" b="1" dirty="0" smtClean="0"/>
              <a:t>sistémicos. </a:t>
            </a:r>
            <a:endParaRPr lang="es-AR" b="1" dirty="0"/>
          </a:p>
          <a:p>
            <a:endParaRPr lang="es-AR" b="1" dirty="0" smtClean="0"/>
          </a:p>
          <a:p>
            <a:r>
              <a:rPr lang="es-AR" b="1" dirty="0" smtClean="0"/>
              <a:t>Oxigenoterapia, si presenta </a:t>
            </a:r>
            <a:r>
              <a:rPr lang="es-AR" b="1" dirty="0"/>
              <a:t>SaO2 &lt; 90% o </a:t>
            </a:r>
            <a:r>
              <a:rPr lang="es-AR" b="1" dirty="0" smtClean="0"/>
              <a:t>PaO2 &lt; </a:t>
            </a:r>
            <a:r>
              <a:rPr lang="es-AR" b="1" dirty="0"/>
              <a:t>60 </a:t>
            </a:r>
            <a:r>
              <a:rPr lang="es-AR" b="1" dirty="0" err="1"/>
              <a:t>mmHg</a:t>
            </a:r>
            <a:r>
              <a:rPr lang="es-AR" b="1" dirty="0"/>
              <a:t>. </a:t>
            </a:r>
          </a:p>
          <a:p>
            <a:endParaRPr lang="es-AR" b="1" dirty="0" smtClean="0"/>
          </a:p>
          <a:p>
            <a:r>
              <a:rPr lang="es-AR" b="1" dirty="0" smtClean="0"/>
              <a:t>Iniciar </a:t>
            </a:r>
            <a:r>
              <a:rPr lang="es-AR" b="1" dirty="0"/>
              <a:t>VMNI en pacientes con falla respiratoria </a:t>
            </a:r>
            <a:r>
              <a:rPr lang="es-AR" b="1" dirty="0" err="1"/>
              <a:t>hipercápnica</a:t>
            </a:r>
            <a:r>
              <a:rPr lang="es-AR" b="1" dirty="0"/>
              <a:t> </a:t>
            </a:r>
            <a:r>
              <a:rPr lang="es-AR" b="1" dirty="0" smtClean="0"/>
              <a:t>que no responden </a:t>
            </a:r>
            <a:r>
              <a:rPr lang="es-AR" b="1" dirty="0"/>
              <a:t>a terapia convencional (pH &gt; 7.25 y &lt; 7.35). </a:t>
            </a:r>
          </a:p>
          <a:p>
            <a:endParaRPr lang="es-AR" b="1" dirty="0" smtClean="0"/>
          </a:p>
          <a:p>
            <a:r>
              <a:rPr lang="es-AR" b="1" dirty="0" smtClean="0"/>
              <a:t>Pacientes </a:t>
            </a:r>
            <a:r>
              <a:rPr lang="es-AR" b="1" dirty="0"/>
              <a:t>con enfermedad grave o que no responden a la </a:t>
            </a:r>
            <a:r>
              <a:rPr lang="es-AR" b="1" dirty="0" smtClean="0"/>
              <a:t>VMNI deben </a:t>
            </a:r>
            <a:r>
              <a:rPr lang="es-AR" b="1" dirty="0"/>
              <a:t>intubarse e iniciar ventilación mecánica invasiva.</a:t>
            </a:r>
          </a:p>
        </p:txBody>
      </p:sp>
    </p:spTree>
    <p:extLst>
      <p:ext uri="{BB962C8B-B14F-4D97-AF65-F5344CB8AC3E}">
        <p14:creationId xmlns:p14="http://schemas.microsoft.com/office/powerpoint/2010/main" val="23630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Tratamiento </a:t>
            </a:r>
            <a:r>
              <a:rPr lang="es-AR" sz="2800" dirty="0" smtClean="0"/>
              <a:t>Hospitalario </a:t>
            </a:r>
            <a:r>
              <a:rPr lang="es-AR" sz="2800" dirty="0"/>
              <a:t>de las E-EPOC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4000"/>
          </a:xfrm>
        </p:spPr>
        <p:txBody>
          <a:bodyPr/>
          <a:lstStyle/>
          <a:p>
            <a:pPr marL="64008" indent="0">
              <a:buNone/>
            </a:pPr>
            <a:endParaRPr lang="es-AR" dirty="0" smtClean="0"/>
          </a:p>
          <a:p>
            <a:pPr marL="64008" indent="0">
              <a:buNone/>
            </a:pPr>
            <a:r>
              <a:rPr lang="es-AR" dirty="0" smtClean="0"/>
              <a:t>El </a:t>
            </a:r>
            <a:r>
              <a:rPr lang="es-AR" dirty="0"/>
              <a:t>riesgo de mortalidad </a:t>
            </a:r>
            <a:r>
              <a:rPr lang="es-AR" dirty="0" smtClean="0"/>
              <a:t>se relaciona estrechamente </a:t>
            </a:r>
            <a:r>
              <a:rPr lang="es-AR" dirty="0"/>
              <a:t>con el desarrollo </a:t>
            </a:r>
            <a:r>
              <a:rPr lang="es-AR" dirty="0" smtClean="0"/>
              <a:t>de:</a:t>
            </a:r>
          </a:p>
          <a:p>
            <a:pPr>
              <a:buFont typeface="Wingdings" panose="05000000000000000000" pitchFamily="2" charset="2"/>
              <a:buChar char="§"/>
            </a:pP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/>
              <a:t>acidosis respiratoria</a:t>
            </a:r>
            <a:r>
              <a:rPr lang="es-AR" dirty="0"/>
              <a:t>, 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/>
              <a:t>la </a:t>
            </a:r>
            <a:r>
              <a:rPr lang="es-AR" dirty="0"/>
              <a:t>presencia de comorbilidades </a:t>
            </a:r>
            <a:r>
              <a:rPr lang="es-AR" dirty="0" smtClean="0"/>
              <a:t>importantes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/>
              <a:t>la </a:t>
            </a:r>
            <a:r>
              <a:rPr lang="es-AR" dirty="0"/>
              <a:t>necesidad de soporte ventilatorio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5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807"/>
            <a:ext cx="7315200" cy="1154097"/>
          </a:xfrm>
        </p:spPr>
        <p:txBody>
          <a:bodyPr>
            <a:noAutofit/>
          </a:bodyPr>
          <a:lstStyle/>
          <a:p>
            <a:r>
              <a:rPr lang="es-AR" sz="3200" b="1" dirty="0"/>
              <a:t>Epidemiologia</a:t>
            </a:r>
            <a:r>
              <a:rPr lang="es-AR" sz="3200" dirty="0"/>
              <a:t/>
            </a:r>
            <a:br>
              <a:rPr lang="es-AR" sz="3200" dirty="0"/>
            </a:b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280248"/>
          </a:xfrm>
        </p:spPr>
        <p:txBody>
          <a:bodyPr>
            <a:normAutofit/>
          </a:bodyPr>
          <a:lstStyle/>
          <a:p>
            <a:pPr marL="285750" indent="-285750"/>
            <a:r>
              <a:rPr lang="es-AR" dirty="0"/>
              <a:t>La EPOC es una causa </a:t>
            </a:r>
            <a:r>
              <a:rPr lang="es-AR" dirty="0">
                <a:solidFill>
                  <a:srgbClr val="FFFF00"/>
                </a:solidFill>
              </a:rPr>
              <a:t>mayor de morbilidad y mortalidad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con importante impacto socioeconómico y constituye un problema de salud pública de primer orden.</a:t>
            </a:r>
          </a:p>
          <a:p>
            <a:endParaRPr lang="es-AR" dirty="0"/>
          </a:p>
          <a:p>
            <a:pPr marL="285750" indent="-285750"/>
            <a:r>
              <a:rPr lang="es-AR" dirty="0"/>
              <a:t>Se prevé que podría ser </a:t>
            </a:r>
            <a:r>
              <a:rPr lang="es-AR" dirty="0">
                <a:solidFill>
                  <a:srgbClr val="FFFF00"/>
                </a:solidFill>
              </a:rPr>
              <a:t>tercera</a:t>
            </a:r>
            <a:r>
              <a:rPr lang="es-AR" dirty="0"/>
              <a:t> causa de muerte a nivel mundial luego de 2020.</a:t>
            </a:r>
          </a:p>
          <a:p>
            <a:endParaRPr lang="es-AR" dirty="0"/>
          </a:p>
          <a:p>
            <a:pPr marL="285750" indent="-285750"/>
            <a:r>
              <a:rPr lang="es-AR" dirty="0"/>
              <a:t>Se ha postulado que la EPOC es la única enfermedad crónica cuya morbimortalidad mantiene un </a:t>
            </a:r>
            <a:r>
              <a:rPr lang="es-AR" dirty="0">
                <a:solidFill>
                  <a:srgbClr val="FFFF00"/>
                </a:solidFill>
              </a:rPr>
              <a:t>incremento sostenido</a:t>
            </a:r>
            <a:r>
              <a:rPr lang="es-AR" dirty="0"/>
              <a:t>. </a:t>
            </a:r>
          </a:p>
          <a:p>
            <a:endParaRPr lang="es-AR" dirty="0"/>
          </a:p>
          <a:p>
            <a:pPr marL="285750" indent="-285750"/>
            <a:r>
              <a:rPr lang="es-AR" dirty="0"/>
              <a:t>Sin embargo, estudios recientes indican que las tasas de mortalidad han aumentado a un ritmo más lento o inclusive disminuido sobre todo en los hombres.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5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es-AR" sz="2800" dirty="0">
                <a:ln w="6350">
                  <a:solidFill>
                    <a:srgbClr val="F07F09">
                      <a:shade val="43000"/>
                    </a:srgbClr>
                  </a:solidFill>
                </a:ln>
                <a:solidFill>
                  <a:srgbClr val="F07F09">
                    <a:tint val="83000"/>
                    <a:satMod val="150000"/>
                  </a:srgbClr>
                </a:solidFill>
              </a:rPr>
              <a:t>Tratamiento Hospitalario de las E-EPOC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AR" sz="2800" dirty="0"/>
              <a:t>R</a:t>
            </a:r>
            <a:r>
              <a:rPr lang="es-AR" sz="2800" dirty="0" smtClean="0"/>
              <a:t>ealizar </a:t>
            </a:r>
            <a:r>
              <a:rPr lang="es-AR" sz="2800" dirty="0"/>
              <a:t>el mismo manejo que </a:t>
            </a:r>
            <a:r>
              <a:rPr lang="es-AR" sz="2800" dirty="0" smtClean="0"/>
              <a:t>en el </a:t>
            </a:r>
            <a:r>
              <a:rPr lang="es-AR" sz="2800" dirty="0"/>
              <a:t>paciente ambulatorio, con el agregado </a:t>
            </a:r>
            <a:r>
              <a:rPr lang="es-AR" sz="2800" dirty="0" smtClean="0"/>
              <a:t>de:</a:t>
            </a:r>
          </a:p>
          <a:p>
            <a:pPr marL="578358" indent="-514350">
              <a:buFont typeface="+mj-lt"/>
              <a:buAutoNum type="arabicPeriod"/>
            </a:pPr>
            <a:endParaRPr lang="es-AR" dirty="0" smtClean="0"/>
          </a:p>
          <a:p>
            <a:pPr marL="578358" indent="-514350">
              <a:buFont typeface="+mj-lt"/>
              <a:buAutoNum type="arabicPeriod"/>
            </a:pPr>
            <a:r>
              <a:rPr lang="es-AR" dirty="0" smtClean="0"/>
              <a:t>ventilación </a:t>
            </a:r>
            <a:r>
              <a:rPr lang="es-AR" dirty="0"/>
              <a:t>mecánica no invasiva. </a:t>
            </a:r>
          </a:p>
          <a:p>
            <a:pPr marL="578358" indent="-514350">
              <a:buFont typeface="+mj-lt"/>
              <a:buAutoNum type="arabicPeriod"/>
            </a:pPr>
            <a:r>
              <a:rPr lang="es-AR" dirty="0" smtClean="0"/>
              <a:t>Monitorear el </a:t>
            </a:r>
            <a:r>
              <a:rPr lang="es-AR" dirty="0"/>
              <a:t>balance de fluidos, electrolitos y la nutrición. </a:t>
            </a:r>
          </a:p>
          <a:p>
            <a:pPr marL="578358" indent="-514350">
              <a:buFont typeface="+mj-lt"/>
              <a:buAutoNum type="arabicPeriod"/>
            </a:pPr>
            <a:r>
              <a:rPr lang="es-AR" dirty="0"/>
              <a:t>Indicar heparina subcutánea. </a:t>
            </a:r>
            <a:endParaRPr lang="es-AR" dirty="0" smtClean="0"/>
          </a:p>
          <a:p>
            <a:pPr marL="578358" indent="-514350">
              <a:buFont typeface="+mj-lt"/>
              <a:buAutoNum type="arabicPeriod"/>
            </a:pPr>
            <a:r>
              <a:rPr lang="es-AR" dirty="0" smtClean="0"/>
              <a:t>Identificar </a:t>
            </a:r>
            <a:r>
              <a:rPr lang="es-AR" dirty="0"/>
              <a:t>y tratar </a:t>
            </a:r>
            <a:r>
              <a:rPr lang="es-AR" dirty="0" smtClean="0"/>
              <a:t>las enfermedades </a:t>
            </a:r>
            <a:r>
              <a:rPr lang="es-AR" dirty="0"/>
              <a:t>asociadas.</a:t>
            </a:r>
          </a:p>
        </p:txBody>
      </p:sp>
    </p:spTree>
    <p:extLst>
      <p:ext uri="{BB962C8B-B14F-4D97-AF65-F5344CB8AC3E}">
        <p14:creationId xmlns:p14="http://schemas.microsoft.com/office/powerpoint/2010/main" val="6819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es-AR" sz="3200" dirty="0" err="1">
                <a:latin typeface="Helvetica"/>
              </a:rPr>
              <a:t>Oxígenoterapia</a:t>
            </a:r>
            <a:r>
              <a:rPr lang="es-AR" sz="3200" dirty="0">
                <a:latin typeface="Helvetica"/>
              </a:rPr>
              <a:t> controlada: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300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sz="2800" dirty="0" smtClean="0"/>
              <a:t>Deben </a:t>
            </a:r>
            <a:r>
              <a:rPr lang="es-AR" sz="2800" dirty="0"/>
              <a:t>verificarse los gases en </a:t>
            </a:r>
            <a:r>
              <a:rPr lang="es-AR" sz="2800" dirty="0" smtClean="0"/>
              <a:t>sangre arterial </a:t>
            </a:r>
            <a:r>
              <a:rPr lang="es-AR" sz="2800" dirty="0"/>
              <a:t>a los 30-60 minutos para asegurarse que la </a:t>
            </a:r>
            <a:r>
              <a:rPr lang="es-AR" sz="2800" dirty="0" smtClean="0"/>
              <a:t>oxigenación es </a:t>
            </a:r>
            <a:r>
              <a:rPr lang="es-AR" sz="2800" dirty="0"/>
              <a:t>satisfactoria (</a:t>
            </a:r>
            <a:r>
              <a:rPr lang="es-AR" sz="2800" dirty="0" err="1" smtClean="0"/>
              <a:t>PaO</a:t>
            </a:r>
            <a:r>
              <a:rPr lang="es-AR" sz="2800" dirty="0"/>
              <a:t> </a:t>
            </a:r>
            <a:r>
              <a:rPr lang="es-AR" sz="2800" dirty="0" smtClean="0"/>
              <a:t>≥</a:t>
            </a:r>
            <a:r>
              <a:rPr lang="es-AR" sz="2800" dirty="0"/>
              <a:t>60 mm Hg), sin retención </a:t>
            </a:r>
            <a:r>
              <a:rPr lang="es-AR" sz="2800" dirty="0" smtClean="0"/>
              <a:t>de CO2 </a:t>
            </a:r>
            <a:r>
              <a:rPr lang="es-AR" sz="2800" dirty="0"/>
              <a:t>o acidosis</a:t>
            </a:r>
            <a:r>
              <a:rPr lang="es-AR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AR" sz="2800" dirty="0"/>
              <a:t>P</a:t>
            </a:r>
            <a:r>
              <a:rPr lang="es-AR" sz="2800" dirty="0" smtClean="0"/>
              <a:t>or </a:t>
            </a:r>
            <a:r>
              <a:rPr lang="es-AR" sz="2800" dirty="0"/>
              <a:t>cánula </a:t>
            </a:r>
            <a:r>
              <a:rPr lang="es-AR" sz="2800" dirty="0" smtClean="0"/>
              <a:t>nasal, de </a:t>
            </a:r>
            <a:r>
              <a:rPr lang="es-AR" sz="2800" dirty="0"/>
              <a:t>1 a 5 l/min, alcanza una </a:t>
            </a:r>
            <a:r>
              <a:rPr lang="es-AR" sz="2800" dirty="0" smtClean="0"/>
              <a:t>FiO2  entre </a:t>
            </a:r>
            <a:r>
              <a:rPr lang="es-AR" sz="2800" dirty="0"/>
              <a:t>24 y 40%, siendo </a:t>
            </a:r>
            <a:r>
              <a:rPr lang="es-AR" sz="2800" dirty="0" smtClean="0"/>
              <a:t>útil emplear </a:t>
            </a:r>
            <a:r>
              <a:rPr lang="es-AR" sz="2800" dirty="0"/>
              <a:t>la siguiente fórmula: </a:t>
            </a:r>
            <a:endParaRPr lang="es-AR" sz="2800" dirty="0" smtClean="0"/>
          </a:p>
          <a:p>
            <a:pPr marL="64008" indent="0">
              <a:buNone/>
            </a:pPr>
            <a:r>
              <a:rPr lang="es-AR" sz="2800" dirty="0"/>
              <a:t> </a:t>
            </a:r>
            <a:r>
              <a:rPr lang="es-AR" sz="2400" dirty="0" smtClean="0"/>
              <a:t>Estimación </a:t>
            </a:r>
            <a:r>
              <a:rPr lang="es-AR" sz="2400" dirty="0"/>
              <a:t>de FIO2 = 20 + (</a:t>
            </a:r>
            <a:r>
              <a:rPr lang="es-AR" sz="2400" dirty="0" smtClean="0"/>
              <a:t>4 x </a:t>
            </a:r>
            <a:r>
              <a:rPr lang="es-AR" sz="2400" dirty="0"/>
              <a:t>flujo de O2 en litros).</a:t>
            </a:r>
          </a:p>
        </p:txBody>
      </p:sp>
    </p:spTree>
    <p:extLst>
      <p:ext uri="{BB962C8B-B14F-4D97-AF65-F5344CB8AC3E}">
        <p14:creationId xmlns:p14="http://schemas.microsoft.com/office/powerpoint/2010/main" val="6613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Helvetica"/>
              </a:rPr>
              <a:t>Ventilación No Invasiva (VNI</a:t>
            </a:r>
            <a:r>
              <a:rPr lang="es-AR" sz="3200" dirty="0" smtClean="0">
                <a:latin typeface="Helvetica"/>
              </a:rPr>
              <a:t>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s-AR" sz="3200" dirty="0" smtClean="0">
                <a:latin typeface="Helvetica"/>
              </a:rPr>
              <a:t>Es </a:t>
            </a:r>
            <a:r>
              <a:rPr lang="es-AR" sz="3200" dirty="0">
                <a:latin typeface="Helvetica"/>
              </a:rPr>
              <a:t>el </a:t>
            </a:r>
            <a:r>
              <a:rPr lang="es-AR" sz="3200" dirty="0" smtClean="0">
                <a:latin typeface="Helvetica"/>
              </a:rPr>
              <a:t>tratamiento recomendado </a:t>
            </a:r>
            <a:r>
              <a:rPr lang="es-AR" sz="3200" dirty="0">
                <a:latin typeface="Helvetica"/>
              </a:rPr>
              <a:t>en la </a:t>
            </a:r>
            <a:r>
              <a:rPr lang="es-AR" sz="3200" dirty="0" smtClean="0">
                <a:latin typeface="Helvetica"/>
              </a:rPr>
              <a:t>IRA </a:t>
            </a:r>
            <a:r>
              <a:rPr lang="es-AR" sz="3200" dirty="0" err="1" smtClean="0">
                <a:latin typeface="Helvetica"/>
              </a:rPr>
              <a:t>hipercápnica</a:t>
            </a:r>
            <a:r>
              <a:rPr lang="es-AR" sz="3200" dirty="0" smtClean="0">
                <a:latin typeface="Helvetica"/>
              </a:rPr>
              <a:t> </a:t>
            </a:r>
            <a:r>
              <a:rPr lang="es-AR" sz="3200" dirty="0">
                <a:latin typeface="Helvetica"/>
              </a:rPr>
              <a:t>con </a:t>
            </a:r>
            <a:r>
              <a:rPr lang="es-AR" sz="3200" dirty="0" smtClean="0">
                <a:latin typeface="Helvetica"/>
              </a:rPr>
              <a:t>determinado              parámetros </a:t>
            </a:r>
            <a:r>
              <a:rPr lang="es-AR" sz="3200" dirty="0">
                <a:latin typeface="Helvetica"/>
              </a:rPr>
              <a:t>clínicos </a:t>
            </a:r>
            <a:r>
              <a:rPr lang="es-AR" sz="3200" dirty="0" smtClean="0">
                <a:latin typeface="Helvetica"/>
              </a:rPr>
              <a:t>y de </a:t>
            </a:r>
            <a:r>
              <a:rPr lang="es-AR" sz="3200" dirty="0">
                <a:latin typeface="Helvetica"/>
              </a:rPr>
              <a:t>intercambio </a:t>
            </a:r>
            <a:r>
              <a:rPr lang="es-AR" sz="3200" dirty="0" smtClean="0">
                <a:latin typeface="Helvetica"/>
              </a:rPr>
              <a:t>   gaseoso.</a:t>
            </a:r>
          </a:p>
          <a:p>
            <a:r>
              <a:rPr lang="es-AR" sz="3200" dirty="0" smtClean="0">
                <a:latin typeface="Helvetica"/>
              </a:rPr>
              <a:t>Requiere </a:t>
            </a:r>
            <a:r>
              <a:rPr lang="es-AR" sz="3200" dirty="0">
                <a:latin typeface="Helvetica"/>
              </a:rPr>
              <a:t>de un equipo entrenado. </a:t>
            </a:r>
            <a:endParaRPr lang="es-AR" sz="3200" dirty="0" smtClean="0">
              <a:latin typeface="Helvetica"/>
            </a:endParaRPr>
          </a:p>
          <a:p>
            <a:r>
              <a:rPr lang="es-AR" sz="3200" dirty="0" smtClean="0">
                <a:latin typeface="Helvetica"/>
              </a:rPr>
              <a:t>Se recomienda </a:t>
            </a:r>
            <a:r>
              <a:rPr lang="es-AR" sz="3200" dirty="0">
                <a:latin typeface="Helvetica"/>
              </a:rPr>
              <a:t>realizarla en áreas de cuidados críticos </a:t>
            </a:r>
            <a:r>
              <a:rPr lang="es-AR" sz="3200" dirty="0" smtClean="0">
                <a:latin typeface="Helvetica"/>
              </a:rPr>
              <a:t>o intermedios.</a:t>
            </a:r>
          </a:p>
          <a:p>
            <a:pPr marL="64008" indent="0">
              <a:buNone/>
            </a:pPr>
            <a:endParaRPr lang="es-AR" sz="3200" dirty="0" smtClean="0">
              <a:latin typeface="Helvetica"/>
            </a:endParaRPr>
          </a:p>
          <a:p>
            <a:endParaRPr lang="es-AR" sz="800" dirty="0">
              <a:latin typeface="Helvetica"/>
            </a:endParaRPr>
          </a:p>
          <a:p>
            <a:pPr marL="64008" indent="0">
              <a:buNone/>
            </a:pPr>
            <a:endParaRPr lang="es-AR" sz="800" dirty="0" smtClean="0">
              <a:latin typeface="Helvetica"/>
            </a:endParaRP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569186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>
                <a:ln w="6350">
                  <a:solidFill>
                    <a:srgbClr val="F07F09">
                      <a:shade val="43000"/>
                    </a:srgbClr>
                  </a:solidFill>
                </a:ln>
                <a:solidFill>
                  <a:srgbClr val="F07F09">
                    <a:tint val="83000"/>
                    <a:satMod val="150000"/>
                  </a:srgbClr>
                </a:solidFill>
                <a:latin typeface="Helvetica"/>
              </a:rPr>
              <a:t>Ventilación No Invasiva (VNI)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AR" sz="2800" dirty="0" smtClean="0">
                <a:latin typeface="Helvetica"/>
              </a:rPr>
              <a:t>Indicada </a:t>
            </a:r>
            <a:r>
              <a:rPr lang="es-AR" sz="2800" dirty="0">
                <a:latin typeface="Helvetica"/>
              </a:rPr>
              <a:t>en el enfermo que presenta una </a:t>
            </a:r>
            <a:r>
              <a:rPr lang="es-AR" sz="2800" dirty="0">
                <a:solidFill>
                  <a:srgbClr val="FFFF00"/>
                </a:solidFill>
                <a:latin typeface="Helvetica"/>
              </a:rPr>
              <a:t>PaCO2 &gt; </a:t>
            </a:r>
            <a:r>
              <a:rPr lang="es-AR" sz="2800" dirty="0" smtClean="0">
                <a:solidFill>
                  <a:srgbClr val="FFFF00"/>
                </a:solidFill>
                <a:latin typeface="Helvetica"/>
              </a:rPr>
              <a:t>45 mm </a:t>
            </a:r>
            <a:r>
              <a:rPr lang="es-AR" sz="2800" dirty="0">
                <a:solidFill>
                  <a:srgbClr val="FFFF00"/>
                </a:solidFill>
                <a:latin typeface="Helvetica"/>
              </a:rPr>
              <a:t>Hg, pH &lt; 7.35, PaO2/FiO2 &lt; 200, frecuencia </a:t>
            </a:r>
            <a:r>
              <a:rPr lang="es-AR" sz="2800" dirty="0" smtClean="0">
                <a:solidFill>
                  <a:srgbClr val="FFFF00"/>
                </a:solidFill>
                <a:latin typeface="Helvetica"/>
              </a:rPr>
              <a:t>respiratoria &gt; </a:t>
            </a:r>
            <a:r>
              <a:rPr lang="es-AR" sz="2800" dirty="0" smtClean="0">
                <a:solidFill>
                  <a:srgbClr val="FFFF00"/>
                </a:solidFill>
                <a:latin typeface="Helvetica"/>
              </a:rPr>
              <a:t>25 y </a:t>
            </a:r>
            <a:r>
              <a:rPr lang="es-AR" sz="2800" dirty="0">
                <a:solidFill>
                  <a:srgbClr val="FFFF00"/>
                </a:solidFill>
                <a:latin typeface="Helvetica"/>
              </a:rPr>
              <a:t>uso de músculos accesorios, </a:t>
            </a:r>
            <a:r>
              <a:rPr lang="es-AR" sz="2800" dirty="0" smtClean="0">
                <a:solidFill>
                  <a:srgbClr val="FFFF00"/>
                </a:solidFill>
                <a:latin typeface="Helvetica"/>
              </a:rPr>
              <a:t>sin contraindicaciones para </a:t>
            </a:r>
            <a:r>
              <a:rPr lang="es-AR" sz="2800" dirty="0">
                <a:solidFill>
                  <a:srgbClr val="FFFF00"/>
                </a:solidFill>
                <a:latin typeface="Helvetica"/>
              </a:rPr>
              <a:t>la </a:t>
            </a:r>
            <a:r>
              <a:rPr lang="es-AR" sz="2800" dirty="0" smtClean="0">
                <a:solidFill>
                  <a:srgbClr val="FFFF00"/>
                </a:solidFill>
                <a:latin typeface="Helvetica"/>
              </a:rPr>
              <a:t>misma.</a:t>
            </a:r>
            <a:endParaRPr lang="es-AR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4123"/>
            <a:ext cx="2840205" cy="25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59573"/>
            <a:ext cx="2016224" cy="2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>
                <a:latin typeface="Helvetica-Oblique"/>
              </a:rPr>
              <a:t>Contraindicaciones para VNI</a:t>
            </a:r>
            <a:endParaRPr lang="es-A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1" y="2204864"/>
            <a:ext cx="8087935" cy="398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>
                <a:latin typeface="Helvetica"/>
              </a:rPr>
              <a:t>Algoritmo de </a:t>
            </a:r>
            <a:r>
              <a:rPr lang="es-AR" sz="2400" dirty="0" smtClean="0">
                <a:latin typeface="Helvetica"/>
              </a:rPr>
              <a:t>VNI </a:t>
            </a:r>
            <a:r>
              <a:rPr lang="es-AR" sz="2400" dirty="0">
                <a:latin typeface="Helvetica"/>
              </a:rPr>
              <a:t>en Insuficiencia Respiratoria Aguda </a:t>
            </a:r>
            <a:r>
              <a:rPr lang="es-AR" sz="2400" dirty="0" err="1" smtClean="0">
                <a:latin typeface="Helvetica"/>
              </a:rPr>
              <a:t>Hipercápnica</a:t>
            </a:r>
            <a:r>
              <a:rPr lang="es-AR" sz="2400" dirty="0" smtClean="0">
                <a:latin typeface="Helvetica"/>
              </a:rPr>
              <a:t> en EPOC</a:t>
            </a:r>
            <a:endParaRPr lang="es-A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" y="1412776"/>
            <a:ext cx="7998525" cy="51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es-AR" sz="3200" dirty="0">
                <a:latin typeface="Helvetica"/>
              </a:rPr>
              <a:t>Ventilación Invasiva (VI</a:t>
            </a:r>
            <a:r>
              <a:rPr lang="es-AR" sz="3200" dirty="0" smtClean="0">
                <a:latin typeface="Helvetica"/>
              </a:rPr>
              <a:t>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r>
              <a:rPr lang="es-AR" sz="2800" dirty="0"/>
              <a:t>Cuando la VNI fracasa </a:t>
            </a:r>
            <a:r>
              <a:rPr lang="es-AR" sz="2800" dirty="0" smtClean="0"/>
              <a:t>o existen </a:t>
            </a:r>
            <a:r>
              <a:rPr lang="es-AR" sz="2800" dirty="0"/>
              <a:t>contraindicaciones para su uso, hay </a:t>
            </a:r>
            <a:r>
              <a:rPr lang="es-AR" sz="2800" dirty="0" smtClean="0"/>
              <a:t>indicación de </a:t>
            </a:r>
            <a:r>
              <a:rPr lang="es-AR" sz="2800" dirty="0"/>
              <a:t>intubación traqueal e inicio de la </a:t>
            </a:r>
            <a:r>
              <a:rPr lang="es-AR" sz="2800" dirty="0" smtClean="0"/>
              <a:t>ARM. </a:t>
            </a:r>
            <a:endParaRPr lang="es-AR" sz="2800" dirty="0" smtClean="0"/>
          </a:p>
          <a:p>
            <a:r>
              <a:rPr lang="es-AR" sz="2800" dirty="0" smtClean="0"/>
              <a:t>Se </a:t>
            </a:r>
            <a:r>
              <a:rPr lang="es-AR" sz="2800" dirty="0"/>
              <a:t>deben considerar el estado </a:t>
            </a:r>
            <a:r>
              <a:rPr lang="es-AR" sz="2800" dirty="0" smtClean="0"/>
              <a:t>de salud </a:t>
            </a:r>
            <a:r>
              <a:rPr lang="es-AR" sz="2800" dirty="0"/>
              <a:t>previo, la expectativa de vida, la reversibilidad </a:t>
            </a:r>
            <a:r>
              <a:rPr lang="es-AR" sz="2800" dirty="0" smtClean="0"/>
              <a:t>de la </a:t>
            </a:r>
            <a:r>
              <a:rPr lang="es-AR" sz="2800" dirty="0"/>
              <a:t>causa que ocasionó la </a:t>
            </a:r>
            <a:r>
              <a:rPr lang="es-AR" sz="2800" dirty="0" smtClean="0"/>
              <a:t>IRA y </a:t>
            </a:r>
            <a:r>
              <a:rPr lang="es-AR" sz="2800" dirty="0"/>
              <a:t>los deseos del paciente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0" y="4437112"/>
            <a:ext cx="2985218" cy="22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es-AR" sz="3200" dirty="0"/>
              <a:t>Criterios de Alta Hospitalaria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 fontScale="92500" lnSpcReduction="20000"/>
          </a:bodyPr>
          <a:lstStyle/>
          <a:p>
            <a:endParaRPr lang="es-AR" dirty="0" smtClean="0"/>
          </a:p>
          <a:p>
            <a:r>
              <a:rPr lang="es-AR" dirty="0" smtClean="0"/>
              <a:t>El </a:t>
            </a:r>
            <a:r>
              <a:rPr lang="es-AR" dirty="0"/>
              <a:t>alta hospitalaria se considerará cuando se ha producido la estabilidad clínica y gasométrica </a:t>
            </a:r>
            <a:r>
              <a:rPr lang="es-AR" dirty="0" smtClean="0"/>
              <a:t>que le </a:t>
            </a:r>
            <a:r>
              <a:rPr lang="es-AR" dirty="0"/>
              <a:t>permita al paciente controlar su enfermedad en el domicilio, aunque persista hipoxemia leve </a:t>
            </a:r>
            <a:r>
              <a:rPr lang="es-AR" dirty="0" smtClean="0"/>
              <a:t>y/o hipercapnia </a:t>
            </a:r>
            <a:r>
              <a:rPr lang="es-AR" dirty="0"/>
              <a:t>sin alteración del </a:t>
            </a:r>
            <a:r>
              <a:rPr lang="es-AR" dirty="0" smtClean="0"/>
              <a:t>pH.</a:t>
            </a:r>
            <a:endParaRPr lang="es-AR" dirty="0"/>
          </a:p>
          <a:p>
            <a:endParaRPr lang="es-AR" dirty="0" smtClean="0"/>
          </a:p>
          <a:p>
            <a:r>
              <a:rPr lang="es-AR" dirty="0" smtClean="0"/>
              <a:t>Siempre </a:t>
            </a:r>
            <a:r>
              <a:rPr lang="es-AR" dirty="0"/>
              <a:t>será recomendable una </a:t>
            </a:r>
            <a:r>
              <a:rPr lang="es-AR" dirty="0">
                <a:solidFill>
                  <a:srgbClr val="FFFF00"/>
                </a:solidFill>
              </a:rPr>
              <a:t>visita médica a las dos semanas siguientes al alta</a:t>
            </a:r>
            <a:r>
              <a:rPr lang="es-AR" dirty="0"/>
              <a:t>, ya que en </a:t>
            </a:r>
            <a:r>
              <a:rPr lang="es-AR" dirty="0" smtClean="0"/>
              <a:t>este período </a:t>
            </a:r>
            <a:r>
              <a:rPr lang="es-AR" dirty="0"/>
              <a:t>una cuarta parte de los pacientes puede presentar un empeoramiento con mayor </a:t>
            </a:r>
            <a:r>
              <a:rPr lang="es-AR" dirty="0" smtClean="0"/>
              <a:t>riesgo de readmisiones.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391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021669" cy="9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le:Hospital Centenario Rosario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17605" cy="33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5660185"/>
            <a:ext cx="3707904" cy="990600"/>
          </a:xfrm>
          <a:noFill/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FFFF00"/>
                </a:solidFill>
              </a:rPr>
              <a:t>Muchas Gracias</a:t>
            </a:r>
            <a:endParaRPr lang="es-AR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r="18983"/>
          <a:stretch/>
        </p:blipFill>
        <p:spPr bwMode="auto">
          <a:xfrm>
            <a:off x="4139952" y="3487391"/>
            <a:ext cx="4799262" cy="31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r>
              <a:rPr lang="es-AR" sz="3200" b="1" dirty="0"/>
              <a:t>Prevalencia</a:t>
            </a:r>
            <a:endParaRPr lang="es-A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92" y="1600200"/>
            <a:ext cx="588721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r>
              <a:rPr lang="es-AR" sz="3200" b="1" dirty="0"/>
              <a:t>Prevalencia</a:t>
            </a:r>
            <a:endParaRPr lang="es-A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29600" cy="21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53298" y="4725144"/>
            <a:ext cx="403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/>
              <a:t>Prevalencia en Argentina es 14,5 %</a:t>
            </a:r>
          </a:p>
        </p:txBody>
      </p:sp>
    </p:spTree>
    <p:extLst>
      <p:ext uri="{BB962C8B-B14F-4D97-AF65-F5344CB8AC3E}">
        <p14:creationId xmlns:p14="http://schemas.microsoft.com/office/powerpoint/2010/main" val="33617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7315200" cy="1154097"/>
          </a:xfrm>
        </p:spPr>
        <p:txBody>
          <a:bodyPr>
            <a:normAutofit/>
          </a:bodyPr>
          <a:lstStyle/>
          <a:p>
            <a:r>
              <a:rPr lang="es-AR" sz="2800" dirty="0"/>
              <a:t>Fumar tabaco es el factor de riesgo mas importante para desarrollar EPOC.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0" y="1103623"/>
            <a:ext cx="4638689" cy="2058988"/>
            <a:chOff x="1304" y="1151"/>
            <a:chExt cx="2922" cy="1297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709" y="2162"/>
              <a:ext cx="101" cy="272"/>
              <a:chOff x="3151" y="1128"/>
              <a:chExt cx="419" cy="785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151" y="1128"/>
                <a:ext cx="419" cy="785"/>
              </a:xfrm>
              <a:custGeom>
                <a:avLst/>
                <a:gdLst>
                  <a:gd name="T0" fmla="*/ 3 w 149"/>
                  <a:gd name="T1" fmla="*/ 0 h 279"/>
                  <a:gd name="T2" fmla="*/ 87 w 149"/>
                  <a:gd name="T3" fmla="*/ 21 h 279"/>
                  <a:gd name="T4" fmla="*/ 99 w 149"/>
                  <a:gd name="T5" fmla="*/ 42 h 279"/>
                  <a:gd name="T6" fmla="*/ 128 w 149"/>
                  <a:gd name="T7" fmla="*/ 51 h 279"/>
                  <a:gd name="T8" fmla="*/ 128 w 149"/>
                  <a:gd name="T9" fmla="*/ 100 h 279"/>
                  <a:gd name="T10" fmla="*/ 149 w 149"/>
                  <a:gd name="T11" fmla="*/ 148 h 279"/>
                  <a:gd name="T12" fmla="*/ 128 w 149"/>
                  <a:gd name="T13" fmla="*/ 197 h 279"/>
                  <a:gd name="T14" fmla="*/ 135 w 149"/>
                  <a:gd name="T15" fmla="*/ 252 h 279"/>
                  <a:gd name="T16" fmla="*/ 90 w 149"/>
                  <a:gd name="T17" fmla="*/ 267 h 279"/>
                  <a:gd name="T18" fmla="*/ 45 w 149"/>
                  <a:gd name="T19" fmla="*/ 276 h 279"/>
                  <a:gd name="T20" fmla="*/ 0 w 149"/>
                  <a:gd name="T21" fmla="*/ 279 h 279"/>
                  <a:gd name="T22" fmla="*/ 3 w 149"/>
                  <a:gd name="T23" fmla="*/ 0 h 2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9"/>
                  <a:gd name="T37" fmla="*/ 0 h 279"/>
                  <a:gd name="T38" fmla="*/ 149 w 149"/>
                  <a:gd name="T39" fmla="*/ 279 h 2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9" h="279">
                    <a:moveTo>
                      <a:pt x="3" y="0"/>
                    </a:moveTo>
                    <a:lnTo>
                      <a:pt x="87" y="21"/>
                    </a:lnTo>
                    <a:lnTo>
                      <a:pt x="99" y="42"/>
                    </a:lnTo>
                    <a:lnTo>
                      <a:pt x="128" y="51"/>
                    </a:lnTo>
                    <a:lnTo>
                      <a:pt x="128" y="100"/>
                    </a:lnTo>
                    <a:lnTo>
                      <a:pt x="149" y="148"/>
                    </a:lnTo>
                    <a:lnTo>
                      <a:pt x="128" y="197"/>
                    </a:lnTo>
                    <a:lnTo>
                      <a:pt x="135" y="252"/>
                    </a:lnTo>
                    <a:lnTo>
                      <a:pt x="90" y="267"/>
                    </a:lnTo>
                    <a:lnTo>
                      <a:pt x="45" y="276"/>
                    </a:lnTo>
                    <a:lnTo>
                      <a:pt x="0" y="279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 rot="-2308812">
                <a:off x="3327" y="1306"/>
                <a:ext cx="65" cy="75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214" y="1416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 rot="-3494431">
                <a:off x="3315" y="1588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 rot="7150057">
                <a:off x="3216" y="1672"/>
                <a:ext cx="50" cy="60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 rot="-4912194">
                <a:off x="3400" y="1740"/>
                <a:ext cx="46" cy="54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214" y="1816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211" y="1230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394" y="1425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239" y="1326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327" y="1509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210" y="1555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 rot="-3494431">
                <a:off x="3293" y="1693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 rot="-3494431">
                <a:off x="3300" y="1786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 rot="-3494431">
                <a:off x="3182" y="1756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 rot="-3494431">
                <a:off x="3398" y="1289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 rot="-3494431">
                <a:off x="3194" y="1165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307" y="1400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250" y="1482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441" y="1529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3409" y="1641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3187" y="1622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390" y="1800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3288" y="1227"/>
                <a:ext cx="54" cy="62"/>
              </a:xfrm>
              <a:custGeom>
                <a:avLst/>
                <a:gdLst>
                  <a:gd name="T0" fmla="*/ 0 w 30"/>
                  <a:gd name="T1" fmla="*/ 15 h 35"/>
                  <a:gd name="T2" fmla="*/ 30 w 30"/>
                  <a:gd name="T3" fmla="*/ 0 h 35"/>
                  <a:gd name="T4" fmla="*/ 24 w 30"/>
                  <a:gd name="T5" fmla="*/ 35 h 35"/>
                  <a:gd name="T6" fmla="*/ 0 w 30"/>
                  <a:gd name="T7" fmla="*/ 1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15"/>
                    </a:moveTo>
                    <a:lnTo>
                      <a:pt x="30" y="0"/>
                    </a:lnTo>
                    <a:lnTo>
                      <a:pt x="24" y="3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1304" y="2150"/>
              <a:ext cx="722" cy="298"/>
            </a:xfrm>
            <a:prstGeom prst="rect">
              <a:avLst/>
            </a:prstGeom>
            <a:gradFill rotWithShape="0">
              <a:gsLst>
                <a:gs pos="0">
                  <a:srgbClr val="E2BF78"/>
                </a:gs>
                <a:gs pos="100000">
                  <a:srgbClr val="695838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2019" y="2150"/>
              <a:ext cx="1693" cy="297"/>
            </a:xfrm>
            <a:prstGeom prst="rect">
              <a:avLst/>
            </a:prstGeom>
            <a:gradFill rotWithShape="0">
              <a:gsLst>
                <a:gs pos="0">
                  <a:srgbClr val="E1EEEF"/>
                </a:gs>
                <a:gs pos="100000">
                  <a:srgbClr val="686E6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3612" y="2148"/>
              <a:ext cx="99" cy="297"/>
            </a:xfrm>
            <a:custGeom>
              <a:avLst/>
              <a:gdLst>
                <a:gd name="T0" fmla="*/ 99 w 99"/>
                <a:gd name="T1" fmla="*/ 0 h 297"/>
                <a:gd name="T2" fmla="*/ 33 w 99"/>
                <a:gd name="T3" fmla="*/ 0 h 297"/>
                <a:gd name="T4" fmla="*/ 18 w 99"/>
                <a:gd name="T5" fmla="*/ 30 h 297"/>
                <a:gd name="T6" fmla="*/ 30 w 99"/>
                <a:gd name="T7" fmla="*/ 69 h 297"/>
                <a:gd name="T8" fmla="*/ 15 w 99"/>
                <a:gd name="T9" fmla="*/ 84 h 297"/>
                <a:gd name="T10" fmla="*/ 21 w 99"/>
                <a:gd name="T11" fmla="*/ 141 h 297"/>
                <a:gd name="T12" fmla="*/ 0 w 99"/>
                <a:gd name="T13" fmla="*/ 171 h 297"/>
                <a:gd name="T14" fmla="*/ 18 w 99"/>
                <a:gd name="T15" fmla="*/ 210 h 297"/>
                <a:gd name="T16" fmla="*/ 6 w 99"/>
                <a:gd name="T17" fmla="*/ 246 h 297"/>
                <a:gd name="T18" fmla="*/ 18 w 99"/>
                <a:gd name="T19" fmla="*/ 279 h 297"/>
                <a:gd name="T20" fmla="*/ 12 w 99"/>
                <a:gd name="T21" fmla="*/ 297 h 297"/>
                <a:gd name="T22" fmla="*/ 99 w 99"/>
                <a:gd name="T23" fmla="*/ 297 h 297"/>
                <a:gd name="T24" fmla="*/ 99 w 99"/>
                <a:gd name="T25" fmla="*/ 0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297"/>
                <a:gd name="T41" fmla="*/ 99 w 99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297">
                  <a:moveTo>
                    <a:pt x="99" y="0"/>
                  </a:moveTo>
                  <a:lnTo>
                    <a:pt x="33" y="0"/>
                  </a:lnTo>
                  <a:lnTo>
                    <a:pt x="18" y="30"/>
                  </a:lnTo>
                  <a:lnTo>
                    <a:pt x="30" y="69"/>
                  </a:lnTo>
                  <a:lnTo>
                    <a:pt x="15" y="84"/>
                  </a:lnTo>
                  <a:lnTo>
                    <a:pt x="21" y="141"/>
                  </a:lnTo>
                  <a:lnTo>
                    <a:pt x="0" y="171"/>
                  </a:lnTo>
                  <a:lnTo>
                    <a:pt x="18" y="210"/>
                  </a:lnTo>
                  <a:lnTo>
                    <a:pt x="6" y="246"/>
                  </a:lnTo>
                  <a:lnTo>
                    <a:pt x="18" y="279"/>
                  </a:lnTo>
                  <a:lnTo>
                    <a:pt x="12" y="297"/>
                  </a:lnTo>
                  <a:lnTo>
                    <a:pt x="99" y="297"/>
                  </a:ln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rgbClr val="BCCACC"/>
                </a:gs>
                <a:gs pos="100000">
                  <a:srgbClr val="575D5E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3359" y="1151"/>
              <a:ext cx="867" cy="965"/>
            </a:xfrm>
            <a:custGeom>
              <a:avLst/>
              <a:gdLst>
                <a:gd name="T0" fmla="*/ 361 w 867"/>
                <a:gd name="T1" fmla="*/ 965 h 965"/>
                <a:gd name="T2" fmla="*/ 423 w 867"/>
                <a:gd name="T3" fmla="*/ 680 h 965"/>
                <a:gd name="T4" fmla="*/ 132 w 867"/>
                <a:gd name="T5" fmla="*/ 299 h 965"/>
                <a:gd name="T6" fmla="*/ 14 w 867"/>
                <a:gd name="T7" fmla="*/ 0 h 965"/>
                <a:gd name="T8" fmla="*/ 867 w 867"/>
                <a:gd name="T9" fmla="*/ 35 h 965"/>
                <a:gd name="T10" fmla="*/ 576 w 867"/>
                <a:gd name="T11" fmla="*/ 368 h 965"/>
                <a:gd name="T12" fmla="*/ 666 w 867"/>
                <a:gd name="T13" fmla="*/ 687 h 965"/>
                <a:gd name="T14" fmla="*/ 361 w 867"/>
                <a:gd name="T15" fmla="*/ 965 h 9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7"/>
                <a:gd name="T25" fmla="*/ 0 h 965"/>
                <a:gd name="T26" fmla="*/ 867 w 867"/>
                <a:gd name="T27" fmla="*/ 965 h 9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7" h="965">
                  <a:moveTo>
                    <a:pt x="361" y="965"/>
                  </a:moveTo>
                  <a:cubicBezTo>
                    <a:pt x="321" y="964"/>
                    <a:pt x="461" y="791"/>
                    <a:pt x="423" y="680"/>
                  </a:cubicBezTo>
                  <a:cubicBezTo>
                    <a:pt x="379" y="547"/>
                    <a:pt x="199" y="423"/>
                    <a:pt x="132" y="299"/>
                  </a:cubicBezTo>
                  <a:cubicBezTo>
                    <a:pt x="65" y="175"/>
                    <a:pt x="0" y="76"/>
                    <a:pt x="14" y="0"/>
                  </a:cubicBezTo>
                  <a:lnTo>
                    <a:pt x="867" y="35"/>
                  </a:lnTo>
                  <a:cubicBezTo>
                    <a:pt x="819" y="278"/>
                    <a:pt x="608" y="254"/>
                    <a:pt x="576" y="368"/>
                  </a:cubicBezTo>
                  <a:cubicBezTo>
                    <a:pt x="544" y="482"/>
                    <a:pt x="702" y="588"/>
                    <a:pt x="666" y="687"/>
                  </a:cubicBezTo>
                  <a:cubicBezTo>
                    <a:pt x="630" y="786"/>
                    <a:pt x="425" y="907"/>
                    <a:pt x="361" y="965"/>
                  </a:cubicBezTo>
                  <a:close/>
                </a:path>
              </a:pathLst>
            </a:custGeom>
            <a:gradFill rotWithShape="0">
              <a:gsLst>
                <a:gs pos="0">
                  <a:srgbClr val="4C5556">
                    <a:alpha val="0"/>
                  </a:srgbClr>
                </a:gs>
                <a:gs pos="100000">
                  <a:srgbClr val="A4B7BA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 flipH="1">
              <a:off x="3497" y="1151"/>
              <a:ext cx="382" cy="965"/>
            </a:xfrm>
            <a:custGeom>
              <a:avLst/>
              <a:gdLst>
                <a:gd name="T0" fmla="*/ 361 w 867"/>
                <a:gd name="T1" fmla="*/ 965 h 965"/>
                <a:gd name="T2" fmla="*/ 423 w 867"/>
                <a:gd name="T3" fmla="*/ 680 h 965"/>
                <a:gd name="T4" fmla="*/ 132 w 867"/>
                <a:gd name="T5" fmla="*/ 299 h 965"/>
                <a:gd name="T6" fmla="*/ 14 w 867"/>
                <a:gd name="T7" fmla="*/ 0 h 965"/>
                <a:gd name="T8" fmla="*/ 867 w 867"/>
                <a:gd name="T9" fmla="*/ 35 h 965"/>
                <a:gd name="T10" fmla="*/ 576 w 867"/>
                <a:gd name="T11" fmla="*/ 368 h 965"/>
                <a:gd name="T12" fmla="*/ 666 w 867"/>
                <a:gd name="T13" fmla="*/ 687 h 965"/>
                <a:gd name="T14" fmla="*/ 361 w 867"/>
                <a:gd name="T15" fmla="*/ 965 h 9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7"/>
                <a:gd name="T25" fmla="*/ 0 h 965"/>
                <a:gd name="T26" fmla="*/ 867 w 867"/>
                <a:gd name="T27" fmla="*/ 965 h 9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7" h="965">
                  <a:moveTo>
                    <a:pt x="361" y="965"/>
                  </a:moveTo>
                  <a:cubicBezTo>
                    <a:pt x="321" y="964"/>
                    <a:pt x="461" y="791"/>
                    <a:pt x="423" y="680"/>
                  </a:cubicBezTo>
                  <a:cubicBezTo>
                    <a:pt x="379" y="547"/>
                    <a:pt x="199" y="423"/>
                    <a:pt x="132" y="299"/>
                  </a:cubicBezTo>
                  <a:cubicBezTo>
                    <a:pt x="65" y="175"/>
                    <a:pt x="0" y="76"/>
                    <a:pt x="14" y="0"/>
                  </a:cubicBezTo>
                  <a:lnTo>
                    <a:pt x="867" y="35"/>
                  </a:lnTo>
                  <a:cubicBezTo>
                    <a:pt x="819" y="278"/>
                    <a:pt x="608" y="254"/>
                    <a:pt x="576" y="368"/>
                  </a:cubicBezTo>
                  <a:cubicBezTo>
                    <a:pt x="544" y="482"/>
                    <a:pt x="702" y="588"/>
                    <a:pt x="666" y="687"/>
                  </a:cubicBezTo>
                  <a:cubicBezTo>
                    <a:pt x="630" y="786"/>
                    <a:pt x="425" y="907"/>
                    <a:pt x="361" y="965"/>
                  </a:cubicBezTo>
                  <a:close/>
                </a:path>
              </a:pathLst>
            </a:custGeom>
            <a:gradFill rotWithShape="0">
              <a:gsLst>
                <a:gs pos="0">
                  <a:srgbClr val="4C5556">
                    <a:alpha val="0"/>
                  </a:srgbClr>
                </a:gs>
                <a:gs pos="100000">
                  <a:srgbClr val="A4B7BA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50" y="3429000"/>
            <a:ext cx="646232" cy="6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83" y="3435531"/>
            <a:ext cx="6461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12" y="3435531"/>
            <a:ext cx="6461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4172490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Atrae células</a:t>
            </a:r>
          </a:p>
          <a:p>
            <a:r>
              <a:rPr lang="es-AR" b="1" dirty="0"/>
              <a:t> inflamatorias</a:t>
            </a:r>
          </a:p>
          <a:p>
            <a:r>
              <a:rPr lang="es-AR" b="1" dirty="0"/>
              <a:t>al pulmón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3563888" y="417249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Estimula la</a:t>
            </a:r>
          </a:p>
          <a:p>
            <a:r>
              <a:rPr lang="es-AR" b="1" dirty="0"/>
              <a:t>liberación de</a:t>
            </a:r>
          </a:p>
          <a:p>
            <a:r>
              <a:rPr lang="es-AR" b="1" dirty="0" err="1"/>
              <a:t>elastasa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Rectángulo"/>
              <p:cNvSpPr/>
              <p:nvPr/>
            </p:nvSpPr>
            <p:spPr>
              <a:xfrm>
                <a:off x="4971009" y="4204054"/>
                <a:ext cx="24633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err="1"/>
                  <a:t>Inactiva</a:t>
                </a:r>
                <a:r>
                  <a:rPr lang="en-US" b="1" dirty="0"/>
                  <a:t> la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b="1" dirty="0" smtClean="0"/>
                  <a:t>1-antitripsina </a:t>
                </a:r>
                <a:endParaRPr lang="en-US" b="1" dirty="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(AAT)</a:t>
                </a:r>
              </a:p>
            </p:txBody>
          </p:sp>
        </mc:Choice>
        <mc:Fallback xmlns="">
          <p:sp>
            <p:nvSpPr>
              <p:cNvPr id="41" name="4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009" y="4204054"/>
                <a:ext cx="2463335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2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15200" cy="1154097"/>
          </a:xfrm>
        </p:spPr>
        <p:txBody>
          <a:bodyPr/>
          <a:lstStyle/>
          <a:p>
            <a:r>
              <a:rPr lang="es-AR" dirty="0" smtClean="0"/>
              <a:t>EPOC – </a:t>
            </a:r>
            <a:r>
              <a:rPr lang="es-AR" sz="3200" dirty="0" smtClean="0"/>
              <a:t>Historia Natural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060848"/>
            <a:ext cx="7315200" cy="4797151"/>
          </a:xfrm>
        </p:spPr>
        <p:txBody>
          <a:bodyPr>
            <a:normAutofit fontScale="92500" lnSpcReduction="10000"/>
          </a:bodyPr>
          <a:lstStyle/>
          <a:p>
            <a:r>
              <a:rPr lang="es-AR" sz="2800" dirty="0" smtClean="0"/>
              <a:t>Se manifiesta después de los 40 años.</a:t>
            </a:r>
          </a:p>
          <a:p>
            <a:endParaRPr lang="es-AR" sz="2800" dirty="0" smtClean="0"/>
          </a:p>
          <a:p>
            <a:r>
              <a:rPr lang="es-AR" sz="2800" dirty="0" smtClean="0"/>
              <a:t>20 cigarrillos diarios por 10 años es la dosis patogénica mínima probable.</a:t>
            </a:r>
          </a:p>
          <a:p>
            <a:endParaRPr lang="es-AR" sz="2800" dirty="0" smtClean="0"/>
          </a:p>
          <a:p>
            <a:r>
              <a:rPr lang="es-AR" sz="2800" dirty="0" smtClean="0"/>
              <a:t>Solo un 15 a 20 % de los fumadores la desarrollan.</a:t>
            </a:r>
          </a:p>
          <a:p>
            <a:endParaRPr lang="es-AR" sz="2800" dirty="0" smtClean="0"/>
          </a:p>
          <a:p>
            <a:r>
              <a:rPr lang="es-AR" sz="2800" dirty="0" smtClean="0"/>
              <a:t>Existe una estrecha asociación entre la magnitud del tabaquismo y la velocidad de declinación del VEF1</a:t>
            </a: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992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312" y="188640"/>
            <a:ext cx="7315200" cy="1154097"/>
          </a:xfrm>
        </p:spPr>
        <p:txBody>
          <a:bodyPr/>
          <a:lstStyle/>
          <a:p>
            <a:r>
              <a:rPr lang="es-AR" dirty="0"/>
              <a:t>EPOC – </a:t>
            </a:r>
            <a:r>
              <a:rPr lang="es-AR" sz="3200" dirty="0" smtClean="0"/>
              <a:t>Patogenia</a:t>
            </a:r>
            <a:endParaRPr lang="es-AR" sz="3200" dirty="0"/>
          </a:p>
        </p:txBody>
      </p:sp>
      <p:sp>
        <p:nvSpPr>
          <p:cNvPr id="4" name="3 Rectángulo"/>
          <p:cNvSpPr/>
          <p:nvPr/>
        </p:nvSpPr>
        <p:spPr>
          <a:xfrm>
            <a:off x="2242784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latin typeface="Arial"/>
              </a:rPr>
              <a:t>Agentes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nocivos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inhalados</a:t>
            </a:r>
            <a:r>
              <a:rPr lang="en-US" sz="2400" b="1" dirty="0">
                <a:latin typeface="Arial"/>
              </a:rPr>
              <a:t/>
            </a:r>
            <a:br>
              <a:rPr lang="en-US" sz="2400" b="1" dirty="0">
                <a:latin typeface="Arial"/>
              </a:rPr>
            </a:br>
            <a:r>
              <a:rPr lang="en-US" sz="2000" b="1" dirty="0">
                <a:latin typeface="Arial"/>
              </a:rPr>
              <a:t>(</a:t>
            </a:r>
            <a:r>
              <a:rPr lang="en-US" sz="2000" b="1" dirty="0" err="1">
                <a:latin typeface="Arial"/>
              </a:rPr>
              <a:t>e.j</a:t>
            </a:r>
            <a:r>
              <a:rPr lang="en-US" sz="2000" b="1" dirty="0">
                <a:latin typeface="Arial"/>
              </a:rPr>
              <a:t>. </a:t>
            </a:r>
            <a:r>
              <a:rPr lang="en-US" sz="2000" b="1" dirty="0" err="1">
                <a:latin typeface="Arial"/>
              </a:rPr>
              <a:t>humo</a:t>
            </a:r>
            <a:r>
              <a:rPr lang="en-US" sz="2000" b="1" dirty="0">
                <a:latin typeface="Arial"/>
              </a:rPr>
              <a:t> de </a:t>
            </a:r>
            <a:r>
              <a:rPr lang="en-US" sz="2000" b="1" dirty="0" err="1">
                <a:latin typeface="Arial"/>
              </a:rPr>
              <a:t>cigarrillo</a:t>
            </a:r>
            <a:r>
              <a:rPr lang="en-US" sz="2000" b="1" dirty="0">
                <a:latin typeface="Arial"/>
              </a:rPr>
              <a:t>, </a:t>
            </a:r>
            <a:r>
              <a:rPr lang="en-US" sz="2000" b="1" dirty="0" err="1">
                <a:latin typeface="Arial"/>
              </a:rPr>
              <a:t>irritantes</a:t>
            </a:r>
            <a:r>
              <a:rPr lang="en-US" sz="2000" b="1" dirty="0">
                <a:latin typeface="Arial"/>
              </a:rPr>
              <a:t>)</a:t>
            </a:r>
          </a:p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AR" sz="2400" b="1" dirty="0">
                <a:latin typeface="Arial"/>
              </a:rPr>
              <a:t>Stress Oxidativo</a:t>
            </a:r>
            <a:endParaRPr lang="en-US" sz="2400" b="1" dirty="0">
              <a:latin typeface="Arial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28" y="2956320"/>
            <a:ext cx="542591" cy="65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072559" y="3645024"/>
            <a:ext cx="4695825" cy="11557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Inflamación</a:t>
            </a: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4033429" y="2395701"/>
            <a:ext cx="727075" cy="723900"/>
            <a:chOff x="2575" y="1457"/>
            <a:chExt cx="583" cy="583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575" y="1457"/>
              <a:ext cx="583" cy="583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724" y="1679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2815" y="1630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2870" y="1727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>
              <a:off x="2947" y="1637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2773" y="1776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2988" y="1769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2877" y="1831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2669" y="1762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2766" y="1887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3044" y="1665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898" y="1547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2627" y="1658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2704" y="1575"/>
              <a:ext cx="62" cy="62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AutoShape 25"/>
          <p:cNvSpPr>
            <a:spLocks noChangeArrowheads="1"/>
          </p:cNvSpPr>
          <p:nvPr/>
        </p:nvSpPr>
        <p:spPr bwMode="auto">
          <a:xfrm>
            <a:off x="4127092" y="4581128"/>
            <a:ext cx="539750" cy="660400"/>
          </a:xfrm>
          <a:prstGeom prst="downArrow">
            <a:avLst>
              <a:gd name="adj1" fmla="val 50000"/>
              <a:gd name="adj2" fmla="val 47061"/>
            </a:avLst>
          </a:prstGeom>
          <a:gradFill rotWithShape="0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3906912" y="5241528"/>
            <a:ext cx="1079500" cy="1060450"/>
            <a:chOff x="2440" y="2733"/>
            <a:chExt cx="958" cy="942"/>
          </a:xfrm>
        </p:grpSpPr>
        <p:sp>
          <p:nvSpPr>
            <p:cNvPr id="44" name="Freeform 3"/>
            <p:cNvSpPr>
              <a:spLocks/>
            </p:cNvSpPr>
            <p:nvPr/>
          </p:nvSpPr>
          <p:spPr bwMode="auto">
            <a:xfrm>
              <a:off x="2440" y="2931"/>
              <a:ext cx="465" cy="744"/>
            </a:xfrm>
            <a:custGeom>
              <a:avLst/>
              <a:gdLst>
                <a:gd name="T0" fmla="*/ 441 w 552"/>
                <a:gd name="T1" fmla="*/ 39 h 1079"/>
                <a:gd name="T2" fmla="*/ 42 w 552"/>
                <a:gd name="T3" fmla="*/ 912 h 1079"/>
                <a:gd name="T4" fmla="*/ 495 w 552"/>
                <a:gd name="T5" fmla="*/ 843 h 1079"/>
                <a:gd name="T6" fmla="*/ 441 w 552"/>
                <a:gd name="T7" fmla="*/ 39 h 10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1079"/>
                <a:gd name="T14" fmla="*/ 552 w 552"/>
                <a:gd name="T15" fmla="*/ 1079 h 10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1079">
                  <a:moveTo>
                    <a:pt x="441" y="39"/>
                  </a:moveTo>
                  <a:cubicBezTo>
                    <a:pt x="330" y="0"/>
                    <a:pt x="0" y="384"/>
                    <a:pt x="42" y="912"/>
                  </a:cubicBezTo>
                  <a:cubicBezTo>
                    <a:pt x="55" y="1079"/>
                    <a:pt x="503" y="1002"/>
                    <a:pt x="495" y="843"/>
                  </a:cubicBezTo>
                  <a:cubicBezTo>
                    <a:pt x="480" y="483"/>
                    <a:pt x="552" y="78"/>
                    <a:pt x="441" y="39"/>
                  </a:cubicBezTo>
                  <a:close/>
                </a:path>
              </a:pathLst>
            </a:custGeom>
            <a:solidFill>
              <a:srgbClr val="04A6C6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"/>
            <p:cNvSpPr>
              <a:spLocks/>
            </p:cNvSpPr>
            <p:nvPr/>
          </p:nvSpPr>
          <p:spPr bwMode="auto">
            <a:xfrm flipH="1">
              <a:off x="2933" y="2931"/>
              <a:ext cx="465" cy="744"/>
            </a:xfrm>
            <a:custGeom>
              <a:avLst/>
              <a:gdLst>
                <a:gd name="T0" fmla="*/ 441 w 552"/>
                <a:gd name="T1" fmla="*/ 39 h 1079"/>
                <a:gd name="T2" fmla="*/ 42 w 552"/>
                <a:gd name="T3" fmla="*/ 912 h 1079"/>
                <a:gd name="T4" fmla="*/ 495 w 552"/>
                <a:gd name="T5" fmla="*/ 843 h 1079"/>
                <a:gd name="T6" fmla="*/ 441 w 552"/>
                <a:gd name="T7" fmla="*/ 39 h 10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1079"/>
                <a:gd name="T14" fmla="*/ 552 w 552"/>
                <a:gd name="T15" fmla="*/ 1079 h 10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1079">
                  <a:moveTo>
                    <a:pt x="441" y="39"/>
                  </a:moveTo>
                  <a:cubicBezTo>
                    <a:pt x="330" y="0"/>
                    <a:pt x="0" y="384"/>
                    <a:pt x="42" y="912"/>
                  </a:cubicBezTo>
                  <a:cubicBezTo>
                    <a:pt x="55" y="1079"/>
                    <a:pt x="503" y="1002"/>
                    <a:pt x="495" y="843"/>
                  </a:cubicBezTo>
                  <a:cubicBezTo>
                    <a:pt x="480" y="483"/>
                    <a:pt x="552" y="78"/>
                    <a:pt x="441" y="39"/>
                  </a:cubicBezTo>
                  <a:close/>
                </a:path>
              </a:pathLst>
            </a:custGeom>
            <a:solidFill>
              <a:srgbClr val="04A6C6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794" y="2733"/>
              <a:ext cx="220" cy="471"/>
            </a:xfrm>
            <a:custGeom>
              <a:avLst/>
              <a:gdLst>
                <a:gd name="T0" fmla="*/ 84 w 261"/>
                <a:gd name="T1" fmla="*/ 45 h 683"/>
                <a:gd name="T2" fmla="*/ 105 w 261"/>
                <a:gd name="T3" fmla="*/ 465 h 683"/>
                <a:gd name="T4" fmla="*/ 0 w 261"/>
                <a:gd name="T5" fmla="*/ 579 h 683"/>
                <a:gd name="T6" fmla="*/ 39 w 261"/>
                <a:gd name="T7" fmla="*/ 678 h 683"/>
                <a:gd name="T8" fmla="*/ 150 w 261"/>
                <a:gd name="T9" fmla="*/ 579 h 683"/>
                <a:gd name="T10" fmla="*/ 255 w 261"/>
                <a:gd name="T11" fmla="*/ 681 h 683"/>
                <a:gd name="T12" fmla="*/ 261 w 261"/>
                <a:gd name="T13" fmla="*/ 564 h 683"/>
                <a:gd name="T14" fmla="*/ 183 w 261"/>
                <a:gd name="T15" fmla="*/ 471 h 683"/>
                <a:gd name="T16" fmla="*/ 147 w 261"/>
                <a:gd name="T17" fmla="*/ 0 h 683"/>
                <a:gd name="T18" fmla="*/ 84 w 261"/>
                <a:gd name="T19" fmla="*/ 45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1"/>
                <a:gd name="T31" fmla="*/ 0 h 683"/>
                <a:gd name="T32" fmla="*/ 261 w 261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1" h="683">
                  <a:moveTo>
                    <a:pt x="84" y="45"/>
                  </a:moveTo>
                  <a:cubicBezTo>
                    <a:pt x="123" y="129"/>
                    <a:pt x="119" y="376"/>
                    <a:pt x="105" y="465"/>
                  </a:cubicBezTo>
                  <a:cubicBezTo>
                    <a:pt x="91" y="554"/>
                    <a:pt x="11" y="544"/>
                    <a:pt x="0" y="579"/>
                  </a:cubicBezTo>
                  <a:lnTo>
                    <a:pt x="39" y="678"/>
                  </a:lnTo>
                  <a:cubicBezTo>
                    <a:pt x="64" y="678"/>
                    <a:pt x="114" y="578"/>
                    <a:pt x="150" y="579"/>
                  </a:cubicBezTo>
                  <a:cubicBezTo>
                    <a:pt x="186" y="580"/>
                    <a:pt x="237" y="683"/>
                    <a:pt x="255" y="681"/>
                  </a:cubicBezTo>
                  <a:lnTo>
                    <a:pt x="261" y="564"/>
                  </a:lnTo>
                  <a:cubicBezTo>
                    <a:pt x="261" y="564"/>
                    <a:pt x="202" y="565"/>
                    <a:pt x="183" y="471"/>
                  </a:cubicBezTo>
                  <a:cubicBezTo>
                    <a:pt x="164" y="377"/>
                    <a:pt x="219" y="141"/>
                    <a:pt x="147" y="0"/>
                  </a:cubicBezTo>
                  <a:cubicBezTo>
                    <a:pt x="109" y="22"/>
                    <a:pt x="120" y="12"/>
                    <a:pt x="84" y="45"/>
                  </a:cubicBezTo>
                  <a:close/>
                </a:path>
              </a:pathLst>
            </a:custGeom>
            <a:solidFill>
              <a:srgbClr val="04A6C6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562823" y="5587087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AR" b="1" dirty="0">
                <a:solidFill>
                  <a:srgbClr val="FFFF00"/>
                </a:solidFill>
              </a:rPr>
              <a:t>Daño pulmonar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83568" y="5531020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Fibrosis y estrechamiento de las vías aéreas</a:t>
            </a:r>
          </a:p>
        </p:txBody>
      </p:sp>
      <p:sp>
        <p:nvSpPr>
          <p:cNvPr id="2048" name="2047 Rectángulo"/>
          <p:cNvSpPr/>
          <p:nvPr/>
        </p:nvSpPr>
        <p:spPr>
          <a:xfrm>
            <a:off x="2945377" y="6208053"/>
            <a:ext cx="292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Destrucción de paredes </a:t>
            </a:r>
            <a:r>
              <a:rPr lang="es-AR" b="1" dirty="0" smtClean="0"/>
              <a:t>alveolares (enfisema</a:t>
            </a:r>
            <a:r>
              <a:rPr lang="es-AR" dirty="0"/>
              <a:t>)</a:t>
            </a:r>
          </a:p>
        </p:txBody>
      </p:sp>
      <p:sp>
        <p:nvSpPr>
          <p:cNvPr id="2049" name="2048 Rectángulo"/>
          <p:cNvSpPr/>
          <p:nvPr/>
        </p:nvSpPr>
        <p:spPr>
          <a:xfrm>
            <a:off x="6444208" y="5587087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Hipersecreción de moco</a:t>
            </a:r>
          </a:p>
          <a:p>
            <a:r>
              <a:rPr lang="es-AR" b="1" dirty="0"/>
              <a:t>(bronquitis crónica)</a:t>
            </a:r>
          </a:p>
        </p:txBody>
      </p:sp>
    </p:spTree>
    <p:extLst>
      <p:ext uri="{BB962C8B-B14F-4D97-AF65-F5344CB8AC3E}">
        <p14:creationId xmlns:p14="http://schemas.microsoft.com/office/powerpoint/2010/main" val="24359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48056" lvl="0" indent="-384048">
              <a:spcBef>
                <a:spcPct val="20000"/>
              </a:spcBef>
            </a:pPr>
            <a:r>
              <a:rPr lang="es-AR" sz="2400" b="1" dirty="0">
                <a:ln>
                  <a:noFill/>
                </a:ln>
                <a:solidFill>
                  <a:schemeClr val="accent1"/>
                </a:solidFill>
                <a:effectLst/>
                <a:ea typeface="+mn-ea"/>
                <a:cs typeface="+mn-cs"/>
              </a:rPr>
              <a:t>Inflamación crónica de las vías aéreas pequeñas </a:t>
            </a:r>
            <a:r>
              <a:rPr lang="es-AR" sz="2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es-AR" sz="2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s-AR" b="1" dirty="0" smtClean="0"/>
              <a:t>remodelación  </a:t>
            </a:r>
            <a:r>
              <a:rPr lang="es-AR" b="1" dirty="0"/>
              <a:t>(engrosamiento y </a:t>
            </a:r>
            <a:endParaRPr lang="es-AR" b="1" dirty="0" smtClean="0"/>
          </a:p>
          <a:p>
            <a:pPr marL="64008" indent="0">
              <a:buNone/>
            </a:pPr>
            <a:r>
              <a:rPr lang="es-AR" b="1" dirty="0"/>
              <a:t> </a:t>
            </a:r>
            <a:r>
              <a:rPr lang="es-AR" b="1" dirty="0" smtClean="0"/>
              <a:t>                           estrechez</a:t>
            </a:r>
            <a:r>
              <a:rPr lang="es-AR" dirty="0"/>
              <a:t>) </a:t>
            </a:r>
            <a:endParaRPr lang="es-AR" dirty="0" smtClean="0"/>
          </a:p>
          <a:p>
            <a:pPr marL="64008" indent="0">
              <a:buNone/>
            </a:pPr>
            <a:r>
              <a:rPr lang="es-AR" i="1" dirty="0" smtClean="0">
                <a:solidFill>
                  <a:srgbClr val="FFFF00"/>
                </a:solidFill>
              </a:rPr>
              <a:t>                 atrapamiento </a:t>
            </a:r>
            <a:r>
              <a:rPr lang="es-AR" i="1" dirty="0">
                <a:solidFill>
                  <a:srgbClr val="FFFF00"/>
                </a:solidFill>
              </a:rPr>
              <a:t>aéreo</a:t>
            </a:r>
          </a:p>
          <a:p>
            <a:pPr marL="64008" indent="0">
              <a:buNone/>
            </a:pPr>
            <a:endParaRPr lang="es-AR" dirty="0" smtClean="0"/>
          </a:p>
          <a:p>
            <a:pPr marL="64008" indent="0">
              <a:buNone/>
            </a:pPr>
            <a:r>
              <a:rPr lang="es-AR" b="1" dirty="0" smtClean="0"/>
              <a:t>aumento </a:t>
            </a:r>
            <a:r>
              <a:rPr lang="es-AR" b="1" dirty="0"/>
              <a:t>de células </a:t>
            </a:r>
            <a:r>
              <a:rPr lang="es-AR" b="1" dirty="0" smtClean="0"/>
              <a:t>caliciformes                            	                                                      Bronquitis </a:t>
            </a:r>
          </a:p>
          <a:p>
            <a:pPr marL="64008" indent="0">
              <a:buNone/>
            </a:pPr>
            <a:r>
              <a:rPr lang="es-AR" b="1" i="1" dirty="0" smtClean="0">
                <a:solidFill>
                  <a:srgbClr val="FF0000"/>
                </a:solidFill>
              </a:rPr>
              <a:t>                  </a:t>
            </a:r>
            <a:r>
              <a:rPr lang="es-AR" i="1" dirty="0" smtClean="0">
                <a:solidFill>
                  <a:srgbClr val="FFFF00"/>
                </a:solidFill>
              </a:rPr>
              <a:t>producción </a:t>
            </a:r>
            <a:r>
              <a:rPr lang="es-AR" i="1" dirty="0">
                <a:solidFill>
                  <a:srgbClr val="FFFF00"/>
                </a:solidFill>
              </a:rPr>
              <a:t>de </a:t>
            </a:r>
            <a:r>
              <a:rPr lang="es-AR" i="1" dirty="0" smtClean="0">
                <a:solidFill>
                  <a:srgbClr val="FFFF00"/>
                </a:solidFill>
              </a:rPr>
              <a:t>moco         </a:t>
            </a:r>
            <a:r>
              <a:rPr lang="es-AR" b="1" i="1" dirty="0" smtClean="0"/>
              <a:t>Cr</a:t>
            </a:r>
            <a:r>
              <a:rPr lang="es-AR" b="1" dirty="0" smtClean="0"/>
              <a:t>ónica</a:t>
            </a:r>
            <a:endParaRPr lang="es-AR" b="1" dirty="0"/>
          </a:p>
          <a:p>
            <a:pPr marL="64008" indent="0">
              <a:buNone/>
            </a:pPr>
            <a:endParaRPr lang="es-AR" dirty="0" smtClean="0"/>
          </a:p>
          <a:p>
            <a:pPr marL="64008" indent="0">
              <a:buNone/>
            </a:pPr>
            <a:r>
              <a:rPr lang="es-AR" b="1" dirty="0" smtClean="0"/>
              <a:t>daño </a:t>
            </a:r>
            <a:r>
              <a:rPr lang="es-AR" b="1" dirty="0"/>
              <a:t>del revestimiento epitelial</a:t>
            </a:r>
          </a:p>
          <a:p>
            <a:pPr marL="64008" indent="0">
              <a:buNone/>
            </a:pPr>
            <a:r>
              <a:rPr lang="es-AR" i="1" dirty="0" smtClean="0">
                <a:solidFill>
                  <a:srgbClr val="FF0000"/>
                </a:solidFill>
              </a:rPr>
              <a:t>                  </a:t>
            </a:r>
            <a:r>
              <a:rPr lang="es-AR" i="1" dirty="0" smtClean="0">
                <a:solidFill>
                  <a:srgbClr val="FFFF00"/>
                </a:solidFill>
              </a:rPr>
              <a:t>tos </a:t>
            </a:r>
            <a:r>
              <a:rPr lang="es-AR" i="1" dirty="0">
                <a:solidFill>
                  <a:srgbClr val="FFFF00"/>
                </a:solidFill>
              </a:rPr>
              <a:t>crónica</a:t>
            </a:r>
          </a:p>
          <a:p>
            <a:pPr marL="64008" indent="0">
              <a:buNone/>
            </a:pPr>
            <a:endParaRPr lang="es-AR" dirty="0"/>
          </a:p>
        </p:txBody>
      </p:sp>
      <p:sp>
        <p:nvSpPr>
          <p:cNvPr id="5" name="Curved Right Arrow 8"/>
          <p:cNvSpPr/>
          <p:nvPr/>
        </p:nvSpPr>
        <p:spPr>
          <a:xfrm>
            <a:off x="1455995" y="5589240"/>
            <a:ext cx="642938" cy="5000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urved Right Arrow 8"/>
          <p:cNvSpPr/>
          <p:nvPr/>
        </p:nvSpPr>
        <p:spPr>
          <a:xfrm>
            <a:off x="1475656" y="4189842"/>
            <a:ext cx="642938" cy="5000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urved Right Arrow 8"/>
          <p:cNvSpPr/>
          <p:nvPr/>
        </p:nvSpPr>
        <p:spPr>
          <a:xfrm>
            <a:off x="1295400" y="2471958"/>
            <a:ext cx="642938" cy="5000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>
            <a:off x="6516216" y="1772816"/>
            <a:ext cx="432048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198</TotalTime>
  <Words>1473</Words>
  <Application>Microsoft Office PowerPoint</Application>
  <PresentationFormat>Presentación en pantalla (4:3)</PresentationFormat>
  <Paragraphs>195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Perspectiva</vt:lpstr>
      <vt:lpstr>Brío</vt:lpstr>
      <vt:lpstr>1_Brío</vt:lpstr>
      <vt:lpstr>Exacerbación de EPOC</vt:lpstr>
      <vt:lpstr>Presentación de PowerPoint</vt:lpstr>
      <vt:lpstr>Epidemiologia </vt:lpstr>
      <vt:lpstr>Prevalencia</vt:lpstr>
      <vt:lpstr>Prevalencia</vt:lpstr>
      <vt:lpstr>Fumar tabaco es el factor de riesgo mas importante para desarrollar EPOC. </vt:lpstr>
      <vt:lpstr>EPOC – Historia Natural</vt:lpstr>
      <vt:lpstr>EPOC – Patogenia</vt:lpstr>
      <vt:lpstr>Inflamación crónica de las vías aéreas pequeñas  </vt:lpstr>
      <vt:lpstr>Destrucción irreversible de los tabiques interalveolares </vt:lpstr>
      <vt:lpstr>Fenotipos</vt:lpstr>
      <vt:lpstr> Exacerbación de EPOC </vt:lpstr>
      <vt:lpstr>Exacerbación de la EPOC (E-EPOC)</vt:lpstr>
      <vt:lpstr>Presentación de PowerPoint</vt:lpstr>
      <vt:lpstr> Diagnóstico </vt:lpstr>
      <vt:lpstr>Presentación de PowerPoint</vt:lpstr>
      <vt:lpstr>Etiología</vt:lpstr>
      <vt:lpstr>Etiología</vt:lpstr>
      <vt:lpstr>Diagnóstico Diferencial</vt:lpstr>
      <vt:lpstr>Clasificación de la Gravedad de la Exacerbación</vt:lpstr>
      <vt:lpstr>Presentación de PowerPoint</vt:lpstr>
      <vt:lpstr>Exacerbación de la EPOC de manejo ambulatorio</vt:lpstr>
      <vt:lpstr>Presentación de PowerPoint</vt:lpstr>
      <vt:lpstr>Condiciones generales en los pacientes con E-EPOC de manejo ambulatorio</vt:lpstr>
      <vt:lpstr>Presentación de PowerPoint</vt:lpstr>
      <vt:lpstr>Presentación de PowerPoint</vt:lpstr>
      <vt:lpstr>Tiempo de recuperación y seguimiento</vt:lpstr>
      <vt:lpstr>E- EPOC de Manejo Intrahospitalario</vt:lpstr>
      <vt:lpstr>Tratamiento Hospitalario de las E-EPOC</vt:lpstr>
      <vt:lpstr>Tratamiento Hospitalario de las E-EPOC</vt:lpstr>
      <vt:lpstr>Oxígenoterapia controlada:</vt:lpstr>
      <vt:lpstr>Ventilación No Invasiva (VNI)</vt:lpstr>
      <vt:lpstr>Ventilación No Invasiva (VNI)</vt:lpstr>
      <vt:lpstr>Contraindicaciones para VNI</vt:lpstr>
      <vt:lpstr>Algoritmo de VNI en Insuficiencia Respiratoria Aguda Hipercápnica en EPOC</vt:lpstr>
      <vt:lpstr>Ventilación Invasiva (VI)</vt:lpstr>
      <vt:lpstr>Criterios de Alta Hospitalaria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Exacerbación de EPOC</dc:title>
  <dc:creator>Mis Docucumentos</dc:creator>
  <cp:lastModifiedBy>Mis Docucumentos</cp:lastModifiedBy>
  <cp:revision>24</cp:revision>
  <dcterms:created xsi:type="dcterms:W3CDTF">2018-07-21T12:46:10Z</dcterms:created>
  <dcterms:modified xsi:type="dcterms:W3CDTF">2018-07-27T00:05:35Z</dcterms:modified>
</cp:coreProperties>
</file>