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3716000" cy="24382413"/>
  <p:notesSz cx="6858000" cy="9144000"/>
  <p:defaultTextStyle>
    <a:defPPr>
      <a:defRPr lang="es-AR"/>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p:scale>
          <a:sx n="100" d="100"/>
          <a:sy n="100" d="100"/>
        </p:scale>
        <p:origin x="510" y="-6840"/>
      </p:cViewPr>
      <p:guideLst>
        <p:guide orient="horz" pos="7680"/>
        <p:guide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0364"/>
            <a:ext cx="11658600" cy="8488692"/>
          </a:xfrm>
        </p:spPr>
        <p:txBody>
          <a:bodyPr anchor="b"/>
          <a:lstStyle>
            <a:lvl1pPr algn="ctr">
              <a:defRPr sz="9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12806412"/>
            <a:ext cx="10287000" cy="588677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08/09/2022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18391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08/09/2022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88772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138"/>
            <a:ext cx="2957513" cy="2066296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1298138"/>
            <a:ext cx="8701088" cy="2066296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08/09/2022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2244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08/09/2022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5751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6078678"/>
            <a:ext cx="11830050" cy="10142405"/>
          </a:xfrm>
        </p:spPr>
        <p:txBody>
          <a:bodyPr anchor="b"/>
          <a:lstStyle>
            <a:lvl1pPr>
              <a:defRPr sz="9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16317034"/>
            <a:ext cx="11830050" cy="533365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1A9655E-A4E2-4841-AEDD-3A957E421835}" type="datetimeFigureOut">
              <a:rPr lang="es-AR" smtClean="0"/>
              <a:t>08/09/2022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83369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A9655E-A4E2-4841-AEDD-3A957E421835}" type="datetimeFigureOut">
              <a:rPr lang="es-AR" smtClean="0"/>
              <a:t>08/09/2022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92790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143"/>
            <a:ext cx="11830050" cy="471280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5977080"/>
            <a:ext cx="5802510"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4" name="Content Placeholder 3"/>
          <p:cNvSpPr>
            <a:spLocks noGrp="1"/>
          </p:cNvSpPr>
          <p:nvPr>
            <p:ph sz="half" idx="2"/>
          </p:nvPr>
        </p:nvSpPr>
        <p:spPr>
          <a:xfrm>
            <a:off x="944763" y="8906353"/>
            <a:ext cx="5802510"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5977080"/>
            <a:ext cx="5831087"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6" name="Content Placeholder 5"/>
          <p:cNvSpPr>
            <a:spLocks noGrp="1"/>
          </p:cNvSpPr>
          <p:nvPr>
            <p:ph sz="quarter" idx="4"/>
          </p:nvPr>
        </p:nvSpPr>
        <p:spPr>
          <a:xfrm>
            <a:off x="6943726" y="8906353"/>
            <a:ext cx="5831087"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A9655E-A4E2-4841-AEDD-3A957E421835}" type="datetimeFigureOut">
              <a:rPr lang="es-AR" smtClean="0"/>
              <a:t>08/09/2022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76131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A9655E-A4E2-4841-AEDD-3A957E421835}" type="datetimeFigureOut">
              <a:rPr lang="es-AR" smtClean="0"/>
              <a:t>08/09/2022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413055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655E-A4E2-4841-AEDD-3A957E421835}" type="datetimeFigureOut">
              <a:rPr lang="es-AR" smtClean="0"/>
              <a:t>08/09/2022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0923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3510621"/>
            <a:ext cx="6943725" cy="1732731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08/09/2022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0950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3510621"/>
            <a:ext cx="6943725" cy="17327317"/>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08/09/2022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140303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143"/>
            <a:ext cx="11830050" cy="471280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6490689"/>
            <a:ext cx="11830050" cy="154704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22598890"/>
            <a:ext cx="3086100" cy="1298138"/>
          </a:xfrm>
          <a:prstGeom prst="rect">
            <a:avLst/>
          </a:prstGeom>
        </p:spPr>
        <p:txBody>
          <a:bodyPr vert="horz" lIns="91440" tIns="45720" rIns="91440" bIns="45720" rtlCol="0" anchor="ctr"/>
          <a:lstStyle>
            <a:lvl1pPr algn="l">
              <a:defRPr sz="1800">
                <a:solidFill>
                  <a:schemeClr val="tx1">
                    <a:tint val="75000"/>
                  </a:schemeClr>
                </a:solidFill>
              </a:defRPr>
            </a:lvl1pPr>
          </a:lstStyle>
          <a:p>
            <a:fld id="{21A9655E-A4E2-4841-AEDD-3A957E421835}" type="datetimeFigureOut">
              <a:rPr lang="es-AR" smtClean="0"/>
              <a:t>08/09/2022</a:t>
            </a:fld>
            <a:endParaRPr lang="es-AR"/>
          </a:p>
        </p:txBody>
      </p:sp>
      <p:sp>
        <p:nvSpPr>
          <p:cNvPr id="5" name="Footer Placeholder 4"/>
          <p:cNvSpPr>
            <a:spLocks noGrp="1"/>
          </p:cNvSpPr>
          <p:nvPr>
            <p:ph type="ftr" sz="quarter" idx="3"/>
          </p:nvPr>
        </p:nvSpPr>
        <p:spPr>
          <a:xfrm>
            <a:off x="4543425" y="22598890"/>
            <a:ext cx="4629150" cy="129813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9686925" y="22598890"/>
            <a:ext cx="3086100" cy="1298138"/>
          </a:xfrm>
          <a:prstGeom prst="rect">
            <a:avLst/>
          </a:prstGeom>
        </p:spPr>
        <p:txBody>
          <a:bodyPr vert="horz" lIns="91440" tIns="45720" rIns="91440" bIns="45720" rtlCol="0" anchor="ctr"/>
          <a:lstStyle>
            <a:lvl1pPr algn="r">
              <a:defRPr sz="1800">
                <a:solidFill>
                  <a:schemeClr val="tx1">
                    <a:tint val="75000"/>
                  </a:schemeClr>
                </a:solidFill>
              </a:defRPr>
            </a:lvl1pPr>
          </a:lstStyle>
          <a:p>
            <a:fld id="{E551BA7E-4705-41CB-A859-103C46BE2A81}" type="slidenum">
              <a:rPr lang="es-AR" smtClean="0"/>
              <a:t>‹Nº›</a:t>
            </a:fld>
            <a:endParaRPr lang="es-AR"/>
          </a:p>
        </p:txBody>
      </p:sp>
    </p:spTree>
    <p:extLst>
      <p:ext uri="{BB962C8B-B14F-4D97-AF65-F5344CB8AC3E}">
        <p14:creationId xmlns:p14="http://schemas.microsoft.com/office/powerpoint/2010/main" val="105771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2377" y="2354424"/>
            <a:ext cx="13086385" cy="2308324"/>
          </a:xfrm>
          <a:prstGeom prst="rect">
            <a:avLst/>
          </a:prstGeom>
          <a:noFill/>
          <a:ln>
            <a:solidFill>
              <a:schemeClr val="tx1"/>
            </a:solidFill>
          </a:ln>
        </p:spPr>
        <p:txBody>
          <a:bodyPr wrap="square">
            <a:spAutoFit/>
          </a:bodyPr>
          <a:lstStyle/>
          <a:p>
            <a:pPr algn="ctr"/>
            <a:r>
              <a:rPr lang="es-ES" b="1" dirty="0" smtClean="0">
                <a:solidFill>
                  <a:schemeClr val="tx2">
                    <a:lumMod val="50000"/>
                  </a:schemeClr>
                </a:solidFill>
                <a:latin typeface="Calibri" pitchFamily="34" charset="0"/>
              </a:rPr>
              <a:t> </a:t>
            </a:r>
            <a:r>
              <a:rPr lang="es-ES" b="1" dirty="0">
                <a:solidFill>
                  <a:schemeClr val="tx2">
                    <a:lumMod val="50000"/>
                  </a:schemeClr>
                </a:solidFill>
                <a:latin typeface="Calibri" pitchFamily="34" charset="0"/>
              </a:rPr>
              <a:t>Código: GA 2025</a:t>
            </a:r>
          </a:p>
          <a:p>
            <a:pPr algn="ctr"/>
            <a:r>
              <a:rPr lang="es-ES" b="1" dirty="0">
                <a:solidFill>
                  <a:schemeClr val="tx2">
                    <a:lumMod val="50000"/>
                  </a:schemeClr>
                </a:solidFill>
                <a:latin typeface="Calibri" pitchFamily="34" charset="0"/>
              </a:rPr>
              <a:t>Estrés gástrico y protección por aceite de Cannabis en ratas.</a:t>
            </a:r>
          </a:p>
          <a:p>
            <a:pPr algn="ctr"/>
            <a:r>
              <a:rPr lang="es-ES" b="1" dirty="0" smtClean="0">
                <a:solidFill>
                  <a:schemeClr val="tx2">
                    <a:lumMod val="50000"/>
                  </a:schemeClr>
                </a:solidFill>
                <a:latin typeface="Calibri" pitchFamily="34" charset="0"/>
              </a:rPr>
              <a:t>Bedini </a:t>
            </a:r>
            <a:r>
              <a:rPr lang="es-ES" b="1" dirty="0">
                <a:solidFill>
                  <a:schemeClr val="tx2">
                    <a:lumMod val="50000"/>
                  </a:schemeClr>
                </a:solidFill>
                <a:latin typeface="Calibri" pitchFamily="34" charset="0"/>
              </a:rPr>
              <a:t>Oscar A; Naves Ariel E; San Miguel Patricia; Ayala Micaela; Espinosa Trinidad; </a:t>
            </a:r>
            <a:r>
              <a:rPr lang="es-ES" b="1" dirty="0" err="1">
                <a:solidFill>
                  <a:schemeClr val="tx2">
                    <a:lumMod val="50000"/>
                  </a:schemeClr>
                </a:solidFill>
                <a:latin typeface="Calibri" pitchFamily="34" charset="0"/>
              </a:rPr>
              <a:t>Damiani</a:t>
            </a:r>
            <a:r>
              <a:rPr lang="es-ES" b="1" dirty="0">
                <a:solidFill>
                  <a:schemeClr val="tx2">
                    <a:lumMod val="50000"/>
                  </a:schemeClr>
                </a:solidFill>
                <a:latin typeface="Calibri" pitchFamily="34" charset="0"/>
              </a:rPr>
              <a:t> </a:t>
            </a:r>
            <a:r>
              <a:rPr lang="es-ES" b="1" dirty="0" err="1">
                <a:solidFill>
                  <a:schemeClr val="tx2">
                    <a:lumMod val="50000"/>
                  </a:schemeClr>
                </a:solidFill>
                <a:latin typeface="Calibri" pitchFamily="34" charset="0"/>
              </a:rPr>
              <a:t>Agustin</a:t>
            </a:r>
            <a:r>
              <a:rPr lang="es-ES" b="1" dirty="0">
                <a:solidFill>
                  <a:schemeClr val="tx2">
                    <a:lumMod val="50000"/>
                  </a:schemeClr>
                </a:solidFill>
                <a:latin typeface="Calibri" pitchFamily="34" charset="0"/>
              </a:rPr>
              <a:t> F; Ferrer Martin.</a:t>
            </a:r>
          </a:p>
        </p:txBody>
      </p:sp>
      <p:sp>
        <p:nvSpPr>
          <p:cNvPr id="4" name="CuadroTexto 3"/>
          <p:cNvSpPr txBox="1"/>
          <p:nvPr/>
        </p:nvSpPr>
        <p:spPr>
          <a:xfrm>
            <a:off x="297797" y="4927229"/>
            <a:ext cx="13086000" cy="707886"/>
          </a:xfrm>
          <a:prstGeom prst="rect">
            <a:avLst/>
          </a:prstGeom>
          <a:noFill/>
          <a:ln>
            <a:solidFill>
              <a:schemeClr val="tx1"/>
            </a:solidFill>
          </a:ln>
        </p:spPr>
        <p:txBody>
          <a:bodyPr wrap="square" rtlCol="0">
            <a:spAutoFit/>
          </a:bodyPr>
          <a:lstStyle/>
          <a:p>
            <a:pPr defTabSz="685766">
              <a:defRPr/>
            </a:pPr>
            <a:r>
              <a:rPr lang="es-ES" sz="2000" b="1" kern="0" dirty="0">
                <a:solidFill>
                  <a:schemeClr val="tx2">
                    <a:lumMod val="50000"/>
                  </a:schemeClr>
                </a:solidFill>
                <a:latin typeface="+mj-lt"/>
                <a:cs typeface="Rockwell"/>
              </a:rPr>
              <a:t>Objetivo: estudiar la acción del aceite de Cannabis en la mucosa gástrica (MG) de ratas sometidas a estrés por inmersión e </a:t>
            </a:r>
            <a:r>
              <a:rPr lang="es-ES" sz="2000" b="1" kern="0" dirty="0" smtClean="0">
                <a:solidFill>
                  <a:schemeClr val="tx2">
                    <a:lumMod val="50000"/>
                  </a:schemeClr>
                </a:solidFill>
                <a:latin typeface="+mj-lt"/>
                <a:cs typeface="Rockwell"/>
              </a:rPr>
              <a:t>inmovilización </a:t>
            </a:r>
            <a:r>
              <a:rPr lang="es-ES" sz="2000" b="1" kern="0" dirty="0">
                <a:solidFill>
                  <a:schemeClr val="tx2">
                    <a:lumMod val="50000"/>
                  </a:schemeClr>
                </a:solidFill>
                <a:latin typeface="+mj-lt"/>
                <a:cs typeface="Rockwell"/>
              </a:rPr>
              <a:t>(In-</a:t>
            </a:r>
            <a:r>
              <a:rPr lang="es-ES" sz="2000" b="1" kern="0" dirty="0" err="1">
                <a:solidFill>
                  <a:schemeClr val="tx2">
                    <a:lumMod val="50000"/>
                  </a:schemeClr>
                </a:solidFill>
                <a:latin typeface="+mj-lt"/>
                <a:cs typeface="Rockwell"/>
              </a:rPr>
              <a:t>Im</a:t>
            </a:r>
            <a:r>
              <a:rPr lang="es-ES" sz="2000" b="1" kern="0" dirty="0">
                <a:solidFill>
                  <a:schemeClr val="tx2">
                    <a:lumMod val="50000"/>
                  </a:schemeClr>
                </a:solidFill>
                <a:latin typeface="+mj-lt"/>
                <a:cs typeface="Rockwell"/>
              </a:rPr>
              <a:t> ).</a:t>
            </a:r>
            <a:endParaRPr lang="es-ES" sz="2000" kern="0" dirty="0">
              <a:solidFill>
                <a:schemeClr val="tx2">
                  <a:lumMod val="50000"/>
                </a:schemeClr>
              </a:solidFill>
              <a:latin typeface="+mj-lt"/>
              <a:cs typeface="Rockwell"/>
            </a:endParaRPr>
          </a:p>
        </p:txBody>
      </p:sp>
      <p:sp>
        <p:nvSpPr>
          <p:cNvPr id="6" name="CuadroTexto 5"/>
          <p:cNvSpPr txBox="1"/>
          <p:nvPr/>
        </p:nvSpPr>
        <p:spPr>
          <a:xfrm>
            <a:off x="322762" y="5820681"/>
            <a:ext cx="13086000" cy="6582571"/>
          </a:xfrm>
          <a:prstGeom prst="rect">
            <a:avLst/>
          </a:prstGeom>
          <a:noFill/>
          <a:ln>
            <a:solidFill>
              <a:schemeClr val="tx1"/>
            </a:solidFill>
          </a:ln>
        </p:spPr>
        <p:txBody>
          <a:bodyPr wrap="square" rtlCol="0">
            <a:spAutoFit/>
          </a:bodyPr>
          <a:lstStyle/>
          <a:p>
            <a:pPr defTabSz="685766">
              <a:defRPr/>
            </a:pPr>
            <a:r>
              <a:rPr lang="es-ES" sz="2000" b="1" kern="0" dirty="0">
                <a:solidFill>
                  <a:schemeClr val="tx2">
                    <a:lumMod val="50000"/>
                  </a:schemeClr>
                </a:solidFill>
                <a:latin typeface="+mj-lt"/>
                <a:cs typeface="Rockwell"/>
              </a:rPr>
              <a:t>Método: A ratas </a:t>
            </a:r>
            <a:r>
              <a:rPr lang="es-ES" sz="2000" b="1" kern="0" dirty="0" err="1">
                <a:solidFill>
                  <a:schemeClr val="tx2">
                    <a:lumMod val="50000"/>
                  </a:schemeClr>
                </a:solidFill>
                <a:latin typeface="+mj-lt"/>
                <a:cs typeface="Rockwell"/>
              </a:rPr>
              <a:t>SpragueDawley</a:t>
            </a:r>
            <a:r>
              <a:rPr lang="es-ES" sz="2000" b="1" kern="0" dirty="0">
                <a:solidFill>
                  <a:schemeClr val="tx2">
                    <a:lumMod val="50000"/>
                  </a:schemeClr>
                </a:solidFill>
                <a:latin typeface="+mj-lt"/>
                <a:cs typeface="Rockwell"/>
              </a:rPr>
              <a:t> ( n = 8 ) de 250 </a:t>
            </a:r>
            <a:r>
              <a:rPr lang="es-ES" sz="2000" b="1" kern="0" dirty="0" err="1">
                <a:solidFill>
                  <a:schemeClr val="tx2">
                    <a:lumMod val="50000"/>
                  </a:schemeClr>
                </a:solidFill>
                <a:latin typeface="+mj-lt"/>
                <a:cs typeface="Rockwell"/>
              </a:rPr>
              <a:t>grs</a:t>
            </a:r>
            <a:r>
              <a:rPr lang="es-ES" sz="2000" b="1" kern="0" dirty="0">
                <a:solidFill>
                  <a:schemeClr val="tx2">
                    <a:lumMod val="50000"/>
                  </a:schemeClr>
                </a:solidFill>
                <a:latin typeface="+mj-lt"/>
                <a:cs typeface="Rockwell"/>
              </a:rPr>
              <a:t> ± 30 </a:t>
            </a:r>
            <a:r>
              <a:rPr lang="es-ES" sz="2000" b="1" kern="0" dirty="0" err="1">
                <a:solidFill>
                  <a:schemeClr val="tx2">
                    <a:lumMod val="50000"/>
                  </a:schemeClr>
                </a:solidFill>
                <a:latin typeface="+mj-lt"/>
                <a:cs typeface="Rockwell"/>
              </a:rPr>
              <a:t>grs</a:t>
            </a:r>
            <a:r>
              <a:rPr lang="es-ES" sz="2000" b="1" kern="0" dirty="0">
                <a:solidFill>
                  <a:schemeClr val="tx2">
                    <a:lumMod val="50000"/>
                  </a:schemeClr>
                </a:solidFill>
                <a:latin typeface="+mj-lt"/>
                <a:cs typeface="Rockwell"/>
              </a:rPr>
              <a:t> de peso promedio, en ayunas de 12 </a:t>
            </a:r>
            <a:r>
              <a:rPr lang="es-ES" sz="2000" b="1" kern="0" dirty="0" err="1">
                <a:solidFill>
                  <a:schemeClr val="tx2">
                    <a:lumMod val="50000"/>
                  </a:schemeClr>
                </a:solidFill>
                <a:latin typeface="+mj-lt"/>
                <a:cs typeface="Rockwell"/>
              </a:rPr>
              <a:t>hs</a:t>
            </a:r>
            <a:r>
              <a:rPr lang="es-ES" sz="2000" b="1" kern="0" dirty="0">
                <a:solidFill>
                  <a:schemeClr val="tx2">
                    <a:lumMod val="50000"/>
                  </a:schemeClr>
                </a:solidFill>
                <a:latin typeface="+mj-lt"/>
                <a:cs typeface="Rockwell"/>
              </a:rPr>
              <a:t> excepto agua ad-libitum y evitando la coprofagia , se las sometió a estrés por In-</a:t>
            </a:r>
            <a:r>
              <a:rPr lang="es-ES" sz="2000" b="1" kern="0" dirty="0" err="1">
                <a:solidFill>
                  <a:schemeClr val="tx2">
                    <a:lumMod val="50000"/>
                  </a:schemeClr>
                </a:solidFill>
                <a:latin typeface="+mj-lt"/>
                <a:cs typeface="Rockwell"/>
              </a:rPr>
              <a:t>Im</a:t>
            </a:r>
            <a:r>
              <a:rPr lang="es-ES" sz="2000" b="1" kern="0" dirty="0">
                <a:solidFill>
                  <a:schemeClr val="tx2">
                    <a:lumMod val="50000"/>
                  </a:schemeClr>
                </a:solidFill>
                <a:latin typeface="+mj-lt"/>
                <a:cs typeface="Rockwell"/>
              </a:rPr>
              <a:t>. Para el estrés, cada rata fue colocada en un tubo de PVC, con perforaciones múltiples. Luego los tubos fueron sumergidos en un recipiente con agua a 18 °C en forma vertical con cada animal en su interior, hasta el apéndice xifoides. Luego se esperó 6 </a:t>
            </a:r>
            <a:r>
              <a:rPr lang="es-ES" sz="2000" b="1" kern="0" dirty="0" err="1">
                <a:solidFill>
                  <a:schemeClr val="tx2">
                    <a:lumMod val="50000"/>
                  </a:schemeClr>
                </a:solidFill>
                <a:latin typeface="+mj-lt"/>
                <a:cs typeface="Rockwell"/>
              </a:rPr>
              <a:t>hs</a:t>
            </a:r>
            <a:r>
              <a:rPr lang="es-ES" sz="2000" b="1" kern="0" dirty="0">
                <a:solidFill>
                  <a:schemeClr val="tx2">
                    <a:lumMod val="50000"/>
                  </a:schemeClr>
                </a:solidFill>
                <a:latin typeface="+mj-lt"/>
                <a:cs typeface="Rockwell"/>
              </a:rPr>
              <a:t>. Se realizaron los siguientes experimentos: Grupo 1: (3) ratas en estrés testigos. Grupo 2: (5) ratas a las cuales previamente al estrés se realizó: Pre tratamiento con 1 ml de aceite de Cannabis en forma oro-gástrica, por día y por 7 días consecutivos previos al estrés. El aceite de Cannabis utilizado fue analizado previamente en el laboratorio Central de la facultad de Ciencias Bioquímicas de Rosario –UNR. Con el siguiente resultado de su perfil químico: Contenido de </a:t>
            </a:r>
            <a:r>
              <a:rPr lang="es-ES" sz="2000" b="1" kern="0" dirty="0" err="1">
                <a:solidFill>
                  <a:schemeClr val="tx2">
                    <a:lumMod val="50000"/>
                  </a:schemeClr>
                </a:solidFill>
                <a:latin typeface="+mj-lt"/>
                <a:cs typeface="Rockwell"/>
              </a:rPr>
              <a:t>Cannabinoides</a:t>
            </a:r>
            <a:r>
              <a:rPr lang="es-ES" sz="2000" b="1" kern="0" dirty="0">
                <a:solidFill>
                  <a:schemeClr val="tx2">
                    <a:lumMod val="50000"/>
                  </a:schemeClr>
                </a:solidFill>
                <a:latin typeface="+mj-lt"/>
                <a:cs typeface="Rockwell"/>
              </a:rPr>
              <a:t>: delta -9-tetrahidrocannabivarin 0.55 %. </a:t>
            </a:r>
            <a:r>
              <a:rPr lang="es-ES" sz="2000" b="1" kern="0" dirty="0" err="1">
                <a:solidFill>
                  <a:schemeClr val="tx2">
                    <a:lumMod val="50000"/>
                  </a:schemeClr>
                </a:solidFill>
                <a:latin typeface="+mj-lt"/>
                <a:cs typeface="Rockwell"/>
              </a:rPr>
              <a:t>Cannabidiol</a:t>
            </a:r>
            <a:r>
              <a:rPr lang="es-ES" sz="2000" b="1" kern="0" dirty="0">
                <a:solidFill>
                  <a:schemeClr val="tx2">
                    <a:lumMod val="50000"/>
                  </a:schemeClr>
                </a:solidFill>
                <a:latin typeface="+mj-lt"/>
                <a:cs typeface="Rockwell"/>
              </a:rPr>
              <a:t> (CBD) 24.76 %, </a:t>
            </a:r>
            <a:r>
              <a:rPr lang="es-ES" sz="2000" b="1" kern="0" dirty="0" err="1">
                <a:solidFill>
                  <a:schemeClr val="tx2">
                    <a:lumMod val="50000"/>
                  </a:schemeClr>
                </a:solidFill>
                <a:latin typeface="+mj-lt"/>
                <a:cs typeface="Rockwell"/>
              </a:rPr>
              <a:t>Cannabicromeno</a:t>
            </a:r>
            <a:r>
              <a:rPr lang="es-ES" sz="2000" b="1" kern="0" dirty="0">
                <a:solidFill>
                  <a:schemeClr val="tx2">
                    <a:lumMod val="50000"/>
                  </a:schemeClr>
                </a:solidFill>
                <a:latin typeface="+mj-lt"/>
                <a:cs typeface="Rockwell"/>
              </a:rPr>
              <a:t> 9.42 %, Delta -9- </a:t>
            </a:r>
            <a:r>
              <a:rPr lang="es-ES" sz="2000" b="1" kern="0" dirty="0" err="1">
                <a:solidFill>
                  <a:schemeClr val="tx2">
                    <a:lumMod val="50000"/>
                  </a:schemeClr>
                </a:solidFill>
                <a:latin typeface="+mj-lt"/>
                <a:cs typeface="Rockwell"/>
              </a:rPr>
              <a:t>Tetrahidrocannabinol</a:t>
            </a:r>
            <a:r>
              <a:rPr lang="es-ES" sz="2000" b="1" kern="0" dirty="0">
                <a:solidFill>
                  <a:schemeClr val="tx2">
                    <a:lumMod val="50000"/>
                  </a:schemeClr>
                </a:solidFill>
                <a:latin typeface="+mj-lt"/>
                <a:cs typeface="Rockwell"/>
              </a:rPr>
              <a:t> (THC) 49.84 %, </a:t>
            </a:r>
            <a:r>
              <a:rPr lang="es-ES" sz="2000" b="1" kern="0" dirty="0" err="1">
                <a:solidFill>
                  <a:schemeClr val="tx2">
                    <a:lumMod val="50000"/>
                  </a:schemeClr>
                </a:solidFill>
                <a:latin typeface="+mj-lt"/>
                <a:cs typeface="Rockwell"/>
              </a:rPr>
              <a:t>Cannabigerol</a:t>
            </a:r>
            <a:r>
              <a:rPr lang="es-ES" sz="2000" b="1" kern="0" dirty="0">
                <a:solidFill>
                  <a:schemeClr val="tx2">
                    <a:lumMod val="50000"/>
                  </a:schemeClr>
                </a:solidFill>
                <a:latin typeface="+mj-lt"/>
                <a:cs typeface="Rockwell"/>
              </a:rPr>
              <a:t> 1.88 %, </a:t>
            </a:r>
            <a:r>
              <a:rPr lang="es-ES" sz="2000" b="1" kern="0" dirty="0" err="1">
                <a:solidFill>
                  <a:schemeClr val="tx2">
                    <a:lumMod val="50000"/>
                  </a:schemeClr>
                </a:solidFill>
                <a:latin typeface="+mj-lt"/>
                <a:cs typeface="Rockwell"/>
              </a:rPr>
              <a:t>Cannabinol</a:t>
            </a:r>
            <a:r>
              <a:rPr lang="es-ES" sz="2000" b="1" kern="0" dirty="0">
                <a:solidFill>
                  <a:schemeClr val="tx2">
                    <a:lumMod val="50000"/>
                  </a:schemeClr>
                </a:solidFill>
                <a:latin typeface="+mj-lt"/>
                <a:cs typeface="Rockwell"/>
              </a:rPr>
              <a:t> 13.54 %. Contenido relativo THC/CBD</a:t>
            </a:r>
            <a:r>
              <a:rPr lang="es-ES" sz="2000" b="1" kern="0">
                <a:solidFill>
                  <a:schemeClr val="tx2">
                    <a:lumMod val="50000"/>
                  </a:schemeClr>
                </a:solidFill>
                <a:latin typeface="+mj-lt"/>
                <a:cs typeface="Rockwell"/>
              </a:rPr>
              <a:t>: </a:t>
            </a:r>
            <a:r>
              <a:rPr lang="es-ES" sz="2000" b="1" kern="0" smtClean="0">
                <a:solidFill>
                  <a:schemeClr val="tx2">
                    <a:lumMod val="50000"/>
                  </a:schemeClr>
                </a:solidFill>
                <a:latin typeface="+mj-lt"/>
                <a:cs typeface="Rockwell"/>
              </a:rPr>
              <a:t>CBD </a:t>
            </a:r>
            <a:r>
              <a:rPr lang="es-ES" sz="2000" b="1" kern="0" dirty="0">
                <a:solidFill>
                  <a:schemeClr val="tx2">
                    <a:lumMod val="50000"/>
                  </a:schemeClr>
                </a:solidFill>
                <a:latin typeface="+mj-lt"/>
                <a:cs typeface="Rockwell"/>
              </a:rPr>
              <a:t>33.19 %. THC 66.81 %. Cuantificación contenido THC, CBD: CBD ( mg/ml) 0.63 , THC 8 Mg/ml ) 1.27 . Finalizadas las 6 </a:t>
            </a:r>
            <a:r>
              <a:rPr lang="es-ES" sz="2000" b="1" kern="0" dirty="0" err="1">
                <a:solidFill>
                  <a:schemeClr val="tx2">
                    <a:lumMod val="50000"/>
                  </a:schemeClr>
                </a:solidFill>
                <a:latin typeface="+mj-lt"/>
                <a:cs typeface="Rockwell"/>
              </a:rPr>
              <a:t>hs</a:t>
            </a:r>
            <a:r>
              <a:rPr lang="es-ES" sz="2000" b="1" kern="0" dirty="0">
                <a:solidFill>
                  <a:schemeClr val="tx2">
                    <a:lumMod val="50000"/>
                  </a:schemeClr>
                </a:solidFill>
                <a:latin typeface="+mj-lt"/>
                <a:cs typeface="Rockwell"/>
              </a:rPr>
              <a:t> del estrés, las ratas fueron sacrificadas con una sobredosis de éter, se realizó laparotomía abdominal, se extirpó el estómago y se procedió a su apertura por su curvatura mayor. Se tabuló el % del área </a:t>
            </a:r>
            <a:r>
              <a:rPr lang="es-ES" sz="2000" b="1" kern="0" dirty="0" err="1">
                <a:solidFill>
                  <a:schemeClr val="tx2">
                    <a:lumMod val="50000"/>
                  </a:schemeClr>
                </a:solidFill>
                <a:latin typeface="+mj-lt"/>
                <a:cs typeface="Rockwell"/>
              </a:rPr>
              <a:t>lesional</a:t>
            </a:r>
            <a:r>
              <a:rPr lang="es-ES" sz="2000" b="1" kern="0" dirty="0">
                <a:solidFill>
                  <a:schemeClr val="tx2">
                    <a:lumMod val="50000"/>
                  </a:schemeClr>
                </a:solidFill>
                <a:latin typeface="+mj-lt"/>
                <a:cs typeface="Rockwell"/>
              </a:rPr>
              <a:t> necrótica macroscópica de la MG medida por planimetría computarizada, post fotografía del total de la mucosa gástrica. Posteriormente se obtuvieron cortes de la MG para estudio </a:t>
            </a:r>
            <a:r>
              <a:rPr lang="es-ES" sz="2000" b="1" kern="0" dirty="0" err="1">
                <a:solidFill>
                  <a:schemeClr val="tx2">
                    <a:lumMod val="50000"/>
                  </a:schemeClr>
                </a:solidFill>
                <a:latin typeface="+mj-lt"/>
                <a:cs typeface="Rockwell"/>
              </a:rPr>
              <a:t>anatomopatológico</a:t>
            </a:r>
            <a:r>
              <a:rPr lang="es-ES" sz="2000" b="1" kern="0" dirty="0">
                <a:solidFill>
                  <a:schemeClr val="tx2">
                    <a:lumMod val="50000"/>
                  </a:schemeClr>
                </a:solidFill>
                <a:latin typeface="+mj-lt"/>
                <a:cs typeface="Rockwell"/>
              </a:rPr>
              <a:t> con coloración de H.E y PAS</a:t>
            </a:r>
            <a:r>
              <a:rPr lang="es-ES" sz="2000" b="1" kern="0" dirty="0" smtClean="0">
                <a:solidFill>
                  <a:schemeClr val="tx2">
                    <a:lumMod val="50000"/>
                  </a:schemeClr>
                </a:solidFill>
                <a:latin typeface="+mj-lt"/>
                <a:cs typeface="Rockwell"/>
              </a:rPr>
              <a:t>.</a:t>
            </a: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p:txBody>
      </p:sp>
      <p:sp>
        <p:nvSpPr>
          <p:cNvPr id="7" name="CuadroTexto 6"/>
          <p:cNvSpPr txBox="1"/>
          <p:nvPr/>
        </p:nvSpPr>
        <p:spPr>
          <a:xfrm>
            <a:off x="322762" y="13150746"/>
            <a:ext cx="13086000" cy="6744154"/>
          </a:xfrm>
          <a:prstGeom prst="rect">
            <a:avLst/>
          </a:prstGeom>
          <a:noFill/>
          <a:ln>
            <a:solidFill>
              <a:schemeClr val="tx1"/>
            </a:solidFill>
          </a:ln>
        </p:spPr>
        <p:txBody>
          <a:bodyPr wrap="square" rtlCol="0">
            <a:spAutoFit/>
          </a:bodyPr>
          <a:lstStyle/>
          <a:p>
            <a:pPr defTabSz="685766">
              <a:defRPr/>
            </a:pPr>
            <a:r>
              <a:rPr lang="es-ES" sz="2000" b="1" kern="0" dirty="0">
                <a:solidFill>
                  <a:schemeClr val="tx2">
                    <a:lumMod val="50000"/>
                  </a:schemeClr>
                </a:solidFill>
                <a:latin typeface="+mj-lt"/>
                <a:cs typeface="Rockwell"/>
              </a:rPr>
              <a:t>Resultados</a:t>
            </a:r>
          </a:p>
          <a:p>
            <a:pPr defTabSz="685766">
              <a:defRPr/>
            </a:pPr>
            <a:r>
              <a:rPr lang="es-ES" sz="2000" b="1" kern="0" dirty="0" smtClean="0">
                <a:solidFill>
                  <a:schemeClr val="tx2">
                    <a:lumMod val="50000"/>
                  </a:schemeClr>
                </a:solidFill>
                <a:latin typeface="+mj-lt"/>
                <a:cs typeface="Rockwell"/>
              </a:rPr>
              <a:t> </a:t>
            </a:r>
            <a:r>
              <a:rPr lang="es-ES" sz="2000" b="1" kern="0" dirty="0">
                <a:solidFill>
                  <a:schemeClr val="tx2">
                    <a:lumMod val="50000"/>
                  </a:schemeClr>
                </a:solidFill>
                <a:latin typeface="+mj-lt"/>
                <a:cs typeface="Rockwell"/>
              </a:rPr>
              <a:t>Grupo 1, ratas estrés testigo: % del área necrótica macroscópica de la MG: 60 %. </a:t>
            </a:r>
            <a:endParaRPr lang="es-ES" sz="2000" b="1" kern="0" dirty="0" smtClean="0">
              <a:solidFill>
                <a:schemeClr val="tx2">
                  <a:lumMod val="50000"/>
                </a:schemeClr>
              </a:solidFill>
              <a:latin typeface="+mj-lt"/>
              <a:cs typeface="Rockwell"/>
            </a:endParaRPr>
          </a:p>
          <a:p>
            <a:pPr defTabSz="685766">
              <a:defRPr/>
            </a:pPr>
            <a:r>
              <a:rPr lang="es-ES" sz="2000" b="1" kern="0" dirty="0" smtClean="0">
                <a:solidFill>
                  <a:schemeClr val="tx2">
                    <a:lumMod val="50000"/>
                  </a:schemeClr>
                </a:solidFill>
                <a:latin typeface="+mj-lt"/>
                <a:cs typeface="Rockwell"/>
              </a:rPr>
              <a:t> </a:t>
            </a:r>
            <a:r>
              <a:rPr lang="es-ES" sz="2000" b="1" kern="0" dirty="0">
                <a:solidFill>
                  <a:schemeClr val="tx2">
                    <a:lumMod val="50000"/>
                  </a:schemeClr>
                </a:solidFill>
                <a:latin typeface="+mj-lt"/>
                <a:cs typeface="Rockwell"/>
              </a:rPr>
              <a:t>Grupo 2: ratas con pre tratamiento con aceite de cannabis 1 ml IG / día, durante 7 días, ayuno de 12 </a:t>
            </a:r>
            <a:r>
              <a:rPr lang="es-ES" sz="2000" b="1" kern="0" dirty="0" err="1">
                <a:solidFill>
                  <a:schemeClr val="tx2">
                    <a:lumMod val="50000"/>
                  </a:schemeClr>
                </a:solidFill>
                <a:latin typeface="+mj-lt"/>
                <a:cs typeface="Rockwell"/>
              </a:rPr>
              <a:t>hsy</a:t>
            </a:r>
            <a:r>
              <a:rPr lang="es-ES" sz="2000" b="1" kern="0" dirty="0">
                <a:solidFill>
                  <a:schemeClr val="tx2">
                    <a:lumMod val="50000"/>
                  </a:schemeClr>
                </a:solidFill>
                <a:latin typeface="+mj-lt"/>
                <a:cs typeface="Rockwell"/>
              </a:rPr>
              <a:t> luego estrés 6 </a:t>
            </a:r>
            <a:r>
              <a:rPr lang="es-ES" sz="2000" b="1" kern="0" dirty="0" err="1">
                <a:solidFill>
                  <a:schemeClr val="tx2">
                    <a:lumMod val="50000"/>
                  </a:schemeClr>
                </a:solidFill>
                <a:latin typeface="+mj-lt"/>
                <a:cs typeface="Rockwell"/>
              </a:rPr>
              <a:t>hs</a:t>
            </a:r>
            <a:r>
              <a:rPr lang="es-ES" sz="2000" b="1" kern="0" dirty="0">
                <a:solidFill>
                  <a:schemeClr val="tx2">
                    <a:lumMod val="50000"/>
                  </a:schemeClr>
                </a:solidFill>
                <a:latin typeface="+mj-lt"/>
                <a:cs typeface="Rockwell"/>
              </a:rPr>
              <a:t>: % del área necrótica de la MG 9 %± 3</a:t>
            </a:r>
            <a:r>
              <a:rPr lang="es-ES" sz="2000" b="1" kern="0" dirty="0" smtClean="0">
                <a:solidFill>
                  <a:schemeClr val="tx2">
                    <a:lumMod val="50000"/>
                  </a:schemeClr>
                </a:solidFill>
                <a:latin typeface="+mj-lt"/>
                <a:cs typeface="Rockwell"/>
              </a:rPr>
              <a:t>.</a:t>
            </a:r>
          </a:p>
          <a:p>
            <a:pPr defTabSz="685766">
              <a:defRPr/>
            </a:pPr>
            <a:endParaRPr lang="es-ES" sz="1800"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r>
              <a:rPr lang="es-ES" sz="2000" b="1" kern="0" dirty="0" smtClean="0">
                <a:solidFill>
                  <a:schemeClr val="tx2">
                    <a:lumMod val="50000"/>
                  </a:schemeClr>
                </a:solidFill>
                <a:latin typeface="+mj-lt"/>
                <a:cs typeface="Rockwell"/>
              </a:rPr>
              <a:t>Grupo </a:t>
            </a:r>
            <a:r>
              <a:rPr lang="es-ES" sz="2000" b="1" kern="0" dirty="0">
                <a:solidFill>
                  <a:schemeClr val="tx2">
                    <a:lumMod val="50000"/>
                  </a:schemeClr>
                </a:solidFill>
                <a:latin typeface="+mj-lt"/>
                <a:cs typeface="Rockwell"/>
              </a:rPr>
              <a:t>1, ratas estrés testigo</a:t>
            </a:r>
            <a:r>
              <a:rPr lang="es-ES" sz="2000" b="1" kern="0" dirty="0" smtClean="0">
                <a:solidFill>
                  <a:schemeClr val="tx2">
                    <a:lumMod val="50000"/>
                  </a:schemeClr>
                </a:solidFill>
                <a:latin typeface="+mj-lt"/>
                <a:cs typeface="Rockwell"/>
              </a:rPr>
              <a:t>:</a:t>
            </a:r>
          </a:p>
          <a:p>
            <a:pPr defTabSz="685766">
              <a:defRPr/>
            </a:pPr>
            <a:r>
              <a:rPr lang="es-ES" sz="2000" b="1" kern="0" dirty="0" smtClean="0">
                <a:solidFill>
                  <a:schemeClr val="tx2">
                    <a:lumMod val="50000"/>
                  </a:schemeClr>
                </a:solidFill>
                <a:latin typeface="+mj-lt"/>
                <a:cs typeface="Rockwell"/>
              </a:rPr>
              <a:t> </a:t>
            </a:r>
            <a:r>
              <a:rPr lang="es-ES" sz="2000" b="1" kern="0" dirty="0">
                <a:solidFill>
                  <a:schemeClr val="tx2">
                    <a:lumMod val="50000"/>
                  </a:schemeClr>
                </a:solidFill>
                <a:latin typeface="+mj-lt"/>
                <a:cs typeface="Rockwell"/>
              </a:rPr>
              <a:t>% del área necrótica macroscópica de la MG: 60 %. </a:t>
            </a:r>
          </a:p>
          <a:p>
            <a:pPr defTabSz="685766">
              <a:defRPr/>
            </a:pPr>
            <a:endParaRPr lang="es-ES" sz="1800"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r>
              <a:rPr lang="es-ES" sz="2000" b="1" kern="0" dirty="0" smtClean="0">
                <a:solidFill>
                  <a:schemeClr val="tx2">
                    <a:lumMod val="50000"/>
                  </a:schemeClr>
                </a:solidFill>
                <a:latin typeface="+mj-lt"/>
                <a:cs typeface="Rockwell"/>
              </a:rPr>
              <a:t>Grupo </a:t>
            </a:r>
            <a:r>
              <a:rPr lang="es-ES" sz="2000" b="1" kern="0" dirty="0">
                <a:solidFill>
                  <a:schemeClr val="tx2">
                    <a:lumMod val="50000"/>
                  </a:schemeClr>
                </a:solidFill>
                <a:latin typeface="+mj-lt"/>
                <a:cs typeface="Rockwell"/>
              </a:rPr>
              <a:t>2: ratas con pre tratamiento con aceite de cannabis 1 ml IG / día, durante 7 días</a:t>
            </a:r>
            <a:r>
              <a:rPr lang="es-ES" sz="2000" b="1" kern="0" dirty="0" smtClean="0">
                <a:solidFill>
                  <a:schemeClr val="tx2">
                    <a:lumMod val="50000"/>
                  </a:schemeClr>
                </a:solidFill>
                <a:latin typeface="+mj-lt"/>
                <a:cs typeface="Rockwell"/>
              </a:rPr>
              <a:t>,</a:t>
            </a:r>
          </a:p>
          <a:p>
            <a:pPr defTabSz="685766">
              <a:defRPr/>
            </a:pPr>
            <a:r>
              <a:rPr lang="es-ES" sz="2000" b="1" kern="0" dirty="0" smtClean="0">
                <a:solidFill>
                  <a:schemeClr val="tx2">
                    <a:lumMod val="50000"/>
                  </a:schemeClr>
                </a:solidFill>
                <a:latin typeface="+mj-lt"/>
                <a:cs typeface="Rockwell"/>
              </a:rPr>
              <a:t> </a:t>
            </a:r>
            <a:r>
              <a:rPr lang="es-ES" sz="2000" b="1" kern="0" dirty="0">
                <a:solidFill>
                  <a:schemeClr val="tx2">
                    <a:lumMod val="50000"/>
                  </a:schemeClr>
                </a:solidFill>
                <a:latin typeface="+mj-lt"/>
                <a:cs typeface="Rockwell"/>
              </a:rPr>
              <a:t>ayuno de 12 </a:t>
            </a:r>
            <a:r>
              <a:rPr lang="es-ES" sz="2000" b="1" kern="0" dirty="0" err="1">
                <a:solidFill>
                  <a:schemeClr val="tx2">
                    <a:lumMod val="50000"/>
                  </a:schemeClr>
                </a:solidFill>
                <a:latin typeface="+mj-lt"/>
                <a:cs typeface="Rockwell"/>
              </a:rPr>
              <a:t>hs</a:t>
            </a:r>
            <a:r>
              <a:rPr lang="es-ES" sz="2000" b="1" kern="0" dirty="0">
                <a:solidFill>
                  <a:schemeClr val="tx2">
                    <a:lumMod val="50000"/>
                  </a:schemeClr>
                </a:solidFill>
                <a:latin typeface="+mj-lt"/>
                <a:cs typeface="Rockwell"/>
              </a:rPr>
              <a:t> y luego estrés 6 </a:t>
            </a:r>
            <a:r>
              <a:rPr lang="es-ES" sz="2000" b="1" kern="0" dirty="0" err="1">
                <a:solidFill>
                  <a:schemeClr val="tx2">
                    <a:lumMod val="50000"/>
                  </a:schemeClr>
                </a:solidFill>
                <a:latin typeface="+mj-lt"/>
                <a:cs typeface="Rockwell"/>
              </a:rPr>
              <a:t>hs</a:t>
            </a:r>
            <a:r>
              <a:rPr lang="es-ES" sz="2000" b="1" kern="0" dirty="0">
                <a:solidFill>
                  <a:schemeClr val="tx2">
                    <a:lumMod val="50000"/>
                  </a:schemeClr>
                </a:solidFill>
                <a:latin typeface="+mj-lt"/>
                <a:cs typeface="Rockwell"/>
              </a:rPr>
              <a:t>: % del área necrótica de la MG 9 %± 3</a:t>
            </a:r>
            <a:r>
              <a:rPr lang="es-ES" sz="2000" b="1" kern="0" dirty="0" smtClean="0">
                <a:solidFill>
                  <a:schemeClr val="tx2">
                    <a:lumMod val="50000"/>
                  </a:schemeClr>
                </a:solidFill>
                <a:latin typeface="+mj-lt"/>
                <a:cs typeface="Rockwell"/>
              </a:rPr>
              <a:t>.</a:t>
            </a: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smtClean="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r>
              <a:rPr lang="es-ES" sz="1575" kern="0" dirty="0">
                <a:solidFill>
                  <a:schemeClr val="tx2">
                    <a:lumMod val="50000"/>
                  </a:schemeClr>
                </a:solidFill>
                <a:latin typeface="+mj-lt"/>
                <a:cs typeface="Rockwell"/>
              </a:rPr>
              <a:t> </a:t>
            </a:r>
          </a:p>
        </p:txBody>
      </p:sp>
      <p:sp>
        <p:nvSpPr>
          <p:cNvPr id="8" name="CuadroTexto 7"/>
          <p:cNvSpPr txBox="1"/>
          <p:nvPr/>
        </p:nvSpPr>
        <p:spPr>
          <a:xfrm>
            <a:off x="297797" y="21780801"/>
            <a:ext cx="13086000" cy="1631216"/>
          </a:xfrm>
          <a:prstGeom prst="rect">
            <a:avLst/>
          </a:prstGeom>
          <a:noFill/>
          <a:ln>
            <a:solidFill>
              <a:schemeClr val="tx1"/>
            </a:solidFill>
          </a:ln>
        </p:spPr>
        <p:txBody>
          <a:bodyPr wrap="square" rtlCol="0">
            <a:spAutoFit/>
          </a:bodyPr>
          <a:lstStyle/>
          <a:p>
            <a:pPr defTabSz="685766">
              <a:defRPr/>
            </a:pPr>
            <a:r>
              <a:rPr lang="es-ES" sz="2000" b="1" kern="0" dirty="0">
                <a:solidFill>
                  <a:schemeClr val="tx2">
                    <a:lumMod val="50000"/>
                  </a:schemeClr>
                </a:solidFill>
                <a:latin typeface="+mj-lt"/>
                <a:cs typeface="Rockwell"/>
              </a:rPr>
              <a:t>Conclusiones</a:t>
            </a:r>
          </a:p>
          <a:p>
            <a:pPr defTabSz="685766">
              <a:defRPr/>
            </a:pPr>
            <a:r>
              <a:rPr lang="es-ES" sz="2000" b="1" kern="0" dirty="0" smtClean="0">
                <a:solidFill>
                  <a:schemeClr val="tx2">
                    <a:lumMod val="50000"/>
                  </a:schemeClr>
                </a:solidFill>
                <a:latin typeface="+mj-lt"/>
                <a:cs typeface="Rockwell"/>
              </a:rPr>
              <a:t>El aceite </a:t>
            </a:r>
            <a:r>
              <a:rPr lang="es-ES" sz="2000" b="1" kern="0" dirty="0">
                <a:solidFill>
                  <a:schemeClr val="tx2">
                    <a:lumMod val="50000"/>
                  </a:schemeClr>
                </a:solidFill>
                <a:latin typeface="+mj-lt"/>
                <a:cs typeface="Rockwell"/>
              </a:rPr>
              <a:t>de Cannabis utilizado cuyo contenido de THC/CBD:  66.81 / 33.19 y cuya cuantificación fue de THC / CBD: 1.27 / 0.63, protegió significativamente a la MG, en ratas El </a:t>
            </a:r>
            <a:r>
              <a:rPr lang="es-ES" sz="2000" b="1" kern="0" dirty="0" smtClean="0">
                <a:solidFill>
                  <a:schemeClr val="tx2">
                    <a:lumMod val="50000"/>
                  </a:schemeClr>
                </a:solidFill>
                <a:latin typeface="+mj-lt"/>
                <a:cs typeface="Rockwell"/>
              </a:rPr>
              <a:t>sometidas </a:t>
            </a:r>
            <a:r>
              <a:rPr lang="es-ES" sz="2000" b="1" kern="0" dirty="0">
                <a:solidFill>
                  <a:schemeClr val="tx2">
                    <a:lumMod val="50000"/>
                  </a:schemeClr>
                </a:solidFill>
                <a:latin typeface="+mj-lt"/>
                <a:cs typeface="Rockwell"/>
              </a:rPr>
              <a:t>a estrés por IN-IM.</a:t>
            </a:r>
          </a:p>
          <a:p>
            <a:pPr defTabSz="685766">
              <a:defRPr/>
            </a:pPr>
            <a:endParaRPr lang="es-ES" sz="2000" b="1" kern="0" dirty="0">
              <a:solidFill>
                <a:schemeClr val="tx2">
                  <a:lumMod val="50000"/>
                </a:schemeClr>
              </a:solidFill>
              <a:latin typeface="+mj-lt"/>
              <a:cs typeface="Rockwell"/>
            </a:endParaRPr>
          </a:p>
          <a:p>
            <a:pPr defTabSz="685766">
              <a:defRPr/>
            </a:pPr>
            <a:r>
              <a:rPr lang="es-ES" sz="2000" kern="0" dirty="0">
                <a:solidFill>
                  <a:schemeClr val="tx2">
                    <a:lumMod val="50000"/>
                  </a:schemeClr>
                </a:solidFill>
                <a:latin typeface="+mj-lt"/>
                <a:cs typeface="Rockwell"/>
              </a:rPr>
              <a:t> </a:t>
            </a:r>
          </a:p>
        </p:txBody>
      </p:sp>
      <p:pic>
        <p:nvPicPr>
          <p:cNvPr id="10" name="Imagen 9">
            <a:extLst>
              <a:ext uri="{FF2B5EF4-FFF2-40B4-BE49-F238E27FC236}">
                <a16:creationId xmlns="" xmlns:a16="http://schemas.microsoft.com/office/drawing/2014/main" id="{7B04A1AE-D0E1-1EB4-1004-A8F64032E2F7}"/>
              </a:ext>
            </a:extLst>
          </p:cNvPr>
          <p:cNvPicPr>
            <a:picLocks noChangeAspect="1"/>
          </p:cNvPicPr>
          <p:nvPr/>
        </p:nvPicPr>
        <p:blipFill rotWithShape="1">
          <a:blip r:embed="rId2">
            <a:extLst>
              <a:ext uri="{28A0092B-C50C-407E-A947-70E740481C1C}">
                <a14:useLocalDpi xmlns:a14="http://schemas.microsoft.com/office/drawing/2010/main" val="0"/>
              </a:ext>
            </a:extLst>
          </a:blip>
          <a:srcRect t="10013" b="6042"/>
          <a:stretch/>
        </p:blipFill>
        <p:spPr>
          <a:xfrm>
            <a:off x="984564" y="49108"/>
            <a:ext cx="11746871" cy="2312248"/>
          </a:xfrm>
          <a:prstGeom prst="rect">
            <a:avLst/>
          </a:prstGeom>
        </p:spPr>
      </p:pic>
      <p:pic>
        <p:nvPicPr>
          <p:cNvPr id="2" name="Imagen 1"/>
          <p:cNvPicPr>
            <a:picLocks noChangeAspect="1"/>
          </p:cNvPicPr>
          <p:nvPr/>
        </p:nvPicPr>
        <p:blipFill>
          <a:blip r:embed="rId3"/>
          <a:stretch>
            <a:fillRect/>
          </a:stretch>
        </p:blipFill>
        <p:spPr>
          <a:xfrm>
            <a:off x="437910" y="10317082"/>
            <a:ext cx="1921832" cy="1326151"/>
          </a:xfrm>
          <a:prstGeom prst="rect">
            <a:avLst/>
          </a:prstGeom>
        </p:spPr>
      </p:pic>
      <p:pic>
        <p:nvPicPr>
          <p:cNvPr id="9" name="Imagen 8"/>
          <p:cNvPicPr>
            <a:picLocks noChangeAspect="1"/>
          </p:cNvPicPr>
          <p:nvPr/>
        </p:nvPicPr>
        <p:blipFill>
          <a:blip r:embed="rId4"/>
          <a:stretch>
            <a:fillRect/>
          </a:stretch>
        </p:blipFill>
        <p:spPr>
          <a:xfrm>
            <a:off x="2499855" y="10287587"/>
            <a:ext cx="1481610" cy="1933479"/>
          </a:xfrm>
          <a:prstGeom prst="rect">
            <a:avLst/>
          </a:prstGeom>
        </p:spPr>
      </p:pic>
      <p:pic>
        <p:nvPicPr>
          <p:cNvPr id="11" name="Imagen 10"/>
          <p:cNvPicPr>
            <a:picLocks noChangeAspect="1"/>
          </p:cNvPicPr>
          <p:nvPr/>
        </p:nvPicPr>
        <p:blipFill>
          <a:blip r:embed="rId5"/>
          <a:stretch>
            <a:fillRect/>
          </a:stretch>
        </p:blipFill>
        <p:spPr>
          <a:xfrm>
            <a:off x="4207614" y="10287591"/>
            <a:ext cx="1677130" cy="1933479"/>
          </a:xfrm>
          <a:prstGeom prst="rect">
            <a:avLst/>
          </a:prstGeom>
        </p:spPr>
      </p:pic>
      <p:pic>
        <p:nvPicPr>
          <p:cNvPr id="12" name="Imagen 11"/>
          <p:cNvPicPr>
            <a:picLocks noChangeAspect="1"/>
          </p:cNvPicPr>
          <p:nvPr/>
        </p:nvPicPr>
        <p:blipFill>
          <a:blip r:embed="rId6"/>
          <a:stretch>
            <a:fillRect/>
          </a:stretch>
        </p:blipFill>
        <p:spPr>
          <a:xfrm>
            <a:off x="510948" y="14507156"/>
            <a:ext cx="2051868" cy="1259100"/>
          </a:xfrm>
          <a:prstGeom prst="rect">
            <a:avLst/>
          </a:prstGeom>
        </p:spPr>
      </p:pic>
      <p:pic>
        <p:nvPicPr>
          <p:cNvPr id="13" name="Imagen 12"/>
          <p:cNvPicPr>
            <a:picLocks noChangeAspect="1"/>
          </p:cNvPicPr>
          <p:nvPr/>
        </p:nvPicPr>
        <p:blipFill>
          <a:blip r:embed="rId7"/>
          <a:stretch>
            <a:fillRect/>
          </a:stretch>
        </p:blipFill>
        <p:spPr>
          <a:xfrm>
            <a:off x="2775967" y="14532667"/>
            <a:ext cx="1644797" cy="1233597"/>
          </a:xfrm>
          <a:prstGeom prst="rect">
            <a:avLst/>
          </a:prstGeom>
        </p:spPr>
      </p:pic>
      <p:pic>
        <p:nvPicPr>
          <p:cNvPr id="14" name="Imagen 13"/>
          <p:cNvPicPr>
            <a:picLocks noChangeAspect="1"/>
          </p:cNvPicPr>
          <p:nvPr/>
        </p:nvPicPr>
        <p:blipFill>
          <a:blip r:embed="rId8"/>
          <a:stretch>
            <a:fillRect/>
          </a:stretch>
        </p:blipFill>
        <p:spPr>
          <a:xfrm>
            <a:off x="456531" y="16525493"/>
            <a:ext cx="1395472" cy="1123023"/>
          </a:xfrm>
          <a:prstGeom prst="rect">
            <a:avLst/>
          </a:prstGeom>
        </p:spPr>
      </p:pic>
      <p:pic>
        <p:nvPicPr>
          <p:cNvPr id="15" name="Imagen 14"/>
          <p:cNvPicPr>
            <a:picLocks noChangeAspect="1"/>
          </p:cNvPicPr>
          <p:nvPr/>
        </p:nvPicPr>
        <p:blipFill>
          <a:blip r:embed="rId9"/>
          <a:stretch>
            <a:fillRect/>
          </a:stretch>
        </p:blipFill>
        <p:spPr>
          <a:xfrm>
            <a:off x="388331" y="18472888"/>
            <a:ext cx="4223048" cy="3167287"/>
          </a:xfrm>
          <a:prstGeom prst="rect">
            <a:avLst/>
          </a:prstGeom>
        </p:spPr>
      </p:pic>
      <p:pic>
        <p:nvPicPr>
          <p:cNvPr id="16" name="Imagen 15"/>
          <p:cNvPicPr>
            <a:picLocks noChangeAspect="1"/>
          </p:cNvPicPr>
          <p:nvPr/>
        </p:nvPicPr>
        <p:blipFill>
          <a:blip r:embed="rId10"/>
          <a:stretch>
            <a:fillRect/>
          </a:stretch>
        </p:blipFill>
        <p:spPr>
          <a:xfrm>
            <a:off x="5046179" y="18332260"/>
            <a:ext cx="4593255" cy="3448541"/>
          </a:xfrm>
          <a:prstGeom prst="rect">
            <a:avLst/>
          </a:prstGeom>
        </p:spPr>
      </p:pic>
    </p:spTree>
    <p:extLst>
      <p:ext uri="{BB962C8B-B14F-4D97-AF65-F5344CB8AC3E}">
        <p14:creationId xmlns:p14="http://schemas.microsoft.com/office/powerpoint/2010/main" val="17162559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561</Words>
  <Application>Microsoft Office PowerPoint</Application>
  <PresentationFormat>Personalizado</PresentationFormat>
  <Paragraphs>40</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Rockwell</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Lucía Senorans</dc:creator>
  <cp:lastModifiedBy>Oscar Bedini</cp:lastModifiedBy>
  <cp:revision>11</cp:revision>
  <dcterms:created xsi:type="dcterms:W3CDTF">2019-08-05T18:41:14Z</dcterms:created>
  <dcterms:modified xsi:type="dcterms:W3CDTF">2022-09-08T22:52:06Z</dcterms:modified>
</cp:coreProperties>
</file>