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C2E29-4F2C-4B4B-A238-93B13463E888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447A2-D034-420D-821C-B3716F6C5E7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191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447A2-D034-420D-821C-B3716F6C5E7F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721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5C80EAE-EA82-4BEE-907A-7D1122A174AA}" type="datetimeFigureOut">
              <a:rPr lang="es-AR" smtClean="0"/>
              <a:t>5/7/2019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D993782-3E52-4BD1-9576-F70A34BB1BB2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/>
              <a:t>Polineuropatía</a:t>
            </a:r>
            <a:r>
              <a:rPr lang="es-ES" sz="2800" dirty="0" smtClean="0"/>
              <a:t> sensitiva distal</a:t>
            </a:r>
          </a:p>
          <a:p>
            <a:r>
              <a:rPr lang="es-ES" sz="2800" dirty="0" err="1" smtClean="0"/>
              <a:t>Mononeuritis</a:t>
            </a:r>
            <a:r>
              <a:rPr lang="es-ES" sz="2800" dirty="0" smtClean="0"/>
              <a:t> múltiple</a:t>
            </a:r>
          </a:p>
          <a:p>
            <a:r>
              <a:rPr lang="es-ES" sz="2800" dirty="0" err="1" smtClean="0"/>
              <a:t>Poliradiculopatias</a:t>
            </a:r>
            <a:r>
              <a:rPr lang="es-ES" sz="2800" dirty="0" smtClean="0"/>
              <a:t> </a:t>
            </a:r>
            <a:endParaRPr lang="es-ES" sz="2800" dirty="0" smtClean="0"/>
          </a:p>
          <a:p>
            <a:r>
              <a:rPr lang="es-ES" sz="2800" dirty="0" smtClean="0"/>
              <a:t>Sistema nervioso autónomo</a:t>
            </a:r>
            <a:endParaRPr lang="es-ES" sz="28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i="1" dirty="0" smtClean="0"/>
              <a:t>Neuropatías periféricas</a:t>
            </a:r>
            <a:endParaRPr lang="es-AR" sz="4000" b="1" i="1" dirty="0"/>
          </a:p>
        </p:txBody>
      </p:sp>
    </p:spTree>
    <p:extLst>
      <p:ext uri="{BB962C8B-B14F-4D97-AF65-F5344CB8AC3E}">
        <p14:creationId xmlns:p14="http://schemas.microsoft.com/office/powerpoint/2010/main" val="17897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b="1" i="1" dirty="0" smtClean="0"/>
              <a:t>Antidepresivos tricíclicos</a:t>
            </a:r>
            <a:r>
              <a:rPr lang="es-ES" sz="2800" dirty="0" smtClean="0"/>
              <a:t>: </a:t>
            </a:r>
            <a:r>
              <a:rPr lang="es-ES" sz="2800" dirty="0" err="1" smtClean="0"/>
              <a:t>amitriptilina</a:t>
            </a:r>
            <a:r>
              <a:rPr lang="es-ES" sz="2800" dirty="0" smtClean="0"/>
              <a:t> y </a:t>
            </a:r>
            <a:r>
              <a:rPr lang="es-ES" sz="2800" dirty="0" err="1" smtClean="0"/>
              <a:t>nortriptilina</a:t>
            </a:r>
            <a:r>
              <a:rPr lang="es-ES" sz="2800" dirty="0" smtClean="0"/>
              <a:t>.</a:t>
            </a:r>
          </a:p>
          <a:p>
            <a:pPr marL="0" indent="0">
              <a:buNone/>
            </a:pPr>
            <a:endParaRPr lang="es-ES" sz="2800" dirty="0" smtClean="0"/>
          </a:p>
          <a:p>
            <a:r>
              <a:rPr lang="es-ES" sz="2800" b="1" i="1" dirty="0" smtClean="0"/>
              <a:t>Anticonvulsivantes</a:t>
            </a:r>
            <a:r>
              <a:rPr lang="es-ES" sz="2800" dirty="0" smtClean="0"/>
              <a:t>: </a:t>
            </a:r>
            <a:r>
              <a:rPr lang="es-ES" sz="2800" dirty="0" err="1" smtClean="0"/>
              <a:t>gabapentina</a:t>
            </a:r>
            <a:r>
              <a:rPr lang="es-ES" sz="2800" dirty="0" smtClean="0"/>
              <a:t> y </a:t>
            </a:r>
            <a:r>
              <a:rPr lang="es-ES" sz="2800" dirty="0" err="1" smtClean="0"/>
              <a:t>pregabalina</a:t>
            </a:r>
            <a:r>
              <a:rPr lang="es-ES" sz="2800" dirty="0" smtClean="0"/>
              <a:t>.</a:t>
            </a:r>
          </a:p>
          <a:p>
            <a:pPr marL="0" indent="0">
              <a:buNone/>
            </a:pPr>
            <a:endParaRPr lang="es-ES" sz="2800" dirty="0" smtClean="0"/>
          </a:p>
          <a:p>
            <a:r>
              <a:rPr lang="es-ES" sz="2800" b="1" i="1" dirty="0" smtClean="0"/>
              <a:t>IRS</a:t>
            </a:r>
            <a:r>
              <a:rPr lang="es-ES" sz="2800" dirty="0" smtClean="0"/>
              <a:t>: </a:t>
            </a:r>
            <a:r>
              <a:rPr lang="es-ES" sz="2800" dirty="0" err="1" smtClean="0"/>
              <a:t>duloxetina</a:t>
            </a:r>
            <a:r>
              <a:rPr lang="es-ES" sz="2800" dirty="0" smtClean="0"/>
              <a:t> y </a:t>
            </a:r>
            <a:r>
              <a:rPr lang="es-ES" sz="2800" dirty="0" err="1" smtClean="0"/>
              <a:t>venlafaxina</a:t>
            </a:r>
            <a:endParaRPr lang="es-ES" sz="2800" dirty="0" smtClean="0"/>
          </a:p>
          <a:p>
            <a:pPr marL="0" indent="0">
              <a:buNone/>
            </a:pPr>
            <a:endParaRPr lang="es-ES" sz="2800" dirty="0" smtClean="0"/>
          </a:p>
          <a:p>
            <a:endParaRPr lang="es-ES" sz="2800" dirty="0"/>
          </a:p>
          <a:p>
            <a:endParaRPr lang="es-ES" sz="2800" dirty="0" smtClean="0"/>
          </a:p>
          <a:p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Posibilidades terapéuticas </a:t>
            </a: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2400" dirty="0" smtClean="0"/>
              <a:t>Dolor </a:t>
            </a:r>
            <a:r>
              <a:rPr lang="es-ES" sz="2400" dirty="0" err="1" smtClean="0"/>
              <a:t>neuropático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82374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sz="2400" dirty="0" smtClean="0"/>
              <a:t>Fibras de pequeño diámetro poco </a:t>
            </a:r>
            <a:r>
              <a:rPr lang="es-ES" sz="2400" dirty="0" err="1" smtClean="0"/>
              <a:t>mielinizadas</a:t>
            </a:r>
            <a:r>
              <a:rPr lang="es-ES" sz="2400" dirty="0" smtClean="0"/>
              <a:t> o </a:t>
            </a:r>
            <a:r>
              <a:rPr lang="es-ES" sz="2400" dirty="0" err="1" smtClean="0"/>
              <a:t>amielínicas</a:t>
            </a:r>
            <a:r>
              <a:rPr lang="es-ES" sz="2400" dirty="0" smtClean="0"/>
              <a:t> que trasmiten información </a:t>
            </a:r>
            <a:r>
              <a:rPr lang="es-ES" sz="2400" dirty="0" err="1" smtClean="0"/>
              <a:t>termoalgésica</a:t>
            </a:r>
            <a:r>
              <a:rPr lang="es-ES" sz="2400" dirty="0" smtClean="0"/>
              <a:t>.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Fibras sensitivas </a:t>
            </a:r>
            <a:r>
              <a:rPr lang="es-ES" sz="2400" dirty="0" err="1" smtClean="0"/>
              <a:t>mielínicas</a:t>
            </a:r>
            <a:r>
              <a:rPr lang="es-ES" sz="2400" dirty="0" smtClean="0"/>
              <a:t> medianas y grandes que trasmiten vibración y posición articular.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Fibras motoras </a:t>
            </a:r>
            <a:r>
              <a:rPr lang="es-ES" sz="2400" dirty="0" err="1" smtClean="0"/>
              <a:t>mielínicas</a:t>
            </a:r>
            <a:r>
              <a:rPr lang="es-ES" sz="2400" dirty="0" smtClean="0"/>
              <a:t> que el daño </a:t>
            </a:r>
            <a:r>
              <a:rPr lang="es-ES" sz="2400" dirty="0" err="1" smtClean="0"/>
              <a:t>axonal</a:t>
            </a:r>
            <a:r>
              <a:rPr lang="es-ES" sz="2400" dirty="0" smtClean="0"/>
              <a:t> produce debilidad y atrofia muscular.</a:t>
            </a:r>
          </a:p>
          <a:p>
            <a:pPr mar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Fibras del sistema nervioso autónomo cuya afectación produce una serie de síntomas.</a:t>
            </a:r>
          </a:p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Tipos de fibras comprometidas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287549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Electromiografía y velocidad de conducción.</a:t>
            </a:r>
          </a:p>
          <a:p>
            <a:r>
              <a:rPr lang="es-ES" sz="2800" dirty="0" smtClean="0"/>
              <a:t>Biopsia de piel o del nervio</a:t>
            </a:r>
          </a:p>
          <a:p>
            <a:r>
              <a:rPr lang="es-ES" sz="2800" dirty="0" smtClean="0"/>
              <a:t>En ausencia de exposición a tóxicos, enfermedades sistémicas o desnutrición suele ser suficiente solicitar: glucemia, hemoglobina </a:t>
            </a:r>
            <a:r>
              <a:rPr lang="es-ES" sz="2800" dirty="0" err="1" smtClean="0"/>
              <a:t>glucosilada</a:t>
            </a:r>
            <a:r>
              <a:rPr lang="es-ES" sz="2800" dirty="0" smtClean="0"/>
              <a:t>, PXE y vitamina B12</a:t>
            </a:r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Exámenes complementarios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351728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Asimetría </a:t>
            </a:r>
          </a:p>
          <a:p>
            <a:r>
              <a:rPr lang="es-ES" sz="2800" dirty="0" smtClean="0"/>
              <a:t>Compromiso proximal </a:t>
            </a:r>
          </a:p>
          <a:p>
            <a:r>
              <a:rPr lang="es-ES" sz="2800" dirty="0" smtClean="0"/>
              <a:t>Rápida progresión </a:t>
            </a:r>
          </a:p>
          <a:p>
            <a:r>
              <a:rPr lang="es-ES" sz="2800" dirty="0" smtClean="0"/>
              <a:t>Debilidad muscular</a:t>
            </a:r>
          </a:p>
          <a:p>
            <a:r>
              <a:rPr lang="es-ES" sz="2800" dirty="0" smtClean="0"/>
              <a:t>Predominante compromiso SNA</a:t>
            </a:r>
          </a:p>
          <a:p>
            <a:r>
              <a:rPr lang="es-ES" sz="2800" dirty="0" smtClean="0"/>
              <a:t>Inicio o presentación en jóvenes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Señales de alerta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86599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Neuropatía diabética</a:t>
            </a:r>
          </a:p>
          <a:p>
            <a:endParaRPr lang="es-ES" sz="2800" dirty="0"/>
          </a:p>
          <a:p>
            <a:endParaRPr lang="es-ES" sz="2800" dirty="0" smtClean="0"/>
          </a:p>
          <a:p>
            <a:r>
              <a:rPr lang="es-ES" sz="2800" dirty="0" smtClean="0"/>
              <a:t>Neuropatía idiopática</a:t>
            </a:r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err="1" smtClean="0"/>
              <a:t>Polineuropatía</a:t>
            </a:r>
            <a:r>
              <a:rPr lang="es-ES" sz="3200" b="1" i="1" dirty="0" smtClean="0"/>
              <a:t> sensitiva distal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280666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400" dirty="0" smtClean="0"/>
              <a:t>Drogas para el cáncer: cisplatino, </a:t>
            </a:r>
            <a:r>
              <a:rPr lang="es-ES" sz="2400" dirty="0" err="1" smtClean="0"/>
              <a:t>vincristina</a:t>
            </a:r>
            <a:r>
              <a:rPr lang="es-ES" sz="2400" dirty="0" smtClean="0"/>
              <a:t>, </a:t>
            </a:r>
            <a:r>
              <a:rPr lang="es-ES" sz="2400" dirty="0" err="1" smtClean="0"/>
              <a:t>talidomida</a:t>
            </a:r>
            <a:r>
              <a:rPr lang="es-ES" sz="2400" dirty="0" smtClean="0"/>
              <a:t>, </a:t>
            </a:r>
            <a:r>
              <a:rPr lang="es-ES" sz="2400" dirty="0" err="1" smtClean="0"/>
              <a:t>bortesomid</a:t>
            </a:r>
            <a:r>
              <a:rPr lang="es-ES" sz="2400" dirty="0" smtClean="0"/>
              <a:t>.</a:t>
            </a:r>
          </a:p>
          <a:p>
            <a:r>
              <a:rPr lang="es-ES" sz="2400" dirty="0" smtClean="0"/>
              <a:t>Antibióticos: </a:t>
            </a:r>
            <a:r>
              <a:rPr lang="es-ES" sz="2400" dirty="0" err="1" smtClean="0"/>
              <a:t>cloroquina</a:t>
            </a:r>
            <a:r>
              <a:rPr lang="es-ES" sz="2400" dirty="0" smtClean="0"/>
              <a:t>, </a:t>
            </a:r>
            <a:r>
              <a:rPr lang="es-ES" sz="2400" dirty="0" err="1" smtClean="0"/>
              <a:t>dapsona</a:t>
            </a:r>
            <a:r>
              <a:rPr lang="es-ES" sz="2400" dirty="0" smtClean="0"/>
              <a:t>, </a:t>
            </a:r>
            <a:r>
              <a:rPr lang="es-ES" sz="2400" dirty="0" err="1" smtClean="0"/>
              <a:t>isoniazida</a:t>
            </a:r>
            <a:r>
              <a:rPr lang="es-ES" sz="2400" dirty="0" smtClean="0"/>
              <a:t>, </a:t>
            </a:r>
            <a:r>
              <a:rPr lang="es-ES" sz="2400" dirty="0" err="1" smtClean="0"/>
              <a:t>metronidazol</a:t>
            </a:r>
            <a:r>
              <a:rPr lang="es-ES" sz="2400" dirty="0" smtClean="0"/>
              <a:t>, </a:t>
            </a:r>
            <a:r>
              <a:rPr lang="es-ES" sz="2400" dirty="0" err="1" smtClean="0"/>
              <a:t>nitrofuradantina</a:t>
            </a:r>
            <a:r>
              <a:rPr lang="es-ES" sz="2400" dirty="0" smtClean="0"/>
              <a:t>.</a:t>
            </a:r>
          </a:p>
          <a:p>
            <a:r>
              <a:rPr lang="es-ES" sz="2400" dirty="0" smtClean="0"/>
              <a:t>Otros medicamentos: </a:t>
            </a:r>
            <a:r>
              <a:rPr lang="es-ES" sz="2400" dirty="0" err="1" smtClean="0"/>
              <a:t>amiodarona</a:t>
            </a:r>
            <a:r>
              <a:rPr lang="es-ES" sz="2400" dirty="0" smtClean="0"/>
              <a:t>, </a:t>
            </a:r>
            <a:r>
              <a:rPr lang="es-ES" sz="2400" dirty="0" err="1" smtClean="0"/>
              <a:t>difenilhidantoina</a:t>
            </a:r>
            <a:r>
              <a:rPr lang="es-ES" sz="2400" dirty="0" smtClean="0"/>
              <a:t>, sales de oro, </a:t>
            </a:r>
            <a:r>
              <a:rPr lang="es-ES" sz="2400" dirty="0" err="1" smtClean="0"/>
              <a:t>colchicina</a:t>
            </a:r>
            <a:r>
              <a:rPr lang="es-ES" sz="2400" dirty="0" smtClean="0"/>
              <a:t>.</a:t>
            </a:r>
          </a:p>
          <a:p>
            <a:r>
              <a:rPr lang="es-ES" sz="2400" dirty="0" smtClean="0"/>
              <a:t>Metales pesados: Plomo, arsénico, talio, mercurio.</a:t>
            </a:r>
          </a:p>
          <a:p>
            <a:r>
              <a:rPr lang="es-ES" sz="2400" dirty="0" smtClean="0"/>
              <a:t>Alcohol.</a:t>
            </a:r>
          </a:p>
          <a:p>
            <a:r>
              <a:rPr lang="es-ES" sz="2400" dirty="0" smtClean="0"/>
              <a:t>Deficiencia de vitamina B12</a:t>
            </a:r>
          </a:p>
          <a:p>
            <a:endParaRPr lang="es-ES" sz="2800" dirty="0" smtClean="0"/>
          </a:p>
          <a:p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b="1" i="1" dirty="0" smtClean="0"/>
              <a:t>Neuropatías tóxicas y nutricionales</a:t>
            </a:r>
            <a:endParaRPr lang="es-AR" sz="2800" b="1" i="1" dirty="0"/>
          </a:p>
        </p:txBody>
      </p:sp>
    </p:spTree>
    <p:extLst>
      <p:ext uri="{BB962C8B-B14F-4D97-AF65-F5344CB8AC3E}">
        <p14:creationId xmlns:p14="http://schemas.microsoft.com/office/powerpoint/2010/main" val="225713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/>
              <a:t>Gammapatía</a:t>
            </a:r>
            <a:r>
              <a:rPr lang="es-ES" sz="2800" dirty="0" smtClean="0"/>
              <a:t> monoclonal de significado indeterminado.</a:t>
            </a:r>
          </a:p>
          <a:p>
            <a:r>
              <a:rPr lang="es-ES" sz="2800" dirty="0" smtClean="0"/>
              <a:t>Mieloma múltiple</a:t>
            </a:r>
          </a:p>
          <a:p>
            <a:r>
              <a:rPr lang="es-ES" sz="2800" dirty="0" err="1" smtClean="0"/>
              <a:t>Amiloidosis</a:t>
            </a:r>
            <a:r>
              <a:rPr lang="es-ES" sz="2800" dirty="0" smtClean="0"/>
              <a:t> de cadenas livianas </a:t>
            </a:r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err="1" smtClean="0"/>
              <a:t>Gammapatías</a:t>
            </a:r>
            <a:r>
              <a:rPr lang="es-ES" sz="3200" b="1" i="1" dirty="0" smtClean="0"/>
              <a:t> monoclonales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2124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Charcot</a:t>
            </a:r>
            <a:r>
              <a:rPr lang="es-ES" dirty="0" smtClean="0"/>
              <a:t> – Marie – </a:t>
            </a:r>
            <a:r>
              <a:rPr lang="es-ES" dirty="0" err="1" smtClean="0"/>
              <a:t>Tooth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Polineuropatía</a:t>
            </a:r>
            <a:r>
              <a:rPr lang="es-ES" dirty="0" smtClean="0"/>
              <a:t> </a:t>
            </a:r>
            <a:r>
              <a:rPr lang="es-ES" dirty="0" smtClean="0"/>
              <a:t>familiar amiloidea </a:t>
            </a: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Neuropatías hereditarias </a:t>
            </a:r>
            <a:r>
              <a:rPr lang="es-ES" sz="3200" dirty="0" smtClean="0"/>
              <a:t/>
            </a:r>
            <a:br>
              <a:rPr lang="es-ES" sz="3200" dirty="0" smtClean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193994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b="1" i="1" dirty="0" err="1" smtClean="0"/>
              <a:t>Mononeuritis</a:t>
            </a:r>
            <a:r>
              <a:rPr lang="es-ES" sz="2800" b="1" i="1" dirty="0" smtClean="0"/>
              <a:t> múltiple</a:t>
            </a:r>
            <a:r>
              <a:rPr lang="es-ES" sz="2800" dirty="0" smtClean="0"/>
              <a:t>: compromiso de varios nervios en parche, debilidad asimétrica, parestesias debido a vasculitis.</a:t>
            </a:r>
          </a:p>
          <a:p>
            <a:r>
              <a:rPr lang="es-ES" sz="2800" b="1" i="1" dirty="0" err="1" smtClean="0"/>
              <a:t>Poliradiculoneuritis</a:t>
            </a:r>
            <a:r>
              <a:rPr lang="es-ES" sz="2800" dirty="0" smtClean="0"/>
              <a:t>: Guillan Barré </a:t>
            </a:r>
          </a:p>
          <a:p>
            <a:r>
              <a:rPr lang="es-ES" sz="2800" b="1" i="1" dirty="0" smtClean="0"/>
              <a:t>Neuropatía motora asimétrica</a:t>
            </a:r>
            <a:r>
              <a:rPr lang="es-ES" sz="2800" dirty="0" smtClean="0"/>
              <a:t>: Esclerosis lateral </a:t>
            </a:r>
            <a:r>
              <a:rPr lang="es-ES" sz="2800" dirty="0" err="1" smtClean="0"/>
              <a:t>amiotrófica</a:t>
            </a:r>
            <a:endParaRPr lang="es-ES" sz="2800" dirty="0" smtClean="0"/>
          </a:p>
          <a:p>
            <a:r>
              <a:rPr lang="es-ES" sz="2800" b="1" i="1" dirty="0" err="1" smtClean="0"/>
              <a:t>Mononeuropatías</a:t>
            </a:r>
            <a:r>
              <a:rPr lang="es-ES" sz="2800" dirty="0" smtClean="0"/>
              <a:t>: síndrome </a:t>
            </a:r>
            <a:r>
              <a:rPr lang="es-ES" sz="2800" dirty="0"/>
              <a:t>t</a:t>
            </a:r>
            <a:r>
              <a:rPr lang="es-ES" sz="2800" dirty="0" smtClean="0"/>
              <a:t>únel carpiano, síndrome túnel cubital </a:t>
            </a:r>
            <a:endParaRPr lang="es-AR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i="1" dirty="0" smtClean="0"/>
              <a:t>Otras neuropatías </a:t>
            </a:r>
            <a:endParaRPr lang="es-AR" sz="3200" b="1" i="1" dirty="0"/>
          </a:p>
        </p:txBody>
      </p:sp>
    </p:spTree>
    <p:extLst>
      <p:ext uri="{BB962C8B-B14F-4D97-AF65-F5344CB8AC3E}">
        <p14:creationId xmlns:p14="http://schemas.microsoft.com/office/powerpoint/2010/main" val="120752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107</TotalTime>
  <Words>279</Words>
  <Application>Microsoft Office PowerPoint</Application>
  <PresentationFormat>Presentación en pantalla (4:3)</PresentationFormat>
  <Paragraphs>54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Neuropatías periféricas</vt:lpstr>
      <vt:lpstr>Tipos de fibras comprometidas</vt:lpstr>
      <vt:lpstr>Exámenes complementarios</vt:lpstr>
      <vt:lpstr>Señales de alerta</vt:lpstr>
      <vt:lpstr>Polineuropatía sensitiva distal</vt:lpstr>
      <vt:lpstr>Neuropatías tóxicas y nutricionales</vt:lpstr>
      <vt:lpstr>Gammapatías monoclonales</vt:lpstr>
      <vt:lpstr>Neuropatías hereditarias  </vt:lpstr>
      <vt:lpstr>Otras neuropatías </vt:lpstr>
      <vt:lpstr>Posibilidades terapéuticas  Dolor neuropático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Neuropatías periféricas</dc:title>
  <dc:creator>RICARDO</dc:creator>
  <cp:lastModifiedBy>RICARDO</cp:lastModifiedBy>
  <cp:revision>13</cp:revision>
  <cp:lastPrinted>2019-07-01T02:48:33Z</cp:lastPrinted>
  <dcterms:created xsi:type="dcterms:W3CDTF">2019-07-01T02:43:11Z</dcterms:created>
  <dcterms:modified xsi:type="dcterms:W3CDTF">2019-07-05T13:59:25Z</dcterms:modified>
</cp:coreProperties>
</file>