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721" r:id="rId3"/>
    <p:sldMasterId id="2147483738" r:id="rId4"/>
    <p:sldMasterId id="2147483750" r:id="rId5"/>
    <p:sldMasterId id="2147483762" r:id="rId6"/>
    <p:sldMasterId id="2147483779" r:id="rId7"/>
    <p:sldMasterId id="2147483793" r:id="rId8"/>
    <p:sldMasterId id="2147483807" r:id="rId9"/>
  </p:sldMasterIdLst>
  <p:notesMasterIdLst>
    <p:notesMasterId r:id="rId133"/>
  </p:notesMasterIdLst>
  <p:sldIdLst>
    <p:sldId id="423" r:id="rId10"/>
    <p:sldId id="258" r:id="rId11"/>
    <p:sldId id="259" r:id="rId12"/>
    <p:sldId id="361" r:id="rId13"/>
    <p:sldId id="362" r:id="rId14"/>
    <p:sldId id="363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364" r:id="rId28"/>
    <p:sldId id="278" r:id="rId29"/>
    <p:sldId id="279" r:id="rId30"/>
    <p:sldId id="425" r:id="rId31"/>
    <p:sldId id="281" r:id="rId32"/>
    <p:sldId id="276" r:id="rId33"/>
    <p:sldId id="277" r:id="rId34"/>
    <p:sldId id="372" r:id="rId35"/>
    <p:sldId id="283" r:id="rId36"/>
    <p:sldId id="282" r:id="rId37"/>
    <p:sldId id="369" r:id="rId38"/>
    <p:sldId id="373" r:id="rId39"/>
    <p:sldId id="374" r:id="rId40"/>
    <p:sldId id="375" r:id="rId41"/>
    <p:sldId id="426" r:id="rId42"/>
    <p:sldId id="427" r:id="rId43"/>
    <p:sldId id="428" r:id="rId44"/>
    <p:sldId id="429" r:id="rId45"/>
    <p:sldId id="430" r:id="rId46"/>
    <p:sldId id="431" r:id="rId47"/>
    <p:sldId id="432" r:id="rId48"/>
    <p:sldId id="291" r:id="rId49"/>
    <p:sldId id="286" r:id="rId50"/>
    <p:sldId id="332" r:id="rId51"/>
    <p:sldId id="333" r:id="rId52"/>
    <p:sldId id="444" r:id="rId53"/>
    <p:sldId id="445" r:id="rId54"/>
    <p:sldId id="292" r:id="rId55"/>
    <p:sldId id="295" r:id="rId56"/>
    <p:sldId id="296" r:id="rId57"/>
    <p:sldId id="319" r:id="rId58"/>
    <p:sldId id="320" r:id="rId59"/>
    <p:sldId id="297" r:id="rId60"/>
    <p:sldId id="313" r:id="rId61"/>
    <p:sldId id="314" r:id="rId62"/>
    <p:sldId id="315" r:id="rId63"/>
    <p:sldId id="316" r:id="rId64"/>
    <p:sldId id="317" r:id="rId65"/>
    <p:sldId id="318" r:id="rId66"/>
    <p:sldId id="321" r:id="rId67"/>
    <p:sldId id="322" r:id="rId68"/>
    <p:sldId id="334" r:id="rId69"/>
    <p:sldId id="298" r:id="rId70"/>
    <p:sldId id="299" r:id="rId71"/>
    <p:sldId id="300" r:id="rId72"/>
    <p:sldId id="301" r:id="rId73"/>
    <p:sldId id="302" r:id="rId74"/>
    <p:sldId id="303" r:id="rId75"/>
    <p:sldId id="304" r:id="rId76"/>
    <p:sldId id="305" r:id="rId77"/>
    <p:sldId id="306" r:id="rId78"/>
    <p:sldId id="307" r:id="rId79"/>
    <p:sldId id="308" r:id="rId80"/>
    <p:sldId id="309" r:id="rId81"/>
    <p:sldId id="310" r:id="rId82"/>
    <p:sldId id="446" r:id="rId83"/>
    <p:sldId id="424" r:id="rId84"/>
    <p:sldId id="376" r:id="rId85"/>
    <p:sldId id="377" r:id="rId86"/>
    <p:sldId id="378" r:id="rId87"/>
    <p:sldId id="379" r:id="rId88"/>
    <p:sldId id="380" r:id="rId89"/>
    <p:sldId id="381" r:id="rId90"/>
    <p:sldId id="382" r:id="rId91"/>
    <p:sldId id="383" r:id="rId92"/>
    <p:sldId id="384" r:id="rId93"/>
    <p:sldId id="385" r:id="rId94"/>
    <p:sldId id="419" r:id="rId95"/>
    <p:sldId id="387" r:id="rId96"/>
    <p:sldId id="388" r:id="rId97"/>
    <p:sldId id="389" r:id="rId98"/>
    <p:sldId id="390" r:id="rId99"/>
    <p:sldId id="391" r:id="rId100"/>
    <p:sldId id="410" r:id="rId101"/>
    <p:sldId id="440" r:id="rId102"/>
    <p:sldId id="442" r:id="rId103"/>
    <p:sldId id="438" r:id="rId104"/>
    <p:sldId id="433" r:id="rId105"/>
    <p:sldId id="434" r:id="rId106"/>
    <p:sldId id="435" r:id="rId107"/>
    <p:sldId id="436" r:id="rId108"/>
    <p:sldId id="437" r:id="rId109"/>
    <p:sldId id="392" r:id="rId110"/>
    <p:sldId id="393" r:id="rId111"/>
    <p:sldId id="394" r:id="rId112"/>
    <p:sldId id="386" r:id="rId113"/>
    <p:sldId id="396" r:id="rId114"/>
    <p:sldId id="397" r:id="rId115"/>
    <p:sldId id="398" r:id="rId116"/>
    <p:sldId id="399" r:id="rId117"/>
    <p:sldId id="400" r:id="rId118"/>
    <p:sldId id="401" r:id="rId119"/>
    <p:sldId id="402" r:id="rId120"/>
    <p:sldId id="403" r:id="rId121"/>
    <p:sldId id="404" r:id="rId122"/>
    <p:sldId id="405" r:id="rId123"/>
    <p:sldId id="406" r:id="rId124"/>
    <p:sldId id="411" r:id="rId125"/>
    <p:sldId id="412" r:id="rId126"/>
    <p:sldId id="413" r:id="rId127"/>
    <p:sldId id="407" r:id="rId128"/>
    <p:sldId id="408" r:id="rId129"/>
    <p:sldId id="409" r:id="rId130"/>
    <p:sldId id="422" r:id="rId131"/>
    <p:sldId id="327" r:id="rId1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60"/>
  </p:normalViewPr>
  <p:slideViewPr>
    <p:cSldViewPr>
      <p:cViewPr varScale="1">
        <p:scale>
          <a:sx n="110" d="100"/>
          <a:sy n="110" d="100"/>
        </p:scale>
        <p:origin x="18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presProps" Target="presProps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viewProps" Target="viewProps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theme" Target="theme/theme1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07528-4C4F-4EAC-817F-5B8D4436AFD1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4A26A-353A-4DF7-90E0-CC199A3C64F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29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D360CA-2A27-4E77-A4CC-96559686043D}" type="slidenum">
              <a:rPr lang="es-ES" altLang="es-ES">
                <a:solidFill>
                  <a:srgbClr val="000000"/>
                </a:solidFill>
              </a:rPr>
              <a:pPr eaLnBrk="1" hangingPunct="1"/>
              <a:t>94</a:t>
            </a:fld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0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B1C85E-DB90-4A93-83E7-6ECE88EE8782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71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86731-6440-4D3E-8160-F965470931C6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713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0228D-8A8B-451D-9DDA-272ACD367F14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86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4F965-2487-450B-9CEA-B1A2425134C9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513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139E-F941-451F-BFA1-3056C910025D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353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77A86-6DD3-40C5-8481-2BA3B19B53BC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53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AF3D7-888C-4B42-85CB-2DBEF9204B7F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768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B4D61-5D26-49E6-94A2-5568EA508B56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980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993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702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911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999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026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196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17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227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35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975F-CB06-4D25-A335-73764DFB17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7E3B4-DB6D-4731-8899-75A04F62F1F6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19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64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3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0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21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87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9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46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28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5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186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09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5731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14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81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62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B4E-0DAB-4E70-BD74-E26A9DF05EB2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13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B35-6A3A-4168-9F4A-20ADE4DC9123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2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BD977-242F-4A3A-95A6-D9855996B5DE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93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FC6E-003E-4BDC-9A6B-88E978F34BCA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27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B50-5E25-4757-849F-D87583FB6021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24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1799-3C2B-4E5F-8940-B654882EA5B3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8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C20-E84B-4593-A007-34467ACE10A1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35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3189A-FCF0-454F-9D61-699D59849DFE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49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884A-151D-477E-9CAB-2C9CA15DA9CB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90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64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6167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5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9495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7E889-5037-41BF-A0D0-51EBCC39B7D7}" type="slidenum">
              <a:rPr lang="es-ES" alt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4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DDC7-8648-4C0A-9EF3-FB636CBCAFA8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38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4D7D-B2EE-4002-9193-656D4B23BB04}" type="slidenum">
              <a:rPr lang="es-ES" altLang="es-ES" smtClean="0">
                <a:solidFill>
                  <a:srgbClr val="FFFFFF"/>
                </a:solidFill>
              </a:rPr>
              <a:pPr/>
              <a:t>‹Nº›</a:t>
            </a:fld>
            <a:endParaRPr lang="es-ES" alt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7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F734F-ABAD-4093-B178-ADAC3BAF1B20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12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79BAB-EEA3-410C-BA92-4143F5DEB42A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83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518D-4D97-4BDB-BA76-5EA0B3CD9AAE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91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A36E1-5245-4535-A08C-0822AE049B36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76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99DE2-9A09-49A4-8048-29D4E76E4225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30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9668D-A5BC-4D26-93D3-096775E8FC40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8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36CA5-B8E5-4A6A-AFBF-2C84EAED3407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09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76781-CC25-4726-AA7C-69479F7EBA3B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81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918AB-89DC-427D-AD82-37349FD6A050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83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F0062-D91F-461E-A076-29915ABA4011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91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868BC-BA46-48BF-884A-D8C3E34FF6D3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12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F734F-ABAD-4093-B178-ADAC3BAF1B20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80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79BAB-EEA3-410C-BA92-4143F5DEB42A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00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518D-4D97-4BDB-BA76-5EA0B3CD9AAE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1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A36E1-5245-4535-A08C-0822AE049B36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629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99DE2-9A09-49A4-8048-29D4E76E4225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9668D-A5BC-4D26-93D3-096775E8FC40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144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36CA5-B8E5-4A6A-AFBF-2C84EAED3407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54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76781-CC25-4726-AA7C-69479F7EBA3B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22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918AB-89DC-427D-AD82-37349FD6A050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6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F0062-D91F-461E-A076-29915ABA4011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89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868BC-BA46-48BF-884A-D8C3E34FF6D3}" type="slidenum">
              <a:rPr lang="es-ES" altLang="es-ES">
                <a:solidFill>
                  <a:srgbClr val="000000"/>
                </a:solidFill>
              </a:rPr>
              <a:pPr/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36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2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692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973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9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76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066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3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224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055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128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5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2025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97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65364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4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157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811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F9730E-4434-40B0-B3FB-90F75369B20C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0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BBAF0-6A9B-4A53-B0C7-97B6DDC8CAF8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721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1DB1B-1735-4C3E-8846-F024A565D22E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77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07581-DC03-4F96-B879-41A932860666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190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FEE27-2099-4D90-A6C1-8D2A46F9EBDB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530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DA31-FFDE-4553-80A0-1CF6DD92A970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28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AED926-8E72-45A1-A04F-B78E1888C7B1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858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084F1-C139-479F-BCB7-4E6CDE90401A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C11FF-8440-4B20-8077-8EDF112AEF52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542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A8F381-A527-4FD1-BBA3-C89E149D8E22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963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A1CE1B-1B95-4D30-8F4B-B095A330C479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349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31001-A00C-4A32-9DA5-92BEA44197CE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856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D55FB-6DD5-4D13-A50D-87D1DDD6B49F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243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AC7BE-4155-4EA5-9A1B-02054DB16A1C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06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BB21A-74EF-45BE-AC12-F944C99044B2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449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008D6-ED1C-4C26-B05B-33112562F410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535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5D6BC-16D2-4406-BEAA-E3A8C80DEE8E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256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9EBD5-B8A7-488F-8AC7-AA2AB0F10743}" type="slidenum">
              <a:rPr lang="en-US" altLang="es-ES">
                <a:solidFill>
                  <a:srgbClr val="000000"/>
                </a:solidFill>
              </a:rPr>
              <a:pPr/>
              <a:t>‹Nº›</a:t>
            </a:fld>
            <a:endParaRPr lang="en-U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4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8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DB116-19D4-4145-82AA-9D48A40BD985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E2FA44-CBAA-458D-A383-CA6BB39587F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92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CC">
                <a:gamma/>
                <a:shade val="46275"/>
                <a:invGamma/>
              </a:srgbClr>
            </a:gs>
            <a:gs pos="50000">
              <a:srgbClr val="3333CC"/>
            </a:gs>
            <a:gs pos="100000">
              <a:srgbClr val="3333CC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ADFFE-A20B-4BD3-976A-5014785A5EF4}" type="slidenum">
              <a:rPr lang="es-ES" alt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8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CC">
                <a:gamma/>
                <a:shade val="46275"/>
                <a:invGamma/>
              </a:srgbClr>
            </a:gs>
            <a:gs pos="50000">
              <a:srgbClr val="3333CC"/>
            </a:gs>
            <a:gs pos="100000">
              <a:srgbClr val="3333CC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ADFFE-A20B-4BD3-976A-5014785A5EF4}" type="slidenum">
              <a:rPr lang="es-ES" alt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8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6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modificar el estilo de texto del patrón</a:t>
            </a:r>
          </a:p>
          <a:p>
            <a:pPr lvl="1"/>
            <a:r>
              <a:rPr lang="en-US" altLang="es-ES" smtClean="0"/>
              <a:t>Segundo nivel</a:t>
            </a:r>
          </a:p>
          <a:p>
            <a:pPr lvl="2"/>
            <a:r>
              <a:rPr lang="en-US" altLang="es-ES" smtClean="0"/>
              <a:t>Tercer nivel</a:t>
            </a:r>
          </a:p>
          <a:p>
            <a:pPr lvl="3"/>
            <a:r>
              <a:rPr lang="en-US" altLang="es-ES" smtClean="0"/>
              <a:t>Cuarto nivel</a:t>
            </a:r>
          </a:p>
          <a:p>
            <a:pPr lvl="4"/>
            <a:r>
              <a:rPr lang="en-US" altLang="es-ES" smtClean="0"/>
              <a:t>Quinto nivel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B8F8EB-0611-4EC4-A6A8-F2306CC98D30}" type="slidenum">
              <a:rPr lang="en-US" alt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8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modificar el estilo de texto del patrón</a:t>
            </a:r>
          </a:p>
          <a:p>
            <a:pPr lvl="1"/>
            <a:r>
              <a:rPr lang="en-US" altLang="es-ES" smtClean="0"/>
              <a:t>Segundo nivel</a:t>
            </a:r>
          </a:p>
          <a:p>
            <a:pPr lvl="2"/>
            <a:r>
              <a:rPr lang="en-US" altLang="es-ES" smtClean="0"/>
              <a:t>Tercer nivel</a:t>
            </a:r>
          </a:p>
          <a:p>
            <a:pPr lvl="3"/>
            <a:r>
              <a:rPr lang="en-US" altLang="es-ES" smtClean="0"/>
              <a:t>Cuarto nivel</a:t>
            </a:r>
          </a:p>
          <a:p>
            <a:pPr lvl="4"/>
            <a:r>
              <a:rPr lang="en-US" altLang="es-ES" smtClean="0"/>
              <a:t>Quinto nivel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1FA401-FB32-4282-89ED-8A37C038E442}" type="slidenum">
              <a:rPr lang="en-US" alt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1975F-CB06-4D25-A335-73764DFB17A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19/09/2022</a:t>
            </a:fld>
            <a:endParaRPr lang="es-E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7E3B4-DB6D-4731-8899-75A04F62F1F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8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48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54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hyperlink" Target="http://es.wikipedia.org/wiki/Archivo:Gap_cell_junction-es.svg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45.jpeg"/><Relationship Id="rId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hyperlink" Target="http://www.luz.ve/ICA/Atlas_med/html/english/i_Estomago/i_ulgas2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file/Victoria_Weis" TargetMode="External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sevier.es/en-revista-gastroenterologia-hepatologia-14-articulo-el-linaje-celular-asociado-ulcera-9793" TargetMode="Externa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1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2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png"/><Relationship Id="rId2" Type="http://schemas.openxmlformats.org/officeDocument/2006/relationships/hyperlink" Target="http://www.conganat.org/7congreso/trabajo.asp?id_trabajo=521" TargetMode="Externa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ganat.org/7congreso/trabajo.asp?id_trabajo=521" TargetMode="External"/><Relationship Id="rId1" Type="http://schemas.openxmlformats.org/officeDocument/2006/relationships/slideLayout" Target="../slideLayouts/slideLayout7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88"/>
            <a:ext cx="8929688" cy="500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9" name="4 Rectángulo"/>
          <p:cNvSpPr>
            <a:spLocks noChangeArrowheads="1"/>
          </p:cNvSpPr>
          <p:nvPr/>
        </p:nvSpPr>
        <p:spPr bwMode="auto">
          <a:xfrm>
            <a:off x="0" y="2143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i="1" dirty="0">
                <a:solidFill>
                  <a:srgbClr val="FFFF00"/>
                </a:solidFill>
                <a:latin typeface="+mj-lt"/>
              </a:rPr>
              <a:t>                   </a:t>
            </a:r>
            <a:r>
              <a:rPr lang="es-ES_tradnl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Prof.  Dr. Oscar Alfredo </a:t>
            </a:r>
            <a:r>
              <a:rPr lang="es-ES_tradnl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Bedini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5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71438"/>
            <a:ext cx="6429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4071934" y="928688"/>
            <a:ext cx="48577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_tradnl" sz="2000" i="1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s-ES_tradnl" sz="20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s-ES_tradnl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      </a:t>
            </a:r>
            <a:r>
              <a:rPr lang="es-ES_tradnl" sz="2000" b="1" i="1" dirty="0" smtClean="0">
                <a:solidFill>
                  <a:srgbClr val="0000FF"/>
                </a:solidFill>
                <a:latin typeface="+mj-lt"/>
              </a:rPr>
              <a:t>Barrera defensiva </a:t>
            </a:r>
          </a:p>
          <a:p>
            <a:pPr>
              <a:defRPr/>
            </a:pPr>
            <a:r>
              <a:rPr lang="es-ES_tradnl" sz="2000" b="1" i="1" dirty="0" smtClean="0">
                <a:solidFill>
                  <a:srgbClr val="0000FF"/>
                </a:solidFill>
                <a:latin typeface="+mj-lt"/>
              </a:rPr>
              <a:t>           De la mucosa Gástrica.</a:t>
            </a:r>
          </a:p>
          <a:p>
            <a:pPr>
              <a:defRPr/>
            </a:pPr>
            <a:r>
              <a:rPr lang="es-ES_tradnl" sz="2000" b="1" i="1" dirty="0" smtClean="0">
                <a:solidFill>
                  <a:srgbClr val="0000FF"/>
                </a:solidFill>
                <a:latin typeface="+mj-lt"/>
              </a:rPr>
              <a:t>           Nuevos linajes reparativos.</a:t>
            </a:r>
          </a:p>
          <a:p>
            <a:pPr>
              <a:defRPr/>
            </a:pPr>
            <a:r>
              <a:rPr lang="es-ES_tradnl" sz="2000" b="1" i="1" dirty="0" smtClean="0">
                <a:solidFill>
                  <a:srgbClr val="0000FF"/>
                </a:solidFill>
                <a:latin typeface="+mj-lt"/>
              </a:rPr>
              <a:t>           </a:t>
            </a:r>
          </a:p>
          <a:p>
            <a:pPr>
              <a:defRPr/>
            </a:pPr>
            <a:endParaRPr lang="es-ES_tradnl" sz="2000" b="1" i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s-ES_tradnl" sz="2000" b="1" i="1" dirty="0" smtClean="0">
                <a:solidFill>
                  <a:schemeClr val="tx1"/>
                </a:solidFill>
                <a:latin typeface="+mj-lt"/>
              </a:rPr>
              <a:t>Jefe  Ext. de 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Cátedra de Gastroenterología 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Hosp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. Provincial.</a:t>
            </a:r>
          </a:p>
          <a:p>
            <a:pPr>
              <a:defRPr/>
            </a:pP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Prof.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Adj.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 Cátedra de Gastroenterología 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Hosp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. Centenario.</a:t>
            </a:r>
          </a:p>
        </p:txBody>
      </p:sp>
      <p:sp>
        <p:nvSpPr>
          <p:cNvPr id="4102" name="7 Rectángulo"/>
          <p:cNvSpPr>
            <a:spLocks noChangeArrowheads="1"/>
          </p:cNvSpPr>
          <p:nvPr/>
        </p:nvSpPr>
        <p:spPr bwMode="auto">
          <a:xfrm>
            <a:off x="7643813" y="6072188"/>
            <a:ext cx="8066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400" i="1" dirty="0">
                <a:solidFill>
                  <a:srgbClr val="FF0000"/>
                </a:solidFill>
              </a:rPr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vc-004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FFE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s-ES" altLang="es-AR" sz="4000" b="1" i="1"/>
              <a:t>LUZ GASTRICA </a:t>
            </a: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>
            <a:off x="1143000" y="381000"/>
            <a:ext cx="6096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29" name="Line 5"/>
          <p:cNvSpPr>
            <a:spLocks noChangeShapeType="1"/>
          </p:cNvSpPr>
          <p:nvPr/>
        </p:nvSpPr>
        <p:spPr bwMode="auto">
          <a:xfrm flipV="1">
            <a:off x="1752600" y="990600"/>
            <a:ext cx="685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>
            <a:off x="3657600" y="838200"/>
            <a:ext cx="3048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 flipV="1">
            <a:off x="3962400" y="1066800"/>
            <a:ext cx="609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>
            <a:off x="5791200" y="914400"/>
            <a:ext cx="5334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 flipV="1">
            <a:off x="6324600" y="12192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2470150" y="838200"/>
            <a:ext cx="606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es-AR" sz="3000">
                <a:solidFill>
                  <a:srgbClr val="000099"/>
                </a:solidFill>
                <a:latin typeface="Arial MT Black" pitchFamily="34" charset="0"/>
              </a:rPr>
              <a:t>H</a:t>
            </a:r>
            <a:r>
              <a:rPr lang="pt-BR" altLang="es-AR" sz="3000" baseline="30000">
                <a:solidFill>
                  <a:srgbClr val="000099"/>
                </a:solidFill>
                <a:latin typeface="Arial MT Black" pitchFamily="34" charset="0"/>
              </a:rPr>
              <a:t>+</a:t>
            </a:r>
            <a:endParaRPr lang="es-AR" altLang="es-AR" sz="3000" baseline="3000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4495800" y="685800"/>
            <a:ext cx="669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es-AR" sz="3000">
                <a:solidFill>
                  <a:srgbClr val="000099"/>
                </a:solidFill>
                <a:latin typeface="Arial MT Black" pitchFamily="34" charset="0"/>
              </a:rPr>
              <a:t>H</a:t>
            </a:r>
            <a:r>
              <a:rPr lang="pt-BR" altLang="es-AR" sz="3000" baseline="30000">
                <a:solidFill>
                  <a:srgbClr val="000099"/>
                </a:solidFill>
                <a:latin typeface="Arial MT Black" pitchFamily="34" charset="0"/>
              </a:rPr>
              <a:t>+</a:t>
            </a:r>
            <a:endParaRPr lang="es-AR" altLang="es-AR" sz="3000" baseline="3000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7010400" y="838200"/>
            <a:ext cx="669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es-AR" sz="3000">
                <a:solidFill>
                  <a:srgbClr val="000099"/>
                </a:solidFill>
                <a:latin typeface="Arial MT Black" pitchFamily="34" charset="0"/>
              </a:rPr>
              <a:t>H</a:t>
            </a:r>
            <a:r>
              <a:rPr lang="pt-BR" altLang="es-AR" sz="3000" baseline="30000">
                <a:solidFill>
                  <a:srgbClr val="000099"/>
                </a:solidFill>
                <a:latin typeface="Arial MT Black" pitchFamily="34" charset="0"/>
              </a:rPr>
              <a:t>+</a:t>
            </a:r>
            <a:endParaRPr lang="es-AR" altLang="es-AR" sz="3000" baseline="3000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1828800" y="6019800"/>
            <a:ext cx="35512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es-AR" sz="3000">
                <a:solidFill>
                  <a:srgbClr val="000099"/>
                </a:solidFill>
                <a:latin typeface="Arial MT Black" pitchFamily="34" charset="0"/>
              </a:rPr>
              <a:t>FLUJO NORMAL</a:t>
            </a:r>
            <a:endParaRPr lang="es-AR" altLang="es-AR" sz="300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 flipV="1">
            <a:off x="3429000" y="4495800"/>
            <a:ext cx="0" cy="1219200"/>
          </a:xfrm>
          <a:prstGeom prst="line">
            <a:avLst/>
          </a:prstGeom>
          <a:noFill/>
          <a:ln w="2540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7839" name="Line 15"/>
          <p:cNvSpPr>
            <a:spLocks noChangeShapeType="1"/>
          </p:cNvSpPr>
          <p:nvPr/>
        </p:nvSpPr>
        <p:spPr bwMode="auto">
          <a:xfrm flipV="1">
            <a:off x="5715000" y="5257800"/>
            <a:ext cx="0" cy="1219200"/>
          </a:xfrm>
          <a:prstGeom prst="line">
            <a:avLst/>
          </a:prstGeom>
          <a:noFill/>
          <a:ln w="2540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7840" name="Line 16"/>
          <p:cNvSpPr>
            <a:spLocks noChangeShapeType="1"/>
          </p:cNvSpPr>
          <p:nvPr/>
        </p:nvSpPr>
        <p:spPr bwMode="auto">
          <a:xfrm flipV="1">
            <a:off x="1295400" y="5257800"/>
            <a:ext cx="0" cy="1219200"/>
          </a:xfrm>
          <a:prstGeom prst="line">
            <a:avLst/>
          </a:prstGeom>
          <a:noFill/>
          <a:ln w="2540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7841" name="Text Box 18"/>
          <p:cNvSpPr txBox="1">
            <a:spLocks noChangeArrowheads="1"/>
          </p:cNvSpPr>
          <p:nvPr/>
        </p:nvSpPr>
        <p:spPr bwMode="auto">
          <a:xfrm>
            <a:off x="7162800" y="6019800"/>
            <a:ext cx="669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es-AR" sz="3000">
                <a:solidFill>
                  <a:srgbClr val="000099"/>
                </a:solidFill>
                <a:latin typeface="Arial MT Black" pitchFamily="34" charset="0"/>
              </a:rPr>
              <a:t>H</a:t>
            </a:r>
            <a:r>
              <a:rPr lang="pt-BR" altLang="es-AR" sz="3000" baseline="30000">
                <a:solidFill>
                  <a:srgbClr val="000099"/>
                </a:solidFill>
                <a:latin typeface="Arial MT Black" pitchFamily="34" charset="0"/>
              </a:rPr>
              <a:t>+</a:t>
            </a:r>
            <a:endParaRPr lang="es-AR" altLang="es-AR" sz="3000" baseline="3000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77842" name="Text Box 19"/>
          <p:cNvSpPr txBox="1">
            <a:spLocks noChangeArrowheads="1"/>
          </p:cNvSpPr>
          <p:nvPr/>
        </p:nvSpPr>
        <p:spPr bwMode="auto">
          <a:xfrm>
            <a:off x="1155700" y="2362200"/>
            <a:ext cx="7051675" cy="4365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es-AR" sz="2200" b="1">
                <a:solidFill>
                  <a:schemeClr val="accent2"/>
                </a:solidFill>
                <a:latin typeface="Arial MT Black" pitchFamily="34" charset="0"/>
              </a:rPr>
              <a:t>ESPESOR DE MOCO-BICARBONATO: RESPETADO</a:t>
            </a:r>
            <a:endParaRPr lang="es-AR" altLang="es-AR" sz="2200" b="1">
              <a:solidFill>
                <a:schemeClr val="accent2"/>
              </a:solidFill>
              <a:latin typeface="Arial MT Black" pitchFamily="34" charset="0"/>
            </a:endParaRPr>
          </a:p>
        </p:txBody>
      </p:sp>
      <p:sp>
        <p:nvSpPr>
          <p:cNvPr id="77843" name="Freeform 21"/>
          <p:cNvSpPr>
            <a:spLocks/>
          </p:cNvSpPr>
          <p:nvPr/>
        </p:nvSpPr>
        <p:spPr bwMode="auto">
          <a:xfrm>
            <a:off x="19050" y="3028950"/>
            <a:ext cx="9124950" cy="2998788"/>
          </a:xfrm>
          <a:custGeom>
            <a:avLst/>
            <a:gdLst>
              <a:gd name="T0" fmla="*/ 0 w 5748"/>
              <a:gd name="T1" fmla="*/ 2147483647 h 1889"/>
              <a:gd name="T2" fmla="*/ 2147483647 w 5748"/>
              <a:gd name="T3" fmla="*/ 2147483647 h 1889"/>
              <a:gd name="T4" fmla="*/ 2147483647 w 5748"/>
              <a:gd name="T5" fmla="*/ 2147483647 h 1889"/>
              <a:gd name="T6" fmla="*/ 2147483647 w 5748"/>
              <a:gd name="T7" fmla="*/ 2147483647 h 1889"/>
              <a:gd name="T8" fmla="*/ 2147483647 w 5748"/>
              <a:gd name="T9" fmla="*/ 2147483647 h 1889"/>
              <a:gd name="T10" fmla="*/ 2147483647 w 5748"/>
              <a:gd name="T11" fmla="*/ 2147483647 h 1889"/>
              <a:gd name="T12" fmla="*/ 2147483647 w 5748"/>
              <a:gd name="T13" fmla="*/ 2147483647 h 1889"/>
              <a:gd name="T14" fmla="*/ 2147483647 w 5748"/>
              <a:gd name="T15" fmla="*/ 2147483647 h 1889"/>
              <a:gd name="T16" fmla="*/ 2147483647 w 5748"/>
              <a:gd name="T17" fmla="*/ 2147483647 h 1889"/>
              <a:gd name="T18" fmla="*/ 2147483647 w 5748"/>
              <a:gd name="T19" fmla="*/ 2147483647 h 1889"/>
              <a:gd name="T20" fmla="*/ 2147483647 w 5748"/>
              <a:gd name="T21" fmla="*/ 2147483647 h 1889"/>
              <a:gd name="T22" fmla="*/ 2147483647 w 5748"/>
              <a:gd name="T23" fmla="*/ 2147483647 h 1889"/>
              <a:gd name="T24" fmla="*/ 2147483647 w 5748"/>
              <a:gd name="T25" fmla="*/ 2147483647 h 1889"/>
              <a:gd name="T26" fmla="*/ 2147483647 w 5748"/>
              <a:gd name="T27" fmla="*/ 2147483647 h 1889"/>
              <a:gd name="T28" fmla="*/ 2147483647 w 5748"/>
              <a:gd name="T29" fmla="*/ 2147483647 h 1889"/>
              <a:gd name="T30" fmla="*/ 2147483647 w 5748"/>
              <a:gd name="T31" fmla="*/ 2147483647 h 1889"/>
              <a:gd name="T32" fmla="*/ 2147483647 w 5748"/>
              <a:gd name="T33" fmla="*/ 2147483647 h 1889"/>
              <a:gd name="T34" fmla="*/ 2147483647 w 5748"/>
              <a:gd name="T35" fmla="*/ 2147483647 h 1889"/>
              <a:gd name="T36" fmla="*/ 2147483647 w 5748"/>
              <a:gd name="T37" fmla="*/ 2147483647 h 1889"/>
              <a:gd name="T38" fmla="*/ 2147483647 w 5748"/>
              <a:gd name="T39" fmla="*/ 2147483647 h 1889"/>
              <a:gd name="T40" fmla="*/ 2147483647 w 5748"/>
              <a:gd name="T41" fmla="*/ 2147483647 h 1889"/>
              <a:gd name="T42" fmla="*/ 2147483647 w 5748"/>
              <a:gd name="T43" fmla="*/ 2147483647 h 1889"/>
              <a:gd name="T44" fmla="*/ 2147483647 w 5748"/>
              <a:gd name="T45" fmla="*/ 2147483647 h 1889"/>
              <a:gd name="T46" fmla="*/ 2147483647 w 5748"/>
              <a:gd name="T47" fmla="*/ 2147483647 h 1889"/>
              <a:gd name="T48" fmla="*/ 2147483647 w 5748"/>
              <a:gd name="T49" fmla="*/ 2147483647 h 1889"/>
              <a:gd name="T50" fmla="*/ 2147483647 w 5748"/>
              <a:gd name="T51" fmla="*/ 2147483647 h 1889"/>
              <a:gd name="T52" fmla="*/ 2147483647 w 5748"/>
              <a:gd name="T53" fmla="*/ 2147483647 h 1889"/>
              <a:gd name="T54" fmla="*/ 2147483647 w 5748"/>
              <a:gd name="T55" fmla="*/ 2147483647 h 1889"/>
              <a:gd name="T56" fmla="*/ 2147483647 w 5748"/>
              <a:gd name="T57" fmla="*/ 2147483647 h 1889"/>
              <a:gd name="T58" fmla="*/ 2147483647 w 5748"/>
              <a:gd name="T59" fmla="*/ 2147483647 h 1889"/>
              <a:gd name="T60" fmla="*/ 2147483647 w 5748"/>
              <a:gd name="T61" fmla="*/ 2147483647 h 1889"/>
              <a:gd name="T62" fmla="*/ 2147483647 w 5748"/>
              <a:gd name="T63" fmla="*/ 2147483647 h 1889"/>
              <a:gd name="T64" fmla="*/ 2147483647 w 5748"/>
              <a:gd name="T65" fmla="*/ 2147483647 h 1889"/>
              <a:gd name="T66" fmla="*/ 2147483647 w 5748"/>
              <a:gd name="T67" fmla="*/ 2147483647 h 1889"/>
              <a:gd name="T68" fmla="*/ 2147483647 w 5748"/>
              <a:gd name="T69" fmla="*/ 2147483647 h 1889"/>
              <a:gd name="T70" fmla="*/ 2147483647 w 5748"/>
              <a:gd name="T71" fmla="*/ 2147483647 h 1889"/>
              <a:gd name="T72" fmla="*/ 2147483647 w 5748"/>
              <a:gd name="T73" fmla="*/ 2147483647 h 1889"/>
              <a:gd name="T74" fmla="*/ 2147483647 w 5748"/>
              <a:gd name="T75" fmla="*/ 2147483647 h 1889"/>
              <a:gd name="T76" fmla="*/ 2147483647 w 5748"/>
              <a:gd name="T77" fmla="*/ 2147483647 h 1889"/>
              <a:gd name="T78" fmla="*/ 2147483647 w 5748"/>
              <a:gd name="T79" fmla="*/ 2147483647 h 1889"/>
              <a:gd name="T80" fmla="*/ 2147483647 w 5748"/>
              <a:gd name="T81" fmla="*/ 2147483647 h 1889"/>
              <a:gd name="T82" fmla="*/ 2147483647 w 5748"/>
              <a:gd name="T83" fmla="*/ 2147483647 h 1889"/>
              <a:gd name="T84" fmla="*/ 2147483647 w 5748"/>
              <a:gd name="T85" fmla="*/ 2147483647 h 1889"/>
              <a:gd name="T86" fmla="*/ 2147483647 w 5748"/>
              <a:gd name="T87" fmla="*/ 2147483647 h 1889"/>
              <a:gd name="T88" fmla="*/ 2147483647 w 5748"/>
              <a:gd name="T89" fmla="*/ 2147483647 h 1889"/>
              <a:gd name="T90" fmla="*/ 2147483647 w 5748"/>
              <a:gd name="T91" fmla="*/ 2147483647 h 1889"/>
              <a:gd name="T92" fmla="*/ 2147483647 w 5748"/>
              <a:gd name="T93" fmla="*/ 2147483647 h 1889"/>
              <a:gd name="T94" fmla="*/ 2147483647 w 5748"/>
              <a:gd name="T95" fmla="*/ 2147483647 h 1889"/>
              <a:gd name="T96" fmla="*/ 2147483647 w 5748"/>
              <a:gd name="T97" fmla="*/ 2147483647 h 1889"/>
              <a:gd name="T98" fmla="*/ 2147483647 w 5748"/>
              <a:gd name="T99" fmla="*/ 2147483647 h 1889"/>
              <a:gd name="T100" fmla="*/ 2147483647 w 5748"/>
              <a:gd name="T101" fmla="*/ 2147483647 h 1889"/>
              <a:gd name="T102" fmla="*/ 2147483647 w 5748"/>
              <a:gd name="T103" fmla="*/ 2147483647 h 1889"/>
              <a:gd name="T104" fmla="*/ 2147483647 w 5748"/>
              <a:gd name="T105" fmla="*/ 2147483647 h 1889"/>
              <a:gd name="T106" fmla="*/ 2147483647 w 5748"/>
              <a:gd name="T107" fmla="*/ 2147483647 h 1889"/>
              <a:gd name="T108" fmla="*/ 2147483647 w 5748"/>
              <a:gd name="T109" fmla="*/ 2147483647 h 1889"/>
              <a:gd name="T110" fmla="*/ 2147483647 w 5748"/>
              <a:gd name="T111" fmla="*/ 2147483647 h 1889"/>
              <a:gd name="T112" fmla="*/ 2147483647 w 5748"/>
              <a:gd name="T113" fmla="*/ 2147483647 h 1889"/>
              <a:gd name="T114" fmla="*/ 2147483647 w 5748"/>
              <a:gd name="T115" fmla="*/ 2147483647 h 1889"/>
              <a:gd name="T116" fmla="*/ 2147483647 w 5748"/>
              <a:gd name="T117" fmla="*/ 2147483647 h 1889"/>
              <a:gd name="T118" fmla="*/ 2147483647 w 5748"/>
              <a:gd name="T119" fmla="*/ 2147483647 h 1889"/>
              <a:gd name="T120" fmla="*/ 2147483647 w 5748"/>
              <a:gd name="T121" fmla="*/ 2147483647 h 1889"/>
              <a:gd name="T122" fmla="*/ 2147483647 w 5748"/>
              <a:gd name="T123" fmla="*/ 2147483647 h 188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748"/>
              <a:gd name="T187" fmla="*/ 0 h 1889"/>
              <a:gd name="T188" fmla="*/ 5748 w 5748"/>
              <a:gd name="T189" fmla="*/ 1889 h 188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748" h="1889">
                <a:moveTo>
                  <a:pt x="0" y="831"/>
                </a:moveTo>
                <a:cubicBezTo>
                  <a:pt x="87" y="801"/>
                  <a:pt x="162" y="802"/>
                  <a:pt x="258" y="796"/>
                </a:cubicBezTo>
                <a:cubicBezTo>
                  <a:pt x="321" y="702"/>
                  <a:pt x="242" y="800"/>
                  <a:pt x="458" y="749"/>
                </a:cubicBezTo>
                <a:cubicBezTo>
                  <a:pt x="466" y="747"/>
                  <a:pt x="579" y="680"/>
                  <a:pt x="599" y="666"/>
                </a:cubicBezTo>
                <a:cubicBezTo>
                  <a:pt x="621" y="580"/>
                  <a:pt x="596" y="655"/>
                  <a:pt x="635" y="584"/>
                </a:cubicBezTo>
                <a:cubicBezTo>
                  <a:pt x="652" y="553"/>
                  <a:pt x="662" y="519"/>
                  <a:pt x="682" y="490"/>
                </a:cubicBezTo>
                <a:cubicBezTo>
                  <a:pt x="725" y="428"/>
                  <a:pt x="899" y="435"/>
                  <a:pt x="952" y="431"/>
                </a:cubicBezTo>
                <a:cubicBezTo>
                  <a:pt x="981" y="261"/>
                  <a:pt x="934" y="414"/>
                  <a:pt x="999" y="349"/>
                </a:cubicBezTo>
                <a:cubicBezTo>
                  <a:pt x="1008" y="340"/>
                  <a:pt x="1000" y="319"/>
                  <a:pt x="1011" y="314"/>
                </a:cubicBezTo>
                <a:cubicBezTo>
                  <a:pt x="1051" y="297"/>
                  <a:pt x="1097" y="298"/>
                  <a:pt x="1140" y="290"/>
                </a:cubicBezTo>
                <a:cubicBezTo>
                  <a:pt x="1173" y="268"/>
                  <a:pt x="1221" y="230"/>
                  <a:pt x="1258" y="220"/>
                </a:cubicBezTo>
                <a:cubicBezTo>
                  <a:pt x="1311" y="206"/>
                  <a:pt x="1368" y="205"/>
                  <a:pt x="1422" y="196"/>
                </a:cubicBezTo>
                <a:cubicBezTo>
                  <a:pt x="1491" y="127"/>
                  <a:pt x="1574" y="92"/>
                  <a:pt x="1669" y="79"/>
                </a:cubicBezTo>
                <a:cubicBezTo>
                  <a:pt x="1759" y="67"/>
                  <a:pt x="1939" y="43"/>
                  <a:pt x="1939" y="43"/>
                </a:cubicBezTo>
                <a:cubicBezTo>
                  <a:pt x="2081" y="0"/>
                  <a:pt x="1925" y="43"/>
                  <a:pt x="2292" y="43"/>
                </a:cubicBezTo>
                <a:cubicBezTo>
                  <a:pt x="2344" y="43"/>
                  <a:pt x="2394" y="25"/>
                  <a:pt x="2445" y="20"/>
                </a:cubicBezTo>
                <a:cubicBezTo>
                  <a:pt x="2578" y="24"/>
                  <a:pt x="2713" y="11"/>
                  <a:pt x="2844" y="32"/>
                </a:cubicBezTo>
                <a:cubicBezTo>
                  <a:pt x="3256" y="97"/>
                  <a:pt x="2849" y="68"/>
                  <a:pt x="2986" y="137"/>
                </a:cubicBezTo>
                <a:cubicBezTo>
                  <a:pt x="3022" y="155"/>
                  <a:pt x="3065" y="157"/>
                  <a:pt x="3103" y="173"/>
                </a:cubicBezTo>
                <a:cubicBezTo>
                  <a:pt x="3152" y="193"/>
                  <a:pt x="3197" y="220"/>
                  <a:pt x="3244" y="243"/>
                </a:cubicBezTo>
                <a:cubicBezTo>
                  <a:pt x="3317" y="350"/>
                  <a:pt x="3430" y="218"/>
                  <a:pt x="3503" y="325"/>
                </a:cubicBezTo>
                <a:cubicBezTo>
                  <a:pt x="3491" y="329"/>
                  <a:pt x="3477" y="328"/>
                  <a:pt x="3468" y="337"/>
                </a:cubicBezTo>
                <a:cubicBezTo>
                  <a:pt x="3454" y="351"/>
                  <a:pt x="3449" y="409"/>
                  <a:pt x="3468" y="420"/>
                </a:cubicBezTo>
                <a:cubicBezTo>
                  <a:pt x="3526" y="454"/>
                  <a:pt x="3593" y="467"/>
                  <a:pt x="3656" y="490"/>
                </a:cubicBezTo>
                <a:cubicBezTo>
                  <a:pt x="3702" y="585"/>
                  <a:pt x="3867" y="725"/>
                  <a:pt x="3867" y="725"/>
                </a:cubicBezTo>
                <a:cubicBezTo>
                  <a:pt x="3871" y="737"/>
                  <a:pt x="3869" y="753"/>
                  <a:pt x="3879" y="760"/>
                </a:cubicBezTo>
                <a:cubicBezTo>
                  <a:pt x="3896" y="771"/>
                  <a:pt x="3918" y="770"/>
                  <a:pt x="3938" y="772"/>
                </a:cubicBezTo>
                <a:cubicBezTo>
                  <a:pt x="3996" y="778"/>
                  <a:pt x="4055" y="780"/>
                  <a:pt x="4114" y="784"/>
                </a:cubicBezTo>
                <a:cubicBezTo>
                  <a:pt x="4191" y="807"/>
                  <a:pt x="4249" y="803"/>
                  <a:pt x="4290" y="866"/>
                </a:cubicBezTo>
                <a:cubicBezTo>
                  <a:pt x="4294" y="890"/>
                  <a:pt x="4290" y="916"/>
                  <a:pt x="4302" y="937"/>
                </a:cubicBezTo>
                <a:cubicBezTo>
                  <a:pt x="4308" y="948"/>
                  <a:pt x="4326" y="943"/>
                  <a:pt x="4337" y="948"/>
                </a:cubicBezTo>
                <a:cubicBezTo>
                  <a:pt x="4361" y="959"/>
                  <a:pt x="4384" y="972"/>
                  <a:pt x="4408" y="984"/>
                </a:cubicBezTo>
                <a:cubicBezTo>
                  <a:pt x="4416" y="996"/>
                  <a:pt x="4429" y="1005"/>
                  <a:pt x="4431" y="1019"/>
                </a:cubicBezTo>
                <a:cubicBezTo>
                  <a:pt x="4434" y="1039"/>
                  <a:pt x="4422" y="1058"/>
                  <a:pt x="4420" y="1078"/>
                </a:cubicBezTo>
                <a:cubicBezTo>
                  <a:pt x="4415" y="1125"/>
                  <a:pt x="4412" y="1172"/>
                  <a:pt x="4408" y="1219"/>
                </a:cubicBezTo>
                <a:cubicBezTo>
                  <a:pt x="4423" y="1435"/>
                  <a:pt x="4401" y="1338"/>
                  <a:pt x="4455" y="1501"/>
                </a:cubicBezTo>
                <a:cubicBezTo>
                  <a:pt x="4463" y="1525"/>
                  <a:pt x="4478" y="1572"/>
                  <a:pt x="4478" y="1572"/>
                </a:cubicBezTo>
                <a:cubicBezTo>
                  <a:pt x="4458" y="1635"/>
                  <a:pt x="4422" y="1661"/>
                  <a:pt x="4373" y="1701"/>
                </a:cubicBezTo>
                <a:cubicBezTo>
                  <a:pt x="4360" y="1712"/>
                  <a:pt x="4350" y="1726"/>
                  <a:pt x="4337" y="1736"/>
                </a:cubicBezTo>
                <a:cubicBezTo>
                  <a:pt x="4233" y="1819"/>
                  <a:pt x="4263" y="1793"/>
                  <a:pt x="4114" y="1830"/>
                </a:cubicBezTo>
                <a:cubicBezTo>
                  <a:pt x="4126" y="1834"/>
                  <a:pt x="4138" y="1836"/>
                  <a:pt x="4149" y="1842"/>
                </a:cubicBezTo>
                <a:cubicBezTo>
                  <a:pt x="4174" y="1856"/>
                  <a:pt x="4220" y="1889"/>
                  <a:pt x="4220" y="1889"/>
                </a:cubicBezTo>
                <a:cubicBezTo>
                  <a:pt x="4354" y="1843"/>
                  <a:pt x="4395" y="1869"/>
                  <a:pt x="4584" y="1877"/>
                </a:cubicBezTo>
                <a:cubicBezTo>
                  <a:pt x="4623" y="1864"/>
                  <a:pt x="4624" y="1872"/>
                  <a:pt x="4643" y="1830"/>
                </a:cubicBezTo>
                <a:cubicBezTo>
                  <a:pt x="4653" y="1807"/>
                  <a:pt x="4667" y="1760"/>
                  <a:pt x="4667" y="1760"/>
                </a:cubicBezTo>
                <a:cubicBezTo>
                  <a:pt x="4648" y="1702"/>
                  <a:pt x="4623" y="1713"/>
                  <a:pt x="4643" y="1654"/>
                </a:cubicBezTo>
                <a:cubicBezTo>
                  <a:pt x="4604" y="1536"/>
                  <a:pt x="4643" y="1560"/>
                  <a:pt x="4572" y="1536"/>
                </a:cubicBezTo>
                <a:cubicBezTo>
                  <a:pt x="4557" y="1457"/>
                  <a:pt x="4551" y="1378"/>
                  <a:pt x="4502" y="1313"/>
                </a:cubicBezTo>
                <a:cubicBezTo>
                  <a:pt x="4520" y="1242"/>
                  <a:pt x="4496" y="1280"/>
                  <a:pt x="4549" y="1254"/>
                </a:cubicBezTo>
                <a:cubicBezTo>
                  <a:pt x="4561" y="1248"/>
                  <a:pt x="4571" y="1237"/>
                  <a:pt x="4584" y="1231"/>
                </a:cubicBezTo>
                <a:cubicBezTo>
                  <a:pt x="4607" y="1221"/>
                  <a:pt x="4655" y="1207"/>
                  <a:pt x="4655" y="1207"/>
                </a:cubicBezTo>
                <a:cubicBezTo>
                  <a:pt x="4687" y="1114"/>
                  <a:pt x="4639" y="1223"/>
                  <a:pt x="4702" y="1160"/>
                </a:cubicBezTo>
                <a:cubicBezTo>
                  <a:pt x="4711" y="1151"/>
                  <a:pt x="4708" y="1136"/>
                  <a:pt x="4714" y="1125"/>
                </a:cubicBezTo>
                <a:cubicBezTo>
                  <a:pt x="4724" y="1108"/>
                  <a:pt x="4736" y="1093"/>
                  <a:pt x="4749" y="1078"/>
                </a:cubicBezTo>
                <a:cubicBezTo>
                  <a:pt x="4785" y="1036"/>
                  <a:pt x="4924" y="964"/>
                  <a:pt x="4949" y="948"/>
                </a:cubicBezTo>
                <a:cubicBezTo>
                  <a:pt x="5000" y="871"/>
                  <a:pt x="5076" y="843"/>
                  <a:pt x="5160" y="819"/>
                </a:cubicBezTo>
                <a:cubicBezTo>
                  <a:pt x="5172" y="811"/>
                  <a:pt x="5186" y="806"/>
                  <a:pt x="5196" y="796"/>
                </a:cubicBezTo>
                <a:cubicBezTo>
                  <a:pt x="5206" y="786"/>
                  <a:pt x="5206" y="766"/>
                  <a:pt x="5219" y="760"/>
                </a:cubicBezTo>
                <a:cubicBezTo>
                  <a:pt x="5267" y="737"/>
                  <a:pt x="5372" y="713"/>
                  <a:pt x="5372" y="713"/>
                </a:cubicBezTo>
                <a:cubicBezTo>
                  <a:pt x="5511" y="601"/>
                  <a:pt x="5447" y="647"/>
                  <a:pt x="5560" y="572"/>
                </a:cubicBezTo>
                <a:cubicBezTo>
                  <a:pt x="5574" y="563"/>
                  <a:pt x="5581" y="546"/>
                  <a:pt x="5595" y="537"/>
                </a:cubicBezTo>
                <a:cubicBezTo>
                  <a:pt x="5638" y="508"/>
                  <a:pt x="5748" y="514"/>
                  <a:pt x="5748" y="5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7844" name="Line 22"/>
          <p:cNvSpPr>
            <a:spLocks noChangeShapeType="1"/>
          </p:cNvSpPr>
          <p:nvPr/>
        </p:nvSpPr>
        <p:spPr bwMode="auto">
          <a:xfrm flipH="1">
            <a:off x="7543800" y="1676400"/>
            <a:ext cx="1143000" cy="43434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7845" name="Oval 24"/>
          <p:cNvSpPr>
            <a:spLocks noChangeArrowheads="1"/>
          </p:cNvSpPr>
          <p:nvPr/>
        </p:nvSpPr>
        <p:spPr bwMode="auto">
          <a:xfrm>
            <a:off x="6877050" y="6021388"/>
            <a:ext cx="1223963" cy="647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7846" name="Text Box 25"/>
          <p:cNvSpPr txBox="1">
            <a:spLocks noChangeArrowheads="1"/>
          </p:cNvSpPr>
          <p:nvPr/>
        </p:nvSpPr>
        <p:spPr bwMode="auto">
          <a:xfrm>
            <a:off x="7683500" y="1125538"/>
            <a:ext cx="1460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600" b="1" i="1">
                <a:solidFill>
                  <a:schemeClr val="accent2"/>
                </a:solidFill>
              </a:rPr>
              <a:t>Retrodifusión mínima</a:t>
            </a:r>
          </a:p>
        </p:txBody>
      </p:sp>
      <p:pic>
        <p:nvPicPr>
          <p:cNvPr id="77847" name="Picture 26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63" y="1136822"/>
            <a:ext cx="571499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242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1000898" y="993175"/>
            <a:ext cx="3595816" cy="735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12676" y="1815971"/>
            <a:ext cx="155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Epidemiología.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112676" y="2298098"/>
            <a:ext cx="6173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la población occidental, hay evidencia de una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equivalencia entre la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incidencia de gastritis causada por </a:t>
            </a:r>
            <a:r>
              <a:rPr lang="es-ES" sz="1600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 con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gastritis autoinmune.</a:t>
            </a:r>
            <a:endParaRPr lang="es-ES" sz="1600" u="sng" dirty="0">
              <a:solidFill>
                <a:srgbClr val="0000FF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12676" y="3214043"/>
            <a:ext cx="6173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La prevalencia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la infección por </a:t>
            </a:r>
            <a:r>
              <a:rPr lang="es-ES" sz="1600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 en niños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 la población occidental es de aproximadamente el </a:t>
            </a: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7%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pero alrededor del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50% en los países en desarrollo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12676" y="4129987"/>
            <a:ext cx="6173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75% en África, el 63% en América del Sur y el 58% en Asia.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12677" y="1203240"/>
            <a:ext cx="4015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s-ES" sz="1600" b="1" dirty="0">
                <a:solidFill>
                  <a:prstClr val="black"/>
                </a:solidFill>
                <a:latin typeface="ff3"/>
              </a:rPr>
              <a:t>Gastritis por </a:t>
            </a:r>
            <a:r>
              <a:rPr lang="es-ES" sz="1600" b="1" dirty="0" err="1">
                <a:solidFill>
                  <a:prstClr val="black"/>
                </a:solidFill>
                <a:latin typeface="ff3"/>
              </a:rPr>
              <a:t>Helicobacter</a:t>
            </a:r>
            <a:r>
              <a:rPr lang="es-ES" sz="1600" b="1" dirty="0">
                <a:solidFill>
                  <a:prstClr val="black"/>
                </a:solidFill>
                <a:latin typeface="ff3"/>
              </a:rPr>
              <a:t> Pylori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85728"/>
            <a:ext cx="1571636" cy="178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5221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4049" y="714356"/>
            <a:ext cx="1749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b="1" dirty="0">
                <a:solidFill>
                  <a:srgbClr val="0000FF"/>
                </a:solidFill>
                <a:latin typeface="ff3"/>
              </a:rPr>
              <a:t>Fisiopatología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00034" y="1071546"/>
            <a:ext cx="5923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 transmisión : 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por vía fecal-oral.</a:t>
            </a:r>
            <a:r>
              <a:rPr lang="es-ES" sz="135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 </a:t>
            </a:r>
            <a:endParaRPr lang="es-ES" sz="1350" u="sng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0034" y="1500174"/>
            <a:ext cx="6398942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buFont typeface="+mj-lt"/>
              <a:buAutoNum type="arabicPeriod"/>
            </a:pP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posee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varios factores de virulencia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que :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facilitan la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adhesión celular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Producen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daño celular e interrupción de uniones estrechas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Evasión de la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respuesta inmune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(p. Ej., LPS).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00034" y="2643182"/>
            <a:ext cx="6461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El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gen asociado a la </a:t>
            </a:r>
            <a:r>
              <a:rPr lang="es-ES" sz="16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citotoxina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a (</a:t>
            </a:r>
            <a:r>
              <a:rPr lang="es-ES" sz="16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CagA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 un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potente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inductor de inflamación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y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correlaciona con el desarrollo de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cáncer gástrico.</a:t>
            </a:r>
            <a:endParaRPr lang="es-ES" sz="1600" u="sng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0034" y="3643314"/>
            <a:ext cx="6713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infección con H. pylori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desencadena IL-8,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que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atrae a los neutrófilos liberando RL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que conducen 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daño celular.</a:t>
            </a:r>
          </a:p>
        </p:txBody>
      </p:sp>
      <p:sp>
        <p:nvSpPr>
          <p:cNvPr id="8" name="Elipse 7"/>
          <p:cNvSpPr/>
          <p:nvPr/>
        </p:nvSpPr>
        <p:spPr>
          <a:xfrm>
            <a:off x="285720" y="1571612"/>
            <a:ext cx="191530" cy="166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714620"/>
            <a:ext cx="205758" cy="1783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714752"/>
            <a:ext cx="205758" cy="1783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4500570"/>
            <a:ext cx="4026986" cy="1973396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6516216" y="116632"/>
            <a:ext cx="792088" cy="3600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8455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11560" y="5157192"/>
            <a:ext cx="5986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Tanto la forma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no atrófica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como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la atrófica </a:t>
            </a:r>
            <a:r>
              <a:rPr lang="es-ES" sz="1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son fenotipos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de gastritis producidos en diferentes etapas de la misma enfermedad.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84123" y="4941168"/>
            <a:ext cx="6950676" cy="12144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3528" y="436487"/>
            <a:ext cx="18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495636" y="436487"/>
            <a:ext cx="6956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FF"/>
                </a:solidFill>
              </a:rPr>
              <a:t>Gastritis crónica superficial </a:t>
            </a:r>
            <a:r>
              <a:rPr lang="es-ES" dirty="0" smtClean="0">
                <a:solidFill>
                  <a:srgbClr val="0000FF"/>
                </a:solidFill>
              </a:rPr>
              <a:t>no atrófica del antro</a:t>
            </a: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 smtClean="0">
                <a:solidFill>
                  <a:srgbClr val="0000FF"/>
                </a:solidFill>
              </a:rPr>
              <a:t>Gastritis crónica superficial no atrófica del cuerpo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0000FF"/>
                </a:solidFill>
              </a:rPr>
              <a:t>Gastritis crónica profunda con folículos </a:t>
            </a:r>
            <a:r>
              <a:rPr lang="es-ES" dirty="0" smtClean="0">
                <a:solidFill>
                  <a:srgbClr val="0000FF"/>
                </a:solidFill>
              </a:rPr>
              <a:t>linfoides ( + del antro ) 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0000FF"/>
                </a:solidFill>
              </a:rPr>
              <a:t>Gastritis crónica con áreas de atrofia y áreas de </a:t>
            </a:r>
            <a:r>
              <a:rPr lang="es-ES" dirty="0" err="1">
                <a:solidFill>
                  <a:srgbClr val="0000FF"/>
                </a:solidFill>
              </a:rPr>
              <a:t>metaplasia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pseudopilórica</a:t>
            </a:r>
            <a:r>
              <a:rPr lang="es-ES" dirty="0" smtClean="0">
                <a:solidFill>
                  <a:srgbClr val="0000FF"/>
                </a:solidFill>
              </a:rPr>
              <a:t> del cuerpo.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0000FF"/>
                </a:solidFill>
              </a:rPr>
              <a:t>Gastritis </a:t>
            </a:r>
            <a:r>
              <a:rPr lang="es-ES" dirty="0" smtClean="0">
                <a:solidFill>
                  <a:srgbClr val="0000FF"/>
                </a:solidFill>
              </a:rPr>
              <a:t>crónica atrófica </a:t>
            </a:r>
            <a:r>
              <a:rPr lang="es-ES" dirty="0">
                <a:solidFill>
                  <a:srgbClr val="0000FF"/>
                </a:solidFill>
              </a:rPr>
              <a:t>del </a:t>
            </a:r>
            <a:r>
              <a:rPr lang="es-ES" dirty="0" smtClean="0">
                <a:solidFill>
                  <a:srgbClr val="0000FF"/>
                </a:solidFill>
              </a:rPr>
              <a:t>cuerpo con MI</a:t>
            </a:r>
          </a:p>
          <a:p>
            <a:r>
              <a:rPr lang="es-ES" dirty="0" smtClean="0">
                <a:solidFill>
                  <a:srgbClr val="0000FF"/>
                </a:solidFill>
              </a:rPr>
              <a:t>Gastritis crónica atrófica multifocal  con MI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0000FF"/>
                </a:solidFill>
              </a:rPr>
              <a:t>Atrofia </a:t>
            </a:r>
            <a:r>
              <a:rPr lang="es-ES" dirty="0" smtClean="0">
                <a:solidFill>
                  <a:srgbClr val="0000FF"/>
                </a:solidFill>
              </a:rPr>
              <a:t>gástrica o </a:t>
            </a:r>
            <a:r>
              <a:rPr lang="es-ES" dirty="0" err="1" smtClean="0">
                <a:solidFill>
                  <a:srgbClr val="0000FF"/>
                </a:solidFill>
              </a:rPr>
              <a:t>pangastritis</a:t>
            </a:r>
            <a:r>
              <a:rPr lang="es-ES" dirty="0" smtClean="0">
                <a:solidFill>
                  <a:srgbClr val="0000FF"/>
                </a:solidFill>
              </a:rPr>
              <a:t> con </a:t>
            </a:r>
            <a:r>
              <a:rPr lang="es-ES" dirty="0" err="1">
                <a:solidFill>
                  <a:srgbClr val="0000FF"/>
                </a:solidFill>
              </a:rPr>
              <a:t>metaplasia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 smtClean="0">
                <a:solidFill>
                  <a:srgbClr val="0000FF"/>
                </a:solidFill>
              </a:rPr>
              <a:t>Intestinal ( </a:t>
            </a:r>
            <a:r>
              <a:rPr lang="es-ES" dirty="0" smtClean="0">
                <a:solidFill>
                  <a:srgbClr val="FF0000"/>
                </a:solidFill>
              </a:rPr>
              <a:t>Tipo 3</a:t>
            </a:r>
            <a:r>
              <a:rPr lang="es-ES" dirty="0" smtClean="0">
                <a:solidFill>
                  <a:srgbClr val="0000FF"/>
                </a:solidFill>
              </a:rPr>
              <a:t> ) 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>
                <a:solidFill>
                  <a:srgbClr val="FF0000"/>
                </a:solidFill>
              </a:rPr>
              <a:t>Cáncer gástrico. </a:t>
            </a:r>
          </a:p>
        </p:txBody>
      </p:sp>
    </p:spTree>
    <p:extLst>
      <p:ext uri="{BB962C8B-B14F-4D97-AF65-F5344CB8AC3E}">
        <p14:creationId xmlns:p14="http://schemas.microsoft.com/office/powerpoint/2010/main" val="40039305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259632" y="1109819"/>
            <a:ext cx="10001456" cy="52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>
                <a:solidFill>
                  <a:srgbClr val="FFFF00"/>
                </a:solidFill>
              </a:rPr>
              <a:t>                                 Infección por </a:t>
            </a:r>
            <a:r>
              <a:rPr lang="es-CL" altLang="es-ES" sz="1350" b="1" dirty="0" err="1">
                <a:solidFill>
                  <a:srgbClr val="FFFF00"/>
                </a:solidFill>
              </a:rPr>
              <a:t>Helicobacter</a:t>
            </a:r>
            <a:r>
              <a:rPr lang="es-CL" altLang="es-ES" sz="1350" b="1" dirty="0">
                <a:solidFill>
                  <a:srgbClr val="FFFF00"/>
                </a:solidFill>
              </a:rPr>
              <a:t> pylori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>
                <a:solidFill>
                  <a:srgbClr val="FFFF00"/>
                </a:solidFill>
              </a:rPr>
              <a:t>                                             Meses o semanas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>
                <a:solidFill>
                  <a:srgbClr val="FFFF00"/>
                </a:solidFill>
              </a:rPr>
              <a:t>                                       Gastritis crónica superficial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>
                <a:solidFill>
                  <a:srgbClr val="FFFF00"/>
                </a:solidFill>
              </a:rPr>
              <a:t>                                              Años o décadas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>
                <a:solidFill>
                  <a:srgbClr val="FFFF00"/>
                </a:solidFill>
              </a:rPr>
              <a:t>Gastritis crónica superficial      Úlcera péptica       Desarrollo tejido  linfático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>
                <a:solidFill>
                  <a:srgbClr val="FFFF00"/>
                </a:solidFill>
              </a:rPr>
              <a:t>Gastritis  crónica  atrófica                 Hiperplasia  nodular linfoide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 err="1">
                <a:solidFill>
                  <a:srgbClr val="FFFF00"/>
                </a:solidFill>
              </a:rPr>
              <a:t>Metaplasia</a:t>
            </a:r>
            <a:r>
              <a:rPr lang="es-CL" altLang="es-ES" sz="1350" b="1" dirty="0">
                <a:solidFill>
                  <a:srgbClr val="FFFF00"/>
                </a:solidFill>
              </a:rPr>
              <a:t>  </a:t>
            </a:r>
            <a:r>
              <a:rPr lang="es-CL" altLang="es-ES" sz="1350" b="1" dirty="0" smtClean="0">
                <a:solidFill>
                  <a:srgbClr val="FFFF00"/>
                </a:solidFill>
              </a:rPr>
              <a:t>Intestinal completa </a:t>
            </a: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 err="1" smtClean="0">
                <a:solidFill>
                  <a:srgbClr val="FFFF00"/>
                </a:solidFill>
              </a:rPr>
              <a:t>Metaplasia</a:t>
            </a:r>
            <a:r>
              <a:rPr lang="es-CL" altLang="es-ES" sz="1350" b="1" dirty="0" smtClean="0">
                <a:solidFill>
                  <a:srgbClr val="FFFF00"/>
                </a:solidFill>
              </a:rPr>
              <a:t> Intestinal incompleta                                   Linfoma tipo </a:t>
            </a:r>
            <a:r>
              <a:rPr lang="es-CL" altLang="es-ES" sz="1350" b="1" dirty="0" err="1" smtClean="0">
                <a:solidFill>
                  <a:srgbClr val="FFFF00"/>
                </a:solidFill>
              </a:rPr>
              <a:t>Malt</a:t>
            </a:r>
            <a:r>
              <a:rPr lang="es-CL" altLang="es-ES" sz="1350" b="1" dirty="0" smtClean="0">
                <a:solidFill>
                  <a:srgbClr val="FFFF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CL" altLang="es-ES" sz="1350" b="1" dirty="0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s-ES" sz="1350" b="1" dirty="0" smtClean="0">
                <a:solidFill>
                  <a:srgbClr val="FFFF00"/>
                </a:solidFill>
              </a:rPr>
              <a:t>Displasia                 leve ---moderada -----severa </a:t>
            </a:r>
            <a:r>
              <a:rPr lang="es-CL" altLang="es-ES" sz="1350" b="1" dirty="0" smtClean="0">
                <a:solidFill>
                  <a:srgbClr val="FFFF00"/>
                </a:solidFill>
              </a:rPr>
              <a:t>                   ADENOCARCINOMA                                                                  </a:t>
            </a:r>
            <a:endParaRPr lang="es-ES" altLang="es-ES" sz="1350" b="1" dirty="0">
              <a:solidFill>
                <a:srgbClr val="FFFF00"/>
              </a:solidFill>
            </a:endParaRP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4067175" y="1357313"/>
            <a:ext cx="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4067175" y="1757363"/>
            <a:ext cx="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4067175" y="2214563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4067175" y="2843213"/>
            <a:ext cx="0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2951560" y="2843213"/>
            <a:ext cx="1014413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170761" y="2843213"/>
            <a:ext cx="1115615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390775" y="3643313"/>
            <a:ext cx="0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2390775" y="4500563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2411760" y="5085184"/>
            <a:ext cx="0" cy="342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>
            <a:off x="5542361" y="3700463"/>
            <a:ext cx="658415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7056835" y="3752850"/>
            <a:ext cx="0" cy="162044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5381625" y="4887516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V="1">
            <a:off x="2195736" y="6237311"/>
            <a:ext cx="611808" cy="13164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350">
              <a:solidFill>
                <a:srgbClr val="0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780072"/>
            <a:ext cx="231668" cy="4572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04" y="6069656"/>
            <a:ext cx="78035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62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8596" y="428604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b="1" dirty="0">
                <a:solidFill>
                  <a:srgbClr val="985735"/>
                </a:solidFill>
                <a:latin typeface="arial" panose="020B0604020202020204" pitchFamily="34" charset="0"/>
              </a:rPr>
              <a:t> </a:t>
            </a:r>
            <a:r>
              <a:rPr lang="es-ES" b="1" dirty="0">
                <a:solidFill>
                  <a:srgbClr val="0000FF"/>
                </a:solidFill>
                <a:latin typeface="ff3"/>
              </a:rPr>
              <a:t>Gastritis por H. P :</a:t>
            </a:r>
          </a:p>
          <a:p>
            <a:pPr defTabSz="342900"/>
            <a:r>
              <a:rPr lang="es-ES" b="1" dirty="0">
                <a:solidFill>
                  <a:srgbClr val="0000FF"/>
                </a:solidFill>
                <a:latin typeface="ff3"/>
              </a:rPr>
              <a:t> Métodos de diagnósticos.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28596" y="1214422"/>
            <a:ext cx="7521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La endoscopia con biopsias </a:t>
            </a:r>
            <a:r>
              <a:rPr lang="es-ES" sz="16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multiples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( no menos de 8 ) 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son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el estándar de </a:t>
            </a: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oro</a:t>
            </a:r>
          </a:p>
          <a:p>
            <a:pPr defTabSz="342900"/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para hacer el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diagnóstico 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identificando su distribución y densidad 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8596" y="1857364"/>
            <a:ext cx="8403475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Las pruebas utilizadas para el diagnóstico 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se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dividen en dos grupos principales: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Métodos invasivos : 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(gastroscopia y biopsias):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Estos incluyen tinción histológica (hematoxilina y eosina,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Alcian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blue y tinción de plata modificada)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cultivos, prueba rápida de ureasa y detección molecular (ADN de PCR).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Métodos no invasivos : 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Incluyen la prueba de aliento espirado con ureasa (13C-UBT)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Prueba del antígeno fecal y serología.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El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tratamiento simultáneo con inhibidores de la bomba de protones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conduce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a resultados </a:t>
            </a:r>
            <a:r>
              <a:rPr lang="es-ES" sz="16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falsos negativos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tanto en pruebas invasivas como no invasivas. 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Además,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los pacientes tratados con IBP generalmente tienen tinción histológica </a:t>
            </a: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negativa</a:t>
            </a:r>
          </a:p>
          <a:p>
            <a:pPr defTabSz="342900"/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para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 </a:t>
            </a:r>
            <a:r>
              <a:rPr lang="es-ES" sz="16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 . 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recomienda técnicas de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inmunohistoquímica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para detectar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1520" y="4149080"/>
            <a:ext cx="8392446" cy="19945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8082" y="3143248"/>
            <a:ext cx="858231" cy="8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989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501520" y="1635726"/>
            <a:ext cx="7023745" cy="1334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1520" y="1691350"/>
            <a:ext cx="6433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el virus de Epstein-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Barr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(EBV) y el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citomegalovirus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humano (HCMV) se han identificado en tumores gástricos y en el ADN de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, 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1520" y="2351014"/>
            <a:ext cx="6503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Algunos investigadores han confirmado la participación de EBV y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en el desarrollo de cáncer gástrico en pacientes con gastritis crónica.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71472" y="857232"/>
            <a:ext cx="667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dirty="0">
                <a:solidFill>
                  <a:srgbClr val="0000FF"/>
                </a:solidFill>
                <a:latin typeface="ff3"/>
              </a:rPr>
              <a:t>Asociación de virus + HP + gastritis crónica en cáncer gástrico</a:t>
            </a:r>
            <a:r>
              <a:rPr lang="es-ES" sz="1500" dirty="0">
                <a:solidFill>
                  <a:srgbClr val="0000FF"/>
                </a:solidFill>
                <a:latin typeface="ff3"/>
              </a:rPr>
              <a:t>. </a:t>
            </a:r>
          </a:p>
        </p:txBody>
      </p:sp>
      <p:sp>
        <p:nvSpPr>
          <p:cNvPr id="10" name="Elipse 9"/>
          <p:cNvSpPr/>
          <p:nvPr/>
        </p:nvSpPr>
        <p:spPr>
          <a:xfrm>
            <a:off x="230933" y="1752989"/>
            <a:ext cx="181947" cy="180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39" y="2401347"/>
            <a:ext cx="192041" cy="19204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1" y="3305297"/>
            <a:ext cx="4047157" cy="17055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05" y="3305296"/>
            <a:ext cx="2848603" cy="19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708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14348" y="1000108"/>
            <a:ext cx="65417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F"/>
                </a:solidFill>
                <a:latin typeface="arial" panose="020B0604020202020204" pitchFamily="34" charset="0"/>
              </a:rPr>
              <a:t>Complicaciones en las gastritis crónicas por HP</a:t>
            </a:r>
          </a:p>
          <a:p>
            <a:pPr defTabSz="342900"/>
            <a:endParaRPr lang="es-ES" sz="1600" b="1" dirty="0">
              <a:solidFill>
                <a:srgbClr val="985735"/>
              </a:solidFill>
              <a:latin typeface="arial" panose="020B0604020202020204" pitchFamily="34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Úlcera péptica - sangrado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gástrico – perforación 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Gastritis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crónica atrófica con pérdida de glándulas apropiadas.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Metaplasia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/ displasia gástrica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Cáncer gástrico (adenocarcinoma)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Linfoma de tejido linfoide asociado a la mucosa (MALT)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328" y="3068960"/>
            <a:ext cx="4635421" cy="260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419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34" y="1071546"/>
            <a:ext cx="7797113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200" b="1" dirty="0">
              <a:solidFill>
                <a:srgbClr val="0000FF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F"/>
                </a:solidFill>
                <a:latin typeface="ff3"/>
              </a:rPr>
              <a:t>La patogenia </a:t>
            </a:r>
            <a:r>
              <a:rPr lang="es-ES" sz="1600" dirty="0" smtClean="0">
                <a:solidFill>
                  <a:srgbClr val="000000"/>
                </a:solidFill>
                <a:latin typeface="ff3"/>
              </a:rPr>
              <a:t>se </a:t>
            </a:r>
            <a:r>
              <a:rPr lang="es-ES" sz="1600" dirty="0">
                <a:solidFill>
                  <a:srgbClr val="000000"/>
                </a:solidFill>
                <a:latin typeface="ff3"/>
              </a:rPr>
              <a:t>centra en dos teorías</a:t>
            </a:r>
            <a:r>
              <a:rPr lang="es-ES" sz="1350" dirty="0">
                <a:solidFill>
                  <a:srgbClr val="000000"/>
                </a:solidFill>
                <a:latin typeface="ff3"/>
              </a:rPr>
              <a:t>.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ff3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0034" y="3000372"/>
            <a:ext cx="8643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La segunda teoría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supone que el trastorno </a:t>
            </a:r>
            <a:r>
              <a:rPr lang="es-ES" sz="1600" dirty="0" smtClean="0">
                <a:solidFill>
                  <a:srgbClr val="FF0000"/>
                </a:solidFill>
                <a:latin typeface="ff3"/>
              </a:rPr>
              <a:t>autoinmune</a:t>
            </a:r>
          </a:p>
          <a:p>
            <a:pPr defTabSz="342900"/>
            <a:r>
              <a:rPr lang="es-ES" sz="1600" dirty="0" smtClean="0">
                <a:solidFill>
                  <a:srgbClr val="000000"/>
                </a:solidFill>
                <a:latin typeface="ff3"/>
              </a:rPr>
              <a:t> </a:t>
            </a:r>
            <a:r>
              <a:rPr lang="es-ES" sz="1600" u="sng" dirty="0">
                <a:solidFill>
                  <a:srgbClr val="000000"/>
                </a:solidFill>
                <a:latin typeface="ff3"/>
              </a:rPr>
              <a:t>se desarrolla independientemente </a:t>
            </a:r>
            <a:r>
              <a:rPr lang="es-ES" sz="1600" u="sng" dirty="0" smtClean="0">
                <a:solidFill>
                  <a:srgbClr val="000000"/>
                </a:solidFill>
                <a:latin typeface="ff3"/>
              </a:rPr>
              <a:t>de </a:t>
            </a:r>
            <a:r>
              <a:rPr lang="es-ES" sz="1600" u="sng" dirty="0">
                <a:solidFill>
                  <a:srgbClr val="000000"/>
                </a:solidFill>
                <a:latin typeface="ff3"/>
              </a:rPr>
              <a:t>la infección por H. pylori, </a:t>
            </a:r>
            <a:endParaRPr lang="es-ES" sz="1600" u="sng" dirty="0" smtClean="0">
              <a:solidFill>
                <a:srgbClr val="000000"/>
              </a:solidFill>
              <a:latin typeface="ff3"/>
            </a:endParaRPr>
          </a:p>
          <a:p>
            <a:pPr defTabSz="342900"/>
            <a:r>
              <a:rPr lang="es-ES" sz="1600" dirty="0" smtClean="0">
                <a:solidFill>
                  <a:srgbClr val="000000"/>
                </a:solidFill>
                <a:latin typeface="ff3"/>
              </a:rPr>
              <a:t>y </a:t>
            </a:r>
            <a:r>
              <a:rPr lang="es-ES" sz="1600" u="sng" dirty="0">
                <a:solidFill>
                  <a:srgbClr val="000000"/>
                </a:solidFill>
                <a:latin typeface="ff3"/>
              </a:rPr>
              <a:t>se dirige contra las proteínas de la bomba de protones.</a:t>
            </a:r>
            <a:endParaRPr lang="es-ES" sz="1600" u="sng" dirty="0">
              <a:solidFill>
                <a:prstClr val="black"/>
              </a:solidFill>
              <a:latin typeface="ff3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8596" y="428604"/>
            <a:ext cx="2605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2000" dirty="0">
                <a:solidFill>
                  <a:srgbClr val="0000FF"/>
                </a:solidFill>
                <a:latin typeface="ff3"/>
              </a:rPr>
              <a:t>Gastritis autoinmune </a:t>
            </a:r>
            <a:endParaRPr lang="es-ES" sz="2000" dirty="0">
              <a:solidFill>
                <a:srgbClr val="0000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51723" y="4323052"/>
            <a:ext cx="599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</a:rPr>
              <a:t>H.P. -----Antígenos ----respuesta inmune -----destrucción de la bomba de H</a:t>
            </a:r>
          </a:p>
        </p:txBody>
      </p:sp>
      <p:sp>
        <p:nvSpPr>
          <p:cNvPr id="7" name="Flecha curvada hacia abajo 6"/>
          <p:cNvSpPr/>
          <p:nvPr/>
        </p:nvSpPr>
        <p:spPr>
          <a:xfrm>
            <a:off x="1140668" y="4027325"/>
            <a:ext cx="1896447" cy="295727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8" name="Flecha curvada hacia abajo 7"/>
          <p:cNvSpPr/>
          <p:nvPr/>
        </p:nvSpPr>
        <p:spPr>
          <a:xfrm>
            <a:off x="3799891" y="4027325"/>
            <a:ext cx="1910444" cy="314909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9" name="Flecha curvada hacia arriba 8"/>
          <p:cNvSpPr/>
          <p:nvPr/>
        </p:nvSpPr>
        <p:spPr>
          <a:xfrm>
            <a:off x="1091682" y="4600051"/>
            <a:ext cx="1098680" cy="344008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10" name="Flecha curvada hacia arriba 9"/>
          <p:cNvSpPr/>
          <p:nvPr/>
        </p:nvSpPr>
        <p:spPr>
          <a:xfrm>
            <a:off x="2288333" y="4618778"/>
            <a:ext cx="1175657" cy="367268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11" name="Flecha curvada hacia arriba 10"/>
          <p:cNvSpPr/>
          <p:nvPr/>
        </p:nvSpPr>
        <p:spPr>
          <a:xfrm>
            <a:off x="3533970" y="4618779"/>
            <a:ext cx="2064398" cy="502087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59974" y="285729"/>
            <a:ext cx="2468952" cy="7143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00364" y="428604"/>
            <a:ext cx="5731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200" dirty="0">
                <a:solidFill>
                  <a:prstClr val="black"/>
                </a:solidFill>
              </a:rPr>
              <a:t>En 1935, </a:t>
            </a:r>
            <a:r>
              <a:rPr lang="es-ES" sz="1200" dirty="0" err="1">
                <a:solidFill>
                  <a:prstClr val="black"/>
                </a:solidFill>
              </a:rPr>
              <a:t>Knud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>
                <a:solidFill>
                  <a:srgbClr val="0000FF"/>
                </a:solidFill>
              </a:rPr>
              <a:t>Faber</a:t>
            </a:r>
            <a:r>
              <a:rPr lang="es-ES" sz="1200" dirty="0">
                <a:solidFill>
                  <a:prstClr val="black"/>
                </a:solidFill>
              </a:rPr>
              <a:t> escribió: "... Relacionó la falta de acidez con la anemia perniciosa.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00034" y="1928802"/>
            <a:ext cx="7710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</a:rPr>
              <a:t>Según la primera : </a:t>
            </a:r>
            <a:r>
              <a:rPr lang="es-ES" sz="1600" u="sng" dirty="0">
                <a:solidFill>
                  <a:srgbClr val="0000FF"/>
                </a:solidFill>
              </a:rPr>
              <a:t>Ante la presencia de H.P: </a:t>
            </a:r>
            <a:r>
              <a:rPr lang="es-ES" sz="1600" dirty="0">
                <a:solidFill>
                  <a:prstClr val="black"/>
                </a:solidFill>
              </a:rPr>
              <a:t>Se produce una </a:t>
            </a:r>
            <a:r>
              <a:rPr lang="es-ES" sz="1600" u="sng" dirty="0">
                <a:solidFill>
                  <a:srgbClr val="0000FF"/>
                </a:solidFill>
              </a:rPr>
              <a:t>respuesta inmune </a:t>
            </a:r>
            <a:r>
              <a:rPr lang="es-ES" sz="1600" u="sng" dirty="0" smtClean="0">
                <a:solidFill>
                  <a:srgbClr val="0000FF"/>
                </a:solidFill>
              </a:rPr>
              <a:t>cruzada</a:t>
            </a:r>
            <a:r>
              <a:rPr lang="es-ES" sz="1600" dirty="0" smtClean="0">
                <a:solidFill>
                  <a:srgbClr val="0000FF"/>
                </a:solidFill>
              </a:rPr>
              <a:t> contra </a:t>
            </a:r>
            <a:r>
              <a:rPr lang="es-ES" sz="1600" dirty="0">
                <a:solidFill>
                  <a:srgbClr val="0000FF"/>
                </a:solidFill>
              </a:rPr>
              <a:t>los antígenos del H. pylori  </a:t>
            </a:r>
            <a:r>
              <a:rPr lang="es-ES" sz="1600" dirty="0">
                <a:solidFill>
                  <a:prstClr val="black"/>
                </a:solidFill>
              </a:rPr>
              <a:t>y </a:t>
            </a:r>
            <a:r>
              <a:rPr lang="es-ES" sz="1600" dirty="0">
                <a:solidFill>
                  <a:srgbClr val="0000FF"/>
                </a:solidFill>
              </a:rPr>
              <a:t>antígenos que pueden estar dentro de las </a:t>
            </a:r>
            <a:r>
              <a:rPr lang="es-ES" sz="1600" dirty="0" smtClean="0">
                <a:solidFill>
                  <a:srgbClr val="0000FF"/>
                </a:solidFill>
              </a:rPr>
              <a:t>proteínas  </a:t>
            </a:r>
            <a:r>
              <a:rPr lang="es-ES" sz="1600" dirty="0">
                <a:solidFill>
                  <a:srgbClr val="0000FF"/>
                </a:solidFill>
              </a:rPr>
              <a:t>de la bomba de protones </a:t>
            </a:r>
            <a:r>
              <a:rPr lang="es-ES" sz="1600" dirty="0">
                <a:solidFill>
                  <a:prstClr val="black"/>
                </a:solidFill>
              </a:rPr>
              <a:t>. </a:t>
            </a:r>
            <a:r>
              <a:rPr lang="es-ES" sz="1600" dirty="0">
                <a:solidFill>
                  <a:srgbClr val="FF0000"/>
                </a:solidFill>
              </a:rPr>
              <a:t>Esto conduce a daño de las cel. Parietales y a una post. atrofia de la mucosa</a:t>
            </a:r>
            <a:r>
              <a:rPr lang="es-ES" sz="12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072017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9048" y="619803"/>
            <a:ext cx="7115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/>
              <a:t>El daño tisular resulta de una destrucción mediada por anticuerpos contra las células parietales (con una selección selectiva de la bomba de protones H + / K + </a:t>
            </a:r>
            <a:r>
              <a:rPr lang="es-ES" sz="1600" dirty="0" err="1"/>
              <a:t>ATPasa</a:t>
            </a:r>
            <a:r>
              <a:rPr lang="es-ES" sz="1600" dirty="0"/>
              <a:t> ). Este proceso también induce una, pérdida progresiva de células principales o </a:t>
            </a:r>
            <a:r>
              <a:rPr lang="es-ES" sz="1600" dirty="0" err="1"/>
              <a:t>zimogénicas</a:t>
            </a:r>
            <a:r>
              <a:rPr lang="es-ES" sz="1600" dirty="0"/>
              <a:t> </a:t>
            </a:r>
          </a:p>
          <a:p>
            <a:pPr defTabSz="342900"/>
            <a:r>
              <a:rPr lang="es-ES" sz="1600" dirty="0"/>
              <a:t>Finalmente, las células de la mucosa </a:t>
            </a:r>
            <a:r>
              <a:rPr lang="es-ES" sz="1600" dirty="0" err="1"/>
              <a:t>oxíntica</a:t>
            </a:r>
            <a:r>
              <a:rPr lang="es-ES" sz="1600" dirty="0"/>
              <a:t> que desaparecen son reemplazadas por células mucosas y glándulas </a:t>
            </a:r>
            <a:r>
              <a:rPr lang="es-ES" sz="1600" dirty="0" err="1"/>
              <a:t>metaplásicas</a:t>
            </a:r>
            <a:r>
              <a:rPr lang="es-ES" sz="1600" dirty="0"/>
              <a:t> (de tipo intestinal y </a:t>
            </a:r>
            <a:r>
              <a:rPr lang="es-ES" sz="1600" dirty="0" err="1"/>
              <a:t>pseudo</a:t>
            </a:r>
            <a:r>
              <a:rPr lang="es-ES" sz="1600" dirty="0"/>
              <a:t>-pilórico). En las etapas avanzadas de la enfermedad, la mucosa del cuerpo gástrico se reemplaza completamente por epitelio atrófico y </a:t>
            </a:r>
            <a:r>
              <a:rPr lang="es-ES" sz="1600" dirty="0" err="1"/>
              <a:t>metaplásico</a:t>
            </a:r>
            <a:r>
              <a:rPr lang="es-ES" sz="1600" dirty="0"/>
              <a:t>, sin glándulas parietales u </a:t>
            </a:r>
            <a:r>
              <a:rPr lang="es-ES" sz="1600" dirty="0" err="1"/>
              <a:t>oxínticas</a:t>
            </a:r>
            <a:r>
              <a:rPr lang="es-ES" sz="1600" dirty="0"/>
              <a:t> restantes, por lo que puede faltar por completo la producción de ácido.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85720" y="290744"/>
            <a:ext cx="3437288" cy="546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AR" sz="1600" dirty="0" err="1">
                <a:solidFill>
                  <a:prstClr val="black"/>
                </a:solidFill>
              </a:rPr>
              <a:t>Teoria</a:t>
            </a:r>
            <a:r>
              <a:rPr lang="es-AR" sz="1600" dirty="0">
                <a:solidFill>
                  <a:prstClr val="black"/>
                </a:solidFill>
              </a:rPr>
              <a:t> actualmente mas aceptada :</a:t>
            </a:r>
          </a:p>
          <a:p>
            <a:pPr defTabSz="342900"/>
            <a:endParaRPr lang="es-AR" sz="135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4814" y="5156871"/>
            <a:ext cx="6457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Los </a:t>
            </a:r>
            <a:r>
              <a:rPr lang="es-ES" sz="1600" dirty="0" err="1">
                <a:solidFill>
                  <a:srgbClr val="0000FF"/>
                </a:solidFill>
              </a:rPr>
              <a:t>autoanticuerpos</a:t>
            </a:r>
            <a:r>
              <a:rPr lang="es-ES" sz="1600" dirty="0">
                <a:solidFill>
                  <a:srgbClr val="0000FF"/>
                </a:solidFill>
              </a:rPr>
              <a:t> anti-bomba de protones se han demostrado en pacientes infectados por H. pylori 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4255" y="5917051"/>
            <a:ext cx="6543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</a:rPr>
              <a:t>La literatura científica japonesa respalda firmemente la teoría de que GIA nunca ocurre en ausencia de una infección por H. pylori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1610224"/>
            <a:ext cx="461812" cy="27434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0932" y="3398165"/>
            <a:ext cx="6719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FF"/>
                </a:solidFill>
              </a:rPr>
              <a:t>anticuerpos contra las células </a:t>
            </a:r>
            <a:r>
              <a:rPr lang="es-ES" dirty="0" smtClean="0">
                <a:solidFill>
                  <a:srgbClr val="0000FF"/>
                </a:solidFill>
              </a:rPr>
              <a:t>parietales y </a:t>
            </a:r>
            <a:r>
              <a:rPr lang="es-ES" dirty="0" err="1" smtClean="0">
                <a:solidFill>
                  <a:srgbClr val="0000FF"/>
                </a:solidFill>
              </a:rPr>
              <a:t>cél</a:t>
            </a:r>
            <a:r>
              <a:rPr lang="es-ES" dirty="0" smtClean="0">
                <a:solidFill>
                  <a:srgbClr val="0000FF"/>
                </a:solidFill>
              </a:rPr>
              <a:t>. Principales.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024356" y="3732798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destrucción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381036" y="3734006"/>
            <a:ext cx="191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FF"/>
                </a:solidFill>
              </a:rPr>
              <a:t>mucosa </a:t>
            </a:r>
            <a:r>
              <a:rPr lang="es-ES" dirty="0" err="1">
                <a:solidFill>
                  <a:srgbClr val="0000FF"/>
                </a:solidFill>
              </a:rPr>
              <a:t>oxíntica</a:t>
            </a:r>
            <a:r>
              <a:rPr lang="es-ES" dirty="0">
                <a:solidFill>
                  <a:srgbClr val="0000FF"/>
                </a:solidFill>
              </a:rPr>
              <a:t> 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508044" y="4096233"/>
            <a:ext cx="465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Metaplasia</a:t>
            </a:r>
            <a:r>
              <a:rPr lang="es-ES" dirty="0" smtClean="0">
                <a:solidFill>
                  <a:srgbClr val="FF0000"/>
                </a:solidFill>
              </a:rPr>
              <a:t> tipo </a:t>
            </a:r>
            <a:r>
              <a:rPr lang="es-ES" dirty="0">
                <a:solidFill>
                  <a:srgbClr val="FF0000"/>
                </a:solidFill>
              </a:rPr>
              <a:t>intestinal </a:t>
            </a:r>
            <a:r>
              <a:rPr lang="es-ES" dirty="0" smtClean="0">
                <a:solidFill>
                  <a:srgbClr val="FF0000"/>
                </a:solidFill>
              </a:rPr>
              <a:t>o </a:t>
            </a:r>
            <a:r>
              <a:rPr lang="es-ES" dirty="0" err="1" smtClean="0">
                <a:solidFill>
                  <a:srgbClr val="FF0000"/>
                </a:solidFill>
              </a:rPr>
              <a:t>pseudo</a:t>
            </a:r>
            <a:r>
              <a:rPr lang="es-ES" dirty="0" smtClean="0">
                <a:solidFill>
                  <a:srgbClr val="FF0000"/>
                </a:solidFill>
              </a:rPr>
              <a:t>-pilórica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299048" y="4612135"/>
            <a:ext cx="8737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la mucosa del cuerpo gástrico </a:t>
            </a:r>
            <a:r>
              <a:rPr lang="es-ES" dirty="0">
                <a:solidFill>
                  <a:srgbClr val="0000FF"/>
                </a:solidFill>
              </a:rPr>
              <a:t>se reemplaza completamente por epitelio atrófico </a:t>
            </a:r>
            <a:endParaRPr lang="es-ES" dirty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6588224" y="3388647"/>
            <a:ext cx="0" cy="923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errar llave 13"/>
          <p:cNvSpPr/>
          <p:nvPr/>
        </p:nvSpPr>
        <p:spPr>
          <a:xfrm>
            <a:off x="7236296" y="563895"/>
            <a:ext cx="720080" cy="2433057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8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8"/>
            <a:ext cx="9144000" cy="682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933825"/>
            <a:ext cx="25923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AR" sz="3600" smtClean="0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196975"/>
            <a:ext cx="7772400" cy="4899025"/>
          </a:xfrm>
        </p:spPr>
        <p:txBody>
          <a:bodyPr/>
          <a:lstStyle/>
          <a:p>
            <a:pPr eaLnBrk="1" hangingPunct="1"/>
            <a:endParaRPr lang="es-ES_tradnl" altLang="es-AR" sz="2000" smtClean="0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843213" y="1700213"/>
            <a:ext cx="6030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2400">
                <a:solidFill>
                  <a:schemeClr val="tx1"/>
                </a:solidFill>
                <a:latin typeface="Arial" charset="0"/>
              </a:rPr>
              <a:t>Acido – Pepsina</a:t>
            </a:r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 ( </a:t>
            </a:r>
            <a:r>
              <a:rPr lang="es-ES" altLang="es-AR" sz="1600">
                <a:solidFill>
                  <a:schemeClr val="tx1"/>
                </a:solidFill>
                <a:latin typeface="Arial" charset="0"/>
              </a:rPr>
              <a:t>Digestión proteolítica del epitelio sup.</a:t>
            </a:r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78855" name="AutoShape 7"/>
          <p:cNvSpPr>
            <a:spLocks noChangeArrowheads="1"/>
          </p:cNvSpPr>
          <p:nvPr/>
        </p:nvSpPr>
        <p:spPr bwMode="auto">
          <a:xfrm>
            <a:off x="1692275" y="2349500"/>
            <a:ext cx="4751388" cy="1943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3492500" y="335756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HCO 3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3348038" y="2349500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2400">
                <a:solidFill>
                  <a:schemeClr val="tx1"/>
                </a:solidFill>
                <a:latin typeface="Arial" charset="0"/>
              </a:rPr>
              <a:t>MOCO</a:t>
            </a:r>
          </a:p>
        </p:txBody>
      </p:sp>
      <p:sp>
        <p:nvSpPr>
          <p:cNvPr id="78858" name="Freeform 10"/>
          <p:cNvSpPr>
            <a:spLocks/>
          </p:cNvSpPr>
          <p:nvPr/>
        </p:nvSpPr>
        <p:spPr bwMode="auto">
          <a:xfrm>
            <a:off x="2962275" y="3992563"/>
            <a:ext cx="2449513" cy="2700337"/>
          </a:xfrm>
          <a:custGeom>
            <a:avLst/>
            <a:gdLst>
              <a:gd name="T0" fmla="*/ 2147483647 w 1543"/>
              <a:gd name="T1" fmla="*/ 2147483647 h 1701"/>
              <a:gd name="T2" fmla="*/ 2147483647 w 1543"/>
              <a:gd name="T3" fmla="*/ 2147483647 h 1701"/>
              <a:gd name="T4" fmla="*/ 2147483647 w 1543"/>
              <a:gd name="T5" fmla="*/ 2147483647 h 1701"/>
              <a:gd name="T6" fmla="*/ 2147483647 w 1543"/>
              <a:gd name="T7" fmla="*/ 2147483647 h 1701"/>
              <a:gd name="T8" fmla="*/ 2147483647 w 1543"/>
              <a:gd name="T9" fmla="*/ 2147483647 h 1701"/>
              <a:gd name="T10" fmla="*/ 2147483647 w 1543"/>
              <a:gd name="T11" fmla="*/ 2147483647 h 1701"/>
              <a:gd name="T12" fmla="*/ 2147483647 w 1543"/>
              <a:gd name="T13" fmla="*/ 2147483647 h 1701"/>
              <a:gd name="T14" fmla="*/ 2147483647 w 1543"/>
              <a:gd name="T15" fmla="*/ 2147483647 h 1701"/>
              <a:gd name="T16" fmla="*/ 2147483647 w 1543"/>
              <a:gd name="T17" fmla="*/ 2147483647 h 1701"/>
              <a:gd name="T18" fmla="*/ 2147483647 w 1543"/>
              <a:gd name="T19" fmla="*/ 2147483647 h 170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43"/>
              <a:gd name="T31" fmla="*/ 0 h 1701"/>
              <a:gd name="T32" fmla="*/ 1543 w 1543"/>
              <a:gd name="T33" fmla="*/ 1701 h 170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43" h="1701">
                <a:moveTo>
                  <a:pt x="424" y="53"/>
                </a:moveTo>
                <a:cubicBezTo>
                  <a:pt x="310" y="91"/>
                  <a:pt x="122" y="53"/>
                  <a:pt x="61" y="235"/>
                </a:cubicBezTo>
                <a:cubicBezTo>
                  <a:pt x="0" y="417"/>
                  <a:pt x="16" y="923"/>
                  <a:pt x="61" y="1142"/>
                </a:cubicBezTo>
                <a:cubicBezTo>
                  <a:pt x="106" y="1361"/>
                  <a:pt x="183" y="1490"/>
                  <a:pt x="334" y="1550"/>
                </a:cubicBezTo>
                <a:cubicBezTo>
                  <a:pt x="485" y="1610"/>
                  <a:pt x="803" y="1505"/>
                  <a:pt x="969" y="1505"/>
                </a:cubicBezTo>
                <a:cubicBezTo>
                  <a:pt x="1135" y="1505"/>
                  <a:pt x="1249" y="1701"/>
                  <a:pt x="1332" y="1550"/>
                </a:cubicBezTo>
                <a:cubicBezTo>
                  <a:pt x="1415" y="1399"/>
                  <a:pt x="1453" y="840"/>
                  <a:pt x="1468" y="598"/>
                </a:cubicBezTo>
                <a:cubicBezTo>
                  <a:pt x="1483" y="356"/>
                  <a:pt x="1543" y="197"/>
                  <a:pt x="1422" y="99"/>
                </a:cubicBezTo>
                <a:cubicBezTo>
                  <a:pt x="1301" y="1"/>
                  <a:pt x="916" y="16"/>
                  <a:pt x="742" y="8"/>
                </a:cubicBezTo>
                <a:cubicBezTo>
                  <a:pt x="568" y="0"/>
                  <a:pt x="538" y="15"/>
                  <a:pt x="424" y="5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6459538" y="3284538"/>
            <a:ext cx="268446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400">
                <a:solidFill>
                  <a:schemeClr val="tx1"/>
                </a:solidFill>
                <a:latin typeface="Arial" charset="0"/>
              </a:rPr>
              <a:t>Moco gel : 95 % de agua , 5 % de glicoproteínas.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AR" sz="1400">
                <a:solidFill>
                  <a:schemeClr val="tx1"/>
                </a:solidFill>
                <a:latin typeface="Arial" charset="0"/>
              </a:rPr>
              <a:t>Co-secretado con péptidos de bajo peso molecular ( </a:t>
            </a:r>
            <a:r>
              <a:rPr lang="es-ES" altLang="es-AR" sz="1600" b="1">
                <a:solidFill>
                  <a:schemeClr val="tx1"/>
                </a:solidFill>
                <a:latin typeface="Arial" charset="0"/>
              </a:rPr>
              <a:t>TFF)</a:t>
            </a:r>
          </a:p>
        </p:txBody>
      </p:sp>
      <p:sp>
        <p:nvSpPr>
          <p:cNvPr id="78860" name="AutoShape 12"/>
          <p:cNvSpPr>
            <a:spLocks noChangeArrowheads="1"/>
          </p:cNvSpPr>
          <p:nvPr/>
        </p:nvSpPr>
        <p:spPr bwMode="auto">
          <a:xfrm flipH="1">
            <a:off x="5795963" y="3357563"/>
            <a:ext cx="574675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8861" name="Rectangle 15"/>
          <p:cNvSpPr>
            <a:spLocks noChangeArrowheads="1"/>
          </p:cNvSpPr>
          <p:nvPr/>
        </p:nvSpPr>
        <p:spPr bwMode="auto">
          <a:xfrm>
            <a:off x="3492500" y="292417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PH : 7.1</a:t>
            </a:r>
          </a:p>
        </p:txBody>
      </p:sp>
      <p:sp>
        <p:nvSpPr>
          <p:cNvPr id="78862" name="Text Box 16"/>
          <p:cNvSpPr txBox="1">
            <a:spLocks noChangeArrowheads="1"/>
          </p:cNvSpPr>
          <p:nvPr/>
        </p:nvSpPr>
        <p:spPr bwMode="auto">
          <a:xfrm>
            <a:off x="2987675" y="4581525"/>
            <a:ext cx="24320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400">
                <a:solidFill>
                  <a:schemeClr val="tx1"/>
                </a:solidFill>
              </a:rPr>
              <a:t>Genes productores de moco</a:t>
            </a:r>
          </a:p>
          <a:p>
            <a:pPr eaLnBrk="1" hangingPunct="1">
              <a:spcBef>
                <a:spcPct val="50000"/>
              </a:spcBef>
            </a:pPr>
            <a:endParaRPr lang="es-ES" altLang="es-AR" sz="1400">
              <a:solidFill>
                <a:schemeClr val="tx1"/>
              </a:solidFill>
            </a:endParaRPr>
          </a:p>
        </p:txBody>
      </p:sp>
      <p:sp>
        <p:nvSpPr>
          <p:cNvPr id="78863" name="Text Box 17"/>
          <p:cNvSpPr txBox="1">
            <a:spLocks noChangeArrowheads="1"/>
          </p:cNvSpPr>
          <p:nvPr/>
        </p:nvSpPr>
        <p:spPr bwMode="auto">
          <a:xfrm>
            <a:off x="3563938" y="4724400"/>
            <a:ext cx="1223962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600" b="1">
                <a:solidFill>
                  <a:schemeClr val="tx1"/>
                </a:solidFill>
              </a:rPr>
              <a:t>MUC 2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AR" sz="1600" b="1">
                <a:solidFill>
                  <a:schemeClr val="tx1"/>
                </a:solidFill>
              </a:rPr>
              <a:t>MUC5 ac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AR" sz="1600" b="1">
                <a:solidFill>
                  <a:schemeClr val="tx1"/>
                </a:solidFill>
              </a:rPr>
              <a:t>MUC5 b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AR" sz="1600" b="1">
                <a:solidFill>
                  <a:schemeClr val="tx1"/>
                </a:solidFill>
              </a:rPr>
              <a:t>MUC 6</a:t>
            </a:r>
          </a:p>
        </p:txBody>
      </p:sp>
      <p:sp>
        <p:nvSpPr>
          <p:cNvPr id="78864" name="Line 18"/>
          <p:cNvSpPr>
            <a:spLocks noChangeShapeType="1"/>
          </p:cNvSpPr>
          <p:nvPr/>
        </p:nvSpPr>
        <p:spPr bwMode="auto">
          <a:xfrm flipV="1">
            <a:off x="4427538" y="5084763"/>
            <a:ext cx="13684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8865" name="Text Box 19"/>
          <p:cNvSpPr txBox="1">
            <a:spLocks noChangeArrowheads="1"/>
          </p:cNvSpPr>
          <p:nvPr/>
        </p:nvSpPr>
        <p:spPr bwMode="auto">
          <a:xfrm>
            <a:off x="5848350" y="4841875"/>
            <a:ext cx="294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Producido por cél. Epiteliales del 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Cardias , fundus y antro.</a:t>
            </a:r>
          </a:p>
        </p:txBody>
      </p:sp>
      <p:sp>
        <p:nvSpPr>
          <p:cNvPr id="78866" name="Line 20"/>
          <p:cNvSpPr>
            <a:spLocks noChangeShapeType="1"/>
          </p:cNvSpPr>
          <p:nvPr/>
        </p:nvSpPr>
        <p:spPr bwMode="auto">
          <a:xfrm flipV="1">
            <a:off x="4356100" y="5876925"/>
            <a:ext cx="14398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8867" name="Text Box 21"/>
          <p:cNvSpPr txBox="1">
            <a:spLocks noChangeArrowheads="1"/>
          </p:cNvSpPr>
          <p:nvPr/>
        </p:nvSpPr>
        <p:spPr bwMode="auto">
          <a:xfrm>
            <a:off x="5848350" y="5707063"/>
            <a:ext cx="2549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Células del cuello del fundus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Y glándulas del antro.</a:t>
            </a:r>
          </a:p>
        </p:txBody>
      </p:sp>
      <p:sp>
        <p:nvSpPr>
          <p:cNvPr id="78868" name="Text Box 22"/>
          <p:cNvSpPr txBox="1">
            <a:spLocks noChangeArrowheads="1"/>
          </p:cNvSpPr>
          <p:nvPr/>
        </p:nvSpPr>
        <p:spPr bwMode="auto">
          <a:xfrm>
            <a:off x="0" y="3860800"/>
            <a:ext cx="28844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AR" sz="2400" b="1">
                <a:solidFill>
                  <a:schemeClr val="tx1"/>
                </a:solidFill>
              </a:rPr>
              <a:t>TFF :</a:t>
            </a:r>
            <a:r>
              <a:rPr lang="es-ES" altLang="es-AR" sz="240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Ensamblado intracelular y 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empaquetamiento de las mucinas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(TFF 2 ) para su expulsión 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vesicular apical .</a:t>
            </a:r>
          </a:p>
        </p:txBody>
      </p:sp>
      <p:sp>
        <p:nvSpPr>
          <p:cNvPr id="78869" name="Text Box 23"/>
          <p:cNvSpPr txBox="1">
            <a:spLocks noChangeArrowheads="1"/>
          </p:cNvSpPr>
          <p:nvPr/>
        </p:nvSpPr>
        <p:spPr bwMode="auto">
          <a:xfrm>
            <a:off x="6372225" y="2349500"/>
            <a:ext cx="225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Capa de moco gel</a:t>
            </a:r>
          </a:p>
          <a:p>
            <a:pPr eaLnBrk="1" hangingPunct="1"/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 estable y adherente</a:t>
            </a:r>
          </a:p>
        </p:txBody>
      </p:sp>
      <p:sp>
        <p:nvSpPr>
          <p:cNvPr id="78870" name="Line 24"/>
          <p:cNvSpPr>
            <a:spLocks noChangeShapeType="1"/>
          </p:cNvSpPr>
          <p:nvPr/>
        </p:nvSpPr>
        <p:spPr bwMode="auto">
          <a:xfrm flipV="1">
            <a:off x="5795963" y="2636838"/>
            <a:ext cx="57626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8871" name="AutoShape 25"/>
          <p:cNvSpPr>
            <a:spLocks noChangeArrowheads="1"/>
          </p:cNvSpPr>
          <p:nvPr/>
        </p:nvSpPr>
        <p:spPr bwMode="auto">
          <a:xfrm>
            <a:off x="4500563" y="3500438"/>
            <a:ext cx="2159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8872" name="AutoShape 26"/>
          <p:cNvSpPr>
            <a:spLocks noChangeArrowheads="1"/>
          </p:cNvSpPr>
          <p:nvPr/>
        </p:nvSpPr>
        <p:spPr bwMode="auto">
          <a:xfrm flipH="1">
            <a:off x="3059113" y="3573463"/>
            <a:ext cx="217487" cy="9350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8873" name="Line 27"/>
          <p:cNvSpPr>
            <a:spLocks noChangeShapeType="1"/>
          </p:cNvSpPr>
          <p:nvPr/>
        </p:nvSpPr>
        <p:spPr bwMode="auto">
          <a:xfrm flipV="1">
            <a:off x="3635375" y="3789363"/>
            <a:ext cx="0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8874" name="Line 28"/>
          <p:cNvSpPr>
            <a:spLocks noChangeShapeType="1"/>
          </p:cNvSpPr>
          <p:nvPr/>
        </p:nvSpPr>
        <p:spPr bwMode="auto">
          <a:xfrm flipV="1">
            <a:off x="3924300" y="3789363"/>
            <a:ext cx="0" cy="7921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8875" name="Line 29"/>
          <p:cNvSpPr>
            <a:spLocks noChangeShapeType="1"/>
          </p:cNvSpPr>
          <p:nvPr/>
        </p:nvSpPr>
        <p:spPr bwMode="auto">
          <a:xfrm flipV="1">
            <a:off x="4140200" y="3789363"/>
            <a:ext cx="0" cy="7921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78876" name="Picture 30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398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77" name="Text Box 31"/>
          <p:cNvSpPr txBox="1">
            <a:spLocks noChangeArrowheads="1"/>
          </p:cNvSpPr>
          <p:nvPr/>
        </p:nvSpPr>
        <p:spPr bwMode="auto">
          <a:xfrm>
            <a:off x="6267450" y="549275"/>
            <a:ext cx="25511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>
                <a:solidFill>
                  <a:schemeClr val="tx1"/>
                </a:solidFill>
              </a:rPr>
              <a:t>ph de la lúz : 1.5</a:t>
            </a:r>
          </a:p>
        </p:txBody>
      </p:sp>
      <p:sp>
        <p:nvSpPr>
          <p:cNvPr id="78878" name="Text Box 32"/>
          <p:cNvSpPr txBox="1">
            <a:spLocks noChangeArrowheads="1"/>
          </p:cNvSpPr>
          <p:nvPr/>
        </p:nvSpPr>
        <p:spPr bwMode="auto">
          <a:xfrm>
            <a:off x="615950" y="5702300"/>
            <a:ext cx="8572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>
                <a:solidFill>
                  <a:schemeClr val="tx1"/>
                </a:solidFill>
              </a:rPr>
              <a:t>EGF</a:t>
            </a:r>
          </a:p>
        </p:txBody>
      </p:sp>
      <p:sp>
        <p:nvSpPr>
          <p:cNvPr id="78879" name="Text Box 33"/>
          <p:cNvSpPr txBox="1">
            <a:spLocks noChangeArrowheads="1"/>
          </p:cNvSpPr>
          <p:nvPr/>
        </p:nvSpPr>
        <p:spPr bwMode="auto">
          <a:xfrm>
            <a:off x="5524500" y="6278563"/>
            <a:ext cx="11239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>
                <a:solidFill>
                  <a:schemeClr val="tx1"/>
                </a:solidFill>
              </a:rPr>
              <a:t>PGE 2</a:t>
            </a:r>
          </a:p>
        </p:txBody>
      </p:sp>
      <p:sp>
        <p:nvSpPr>
          <p:cNvPr id="78880" name="AutoShape 34"/>
          <p:cNvSpPr>
            <a:spLocks noChangeArrowheads="1"/>
          </p:cNvSpPr>
          <p:nvPr/>
        </p:nvSpPr>
        <p:spPr bwMode="auto">
          <a:xfrm>
            <a:off x="1619250" y="5949950"/>
            <a:ext cx="1223963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8881" name="AutoShape 35"/>
          <p:cNvSpPr>
            <a:spLocks noChangeArrowheads="1"/>
          </p:cNvSpPr>
          <p:nvPr/>
        </p:nvSpPr>
        <p:spPr bwMode="auto">
          <a:xfrm flipH="1">
            <a:off x="4500563" y="6237288"/>
            <a:ext cx="936625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8882" name="Rectangle 36"/>
          <p:cNvSpPr>
            <a:spLocks noChangeArrowheads="1"/>
          </p:cNvSpPr>
          <p:nvPr/>
        </p:nvSpPr>
        <p:spPr bwMode="auto">
          <a:xfrm>
            <a:off x="611188" y="5734050"/>
            <a:ext cx="865187" cy="503238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8883" name="Rectangle 37"/>
          <p:cNvSpPr>
            <a:spLocks noChangeArrowheads="1"/>
          </p:cNvSpPr>
          <p:nvPr/>
        </p:nvSpPr>
        <p:spPr bwMode="auto">
          <a:xfrm>
            <a:off x="5508625" y="6308725"/>
            <a:ext cx="1295400" cy="549275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8884" name="Rectangle 38"/>
          <p:cNvSpPr>
            <a:spLocks noChangeArrowheads="1"/>
          </p:cNvSpPr>
          <p:nvPr/>
        </p:nvSpPr>
        <p:spPr bwMode="auto">
          <a:xfrm>
            <a:off x="0" y="3860800"/>
            <a:ext cx="1116013" cy="431800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8885" name="Text Box 39"/>
          <p:cNvSpPr txBox="1">
            <a:spLocks noChangeArrowheads="1"/>
          </p:cNvSpPr>
          <p:nvPr/>
        </p:nvSpPr>
        <p:spPr bwMode="auto">
          <a:xfrm>
            <a:off x="0" y="6338888"/>
            <a:ext cx="29162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s-ES_tradnl" altLang="es-AR"/>
          </a:p>
        </p:txBody>
      </p:sp>
      <p:sp>
        <p:nvSpPr>
          <p:cNvPr id="78886" name="Text Box 40"/>
          <p:cNvSpPr txBox="1">
            <a:spLocks noChangeArrowheads="1"/>
          </p:cNvSpPr>
          <p:nvPr/>
        </p:nvSpPr>
        <p:spPr bwMode="auto">
          <a:xfrm>
            <a:off x="179388" y="6583363"/>
            <a:ext cx="33416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 sz="1200">
                <a:solidFill>
                  <a:schemeClr val="tx1"/>
                </a:solidFill>
              </a:rPr>
              <a:t>Laine, Takeuchi,Tarnawski. Gastroenterology 2008</a:t>
            </a:r>
          </a:p>
        </p:txBody>
      </p:sp>
      <p:sp>
        <p:nvSpPr>
          <p:cNvPr id="78887" name="Rectangle 41"/>
          <p:cNvSpPr>
            <a:spLocks noChangeArrowheads="1"/>
          </p:cNvSpPr>
          <p:nvPr/>
        </p:nvSpPr>
        <p:spPr bwMode="auto">
          <a:xfrm>
            <a:off x="6443663" y="3789363"/>
            <a:ext cx="2700337" cy="719137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cxnSp>
        <p:nvCxnSpPr>
          <p:cNvPr id="78888" name="40 Conector recto"/>
          <p:cNvCxnSpPr>
            <a:cxnSpLocks noChangeShapeType="1"/>
            <a:endCxn id="78865" idx="2"/>
          </p:cNvCxnSpPr>
          <p:nvPr/>
        </p:nvCxnSpPr>
        <p:spPr bwMode="auto">
          <a:xfrm flipV="1">
            <a:off x="5929313" y="5422900"/>
            <a:ext cx="1392237" cy="635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78889" name="42 Conector recto"/>
          <p:cNvCxnSpPr>
            <a:cxnSpLocks noChangeShapeType="1"/>
            <a:stCxn id="78867" idx="2"/>
          </p:cNvCxnSpPr>
          <p:nvPr/>
        </p:nvCxnSpPr>
        <p:spPr bwMode="auto">
          <a:xfrm rot="5400000" flipH="1" flipV="1">
            <a:off x="7454107" y="5955506"/>
            <a:ext cx="1588" cy="6635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9471" y="1524397"/>
            <a:ext cx="6580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AIG es más común en mujeres y personas mayores.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</a:rPr>
              <a:t>La prevalencia en la población general, se estima en un 2% y el 5%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69472" y="1163121"/>
            <a:ext cx="1978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EPIDEMIOLOGÍA :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42910" y="2571744"/>
            <a:ext cx="67623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</a:rPr>
              <a:t>La anemia </a:t>
            </a:r>
            <a:r>
              <a:rPr lang="es-ES" sz="1600" dirty="0" err="1">
                <a:solidFill>
                  <a:srgbClr val="0000FF"/>
                </a:solidFill>
              </a:rPr>
              <a:t>microcítica</a:t>
            </a:r>
            <a:r>
              <a:rPr lang="es-ES" sz="1600" dirty="0">
                <a:solidFill>
                  <a:prstClr val="black"/>
                </a:solidFill>
              </a:rPr>
              <a:t>, </a:t>
            </a:r>
            <a:r>
              <a:rPr lang="es-ES" sz="1600" dirty="0" smtClean="0">
                <a:solidFill>
                  <a:prstClr val="black"/>
                </a:solidFill>
              </a:rPr>
              <a:t>expresión </a:t>
            </a:r>
            <a:r>
              <a:rPr lang="es-ES" sz="1600" dirty="0">
                <a:solidFill>
                  <a:prstClr val="black"/>
                </a:solidFill>
              </a:rPr>
              <a:t>de deficiencia de hierro, </a:t>
            </a:r>
            <a:endParaRPr lang="es-ES" sz="1600" dirty="0" smtClean="0">
              <a:solidFill>
                <a:prstClr val="black"/>
              </a:solidFill>
            </a:endParaRPr>
          </a:p>
          <a:p>
            <a:pPr defTabSz="342900"/>
            <a:r>
              <a:rPr lang="es-ES" sz="1600" dirty="0" smtClean="0">
                <a:solidFill>
                  <a:srgbClr val="0000FF"/>
                </a:solidFill>
              </a:rPr>
              <a:t>es </a:t>
            </a:r>
            <a:r>
              <a:rPr lang="es-ES" sz="1600" dirty="0">
                <a:solidFill>
                  <a:srgbClr val="0000FF"/>
                </a:solidFill>
              </a:rPr>
              <a:t>un signo de presentación temprano </a:t>
            </a:r>
            <a:r>
              <a:rPr lang="es-ES" sz="1600" dirty="0" smtClean="0">
                <a:solidFill>
                  <a:prstClr val="black"/>
                </a:solidFill>
              </a:rPr>
              <a:t>causada </a:t>
            </a:r>
            <a:r>
              <a:rPr lang="es-ES" sz="1600" dirty="0">
                <a:solidFill>
                  <a:prstClr val="black"/>
                </a:solidFill>
              </a:rPr>
              <a:t>por la hipoclorhidria.</a:t>
            </a:r>
          </a:p>
          <a:p>
            <a:pPr defTabSz="342900"/>
            <a:endParaRPr lang="es-ES" sz="1600" dirty="0">
              <a:solidFill>
                <a:prstClr val="black"/>
              </a:solidFill>
            </a:endParaRPr>
          </a:p>
          <a:p>
            <a:pPr defTabSz="342900"/>
            <a:r>
              <a:rPr lang="es-ES" sz="1600" dirty="0">
                <a:solidFill>
                  <a:srgbClr val="0000FF"/>
                </a:solidFill>
              </a:rPr>
              <a:t>En la enfermedad avanzada con aclorhidria </a:t>
            </a:r>
            <a:r>
              <a:rPr lang="es-ES" sz="1600" dirty="0">
                <a:solidFill>
                  <a:prstClr val="black"/>
                </a:solidFill>
              </a:rPr>
              <a:t>, hay pérdida progresiva de células parietales que  produce </a:t>
            </a:r>
            <a:r>
              <a:rPr lang="es-ES" sz="1600" dirty="0">
                <a:solidFill>
                  <a:srgbClr val="0000FF"/>
                </a:solidFill>
              </a:rPr>
              <a:t>deficiencia severa de </a:t>
            </a:r>
            <a:r>
              <a:rPr lang="es-ES" sz="1600" dirty="0" err="1">
                <a:solidFill>
                  <a:srgbClr val="0000FF"/>
                </a:solidFill>
              </a:rPr>
              <a:t>cobalamina</a:t>
            </a:r>
            <a:r>
              <a:rPr lang="es-ES" sz="1600" dirty="0">
                <a:solidFill>
                  <a:srgbClr val="0000FF"/>
                </a:solidFill>
              </a:rPr>
              <a:t> </a:t>
            </a:r>
            <a:r>
              <a:rPr lang="es-ES" sz="1600" dirty="0">
                <a:solidFill>
                  <a:prstClr val="black"/>
                </a:solidFill>
              </a:rPr>
              <a:t>y </a:t>
            </a:r>
            <a:r>
              <a:rPr lang="es-ES" sz="1600" dirty="0">
                <a:solidFill>
                  <a:srgbClr val="0000FF"/>
                </a:solidFill>
              </a:rPr>
              <a:t>conduce a la anemia </a:t>
            </a:r>
            <a:r>
              <a:rPr lang="es-ES" sz="1600" dirty="0" err="1">
                <a:solidFill>
                  <a:srgbClr val="0000FF"/>
                </a:solidFill>
              </a:rPr>
              <a:t>macrocítica-megaloblástica</a:t>
            </a:r>
            <a:r>
              <a:rPr lang="es-ES" sz="1600" dirty="0">
                <a:solidFill>
                  <a:srgbClr val="0000FF"/>
                </a:solidFill>
              </a:rPr>
              <a:t> que coexiste con síntomas neurológicos y glositis atrófica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0534"/>
            <a:ext cx="461812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674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28662" y="1000108"/>
            <a:ext cx="5852627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las primeras fases de la </a:t>
            </a:r>
            <a:r>
              <a:rPr lang="es-E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gastritis autoinmune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la infiltración linfocítica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y de células plasmáticas de la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mucosa </a:t>
            </a:r>
            <a:r>
              <a:rPr lang="es-ES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oxíntica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está presente con acentuación en la porción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glandular más profunda.</a:t>
            </a:r>
          </a:p>
          <a:p>
            <a:pPr defTabSz="342900"/>
            <a:endParaRPr lang="es-ES" sz="1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hiperplasia de las células endocrinas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 una característica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temprana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en la gastritis autoinmune.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Las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glándulas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oxínticas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pueden sufrir destrucción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y las células parietales muestran </a:t>
            </a:r>
            <a:r>
              <a:rPr lang="es-ES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pseudohipertrofia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a medida que progresa la enfermedad. 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la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enfermedad avanzada, hay una marcada atrofia de las glándulas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oxínticas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junto con infiltración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linfoblástica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difusa de la lámina propia. (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mas alta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metaplasia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intestinal está presente en la enfermedad terminal.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28662" y="4572008"/>
            <a:ext cx="5684676" cy="468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043608" y="625473"/>
            <a:ext cx="451022" cy="2594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48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2920" y="428604"/>
            <a:ext cx="8513922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Diagnóstico de gastritis autoinmune</a:t>
            </a:r>
          </a:p>
          <a:p>
            <a:pPr defTabSz="342900">
              <a:buFont typeface="Arial" panose="020B0604020202020204" pitchFamily="34" charset="0"/>
              <a:buChar char="•"/>
            </a:pPr>
            <a:endParaRPr lang="es-ES" sz="1600" b="1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centra en el laboratorio y el examen histológico.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Estos incluyen: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gastritis atrófica del cuerpo y fondo del estómago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Auto anticuerpos contra el factor intrínseco y las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células parietales ( </a:t>
            </a:r>
            <a:r>
              <a:rPr lang="es-ES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Biomarcador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mas sensible ) 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niveles elevados de gastrina sérica – gastrina 17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nivel de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pepsinógeno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sérico 1 bajo 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relacion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pepsinógeno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1 -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pepsinógeno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2 alterada. 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Anemia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macrocítica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Deficiencia de B12.</a:t>
            </a:r>
          </a:p>
          <a:p>
            <a:pPr marL="214313" indent="-214313" defTabSz="342900">
              <a:buFont typeface="Wingdings" panose="05000000000000000000" pitchFamily="2" charset="2"/>
              <a:buChar char="Ø"/>
            </a:pP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El riesgo de cáncer gástrico en la gastritis autoinmune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esta asociado a : 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niveles bajos de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pepsinógeno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1.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gastrina sérica en ayunas alta 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gastritis atrófica del cuerpo y fondo .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estos pacientes, el riesgo de cáncer es alto 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independientemente de si tienen o no infección </a:t>
            </a:r>
            <a:r>
              <a:rPr lang="es-ES" sz="1600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por H. pylori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 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72920" y="3786190"/>
            <a:ext cx="6585096" cy="2357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85720" y="214290"/>
            <a:ext cx="4212771" cy="6018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443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836712"/>
            <a:ext cx="74481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Otras pruebas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que pueden ser necesarias para la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gastritis autoinmune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son: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la gastrina-17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los anticuerpos anti- 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H. pylori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citocinas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(como IL-8)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grelina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 péptido liberador de la hormona del crecimiento que se produce principalmente por vía gástrica fondo de la mucosa).</a:t>
            </a:r>
            <a:r>
              <a:rPr lang="es-E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6188" y="3322424"/>
            <a:ext cx="3497447" cy="2696316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395536" y="620688"/>
            <a:ext cx="504056" cy="2160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71039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5639" y="1344065"/>
            <a:ext cx="728720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dirty="0">
                <a:solidFill>
                  <a:srgbClr val="FF0000"/>
                </a:solidFill>
                <a:latin typeface="Times New Roman" panose="02020603050405020304" pitchFamily="18" charset="0"/>
              </a:rPr>
              <a:t>Gastritis autoinmune : </a:t>
            </a:r>
          </a:p>
          <a:p>
            <a:pPr defTabSz="342900"/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0034" y="1928802"/>
            <a:ext cx="832990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E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gastritis autoinmune 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puede estar asociada con </a:t>
            </a:r>
            <a:r>
              <a:rPr lang="es-E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otros trastornos autoinmunes 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Síndromes </a:t>
            </a:r>
            <a:r>
              <a:rPr lang="es-E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poliglandulares</a:t>
            </a: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autoinmunes (SPGA</a:t>
            </a:r>
            <a:r>
              <a:rPr lang="es-E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PGA </a:t>
            </a: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 1 (hipoparatiroidismo y candidiasis </a:t>
            </a:r>
            <a:r>
              <a:rPr lang="es-E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mucocutánea</a:t>
            </a: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PGA tipo 3 ,diabetes mellitus y enfermedades tiroideas autoinmunes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tiroiditis de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Hashimoto. </a:t>
            </a:r>
            <a:r>
              <a:rPr lang="es-ES" sz="1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Sindrome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de Schmidt : </a:t>
            </a:r>
            <a:r>
              <a:rPr lang="es-ES" sz="1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Céliaca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–Addison – tiroiditis.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urticaria espontánea crónica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enfermedad de Addison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miastenia grave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diabetes tipo 1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Vitiligo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trastornos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periorales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,especialmente liquen plano oral erosivo.</a:t>
            </a:r>
          </a:p>
          <a:p>
            <a:pPr marL="214313" indent="-214313" defTabSz="34290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alopecia, enfermedad celíaca, y hepatitis autoinmune.</a:t>
            </a:r>
          </a:p>
          <a:p>
            <a:pPr defTabSz="342900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asociación entre la gastritis autoinmune atrófica crónica y la enfermedad tiroidea autoinmune</a:t>
            </a:r>
          </a:p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ganó el nombre a principios de los años 60 de "síndrome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tirogástrico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".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24540" y="5072074"/>
            <a:ext cx="8290864" cy="10001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52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8946" y="714357"/>
            <a:ext cx="8355563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600" b="1" dirty="0">
              <a:solidFill>
                <a:srgbClr val="985735"/>
              </a:solidFill>
              <a:latin typeface="arial" panose="020B0604020202020204" pitchFamily="34" charset="0"/>
            </a:endParaRPr>
          </a:p>
          <a:p>
            <a:pPr defTabSz="342900"/>
            <a:r>
              <a:rPr lang="es-ES" sz="1600" b="1" dirty="0">
                <a:solidFill>
                  <a:srgbClr val="0000FF"/>
                </a:solidFill>
                <a:latin typeface="arial" panose="020B0604020202020204" pitchFamily="34" charset="0"/>
              </a:rPr>
              <a:t>Complicaciones en las gastritis autoinmunes ( G.A.)</a:t>
            </a:r>
          </a:p>
          <a:p>
            <a:pPr defTabSz="342900"/>
            <a:endParaRPr lang="es-ES" sz="1350" b="1" dirty="0">
              <a:solidFill>
                <a:srgbClr val="985735"/>
              </a:solidFill>
              <a:latin typeface="arial" panose="020B0604020202020204" pitchFamily="34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Tumores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neuroendocrinos (NET</a:t>
            </a:r>
            <a:r>
              <a:rPr lang="es-ES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G.A. predispone al desarrollo de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adenocarcinoma gástrico y NET gástricos tipo </a:t>
            </a:r>
            <a:r>
              <a:rPr lang="es-ES" sz="135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  <a:p>
            <a:pPr defTabSz="342900">
              <a:buFont typeface="Arial" panose="020B0604020202020204" pitchFamily="34" charset="0"/>
              <a:buChar char="•"/>
            </a:pPr>
            <a:endParaRPr lang="es-E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El desarrollo de NET en estos pacientes está relacionado con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la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atrofia de la mucosa y la hiperplasia de las células del cuello mucoso inmaduro.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este proceso de diferenciación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las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cél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. precursoras inmaduras del cuello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se diferencian a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cél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. similares a las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enterocromafines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,  productoras de histamina.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se produce </a:t>
            </a:r>
            <a:r>
              <a:rPr lang="es-ES" sz="1600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hipergastrinemia</a:t>
            </a:r>
            <a:r>
              <a:rPr lang="es-ES" sz="1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favoreciendo el desarrollo de los NET. </a:t>
            </a:r>
          </a:p>
          <a:p>
            <a:pPr defTabSz="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También , la G.A. crónica genera: Deficiencia de vitamina C,  D, ácido fólico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</a:p>
          <a:p>
            <a:pPr defTabSz="34290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zinc, magnesio, y calcio</a:t>
            </a:r>
          </a:p>
        </p:txBody>
      </p:sp>
    </p:spTree>
    <p:extLst>
      <p:ext uri="{BB962C8B-B14F-4D97-AF65-F5344CB8AC3E}">
        <p14:creationId xmlns:p14="http://schemas.microsoft.com/office/powerpoint/2010/main" val="42353533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85786" y="857232"/>
            <a:ext cx="3672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400" b="1" dirty="0">
                <a:solidFill>
                  <a:srgbClr val="0000FF"/>
                </a:solidFill>
                <a:latin typeface="ff3"/>
              </a:rPr>
              <a:t>Hiperplasia de células neuroendocrinas 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85786" y="1214422"/>
            <a:ext cx="56557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b="1" dirty="0">
                <a:solidFill>
                  <a:srgbClr val="0000FF"/>
                </a:solidFill>
                <a:latin typeface="ff3"/>
              </a:rPr>
              <a:t> </a:t>
            </a: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La </a:t>
            </a:r>
            <a:r>
              <a:rPr lang="es-ES" sz="1400" dirty="0" err="1">
                <a:solidFill>
                  <a:srgbClr val="0000FF"/>
                </a:solidFill>
              </a:rPr>
              <a:t>hipoclorhidia</a:t>
            </a:r>
            <a:r>
              <a:rPr lang="es-ES" sz="1400" dirty="0">
                <a:solidFill>
                  <a:srgbClr val="0000FF"/>
                </a:solidFill>
              </a:rPr>
              <a:t> gástrica </a:t>
            </a:r>
            <a:r>
              <a:rPr lang="es-ES" sz="1400" dirty="0">
                <a:solidFill>
                  <a:prstClr val="black"/>
                </a:solidFill>
              </a:rPr>
              <a:t>o aclorhidria asociada a la </a:t>
            </a:r>
            <a:r>
              <a:rPr lang="es-ES" sz="1400" dirty="0" smtClean="0">
                <a:solidFill>
                  <a:prstClr val="black"/>
                </a:solidFill>
              </a:rPr>
              <a:t>GAI </a:t>
            </a:r>
            <a:r>
              <a:rPr lang="es-ES" sz="1400" dirty="0">
                <a:solidFill>
                  <a:prstClr val="black"/>
                </a:solidFill>
              </a:rPr>
              <a:t>avanzada estimula la </a:t>
            </a:r>
            <a:r>
              <a:rPr lang="es-ES" sz="1400" dirty="0">
                <a:solidFill>
                  <a:srgbClr val="0000FF"/>
                </a:solidFill>
              </a:rPr>
              <a:t>secreción sostenida de gastrina</a:t>
            </a:r>
            <a:r>
              <a:rPr lang="es-ES" sz="1400" dirty="0">
                <a:solidFill>
                  <a:prstClr val="black"/>
                </a:solidFill>
              </a:rPr>
              <a:t> por las células G </a:t>
            </a:r>
            <a:r>
              <a:rPr lang="es-ES" sz="1400" dirty="0" err="1">
                <a:solidFill>
                  <a:prstClr val="black"/>
                </a:solidFill>
              </a:rPr>
              <a:t>antrales</a:t>
            </a:r>
            <a:r>
              <a:rPr lang="es-ES" sz="1400" dirty="0">
                <a:solidFill>
                  <a:prstClr val="black"/>
                </a:solidFill>
              </a:rPr>
              <a:t> produciéndose </a:t>
            </a:r>
            <a:r>
              <a:rPr lang="es-ES" sz="1400" dirty="0" err="1">
                <a:solidFill>
                  <a:srgbClr val="0000FF"/>
                </a:solidFill>
              </a:rPr>
              <a:t>hipergastrinemia</a:t>
            </a:r>
            <a:r>
              <a:rPr lang="es-ES" sz="1400" dirty="0">
                <a:solidFill>
                  <a:prstClr val="black"/>
                </a:solidFill>
              </a:rPr>
              <a:t> la cual desencadena la </a:t>
            </a:r>
            <a:r>
              <a:rPr lang="es-ES" sz="1400" dirty="0">
                <a:solidFill>
                  <a:srgbClr val="0000FF"/>
                </a:solidFill>
              </a:rPr>
              <a:t>proliferación de células similares a las ECL.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63566" y="2719386"/>
            <a:ext cx="55569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Estas </a:t>
            </a:r>
            <a:r>
              <a:rPr lang="es-ES" sz="1400" dirty="0">
                <a:solidFill>
                  <a:srgbClr val="0000FF"/>
                </a:solidFill>
              </a:rPr>
              <a:t>células similares a las  ECL</a:t>
            </a:r>
            <a:r>
              <a:rPr lang="es-ES" sz="1400" dirty="0">
                <a:solidFill>
                  <a:prstClr val="black"/>
                </a:solidFill>
              </a:rPr>
              <a:t> pueden presentar un amplio espectro de cambios, que van desde la </a:t>
            </a:r>
            <a:r>
              <a:rPr lang="es-ES" sz="1400" dirty="0">
                <a:solidFill>
                  <a:srgbClr val="0000FF"/>
                </a:solidFill>
              </a:rPr>
              <a:t>hiperplasia "verdadera" hasta la neoplasia endocrina </a:t>
            </a:r>
            <a:r>
              <a:rPr lang="es-ES" sz="1400" dirty="0">
                <a:solidFill>
                  <a:prstClr val="black"/>
                </a:solidFill>
              </a:rPr>
              <a:t>. (expresan </a:t>
            </a:r>
            <a:r>
              <a:rPr lang="es-ES" sz="1400" dirty="0" err="1">
                <a:solidFill>
                  <a:prstClr val="black"/>
                </a:solidFill>
              </a:rPr>
              <a:t>cromogranina</a:t>
            </a:r>
            <a:r>
              <a:rPr lang="es-ES" sz="1400" dirty="0">
                <a:solidFill>
                  <a:prstClr val="black"/>
                </a:solidFill>
              </a:rPr>
              <a:t> + ).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63566" y="3570844"/>
            <a:ext cx="6523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También se sabe que la </a:t>
            </a:r>
            <a:r>
              <a:rPr lang="es-ES" sz="1400" dirty="0">
                <a:solidFill>
                  <a:srgbClr val="0000FF"/>
                </a:solidFill>
              </a:rPr>
              <a:t>hiperplasia de células ECL </a:t>
            </a:r>
            <a:r>
              <a:rPr lang="es-ES" sz="1400" dirty="0">
                <a:solidFill>
                  <a:prstClr val="black"/>
                </a:solidFill>
              </a:rPr>
              <a:t>se desarrolla a partir de la </a:t>
            </a:r>
            <a:r>
              <a:rPr lang="es-ES" sz="1400" dirty="0" err="1">
                <a:solidFill>
                  <a:prstClr val="black"/>
                </a:solidFill>
              </a:rPr>
              <a:t>hipergastrinemia</a:t>
            </a:r>
            <a:r>
              <a:rPr lang="es-ES" sz="1400" dirty="0">
                <a:solidFill>
                  <a:prstClr val="black"/>
                </a:solidFill>
              </a:rPr>
              <a:t> causada por la administración a largo plazo de </a:t>
            </a:r>
            <a:r>
              <a:rPr lang="es-ES" sz="1400" dirty="0">
                <a:solidFill>
                  <a:srgbClr val="0000FF"/>
                </a:solidFill>
              </a:rPr>
              <a:t>IBP</a:t>
            </a:r>
          </a:p>
        </p:txBody>
      </p:sp>
    </p:spTree>
    <p:extLst>
      <p:ext uri="{BB962C8B-B14F-4D97-AF65-F5344CB8AC3E}">
        <p14:creationId xmlns:p14="http://schemas.microsoft.com/office/powerpoint/2010/main" val="27327906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0130" y="1223704"/>
            <a:ext cx="762411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</a:rPr>
              <a:t>Tumores neuroendocrinos :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Los micro tumores endocrinos ( es decir , </a:t>
            </a:r>
            <a:r>
              <a:rPr lang="es-ES" sz="1350" dirty="0">
                <a:solidFill>
                  <a:srgbClr val="0000FF"/>
                </a:solidFill>
              </a:rPr>
              <a:t>micro carcinoides</a:t>
            </a:r>
            <a:r>
              <a:rPr lang="es-ES" sz="1350" dirty="0">
                <a:solidFill>
                  <a:prstClr val="black"/>
                </a:solidFill>
              </a:rPr>
              <a:t>) </a:t>
            </a:r>
            <a:r>
              <a:rPr lang="es-ES" sz="1350" dirty="0">
                <a:solidFill>
                  <a:srgbClr val="0000FF"/>
                </a:solidFill>
              </a:rPr>
              <a:t>son nódulos de células ECL que escapan a la detección en la endoscopia.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Cuando el diámetro de estas proliferaciones neuroendocrinas excede los 5 mm, se vuelven endoscópicamente detectables y se clasifican histológicamente como NET.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20128" y="2527726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Representan el 0,6% -2% de todos los pólipos gástricos identificados en la endoscopia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20129" y="3197322"/>
            <a:ext cx="78032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Se han descrito tres tipos diferentes de NET gástricas:</a:t>
            </a:r>
          </a:p>
          <a:p>
            <a:pPr defTabSz="342900"/>
            <a:r>
              <a:rPr lang="es-ES" sz="1350" dirty="0">
                <a:solidFill>
                  <a:srgbClr val="0000FF"/>
                </a:solidFill>
              </a:rPr>
              <a:t>NET que surgen en la gastritis atrófica predominante en el cuerpo</a:t>
            </a:r>
            <a:r>
              <a:rPr lang="es-ES" sz="1350" dirty="0">
                <a:solidFill>
                  <a:prstClr val="black"/>
                </a:solidFill>
              </a:rPr>
              <a:t> (Tipo 1);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NET asociados con </a:t>
            </a:r>
            <a:r>
              <a:rPr lang="es-ES" sz="1350" dirty="0" err="1">
                <a:solidFill>
                  <a:prstClr val="black"/>
                </a:solidFill>
              </a:rPr>
              <a:t>gastrinoma</a:t>
            </a:r>
            <a:r>
              <a:rPr lang="es-ES" sz="1350" dirty="0">
                <a:solidFill>
                  <a:prstClr val="black"/>
                </a:solidFill>
              </a:rPr>
              <a:t> y síndrome MEN-1 (Tipo 2 )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20128" y="4362844"/>
            <a:ext cx="7624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Los NET relacionados con GA ( es decir , los NET Tipo 1) representan del 70% al 80% de todas las neoplasias gástricas derivadas de las células ECL.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Los carcinoides tipo I están significativamente asociados con la anemia perniciosa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20129" y="3849333"/>
            <a:ext cx="222137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NET esporádicos (Tipo 3). </a:t>
            </a:r>
          </a:p>
        </p:txBody>
      </p:sp>
    </p:spTree>
    <p:extLst>
      <p:ext uri="{BB962C8B-B14F-4D97-AF65-F5344CB8AC3E}">
        <p14:creationId xmlns:p14="http://schemas.microsoft.com/office/powerpoint/2010/main" val="39183364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76881" y="1058560"/>
            <a:ext cx="724723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Debido a su fenotipo / </a:t>
            </a:r>
            <a:r>
              <a:rPr lang="es-ES" sz="1350" dirty="0" err="1">
                <a:solidFill>
                  <a:prstClr val="black"/>
                </a:solidFill>
              </a:rPr>
              <a:t>inmunofenotipo</a:t>
            </a:r>
            <a:r>
              <a:rPr lang="es-ES" sz="1350" dirty="0">
                <a:solidFill>
                  <a:prstClr val="black"/>
                </a:solidFill>
              </a:rPr>
              <a:t> peculiar, su expresión constante de marcadores neuroendocrinos ( es decir , </a:t>
            </a:r>
            <a:r>
              <a:rPr lang="es-ES" sz="1350" dirty="0" err="1">
                <a:solidFill>
                  <a:prstClr val="black"/>
                </a:solidFill>
              </a:rPr>
              <a:t>cromogranina</a:t>
            </a:r>
            <a:r>
              <a:rPr lang="es-ES" sz="1350" dirty="0">
                <a:solidFill>
                  <a:prstClr val="black"/>
                </a:solidFill>
              </a:rPr>
              <a:t>, </a:t>
            </a:r>
            <a:r>
              <a:rPr lang="es-ES" sz="1350" dirty="0" err="1">
                <a:solidFill>
                  <a:prstClr val="black"/>
                </a:solidFill>
              </a:rPr>
              <a:t>sinaptofisina</a:t>
            </a:r>
            <a:r>
              <a:rPr lang="es-ES" sz="1350" dirty="0">
                <a:solidFill>
                  <a:prstClr val="black"/>
                </a:solidFill>
              </a:rPr>
              <a:t> y CD56), y su entorno clínico-patológico, los NET gástricos suelen ser fáciles de diagnosticar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76881" y="18049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b="1" dirty="0" err="1">
                <a:solidFill>
                  <a:prstClr val="black"/>
                </a:solidFill>
              </a:rPr>
              <a:t>Pseudopolipos</a:t>
            </a:r>
            <a:r>
              <a:rPr lang="es-ES" sz="1350" b="1" dirty="0">
                <a:solidFill>
                  <a:prstClr val="black"/>
                </a:solidFill>
              </a:rPr>
              <a:t> </a:t>
            </a:r>
            <a:r>
              <a:rPr lang="es-ES" sz="1350" b="1" dirty="0" err="1">
                <a:solidFill>
                  <a:prstClr val="black"/>
                </a:solidFill>
              </a:rPr>
              <a:t>oxínticos</a:t>
            </a:r>
            <a:r>
              <a:rPr lang="es-ES" sz="1350" b="1" dirty="0">
                <a:solidFill>
                  <a:prstClr val="black"/>
                </a:solidFill>
              </a:rPr>
              <a:t>: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 En un contexto de AIG atrófica, los restos de mucosa </a:t>
            </a:r>
            <a:r>
              <a:rPr lang="es-ES" sz="1350" dirty="0" err="1">
                <a:solidFill>
                  <a:prstClr val="black"/>
                </a:solidFill>
              </a:rPr>
              <a:t>oxíntica</a:t>
            </a:r>
            <a:r>
              <a:rPr lang="es-ES" sz="1350" dirty="0">
                <a:solidFill>
                  <a:prstClr val="black"/>
                </a:solidFill>
              </a:rPr>
              <a:t> no afectada pueden tener las características endoscópicas de las lesiones </a:t>
            </a:r>
            <a:r>
              <a:rPr lang="es-ES" sz="1350" dirty="0" err="1">
                <a:solidFill>
                  <a:prstClr val="black"/>
                </a:solidFill>
              </a:rPr>
              <a:t>pseudopolipoides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76881" y="2759161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b="1" dirty="0">
                <a:solidFill>
                  <a:prstClr val="black"/>
                </a:solidFill>
              </a:rPr>
              <a:t>Pólipos </a:t>
            </a:r>
            <a:r>
              <a:rPr lang="es-ES" sz="1350" b="1" dirty="0" err="1">
                <a:solidFill>
                  <a:prstClr val="black"/>
                </a:solidFill>
              </a:rPr>
              <a:t>hiperplásicos</a:t>
            </a:r>
            <a:r>
              <a:rPr lang="es-ES" sz="1350" b="1" dirty="0">
                <a:solidFill>
                  <a:prstClr val="black"/>
                </a:solidFill>
              </a:rPr>
              <a:t> :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 Los pólipos </a:t>
            </a:r>
            <a:r>
              <a:rPr lang="es-ES" sz="1350" dirty="0" err="1">
                <a:solidFill>
                  <a:prstClr val="black"/>
                </a:solidFill>
              </a:rPr>
              <a:t>hiperplásicos</a:t>
            </a:r>
            <a:r>
              <a:rPr lang="es-ES" sz="1350" dirty="0">
                <a:solidFill>
                  <a:prstClr val="black"/>
                </a:solidFill>
              </a:rPr>
              <a:t> son proliferaciones </a:t>
            </a:r>
            <a:r>
              <a:rPr lang="es-ES" sz="1350" dirty="0" err="1">
                <a:solidFill>
                  <a:prstClr val="black"/>
                </a:solidFill>
              </a:rPr>
              <a:t>metainflamatorias</a:t>
            </a:r>
            <a:r>
              <a:rPr lang="es-ES" sz="1350" dirty="0">
                <a:solidFill>
                  <a:prstClr val="black"/>
                </a:solidFill>
              </a:rPr>
              <a:t> de las células </a:t>
            </a:r>
            <a:r>
              <a:rPr lang="es-ES" sz="1350" dirty="0" err="1">
                <a:solidFill>
                  <a:prstClr val="black"/>
                </a:solidFill>
              </a:rPr>
              <a:t>foveolares</a:t>
            </a:r>
            <a:r>
              <a:rPr lang="es-ES" sz="1350" dirty="0">
                <a:solidFill>
                  <a:prstClr val="black"/>
                </a:solidFill>
              </a:rPr>
              <a:t> gástricas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76881" y="3451659"/>
            <a:ext cx="72472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b="1" dirty="0">
                <a:solidFill>
                  <a:prstClr val="black"/>
                </a:solidFill>
              </a:rPr>
              <a:t>Adenoma de la glándula pilórica: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El adenoma de la glándula pilórica prevalece principalmente entre los pacientes con AIG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6881" y="3874742"/>
            <a:ext cx="69630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El adenoma de la glándula pilórica consiste en glándulas de tipo pilórico que expresan tanto MUC6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76881" y="4359491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b="1" dirty="0">
                <a:solidFill>
                  <a:prstClr val="black"/>
                </a:solidFill>
              </a:rPr>
              <a:t>Adenocarcinoma gástrico : </a:t>
            </a: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 La AIG atrófica de larga data se considera una condición precancerosa</a:t>
            </a:r>
          </a:p>
        </p:txBody>
      </p:sp>
    </p:spTree>
    <p:extLst>
      <p:ext uri="{BB962C8B-B14F-4D97-AF65-F5344CB8AC3E}">
        <p14:creationId xmlns:p14="http://schemas.microsoft.com/office/powerpoint/2010/main" val="3436609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7084" y="3066229"/>
            <a:ext cx="7786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srgbClr val="0000FF"/>
                </a:solidFill>
              </a:rPr>
              <a:t>La pérdida desigual de las glándulas </a:t>
            </a:r>
            <a:r>
              <a:rPr lang="es-ES" sz="1400" dirty="0" err="1">
                <a:solidFill>
                  <a:srgbClr val="0000FF"/>
                </a:solidFill>
              </a:rPr>
              <a:t>oxínticas</a:t>
            </a:r>
            <a:r>
              <a:rPr lang="es-ES" sz="1400" dirty="0">
                <a:solidFill>
                  <a:srgbClr val="0000FF"/>
                </a:solidFill>
              </a:rPr>
              <a:t> da lugar a un aspecto </a:t>
            </a:r>
            <a:r>
              <a:rPr lang="es-ES" sz="1400" dirty="0" err="1">
                <a:solidFill>
                  <a:srgbClr val="0000FF"/>
                </a:solidFill>
              </a:rPr>
              <a:t>pseudopolipoide</a:t>
            </a:r>
            <a:r>
              <a:rPr lang="es-ES" sz="1400" dirty="0">
                <a:solidFill>
                  <a:srgbClr val="0000FF"/>
                </a:solidFill>
              </a:rPr>
              <a:t>,</a:t>
            </a: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focos de mucosa </a:t>
            </a:r>
            <a:r>
              <a:rPr lang="es-ES" sz="1400" dirty="0" err="1">
                <a:solidFill>
                  <a:srgbClr val="0000FF"/>
                </a:solidFill>
              </a:rPr>
              <a:t>oxíntica</a:t>
            </a:r>
            <a:r>
              <a:rPr lang="es-ES" sz="1400" dirty="0">
                <a:solidFill>
                  <a:srgbClr val="0000FF"/>
                </a:solidFill>
              </a:rPr>
              <a:t> preservada en medio de las áreas atróficas.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57158" y="370162"/>
            <a:ext cx="6858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Evolución histológica de la GAI</a:t>
            </a:r>
            <a:endParaRPr lang="es-E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7158" y="1285860"/>
            <a:ext cx="6859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prstClr val="black"/>
                </a:solidFill>
              </a:rPr>
              <a:t>En primer lugar</a:t>
            </a:r>
            <a:r>
              <a:rPr lang="es-ES" sz="1600" dirty="0">
                <a:solidFill>
                  <a:prstClr val="black"/>
                </a:solidFill>
              </a:rPr>
              <a:t>, la fase más temprana presenta una </a:t>
            </a:r>
            <a:r>
              <a:rPr lang="es-ES" sz="1600" dirty="0">
                <a:solidFill>
                  <a:srgbClr val="0000FF"/>
                </a:solidFill>
              </a:rPr>
              <a:t>infiltración</a:t>
            </a:r>
            <a:r>
              <a:rPr lang="es-ES" sz="1600" dirty="0">
                <a:solidFill>
                  <a:prstClr val="black"/>
                </a:solidFill>
              </a:rPr>
              <a:t> desigual de células plasmáticas y linfocitos de la lámina propia.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07085" y="2214454"/>
            <a:ext cx="6670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Los linfocitos pueden estar organizados en estructuras </a:t>
            </a:r>
            <a:r>
              <a:rPr lang="es-ES" sz="1400" dirty="0">
                <a:solidFill>
                  <a:srgbClr val="0000FF"/>
                </a:solidFill>
              </a:rPr>
              <a:t>nodulares o foliculares</a:t>
            </a:r>
            <a:r>
              <a:rPr lang="es-ES" sz="14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07085" y="26403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Infiltrado mononuclear </a:t>
            </a:r>
            <a:r>
              <a:rPr lang="es-ES" sz="1400" dirty="0" err="1">
                <a:solidFill>
                  <a:prstClr val="black"/>
                </a:solidFill>
              </a:rPr>
              <a:t>intraepitelial</a:t>
            </a:r>
            <a:r>
              <a:rPr lang="es-ES" sz="1400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572" y="3845569"/>
            <a:ext cx="2712900" cy="1833275"/>
          </a:xfrm>
          <a:prstGeom prst="rect">
            <a:avLst/>
          </a:prstGeom>
        </p:spPr>
      </p:pic>
      <p:sp>
        <p:nvSpPr>
          <p:cNvPr id="8" name="Flecha curvada hacia la izquierda 7"/>
          <p:cNvSpPr/>
          <p:nvPr/>
        </p:nvSpPr>
        <p:spPr>
          <a:xfrm>
            <a:off x="7286644" y="3143248"/>
            <a:ext cx="650247" cy="145557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444208" y="370162"/>
            <a:ext cx="533320" cy="25052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032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76200" y="1219200"/>
            <a:ext cx="32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es-AR" sz="2000">
                <a:solidFill>
                  <a:srgbClr val="FFFF00"/>
                </a:solidFill>
                <a:latin typeface="Arial MT Black" pitchFamily="34" charset="0"/>
              </a:rPr>
              <a:t>  </a:t>
            </a:r>
            <a:endParaRPr lang="es-ES" altLang="es-AR" sz="2000">
              <a:solidFill>
                <a:srgbClr val="FFFF00"/>
              </a:solidFill>
              <a:latin typeface="Arial MT Black" pitchFamily="34" charset="0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505200" y="14319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AR" sz="200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0" y="549275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endParaRPr lang="pt-BR" altLang="es-AR" sz="2000">
              <a:latin typeface="Arial MT Black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pt-BR" altLang="es-AR" sz="2000">
              <a:solidFill>
                <a:schemeClr val="accent1"/>
              </a:solidFill>
              <a:latin typeface="Arial MT Black" pitchFamily="34" charset="0"/>
            </a:endParaRP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3505200" y="11271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AR" sz="2000">
              <a:solidFill>
                <a:srgbClr val="FFFF66"/>
              </a:solidFill>
              <a:latin typeface="Arial MT Black" pitchFamily="34" charset="0"/>
            </a:endParaRPr>
          </a:p>
        </p:txBody>
      </p:sp>
      <p:pic>
        <p:nvPicPr>
          <p:cNvPr id="1026" name="Objec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71625"/>
            <a:ext cx="8153400" cy="4905375"/>
          </a:xfrm>
          <a:prstGeom prst="rect">
            <a:avLst/>
          </a:prstGeom>
        </p:spPr>
      </p:pic>
      <p:sp>
        <p:nvSpPr>
          <p:cNvPr id="1031" name="Line 11"/>
          <p:cNvSpPr>
            <a:spLocks noChangeShapeType="1"/>
          </p:cNvSpPr>
          <p:nvPr/>
        </p:nvSpPr>
        <p:spPr bwMode="auto">
          <a:xfrm>
            <a:off x="3200400" y="33528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762000" y="36576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033" name="Picture 13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5175" y="0"/>
            <a:ext cx="7588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15"/>
          <p:cNvSpPr>
            <a:spLocks noChangeArrowheads="1"/>
          </p:cNvSpPr>
          <p:nvPr/>
        </p:nvSpPr>
        <p:spPr bwMode="auto">
          <a:xfrm>
            <a:off x="3348038" y="4941888"/>
            <a:ext cx="792162" cy="5032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35" name="Line 16"/>
          <p:cNvSpPr>
            <a:spLocks noChangeShapeType="1"/>
          </p:cNvSpPr>
          <p:nvPr/>
        </p:nvSpPr>
        <p:spPr bwMode="auto">
          <a:xfrm>
            <a:off x="2843213" y="6237288"/>
            <a:ext cx="15843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pic>
        <p:nvPicPr>
          <p:cNvPr id="1036" name="Picture 14" descr="http://upload.wikimedia.org/wikipedia/commons/thumb/e/ed/Gap_cell_junction-es.svg/300px-Gap_cell_junction-es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928688"/>
            <a:ext cx="2214562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417" y="1716173"/>
            <a:ext cx="6376086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b="1" dirty="0">
                <a:solidFill>
                  <a:prstClr val="black"/>
                </a:solidFill>
              </a:rPr>
              <a:t>En segundo lugar</a:t>
            </a:r>
            <a:r>
              <a:rPr lang="es-ES" sz="1350" dirty="0">
                <a:solidFill>
                  <a:prstClr val="black"/>
                </a:solidFill>
              </a:rPr>
              <a:t>, los linfocitos y las células plasmáticas forman un </a:t>
            </a:r>
            <a:r>
              <a:rPr lang="es-ES" sz="1350" u="sng" dirty="0">
                <a:solidFill>
                  <a:srgbClr val="0000FF"/>
                </a:solidFill>
              </a:rPr>
              <a:t>infiltrado denso en la lámina propia.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alteraciones </a:t>
            </a:r>
            <a:r>
              <a:rPr lang="es-ES" sz="1350" dirty="0">
                <a:solidFill>
                  <a:srgbClr val="0000FF"/>
                </a:solidFill>
              </a:rPr>
              <a:t>glandulares atróficas claramente visibles.</a:t>
            </a:r>
          </a:p>
          <a:p>
            <a:pPr defTabSz="342900"/>
            <a:endParaRPr lang="es-ES" sz="1400" dirty="0">
              <a:solidFill>
                <a:prstClr val="black"/>
              </a:solidFill>
            </a:endParaRP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En los túbulos </a:t>
            </a:r>
            <a:r>
              <a:rPr lang="es-ES" sz="1400" dirty="0" err="1">
                <a:solidFill>
                  <a:srgbClr val="0000FF"/>
                </a:solidFill>
              </a:rPr>
              <a:t>oxínticos</a:t>
            </a:r>
            <a:r>
              <a:rPr lang="es-ES" sz="1400" dirty="0">
                <a:solidFill>
                  <a:prstClr val="black"/>
                </a:solidFill>
              </a:rPr>
              <a:t>, la población nativa de células parietales y principales se alterna con </a:t>
            </a:r>
            <a:r>
              <a:rPr lang="es-ES" sz="1400" dirty="0">
                <a:solidFill>
                  <a:srgbClr val="0000FF"/>
                </a:solidFill>
              </a:rPr>
              <a:t>un nuevo fenotipo de epitelios claros, formadores de </a:t>
            </a:r>
            <a:r>
              <a:rPr lang="es-ES" sz="1400" dirty="0" err="1">
                <a:solidFill>
                  <a:srgbClr val="0000FF"/>
                </a:solidFill>
              </a:rPr>
              <a:t>muco</a:t>
            </a:r>
            <a:r>
              <a:rPr lang="es-ES" sz="1400" dirty="0" smtClean="0">
                <a:solidFill>
                  <a:srgbClr val="0000FF"/>
                </a:solidFill>
              </a:rPr>
              <a:t>. ES </a:t>
            </a:r>
            <a:r>
              <a:rPr lang="es-ES" sz="1400" dirty="0">
                <a:solidFill>
                  <a:srgbClr val="0000FF"/>
                </a:solidFill>
              </a:rPr>
              <a:t>el fenotipo de las glándulas </a:t>
            </a:r>
            <a:r>
              <a:rPr lang="es-ES" sz="1400" dirty="0" err="1">
                <a:solidFill>
                  <a:srgbClr val="0000FF"/>
                </a:solidFill>
              </a:rPr>
              <a:t>antrales</a:t>
            </a:r>
            <a:r>
              <a:rPr lang="es-ES" sz="1400" dirty="0">
                <a:solidFill>
                  <a:srgbClr val="0000FF"/>
                </a:solidFill>
              </a:rPr>
              <a:t> </a:t>
            </a:r>
            <a:r>
              <a:rPr lang="es-ES" sz="1400" b="1" dirty="0">
                <a:solidFill>
                  <a:srgbClr val="FF0000"/>
                </a:solidFill>
              </a:rPr>
              <a:t>("</a:t>
            </a:r>
            <a:r>
              <a:rPr lang="es-ES" sz="1400" b="1" dirty="0" err="1">
                <a:solidFill>
                  <a:srgbClr val="FF0000"/>
                </a:solidFill>
              </a:rPr>
              <a:t>antralización</a:t>
            </a:r>
            <a:r>
              <a:rPr lang="es-ES" sz="1400" b="1" dirty="0">
                <a:solidFill>
                  <a:srgbClr val="FF0000"/>
                </a:solidFill>
              </a:rPr>
              <a:t> </a:t>
            </a:r>
            <a:r>
              <a:rPr lang="es-ES" sz="1400" b="1" dirty="0" err="1">
                <a:solidFill>
                  <a:srgbClr val="FF0000"/>
                </a:solidFill>
              </a:rPr>
              <a:t>oxíntica</a:t>
            </a:r>
            <a:r>
              <a:rPr lang="es-ES" sz="1400" b="1" dirty="0">
                <a:solidFill>
                  <a:srgbClr val="FF0000"/>
                </a:solidFill>
              </a:rPr>
              <a:t>").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  <a:p>
            <a:pPr defTabSz="342900"/>
            <a:r>
              <a:rPr lang="es-ES" sz="1400" dirty="0">
                <a:solidFill>
                  <a:prstClr val="black"/>
                </a:solidFill>
              </a:rPr>
              <a:t>Este </a:t>
            </a:r>
            <a:r>
              <a:rPr lang="es-ES" sz="1400" dirty="0">
                <a:solidFill>
                  <a:srgbClr val="0000FF"/>
                </a:solidFill>
              </a:rPr>
              <a:t>proceso </a:t>
            </a:r>
            <a:r>
              <a:rPr lang="es-ES" sz="1400" dirty="0" err="1">
                <a:solidFill>
                  <a:srgbClr val="0000FF"/>
                </a:solidFill>
              </a:rPr>
              <a:t>metaplásico</a:t>
            </a:r>
            <a:r>
              <a:rPr lang="es-ES" sz="1400" dirty="0">
                <a:solidFill>
                  <a:srgbClr val="0000FF"/>
                </a:solidFill>
              </a:rPr>
              <a:t> se conoce como </a:t>
            </a:r>
            <a:r>
              <a:rPr lang="es-ES" sz="1400" dirty="0" err="1">
                <a:solidFill>
                  <a:srgbClr val="0000FF"/>
                </a:solidFill>
              </a:rPr>
              <a:t>metaplasia</a:t>
            </a:r>
            <a:r>
              <a:rPr lang="es-ES" sz="1400" dirty="0">
                <a:solidFill>
                  <a:srgbClr val="0000FF"/>
                </a:solidFill>
              </a:rPr>
              <a:t> </a:t>
            </a:r>
            <a:r>
              <a:rPr lang="es-ES" sz="1400" dirty="0" err="1">
                <a:solidFill>
                  <a:srgbClr val="0000FF"/>
                </a:solidFill>
              </a:rPr>
              <a:t>pseudo</a:t>
            </a:r>
            <a:r>
              <a:rPr lang="es-ES" sz="1400" dirty="0">
                <a:solidFill>
                  <a:srgbClr val="0000FF"/>
                </a:solidFill>
              </a:rPr>
              <a:t>-pilórica.</a:t>
            </a:r>
          </a:p>
          <a:p>
            <a:pPr defTabSz="342900"/>
            <a:r>
              <a:rPr lang="es-ES" sz="1600" dirty="0">
                <a:solidFill>
                  <a:srgbClr val="FF0000"/>
                </a:solidFill>
              </a:rPr>
              <a:t>Esta </a:t>
            </a:r>
            <a:r>
              <a:rPr lang="es-ES" sz="1600" dirty="0" err="1">
                <a:solidFill>
                  <a:srgbClr val="FF0000"/>
                </a:solidFill>
              </a:rPr>
              <a:t>metaplasia</a:t>
            </a:r>
            <a:r>
              <a:rPr lang="es-ES" sz="1600" dirty="0">
                <a:solidFill>
                  <a:srgbClr val="FF0000"/>
                </a:solidFill>
              </a:rPr>
              <a:t> expresa polipéptidos espasmolíticos (SPEM).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5417" y="4366339"/>
            <a:ext cx="731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Esta población ( SPEM ) </a:t>
            </a:r>
            <a:r>
              <a:rPr lang="es-ES" sz="1400" dirty="0">
                <a:solidFill>
                  <a:srgbClr val="0000FF"/>
                </a:solidFill>
              </a:rPr>
              <a:t>deriva de la </a:t>
            </a:r>
            <a:r>
              <a:rPr lang="es-ES" sz="1400" dirty="0" err="1">
                <a:solidFill>
                  <a:srgbClr val="0000FF"/>
                </a:solidFill>
              </a:rPr>
              <a:t>transdiferenciación</a:t>
            </a:r>
            <a:r>
              <a:rPr lang="es-ES" sz="1400" dirty="0">
                <a:solidFill>
                  <a:srgbClr val="0000FF"/>
                </a:solidFill>
              </a:rPr>
              <a:t> de </a:t>
            </a:r>
            <a:r>
              <a:rPr lang="es-ES" sz="1400" dirty="0" smtClean="0">
                <a:solidFill>
                  <a:srgbClr val="0000FF"/>
                </a:solidFill>
              </a:rPr>
              <a:t>las   </a:t>
            </a:r>
            <a:r>
              <a:rPr lang="es-ES" sz="1400" dirty="0">
                <a:solidFill>
                  <a:srgbClr val="0000FF"/>
                </a:solidFill>
              </a:rPr>
              <a:t>células </a:t>
            </a:r>
            <a:r>
              <a:rPr lang="es-ES" sz="1400" dirty="0" smtClean="0">
                <a:solidFill>
                  <a:srgbClr val="0000FF"/>
                </a:solidFill>
              </a:rPr>
              <a:t>principales.</a:t>
            </a:r>
          </a:p>
          <a:p>
            <a:pPr defTabSz="342900"/>
            <a:r>
              <a:rPr lang="es-ES" sz="1400" dirty="0" smtClean="0">
                <a:solidFill>
                  <a:prstClr val="black"/>
                </a:solidFill>
              </a:rPr>
              <a:t>Las </a:t>
            </a:r>
            <a:r>
              <a:rPr lang="es-ES" sz="1400" dirty="0">
                <a:solidFill>
                  <a:prstClr val="black"/>
                </a:solidFill>
              </a:rPr>
              <a:t>células SPEM expresan marcadores </a:t>
            </a:r>
            <a:r>
              <a:rPr lang="es-ES" sz="1400" dirty="0" err="1">
                <a:solidFill>
                  <a:prstClr val="black"/>
                </a:solidFill>
              </a:rPr>
              <a:t>inmunohistoquímicos</a:t>
            </a:r>
            <a:r>
              <a:rPr lang="es-ES" sz="1400" dirty="0">
                <a:solidFill>
                  <a:prstClr val="black"/>
                </a:solidFill>
              </a:rPr>
              <a:t>, como HE4 y </a:t>
            </a:r>
            <a:r>
              <a:rPr lang="es-ES" sz="1400" dirty="0">
                <a:solidFill>
                  <a:srgbClr val="0000FF"/>
                </a:solidFill>
              </a:rPr>
              <a:t>Tff2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502" y="2370419"/>
            <a:ext cx="2231330" cy="1536326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6643702" y="3260169"/>
            <a:ext cx="428628" cy="1688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5508104" y="4322837"/>
            <a:ext cx="1800200" cy="3302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8" name="Flecha abajo 7"/>
          <p:cNvSpPr/>
          <p:nvPr/>
        </p:nvSpPr>
        <p:spPr>
          <a:xfrm flipV="1">
            <a:off x="6112717" y="3471442"/>
            <a:ext cx="174950" cy="7187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8092" y="1332985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Importante !!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857232"/>
            <a:ext cx="841702" cy="8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918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167" y="2475015"/>
            <a:ext cx="7271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La GAI avanzada se caracteriza por </a:t>
            </a:r>
            <a:r>
              <a:rPr lang="es-ES" sz="1600" dirty="0">
                <a:solidFill>
                  <a:srgbClr val="0000FF"/>
                </a:solidFill>
              </a:rPr>
              <a:t>marcada atrofia de la mucosa </a:t>
            </a:r>
            <a:r>
              <a:rPr lang="es-ES" sz="1600" dirty="0" err="1">
                <a:solidFill>
                  <a:srgbClr val="0000FF"/>
                </a:solidFill>
              </a:rPr>
              <a:t>oxíntica</a:t>
            </a:r>
            <a:r>
              <a:rPr lang="es-ES" sz="1600" dirty="0">
                <a:solidFill>
                  <a:srgbClr val="0000FF"/>
                </a:solidFill>
              </a:rPr>
              <a:t>, 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</a:rPr>
              <a:t>Por </a:t>
            </a:r>
            <a:r>
              <a:rPr lang="es-ES" sz="1600" dirty="0">
                <a:solidFill>
                  <a:srgbClr val="0000FF"/>
                </a:solidFill>
              </a:rPr>
              <a:t>fibrosis de la lámina propia  </a:t>
            </a:r>
            <a:r>
              <a:rPr lang="es-ES" sz="1600" dirty="0">
                <a:solidFill>
                  <a:prstClr val="black"/>
                </a:solidFill>
              </a:rPr>
              <a:t>y glándulas </a:t>
            </a:r>
            <a:r>
              <a:rPr lang="es-ES" sz="1600" dirty="0" err="1">
                <a:solidFill>
                  <a:srgbClr val="0000FF"/>
                </a:solidFill>
              </a:rPr>
              <a:t>metaplásicas</a:t>
            </a:r>
            <a:r>
              <a:rPr lang="es-ES" sz="1600" dirty="0">
                <a:solidFill>
                  <a:srgbClr val="0000FF"/>
                </a:solidFill>
              </a:rPr>
              <a:t> </a:t>
            </a:r>
            <a:r>
              <a:rPr lang="es-ES" sz="1600" dirty="0" err="1">
                <a:solidFill>
                  <a:srgbClr val="0000FF"/>
                </a:solidFill>
              </a:rPr>
              <a:t>pseudopíloricas</a:t>
            </a:r>
            <a:r>
              <a:rPr lang="es-ES" sz="1600" dirty="0">
                <a:solidFill>
                  <a:srgbClr val="0000FF"/>
                </a:solidFill>
              </a:rPr>
              <a:t> e intestinal. 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</a:rPr>
              <a:t>Hiperplasia de la </a:t>
            </a:r>
            <a:r>
              <a:rPr lang="es-ES" sz="1600" dirty="0" err="1">
                <a:solidFill>
                  <a:srgbClr val="0000FF"/>
                </a:solidFill>
              </a:rPr>
              <a:t>muscularis</a:t>
            </a:r>
            <a:r>
              <a:rPr lang="es-ES" sz="1600" dirty="0">
                <a:solidFill>
                  <a:srgbClr val="0000FF"/>
                </a:solidFill>
              </a:rPr>
              <a:t> mucosa , </a:t>
            </a:r>
            <a:r>
              <a:rPr lang="es-ES" sz="1600" dirty="0" err="1">
                <a:solidFill>
                  <a:srgbClr val="0000FF"/>
                </a:solidFill>
              </a:rPr>
              <a:t>pseudopolipos</a:t>
            </a:r>
            <a:r>
              <a:rPr lang="es-ES" sz="1600" dirty="0">
                <a:solidFill>
                  <a:srgbClr val="0000FF"/>
                </a:solidFill>
              </a:rPr>
              <a:t> </a:t>
            </a:r>
            <a:r>
              <a:rPr lang="es-ES" sz="1600" dirty="0" err="1">
                <a:solidFill>
                  <a:srgbClr val="0000FF"/>
                </a:solidFill>
              </a:rPr>
              <a:t>oxínticos</a:t>
            </a:r>
            <a:r>
              <a:rPr lang="es-ES" sz="1600" dirty="0">
                <a:solidFill>
                  <a:srgbClr val="0000FF"/>
                </a:solidFill>
              </a:rPr>
              <a:t>,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</a:rPr>
              <a:t>pólipos </a:t>
            </a:r>
            <a:r>
              <a:rPr lang="es-ES" sz="1600" dirty="0" err="1">
                <a:solidFill>
                  <a:srgbClr val="0000FF"/>
                </a:solidFill>
              </a:rPr>
              <a:t>hiperplásicos</a:t>
            </a:r>
            <a:r>
              <a:rPr lang="es-ES" sz="1600" dirty="0">
                <a:solidFill>
                  <a:srgbClr val="0000FF"/>
                </a:solidFill>
              </a:rPr>
              <a:t> o inflamatorios e hiperplasia de células tipo </a:t>
            </a:r>
            <a:r>
              <a:rPr lang="es-ES" sz="1600" dirty="0" err="1">
                <a:solidFill>
                  <a:srgbClr val="0000FF"/>
                </a:solidFill>
              </a:rPr>
              <a:t>enterocromafina</a:t>
            </a:r>
            <a:r>
              <a:rPr lang="es-ES" sz="1600" dirty="0">
                <a:solidFill>
                  <a:srgbClr val="0000FF"/>
                </a:solidFill>
              </a:rPr>
              <a:t> (ECL)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7158" y="4357694"/>
            <a:ext cx="7055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prstClr val="black"/>
                </a:solidFill>
              </a:rPr>
              <a:t>También se puede presentar , la </a:t>
            </a:r>
            <a:r>
              <a:rPr lang="es-ES" sz="1600" dirty="0" err="1">
                <a:solidFill>
                  <a:prstClr val="black"/>
                </a:solidFill>
              </a:rPr>
              <a:t>metaplasia</a:t>
            </a:r>
            <a:r>
              <a:rPr lang="es-ES" sz="1600" dirty="0">
                <a:solidFill>
                  <a:prstClr val="black"/>
                </a:solidFill>
              </a:rPr>
              <a:t> de células </a:t>
            </a:r>
            <a:r>
              <a:rPr lang="es-ES" sz="1600" dirty="0" err="1">
                <a:solidFill>
                  <a:prstClr val="black"/>
                </a:solidFill>
              </a:rPr>
              <a:t>acínicas</a:t>
            </a:r>
            <a:r>
              <a:rPr lang="es-ES" sz="1600" dirty="0">
                <a:solidFill>
                  <a:prstClr val="black"/>
                </a:solidFill>
              </a:rPr>
              <a:t> pancreáticas.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52166" y="1793776"/>
            <a:ext cx="7005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prstClr val="black"/>
                </a:solidFill>
              </a:rPr>
              <a:t>En tercer lugar</a:t>
            </a:r>
            <a:r>
              <a:rPr lang="es-ES" sz="1600" dirty="0">
                <a:solidFill>
                  <a:prstClr val="black"/>
                </a:solidFill>
              </a:rPr>
              <a:t>, </a:t>
            </a:r>
            <a:r>
              <a:rPr lang="es-ES" sz="1600" dirty="0">
                <a:solidFill>
                  <a:srgbClr val="0000FF"/>
                </a:solidFill>
              </a:rPr>
              <a:t>la </a:t>
            </a:r>
            <a:r>
              <a:rPr lang="es-ES" sz="1600" dirty="0" err="1">
                <a:solidFill>
                  <a:srgbClr val="0000FF"/>
                </a:solidFill>
              </a:rPr>
              <a:t>intestinalización</a:t>
            </a:r>
            <a:r>
              <a:rPr lang="es-ES" sz="1600" dirty="0">
                <a:solidFill>
                  <a:srgbClr val="0000FF"/>
                </a:solidFill>
              </a:rPr>
              <a:t> </a:t>
            </a:r>
            <a:r>
              <a:rPr lang="es-ES" sz="1600" dirty="0">
                <a:solidFill>
                  <a:prstClr val="black"/>
                </a:solidFill>
              </a:rPr>
              <a:t>de la glándula gástrica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1071546"/>
            <a:ext cx="765883" cy="7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31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5529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500063"/>
            <a:ext cx="4954587" cy="5597525"/>
          </a:xfrm>
        </p:spPr>
        <p:txBody>
          <a:bodyPr/>
          <a:lstStyle/>
          <a:p>
            <a:pPr eaLnBrk="1" hangingPunct="1"/>
            <a:r>
              <a:rPr lang="es-ES_tradnl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Luces por favor...</a:t>
            </a: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24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24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24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endParaRPr lang="es-ES_tradnl" sz="3200" b="1" i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s-ES_tradnl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Muchas gracias !!!</a:t>
            </a:r>
          </a:p>
        </p:txBody>
      </p:sp>
      <p:pic>
        <p:nvPicPr>
          <p:cNvPr id="55301" name="Picture 4" descr="H:\conferencia de gastritis\ag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143000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 descr="H:\conferencia de gastritis\ag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1143000"/>
            <a:ext cx="321468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5" descr="H:\conferencia de gastritis\ag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86188"/>
            <a:ext cx="3857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7" descr="H:\conferencia de gastritis\ag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786188"/>
            <a:ext cx="40719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8 Rectángulo"/>
          <p:cNvSpPr>
            <a:spLocks noChangeArrowheads="1"/>
          </p:cNvSpPr>
          <p:nvPr/>
        </p:nvSpPr>
        <p:spPr bwMode="auto">
          <a:xfrm>
            <a:off x="428625" y="5929313"/>
            <a:ext cx="3673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</a:rPr>
              <a:t>www.droscarabedini.com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 descr="C:\Documents and Settings\Usuario\Mis documentos\Mis imágenes\IMG_61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1643063"/>
            <a:ext cx="5643562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3 CuadroTexto"/>
          <p:cNvSpPr txBox="1">
            <a:spLocks noChangeArrowheads="1"/>
          </p:cNvSpPr>
          <p:nvPr/>
        </p:nvSpPr>
        <p:spPr bwMode="auto">
          <a:xfrm>
            <a:off x="500063" y="785813"/>
            <a:ext cx="2766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es-AR" dirty="0">
                <a:solidFill>
                  <a:prstClr val="white"/>
                </a:solidFill>
              </a:rPr>
              <a:t>El diagnóstico endoscópico.</a:t>
            </a:r>
          </a:p>
        </p:txBody>
      </p:sp>
      <p:pic>
        <p:nvPicPr>
          <p:cNvPr id="9728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78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vc-002s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990600" y="32766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838200" y="35814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762000" y="38100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762000" y="41148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990600" y="43434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1295400" y="31242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1600200" y="31242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1905000" y="30480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2209800" y="32766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2362200" y="35814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2286000" y="39624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auto">
          <a:xfrm>
            <a:off x="2209800" y="43434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>
            <a:off x="1066800" y="3962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 flipV="1">
            <a:off x="1143000" y="41148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1371600" y="4343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>
            <a:off x="1219200" y="37338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>
            <a:off x="1295400" y="3429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2" name="Line 20"/>
          <p:cNvSpPr>
            <a:spLocks noChangeShapeType="1"/>
          </p:cNvSpPr>
          <p:nvPr/>
        </p:nvSpPr>
        <p:spPr bwMode="auto">
          <a:xfrm>
            <a:off x="1600200" y="3352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3" name="Line 21"/>
          <p:cNvSpPr>
            <a:spLocks noChangeShapeType="1"/>
          </p:cNvSpPr>
          <p:nvPr/>
        </p:nvSpPr>
        <p:spPr bwMode="auto">
          <a:xfrm>
            <a:off x="1828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4" name="Line 22"/>
          <p:cNvSpPr>
            <a:spLocks noChangeShapeType="1"/>
          </p:cNvSpPr>
          <p:nvPr/>
        </p:nvSpPr>
        <p:spPr bwMode="auto">
          <a:xfrm flipH="1">
            <a:off x="1981200" y="3352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 flipH="1">
            <a:off x="1981200" y="35814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 flipH="1">
            <a:off x="2057400" y="38100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7" name="Line 25"/>
          <p:cNvSpPr>
            <a:spLocks noChangeShapeType="1"/>
          </p:cNvSpPr>
          <p:nvPr/>
        </p:nvSpPr>
        <p:spPr bwMode="auto">
          <a:xfrm flipH="1">
            <a:off x="1981200" y="4114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898" name="Line 26"/>
          <p:cNvSpPr>
            <a:spLocks noChangeShapeType="1"/>
          </p:cNvSpPr>
          <p:nvPr/>
        </p:nvSpPr>
        <p:spPr bwMode="auto">
          <a:xfrm flipH="1" flipV="1">
            <a:off x="2057400" y="4267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259" name="Text Box 27"/>
          <p:cNvSpPr txBox="1">
            <a:spLocks noChangeArrowheads="1"/>
          </p:cNvSpPr>
          <p:nvPr/>
        </p:nvSpPr>
        <p:spPr bwMode="auto">
          <a:xfrm>
            <a:off x="3124200" y="30480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60" name="Text Box 28"/>
          <p:cNvSpPr txBox="1">
            <a:spLocks noChangeArrowheads="1"/>
          </p:cNvSpPr>
          <p:nvPr/>
        </p:nvSpPr>
        <p:spPr bwMode="auto">
          <a:xfrm>
            <a:off x="3657600" y="30480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61" name="Text Box 29"/>
          <p:cNvSpPr txBox="1">
            <a:spLocks noChangeArrowheads="1"/>
          </p:cNvSpPr>
          <p:nvPr/>
        </p:nvSpPr>
        <p:spPr bwMode="auto">
          <a:xfrm>
            <a:off x="4114800" y="34290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62" name="Text Box 30"/>
          <p:cNvSpPr txBox="1">
            <a:spLocks noChangeArrowheads="1"/>
          </p:cNvSpPr>
          <p:nvPr/>
        </p:nvSpPr>
        <p:spPr bwMode="auto">
          <a:xfrm>
            <a:off x="3962400" y="39624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63" name="Text Box 31"/>
          <p:cNvSpPr txBox="1">
            <a:spLocks noChangeArrowheads="1"/>
          </p:cNvSpPr>
          <p:nvPr/>
        </p:nvSpPr>
        <p:spPr bwMode="auto">
          <a:xfrm>
            <a:off x="2819400" y="35052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64" name="Text Box 32"/>
          <p:cNvSpPr txBox="1">
            <a:spLocks noChangeArrowheads="1"/>
          </p:cNvSpPr>
          <p:nvPr/>
        </p:nvSpPr>
        <p:spPr bwMode="auto">
          <a:xfrm>
            <a:off x="2895600" y="39624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05" name="Line 33"/>
          <p:cNvSpPr>
            <a:spLocks noChangeShapeType="1"/>
          </p:cNvSpPr>
          <p:nvPr/>
        </p:nvSpPr>
        <p:spPr bwMode="auto">
          <a:xfrm flipV="1">
            <a:off x="3200400" y="39624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06" name="Line 34"/>
          <p:cNvSpPr>
            <a:spLocks noChangeShapeType="1"/>
          </p:cNvSpPr>
          <p:nvPr/>
        </p:nvSpPr>
        <p:spPr bwMode="auto">
          <a:xfrm>
            <a:off x="3124200" y="3657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07" name="Line 35"/>
          <p:cNvSpPr>
            <a:spLocks noChangeShapeType="1"/>
          </p:cNvSpPr>
          <p:nvPr/>
        </p:nvSpPr>
        <p:spPr bwMode="auto">
          <a:xfrm>
            <a:off x="3352800" y="3276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08" name="Line 36"/>
          <p:cNvSpPr>
            <a:spLocks noChangeShapeType="1"/>
          </p:cNvSpPr>
          <p:nvPr/>
        </p:nvSpPr>
        <p:spPr bwMode="auto">
          <a:xfrm flipH="1" flipV="1">
            <a:off x="3733800" y="40386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09" name="Line 37"/>
          <p:cNvSpPr>
            <a:spLocks noChangeShapeType="1"/>
          </p:cNvSpPr>
          <p:nvPr/>
        </p:nvSpPr>
        <p:spPr bwMode="auto">
          <a:xfrm flipH="1">
            <a:off x="3733800" y="36576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10" name="Line 38"/>
          <p:cNvSpPr>
            <a:spLocks noChangeShapeType="1"/>
          </p:cNvSpPr>
          <p:nvPr/>
        </p:nvSpPr>
        <p:spPr bwMode="auto">
          <a:xfrm flipH="1">
            <a:off x="3810000" y="3276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271" name="Text Box 39"/>
          <p:cNvSpPr txBox="1">
            <a:spLocks noChangeArrowheads="1"/>
          </p:cNvSpPr>
          <p:nvPr/>
        </p:nvSpPr>
        <p:spPr bwMode="auto">
          <a:xfrm>
            <a:off x="6019800" y="38862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12" name="Line 40"/>
          <p:cNvSpPr>
            <a:spLocks noChangeShapeType="1"/>
          </p:cNvSpPr>
          <p:nvPr/>
        </p:nvSpPr>
        <p:spPr bwMode="auto">
          <a:xfrm flipH="1">
            <a:off x="5715000" y="4114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273" name="Text Box 41"/>
          <p:cNvSpPr txBox="1">
            <a:spLocks noChangeArrowheads="1"/>
          </p:cNvSpPr>
          <p:nvPr/>
        </p:nvSpPr>
        <p:spPr bwMode="auto">
          <a:xfrm>
            <a:off x="5257800" y="41910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74" name="Text Box 42"/>
          <p:cNvSpPr txBox="1">
            <a:spLocks noChangeArrowheads="1"/>
          </p:cNvSpPr>
          <p:nvPr/>
        </p:nvSpPr>
        <p:spPr bwMode="auto">
          <a:xfrm>
            <a:off x="4572000" y="3886200"/>
            <a:ext cx="4270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</a:t>
            </a:r>
            <a:r>
              <a:rPr lang="pt-BR" sz="15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endParaRPr lang="es-ES" sz="15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15" name="Line 43"/>
          <p:cNvSpPr>
            <a:spLocks noChangeShapeType="1"/>
          </p:cNvSpPr>
          <p:nvPr/>
        </p:nvSpPr>
        <p:spPr bwMode="auto">
          <a:xfrm>
            <a:off x="4953000" y="40386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276" name="Text Box 44"/>
          <p:cNvSpPr txBox="1">
            <a:spLocks noChangeArrowheads="1"/>
          </p:cNvSpPr>
          <p:nvPr/>
        </p:nvSpPr>
        <p:spPr bwMode="auto">
          <a:xfrm>
            <a:off x="5105400" y="3810000"/>
            <a:ext cx="700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Hco </a:t>
            </a:r>
            <a:r>
              <a:rPr lang="pt-BR" sz="12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-</a:t>
            </a:r>
            <a:r>
              <a:rPr lang="pt-BR" sz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3</a:t>
            </a:r>
            <a:endParaRPr lang="es-ES" sz="12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77" name="Text Box 45"/>
          <p:cNvSpPr txBox="1">
            <a:spLocks noChangeArrowheads="1"/>
          </p:cNvSpPr>
          <p:nvPr/>
        </p:nvSpPr>
        <p:spPr bwMode="auto">
          <a:xfrm>
            <a:off x="4648200" y="2947988"/>
            <a:ext cx="19716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BICARBONATO</a:t>
            </a:r>
            <a:endParaRPr lang="es-ES" sz="17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18" name="Line 46"/>
          <p:cNvSpPr>
            <a:spLocks noChangeShapeType="1"/>
          </p:cNvSpPr>
          <p:nvPr/>
        </p:nvSpPr>
        <p:spPr bwMode="auto">
          <a:xfrm flipV="1">
            <a:off x="5257800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19" name="Line 47"/>
          <p:cNvSpPr>
            <a:spLocks noChangeShapeType="1"/>
          </p:cNvSpPr>
          <p:nvPr/>
        </p:nvSpPr>
        <p:spPr bwMode="auto">
          <a:xfrm flipV="1">
            <a:off x="5562600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20" name="Line 48"/>
          <p:cNvSpPr>
            <a:spLocks noChangeShapeType="1"/>
          </p:cNvSpPr>
          <p:nvPr/>
        </p:nvSpPr>
        <p:spPr bwMode="auto">
          <a:xfrm>
            <a:off x="3581400" y="48006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281" name="Text Box 49"/>
          <p:cNvSpPr txBox="1">
            <a:spLocks noChangeArrowheads="1"/>
          </p:cNvSpPr>
          <p:nvPr/>
        </p:nvSpPr>
        <p:spPr bwMode="auto">
          <a:xfrm>
            <a:off x="2816225" y="5157788"/>
            <a:ext cx="15732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DAÑO</a:t>
            </a:r>
          </a:p>
          <a:p>
            <a:pPr algn="ctr"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APOPTOSIS</a:t>
            </a:r>
            <a:endParaRPr lang="es-ES" sz="17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22" name="Line 50"/>
          <p:cNvSpPr>
            <a:spLocks noChangeShapeType="1"/>
          </p:cNvSpPr>
          <p:nvPr/>
        </p:nvSpPr>
        <p:spPr bwMode="auto">
          <a:xfrm>
            <a:off x="1828800" y="48006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283" name="Text Box 51"/>
          <p:cNvSpPr txBox="1">
            <a:spLocks noChangeArrowheads="1"/>
          </p:cNvSpPr>
          <p:nvPr/>
        </p:nvSpPr>
        <p:spPr bwMode="auto">
          <a:xfrm>
            <a:off x="1198563" y="5157788"/>
            <a:ext cx="13128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MUERTE</a:t>
            </a:r>
          </a:p>
          <a:p>
            <a:pPr algn="ctr"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CELULAR</a:t>
            </a:r>
            <a:endParaRPr lang="es-ES" sz="17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84" name="Text Box 52"/>
          <p:cNvSpPr txBox="1">
            <a:spLocks noChangeArrowheads="1"/>
          </p:cNvSpPr>
          <p:nvPr/>
        </p:nvSpPr>
        <p:spPr bwMode="auto">
          <a:xfrm>
            <a:off x="4854575" y="5233988"/>
            <a:ext cx="122713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NORMAL</a:t>
            </a:r>
            <a:endParaRPr lang="es-ES" sz="17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25" name="Line 53"/>
          <p:cNvSpPr>
            <a:spLocks noChangeShapeType="1"/>
          </p:cNvSpPr>
          <p:nvPr/>
        </p:nvSpPr>
        <p:spPr bwMode="auto">
          <a:xfrm>
            <a:off x="5486400" y="4876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286" name="Text Box 54"/>
          <p:cNvSpPr txBox="1">
            <a:spLocks noChangeArrowheads="1"/>
          </p:cNvSpPr>
          <p:nvPr/>
        </p:nvSpPr>
        <p:spPr bwMode="auto">
          <a:xfrm>
            <a:off x="2971800" y="2286000"/>
            <a:ext cx="408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ACIDIFICACIÓN INTRACELULAR</a:t>
            </a:r>
            <a:endParaRPr lang="es-ES" sz="2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87" name="Text Box 55"/>
          <p:cNvSpPr txBox="1">
            <a:spLocks noChangeArrowheads="1"/>
          </p:cNvSpPr>
          <p:nvPr/>
        </p:nvSpPr>
        <p:spPr bwMode="auto">
          <a:xfrm>
            <a:off x="323850" y="1196975"/>
            <a:ext cx="2373313" cy="12890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Retrodifusión</a:t>
            </a:r>
            <a:r>
              <a:rPr lang="pt-BR" sz="17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Isquemia-Estrés,</a:t>
            </a:r>
          </a:p>
          <a:p>
            <a:pPr algn="ctr" eaLnBrk="1" hangingPunct="1">
              <a:buFontTx/>
              <a:buChar char="-"/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DROGAS- H.P.</a:t>
            </a:r>
            <a:endParaRPr lang="pt-BR" sz="24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MT Black" pitchFamily="34" charset="0"/>
            </a:endParaRPr>
          </a:p>
          <a:p>
            <a:pPr algn="ctr" eaLnBrk="1" hangingPunct="1">
              <a:defRPr/>
            </a:pPr>
            <a:endParaRPr lang="pt-BR" sz="24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88" name="Text Box 56"/>
          <p:cNvSpPr txBox="1">
            <a:spLocks noChangeArrowheads="1"/>
          </p:cNvSpPr>
          <p:nvPr/>
        </p:nvSpPr>
        <p:spPr bwMode="auto">
          <a:xfrm>
            <a:off x="6019800" y="3276600"/>
            <a:ext cx="16367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ANHIDRASA</a:t>
            </a:r>
          </a:p>
          <a:p>
            <a:pPr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CARBÓNICA</a:t>
            </a:r>
            <a:endParaRPr lang="es-ES" sz="17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29" name="Line 57"/>
          <p:cNvSpPr>
            <a:spLocks noChangeShapeType="1"/>
          </p:cNvSpPr>
          <p:nvPr/>
        </p:nvSpPr>
        <p:spPr bwMode="auto">
          <a:xfrm flipH="1">
            <a:off x="5486400" y="3581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290" name="Text Box 58"/>
          <p:cNvSpPr txBox="1">
            <a:spLocks noChangeArrowheads="1"/>
          </p:cNvSpPr>
          <p:nvPr/>
        </p:nvSpPr>
        <p:spPr bwMode="auto">
          <a:xfrm>
            <a:off x="2667000" y="228600"/>
            <a:ext cx="40147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0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BARRERA EPITELIAL</a:t>
            </a:r>
            <a:endParaRPr lang="es-ES" sz="30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91" name="Rectangle 59"/>
          <p:cNvSpPr>
            <a:spLocks noChangeArrowheads="1"/>
          </p:cNvSpPr>
          <p:nvPr/>
        </p:nvSpPr>
        <p:spPr bwMode="auto">
          <a:xfrm>
            <a:off x="152400" y="0"/>
            <a:ext cx="1898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4000">
                <a:solidFill>
                  <a:srgbClr val="CA7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rpentineDBol" pitchFamily="34" charset="0"/>
              </a:rPr>
              <a:t>BDMG</a:t>
            </a:r>
            <a:endParaRPr lang="es-ES" sz="4000">
              <a:solidFill>
                <a:srgbClr val="CA7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rpentineDBol" pitchFamily="34" charset="0"/>
            </a:endParaRPr>
          </a:p>
        </p:txBody>
      </p:sp>
      <p:sp>
        <p:nvSpPr>
          <p:cNvPr id="79932" name="Line 60"/>
          <p:cNvSpPr>
            <a:spLocks noChangeShapeType="1"/>
          </p:cNvSpPr>
          <p:nvPr/>
        </p:nvSpPr>
        <p:spPr bwMode="auto">
          <a:xfrm>
            <a:off x="6019800" y="60198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79933" name="Picture 61" descr="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3700" y="4038600"/>
            <a:ext cx="1765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94" name="Text Box 62"/>
          <p:cNvSpPr txBox="1">
            <a:spLocks noChangeArrowheads="1"/>
          </p:cNvSpPr>
          <p:nvPr/>
        </p:nvSpPr>
        <p:spPr bwMode="auto">
          <a:xfrm>
            <a:off x="304800" y="5867400"/>
            <a:ext cx="6821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REGULACIÓN DE LA PERMEABLILIDAD:  PH 1-2        PGS</a:t>
            </a:r>
          </a:p>
          <a:p>
            <a:pPr eaLnBrk="1" hangingPunct="1">
              <a:defRPr/>
            </a:pPr>
            <a:endParaRPr lang="es-ES" sz="17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95" name="Text Box 63"/>
          <p:cNvSpPr txBox="1">
            <a:spLocks noChangeArrowheads="1"/>
          </p:cNvSpPr>
          <p:nvPr/>
        </p:nvSpPr>
        <p:spPr bwMode="auto">
          <a:xfrm>
            <a:off x="7848600" y="6019800"/>
            <a:ext cx="1295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EGF</a:t>
            </a:r>
            <a:r>
              <a:rPr lang="pt-BR" sz="26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r</a:t>
            </a:r>
            <a:endParaRPr lang="es-ES" sz="2600" baseline="-25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96" name="Text Box 64"/>
          <p:cNvSpPr txBox="1">
            <a:spLocks noChangeArrowheads="1"/>
          </p:cNvSpPr>
          <p:nvPr/>
        </p:nvSpPr>
        <p:spPr bwMode="auto">
          <a:xfrm>
            <a:off x="7239000" y="4572000"/>
            <a:ext cx="106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PGS</a:t>
            </a: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COX</a:t>
            </a:r>
            <a:endParaRPr lang="es-ES" sz="20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5297" name="Text Box 65"/>
          <p:cNvSpPr txBox="1">
            <a:spLocks noChangeArrowheads="1"/>
          </p:cNvSpPr>
          <p:nvPr/>
        </p:nvSpPr>
        <p:spPr bwMode="auto">
          <a:xfrm>
            <a:off x="8229600" y="3581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(H</a:t>
            </a:r>
            <a:r>
              <a:rPr lang="pt-BR" sz="24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+</a:t>
            </a:r>
            <a:r>
              <a:rPr lang="pt-BR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)</a:t>
            </a:r>
            <a:endParaRPr lang="es-ES" sz="2400" baseline="30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38" name="Line 66"/>
          <p:cNvSpPr>
            <a:spLocks noChangeShapeType="1"/>
          </p:cNvSpPr>
          <p:nvPr/>
        </p:nvSpPr>
        <p:spPr bwMode="auto">
          <a:xfrm>
            <a:off x="8610600" y="41148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9939" name="Line 67"/>
          <p:cNvSpPr>
            <a:spLocks noChangeShapeType="1"/>
          </p:cNvSpPr>
          <p:nvPr/>
        </p:nvSpPr>
        <p:spPr bwMode="auto">
          <a:xfrm flipH="1">
            <a:off x="8001000" y="5334000"/>
            <a:ext cx="609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40" name="Line 68"/>
          <p:cNvSpPr>
            <a:spLocks noChangeShapeType="1"/>
          </p:cNvSpPr>
          <p:nvPr/>
        </p:nvSpPr>
        <p:spPr bwMode="auto">
          <a:xfrm flipH="1" flipV="1">
            <a:off x="8001000" y="5486400"/>
            <a:ext cx="304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41" name="Line 69"/>
          <p:cNvSpPr>
            <a:spLocks noChangeShapeType="1"/>
          </p:cNvSpPr>
          <p:nvPr/>
        </p:nvSpPr>
        <p:spPr bwMode="auto">
          <a:xfrm flipV="1">
            <a:off x="7848600" y="2971800"/>
            <a:ext cx="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5302" name="Text Box 70"/>
          <p:cNvSpPr txBox="1">
            <a:spLocks noChangeArrowheads="1"/>
          </p:cNvSpPr>
          <p:nvPr/>
        </p:nvSpPr>
        <p:spPr bwMode="auto">
          <a:xfrm>
            <a:off x="7278688" y="2286000"/>
            <a:ext cx="175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MOCO </a:t>
            </a:r>
          </a:p>
          <a:p>
            <a:pPr algn="ctr" eaLnBrk="1" hangingPunct="1">
              <a:defRPr/>
            </a:pPr>
            <a:r>
              <a:rPr lang="pt-BR" sz="17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BICARBONATO</a:t>
            </a:r>
            <a:endParaRPr lang="es-ES" sz="17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79943" name="Line 72"/>
          <p:cNvSpPr>
            <a:spLocks noChangeShapeType="1"/>
          </p:cNvSpPr>
          <p:nvPr/>
        </p:nvSpPr>
        <p:spPr bwMode="auto">
          <a:xfrm>
            <a:off x="2971800" y="18288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44" name="Text Box 73"/>
          <p:cNvSpPr txBox="1">
            <a:spLocks noChangeArrowheads="1"/>
          </p:cNvSpPr>
          <p:nvPr/>
        </p:nvSpPr>
        <p:spPr bwMode="auto">
          <a:xfrm>
            <a:off x="4251325" y="1514475"/>
            <a:ext cx="2386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i="1"/>
              <a:t>Lesión mucosa</a:t>
            </a:r>
          </a:p>
        </p:txBody>
      </p:sp>
      <p:sp>
        <p:nvSpPr>
          <p:cNvPr id="79945" name="Line 74"/>
          <p:cNvSpPr>
            <a:spLocks noChangeShapeType="1"/>
          </p:cNvSpPr>
          <p:nvPr/>
        </p:nvSpPr>
        <p:spPr bwMode="auto">
          <a:xfrm>
            <a:off x="5410200" y="19812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46" name="Oval 75"/>
          <p:cNvSpPr>
            <a:spLocks noChangeArrowheads="1"/>
          </p:cNvSpPr>
          <p:nvPr/>
        </p:nvSpPr>
        <p:spPr bwMode="auto">
          <a:xfrm>
            <a:off x="4859338" y="5084763"/>
            <a:ext cx="1296987" cy="649287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pic>
        <p:nvPicPr>
          <p:cNvPr id="79947" name="Picture 76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355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48" name="Rectangle 77"/>
          <p:cNvSpPr>
            <a:spLocks noChangeArrowheads="1"/>
          </p:cNvSpPr>
          <p:nvPr/>
        </p:nvSpPr>
        <p:spPr bwMode="auto">
          <a:xfrm>
            <a:off x="5086350" y="908050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endParaRPr lang="es-ES_tradnl" altLang="es-AR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AR" smtClean="0"/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19438" y="1052513"/>
            <a:ext cx="2771775" cy="4752975"/>
          </a:xfrm>
          <a:noFill/>
        </p:spPr>
      </p:pic>
      <p:sp>
        <p:nvSpPr>
          <p:cNvPr id="80900" name="Freeform 4"/>
          <p:cNvSpPr>
            <a:spLocks/>
          </p:cNvSpPr>
          <p:nvPr/>
        </p:nvSpPr>
        <p:spPr bwMode="auto">
          <a:xfrm>
            <a:off x="4775200" y="4557713"/>
            <a:ext cx="1090613" cy="1174750"/>
          </a:xfrm>
          <a:custGeom>
            <a:avLst/>
            <a:gdLst>
              <a:gd name="T0" fmla="*/ 2147483647 w 687"/>
              <a:gd name="T1" fmla="*/ 2147483647 h 740"/>
              <a:gd name="T2" fmla="*/ 2147483647 w 687"/>
              <a:gd name="T3" fmla="*/ 2147483647 h 740"/>
              <a:gd name="T4" fmla="*/ 2147483647 w 687"/>
              <a:gd name="T5" fmla="*/ 2147483647 h 740"/>
              <a:gd name="T6" fmla="*/ 2147483647 w 687"/>
              <a:gd name="T7" fmla="*/ 2147483647 h 740"/>
              <a:gd name="T8" fmla="*/ 2147483647 w 687"/>
              <a:gd name="T9" fmla="*/ 2147483647 h 740"/>
              <a:gd name="T10" fmla="*/ 2147483647 w 687"/>
              <a:gd name="T11" fmla="*/ 2147483647 h 740"/>
              <a:gd name="T12" fmla="*/ 2147483647 w 687"/>
              <a:gd name="T13" fmla="*/ 2147483647 h 740"/>
              <a:gd name="T14" fmla="*/ 2147483647 w 687"/>
              <a:gd name="T15" fmla="*/ 2147483647 h 740"/>
              <a:gd name="T16" fmla="*/ 2147483647 w 687"/>
              <a:gd name="T17" fmla="*/ 2147483647 h 740"/>
              <a:gd name="T18" fmla="*/ 2147483647 w 687"/>
              <a:gd name="T19" fmla="*/ 2147483647 h 740"/>
              <a:gd name="T20" fmla="*/ 2147483647 w 687"/>
              <a:gd name="T21" fmla="*/ 2147483647 h 740"/>
              <a:gd name="T22" fmla="*/ 2147483647 w 687"/>
              <a:gd name="T23" fmla="*/ 2147483647 h 740"/>
              <a:gd name="T24" fmla="*/ 2147483647 w 687"/>
              <a:gd name="T25" fmla="*/ 2147483647 h 740"/>
              <a:gd name="T26" fmla="*/ 2147483647 w 687"/>
              <a:gd name="T27" fmla="*/ 2147483647 h 740"/>
              <a:gd name="T28" fmla="*/ 2147483647 w 687"/>
              <a:gd name="T29" fmla="*/ 2147483647 h 740"/>
              <a:gd name="T30" fmla="*/ 2147483647 w 687"/>
              <a:gd name="T31" fmla="*/ 2147483647 h 740"/>
              <a:gd name="T32" fmla="*/ 0 w 687"/>
              <a:gd name="T33" fmla="*/ 2147483647 h 740"/>
              <a:gd name="T34" fmla="*/ 2147483647 w 687"/>
              <a:gd name="T35" fmla="*/ 2147483647 h 740"/>
              <a:gd name="T36" fmla="*/ 2147483647 w 687"/>
              <a:gd name="T37" fmla="*/ 2147483647 h 740"/>
              <a:gd name="T38" fmla="*/ 2147483647 w 687"/>
              <a:gd name="T39" fmla="*/ 2147483647 h 740"/>
              <a:gd name="T40" fmla="*/ 2147483647 w 687"/>
              <a:gd name="T41" fmla="*/ 2147483647 h 740"/>
              <a:gd name="T42" fmla="*/ 2147483647 w 687"/>
              <a:gd name="T43" fmla="*/ 2147483647 h 740"/>
              <a:gd name="T44" fmla="*/ 2147483647 w 687"/>
              <a:gd name="T45" fmla="*/ 2147483647 h 740"/>
              <a:gd name="T46" fmla="*/ 2147483647 w 687"/>
              <a:gd name="T47" fmla="*/ 2147483647 h 740"/>
              <a:gd name="T48" fmla="*/ 2147483647 w 687"/>
              <a:gd name="T49" fmla="*/ 2147483647 h 740"/>
              <a:gd name="T50" fmla="*/ 2147483647 w 687"/>
              <a:gd name="T51" fmla="*/ 2147483647 h 740"/>
              <a:gd name="T52" fmla="*/ 2147483647 w 687"/>
              <a:gd name="T53" fmla="*/ 2147483647 h 740"/>
              <a:gd name="T54" fmla="*/ 2147483647 w 687"/>
              <a:gd name="T55" fmla="*/ 2147483647 h 740"/>
              <a:gd name="T56" fmla="*/ 2147483647 w 687"/>
              <a:gd name="T57" fmla="*/ 2147483647 h 740"/>
              <a:gd name="T58" fmla="*/ 2147483647 w 687"/>
              <a:gd name="T59" fmla="*/ 2147483647 h 740"/>
              <a:gd name="T60" fmla="*/ 2147483647 w 687"/>
              <a:gd name="T61" fmla="*/ 2147483647 h 740"/>
              <a:gd name="T62" fmla="*/ 2147483647 w 687"/>
              <a:gd name="T63" fmla="*/ 2147483647 h 740"/>
              <a:gd name="T64" fmla="*/ 2147483647 w 687"/>
              <a:gd name="T65" fmla="*/ 2147483647 h 740"/>
              <a:gd name="T66" fmla="*/ 2147483647 w 687"/>
              <a:gd name="T67" fmla="*/ 2147483647 h 740"/>
              <a:gd name="T68" fmla="*/ 2147483647 w 687"/>
              <a:gd name="T69" fmla="*/ 2147483647 h 740"/>
              <a:gd name="T70" fmla="*/ 2147483647 w 687"/>
              <a:gd name="T71" fmla="*/ 2147483647 h 740"/>
              <a:gd name="T72" fmla="*/ 2147483647 w 687"/>
              <a:gd name="T73" fmla="*/ 2147483647 h 74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87"/>
              <a:gd name="T112" fmla="*/ 0 h 740"/>
              <a:gd name="T113" fmla="*/ 687 w 687"/>
              <a:gd name="T114" fmla="*/ 740 h 74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87" h="740">
                <a:moveTo>
                  <a:pt x="27" y="82"/>
                </a:moveTo>
                <a:cubicBezTo>
                  <a:pt x="100" y="79"/>
                  <a:pt x="174" y="80"/>
                  <a:pt x="247" y="73"/>
                </a:cubicBezTo>
                <a:cubicBezTo>
                  <a:pt x="294" y="68"/>
                  <a:pt x="337" y="32"/>
                  <a:pt x="384" y="27"/>
                </a:cubicBezTo>
                <a:cubicBezTo>
                  <a:pt x="414" y="24"/>
                  <a:pt x="445" y="21"/>
                  <a:pt x="475" y="18"/>
                </a:cubicBezTo>
                <a:cubicBezTo>
                  <a:pt x="530" y="0"/>
                  <a:pt x="482" y="5"/>
                  <a:pt x="512" y="36"/>
                </a:cubicBezTo>
                <a:cubicBezTo>
                  <a:pt x="519" y="43"/>
                  <a:pt x="530" y="43"/>
                  <a:pt x="539" y="46"/>
                </a:cubicBezTo>
                <a:cubicBezTo>
                  <a:pt x="557" y="96"/>
                  <a:pt x="565" y="158"/>
                  <a:pt x="594" y="201"/>
                </a:cubicBezTo>
                <a:cubicBezTo>
                  <a:pt x="601" y="242"/>
                  <a:pt x="610" y="272"/>
                  <a:pt x="622" y="311"/>
                </a:cubicBezTo>
                <a:cubicBezTo>
                  <a:pt x="615" y="544"/>
                  <a:pt x="687" y="569"/>
                  <a:pt x="567" y="649"/>
                </a:cubicBezTo>
                <a:cubicBezTo>
                  <a:pt x="551" y="696"/>
                  <a:pt x="554" y="723"/>
                  <a:pt x="503" y="740"/>
                </a:cubicBezTo>
                <a:cubicBezTo>
                  <a:pt x="440" y="699"/>
                  <a:pt x="469" y="711"/>
                  <a:pt x="421" y="695"/>
                </a:cubicBezTo>
                <a:cubicBezTo>
                  <a:pt x="398" y="672"/>
                  <a:pt x="374" y="666"/>
                  <a:pt x="347" y="649"/>
                </a:cubicBezTo>
                <a:cubicBezTo>
                  <a:pt x="323" y="576"/>
                  <a:pt x="264" y="591"/>
                  <a:pt x="192" y="585"/>
                </a:cubicBezTo>
                <a:cubicBezTo>
                  <a:pt x="186" y="576"/>
                  <a:pt x="144" y="516"/>
                  <a:pt x="137" y="512"/>
                </a:cubicBezTo>
                <a:cubicBezTo>
                  <a:pt x="121" y="502"/>
                  <a:pt x="82" y="494"/>
                  <a:pt x="82" y="494"/>
                </a:cubicBezTo>
                <a:cubicBezTo>
                  <a:pt x="40" y="450"/>
                  <a:pt x="91" y="498"/>
                  <a:pt x="37" y="466"/>
                </a:cubicBezTo>
                <a:cubicBezTo>
                  <a:pt x="20" y="456"/>
                  <a:pt x="10" y="435"/>
                  <a:pt x="0" y="420"/>
                </a:cubicBezTo>
                <a:cubicBezTo>
                  <a:pt x="9" y="414"/>
                  <a:pt x="16" y="402"/>
                  <a:pt x="27" y="402"/>
                </a:cubicBezTo>
                <a:cubicBezTo>
                  <a:pt x="42" y="402"/>
                  <a:pt x="137" y="433"/>
                  <a:pt x="155" y="439"/>
                </a:cubicBezTo>
                <a:cubicBezTo>
                  <a:pt x="158" y="448"/>
                  <a:pt x="157" y="460"/>
                  <a:pt x="165" y="466"/>
                </a:cubicBezTo>
                <a:cubicBezTo>
                  <a:pt x="181" y="477"/>
                  <a:pt x="201" y="478"/>
                  <a:pt x="219" y="484"/>
                </a:cubicBezTo>
                <a:cubicBezTo>
                  <a:pt x="275" y="503"/>
                  <a:pt x="315" y="514"/>
                  <a:pt x="375" y="521"/>
                </a:cubicBezTo>
                <a:cubicBezTo>
                  <a:pt x="378" y="512"/>
                  <a:pt x="388" y="503"/>
                  <a:pt x="384" y="494"/>
                </a:cubicBezTo>
                <a:cubicBezTo>
                  <a:pt x="380" y="485"/>
                  <a:pt x="365" y="489"/>
                  <a:pt x="357" y="484"/>
                </a:cubicBezTo>
                <a:cubicBezTo>
                  <a:pt x="350" y="479"/>
                  <a:pt x="346" y="470"/>
                  <a:pt x="338" y="466"/>
                </a:cubicBezTo>
                <a:cubicBezTo>
                  <a:pt x="297" y="442"/>
                  <a:pt x="247" y="426"/>
                  <a:pt x="201" y="411"/>
                </a:cubicBezTo>
                <a:cubicBezTo>
                  <a:pt x="174" y="393"/>
                  <a:pt x="158" y="376"/>
                  <a:pt x="128" y="366"/>
                </a:cubicBezTo>
                <a:cubicBezTo>
                  <a:pt x="89" y="325"/>
                  <a:pt x="134" y="366"/>
                  <a:pt x="82" y="338"/>
                </a:cubicBezTo>
                <a:cubicBezTo>
                  <a:pt x="63" y="328"/>
                  <a:pt x="27" y="302"/>
                  <a:pt x="27" y="302"/>
                </a:cubicBezTo>
                <a:cubicBezTo>
                  <a:pt x="53" y="230"/>
                  <a:pt x="96" y="259"/>
                  <a:pt x="174" y="265"/>
                </a:cubicBezTo>
                <a:cubicBezTo>
                  <a:pt x="201" y="262"/>
                  <a:pt x="231" y="266"/>
                  <a:pt x="256" y="256"/>
                </a:cubicBezTo>
                <a:cubicBezTo>
                  <a:pt x="265" y="252"/>
                  <a:pt x="259" y="236"/>
                  <a:pt x="265" y="228"/>
                </a:cubicBezTo>
                <a:cubicBezTo>
                  <a:pt x="272" y="219"/>
                  <a:pt x="284" y="216"/>
                  <a:pt x="293" y="210"/>
                </a:cubicBezTo>
                <a:cubicBezTo>
                  <a:pt x="308" y="166"/>
                  <a:pt x="296" y="168"/>
                  <a:pt x="256" y="155"/>
                </a:cubicBezTo>
                <a:cubicBezTo>
                  <a:pt x="81" y="167"/>
                  <a:pt x="174" y="159"/>
                  <a:pt x="73" y="192"/>
                </a:cubicBezTo>
                <a:cubicBezTo>
                  <a:pt x="9" y="171"/>
                  <a:pt x="24" y="192"/>
                  <a:pt x="9" y="146"/>
                </a:cubicBezTo>
                <a:cubicBezTo>
                  <a:pt x="22" y="107"/>
                  <a:pt x="16" y="128"/>
                  <a:pt x="27" y="82"/>
                </a:cubicBezTo>
                <a:close/>
              </a:path>
            </a:pathLst>
          </a:custGeom>
          <a:solidFill>
            <a:schemeClr val="hlink"/>
          </a:solidFill>
          <a:ln w="381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4697413" y="3235325"/>
            <a:ext cx="908050" cy="873125"/>
          </a:xfrm>
          <a:custGeom>
            <a:avLst/>
            <a:gdLst>
              <a:gd name="T0" fmla="*/ 2147483647 w 572"/>
              <a:gd name="T1" fmla="*/ 2147483647 h 550"/>
              <a:gd name="T2" fmla="*/ 2147483647 w 572"/>
              <a:gd name="T3" fmla="*/ 2147483647 h 550"/>
              <a:gd name="T4" fmla="*/ 2147483647 w 572"/>
              <a:gd name="T5" fmla="*/ 2147483647 h 550"/>
              <a:gd name="T6" fmla="*/ 2147483647 w 572"/>
              <a:gd name="T7" fmla="*/ 2147483647 h 550"/>
              <a:gd name="T8" fmla="*/ 2147483647 w 572"/>
              <a:gd name="T9" fmla="*/ 2147483647 h 550"/>
              <a:gd name="T10" fmla="*/ 2147483647 w 572"/>
              <a:gd name="T11" fmla="*/ 2147483647 h 550"/>
              <a:gd name="T12" fmla="*/ 2147483647 w 572"/>
              <a:gd name="T13" fmla="*/ 2147483647 h 550"/>
              <a:gd name="T14" fmla="*/ 2147483647 w 572"/>
              <a:gd name="T15" fmla="*/ 2147483647 h 550"/>
              <a:gd name="T16" fmla="*/ 2147483647 w 572"/>
              <a:gd name="T17" fmla="*/ 2147483647 h 550"/>
              <a:gd name="T18" fmla="*/ 2147483647 w 572"/>
              <a:gd name="T19" fmla="*/ 2147483647 h 550"/>
              <a:gd name="T20" fmla="*/ 2147483647 w 572"/>
              <a:gd name="T21" fmla="*/ 2147483647 h 550"/>
              <a:gd name="T22" fmla="*/ 2147483647 w 572"/>
              <a:gd name="T23" fmla="*/ 2147483647 h 550"/>
              <a:gd name="T24" fmla="*/ 2147483647 w 572"/>
              <a:gd name="T25" fmla="*/ 2147483647 h 550"/>
              <a:gd name="T26" fmla="*/ 2147483647 w 572"/>
              <a:gd name="T27" fmla="*/ 2147483647 h 550"/>
              <a:gd name="T28" fmla="*/ 2147483647 w 572"/>
              <a:gd name="T29" fmla="*/ 2147483647 h 550"/>
              <a:gd name="T30" fmla="*/ 2147483647 w 572"/>
              <a:gd name="T31" fmla="*/ 2147483647 h 5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72"/>
              <a:gd name="T49" fmla="*/ 0 h 550"/>
              <a:gd name="T50" fmla="*/ 572 w 572"/>
              <a:gd name="T51" fmla="*/ 550 h 55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72" h="550">
                <a:moveTo>
                  <a:pt x="12" y="10"/>
                </a:moveTo>
                <a:cubicBezTo>
                  <a:pt x="171" y="0"/>
                  <a:pt x="322" y="14"/>
                  <a:pt x="479" y="28"/>
                </a:cubicBezTo>
                <a:cubicBezTo>
                  <a:pt x="538" y="48"/>
                  <a:pt x="493" y="79"/>
                  <a:pt x="534" y="120"/>
                </a:cubicBezTo>
                <a:cubicBezTo>
                  <a:pt x="547" y="173"/>
                  <a:pt x="553" y="232"/>
                  <a:pt x="570" y="284"/>
                </a:cubicBezTo>
                <a:cubicBezTo>
                  <a:pt x="567" y="327"/>
                  <a:pt x="572" y="371"/>
                  <a:pt x="561" y="412"/>
                </a:cubicBezTo>
                <a:cubicBezTo>
                  <a:pt x="559" y="421"/>
                  <a:pt x="542" y="416"/>
                  <a:pt x="534" y="421"/>
                </a:cubicBezTo>
                <a:cubicBezTo>
                  <a:pt x="472" y="459"/>
                  <a:pt x="562" y="424"/>
                  <a:pt x="488" y="449"/>
                </a:cubicBezTo>
                <a:cubicBezTo>
                  <a:pt x="454" y="550"/>
                  <a:pt x="385" y="491"/>
                  <a:pt x="259" y="485"/>
                </a:cubicBezTo>
                <a:cubicBezTo>
                  <a:pt x="222" y="461"/>
                  <a:pt x="211" y="426"/>
                  <a:pt x="168" y="412"/>
                </a:cubicBezTo>
                <a:cubicBezTo>
                  <a:pt x="125" y="415"/>
                  <a:pt x="82" y="427"/>
                  <a:pt x="40" y="421"/>
                </a:cubicBezTo>
                <a:cubicBezTo>
                  <a:pt x="31" y="420"/>
                  <a:pt x="33" y="403"/>
                  <a:pt x="31" y="394"/>
                </a:cubicBezTo>
                <a:cubicBezTo>
                  <a:pt x="12" y="316"/>
                  <a:pt x="33" y="377"/>
                  <a:pt x="12" y="321"/>
                </a:cubicBezTo>
                <a:cubicBezTo>
                  <a:pt x="17" y="284"/>
                  <a:pt x="31" y="248"/>
                  <a:pt x="31" y="211"/>
                </a:cubicBezTo>
                <a:cubicBezTo>
                  <a:pt x="31" y="202"/>
                  <a:pt x="27" y="192"/>
                  <a:pt x="22" y="184"/>
                </a:cubicBezTo>
                <a:cubicBezTo>
                  <a:pt x="17" y="176"/>
                  <a:pt x="4" y="174"/>
                  <a:pt x="3" y="165"/>
                </a:cubicBezTo>
                <a:cubicBezTo>
                  <a:pt x="0" y="113"/>
                  <a:pt x="9" y="62"/>
                  <a:pt x="12" y="1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4630738" y="2452688"/>
            <a:ext cx="79375" cy="784225"/>
          </a:xfrm>
          <a:custGeom>
            <a:avLst/>
            <a:gdLst>
              <a:gd name="T0" fmla="*/ 2147483647 w 50"/>
              <a:gd name="T1" fmla="*/ 0 h 494"/>
              <a:gd name="T2" fmla="*/ 0 w 50"/>
              <a:gd name="T3" fmla="*/ 2147483647 h 494"/>
              <a:gd name="T4" fmla="*/ 2147483647 w 50"/>
              <a:gd name="T5" fmla="*/ 2147483647 h 494"/>
              <a:gd name="T6" fmla="*/ 2147483647 w 50"/>
              <a:gd name="T7" fmla="*/ 2147483647 h 494"/>
              <a:gd name="T8" fmla="*/ 2147483647 w 50"/>
              <a:gd name="T9" fmla="*/ 2147483647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494"/>
              <a:gd name="T17" fmla="*/ 50 w 50"/>
              <a:gd name="T18" fmla="*/ 494 h 4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494">
                <a:moveTo>
                  <a:pt x="18" y="0"/>
                </a:moveTo>
                <a:cubicBezTo>
                  <a:pt x="3" y="90"/>
                  <a:pt x="29" y="177"/>
                  <a:pt x="0" y="265"/>
                </a:cubicBezTo>
                <a:cubicBezTo>
                  <a:pt x="9" y="293"/>
                  <a:pt x="11" y="324"/>
                  <a:pt x="27" y="348"/>
                </a:cubicBezTo>
                <a:cubicBezTo>
                  <a:pt x="33" y="357"/>
                  <a:pt x="44" y="364"/>
                  <a:pt x="45" y="375"/>
                </a:cubicBezTo>
                <a:cubicBezTo>
                  <a:pt x="50" y="414"/>
                  <a:pt x="45" y="454"/>
                  <a:pt x="45" y="49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4659313" y="2466975"/>
            <a:ext cx="1009650" cy="798513"/>
          </a:xfrm>
          <a:custGeom>
            <a:avLst/>
            <a:gdLst>
              <a:gd name="T0" fmla="*/ 0 w 636"/>
              <a:gd name="T1" fmla="*/ 0 h 503"/>
              <a:gd name="T2" fmla="*/ 2147483647 w 636"/>
              <a:gd name="T3" fmla="*/ 2147483647 h 503"/>
              <a:gd name="T4" fmla="*/ 2147483647 w 636"/>
              <a:gd name="T5" fmla="*/ 2147483647 h 503"/>
              <a:gd name="T6" fmla="*/ 2147483647 w 636"/>
              <a:gd name="T7" fmla="*/ 2147483647 h 503"/>
              <a:gd name="T8" fmla="*/ 2147483647 w 636"/>
              <a:gd name="T9" fmla="*/ 2147483647 h 503"/>
              <a:gd name="T10" fmla="*/ 2147483647 w 636"/>
              <a:gd name="T11" fmla="*/ 2147483647 h 503"/>
              <a:gd name="T12" fmla="*/ 2147483647 w 636"/>
              <a:gd name="T13" fmla="*/ 2147483647 h 503"/>
              <a:gd name="T14" fmla="*/ 2147483647 w 636"/>
              <a:gd name="T15" fmla="*/ 2147483647 h 503"/>
              <a:gd name="T16" fmla="*/ 2147483647 w 636"/>
              <a:gd name="T17" fmla="*/ 2147483647 h 5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6"/>
              <a:gd name="T28" fmla="*/ 0 h 503"/>
              <a:gd name="T29" fmla="*/ 636 w 636"/>
              <a:gd name="T30" fmla="*/ 503 h 5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36" h="503">
                <a:moveTo>
                  <a:pt x="0" y="0"/>
                </a:moveTo>
                <a:cubicBezTo>
                  <a:pt x="39" y="14"/>
                  <a:pt x="71" y="34"/>
                  <a:pt x="110" y="46"/>
                </a:cubicBezTo>
                <a:cubicBezTo>
                  <a:pt x="154" y="75"/>
                  <a:pt x="195" y="93"/>
                  <a:pt x="247" y="101"/>
                </a:cubicBezTo>
                <a:cubicBezTo>
                  <a:pt x="316" y="124"/>
                  <a:pt x="387" y="139"/>
                  <a:pt x="457" y="156"/>
                </a:cubicBezTo>
                <a:cubicBezTo>
                  <a:pt x="479" y="189"/>
                  <a:pt x="501" y="216"/>
                  <a:pt x="539" y="229"/>
                </a:cubicBezTo>
                <a:cubicBezTo>
                  <a:pt x="622" y="307"/>
                  <a:pt x="636" y="158"/>
                  <a:pt x="585" y="430"/>
                </a:cubicBezTo>
                <a:cubicBezTo>
                  <a:pt x="583" y="441"/>
                  <a:pt x="566" y="441"/>
                  <a:pt x="558" y="448"/>
                </a:cubicBezTo>
                <a:cubicBezTo>
                  <a:pt x="543" y="460"/>
                  <a:pt x="536" y="482"/>
                  <a:pt x="521" y="494"/>
                </a:cubicBezTo>
                <a:cubicBezTo>
                  <a:pt x="514" y="500"/>
                  <a:pt x="494" y="503"/>
                  <a:pt x="494" y="50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4673600" y="1755775"/>
            <a:ext cx="392113" cy="725488"/>
          </a:xfrm>
          <a:custGeom>
            <a:avLst/>
            <a:gdLst>
              <a:gd name="T0" fmla="*/ 2147483647 w 247"/>
              <a:gd name="T1" fmla="*/ 0 h 457"/>
              <a:gd name="T2" fmla="*/ 2147483647 w 247"/>
              <a:gd name="T3" fmla="*/ 2147483647 h 457"/>
              <a:gd name="T4" fmla="*/ 2147483647 w 247"/>
              <a:gd name="T5" fmla="*/ 2147483647 h 457"/>
              <a:gd name="T6" fmla="*/ 2147483647 w 247"/>
              <a:gd name="T7" fmla="*/ 2147483647 h 457"/>
              <a:gd name="T8" fmla="*/ 2147483647 w 247"/>
              <a:gd name="T9" fmla="*/ 2147483647 h 457"/>
              <a:gd name="T10" fmla="*/ 2147483647 w 247"/>
              <a:gd name="T11" fmla="*/ 2147483647 h 457"/>
              <a:gd name="T12" fmla="*/ 0 w 247"/>
              <a:gd name="T13" fmla="*/ 2147483647 h 4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7"/>
              <a:gd name="T22" fmla="*/ 0 h 457"/>
              <a:gd name="T23" fmla="*/ 247 w 247"/>
              <a:gd name="T24" fmla="*/ 457 h 4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7" h="457">
                <a:moveTo>
                  <a:pt x="247" y="0"/>
                </a:moveTo>
                <a:cubicBezTo>
                  <a:pt x="229" y="3"/>
                  <a:pt x="209" y="2"/>
                  <a:pt x="192" y="9"/>
                </a:cubicBezTo>
                <a:cubicBezTo>
                  <a:pt x="170" y="17"/>
                  <a:pt x="136" y="74"/>
                  <a:pt x="119" y="92"/>
                </a:cubicBezTo>
                <a:cubicBezTo>
                  <a:pt x="93" y="171"/>
                  <a:pt x="130" y="73"/>
                  <a:pt x="91" y="137"/>
                </a:cubicBezTo>
                <a:cubicBezTo>
                  <a:pt x="86" y="145"/>
                  <a:pt x="88" y="157"/>
                  <a:pt x="82" y="165"/>
                </a:cubicBezTo>
                <a:cubicBezTo>
                  <a:pt x="69" y="181"/>
                  <a:pt x="45" y="186"/>
                  <a:pt x="27" y="192"/>
                </a:cubicBezTo>
                <a:cubicBezTo>
                  <a:pt x="2" y="271"/>
                  <a:pt x="0" y="373"/>
                  <a:pt x="0" y="45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5" name="Freeform 9"/>
          <p:cNvSpPr>
            <a:spLocks/>
          </p:cNvSpPr>
          <p:nvPr/>
        </p:nvSpPr>
        <p:spPr bwMode="auto">
          <a:xfrm>
            <a:off x="5037138" y="1755775"/>
            <a:ext cx="768350" cy="1117600"/>
          </a:xfrm>
          <a:custGeom>
            <a:avLst/>
            <a:gdLst>
              <a:gd name="T0" fmla="*/ 0 w 484"/>
              <a:gd name="T1" fmla="*/ 0 h 704"/>
              <a:gd name="T2" fmla="*/ 2147483647 w 484"/>
              <a:gd name="T3" fmla="*/ 2147483647 h 704"/>
              <a:gd name="T4" fmla="*/ 2147483647 w 484"/>
              <a:gd name="T5" fmla="*/ 2147483647 h 704"/>
              <a:gd name="T6" fmla="*/ 2147483647 w 484"/>
              <a:gd name="T7" fmla="*/ 2147483647 h 704"/>
              <a:gd name="T8" fmla="*/ 2147483647 w 484"/>
              <a:gd name="T9" fmla="*/ 2147483647 h 704"/>
              <a:gd name="T10" fmla="*/ 2147483647 w 484"/>
              <a:gd name="T11" fmla="*/ 2147483647 h 704"/>
              <a:gd name="T12" fmla="*/ 2147483647 w 484"/>
              <a:gd name="T13" fmla="*/ 2147483647 h 704"/>
              <a:gd name="T14" fmla="*/ 2147483647 w 484"/>
              <a:gd name="T15" fmla="*/ 2147483647 h 704"/>
              <a:gd name="T16" fmla="*/ 2147483647 w 484"/>
              <a:gd name="T17" fmla="*/ 2147483647 h 704"/>
              <a:gd name="T18" fmla="*/ 2147483647 w 484"/>
              <a:gd name="T19" fmla="*/ 2147483647 h 704"/>
              <a:gd name="T20" fmla="*/ 2147483647 w 484"/>
              <a:gd name="T21" fmla="*/ 2147483647 h 7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4"/>
              <a:gd name="T34" fmla="*/ 0 h 704"/>
              <a:gd name="T35" fmla="*/ 484 w 484"/>
              <a:gd name="T36" fmla="*/ 704 h 7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4" h="704">
                <a:moveTo>
                  <a:pt x="0" y="0"/>
                </a:moveTo>
                <a:cubicBezTo>
                  <a:pt x="39" y="13"/>
                  <a:pt x="80" y="53"/>
                  <a:pt x="109" y="83"/>
                </a:cubicBezTo>
                <a:cubicBezTo>
                  <a:pt x="122" y="123"/>
                  <a:pt x="189" y="183"/>
                  <a:pt x="228" y="201"/>
                </a:cubicBezTo>
                <a:cubicBezTo>
                  <a:pt x="246" y="209"/>
                  <a:pt x="283" y="220"/>
                  <a:pt x="283" y="220"/>
                </a:cubicBezTo>
                <a:cubicBezTo>
                  <a:pt x="305" y="253"/>
                  <a:pt x="327" y="280"/>
                  <a:pt x="365" y="293"/>
                </a:cubicBezTo>
                <a:cubicBezTo>
                  <a:pt x="384" y="349"/>
                  <a:pt x="396" y="397"/>
                  <a:pt x="448" y="430"/>
                </a:cubicBezTo>
                <a:cubicBezTo>
                  <a:pt x="457" y="457"/>
                  <a:pt x="466" y="485"/>
                  <a:pt x="475" y="512"/>
                </a:cubicBezTo>
                <a:cubicBezTo>
                  <a:pt x="478" y="521"/>
                  <a:pt x="484" y="540"/>
                  <a:pt x="484" y="540"/>
                </a:cubicBezTo>
                <a:cubicBezTo>
                  <a:pt x="481" y="573"/>
                  <a:pt x="482" y="607"/>
                  <a:pt x="475" y="640"/>
                </a:cubicBezTo>
                <a:cubicBezTo>
                  <a:pt x="467" y="674"/>
                  <a:pt x="394" y="679"/>
                  <a:pt x="365" y="686"/>
                </a:cubicBezTo>
                <a:cubicBezTo>
                  <a:pt x="356" y="692"/>
                  <a:pt x="338" y="704"/>
                  <a:pt x="338" y="7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6" name="Freeform 10"/>
          <p:cNvSpPr>
            <a:spLocks/>
          </p:cNvSpPr>
          <p:nvPr/>
        </p:nvSpPr>
        <p:spPr bwMode="auto">
          <a:xfrm>
            <a:off x="5006975" y="1511300"/>
            <a:ext cx="842963" cy="258763"/>
          </a:xfrm>
          <a:custGeom>
            <a:avLst/>
            <a:gdLst>
              <a:gd name="T0" fmla="*/ 2147483647 w 531"/>
              <a:gd name="T1" fmla="*/ 2147483647 h 163"/>
              <a:gd name="T2" fmla="*/ 2147483647 w 531"/>
              <a:gd name="T3" fmla="*/ 2147483647 h 163"/>
              <a:gd name="T4" fmla="*/ 2147483647 w 531"/>
              <a:gd name="T5" fmla="*/ 2147483647 h 163"/>
              <a:gd name="T6" fmla="*/ 0 w 531"/>
              <a:gd name="T7" fmla="*/ 2147483647 h 163"/>
              <a:gd name="T8" fmla="*/ 0 60000 65536"/>
              <a:gd name="T9" fmla="*/ 0 60000 65536"/>
              <a:gd name="T10" fmla="*/ 0 60000 65536"/>
              <a:gd name="T11" fmla="*/ 0 60000 65536"/>
              <a:gd name="T12" fmla="*/ 0 w 531"/>
              <a:gd name="T13" fmla="*/ 0 h 163"/>
              <a:gd name="T14" fmla="*/ 531 w 531"/>
              <a:gd name="T15" fmla="*/ 163 h 1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1" h="163">
                <a:moveTo>
                  <a:pt x="531" y="8"/>
                </a:moveTo>
                <a:cubicBezTo>
                  <a:pt x="404" y="18"/>
                  <a:pt x="267" y="0"/>
                  <a:pt x="147" y="45"/>
                </a:cubicBezTo>
                <a:cubicBezTo>
                  <a:pt x="125" y="76"/>
                  <a:pt x="109" y="87"/>
                  <a:pt x="73" y="99"/>
                </a:cubicBezTo>
                <a:cubicBezTo>
                  <a:pt x="49" y="124"/>
                  <a:pt x="0" y="133"/>
                  <a:pt x="0" y="16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7" name="Freeform 11"/>
          <p:cNvSpPr>
            <a:spLocks/>
          </p:cNvSpPr>
          <p:nvPr/>
        </p:nvSpPr>
        <p:spPr bwMode="auto">
          <a:xfrm>
            <a:off x="5805488" y="1566863"/>
            <a:ext cx="138112" cy="1003300"/>
          </a:xfrm>
          <a:custGeom>
            <a:avLst/>
            <a:gdLst>
              <a:gd name="T0" fmla="*/ 2147483647 w 87"/>
              <a:gd name="T1" fmla="*/ 0 h 632"/>
              <a:gd name="T2" fmla="*/ 2147483647 w 87"/>
              <a:gd name="T3" fmla="*/ 2147483647 h 632"/>
              <a:gd name="T4" fmla="*/ 2147483647 w 87"/>
              <a:gd name="T5" fmla="*/ 2147483647 h 632"/>
              <a:gd name="T6" fmla="*/ 2147483647 w 87"/>
              <a:gd name="T7" fmla="*/ 2147483647 h 632"/>
              <a:gd name="T8" fmla="*/ 0 w 87"/>
              <a:gd name="T9" fmla="*/ 2147483647 h 6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"/>
              <a:gd name="T16" fmla="*/ 0 h 632"/>
              <a:gd name="T17" fmla="*/ 87 w 87"/>
              <a:gd name="T18" fmla="*/ 632 h 6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" h="632">
                <a:moveTo>
                  <a:pt x="18" y="0"/>
                </a:moveTo>
                <a:cubicBezTo>
                  <a:pt x="62" y="124"/>
                  <a:pt x="33" y="330"/>
                  <a:pt x="46" y="458"/>
                </a:cubicBezTo>
                <a:cubicBezTo>
                  <a:pt x="47" y="464"/>
                  <a:pt x="79" y="535"/>
                  <a:pt x="82" y="549"/>
                </a:cubicBezTo>
                <a:cubicBezTo>
                  <a:pt x="79" y="570"/>
                  <a:pt x="87" y="597"/>
                  <a:pt x="73" y="613"/>
                </a:cubicBezTo>
                <a:cubicBezTo>
                  <a:pt x="56" y="632"/>
                  <a:pt x="22" y="620"/>
                  <a:pt x="0" y="63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8" name="Freeform 12"/>
          <p:cNvSpPr>
            <a:spLocks/>
          </p:cNvSpPr>
          <p:nvPr/>
        </p:nvSpPr>
        <p:spPr bwMode="auto">
          <a:xfrm>
            <a:off x="5486400" y="4021138"/>
            <a:ext cx="258763" cy="550862"/>
          </a:xfrm>
          <a:custGeom>
            <a:avLst/>
            <a:gdLst>
              <a:gd name="T0" fmla="*/ 0 w 163"/>
              <a:gd name="T1" fmla="*/ 0 h 347"/>
              <a:gd name="T2" fmla="*/ 2147483647 w 163"/>
              <a:gd name="T3" fmla="*/ 2147483647 h 347"/>
              <a:gd name="T4" fmla="*/ 2147483647 w 163"/>
              <a:gd name="T5" fmla="*/ 2147483647 h 347"/>
              <a:gd name="T6" fmla="*/ 2147483647 w 163"/>
              <a:gd name="T7" fmla="*/ 2147483647 h 347"/>
              <a:gd name="T8" fmla="*/ 2147483647 w 163"/>
              <a:gd name="T9" fmla="*/ 2147483647 h 347"/>
              <a:gd name="T10" fmla="*/ 2147483647 w 163"/>
              <a:gd name="T11" fmla="*/ 2147483647 h 347"/>
              <a:gd name="T12" fmla="*/ 2147483647 w 163"/>
              <a:gd name="T13" fmla="*/ 2147483647 h 3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"/>
              <a:gd name="T22" fmla="*/ 0 h 347"/>
              <a:gd name="T23" fmla="*/ 163 w 163"/>
              <a:gd name="T24" fmla="*/ 347 h 3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" h="347">
                <a:moveTo>
                  <a:pt x="0" y="0"/>
                </a:moveTo>
                <a:cubicBezTo>
                  <a:pt x="9" y="6"/>
                  <a:pt x="17" y="13"/>
                  <a:pt x="27" y="18"/>
                </a:cubicBezTo>
                <a:cubicBezTo>
                  <a:pt x="36" y="22"/>
                  <a:pt x="49" y="19"/>
                  <a:pt x="55" y="27"/>
                </a:cubicBezTo>
                <a:cubicBezTo>
                  <a:pt x="66" y="43"/>
                  <a:pt x="62" y="66"/>
                  <a:pt x="73" y="82"/>
                </a:cubicBezTo>
                <a:cubicBezTo>
                  <a:pt x="96" y="116"/>
                  <a:pt x="83" y="101"/>
                  <a:pt x="110" y="128"/>
                </a:cubicBezTo>
                <a:cubicBezTo>
                  <a:pt x="128" y="198"/>
                  <a:pt x="163" y="279"/>
                  <a:pt x="73" y="301"/>
                </a:cubicBezTo>
                <a:cubicBezTo>
                  <a:pt x="49" y="327"/>
                  <a:pt x="55" y="311"/>
                  <a:pt x="55" y="34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09" name="Freeform 13"/>
          <p:cNvSpPr>
            <a:spLocks/>
          </p:cNvSpPr>
          <p:nvPr/>
        </p:nvSpPr>
        <p:spPr bwMode="auto">
          <a:xfrm>
            <a:off x="4708525" y="3933825"/>
            <a:ext cx="100013" cy="760413"/>
          </a:xfrm>
          <a:custGeom>
            <a:avLst/>
            <a:gdLst>
              <a:gd name="T0" fmla="*/ 2147483647 w 63"/>
              <a:gd name="T1" fmla="*/ 0 h 479"/>
              <a:gd name="T2" fmla="*/ 2147483647 w 63"/>
              <a:gd name="T3" fmla="*/ 2147483647 h 479"/>
              <a:gd name="T4" fmla="*/ 2147483647 w 63"/>
              <a:gd name="T5" fmla="*/ 2147483647 h 479"/>
              <a:gd name="T6" fmla="*/ 2147483647 w 63"/>
              <a:gd name="T7" fmla="*/ 2147483647 h 479"/>
              <a:gd name="T8" fmla="*/ 2147483647 w 63"/>
              <a:gd name="T9" fmla="*/ 2147483647 h 479"/>
              <a:gd name="T10" fmla="*/ 2147483647 w 63"/>
              <a:gd name="T11" fmla="*/ 2147483647 h 479"/>
              <a:gd name="T12" fmla="*/ 2147483647 w 63"/>
              <a:gd name="T13" fmla="*/ 2147483647 h 4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479"/>
              <a:gd name="T23" fmla="*/ 63 w 63"/>
              <a:gd name="T24" fmla="*/ 479 h 4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479">
                <a:moveTo>
                  <a:pt x="15" y="0"/>
                </a:moveTo>
                <a:cubicBezTo>
                  <a:pt x="22" y="66"/>
                  <a:pt x="22" y="137"/>
                  <a:pt x="42" y="201"/>
                </a:cubicBezTo>
                <a:cubicBezTo>
                  <a:pt x="39" y="222"/>
                  <a:pt x="42" y="245"/>
                  <a:pt x="33" y="265"/>
                </a:cubicBezTo>
                <a:cubicBezTo>
                  <a:pt x="28" y="275"/>
                  <a:pt x="7" y="272"/>
                  <a:pt x="5" y="283"/>
                </a:cubicBezTo>
                <a:cubicBezTo>
                  <a:pt x="0" y="317"/>
                  <a:pt x="13" y="380"/>
                  <a:pt x="24" y="420"/>
                </a:cubicBezTo>
                <a:cubicBezTo>
                  <a:pt x="27" y="429"/>
                  <a:pt x="26" y="441"/>
                  <a:pt x="33" y="448"/>
                </a:cubicBezTo>
                <a:cubicBezTo>
                  <a:pt x="63" y="479"/>
                  <a:pt x="60" y="441"/>
                  <a:pt x="60" y="46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0" name="Freeform 14"/>
          <p:cNvSpPr>
            <a:spLocks/>
          </p:cNvSpPr>
          <p:nvPr/>
        </p:nvSpPr>
        <p:spPr bwMode="auto">
          <a:xfrm>
            <a:off x="4760913" y="5326063"/>
            <a:ext cx="28575" cy="465137"/>
          </a:xfrm>
          <a:custGeom>
            <a:avLst/>
            <a:gdLst>
              <a:gd name="T0" fmla="*/ 2147483647 w 18"/>
              <a:gd name="T1" fmla="*/ 0 h 293"/>
              <a:gd name="T2" fmla="*/ 2147483647 w 18"/>
              <a:gd name="T3" fmla="*/ 2147483647 h 293"/>
              <a:gd name="T4" fmla="*/ 2147483647 w 18"/>
              <a:gd name="T5" fmla="*/ 2147483647 h 293"/>
              <a:gd name="T6" fmla="*/ 0 60000 65536"/>
              <a:gd name="T7" fmla="*/ 0 60000 65536"/>
              <a:gd name="T8" fmla="*/ 0 60000 65536"/>
              <a:gd name="T9" fmla="*/ 0 w 18"/>
              <a:gd name="T10" fmla="*/ 0 h 293"/>
              <a:gd name="T11" fmla="*/ 18 w 18"/>
              <a:gd name="T12" fmla="*/ 293 h 2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293">
                <a:moveTo>
                  <a:pt x="9" y="0"/>
                </a:moveTo>
                <a:cubicBezTo>
                  <a:pt x="2" y="61"/>
                  <a:pt x="0" y="91"/>
                  <a:pt x="18" y="147"/>
                </a:cubicBezTo>
                <a:cubicBezTo>
                  <a:pt x="15" y="196"/>
                  <a:pt x="9" y="293"/>
                  <a:pt x="9" y="29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1" name="Freeform 15"/>
          <p:cNvSpPr>
            <a:spLocks/>
          </p:cNvSpPr>
          <p:nvPr/>
        </p:nvSpPr>
        <p:spPr bwMode="auto">
          <a:xfrm>
            <a:off x="3149600" y="1379538"/>
            <a:ext cx="1247775" cy="4411662"/>
          </a:xfrm>
          <a:custGeom>
            <a:avLst/>
            <a:gdLst>
              <a:gd name="T0" fmla="*/ 0 w 786"/>
              <a:gd name="T1" fmla="*/ 0 h 2779"/>
              <a:gd name="T2" fmla="*/ 2147483647 w 786"/>
              <a:gd name="T3" fmla="*/ 2147483647 h 2779"/>
              <a:gd name="T4" fmla="*/ 2147483647 w 786"/>
              <a:gd name="T5" fmla="*/ 2147483647 h 2779"/>
              <a:gd name="T6" fmla="*/ 2147483647 w 786"/>
              <a:gd name="T7" fmla="*/ 2147483647 h 2779"/>
              <a:gd name="T8" fmla="*/ 2147483647 w 786"/>
              <a:gd name="T9" fmla="*/ 2147483647 h 2779"/>
              <a:gd name="T10" fmla="*/ 2147483647 w 786"/>
              <a:gd name="T11" fmla="*/ 2147483647 h 2779"/>
              <a:gd name="T12" fmla="*/ 2147483647 w 786"/>
              <a:gd name="T13" fmla="*/ 2147483647 h 2779"/>
              <a:gd name="T14" fmla="*/ 2147483647 w 786"/>
              <a:gd name="T15" fmla="*/ 2147483647 h 2779"/>
              <a:gd name="T16" fmla="*/ 2147483647 w 786"/>
              <a:gd name="T17" fmla="*/ 2147483647 h 2779"/>
              <a:gd name="T18" fmla="*/ 2147483647 w 786"/>
              <a:gd name="T19" fmla="*/ 2147483647 h 2779"/>
              <a:gd name="T20" fmla="*/ 2147483647 w 786"/>
              <a:gd name="T21" fmla="*/ 2147483647 h 2779"/>
              <a:gd name="T22" fmla="*/ 2147483647 w 786"/>
              <a:gd name="T23" fmla="*/ 2147483647 h 2779"/>
              <a:gd name="T24" fmla="*/ 2147483647 w 786"/>
              <a:gd name="T25" fmla="*/ 2147483647 h 2779"/>
              <a:gd name="T26" fmla="*/ 2147483647 w 786"/>
              <a:gd name="T27" fmla="*/ 2147483647 h 2779"/>
              <a:gd name="T28" fmla="*/ 2147483647 w 786"/>
              <a:gd name="T29" fmla="*/ 2147483647 h 2779"/>
              <a:gd name="T30" fmla="*/ 2147483647 w 786"/>
              <a:gd name="T31" fmla="*/ 2147483647 h 2779"/>
              <a:gd name="T32" fmla="*/ 2147483647 w 786"/>
              <a:gd name="T33" fmla="*/ 2147483647 h 2779"/>
              <a:gd name="T34" fmla="*/ 2147483647 w 786"/>
              <a:gd name="T35" fmla="*/ 2147483647 h 2779"/>
              <a:gd name="T36" fmla="*/ 2147483647 w 786"/>
              <a:gd name="T37" fmla="*/ 2147483647 h 2779"/>
              <a:gd name="T38" fmla="*/ 2147483647 w 786"/>
              <a:gd name="T39" fmla="*/ 2147483647 h 2779"/>
              <a:gd name="T40" fmla="*/ 2147483647 w 786"/>
              <a:gd name="T41" fmla="*/ 2147483647 h 2779"/>
              <a:gd name="T42" fmla="*/ 2147483647 w 786"/>
              <a:gd name="T43" fmla="*/ 2147483647 h 2779"/>
              <a:gd name="T44" fmla="*/ 2147483647 w 786"/>
              <a:gd name="T45" fmla="*/ 2147483647 h 277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86"/>
              <a:gd name="T70" fmla="*/ 0 h 2779"/>
              <a:gd name="T71" fmla="*/ 786 w 786"/>
              <a:gd name="T72" fmla="*/ 2779 h 277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86" h="2779">
                <a:moveTo>
                  <a:pt x="0" y="0"/>
                </a:moveTo>
                <a:cubicBezTo>
                  <a:pt x="44" y="67"/>
                  <a:pt x="119" y="40"/>
                  <a:pt x="201" y="45"/>
                </a:cubicBezTo>
                <a:cubicBezTo>
                  <a:pt x="206" y="47"/>
                  <a:pt x="251" y="61"/>
                  <a:pt x="256" y="64"/>
                </a:cubicBezTo>
                <a:cubicBezTo>
                  <a:pt x="319" y="107"/>
                  <a:pt x="248" y="80"/>
                  <a:pt x="311" y="100"/>
                </a:cubicBezTo>
                <a:cubicBezTo>
                  <a:pt x="317" y="109"/>
                  <a:pt x="319" y="123"/>
                  <a:pt x="329" y="128"/>
                </a:cubicBezTo>
                <a:cubicBezTo>
                  <a:pt x="338" y="132"/>
                  <a:pt x="430" y="151"/>
                  <a:pt x="448" y="155"/>
                </a:cubicBezTo>
                <a:cubicBezTo>
                  <a:pt x="478" y="175"/>
                  <a:pt x="506" y="180"/>
                  <a:pt x="539" y="192"/>
                </a:cubicBezTo>
                <a:cubicBezTo>
                  <a:pt x="545" y="198"/>
                  <a:pt x="550" y="206"/>
                  <a:pt x="558" y="210"/>
                </a:cubicBezTo>
                <a:cubicBezTo>
                  <a:pt x="566" y="215"/>
                  <a:pt x="578" y="213"/>
                  <a:pt x="585" y="219"/>
                </a:cubicBezTo>
                <a:cubicBezTo>
                  <a:pt x="600" y="231"/>
                  <a:pt x="608" y="251"/>
                  <a:pt x="622" y="265"/>
                </a:cubicBezTo>
                <a:cubicBezTo>
                  <a:pt x="637" y="369"/>
                  <a:pt x="620" y="302"/>
                  <a:pt x="677" y="356"/>
                </a:cubicBezTo>
                <a:cubicBezTo>
                  <a:pt x="703" y="463"/>
                  <a:pt x="732" y="569"/>
                  <a:pt x="759" y="676"/>
                </a:cubicBezTo>
                <a:cubicBezTo>
                  <a:pt x="774" y="828"/>
                  <a:pt x="770" y="745"/>
                  <a:pt x="759" y="960"/>
                </a:cubicBezTo>
                <a:cubicBezTo>
                  <a:pt x="756" y="1012"/>
                  <a:pt x="757" y="1064"/>
                  <a:pt x="750" y="1115"/>
                </a:cubicBezTo>
                <a:cubicBezTo>
                  <a:pt x="747" y="1134"/>
                  <a:pt x="731" y="1170"/>
                  <a:pt x="731" y="1170"/>
                </a:cubicBezTo>
                <a:cubicBezTo>
                  <a:pt x="760" y="1248"/>
                  <a:pt x="748" y="1321"/>
                  <a:pt x="722" y="1398"/>
                </a:cubicBezTo>
                <a:cubicBezTo>
                  <a:pt x="743" y="2118"/>
                  <a:pt x="722" y="1222"/>
                  <a:pt x="722" y="2102"/>
                </a:cubicBezTo>
                <a:cubicBezTo>
                  <a:pt x="722" y="2221"/>
                  <a:pt x="696" y="2349"/>
                  <a:pt x="741" y="2459"/>
                </a:cubicBezTo>
                <a:cubicBezTo>
                  <a:pt x="748" y="2477"/>
                  <a:pt x="773" y="2482"/>
                  <a:pt x="786" y="2496"/>
                </a:cubicBezTo>
                <a:cubicBezTo>
                  <a:pt x="783" y="2539"/>
                  <a:pt x="782" y="2582"/>
                  <a:pt x="777" y="2624"/>
                </a:cubicBezTo>
                <a:cubicBezTo>
                  <a:pt x="776" y="2633"/>
                  <a:pt x="772" y="2643"/>
                  <a:pt x="768" y="2651"/>
                </a:cubicBezTo>
                <a:cubicBezTo>
                  <a:pt x="763" y="2661"/>
                  <a:pt x="752" y="2667"/>
                  <a:pt x="750" y="2678"/>
                </a:cubicBezTo>
                <a:cubicBezTo>
                  <a:pt x="745" y="2711"/>
                  <a:pt x="750" y="2745"/>
                  <a:pt x="750" y="277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2" name="Freeform 16"/>
          <p:cNvSpPr>
            <a:spLocks/>
          </p:cNvSpPr>
          <p:nvPr/>
        </p:nvSpPr>
        <p:spPr bwMode="auto">
          <a:xfrm>
            <a:off x="3106738" y="1495425"/>
            <a:ext cx="855662" cy="1016000"/>
          </a:xfrm>
          <a:custGeom>
            <a:avLst/>
            <a:gdLst>
              <a:gd name="T0" fmla="*/ 2147483647 w 539"/>
              <a:gd name="T1" fmla="*/ 0 h 640"/>
              <a:gd name="T2" fmla="*/ 2147483647 w 539"/>
              <a:gd name="T3" fmla="*/ 2147483647 h 640"/>
              <a:gd name="T4" fmla="*/ 2147483647 w 539"/>
              <a:gd name="T5" fmla="*/ 2147483647 h 640"/>
              <a:gd name="T6" fmla="*/ 2147483647 w 539"/>
              <a:gd name="T7" fmla="*/ 2147483647 h 640"/>
              <a:gd name="T8" fmla="*/ 0 w 539"/>
              <a:gd name="T9" fmla="*/ 2147483647 h 640"/>
              <a:gd name="T10" fmla="*/ 2147483647 w 539"/>
              <a:gd name="T11" fmla="*/ 2147483647 h 640"/>
              <a:gd name="T12" fmla="*/ 2147483647 w 539"/>
              <a:gd name="T13" fmla="*/ 2147483647 h 640"/>
              <a:gd name="T14" fmla="*/ 2147483647 w 539"/>
              <a:gd name="T15" fmla="*/ 2147483647 h 640"/>
              <a:gd name="T16" fmla="*/ 2147483647 w 539"/>
              <a:gd name="T17" fmla="*/ 2147483647 h 640"/>
              <a:gd name="T18" fmla="*/ 2147483647 w 539"/>
              <a:gd name="T19" fmla="*/ 2147483647 h 640"/>
              <a:gd name="T20" fmla="*/ 2147483647 w 539"/>
              <a:gd name="T21" fmla="*/ 2147483647 h 640"/>
              <a:gd name="T22" fmla="*/ 2147483647 w 539"/>
              <a:gd name="T23" fmla="*/ 2147483647 h 640"/>
              <a:gd name="T24" fmla="*/ 2147483647 w 539"/>
              <a:gd name="T25" fmla="*/ 2147483647 h 640"/>
              <a:gd name="T26" fmla="*/ 2147483647 w 539"/>
              <a:gd name="T27" fmla="*/ 2147483647 h 640"/>
              <a:gd name="T28" fmla="*/ 2147483647 w 539"/>
              <a:gd name="T29" fmla="*/ 2147483647 h 640"/>
              <a:gd name="T30" fmla="*/ 2147483647 w 539"/>
              <a:gd name="T31" fmla="*/ 2147483647 h 640"/>
              <a:gd name="T32" fmla="*/ 2147483647 w 539"/>
              <a:gd name="T33" fmla="*/ 2147483647 h 640"/>
              <a:gd name="T34" fmla="*/ 2147483647 w 539"/>
              <a:gd name="T35" fmla="*/ 2147483647 h 6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39"/>
              <a:gd name="T55" fmla="*/ 0 h 640"/>
              <a:gd name="T56" fmla="*/ 539 w 539"/>
              <a:gd name="T57" fmla="*/ 640 h 64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39" h="640">
                <a:moveTo>
                  <a:pt x="91" y="0"/>
                </a:moveTo>
                <a:cubicBezTo>
                  <a:pt x="74" y="25"/>
                  <a:pt x="56" y="42"/>
                  <a:pt x="36" y="64"/>
                </a:cubicBezTo>
                <a:cubicBezTo>
                  <a:pt x="33" y="94"/>
                  <a:pt x="34" y="125"/>
                  <a:pt x="27" y="155"/>
                </a:cubicBezTo>
                <a:cubicBezTo>
                  <a:pt x="25" y="166"/>
                  <a:pt x="12" y="172"/>
                  <a:pt x="9" y="183"/>
                </a:cubicBezTo>
                <a:cubicBezTo>
                  <a:pt x="3" y="200"/>
                  <a:pt x="3" y="219"/>
                  <a:pt x="0" y="237"/>
                </a:cubicBezTo>
                <a:cubicBezTo>
                  <a:pt x="3" y="350"/>
                  <a:pt x="1" y="463"/>
                  <a:pt x="9" y="576"/>
                </a:cubicBezTo>
                <a:cubicBezTo>
                  <a:pt x="11" y="604"/>
                  <a:pt x="41" y="633"/>
                  <a:pt x="64" y="640"/>
                </a:cubicBezTo>
                <a:cubicBezTo>
                  <a:pt x="88" y="565"/>
                  <a:pt x="78" y="529"/>
                  <a:pt x="155" y="503"/>
                </a:cubicBezTo>
                <a:cubicBezTo>
                  <a:pt x="207" y="448"/>
                  <a:pt x="141" y="524"/>
                  <a:pt x="182" y="457"/>
                </a:cubicBezTo>
                <a:cubicBezTo>
                  <a:pt x="195" y="435"/>
                  <a:pt x="226" y="416"/>
                  <a:pt x="246" y="402"/>
                </a:cubicBezTo>
                <a:cubicBezTo>
                  <a:pt x="261" y="361"/>
                  <a:pt x="279" y="357"/>
                  <a:pt x="320" y="347"/>
                </a:cubicBezTo>
                <a:cubicBezTo>
                  <a:pt x="329" y="341"/>
                  <a:pt x="337" y="333"/>
                  <a:pt x="347" y="329"/>
                </a:cubicBezTo>
                <a:cubicBezTo>
                  <a:pt x="365" y="321"/>
                  <a:pt x="402" y="311"/>
                  <a:pt x="402" y="311"/>
                </a:cubicBezTo>
                <a:cubicBezTo>
                  <a:pt x="412" y="300"/>
                  <a:pt x="434" y="279"/>
                  <a:pt x="438" y="265"/>
                </a:cubicBezTo>
                <a:cubicBezTo>
                  <a:pt x="462" y="178"/>
                  <a:pt x="420" y="201"/>
                  <a:pt x="475" y="183"/>
                </a:cubicBezTo>
                <a:cubicBezTo>
                  <a:pt x="481" y="177"/>
                  <a:pt x="486" y="169"/>
                  <a:pt x="493" y="164"/>
                </a:cubicBezTo>
                <a:cubicBezTo>
                  <a:pt x="501" y="159"/>
                  <a:pt x="513" y="161"/>
                  <a:pt x="521" y="155"/>
                </a:cubicBezTo>
                <a:cubicBezTo>
                  <a:pt x="530" y="148"/>
                  <a:pt x="539" y="128"/>
                  <a:pt x="539" y="12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3" name="Freeform 17"/>
          <p:cNvSpPr>
            <a:spLocks/>
          </p:cNvSpPr>
          <p:nvPr/>
        </p:nvSpPr>
        <p:spPr bwMode="auto">
          <a:xfrm>
            <a:off x="3111500" y="2452688"/>
            <a:ext cx="1184275" cy="350837"/>
          </a:xfrm>
          <a:custGeom>
            <a:avLst/>
            <a:gdLst>
              <a:gd name="T0" fmla="*/ 2147483647 w 746"/>
              <a:gd name="T1" fmla="*/ 2147483647 h 221"/>
              <a:gd name="T2" fmla="*/ 2147483647 w 746"/>
              <a:gd name="T3" fmla="*/ 2147483647 h 221"/>
              <a:gd name="T4" fmla="*/ 2147483647 w 746"/>
              <a:gd name="T5" fmla="*/ 2147483647 h 221"/>
              <a:gd name="T6" fmla="*/ 2147483647 w 746"/>
              <a:gd name="T7" fmla="*/ 2147483647 h 221"/>
              <a:gd name="T8" fmla="*/ 2147483647 w 746"/>
              <a:gd name="T9" fmla="*/ 2147483647 h 221"/>
              <a:gd name="T10" fmla="*/ 2147483647 w 746"/>
              <a:gd name="T11" fmla="*/ 2147483647 h 221"/>
              <a:gd name="T12" fmla="*/ 2147483647 w 746"/>
              <a:gd name="T13" fmla="*/ 2147483647 h 221"/>
              <a:gd name="T14" fmla="*/ 2147483647 w 746"/>
              <a:gd name="T15" fmla="*/ 0 h 2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6"/>
              <a:gd name="T25" fmla="*/ 0 h 221"/>
              <a:gd name="T26" fmla="*/ 746 w 746"/>
              <a:gd name="T27" fmla="*/ 221 h 22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6" h="221">
                <a:moveTo>
                  <a:pt x="70" y="73"/>
                </a:moveTo>
                <a:cubicBezTo>
                  <a:pt x="0" y="143"/>
                  <a:pt x="128" y="201"/>
                  <a:pt x="179" y="220"/>
                </a:cubicBezTo>
                <a:cubicBezTo>
                  <a:pt x="225" y="212"/>
                  <a:pt x="229" y="221"/>
                  <a:pt x="253" y="192"/>
                </a:cubicBezTo>
                <a:cubicBezTo>
                  <a:pt x="255" y="189"/>
                  <a:pt x="280" y="148"/>
                  <a:pt x="289" y="146"/>
                </a:cubicBezTo>
                <a:cubicBezTo>
                  <a:pt x="337" y="138"/>
                  <a:pt x="386" y="140"/>
                  <a:pt x="435" y="137"/>
                </a:cubicBezTo>
                <a:cubicBezTo>
                  <a:pt x="482" y="93"/>
                  <a:pt x="517" y="91"/>
                  <a:pt x="582" y="82"/>
                </a:cubicBezTo>
                <a:cubicBezTo>
                  <a:pt x="603" y="18"/>
                  <a:pt x="657" y="16"/>
                  <a:pt x="719" y="9"/>
                </a:cubicBezTo>
                <a:cubicBezTo>
                  <a:pt x="728" y="6"/>
                  <a:pt x="746" y="0"/>
                  <a:pt x="74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4" name="Freeform 18"/>
          <p:cNvSpPr>
            <a:spLocks/>
          </p:cNvSpPr>
          <p:nvPr/>
        </p:nvSpPr>
        <p:spPr bwMode="auto">
          <a:xfrm>
            <a:off x="3351213" y="2814638"/>
            <a:ext cx="944562" cy="436562"/>
          </a:xfrm>
          <a:custGeom>
            <a:avLst/>
            <a:gdLst>
              <a:gd name="T0" fmla="*/ 2147483647 w 595"/>
              <a:gd name="T1" fmla="*/ 2147483647 h 275"/>
              <a:gd name="T2" fmla="*/ 2147483647 w 595"/>
              <a:gd name="T3" fmla="*/ 2147483647 h 275"/>
              <a:gd name="T4" fmla="*/ 2147483647 w 595"/>
              <a:gd name="T5" fmla="*/ 2147483647 h 275"/>
              <a:gd name="T6" fmla="*/ 2147483647 w 595"/>
              <a:gd name="T7" fmla="*/ 2147483647 h 275"/>
              <a:gd name="T8" fmla="*/ 2147483647 w 595"/>
              <a:gd name="T9" fmla="*/ 2147483647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5"/>
              <a:gd name="T16" fmla="*/ 0 h 275"/>
              <a:gd name="T17" fmla="*/ 595 w 595"/>
              <a:gd name="T18" fmla="*/ 275 h 2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5" h="275">
                <a:moveTo>
                  <a:pt x="47" y="1"/>
                </a:moveTo>
                <a:cubicBezTo>
                  <a:pt x="0" y="16"/>
                  <a:pt x="19" y="0"/>
                  <a:pt x="28" y="65"/>
                </a:cubicBezTo>
                <a:cubicBezTo>
                  <a:pt x="39" y="144"/>
                  <a:pt x="38" y="170"/>
                  <a:pt x="102" y="211"/>
                </a:cubicBezTo>
                <a:cubicBezTo>
                  <a:pt x="123" y="275"/>
                  <a:pt x="102" y="260"/>
                  <a:pt x="147" y="275"/>
                </a:cubicBezTo>
                <a:cubicBezTo>
                  <a:pt x="308" y="267"/>
                  <a:pt x="434" y="248"/>
                  <a:pt x="595" y="2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5" name="Freeform 19"/>
          <p:cNvSpPr>
            <a:spLocks/>
          </p:cNvSpPr>
          <p:nvPr/>
        </p:nvSpPr>
        <p:spPr bwMode="auto">
          <a:xfrm>
            <a:off x="3433763" y="3279775"/>
            <a:ext cx="847725" cy="696913"/>
          </a:xfrm>
          <a:custGeom>
            <a:avLst/>
            <a:gdLst>
              <a:gd name="T0" fmla="*/ 2147483647 w 534"/>
              <a:gd name="T1" fmla="*/ 0 h 439"/>
              <a:gd name="T2" fmla="*/ 2147483647 w 534"/>
              <a:gd name="T3" fmla="*/ 2147483647 h 439"/>
              <a:gd name="T4" fmla="*/ 2147483647 w 534"/>
              <a:gd name="T5" fmla="*/ 2147483647 h 439"/>
              <a:gd name="T6" fmla="*/ 2147483647 w 534"/>
              <a:gd name="T7" fmla="*/ 2147483647 h 439"/>
              <a:gd name="T8" fmla="*/ 2147483647 w 534"/>
              <a:gd name="T9" fmla="*/ 2147483647 h 439"/>
              <a:gd name="T10" fmla="*/ 2147483647 w 534"/>
              <a:gd name="T11" fmla="*/ 2147483647 h 439"/>
              <a:gd name="T12" fmla="*/ 2147483647 w 534"/>
              <a:gd name="T13" fmla="*/ 2147483647 h 439"/>
              <a:gd name="T14" fmla="*/ 2147483647 w 534"/>
              <a:gd name="T15" fmla="*/ 2147483647 h 439"/>
              <a:gd name="T16" fmla="*/ 2147483647 w 534"/>
              <a:gd name="T17" fmla="*/ 2147483647 h 439"/>
              <a:gd name="T18" fmla="*/ 2147483647 w 534"/>
              <a:gd name="T19" fmla="*/ 2147483647 h 439"/>
              <a:gd name="T20" fmla="*/ 2147483647 w 534"/>
              <a:gd name="T21" fmla="*/ 2147483647 h 4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4"/>
              <a:gd name="T34" fmla="*/ 0 h 439"/>
              <a:gd name="T35" fmla="*/ 534 w 534"/>
              <a:gd name="T36" fmla="*/ 439 h 4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4" h="439">
                <a:moveTo>
                  <a:pt x="104" y="0"/>
                </a:moveTo>
                <a:cubicBezTo>
                  <a:pt x="46" y="59"/>
                  <a:pt x="66" y="26"/>
                  <a:pt x="40" y="101"/>
                </a:cubicBezTo>
                <a:cubicBezTo>
                  <a:pt x="34" y="119"/>
                  <a:pt x="22" y="156"/>
                  <a:pt x="22" y="156"/>
                </a:cubicBezTo>
                <a:cubicBezTo>
                  <a:pt x="25" y="232"/>
                  <a:pt x="0" y="319"/>
                  <a:pt x="40" y="384"/>
                </a:cubicBezTo>
                <a:cubicBezTo>
                  <a:pt x="47" y="396"/>
                  <a:pt x="75" y="416"/>
                  <a:pt x="86" y="421"/>
                </a:cubicBezTo>
                <a:cubicBezTo>
                  <a:pt x="104" y="429"/>
                  <a:pt x="141" y="439"/>
                  <a:pt x="141" y="439"/>
                </a:cubicBezTo>
                <a:cubicBezTo>
                  <a:pt x="178" y="436"/>
                  <a:pt x="215" y="436"/>
                  <a:pt x="251" y="430"/>
                </a:cubicBezTo>
                <a:cubicBezTo>
                  <a:pt x="270" y="427"/>
                  <a:pt x="306" y="412"/>
                  <a:pt x="306" y="412"/>
                </a:cubicBezTo>
                <a:cubicBezTo>
                  <a:pt x="312" y="406"/>
                  <a:pt x="316" y="397"/>
                  <a:pt x="324" y="393"/>
                </a:cubicBezTo>
                <a:cubicBezTo>
                  <a:pt x="341" y="384"/>
                  <a:pt x="379" y="375"/>
                  <a:pt x="379" y="375"/>
                </a:cubicBezTo>
                <a:cubicBezTo>
                  <a:pt x="442" y="333"/>
                  <a:pt x="395" y="357"/>
                  <a:pt x="534" y="35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6" name="Freeform 20"/>
          <p:cNvSpPr>
            <a:spLocks/>
          </p:cNvSpPr>
          <p:nvPr/>
        </p:nvSpPr>
        <p:spPr bwMode="auto">
          <a:xfrm>
            <a:off x="3354388" y="3962400"/>
            <a:ext cx="884237" cy="688975"/>
          </a:xfrm>
          <a:custGeom>
            <a:avLst/>
            <a:gdLst>
              <a:gd name="T0" fmla="*/ 2147483647 w 557"/>
              <a:gd name="T1" fmla="*/ 0 h 434"/>
              <a:gd name="T2" fmla="*/ 2147483647 w 557"/>
              <a:gd name="T3" fmla="*/ 2147483647 h 434"/>
              <a:gd name="T4" fmla="*/ 2147483647 w 557"/>
              <a:gd name="T5" fmla="*/ 2147483647 h 434"/>
              <a:gd name="T6" fmla="*/ 2147483647 w 557"/>
              <a:gd name="T7" fmla="*/ 2147483647 h 434"/>
              <a:gd name="T8" fmla="*/ 2147483647 w 557"/>
              <a:gd name="T9" fmla="*/ 2147483647 h 434"/>
              <a:gd name="T10" fmla="*/ 2147483647 w 557"/>
              <a:gd name="T11" fmla="*/ 2147483647 h 434"/>
              <a:gd name="T12" fmla="*/ 2147483647 w 557"/>
              <a:gd name="T13" fmla="*/ 2147483647 h 434"/>
              <a:gd name="T14" fmla="*/ 2147483647 w 557"/>
              <a:gd name="T15" fmla="*/ 2147483647 h 434"/>
              <a:gd name="T16" fmla="*/ 2147483647 w 557"/>
              <a:gd name="T17" fmla="*/ 2147483647 h 434"/>
              <a:gd name="T18" fmla="*/ 2147483647 w 557"/>
              <a:gd name="T19" fmla="*/ 2147483647 h 434"/>
              <a:gd name="T20" fmla="*/ 2147483647 w 557"/>
              <a:gd name="T21" fmla="*/ 2147483647 h 434"/>
              <a:gd name="T22" fmla="*/ 2147483647 w 557"/>
              <a:gd name="T23" fmla="*/ 2147483647 h 43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7"/>
              <a:gd name="T37" fmla="*/ 0 h 434"/>
              <a:gd name="T38" fmla="*/ 557 w 557"/>
              <a:gd name="T39" fmla="*/ 434 h 43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7" h="434">
                <a:moveTo>
                  <a:pt x="118" y="0"/>
                </a:moveTo>
                <a:cubicBezTo>
                  <a:pt x="125" y="20"/>
                  <a:pt x="138" y="34"/>
                  <a:pt x="109" y="46"/>
                </a:cubicBezTo>
                <a:cubicBezTo>
                  <a:pt x="86" y="55"/>
                  <a:pt x="36" y="64"/>
                  <a:pt x="36" y="64"/>
                </a:cubicBezTo>
                <a:cubicBezTo>
                  <a:pt x="0" y="98"/>
                  <a:pt x="10" y="114"/>
                  <a:pt x="17" y="165"/>
                </a:cubicBezTo>
                <a:cubicBezTo>
                  <a:pt x="39" y="317"/>
                  <a:pt x="21" y="257"/>
                  <a:pt x="45" y="329"/>
                </a:cubicBezTo>
                <a:cubicBezTo>
                  <a:pt x="48" y="353"/>
                  <a:pt x="44" y="380"/>
                  <a:pt x="54" y="402"/>
                </a:cubicBezTo>
                <a:cubicBezTo>
                  <a:pt x="58" y="411"/>
                  <a:pt x="72" y="409"/>
                  <a:pt x="81" y="411"/>
                </a:cubicBezTo>
                <a:cubicBezTo>
                  <a:pt x="182" y="434"/>
                  <a:pt x="99" y="409"/>
                  <a:pt x="164" y="430"/>
                </a:cubicBezTo>
                <a:cubicBezTo>
                  <a:pt x="212" y="422"/>
                  <a:pt x="255" y="408"/>
                  <a:pt x="301" y="393"/>
                </a:cubicBezTo>
                <a:cubicBezTo>
                  <a:pt x="319" y="387"/>
                  <a:pt x="338" y="381"/>
                  <a:pt x="356" y="375"/>
                </a:cubicBezTo>
                <a:cubicBezTo>
                  <a:pt x="365" y="372"/>
                  <a:pt x="383" y="366"/>
                  <a:pt x="383" y="366"/>
                </a:cubicBezTo>
                <a:cubicBezTo>
                  <a:pt x="440" y="306"/>
                  <a:pt x="460" y="320"/>
                  <a:pt x="557" y="32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7" name="Freeform 21"/>
          <p:cNvSpPr>
            <a:spLocks/>
          </p:cNvSpPr>
          <p:nvPr/>
        </p:nvSpPr>
        <p:spPr bwMode="auto">
          <a:xfrm>
            <a:off x="3438525" y="4673600"/>
            <a:ext cx="828675" cy="536575"/>
          </a:xfrm>
          <a:custGeom>
            <a:avLst/>
            <a:gdLst>
              <a:gd name="T0" fmla="*/ 2147483647 w 522"/>
              <a:gd name="T1" fmla="*/ 0 h 338"/>
              <a:gd name="T2" fmla="*/ 2147483647 w 522"/>
              <a:gd name="T3" fmla="*/ 2147483647 h 338"/>
              <a:gd name="T4" fmla="*/ 2147483647 w 522"/>
              <a:gd name="T5" fmla="*/ 2147483647 h 338"/>
              <a:gd name="T6" fmla="*/ 2147483647 w 522"/>
              <a:gd name="T7" fmla="*/ 2147483647 h 338"/>
              <a:gd name="T8" fmla="*/ 2147483647 w 522"/>
              <a:gd name="T9" fmla="*/ 2147483647 h 338"/>
              <a:gd name="T10" fmla="*/ 2147483647 w 522"/>
              <a:gd name="T11" fmla="*/ 2147483647 h 338"/>
              <a:gd name="T12" fmla="*/ 2147483647 w 522"/>
              <a:gd name="T13" fmla="*/ 2147483647 h 338"/>
              <a:gd name="T14" fmla="*/ 2147483647 w 522"/>
              <a:gd name="T15" fmla="*/ 2147483647 h 338"/>
              <a:gd name="T16" fmla="*/ 2147483647 w 522"/>
              <a:gd name="T17" fmla="*/ 2147483647 h 3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2"/>
              <a:gd name="T28" fmla="*/ 0 h 338"/>
              <a:gd name="T29" fmla="*/ 522 w 522"/>
              <a:gd name="T30" fmla="*/ 338 h 3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2" h="338">
                <a:moveTo>
                  <a:pt x="65" y="0"/>
                </a:moveTo>
                <a:cubicBezTo>
                  <a:pt x="56" y="27"/>
                  <a:pt x="52" y="57"/>
                  <a:pt x="37" y="82"/>
                </a:cubicBezTo>
                <a:cubicBezTo>
                  <a:pt x="27" y="99"/>
                  <a:pt x="12" y="112"/>
                  <a:pt x="1" y="128"/>
                </a:cubicBezTo>
                <a:cubicBezTo>
                  <a:pt x="23" y="220"/>
                  <a:pt x="0" y="283"/>
                  <a:pt x="83" y="338"/>
                </a:cubicBezTo>
                <a:cubicBezTo>
                  <a:pt x="94" y="336"/>
                  <a:pt x="141" y="329"/>
                  <a:pt x="156" y="320"/>
                </a:cubicBezTo>
                <a:cubicBezTo>
                  <a:pt x="164" y="316"/>
                  <a:pt x="167" y="305"/>
                  <a:pt x="175" y="302"/>
                </a:cubicBezTo>
                <a:cubicBezTo>
                  <a:pt x="195" y="295"/>
                  <a:pt x="218" y="296"/>
                  <a:pt x="239" y="293"/>
                </a:cubicBezTo>
                <a:cubicBezTo>
                  <a:pt x="336" y="257"/>
                  <a:pt x="208" y="301"/>
                  <a:pt x="467" y="274"/>
                </a:cubicBezTo>
                <a:cubicBezTo>
                  <a:pt x="486" y="272"/>
                  <a:pt x="522" y="256"/>
                  <a:pt x="522" y="2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8" name="Freeform 22"/>
          <p:cNvSpPr>
            <a:spLocks/>
          </p:cNvSpPr>
          <p:nvPr/>
        </p:nvSpPr>
        <p:spPr bwMode="auto">
          <a:xfrm>
            <a:off x="3467100" y="5224463"/>
            <a:ext cx="842963" cy="552450"/>
          </a:xfrm>
          <a:custGeom>
            <a:avLst/>
            <a:gdLst>
              <a:gd name="T0" fmla="*/ 2147483647 w 531"/>
              <a:gd name="T1" fmla="*/ 0 h 348"/>
              <a:gd name="T2" fmla="*/ 2147483647 w 531"/>
              <a:gd name="T3" fmla="*/ 2147483647 h 348"/>
              <a:gd name="T4" fmla="*/ 2147483647 w 531"/>
              <a:gd name="T5" fmla="*/ 2147483647 h 348"/>
              <a:gd name="T6" fmla="*/ 2147483647 w 531"/>
              <a:gd name="T7" fmla="*/ 2147483647 h 348"/>
              <a:gd name="T8" fmla="*/ 2147483647 w 531"/>
              <a:gd name="T9" fmla="*/ 2147483647 h 348"/>
              <a:gd name="T10" fmla="*/ 2147483647 w 531"/>
              <a:gd name="T11" fmla="*/ 2147483647 h 3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1"/>
              <a:gd name="T19" fmla="*/ 0 h 348"/>
              <a:gd name="T20" fmla="*/ 531 w 531"/>
              <a:gd name="T21" fmla="*/ 348 h 3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1" h="348">
                <a:moveTo>
                  <a:pt x="74" y="0"/>
                </a:moveTo>
                <a:cubicBezTo>
                  <a:pt x="26" y="11"/>
                  <a:pt x="16" y="10"/>
                  <a:pt x="1" y="55"/>
                </a:cubicBezTo>
                <a:cubicBezTo>
                  <a:pt x="13" y="309"/>
                  <a:pt x="0" y="180"/>
                  <a:pt x="47" y="320"/>
                </a:cubicBezTo>
                <a:cubicBezTo>
                  <a:pt x="52" y="335"/>
                  <a:pt x="78" y="326"/>
                  <a:pt x="93" y="330"/>
                </a:cubicBezTo>
                <a:cubicBezTo>
                  <a:pt x="105" y="333"/>
                  <a:pt x="117" y="338"/>
                  <a:pt x="129" y="339"/>
                </a:cubicBezTo>
                <a:cubicBezTo>
                  <a:pt x="263" y="345"/>
                  <a:pt x="531" y="348"/>
                  <a:pt x="531" y="3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19" name="Freeform 23"/>
          <p:cNvSpPr>
            <a:spLocks/>
          </p:cNvSpPr>
          <p:nvPr/>
        </p:nvSpPr>
        <p:spPr bwMode="auto">
          <a:xfrm>
            <a:off x="3192463" y="2525713"/>
            <a:ext cx="15875" cy="73025"/>
          </a:xfrm>
          <a:custGeom>
            <a:avLst/>
            <a:gdLst>
              <a:gd name="T0" fmla="*/ 0 w 10"/>
              <a:gd name="T1" fmla="*/ 0 h 46"/>
              <a:gd name="T2" fmla="*/ 2147483647 w 10"/>
              <a:gd name="T3" fmla="*/ 2147483647 h 46"/>
              <a:gd name="T4" fmla="*/ 0 w 10"/>
              <a:gd name="T5" fmla="*/ 0 h 46"/>
              <a:gd name="T6" fmla="*/ 0 60000 65536"/>
              <a:gd name="T7" fmla="*/ 0 60000 65536"/>
              <a:gd name="T8" fmla="*/ 0 60000 65536"/>
              <a:gd name="T9" fmla="*/ 0 w 10"/>
              <a:gd name="T10" fmla="*/ 0 h 46"/>
              <a:gd name="T11" fmla="*/ 10 w 10"/>
              <a:gd name="T12" fmla="*/ 46 h 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46">
                <a:moveTo>
                  <a:pt x="0" y="0"/>
                </a:moveTo>
                <a:cubicBezTo>
                  <a:pt x="3" y="15"/>
                  <a:pt x="10" y="46"/>
                  <a:pt x="10" y="46"/>
                </a:cubicBezTo>
                <a:cubicBezTo>
                  <a:pt x="10" y="46"/>
                  <a:pt x="3" y="1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20" name="Freeform 24"/>
          <p:cNvSpPr>
            <a:spLocks/>
          </p:cNvSpPr>
          <p:nvPr/>
        </p:nvSpPr>
        <p:spPr bwMode="auto">
          <a:xfrm>
            <a:off x="3178175" y="2497138"/>
            <a:ext cx="44450" cy="115887"/>
          </a:xfrm>
          <a:custGeom>
            <a:avLst/>
            <a:gdLst>
              <a:gd name="T0" fmla="*/ 2147483647 w 28"/>
              <a:gd name="T1" fmla="*/ 0 h 73"/>
              <a:gd name="T2" fmla="*/ 0 w 28"/>
              <a:gd name="T3" fmla="*/ 2147483647 h 73"/>
              <a:gd name="T4" fmla="*/ 0 60000 65536"/>
              <a:gd name="T5" fmla="*/ 0 60000 65536"/>
              <a:gd name="T6" fmla="*/ 0 w 28"/>
              <a:gd name="T7" fmla="*/ 0 h 73"/>
              <a:gd name="T8" fmla="*/ 28 w 28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" h="73">
                <a:moveTo>
                  <a:pt x="28" y="0"/>
                </a:moveTo>
                <a:cubicBezTo>
                  <a:pt x="25" y="13"/>
                  <a:pt x="23" y="73"/>
                  <a:pt x="0" y="7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21" name="Freeform 25"/>
          <p:cNvSpPr>
            <a:spLocks/>
          </p:cNvSpPr>
          <p:nvPr/>
        </p:nvSpPr>
        <p:spPr bwMode="auto">
          <a:xfrm>
            <a:off x="4789488" y="5732463"/>
            <a:ext cx="841375" cy="77787"/>
          </a:xfrm>
          <a:custGeom>
            <a:avLst/>
            <a:gdLst>
              <a:gd name="T0" fmla="*/ 0 w 530"/>
              <a:gd name="T1" fmla="*/ 2147483647 h 49"/>
              <a:gd name="T2" fmla="*/ 2147483647 w 530"/>
              <a:gd name="T3" fmla="*/ 2147483647 h 49"/>
              <a:gd name="T4" fmla="*/ 2147483647 w 530"/>
              <a:gd name="T5" fmla="*/ 2147483647 h 49"/>
              <a:gd name="T6" fmla="*/ 2147483647 w 530"/>
              <a:gd name="T7" fmla="*/ 2147483647 h 49"/>
              <a:gd name="T8" fmla="*/ 2147483647 w 530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0"/>
              <a:gd name="T16" fmla="*/ 0 h 49"/>
              <a:gd name="T17" fmla="*/ 530 w 530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0" h="49">
                <a:moveTo>
                  <a:pt x="0" y="37"/>
                </a:moveTo>
                <a:cubicBezTo>
                  <a:pt x="64" y="40"/>
                  <a:pt x="128" y="46"/>
                  <a:pt x="192" y="46"/>
                </a:cubicBezTo>
                <a:cubicBezTo>
                  <a:pt x="253" y="46"/>
                  <a:pt x="314" y="44"/>
                  <a:pt x="375" y="37"/>
                </a:cubicBezTo>
                <a:cubicBezTo>
                  <a:pt x="394" y="35"/>
                  <a:pt x="430" y="19"/>
                  <a:pt x="430" y="19"/>
                </a:cubicBezTo>
                <a:cubicBezTo>
                  <a:pt x="459" y="23"/>
                  <a:pt x="530" y="49"/>
                  <a:pt x="53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22" name="Freeform 26"/>
          <p:cNvSpPr>
            <a:spLocks/>
          </p:cNvSpPr>
          <p:nvPr/>
        </p:nvSpPr>
        <p:spPr bwMode="auto">
          <a:xfrm>
            <a:off x="4760913" y="5268913"/>
            <a:ext cx="73025" cy="87312"/>
          </a:xfrm>
          <a:custGeom>
            <a:avLst/>
            <a:gdLst>
              <a:gd name="T0" fmla="*/ 2147483647 w 46"/>
              <a:gd name="T1" fmla="*/ 0 h 55"/>
              <a:gd name="T2" fmla="*/ 0 w 46"/>
              <a:gd name="T3" fmla="*/ 2147483647 h 55"/>
              <a:gd name="T4" fmla="*/ 0 60000 65536"/>
              <a:gd name="T5" fmla="*/ 0 60000 65536"/>
              <a:gd name="T6" fmla="*/ 0 w 46"/>
              <a:gd name="T7" fmla="*/ 0 h 55"/>
              <a:gd name="T8" fmla="*/ 46 w 46"/>
              <a:gd name="T9" fmla="*/ 55 h 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55">
                <a:moveTo>
                  <a:pt x="46" y="0"/>
                </a:moveTo>
                <a:cubicBezTo>
                  <a:pt x="24" y="20"/>
                  <a:pt x="26" y="42"/>
                  <a:pt x="0" y="5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3975100" y="1073150"/>
            <a:ext cx="1311275" cy="65087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tx1"/>
                </a:solidFill>
                <a:latin typeface="Arial" charset="0"/>
              </a:rPr>
              <a:t>Lúz    </a:t>
            </a:r>
            <a:r>
              <a:rPr lang="es-ES" altLang="es-AR" sz="1800" b="1">
                <a:solidFill>
                  <a:srgbClr val="33CC33"/>
                </a:solidFill>
                <a:latin typeface="Arial" charset="0"/>
              </a:rPr>
              <a:t>HCL</a:t>
            </a:r>
          </a:p>
          <a:p>
            <a:pPr eaLnBrk="1" hangingPunct="1"/>
            <a:r>
              <a:rPr lang="es-ES" altLang="es-AR" sz="1800" b="1">
                <a:solidFill>
                  <a:schemeClr val="tx1"/>
                </a:solidFill>
                <a:latin typeface="Arial" charset="0"/>
              </a:rPr>
              <a:t>Gástrica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4211638" y="486886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800" b="1">
                <a:solidFill>
                  <a:srgbClr val="33CC33"/>
                </a:solidFill>
                <a:latin typeface="Arial" charset="0"/>
              </a:rPr>
              <a:t>HCL</a:t>
            </a:r>
          </a:p>
        </p:txBody>
      </p:sp>
      <p:sp>
        <p:nvSpPr>
          <p:cNvPr id="80925" name="AutoShape 29"/>
          <p:cNvSpPr>
            <a:spLocks noChangeArrowheads="1"/>
          </p:cNvSpPr>
          <p:nvPr/>
        </p:nvSpPr>
        <p:spPr bwMode="auto">
          <a:xfrm>
            <a:off x="4356100" y="1628775"/>
            <a:ext cx="215900" cy="3025775"/>
          </a:xfrm>
          <a:prstGeom prst="upArrow">
            <a:avLst>
              <a:gd name="adj1" fmla="val 50000"/>
              <a:gd name="adj2" fmla="val 350368"/>
            </a:avLst>
          </a:prstGeom>
          <a:solidFill>
            <a:srgbClr val="33CC33"/>
          </a:solid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0926" name="Freeform 30"/>
          <p:cNvSpPr>
            <a:spLocks/>
          </p:cNvSpPr>
          <p:nvPr/>
        </p:nvSpPr>
        <p:spPr bwMode="auto">
          <a:xfrm>
            <a:off x="4560888" y="2997200"/>
            <a:ext cx="82550" cy="1295400"/>
          </a:xfrm>
          <a:custGeom>
            <a:avLst/>
            <a:gdLst>
              <a:gd name="T0" fmla="*/ 2147483647 w 52"/>
              <a:gd name="T1" fmla="*/ 0 h 816"/>
              <a:gd name="T2" fmla="*/ 2147483647 w 52"/>
              <a:gd name="T3" fmla="*/ 2147483647 h 816"/>
              <a:gd name="T4" fmla="*/ 2147483647 w 52"/>
              <a:gd name="T5" fmla="*/ 2147483647 h 816"/>
              <a:gd name="T6" fmla="*/ 2147483647 w 52"/>
              <a:gd name="T7" fmla="*/ 2147483647 h 816"/>
              <a:gd name="T8" fmla="*/ 2147483647 w 52"/>
              <a:gd name="T9" fmla="*/ 2147483647 h 816"/>
              <a:gd name="T10" fmla="*/ 2147483647 w 52"/>
              <a:gd name="T11" fmla="*/ 2147483647 h 816"/>
              <a:gd name="T12" fmla="*/ 2147483647 w 52"/>
              <a:gd name="T13" fmla="*/ 2147483647 h 816"/>
              <a:gd name="T14" fmla="*/ 2147483647 w 52"/>
              <a:gd name="T15" fmla="*/ 2147483647 h 816"/>
              <a:gd name="T16" fmla="*/ 2147483647 w 52"/>
              <a:gd name="T17" fmla="*/ 2147483647 h 816"/>
              <a:gd name="T18" fmla="*/ 2147483647 w 52"/>
              <a:gd name="T19" fmla="*/ 2147483647 h 816"/>
              <a:gd name="T20" fmla="*/ 2147483647 w 52"/>
              <a:gd name="T21" fmla="*/ 2147483647 h 816"/>
              <a:gd name="T22" fmla="*/ 2147483647 w 52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2"/>
              <a:gd name="T37" fmla="*/ 0 h 816"/>
              <a:gd name="T38" fmla="*/ 52 w 52"/>
              <a:gd name="T39" fmla="*/ 816 h 81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2" h="816">
                <a:moveTo>
                  <a:pt x="7" y="0"/>
                </a:moveTo>
                <a:cubicBezTo>
                  <a:pt x="3" y="53"/>
                  <a:pt x="0" y="106"/>
                  <a:pt x="7" y="136"/>
                </a:cubicBezTo>
                <a:cubicBezTo>
                  <a:pt x="14" y="166"/>
                  <a:pt x="52" y="166"/>
                  <a:pt x="52" y="181"/>
                </a:cubicBezTo>
                <a:cubicBezTo>
                  <a:pt x="52" y="196"/>
                  <a:pt x="7" y="204"/>
                  <a:pt x="7" y="227"/>
                </a:cubicBezTo>
                <a:cubicBezTo>
                  <a:pt x="7" y="250"/>
                  <a:pt x="52" y="294"/>
                  <a:pt x="52" y="317"/>
                </a:cubicBezTo>
                <a:cubicBezTo>
                  <a:pt x="52" y="340"/>
                  <a:pt x="7" y="348"/>
                  <a:pt x="7" y="363"/>
                </a:cubicBezTo>
                <a:cubicBezTo>
                  <a:pt x="7" y="378"/>
                  <a:pt x="52" y="385"/>
                  <a:pt x="52" y="408"/>
                </a:cubicBezTo>
                <a:cubicBezTo>
                  <a:pt x="52" y="431"/>
                  <a:pt x="14" y="469"/>
                  <a:pt x="7" y="499"/>
                </a:cubicBezTo>
                <a:cubicBezTo>
                  <a:pt x="0" y="529"/>
                  <a:pt x="0" y="560"/>
                  <a:pt x="7" y="590"/>
                </a:cubicBezTo>
                <a:cubicBezTo>
                  <a:pt x="14" y="620"/>
                  <a:pt x="52" y="657"/>
                  <a:pt x="52" y="680"/>
                </a:cubicBezTo>
                <a:cubicBezTo>
                  <a:pt x="52" y="703"/>
                  <a:pt x="7" y="703"/>
                  <a:pt x="7" y="726"/>
                </a:cubicBezTo>
                <a:cubicBezTo>
                  <a:pt x="7" y="749"/>
                  <a:pt x="29" y="782"/>
                  <a:pt x="52" y="816"/>
                </a:cubicBezTo>
              </a:path>
            </a:pathLst>
          </a:custGeom>
          <a:noFill/>
          <a:ln w="28575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0927" name="Line 31"/>
          <p:cNvSpPr>
            <a:spLocks noChangeShapeType="1"/>
          </p:cNvSpPr>
          <p:nvPr/>
        </p:nvSpPr>
        <p:spPr bwMode="auto">
          <a:xfrm flipH="1">
            <a:off x="4572000" y="3068638"/>
            <a:ext cx="1512888" cy="73025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0928" name="Text Box 32"/>
          <p:cNvSpPr txBox="1">
            <a:spLocks noChangeArrowheads="1"/>
          </p:cNvSpPr>
          <p:nvPr/>
        </p:nvSpPr>
        <p:spPr bwMode="auto">
          <a:xfrm>
            <a:off x="6156325" y="2852738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bg1"/>
                </a:solidFill>
              </a:rPr>
              <a:t>MOCO</a:t>
            </a:r>
          </a:p>
        </p:txBody>
      </p:sp>
      <p:sp>
        <p:nvSpPr>
          <p:cNvPr id="80929" name="Line 33"/>
          <p:cNvSpPr>
            <a:spLocks noChangeShapeType="1"/>
          </p:cNvSpPr>
          <p:nvPr/>
        </p:nvSpPr>
        <p:spPr bwMode="auto">
          <a:xfrm flipH="1">
            <a:off x="4643438" y="3644900"/>
            <a:ext cx="1152525" cy="215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0930" name="Text Box 34"/>
          <p:cNvSpPr txBox="1">
            <a:spLocks noChangeArrowheads="1"/>
          </p:cNvSpPr>
          <p:nvPr/>
        </p:nvSpPr>
        <p:spPr bwMode="auto">
          <a:xfrm>
            <a:off x="5857875" y="34290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bg1"/>
                </a:solidFill>
                <a:latin typeface="Arial" charset="0"/>
              </a:rPr>
              <a:t>HCO3-Na</a:t>
            </a:r>
          </a:p>
        </p:txBody>
      </p:sp>
      <p:sp>
        <p:nvSpPr>
          <p:cNvPr id="80931" name="Text Box 35"/>
          <p:cNvSpPr txBox="1">
            <a:spLocks noChangeArrowheads="1"/>
          </p:cNvSpPr>
          <p:nvPr/>
        </p:nvSpPr>
        <p:spPr bwMode="auto">
          <a:xfrm>
            <a:off x="5867400" y="487045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bg1"/>
                </a:solidFill>
              </a:rPr>
              <a:t>Cel. Parietal</a:t>
            </a:r>
          </a:p>
        </p:txBody>
      </p:sp>
      <p:sp>
        <p:nvSpPr>
          <p:cNvPr id="80932" name="Line 36"/>
          <p:cNvSpPr>
            <a:spLocks noChangeShapeType="1"/>
          </p:cNvSpPr>
          <p:nvPr/>
        </p:nvSpPr>
        <p:spPr bwMode="auto">
          <a:xfrm flipH="1">
            <a:off x="5292725" y="5084763"/>
            <a:ext cx="574675" cy="73025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0933" name="AutoShape 37"/>
          <p:cNvSpPr>
            <a:spLocks noChangeArrowheads="1"/>
          </p:cNvSpPr>
          <p:nvPr/>
        </p:nvSpPr>
        <p:spPr bwMode="auto">
          <a:xfrm>
            <a:off x="2484438" y="1916113"/>
            <a:ext cx="433387" cy="3889375"/>
          </a:xfrm>
          <a:prstGeom prst="flowChartMagneticDisk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0934" name="AutoShape 38"/>
          <p:cNvSpPr>
            <a:spLocks noChangeArrowheads="1"/>
          </p:cNvSpPr>
          <p:nvPr/>
        </p:nvSpPr>
        <p:spPr bwMode="auto">
          <a:xfrm>
            <a:off x="7451725" y="2205038"/>
            <a:ext cx="504825" cy="2736850"/>
          </a:xfrm>
          <a:prstGeom prst="flowChartMagneticDisk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 sz="18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0935" name="Line 39"/>
          <p:cNvSpPr>
            <a:spLocks noChangeShapeType="1"/>
          </p:cNvSpPr>
          <p:nvPr/>
        </p:nvSpPr>
        <p:spPr bwMode="auto">
          <a:xfrm>
            <a:off x="5219700" y="4221163"/>
            <a:ext cx="1138238" cy="279400"/>
          </a:xfrm>
          <a:prstGeom prst="line">
            <a:avLst/>
          </a:prstGeom>
          <a:noFill/>
          <a:ln w="76200">
            <a:solidFill>
              <a:srgbClr val="99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0936" name="Rectangle 40"/>
          <p:cNvSpPr>
            <a:spLocks noChangeArrowheads="1"/>
          </p:cNvSpPr>
          <p:nvPr/>
        </p:nvSpPr>
        <p:spPr bwMode="auto">
          <a:xfrm>
            <a:off x="6227763" y="40052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bg1"/>
                </a:solidFill>
                <a:latin typeface="Arial" charset="0"/>
              </a:rPr>
              <a:t>HCO3-Na</a:t>
            </a:r>
          </a:p>
        </p:txBody>
      </p:sp>
      <p:sp>
        <p:nvSpPr>
          <p:cNvPr id="80937" name="AutoShape 42"/>
          <p:cNvSpPr>
            <a:spLocks noChangeArrowheads="1"/>
          </p:cNvSpPr>
          <p:nvPr/>
        </p:nvSpPr>
        <p:spPr bwMode="auto">
          <a:xfrm flipH="1">
            <a:off x="6948488" y="1989138"/>
            <a:ext cx="936625" cy="720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38" name="Rectangle 43"/>
          <p:cNvSpPr>
            <a:spLocks noChangeArrowheads="1"/>
          </p:cNvSpPr>
          <p:nvPr/>
        </p:nvSpPr>
        <p:spPr bwMode="auto">
          <a:xfrm>
            <a:off x="7596188" y="1485900"/>
            <a:ext cx="121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bg1"/>
                </a:solidFill>
              </a:rPr>
              <a:t>Capilar</a:t>
            </a:r>
          </a:p>
          <a:p>
            <a:pPr eaLnBrk="1" hangingPunct="1"/>
            <a:r>
              <a:rPr lang="es-ES" altLang="es-AR" sz="1800" b="1">
                <a:solidFill>
                  <a:schemeClr val="bg1"/>
                </a:solidFill>
              </a:rPr>
              <a:t>superficial</a:t>
            </a:r>
          </a:p>
        </p:txBody>
      </p:sp>
      <p:sp>
        <p:nvSpPr>
          <p:cNvPr id="80939" name="Rectangle 44"/>
          <p:cNvSpPr>
            <a:spLocks noChangeArrowheads="1"/>
          </p:cNvSpPr>
          <p:nvPr/>
        </p:nvSpPr>
        <p:spPr bwMode="auto">
          <a:xfrm>
            <a:off x="5795963" y="19891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bg1"/>
                </a:solidFill>
                <a:latin typeface="Arial" charset="0"/>
              </a:rPr>
              <a:t>HCO3-Na</a:t>
            </a:r>
          </a:p>
        </p:txBody>
      </p:sp>
      <p:sp>
        <p:nvSpPr>
          <p:cNvPr id="80940" name="AutoShape 45"/>
          <p:cNvSpPr>
            <a:spLocks noChangeArrowheads="1"/>
          </p:cNvSpPr>
          <p:nvPr/>
        </p:nvSpPr>
        <p:spPr bwMode="auto">
          <a:xfrm flipH="1">
            <a:off x="5292725" y="1341438"/>
            <a:ext cx="503238" cy="1150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41" name="Rectangle 46"/>
          <p:cNvSpPr>
            <a:spLocks noChangeArrowheads="1"/>
          </p:cNvSpPr>
          <p:nvPr/>
        </p:nvSpPr>
        <p:spPr bwMode="auto">
          <a:xfrm>
            <a:off x="6084888" y="5878513"/>
            <a:ext cx="117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bg1"/>
                </a:solidFill>
              </a:rPr>
              <a:t>HCO3-Na</a:t>
            </a:r>
          </a:p>
          <a:p>
            <a:pPr eaLnBrk="1" hangingPunct="1"/>
            <a:r>
              <a:rPr lang="es-ES" altLang="es-AR" sz="1800" b="1">
                <a:solidFill>
                  <a:schemeClr val="bg1"/>
                </a:solidFill>
              </a:rPr>
              <a:t>sanguíneo</a:t>
            </a:r>
          </a:p>
        </p:txBody>
      </p:sp>
      <p:sp>
        <p:nvSpPr>
          <p:cNvPr id="80942" name="AutoShape 47"/>
          <p:cNvSpPr>
            <a:spLocks noChangeArrowheads="1"/>
          </p:cNvSpPr>
          <p:nvPr/>
        </p:nvSpPr>
        <p:spPr bwMode="auto">
          <a:xfrm>
            <a:off x="7308850" y="5062538"/>
            <a:ext cx="576263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43" name="Rectangle 48"/>
          <p:cNvSpPr>
            <a:spLocks noChangeArrowheads="1"/>
          </p:cNvSpPr>
          <p:nvPr/>
        </p:nvSpPr>
        <p:spPr bwMode="auto">
          <a:xfrm>
            <a:off x="395288" y="2349500"/>
            <a:ext cx="1835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AR" sz="1800" b="1">
                <a:solidFill>
                  <a:schemeClr val="bg1"/>
                </a:solidFill>
              </a:rPr>
              <a:t>Flujo de HCO3-Na desde el capilar basal hacia los capilares superficiales</a:t>
            </a:r>
          </a:p>
        </p:txBody>
      </p:sp>
      <p:sp>
        <p:nvSpPr>
          <p:cNvPr id="80944" name="Line 49"/>
          <p:cNvSpPr>
            <a:spLocks noChangeShapeType="1"/>
          </p:cNvSpPr>
          <p:nvPr/>
        </p:nvSpPr>
        <p:spPr bwMode="auto">
          <a:xfrm flipH="1">
            <a:off x="4500563" y="4868863"/>
            <a:ext cx="574675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0945" name="Text Box 50"/>
          <p:cNvSpPr txBox="1">
            <a:spLocks noChangeArrowheads="1"/>
          </p:cNvSpPr>
          <p:nvPr/>
        </p:nvSpPr>
        <p:spPr bwMode="auto">
          <a:xfrm>
            <a:off x="1187450" y="188913"/>
            <a:ext cx="6673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>
                <a:solidFill>
                  <a:schemeClr val="bg1"/>
                </a:solidFill>
                <a:latin typeface="Arial" charset="0"/>
              </a:rPr>
              <a:t>Secreción apical y basal de HCO3-Na .</a:t>
            </a:r>
          </a:p>
          <a:p>
            <a:pPr eaLnBrk="1" hangingPunct="1"/>
            <a:r>
              <a:rPr lang="es-ES" altLang="es-AR" b="1">
                <a:solidFill>
                  <a:schemeClr val="bg1"/>
                </a:solidFill>
                <a:latin typeface="Arial" charset="0"/>
              </a:rPr>
              <a:t>Marea alcalina</a:t>
            </a:r>
          </a:p>
        </p:txBody>
      </p:sp>
      <p:sp>
        <p:nvSpPr>
          <p:cNvPr id="80946" name="AutoShape 51"/>
          <p:cNvSpPr>
            <a:spLocks noChangeArrowheads="1"/>
          </p:cNvSpPr>
          <p:nvPr/>
        </p:nvSpPr>
        <p:spPr bwMode="auto">
          <a:xfrm>
            <a:off x="3203575" y="5949950"/>
            <a:ext cx="2736850" cy="287338"/>
          </a:xfrm>
          <a:prstGeom prst="leftArrow">
            <a:avLst>
              <a:gd name="adj1" fmla="val 50000"/>
              <a:gd name="adj2" fmla="val 2381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0947" name="AutoShape 52"/>
          <p:cNvSpPr>
            <a:spLocks noChangeArrowheads="1"/>
          </p:cNvSpPr>
          <p:nvPr/>
        </p:nvSpPr>
        <p:spPr bwMode="auto">
          <a:xfrm flipH="1">
            <a:off x="2555875" y="5516563"/>
            <a:ext cx="4318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48" name="AutoShape 53"/>
          <p:cNvSpPr>
            <a:spLocks noChangeArrowheads="1"/>
          </p:cNvSpPr>
          <p:nvPr/>
        </p:nvSpPr>
        <p:spPr bwMode="auto">
          <a:xfrm>
            <a:off x="2627313" y="1412875"/>
            <a:ext cx="792162" cy="1079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49" name="Text Box 54"/>
          <p:cNvSpPr txBox="1">
            <a:spLocks noChangeArrowheads="1"/>
          </p:cNvSpPr>
          <p:nvPr/>
        </p:nvSpPr>
        <p:spPr bwMode="auto">
          <a:xfrm>
            <a:off x="2535238" y="6257925"/>
            <a:ext cx="2281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2400" b="1">
                <a:solidFill>
                  <a:schemeClr val="bg1"/>
                </a:solidFill>
              </a:rPr>
              <a:t>Marea Alcalina.</a:t>
            </a:r>
          </a:p>
        </p:txBody>
      </p:sp>
      <p:sp>
        <p:nvSpPr>
          <p:cNvPr id="80950" name="AutoShape 55"/>
          <p:cNvSpPr>
            <a:spLocks noChangeArrowheads="1"/>
          </p:cNvSpPr>
          <p:nvPr/>
        </p:nvSpPr>
        <p:spPr bwMode="auto">
          <a:xfrm>
            <a:off x="7019925" y="3357563"/>
            <a:ext cx="504825" cy="485775"/>
          </a:xfrm>
          <a:prstGeom prst="leftArrow">
            <a:avLst>
              <a:gd name="adj1" fmla="val 50000"/>
              <a:gd name="adj2" fmla="val 2598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0951" name="Oval 56"/>
          <p:cNvSpPr>
            <a:spLocks noChangeArrowheads="1"/>
          </p:cNvSpPr>
          <p:nvPr/>
        </p:nvSpPr>
        <p:spPr bwMode="auto">
          <a:xfrm>
            <a:off x="4500563" y="981075"/>
            <a:ext cx="936625" cy="431800"/>
          </a:xfrm>
          <a:prstGeom prst="ellips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pic>
        <p:nvPicPr>
          <p:cNvPr id="80952" name="Picture 5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2073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53" name="AutoShape 38"/>
          <p:cNvSpPr>
            <a:spLocks noChangeArrowheads="1"/>
          </p:cNvSpPr>
          <p:nvPr/>
        </p:nvSpPr>
        <p:spPr bwMode="auto">
          <a:xfrm>
            <a:off x="8143875" y="2357438"/>
            <a:ext cx="504825" cy="2736850"/>
          </a:xfrm>
          <a:prstGeom prst="flowChartMagneticDisk">
            <a:avLst/>
          </a:prstGeom>
          <a:solidFill>
            <a:srgbClr val="99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 sz="18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0954" name="AutoShape 41"/>
          <p:cNvSpPr>
            <a:spLocks noChangeArrowheads="1"/>
          </p:cNvSpPr>
          <p:nvPr/>
        </p:nvSpPr>
        <p:spPr bwMode="auto">
          <a:xfrm>
            <a:off x="6740525" y="4013200"/>
            <a:ext cx="2403475" cy="720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80955" name="Picture 60" descr="FLO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772366" flipV="1">
            <a:off x="73025" y="4797425"/>
            <a:ext cx="219551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0"/>
            <a:ext cx="2987675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76213"/>
            <a:ext cx="5140325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04800"/>
            <a:ext cx="25034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4724400"/>
            <a:ext cx="4572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239838" y="1262063"/>
            <a:ext cx="2058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3200" b="1">
                <a:solidFill>
                  <a:schemeClr val="bg1"/>
                </a:solidFill>
              </a:rPr>
              <a:t>EROSION</a:t>
            </a:r>
          </a:p>
        </p:txBody>
      </p:sp>
      <p:sp>
        <p:nvSpPr>
          <p:cNvPr id="81927" name="AutoShape 7"/>
          <p:cNvSpPr>
            <a:spLocks noChangeArrowheads="1"/>
          </p:cNvSpPr>
          <p:nvPr/>
        </p:nvSpPr>
        <p:spPr bwMode="auto">
          <a:xfrm>
            <a:off x="1403350" y="1844675"/>
            <a:ext cx="1368425" cy="2160588"/>
          </a:xfrm>
          <a:prstGeom prst="curvedRightArrow">
            <a:avLst>
              <a:gd name="adj1" fmla="val 7003"/>
              <a:gd name="adj2" fmla="val 6315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6424613" y="6113463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2400">
                <a:solidFill>
                  <a:schemeClr val="tx1"/>
                </a:solidFill>
              </a:rPr>
              <a:t>ULCERA</a:t>
            </a:r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>
            <a:off x="6443663" y="6669088"/>
            <a:ext cx="13684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30" name="AutoShape 10"/>
          <p:cNvSpPr>
            <a:spLocks noChangeArrowheads="1"/>
          </p:cNvSpPr>
          <p:nvPr/>
        </p:nvSpPr>
        <p:spPr bwMode="auto">
          <a:xfrm>
            <a:off x="7812088" y="5516563"/>
            <a:ext cx="1152525" cy="1081087"/>
          </a:xfrm>
          <a:prstGeom prst="curvedLeftArrow">
            <a:avLst>
              <a:gd name="adj1" fmla="val 20000"/>
              <a:gd name="adj2" fmla="val 40000"/>
              <a:gd name="adj3" fmla="val 3553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 sz="2400">
              <a:solidFill>
                <a:srgbClr val="FF0000"/>
              </a:solidFill>
            </a:endParaRPr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6372225" y="5589588"/>
            <a:ext cx="576263" cy="1444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32" name="Oval 12"/>
          <p:cNvSpPr>
            <a:spLocks noChangeArrowheads="1"/>
          </p:cNvSpPr>
          <p:nvPr/>
        </p:nvSpPr>
        <p:spPr bwMode="auto">
          <a:xfrm>
            <a:off x="5580063" y="5589588"/>
            <a:ext cx="649287" cy="3603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1933" name="AutoShape 13"/>
          <p:cNvSpPr>
            <a:spLocks noChangeArrowheads="1"/>
          </p:cNvSpPr>
          <p:nvPr/>
        </p:nvSpPr>
        <p:spPr bwMode="auto">
          <a:xfrm>
            <a:off x="5940425" y="5661025"/>
            <a:ext cx="792163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34" name="Line 14"/>
          <p:cNvSpPr>
            <a:spLocks noChangeShapeType="1"/>
          </p:cNvSpPr>
          <p:nvPr/>
        </p:nvSpPr>
        <p:spPr bwMode="auto">
          <a:xfrm flipH="1">
            <a:off x="5435600" y="5373688"/>
            <a:ext cx="144463" cy="1428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35" name="AutoShape 15"/>
          <p:cNvSpPr>
            <a:spLocks noChangeArrowheads="1"/>
          </p:cNvSpPr>
          <p:nvPr/>
        </p:nvSpPr>
        <p:spPr bwMode="auto">
          <a:xfrm>
            <a:off x="5435600" y="4797425"/>
            <a:ext cx="720725" cy="5032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 flipH="1">
            <a:off x="5219700" y="5516563"/>
            <a:ext cx="215900" cy="730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H="1">
            <a:off x="5076825" y="5589588"/>
            <a:ext cx="142875" cy="1444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flipH="1">
            <a:off x="4932363" y="5734050"/>
            <a:ext cx="144462" cy="714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 flipH="1" flipV="1">
            <a:off x="4859338" y="5661025"/>
            <a:ext cx="73025" cy="1444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H="1">
            <a:off x="4643438" y="5661025"/>
            <a:ext cx="2159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 flipH="1" flipV="1">
            <a:off x="4356100" y="5589588"/>
            <a:ext cx="287338" cy="7143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flipH="1" flipV="1">
            <a:off x="4140200" y="5516563"/>
            <a:ext cx="215900" cy="730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H="1" flipV="1">
            <a:off x="3924300" y="5445125"/>
            <a:ext cx="215900" cy="71438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81944" name="Picture 24" descr="escudo famili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3495675" y="8382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AR" sz="200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3505200" y="14319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AR" sz="200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pt-BR" altLang="es-AR" sz="2000" dirty="0">
                <a:solidFill>
                  <a:schemeClr val="bg1"/>
                </a:solidFill>
                <a:latin typeface="Arial MT Black" pitchFamily="34" charset="0"/>
              </a:rPr>
              <a:t>Ante </a:t>
            </a:r>
            <a:r>
              <a:rPr lang="pt-BR" altLang="es-AR" sz="2000" dirty="0" err="1">
                <a:solidFill>
                  <a:schemeClr val="bg1"/>
                </a:solidFill>
                <a:latin typeface="Arial MT Black" pitchFamily="34" charset="0"/>
              </a:rPr>
              <a:t>la</a:t>
            </a:r>
            <a:r>
              <a:rPr lang="pt-BR" altLang="es-AR" sz="2000" dirty="0">
                <a:solidFill>
                  <a:schemeClr val="bg1"/>
                </a:solidFill>
                <a:latin typeface="Arial MT Black" pitchFamily="34" charset="0"/>
              </a:rPr>
              <a:t> </a:t>
            </a:r>
            <a:r>
              <a:rPr lang="pt-BR" altLang="es-AR" sz="2000" dirty="0" err="1">
                <a:solidFill>
                  <a:schemeClr val="bg1"/>
                </a:solidFill>
                <a:latin typeface="Arial MT Black" pitchFamily="34" charset="0"/>
              </a:rPr>
              <a:t>erosión</a:t>
            </a:r>
            <a:r>
              <a:rPr lang="pt-BR" altLang="es-AR" sz="2000" dirty="0">
                <a:solidFill>
                  <a:schemeClr val="bg1"/>
                </a:solidFill>
                <a:latin typeface="Arial MT Black" pitchFamily="34" charset="0"/>
              </a:rPr>
              <a:t> : MECANISMOS DE PROLIFERACIÓN Y MIGRACIÓN CELULAR.MECANISMO DE APOPTOSIS CELULAR</a:t>
            </a: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3505200" y="11271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AR" sz="2000">
              <a:solidFill>
                <a:srgbClr val="FFFF66"/>
              </a:solidFill>
              <a:latin typeface="Arial MT Black" pitchFamily="34" charset="0"/>
            </a:endParaRPr>
          </a:p>
        </p:txBody>
      </p:sp>
      <p:pic>
        <p:nvPicPr>
          <p:cNvPr id="2050" name="Objec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19213"/>
            <a:ext cx="8458200" cy="5314950"/>
          </a:xfrm>
          <a:prstGeom prst="rect">
            <a:avLst/>
          </a:prstGeom>
        </p:spPr>
      </p:pic>
      <p:pic>
        <p:nvPicPr>
          <p:cNvPr id="2055" name="Picture 9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5500" y="0"/>
            <a:ext cx="698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AutoShape 11"/>
          <p:cNvSpPr>
            <a:spLocks noChangeArrowheads="1"/>
          </p:cNvSpPr>
          <p:nvPr/>
        </p:nvSpPr>
        <p:spPr bwMode="auto">
          <a:xfrm>
            <a:off x="2916238" y="3068638"/>
            <a:ext cx="936625" cy="360362"/>
          </a:xfrm>
          <a:prstGeom prst="curvedDownArrow">
            <a:avLst>
              <a:gd name="adj1" fmla="val 23512"/>
              <a:gd name="adj2" fmla="val 124397"/>
              <a:gd name="adj3" fmla="val 37005"/>
            </a:avLst>
          </a:prstGeom>
          <a:solidFill>
            <a:srgbClr val="33CC33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6804025" y="3500438"/>
            <a:ext cx="17399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 sz="2000">
                <a:solidFill>
                  <a:schemeClr val="tx1"/>
                </a:solidFill>
              </a:rPr>
              <a:t>Células madres</a:t>
            </a:r>
          </a:p>
        </p:txBody>
      </p:sp>
      <p:pic>
        <p:nvPicPr>
          <p:cNvPr id="20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7975" y="3143250"/>
            <a:ext cx="19002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494" y="4665789"/>
            <a:ext cx="1249788" cy="365792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856494" y="4665789"/>
            <a:ext cx="1249788" cy="36579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Mvc-003s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304800" y="620713"/>
            <a:ext cx="7767638" cy="1046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buFontTx/>
              <a:buAutoNum type="arabicParenR"/>
              <a:defRPr/>
            </a:pPr>
            <a:r>
              <a:rPr lang="pt-BR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Ante </a:t>
            </a:r>
            <a:r>
              <a:rPr lang="pt-BR" sz="2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la</a:t>
            </a:r>
            <a:r>
              <a:rPr lang="pt-BR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 </a:t>
            </a:r>
            <a:r>
              <a:rPr lang="pt-BR" sz="2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erosión</a:t>
            </a:r>
            <a:r>
              <a:rPr lang="pt-BR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 , se </a:t>
            </a:r>
            <a:r>
              <a:rPr lang="pt-BR" sz="2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activa</a:t>
            </a:r>
            <a:r>
              <a:rPr lang="pt-BR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 </a:t>
            </a:r>
            <a:r>
              <a:rPr lang="pt-BR" sz="2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el</a:t>
            </a:r>
            <a:r>
              <a:rPr lang="pt-BR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  </a:t>
            </a:r>
            <a:r>
              <a:rPr lang="pt-BR" sz="2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mecanísmo</a:t>
            </a:r>
            <a:r>
              <a:rPr lang="pt-BR" sz="22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 de 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REPARACIÓN RAPIDA EPITELIAL</a:t>
            </a:r>
          </a:p>
          <a:p>
            <a:pPr marL="457200" indent="-457200" eaLnBrk="1" hangingPunct="1">
              <a:buFontTx/>
              <a:buAutoNum type="arabicParenR"/>
              <a:defRPr/>
            </a:pPr>
            <a:endParaRPr lang="es-ES" sz="20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228600" y="2057400"/>
            <a:ext cx="25511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FACTORES DE</a:t>
            </a:r>
          </a:p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TRANSCRIPCIÓN</a:t>
            </a:r>
          </a:p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GENETICA</a:t>
            </a:r>
          </a:p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TEMPRANA</a:t>
            </a:r>
            <a:endParaRPr lang="es-ES" sz="2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304800" y="1905000"/>
            <a:ext cx="0" cy="1600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 flipV="1">
            <a:off x="2700338" y="25146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3657600" y="2057400"/>
            <a:ext cx="18319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C-FOS</a:t>
            </a:r>
          </a:p>
          <a:p>
            <a:pPr eaLnBrk="1" hangingPunct="1">
              <a:defRPr/>
            </a:pPr>
            <a:endParaRPr lang="pt-BR" sz="1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C-JUN</a:t>
            </a:r>
          </a:p>
          <a:p>
            <a:pPr eaLnBrk="1" hangingPunct="1">
              <a:defRPr/>
            </a:pPr>
            <a:endParaRPr lang="pt-BR" sz="1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NGF  GEN A</a:t>
            </a: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mRNA</a:t>
            </a:r>
            <a:endParaRPr lang="es-ES" sz="2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6019800" y="20574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47817" name="Text Box 9"/>
          <p:cNvSpPr txBox="1">
            <a:spLocks noChangeArrowheads="1"/>
          </p:cNvSpPr>
          <p:nvPr/>
        </p:nvSpPr>
        <p:spPr bwMode="auto">
          <a:xfrm>
            <a:off x="6096000" y="2133600"/>
            <a:ext cx="21288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15’ Y 6</a:t>
            </a:r>
            <a:r>
              <a:rPr lang="pt-BR" sz="20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HS</a:t>
            </a: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</a:t>
            </a: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DESPUES DE</a:t>
            </a: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LA AGRESIÓN</a:t>
            </a: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PICO= 30’</a:t>
            </a:r>
            <a:endParaRPr lang="es-ES" sz="2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247818" name="Text Box 10"/>
          <p:cNvSpPr txBox="1">
            <a:spLocks noChangeArrowheads="1"/>
          </p:cNvSpPr>
          <p:nvPr/>
        </p:nvSpPr>
        <p:spPr bwMode="auto">
          <a:xfrm>
            <a:off x="336550" y="4175125"/>
            <a:ext cx="241141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LA</a:t>
            </a:r>
          </a:p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REPARACIÓN</a:t>
            </a:r>
          </a:p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DE PROTEINAS</a:t>
            </a:r>
          </a:p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INTRA-</a:t>
            </a:r>
          </a:p>
          <a:p>
            <a:pPr algn="ctr"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CELULARES</a:t>
            </a:r>
          </a:p>
          <a:p>
            <a:pPr algn="ctr" eaLnBrk="1" hangingPunct="1">
              <a:defRPr/>
            </a:pPr>
            <a:endParaRPr lang="pt-BR" sz="2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  <a:p>
            <a:pPr algn="ctr" eaLnBrk="1" hangingPunct="1">
              <a:defRPr/>
            </a:pPr>
            <a:endParaRPr lang="es-ES" sz="2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>
            <a:off x="304800" y="41910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V="1">
            <a:off x="2743200" y="4419600"/>
            <a:ext cx="5334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 flipV="1">
            <a:off x="2743200" y="4876800"/>
            <a:ext cx="533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2958" name="Line 14"/>
          <p:cNvSpPr>
            <a:spLocks noChangeShapeType="1"/>
          </p:cNvSpPr>
          <p:nvPr/>
        </p:nvSpPr>
        <p:spPr bwMode="auto">
          <a:xfrm>
            <a:off x="2743200" y="4953000"/>
            <a:ext cx="5334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47823" name="Text Box 15"/>
          <p:cNvSpPr txBox="1">
            <a:spLocks noChangeArrowheads="1"/>
          </p:cNvSpPr>
          <p:nvPr/>
        </p:nvSpPr>
        <p:spPr bwMode="auto">
          <a:xfrm>
            <a:off x="3276600" y="4191000"/>
            <a:ext cx="46339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HSF</a:t>
            </a:r>
            <a:r>
              <a:rPr lang="pt-BR" sz="20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1</a:t>
            </a:r>
          </a:p>
          <a:p>
            <a:pPr eaLnBrk="1" hangingPunct="1">
              <a:defRPr/>
            </a:pPr>
            <a:endParaRPr lang="pt-BR" sz="1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HSP</a:t>
            </a:r>
            <a:r>
              <a:rPr lang="pt-BR" sz="20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70</a:t>
            </a: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mRNA</a:t>
            </a:r>
          </a:p>
          <a:p>
            <a:pPr eaLnBrk="1" hangingPunct="1">
              <a:defRPr/>
            </a:pPr>
            <a:endParaRPr lang="pt-BR" sz="1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  <a:p>
            <a:pPr eaLnBrk="1" hangingPunct="1">
              <a:defRPr/>
            </a:pP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COX</a:t>
            </a:r>
            <a:r>
              <a:rPr lang="pt-BR" sz="20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2</a:t>
            </a:r>
            <a:r>
              <a:rPr lang="pt-BR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mNRA SOBRE EXPRESIÓN</a:t>
            </a:r>
            <a:endParaRPr lang="es-ES" sz="2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247824" name="Text Box 16"/>
          <p:cNvSpPr txBox="1">
            <a:spLocks noChangeArrowheads="1"/>
          </p:cNvSpPr>
          <p:nvPr/>
        </p:nvSpPr>
        <p:spPr bwMode="auto">
          <a:xfrm>
            <a:off x="5562600" y="5791200"/>
            <a:ext cx="32988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HSF</a:t>
            </a:r>
            <a:r>
              <a:rPr lang="pt-BR" sz="16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1</a:t>
            </a:r>
            <a:r>
              <a:rPr lang="pt-BR"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= ACTIVACIÓN RÁPIDA</a:t>
            </a:r>
          </a:p>
          <a:p>
            <a:pPr eaLnBrk="1" hangingPunct="1">
              <a:defRPr/>
            </a:pPr>
            <a:r>
              <a:rPr lang="pt-BR"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DE HEAT SHOCK FACTOR 1</a:t>
            </a:r>
          </a:p>
          <a:p>
            <a:pPr eaLnBrk="1" hangingPunct="1">
              <a:defRPr/>
            </a:pPr>
            <a:r>
              <a:rPr lang="pt-BR"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EN LOS 1</a:t>
            </a:r>
            <a:r>
              <a:rPr lang="pt-BR" sz="1600" baseline="30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ROS</a:t>
            </a:r>
            <a:r>
              <a:rPr lang="pt-BR"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15’        HSP</a:t>
            </a:r>
            <a:r>
              <a:rPr lang="pt-BR" sz="16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70</a:t>
            </a:r>
            <a:endParaRPr lang="es-ES" sz="1600" baseline="-25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7235825" y="6524625"/>
            <a:ext cx="3603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47826" name="Text Box 18"/>
          <p:cNvSpPr txBox="1">
            <a:spLocks noChangeArrowheads="1"/>
          </p:cNvSpPr>
          <p:nvPr/>
        </p:nvSpPr>
        <p:spPr bwMode="auto">
          <a:xfrm>
            <a:off x="228600" y="6253163"/>
            <a:ext cx="377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DIG. DIS. SCI. 2000. DEC. 45.</a:t>
            </a:r>
            <a:endParaRPr lang="es-ES" sz="18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247827" name="Rectangle 19"/>
          <p:cNvSpPr>
            <a:spLocks noChangeArrowheads="1"/>
          </p:cNvSpPr>
          <p:nvPr/>
        </p:nvSpPr>
        <p:spPr bwMode="auto">
          <a:xfrm>
            <a:off x="152400" y="0"/>
            <a:ext cx="1898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4000">
                <a:solidFill>
                  <a:srgbClr val="CA7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rpentineDBol" pitchFamily="34" charset="0"/>
              </a:rPr>
              <a:t>BDMG</a:t>
            </a:r>
            <a:endParaRPr lang="es-ES" sz="4000">
              <a:solidFill>
                <a:srgbClr val="CA7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rpentineDBol" pitchFamily="34" charset="0"/>
            </a:endParaRPr>
          </a:p>
        </p:txBody>
      </p:sp>
      <p:sp>
        <p:nvSpPr>
          <p:cNvPr id="247828" name="Text Box 20"/>
          <p:cNvSpPr txBox="1">
            <a:spLocks noChangeArrowheads="1"/>
          </p:cNvSpPr>
          <p:nvPr/>
        </p:nvSpPr>
        <p:spPr bwMode="auto">
          <a:xfrm>
            <a:off x="304800" y="1268413"/>
            <a:ext cx="7910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Este </a:t>
            </a:r>
            <a:r>
              <a:rPr lang="pt-B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mecanísmo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 </a:t>
            </a:r>
            <a:r>
              <a:rPr lang="pt-B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involucra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</a:t>
            </a:r>
            <a:r>
              <a:rPr lang="pt-B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la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</a:t>
            </a:r>
            <a:r>
              <a:rPr lang="pt-B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activación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de :  </a:t>
            </a:r>
            <a:endParaRPr lang="es-ES" sz="20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247829" name="Text Box 21"/>
          <p:cNvSpPr txBox="1">
            <a:spLocks noChangeArrowheads="1"/>
          </p:cNvSpPr>
          <p:nvPr/>
        </p:nvSpPr>
        <p:spPr bwMode="auto">
          <a:xfrm>
            <a:off x="304800" y="3611563"/>
            <a:ext cx="6651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2)  </a:t>
            </a:r>
            <a:endParaRPr lang="es-ES" sz="2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MT Black" pitchFamily="34" charset="0"/>
            </a:endParaRPr>
          </a:p>
        </p:txBody>
      </p:sp>
      <p:sp>
        <p:nvSpPr>
          <p:cNvPr id="82966" name="Oval 22"/>
          <p:cNvSpPr>
            <a:spLocks noChangeArrowheads="1"/>
          </p:cNvSpPr>
          <p:nvPr/>
        </p:nvSpPr>
        <p:spPr bwMode="auto">
          <a:xfrm>
            <a:off x="3419475" y="1773238"/>
            <a:ext cx="2089150" cy="2160587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2967" name="Line 23"/>
          <p:cNvSpPr>
            <a:spLocks noChangeShapeType="1"/>
          </p:cNvSpPr>
          <p:nvPr/>
        </p:nvSpPr>
        <p:spPr bwMode="auto">
          <a:xfrm>
            <a:off x="2987675" y="2708275"/>
            <a:ext cx="5048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2968" name="Line 24"/>
          <p:cNvSpPr>
            <a:spLocks noChangeShapeType="1"/>
          </p:cNvSpPr>
          <p:nvPr/>
        </p:nvSpPr>
        <p:spPr bwMode="auto">
          <a:xfrm>
            <a:off x="2987675" y="2852738"/>
            <a:ext cx="504825" cy="2889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 flipV="1">
            <a:off x="2987675" y="2276475"/>
            <a:ext cx="576263" cy="2889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82970" name="Picture 26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355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114800" cy="6858000"/>
          </a:xfrm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132138" y="1484313"/>
            <a:ext cx="3240087" cy="5373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AR" smtClean="0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5713" y="836613"/>
            <a:ext cx="2124075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Oval 6"/>
          <p:cNvSpPr>
            <a:spLocks noChangeArrowheads="1"/>
          </p:cNvSpPr>
          <p:nvPr/>
        </p:nvSpPr>
        <p:spPr bwMode="auto">
          <a:xfrm>
            <a:off x="6805613" y="4437063"/>
            <a:ext cx="1079500" cy="1296987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635375" y="2060575"/>
            <a:ext cx="24320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600" b="1">
                <a:solidFill>
                  <a:schemeClr val="tx1"/>
                </a:solidFill>
              </a:rPr>
              <a:t>Nicho de cel.Madres o Progenitoras , rodeadas por cel. Mesenquimatosas productoras de factores de crecimiento FGFb, EGF y estimuladas en sus receptores de membrana por citoquinas . </a:t>
            </a: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>
            <a:off x="6011863" y="2852738"/>
            <a:ext cx="1223962" cy="1871662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3132138" y="3789363"/>
            <a:ext cx="0" cy="1295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2987675" y="3789363"/>
            <a:ext cx="144463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auto">
          <a:xfrm flipH="1">
            <a:off x="2987675" y="5084763"/>
            <a:ext cx="144463" cy="730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3132138" y="4437063"/>
            <a:ext cx="576262" cy="79216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3687763" y="4914900"/>
            <a:ext cx="22669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Zona de 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Proliferación y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Diferenciación </a:t>
            </a:r>
          </a:p>
          <a:p>
            <a:pPr eaLnBrk="1" hangingPunct="1"/>
            <a:r>
              <a:rPr lang="es-ES" altLang="es-AR" sz="1600">
                <a:solidFill>
                  <a:schemeClr val="tx1"/>
                </a:solidFill>
              </a:rPr>
              <a:t>Celular.</a:t>
            </a:r>
          </a:p>
          <a:p>
            <a:pPr eaLnBrk="1" hangingPunct="1"/>
            <a:r>
              <a:rPr lang="es-ES" altLang="es-AR" sz="1600">
                <a:solidFill>
                  <a:srgbClr val="CC0000"/>
                </a:solidFill>
              </a:rPr>
              <a:t>La restitución cel. Ocurre</a:t>
            </a:r>
          </a:p>
          <a:p>
            <a:pPr eaLnBrk="1" hangingPunct="1"/>
            <a:r>
              <a:rPr lang="es-ES" altLang="es-AR" sz="1600">
                <a:solidFill>
                  <a:srgbClr val="CC0000"/>
                </a:solidFill>
              </a:rPr>
              <a:t>Minutos despues de la </a:t>
            </a:r>
          </a:p>
          <a:p>
            <a:pPr eaLnBrk="1" hangingPunct="1"/>
            <a:r>
              <a:rPr lang="es-ES" altLang="es-AR" sz="1600">
                <a:solidFill>
                  <a:srgbClr val="CC0000"/>
                </a:solidFill>
              </a:rPr>
              <a:t>Lesión superficial</a:t>
            </a:r>
          </a:p>
        </p:txBody>
      </p:sp>
      <p:sp>
        <p:nvSpPr>
          <p:cNvPr id="83982" name="AutoShape 14"/>
          <p:cNvSpPr>
            <a:spLocks noChangeArrowheads="1"/>
          </p:cNvSpPr>
          <p:nvPr/>
        </p:nvSpPr>
        <p:spPr bwMode="auto">
          <a:xfrm flipH="1" flipV="1">
            <a:off x="3132138" y="2133600"/>
            <a:ext cx="503237" cy="21605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3132138" y="1557338"/>
            <a:ext cx="2503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Area de migración</a:t>
            </a:r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 flipV="1">
            <a:off x="3276600" y="1916113"/>
            <a:ext cx="0" cy="1008062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4067175" y="4149725"/>
            <a:ext cx="206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Nicho o nido</a:t>
            </a:r>
          </a:p>
          <a:p>
            <a:pPr eaLnBrk="1" hangingPunct="1"/>
            <a:r>
              <a:rPr lang="es-ES" altLang="es-AR" sz="1800">
                <a:solidFill>
                  <a:schemeClr val="tx1"/>
                </a:solidFill>
                <a:latin typeface="Arial" charset="0"/>
              </a:rPr>
              <a:t>Vivo de Stem cells</a:t>
            </a:r>
          </a:p>
        </p:txBody>
      </p:sp>
      <p:sp>
        <p:nvSpPr>
          <p:cNvPr id="83986" name="AutoShape 18"/>
          <p:cNvSpPr>
            <a:spLocks noChangeArrowheads="1"/>
          </p:cNvSpPr>
          <p:nvPr/>
        </p:nvSpPr>
        <p:spPr bwMode="auto">
          <a:xfrm flipV="1">
            <a:off x="5364163" y="4797425"/>
            <a:ext cx="1368425" cy="576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3987" name="Freeform 19"/>
          <p:cNvSpPr>
            <a:spLocks/>
          </p:cNvSpPr>
          <p:nvPr/>
        </p:nvSpPr>
        <p:spPr bwMode="auto">
          <a:xfrm>
            <a:off x="2459038" y="976313"/>
            <a:ext cx="1249362" cy="663575"/>
          </a:xfrm>
          <a:custGeom>
            <a:avLst/>
            <a:gdLst>
              <a:gd name="T0" fmla="*/ 2147483647 w 787"/>
              <a:gd name="T1" fmla="*/ 2147483647 h 418"/>
              <a:gd name="T2" fmla="*/ 2147483647 w 787"/>
              <a:gd name="T3" fmla="*/ 2147483647 h 418"/>
              <a:gd name="T4" fmla="*/ 2147483647 w 787"/>
              <a:gd name="T5" fmla="*/ 2147483647 h 418"/>
              <a:gd name="T6" fmla="*/ 2147483647 w 787"/>
              <a:gd name="T7" fmla="*/ 2147483647 h 418"/>
              <a:gd name="T8" fmla="*/ 2147483647 w 787"/>
              <a:gd name="T9" fmla="*/ 2147483647 h 418"/>
              <a:gd name="T10" fmla="*/ 2147483647 w 787"/>
              <a:gd name="T11" fmla="*/ 2147483647 h 418"/>
              <a:gd name="T12" fmla="*/ 2147483647 w 787"/>
              <a:gd name="T13" fmla="*/ 2147483647 h 418"/>
              <a:gd name="T14" fmla="*/ 2147483647 w 787"/>
              <a:gd name="T15" fmla="*/ 2147483647 h 418"/>
              <a:gd name="T16" fmla="*/ 2147483647 w 787"/>
              <a:gd name="T17" fmla="*/ 2147483647 h 418"/>
              <a:gd name="T18" fmla="*/ 2147483647 w 787"/>
              <a:gd name="T19" fmla="*/ 2147483647 h 418"/>
              <a:gd name="T20" fmla="*/ 2147483647 w 787"/>
              <a:gd name="T21" fmla="*/ 2147483647 h 418"/>
              <a:gd name="T22" fmla="*/ 2147483647 w 787"/>
              <a:gd name="T23" fmla="*/ 2147483647 h 418"/>
              <a:gd name="T24" fmla="*/ 2147483647 w 787"/>
              <a:gd name="T25" fmla="*/ 2147483647 h 418"/>
              <a:gd name="T26" fmla="*/ 2147483647 w 787"/>
              <a:gd name="T27" fmla="*/ 2147483647 h 418"/>
              <a:gd name="T28" fmla="*/ 2147483647 w 787"/>
              <a:gd name="T29" fmla="*/ 2147483647 h 418"/>
              <a:gd name="T30" fmla="*/ 2147483647 w 787"/>
              <a:gd name="T31" fmla="*/ 2147483647 h 418"/>
              <a:gd name="T32" fmla="*/ 2147483647 w 787"/>
              <a:gd name="T33" fmla="*/ 2147483647 h 418"/>
              <a:gd name="T34" fmla="*/ 2147483647 w 787"/>
              <a:gd name="T35" fmla="*/ 2147483647 h 418"/>
              <a:gd name="T36" fmla="*/ 2147483647 w 787"/>
              <a:gd name="T37" fmla="*/ 2147483647 h 418"/>
              <a:gd name="T38" fmla="*/ 2147483647 w 787"/>
              <a:gd name="T39" fmla="*/ 2147483647 h 418"/>
              <a:gd name="T40" fmla="*/ 2147483647 w 787"/>
              <a:gd name="T41" fmla="*/ 2147483647 h 418"/>
              <a:gd name="T42" fmla="*/ 2147483647 w 787"/>
              <a:gd name="T43" fmla="*/ 0 h 418"/>
              <a:gd name="T44" fmla="*/ 2147483647 w 787"/>
              <a:gd name="T45" fmla="*/ 2147483647 h 418"/>
              <a:gd name="T46" fmla="*/ 2147483647 w 787"/>
              <a:gd name="T47" fmla="*/ 2147483647 h 41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87"/>
              <a:gd name="T73" fmla="*/ 0 h 418"/>
              <a:gd name="T74" fmla="*/ 787 w 787"/>
              <a:gd name="T75" fmla="*/ 418 h 41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87" h="418">
                <a:moveTo>
                  <a:pt x="581" y="32"/>
                </a:moveTo>
                <a:cubicBezTo>
                  <a:pt x="500" y="60"/>
                  <a:pt x="412" y="47"/>
                  <a:pt x="329" y="40"/>
                </a:cubicBezTo>
                <a:cubicBezTo>
                  <a:pt x="256" y="48"/>
                  <a:pt x="200" y="58"/>
                  <a:pt x="124" y="64"/>
                </a:cubicBezTo>
                <a:cubicBezTo>
                  <a:pt x="119" y="72"/>
                  <a:pt x="111" y="78"/>
                  <a:pt x="108" y="87"/>
                </a:cubicBezTo>
                <a:cubicBezTo>
                  <a:pt x="103" y="102"/>
                  <a:pt x="107" y="121"/>
                  <a:pt x="100" y="135"/>
                </a:cubicBezTo>
                <a:cubicBezTo>
                  <a:pt x="96" y="143"/>
                  <a:pt x="84" y="145"/>
                  <a:pt x="76" y="150"/>
                </a:cubicBezTo>
                <a:cubicBezTo>
                  <a:pt x="47" y="169"/>
                  <a:pt x="55" y="164"/>
                  <a:pt x="29" y="190"/>
                </a:cubicBezTo>
                <a:cubicBezTo>
                  <a:pt x="20" y="216"/>
                  <a:pt x="0" y="295"/>
                  <a:pt x="21" y="316"/>
                </a:cubicBezTo>
                <a:cubicBezTo>
                  <a:pt x="39" y="334"/>
                  <a:pt x="68" y="332"/>
                  <a:pt x="92" y="340"/>
                </a:cubicBezTo>
                <a:cubicBezTo>
                  <a:pt x="101" y="343"/>
                  <a:pt x="107" y="352"/>
                  <a:pt x="116" y="356"/>
                </a:cubicBezTo>
                <a:cubicBezTo>
                  <a:pt x="122" y="359"/>
                  <a:pt x="169" y="370"/>
                  <a:pt x="171" y="371"/>
                </a:cubicBezTo>
                <a:cubicBezTo>
                  <a:pt x="213" y="384"/>
                  <a:pt x="254" y="400"/>
                  <a:pt x="297" y="411"/>
                </a:cubicBezTo>
                <a:cubicBezTo>
                  <a:pt x="326" y="408"/>
                  <a:pt x="359" y="418"/>
                  <a:pt x="384" y="403"/>
                </a:cubicBezTo>
                <a:cubicBezTo>
                  <a:pt x="418" y="382"/>
                  <a:pt x="358" y="351"/>
                  <a:pt x="353" y="348"/>
                </a:cubicBezTo>
                <a:cubicBezTo>
                  <a:pt x="402" y="323"/>
                  <a:pt x="428" y="345"/>
                  <a:pt x="479" y="332"/>
                </a:cubicBezTo>
                <a:cubicBezTo>
                  <a:pt x="492" y="294"/>
                  <a:pt x="505" y="299"/>
                  <a:pt x="542" y="308"/>
                </a:cubicBezTo>
                <a:cubicBezTo>
                  <a:pt x="566" y="305"/>
                  <a:pt x="593" y="313"/>
                  <a:pt x="613" y="300"/>
                </a:cubicBezTo>
                <a:cubicBezTo>
                  <a:pt x="627" y="291"/>
                  <a:pt x="629" y="253"/>
                  <a:pt x="629" y="253"/>
                </a:cubicBezTo>
                <a:cubicBezTo>
                  <a:pt x="688" y="258"/>
                  <a:pt x="733" y="272"/>
                  <a:pt x="787" y="261"/>
                </a:cubicBezTo>
                <a:cubicBezTo>
                  <a:pt x="784" y="235"/>
                  <a:pt x="784" y="208"/>
                  <a:pt x="779" y="182"/>
                </a:cubicBezTo>
                <a:cubicBezTo>
                  <a:pt x="776" y="166"/>
                  <a:pt x="763" y="135"/>
                  <a:pt x="763" y="135"/>
                </a:cubicBezTo>
                <a:cubicBezTo>
                  <a:pt x="754" y="70"/>
                  <a:pt x="752" y="23"/>
                  <a:pt x="684" y="0"/>
                </a:cubicBezTo>
                <a:cubicBezTo>
                  <a:pt x="669" y="3"/>
                  <a:pt x="637" y="8"/>
                  <a:pt x="621" y="16"/>
                </a:cubicBezTo>
                <a:cubicBezTo>
                  <a:pt x="583" y="35"/>
                  <a:pt x="612" y="32"/>
                  <a:pt x="581" y="32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3290888" y="0"/>
            <a:ext cx="3009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altLang="es-AR" sz="3200">
                <a:solidFill>
                  <a:schemeClr val="tx1"/>
                </a:solidFill>
              </a:rPr>
              <a:t>Area de lesión</a:t>
            </a:r>
          </a:p>
        </p:txBody>
      </p:sp>
      <p:sp>
        <p:nvSpPr>
          <p:cNvPr id="83989" name="AutoShape 21"/>
          <p:cNvSpPr>
            <a:spLocks noChangeArrowheads="1"/>
          </p:cNvSpPr>
          <p:nvPr/>
        </p:nvSpPr>
        <p:spPr bwMode="auto">
          <a:xfrm flipH="1">
            <a:off x="2843213" y="549275"/>
            <a:ext cx="2016125" cy="503238"/>
          </a:xfrm>
          <a:prstGeom prst="curvedDownArrow">
            <a:avLst>
              <a:gd name="adj1" fmla="val 80126"/>
              <a:gd name="adj2" fmla="val 160252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83990" name="Rectangle 22"/>
          <p:cNvSpPr>
            <a:spLocks noChangeArrowheads="1"/>
          </p:cNvSpPr>
          <p:nvPr/>
        </p:nvSpPr>
        <p:spPr bwMode="auto">
          <a:xfrm>
            <a:off x="395288" y="115888"/>
            <a:ext cx="7632700" cy="360362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s-AR" altLang="es-AR" sz="1800">
                <a:solidFill>
                  <a:schemeClr val="tx1"/>
                </a:solidFill>
                <a:latin typeface="Arial" charset="0"/>
              </a:rPr>
              <a:t>Ante la erosión : Se produce la Activación de células madres adyacentes</a:t>
            </a:r>
            <a:endParaRPr lang="es-ES" altLang="es-AR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3991" name="Picture 23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3913" y="0"/>
            <a:ext cx="70008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92" name="Text Box 24"/>
          <p:cNvSpPr txBox="1">
            <a:spLocks noChangeArrowheads="1"/>
          </p:cNvSpPr>
          <p:nvPr/>
        </p:nvSpPr>
        <p:spPr bwMode="auto">
          <a:xfrm>
            <a:off x="4067175" y="1052513"/>
            <a:ext cx="2216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es-AR" sz="2000" dirty="0">
                <a:solidFill>
                  <a:schemeClr val="bg1"/>
                </a:solidFill>
              </a:rPr>
              <a:t>Lesión superficial</a:t>
            </a:r>
          </a:p>
        </p:txBody>
      </p:sp>
      <p:sp>
        <p:nvSpPr>
          <p:cNvPr id="83993" name="Text Box 25"/>
          <p:cNvSpPr txBox="1">
            <a:spLocks noChangeArrowheads="1"/>
          </p:cNvSpPr>
          <p:nvPr/>
        </p:nvSpPr>
        <p:spPr bwMode="auto">
          <a:xfrm>
            <a:off x="2627313" y="1052513"/>
            <a:ext cx="8747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 sz="2000">
                <a:solidFill>
                  <a:schemeClr val="tx1"/>
                </a:solidFill>
              </a:rPr>
              <a:t>Lesión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448425" y="1831023"/>
            <a:ext cx="1907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Cél</a:t>
            </a:r>
            <a:r>
              <a:rPr lang="es-ES" dirty="0" smtClean="0"/>
              <a:t>. Del </a:t>
            </a:r>
            <a:r>
              <a:rPr lang="es-ES" dirty="0" err="1" smtClean="0"/>
              <a:t>itmo</a:t>
            </a:r>
            <a:endParaRPr lang="es-ES" dirty="0" smtClean="0"/>
          </a:p>
          <a:p>
            <a:r>
              <a:rPr lang="es-ES" dirty="0" smtClean="0"/>
              <a:t>O cuello : </a:t>
            </a:r>
          </a:p>
          <a:p>
            <a:r>
              <a:rPr lang="es-ES" dirty="0" smtClean="0"/>
              <a:t>Diferenciación cel.</a:t>
            </a:r>
            <a:endParaRPr lang="es-ES" dirty="0"/>
          </a:p>
        </p:txBody>
      </p:sp>
      <p:sp>
        <p:nvSpPr>
          <p:cNvPr id="4" name="Flecha izquierda y arriba 3"/>
          <p:cNvSpPr/>
          <p:nvPr/>
        </p:nvSpPr>
        <p:spPr>
          <a:xfrm>
            <a:off x="7020272" y="2754353"/>
            <a:ext cx="432048" cy="890671"/>
          </a:xfrm>
          <a:prstGeom prst="lef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663"/>
            <a:ext cx="6238875" cy="620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2843808" y="2780928"/>
            <a:ext cx="1224136" cy="79208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redondeado 2"/>
          <p:cNvSpPr/>
          <p:nvPr/>
        </p:nvSpPr>
        <p:spPr>
          <a:xfrm>
            <a:off x="5364088" y="2564904"/>
            <a:ext cx="1080120" cy="50405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3491880" y="5445224"/>
            <a:ext cx="504056" cy="28803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2339752" y="5157192"/>
            <a:ext cx="504056" cy="26895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3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152400"/>
            <a:ext cx="35814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733800"/>
            <a:ext cx="24415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8" descr="medicamen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6975" y="228600"/>
            <a:ext cx="38862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6975" y="3278188"/>
            <a:ext cx="3886200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Text Box 10"/>
          <p:cNvSpPr txBox="1">
            <a:spLocks noChangeArrowheads="1"/>
          </p:cNvSpPr>
          <p:nvPr/>
        </p:nvSpPr>
        <p:spPr bwMode="auto">
          <a:xfrm>
            <a:off x="1143000" y="5486400"/>
            <a:ext cx="7407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AR" sz="3600" b="1" i="1">
                <a:solidFill>
                  <a:schemeClr val="bg1"/>
                </a:solidFill>
                <a:latin typeface="Century" pitchFamily="18" charset="0"/>
              </a:rPr>
              <a:t>Actitud permanente de defensa</a:t>
            </a:r>
          </a:p>
        </p:txBody>
      </p:sp>
      <p:sp>
        <p:nvSpPr>
          <p:cNvPr id="72711" name="Text Box 11"/>
          <p:cNvSpPr txBox="1">
            <a:spLocks noChangeArrowheads="1"/>
          </p:cNvSpPr>
          <p:nvPr/>
        </p:nvSpPr>
        <p:spPr bwMode="auto">
          <a:xfrm>
            <a:off x="5148263" y="404813"/>
            <a:ext cx="363061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3200" b="1" i="1">
                <a:solidFill>
                  <a:srgbClr val="FF0000"/>
                </a:solidFill>
              </a:rPr>
              <a:t>AINES , estrés ,H.P,</a:t>
            </a:r>
          </a:p>
          <a:p>
            <a:pPr eaLnBrk="1" hangingPunct="1"/>
            <a:r>
              <a:rPr lang="es-ES" altLang="es-AR" sz="3200" b="1" i="1">
                <a:solidFill>
                  <a:srgbClr val="FF0000"/>
                </a:solidFill>
              </a:rPr>
              <a:t>el alcohol y otros</a:t>
            </a:r>
          </a:p>
          <a:p>
            <a:pPr eaLnBrk="1" hangingPunct="1"/>
            <a:r>
              <a:rPr lang="es-ES" altLang="es-AR" sz="3200" b="1" i="1">
                <a:solidFill>
                  <a:srgbClr val="FF0000"/>
                </a:solidFill>
              </a:rPr>
              <a:t>agresores</a:t>
            </a:r>
          </a:p>
        </p:txBody>
      </p:sp>
      <p:sp>
        <p:nvSpPr>
          <p:cNvPr id="72712" name="AutoShape 13"/>
          <p:cNvSpPr>
            <a:spLocks noChangeArrowheads="1"/>
          </p:cNvSpPr>
          <p:nvPr/>
        </p:nvSpPr>
        <p:spPr bwMode="auto">
          <a:xfrm>
            <a:off x="5486400" y="43434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2713" name="AutoShape 14"/>
          <p:cNvSpPr>
            <a:spLocks noChangeArrowheads="1"/>
          </p:cNvSpPr>
          <p:nvPr/>
        </p:nvSpPr>
        <p:spPr bwMode="auto">
          <a:xfrm>
            <a:off x="6524625" y="43434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2714" name="AutoShape 15"/>
          <p:cNvSpPr>
            <a:spLocks noChangeArrowheads="1"/>
          </p:cNvSpPr>
          <p:nvPr/>
        </p:nvSpPr>
        <p:spPr bwMode="auto">
          <a:xfrm>
            <a:off x="7515225" y="43434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2715" name="Freeform 16"/>
          <p:cNvSpPr>
            <a:spLocks/>
          </p:cNvSpPr>
          <p:nvPr/>
        </p:nvSpPr>
        <p:spPr bwMode="auto">
          <a:xfrm>
            <a:off x="5076825" y="3998913"/>
            <a:ext cx="3732213" cy="2859087"/>
          </a:xfrm>
          <a:custGeom>
            <a:avLst/>
            <a:gdLst>
              <a:gd name="T0" fmla="*/ 2147483647 w 2351"/>
              <a:gd name="T1" fmla="*/ 2147483647 h 1801"/>
              <a:gd name="T2" fmla="*/ 2147483647 w 2351"/>
              <a:gd name="T3" fmla="*/ 2147483647 h 1801"/>
              <a:gd name="T4" fmla="*/ 2147483647 w 2351"/>
              <a:gd name="T5" fmla="*/ 2147483647 h 1801"/>
              <a:gd name="T6" fmla="*/ 2147483647 w 2351"/>
              <a:gd name="T7" fmla="*/ 2147483647 h 1801"/>
              <a:gd name="T8" fmla="*/ 2147483647 w 2351"/>
              <a:gd name="T9" fmla="*/ 2147483647 h 1801"/>
              <a:gd name="T10" fmla="*/ 2147483647 w 2351"/>
              <a:gd name="T11" fmla="*/ 2147483647 h 1801"/>
              <a:gd name="T12" fmla="*/ 2147483647 w 2351"/>
              <a:gd name="T13" fmla="*/ 2147483647 h 1801"/>
              <a:gd name="T14" fmla="*/ 2147483647 w 2351"/>
              <a:gd name="T15" fmla="*/ 2147483647 h 1801"/>
              <a:gd name="T16" fmla="*/ 2147483647 w 2351"/>
              <a:gd name="T17" fmla="*/ 2147483647 h 1801"/>
              <a:gd name="T18" fmla="*/ 2147483647 w 2351"/>
              <a:gd name="T19" fmla="*/ 2147483647 h 1801"/>
              <a:gd name="T20" fmla="*/ 2147483647 w 2351"/>
              <a:gd name="T21" fmla="*/ 2147483647 h 1801"/>
              <a:gd name="T22" fmla="*/ 2147483647 w 2351"/>
              <a:gd name="T23" fmla="*/ 2147483647 h 1801"/>
              <a:gd name="T24" fmla="*/ 2147483647 w 2351"/>
              <a:gd name="T25" fmla="*/ 2147483647 h 1801"/>
              <a:gd name="T26" fmla="*/ 2147483647 w 2351"/>
              <a:gd name="T27" fmla="*/ 2147483647 h 1801"/>
              <a:gd name="T28" fmla="*/ 2147483647 w 2351"/>
              <a:gd name="T29" fmla="*/ 2147483647 h 1801"/>
              <a:gd name="T30" fmla="*/ 2147483647 w 2351"/>
              <a:gd name="T31" fmla="*/ 2147483647 h 1801"/>
              <a:gd name="T32" fmla="*/ 2147483647 w 2351"/>
              <a:gd name="T33" fmla="*/ 2147483647 h 1801"/>
              <a:gd name="T34" fmla="*/ 2147483647 w 2351"/>
              <a:gd name="T35" fmla="*/ 2147483647 h 1801"/>
              <a:gd name="T36" fmla="*/ 2147483647 w 2351"/>
              <a:gd name="T37" fmla="*/ 2147483647 h 1801"/>
              <a:gd name="T38" fmla="*/ 2147483647 w 2351"/>
              <a:gd name="T39" fmla="*/ 2147483647 h 1801"/>
              <a:gd name="T40" fmla="*/ 2147483647 w 2351"/>
              <a:gd name="T41" fmla="*/ 2147483647 h 1801"/>
              <a:gd name="T42" fmla="*/ 2147483647 w 2351"/>
              <a:gd name="T43" fmla="*/ 2147483647 h 1801"/>
              <a:gd name="T44" fmla="*/ 2147483647 w 2351"/>
              <a:gd name="T45" fmla="*/ 2147483647 h 1801"/>
              <a:gd name="T46" fmla="*/ 2147483647 w 2351"/>
              <a:gd name="T47" fmla="*/ 2147483647 h 1801"/>
              <a:gd name="T48" fmla="*/ 2147483647 w 2351"/>
              <a:gd name="T49" fmla="*/ 2147483647 h 1801"/>
              <a:gd name="T50" fmla="*/ 2147483647 w 2351"/>
              <a:gd name="T51" fmla="*/ 2147483647 h 1801"/>
              <a:gd name="T52" fmla="*/ 2147483647 w 2351"/>
              <a:gd name="T53" fmla="*/ 2147483647 h 1801"/>
              <a:gd name="T54" fmla="*/ 2147483647 w 2351"/>
              <a:gd name="T55" fmla="*/ 2147483647 h 1801"/>
              <a:gd name="T56" fmla="*/ 2147483647 w 2351"/>
              <a:gd name="T57" fmla="*/ 2147483647 h 1801"/>
              <a:gd name="T58" fmla="*/ 2147483647 w 2351"/>
              <a:gd name="T59" fmla="*/ 2147483647 h 1801"/>
              <a:gd name="T60" fmla="*/ 2147483647 w 2351"/>
              <a:gd name="T61" fmla="*/ 2147483647 h 1801"/>
              <a:gd name="T62" fmla="*/ 2147483647 w 2351"/>
              <a:gd name="T63" fmla="*/ 2147483647 h 1801"/>
              <a:gd name="T64" fmla="*/ 2147483647 w 2351"/>
              <a:gd name="T65" fmla="*/ 2147483647 h 1801"/>
              <a:gd name="T66" fmla="*/ 2147483647 w 2351"/>
              <a:gd name="T67" fmla="*/ 2147483647 h 1801"/>
              <a:gd name="T68" fmla="*/ 2147483647 w 2351"/>
              <a:gd name="T69" fmla="*/ 2147483647 h 1801"/>
              <a:gd name="T70" fmla="*/ 2147483647 w 2351"/>
              <a:gd name="T71" fmla="*/ 2147483647 h 1801"/>
              <a:gd name="T72" fmla="*/ 2147483647 w 2351"/>
              <a:gd name="T73" fmla="*/ 2147483647 h 1801"/>
              <a:gd name="T74" fmla="*/ 2147483647 w 2351"/>
              <a:gd name="T75" fmla="*/ 2147483647 h 1801"/>
              <a:gd name="T76" fmla="*/ 2147483647 w 2351"/>
              <a:gd name="T77" fmla="*/ 2147483647 h 1801"/>
              <a:gd name="T78" fmla="*/ 2147483647 w 2351"/>
              <a:gd name="T79" fmla="*/ 2147483647 h 1801"/>
              <a:gd name="T80" fmla="*/ 2147483647 w 2351"/>
              <a:gd name="T81" fmla="*/ 2147483647 h 180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351"/>
              <a:gd name="T124" fmla="*/ 0 h 1801"/>
              <a:gd name="T125" fmla="*/ 2351 w 2351"/>
              <a:gd name="T126" fmla="*/ 1801 h 180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351" h="1801">
                <a:moveTo>
                  <a:pt x="0" y="281"/>
                </a:moveTo>
                <a:cubicBezTo>
                  <a:pt x="51" y="297"/>
                  <a:pt x="75" y="287"/>
                  <a:pt x="118" y="257"/>
                </a:cubicBezTo>
                <a:cubicBezTo>
                  <a:pt x="134" y="211"/>
                  <a:pt x="148" y="191"/>
                  <a:pt x="188" y="163"/>
                </a:cubicBezTo>
                <a:cubicBezTo>
                  <a:pt x="233" y="97"/>
                  <a:pt x="191" y="141"/>
                  <a:pt x="306" y="116"/>
                </a:cubicBezTo>
                <a:cubicBezTo>
                  <a:pt x="330" y="111"/>
                  <a:pt x="376" y="93"/>
                  <a:pt x="376" y="93"/>
                </a:cubicBezTo>
                <a:cubicBezTo>
                  <a:pt x="515" y="0"/>
                  <a:pt x="583" y="102"/>
                  <a:pt x="694" y="140"/>
                </a:cubicBezTo>
                <a:cubicBezTo>
                  <a:pt x="698" y="183"/>
                  <a:pt x="693" y="228"/>
                  <a:pt x="706" y="269"/>
                </a:cubicBezTo>
                <a:cubicBezTo>
                  <a:pt x="710" y="282"/>
                  <a:pt x="730" y="301"/>
                  <a:pt x="741" y="292"/>
                </a:cubicBezTo>
                <a:cubicBezTo>
                  <a:pt x="770" y="269"/>
                  <a:pt x="764" y="222"/>
                  <a:pt x="776" y="187"/>
                </a:cubicBezTo>
                <a:cubicBezTo>
                  <a:pt x="780" y="175"/>
                  <a:pt x="776" y="155"/>
                  <a:pt x="788" y="151"/>
                </a:cubicBezTo>
                <a:cubicBezTo>
                  <a:pt x="800" y="147"/>
                  <a:pt x="811" y="144"/>
                  <a:pt x="823" y="140"/>
                </a:cubicBezTo>
                <a:cubicBezTo>
                  <a:pt x="900" y="164"/>
                  <a:pt x="824" y="153"/>
                  <a:pt x="870" y="116"/>
                </a:cubicBezTo>
                <a:cubicBezTo>
                  <a:pt x="883" y="106"/>
                  <a:pt x="901" y="108"/>
                  <a:pt x="917" y="104"/>
                </a:cubicBezTo>
                <a:cubicBezTo>
                  <a:pt x="1007" y="45"/>
                  <a:pt x="1051" y="82"/>
                  <a:pt x="1141" y="104"/>
                </a:cubicBezTo>
                <a:cubicBezTo>
                  <a:pt x="1160" y="109"/>
                  <a:pt x="1180" y="111"/>
                  <a:pt x="1199" y="116"/>
                </a:cubicBezTo>
                <a:cubicBezTo>
                  <a:pt x="1223" y="123"/>
                  <a:pt x="1270" y="140"/>
                  <a:pt x="1270" y="140"/>
                </a:cubicBezTo>
                <a:cubicBezTo>
                  <a:pt x="1333" y="236"/>
                  <a:pt x="1248" y="117"/>
                  <a:pt x="1329" y="198"/>
                </a:cubicBezTo>
                <a:cubicBezTo>
                  <a:pt x="1383" y="252"/>
                  <a:pt x="1317" y="223"/>
                  <a:pt x="1387" y="245"/>
                </a:cubicBezTo>
                <a:cubicBezTo>
                  <a:pt x="1395" y="233"/>
                  <a:pt x="1399" y="217"/>
                  <a:pt x="1411" y="210"/>
                </a:cubicBezTo>
                <a:cubicBezTo>
                  <a:pt x="1432" y="197"/>
                  <a:pt x="1481" y="187"/>
                  <a:pt x="1481" y="187"/>
                </a:cubicBezTo>
                <a:cubicBezTo>
                  <a:pt x="1489" y="175"/>
                  <a:pt x="1498" y="164"/>
                  <a:pt x="1505" y="151"/>
                </a:cubicBezTo>
                <a:cubicBezTo>
                  <a:pt x="1511" y="140"/>
                  <a:pt x="1508" y="125"/>
                  <a:pt x="1517" y="116"/>
                </a:cubicBezTo>
                <a:cubicBezTo>
                  <a:pt x="1526" y="107"/>
                  <a:pt x="1541" y="110"/>
                  <a:pt x="1552" y="104"/>
                </a:cubicBezTo>
                <a:cubicBezTo>
                  <a:pt x="1622" y="69"/>
                  <a:pt x="1611" y="77"/>
                  <a:pt x="1693" y="57"/>
                </a:cubicBezTo>
                <a:cubicBezTo>
                  <a:pt x="1717" y="51"/>
                  <a:pt x="1740" y="42"/>
                  <a:pt x="1764" y="34"/>
                </a:cubicBezTo>
                <a:cubicBezTo>
                  <a:pt x="1776" y="30"/>
                  <a:pt x="1799" y="22"/>
                  <a:pt x="1799" y="22"/>
                </a:cubicBezTo>
                <a:cubicBezTo>
                  <a:pt x="1822" y="26"/>
                  <a:pt x="1847" y="25"/>
                  <a:pt x="1869" y="34"/>
                </a:cubicBezTo>
                <a:cubicBezTo>
                  <a:pt x="1908" y="50"/>
                  <a:pt x="1935" y="90"/>
                  <a:pt x="1975" y="104"/>
                </a:cubicBezTo>
                <a:cubicBezTo>
                  <a:pt x="2059" y="132"/>
                  <a:pt x="2025" y="114"/>
                  <a:pt x="2081" y="151"/>
                </a:cubicBezTo>
                <a:cubicBezTo>
                  <a:pt x="2085" y="163"/>
                  <a:pt x="2093" y="174"/>
                  <a:pt x="2093" y="187"/>
                </a:cubicBezTo>
                <a:cubicBezTo>
                  <a:pt x="2093" y="226"/>
                  <a:pt x="2078" y="246"/>
                  <a:pt x="2069" y="281"/>
                </a:cubicBezTo>
                <a:cubicBezTo>
                  <a:pt x="2055" y="335"/>
                  <a:pt x="2053" y="365"/>
                  <a:pt x="2022" y="410"/>
                </a:cubicBezTo>
                <a:cubicBezTo>
                  <a:pt x="2026" y="453"/>
                  <a:pt x="2025" y="497"/>
                  <a:pt x="2034" y="539"/>
                </a:cubicBezTo>
                <a:cubicBezTo>
                  <a:pt x="2037" y="553"/>
                  <a:pt x="2051" y="562"/>
                  <a:pt x="2057" y="575"/>
                </a:cubicBezTo>
                <a:cubicBezTo>
                  <a:pt x="2067" y="598"/>
                  <a:pt x="2081" y="645"/>
                  <a:pt x="2081" y="645"/>
                </a:cubicBezTo>
                <a:cubicBezTo>
                  <a:pt x="2068" y="709"/>
                  <a:pt x="2078" y="737"/>
                  <a:pt x="2022" y="774"/>
                </a:cubicBezTo>
                <a:cubicBezTo>
                  <a:pt x="1997" y="849"/>
                  <a:pt x="2009" y="774"/>
                  <a:pt x="2046" y="833"/>
                </a:cubicBezTo>
                <a:cubicBezTo>
                  <a:pt x="2059" y="854"/>
                  <a:pt x="2061" y="880"/>
                  <a:pt x="2069" y="904"/>
                </a:cubicBezTo>
                <a:cubicBezTo>
                  <a:pt x="2073" y="916"/>
                  <a:pt x="2081" y="939"/>
                  <a:pt x="2081" y="939"/>
                </a:cubicBezTo>
                <a:cubicBezTo>
                  <a:pt x="2054" y="979"/>
                  <a:pt x="2026" y="1034"/>
                  <a:pt x="2010" y="1080"/>
                </a:cubicBezTo>
                <a:cubicBezTo>
                  <a:pt x="2006" y="1115"/>
                  <a:pt x="2008" y="1152"/>
                  <a:pt x="1999" y="1186"/>
                </a:cubicBezTo>
                <a:cubicBezTo>
                  <a:pt x="1996" y="1200"/>
                  <a:pt x="1977" y="1207"/>
                  <a:pt x="1975" y="1221"/>
                </a:cubicBezTo>
                <a:cubicBezTo>
                  <a:pt x="1971" y="1253"/>
                  <a:pt x="1988" y="1296"/>
                  <a:pt x="1999" y="1327"/>
                </a:cubicBezTo>
                <a:cubicBezTo>
                  <a:pt x="2010" y="1398"/>
                  <a:pt x="2011" y="1471"/>
                  <a:pt x="2034" y="1539"/>
                </a:cubicBezTo>
                <a:cubicBezTo>
                  <a:pt x="2013" y="1663"/>
                  <a:pt x="2009" y="1631"/>
                  <a:pt x="2022" y="1785"/>
                </a:cubicBezTo>
                <a:cubicBezTo>
                  <a:pt x="2150" y="1765"/>
                  <a:pt x="2071" y="1801"/>
                  <a:pt x="2104" y="1633"/>
                </a:cubicBezTo>
                <a:cubicBezTo>
                  <a:pt x="2109" y="1607"/>
                  <a:pt x="2131" y="1587"/>
                  <a:pt x="2140" y="1562"/>
                </a:cubicBezTo>
                <a:cubicBezTo>
                  <a:pt x="2136" y="1550"/>
                  <a:pt x="2136" y="1537"/>
                  <a:pt x="2128" y="1527"/>
                </a:cubicBezTo>
                <a:cubicBezTo>
                  <a:pt x="2106" y="1499"/>
                  <a:pt x="2060" y="1511"/>
                  <a:pt x="2104" y="1456"/>
                </a:cubicBezTo>
                <a:cubicBezTo>
                  <a:pt x="2112" y="1446"/>
                  <a:pt x="2128" y="1448"/>
                  <a:pt x="2140" y="1444"/>
                </a:cubicBezTo>
                <a:cubicBezTo>
                  <a:pt x="2149" y="1417"/>
                  <a:pt x="2145" y="1384"/>
                  <a:pt x="2163" y="1362"/>
                </a:cubicBezTo>
                <a:cubicBezTo>
                  <a:pt x="2171" y="1352"/>
                  <a:pt x="2187" y="1354"/>
                  <a:pt x="2199" y="1350"/>
                </a:cubicBezTo>
                <a:cubicBezTo>
                  <a:pt x="2202" y="1340"/>
                  <a:pt x="2224" y="1273"/>
                  <a:pt x="2222" y="1268"/>
                </a:cubicBezTo>
                <a:cubicBezTo>
                  <a:pt x="2218" y="1257"/>
                  <a:pt x="2199" y="1260"/>
                  <a:pt x="2187" y="1256"/>
                </a:cubicBezTo>
                <a:cubicBezTo>
                  <a:pt x="2175" y="1264"/>
                  <a:pt x="2166" y="1283"/>
                  <a:pt x="2152" y="1280"/>
                </a:cubicBezTo>
                <a:cubicBezTo>
                  <a:pt x="2138" y="1277"/>
                  <a:pt x="2125" y="1259"/>
                  <a:pt x="2128" y="1245"/>
                </a:cubicBezTo>
                <a:cubicBezTo>
                  <a:pt x="2131" y="1231"/>
                  <a:pt x="2151" y="1229"/>
                  <a:pt x="2163" y="1221"/>
                </a:cubicBezTo>
                <a:cubicBezTo>
                  <a:pt x="2166" y="1216"/>
                  <a:pt x="2207" y="1164"/>
                  <a:pt x="2199" y="1151"/>
                </a:cubicBezTo>
                <a:cubicBezTo>
                  <a:pt x="2190" y="1136"/>
                  <a:pt x="2168" y="1135"/>
                  <a:pt x="2152" y="1127"/>
                </a:cubicBezTo>
                <a:cubicBezTo>
                  <a:pt x="2149" y="1119"/>
                  <a:pt x="2123" y="1065"/>
                  <a:pt x="2152" y="1057"/>
                </a:cubicBezTo>
                <a:cubicBezTo>
                  <a:pt x="2166" y="1054"/>
                  <a:pt x="2175" y="1072"/>
                  <a:pt x="2187" y="1080"/>
                </a:cubicBezTo>
                <a:cubicBezTo>
                  <a:pt x="2183" y="1060"/>
                  <a:pt x="2182" y="1040"/>
                  <a:pt x="2175" y="1021"/>
                </a:cubicBezTo>
                <a:cubicBezTo>
                  <a:pt x="2155" y="968"/>
                  <a:pt x="2122" y="997"/>
                  <a:pt x="2163" y="915"/>
                </a:cubicBezTo>
                <a:cubicBezTo>
                  <a:pt x="2169" y="902"/>
                  <a:pt x="2187" y="900"/>
                  <a:pt x="2199" y="892"/>
                </a:cubicBezTo>
                <a:cubicBezTo>
                  <a:pt x="2207" y="904"/>
                  <a:pt x="2208" y="927"/>
                  <a:pt x="2222" y="927"/>
                </a:cubicBezTo>
                <a:cubicBezTo>
                  <a:pt x="2251" y="927"/>
                  <a:pt x="2253" y="862"/>
                  <a:pt x="2234" y="833"/>
                </a:cubicBezTo>
                <a:cubicBezTo>
                  <a:pt x="2227" y="823"/>
                  <a:pt x="2211" y="825"/>
                  <a:pt x="2199" y="821"/>
                </a:cubicBezTo>
                <a:cubicBezTo>
                  <a:pt x="2166" y="725"/>
                  <a:pt x="2199" y="856"/>
                  <a:pt x="2222" y="751"/>
                </a:cubicBezTo>
                <a:cubicBezTo>
                  <a:pt x="2235" y="690"/>
                  <a:pt x="2195" y="650"/>
                  <a:pt x="2152" y="622"/>
                </a:cubicBezTo>
                <a:cubicBezTo>
                  <a:pt x="2138" y="581"/>
                  <a:pt x="2112" y="546"/>
                  <a:pt x="2140" y="504"/>
                </a:cubicBezTo>
                <a:cubicBezTo>
                  <a:pt x="2148" y="492"/>
                  <a:pt x="2163" y="489"/>
                  <a:pt x="2175" y="481"/>
                </a:cubicBezTo>
                <a:cubicBezTo>
                  <a:pt x="2194" y="425"/>
                  <a:pt x="2203" y="397"/>
                  <a:pt x="2140" y="375"/>
                </a:cubicBezTo>
                <a:cubicBezTo>
                  <a:pt x="2152" y="367"/>
                  <a:pt x="2171" y="364"/>
                  <a:pt x="2175" y="351"/>
                </a:cubicBezTo>
                <a:cubicBezTo>
                  <a:pt x="2183" y="326"/>
                  <a:pt x="2152" y="287"/>
                  <a:pt x="2140" y="269"/>
                </a:cubicBezTo>
                <a:cubicBezTo>
                  <a:pt x="2152" y="265"/>
                  <a:pt x="2166" y="266"/>
                  <a:pt x="2175" y="257"/>
                </a:cubicBezTo>
                <a:cubicBezTo>
                  <a:pt x="2213" y="219"/>
                  <a:pt x="2163" y="174"/>
                  <a:pt x="2140" y="151"/>
                </a:cubicBezTo>
                <a:cubicBezTo>
                  <a:pt x="2152" y="143"/>
                  <a:pt x="2162" y="134"/>
                  <a:pt x="2175" y="128"/>
                </a:cubicBezTo>
                <a:cubicBezTo>
                  <a:pt x="2198" y="118"/>
                  <a:pt x="2246" y="104"/>
                  <a:pt x="2246" y="104"/>
                </a:cubicBezTo>
                <a:cubicBezTo>
                  <a:pt x="2257" y="111"/>
                  <a:pt x="2298" y="153"/>
                  <a:pt x="2316" y="116"/>
                </a:cubicBezTo>
                <a:cubicBezTo>
                  <a:pt x="2321" y="105"/>
                  <a:pt x="2308" y="93"/>
                  <a:pt x="2304" y="81"/>
                </a:cubicBezTo>
                <a:cubicBezTo>
                  <a:pt x="2308" y="69"/>
                  <a:pt x="2308" y="56"/>
                  <a:pt x="2316" y="46"/>
                </a:cubicBezTo>
                <a:cubicBezTo>
                  <a:pt x="2325" y="35"/>
                  <a:pt x="2351" y="22"/>
                  <a:pt x="2351" y="22"/>
                </a:cubicBezTo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2716" name="Picture 17" descr="escudo famili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00200"/>
            <a:ext cx="876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Oval 6"/>
          <p:cNvSpPr>
            <a:spLocks noChangeArrowheads="1"/>
          </p:cNvSpPr>
          <p:nvPr/>
        </p:nvSpPr>
        <p:spPr bwMode="auto">
          <a:xfrm>
            <a:off x="2286000" y="3276600"/>
            <a:ext cx="1447800" cy="5334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0964" name="Oval 7"/>
          <p:cNvSpPr>
            <a:spLocks noChangeArrowheads="1"/>
          </p:cNvSpPr>
          <p:nvPr/>
        </p:nvSpPr>
        <p:spPr bwMode="auto">
          <a:xfrm>
            <a:off x="2057400" y="3810000"/>
            <a:ext cx="1981200" cy="609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0965" name="Oval 8"/>
          <p:cNvSpPr>
            <a:spLocks noChangeArrowheads="1"/>
          </p:cNvSpPr>
          <p:nvPr/>
        </p:nvSpPr>
        <p:spPr bwMode="auto">
          <a:xfrm>
            <a:off x="1981200" y="4495800"/>
            <a:ext cx="1981200" cy="609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0966" name="Oval 9"/>
          <p:cNvSpPr>
            <a:spLocks noChangeArrowheads="1"/>
          </p:cNvSpPr>
          <p:nvPr/>
        </p:nvSpPr>
        <p:spPr bwMode="auto">
          <a:xfrm>
            <a:off x="6705600" y="3276600"/>
            <a:ext cx="1828800" cy="5334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0967" name="Oval 10"/>
          <p:cNvSpPr>
            <a:spLocks noChangeArrowheads="1"/>
          </p:cNvSpPr>
          <p:nvPr/>
        </p:nvSpPr>
        <p:spPr bwMode="auto">
          <a:xfrm>
            <a:off x="6629400" y="3810000"/>
            <a:ext cx="1981200" cy="609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0968" name="Oval 11"/>
          <p:cNvSpPr>
            <a:spLocks noChangeArrowheads="1"/>
          </p:cNvSpPr>
          <p:nvPr/>
        </p:nvSpPr>
        <p:spPr bwMode="auto">
          <a:xfrm>
            <a:off x="6553200" y="4495800"/>
            <a:ext cx="2057400" cy="5334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40969" name="Picture 12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Rectangle 13"/>
          <p:cNvSpPr>
            <a:spLocks noChangeArrowheads="1"/>
          </p:cNvSpPr>
          <p:nvPr/>
        </p:nvSpPr>
        <p:spPr bwMode="auto">
          <a:xfrm>
            <a:off x="1258888" y="163513"/>
            <a:ext cx="698658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 u="sng">
                <a:solidFill>
                  <a:srgbClr val="FF6600"/>
                </a:solidFill>
              </a:rPr>
              <a:t>LESION DE LA M.G. ASOCIADA A AINES</a:t>
            </a:r>
            <a:br>
              <a:rPr lang="es-ES" sz="2400" b="1" u="sng">
                <a:solidFill>
                  <a:srgbClr val="FF6600"/>
                </a:solidFill>
              </a:rPr>
            </a:br>
            <a:endParaRPr lang="es-ES" sz="2400" b="1" u="sng">
              <a:solidFill>
                <a:srgbClr val="FF6600"/>
              </a:solidFill>
            </a:endParaRPr>
          </a:p>
          <a:p>
            <a:r>
              <a:rPr lang="es-ES" sz="1600" b="1" u="sng">
                <a:solidFill>
                  <a:schemeClr val="bg1"/>
                </a:solidFill>
              </a:rPr>
              <a:t>El  25% de la población adulta, consume diariamente AINES por 1 mes o mas </a:t>
            </a:r>
            <a:br>
              <a:rPr lang="es-ES" sz="1600" b="1" u="sng">
                <a:solidFill>
                  <a:schemeClr val="bg1"/>
                </a:solidFill>
              </a:rPr>
            </a:br>
            <a:r>
              <a:rPr lang="es-ES" sz="1600" b="1" u="sng">
                <a:solidFill>
                  <a:schemeClr val="bg1"/>
                </a:solidFill>
              </a:rPr>
              <a:t>y el 45% de la población los toman en forma intermitente.</a:t>
            </a:r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6948488" y="5373688"/>
            <a:ext cx="13557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>
                <a:solidFill>
                  <a:schemeClr val="tx1"/>
                </a:solidFill>
              </a:rPr>
              <a:t>Vía sistémica:</a:t>
            </a:r>
          </a:p>
          <a:p>
            <a:r>
              <a:rPr lang="es-ES" sz="1600">
                <a:solidFill>
                  <a:schemeClr val="tx1"/>
                </a:solidFill>
              </a:rPr>
              <a:t> rectal, IM 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>
                <a:solidFill>
                  <a:schemeClr val="bg1"/>
                </a:solidFill>
              </a:rPr>
              <a:t>MECANISMO BALANZA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209800" y="2819400"/>
          <a:ext cx="47625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Imagen" r:id="rId3" imgW="4762500" imgH="3505200" progId="">
                  <p:embed/>
                </p:oleObj>
              </mc:Choice>
              <mc:Fallback>
                <p:oleObj name="Imagen" r:id="rId3" imgW="4762500" imgH="350520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819400"/>
                        <a:ext cx="4762500" cy="350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WordArt 4" descr="Mármol blanco"/>
          <p:cNvSpPr>
            <a:spLocks noChangeArrowheads="1" noChangeShapeType="1" noTextEdit="1"/>
          </p:cNvSpPr>
          <p:nvPr/>
        </p:nvSpPr>
        <p:spPr bwMode="auto">
          <a:xfrm>
            <a:off x="1600200" y="3048000"/>
            <a:ext cx="108585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es-ES" b="1" kern="1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 Black"/>
              </a:rPr>
              <a:t>COX1</a:t>
            </a: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477000" y="2971800"/>
            <a:ext cx="12573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COX 2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7162800" y="38100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1905000" y="4114800"/>
            <a:ext cx="76200" cy="76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1524000" y="3886200"/>
            <a:ext cx="804863" cy="7318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5129" name="Picture 9" descr="escudo famili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357188" y="2286000"/>
            <a:ext cx="8575675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marL="544513" indent="-544513" algn="l">
              <a:lnSpc>
                <a:spcPct val="105000"/>
              </a:lnSpc>
              <a:spcBef>
                <a:spcPct val="95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es-ES_tradnl" sz="3200" b="1" dirty="0">
                <a:solidFill>
                  <a:schemeClr val="bg1"/>
                </a:solidFill>
                <a:latin typeface="Arial" charset="0"/>
              </a:rPr>
              <a:t>Inhibidores</a:t>
            </a:r>
            <a:r>
              <a:rPr lang="es-ES_tradnl" sz="32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3200" b="1" dirty="0">
                <a:solidFill>
                  <a:srgbClr val="FFFF00"/>
                </a:solidFill>
                <a:latin typeface="Arial" charset="0"/>
              </a:rPr>
              <a:t>COX1</a:t>
            </a:r>
            <a:r>
              <a:rPr lang="es-ES_tradnl" sz="32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3200" b="1" dirty="0">
                <a:solidFill>
                  <a:schemeClr val="tx1"/>
                </a:solidFill>
                <a:latin typeface="Arial" charset="0"/>
                <a:sym typeface="WP IconicSymbolsA" pitchFamily="2" charset="2"/>
              </a:rPr>
              <a:t> </a:t>
            </a:r>
            <a:r>
              <a:rPr lang="es-ES_tradnl" sz="3200" b="1" dirty="0" err="1">
                <a:solidFill>
                  <a:srgbClr val="FFFF00"/>
                </a:solidFill>
                <a:latin typeface="Arial" charset="0"/>
                <a:sym typeface="WP IconicSymbolsA" pitchFamily="2" charset="2"/>
              </a:rPr>
              <a:t>Ketorolac</a:t>
            </a:r>
            <a:r>
              <a:rPr lang="es-ES_tradnl" sz="3200" b="1" dirty="0">
                <a:solidFill>
                  <a:srgbClr val="FFFF00"/>
                </a:solidFill>
                <a:latin typeface="Arial" charset="0"/>
                <a:sym typeface="WP IconicSymbolsA" pitchFamily="2" charset="2"/>
              </a:rPr>
              <a:t> – </a:t>
            </a:r>
            <a:r>
              <a:rPr lang="es-ES_tradnl" sz="3200" b="1" dirty="0" err="1">
                <a:solidFill>
                  <a:srgbClr val="FFFF00"/>
                </a:solidFill>
                <a:latin typeface="Arial" charset="0"/>
                <a:sym typeface="WP IconicSymbolsA" pitchFamily="2" charset="2"/>
              </a:rPr>
              <a:t>Indome</a:t>
            </a:r>
            <a:endParaRPr lang="es-ES_tradnl" sz="3200" b="1" dirty="0">
              <a:solidFill>
                <a:srgbClr val="FFFF00"/>
              </a:solidFill>
              <a:latin typeface="Arial" charset="0"/>
              <a:sym typeface="WP IconicSymbolsA" pitchFamily="2" charset="2"/>
            </a:endParaRPr>
          </a:p>
          <a:p>
            <a:pPr marL="544513" indent="-544513" algn="l">
              <a:lnSpc>
                <a:spcPct val="105000"/>
              </a:lnSpc>
              <a:spcBef>
                <a:spcPct val="95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es-ES_tradnl" sz="3200" b="1" dirty="0">
                <a:solidFill>
                  <a:schemeClr val="bg1"/>
                </a:solidFill>
                <a:latin typeface="Arial" charset="0"/>
                <a:sym typeface="WP IconicSymbolsA" pitchFamily="2" charset="2"/>
              </a:rPr>
              <a:t>Inhibidores</a:t>
            </a:r>
            <a:r>
              <a:rPr lang="es-ES_tradnl" sz="3200" b="1" dirty="0">
                <a:solidFill>
                  <a:schemeClr val="tx1"/>
                </a:solidFill>
                <a:latin typeface="Arial" charset="0"/>
                <a:sym typeface="WP IconicSymbolsA" pitchFamily="2" charset="2"/>
              </a:rPr>
              <a:t> </a:t>
            </a:r>
            <a:r>
              <a:rPr lang="es-ES_tradnl" sz="3200" b="1" dirty="0">
                <a:solidFill>
                  <a:srgbClr val="FF0000"/>
                </a:solidFill>
                <a:latin typeface="Arial" charset="0"/>
                <a:sym typeface="WP IconicSymbolsA" pitchFamily="2" charset="2"/>
              </a:rPr>
              <a:t>COX2</a:t>
            </a:r>
            <a:r>
              <a:rPr lang="es-ES_tradnl" sz="3200" b="1" dirty="0">
                <a:solidFill>
                  <a:schemeClr val="tx1"/>
                </a:solidFill>
                <a:latin typeface="Arial" charset="0"/>
                <a:sym typeface="WP IconicSymbolsA" pitchFamily="2" charset="2"/>
              </a:rPr>
              <a:t>  </a:t>
            </a:r>
            <a:r>
              <a:rPr lang="es-ES_tradnl" sz="3200" b="1" dirty="0" err="1">
                <a:solidFill>
                  <a:srgbClr val="FF0066"/>
                </a:solidFill>
                <a:latin typeface="Arial" charset="0"/>
                <a:sym typeface="WP IconicSymbolsA" pitchFamily="2" charset="2"/>
              </a:rPr>
              <a:t>Etoricoxib</a:t>
            </a:r>
            <a:r>
              <a:rPr lang="es-ES_tradnl" sz="3200" b="1" dirty="0">
                <a:solidFill>
                  <a:srgbClr val="FF0066"/>
                </a:solidFill>
                <a:latin typeface="Arial" charset="0"/>
                <a:sym typeface="WP IconicSymbolsA" pitchFamily="2" charset="2"/>
              </a:rPr>
              <a:t>- </a:t>
            </a:r>
            <a:r>
              <a:rPr lang="es-ES_tradnl" sz="3200" b="1" dirty="0" err="1">
                <a:solidFill>
                  <a:srgbClr val="FF0066"/>
                </a:solidFill>
                <a:latin typeface="Arial" charset="0"/>
                <a:sym typeface="WP IconicSymbolsA" pitchFamily="2" charset="2"/>
              </a:rPr>
              <a:t>arcoxia</a:t>
            </a:r>
            <a:endParaRPr lang="es-ES_tradnl" sz="3200" b="1" dirty="0">
              <a:solidFill>
                <a:srgbClr val="FF0066"/>
              </a:solidFill>
              <a:latin typeface="Arial" charset="0"/>
              <a:sym typeface="WP IconicSymbolsA" pitchFamily="2" charset="2"/>
            </a:endParaRPr>
          </a:p>
          <a:p>
            <a:pPr marL="544513" indent="-544513" algn="l">
              <a:lnSpc>
                <a:spcPct val="105000"/>
              </a:lnSpc>
              <a:spcBef>
                <a:spcPct val="95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es-ES_tradnl" sz="3200" b="1" dirty="0">
                <a:solidFill>
                  <a:schemeClr val="bg1"/>
                </a:solidFill>
                <a:latin typeface="Arial" charset="0"/>
                <a:sym typeface="WP IconicSymbolsA" pitchFamily="2" charset="2"/>
              </a:rPr>
              <a:t>Inhibidores</a:t>
            </a:r>
            <a:r>
              <a:rPr lang="es-ES_tradnl" sz="3200" b="1" dirty="0">
                <a:solidFill>
                  <a:schemeClr val="tx1"/>
                </a:solidFill>
                <a:latin typeface="Arial" charset="0"/>
                <a:sym typeface="WP IconicSymbolsA" pitchFamily="2" charset="2"/>
              </a:rPr>
              <a:t> </a:t>
            </a:r>
            <a:r>
              <a:rPr lang="es-ES_tradnl" sz="3200" b="1" dirty="0">
                <a:solidFill>
                  <a:schemeClr val="accent1"/>
                </a:solidFill>
                <a:latin typeface="Arial" charset="0"/>
                <a:sym typeface="WP IconicSymbolsA" pitchFamily="2" charset="2"/>
              </a:rPr>
              <a:t>COX3</a:t>
            </a:r>
            <a:r>
              <a:rPr lang="es-ES_tradnl" sz="3200" b="1" dirty="0">
                <a:solidFill>
                  <a:schemeClr val="hlink"/>
                </a:solidFill>
                <a:latin typeface="Arial" charset="0"/>
                <a:sym typeface="WP IconicSymbolsA" pitchFamily="2" charset="2"/>
              </a:rPr>
              <a:t> </a:t>
            </a:r>
            <a:r>
              <a:rPr lang="es-ES_tradnl" sz="3200" b="1" dirty="0">
                <a:solidFill>
                  <a:schemeClr val="tx1"/>
                </a:solidFill>
                <a:latin typeface="Arial" charset="0"/>
                <a:sym typeface="WP IconicSymbolsA" pitchFamily="2" charset="2"/>
              </a:rPr>
              <a:t> </a:t>
            </a:r>
            <a:r>
              <a:rPr lang="es-ES_tradnl" sz="3200" b="1" dirty="0">
                <a:solidFill>
                  <a:schemeClr val="accent1"/>
                </a:solidFill>
                <a:latin typeface="Arial" charset="0"/>
                <a:sym typeface="WP IconicSymbolsA" pitchFamily="2" charset="2"/>
              </a:rPr>
              <a:t>Paracetamol</a:t>
            </a:r>
          </a:p>
          <a:p>
            <a:pPr marL="544513" indent="-544513" algn="l">
              <a:lnSpc>
                <a:spcPct val="105000"/>
              </a:lnSpc>
              <a:spcBef>
                <a:spcPct val="95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es-ES_tradnl" sz="3200" b="1" dirty="0">
                <a:solidFill>
                  <a:schemeClr val="bg1"/>
                </a:solidFill>
                <a:latin typeface="Arial" charset="0"/>
                <a:sym typeface="WP IconicSymbolsA" pitchFamily="2" charset="2"/>
              </a:rPr>
              <a:t>Inhibidores no específicos </a:t>
            </a:r>
            <a:r>
              <a:rPr lang="es-ES_tradnl" sz="3200" b="1" dirty="0" smtClean="0">
                <a:solidFill>
                  <a:schemeClr val="bg1"/>
                </a:solidFill>
                <a:latin typeface="Arial" charset="0"/>
                <a:sym typeface="WP IconicSymbolsA" pitchFamily="2" charset="2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Arial" charset="0"/>
                <a:sym typeface="WP IconicSymbolsA" pitchFamily="2" charset="2"/>
              </a:rPr>
              <a:t>Diclofenac</a:t>
            </a:r>
            <a:r>
              <a:rPr lang="es-ES_tradnl" sz="3200" b="1" dirty="0">
                <a:solidFill>
                  <a:schemeClr val="bg1"/>
                </a:solidFill>
                <a:latin typeface="Arial" charset="0"/>
                <a:sym typeface="WP IconicSymbolsA" pitchFamily="2" charset="2"/>
              </a:rPr>
              <a:t> – Ibuprofeno.   (</a:t>
            </a:r>
            <a:r>
              <a:rPr lang="es-ES_tradnl" sz="3200" b="1" dirty="0">
                <a:solidFill>
                  <a:srgbClr val="FFFF00"/>
                </a:solidFill>
                <a:latin typeface="Arial" charset="0"/>
                <a:sym typeface="WP IconicSymbolsA" pitchFamily="2" charset="2"/>
              </a:rPr>
              <a:t>COX1 </a:t>
            </a:r>
            <a:r>
              <a:rPr lang="es-ES_tradnl" sz="3200" b="1" dirty="0">
                <a:solidFill>
                  <a:schemeClr val="bg1"/>
                </a:solidFill>
                <a:latin typeface="Arial" charset="0"/>
                <a:sym typeface="WP IconicSymbolsA" pitchFamily="2" charset="2"/>
              </a:rPr>
              <a:t>- </a:t>
            </a:r>
            <a:r>
              <a:rPr lang="es-ES_tradnl" sz="3200" b="1" dirty="0">
                <a:solidFill>
                  <a:srgbClr val="FF0066"/>
                </a:solidFill>
                <a:latin typeface="Arial" charset="0"/>
                <a:sym typeface="WP IconicSymbolsA" pitchFamily="2" charset="2"/>
              </a:rPr>
              <a:t>COX2</a:t>
            </a:r>
            <a:r>
              <a:rPr lang="es-ES_tradnl" sz="3200" b="1" dirty="0">
                <a:solidFill>
                  <a:schemeClr val="bg1"/>
                </a:solidFill>
                <a:latin typeface="Arial" charset="0"/>
                <a:sym typeface="WP IconicSymbolsA" pitchFamily="2" charset="2"/>
              </a:rPr>
              <a:t>)</a:t>
            </a:r>
          </a:p>
        </p:txBody>
      </p:sp>
      <p:sp>
        <p:nvSpPr>
          <p:cNvPr id="289795" name="Text Box 3"/>
          <p:cNvSpPr txBox="1">
            <a:spLocks noChangeArrowheads="1"/>
          </p:cNvSpPr>
          <p:nvPr/>
        </p:nvSpPr>
        <p:spPr bwMode="auto">
          <a:xfrm>
            <a:off x="1143000" y="0"/>
            <a:ext cx="760888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marL="273050" indent="-273050">
              <a:lnSpc>
                <a:spcPct val="175000"/>
              </a:lnSpc>
              <a:spcBef>
                <a:spcPct val="65000"/>
              </a:spcBef>
              <a:buClr>
                <a:srgbClr val="FF0000"/>
              </a:buClr>
              <a:defRPr/>
            </a:pPr>
            <a:r>
              <a:rPr lang="es-ES_tradnl" dirty="0">
                <a:solidFill>
                  <a:srgbClr val="FFFF00"/>
                </a:solidFill>
                <a:latin typeface="Arial Black" pitchFamily="34" charset="0"/>
              </a:rPr>
              <a:t>Gastritis por AINES</a:t>
            </a:r>
          </a:p>
          <a:p>
            <a:pPr marL="273050" indent="-273050">
              <a:lnSpc>
                <a:spcPct val="175000"/>
              </a:lnSpc>
              <a:spcBef>
                <a:spcPct val="65000"/>
              </a:spcBef>
              <a:buClr>
                <a:srgbClr val="FF0000"/>
              </a:buClr>
              <a:defRPr/>
            </a:pPr>
            <a:r>
              <a:rPr lang="es-ES_tradnl" dirty="0">
                <a:solidFill>
                  <a:srgbClr val="FFFF00"/>
                </a:solidFill>
                <a:latin typeface="Arial Black" pitchFamily="34" charset="0"/>
              </a:rPr>
              <a:t> SELECTIVIDAD </a:t>
            </a:r>
            <a:endParaRPr lang="es-AR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1268" name="Picture 4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WordArt 2" descr="Mármol blanco"/>
          <p:cNvSpPr>
            <a:spLocks noChangeArrowheads="1" noChangeShapeType="1" noTextEdit="1"/>
          </p:cNvSpPr>
          <p:nvPr/>
        </p:nvSpPr>
        <p:spPr bwMode="auto">
          <a:xfrm>
            <a:off x="838200" y="2209800"/>
            <a:ext cx="17621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es-ES" sz="4000" b="1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COX 1</a:t>
            </a:r>
          </a:p>
        </p:txBody>
      </p:sp>
      <p:sp>
        <p:nvSpPr>
          <p:cNvPr id="6148" name="WordArt 3"/>
          <p:cNvSpPr>
            <a:spLocks noChangeArrowheads="1" noChangeShapeType="1" noTextEdit="1"/>
          </p:cNvSpPr>
          <p:nvPr/>
        </p:nvSpPr>
        <p:spPr bwMode="auto">
          <a:xfrm>
            <a:off x="5943600" y="2209800"/>
            <a:ext cx="1600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COX 2</a:t>
            </a:r>
          </a:p>
        </p:txBody>
      </p:sp>
      <p:sp>
        <p:nvSpPr>
          <p:cNvPr id="6149" name="WordArt 4"/>
          <p:cNvSpPr>
            <a:spLocks noChangeArrowheads="1" noChangeShapeType="1" noTextEdit="1"/>
          </p:cNvSpPr>
          <p:nvPr/>
        </p:nvSpPr>
        <p:spPr bwMode="auto">
          <a:xfrm>
            <a:off x="4114800" y="2362200"/>
            <a:ext cx="352425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+</a:t>
            </a:r>
          </a:p>
        </p:txBody>
      </p:sp>
      <p:sp>
        <p:nvSpPr>
          <p:cNvPr id="6150" name="WordArt 5"/>
          <p:cNvSpPr>
            <a:spLocks noChangeArrowheads="1" noChangeShapeType="1" noTextEdit="1"/>
          </p:cNvSpPr>
          <p:nvPr/>
        </p:nvSpPr>
        <p:spPr bwMode="auto">
          <a:xfrm>
            <a:off x="3429000" y="4572000"/>
            <a:ext cx="19145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LESION</a:t>
            </a: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762000" y="4038600"/>
          <a:ext cx="2286000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Imagen" r:id="rId4" imgW="2285246" imgH="1324824" progId="">
                  <p:embed/>
                </p:oleObj>
              </mc:Choice>
              <mc:Fallback>
                <p:oleObj name="Imagen" r:id="rId4" imgW="2285246" imgH="1324824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038600"/>
                        <a:ext cx="2286000" cy="1325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1905000" y="381000"/>
            <a:ext cx="5638800" cy="13144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s-E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ANTINFLAMATORIOS</a:t>
            </a:r>
          </a:p>
          <a:p>
            <a:r>
              <a:rPr lang="es-E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NO ESPECIFICOS</a:t>
            </a:r>
          </a:p>
        </p:txBody>
      </p:sp>
      <p:pic>
        <p:nvPicPr>
          <p:cNvPr id="6152" name="Picture 8" descr="escudo famili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07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16078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100" name="Text Box 3076"/>
          <p:cNvSpPr txBox="1">
            <a:spLocks noChangeArrowheads="1"/>
          </p:cNvSpPr>
          <p:nvPr/>
        </p:nvSpPr>
        <p:spPr bwMode="auto">
          <a:xfrm>
            <a:off x="76200" y="1219200"/>
            <a:ext cx="39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pt-BR" sz="2000">
                <a:solidFill>
                  <a:srgbClr val="FFFF00"/>
                </a:solidFill>
                <a:latin typeface="Arial MT Black" pitchFamily="34" charset="0"/>
              </a:rPr>
              <a:t>   </a:t>
            </a:r>
            <a:endParaRPr lang="es-ES" sz="2000">
              <a:solidFill>
                <a:srgbClr val="FFFF00"/>
              </a:solidFill>
              <a:latin typeface="Arial MT Black" pitchFamily="34" charset="0"/>
            </a:endParaRPr>
          </a:p>
        </p:txBody>
      </p:sp>
      <p:sp>
        <p:nvSpPr>
          <p:cNvPr id="4101" name="Text Box 3079"/>
          <p:cNvSpPr txBox="1">
            <a:spLocks noChangeArrowheads="1"/>
          </p:cNvSpPr>
          <p:nvPr/>
        </p:nvSpPr>
        <p:spPr bwMode="auto">
          <a:xfrm>
            <a:off x="3495675" y="8382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s-ES_tradnl" sz="200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4102" name="Text Box 3081"/>
          <p:cNvSpPr txBox="1">
            <a:spLocks noChangeArrowheads="1"/>
          </p:cNvSpPr>
          <p:nvPr/>
        </p:nvSpPr>
        <p:spPr bwMode="auto">
          <a:xfrm>
            <a:off x="3505200" y="1736725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s-ES_tradnl" sz="200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4103" name="Text Box 3085"/>
          <p:cNvSpPr txBox="1">
            <a:spLocks noChangeArrowheads="1"/>
          </p:cNvSpPr>
          <p:nvPr/>
        </p:nvSpPr>
        <p:spPr bwMode="auto">
          <a:xfrm>
            <a:off x="304800" y="6096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pt-BR" sz="2000">
                <a:solidFill>
                  <a:schemeClr val="accent1"/>
                </a:solidFill>
                <a:latin typeface="Arial MT Black" pitchFamily="34" charset="0"/>
              </a:rPr>
              <a:t>Microcirculación:  PGS -  NO     ANGIOGENESIS</a:t>
            </a:r>
          </a:p>
        </p:txBody>
      </p:sp>
      <p:sp>
        <p:nvSpPr>
          <p:cNvPr id="4104" name="Text Box 3092"/>
          <p:cNvSpPr txBox="1">
            <a:spLocks noChangeArrowheads="1"/>
          </p:cNvSpPr>
          <p:nvPr/>
        </p:nvSpPr>
        <p:spPr bwMode="auto">
          <a:xfrm>
            <a:off x="2362200" y="2286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 b="1">
                <a:solidFill>
                  <a:srgbClr val="FF0000"/>
                </a:solidFill>
                <a:latin typeface="Arial MT Black" pitchFamily="34" charset="0"/>
              </a:rPr>
              <a:t>Tercera línea de defensa.</a:t>
            </a:r>
          </a:p>
        </p:txBody>
      </p:sp>
      <p:sp>
        <p:nvSpPr>
          <p:cNvPr id="106517" name="Rectangle 3093"/>
          <p:cNvSpPr>
            <a:spLocks noChangeArrowheads="1"/>
          </p:cNvSpPr>
          <p:nvPr/>
        </p:nvSpPr>
        <p:spPr bwMode="auto">
          <a:xfrm>
            <a:off x="152400" y="0"/>
            <a:ext cx="1898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4000">
                <a:solidFill>
                  <a:srgbClr val="CA7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rpentineDBol" pitchFamily="34" charset="0"/>
              </a:rPr>
              <a:t>BDMG</a:t>
            </a:r>
            <a:endParaRPr lang="es-ES" sz="4000">
              <a:solidFill>
                <a:srgbClr val="CA7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rpentineDBol" pitchFamily="34" charset="0"/>
            </a:endParaRPr>
          </a:p>
        </p:txBody>
      </p:sp>
      <p:sp>
        <p:nvSpPr>
          <p:cNvPr id="4106" name="Oval 3094"/>
          <p:cNvSpPr>
            <a:spLocks noChangeArrowheads="1"/>
          </p:cNvSpPr>
          <p:nvPr/>
        </p:nvSpPr>
        <p:spPr bwMode="auto">
          <a:xfrm>
            <a:off x="152400" y="6858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4098" name="Object 3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33463"/>
            <a:ext cx="8305800" cy="5543550"/>
          </a:xfrm>
          <a:prstGeom prst="rect">
            <a:avLst/>
          </a:prstGeom>
        </p:spPr>
      </p:pic>
      <p:pic>
        <p:nvPicPr>
          <p:cNvPr id="4107" name="Picture 3111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355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Rectangle 3113"/>
          <p:cNvSpPr>
            <a:spLocks noChangeArrowheads="1"/>
          </p:cNvSpPr>
          <p:nvPr/>
        </p:nvSpPr>
        <p:spPr bwMode="auto">
          <a:xfrm>
            <a:off x="2268538" y="0"/>
            <a:ext cx="3598862" cy="620713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s-ES" smtClean="0"/>
              <a:t> 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s-ES" smtClean="0">
                <a:hlinkClick r:id="rId2"/>
              </a:rPr>
              <a:t> </a:t>
            </a:r>
          </a:p>
          <a:p>
            <a:pPr eaLnBrk="1" hangingPunct="1"/>
            <a:endParaRPr lang="es-ES" smtClean="0"/>
          </a:p>
        </p:txBody>
      </p:sp>
      <p:pic>
        <p:nvPicPr>
          <p:cNvPr id="39941" name="Picture 6" descr="GIEMSA H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4095750"/>
            <a:ext cx="33845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250825" y="333375"/>
            <a:ext cx="4287712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AINES</a:t>
            </a:r>
          </a:p>
          <a:p>
            <a:r>
              <a:rPr lang="es-ES" sz="2400" dirty="0">
                <a:solidFill>
                  <a:schemeClr val="bg1"/>
                </a:solidFill>
              </a:rPr>
              <a:t>ASPIRINA</a:t>
            </a:r>
          </a:p>
          <a:p>
            <a:r>
              <a:rPr lang="es-ES" sz="2400" dirty="0">
                <a:solidFill>
                  <a:schemeClr val="bg1"/>
                </a:solidFill>
              </a:rPr>
              <a:t>CORTICOSTEROIDES ALTAS DOSIS</a:t>
            </a:r>
          </a:p>
          <a:p>
            <a:r>
              <a:rPr lang="es-ES" sz="2400" dirty="0">
                <a:solidFill>
                  <a:schemeClr val="bg1"/>
                </a:solidFill>
              </a:rPr>
              <a:t>ESTRÉS</a:t>
            </a:r>
          </a:p>
          <a:p>
            <a:r>
              <a:rPr lang="es-ES" sz="2400" dirty="0">
                <a:solidFill>
                  <a:schemeClr val="bg1"/>
                </a:solidFill>
              </a:rPr>
              <a:t>HELICOBACTER PYLORI</a:t>
            </a:r>
          </a:p>
          <a:p>
            <a:r>
              <a:rPr lang="es-ES" sz="2400" dirty="0">
                <a:solidFill>
                  <a:schemeClr val="bg1"/>
                </a:solidFill>
              </a:rPr>
              <a:t>ALCOHOL</a:t>
            </a:r>
          </a:p>
        </p:txBody>
      </p:sp>
      <p:pic>
        <p:nvPicPr>
          <p:cNvPr id="39943" name="Picture 8" descr="DSCN11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73463"/>
            <a:ext cx="2322512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foto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4076700"/>
            <a:ext cx="30241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0" descr="DSCN66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620713"/>
            <a:ext cx="315912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Line 11"/>
          <p:cNvSpPr>
            <a:spLocks noChangeShapeType="1"/>
          </p:cNvSpPr>
          <p:nvPr/>
        </p:nvSpPr>
        <p:spPr bwMode="auto">
          <a:xfrm flipH="1">
            <a:off x="1403350" y="2636838"/>
            <a:ext cx="936625" cy="7207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>
            <a:off x="3924300" y="2276475"/>
            <a:ext cx="0" cy="16573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9948" name="Line 14"/>
          <p:cNvSpPr>
            <a:spLocks noChangeShapeType="1"/>
          </p:cNvSpPr>
          <p:nvPr/>
        </p:nvSpPr>
        <p:spPr bwMode="auto">
          <a:xfrm>
            <a:off x="4140200" y="2205038"/>
            <a:ext cx="2376488" cy="16557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9949" name="Line 15"/>
          <p:cNvSpPr>
            <a:spLocks noChangeShapeType="1"/>
          </p:cNvSpPr>
          <p:nvPr/>
        </p:nvSpPr>
        <p:spPr bwMode="auto">
          <a:xfrm flipH="1" flipV="1">
            <a:off x="3492500" y="1700213"/>
            <a:ext cx="287338" cy="1444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9950" name="Line 16"/>
          <p:cNvSpPr>
            <a:spLocks noChangeShapeType="1"/>
          </p:cNvSpPr>
          <p:nvPr/>
        </p:nvSpPr>
        <p:spPr bwMode="auto">
          <a:xfrm>
            <a:off x="3779838" y="836613"/>
            <a:ext cx="1655762" cy="1444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pic>
        <p:nvPicPr>
          <p:cNvPr id="39951" name="Picture 17" descr="escudo famili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7588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oto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28600" y="3886200"/>
            <a:ext cx="62087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3500" smtClean="0">
                <a:solidFill>
                  <a:srgbClr val="000099"/>
                </a:solidFill>
                <a:latin typeface="Arial MT Black" pitchFamily="34" charset="0"/>
              </a:rPr>
              <a:t>NECROSIS SUPERFICIAL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3500" smtClean="0">
                <a:solidFill>
                  <a:srgbClr val="000099"/>
                </a:solidFill>
                <a:latin typeface="Arial MT Black" pitchFamily="34" charset="0"/>
              </a:rPr>
              <a:t>Y ULCERA</a:t>
            </a:r>
            <a:endParaRPr lang="es-AR" altLang="es-ES" sz="3500" smtClean="0">
              <a:solidFill>
                <a:srgbClr val="000099"/>
              </a:solidFill>
              <a:latin typeface="Arial MT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9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to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1000" y="4648200"/>
            <a:ext cx="20891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ZONA DE</a:t>
            </a:r>
          </a:p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FLUJO</a:t>
            </a:r>
          </a:p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NORMAL</a:t>
            </a:r>
            <a:endParaRPr lang="es-AR" sz="300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1219200" y="3352800"/>
            <a:ext cx="76200" cy="1219200"/>
          </a:xfrm>
          <a:prstGeom prst="line">
            <a:avLst/>
          </a:prstGeom>
          <a:noFill/>
          <a:ln w="1016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386388" y="381000"/>
            <a:ext cx="25971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ZONA DE</a:t>
            </a:r>
          </a:p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EDEMA CON </a:t>
            </a:r>
          </a:p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HIPOFLUJO</a:t>
            </a:r>
            <a:endParaRPr lang="es-AR" sz="300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>
            <a:off x="4114800" y="2362200"/>
            <a:ext cx="2514600" cy="2286000"/>
          </a:xfrm>
          <a:prstGeom prst="line">
            <a:avLst/>
          </a:prstGeom>
          <a:noFill/>
          <a:ln w="1143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7010400" y="5257800"/>
            <a:ext cx="21304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ZONA</a:t>
            </a:r>
          </a:p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DE</a:t>
            </a:r>
          </a:p>
          <a:p>
            <a:r>
              <a:rPr lang="pt-BR" sz="3000">
                <a:solidFill>
                  <a:srgbClr val="000099"/>
                </a:solidFill>
                <a:latin typeface="Arial MT Black" pitchFamily="34" charset="0"/>
              </a:rPr>
              <a:t>EROSIÓN</a:t>
            </a:r>
            <a:endParaRPr lang="es-AR" sz="300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 flipV="1">
            <a:off x="6324600" y="4953000"/>
            <a:ext cx="914400" cy="838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4022725" y="2479675"/>
            <a:ext cx="1693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b="1" i="1">
                <a:solidFill>
                  <a:schemeClr val="tx2"/>
                </a:solidFill>
              </a:rPr>
              <a:t>NECROSIS</a:t>
            </a:r>
          </a:p>
        </p:txBody>
      </p:sp>
      <p:pic>
        <p:nvPicPr>
          <p:cNvPr id="44042" name="Picture 11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Rectangle 15"/>
          <p:cNvSpPr>
            <a:spLocks noChangeArrowheads="1"/>
          </p:cNvSpPr>
          <p:nvPr/>
        </p:nvSpPr>
        <p:spPr bwMode="auto">
          <a:xfrm>
            <a:off x="1476375" y="4365625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1341438"/>
            <a:ext cx="3097213" cy="1773237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s-ES" sz="1800"/>
              <a:t>DAÑO POR ESTRÉS:</a:t>
            </a:r>
          </a:p>
          <a:p>
            <a:r>
              <a:rPr lang="es-ES" sz="1800"/>
              <a:t>AUMENTO DE</a:t>
            </a:r>
          </a:p>
          <a:p>
            <a:r>
              <a:rPr lang="es-ES" sz="1800"/>
              <a:t> CATECOLAMINAS:</a:t>
            </a:r>
          </a:p>
          <a:p>
            <a:r>
              <a:rPr lang="es-ES" sz="1800"/>
              <a:t>ADRENALINA</a:t>
            </a:r>
          </a:p>
          <a:p>
            <a:r>
              <a:rPr lang="es-ES" sz="1800"/>
              <a:t>NORADRENALINA</a:t>
            </a:r>
          </a:p>
          <a:p>
            <a:r>
              <a:rPr lang="es-ES" sz="1800"/>
              <a:t>ENDOTELINA</a:t>
            </a:r>
          </a:p>
        </p:txBody>
      </p:sp>
      <p:sp>
        <p:nvSpPr>
          <p:cNvPr id="44045" name="Rectangle 18"/>
          <p:cNvSpPr>
            <a:spLocks noChangeArrowheads="1"/>
          </p:cNvSpPr>
          <p:nvPr/>
        </p:nvSpPr>
        <p:spPr bwMode="auto">
          <a:xfrm>
            <a:off x="7667625" y="0"/>
            <a:ext cx="1476375" cy="692150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s-ES"/>
              <a:t>ESTRES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oto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502025" y="5294313"/>
            <a:ext cx="4905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3200">
                <a:solidFill>
                  <a:srgbClr val="000099"/>
                </a:solidFill>
                <a:latin typeface="Arial MT Black" pitchFamily="34" charset="0"/>
              </a:rPr>
              <a:t>MICRO EROSION </a:t>
            </a:r>
          </a:p>
          <a:p>
            <a:r>
              <a:rPr lang="es-AR" sz="3200">
                <a:solidFill>
                  <a:srgbClr val="000099"/>
                </a:solidFill>
                <a:latin typeface="Arial MT Black" pitchFamily="34" charset="0"/>
              </a:rPr>
              <a:t>SUPERFICIAL POR AINE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6629400" y="4419600"/>
            <a:ext cx="228600" cy="838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 flipV="1">
            <a:off x="914400" y="2667000"/>
            <a:ext cx="76200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2438400" y="914400"/>
            <a:ext cx="3810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 flipV="1">
            <a:off x="5715000" y="533400"/>
            <a:ext cx="457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708525" y="117475"/>
            <a:ext cx="1693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b="1" i="1">
                <a:solidFill>
                  <a:schemeClr val="tx1"/>
                </a:solidFill>
              </a:rPr>
              <a:t>NECROSIS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812925" y="498475"/>
            <a:ext cx="308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b="1" i="1">
                <a:solidFill>
                  <a:schemeClr val="tx1"/>
                </a:solidFill>
              </a:rPr>
              <a:t>CEL. EN APOPTOSIS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19653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b="1" i="1">
                <a:solidFill>
                  <a:schemeClr val="tx1"/>
                </a:solidFill>
              </a:rPr>
              <a:t>CEL CON </a:t>
            </a:r>
          </a:p>
          <a:p>
            <a:pPr algn="l"/>
            <a:r>
              <a:rPr lang="es-ES" sz="2400" b="1" i="1">
                <a:solidFill>
                  <a:schemeClr val="tx1"/>
                </a:solidFill>
              </a:rPr>
              <a:t>FUNCIONES</a:t>
            </a:r>
          </a:p>
          <a:p>
            <a:pPr algn="l"/>
            <a:r>
              <a:rPr lang="es-ES" sz="2400" b="1" i="1">
                <a:solidFill>
                  <a:schemeClr val="tx1"/>
                </a:solidFill>
              </a:rPr>
              <a:t>NORMALES</a:t>
            </a:r>
          </a:p>
        </p:txBody>
      </p:sp>
      <p:pic>
        <p:nvPicPr>
          <p:cNvPr id="43019" name="Picture 11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7667625" y="0"/>
            <a:ext cx="1476375" cy="765175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s-ES"/>
              <a:t>AINE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vc-002s37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81000" y="0"/>
            <a:ext cx="189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4000" smtClean="0">
                <a:solidFill>
                  <a:srgbClr val="CA7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rpentineDBol" pitchFamily="34" charset="0"/>
              </a:rPr>
              <a:t>BDMG</a:t>
            </a:r>
            <a:endParaRPr lang="es-ES" altLang="es-ES" sz="4000" smtClean="0">
              <a:solidFill>
                <a:srgbClr val="CA7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rpentineDBol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85800" y="1447800"/>
            <a:ext cx="80343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60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CITOPROTECCIÓN GÁSTRICA ADAPTATIVA</a:t>
            </a:r>
            <a:endParaRPr lang="es-ES" altLang="es-ES" sz="260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352800" y="4114800"/>
            <a:ext cx="1073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COX</a:t>
            </a:r>
            <a:r>
              <a:rPr lang="pt-BR" altLang="es-ES" sz="2200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1</a:t>
            </a:r>
            <a:r>
              <a:rPr lang="pt-BR" altLang="es-ES" sz="22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</a:t>
            </a:r>
            <a:endParaRPr lang="es-ES" altLang="es-ES" sz="22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3352800" y="3657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3733800" y="3581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>
            <a:off x="3962400" y="35814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 flipH="1">
            <a:off x="4191000" y="36576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3810000" y="44196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3352800" y="4724400"/>
            <a:ext cx="1041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PGE</a:t>
            </a:r>
            <a:r>
              <a:rPr lang="pt-BR" altLang="es-ES" sz="2200" baseline="-25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2</a:t>
            </a:r>
            <a:r>
              <a:rPr lang="pt-BR" altLang="es-ES" sz="22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</a:t>
            </a:r>
            <a:endParaRPr lang="es-ES" altLang="es-ES" sz="22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4114800" y="5334000"/>
            <a:ext cx="1835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VEGF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EXPRESSIÓN</a:t>
            </a:r>
            <a:endParaRPr lang="es-ES" altLang="es-ES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53" name="Line 13"/>
          <p:cNvSpPr>
            <a:spLocks noChangeShapeType="1"/>
          </p:cNvSpPr>
          <p:nvPr/>
        </p:nvSpPr>
        <p:spPr bwMode="auto">
          <a:xfrm>
            <a:off x="3276600" y="5486400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54" name="Line 14"/>
          <p:cNvSpPr>
            <a:spLocks noChangeShapeType="1"/>
          </p:cNvSpPr>
          <p:nvPr/>
        </p:nvSpPr>
        <p:spPr bwMode="auto">
          <a:xfrm flipV="1">
            <a:off x="3276600" y="4953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2819400" y="5105400"/>
            <a:ext cx="1063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12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ESTIMULA</a:t>
            </a:r>
            <a:endParaRPr lang="es-ES" altLang="es-ES" sz="12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56" name="Line 16"/>
          <p:cNvSpPr>
            <a:spLocks noChangeShapeType="1"/>
          </p:cNvSpPr>
          <p:nvPr/>
        </p:nvSpPr>
        <p:spPr bwMode="auto">
          <a:xfrm flipH="1" flipV="1">
            <a:off x="3276600" y="44196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57" name="Line 17"/>
          <p:cNvSpPr>
            <a:spLocks noChangeShapeType="1"/>
          </p:cNvSpPr>
          <p:nvPr/>
        </p:nvSpPr>
        <p:spPr bwMode="auto">
          <a:xfrm flipV="1">
            <a:off x="4191000" y="43434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762000" y="2743200"/>
            <a:ext cx="2365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MOCO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BICARBONATO </a:t>
            </a:r>
            <a:endParaRPr lang="es-ES" altLang="es-ES" sz="20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59" name="Line 19"/>
          <p:cNvSpPr>
            <a:spLocks noChangeShapeType="1"/>
          </p:cNvSpPr>
          <p:nvPr/>
        </p:nvSpPr>
        <p:spPr bwMode="auto">
          <a:xfrm flipV="1">
            <a:off x="4495800" y="3429000"/>
            <a:ext cx="381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60" name="Line 20"/>
          <p:cNvSpPr>
            <a:spLocks noChangeShapeType="1"/>
          </p:cNvSpPr>
          <p:nvPr/>
        </p:nvSpPr>
        <p:spPr bwMode="auto">
          <a:xfrm>
            <a:off x="4419600" y="3581400"/>
            <a:ext cx="1066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5638800" y="3429000"/>
            <a:ext cx="221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ACTIVACIÓN 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RECEPTORES</a:t>
            </a:r>
            <a:endParaRPr lang="es-ES" altLang="es-ES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>
            <a:off x="7467600" y="4038600"/>
            <a:ext cx="801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EP</a:t>
            </a:r>
            <a:r>
              <a:rPr lang="pt-BR" altLang="es-ES" sz="2000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-1</a:t>
            </a:r>
            <a:r>
              <a:rPr lang="pt-BR" altLang="es-E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</a:t>
            </a:r>
            <a:endParaRPr lang="es-ES" altLang="es-ES" sz="20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7391400" y="4038600"/>
            <a:ext cx="914400" cy="45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>
            <a:off x="5638800" y="4724400"/>
            <a:ext cx="198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NERVIOS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SENSORIALES</a:t>
            </a:r>
            <a:endParaRPr lang="es-ES" altLang="es-ES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65" name="Text Box 25"/>
          <p:cNvSpPr txBox="1">
            <a:spLocks noChangeArrowheads="1"/>
          </p:cNvSpPr>
          <p:nvPr/>
        </p:nvSpPr>
        <p:spPr bwMode="auto">
          <a:xfrm>
            <a:off x="8001000" y="48768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CGRP</a:t>
            </a:r>
            <a:endParaRPr lang="es-ES" altLang="es-ES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66" name="Line 26"/>
          <p:cNvSpPr>
            <a:spLocks noChangeShapeType="1"/>
          </p:cNvSpPr>
          <p:nvPr/>
        </p:nvSpPr>
        <p:spPr bwMode="auto">
          <a:xfrm flipV="1">
            <a:off x="7924800" y="5334000"/>
            <a:ext cx="457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67" name="Line 27"/>
          <p:cNvSpPr>
            <a:spLocks noChangeShapeType="1"/>
          </p:cNvSpPr>
          <p:nvPr/>
        </p:nvSpPr>
        <p:spPr bwMode="auto">
          <a:xfrm flipH="1">
            <a:off x="7010400" y="59436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68" name="Line 28"/>
          <p:cNvSpPr>
            <a:spLocks noChangeShapeType="1"/>
          </p:cNvSpPr>
          <p:nvPr/>
        </p:nvSpPr>
        <p:spPr bwMode="auto">
          <a:xfrm flipH="1" flipV="1">
            <a:off x="6477000" y="5410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69" name="Text Box 29"/>
          <p:cNvSpPr txBox="1">
            <a:spLocks noChangeArrowheads="1"/>
          </p:cNvSpPr>
          <p:nvPr/>
        </p:nvSpPr>
        <p:spPr bwMode="auto">
          <a:xfrm>
            <a:off x="228600" y="4191000"/>
            <a:ext cx="101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C.P.A </a:t>
            </a:r>
            <a:endParaRPr lang="es-ES" altLang="es-ES" sz="20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70" name="AutoShape 30"/>
          <p:cNvSpPr>
            <a:spLocks/>
          </p:cNvSpPr>
          <p:nvPr/>
        </p:nvSpPr>
        <p:spPr bwMode="auto">
          <a:xfrm>
            <a:off x="1143000" y="3810000"/>
            <a:ext cx="152400" cy="1143000"/>
          </a:xfrm>
          <a:prstGeom prst="leftBracket">
            <a:avLst>
              <a:gd name="adj" fmla="val 62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1471" name="Text Box 31"/>
          <p:cNvSpPr txBox="1">
            <a:spLocks noChangeArrowheads="1"/>
          </p:cNvSpPr>
          <p:nvPr/>
        </p:nvSpPr>
        <p:spPr bwMode="auto">
          <a:xfrm>
            <a:off x="1295400" y="3962400"/>
            <a:ext cx="10572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PGE</a:t>
            </a:r>
            <a:r>
              <a:rPr lang="pt-BR" altLang="es-ES" sz="2000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es-ES" sz="10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CGRP </a:t>
            </a:r>
            <a:endParaRPr lang="es-ES" altLang="es-ES" sz="20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72" name="Text Box 32"/>
          <p:cNvSpPr txBox="1">
            <a:spLocks noChangeArrowheads="1"/>
          </p:cNvSpPr>
          <p:nvPr/>
        </p:nvSpPr>
        <p:spPr bwMode="auto">
          <a:xfrm>
            <a:off x="228600" y="6253163"/>
            <a:ext cx="492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J. PHARMACOL EXP. THER 2001 JUN.</a:t>
            </a:r>
            <a:endParaRPr lang="es-ES" altLang="es-ES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61473" name="Line 33"/>
          <p:cNvSpPr>
            <a:spLocks noChangeShapeType="1"/>
          </p:cNvSpPr>
          <p:nvPr/>
        </p:nvSpPr>
        <p:spPr bwMode="auto">
          <a:xfrm flipH="1" flipV="1">
            <a:off x="2438400" y="35052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684213" y="3644900"/>
            <a:ext cx="7848600" cy="2232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73731" name="Picture 3" descr="Imagen_rat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660526"/>
          </a:xfrm>
        </p:spPr>
        <p:txBody>
          <a:bodyPr/>
          <a:lstStyle/>
          <a:p>
            <a:pPr eaLnBrk="1" hangingPunct="1"/>
            <a:r>
              <a:rPr lang="es-ES" altLang="es-AR" sz="2800" smtClean="0"/>
              <a:t>HCL 0.1mol/L - Pepsina</a:t>
            </a:r>
            <a:r>
              <a:rPr lang="es-ES" altLang="es-AR" sz="2400" smtClean="0"/>
              <a:t>.</a:t>
            </a:r>
            <a:r>
              <a:rPr lang="es-ES" altLang="es-AR" smtClean="0"/>
              <a:t/>
            </a:r>
            <a:br>
              <a:rPr lang="es-ES" altLang="es-AR" smtClean="0"/>
            </a:br>
            <a:endParaRPr lang="es-ES" altLang="es-AR" smtClean="0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611188" y="3857625"/>
            <a:ext cx="8137525" cy="19288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71500" y="3857625"/>
            <a:ext cx="8229600" cy="2714625"/>
          </a:xfrm>
        </p:spPr>
        <p:txBody>
          <a:bodyPr/>
          <a:lstStyle/>
          <a:p>
            <a:pPr eaLnBrk="1" hangingPunct="1"/>
            <a:r>
              <a:rPr lang="es-ES" altLang="es-AR" sz="2400" b="1" u="sng" smtClean="0">
                <a:solidFill>
                  <a:srgbClr val="FF9900"/>
                </a:solidFill>
              </a:rPr>
              <a:t>La integridad tanto estructural como funcional de la MG ,</a:t>
            </a:r>
          </a:p>
          <a:p>
            <a:pPr eaLnBrk="1" hangingPunct="1"/>
            <a:r>
              <a:rPr lang="es-ES" altLang="es-AR" sz="2400" smtClean="0">
                <a:solidFill>
                  <a:schemeClr val="bg1"/>
                </a:solidFill>
              </a:rPr>
              <a:t> se mantiene a pesar de la agresión continua de </a:t>
            </a:r>
            <a:r>
              <a:rPr lang="es-ES" altLang="es-AR" sz="2400" u="sng" smtClean="0">
                <a:solidFill>
                  <a:srgbClr val="FFFF00"/>
                </a:solidFill>
              </a:rPr>
              <a:t>factores nocivos naturales</a:t>
            </a:r>
            <a:r>
              <a:rPr lang="es-ES" altLang="es-AR" sz="2400" u="sng" smtClean="0">
                <a:solidFill>
                  <a:schemeClr val="bg1"/>
                </a:solidFill>
              </a:rPr>
              <a:t> como el HCL 0.1mol/L y la Pepsina por </a:t>
            </a:r>
          </a:p>
          <a:p>
            <a:pPr eaLnBrk="1" hangingPunct="1"/>
            <a:r>
              <a:rPr lang="es-ES" altLang="es-AR" sz="2400" u="sng" smtClean="0">
                <a:solidFill>
                  <a:schemeClr val="bg1"/>
                </a:solidFill>
              </a:rPr>
              <a:t>la acción del flujo sanguíneo constante hacia la mucosa.</a:t>
            </a:r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2771775" y="620713"/>
            <a:ext cx="433388" cy="6477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3736" name="AutoShape 8"/>
          <p:cNvSpPr>
            <a:spLocks noChangeArrowheads="1"/>
          </p:cNvSpPr>
          <p:nvPr/>
        </p:nvSpPr>
        <p:spPr bwMode="auto">
          <a:xfrm>
            <a:off x="3706813" y="549275"/>
            <a:ext cx="433387" cy="6477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4859338" y="549275"/>
            <a:ext cx="433387" cy="6477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5867400" y="549275"/>
            <a:ext cx="433388" cy="6477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pic>
        <p:nvPicPr>
          <p:cNvPr id="73739" name="Picture 11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0" name="12 Flecha curvada hacia arriba"/>
          <p:cNvSpPr>
            <a:spLocks noChangeArrowheads="1"/>
          </p:cNvSpPr>
          <p:nvPr/>
        </p:nvSpPr>
        <p:spPr bwMode="auto">
          <a:xfrm flipH="1">
            <a:off x="4643438" y="5857875"/>
            <a:ext cx="4000500" cy="785813"/>
          </a:xfrm>
          <a:prstGeom prst="curvedUpArrow">
            <a:avLst>
              <a:gd name="adj1" fmla="val 25007"/>
              <a:gd name="adj2" fmla="val 49990"/>
              <a:gd name="adj3" fmla="val 25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3741" name="11 Flecha abajo"/>
          <p:cNvSpPr>
            <a:spLocks noChangeArrowheads="1"/>
          </p:cNvSpPr>
          <p:nvPr/>
        </p:nvSpPr>
        <p:spPr bwMode="auto">
          <a:xfrm flipV="1">
            <a:off x="3779838" y="1484313"/>
            <a:ext cx="1428750" cy="2214562"/>
          </a:xfrm>
          <a:prstGeom prst="downArrow">
            <a:avLst>
              <a:gd name="adj1" fmla="val 50000"/>
              <a:gd name="adj2" fmla="val 6599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rot="10800000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3742" name="13 Flecha curvada hacia arriba"/>
          <p:cNvSpPr>
            <a:spLocks noChangeArrowheads="1"/>
          </p:cNvSpPr>
          <p:nvPr/>
        </p:nvSpPr>
        <p:spPr bwMode="auto">
          <a:xfrm>
            <a:off x="1000125" y="5857875"/>
            <a:ext cx="3571875" cy="85725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3743" name="14 CuadroTexto"/>
          <p:cNvSpPr txBox="1">
            <a:spLocks noChangeArrowheads="1"/>
          </p:cNvSpPr>
          <p:nvPr/>
        </p:nvSpPr>
        <p:spPr bwMode="auto">
          <a:xfrm>
            <a:off x="3714750" y="6143625"/>
            <a:ext cx="1857375" cy="708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AR" altLang="es-AR" sz="4000" b="1">
                <a:solidFill>
                  <a:srgbClr val="FFFF99"/>
                </a:solidFill>
              </a:rPr>
              <a:t>FLUJO</a:t>
            </a:r>
            <a:endParaRPr lang="es-ES" altLang="es-AR" sz="4000" b="1">
              <a:solidFill>
                <a:srgbClr val="FFFF99"/>
              </a:solidFill>
            </a:endParaRPr>
          </a:p>
        </p:txBody>
      </p:sp>
      <p:sp>
        <p:nvSpPr>
          <p:cNvPr id="73744" name="15 Flecha arriba"/>
          <p:cNvSpPr>
            <a:spLocks noChangeArrowheads="1"/>
          </p:cNvSpPr>
          <p:nvPr/>
        </p:nvSpPr>
        <p:spPr bwMode="auto">
          <a:xfrm>
            <a:off x="6500813" y="1928813"/>
            <a:ext cx="1428750" cy="1571625"/>
          </a:xfrm>
          <a:prstGeom prst="up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3745" name="16 Flecha arriba"/>
          <p:cNvSpPr>
            <a:spLocks noChangeArrowheads="1"/>
          </p:cNvSpPr>
          <p:nvPr/>
        </p:nvSpPr>
        <p:spPr bwMode="auto">
          <a:xfrm>
            <a:off x="1143000" y="1928813"/>
            <a:ext cx="1285875" cy="1571625"/>
          </a:xfrm>
          <a:prstGeom prst="upArrow">
            <a:avLst>
              <a:gd name="adj1" fmla="val 50000"/>
              <a:gd name="adj2" fmla="val 4999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_tradnl" altLang="es-AR"/>
          </a:p>
        </p:txBody>
      </p:sp>
      <p:pic>
        <p:nvPicPr>
          <p:cNvPr id="73746" name="Picture 19" descr="FLO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42484" flipV="1">
            <a:off x="2916238" y="1249363"/>
            <a:ext cx="33845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AutoShape 21"/>
          <p:cNvSpPr>
            <a:spLocks noChangeArrowheads="1"/>
          </p:cNvSpPr>
          <p:nvPr/>
        </p:nvSpPr>
        <p:spPr bwMode="auto">
          <a:xfrm>
            <a:off x="3924300" y="2420938"/>
            <a:ext cx="1079500" cy="1152525"/>
          </a:xfrm>
          <a:prstGeom prst="upArrow">
            <a:avLst>
              <a:gd name="adj1" fmla="val 50000"/>
              <a:gd name="adj2" fmla="val 26691"/>
            </a:avLst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AR" altLang="es-AR"/>
          </a:p>
        </p:txBody>
      </p:sp>
      <p:sp>
        <p:nvSpPr>
          <p:cNvPr id="73748" name="AutoShape 22"/>
          <p:cNvSpPr>
            <a:spLocks noChangeArrowheads="1"/>
          </p:cNvSpPr>
          <p:nvPr/>
        </p:nvSpPr>
        <p:spPr bwMode="auto">
          <a:xfrm>
            <a:off x="4859338" y="2636838"/>
            <a:ext cx="1079500" cy="1152525"/>
          </a:xfrm>
          <a:prstGeom prst="upArrow">
            <a:avLst>
              <a:gd name="adj1" fmla="val 50000"/>
              <a:gd name="adj2" fmla="val 26691"/>
            </a:avLst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AR" altLang="es-AR"/>
          </a:p>
        </p:txBody>
      </p:sp>
      <p:sp>
        <p:nvSpPr>
          <p:cNvPr id="73749" name="AutoShape 23"/>
          <p:cNvSpPr>
            <a:spLocks noChangeArrowheads="1"/>
          </p:cNvSpPr>
          <p:nvPr/>
        </p:nvSpPr>
        <p:spPr bwMode="auto">
          <a:xfrm>
            <a:off x="2987675" y="2636838"/>
            <a:ext cx="1079500" cy="1152525"/>
          </a:xfrm>
          <a:prstGeom prst="upArrow">
            <a:avLst>
              <a:gd name="adj1" fmla="val 50000"/>
              <a:gd name="adj2" fmla="val 26691"/>
            </a:avLst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AR" alt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n2083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81000" y="0"/>
            <a:ext cx="189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4000" smtClean="0">
                <a:solidFill>
                  <a:srgbClr val="CA7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rpentineDBol" pitchFamily="34" charset="0"/>
              </a:rPr>
              <a:t>BDMG</a:t>
            </a:r>
            <a:endParaRPr lang="es-ES" altLang="es-ES" sz="4000" smtClean="0">
              <a:solidFill>
                <a:srgbClr val="CA7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rpentineDBol" pitchFamily="34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590800" y="609600"/>
            <a:ext cx="4295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HSP Y AAS CRÓNICO</a:t>
            </a:r>
            <a:endParaRPr lang="es-ES" altLang="es-ES" sz="280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MT Black" pitchFamily="34" charset="0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066800" y="1600200"/>
            <a:ext cx="203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1 DOSIS 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AAS</a:t>
            </a:r>
            <a:endParaRPr lang="es-ES" altLang="es-ES" sz="22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1525588" y="3048000"/>
            <a:ext cx="111601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BDMG</a:t>
            </a:r>
            <a:endParaRPr lang="es-ES" altLang="es-ES" sz="22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838200" y="4267200"/>
            <a:ext cx="25130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Nº DE CELULA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EN APOPTOSIS</a:t>
            </a:r>
            <a:endParaRPr lang="es-ES" altLang="es-ES" sz="22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4572000" y="1447800"/>
            <a:ext cx="3022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MULTIPLES DOSIS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CONSECUTIVAS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DE AAS</a:t>
            </a:r>
            <a:endParaRPr lang="es-ES" altLang="es-ES" sz="22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>
            <a:off x="1981200" y="24384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1981200" y="35052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 flipV="1">
            <a:off x="838200" y="4343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>
            <a:off x="6096000" y="2590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5562600" y="3200400"/>
            <a:ext cx="11160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BDMG</a:t>
            </a:r>
            <a:endParaRPr lang="es-ES" altLang="es-ES" sz="22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598" name="Line 14"/>
          <p:cNvSpPr>
            <a:spLocks noChangeShapeType="1"/>
          </p:cNvSpPr>
          <p:nvPr/>
        </p:nvSpPr>
        <p:spPr bwMode="auto">
          <a:xfrm>
            <a:off x="6096000" y="3657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4953000" y="4191000"/>
            <a:ext cx="22494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ADAPTACIÓN</a:t>
            </a:r>
            <a:endParaRPr lang="es-ES" altLang="es-ES" sz="22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1066800" y="1524000"/>
            <a:ext cx="2057400" cy="838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4419600" y="1371600"/>
            <a:ext cx="32766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4903788" y="4191000"/>
            <a:ext cx="2362200" cy="38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2635250" y="5181600"/>
            <a:ext cx="19065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HSP</a:t>
            </a:r>
            <a:r>
              <a:rPr lang="pt-BR" altLang="es-ES" sz="2200" baseline="-25000" smtClean="0">
                <a:solidFill>
                  <a:srgbClr val="000000"/>
                </a:solidFill>
                <a:latin typeface="Arial MT Black" pitchFamily="34" charset="0"/>
              </a:rPr>
              <a:t>70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200" smtClean="0">
                <a:solidFill>
                  <a:srgbClr val="000000"/>
                </a:solidFill>
                <a:latin typeface="Arial MT Black" pitchFamily="34" charset="0"/>
              </a:rPr>
              <a:t>INDUCIBLE</a:t>
            </a:r>
            <a:endParaRPr lang="es-ES" altLang="es-ES" sz="22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2667000" y="5105400"/>
            <a:ext cx="1828800" cy="838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605" name="Line 21"/>
          <p:cNvSpPr>
            <a:spLocks noChangeShapeType="1"/>
          </p:cNvSpPr>
          <p:nvPr/>
        </p:nvSpPr>
        <p:spPr bwMode="auto">
          <a:xfrm flipV="1">
            <a:off x="3962400" y="4419600"/>
            <a:ext cx="838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606" name="Line 22"/>
          <p:cNvSpPr>
            <a:spLocks noChangeShapeType="1"/>
          </p:cNvSpPr>
          <p:nvPr/>
        </p:nvSpPr>
        <p:spPr bwMode="auto">
          <a:xfrm>
            <a:off x="5181600" y="4724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5235575" y="4672013"/>
            <a:ext cx="1822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latin typeface="Arial MT Black" pitchFamily="34" charset="0"/>
              </a:rPr>
              <a:t>Nº CEL. 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latin typeface="Arial MT Black" pitchFamily="34" charset="0"/>
              </a:rPr>
              <a:t>APOPTOSIS</a:t>
            </a:r>
            <a:endParaRPr lang="es-ES" altLang="es-ES" sz="20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5257800" y="5334000"/>
            <a:ext cx="2228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latin typeface="Arial MT Black" pitchFamily="34" charset="0"/>
              </a:rPr>
              <a:t>ACTIVIDAD 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000000"/>
                </a:solidFill>
                <a:latin typeface="Arial MT Black" pitchFamily="34" charset="0"/>
              </a:rPr>
              <a:t>LA CASPACE 3</a:t>
            </a:r>
            <a:endParaRPr lang="es-ES" altLang="es-ES" sz="2000" smtClean="0">
              <a:solidFill>
                <a:srgbClr val="000000"/>
              </a:solidFill>
              <a:latin typeface="Arial MT Black" pitchFamily="34" charset="0"/>
            </a:endParaRPr>
          </a:p>
        </p:txBody>
      </p:sp>
      <p:sp>
        <p:nvSpPr>
          <p:cNvPr id="67609" name="Line 25"/>
          <p:cNvSpPr>
            <a:spLocks noChangeShapeType="1"/>
          </p:cNvSpPr>
          <p:nvPr/>
        </p:nvSpPr>
        <p:spPr bwMode="auto">
          <a:xfrm>
            <a:off x="5181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7610" name="Text Box 26"/>
          <p:cNvSpPr txBox="1">
            <a:spLocks noChangeArrowheads="1"/>
          </p:cNvSpPr>
          <p:nvPr/>
        </p:nvSpPr>
        <p:spPr bwMode="auto">
          <a:xfrm>
            <a:off x="228600" y="6253163"/>
            <a:ext cx="817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AM J. PHSIOL GASTROINTEST. LIVER PHYSIOL 2000. JUN. 278.</a:t>
            </a:r>
            <a:endParaRPr lang="es-ES" altLang="es-ES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248275"/>
            <a:ext cx="14335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19400"/>
            <a:ext cx="20812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209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2819400"/>
            <a:ext cx="199231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2208213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"/>
            <a:ext cx="2133600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000"/>
            <a:ext cx="211455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3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 descr="glandula gastr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8213" y="0"/>
            <a:ext cx="4725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Line 8"/>
          <p:cNvSpPr>
            <a:spLocks noChangeShapeType="1"/>
          </p:cNvSpPr>
          <p:nvPr/>
        </p:nvSpPr>
        <p:spPr bwMode="auto">
          <a:xfrm flipV="1">
            <a:off x="5003800" y="836613"/>
            <a:ext cx="0" cy="3671887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84996" name="Oval 9"/>
          <p:cNvSpPr>
            <a:spLocks noChangeArrowheads="1"/>
          </p:cNvSpPr>
          <p:nvPr/>
        </p:nvSpPr>
        <p:spPr bwMode="auto">
          <a:xfrm>
            <a:off x="5724525" y="5516563"/>
            <a:ext cx="863600" cy="649287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>
              <a:solidFill>
                <a:prstClr val="black"/>
              </a:solidFill>
            </a:endParaRPr>
          </a:p>
        </p:txBody>
      </p:sp>
      <p:sp>
        <p:nvSpPr>
          <p:cNvPr id="84997" name="Oval 10"/>
          <p:cNvSpPr>
            <a:spLocks noChangeArrowheads="1"/>
          </p:cNvSpPr>
          <p:nvPr/>
        </p:nvSpPr>
        <p:spPr bwMode="auto">
          <a:xfrm>
            <a:off x="5724525" y="4005263"/>
            <a:ext cx="792163" cy="719137"/>
          </a:xfrm>
          <a:prstGeom prst="ellips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>
              <a:solidFill>
                <a:prstClr val="black"/>
              </a:solidFill>
            </a:endParaRPr>
          </a:p>
        </p:txBody>
      </p:sp>
      <p:sp>
        <p:nvSpPr>
          <p:cNvPr id="84998" name="Oval 11"/>
          <p:cNvSpPr>
            <a:spLocks noChangeArrowheads="1"/>
          </p:cNvSpPr>
          <p:nvPr/>
        </p:nvSpPr>
        <p:spPr bwMode="auto">
          <a:xfrm>
            <a:off x="2700338" y="2852738"/>
            <a:ext cx="1511300" cy="720725"/>
          </a:xfrm>
          <a:prstGeom prst="ellips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>
              <a:solidFill>
                <a:prstClr val="black"/>
              </a:solidFill>
            </a:endParaRPr>
          </a:p>
        </p:txBody>
      </p:sp>
      <p:sp>
        <p:nvSpPr>
          <p:cNvPr id="84999" name="Oval 12"/>
          <p:cNvSpPr>
            <a:spLocks noChangeArrowheads="1"/>
          </p:cNvSpPr>
          <p:nvPr/>
        </p:nvSpPr>
        <p:spPr bwMode="auto">
          <a:xfrm>
            <a:off x="2700338" y="1628775"/>
            <a:ext cx="1584325" cy="863600"/>
          </a:xfrm>
          <a:prstGeom prst="ellipse">
            <a:avLst/>
          </a:prstGeom>
          <a:noFill/>
          <a:ln w="57150">
            <a:solidFill>
              <a:srgbClr val="9933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>
              <a:solidFill>
                <a:prstClr val="black"/>
              </a:solidFill>
            </a:endParaRPr>
          </a:p>
        </p:txBody>
      </p:sp>
      <p:sp>
        <p:nvSpPr>
          <p:cNvPr id="85000" name="Line 13"/>
          <p:cNvSpPr>
            <a:spLocks noChangeShapeType="1"/>
          </p:cNvSpPr>
          <p:nvPr/>
        </p:nvSpPr>
        <p:spPr bwMode="auto">
          <a:xfrm flipV="1">
            <a:off x="3419475" y="1196975"/>
            <a:ext cx="215900" cy="576263"/>
          </a:xfrm>
          <a:prstGeom prst="line">
            <a:avLst/>
          </a:prstGeom>
          <a:noFill/>
          <a:ln w="57150">
            <a:solidFill>
              <a:srgbClr val="99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85001" name="Line 14"/>
          <p:cNvSpPr>
            <a:spLocks noChangeShapeType="1"/>
          </p:cNvSpPr>
          <p:nvPr/>
        </p:nvSpPr>
        <p:spPr bwMode="auto">
          <a:xfrm>
            <a:off x="3995738" y="3284538"/>
            <a:ext cx="431800" cy="144462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85002" name="Oval 15"/>
          <p:cNvSpPr>
            <a:spLocks noChangeArrowheads="1"/>
          </p:cNvSpPr>
          <p:nvPr/>
        </p:nvSpPr>
        <p:spPr bwMode="auto">
          <a:xfrm>
            <a:off x="2627313" y="4508500"/>
            <a:ext cx="1584325" cy="865188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>
              <a:solidFill>
                <a:prstClr val="black"/>
              </a:solidFill>
            </a:endParaRPr>
          </a:p>
        </p:txBody>
      </p:sp>
      <p:sp>
        <p:nvSpPr>
          <p:cNvPr id="85003" name="Oval 16"/>
          <p:cNvSpPr>
            <a:spLocks noChangeArrowheads="1"/>
          </p:cNvSpPr>
          <p:nvPr/>
        </p:nvSpPr>
        <p:spPr bwMode="auto">
          <a:xfrm>
            <a:off x="3059113" y="4149725"/>
            <a:ext cx="1223962" cy="358775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>
              <a:solidFill>
                <a:prstClr val="black"/>
              </a:solidFill>
            </a:endParaRPr>
          </a:p>
        </p:txBody>
      </p:sp>
      <p:sp>
        <p:nvSpPr>
          <p:cNvPr id="85004" name="Oval 18"/>
          <p:cNvSpPr>
            <a:spLocks noChangeArrowheads="1"/>
          </p:cNvSpPr>
          <p:nvPr/>
        </p:nvSpPr>
        <p:spPr bwMode="auto">
          <a:xfrm>
            <a:off x="2916238" y="5661025"/>
            <a:ext cx="1295400" cy="504825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>
              <a:solidFill>
                <a:prstClr val="black"/>
              </a:solidFill>
            </a:endParaRPr>
          </a:p>
        </p:txBody>
      </p:sp>
      <p:sp>
        <p:nvSpPr>
          <p:cNvPr id="85005" name="Line 19"/>
          <p:cNvSpPr>
            <a:spLocks noChangeShapeType="1"/>
          </p:cNvSpPr>
          <p:nvPr/>
        </p:nvSpPr>
        <p:spPr bwMode="auto">
          <a:xfrm flipV="1">
            <a:off x="4859338" y="404813"/>
            <a:ext cx="0" cy="2808287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85006" name="Text Box 20"/>
          <p:cNvSpPr txBox="1">
            <a:spLocks noChangeArrowheads="1"/>
          </p:cNvSpPr>
          <p:nvPr/>
        </p:nvSpPr>
        <p:spPr bwMode="auto">
          <a:xfrm>
            <a:off x="4840288" y="42863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2000" b="1" i="1">
                <a:solidFill>
                  <a:srgbClr val="33CC33"/>
                </a:solidFill>
              </a:rPr>
              <a:t>Cl H+</a:t>
            </a:r>
          </a:p>
        </p:txBody>
      </p:sp>
      <p:sp>
        <p:nvSpPr>
          <p:cNvPr id="85007" name="Text Box 21"/>
          <p:cNvSpPr txBox="1">
            <a:spLocks noChangeArrowheads="1"/>
          </p:cNvSpPr>
          <p:nvPr/>
        </p:nvSpPr>
        <p:spPr bwMode="auto">
          <a:xfrm>
            <a:off x="2895600" y="65088"/>
            <a:ext cx="59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2400" b="1" i="1">
                <a:solidFill>
                  <a:srgbClr val="33CC33"/>
                </a:solidFill>
              </a:rPr>
              <a:t>H+</a:t>
            </a:r>
          </a:p>
        </p:txBody>
      </p:sp>
      <p:sp>
        <p:nvSpPr>
          <p:cNvPr id="85008" name="Text Box 22"/>
          <p:cNvSpPr txBox="1">
            <a:spLocks noChangeArrowheads="1"/>
          </p:cNvSpPr>
          <p:nvPr/>
        </p:nvSpPr>
        <p:spPr bwMode="auto">
          <a:xfrm>
            <a:off x="6064250" y="65088"/>
            <a:ext cx="59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AR" sz="2400" b="1" i="1">
                <a:solidFill>
                  <a:srgbClr val="33CC33"/>
                </a:solidFill>
              </a:rPr>
              <a:t>H+</a:t>
            </a:r>
          </a:p>
        </p:txBody>
      </p:sp>
      <p:sp>
        <p:nvSpPr>
          <p:cNvPr id="85009" name="Oval 23"/>
          <p:cNvSpPr>
            <a:spLocks noChangeArrowheads="1"/>
          </p:cNvSpPr>
          <p:nvPr/>
        </p:nvSpPr>
        <p:spPr bwMode="auto">
          <a:xfrm>
            <a:off x="2843213" y="0"/>
            <a:ext cx="649287" cy="6207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 sz="1600" b="1" i="1">
              <a:solidFill>
                <a:srgbClr val="33CC33"/>
              </a:solidFill>
            </a:endParaRPr>
          </a:p>
        </p:txBody>
      </p:sp>
      <p:sp>
        <p:nvSpPr>
          <p:cNvPr id="85010" name="Oval 24"/>
          <p:cNvSpPr>
            <a:spLocks noChangeArrowheads="1"/>
          </p:cNvSpPr>
          <p:nvPr/>
        </p:nvSpPr>
        <p:spPr bwMode="auto">
          <a:xfrm>
            <a:off x="6084888" y="0"/>
            <a:ext cx="719137" cy="6921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 sz="1600" b="1" i="1">
              <a:solidFill>
                <a:srgbClr val="33CC33"/>
              </a:solidFill>
            </a:endParaRPr>
          </a:p>
        </p:txBody>
      </p:sp>
      <p:sp>
        <p:nvSpPr>
          <p:cNvPr id="85011" name="Oval 25"/>
          <p:cNvSpPr>
            <a:spLocks noChangeArrowheads="1"/>
          </p:cNvSpPr>
          <p:nvPr/>
        </p:nvSpPr>
        <p:spPr bwMode="auto">
          <a:xfrm>
            <a:off x="4643438" y="0"/>
            <a:ext cx="1152525" cy="4762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_tradnl" altLang="es-AR">
              <a:solidFill>
                <a:prstClr val="black"/>
              </a:solidFill>
            </a:endParaRPr>
          </a:p>
        </p:txBody>
      </p:sp>
      <p:pic>
        <p:nvPicPr>
          <p:cNvPr id="85012" name="Picture 26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13" name="Line 27"/>
          <p:cNvSpPr>
            <a:spLocks noChangeShapeType="1"/>
          </p:cNvSpPr>
          <p:nvPr/>
        </p:nvSpPr>
        <p:spPr bwMode="auto">
          <a:xfrm>
            <a:off x="6227763" y="836613"/>
            <a:ext cx="0" cy="9366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85014" name="Line 28"/>
          <p:cNvSpPr>
            <a:spLocks noChangeShapeType="1"/>
          </p:cNvSpPr>
          <p:nvPr/>
        </p:nvSpPr>
        <p:spPr bwMode="auto">
          <a:xfrm>
            <a:off x="6084888" y="836613"/>
            <a:ext cx="2873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85015" name="Line 29"/>
          <p:cNvSpPr>
            <a:spLocks noChangeShapeType="1"/>
          </p:cNvSpPr>
          <p:nvPr/>
        </p:nvSpPr>
        <p:spPr bwMode="auto">
          <a:xfrm>
            <a:off x="6011863" y="1773238"/>
            <a:ext cx="3587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85016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5638" y="1785938"/>
            <a:ext cx="213836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7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14500"/>
            <a:ext cx="21240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18" name="Text Box 32"/>
          <p:cNvSpPr txBox="1">
            <a:spLocks noChangeArrowheads="1"/>
          </p:cNvSpPr>
          <p:nvPr/>
        </p:nvSpPr>
        <p:spPr bwMode="auto">
          <a:xfrm>
            <a:off x="-3175" y="4210050"/>
            <a:ext cx="2127250" cy="3046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AR" sz="2400" dirty="0">
                <a:solidFill>
                  <a:prstClr val="white"/>
                </a:solidFill>
              </a:rPr>
              <a:t>Glándula Gástrica</a:t>
            </a:r>
          </a:p>
          <a:p>
            <a:pPr algn="ctr">
              <a:spcBef>
                <a:spcPct val="50000"/>
              </a:spcBef>
            </a:pPr>
            <a:r>
              <a:rPr lang="es-ES" altLang="es-AR" sz="2400" dirty="0">
                <a:solidFill>
                  <a:prstClr val="white"/>
                </a:solidFill>
              </a:rPr>
              <a:t>y s</a:t>
            </a:r>
            <a:r>
              <a:rPr lang="es-AR" altLang="es-AR" sz="2400" dirty="0">
                <a:solidFill>
                  <a:prstClr val="white"/>
                </a:solidFill>
              </a:rPr>
              <a:t>u</a:t>
            </a:r>
          </a:p>
          <a:p>
            <a:pPr algn="ctr">
              <a:spcBef>
                <a:spcPct val="50000"/>
              </a:spcBef>
            </a:pPr>
            <a:r>
              <a:rPr lang="es-AR" altLang="es-AR" sz="2400" dirty="0">
                <a:solidFill>
                  <a:prstClr val="white"/>
                </a:solidFill>
              </a:rPr>
              <a:t>Componente </a:t>
            </a:r>
          </a:p>
          <a:p>
            <a:pPr algn="ctr">
              <a:spcBef>
                <a:spcPct val="50000"/>
              </a:spcBef>
            </a:pPr>
            <a:r>
              <a:rPr lang="es-AR" altLang="es-AR" sz="2400" dirty="0">
                <a:solidFill>
                  <a:prstClr val="white"/>
                </a:solidFill>
              </a:rPr>
              <a:t>celular</a:t>
            </a:r>
            <a:endParaRPr lang="es-ES" altLang="es-AR" sz="2400" dirty="0">
              <a:solidFill>
                <a:prstClr val="white"/>
              </a:solidFill>
            </a:endParaRPr>
          </a:p>
          <a:p>
            <a:pPr algn="ctr">
              <a:spcBef>
                <a:spcPct val="50000"/>
              </a:spcBef>
            </a:pPr>
            <a:endParaRPr lang="es-ES" altLang="es-A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916113"/>
            <a:ext cx="64801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765175"/>
            <a:ext cx="9144000" cy="93662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s-ES_tradnl" sz="2000" b="1">
                <a:solidFill>
                  <a:schemeClr val="bg1"/>
                </a:solidFill>
                <a:latin typeface="Arial" charset="0"/>
              </a:rPr>
              <a:t>CELULA PARIETAL</a:t>
            </a:r>
          </a:p>
          <a:p>
            <a:r>
              <a:rPr lang="es-ES_tradnl" sz="2000" b="1">
                <a:solidFill>
                  <a:schemeClr val="bg1"/>
                </a:solidFill>
                <a:latin typeface="Arial" charset="0"/>
              </a:rPr>
              <a:t>INACTIVA                                          ACTIVA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7575" y="1700213"/>
            <a:ext cx="187642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5651500" y="5373688"/>
            <a:ext cx="2952750" cy="1295400"/>
          </a:xfrm>
          <a:prstGeom prst="curvedUpArrow">
            <a:avLst>
              <a:gd name="adj1" fmla="val 45588"/>
              <a:gd name="adj2" fmla="val 91176"/>
              <a:gd name="adj3" fmla="val 3437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600" b="1" i="1">
              <a:solidFill>
                <a:srgbClr val="FF3300"/>
              </a:solidFill>
            </a:endParaRPr>
          </a:p>
        </p:txBody>
      </p:sp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00213"/>
            <a:ext cx="11477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AutoShape 12"/>
          <p:cNvSpPr>
            <a:spLocks noChangeArrowheads="1"/>
          </p:cNvSpPr>
          <p:nvPr/>
        </p:nvSpPr>
        <p:spPr bwMode="auto">
          <a:xfrm flipH="1">
            <a:off x="0" y="5516563"/>
            <a:ext cx="2916238" cy="1341437"/>
          </a:xfrm>
          <a:prstGeom prst="curvedUpArrow">
            <a:avLst>
              <a:gd name="adj1" fmla="val 43479"/>
              <a:gd name="adj2" fmla="val 86959"/>
              <a:gd name="adj3" fmla="val 33333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1514" name="AutoShape 13"/>
          <p:cNvSpPr>
            <a:spLocks noChangeArrowheads="1"/>
          </p:cNvSpPr>
          <p:nvPr/>
        </p:nvSpPr>
        <p:spPr bwMode="auto">
          <a:xfrm>
            <a:off x="2195513" y="1484313"/>
            <a:ext cx="503237" cy="646112"/>
          </a:xfrm>
          <a:prstGeom prst="downArrow">
            <a:avLst>
              <a:gd name="adj1" fmla="val 50000"/>
              <a:gd name="adj2" fmla="val 32098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1515" name="AutoShape 14"/>
          <p:cNvSpPr>
            <a:spLocks noChangeArrowheads="1"/>
          </p:cNvSpPr>
          <p:nvPr/>
        </p:nvSpPr>
        <p:spPr bwMode="auto">
          <a:xfrm>
            <a:off x="5364163" y="1557338"/>
            <a:ext cx="503237" cy="647700"/>
          </a:xfrm>
          <a:prstGeom prst="downArrow">
            <a:avLst>
              <a:gd name="adj1" fmla="val 50000"/>
              <a:gd name="adj2" fmla="val 32177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600" b="1" i="1">
              <a:solidFill>
                <a:srgbClr val="FF3300"/>
              </a:solidFill>
            </a:endParaRPr>
          </a:p>
        </p:txBody>
      </p:sp>
      <p:sp>
        <p:nvSpPr>
          <p:cNvPr id="21516" name="Oval 15"/>
          <p:cNvSpPr>
            <a:spLocks noChangeArrowheads="1"/>
          </p:cNvSpPr>
          <p:nvPr/>
        </p:nvSpPr>
        <p:spPr bwMode="auto">
          <a:xfrm>
            <a:off x="106363" y="5157788"/>
            <a:ext cx="649287" cy="5762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1517" name="Oval 17"/>
          <p:cNvSpPr>
            <a:spLocks noChangeArrowheads="1"/>
          </p:cNvSpPr>
          <p:nvPr/>
        </p:nvSpPr>
        <p:spPr bwMode="auto">
          <a:xfrm>
            <a:off x="7812088" y="4797425"/>
            <a:ext cx="576262" cy="7191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2151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6563" y="765175"/>
            <a:ext cx="1052512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765175"/>
            <a:ext cx="10588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AutoShape 21"/>
          <p:cNvSpPr>
            <a:spLocks noChangeArrowheads="1"/>
          </p:cNvSpPr>
          <p:nvPr/>
        </p:nvSpPr>
        <p:spPr bwMode="auto">
          <a:xfrm>
            <a:off x="1258888" y="1196975"/>
            <a:ext cx="720725" cy="215900"/>
          </a:xfrm>
          <a:prstGeom prst="leftArrow">
            <a:avLst>
              <a:gd name="adj1" fmla="val 50000"/>
              <a:gd name="adj2" fmla="val 83456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1521" name="AutoShape 22"/>
          <p:cNvSpPr>
            <a:spLocks noChangeArrowheads="1"/>
          </p:cNvSpPr>
          <p:nvPr/>
        </p:nvSpPr>
        <p:spPr bwMode="auto">
          <a:xfrm>
            <a:off x="7164388" y="1196975"/>
            <a:ext cx="8636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21522" name="Picture 23" descr="escudo famili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5794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Freeform 24"/>
          <p:cNvSpPr>
            <a:spLocks/>
          </p:cNvSpPr>
          <p:nvPr/>
        </p:nvSpPr>
        <p:spPr bwMode="auto">
          <a:xfrm>
            <a:off x="6054725" y="4479925"/>
            <a:ext cx="563563" cy="158750"/>
          </a:xfrm>
          <a:custGeom>
            <a:avLst/>
            <a:gdLst>
              <a:gd name="T0" fmla="*/ 2147483647 w 355"/>
              <a:gd name="T1" fmla="*/ 2147483647 h 100"/>
              <a:gd name="T2" fmla="*/ 2147483647 w 355"/>
              <a:gd name="T3" fmla="*/ 2147483647 h 100"/>
              <a:gd name="T4" fmla="*/ 2147483647 w 355"/>
              <a:gd name="T5" fmla="*/ 2147483647 h 100"/>
              <a:gd name="T6" fmla="*/ 2147483647 w 355"/>
              <a:gd name="T7" fmla="*/ 2147483647 h 100"/>
              <a:gd name="T8" fmla="*/ 2147483647 w 355"/>
              <a:gd name="T9" fmla="*/ 2147483647 h 100"/>
              <a:gd name="T10" fmla="*/ 2147483647 w 355"/>
              <a:gd name="T11" fmla="*/ 2147483647 h 100"/>
              <a:gd name="T12" fmla="*/ 2147483647 w 355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100"/>
              <a:gd name="T23" fmla="*/ 355 w 355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100">
                <a:moveTo>
                  <a:pt x="1" y="8"/>
                </a:moveTo>
                <a:cubicBezTo>
                  <a:pt x="74" y="26"/>
                  <a:pt x="0" y="0"/>
                  <a:pt x="51" y="41"/>
                </a:cubicBezTo>
                <a:cubicBezTo>
                  <a:pt x="54" y="43"/>
                  <a:pt x="98" y="57"/>
                  <a:pt x="101" y="58"/>
                </a:cubicBezTo>
                <a:cubicBezTo>
                  <a:pt x="143" y="86"/>
                  <a:pt x="195" y="83"/>
                  <a:pt x="243" y="100"/>
                </a:cubicBezTo>
                <a:cubicBezTo>
                  <a:pt x="265" y="97"/>
                  <a:pt x="289" y="100"/>
                  <a:pt x="310" y="91"/>
                </a:cubicBezTo>
                <a:cubicBezTo>
                  <a:pt x="318" y="87"/>
                  <a:pt x="311" y="71"/>
                  <a:pt x="318" y="66"/>
                </a:cubicBezTo>
                <a:cubicBezTo>
                  <a:pt x="355" y="37"/>
                  <a:pt x="352" y="74"/>
                  <a:pt x="352" y="50"/>
                </a:cubicBezTo>
              </a:path>
            </a:pathLst>
          </a:custGeom>
          <a:noFill/>
          <a:ln w="38100">
            <a:solidFill>
              <a:srgbClr val="9933FF"/>
            </a:solidFill>
            <a:round/>
            <a:headEnd/>
            <a:tailEnd/>
          </a:ln>
        </p:spPr>
        <p:txBody>
          <a:bodyPr anchor="ctr"/>
          <a:lstStyle/>
          <a:p>
            <a:endParaRPr lang="es-ES_tradnl"/>
          </a:p>
        </p:txBody>
      </p:sp>
      <p:sp>
        <p:nvSpPr>
          <p:cNvPr id="21524" name="Freeform 25"/>
          <p:cNvSpPr>
            <a:spLocks/>
          </p:cNvSpPr>
          <p:nvPr/>
        </p:nvSpPr>
        <p:spPr bwMode="auto">
          <a:xfrm>
            <a:off x="6122988" y="4090988"/>
            <a:ext cx="595312" cy="176212"/>
          </a:xfrm>
          <a:custGeom>
            <a:avLst/>
            <a:gdLst>
              <a:gd name="T0" fmla="*/ 0 w 375"/>
              <a:gd name="T1" fmla="*/ 2147483647 h 111"/>
              <a:gd name="T2" fmla="*/ 2147483647 w 375"/>
              <a:gd name="T3" fmla="*/ 2147483647 h 111"/>
              <a:gd name="T4" fmla="*/ 2147483647 w 375"/>
              <a:gd name="T5" fmla="*/ 2147483647 h 111"/>
              <a:gd name="T6" fmla="*/ 2147483647 w 375"/>
              <a:gd name="T7" fmla="*/ 2147483647 h 111"/>
              <a:gd name="T8" fmla="*/ 2147483647 w 375"/>
              <a:gd name="T9" fmla="*/ 2147483647 h 111"/>
              <a:gd name="T10" fmla="*/ 2147483647 w 375"/>
              <a:gd name="T11" fmla="*/ 2147483647 h 111"/>
              <a:gd name="T12" fmla="*/ 2147483647 w 375"/>
              <a:gd name="T13" fmla="*/ 2147483647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5"/>
              <a:gd name="T22" fmla="*/ 0 h 111"/>
              <a:gd name="T23" fmla="*/ 375 w 375"/>
              <a:gd name="T24" fmla="*/ 111 h 1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5" h="111">
                <a:moveTo>
                  <a:pt x="0" y="2"/>
                </a:moveTo>
                <a:cubicBezTo>
                  <a:pt x="65" y="12"/>
                  <a:pt x="74" y="23"/>
                  <a:pt x="133" y="2"/>
                </a:cubicBezTo>
                <a:cubicBezTo>
                  <a:pt x="155" y="5"/>
                  <a:pt x="180" y="0"/>
                  <a:pt x="200" y="11"/>
                </a:cubicBezTo>
                <a:cubicBezTo>
                  <a:pt x="251" y="39"/>
                  <a:pt x="166" y="58"/>
                  <a:pt x="233" y="36"/>
                </a:cubicBezTo>
                <a:cubicBezTo>
                  <a:pt x="261" y="39"/>
                  <a:pt x="291" y="35"/>
                  <a:pt x="317" y="44"/>
                </a:cubicBezTo>
                <a:cubicBezTo>
                  <a:pt x="325" y="47"/>
                  <a:pt x="322" y="61"/>
                  <a:pt x="325" y="69"/>
                </a:cubicBezTo>
                <a:cubicBezTo>
                  <a:pt x="334" y="97"/>
                  <a:pt x="344" y="111"/>
                  <a:pt x="375" y="111"/>
                </a:cubicBezTo>
              </a:path>
            </a:pathLst>
          </a:custGeom>
          <a:noFill/>
          <a:ln w="38100">
            <a:solidFill>
              <a:srgbClr val="9933FF"/>
            </a:solidFill>
            <a:round/>
            <a:headEnd/>
            <a:tailEnd/>
          </a:ln>
        </p:spPr>
        <p:txBody>
          <a:bodyPr anchor="ctr"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765175"/>
            <a:ext cx="9001125" cy="5240338"/>
          </a:xfrm>
          <a:noFill/>
        </p:spPr>
      </p:pic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3276600" y="4076700"/>
            <a:ext cx="1873250" cy="187325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19113" y="1576388"/>
            <a:ext cx="2025650" cy="366712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sz="1800">
                <a:solidFill>
                  <a:schemeClr val="bg1"/>
                </a:solidFill>
                <a:latin typeface="Arial" charset="0"/>
              </a:rPr>
              <a:t>BENZIMIDAZOLE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07950" y="2133600"/>
            <a:ext cx="3168650" cy="46085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EL IBP, es </a:t>
            </a:r>
            <a:r>
              <a:rPr lang="es-ES_tradnl" sz="1400" u="sng">
                <a:solidFill>
                  <a:schemeClr val="bg1"/>
                </a:solidFill>
                <a:latin typeface="Arial" charset="0"/>
              </a:rPr>
              <a:t>ABSORBIDO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en el duodeno, pasa a la sangre ,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y llega al citoplasma de la cel. Parietal.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Si la cel. parietal esta activa 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( SECRETANDO ACIDO ) , la </a:t>
            </a:r>
          </a:p>
          <a:p>
            <a:pPr algn="l"/>
            <a:r>
              <a:rPr lang="es-ES_tradnl" sz="1400" u="sng">
                <a:solidFill>
                  <a:srgbClr val="FF0000"/>
                </a:solidFill>
                <a:latin typeface="Arial" charset="0"/>
              </a:rPr>
              <a:t>PRODROGA </a:t>
            </a:r>
            <a:r>
              <a:rPr lang="es-ES_tradnl" sz="1400">
                <a:solidFill>
                  <a:schemeClr val="bg1"/>
                </a:solidFill>
                <a:latin typeface="Arial" charset="0"/>
              </a:rPr>
              <a:t>BENZIMIDAZOLE,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atraviesa la membrana canalicular ,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y se PROTONIZA con los  H+.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que se encuentran en la luz del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canalículo.La molécula queda entonces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ACTIVA, CONVIRTIENDOSE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en el compuesto </a:t>
            </a:r>
            <a:r>
              <a:rPr lang="es-ES_tradnl" sz="1400">
                <a:solidFill>
                  <a:schemeClr val="bg1"/>
                </a:solidFill>
                <a:latin typeface="Arial" charset="0"/>
              </a:rPr>
              <a:t>SULFONADIME</a:t>
            </a:r>
            <a:r>
              <a:rPr lang="es-ES_tradnl" sz="1400">
                <a:solidFill>
                  <a:schemeClr val="tx1"/>
                </a:solidFill>
                <a:latin typeface="Arial" charset="0"/>
              </a:rPr>
              <a:t>,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Que es capás de BLOQUEAR LA 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LIBERACION DE H+ , a la luz gástrica 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Por unirse a la  </a:t>
            </a:r>
            <a:r>
              <a:rPr lang="es-ES_tradnl" sz="1400">
                <a:solidFill>
                  <a:schemeClr val="bg1"/>
                </a:solidFill>
                <a:latin typeface="Arial" charset="0"/>
              </a:rPr>
              <a:t>CYS 813 Y </a:t>
            </a:r>
          </a:p>
          <a:p>
            <a:pPr algn="l"/>
            <a:r>
              <a:rPr lang="es-ES_tradnl" sz="1400">
                <a:solidFill>
                  <a:schemeClr val="bg1"/>
                </a:solidFill>
                <a:latin typeface="Arial" charset="0"/>
              </a:rPr>
              <a:t>A la CYS 822</a:t>
            </a:r>
            <a:r>
              <a:rPr lang="es-ES_tradnl" sz="1400">
                <a:solidFill>
                  <a:schemeClr val="tx1"/>
                </a:solidFill>
                <a:latin typeface="Arial" charset="0"/>
              </a:rPr>
              <a:t>., aminoácidos 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estructurales de la membrana </a:t>
            </a:r>
          </a:p>
          <a:p>
            <a:pPr algn="l"/>
            <a:r>
              <a:rPr lang="es-ES_tradnl" sz="1400">
                <a:solidFill>
                  <a:schemeClr val="tx1"/>
                </a:solidFill>
                <a:latin typeface="Arial" charset="0"/>
              </a:rPr>
              <a:t>del canalículo Parietal.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2195513" y="2060575"/>
            <a:ext cx="2089150" cy="25923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19113" y="731838"/>
            <a:ext cx="97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4000">
                <a:solidFill>
                  <a:srgbClr val="FF0000"/>
                </a:solidFill>
              </a:rPr>
              <a:t>IBP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250825" y="836613"/>
            <a:ext cx="2736850" cy="647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384300" y="1122363"/>
            <a:ext cx="1585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>
                <a:solidFill>
                  <a:srgbClr val="FF9900"/>
                </a:solidFill>
              </a:rPr>
              <a:t>PRODROGA</a:t>
            </a: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8388350" y="1052513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4284663" y="2492375"/>
            <a:ext cx="1727200" cy="649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3471863" y="1649413"/>
            <a:ext cx="1585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>
                <a:solidFill>
                  <a:schemeClr val="tx1"/>
                </a:solidFill>
              </a:rPr>
              <a:t>Membrana </a:t>
            </a:r>
          </a:p>
          <a:p>
            <a:pPr algn="l"/>
            <a:r>
              <a:rPr lang="es-ES" sz="2400">
                <a:solidFill>
                  <a:schemeClr val="tx1"/>
                </a:solidFill>
              </a:rPr>
              <a:t>Canalicular</a:t>
            </a: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 flipV="1">
            <a:off x="6516688" y="2492375"/>
            <a:ext cx="792162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3363913" y="4641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s-ES_tradnl" sz="2400">
              <a:solidFill>
                <a:schemeClr val="tx1"/>
              </a:solidFill>
            </a:endParaRP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3400425" y="42418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>
                <a:solidFill>
                  <a:schemeClr val="tx1"/>
                </a:solidFill>
              </a:rPr>
              <a:t>Drug</a:t>
            </a:r>
          </a:p>
        </p:txBody>
      </p:sp>
      <p:pic>
        <p:nvPicPr>
          <p:cNvPr id="22545" name="Picture 1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94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765175"/>
            <a:ext cx="8820150" cy="5467350"/>
          </a:xfrm>
          <a:noFill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23850" y="892175"/>
            <a:ext cx="37401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MECANISMOS DE REACCION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DE IBP CON LA H,K ATP asa,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EN LA MEMBRANA DE LOS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CANALICULOS DE LA CEL.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PARIETAL .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PROCESO DE </a:t>
            </a:r>
            <a:r>
              <a:rPr lang="es-ES_tradnl" sz="1800">
                <a:solidFill>
                  <a:srgbClr val="99CC00"/>
                </a:solidFill>
                <a:latin typeface="Arial" charset="0"/>
              </a:rPr>
              <a:t>PROTONIZACION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DEL </a:t>
            </a:r>
            <a:r>
              <a:rPr lang="es-ES_tradnl" sz="1800">
                <a:solidFill>
                  <a:srgbClr val="99CC00"/>
                </a:solidFill>
                <a:latin typeface="Arial" charset="0"/>
              </a:rPr>
              <a:t>BENZIMIDAZOLE</a:t>
            </a:r>
            <a:r>
              <a:rPr lang="es-ES_tradnl" sz="1800">
                <a:solidFill>
                  <a:schemeClr val="accent2"/>
                </a:solidFill>
                <a:latin typeface="Arial" charset="0"/>
              </a:rPr>
              <a:t>, SU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ACTIVACION EN </a:t>
            </a:r>
            <a:r>
              <a:rPr lang="es-ES_tradnl" sz="1800">
                <a:solidFill>
                  <a:srgbClr val="FF9900"/>
                </a:solidFill>
                <a:latin typeface="Arial" charset="0"/>
              </a:rPr>
              <a:t>SULFONAMIDE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Y SU REACCION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CON UNA O MAS </a:t>
            </a:r>
            <a:r>
              <a:rPr lang="es-ES_tradnl" sz="1800">
                <a:solidFill>
                  <a:srgbClr val="FF9900"/>
                </a:solidFill>
                <a:latin typeface="Arial" charset="0"/>
              </a:rPr>
              <a:t>CYSTEINAS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EN LA UNIDAD CATALITICA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charset="0"/>
              </a:rPr>
              <a:t>DE LA SUBUNIDAD H,K ATP asa.</a:t>
            </a: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3419475" y="4294188"/>
            <a:ext cx="719138" cy="6477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2484438" y="5229225"/>
            <a:ext cx="1296987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4211638" y="5734050"/>
            <a:ext cx="1079500" cy="3587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580063" y="3141663"/>
            <a:ext cx="2025650" cy="3667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sz="1800">
                <a:solidFill>
                  <a:srgbClr val="66FF33"/>
                </a:solidFill>
                <a:latin typeface="Arial" charset="0"/>
              </a:rPr>
              <a:t>BENZIMIDAZOLE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4643438" y="3141663"/>
            <a:ext cx="865187" cy="431800"/>
          </a:xfrm>
          <a:prstGeom prst="leftArrow">
            <a:avLst>
              <a:gd name="adj1" fmla="val 50000"/>
              <a:gd name="adj2" fmla="val 500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6877050" y="5013325"/>
            <a:ext cx="1366838" cy="576263"/>
          </a:xfrm>
          <a:prstGeom prst="ellipse">
            <a:avLst/>
          </a:prstGeom>
          <a:noFill/>
          <a:ln w="5715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395288" y="1196975"/>
            <a:ext cx="3240087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395288" y="1484313"/>
            <a:ext cx="30241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395288" y="1773238"/>
            <a:ext cx="31686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395288" y="2060575"/>
            <a:ext cx="309721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323850" y="2276475"/>
            <a:ext cx="1295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1979613" y="2565400"/>
            <a:ext cx="194468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323850" y="3141663"/>
            <a:ext cx="15113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2484438" y="3141663"/>
            <a:ext cx="1295400" cy="0"/>
          </a:xfrm>
          <a:prstGeom prst="line">
            <a:avLst/>
          </a:prstGeom>
          <a:noFill/>
          <a:ln w="38100">
            <a:solidFill>
              <a:srgbClr val="FCF1A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323850" y="3429000"/>
            <a:ext cx="3168650" cy="0"/>
          </a:xfrm>
          <a:prstGeom prst="line">
            <a:avLst/>
          </a:prstGeom>
          <a:noFill/>
          <a:ln w="38100">
            <a:solidFill>
              <a:srgbClr val="FCF1A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4479925" y="280035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800">
                <a:solidFill>
                  <a:schemeClr val="tx1"/>
                </a:solidFill>
                <a:latin typeface="Arial" charset="0"/>
              </a:rPr>
              <a:t>Benzimidazole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5559425" y="5824538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800">
                <a:solidFill>
                  <a:schemeClr val="tx1"/>
                </a:solidFill>
                <a:latin typeface="Arial" charset="0"/>
              </a:rPr>
              <a:t>Sulfonamida</a:t>
            </a:r>
          </a:p>
        </p:txBody>
      </p:sp>
      <p:pic>
        <p:nvPicPr>
          <p:cNvPr id="23574" name="Picture 22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94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redondeado 1"/>
          <p:cNvSpPr/>
          <p:nvPr/>
        </p:nvSpPr>
        <p:spPr>
          <a:xfrm>
            <a:off x="2411760" y="5013325"/>
            <a:ext cx="1368078" cy="72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412875"/>
            <a:ext cx="5832475" cy="5375275"/>
          </a:xfrm>
          <a:noFill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8401050" cy="641350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sz="1800">
                <a:solidFill>
                  <a:schemeClr val="bg1"/>
                </a:solidFill>
                <a:latin typeface="Arial Black" pitchFamily="34" charset="0"/>
              </a:rPr>
              <a:t>SITIOS DE UNION DEL OMEPRAZOL EN LA BOMBA DE PROTONES</a:t>
            </a:r>
          </a:p>
          <a:p>
            <a:pPr algn="l"/>
            <a:r>
              <a:rPr lang="es-ES_tradnl" sz="1800">
                <a:solidFill>
                  <a:schemeClr val="bg1"/>
                </a:solidFill>
                <a:latin typeface="Arial Black" pitchFamily="34" charset="0"/>
              </a:rPr>
              <a:t>EN CYS 813 , Y DEL PANTOPRAZOL EN CYS 813 Y CYS 822. 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4859338" y="4652963"/>
            <a:ext cx="792162" cy="576262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140200" y="4870450"/>
            <a:ext cx="647700" cy="503238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500563" y="2420938"/>
            <a:ext cx="358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800">
                <a:solidFill>
                  <a:schemeClr val="tx1"/>
                </a:solidFill>
                <a:latin typeface="Arial" charset="0"/>
              </a:rPr>
              <a:t>H</a:t>
            </a: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427538" y="2349500"/>
            <a:ext cx="503237" cy="5746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4572000" y="2997200"/>
            <a:ext cx="215900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695825" y="236855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800">
                <a:solidFill>
                  <a:schemeClr val="tx1"/>
                </a:solidFill>
                <a:latin typeface="Arial" charset="0"/>
              </a:rPr>
              <a:t>+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779838" y="6308725"/>
            <a:ext cx="35290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3492500" y="6453188"/>
            <a:ext cx="3587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7092950" y="6165850"/>
            <a:ext cx="3587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25614" name="Picture 14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4238" y="6092825"/>
            <a:ext cx="63976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smtClean="0"/>
          </a:p>
        </p:txBody>
      </p:sp>
      <p:pic>
        <p:nvPicPr>
          <p:cNvPr id="27651" name="Picture 2" descr="C:\Documents and Settings\Usuario\Mis documentos\Mis imágenes\glándulas oxínticas distendidas, con células parietales hipertróficas 600x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428625"/>
            <a:ext cx="5486400" cy="4114800"/>
          </a:xfrm>
          <a:noFill/>
        </p:spPr>
      </p:pic>
      <p:sp>
        <p:nvSpPr>
          <p:cNvPr id="27652" name="5 Rectángulo"/>
          <p:cNvSpPr>
            <a:spLocks noChangeArrowheads="1"/>
          </p:cNvSpPr>
          <p:nvPr/>
        </p:nvSpPr>
        <p:spPr bwMode="auto">
          <a:xfrm>
            <a:off x="714375" y="4714875"/>
            <a:ext cx="62150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600 x: glándulas </a:t>
            </a:r>
            <a:r>
              <a:rPr lang="es-ES" sz="2000" dirty="0" err="1">
                <a:solidFill>
                  <a:schemeClr val="bg1"/>
                </a:solidFill>
              </a:rPr>
              <a:t>oxínticas</a:t>
            </a:r>
            <a:r>
              <a:rPr lang="es-ES" sz="2000" dirty="0">
                <a:solidFill>
                  <a:schemeClr val="bg1"/>
                </a:solidFill>
              </a:rPr>
              <a:t> distendidas, con células parietales hipertróficas, amplias, cuyos citoplasmas hacen </a:t>
            </a:r>
            <a:r>
              <a:rPr lang="es-ES" sz="2000" dirty="0" err="1">
                <a:solidFill>
                  <a:schemeClr val="bg1"/>
                </a:solidFill>
              </a:rPr>
              <a:t>protrución</a:t>
            </a:r>
            <a:r>
              <a:rPr lang="es-ES" sz="2000" dirty="0">
                <a:solidFill>
                  <a:schemeClr val="bg1"/>
                </a:solidFill>
              </a:rPr>
              <a:t> en la luz.</a:t>
            </a:r>
          </a:p>
        </p:txBody>
      </p:sp>
      <p:sp>
        <p:nvSpPr>
          <p:cNvPr id="27653" name="4 Rectángulo"/>
          <p:cNvSpPr>
            <a:spLocks noChangeArrowheads="1"/>
          </p:cNvSpPr>
          <p:nvPr/>
        </p:nvSpPr>
        <p:spPr bwMode="auto">
          <a:xfrm>
            <a:off x="6286512" y="2643182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 dirty="0">
                <a:solidFill>
                  <a:schemeClr val="bg1"/>
                </a:solidFill>
              </a:rPr>
              <a:t>Inhibición </a:t>
            </a:r>
          </a:p>
          <a:p>
            <a:r>
              <a:rPr lang="es-AR" sz="2000" dirty="0">
                <a:solidFill>
                  <a:schemeClr val="bg1"/>
                </a:solidFill>
              </a:rPr>
              <a:t>de las </a:t>
            </a:r>
          </a:p>
          <a:p>
            <a:r>
              <a:rPr lang="es-AR" sz="2000" dirty="0">
                <a:solidFill>
                  <a:schemeClr val="bg1"/>
                </a:solidFill>
              </a:rPr>
              <a:t>Bombas de protones.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Usuario\Mis documentos\Mis imágenes\polipos glandulares quisticos fundicos por IBP.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571625"/>
            <a:ext cx="65151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4 Rectángulo"/>
          <p:cNvSpPr>
            <a:spLocks noChangeArrowheads="1"/>
          </p:cNvSpPr>
          <p:nvPr/>
        </p:nvSpPr>
        <p:spPr bwMode="auto">
          <a:xfrm>
            <a:off x="1357313" y="428625"/>
            <a:ext cx="65008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66FF33"/>
                </a:solidFill>
              </a:rPr>
              <a:t>Pólipos glandulares quísticos fundicos  por  ingestión crónica de IBP.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Documents and Settings\Usuario\Mis documentos\Mis imágenes\IMG_61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1643063"/>
            <a:ext cx="5643562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3 CuadroTexto"/>
          <p:cNvSpPr txBox="1">
            <a:spLocks noChangeArrowheads="1"/>
          </p:cNvSpPr>
          <p:nvPr/>
        </p:nvSpPr>
        <p:spPr bwMode="auto">
          <a:xfrm>
            <a:off x="500063" y="785813"/>
            <a:ext cx="30512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El diagnóstico endoscópico.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0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863410" y="1916832"/>
            <a:ext cx="5197115" cy="1512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863410" y="1612647"/>
            <a:ext cx="5197115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350" dirty="0">
              <a:solidFill>
                <a:prstClr val="black"/>
              </a:solidFill>
            </a:endParaRPr>
          </a:p>
          <a:p>
            <a:pPr defTabSz="342900"/>
            <a:r>
              <a:rPr lang="es-ES" sz="1350" dirty="0">
                <a:solidFill>
                  <a:prstClr val="black"/>
                </a:solidFill>
              </a:rPr>
              <a:t> </a:t>
            </a:r>
          </a:p>
          <a:p>
            <a:pPr defTabSz="342900"/>
            <a:r>
              <a:rPr lang="es-ES" sz="1350" b="1" dirty="0" err="1">
                <a:solidFill>
                  <a:srgbClr val="0000FF"/>
                </a:solidFill>
              </a:rPr>
              <a:t>Pyloric</a:t>
            </a:r>
            <a:r>
              <a:rPr lang="es-ES" sz="1350" b="1" dirty="0">
                <a:solidFill>
                  <a:srgbClr val="0000FF"/>
                </a:solidFill>
              </a:rPr>
              <a:t> </a:t>
            </a:r>
            <a:r>
              <a:rPr lang="es-ES" sz="1350" b="1" dirty="0" err="1">
                <a:solidFill>
                  <a:srgbClr val="0000FF"/>
                </a:solidFill>
              </a:rPr>
              <a:t>metaplasia</a:t>
            </a:r>
            <a:r>
              <a:rPr lang="es-ES" sz="1350" b="1" dirty="0">
                <a:solidFill>
                  <a:srgbClr val="0000FF"/>
                </a:solidFill>
              </a:rPr>
              <a:t>, </a:t>
            </a:r>
            <a:r>
              <a:rPr lang="es-ES" sz="1350" b="1" dirty="0" err="1">
                <a:solidFill>
                  <a:srgbClr val="0000FF"/>
                </a:solidFill>
              </a:rPr>
              <a:t>pseudopyloric</a:t>
            </a:r>
            <a:r>
              <a:rPr lang="es-ES" sz="1350" b="1" dirty="0">
                <a:solidFill>
                  <a:srgbClr val="0000FF"/>
                </a:solidFill>
              </a:rPr>
              <a:t> </a:t>
            </a:r>
            <a:r>
              <a:rPr lang="es-ES" sz="1350" b="1" dirty="0" err="1">
                <a:solidFill>
                  <a:srgbClr val="0000FF"/>
                </a:solidFill>
              </a:rPr>
              <a:t>metaplasia</a:t>
            </a:r>
            <a:r>
              <a:rPr lang="es-ES" sz="1350" b="1" dirty="0">
                <a:solidFill>
                  <a:srgbClr val="0000FF"/>
                </a:solidFill>
              </a:rPr>
              <a:t>, </a:t>
            </a:r>
            <a:r>
              <a:rPr lang="es-ES" sz="1350" b="1" dirty="0" err="1">
                <a:solidFill>
                  <a:srgbClr val="0000FF"/>
                </a:solidFill>
              </a:rPr>
              <a:t>ulcer-associated</a:t>
            </a:r>
            <a:r>
              <a:rPr lang="es-ES" sz="1350" b="1" dirty="0">
                <a:solidFill>
                  <a:srgbClr val="0000FF"/>
                </a:solidFill>
              </a:rPr>
              <a:t> </a:t>
            </a:r>
            <a:r>
              <a:rPr lang="es-ES" sz="1350" b="1" dirty="0" err="1">
                <a:solidFill>
                  <a:srgbClr val="0000FF"/>
                </a:solidFill>
              </a:rPr>
              <a:t>cell</a:t>
            </a:r>
            <a:r>
              <a:rPr lang="es-ES" sz="1350" b="1" dirty="0">
                <a:solidFill>
                  <a:srgbClr val="0000FF"/>
                </a:solidFill>
              </a:rPr>
              <a:t> </a:t>
            </a:r>
            <a:r>
              <a:rPr lang="es-ES" sz="1350" b="1" dirty="0" err="1">
                <a:solidFill>
                  <a:srgbClr val="0000FF"/>
                </a:solidFill>
              </a:rPr>
              <a:t>lineage</a:t>
            </a:r>
            <a:r>
              <a:rPr lang="es-ES" sz="1350" b="1" dirty="0">
                <a:solidFill>
                  <a:srgbClr val="0000FF"/>
                </a:solidFill>
              </a:rPr>
              <a:t> and </a:t>
            </a:r>
            <a:r>
              <a:rPr lang="es-ES" sz="1350" b="1" dirty="0" err="1">
                <a:solidFill>
                  <a:srgbClr val="0000FF"/>
                </a:solidFill>
              </a:rPr>
              <a:t>spasmolytic</a:t>
            </a:r>
            <a:r>
              <a:rPr lang="es-ES" sz="1350" b="1" dirty="0">
                <a:solidFill>
                  <a:srgbClr val="0000FF"/>
                </a:solidFill>
              </a:rPr>
              <a:t> </a:t>
            </a:r>
            <a:r>
              <a:rPr lang="es-ES" sz="1350" b="1" dirty="0" err="1">
                <a:solidFill>
                  <a:srgbClr val="0000FF"/>
                </a:solidFill>
              </a:rPr>
              <a:t>polypeptide-expressing</a:t>
            </a:r>
            <a:r>
              <a:rPr lang="es-ES" sz="1350" b="1" dirty="0">
                <a:solidFill>
                  <a:srgbClr val="0000FF"/>
                </a:solidFill>
              </a:rPr>
              <a:t> </a:t>
            </a:r>
            <a:r>
              <a:rPr lang="es-ES" sz="1350" b="1" dirty="0" err="1">
                <a:solidFill>
                  <a:srgbClr val="0000FF"/>
                </a:solidFill>
              </a:rPr>
              <a:t>metaplasia</a:t>
            </a:r>
            <a:r>
              <a:rPr lang="es-ES" sz="1350" b="1" dirty="0">
                <a:solidFill>
                  <a:srgbClr val="0000FF"/>
                </a:solidFill>
              </a:rPr>
              <a:t>: </a:t>
            </a:r>
            <a:r>
              <a:rPr lang="es-ES" sz="1350" b="1" dirty="0" err="1">
                <a:solidFill>
                  <a:srgbClr val="0000FF"/>
                </a:solidFill>
              </a:rPr>
              <a:t>reparative</a:t>
            </a:r>
            <a:r>
              <a:rPr lang="es-ES" sz="1350" b="1" dirty="0">
                <a:solidFill>
                  <a:srgbClr val="0000FF"/>
                </a:solidFill>
              </a:rPr>
              <a:t> </a:t>
            </a:r>
            <a:r>
              <a:rPr lang="es-ES" sz="1350" b="1" dirty="0" err="1">
                <a:solidFill>
                  <a:srgbClr val="0000FF"/>
                </a:solidFill>
              </a:rPr>
              <a:t>lineages</a:t>
            </a:r>
            <a:r>
              <a:rPr lang="es-ES" sz="1350" b="1" dirty="0">
                <a:solidFill>
                  <a:srgbClr val="0000FF"/>
                </a:solidFill>
              </a:rPr>
              <a:t> in </a:t>
            </a:r>
            <a:r>
              <a:rPr lang="es-ES" sz="1350" b="1" dirty="0" err="1">
                <a:solidFill>
                  <a:srgbClr val="0000FF"/>
                </a:solidFill>
              </a:rPr>
              <a:t>the</a:t>
            </a:r>
            <a:r>
              <a:rPr lang="es-ES" sz="1350" b="1" dirty="0">
                <a:solidFill>
                  <a:srgbClr val="0000FF"/>
                </a:solidFill>
              </a:rPr>
              <a:t> gastrointestinal mucosa </a:t>
            </a:r>
          </a:p>
          <a:p>
            <a:pPr defTabSz="342900"/>
            <a:endParaRPr lang="es-ES" sz="1350" b="1" dirty="0">
              <a:solidFill>
                <a:srgbClr val="0000FF"/>
              </a:solidFill>
            </a:endParaRPr>
          </a:p>
          <a:p>
            <a:pPr defTabSz="342900"/>
            <a:r>
              <a:rPr lang="es-ES" sz="1350" b="1" dirty="0">
                <a:solidFill>
                  <a:srgbClr val="0000FF"/>
                </a:solidFill>
              </a:rPr>
              <a:t>James R. </a:t>
            </a:r>
            <a:r>
              <a:rPr lang="es-ES" sz="1350" b="1" dirty="0" err="1">
                <a:solidFill>
                  <a:srgbClr val="0000FF"/>
                </a:solidFill>
              </a:rPr>
              <a:t>Goldenring</a:t>
            </a:r>
            <a:r>
              <a:rPr lang="es-ES" sz="1350" b="1" dirty="0">
                <a:solidFill>
                  <a:srgbClr val="0000FF"/>
                </a:solidFill>
              </a:rPr>
              <a:t>, MD, </a:t>
            </a:r>
            <a:r>
              <a:rPr lang="es-ES" sz="1350" b="1" dirty="0" err="1">
                <a:solidFill>
                  <a:srgbClr val="0000FF"/>
                </a:solidFill>
              </a:rPr>
              <a:t>PhD</a:t>
            </a:r>
            <a:r>
              <a:rPr lang="es-ES" sz="1350" b="1" dirty="0">
                <a:solidFill>
                  <a:srgbClr val="0000FF"/>
                </a:solidFill>
              </a:rPr>
              <a:t> </a:t>
            </a:r>
          </a:p>
          <a:p>
            <a:pPr defTabSz="342900"/>
            <a:endParaRPr lang="es-ES" sz="1350" b="1" dirty="0">
              <a:solidFill>
                <a:prstClr val="black"/>
              </a:solidFill>
            </a:endParaRPr>
          </a:p>
          <a:p>
            <a:pPr defTabSz="342900"/>
            <a:r>
              <a:rPr lang="en-US" sz="825" dirty="0">
                <a:solidFill>
                  <a:prstClr val="black"/>
                </a:solidFill>
              </a:rPr>
              <a:t>Section of Surgical Sciences, Vanderbilt University School of Medicine </a:t>
            </a:r>
          </a:p>
          <a:p>
            <a:pPr defTabSz="342900"/>
            <a:r>
              <a:rPr lang="en-US" sz="825" dirty="0">
                <a:solidFill>
                  <a:prstClr val="black"/>
                </a:solidFill>
              </a:rPr>
              <a:t>Epithelial Biology Center, Vanderbilt University School of Medicine </a:t>
            </a:r>
          </a:p>
          <a:p>
            <a:pPr defTabSz="342900"/>
            <a:r>
              <a:rPr lang="en-US" sz="825" dirty="0">
                <a:solidFill>
                  <a:prstClr val="black"/>
                </a:solidFill>
              </a:rPr>
              <a:t>Department of Cell &amp; Developmental Biology, Vanderbilt University School of Medicine </a:t>
            </a:r>
          </a:p>
          <a:p>
            <a:pPr defTabSz="342900"/>
            <a:r>
              <a:rPr lang="es-ES" sz="825" dirty="0" err="1">
                <a:solidFill>
                  <a:prstClr val="black"/>
                </a:solidFill>
              </a:rPr>
              <a:t>Vanderbilt</a:t>
            </a:r>
            <a:r>
              <a:rPr lang="es-ES" sz="825" dirty="0">
                <a:solidFill>
                  <a:prstClr val="black"/>
                </a:solidFill>
              </a:rPr>
              <a:t> </a:t>
            </a:r>
            <a:r>
              <a:rPr lang="es-ES" sz="825" dirty="0" err="1">
                <a:solidFill>
                  <a:prstClr val="black"/>
                </a:solidFill>
              </a:rPr>
              <a:t>Ingram</a:t>
            </a:r>
            <a:r>
              <a:rPr lang="es-ES" sz="825" dirty="0">
                <a:solidFill>
                  <a:prstClr val="black"/>
                </a:solidFill>
              </a:rPr>
              <a:t> </a:t>
            </a:r>
            <a:r>
              <a:rPr lang="es-ES" sz="825" dirty="0" err="1">
                <a:solidFill>
                  <a:prstClr val="black"/>
                </a:solidFill>
              </a:rPr>
              <a:t>Cancer</a:t>
            </a:r>
            <a:r>
              <a:rPr lang="es-ES" sz="825" dirty="0">
                <a:solidFill>
                  <a:prstClr val="black"/>
                </a:solidFill>
              </a:rPr>
              <a:t> Center, Nashville, TN; Nashville VA </a:t>
            </a:r>
            <a:r>
              <a:rPr lang="es-ES" sz="825" dirty="0" err="1">
                <a:solidFill>
                  <a:prstClr val="black"/>
                </a:solidFill>
              </a:rPr>
              <a:t>Medical</a:t>
            </a:r>
            <a:r>
              <a:rPr lang="es-ES" sz="825" dirty="0">
                <a:solidFill>
                  <a:prstClr val="black"/>
                </a:solidFill>
              </a:rPr>
              <a:t> Center, Nashville, TN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863410" y="4133128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J </a:t>
            </a:r>
            <a:r>
              <a:rPr lang="es-ES" sz="1350" dirty="0" err="1">
                <a:solidFill>
                  <a:prstClr val="black"/>
                </a:solidFill>
              </a:rPr>
              <a:t>Pathol</a:t>
            </a:r>
            <a:r>
              <a:rPr lang="es-ES" sz="1350" dirty="0">
                <a:solidFill>
                  <a:prstClr val="black"/>
                </a:solidFill>
              </a:rPr>
              <a:t>. 2018 June ; 245(2): 132–137. doi:10.1002/path.5066.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55576" y="407074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dirty="0">
                <a:solidFill>
                  <a:srgbClr val="FF0000"/>
                </a:solidFill>
                <a:latin typeface="ff3"/>
              </a:rPr>
              <a:t>Linaje celular reparativo</a:t>
            </a:r>
          </a:p>
          <a:p>
            <a:pPr defTabSz="342900"/>
            <a:r>
              <a:rPr lang="es-ES" dirty="0">
                <a:solidFill>
                  <a:srgbClr val="FF0000"/>
                </a:solidFill>
                <a:latin typeface="ff3"/>
              </a:rPr>
              <a:t>de la mucosa gastrointestinal. </a:t>
            </a:r>
          </a:p>
          <a:p>
            <a:pPr defTabSz="342900"/>
            <a:r>
              <a:rPr lang="es-ES" dirty="0">
                <a:solidFill>
                  <a:srgbClr val="FF0000"/>
                </a:solidFill>
                <a:latin typeface="ff3"/>
              </a:rPr>
              <a:t>Nuevos conceptos. </a:t>
            </a:r>
          </a:p>
        </p:txBody>
      </p:sp>
    </p:spTree>
    <p:extLst>
      <p:ext uri="{BB962C8B-B14F-4D97-AF65-F5344CB8AC3E}">
        <p14:creationId xmlns:p14="http://schemas.microsoft.com/office/powerpoint/2010/main" val="31160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68341" y="63202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dirty="0">
                <a:solidFill>
                  <a:srgbClr val="0000FF"/>
                </a:solidFill>
                <a:latin typeface="ff3"/>
              </a:rPr>
              <a:t>Linaje celular reparativo</a:t>
            </a:r>
          </a:p>
          <a:p>
            <a:pPr defTabSz="342900"/>
            <a:r>
              <a:rPr lang="es-ES" dirty="0">
                <a:solidFill>
                  <a:srgbClr val="0000FF"/>
                </a:solidFill>
                <a:latin typeface="ff3"/>
              </a:rPr>
              <a:t>de la mucosa gastrointestinal. </a:t>
            </a:r>
          </a:p>
          <a:p>
            <a:pPr defTabSz="342900"/>
            <a:r>
              <a:rPr lang="es-ES" dirty="0">
                <a:solidFill>
                  <a:srgbClr val="0000FF"/>
                </a:solidFill>
                <a:latin typeface="ff3"/>
              </a:rPr>
              <a:t>Nuevos conceptos.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299201"/>
            <a:ext cx="2593077" cy="5827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56" y="1259788"/>
            <a:ext cx="2622988" cy="28172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726" y="1143257"/>
            <a:ext cx="3011685" cy="38103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86" y="63202"/>
            <a:ext cx="623382" cy="74519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164288" y="256490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MEPS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201634" y="414443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MI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236296" y="98653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N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78155" y="3645024"/>
            <a:ext cx="734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0000FF"/>
                </a:solidFill>
              </a:rPr>
              <a:t>ECL</a:t>
            </a:r>
          </a:p>
          <a:p>
            <a:r>
              <a:rPr lang="es-ES" sz="1400" dirty="0" err="1" smtClean="0">
                <a:solidFill>
                  <a:srgbClr val="0000FF"/>
                </a:solidFill>
              </a:rPr>
              <a:t>Paneth</a:t>
            </a:r>
            <a:endParaRPr lang="es-ES" sz="1400" dirty="0">
              <a:solidFill>
                <a:srgbClr val="0000FF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236296" y="986532"/>
            <a:ext cx="332142" cy="4262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/>
          <p:cNvSpPr/>
          <p:nvPr/>
        </p:nvSpPr>
        <p:spPr>
          <a:xfrm>
            <a:off x="7201634" y="2564904"/>
            <a:ext cx="673105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redondeado 12"/>
          <p:cNvSpPr/>
          <p:nvPr/>
        </p:nvSpPr>
        <p:spPr>
          <a:xfrm>
            <a:off x="7164288" y="4168244"/>
            <a:ext cx="576064" cy="3455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13"/>
          <p:cNvSpPr/>
          <p:nvPr/>
        </p:nvSpPr>
        <p:spPr>
          <a:xfrm>
            <a:off x="7092280" y="1556792"/>
            <a:ext cx="936104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redondeado 14"/>
          <p:cNvSpPr/>
          <p:nvPr/>
        </p:nvSpPr>
        <p:spPr>
          <a:xfrm>
            <a:off x="7092280" y="3356992"/>
            <a:ext cx="1152128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redondeado 15"/>
          <p:cNvSpPr/>
          <p:nvPr/>
        </p:nvSpPr>
        <p:spPr>
          <a:xfrm>
            <a:off x="6156176" y="1916832"/>
            <a:ext cx="576064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redondeado 16"/>
          <p:cNvSpPr/>
          <p:nvPr/>
        </p:nvSpPr>
        <p:spPr>
          <a:xfrm>
            <a:off x="6200870" y="2564904"/>
            <a:ext cx="531370" cy="648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redondeado 17"/>
          <p:cNvSpPr/>
          <p:nvPr/>
        </p:nvSpPr>
        <p:spPr>
          <a:xfrm>
            <a:off x="6200870" y="3999966"/>
            <a:ext cx="525638" cy="513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redondeado 18"/>
          <p:cNvSpPr/>
          <p:nvPr/>
        </p:nvSpPr>
        <p:spPr>
          <a:xfrm>
            <a:off x="6300191" y="4653136"/>
            <a:ext cx="426317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7079580" y="1983987"/>
            <a:ext cx="149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Gastritis no </a:t>
            </a:r>
            <a:r>
              <a:rPr lang="es-ES" sz="1200" dirty="0" err="1" smtClean="0"/>
              <a:t>atrofica</a:t>
            </a:r>
            <a:endParaRPr lang="es-ES" sz="1200" dirty="0"/>
          </a:p>
        </p:txBody>
      </p:sp>
      <p:sp>
        <p:nvSpPr>
          <p:cNvPr id="22" name="Rectángulo 21"/>
          <p:cNvSpPr/>
          <p:nvPr/>
        </p:nvSpPr>
        <p:spPr>
          <a:xfrm>
            <a:off x="7076945" y="3688168"/>
            <a:ext cx="12618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Gastritis </a:t>
            </a:r>
            <a:r>
              <a:rPr lang="es-E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crónica</a:t>
            </a:r>
          </a:p>
          <a:p>
            <a:r>
              <a:rPr lang="es-E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atrofica</a:t>
            </a:r>
            <a:endParaRPr lang="es-E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Flecha derecha 19"/>
          <p:cNvSpPr/>
          <p:nvPr/>
        </p:nvSpPr>
        <p:spPr>
          <a:xfrm>
            <a:off x="2333830" y="2405162"/>
            <a:ext cx="792088" cy="2632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7828529" y="2385054"/>
            <a:ext cx="1020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Relajación</a:t>
            </a:r>
          </a:p>
          <a:p>
            <a:r>
              <a:rPr lang="es-ES" sz="1400" dirty="0" smtClean="0"/>
              <a:t> M.L</a:t>
            </a:r>
            <a:endParaRPr lang="es-ES" sz="14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790168" y="4119055"/>
            <a:ext cx="92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Tipo</a:t>
            </a:r>
          </a:p>
          <a:p>
            <a:r>
              <a:rPr lang="es-ES" dirty="0" smtClean="0"/>
              <a:t>1 -2 -3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47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45709"/>
            <a:ext cx="4032448" cy="30713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76056" y="3430741"/>
            <a:ext cx="3339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Las células SPEM </a:t>
            </a:r>
          </a:p>
          <a:p>
            <a:r>
              <a:rPr lang="es-ES" sz="1400" dirty="0" smtClean="0"/>
              <a:t>son producto de la </a:t>
            </a:r>
            <a:r>
              <a:rPr lang="es-ES" sz="1400" dirty="0" err="1" smtClean="0"/>
              <a:t>transdiferenciación</a:t>
            </a:r>
            <a:r>
              <a:rPr lang="es-ES" sz="1400" dirty="0" smtClean="0"/>
              <a:t> </a:t>
            </a:r>
          </a:p>
          <a:p>
            <a:r>
              <a:rPr lang="es-ES" sz="1400" dirty="0" smtClean="0"/>
              <a:t>de las </a:t>
            </a:r>
            <a:r>
              <a:rPr lang="es-ES" sz="1400" dirty="0" err="1" smtClean="0"/>
              <a:t>cél</a:t>
            </a:r>
            <a:r>
              <a:rPr lang="es-ES" sz="1400" dirty="0" smtClean="0"/>
              <a:t>. Principales. </a:t>
            </a:r>
            <a:endParaRPr lang="es-ES" sz="1400" dirty="0"/>
          </a:p>
        </p:txBody>
      </p:sp>
      <p:sp>
        <p:nvSpPr>
          <p:cNvPr id="4" name="Flecha derecha 3"/>
          <p:cNvSpPr/>
          <p:nvPr/>
        </p:nvSpPr>
        <p:spPr>
          <a:xfrm flipH="1">
            <a:off x="4427984" y="3573016"/>
            <a:ext cx="576064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3707904" y="2492896"/>
            <a:ext cx="792088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076056" y="4393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Relajación</a:t>
            </a:r>
          </a:p>
          <a:p>
            <a:r>
              <a:rPr lang="es-ES" dirty="0" smtClean="0"/>
              <a:t>M.L  mayor irrigación.</a:t>
            </a:r>
          </a:p>
          <a:p>
            <a:endParaRPr lang="es-ES" dirty="0"/>
          </a:p>
          <a:p>
            <a:r>
              <a:rPr lang="es-ES" dirty="0" smtClean="0"/>
              <a:t>TFF2 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Trefoil factor 2 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189067" y="2474280"/>
            <a:ext cx="311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Gastritis crónica superficial.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56" y="2454738"/>
            <a:ext cx="603556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840" y="2004721"/>
            <a:ext cx="3313070" cy="28765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77943" y="4992101"/>
            <a:ext cx="5090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050" dirty="0">
                <a:solidFill>
                  <a:srgbClr val="54A021">
                    <a:lumMod val="75000"/>
                  </a:srgbClr>
                </a:solidFill>
                <a:latin typeface="Roboto"/>
              </a:rPr>
              <a:t>Mist1</a:t>
            </a:r>
            <a:r>
              <a:rPr lang="en-US" sz="1050" dirty="0">
                <a:solidFill>
                  <a:srgbClr val="111111"/>
                </a:solidFill>
                <a:latin typeface="Roboto"/>
              </a:rPr>
              <a:t> is also expressed in some TFF2-expressing SPEM cells</a:t>
            </a:r>
            <a:r>
              <a:rPr lang="en-US" sz="1050" dirty="0">
                <a:solidFill>
                  <a:srgbClr val="0070C0"/>
                </a:solidFill>
                <a:latin typeface="Roboto"/>
              </a:rPr>
              <a:t>, suggesting </a:t>
            </a:r>
            <a:r>
              <a:rPr lang="en-US" sz="1050" dirty="0" err="1">
                <a:solidFill>
                  <a:srgbClr val="0070C0"/>
                </a:solidFill>
                <a:latin typeface="Roboto"/>
              </a:rPr>
              <a:t>transdifferentiation</a:t>
            </a:r>
            <a:r>
              <a:rPr lang="en-US" sz="1050" dirty="0">
                <a:solidFill>
                  <a:srgbClr val="0070C0"/>
                </a:solidFill>
                <a:latin typeface="Roboto"/>
              </a:rPr>
              <a:t> of chief cells.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32250" y="1201393"/>
            <a:ext cx="50968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050" dirty="0">
                <a:solidFill>
                  <a:srgbClr val="111111"/>
                </a:solidFill>
                <a:latin typeface="Roboto"/>
              </a:rPr>
              <a:t>Trefoil factor 2 ( </a:t>
            </a:r>
            <a:r>
              <a:rPr lang="en-US" sz="1050" dirty="0">
                <a:solidFill>
                  <a:srgbClr val="FF0000"/>
                </a:solidFill>
                <a:latin typeface="Roboto"/>
              </a:rPr>
              <a:t>TFF2 ; red </a:t>
            </a:r>
            <a:r>
              <a:rPr lang="en-US" sz="1050" dirty="0">
                <a:solidFill>
                  <a:srgbClr val="111111"/>
                </a:solidFill>
                <a:latin typeface="Roboto"/>
              </a:rPr>
              <a:t>)-expressing mucous neck cells </a:t>
            </a:r>
            <a:r>
              <a:rPr lang="en-US" sz="1050" dirty="0" err="1">
                <a:solidFill>
                  <a:srgbClr val="111111"/>
                </a:solidFill>
                <a:latin typeface="Roboto"/>
              </a:rPr>
              <a:t>redifferentiate</a:t>
            </a:r>
            <a:r>
              <a:rPr lang="en-US" sz="1050" dirty="0">
                <a:solidFill>
                  <a:srgbClr val="111111"/>
                </a:solidFill>
                <a:latin typeface="Roboto"/>
              </a:rPr>
              <a:t> into </a:t>
            </a:r>
            <a:r>
              <a:rPr lang="en-US" sz="1050" dirty="0">
                <a:solidFill>
                  <a:srgbClr val="00B050"/>
                </a:solidFill>
                <a:latin typeface="Roboto"/>
              </a:rPr>
              <a:t>intrinsic factor ( green </a:t>
            </a:r>
            <a:r>
              <a:rPr lang="en-US" sz="1050" dirty="0">
                <a:solidFill>
                  <a:srgbClr val="111111"/>
                </a:solidFill>
                <a:latin typeface="Roboto"/>
              </a:rPr>
              <a:t>)-</a:t>
            </a:r>
            <a:r>
              <a:rPr lang="en-US" sz="1050" dirty="0">
                <a:solidFill>
                  <a:srgbClr val="0070C0"/>
                </a:solidFill>
                <a:latin typeface="Roboto"/>
              </a:rPr>
              <a:t>expressing chief cells </a:t>
            </a:r>
            <a:r>
              <a:rPr lang="en-US" sz="1050" dirty="0">
                <a:solidFill>
                  <a:srgbClr val="111111"/>
                </a:solidFill>
                <a:latin typeface="Roboto"/>
              </a:rPr>
              <a:t>at the base of normal glands.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277942" y="5587678"/>
            <a:ext cx="23616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1350" dirty="0">
                <a:solidFill>
                  <a:srgbClr val="111111"/>
                </a:solidFill>
                <a:latin typeface="Roboto"/>
              </a:rPr>
              <a:t>uploaded by </a:t>
            </a:r>
            <a:r>
              <a:rPr lang="en-US" sz="1350" u="sng" dirty="0">
                <a:solidFill>
                  <a:prstClr val="black"/>
                </a:solidFill>
                <a:latin typeface="Roboto"/>
                <a:hlinkClick r:id="rId3"/>
              </a:rPr>
              <a:t>Victoria G Weis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35474" y="742022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prstClr val="black"/>
                </a:solidFill>
              </a:rPr>
              <a:t>Inmunohistoquímica</a:t>
            </a:r>
            <a:r>
              <a:rPr lang="es-ES" dirty="0" smtClean="0">
                <a:solidFill>
                  <a:prstClr val="black"/>
                </a:solidFill>
              </a:rPr>
              <a:t>. 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56922" y="1370839"/>
            <a:ext cx="4406206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>
                <a:solidFill>
                  <a:prstClr val="black"/>
                </a:solidFill>
              </a:rPr>
              <a:t>Transdiferenciación</a:t>
            </a:r>
            <a:r>
              <a:rPr lang="es-ES" sz="1350" dirty="0">
                <a:solidFill>
                  <a:prstClr val="black"/>
                </a:solidFill>
              </a:rPr>
              <a:t> celular …………</a:t>
            </a:r>
            <a:r>
              <a:rPr lang="es-ES" sz="1350" dirty="0" err="1">
                <a:solidFill>
                  <a:prstClr val="black"/>
                </a:solidFill>
              </a:rPr>
              <a:t>Metaplasia</a:t>
            </a:r>
            <a:r>
              <a:rPr lang="es-ES" sz="1350" dirty="0">
                <a:solidFill>
                  <a:prstClr val="black"/>
                </a:solidFill>
              </a:rPr>
              <a:t> Pilórica.</a:t>
            </a:r>
          </a:p>
          <a:p>
            <a:r>
              <a:rPr lang="es-ES" sz="1350" dirty="0">
                <a:solidFill>
                  <a:prstClr val="black"/>
                </a:solidFill>
              </a:rPr>
              <a:t>                                                ………….</a:t>
            </a:r>
            <a:r>
              <a:rPr lang="es-ES" sz="1350" dirty="0" err="1">
                <a:solidFill>
                  <a:prstClr val="black"/>
                </a:solidFill>
              </a:rPr>
              <a:t>Metaplasia</a:t>
            </a:r>
            <a:r>
              <a:rPr lang="es-ES" sz="1350" dirty="0">
                <a:solidFill>
                  <a:prstClr val="black"/>
                </a:solidFill>
              </a:rPr>
              <a:t> </a:t>
            </a:r>
            <a:r>
              <a:rPr lang="es-ES" sz="1350" dirty="0" err="1">
                <a:solidFill>
                  <a:prstClr val="black"/>
                </a:solidFill>
              </a:rPr>
              <a:t>Pseudopilorica</a:t>
            </a:r>
            <a:endParaRPr lang="es-ES" sz="1350" dirty="0">
              <a:solidFill>
                <a:prstClr val="black"/>
              </a:solidFill>
            </a:endParaRPr>
          </a:p>
          <a:p>
            <a:r>
              <a:rPr lang="es-ES" sz="1350" dirty="0">
                <a:solidFill>
                  <a:prstClr val="black"/>
                </a:solidFill>
              </a:rPr>
              <a:t>                                                ………….</a:t>
            </a:r>
            <a:r>
              <a:rPr lang="es-ES" sz="1350" dirty="0" err="1">
                <a:solidFill>
                  <a:prstClr val="black"/>
                </a:solidFill>
              </a:rPr>
              <a:t>Metaplasia</a:t>
            </a:r>
            <a:r>
              <a:rPr lang="es-ES" sz="1350" dirty="0">
                <a:solidFill>
                  <a:prstClr val="black"/>
                </a:solidFill>
              </a:rPr>
              <a:t> </a:t>
            </a:r>
            <a:r>
              <a:rPr lang="es-ES" sz="1350" dirty="0" smtClean="0">
                <a:solidFill>
                  <a:prstClr val="black"/>
                </a:solidFill>
              </a:rPr>
              <a:t>SPEM. </a:t>
            </a:r>
            <a:endParaRPr lang="es-ES" sz="1350" dirty="0">
              <a:solidFill>
                <a:prstClr val="black"/>
              </a:solidFill>
            </a:endParaRPr>
          </a:p>
          <a:p>
            <a:endParaRPr lang="es-ES" sz="1350" dirty="0">
              <a:solidFill>
                <a:prstClr val="black"/>
              </a:solidFill>
            </a:endParaRPr>
          </a:p>
          <a:p>
            <a:r>
              <a:rPr lang="es-ES" sz="1350" dirty="0">
                <a:solidFill>
                  <a:prstClr val="black"/>
                </a:solidFill>
              </a:rPr>
              <a:t>Nuevo Linaje.                       ..………..UACL.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56923" y="3245199"/>
            <a:ext cx="503548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prstClr val="black"/>
                </a:solidFill>
              </a:rPr>
              <a:t>Antro gástrico ……………………………………..………………….Cuerpo Gástrico.</a:t>
            </a:r>
          </a:p>
          <a:p>
            <a:endParaRPr lang="es-ES" sz="1350" dirty="0">
              <a:solidFill>
                <a:prstClr val="black"/>
              </a:solidFill>
            </a:endParaRPr>
          </a:p>
          <a:p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14659" y="2936279"/>
            <a:ext cx="57546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>
                <a:solidFill>
                  <a:prstClr val="black"/>
                </a:solidFill>
              </a:rPr>
              <a:t>Metaplasia</a:t>
            </a:r>
            <a:r>
              <a:rPr lang="es-ES" sz="1350" dirty="0">
                <a:solidFill>
                  <a:prstClr val="black"/>
                </a:solidFill>
              </a:rPr>
              <a:t> Pilórica.        …………</a:t>
            </a:r>
            <a:r>
              <a:rPr lang="es-ES" sz="1350" dirty="0" err="1">
                <a:solidFill>
                  <a:prstClr val="black"/>
                </a:solidFill>
              </a:rPr>
              <a:t>Antralización</a:t>
            </a:r>
            <a:r>
              <a:rPr lang="es-ES" sz="1350" dirty="0">
                <a:solidFill>
                  <a:prstClr val="black"/>
                </a:solidFill>
              </a:rPr>
              <a:t> ……….   </a:t>
            </a:r>
            <a:r>
              <a:rPr lang="es-ES" sz="1350" dirty="0" err="1">
                <a:solidFill>
                  <a:prstClr val="black"/>
                </a:solidFill>
              </a:rPr>
              <a:t>Metaplasia</a:t>
            </a:r>
            <a:r>
              <a:rPr lang="es-ES" sz="1350" dirty="0">
                <a:solidFill>
                  <a:prstClr val="black"/>
                </a:solidFill>
              </a:rPr>
              <a:t> </a:t>
            </a:r>
            <a:r>
              <a:rPr lang="es-ES" sz="1350" dirty="0" err="1">
                <a:solidFill>
                  <a:prstClr val="black"/>
                </a:solidFill>
              </a:rPr>
              <a:t>Pseudopilórica</a:t>
            </a:r>
            <a:r>
              <a:rPr lang="es-ES" sz="135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170073" y="3652453"/>
            <a:ext cx="386573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prstClr val="black"/>
                </a:solidFill>
              </a:rPr>
              <a:t>SPEM ……..TFF2 MUC 1-2 …Efecto reparativo  ….U.G. </a:t>
            </a:r>
          </a:p>
          <a:p>
            <a:r>
              <a:rPr lang="es-ES" sz="1350" dirty="0">
                <a:solidFill>
                  <a:prstClr val="black"/>
                </a:solidFill>
              </a:rPr>
              <a:t>                    IF                         </a:t>
            </a:r>
            <a:r>
              <a:rPr lang="es-ES" sz="1350" dirty="0" err="1">
                <a:solidFill>
                  <a:prstClr val="black"/>
                </a:solidFill>
              </a:rPr>
              <a:t>Pepsinógeno</a:t>
            </a:r>
            <a:r>
              <a:rPr lang="es-ES" sz="1350" dirty="0">
                <a:solidFill>
                  <a:prstClr val="black"/>
                </a:solidFill>
              </a:rPr>
              <a:t> bajo.</a:t>
            </a:r>
          </a:p>
          <a:p>
            <a:r>
              <a:rPr lang="es-ES" sz="1350" dirty="0">
                <a:solidFill>
                  <a:prstClr val="black"/>
                </a:solidFill>
              </a:rPr>
              <a:t>                    MIST1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14659" y="4599023"/>
            <a:ext cx="6189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>
                <a:solidFill>
                  <a:prstClr val="black"/>
                </a:solidFill>
              </a:rPr>
              <a:t>Cél</a:t>
            </a:r>
            <a:r>
              <a:rPr lang="es-ES" sz="1350" dirty="0">
                <a:solidFill>
                  <a:prstClr val="black"/>
                </a:solidFill>
              </a:rPr>
              <a:t>. Principales                  SPEM  …….TFF1 …..</a:t>
            </a:r>
            <a:r>
              <a:rPr lang="es-ES" sz="1350" dirty="0" err="1">
                <a:solidFill>
                  <a:prstClr val="black"/>
                </a:solidFill>
              </a:rPr>
              <a:t>Muc</a:t>
            </a:r>
            <a:r>
              <a:rPr lang="es-ES" sz="1350" dirty="0">
                <a:solidFill>
                  <a:prstClr val="black"/>
                </a:solidFill>
              </a:rPr>
              <a:t> 1-2……Efecto reparativo</a:t>
            </a:r>
          </a:p>
          <a:p>
            <a:r>
              <a:rPr lang="es-ES" sz="1350" dirty="0">
                <a:solidFill>
                  <a:prstClr val="black"/>
                </a:solidFill>
              </a:rPr>
              <a:t>                                                                              Muc5 AC     Estómago –Páncreas – Vesícula</a:t>
            </a:r>
          </a:p>
          <a:p>
            <a:r>
              <a:rPr lang="es-ES" sz="1350" dirty="0">
                <a:solidFill>
                  <a:prstClr val="black"/>
                </a:solidFill>
              </a:rPr>
              <a:t>                                                                                                   Intestino. </a:t>
            </a:r>
          </a:p>
          <a:p>
            <a:r>
              <a:rPr lang="es-ES" sz="1350" dirty="0">
                <a:solidFill>
                  <a:prstClr val="black"/>
                </a:solidFill>
              </a:rPr>
              <a:t>Del cuerpo gástrico.                      …….</a:t>
            </a:r>
            <a:r>
              <a:rPr lang="es-ES" sz="1350" dirty="0">
                <a:solidFill>
                  <a:srgbClr val="FF0000"/>
                </a:solidFill>
              </a:rPr>
              <a:t>TFF2 …..</a:t>
            </a:r>
            <a:r>
              <a:rPr lang="es-ES" sz="1350" dirty="0" err="1">
                <a:solidFill>
                  <a:srgbClr val="FF0000"/>
                </a:solidFill>
              </a:rPr>
              <a:t>Muc</a:t>
            </a:r>
            <a:r>
              <a:rPr lang="es-ES" sz="1350" dirty="0">
                <a:solidFill>
                  <a:srgbClr val="FF0000"/>
                </a:solidFill>
              </a:rPr>
              <a:t> 6 </a:t>
            </a:r>
            <a:r>
              <a:rPr lang="es-ES" sz="1350" dirty="0">
                <a:solidFill>
                  <a:prstClr val="black"/>
                </a:solidFill>
              </a:rPr>
              <a:t>………..</a:t>
            </a:r>
            <a:r>
              <a:rPr lang="es-ES" sz="1350" dirty="0">
                <a:solidFill>
                  <a:srgbClr val="FF0000"/>
                </a:solidFill>
              </a:rPr>
              <a:t>M.I. …………..Ca. Gástrico. 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365421" y="1087666"/>
            <a:ext cx="5424617" cy="167434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1365422" y="2889937"/>
            <a:ext cx="7611762" cy="15693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655806" y="3213279"/>
            <a:ext cx="1334530" cy="5230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5170073" y="3213279"/>
            <a:ext cx="1761015" cy="38099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4955059" y="3652453"/>
            <a:ext cx="908222" cy="3866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1365422" y="4517426"/>
            <a:ext cx="6845643" cy="12022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3188043" y="4599023"/>
            <a:ext cx="698157" cy="3483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67" y="260648"/>
            <a:ext cx="1060796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24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81665" y="1851969"/>
            <a:ext cx="45672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prstClr val="black"/>
                </a:solidFill>
              </a:rPr>
              <a:t>Colon ………………………………………………………………….</a:t>
            </a:r>
            <a:r>
              <a:rPr lang="es-ES" sz="1350" dirty="0" err="1">
                <a:solidFill>
                  <a:prstClr val="black"/>
                </a:solidFill>
              </a:rPr>
              <a:t>Int</a:t>
            </a:r>
            <a:r>
              <a:rPr lang="es-ES" sz="1350" dirty="0">
                <a:solidFill>
                  <a:prstClr val="black"/>
                </a:solidFill>
              </a:rPr>
              <a:t>. Delgado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128054" y="2438914"/>
            <a:ext cx="26682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>
                <a:solidFill>
                  <a:prstClr val="black"/>
                </a:solidFill>
              </a:rPr>
              <a:t>Metaplasia</a:t>
            </a:r>
            <a:r>
              <a:rPr lang="es-ES" sz="1350" dirty="0">
                <a:solidFill>
                  <a:prstClr val="black"/>
                </a:solidFill>
              </a:rPr>
              <a:t> Pilórica </a:t>
            </a:r>
          </a:p>
          <a:p>
            <a:r>
              <a:rPr lang="es-ES" sz="1350" dirty="0">
                <a:solidFill>
                  <a:prstClr val="black"/>
                </a:solidFill>
              </a:rPr>
              <a:t>Enteritis regional . </a:t>
            </a:r>
            <a:r>
              <a:rPr lang="es-ES" sz="1350" dirty="0" err="1">
                <a:solidFill>
                  <a:prstClr val="black"/>
                </a:solidFill>
              </a:rPr>
              <a:t>Enf</a:t>
            </a:r>
            <a:r>
              <a:rPr lang="es-ES" sz="1350" dirty="0">
                <a:solidFill>
                  <a:prstClr val="black"/>
                </a:solidFill>
              </a:rPr>
              <a:t>. De </a:t>
            </a:r>
            <a:r>
              <a:rPr lang="es-ES" sz="1350" dirty="0" err="1">
                <a:solidFill>
                  <a:prstClr val="black"/>
                </a:solidFill>
              </a:rPr>
              <a:t>Crohm</a:t>
            </a:r>
            <a:endParaRPr lang="es-ES" sz="1350" dirty="0">
              <a:solidFill>
                <a:prstClr val="black"/>
              </a:solidFill>
            </a:endParaRPr>
          </a:p>
          <a:p>
            <a:r>
              <a:rPr lang="es-ES" sz="1350" dirty="0">
                <a:solidFill>
                  <a:prstClr val="black"/>
                </a:solidFill>
              </a:rPr>
              <a:t>Enteritis por TBC.</a:t>
            </a:r>
          </a:p>
          <a:p>
            <a:r>
              <a:rPr lang="es-ES" sz="1350" dirty="0" err="1">
                <a:solidFill>
                  <a:prstClr val="black"/>
                </a:solidFill>
              </a:rPr>
              <a:t>Poichitis</a:t>
            </a:r>
            <a:r>
              <a:rPr lang="es-ES" sz="1350" dirty="0">
                <a:solidFill>
                  <a:prstClr val="black"/>
                </a:solidFill>
              </a:rPr>
              <a:t> refractaria</a:t>
            </a:r>
          </a:p>
          <a:p>
            <a:r>
              <a:rPr lang="es-ES" sz="1350" dirty="0">
                <a:solidFill>
                  <a:prstClr val="black"/>
                </a:solidFill>
              </a:rPr>
              <a:t>Colecistitis crónica.</a:t>
            </a:r>
          </a:p>
          <a:p>
            <a:r>
              <a:rPr lang="es-ES" sz="1350" dirty="0">
                <a:solidFill>
                  <a:prstClr val="black"/>
                </a:solidFill>
              </a:rPr>
              <a:t>Ca. </a:t>
            </a:r>
            <a:r>
              <a:rPr lang="es-ES" sz="1350" dirty="0" err="1">
                <a:solidFill>
                  <a:prstClr val="black"/>
                </a:solidFill>
              </a:rPr>
              <a:t>Mucinoso</a:t>
            </a:r>
            <a:r>
              <a:rPr lang="es-ES" sz="1350" dirty="0">
                <a:solidFill>
                  <a:prstClr val="black"/>
                </a:solidFill>
              </a:rPr>
              <a:t> de pulmón.</a:t>
            </a:r>
          </a:p>
          <a:p>
            <a:r>
              <a:rPr lang="es-ES" sz="1350" dirty="0">
                <a:solidFill>
                  <a:prstClr val="black"/>
                </a:solidFill>
              </a:rPr>
              <a:t>Ulcera Duodenal. </a:t>
            </a:r>
          </a:p>
          <a:p>
            <a:r>
              <a:rPr lang="es-ES" sz="1350" dirty="0" err="1">
                <a:solidFill>
                  <a:prstClr val="black"/>
                </a:solidFill>
              </a:rPr>
              <a:t>Metaplasias</a:t>
            </a:r>
            <a:r>
              <a:rPr lang="es-ES" sz="1350" dirty="0">
                <a:solidFill>
                  <a:prstClr val="black"/>
                </a:solidFill>
              </a:rPr>
              <a:t> ductales en páncreas.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977979" y="1332985"/>
            <a:ext cx="10083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prstClr val="black"/>
                </a:solidFill>
              </a:rPr>
              <a:t>Linaje UACL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17141" y="2562482"/>
            <a:ext cx="3474541" cy="2793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prstClr val="black"/>
                </a:solidFill>
              </a:rPr>
              <a:t>Origen : </a:t>
            </a:r>
            <a:r>
              <a:rPr lang="es-ES" sz="1350" dirty="0" err="1">
                <a:solidFill>
                  <a:prstClr val="black"/>
                </a:solidFill>
              </a:rPr>
              <a:t>Cél</a:t>
            </a:r>
            <a:r>
              <a:rPr lang="es-ES" sz="1350" dirty="0">
                <a:solidFill>
                  <a:prstClr val="black"/>
                </a:solidFill>
              </a:rPr>
              <a:t> </a:t>
            </a:r>
            <a:r>
              <a:rPr lang="es-ES" sz="1350" dirty="0" err="1">
                <a:solidFill>
                  <a:prstClr val="black"/>
                </a:solidFill>
              </a:rPr>
              <a:t>Paneth</a:t>
            </a:r>
            <a:endParaRPr lang="es-ES" sz="1350" dirty="0">
              <a:solidFill>
                <a:prstClr val="black"/>
              </a:solidFill>
            </a:endParaRPr>
          </a:p>
          <a:p>
            <a:r>
              <a:rPr lang="es-ES" sz="1350" dirty="0">
                <a:solidFill>
                  <a:prstClr val="black"/>
                </a:solidFill>
              </a:rPr>
              <a:t>Acción reparativa :  Lesiones ulcerosas.</a:t>
            </a:r>
          </a:p>
          <a:p>
            <a:endParaRPr lang="es-ES" sz="1350" dirty="0">
              <a:solidFill>
                <a:prstClr val="black"/>
              </a:solidFill>
            </a:endParaRPr>
          </a:p>
          <a:p>
            <a:r>
              <a:rPr lang="es-ES" sz="1350" dirty="0">
                <a:solidFill>
                  <a:prstClr val="black"/>
                </a:solidFill>
              </a:rPr>
              <a:t>EGF</a:t>
            </a:r>
          </a:p>
          <a:p>
            <a:r>
              <a:rPr lang="es-ES" sz="1350" dirty="0">
                <a:solidFill>
                  <a:prstClr val="black"/>
                </a:solidFill>
              </a:rPr>
              <a:t>TFF1 …..</a:t>
            </a:r>
            <a:r>
              <a:rPr lang="es-ES" sz="1350" dirty="0" err="1">
                <a:solidFill>
                  <a:prstClr val="black"/>
                </a:solidFill>
              </a:rPr>
              <a:t>Gl</a:t>
            </a:r>
            <a:r>
              <a:rPr lang="es-ES" sz="1350" dirty="0">
                <a:solidFill>
                  <a:prstClr val="black"/>
                </a:solidFill>
              </a:rPr>
              <a:t>. Mucosas </a:t>
            </a:r>
            <a:r>
              <a:rPr lang="es-ES" sz="1350" dirty="0" err="1">
                <a:solidFill>
                  <a:prstClr val="black"/>
                </a:solidFill>
              </a:rPr>
              <a:t>sup</a:t>
            </a:r>
            <a:r>
              <a:rPr lang="es-ES" sz="1350" dirty="0">
                <a:solidFill>
                  <a:prstClr val="black"/>
                </a:solidFill>
              </a:rPr>
              <a:t>. ….Muc1 ..Reparativa</a:t>
            </a:r>
          </a:p>
          <a:p>
            <a:r>
              <a:rPr lang="es-ES" sz="1350" dirty="0">
                <a:solidFill>
                  <a:prstClr val="black"/>
                </a:solidFill>
              </a:rPr>
              <a:t>TFF2 …. Base de las glándulas ……… Reparativa.</a:t>
            </a:r>
          </a:p>
          <a:p>
            <a:r>
              <a:rPr lang="es-ES" sz="1350" dirty="0">
                <a:solidFill>
                  <a:prstClr val="black"/>
                </a:solidFill>
              </a:rPr>
              <a:t>TFF3 ….. </a:t>
            </a:r>
            <a:r>
              <a:rPr lang="es-ES" sz="1350" dirty="0" err="1">
                <a:solidFill>
                  <a:prstClr val="black"/>
                </a:solidFill>
              </a:rPr>
              <a:t>Gl</a:t>
            </a:r>
            <a:r>
              <a:rPr lang="es-ES" sz="1350" dirty="0">
                <a:solidFill>
                  <a:prstClr val="black"/>
                </a:solidFill>
              </a:rPr>
              <a:t>. Con cel. Caliciformes…  ojo!!!. CA. </a:t>
            </a:r>
          </a:p>
          <a:p>
            <a:r>
              <a:rPr lang="es-ES" sz="1350" dirty="0">
                <a:solidFill>
                  <a:prstClr val="black"/>
                </a:solidFill>
              </a:rPr>
              <a:t>TGF</a:t>
            </a:r>
          </a:p>
          <a:p>
            <a:endParaRPr lang="es-ES" sz="1350" dirty="0">
              <a:solidFill>
                <a:prstClr val="black"/>
              </a:solidFill>
            </a:endParaRPr>
          </a:p>
          <a:p>
            <a:r>
              <a:rPr lang="es-ES" sz="1350" dirty="0">
                <a:solidFill>
                  <a:prstClr val="black"/>
                </a:solidFill>
              </a:rPr>
              <a:t>Ulcera Gástrica</a:t>
            </a:r>
          </a:p>
          <a:p>
            <a:r>
              <a:rPr lang="es-ES" sz="1350" dirty="0">
                <a:solidFill>
                  <a:prstClr val="black"/>
                </a:solidFill>
              </a:rPr>
              <a:t>Ulcera duodenal</a:t>
            </a:r>
          </a:p>
          <a:p>
            <a:r>
              <a:rPr lang="es-ES" sz="1350" dirty="0">
                <a:solidFill>
                  <a:prstClr val="black"/>
                </a:solidFill>
              </a:rPr>
              <a:t>Esofagitis por reflujo. </a:t>
            </a:r>
          </a:p>
          <a:p>
            <a:r>
              <a:rPr lang="es-ES" sz="1350" dirty="0">
                <a:solidFill>
                  <a:prstClr val="black"/>
                </a:solidFill>
              </a:rPr>
              <a:t>Ulceras Intestinales. 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675238" y="1135277"/>
            <a:ext cx="1519881" cy="61166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155357" y="1654261"/>
            <a:ext cx="1519881" cy="71051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899454" y="1678974"/>
            <a:ext cx="1587844" cy="67344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214948"/>
            <a:ext cx="1060796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89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23528" y="2175382"/>
            <a:ext cx="8287694" cy="1459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642910" y="2214554"/>
            <a:ext cx="7673506" cy="110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linajes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metaplásicos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</a:t>
            </a:r>
            <a:r>
              <a:rPr lang="es-AR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fenotipos similares al de las glándulas mucosas del estómago distal ( Antro )  o de las glándulas de Brunner ( </a:t>
            </a:r>
            <a:r>
              <a:rPr lang="es-AR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duodeno </a:t>
            </a:r>
            <a:r>
              <a:rPr lang="es-AR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s-AR" u="sng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endParaRPr lang="es-AR" sz="16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desarrollan posteriores a eventos lesivos del estómago, intestino delgado y colon. 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3527" y="4000504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2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Estos </a:t>
            </a:r>
            <a:r>
              <a:rPr lang="es-AR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linajes son :</a:t>
            </a:r>
            <a:endParaRPr lang="es-AR" sz="20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14313" indent="-214313" defTabSz="342900">
              <a:buFont typeface="Wingdings" panose="05000000000000000000" pitchFamily="2" charset="2"/>
              <a:buChar char="q"/>
            </a:pPr>
            <a:r>
              <a:rPr lang="es-AR" sz="20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Pilórica</a:t>
            </a:r>
            <a:endParaRPr lang="es-AR" sz="20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q"/>
            </a:pPr>
            <a:r>
              <a:rPr lang="es-AR" sz="20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0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</a:t>
            </a:r>
            <a:endParaRPr lang="es-AR" sz="2000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defTabSz="342900">
              <a:buFont typeface="Wingdings" panose="05000000000000000000" pitchFamily="2" charset="2"/>
              <a:buChar char="q"/>
            </a:pPr>
            <a:r>
              <a:rPr lang="es-AR" sz="20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expresa el </a:t>
            </a:r>
            <a:r>
              <a:rPr lang="es-AR" sz="20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polipéptico</a:t>
            </a:r>
            <a:r>
              <a:rPr lang="es-AR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0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espasmolitico</a:t>
            </a:r>
            <a:r>
              <a:rPr lang="es-AR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(SPEM). </a:t>
            </a:r>
            <a:endParaRPr lang="es-ES" sz="2000" dirty="0">
              <a:solidFill>
                <a:srgbClr val="0000FF"/>
              </a:solidFill>
            </a:endParaRPr>
          </a:p>
          <a:p>
            <a:pPr marL="214313" indent="-214313" defTabSz="342900">
              <a:buFont typeface="Wingdings" panose="05000000000000000000" pitchFamily="2" charset="2"/>
              <a:buChar char="q"/>
            </a:pPr>
            <a:r>
              <a:rPr lang="es-AR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linaje </a:t>
            </a:r>
            <a:r>
              <a:rPr lang="es-AR" sz="2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celular asociado a ulcera </a:t>
            </a:r>
            <a:r>
              <a:rPr lang="es-AR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(LCAU</a:t>
            </a:r>
            <a:r>
              <a:rPr lang="es-AR" sz="2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AR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08312" y="217236"/>
            <a:ext cx="3605474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f3"/>
              </a:rPr>
              <a:t>Nuevos Linajes de </a:t>
            </a: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ff3"/>
              </a:rPr>
              <a:t>la mucosa 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43608" y="168170"/>
            <a:ext cx="3770178" cy="4691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 b="1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3786" y="4200842"/>
            <a:ext cx="1813845" cy="12443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3284" y="4228621"/>
            <a:ext cx="1766208" cy="1216603"/>
          </a:xfrm>
          <a:prstGeom prst="rect">
            <a:avLst/>
          </a:prstGeom>
        </p:spPr>
      </p:pic>
      <p:sp>
        <p:nvSpPr>
          <p:cNvPr id="10" name="Flecha a la derecha con bandas 9"/>
          <p:cNvSpPr/>
          <p:nvPr/>
        </p:nvSpPr>
        <p:spPr>
          <a:xfrm>
            <a:off x="6672403" y="4484097"/>
            <a:ext cx="691979" cy="311936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81522" y="726839"/>
            <a:ext cx="6282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dirty="0" smtClean="0">
                <a:solidFill>
                  <a:srgbClr val="0000FF"/>
                </a:solidFill>
                <a:latin typeface="ff3"/>
              </a:rPr>
              <a:t>Linajes </a:t>
            </a:r>
            <a:r>
              <a:rPr lang="es-ES" dirty="0" err="1">
                <a:solidFill>
                  <a:srgbClr val="0000FF"/>
                </a:solidFill>
                <a:latin typeface="ff3"/>
              </a:rPr>
              <a:t>metaplásicos</a:t>
            </a:r>
            <a:r>
              <a:rPr lang="es-ES" dirty="0">
                <a:solidFill>
                  <a:srgbClr val="0000FF"/>
                </a:solidFill>
                <a:latin typeface="ff3"/>
              </a:rPr>
              <a:t> reparativos.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50924" y="1142984"/>
            <a:ext cx="8160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revestimiento de la mucosa gastrointestinal debe soportar muchas lesiones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luminales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 bajo,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contenido cáustico ,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daño físico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patógenos virales y bacterianos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74891" y="1813302"/>
            <a:ext cx="809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así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alteraciones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tolerancia inmune. </a:t>
            </a:r>
            <a:endParaRPr lang="es-AR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81522" y="726839"/>
            <a:ext cx="3978510" cy="4699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90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417" y="404664"/>
            <a:ext cx="4572000" cy="1088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b="1" dirty="0" err="1">
                <a:solidFill>
                  <a:srgbClr val="0000FF"/>
                </a:solidFill>
                <a:latin typeface="ff3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b="1" dirty="0">
                <a:solidFill>
                  <a:srgbClr val="0000FF"/>
                </a:solidFill>
                <a:latin typeface="ff3"/>
                <a:ea typeface="Calibri" panose="020F0502020204030204" pitchFamily="34" charset="0"/>
                <a:cs typeface="Times New Roman" panose="02020603050405020304" pitchFamily="18" charset="0"/>
              </a:rPr>
              <a:t> pilórica en el intestino</a:t>
            </a:r>
            <a:r>
              <a:rPr lang="es-AR" b="1" dirty="0" smtClean="0">
                <a:solidFill>
                  <a:srgbClr val="0000FF"/>
                </a:solidFill>
                <a:latin typeface="ff3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defTabSz="342900"/>
            <a:r>
              <a:rPr lang="es-AR" sz="135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AR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presencia de glándulas pilóricas de tipo gástrico asociadas con lesiones en el intestino delgado fue observada por patólogos en el siglo XIX. 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00911" y="3203685"/>
            <a:ext cx="54187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gástrica" ​​o la "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pilórica"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esta asociada a daño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intestinal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crónico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defTabSz="342900"/>
            <a:endParaRPr lang="es-AR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enteritis regional (enfermedad de Crohn)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enteritis por tuberculosis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después de la </a:t>
            </a:r>
            <a:r>
              <a:rPr lang="es-AR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gastroyeyunostomía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160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4394" y="3229676"/>
            <a:ext cx="2680964" cy="243157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12278" y="5153417"/>
            <a:ext cx="18313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AR" sz="1350" u="sng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Mucosa </a:t>
            </a:r>
            <a:r>
              <a:rPr lang="es-AR" sz="135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tipo pilórica</a:t>
            </a:r>
          </a:p>
          <a:p>
            <a:pPr defTabSz="342900"/>
            <a:r>
              <a:rPr lang="es-AR" sz="135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íleo  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2504" y="1656387"/>
            <a:ext cx="7720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bien el origen celular de estos linajes reparadores puede variar  en diferentes regiones del intestino, </a:t>
            </a:r>
            <a:r>
              <a:rPr lang="es-AR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fenotipos </a:t>
            </a:r>
            <a:r>
              <a:rPr lang="es-AR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finales  convergen a la formación 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es-AR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 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glándula de tipo pilórico dedicada a la secreción mucosa.</a:t>
            </a:r>
            <a:endParaRPr lang="es-ES" sz="1600" u="sng" dirty="0">
              <a:solidFill>
                <a:srgbClr val="0000FF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0034" y="2428868"/>
            <a:ext cx="7515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Estos linajes de tipo pilórico también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 representar líneas precursoras a transiciones neoplásicas,  frente a procesos  inflamatorios crónicos.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523417" y="241829"/>
            <a:ext cx="4582913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523417" y="3140968"/>
            <a:ext cx="5128703" cy="2002544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2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73325" y="1878674"/>
            <a:ext cx="566368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Liber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observo </a:t>
            </a:r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asociación de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glándulas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pilóricas en el íleon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pacientes con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enteritis regional. </a:t>
            </a:r>
            <a:endParaRPr lang="es-AR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similares fueron encontrados por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Yokoyama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pacientes con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enfermedad de Crohn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defTabSz="342900"/>
            <a:endParaRPr lang="es-AR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pilórica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también tiene una fuerte correlación con la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enfermedad de Crohn en pacientes con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pouchitis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refractaria </a:t>
            </a:r>
            <a:endParaRPr lang="es-AR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endParaRPr lang="es-AR" sz="1600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endParaRPr lang="es-AR" sz="1350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endParaRPr lang="es-ES" sz="1350" dirty="0">
              <a:solidFill>
                <a:srgbClr val="0000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14414" y="4500570"/>
            <a:ext cx="4679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AR" sz="1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Parece ser extremadamente rara en la colitis ulcerosa.</a:t>
            </a:r>
          </a:p>
        </p:txBody>
      </p:sp>
    </p:spTree>
    <p:extLst>
      <p:ext uri="{BB962C8B-B14F-4D97-AF65-F5344CB8AC3E}">
        <p14:creationId xmlns:p14="http://schemas.microsoft.com/office/powerpoint/2010/main" val="716291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88437" y="696299"/>
            <a:ext cx="610455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07000"/>
              </a:lnSpc>
            </a:pPr>
            <a:r>
              <a:rPr lang="es-AR" b="1" dirty="0" err="1" smtClean="0">
                <a:solidFill>
                  <a:srgbClr val="0000FF"/>
                </a:solidFill>
                <a:latin typeface="ff3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b="1" dirty="0" smtClean="0">
                <a:solidFill>
                  <a:srgbClr val="0000FF"/>
                </a:solidFill>
                <a:latin typeface="ff3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b="1" dirty="0">
                <a:solidFill>
                  <a:srgbClr val="0000FF"/>
                </a:solidFill>
                <a:latin typeface="ff3"/>
                <a:ea typeface="Times New Roman" panose="02020603050405020304" pitchFamily="18" charset="0"/>
                <a:cs typeface="Calibri" panose="020F0502020204030204" pitchFamily="34" charset="0"/>
              </a:rPr>
              <a:t>pilórica en otros tejidos</a:t>
            </a:r>
            <a:endParaRPr lang="es-ES" dirty="0">
              <a:solidFill>
                <a:srgbClr val="0000FF"/>
              </a:solidFill>
              <a:latin typeface="ff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88436" y="1607277"/>
            <a:ext cx="4791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glándulas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pilóricas </a:t>
            </a:r>
            <a:r>
              <a:rPr lang="es-A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(células que expresan TFF2 y Muc6) </a:t>
            </a:r>
            <a:r>
              <a:rPr lang="es-AR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metaplásias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ductales en el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páncreas.</a:t>
            </a:r>
            <a:endParaRPr lang="es-ES" u="sng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88437" y="2821423"/>
            <a:ext cx="4919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pilórica y la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intestinal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también se han observado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asociación con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colecistitis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88437" y="40355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linajes de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gástrica e intestinal son patognomónicos del epitelio de </a:t>
            </a:r>
            <a:r>
              <a:rPr lang="es-AR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Barrett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70892" y="1662015"/>
            <a:ext cx="279919" cy="251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77" y="2882680"/>
            <a:ext cx="292634" cy="2651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77" y="4116619"/>
            <a:ext cx="292634" cy="265199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634570" y="591062"/>
            <a:ext cx="5073521" cy="5318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543" y="1864326"/>
            <a:ext cx="2247496" cy="18573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5543" y="3878477"/>
            <a:ext cx="2271487" cy="18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97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16078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es-ES" sz="2400" dirty="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514600" y="228600"/>
            <a:ext cx="6056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ELEMENTOS</a:t>
            </a:r>
            <a:r>
              <a:rPr lang="pt-BR" altLang="es-ES" sz="280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 </a:t>
            </a:r>
            <a:r>
              <a:rPr lang="pt-BR" altLang="es-ES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CONSTITUTIVOS</a:t>
            </a:r>
            <a:endParaRPr lang="es-ES" altLang="es-ES" sz="280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MT Black" pitchFamily="34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6200" y="1219200"/>
            <a:ext cx="2787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FFFF00"/>
                </a:solidFill>
                <a:latin typeface="Arial MT Black" pitchFamily="34" charset="0"/>
              </a:rPr>
              <a:t>   CAPA  DE  MOCO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FFFF00"/>
                </a:solidFill>
                <a:latin typeface="Arial MT Black" pitchFamily="34" charset="0"/>
              </a:rPr>
              <a:t>   BICARBONATO</a:t>
            </a:r>
            <a:endParaRPr lang="es-ES" altLang="es-ES" sz="2000" smtClean="0">
              <a:solidFill>
                <a:srgbClr val="FFFF00"/>
              </a:solidFill>
              <a:latin typeface="Arial MT Black" pitchFamily="34" charset="0"/>
            </a:endParaRP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V="1">
            <a:off x="2743200" y="990600"/>
            <a:ext cx="76200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 flipV="1">
            <a:off x="2743200" y="1295400"/>
            <a:ext cx="76200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495675" y="838200"/>
            <a:ext cx="5343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FFFF66"/>
                </a:solidFill>
                <a:latin typeface="Arial MT Black" pitchFamily="34" charset="0"/>
              </a:rPr>
              <a:t>GLICOPROTEINAS SULFATADAS - AC</a:t>
            </a:r>
            <a:endParaRPr lang="es-ES" altLang="es-ES" sz="2000" smtClean="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3505200" y="1736725"/>
            <a:ext cx="487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dirty="0" smtClean="0">
                <a:solidFill>
                  <a:srgbClr val="FFFF66"/>
                </a:solidFill>
                <a:latin typeface="Arial MT Black" pitchFamily="34" charset="0"/>
              </a:rPr>
              <a:t>TFF 1 –TFF 2</a:t>
            </a:r>
            <a:endParaRPr lang="es-ES" altLang="es-ES" sz="2000" dirty="0" smtClean="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>
            <a:off x="2743200" y="1547813"/>
            <a:ext cx="762000" cy="357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3505200" y="2346325"/>
            <a:ext cx="4198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smtClean="0">
                <a:solidFill>
                  <a:srgbClr val="FFFF66"/>
                </a:solidFill>
                <a:latin typeface="Arial MT Black" pitchFamily="34" charset="0"/>
              </a:rPr>
              <a:t>BICARBONATO – PH 7.2 – 7.4</a:t>
            </a:r>
            <a:endParaRPr lang="es-ES" altLang="es-ES" sz="2000" smtClean="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2743200" y="1547813"/>
            <a:ext cx="762000" cy="966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304800" y="2727325"/>
            <a:ext cx="88392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es-ES" dirty="0" smtClean="0">
                <a:solidFill>
                  <a:srgbClr val="FFCC00"/>
                </a:solidFill>
                <a:latin typeface="Arial MT Black" pitchFamily="34" charset="0"/>
              </a:rPr>
              <a:t>BARRERA EPITELIAL – MANTENIMIENTO DEL PH INTRA EP.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pt-BR" altLang="es-ES" dirty="0" smtClean="0">
              <a:solidFill>
                <a:srgbClr val="FFCC00"/>
              </a:solidFill>
              <a:latin typeface="Arial MT Black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es-ES" dirty="0" smtClean="0">
                <a:solidFill>
                  <a:srgbClr val="FFCC00"/>
                </a:solidFill>
                <a:latin typeface="Arial MT Black" pitchFamily="34" charset="0"/>
              </a:rPr>
              <a:t>FACTORES DE CRECIMIENTO </a:t>
            </a:r>
            <a:r>
              <a:rPr lang="pt-BR" altLang="es-ES" dirty="0">
                <a:solidFill>
                  <a:srgbClr val="FFCC00"/>
                </a:solidFill>
                <a:latin typeface="Arial MT Black" pitchFamily="34" charset="0"/>
              </a:rPr>
              <a:t> </a:t>
            </a:r>
            <a:r>
              <a:rPr lang="pt-BR" altLang="es-ES" dirty="0" smtClean="0">
                <a:solidFill>
                  <a:srgbClr val="FFCC00"/>
                </a:solidFill>
                <a:latin typeface="Arial MT Black" pitchFamily="34" charset="0"/>
              </a:rPr>
              <a:t>EGF. TGF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pt-BR" altLang="es-ES" dirty="0" smtClean="0">
              <a:solidFill>
                <a:srgbClr val="FFCC00"/>
              </a:solidFill>
              <a:latin typeface="Arial MT Black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es-ES" dirty="0" smtClean="0">
                <a:solidFill>
                  <a:srgbClr val="FFCC00"/>
                </a:solidFill>
                <a:latin typeface="Arial MT Black" pitchFamily="34" charset="0"/>
              </a:rPr>
              <a:t>PROTEINAS REPARADORAS = HSP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es-ES" dirty="0" smtClean="0">
                <a:solidFill>
                  <a:srgbClr val="FFCC00"/>
                </a:solidFill>
                <a:latin typeface="Arial MT Black" pitchFamily="34" charset="0"/>
              </a:rPr>
              <a:t>PGS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dirty="0" err="1" smtClean="0">
                <a:solidFill>
                  <a:srgbClr val="FFCC00"/>
                </a:solidFill>
                <a:latin typeface="Arial MT Black" pitchFamily="34" charset="0"/>
              </a:rPr>
              <a:t>Nuevos</a:t>
            </a:r>
            <a:r>
              <a:rPr lang="pt-BR" altLang="es-ES" sz="2000" dirty="0" smtClean="0">
                <a:solidFill>
                  <a:srgbClr val="FFCC00"/>
                </a:solidFill>
                <a:latin typeface="Arial MT Black" pitchFamily="34" charset="0"/>
              </a:rPr>
              <a:t> </a:t>
            </a:r>
            <a:r>
              <a:rPr lang="pt-BR" altLang="es-ES" sz="2000" dirty="0" err="1" smtClean="0">
                <a:solidFill>
                  <a:srgbClr val="FFCC00"/>
                </a:solidFill>
                <a:latin typeface="Arial MT Black" pitchFamily="34" charset="0"/>
              </a:rPr>
              <a:t>linajes</a:t>
            </a:r>
            <a:r>
              <a:rPr lang="pt-BR" altLang="es-ES" sz="2000" dirty="0" smtClean="0">
                <a:solidFill>
                  <a:srgbClr val="FFCC00"/>
                </a:solidFill>
                <a:latin typeface="Arial MT Black" pitchFamily="34" charset="0"/>
              </a:rPr>
              <a:t> celulares :  </a:t>
            </a:r>
            <a:r>
              <a:rPr lang="pt-BR" altLang="es-ES" sz="2000" dirty="0" err="1" smtClean="0">
                <a:solidFill>
                  <a:srgbClr val="FFCC00"/>
                </a:solidFill>
                <a:latin typeface="Arial MT Black" pitchFamily="34" charset="0"/>
              </a:rPr>
              <a:t>MET.Pilórica</a:t>
            </a:r>
            <a:r>
              <a:rPr lang="pt-BR" altLang="es-ES" sz="2000" dirty="0" smtClean="0">
                <a:solidFill>
                  <a:srgbClr val="FFCC00"/>
                </a:solidFill>
                <a:latin typeface="Arial MT Black" pitchFamily="34" charset="0"/>
              </a:rPr>
              <a:t> – Met. </a:t>
            </a:r>
            <a:r>
              <a:rPr lang="pt-BR" altLang="es-ES" sz="2000" dirty="0" err="1" smtClean="0">
                <a:solidFill>
                  <a:srgbClr val="FFCC00"/>
                </a:solidFill>
                <a:latin typeface="Arial MT Black" pitchFamily="34" charset="0"/>
              </a:rPr>
              <a:t>Pseudopilórica</a:t>
            </a:r>
            <a:r>
              <a:rPr lang="pt-BR" altLang="es-ES" sz="2000" dirty="0" smtClean="0">
                <a:solidFill>
                  <a:srgbClr val="FFCC00"/>
                </a:solidFill>
                <a:latin typeface="Arial MT Black" pitchFamily="34" charset="0"/>
              </a:rPr>
              <a:t>. Met. </a:t>
            </a:r>
            <a:r>
              <a:rPr lang="pt-BR" altLang="es-ES" sz="2000" dirty="0" err="1" smtClean="0">
                <a:solidFill>
                  <a:srgbClr val="FFCC00"/>
                </a:solidFill>
                <a:latin typeface="Arial MT Black" pitchFamily="34" charset="0"/>
              </a:rPr>
              <a:t>Intest</a:t>
            </a:r>
            <a:r>
              <a:rPr lang="pt-BR" altLang="es-ES" sz="2000" dirty="0" smtClean="0">
                <a:solidFill>
                  <a:srgbClr val="FFCC00"/>
                </a:solidFill>
                <a:latin typeface="Arial MT Black" pitchFamily="34" charset="0"/>
              </a:rPr>
              <a:t>. LCAU – MEPS. (</a:t>
            </a:r>
            <a:r>
              <a:rPr lang="pt-BR" altLang="es-ES" sz="2000" dirty="0">
                <a:solidFill>
                  <a:srgbClr val="FFCC00"/>
                </a:solidFill>
                <a:latin typeface="Arial MT Black" pitchFamily="34" charset="0"/>
              </a:rPr>
              <a:t>EGF. </a:t>
            </a:r>
            <a:r>
              <a:rPr lang="pt-BR" altLang="es-ES" sz="2000" dirty="0" smtClean="0">
                <a:solidFill>
                  <a:srgbClr val="FFCC00"/>
                </a:solidFill>
                <a:latin typeface="Arial MT Black" pitchFamily="34" charset="0"/>
              </a:rPr>
              <a:t>TGF ). TFF1-TFF2-TFF3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pt-BR" altLang="es-ES" dirty="0" smtClean="0">
              <a:solidFill>
                <a:srgbClr val="FFCC00"/>
              </a:solidFill>
              <a:latin typeface="Arial MT Black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es-ES" sz="1600" dirty="0" smtClean="0">
                <a:solidFill>
                  <a:srgbClr val="FFCC00"/>
                </a:solidFill>
                <a:latin typeface="Arial MT Black" pitchFamily="34" charset="0"/>
              </a:rPr>
              <a:t>MECANISMOS DE PROLIFERACIÓN Y MIGRACIÓN CELULAR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es-ES" sz="1600" dirty="0" smtClean="0">
                <a:solidFill>
                  <a:srgbClr val="FFCC00"/>
                </a:solidFill>
                <a:latin typeface="Arial MT Black" pitchFamily="34" charset="0"/>
              </a:rPr>
              <a:t>MECANISMO DE APOPTOSIS CELULAR</a:t>
            </a:r>
            <a:endParaRPr lang="es-ES" altLang="es-ES" sz="1600" dirty="0" smtClean="0">
              <a:solidFill>
                <a:srgbClr val="FFCC00"/>
              </a:solidFill>
              <a:latin typeface="Arial MT Black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pt-BR" altLang="es-ES" sz="2000" dirty="0" smtClean="0">
              <a:solidFill>
                <a:srgbClr val="FFCC00"/>
              </a:solidFill>
              <a:latin typeface="Arial MT Black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es-ES" sz="1600" dirty="0" smtClean="0">
                <a:solidFill>
                  <a:srgbClr val="00CC99"/>
                </a:solidFill>
                <a:latin typeface="Arial MT Black" pitchFamily="34" charset="0"/>
              </a:rPr>
              <a:t>FLUJO SANGUINEO.  NO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pt-BR" altLang="es-ES" sz="1600" dirty="0" smtClean="0">
                <a:solidFill>
                  <a:srgbClr val="00CC99"/>
                </a:solidFill>
                <a:latin typeface="Arial MT Black" pitchFamily="34" charset="0"/>
              </a:rPr>
              <a:t>ANGIOGENESIS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115786" y="4104759"/>
            <a:ext cx="769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COX</a:t>
            </a:r>
            <a:r>
              <a:rPr lang="pt-BR" altLang="es-ES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1</a:t>
            </a:r>
            <a:endParaRPr lang="es-ES" altLang="es-ES" baseline="-25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1836059" y="4118531"/>
            <a:ext cx="769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COX</a:t>
            </a:r>
            <a:r>
              <a:rPr lang="pt-BR" altLang="es-ES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2</a:t>
            </a:r>
            <a:endParaRPr lang="es-ES" altLang="es-ES" baseline="-25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533400" y="914400"/>
            <a:ext cx="190148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1500" dirty="0" smtClean="0">
                <a:solidFill>
                  <a:schemeClr val="bg1"/>
                </a:solidFill>
                <a:latin typeface="Arial MT Black" pitchFamily="34" charset="0"/>
              </a:rPr>
              <a:t>1</a:t>
            </a:r>
            <a:r>
              <a:rPr lang="pt-BR" altLang="es-ES" sz="1500" baseline="30000" dirty="0" smtClean="0">
                <a:solidFill>
                  <a:schemeClr val="bg1"/>
                </a:solidFill>
                <a:latin typeface="Arial MT Black" pitchFamily="34" charset="0"/>
              </a:rPr>
              <a:t>ER</a:t>
            </a:r>
            <a:r>
              <a:rPr lang="pt-BR" altLang="es-ES" sz="1500" dirty="0" smtClean="0">
                <a:solidFill>
                  <a:schemeClr val="bg1"/>
                </a:solidFill>
                <a:latin typeface="Arial MT Black" pitchFamily="34" charset="0"/>
              </a:rPr>
              <a:t> COMPONENTE</a:t>
            </a:r>
            <a:endParaRPr lang="es-ES" altLang="es-ES" sz="1500" dirty="0" smtClean="0">
              <a:solidFill>
                <a:schemeClr val="bg1"/>
              </a:solidFill>
              <a:latin typeface="Arial MT Black" pitchFamily="34" charset="0"/>
            </a:endParaRP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573088" y="2422525"/>
            <a:ext cx="191590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1500" dirty="0" smtClean="0">
                <a:solidFill>
                  <a:schemeClr val="bg1"/>
                </a:solidFill>
                <a:latin typeface="Arial MT Black" pitchFamily="34" charset="0"/>
              </a:rPr>
              <a:t>2</a:t>
            </a:r>
            <a:r>
              <a:rPr lang="pt-BR" altLang="es-ES" sz="1500" baseline="30000" dirty="0" smtClean="0">
                <a:solidFill>
                  <a:schemeClr val="bg1"/>
                </a:solidFill>
                <a:latin typeface="Arial MT Black" pitchFamily="34" charset="0"/>
              </a:rPr>
              <a:t>DO</a:t>
            </a:r>
            <a:r>
              <a:rPr lang="pt-BR" altLang="es-ES" sz="1500" dirty="0" smtClean="0">
                <a:solidFill>
                  <a:schemeClr val="bg1"/>
                </a:solidFill>
                <a:latin typeface="Arial MT Black" pitchFamily="34" charset="0"/>
              </a:rPr>
              <a:t> COMPONENTE</a:t>
            </a:r>
            <a:endParaRPr lang="es-ES" altLang="es-ES" sz="1500" dirty="0" smtClean="0">
              <a:solidFill>
                <a:schemeClr val="bg1"/>
              </a:solidFill>
              <a:latin typeface="Arial MT Black" pitchFamily="34" charset="0"/>
            </a:endParaRP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533400" y="5851525"/>
            <a:ext cx="190148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1500" dirty="0" smtClean="0">
                <a:solidFill>
                  <a:schemeClr val="bg1"/>
                </a:solidFill>
                <a:latin typeface="Arial MT Black" pitchFamily="34" charset="0"/>
              </a:rPr>
              <a:t>3</a:t>
            </a:r>
            <a:r>
              <a:rPr lang="pt-BR" altLang="es-ES" sz="1500" baseline="30000" dirty="0" smtClean="0">
                <a:solidFill>
                  <a:schemeClr val="bg1"/>
                </a:solidFill>
                <a:latin typeface="Arial MT Black" pitchFamily="34" charset="0"/>
              </a:rPr>
              <a:t>ER</a:t>
            </a:r>
            <a:r>
              <a:rPr lang="pt-BR" altLang="es-ES" sz="1500" dirty="0" smtClean="0">
                <a:solidFill>
                  <a:schemeClr val="bg1"/>
                </a:solidFill>
                <a:latin typeface="Arial MT Black" pitchFamily="34" charset="0"/>
              </a:rPr>
              <a:t> COMPONENTE</a:t>
            </a:r>
            <a:endParaRPr lang="es-ES" altLang="es-ES" sz="1500" dirty="0" smtClean="0">
              <a:solidFill>
                <a:schemeClr val="bg1"/>
              </a:solidFill>
              <a:latin typeface="Arial MT Black" pitchFamily="34" charset="0"/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152400" y="0"/>
            <a:ext cx="189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4000" smtClean="0">
                <a:solidFill>
                  <a:srgbClr val="CA7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rpentineDBol" pitchFamily="34" charset="0"/>
              </a:rPr>
              <a:t>BDMG</a:t>
            </a:r>
            <a:endParaRPr lang="es-ES" altLang="es-ES" sz="4000" smtClean="0">
              <a:solidFill>
                <a:srgbClr val="CA7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rpentineDBol" pitchFamily="34" charset="0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228600" y="12954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3505200" y="1127125"/>
            <a:ext cx="55028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dirty="0" smtClean="0">
                <a:solidFill>
                  <a:srgbClr val="FFFF66"/>
                </a:solidFill>
                <a:latin typeface="Arial MT Black" pitchFamily="34" charset="0"/>
              </a:rPr>
              <a:t>GRUPOS SULFIDRILOS y DISULFUROS.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dirty="0" smtClean="0">
                <a:solidFill>
                  <a:srgbClr val="FFFF66"/>
                </a:solidFill>
                <a:latin typeface="Arial MT Black" pitchFamily="34" charset="0"/>
              </a:rPr>
              <a:t>CAPA DE FOSFOLIPIDOS SUP. (Surfactante )</a:t>
            </a:r>
            <a:endParaRPr lang="es-ES" altLang="es-ES" sz="2000" dirty="0" smtClean="0">
              <a:solidFill>
                <a:srgbClr val="FFFF66"/>
              </a:solidFill>
              <a:latin typeface="Arial MT Black" pitchFamily="34" charset="0"/>
            </a:endParaRPr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>
            <a:off x="2743200" y="1524000"/>
            <a:ext cx="838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05" name="Oval 25"/>
          <p:cNvSpPr>
            <a:spLocks noChangeArrowheads="1"/>
          </p:cNvSpPr>
          <p:nvPr/>
        </p:nvSpPr>
        <p:spPr bwMode="auto">
          <a:xfrm>
            <a:off x="228600" y="28194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06" name="Oval 26"/>
          <p:cNvSpPr>
            <a:spLocks noChangeArrowheads="1"/>
          </p:cNvSpPr>
          <p:nvPr/>
        </p:nvSpPr>
        <p:spPr bwMode="auto">
          <a:xfrm>
            <a:off x="228600" y="34290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07" name="Oval 27"/>
          <p:cNvSpPr>
            <a:spLocks noChangeArrowheads="1"/>
          </p:cNvSpPr>
          <p:nvPr/>
        </p:nvSpPr>
        <p:spPr bwMode="auto">
          <a:xfrm>
            <a:off x="228600" y="40386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08" name="Oval 28"/>
          <p:cNvSpPr>
            <a:spLocks noChangeArrowheads="1"/>
          </p:cNvSpPr>
          <p:nvPr/>
        </p:nvSpPr>
        <p:spPr bwMode="auto">
          <a:xfrm>
            <a:off x="228600" y="52578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09" name="Oval 29"/>
          <p:cNvSpPr>
            <a:spLocks noChangeArrowheads="1"/>
          </p:cNvSpPr>
          <p:nvPr/>
        </p:nvSpPr>
        <p:spPr bwMode="auto">
          <a:xfrm>
            <a:off x="228600" y="55626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10" name="Oval 30"/>
          <p:cNvSpPr>
            <a:spLocks noChangeArrowheads="1"/>
          </p:cNvSpPr>
          <p:nvPr/>
        </p:nvSpPr>
        <p:spPr bwMode="auto">
          <a:xfrm>
            <a:off x="228600" y="43434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228600" y="61722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12" name="Oval 32"/>
          <p:cNvSpPr>
            <a:spLocks noChangeArrowheads="1"/>
          </p:cNvSpPr>
          <p:nvPr/>
        </p:nvSpPr>
        <p:spPr bwMode="auto">
          <a:xfrm>
            <a:off x="228600" y="64770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>
            <a:off x="2667000" y="4303197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3657600" y="4114800"/>
            <a:ext cx="14959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PGE</a:t>
            </a:r>
            <a:r>
              <a:rPr lang="pt-BR" altLang="es-ES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2</a:t>
            </a:r>
            <a:r>
              <a:rPr lang="pt-BR" altLang="es-E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– PGI</a:t>
            </a:r>
            <a:r>
              <a:rPr lang="pt-BR" altLang="es-ES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2</a:t>
            </a:r>
            <a:endParaRPr lang="es-ES" altLang="es-ES" baseline="-25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pic>
        <p:nvPicPr>
          <p:cNvPr id="46115" name="Picture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00" y="3124200"/>
            <a:ext cx="2329100" cy="111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73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55476" y="2168553"/>
            <a:ext cx="6349481" cy="141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han observado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metaplasias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pilóricas e intestinales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lesiones crónicas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dentro del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tracto genital femenino.</a:t>
            </a:r>
          </a:p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 mismo modo, los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adenocarcinomas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mucinosos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el pulmón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también se han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asociado con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pilórica.</a:t>
            </a:r>
            <a:endParaRPr lang="es-E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467544" y="1700808"/>
            <a:ext cx="7344816" cy="23042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26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74439" y="1508212"/>
            <a:ext cx="5145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glándula pilórica o la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gástrica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PAS-positiva , se ha observado durante mucho tiempo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asociación con úlceras duodenales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74440" y="2655877"/>
            <a:ext cx="5362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úlceras duodenales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menudo están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rodeadas de epitelios de tipo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pilórico gástrico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distintos patrones de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microvellosidades similares al antro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74440" y="3803542"/>
            <a:ext cx="5740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pilórica adyacente a las úlceras duodenales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 relacionada con  </a:t>
            </a:r>
            <a:r>
              <a:rPr lang="es-AR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infección </a:t>
            </a:r>
            <a:r>
              <a:rPr lang="es-AR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H. pylori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y con la mayor producción de ácido. 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66971" y="5570784"/>
            <a:ext cx="4572000" cy="6719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pilórica representa un linaje de cicatrización en la mucosa duodenal ulcerada.</a:t>
            </a:r>
            <a:endParaRPr lang="es-E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7" y="5658645"/>
            <a:ext cx="365792" cy="3612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700" y="2648878"/>
            <a:ext cx="1180972" cy="1136764"/>
          </a:xfrm>
          <a:prstGeom prst="rect">
            <a:avLst/>
          </a:prstGeom>
        </p:spPr>
      </p:pic>
      <p:sp>
        <p:nvSpPr>
          <p:cNvPr id="9" name="Cerrar llave 8"/>
          <p:cNvSpPr/>
          <p:nvPr/>
        </p:nvSpPr>
        <p:spPr>
          <a:xfrm>
            <a:off x="6242383" y="1193152"/>
            <a:ext cx="489857" cy="4051819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59382" y="5464864"/>
            <a:ext cx="5451410" cy="74878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2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676468" y="692696"/>
            <a:ext cx="43995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676468" y="788763"/>
            <a:ext cx="7038804" cy="1653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sz="2000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000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</a:t>
            </a:r>
            <a:r>
              <a:rPr lang="es-AR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estómago</a:t>
            </a:r>
            <a:r>
              <a:rPr lang="es-AR" sz="20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endParaRPr lang="es-ES" sz="1500" dirty="0">
              <a:solidFill>
                <a:srgbClr val="0000FF"/>
              </a:solidFill>
              <a:latin typeface="ff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término de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ha utilizado para describir la </a:t>
            </a:r>
          </a:p>
          <a:p>
            <a:pPr defTabSz="342900"/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observación aberrante de las </a:t>
            </a:r>
            <a:r>
              <a:rPr lang="es-AR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glándulas de tipo </a:t>
            </a:r>
            <a:r>
              <a:rPr lang="es-AR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antral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AR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tanto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cuerpo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estómago como en el intestino. 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14348" y="2643182"/>
            <a:ext cx="54797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descripción de la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remonta 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principios del siglo XX, cuando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asoció con la curación de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úlceras en el cuerpo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gástrico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defTabSz="342900"/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Bonne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al. 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glándulas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pseudopilóricas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asociadas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erosiones severas en el cuerpo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estómago 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85786" y="4000504"/>
            <a:ext cx="5407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AR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Hebbel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describió glándulas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pseudopilóricas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pacientes </a:t>
            </a:r>
            <a:r>
              <a:rPr lang="es-AR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gastritis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también noto la presencia de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glándulas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pseudopilóricas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adyacentes a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ulceras gástricas cicatrizadas. 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57224" y="5214950"/>
            <a:ext cx="5375069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</a:rPr>
              <a:t>Magnus</a:t>
            </a:r>
            <a:r>
              <a:rPr lang="es-AR" dirty="0">
                <a:latin typeface="Calibri" panose="020F0502020204030204" pitchFamily="34" charset="0"/>
              </a:rPr>
              <a:t> también noto que las </a:t>
            </a:r>
            <a:r>
              <a:rPr lang="es-AR" dirty="0">
                <a:solidFill>
                  <a:srgbClr val="FF0000"/>
                </a:solidFill>
                <a:latin typeface="Calibri" panose="020F0502020204030204" pitchFamily="34" charset="0"/>
              </a:rPr>
              <a:t>úlceras gástricas, </a:t>
            </a:r>
            <a:r>
              <a:rPr lang="es-AR" dirty="0">
                <a:latin typeface="Calibri" panose="020F0502020204030204" pitchFamily="34" charset="0"/>
              </a:rPr>
              <a:t>frecuentemente,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</a:rPr>
              <a:t>se encuentran completamente rodeadas de glándulas tipo pilóricas.</a:t>
            </a:r>
            <a:endParaRPr lang="es-E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0892" y="2000240"/>
            <a:ext cx="1988509" cy="17333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108" y="4572008"/>
            <a:ext cx="2490892" cy="16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4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9552" y="1472629"/>
            <a:ext cx="6729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Algunos autores han considerado a las regiones de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una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extensión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mucosa pilórica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 largo de la curvatura mayor </a:t>
            </a:r>
            <a:r>
              <a:rPr lang="es-A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hacia la región </a:t>
            </a:r>
            <a:r>
              <a:rPr lang="es-AR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oxíntica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11560" y="3356992"/>
            <a:ext cx="6209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patrón de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extensión de la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metaplasia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pseudopilórica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desde el estómago distal a lo largo de la incisura fue descripto como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antralización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se encuentra asociado </a:t>
            </a:r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envejecimiento.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16724" y="1094480"/>
            <a:ext cx="7119562" cy="17556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11560" y="4930150"/>
            <a:ext cx="6943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Es importante destacar que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expresión de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pepsinógeno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</a:t>
            </a:r>
          </a:p>
          <a:p>
            <a:pPr defTabSz="342900"/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ha utilizado como </a:t>
            </a:r>
            <a:r>
              <a:rPr lang="es-AR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marcador de </a:t>
            </a:r>
            <a:r>
              <a:rPr lang="es-AR" u="sng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u="sng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pseudopilórica</a:t>
            </a:r>
            <a:endParaRPr lang="es-AR" u="sng" dirty="0" smtClean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r>
              <a:rPr lang="es-AR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 en los casos de </a:t>
            </a:r>
            <a:r>
              <a:rPr lang="es-AR" u="sng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antralización</a:t>
            </a:r>
            <a:r>
              <a:rPr lang="es-AR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  <a:endParaRPr lang="es-ES" u="sng" dirty="0"/>
          </a:p>
        </p:txBody>
      </p:sp>
      <p:sp>
        <p:nvSpPr>
          <p:cNvPr id="2" name="Flecha abajo 1"/>
          <p:cNvSpPr/>
          <p:nvPr/>
        </p:nvSpPr>
        <p:spPr>
          <a:xfrm>
            <a:off x="6228184" y="4930150"/>
            <a:ext cx="199189" cy="2990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1150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4414" y="1785926"/>
            <a:ext cx="5677678" cy="1365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Estos 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linajes </a:t>
            </a:r>
            <a:r>
              <a:rPr lang="es-AR" sz="1600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metaplásicos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gástricos</a:t>
            </a:r>
          </a:p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están asociados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estimulados por un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medio alterado</a:t>
            </a:r>
          </a:p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 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predisponer al desarrollo de una neoplasia.</a:t>
            </a:r>
            <a:endParaRPr lang="es-ES" sz="16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cancerización de campo )</a:t>
            </a:r>
            <a:endParaRPr lang="es-ES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3500438"/>
            <a:ext cx="3123435" cy="2832095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6250507" y="3850218"/>
            <a:ext cx="464633" cy="7932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6143636" y="4429132"/>
            <a:ext cx="6998" cy="1777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7" y="3225471"/>
            <a:ext cx="3966569" cy="216624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55576" y="542876"/>
            <a:ext cx="77997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estómago, estos linajes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metaplásicos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están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asociados frecuentemente 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atrofia </a:t>
            </a:r>
            <a:r>
              <a:rPr lang="es-AR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oxíntica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perdida de células parietales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 de la infección crónica por </a:t>
            </a:r>
            <a:r>
              <a:rPr lang="es-AR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helicobacter</a:t>
            </a:r>
            <a:r>
              <a:rPr lang="es-A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pylori.  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997735"/>
            <a:ext cx="365792" cy="359695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755576" y="332656"/>
            <a:ext cx="7272808" cy="145327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782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445794" y="542448"/>
            <a:ext cx="6983726" cy="648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778419" y="1571612"/>
            <a:ext cx="54567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1999, Schmidt, et al. informó la presencia de un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linaje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metaplásico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adyacente a cánceres gástricos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el cuerpo del estómago que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expresaba el factor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trefoil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(TFF2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que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luego se designó como polipéptido espasmolítico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8218" y="620006"/>
            <a:ext cx="6677790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sz="2000" b="1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sz="2000" b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expresa el polipéptido espasmolítico (SPEM):</a:t>
            </a:r>
            <a:endParaRPr lang="es-ES" sz="20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14348" y="307181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s-AR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expresa el polipéptido espasmolítico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(SPEM)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 asociada con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cánceres gástricos tempranos.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78419" y="4099153"/>
            <a:ext cx="54567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linaje SPEM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ha caracterizado además como un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linaje PAS-diastasa </a:t>
            </a:r>
            <a:r>
              <a:rPr lang="es-AR" sz="16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 expresa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TFF2 y Muc6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así como la unión a </a:t>
            </a:r>
            <a:r>
              <a:rPr lang="es-A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lectina</a:t>
            </a:r>
            <a:r>
              <a:rPr lang="es-A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GSII,</a:t>
            </a:r>
          </a:p>
          <a:p>
            <a:pPr defTabSz="342900"/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similar a las células secretoras de mucina, de la glándula </a:t>
            </a:r>
            <a:r>
              <a:rPr lang="es-AR" sz="1600" u="sng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antral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profunda</a:t>
            </a:r>
            <a:endParaRPr lang="es-ES" sz="1600" u="sng" dirty="0">
              <a:solidFill>
                <a:srgbClr val="0000FF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85800" y="1550049"/>
            <a:ext cx="5549382" cy="12702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85801" y="2942640"/>
            <a:ext cx="5549381" cy="10578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14348" y="4071942"/>
            <a:ext cx="5549381" cy="1714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5631" y="1904109"/>
            <a:ext cx="2430785" cy="25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57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41480" y="1243383"/>
            <a:ext cx="724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linajes SPEM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 ascienden a las  </a:t>
            </a:r>
            <a:r>
              <a:rPr lang="es-AR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foveolas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expresan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TFF1 / 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Muc5AC </a:t>
            </a:r>
          </a:p>
          <a:p>
            <a:pPr defTabSz="342900"/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ejerciendo el fenotipo de la </a:t>
            </a:r>
            <a:r>
              <a:rPr lang="es-AR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glandula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antral</a:t>
            </a:r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reparadora. </a:t>
            </a:r>
            <a:endParaRPr lang="es-ES" u="sng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41480" y="2250660"/>
            <a:ext cx="7002354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 bien la SPEM y la </a:t>
            </a:r>
            <a:r>
              <a:rPr lang="es-AR" sz="16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pseudopilórica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 pueden identificar mediante el color rosa,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partir de la tinción </a:t>
            </a:r>
            <a:r>
              <a:rPr lang="es-AR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carmínica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-diastasa resistente,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se puede determinar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naturaleza molecular del </a:t>
            </a:r>
            <a:r>
              <a:rPr lang="es-AR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linaje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como 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reparador versus </a:t>
            </a:r>
            <a:r>
              <a:rPr lang="es-AR" sz="1600" u="sng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preneoplásico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basándose solo en la tinción histológica.</a:t>
            </a:r>
          </a:p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539552" y="1116424"/>
            <a:ext cx="7560840" cy="8677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08813" y="4147018"/>
            <a:ext cx="5544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 las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ulceras agudas en el estómago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asocian </a:t>
            </a:r>
          </a:p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la aparición de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SPEM alrededor de las úlceras.</a:t>
            </a:r>
          </a:p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SPEM contribuye a la curación de estas lesiones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( TFF1 ) </a:t>
            </a:r>
            <a:endParaRPr lang="es-AR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40" y="3729932"/>
            <a:ext cx="365792" cy="36122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641479" y="3474072"/>
            <a:ext cx="4938633" cy="1679925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05" y="3474072"/>
            <a:ext cx="2880618" cy="1983539"/>
          </a:xfrm>
          <a:prstGeom prst="rect">
            <a:avLst/>
          </a:prstGeom>
        </p:spPr>
      </p:pic>
      <p:sp>
        <p:nvSpPr>
          <p:cNvPr id="9" name="Flecha curvada hacia la izquierda 8"/>
          <p:cNvSpPr/>
          <p:nvPr/>
        </p:nvSpPr>
        <p:spPr>
          <a:xfrm flipV="1">
            <a:off x="6735752" y="4112481"/>
            <a:ext cx="317241" cy="1041516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744981" y="3743149"/>
            <a:ext cx="166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TFF1 / Muc5AC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268590" y="2551767"/>
            <a:ext cx="615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0000"/>
                </a:solidFill>
              </a:rPr>
              <a:t>?</a:t>
            </a:r>
            <a:endParaRPr lang="es-ES" sz="4000" dirty="0">
              <a:solidFill>
                <a:srgbClr val="FF0000"/>
              </a:solidFill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6486785" y="2903832"/>
            <a:ext cx="690304" cy="26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1197428" y="3743149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Si se sabe : 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18936" y="5457611"/>
            <a:ext cx="2050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TFF1 : reparador. 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18936" y="5826943"/>
            <a:ext cx="3719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Muc5AC : Puede estar asociado a CA. </a:t>
            </a:r>
            <a:endParaRPr lang="es-AR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74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46753" y="2100235"/>
            <a:ext cx="6965607" cy="2078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SPEM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probablemente representa una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respuesta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metaplásica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inicial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la lesión gástrica, mientras que 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ante la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lesión crónica y la inflamación pueden conducir a una mayor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evolución </a:t>
            </a:r>
            <a:r>
              <a:rPr lang="es-AR" sz="1600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metaplasica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generando </a:t>
            </a:r>
            <a:r>
              <a:rPr lang="es-AR" sz="1600" dirty="0" err="1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intestinal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células caliciformes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 Tipo 3 ) 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partir de SPEM.</a:t>
            </a:r>
          </a:p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 lo tanto, </a:t>
            </a:r>
            <a:r>
              <a:rPr lang="es-AR" sz="1600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 bien las </a:t>
            </a:r>
            <a:r>
              <a:rPr lang="es-AR" sz="1600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metaplasias</a:t>
            </a:r>
            <a:r>
              <a:rPr lang="es-AR" sz="1600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s-AR" sz="1600" u="sng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pseudopilóricas</a:t>
            </a:r>
            <a:r>
              <a:rPr lang="es-AR" sz="1600" u="sng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s-AR" sz="1600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el estómago son inicialmente reparativas, su persistencia en el contexto de inflamación crónica puede conducir a escenarios neoplásicos nocivos</a:t>
            </a:r>
            <a:r>
              <a:rPr lang="es-AR" sz="1600" u="sng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 SPEM -----TFF3 ) </a:t>
            </a:r>
            <a:endParaRPr lang="es-E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538843" y="1759986"/>
            <a:ext cx="7697756" cy="31692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72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5536" y="764704"/>
            <a:ext cx="650110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 bien un grupo ha sugerido que el </a:t>
            </a:r>
            <a:r>
              <a:rPr lang="es-AR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SPEM surge de las células progenitoras </a:t>
            </a:r>
            <a:r>
              <a:rPr lang="es-AR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istmicas</a:t>
            </a:r>
            <a:r>
              <a:rPr lang="es-AR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el cuerpo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la gran mayoría de los </a:t>
            </a:r>
            <a:r>
              <a:rPr lang="es-AR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grupos indica que las células principales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son el origen de los linajes SPEM en el cuerpo del estómago.</a:t>
            </a:r>
          </a:p>
          <a:p>
            <a:pPr defTabSz="342900"/>
            <a:endParaRPr lang="es-AR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r>
              <a:rPr lang="es-AR" sz="135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</a:t>
            </a:r>
            <a:endParaRPr lang="es-AR" sz="135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35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35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924944"/>
            <a:ext cx="3444539" cy="24812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03848" y="541124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Cuerpo gástrico</a:t>
            </a:r>
            <a:endParaRPr lang="es-ES" dirty="0"/>
          </a:p>
        </p:txBody>
      </p:sp>
      <p:sp>
        <p:nvSpPr>
          <p:cNvPr id="7" name="Flecha izquierda y arriba 6"/>
          <p:cNvSpPr/>
          <p:nvPr/>
        </p:nvSpPr>
        <p:spPr>
          <a:xfrm>
            <a:off x="3851920" y="3957886"/>
            <a:ext cx="1296144" cy="623242"/>
          </a:xfrm>
          <a:prstGeom prst="left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4788024" y="364502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SPEM</a:t>
            </a:r>
            <a:endParaRPr lang="es-ES" dirty="0"/>
          </a:p>
        </p:txBody>
      </p:sp>
      <p:sp>
        <p:nvSpPr>
          <p:cNvPr id="9" name="Flecha izquierda y arriba 8"/>
          <p:cNvSpPr/>
          <p:nvPr/>
        </p:nvSpPr>
        <p:spPr>
          <a:xfrm flipH="1">
            <a:off x="1115616" y="3417833"/>
            <a:ext cx="2376264" cy="432048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899592" y="3019805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SPEM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483768" y="4365104"/>
            <a:ext cx="864096" cy="43204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redondeado 1"/>
          <p:cNvSpPr/>
          <p:nvPr/>
        </p:nvSpPr>
        <p:spPr>
          <a:xfrm>
            <a:off x="323528" y="1124744"/>
            <a:ext cx="6768752" cy="1661314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788024" y="317232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TFF2</a:t>
            </a:r>
            <a:endParaRPr lang="es-ES" dirty="0"/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4365605" y="3417833"/>
            <a:ext cx="422420" cy="5522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738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1479" y="1809361"/>
            <a:ext cx="63004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el páncreas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s-AR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ductal posterior a una lesión, parece evolucionar a partir de la reprogramación de células </a:t>
            </a:r>
            <a:r>
              <a:rPr lang="es-AR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acinares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pancreáticas secretoras de zimógeno.</a:t>
            </a:r>
          </a:p>
          <a:p>
            <a:pPr defTabSz="342900"/>
            <a:endParaRPr lang="es-AR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Estos estudios en el estómago y el páncreas han llevado a sugerir que los </a:t>
            </a:r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linajes</a:t>
            </a:r>
          </a:p>
          <a:p>
            <a:pPr defTabSz="342900"/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células secretoras de zimógeno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pueden servir como una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fuente general de linajes reparadores de secreción mucosa.</a:t>
            </a:r>
          </a:p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AR" sz="1350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95536" y="980728"/>
            <a:ext cx="7109927" cy="3734156"/>
          </a:xfrm>
          <a:prstGeom prst="roundRect">
            <a:avLst/>
          </a:prstGeom>
          <a:noFill/>
          <a:ln w="57150">
            <a:solidFill>
              <a:srgbClr val="003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41479" y="1290533"/>
            <a:ext cx="458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También , presencia de SPEM en páncreas.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594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vc-004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redondeado 7"/>
          <p:cNvSpPr/>
          <p:nvPr/>
        </p:nvSpPr>
        <p:spPr>
          <a:xfrm>
            <a:off x="2438400" y="2564904"/>
            <a:ext cx="1413520" cy="502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1877782" y="5877272"/>
            <a:ext cx="5990578" cy="7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533400" y="4555438"/>
            <a:ext cx="3505200" cy="10338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4880640" y="4267200"/>
            <a:ext cx="3939832" cy="139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 flipV="1">
            <a:off x="2438400" y="1905000"/>
            <a:ext cx="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2667000" y="1905000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V="1">
            <a:off x="2971800" y="19050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3276600" y="1905000"/>
            <a:ext cx="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V="1">
            <a:off x="3505200" y="1905000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352800" y="381000"/>
            <a:ext cx="5327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3200" dirty="0" smtClean="0">
                <a:solidFill>
                  <a:srgbClr val="000099"/>
                </a:solidFill>
                <a:latin typeface="Arial MT Black" pitchFamily="34" charset="0"/>
              </a:rPr>
              <a:t>MOCO - BICARBONATO</a:t>
            </a:r>
            <a:endParaRPr lang="es-ES" altLang="es-ES" sz="3200" dirty="0" smtClean="0">
              <a:solidFill>
                <a:srgbClr val="000099"/>
              </a:solidFill>
              <a:latin typeface="Arial MT Black" pitchFamily="34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362200" y="1295400"/>
            <a:ext cx="13017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6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MOCO</a:t>
            </a:r>
            <a:endParaRPr lang="es-ES" altLang="es-ES" sz="26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533400" y="3657600"/>
            <a:ext cx="10302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3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EGF</a:t>
            </a:r>
            <a:endParaRPr lang="es-ES" altLang="es-ES" sz="30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81000" y="3581400"/>
            <a:ext cx="1295400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953000" y="4555438"/>
            <a:ext cx="113043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LCAU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MEPS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2286000" y="1295400"/>
            <a:ext cx="1371600" cy="457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228600" y="6461125"/>
            <a:ext cx="14205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1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LIFE. SCI. 2000 67.</a:t>
            </a:r>
            <a:endParaRPr lang="es-ES" altLang="es-ES" sz="11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>
            <a:off x="4194840" y="5012989"/>
            <a:ext cx="6858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2518440" y="4630148"/>
            <a:ext cx="2362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CUELLO 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LA GLANDULA GÁSTRICA</a:t>
            </a:r>
            <a:endParaRPr lang="es-ES" altLang="es-ES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5181600" y="2819400"/>
            <a:ext cx="12207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3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PGE</a:t>
            </a:r>
            <a:r>
              <a:rPr lang="pt-BR" altLang="es-ES" sz="3000" baseline="-250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2</a:t>
            </a:r>
            <a:endParaRPr lang="es-ES" altLang="es-ES" sz="3000" baseline="-250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5105400" y="2743200"/>
            <a:ext cx="1295400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H="1">
            <a:off x="3124200" y="3124200"/>
            <a:ext cx="18288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24" name="Line 20"/>
          <p:cNvSpPr>
            <a:spLocks noChangeShapeType="1"/>
          </p:cNvSpPr>
          <p:nvPr/>
        </p:nvSpPr>
        <p:spPr bwMode="auto">
          <a:xfrm flipV="1">
            <a:off x="1828800" y="3124200"/>
            <a:ext cx="1066800" cy="762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152400" y="0"/>
            <a:ext cx="189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4000" smtClean="0">
                <a:solidFill>
                  <a:srgbClr val="CA7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rpentineDBol" pitchFamily="34" charset="0"/>
              </a:rPr>
              <a:t>BDMG</a:t>
            </a:r>
            <a:endParaRPr lang="es-ES" altLang="es-ES" sz="4000" smtClean="0">
              <a:solidFill>
                <a:srgbClr val="CA7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rpentineDBol" pitchFamily="34" charset="0"/>
            </a:endParaRP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2514600" y="2667000"/>
            <a:ext cx="13692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sz="20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r</a:t>
            </a:r>
            <a:r>
              <a:rPr lang="pt-BR" altLang="es-E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MUSC1-4</a:t>
            </a:r>
            <a:endParaRPr lang="es-ES" altLang="es-ES" sz="2000" baseline="-250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3860" y="48170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EROSION</a:t>
            </a:r>
            <a:endParaRPr lang="es-ES" dirty="0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>
            <a:off x="1828800" y="5001714"/>
            <a:ext cx="6858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76256" y="4783084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TFF1 –TFF2</a:t>
            </a:r>
            <a:endParaRPr lang="es-ES" dirty="0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6109063" y="4967750"/>
            <a:ext cx="6858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21782" y="5918335"/>
            <a:ext cx="5342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E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GLANDULA GÁSTRICA </a:t>
            </a:r>
            <a:r>
              <a:rPr lang="pt-BR" altLang="es-E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antral</a:t>
            </a:r>
            <a:r>
              <a:rPr lang="pt-BR" altLang="es-E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 profunda MUSC6 ante áreas de atrofia </a:t>
            </a:r>
            <a:endParaRPr lang="es-ES" altLang="es-E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MT Black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49152" y="5054479"/>
            <a:ext cx="1168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Muc5AC 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4990981" y="2130121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MT Black" pitchFamily="34" charset="0"/>
              </a:rPr>
              <a:t>LCAU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990981" y="2060848"/>
            <a:ext cx="1118082" cy="5040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H="1">
            <a:off x="4233292" y="2357847"/>
            <a:ext cx="677416" cy="22512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11312" y="620688"/>
            <a:ext cx="1952779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2900">
              <a:lnSpc>
                <a:spcPct val="107000"/>
              </a:lnSpc>
            </a:pPr>
            <a:r>
              <a:rPr lang="es-AR" sz="2000" b="1" dirty="0" smtClean="0">
                <a:solidFill>
                  <a:srgbClr val="0000FF"/>
                </a:solidFill>
                <a:latin typeface="ff3"/>
                <a:ea typeface="Times New Roman" panose="02020603050405020304" pitchFamily="18" charset="0"/>
                <a:cs typeface="Calibri" panose="020F0502020204030204" pitchFamily="34" charset="0"/>
              </a:rPr>
              <a:t>Conclusiones:</a:t>
            </a:r>
            <a:endParaRPr lang="es-ES" sz="2000" dirty="0">
              <a:solidFill>
                <a:srgbClr val="0000FF"/>
              </a:solidFill>
              <a:latin typeface="ff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85786" y="2357430"/>
            <a:ext cx="6984776" cy="3718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Una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lesión aguda o crónica de la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mucosa ( mas profunda )  gastrointestinal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conduce a la aparición de linajes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metaplásicos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fenotipos similares a las glándulas secretoras del antro gástrico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Estas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metaplasias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reparadoras en superficie , proporcionan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mucinas protectoras y factores de crecimiento que promueven la restitución epitelial.</a:t>
            </a:r>
          </a:p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Aunque los orígenes celulares de estos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linajes </a:t>
            </a:r>
            <a:r>
              <a:rPr lang="es-AR" sz="1600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metaplásicos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pueden variar,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todos contribuyen a la resolución del daño agudo y crónico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 revestimiento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epitelial.</a:t>
            </a:r>
          </a:p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endParaRPr lang="es-AR" sz="1350" dirty="0" smtClean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endParaRPr lang="es-AR" sz="1600" dirty="0" smtClean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daño crónico y la inflamación crónica , determinan la </a:t>
            </a:r>
            <a:r>
              <a:rPr lang="es-AR" sz="16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transdiferensiación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estos linajes Estimulando la carcinogénesis. </a:t>
            </a:r>
            <a:endParaRPr lang="es-E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55576" y="1412776"/>
            <a:ext cx="727280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07000"/>
              </a:lnSpc>
              <a:spcBef>
                <a:spcPts val="623"/>
              </a:spcBef>
              <a:spcAft>
                <a:spcPts val="623"/>
              </a:spcAft>
            </a:pPr>
            <a:r>
              <a:rPr lang="es-AR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Las lesiones más superficiales </a:t>
            </a:r>
            <a:r>
              <a:rPr lang="es-AR" u="sng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la mucosa pueden </a:t>
            </a:r>
            <a:r>
              <a:rPr lang="es-AR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provocar </a:t>
            </a:r>
            <a:r>
              <a:rPr lang="es-AR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metaplasia</a:t>
            </a:r>
            <a:r>
              <a:rPr lang="es-AR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se reparan mediante cobertura y luego expansión por las células mucosas superficiales.</a:t>
            </a:r>
            <a:endParaRPr lang="es-ES" u="sng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39552" y="1340768"/>
            <a:ext cx="7704856" cy="331236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539552" y="4964932"/>
            <a:ext cx="7920880" cy="1499199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4533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1884" y="471056"/>
            <a:ext cx="6486419" cy="5117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defTabSz="342900">
              <a:lnSpc>
                <a:spcPct val="107000"/>
              </a:lnSpc>
              <a:spcAft>
                <a:spcPts val="600"/>
              </a:spcAft>
            </a:pPr>
            <a:r>
              <a:rPr lang="es-AR" sz="2000" b="1" dirty="0">
                <a:solidFill>
                  <a:srgbClr val="0000FF"/>
                </a:solidFill>
                <a:latin typeface="ff3"/>
                <a:ea typeface="Calibri" panose="020F0502020204030204" pitchFamily="34" charset="0"/>
                <a:cs typeface="Times New Roman" panose="02020603050405020304" pitchFamily="18" charset="0"/>
              </a:rPr>
              <a:t>Linaje celular asociado a ulcera:</a:t>
            </a:r>
            <a:r>
              <a:rPr lang="es-AR" sz="2000" dirty="0">
                <a:solidFill>
                  <a:srgbClr val="0000FF"/>
                </a:solidFill>
                <a:latin typeface="ff3"/>
                <a:ea typeface="Calibri" panose="020F0502020204030204" pitchFamily="34" charset="0"/>
                <a:cs typeface="Times New Roman" panose="02020603050405020304" pitchFamily="18" charset="0"/>
              </a:rPr>
              <a:t>   (UACL )</a:t>
            </a:r>
            <a:endParaRPr lang="es-AR" sz="2000" b="1" dirty="0">
              <a:solidFill>
                <a:srgbClr val="0000FF"/>
              </a:solidFill>
              <a:latin typeface="ff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07000"/>
              </a:lnSpc>
              <a:spcAft>
                <a:spcPts val="600"/>
              </a:spcAft>
            </a:pPr>
            <a:endParaRPr lang="es-E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1990, Sir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Nicholas Wright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describió por primera vez la presencia de un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nuevo linaje de células mucosas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el contexto de 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úlceras asociadas a la enfermedad de Crohn</a:t>
            </a:r>
            <a:r>
              <a:rPr lang="es-AR" sz="1600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defTabSz="342900"/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1600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  <a:p>
            <a:pPr defTabSz="342900"/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s-AR" sz="16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Estan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mayormente presentes en Intestino delgado. </a:t>
            </a:r>
          </a:p>
          <a:p>
            <a:pPr defTabSz="342900"/>
            <a:endParaRPr lang="es-AR" sz="1600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linaje se asoció con la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producción de EGF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se demostró la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expresión de </a:t>
            </a:r>
            <a:r>
              <a:rPr lang="es-AR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TFF2 </a:t>
            </a:r>
            <a:r>
              <a:rPr lang="es-AR" sz="1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las </a:t>
            </a:r>
            <a:r>
              <a:rPr lang="es-AR" sz="1600" u="sng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cél</a:t>
            </a:r>
            <a:r>
              <a:rPr lang="es-AR" sz="1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la base de las glándulas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TFF1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1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expresados en las </a:t>
            </a:r>
            <a:r>
              <a:rPr lang="es-AR" sz="1600" u="sng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cél</a:t>
            </a:r>
            <a:r>
              <a:rPr lang="es-AR" sz="1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mucosas de la luz.</a:t>
            </a:r>
          </a:p>
          <a:p>
            <a:pPr defTabSz="342900"/>
            <a:endParaRPr lang="es-AR" sz="1600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UACL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también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contienen células caliciformes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TFF3 positivas . </a:t>
            </a:r>
          </a:p>
          <a:p>
            <a:pPr defTabSz="342900"/>
            <a:endParaRPr lang="es-AR" sz="1600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UACL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están </a:t>
            </a:r>
            <a:r>
              <a:rPr lang="es-AR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presentes en la enfermedad de </a:t>
            </a:r>
            <a:r>
              <a:rPr lang="es-AR" sz="1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Crohn</a:t>
            </a:r>
          </a:p>
          <a:p>
            <a:pPr defTabSz="342900"/>
            <a:r>
              <a:rPr lang="es-AR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</a:t>
            </a:r>
            <a:r>
              <a:rPr lang="es-AR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s-A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colitis ulcerosa.</a:t>
            </a:r>
          </a:p>
          <a:p>
            <a:pPr defTabSz="342900"/>
            <a:endParaRPr lang="es-AR" sz="135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s-AR" sz="135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es-ES" sz="1350" dirty="0">
              <a:solidFill>
                <a:prstClr val="black"/>
              </a:solidFill>
            </a:endParaRPr>
          </a:p>
          <a:p>
            <a:pPr defTabSz="342900"/>
            <a:endParaRPr lang="es-AR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endParaRPr lang="es-AR" sz="135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539552" y="1000108"/>
            <a:ext cx="6912768" cy="37147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3568" y="4728389"/>
            <a:ext cx="6871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origen de las UACL surge de las bases de las criptas </a:t>
            </a:r>
            <a:r>
              <a:rPr lang="es-A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 Esta observación podría implicar a las </a:t>
            </a:r>
            <a:r>
              <a:rPr lang="es-AR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células de </a:t>
            </a:r>
            <a:r>
              <a:rPr lang="es-AR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Paneth</a:t>
            </a:r>
            <a:r>
              <a:rPr lang="es-AR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como un </a:t>
            </a:r>
            <a:r>
              <a:rPr lang="es-AR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origen para la </a:t>
            </a:r>
            <a:r>
              <a:rPr lang="es-AR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formación de </a:t>
            </a:r>
            <a:r>
              <a:rPr lang="es-AR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UACL.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060848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28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35929" y="2227249"/>
            <a:ext cx="7086600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base"/>
            <a:r>
              <a:rPr lang="es-ES" sz="1600" dirty="0">
                <a:latin typeface="ff3"/>
              </a:rPr>
              <a:t>El linaje celular asociado a la úlcera y los péptidos </a:t>
            </a:r>
            <a:r>
              <a:rPr lang="es-ES" sz="1600" dirty="0" err="1">
                <a:latin typeface="ff3"/>
              </a:rPr>
              <a:t>trefoil</a:t>
            </a:r>
            <a:r>
              <a:rPr lang="es-ES" sz="1600" dirty="0">
                <a:latin typeface="ff3"/>
              </a:rPr>
              <a:t>:</a:t>
            </a:r>
          </a:p>
          <a:p>
            <a:pPr defTabSz="342900" fontAlgn="base"/>
            <a:r>
              <a:rPr lang="es-ES" sz="1600" dirty="0">
                <a:latin typeface="ff3"/>
              </a:rPr>
              <a:t>un sistema de reparación de la mucosa gastrointestinal</a:t>
            </a:r>
          </a:p>
          <a:p>
            <a:pPr defTabSz="342900" fontAlgn="base"/>
            <a:endParaRPr lang="es-ES" sz="1350" dirty="0">
              <a:latin typeface="NexusSerifPro"/>
            </a:endParaRPr>
          </a:p>
          <a:p>
            <a:pPr defTabSz="342900" fontAlgn="base"/>
            <a:r>
              <a:rPr lang="es-ES" sz="1050" dirty="0" err="1">
                <a:latin typeface="inherit"/>
              </a:rPr>
              <a:t>Cell</a:t>
            </a:r>
            <a:r>
              <a:rPr lang="es-ES" sz="1050" dirty="0">
                <a:latin typeface="inherit"/>
              </a:rPr>
              <a:t> line </a:t>
            </a:r>
            <a:r>
              <a:rPr lang="es-ES" sz="1050" dirty="0" err="1">
                <a:latin typeface="inherit"/>
              </a:rPr>
              <a:t>associated</a:t>
            </a:r>
            <a:r>
              <a:rPr lang="es-ES" sz="1050" dirty="0">
                <a:latin typeface="inherit"/>
              </a:rPr>
              <a:t> </a:t>
            </a:r>
            <a:r>
              <a:rPr lang="es-ES" sz="1050" dirty="0" err="1">
                <a:latin typeface="inherit"/>
              </a:rPr>
              <a:t>with</a:t>
            </a:r>
            <a:r>
              <a:rPr lang="es-ES" sz="1050" dirty="0">
                <a:latin typeface="inherit"/>
              </a:rPr>
              <a:t> </a:t>
            </a:r>
            <a:r>
              <a:rPr lang="es-ES" sz="1050" dirty="0" err="1">
                <a:latin typeface="inherit"/>
              </a:rPr>
              <a:t>ulcers</a:t>
            </a:r>
            <a:r>
              <a:rPr lang="es-ES" sz="1050" dirty="0">
                <a:latin typeface="inherit"/>
              </a:rPr>
              <a:t> and </a:t>
            </a:r>
            <a:r>
              <a:rPr lang="es-ES" sz="1050" dirty="0" err="1">
                <a:latin typeface="inherit"/>
              </a:rPr>
              <a:t>Trefoil</a:t>
            </a:r>
            <a:r>
              <a:rPr lang="es-ES" sz="1050" dirty="0">
                <a:latin typeface="inherit"/>
              </a:rPr>
              <a:t> </a:t>
            </a:r>
            <a:r>
              <a:rPr lang="es-ES" sz="1050" dirty="0" err="1">
                <a:latin typeface="inherit"/>
              </a:rPr>
              <a:t>peptides</a:t>
            </a:r>
            <a:r>
              <a:rPr lang="es-ES" sz="1050" dirty="0">
                <a:latin typeface="inherit"/>
              </a:rPr>
              <a:t>:</a:t>
            </a:r>
          </a:p>
          <a:p>
            <a:pPr defTabSz="342900" fontAlgn="base"/>
            <a:r>
              <a:rPr lang="es-ES" sz="1050" dirty="0" err="1">
                <a:latin typeface="inherit"/>
              </a:rPr>
              <a:t>repair</a:t>
            </a:r>
            <a:r>
              <a:rPr lang="es-ES" sz="1050" dirty="0">
                <a:latin typeface="inherit"/>
              </a:rPr>
              <a:t> of gastrointestinal mucosa</a:t>
            </a:r>
          </a:p>
          <a:p>
            <a:pPr defTabSz="342900" fontAlgn="base"/>
            <a:r>
              <a:rPr lang="es-ES" sz="1050" dirty="0">
                <a:latin typeface="inherit"/>
              </a:rPr>
              <a:t>M. </a:t>
            </a:r>
            <a:r>
              <a:rPr lang="es-ES" sz="1050" dirty="0" err="1">
                <a:latin typeface="inherit"/>
              </a:rPr>
              <a:t>Pera</a:t>
            </a:r>
            <a:r>
              <a:rPr lang="es-ES" sz="1050" baseline="30000" dirty="0" err="1">
                <a:latin typeface="inherit"/>
                <a:hlinkClick r:id="rId2"/>
              </a:rPr>
              <a:t>a</a:t>
            </a:r>
            <a:r>
              <a:rPr lang="es-ES" sz="1050" dirty="0">
                <a:latin typeface="inherit"/>
              </a:rPr>
              <a:t>, R. </a:t>
            </a:r>
            <a:r>
              <a:rPr lang="es-ES" sz="1050" dirty="0" err="1">
                <a:latin typeface="inherit"/>
              </a:rPr>
              <a:t>Poulsom</a:t>
            </a:r>
            <a:r>
              <a:rPr lang="es-ES" sz="1050" baseline="30000" dirty="0" err="1">
                <a:latin typeface="inherit"/>
                <a:hlinkClick r:id="rId2"/>
              </a:rPr>
              <a:t>b</a:t>
            </a:r>
            <a:endParaRPr lang="es-ES" sz="1050" baseline="30000" dirty="0">
              <a:latin typeface="inherit"/>
            </a:endParaRPr>
          </a:p>
          <a:p>
            <a:pPr defTabSz="342900" fontAlgn="base"/>
            <a:endParaRPr lang="es-ES" sz="1350" dirty="0">
              <a:latin typeface="inherit"/>
            </a:endParaRPr>
          </a:p>
          <a:p>
            <a:pPr defTabSz="342900" fontAlgn="base"/>
            <a:r>
              <a:rPr lang="es-ES" sz="1350" baseline="30000" dirty="0">
                <a:latin typeface="inherit"/>
              </a:rPr>
              <a:t>a </a:t>
            </a:r>
            <a:r>
              <a:rPr lang="es-ES" sz="900" dirty="0" err="1">
                <a:latin typeface="inherit"/>
              </a:rPr>
              <a:t>Institut</a:t>
            </a:r>
            <a:r>
              <a:rPr lang="es-ES" sz="900" dirty="0">
                <a:latin typeface="inherit"/>
              </a:rPr>
              <a:t> de </a:t>
            </a:r>
            <a:r>
              <a:rPr lang="es-ES" sz="900" dirty="0" err="1">
                <a:latin typeface="inherit"/>
              </a:rPr>
              <a:t>Malalties</a:t>
            </a:r>
            <a:r>
              <a:rPr lang="es-ES" sz="900" dirty="0">
                <a:latin typeface="inherit"/>
              </a:rPr>
              <a:t> </a:t>
            </a:r>
            <a:r>
              <a:rPr lang="es-ES" sz="900" dirty="0" err="1">
                <a:latin typeface="inherit"/>
              </a:rPr>
              <a:t>Digestives</a:t>
            </a:r>
            <a:r>
              <a:rPr lang="es-ES" sz="900" dirty="0">
                <a:latin typeface="inherit"/>
              </a:rPr>
              <a:t>. IDIBAPS. Hospital Cl??</a:t>
            </a:r>
            <a:r>
              <a:rPr lang="es-ES" sz="900" dirty="0" err="1">
                <a:latin typeface="inherit"/>
              </a:rPr>
              <a:t>nic</a:t>
            </a:r>
            <a:r>
              <a:rPr lang="es-ES" sz="900" dirty="0">
                <a:latin typeface="inherit"/>
              </a:rPr>
              <a:t>.</a:t>
            </a:r>
          </a:p>
          <a:p>
            <a:pPr defTabSz="342900" fontAlgn="base"/>
            <a:r>
              <a:rPr lang="es-ES" sz="900" dirty="0">
                <a:latin typeface="inherit"/>
              </a:rPr>
              <a:t> Universidad de </a:t>
            </a:r>
            <a:r>
              <a:rPr lang="es-ES" sz="900" dirty="0" err="1">
                <a:latin typeface="inherit"/>
              </a:rPr>
              <a:t>Barcelona.</a:t>
            </a:r>
            <a:r>
              <a:rPr lang="es-ES" sz="900" baseline="30000" dirty="0" err="1">
                <a:latin typeface="inherit"/>
              </a:rPr>
              <a:t>b</a:t>
            </a:r>
            <a:r>
              <a:rPr lang="es-ES" sz="900" baseline="30000" dirty="0">
                <a:latin typeface="inherit"/>
              </a:rPr>
              <a:t> </a:t>
            </a:r>
            <a:r>
              <a:rPr lang="es-ES" sz="900" dirty="0">
                <a:latin typeface="inherit"/>
              </a:rPr>
              <a:t>In Situ </a:t>
            </a:r>
            <a:r>
              <a:rPr lang="es-ES" sz="900" dirty="0" err="1">
                <a:latin typeface="inherit"/>
              </a:rPr>
              <a:t>Hybridisation</a:t>
            </a:r>
            <a:r>
              <a:rPr lang="es-ES" sz="900" dirty="0">
                <a:latin typeface="inherit"/>
              </a:rPr>
              <a:t> </a:t>
            </a:r>
            <a:r>
              <a:rPr lang="es-ES" sz="900" dirty="0" err="1">
                <a:latin typeface="inherit"/>
              </a:rPr>
              <a:t>Unit</a:t>
            </a:r>
            <a:r>
              <a:rPr lang="es-ES" sz="900" dirty="0">
                <a:latin typeface="inherit"/>
              </a:rPr>
              <a:t>. </a:t>
            </a:r>
            <a:r>
              <a:rPr lang="es-ES" sz="900" dirty="0" err="1">
                <a:latin typeface="inherit"/>
              </a:rPr>
              <a:t>Histopathology</a:t>
            </a:r>
            <a:r>
              <a:rPr lang="es-ES" sz="900" dirty="0">
                <a:latin typeface="inherit"/>
              </a:rPr>
              <a:t> </a:t>
            </a:r>
            <a:r>
              <a:rPr lang="es-ES" sz="900" dirty="0" err="1">
                <a:latin typeface="inherit"/>
              </a:rPr>
              <a:t>Unit</a:t>
            </a:r>
            <a:r>
              <a:rPr lang="es-ES" sz="900" dirty="0">
                <a:latin typeface="inherit"/>
              </a:rPr>
              <a:t>. Imperial </a:t>
            </a:r>
            <a:r>
              <a:rPr lang="es-ES" sz="900" dirty="0" err="1">
                <a:latin typeface="inherit"/>
              </a:rPr>
              <a:t>Cancer</a:t>
            </a:r>
            <a:r>
              <a:rPr lang="es-ES" sz="900" dirty="0">
                <a:latin typeface="inherit"/>
              </a:rPr>
              <a:t> </a:t>
            </a:r>
            <a:r>
              <a:rPr lang="es-ES" sz="900" dirty="0" err="1">
                <a:latin typeface="inherit"/>
              </a:rPr>
              <a:t>Research</a:t>
            </a:r>
            <a:r>
              <a:rPr lang="es-ES" sz="900" dirty="0">
                <a:latin typeface="inherit"/>
              </a:rPr>
              <a:t> </a:t>
            </a:r>
            <a:r>
              <a:rPr lang="es-ES" sz="900" dirty="0" err="1">
                <a:latin typeface="inherit"/>
              </a:rPr>
              <a:t>Fund</a:t>
            </a:r>
            <a:r>
              <a:rPr lang="es-ES" sz="900" dirty="0">
                <a:latin typeface="inherit"/>
              </a:rPr>
              <a:t>. (ICRF).</a:t>
            </a:r>
          </a:p>
          <a:p>
            <a:pPr defTabSz="342900" fontAlgn="base"/>
            <a:r>
              <a:rPr lang="es-ES" sz="900" dirty="0">
                <a:latin typeface="inherit"/>
              </a:rPr>
              <a:t> Londres. Reino Unido.</a:t>
            </a:r>
          </a:p>
        </p:txBody>
      </p:sp>
      <p:sp>
        <p:nvSpPr>
          <p:cNvPr id="3" name="Elipse 2"/>
          <p:cNvSpPr/>
          <p:nvPr/>
        </p:nvSpPr>
        <p:spPr>
          <a:xfrm>
            <a:off x="333192" y="1737392"/>
            <a:ext cx="646523" cy="489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84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8158" y="404664"/>
            <a:ext cx="72921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  <a:latin typeface="NexusSansPro"/>
              </a:rPr>
              <a:t>El </a:t>
            </a:r>
            <a:r>
              <a:rPr lang="es-ES" sz="1350" i="1" dirty="0">
                <a:solidFill>
                  <a:srgbClr val="0000FF"/>
                </a:solidFill>
                <a:latin typeface="NexusSansPro"/>
              </a:rPr>
              <a:t>linaje celular asociado a la úlcera</a:t>
            </a:r>
            <a:r>
              <a:rPr lang="es-ES" sz="1350" dirty="0">
                <a:solidFill>
                  <a:srgbClr val="0000FF"/>
                </a:solidFill>
                <a:latin typeface="NexusSansPro"/>
              </a:rPr>
              <a:t> (LCAU) 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es una línea de diferenciación celular que </a:t>
            </a:r>
            <a:r>
              <a:rPr lang="es-ES" sz="1350" dirty="0">
                <a:solidFill>
                  <a:srgbClr val="FF0000"/>
                </a:solidFill>
                <a:latin typeface="NexusSansPro"/>
              </a:rPr>
              <a:t>aparece en la mucosa gastrointestinal </a:t>
            </a:r>
            <a:r>
              <a:rPr lang="es-ES" sz="1350" dirty="0" smtClean="0">
                <a:solidFill>
                  <a:srgbClr val="FF0000"/>
                </a:solidFill>
                <a:latin typeface="NexusSansPro"/>
              </a:rPr>
              <a:t>ulcerada</a:t>
            </a:r>
            <a:r>
              <a:rPr lang="es-ES" sz="1350" dirty="0">
                <a:solidFill>
                  <a:srgbClr val="FF0000"/>
                </a:solidFill>
                <a:latin typeface="NexusSansPro"/>
              </a:rPr>
              <a:t>. </a:t>
            </a:r>
            <a:endParaRPr lang="es-ES" sz="1350" dirty="0" smtClean="0">
              <a:solidFill>
                <a:srgbClr val="FF0000"/>
              </a:solidFill>
              <a:latin typeface="NexusSansPro"/>
            </a:endParaRPr>
          </a:p>
          <a:p>
            <a:pPr defTabSz="342900"/>
            <a:endParaRPr lang="es-ES" sz="1350" dirty="0">
              <a:solidFill>
                <a:srgbClr val="505050"/>
              </a:solidFill>
              <a:latin typeface="NexusSansPro"/>
            </a:endParaRPr>
          </a:p>
          <a:p>
            <a:pPr defTabSz="342900"/>
            <a:r>
              <a:rPr lang="es-ES" sz="1350" dirty="0" smtClean="0">
                <a:solidFill>
                  <a:srgbClr val="505050"/>
                </a:solidFill>
                <a:latin typeface="NexusSansPro"/>
              </a:rPr>
              <a:t>Tiene </a:t>
            </a:r>
            <a:r>
              <a:rPr lang="es-ES" sz="1350" dirty="0">
                <a:solidFill>
                  <a:srgbClr val="0000FF"/>
                </a:solidFill>
                <a:latin typeface="NexusSansPro"/>
              </a:rPr>
              <a:t>características comunes con otros epitelios </a:t>
            </a:r>
            <a:r>
              <a:rPr lang="es-ES" sz="1350" dirty="0" smtClean="0">
                <a:solidFill>
                  <a:srgbClr val="505050"/>
                </a:solidFill>
                <a:latin typeface="NexusSansPro"/>
              </a:rPr>
              <a:t>como 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las </a:t>
            </a:r>
            <a:r>
              <a:rPr lang="es-ES" sz="1350" dirty="0" err="1">
                <a:solidFill>
                  <a:srgbClr val="0000FF"/>
                </a:solidFill>
                <a:latin typeface="NexusSansPro"/>
              </a:rPr>
              <a:t>gl</a:t>
            </a:r>
            <a:r>
              <a:rPr lang="es-ES" sz="1350" dirty="0">
                <a:solidFill>
                  <a:srgbClr val="0000FF"/>
                </a:solidFill>
                <a:latin typeface="NexusSansPro"/>
              </a:rPr>
              <a:t>. de Brunner y las </a:t>
            </a:r>
            <a:r>
              <a:rPr lang="es-ES" sz="1350" dirty="0" err="1">
                <a:solidFill>
                  <a:srgbClr val="0000FF"/>
                </a:solidFill>
                <a:latin typeface="NexusSansPro"/>
              </a:rPr>
              <a:t>gl.pilóricas</a:t>
            </a:r>
            <a:r>
              <a:rPr lang="es-ES" sz="1350" dirty="0">
                <a:solidFill>
                  <a:srgbClr val="0000FF"/>
                </a:solidFill>
                <a:latin typeface="NexusSansPro"/>
              </a:rPr>
              <a:t>,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 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38543" y="1576534"/>
            <a:ext cx="7877751" cy="41242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srgbClr val="505050"/>
                </a:solidFill>
                <a:latin typeface="NexusSansPro"/>
              </a:rPr>
              <a:t>Descritas por </a:t>
            </a:r>
            <a:r>
              <a:rPr lang="es-ES" sz="1350" dirty="0" err="1">
                <a:solidFill>
                  <a:srgbClr val="0000FF"/>
                </a:solidFill>
                <a:latin typeface="NexusSansPro"/>
              </a:rPr>
              <a:t>Liber</a:t>
            </a:r>
            <a:r>
              <a:rPr lang="es-ES" sz="1350" dirty="0">
                <a:solidFill>
                  <a:srgbClr val="0000FF"/>
                </a:solidFill>
                <a:latin typeface="NexusSansPro"/>
              </a:rPr>
              <a:t> en 1951 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en un caso de </a:t>
            </a:r>
            <a:r>
              <a:rPr lang="es-ES" sz="1350" dirty="0" err="1">
                <a:solidFill>
                  <a:srgbClr val="505050"/>
                </a:solidFill>
                <a:latin typeface="NexusSansPro"/>
              </a:rPr>
              <a:t>ileítis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 terminal, siendo </a:t>
            </a:r>
            <a:r>
              <a:rPr lang="es-ES" sz="1350" dirty="0" smtClean="0">
                <a:solidFill>
                  <a:srgbClr val="505050"/>
                </a:solidFill>
                <a:latin typeface="NexusSansPro"/>
              </a:rPr>
              <a:t>denominadas</a:t>
            </a:r>
          </a:p>
          <a:p>
            <a:pPr defTabSz="342900"/>
            <a:r>
              <a:rPr lang="es-ES" sz="1350" dirty="0" smtClean="0">
                <a:solidFill>
                  <a:srgbClr val="505050"/>
                </a:solidFill>
                <a:latin typeface="NexusSansPro"/>
              </a:rPr>
              <a:t>entonces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 </a:t>
            </a:r>
            <a:r>
              <a:rPr lang="es-ES" sz="1350" i="1" dirty="0">
                <a:solidFill>
                  <a:srgbClr val="0000FF"/>
                </a:solidFill>
                <a:latin typeface="NexusSansPro"/>
              </a:rPr>
              <a:t>glándulas pilóricas </a:t>
            </a:r>
            <a:r>
              <a:rPr lang="es-ES" sz="1350" i="1" dirty="0" smtClean="0">
                <a:solidFill>
                  <a:srgbClr val="0000FF"/>
                </a:solidFill>
                <a:latin typeface="NexusSansPro"/>
              </a:rPr>
              <a:t>aberrantes</a:t>
            </a:r>
          </a:p>
          <a:p>
            <a:pPr defTabSz="342900"/>
            <a:endParaRPr lang="es-ES" sz="1350" i="1" dirty="0">
              <a:solidFill>
                <a:srgbClr val="0000FF"/>
              </a:solidFill>
              <a:latin typeface="NexusSansPro"/>
            </a:endParaRPr>
          </a:p>
          <a:p>
            <a:pPr algn="just" defTabSz="342900"/>
            <a:r>
              <a:rPr lang="es-ES" b="1" dirty="0">
                <a:solidFill>
                  <a:srgbClr val="0000FF"/>
                </a:solidFill>
                <a:latin typeface="inherit"/>
              </a:rPr>
              <a:t>HISTOGÉNESIS DEL LCAU</a:t>
            </a:r>
          </a:p>
          <a:p>
            <a:pPr algn="just" defTabSz="342900"/>
            <a:endParaRPr lang="es-ES" sz="2000" dirty="0">
              <a:solidFill>
                <a:srgbClr val="0000FF"/>
              </a:solidFill>
              <a:latin typeface="NexusSansPro"/>
            </a:endParaRPr>
          </a:p>
          <a:p>
            <a:pPr algn="just" defTabSz="342900"/>
            <a:r>
              <a:rPr lang="es-ES" sz="1400" dirty="0">
                <a:solidFill>
                  <a:srgbClr val="505050"/>
                </a:solidFill>
                <a:latin typeface="NexusSansPro"/>
              </a:rPr>
              <a:t>Se ha propuesto que 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la ulceración de la mucosa es la señal 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para el inicio del desarrollo de esta línea celular, que 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tendría lugar cerca del margen de la úlcera 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en respuesta a la presencia de algún factor inductor.</a:t>
            </a:r>
          </a:p>
          <a:p>
            <a:pPr algn="just" defTabSz="342900"/>
            <a:endParaRPr lang="es-ES" sz="14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400" dirty="0">
                <a:solidFill>
                  <a:srgbClr val="505050"/>
                </a:solidFill>
                <a:latin typeface="NexusSansPro"/>
              </a:rPr>
              <a:t>El crecimiento se inicia como un 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«brote» 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mediante diferenciación de las 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células </a:t>
            </a:r>
            <a:r>
              <a:rPr lang="es-ES" sz="1400" dirty="0" err="1">
                <a:solidFill>
                  <a:srgbClr val="FF0000"/>
                </a:solidFill>
                <a:latin typeface="NexusSansPro"/>
              </a:rPr>
              <a:t>pluripotenciales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 localizadas en la base de las criptas adyacentes a la úlcera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. Este grupo de primeras células 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migra 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en sentido distal hasta alcanzar la 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lámina propia donde se ramifica 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.Esta nueva glándula desarrolla un conducto que, en el caso del intestino delgado, 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asciende a través del tejido conectivo de la vellosidad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 hasta alcanzar la superficie mucosa . Además, el epitelio ductal prosigue su desplazamiento hacia la superficie de la vellosidad, cubriendo parte de ella. 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Se cree que todas las </a:t>
            </a:r>
            <a:r>
              <a:rPr lang="es-ES" sz="1400" i="1" dirty="0" err="1">
                <a:solidFill>
                  <a:srgbClr val="FF0000"/>
                </a:solidFill>
                <a:latin typeface="inherit"/>
              </a:rPr>
              <a:t>stem</a:t>
            </a:r>
            <a:r>
              <a:rPr lang="es-ES" sz="1400" i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s-ES" sz="1400" i="1" dirty="0" err="1">
                <a:solidFill>
                  <a:srgbClr val="FF0000"/>
                </a:solidFill>
                <a:latin typeface="inherit"/>
              </a:rPr>
              <a:t>cells</a:t>
            </a:r>
            <a:r>
              <a:rPr lang="es-ES" sz="1400" dirty="0">
                <a:solidFill>
                  <a:srgbClr val="FF0000"/>
                </a:solidFill>
                <a:latin typeface="NexusSansPro"/>
              </a:rPr>
              <a:t> del tubo digestivo pueden producir esta línea celular en respuesta a la ulceración crónica.</a:t>
            </a:r>
          </a:p>
          <a:p>
            <a:pPr defTabSz="342900"/>
            <a:endParaRPr lang="es-ES" sz="1350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1423" y="5589240"/>
            <a:ext cx="72163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 smtClean="0">
                <a:solidFill>
                  <a:srgbClr val="505050"/>
                </a:solidFill>
                <a:latin typeface="NexusSansPro"/>
              </a:rPr>
              <a:t>Se 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ha demostrado mediante estudios de </a:t>
            </a:r>
            <a:r>
              <a:rPr lang="es-ES" sz="1350" dirty="0" err="1">
                <a:solidFill>
                  <a:srgbClr val="0000FF"/>
                </a:solidFill>
                <a:latin typeface="NexusSansPro"/>
              </a:rPr>
              <a:t>inmunohistoquímica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, que esta proliferación glandular </a:t>
            </a:r>
            <a:r>
              <a:rPr lang="es-ES" sz="1350" dirty="0">
                <a:solidFill>
                  <a:srgbClr val="FF0000"/>
                </a:solidFill>
                <a:latin typeface="NexusSansPro"/>
              </a:rPr>
              <a:t>no es una </a:t>
            </a:r>
            <a:r>
              <a:rPr lang="es-ES" sz="1350" dirty="0" err="1">
                <a:solidFill>
                  <a:srgbClr val="FF0000"/>
                </a:solidFill>
                <a:latin typeface="NexusSansPro"/>
              </a:rPr>
              <a:t>metaplasia</a:t>
            </a:r>
            <a:r>
              <a:rPr lang="es-ES" sz="1350" dirty="0">
                <a:solidFill>
                  <a:srgbClr val="505050"/>
                </a:solidFill>
                <a:latin typeface="NexusSansPro"/>
              </a:rPr>
              <a:t>, sino una </a:t>
            </a:r>
            <a:r>
              <a:rPr lang="es-ES" sz="1350" dirty="0">
                <a:solidFill>
                  <a:srgbClr val="0000FF"/>
                </a:solidFill>
                <a:latin typeface="NexusSansPro"/>
              </a:rPr>
              <a:t>nueva línea de diferenciación celular.</a:t>
            </a:r>
            <a:endParaRPr lang="es-ES" sz="1350" dirty="0">
              <a:solidFill>
                <a:srgbClr val="0000FF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38543" y="5445224"/>
            <a:ext cx="7661849" cy="86409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716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0261" y="774174"/>
            <a:ext cx="670971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El LCAU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no sólo aparece en la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enfermedad de Crohn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, sino también en otras enfermedades que producen una inflamación y ulceración crónica de la mucosa del tubo digestivo como la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úlcera péptica, gástrica o duodenal, y la esofagitis por reflujo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, en la que aparece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asociado a la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metaplasia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de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Barrett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. </a:t>
            </a:r>
            <a:endParaRPr lang="es-ES" sz="1600" dirty="0" smtClean="0">
              <a:solidFill>
                <a:srgbClr val="0000FF"/>
              </a:solidFill>
              <a:latin typeface="NexusSansPro"/>
            </a:endParaRPr>
          </a:p>
          <a:p>
            <a:pPr defTabSz="342900"/>
            <a:endParaRPr lang="es-ES" sz="1350" dirty="0">
              <a:solidFill>
                <a:srgbClr val="0000FF"/>
              </a:solidFill>
              <a:latin typeface="NexusSansPro"/>
            </a:endParaRPr>
          </a:p>
          <a:p>
            <a:pPr defTabSz="342900"/>
            <a:endParaRPr lang="es-ES" sz="1350" dirty="0">
              <a:latin typeface="NexusSansPro"/>
            </a:endParaRPr>
          </a:p>
          <a:p>
            <a:pPr defTabSz="342900"/>
            <a:r>
              <a:rPr lang="es-ES" sz="1350" dirty="0">
                <a:latin typeface="NexusSansPro"/>
              </a:rPr>
              <a:t>Glándulas similares también se han descrito en la inflamación crónica del páncreas, vesícula biliar, trompas de Falopio, vejiga urinaria y pólipos nasales.</a:t>
            </a:r>
            <a:endParaRPr lang="es-ES" sz="1350" dirty="0"/>
          </a:p>
        </p:txBody>
      </p:sp>
      <p:sp>
        <p:nvSpPr>
          <p:cNvPr id="3" name="Rectángulo 2"/>
          <p:cNvSpPr/>
          <p:nvPr/>
        </p:nvSpPr>
        <p:spPr>
          <a:xfrm>
            <a:off x="518984" y="3068712"/>
            <a:ext cx="17139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  <a:latin typeface="NexusSansPro"/>
              </a:rPr>
              <a:t>El LCAU producen :</a:t>
            </a:r>
            <a:endParaRPr lang="es-ES" sz="1350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18983" y="3437492"/>
            <a:ext cx="63513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342900"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rgbClr val="0000FF"/>
                </a:solidFill>
                <a:latin typeface="NexusSansPro"/>
              </a:rPr>
              <a:t>Factor de crecimiento epidérmico (EGF)</a:t>
            </a:r>
          </a:p>
          <a:p>
            <a:pPr marL="214313" indent="-214313" defTabSz="342900"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rgbClr val="0000FF"/>
                </a:solidFill>
                <a:latin typeface="NexusSansPro"/>
              </a:rPr>
              <a:t>Factor transformador del crecimiento alfa (TGF- * )</a:t>
            </a:r>
          </a:p>
          <a:p>
            <a:pPr marL="214313" indent="-214313" defTabSz="342900"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rgbClr val="0000FF"/>
                </a:solidFill>
                <a:latin typeface="NexusSansPro"/>
              </a:rPr>
              <a:t>inhibidor de la secreción pancreática de tripsina (PSTI)</a:t>
            </a:r>
          </a:p>
          <a:p>
            <a:pPr marL="214313" indent="-214313" defTabSz="342900">
              <a:buFont typeface="Wingdings" panose="05000000000000000000" pitchFamily="2" charset="2"/>
              <a:buChar char="q"/>
            </a:pPr>
            <a:r>
              <a:rPr lang="es-ES" sz="1600" dirty="0" smtClean="0">
                <a:solidFill>
                  <a:srgbClr val="0000FF"/>
                </a:solidFill>
                <a:latin typeface="NexusSansPro"/>
              </a:rPr>
              <a:t>Y los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péptidos </a:t>
            </a:r>
            <a:r>
              <a:rPr lang="es-ES" sz="1600" i="1" dirty="0" err="1" smtClean="0">
                <a:solidFill>
                  <a:srgbClr val="0000FF"/>
                </a:solidFill>
                <a:latin typeface="NexusSansPro"/>
              </a:rPr>
              <a:t>trefoil</a:t>
            </a:r>
            <a:r>
              <a:rPr lang="es-ES" sz="1600" dirty="0" smtClean="0">
                <a:solidFill>
                  <a:srgbClr val="0000FF"/>
                </a:solidFill>
                <a:latin typeface="NexusSansPro"/>
              </a:rPr>
              <a:t>.   TFF!-TFF2-TFF3</a:t>
            </a:r>
            <a:endParaRPr lang="es-ES" sz="1600" dirty="0">
              <a:solidFill>
                <a:srgbClr val="0000FF"/>
              </a:solidFill>
              <a:latin typeface="NexusSansPro"/>
            </a:endParaRPr>
          </a:p>
          <a:p>
            <a:pPr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La secreción de estas proteínas que rodea la úlcera estimula la proliferación y migración celular favoreciendo la curación de las mucosas y potenciando el mecanismo de la </a:t>
            </a:r>
            <a:r>
              <a:rPr lang="es-ES" sz="1600" dirty="0" err="1">
                <a:solidFill>
                  <a:srgbClr val="505050"/>
                </a:solidFill>
                <a:latin typeface="NexusSansPro"/>
              </a:rPr>
              <a:t>citoprotección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18984" y="3019618"/>
            <a:ext cx="5324312" cy="1623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95536" y="678740"/>
            <a:ext cx="7056784" cy="1607251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1805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5735" y="1191390"/>
            <a:ext cx="69630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s-ES" sz="1600" b="1" dirty="0">
                <a:solidFill>
                  <a:srgbClr val="0000FF"/>
                </a:solidFill>
                <a:latin typeface="inherit"/>
              </a:rPr>
              <a:t>CARACTERÍSTICAS MORFOLÓGICAS E INMUNOHISTOQUÍMICAS</a:t>
            </a: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El LCAU,  Son glándulas localizadas en la lamina propia </a:t>
            </a:r>
            <a:r>
              <a:rPr lang="es-ES" sz="1600" dirty="0">
                <a:latin typeface="NexusSansPro"/>
              </a:rPr>
              <a:t>cuyos </a:t>
            </a:r>
            <a:r>
              <a:rPr lang="es-ES" sz="1600" dirty="0" err="1">
                <a:latin typeface="NexusSansPro"/>
              </a:rPr>
              <a:t>acinos</a:t>
            </a:r>
            <a:r>
              <a:rPr lang="es-ES" sz="1600" dirty="0">
                <a:latin typeface="NexusSansPro"/>
              </a:rPr>
              <a:t> drenan a la superficie del epitelio</a:t>
            </a:r>
            <a:r>
              <a:rPr lang="es-ES" sz="1600" dirty="0" smtClean="0">
                <a:latin typeface="NexusSansPro"/>
              </a:rPr>
              <a:t>.</a:t>
            </a:r>
          </a:p>
          <a:p>
            <a:pPr algn="just" defTabSz="342900"/>
            <a:endParaRPr lang="es-ES" sz="1600" dirty="0">
              <a:solidFill>
                <a:srgbClr val="0000FF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Producen 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mucina neutra PAS +,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a diferencia de las células mucosas intestinales que contienen </a:t>
            </a:r>
            <a:r>
              <a:rPr lang="es-ES" sz="1600" dirty="0" err="1">
                <a:solidFill>
                  <a:srgbClr val="505050"/>
                </a:solidFill>
                <a:latin typeface="NexusSansPro"/>
              </a:rPr>
              <a:t>mucoproteínas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 ácidas, azul </a:t>
            </a:r>
            <a:r>
              <a:rPr lang="es-ES" sz="1600" dirty="0" err="1">
                <a:solidFill>
                  <a:srgbClr val="505050"/>
                </a:solidFill>
                <a:latin typeface="NexusSansPro"/>
              </a:rPr>
              <a:t>Alcián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 </a:t>
            </a:r>
            <a:r>
              <a:rPr lang="es-ES" sz="1600" dirty="0" smtClean="0">
                <a:solidFill>
                  <a:srgbClr val="505050"/>
                </a:solidFill>
                <a:latin typeface="NexusSansPro"/>
              </a:rPr>
              <a:t>+.</a:t>
            </a: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La </a:t>
            </a:r>
            <a:r>
              <a:rPr lang="es-ES" sz="1600" dirty="0" err="1">
                <a:solidFill>
                  <a:srgbClr val="505050"/>
                </a:solidFill>
                <a:latin typeface="NexusSansPro"/>
              </a:rPr>
              <a:t>mucoproteína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 neutra secretada por estas glándulas es codificada por el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gen MUC1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 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7740352" y="476672"/>
            <a:ext cx="576064" cy="4320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1500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01594" y="1327059"/>
            <a:ext cx="5813855" cy="41780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defTabSz="342900"/>
            <a:r>
              <a:rPr lang="es-ES" b="1" dirty="0">
                <a:solidFill>
                  <a:srgbClr val="0000FF"/>
                </a:solidFill>
                <a:latin typeface="inherit"/>
              </a:rPr>
              <a:t>PÉPTIDOS SECRETADOS POR EL LCAU</a:t>
            </a:r>
          </a:p>
          <a:p>
            <a:pPr algn="just" defTabSz="342900"/>
            <a:endParaRPr lang="es-ES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b="1" dirty="0">
                <a:solidFill>
                  <a:srgbClr val="00B0F0"/>
                </a:solidFill>
                <a:latin typeface="inherit"/>
              </a:rPr>
              <a:t>Factor de crecimiento epidérmico</a:t>
            </a:r>
          </a:p>
          <a:p>
            <a:pPr algn="just" defTabSz="342900"/>
            <a:endParaRPr lang="es-ES" b="1" dirty="0">
              <a:solidFill>
                <a:srgbClr val="00B0F0"/>
              </a:solidFill>
              <a:latin typeface="inherit"/>
            </a:endParaRPr>
          </a:p>
          <a:p>
            <a:pPr algn="just" defTabSz="342900"/>
            <a:endParaRPr lang="es-ES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dirty="0">
                <a:solidFill>
                  <a:srgbClr val="505050"/>
                </a:solidFill>
                <a:latin typeface="NexusSansPro"/>
              </a:rPr>
              <a:t>El EGF es el prototipo de un </a:t>
            </a:r>
            <a:r>
              <a:rPr lang="es-ES" dirty="0">
                <a:solidFill>
                  <a:srgbClr val="0000FF"/>
                </a:solidFill>
                <a:latin typeface="NexusSansPro"/>
              </a:rPr>
              <a:t>grupo de polipéptidos promotores de la proliferación y migración celular.</a:t>
            </a:r>
          </a:p>
          <a:p>
            <a:pPr algn="just" defTabSz="342900"/>
            <a:endParaRPr lang="es-ES" dirty="0">
              <a:solidFill>
                <a:srgbClr val="0000FF"/>
              </a:solidFill>
              <a:latin typeface="NexusSansPro"/>
            </a:endParaRPr>
          </a:p>
          <a:p>
            <a:pPr algn="just" defTabSz="342900"/>
            <a:r>
              <a:rPr lang="es-ES" dirty="0">
                <a:solidFill>
                  <a:srgbClr val="505050"/>
                </a:solidFill>
                <a:latin typeface="NexusSansPro"/>
              </a:rPr>
              <a:t>Los cinco miembros son :</a:t>
            </a:r>
          </a:p>
          <a:p>
            <a:pPr algn="just" defTabSz="342900"/>
            <a:r>
              <a:rPr lang="es-ES" dirty="0">
                <a:solidFill>
                  <a:srgbClr val="505050"/>
                </a:solidFill>
                <a:latin typeface="NexusSansPro"/>
              </a:rPr>
              <a:t>el </a:t>
            </a:r>
            <a:r>
              <a:rPr lang="es-ES" dirty="0">
                <a:solidFill>
                  <a:srgbClr val="0000FF"/>
                </a:solidFill>
                <a:latin typeface="NexusSansPro"/>
              </a:rPr>
              <a:t>EGF</a:t>
            </a:r>
          </a:p>
          <a:p>
            <a:pPr algn="just" defTabSz="342900"/>
            <a:r>
              <a:rPr lang="es-ES" dirty="0">
                <a:solidFill>
                  <a:srgbClr val="505050"/>
                </a:solidFill>
                <a:latin typeface="NexusSansPro"/>
              </a:rPr>
              <a:t>el factor </a:t>
            </a:r>
            <a:r>
              <a:rPr lang="es-ES" dirty="0">
                <a:solidFill>
                  <a:srgbClr val="0000FF"/>
                </a:solidFill>
                <a:latin typeface="NexusSansPro"/>
              </a:rPr>
              <a:t>TGF- </a:t>
            </a:r>
            <a:r>
              <a:rPr lang="es-ES" dirty="0">
                <a:solidFill>
                  <a:srgbClr val="505050"/>
                </a:solidFill>
                <a:latin typeface="NexusSansPro"/>
              </a:rPr>
              <a:t>*</a:t>
            </a:r>
          </a:p>
          <a:p>
            <a:pPr algn="just" defTabSz="342900"/>
            <a:r>
              <a:rPr lang="es-ES" dirty="0">
                <a:solidFill>
                  <a:srgbClr val="505050"/>
                </a:solidFill>
                <a:latin typeface="NexusSansPro"/>
              </a:rPr>
              <a:t>el </a:t>
            </a:r>
            <a:r>
              <a:rPr lang="es-ES" dirty="0">
                <a:solidFill>
                  <a:srgbClr val="0000FF"/>
                </a:solidFill>
                <a:latin typeface="NexusSansPro"/>
              </a:rPr>
              <a:t>EGF unido a la heparina (HB-EGF)</a:t>
            </a:r>
          </a:p>
          <a:p>
            <a:pPr algn="just" defTabSz="342900"/>
            <a:r>
              <a:rPr lang="es-ES" dirty="0">
                <a:solidFill>
                  <a:srgbClr val="0000FF"/>
                </a:solidFill>
                <a:latin typeface="NexusSansPro"/>
              </a:rPr>
              <a:t>la </a:t>
            </a:r>
            <a:r>
              <a:rPr lang="es-ES" dirty="0" err="1">
                <a:solidFill>
                  <a:srgbClr val="0000FF"/>
                </a:solidFill>
                <a:latin typeface="NexusSansPro"/>
              </a:rPr>
              <a:t>amfirregulina</a:t>
            </a:r>
            <a:r>
              <a:rPr lang="es-ES" dirty="0">
                <a:solidFill>
                  <a:srgbClr val="0000FF"/>
                </a:solidFill>
                <a:latin typeface="NexusSansPro"/>
              </a:rPr>
              <a:t> (AR) </a:t>
            </a:r>
          </a:p>
          <a:p>
            <a:pPr algn="just" defTabSz="342900"/>
            <a:r>
              <a:rPr lang="es-ES" dirty="0">
                <a:solidFill>
                  <a:srgbClr val="0000FF"/>
                </a:solidFill>
                <a:latin typeface="NexusSansPro"/>
              </a:rPr>
              <a:t>la </a:t>
            </a:r>
            <a:r>
              <a:rPr lang="es-ES" dirty="0" err="1">
                <a:solidFill>
                  <a:srgbClr val="0000FF"/>
                </a:solidFill>
                <a:latin typeface="NexusSansPro"/>
              </a:rPr>
              <a:t>betacelulina</a:t>
            </a:r>
            <a:r>
              <a:rPr lang="es-ES" dirty="0">
                <a:solidFill>
                  <a:srgbClr val="0000FF"/>
                </a:solidFill>
                <a:latin typeface="NexusSansPro"/>
              </a:rPr>
              <a:t> (BTC).</a:t>
            </a:r>
          </a:p>
          <a:p>
            <a:pPr algn="just" defTabSz="342900"/>
            <a:endParaRPr lang="es-ES" sz="1350" dirty="0">
              <a:solidFill>
                <a:srgbClr val="0000FF"/>
              </a:solidFill>
              <a:latin typeface="NexusSansPro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401594" y="1052736"/>
            <a:ext cx="6402654" cy="15841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241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1114" y="2309638"/>
            <a:ext cx="71267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505050"/>
                </a:solidFill>
                <a:latin typeface="NexusSansPro"/>
              </a:rPr>
              <a:t>Tiene efecto </a:t>
            </a:r>
            <a:r>
              <a:rPr lang="es-ES" sz="1600" dirty="0" err="1">
                <a:solidFill>
                  <a:srgbClr val="505050"/>
                </a:solidFill>
                <a:latin typeface="NexusSansPro"/>
              </a:rPr>
              <a:t>citoprotector</a:t>
            </a:r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505050"/>
                </a:solidFill>
                <a:latin typeface="NexusSansPro"/>
              </a:rPr>
              <a:t>Estimula la proliferación de la mucosa intestinal atrófica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505050"/>
                </a:solidFill>
                <a:latin typeface="NexusSansPro"/>
              </a:rPr>
              <a:t>Tiene un efecto </a:t>
            </a:r>
            <a:r>
              <a:rPr lang="es-ES" sz="1600" dirty="0" err="1">
                <a:solidFill>
                  <a:srgbClr val="505050"/>
                </a:solidFill>
                <a:latin typeface="NexusSansPro"/>
              </a:rPr>
              <a:t>mitogénico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 sobre la mucosa intestinal lesionada, </a:t>
            </a:r>
            <a:endParaRPr lang="es-ES" sz="1600" dirty="0" smtClean="0">
              <a:solidFill>
                <a:srgbClr val="505050"/>
              </a:solidFill>
              <a:latin typeface="NexusSansPro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 smtClean="0">
                <a:solidFill>
                  <a:srgbClr val="0000FF"/>
                </a:solidFill>
                <a:latin typeface="NexusSansPro"/>
              </a:rPr>
              <a:t>El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EGF se encuentra localizado en la membrana </a:t>
            </a:r>
            <a:r>
              <a:rPr lang="es-ES" sz="1600" dirty="0" err="1" smtClean="0">
                <a:solidFill>
                  <a:srgbClr val="0000FF"/>
                </a:solidFill>
                <a:latin typeface="NexusSansPro"/>
              </a:rPr>
              <a:t>laterobasal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1114" y="3666988"/>
            <a:ext cx="66355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La principal función del EGF consiste en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ser un </a:t>
            </a:r>
            <a:r>
              <a:rPr lang="es-ES" sz="1600" i="1" dirty="0">
                <a:solidFill>
                  <a:srgbClr val="0000FF"/>
                </a:solidFill>
                <a:latin typeface="NexusSansPro"/>
              </a:rPr>
              <a:t>agente reparador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 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1115" y="4252327"/>
            <a:ext cx="696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Se combina con los péptidos </a:t>
            </a:r>
            <a:r>
              <a:rPr lang="es-ES" sz="1600" i="1" dirty="0" err="1">
                <a:solidFill>
                  <a:srgbClr val="0000FF"/>
                </a:solidFill>
                <a:latin typeface="NexusSansPro"/>
              </a:rPr>
              <a:t>trefoil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 </a:t>
            </a:r>
          </a:p>
          <a:p>
            <a:pPr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para mejorar la capacidad reparadora de la mucosa.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5720" y="1071546"/>
            <a:ext cx="8368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El EGF es secretado en el tubo digestivo</a:t>
            </a:r>
          </a:p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por las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gl.salivares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,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gl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.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antrales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y pilóricas del estómago,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gl.de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Brunner</a:t>
            </a:r>
            <a:r>
              <a:rPr lang="es-ES" sz="1600" baseline="30000" dirty="0">
                <a:solidFill>
                  <a:srgbClr val="0000FF"/>
                </a:solidFill>
                <a:latin typeface="inherit"/>
              </a:rPr>
              <a:t>13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 y por el área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acinar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del LCAU</a:t>
            </a:r>
            <a:r>
              <a:rPr lang="es-ES" sz="1600" baseline="30000" dirty="0">
                <a:solidFill>
                  <a:srgbClr val="0000FF"/>
                </a:solidFill>
                <a:latin typeface="inherit"/>
              </a:rPr>
              <a:t>1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81114" y="4077072"/>
            <a:ext cx="5298998" cy="108012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281114" y="785794"/>
            <a:ext cx="8368615" cy="142876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2445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5163" y="1256267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342900"/>
            <a:r>
              <a:rPr lang="es-ES" b="1" dirty="0">
                <a:solidFill>
                  <a:srgbClr val="0000FF"/>
                </a:solidFill>
                <a:latin typeface="ff3"/>
              </a:rPr>
              <a:t>Factor transformador del crecimiento alfa</a:t>
            </a:r>
          </a:p>
          <a:p>
            <a:pPr algn="just" defTabSz="342900"/>
            <a:endParaRPr lang="es-ES" sz="1600" b="1" dirty="0">
              <a:solidFill>
                <a:srgbClr val="0000FF"/>
              </a:solidFill>
              <a:latin typeface="ff3"/>
            </a:endParaRP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El TGF-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consta de 50 aminoácidos . </a:t>
            </a:r>
            <a:endParaRPr lang="es-ES" sz="1600" dirty="0" smtClean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El TGF- *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inhibe la secreción gástrica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y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estimula la proliferación y la migración celular.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25163" y="358833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Se localiza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fundamentalmente en la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porción proximal, no proliferativa,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 de las glándulas, por lo que se ha sugerido que su principal función es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modular la diferenciación y migración más que la división celular.</a:t>
            </a:r>
            <a:endParaRPr lang="es-ES" sz="1600" dirty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700808"/>
            <a:ext cx="3444539" cy="2481287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500034" y="2071678"/>
            <a:ext cx="4572000" cy="150019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7764261" y="292494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505050"/>
                </a:solidFill>
                <a:latin typeface="NexusSansPro"/>
              </a:rPr>
              <a:t>TGF-</a:t>
            </a:r>
            <a:endParaRPr lang="es-ES" dirty="0"/>
          </a:p>
        </p:txBody>
      </p:sp>
      <p:sp>
        <p:nvSpPr>
          <p:cNvPr id="8" name="Flecha derecha 7"/>
          <p:cNvSpPr/>
          <p:nvPr/>
        </p:nvSpPr>
        <p:spPr>
          <a:xfrm flipH="1">
            <a:off x="6740311" y="3087781"/>
            <a:ext cx="1023950" cy="53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9814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0384" y="529146"/>
            <a:ext cx="7400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s-ES" sz="1600" b="1" dirty="0">
                <a:solidFill>
                  <a:srgbClr val="0000FF"/>
                </a:solidFill>
                <a:latin typeface="ff3"/>
              </a:rPr>
              <a:t>Péptidos </a:t>
            </a:r>
            <a:r>
              <a:rPr lang="es-ES" sz="1600" b="1" i="1" dirty="0" err="1">
                <a:solidFill>
                  <a:srgbClr val="0000FF"/>
                </a:solidFill>
                <a:latin typeface="ff3"/>
              </a:rPr>
              <a:t>trefoil</a:t>
            </a:r>
            <a:endParaRPr lang="es-ES" sz="1600" b="1" i="1" dirty="0">
              <a:solidFill>
                <a:srgbClr val="0000FF"/>
              </a:solidFill>
              <a:latin typeface="ff3"/>
            </a:endParaRP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 smtClean="0">
                <a:solidFill>
                  <a:srgbClr val="505050"/>
                </a:solidFill>
                <a:latin typeface="NexusSansPro"/>
              </a:rPr>
              <a:t>familia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de los péptidos </a:t>
            </a:r>
            <a:r>
              <a:rPr lang="es-ES" sz="1600" dirty="0" smtClean="0">
                <a:solidFill>
                  <a:srgbClr val="0000FF"/>
                </a:solidFill>
                <a:latin typeface="NexusSansPro"/>
              </a:rPr>
              <a:t>de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pequeño tamaño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90384" y="3276474"/>
            <a:ext cx="6771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Función reparadora de la mucosa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en asociación con las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mucoproteínas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que recubren el epitelio intestinal.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0646" y="2793390"/>
            <a:ext cx="6378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Conformados por residuos de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cisteína con tres enlaces de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disulfuro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 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5035" y="1690745"/>
            <a:ext cx="66108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Presentan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tres asas dentro de la cadena de aminoácidos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, asemejándose a las hojas de un trébol (</a:t>
            </a:r>
            <a:r>
              <a:rPr lang="es-ES" sz="1600" i="1" dirty="0" err="1">
                <a:solidFill>
                  <a:srgbClr val="505050"/>
                </a:solidFill>
                <a:latin typeface="NexusSansPro"/>
              </a:rPr>
              <a:t>trefoil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 en inglés).</a:t>
            </a:r>
          </a:p>
          <a:p>
            <a:pPr defTabSz="342900"/>
            <a:r>
              <a:rPr lang="es-ES" sz="1600" dirty="0" smtClean="0">
                <a:solidFill>
                  <a:srgbClr val="0000FF"/>
                </a:solidFill>
                <a:latin typeface="NexusSansPro"/>
              </a:rPr>
              <a:t>Su estructura compacta </a:t>
            </a:r>
            <a:r>
              <a:rPr lang="es-ES" sz="1600" dirty="0" smtClean="0">
                <a:solidFill>
                  <a:srgbClr val="505050"/>
                </a:solidFill>
                <a:latin typeface="NexusSansPro"/>
              </a:rPr>
              <a:t>le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da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resistencia a la degradación del ácido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 y las proteasas </a:t>
            </a:r>
            <a:r>
              <a:rPr lang="es-ES" sz="1600" dirty="0" err="1">
                <a:solidFill>
                  <a:srgbClr val="505050"/>
                </a:solidFill>
                <a:latin typeface="NexusSansPro"/>
              </a:rPr>
              <a:t>luminales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.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90384" y="332656"/>
            <a:ext cx="4497640" cy="112868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290384" y="3212976"/>
            <a:ext cx="7210574" cy="72008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5673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684213" y="3213100"/>
            <a:ext cx="3455987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908175" y="3284538"/>
            <a:ext cx="223202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AR" smtClean="0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s-AR" sz="4400" smtClean="0">
                <a:solidFill>
                  <a:srgbClr val="0066FF"/>
                </a:solidFill>
              </a:rPr>
              <a:t>La barrera defensiva presenta tres líneas de defensa. </a:t>
            </a:r>
          </a:p>
          <a:p>
            <a:pPr eaLnBrk="1" hangingPunct="1">
              <a:lnSpc>
                <a:spcPct val="90000"/>
              </a:lnSpc>
            </a:pPr>
            <a:endParaRPr lang="es-ES" altLang="es-AR" sz="4400" smtClean="0">
              <a:solidFill>
                <a:srgbClr val="0066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s-ES" altLang="es-AR" sz="4400" smtClean="0">
              <a:solidFill>
                <a:srgbClr val="0066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" altLang="es-AR" smtClean="0">
                <a:solidFill>
                  <a:schemeClr val="bg1"/>
                </a:solidFill>
              </a:rPr>
              <a:t>Línea pre-epitelial.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AR" smtClean="0">
                <a:solidFill>
                  <a:schemeClr val="bg1"/>
                </a:solidFill>
              </a:rPr>
              <a:t>Barrera epitelial.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AR" smtClean="0">
                <a:solidFill>
                  <a:schemeClr val="bg1"/>
                </a:solidFill>
              </a:rPr>
              <a:t>Barrera post-epitelial.</a:t>
            </a: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 flipV="1">
            <a:off x="4211638" y="1412875"/>
            <a:ext cx="2447925" cy="2087563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 flipV="1">
            <a:off x="3851275" y="3573463"/>
            <a:ext cx="2665413" cy="719137"/>
          </a:xfrm>
          <a:prstGeom prst="line">
            <a:avLst/>
          </a:prstGeom>
          <a:noFill/>
          <a:ln w="57150">
            <a:solidFill>
              <a:srgbClr val="FDA8A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>
            <a:off x="4356100" y="4652963"/>
            <a:ext cx="576263" cy="22050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4762" name="Freeform 10"/>
          <p:cNvSpPr>
            <a:spLocks/>
          </p:cNvSpPr>
          <p:nvPr/>
        </p:nvSpPr>
        <p:spPr bwMode="auto">
          <a:xfrm>
            <a:off x="4033838" y="1749425"/>
            <a:ext cx="3819525" cy="404813"/>
          </a:xfrm>
          <a:custGeom>
            <a:avLst/>
            <a:gdLst>
              <a:gd name="T0" fmla="*/ 0 w 2406"/>
              <a:gd name="T1" fmla="*/ 2147483647 h 255"/>
              <a:gd name="T2" fmla="*/ 2147483647 w 2406"/>
              <a:gd name="T3" fmla="*/ 2147483647 h 255"/>
              <a:gd name="T4" fmla="*/ 2147483647 w 2406"/>
              <a:gd name="T5" fmla="*/ 2147483647 h 255"/>
              <a:gd name="T6" fmla="*/ 2147483647 w 2406"/>
              <a:gd name="T7" fmla="*/ 2147483647 h 255"/>
              <a:gd name="T8" fmla="*/ 2147483647 w 2406"/>
              <a:gd name="T9" fmla="*/ 2147483647 h 255"/>
              <a:gd name="T10" fmla="*/ 2147483647 w 2406"/>
              <a:gd name="T11" fmla="*/ 2147483647 h 255"/>
              <a:gd name="T12" fmla="*/ 2147483647 w 2406"/>
              <a:gd name="T13" fmla="*/ 2147483647 h 255"/>
              <a:gd name="T14" fmla="*/ 2147483647 w 2406"/>
              <a:gd name="T15" fmla="*/ 2147483647 h 255"/>
              <a:gd name="T16" fmla="*/ 2147483647 w 2406"/>
              <a:gd name="T17" fmla="*/ 2147483647 h 255"/>
              <a:gd name="T18" fmla="*/ 2147483647 w 2406"/>
              <a:gd name="T19" fmla="*/ 2147483647 h 255"/>
              <a:gd name="T20" fmla="*/ 2147483647 w 2406"/>
              <a:gd name="T21" fmla="*/ 2147483647 h 255"/>
              <a:gd name="T22" fmla="*/ 2147483647 w 2406"/>
              <a:gd name="T23" fmla="*/ 2147483647 h 255"/>
              <a:gd name="T24" fmla="*/ 2147483647 w 2406"/>
              <a:gd name="T25" fmla="*/ 2147483647 h 255"/>
              <a:gd name="T26" fmla="*/ 2147483647 w 2406"/>
              <a:gd name="T27" fmla="*/ 2147483647 h 255"/>
              <a:gd name="T28" fmla="*/ 2147483647 w 2406"/>
              <a:gd name="T29" fmla="*/ 2147483647 h 255"/>
              <a:gd name="T30" fmla="*/ 2147483647 w 2406"/>
              <a:gd name="T31" fmla="*/ 2147483647 h 255"/>
              <a:gd name="T32" fmla="*/ 2147483647 w 2406"/>
              <a:gd name="T33" fmla="*/ 2147483647 h 255"/>
              <a:gd name="T34" fmla="*/ 2147483647 w 2406"/>
              <a:gd name="T35" fmla="*/ 2147483647 h 255"/>
              <a:gd name="T36" fmla="*/ 2147483647 w 2406"/>
              <a:gd name="T37" fmla="*/ 2147483647 h 255"/>
              <a:gd name="T38" fmla="*/ 2147483647 w 2406"/>
              <a:gd name="T39" fmla="*/ 2147483647 h 255"/>
              <a:gd name="T40" fmla="*/ 2147483647 w 2406"/>
              <a:gd name="T41" fmla="*/ 2147483647 h 255"/>
              <a:gd name="T42" fmla="*/ 2147483647 w 2406"/>
              <a:gd name="T43" fmla="*/ 2147483647 h 255"/>
              <a:gd name="T44" fmla="*/ 2147483647 w 2406"/>
              <a:gd name="T45" fmla="*/ 2147483647 h 255"/>
              <a:gd name="T46" fmla="*/ 2147483647 w 2406"/>
              <a:gd name="T47" fmla="*/ 2147483647 h 255"/>
              <a:gd name="T48" fmla="*/ 2147483647 w 2406"/>
              <a:gd name="T49" fmla="*/ 2147483647 h 255"/>
              <a:gd name="T50" fmla="*/ 2147483647 w 2406"/>
              <a:gd name="T51" fmla="*/ 2147483647 h 255"/>
              <a:gd name="T52" fmla="*/ 2147483647 w 2406"/>
              <a:gd name="T53" fmla="*/ 2147483647 h 255"/>
              <a:gd name="T54" fmla="*/ 2147483647 w 2406"/>
              <a:gd name="T55" fmla="*/ 2147483647 h 255"/>
              <a:gd name="T56" fmla="*/ 2147483647 w 2406"/>
              <a:gd name="T57" fmla="*/ 2147483647 h 255"/>
              <a:gd name="T58" fmla="*/ 2147483647 w 2406"/>
              <a:gd name="T59" fmla="*/ 2147483647 h 255"/>
              <a:gd name="T60" fmla="*/ 2147483647 w 2406"/>
              <a:gd name="T61" fmla="*/ 2147483647 h 2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406"/>
              <a:gd name="T94" fmla="*/ 0 h 255"/>
              <a:gd name="T95" fmla="*/ 2406 w 2406"/>
              <a:gd name="T96" fmla="*/ 255 h 25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406" h="255">
                <a:moveTo>
                  <a:pt x="0" y="231"/>
                </a:moveTo>
                <a:cubicBezTo>
                  <a:pt x="45" y="239"/>
                  <a:pt x="89" y="247"/>
                  <a:pt x="134" y="255"/>
                </a:cubicBezTo>
                <a:cubicBezTo>
                  <a:pt x="185" y="248"/>
                  <a:pt x="194" y="242"/>
                  <a:pt x="236" y="224"/>
                </a:cubicBezTo>
                <a:cubicBezTo>
                  <a:pt x="251" y="217"/>
                  <a:pt x="268" y="213"/>
                  <a:pt x="284" y="208"/>
                </a:cubicBezTo>
                <a:cubicBezTo>
                  <a:pt x="292" y="205"/>
                  <a:pt x="307" y="200"/>
                  <a:pt x="307" y="200"/>
                </a:cubicBezTo>
                <a:cubicBezTo>
                  <a:pt x="365" y="208"/>
                  <a:pt x="372" y="227"/>
                  <a:pt x="426" y="216"/>
                </a:cubicBezTo>
                <a:cubicBezTo>
                  <a:pt x="510" y="159"/>
                  <a:pt x="454" y="183"/>
                  <a:pt x="607" y="192"/>
                </a:cubicBezTo>
                <a:cubicBezTo>
                  <a:pt x="647" y="189"/>
                  <a:pt x="687" y="191"/>
                  <a:pt x="726" y="184"/>
                </a:cubicBezTo>
                <a:cubicBezTo>
                  <a:pt x="736" y="182"/>
                  <a:pt x="781" y="158"/>
                  <a:pt x="797" y="153"/>
                </a:cubicBezTo>
                <a:cubicBezTo>
                  <a:pt x="819" y="86"/>
                  <a:pt x="867" y="116"/>
                  <a:pt x="939" y="121"/>
                </a:cubicBezTo>
                <a:cubicBezTo>
                  <a:pt x="955" y="126"/>
                  <a:pt x="970" y="132"/>
                  <a:pt x="986" y="137"/>
                </a:cubicBezTo>
                <a:cubicBezTo>
                  <a:pt x="994" y="140"/>
                  <a:pt x="1010" y="145"/>
                  <a:pt x="1010" y="145"/>
                </a:cubicBezTo>
                <a:cubicBezTo>
                  <a:pt x="1037" y="101"/>
                  <a:pt x="1065" y="111"/>
                  <a:pt x="1120" y="105"/>
                </a:cubicBezTo>
                <a:cubicBezTo>
                  <a:pt x="1139" y="50"/>
                  <a:pt x="1120" y="63"/>
                  <a:pt x="1160" y="50"/>
                </a:cubicBezTo>
                <a:cubicBezTo>
                  <a:pt x="1177" y="53"/>
                  <a:pt x="1212" y="56"/>
                  <a:pt x="1231" y="66"/>
                </a:cubicBezTo>
                <a:cubicBezTo>
                  <a:pt x="1274" y="88"/>
                  <a:pt x="1233" y="78"/>
                  <a:pt x="1278" y="89"/>
                </a:cubicBezTo>
                <a:cubicBezTo>
                  <a:pt x="1291" y="92"/>
                  <a:pt x="1304" y="93"/>
                  <a:pt x="1317" y="97"/>
                </a:cubicBezTo>
                <a:cubicBezTo>
                  <a:pt x="1333" y="101"/>
                  <a:pt x="1365" y="113"/>
                  <a:pt x="1365" y="113"/>
                </a:cubicBezTo>
                <a:cubicBezTo>
                  <a:pt x="1368" y="121"/>
                  <a:pt x="1365" y="141"/>
                  <a:pt x="1373" y="137"/>
                </a:cubicBezTo>
                <a:cubicBezTo>
                  <a:pt x="1383" y="132"/>
                  <a:pt x="1374" y="114"/>
                  <a:pt x="1381" y="105"/>
                </a:cubicBezTo>
                <a:cubicBezTo>
                  <a:pt x="1387" y="98"/>
                  <a:pt x="1446" y="86"/>
                  <a:pt x="1459" y="82"/>
                </a:cubicBezTo>
                <a:cubicBezTo>
                  <a:pt x="1501" y="18"/>
                  <a:pt x="1575" y="80"/>
                  <a:pt x="1641" y="58"/>
                </a:cubicBezTo>
                <a:cubicBezTo>
                  <a:pt x="1660" y="0"/>
                  <a:pt x="1718" y="30"/>
                  <a:pt x="1775" y="34"/>
                </a:cubicBezTo>
                <a:cubicBezTo>
                  <a:pt x="1801" y="43"/>
                  <a:pt x="1828" y="49"/>
                  <a:pt x="1854" y="58"/>
                </a:cubicBezTo>
                <a:cubicBezTo>
                  <a:pt x="1859" y="68"/>
                  <a:pt x="1859" y="86"/>
                  <a:pt x="1870" y="89"/>
                </a:cubicBezTo>
                <a:cubicBezTo>
                  <a:pt x="1884" y="92"/>
                  <a:pt x="1890" y="45"/>
                  <a:pt x="1893" y="42"/>
                </a:cubicBezTo>
                <a:cubicBezTo>
                  <a:pt x="1915" y="19"/>
                  <a:pt x="1956" y="30"/>
                  <a:pt x="1988" y="26"/>
                </a:cubicBezTo>
                <a:cubicBezTo>
                  <a:pt x="2061" y="3"/>
                  <a:pt x="2123" y="20"/>
                  <a:pt x="2201" y="26"/>
                </a:cubicBezTo>
                <a:cubicBezTo>
                  <a:pt x="2204" y="45"/>
                  <a:pt x="2201" y="65"/>
                  <a:pt x="2209" y="82"/>
                </a:cubicBezTo>
                <a:cubicBezTo>
                  <a:pt x="2220" y="106"/>
                  <a:pt x="2256" y="105"/>
                  <a:pt x="2280" y="113"/>
                </a:cubicBezTo>
                <a:cubicBezTo>
                  <a:pt x="2332" y="131"/>
                  <a:pt x="2336" y="184"/>
                  <a:pt x="2406" y="184"/>
                </a:cubicBezTo>
              </a:path>
            </a:pathLst>
          </a:custGeom>
          <a:noFill/>
          <a:ln w="5715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4763" name="Picture 11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191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8306" y="404664"/>
            <a:ext cx="49519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F"/>
                </a:solidFill>
                <a:latin typeface="ff3"/>
              </a:rPr>
              <a:t>TFF1 (péptido asociado al cáncer de mama: pS2)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48306" y="760621"/>
            <a:ext cx="64035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 smtClean="0">
                <a:solidFill>
                  <a:srgbClr val="505050"/>
                </a:solidFill>
                <a:latin typeface="NexusSansPro"/>
              </a:rPr>
              <a:t>Esta 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proteína es un producto normal de la mucosa del estómago, </a:t>
            </a:r>
            <a:r>
              <a:rPr lang="es-ES" sz="1400" dirty="0" smtClean="0">
                <a:solidFill>
                  <a:srgbClr val="0000FF"/>
                </a:solidFill>
                <a:latin typeface="NexusSansPro"/>
              </a:rPr>
              <a:t>secretado </a:t>
            </a:r>
            <a:r>
              <a:rPr lang="es-ES" sz="1400" dirty="0">
                <a:solidFill>
                  <a:srgbClr val="0000FF"/>
                </a:solidFill>
                <a:latin typeface="NexusSansPro"/>
              </a:rPr>
              <a:t>por el epitelio superficial y por las células </a:t>
            </a:r>
            <a:r>
              <a:rPr lang="es-ES" sz="1400" dirty="0" err="1">
                <a:solidFill>
                  <a:srgbClr val="0000FF"/>
                </a:solidFill>
                <a:latin typeface="NexusSansPro"/>
              </a:rPr>
              <a:t>foveolares</a:t>
            </a:r>
            <a:r>
              <a:rPr lang="es-ES" sz="1400" dirty="0">
                <a:solidFill>
                  <a:srgbClr val="505050"/>
                </a:solidFill>
                <a:latin typeface="NexusSansPro"/>
              </a:rPr>
              <a:t> del cuerpo , antro , glándulas de Brunner y  la porción proximal del conducto del </a:t>
            </a:r>
            <a:r>
              <a:rPr lang="es-ES" sz="1400" dirty="0" smtClean="0">
                <a:solidFill>
                  <a:srgbClr val="505050"/>
                </a:solidFill>
                <a:latin typeface="NexusSansPro"/>
              </a:rPr>
              <a:t>LCAU.</a:t>
            </a:r>
          </a:p>
          <a:p>
            <a:pPr defTabSz="342900"/>
            <a:endParaRPr lang="es-ES" sz="1400" dirty="0">
              <a:solidFill>
                <a:srgbClr val="505050"/>
              </a:solidFill>
              <a:latin typeface="NexusSansPro"/>
            </a:endParaRPr>
          </a:p>
          <a:p>
            <a:pPr defTabSz="342900"/>
            <a:r>
              <a:rPr lang="es-ES" sz="1400" dirty="0" err="1" smtClean="0">
                <a:solidFill>
                  <a:srgbClr val="505050"/>
                </a:solidFill>
                <a:latin typeface="NexusSansPro"/>
              </a:rPr>
              <a:t>Tambien</a:t>
            </a:r>
            <a:r>
              <a:rPr lang="es-ES" sz="1400" dirty="0" smtClean="0">
                <a:solidFill>
                  <a:srgbClr val="505050"/>
                </a:solidFill>
                <a:latin typeface="NexusSansPro"/>
              </a:rPr>
              <a:t> se lo encuentra en tumores :</a:t>
            </a:r>
          </a:p>
          <a:p>
            <a:pPr defTabSz="342900"/>
            <a:r>
              <a:rPr lang="es-ES" sz="1400" dirty="0" smtClean="0">
                <a:solidFill>
                  <a:srgbClr val="505050"/>
                </a:solidFill>
                <a:latin typeface="NexusSansPro"/>
              </a:rPr>
              <a:t>Ca de mama</a:t>
            </a:r>
          </a:p>
          <a:p>
            <a:pPr defTabSz="342900"/>
            <a:r>
              <a:rPr lang="es-ES" sz="1400" dirty="0" smtClean="0">
                <a:solidFill>
                  <a:srgbClr val="505050"/>
                </a:solidFill>
                <a:latin typeface="NexusSansPro"/>
              </a:rPr>
              <a:t>Ca gástrico</a:t>
            </a:r>
          </a:p>
          <a:p>
            <a:pPr defTabSz="342900"/>
            <a:r>
              <a:rPr lang="es-ES" sz="1400" dirty="0" smtClean="0">
                <a:solidFill>
                  <a:srgbClr val="505050"/>
                </a:solidFill>
                <a:latin typeface="NexusSansPro"/>
              </a:rPr>
              <a:t>Ca </a:t>
            </a:r>
            <a:r>
              <a:rPr lang="es-ES" sz="1400" dirty="0" err="1" smtClean="0">
                <a:solidFill>
                  <a:srgbClr val="505050"/>
                </a:solidFill>
                <a:latin typeface="NexusSansPro"/>
              </a:rPr>
              <a:t>colorectal</a:t>
            </a:r>
            <a:endParaRPr lang="es-ES" sz="1400" dirty="0" smtClean="0">
              <a:solidFill>
                <a:srgbClr val="505050"/>
              </a:solidFill>
              <a:latin typeface="NexusSansPro"/>
            </a:endParaRPr>
          </a:p>
          <a:p>
            <a:pPr defTabSz="342900"/>
            <a:r>
              <a:rPr lang="es-ES" sz="1400" dirty="0" smtClean="0">
                <a:solidFill>
                  <a:srgbClr val="505050"/>
                </a:solidFill>
                <a:latin typeface="NexusSansPro"/>
              </a:rPr>
              <a:t>Ca de </a:t>
            </a:r>
            <a:r>
              <a:rPr lang="es-ES" sz="1400" dirty="0" err="1" smtClean="0">
                <a:solidFill>
                  <a:srgbClr val="505050"/>
                </a:solidFill>
                <a:latin typeface="NexusSansPro"/>
              </a:rPr>
              <a:t>vesicula</a:t>
            </a:r>
            <a:r>
              <a:rPr lang="es-ES" sz="1400" dirty="0" smtClean="0">
                <a:solidFill>
                  <a:srgbClr val="505050"/>
                </a:solidFill>
                <a:latin typeface="NexusSansPro"/>
              </a:rPr>
              <a:t> biliar. </a:t>
            </a:r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69239" y="2846674"/>
            <a:ext cx="693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s-ES" sz="1600" b="1" dirty="0">
                <a:solidFill>
                  <a:srgbClr val="0000FF"/>
                </a:solidFill>
                <a:latin typeface="inherit"/>
              </a:rPr>
              <a:t>TFF2 (polipéptido espasmolítico: SP)</a:t>
            </a: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Denominado originalmente polipéptido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pancreático espasmolítico (PSP), </a:t>
            </a: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Produce 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inhibición de la contracción del músculo liso.</a:t>
            </a:r>
          </a:p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La mucosa gástrica también secreta PSP.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48306" y="4105143"/>
            <a:ext cx="8481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106 aminoácidos con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siete puentes de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disulfuro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.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es resistente a la digestión de la  tripsina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8306" y="4547997"/>
            <a:ext cx="74453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TFF2 es expresado en las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gl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. mucosas del cuello gástricas y por las células ductales de las glándulas de Brunner. </a:t>
            </a:r>
          </a:p>
          <a:p>
            <a:pPr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El TFF2 se expresa también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en la </a:t>
            </a:r>
            <a:r>
              <a:rPr lang="es-ES" sz="1600" dirty="0" err="1">
                <a:solidFill>
                  <a:srgbClr val="FF0000"/>
                </a:solidFill>
                <a:latin typeface="NexusSansPro"/>
              </a:rPr>
              <a:t>metaplasia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 de </a:t>
            </a:r>
            <a:r>
              <a:rPr lang="es-ES" sz="1600" dirty="0" err="1">
                <a:solidFill>
                  <a:srgbClr val="FF0000"/>
                </a:solidFill>
                <a:latin typeface="NexusSansPro"/>
              </a:rPr>
              <a:t>Barrett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 y en algunas neoplasias.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00034" y="5715016"/>
            <a:ext cx="7724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la interacción del TFF2 con las mucinas de la mucosa gástrica resulta en la </a:t>
            </a:r>
            <a:r>
              <a:rPr lang="es-ES" sz="1600" u="sng" dirty="0">
                <a:solidFill>
                  <a:srgbClr val="0000FF"/>
                </a:solidFill>
                <a:latin typeface="NexusSansPro"/>
              </a:rPr>
              <a:t>inhibición de la </a:t>
            </a:r>
            <a:r>
              <a:rPr lang="es-ES" sz="1600" u="sng" dirty="0" err="1">
                <a:solidFill>
                  <a:srgbClr val="0000FF"/>
                </a:solidFill>
                <a:latin typeface="NexusSansPro"/>
              </a:rPr>
              <a:t>permeación</a:t>
            </a:r>
            <a:r>
              <a:rPr lang="es-ES" sz="1600" u="sng" dirty="0">
                <a:solidFill>
                  <a:srgbClr val="0000FF"/>
                </a:solidFill>
                <a:latin typeface="NexusSansPro"/>
              </a:rPr>
              <a:t> de protones a través de la capa de moco. </a:t>
            </a:r>
            <a:endParaRPr lang="es-ES" sz="1600" u="sng" dirty="0">
              <a:solidFill>
                <a:srgbClr val="0000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412776"/>
            <a:ext cx="2599743" cy="18727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829998" y="17593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TFF1</a:t>
            </a:r>
          </a:p>
          <a:p>
            <a:endParaRPr lang="es-ES" dirty="0"/>
          </a:p>
          <a:p>
            <a:r>
              <a:rPr lang="es-ES" dirty="0" smtClean="0"/>
              <a:t>TFF2</a:t>
            </a:r>
            <a:endParaRPr lang="es-ES" dirty="0"/>
          </a:p>
        </p:txBody>
      </p:sp>
      <p:cxnSp>
        <p:nvCxnSpPr>
          <p:cNvPr id="11" name="Conector recto de flecha 10"/>
          <p:cNvCxnSpPr/>
          <p:nvPr/>
        </p:nvCxnSpPr>
        <p:spPr>
          <a:xfrm flipH="1" flipV="1">
            <a:off x="7092280" y="1603022"/>
            <a:ext cx="720080" cy="3138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 flipV="1">
            <a:off x="7069768" y="2204210"/>
            <a:ext cx="760230" cy="2250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85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00034" y="7143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342900"/>
            <a:r>
              <a:rPr lang="es-ES" sz="1600" b="1" dirty="0">
                <a:solidFill>
                  <a:srgbClr val="0000FF"/>
                </a:solidFill>
                <a:latin typeface="ff3"/>
              </a:rPr>
              <a:t>TFF3 (factor intestinal </a:t>
            </a:r>
            <a:r>
              <a:rPr lang="es-ES" sz="1600" b="1" dirty="0" err="1">
                <a:solidFill>
                  <a:srgbClr val="0000FF"/>
                </a:solidFill>
                <a:latin typeface="ff3"/>
              </a:rPr>
              <a:t>trefoil</a:t>
            </a:r>
            <a:r>
              <a:rPr lang="es-ES" sz="1600" b="1" dirty="0">
                <a:solidFill>
                  <a:srgbClr val="0000FF"/>
                </a:solidFill>
                <a:latin typeface="ff3"/>
              </a:rPr>
              <a:t>: ITF)</a:t>
            </a: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proteína de 59 aminoácidos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28596" y="1928802"/>
            <a:ext cx="6969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Son secretados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, casi exclusivamente,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por las células mucosas intestinales o células caliciformes, que producen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mucoproteínas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ácidas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.</a:t>
            </a:r>
          </a:p>
          <a:p>
            <a:pPr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También se ha descrito en la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metaplasia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intestinal gástrica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. 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( MI Tipo 3 </a:t>
            </a:r>
            <a:r>
              <a:rPr lang="es-ES" sz="1600" dirty="0" smtClean="0">
                <a:solidFill>
                  <a:srgbClr val="FF0000"/>
                </a:solidFill>
                <a:latin typeface="NexusSansPro"/>
              </a:rPr>
              <a:t> 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)</a:t>
            </a:r>
          </a:p>
          <a:p>
            <a:pPr defTabSz="342900"/>
            <a:r>
              <a:rPr lang="es-ES" sz="1600" dirty="0">
                <a:solidFill>
                  <a:srgbClr val="FF0000"/>
                </a:solidFill>
                <a:latin typeface="NexusSansPro"/>
              </a:rPr>
              <a:t>El TFF3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se expresa también en líneas celulares de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carcinomas de mama, pulmón, hígado y estómago</a:t>
            </a:r>
            <a:r>
              <a:rPr lang="es-ES" sz="1600" baseline="30000" dirty="0">
                <a:solidFill>
                  <a:srgbClr val="0000FF"/>
                </a:solidFill>
                <a:latin typeface="NexusSansPro"/>
              </a:rPr>
              <a:t>,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181073" y="3884929"/>
            <a:ext cx="83108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378683"/>
            <a:ext cx="3599311" cy="2689958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 flipH="1">
            <a:off x="4511297" y="3961583"/>
            <a:ext cx="648072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5201087" y="3645024"/>
            <a:ext cx="832777" cy="609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rgbClr val="FF0000"/>
                </a:solidFill>
              </a:rPr>
              <a:t>TFF3</a:t>
            </a:r>
          </a:p>
        </p:txBody>
      </p:sp>
    </p:spTree>
    <p:extLst>
      <p:ext uri="{BB962C8B-B14F-4D97-AF65-F5344CB8AC3E}">
        <p14:creationId xmlns:p14="http://schemas.microsoft.com/office/powerpoint/2010/main" val="7434271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1021" y="1098705"/>
            <a:ext cx="655526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s-ES" sz="1600" b="1" dirty="0">
                <a:solidFill>
                  <a:srgbClr val="0000FF"/>
                </a:solidFill>
                <a:latin typeface="ff3"/>
              </a:rPr>
              <a:t>Mecanismos de acción de los péptidos </a:t>
            </a:r>
            <a:r>
              <a:rPr lang="es-ES" sz="1600" b="1" i="1" dirty="0" err="1">
                <a:solidFill>
                  <a:srgbClr val="0000FF"/>
                </a:solidFill>
                <a:latin typeface="ff3"/>
              </a:rPr>
              <a:t>trefoil</a:t>
            </a:r>
            <a:r>
              <a:rPr lang="es-ES" sz="1600" b="1" i="1" dirty="0">
                <a:solidFill>
                  <a:srgbClr val="0000FF"/>
                </a:solidFill>
                <a:latin typeface="ff3"/>
              </a:rPr>
              <a:t> :</a:t>
            </a:r>
          </a:p>
          <a:p>
            <a:pPr algn="just" defTabSz="342900"/>
            <a:r>
              <a:rPr lang="es-ES" sz="1600" b="1" i="1" dirty="0">
                <a:solidFill>
                  <a:srgbClr val="0000FF"/>
                </a:solidFill>
                <a:latin typeface="ff3"/>
              </a:rPr>
              <a:t> Su interacción con las mucinas.</a:t>
            </a: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Las mucinas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constituyen un grupo heterogéneo de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glucoproteínas.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Se caracterizan por contener gran cantidad de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residuos de prolina,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treonina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y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serina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.</a:t>
            </a: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En la especie humana se han identificado nueve genes de mucinas</a:t>
            </a:r>
          </a:p>
          <a:p>
            <a:pPr algn="just" defTabSz="342900"/>
            <a:r>
              <a:rPr lang="es-ES" sz="1600" b="1" dirty="0">
                <a:solidFill>
                  <a:srgbClr val="FF0000"/>
                </a:solidFill>
                <a:latin typeface="NexusSansPro"/>
              </a:rPr>
              <a:t> MUC 1-4,  MUC 5B,  MUC 5A/C  y MUC 6-8.</a:t>
            </a: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el TFF1 y el TFF2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son producidos por epitelios secretores de mucinas neutras (glándulas gástricas, glándulas de Brunner y LCAU)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codificadas por el gen MUC1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, mientras que el 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TFF3 es secretado junto con las </a:t>
            </a:r>
            <a:r>
              <a:rPr lang="es-ES" sz="1600" dirty="0" err="1">
                <a:solidFill>
                  <a:srgbClr val="0000FF"/>
                </a:solidFill>
                <a:latin typeface="NexusSansPro"/>
              </a:rPr>
              <a:t>mucoproteínas</a:t>
            </a:r>
            <a:r>
              <a:rPr lang="es-ES" sz="1600" dirty="0">
                <a:solidFill>
                  <a:srgbClr val="0000FF"/>
                </a:solidFill>
                <a:latin typeface="NexusSansPro"/>
              </a:rPr>
              <a:t> ácidas (células caliciformes del intestino delgado y colon) codificadas por los genes MUC2 y MUC3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.</a:t>
            </a: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Los dominios ricos en 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cisteína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son esenciales para el proceso de polimerización que conduce a la formación de un 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gel viscoso por las mucinas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 y que constituye uno de los principales mecanismos de defensa de la mucosa.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395536" y="260648"/>
            <a:ext cx="792088" cy="504056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5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167" y="999453"/>
            <a:ext cx="6623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s-ES" sz="1600" b="1" dirty="0">
                <a:solidFill>
                  <a:srgbClr val="0000FF"/>
                </a:solidFill>
                <a:latin typeface="ff3"/>
              </a:rPr>
              <a:t>Expresión de los péptidos </a:t>
            </a:r>
            <a:r>
              <a:rPr lang="es-ES" sz="1600" b="1" i="1" dirty="0" err="1">
                <a:solidFill>
                  <a:srgbClr val="0000FF"/>
                </a:solidFill>
                <a:latin typeface="ff3"/>
              </a:rPr>
              <a:t>trefoil</a:t>
            </a:r>
            <a:r>
              <a:rPr lang="es-ES" sz="1600" b="1" dirty="0">
                <a:solidFill>
                  <a:srgbClr val="0000FF"/>
                </a:solidFill>
                <a:latin typeface="ff3"/>
              </a:rPr>
              <a:t> en el LCAU</a:t>
            </a:r>
          </a:p>
          <a:p>
            <a:pPr algn="just" defTabSz="342900"/>
            <a:endParaRPr lang="es-ES" sz="160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Los tres péptidos </a:t>
            </a:r>
            <a:r>
              <a:rPr lang="es-ES" sz="1600" i="1" dirty="0" err="1">
                <a:solidFill>
                  <a:srgbClr val="505050"/>
                </a:solidFill>
                <a:latin typeface="inherit"/>
              </a:rPr>
              <a:t>trefoil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 son secretados : </a:t>
            </a:r>
          </a:p>
          <a:p>
            <a:pPr algn="just" defTabSz="342900"/>
            <a:r>
              <a:rPr lang="es-ES" sz="1600" dirty="0">
                <a:solidFill>
                  <a:srgbClr val="0000FF"/>
                </a:solidFill>
                <a:latin typeface="NexusSansPro"/>
              </a:rPr>
              <a:t>TFF1 y TFF2 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en la mucosa del estómago y duodeno</a:t>
            </a:r>
          </a:p>
          <a:p>
            <a:pPr algn="just" defTabSz="342900"/>
            <a:r>
              <a:rPr lang="es-ES" sz="1600" dirty="0">
                <a:solidFill>
                  <a:srgbClr val="FF0000"/>
                </a:solidFill>
                <a:latin typeface="NexusSansPro"/>
              </a:rPr>
              <a:t>TFF3</a:t>
            </a:r>
            <a:r>
              <a:rPr lang="es-ES" sz="1600" dirty="0">
                <a:solidFill>
                  <a:srgbClr val="505050"/>
                </a:solidFill>
                <a:latin typeface="NexusSansPro"/>
              </a:rPr>
              <a:t> en la mucosa del </a:t>
            </a:r>
            <a:r>
              <a:rPr lang="es-ES" sz="1600" dirty="0">
                <a:solidFill>
                  <a:srgbClr val="FF0000"/>
                </a:solidFill>
                <a:latin typeface="NexusSansPro"/>
              </a:rPr>
              <a:t>intestino delgado y colon.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52168" y="2546029"/>
            <a:ext cx="7203989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endParaRPr lang="es-ES" sz="1350" dirty="0">
              <a:solidFill>
                <a:srgbClr val="505050"/>
              </a:solidFill>
              <a:latin typeface="NexusSansPro"/>
            </a:endParaRPr>
          </a:p>
          <a:p>
            <a:pPr algn="just" defTabSz="342900"/>
            <a:r>
              <a:rPr lang="es-ES" sz="1600" dirty="0">
                <a:solidFill>
                  <a:srgbClr val="505050"/>
                </a:solidFill>
                <a:latin typeface="NexusSansPro"/>
              </a:rPr>
              <a:t>El TFF1 y TFF2 son expresados en cantidades elevadas en el margen de las úlceras pépticas gástricas y duodenales.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315538" y="2686940"/>
            <a:ext cx="7424814" cy="736253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861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88"/>
            <a:ext cx="8929688" cy="500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9" name="4 Rectángulo"/>
          <p:cNvSpPr>
            <a:spLocks noChangeArrowheads="1"/>
          </p:cNvSpPr>
          <p:nvPr/>
        </p:nvSpPr>
        <p:spPr bwMode="auto">
          <a:xfrm>
            <a:off x="0" y="2143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i="1" dirty="0">
                <a:solidFill>
                  <a:srgbClr val="FFFF00"/>
                </a:solidFill>
                <a:latin typeface="+mj-lt"/>
              </a:rPr>
              <a:t>                   </a:t>
            </a:r>
            <a:r>
              <a:rPr lang="es-ES_tradnl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Prof.  Dr. Oscar Alfredo </a:t>
            </a:r>
            <a:r>
              <a:rPr lang="es-ES_tradnl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Bedini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5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71438"/>
            <a:ext cx="6429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4071934" y="928688"/>
            <a:ext cx="485775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_tradnl" sz="2000" b="1" i="1" dirty="0" smtClean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r>
              <a:rPr lang="es-ES_tradnl" sz="2000" b="1" i="1" dirty="0" smtClean="0">
                <a:solidFill>
                  <a:srgbClr val="0000FF"/>
                </a:solidFill>
                <a:latin typeface="+mj-lt"/>
              </a:rPr>
              <a:t>            </a:t>
            </a:r>
            <a:r>
              <a:rPr lang="es-ES_tradnl" sz="2800" b="1" i="1" dirty="0" smtClean="0">
                <a:solidFill>
                  <a:srgbClr val="0000FF"/>
                </a:solidFill>
                <a:latin typeface="+mj-lt"/>
              </a:rPr>
              <a:t>Gastritis  Crónicas.</a:t>
            </a:r>
          </a:p>
          <a:p>
            <a:pPr>
              <a:defRPr/>
            </a:pPr>
            <a:endParaRPr lang="es-ES_tradnl" sz="2000" b="1" i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s-ES_tradnl" sz="2000" b="1" i="1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s-ES_tradnl" sz="2000" b="1" i="1" dirty="0" smtClean="0">
                <a:solidFill>
                  <a:schemeClr val="tx1"/>
                </a:solidFill>
                <a:latin typeface="+mj-lt"/>
              </a:rPr>
              <a:t>Jefe  Ext. de 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Cátedra de Gastroenterología 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Hosp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. Provincial.</a:t>
            </a:r>
          </a:p>
          <a:p>
            <a:pPr>
              <a:defRPr/>
            </a:pP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Prof.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Adj.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 Cátedra de Gastroenterología  </a:t>
            </a:r>
            <a:r>
              <a:rPr lang="es-ES_tradnl" sz="2000" b="1" i="1" dirty="0" err="1">
                <a:solidFill>
                  <a:schemeClr val="tx1"/>
                </a:solidFill>
                <a:latin typeface="+mj-lt"/>
              </a:rPr>
              <a:t>Hosp</a:t>
            </a:r>
            <a:r>
              <a:rPr lang="es-ES_tradnl" sz="2000" b="1" i="1" dirty="0">
                <a:solidFill>
                  <a:schemeClr val="tx1"/>
                </a:solidFill>
                <a:latin typeface="+mj-lt"/>
              </a:rPr>
              <a:t>. Centenario.</a:t>
            </a:r>
          </a:p>
        </p:txBody>
      </p:sp>
      <p:sp>
        <p:nvSpPr>
          <p:cNvPr id="4102" name="7 Rectángulo"/>
          <p:cNvSpPr>
            <a:spLocks noChangeArrowheads="1"/>
          </p:cNvSpPr>
          <p:nvPr/>
        </p:nvSpPr>
        <p:spPr bwMode="auto">
          <a:xfrm>
            <a:off x="7643813" y="6072188"/>
            <a:ext cx="8322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2400" i="1" dirty="0"/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Marcador de contenido" descr="concurso 1.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714375"/>
            <a:ext cx="8286750" cy="5810250"/>
          </a:xfrm>
        </p:spPr>
      </p:pic>
      <p:sp>
        <p:nvSpPr>
          <p:cNvPr id="5123" name="4 Rectángulo"/>
          <p:cNvSpPr>
            <a:spLocks noChangeArrowheads="1"/>
          </p:cNvSpPr>
          <p:nvPr/>
        </p:nvSpPr>
        <p:spPr bwMode="auto">
          <a:xfrm>
            <a:off x="3998913" y="1812925"/>
            <a:ext cx="1797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 </a:t>
            </a:r>
            <a:endParaRPr lang="es-ES" sz="2000" dirty="0">
              <a:solidFill>
                <a:srgbClr val="FF0000"/>
              </a:solidFill>
            </a:endParaRPr>
          </a:p>
          <a:p>
            <a:r>
              <a:rPr lang="es-E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Gastritis </a:t>
            </a:r>
            <a:r>
              <a:rPr lang="es-E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E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759941" y="1289737"/>
            <a:ext cx="1989438" cy="599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30728" y="1375100"/>
            <a:ext cx="1462260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2100" dirty="0">
                <a:solidFill>
                  <a:prstClr val="black"/>
                </a:solidFill>
              </a:rPr>
              <a:t>Gastritis : </a:t>
            </a:r>
          </a:p>
          <a:p>
            <a:pPr defTabSz="342900"/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299288" y="2078974"/>
            <a:ext cx="5163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El termino gastritis solo puede definirse desde el punto de vista </a:t>
            </a:r>
            <a:r>
              <a:rPr lang="es-ES" sz="1600" u="sng" dirty="0">
                <a:solidFill>
                  <a:srgbClr val="0000FF"/>
                </a:solidFill>
                <a:latin typeface="ff3"/>
              </a:rPr>
              <a:t>histopatológico.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>
                <a:solidFill>
                  <a:srgbClr val="0000F5"/>
                </a:solidFill>
                <a:latin typeface="ff3"/>
              </a:rPr>
              <a:t>No podemos hablar de gastritis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por solo observar un eritema mucoso durante la gastroscopia.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>
                <a:solidFill>
                  <a:srgbClr val="0000F5"/>
                </a:solidFill>
                <a:latin typeface="ff3"/>
              </a:rPr>
              <a:t>Tampoco por rescatar en la historia clínica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, algunos aislados signos o síntomas descriptos por el paciente y definirlos como una precisa presentación clínica. </a:t>
            </a:r>
          </a:p>
        </p:txBody>
      </p:sp>
      <p:sp>
        <p:nvSpPr>
          <p:cNvPr id="2" name="Elipse 1"/>
          <p:cNvSpPr/>
          <p:nvPr/>
        </p:nvSpPr>
        <p:spPr>
          <a:xfrm>
            <a:off x="1064478" y="2984020"/>
            <a:ext cx="187559" cy="142103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1064478" y="3609719"/>
            <a:ext cx="187559" cy="142103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964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6470" y="1419427"/>
            <a:ext cx="639846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No hay manifestaciones clínicas típicas de gastritis. La aparición repentina de dolor epigástrico, náuseas y vómitos se han descrito para acompañar a la gastritis aguda. Muchas personas son asintomáticas o desarrollan síntomas dispépticos mínimos. 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76469" y="2412043"/>
            <a:ext cx="66573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Si no se trata, la imagen puede evolucionar a gastritis crónica. Los antecedentes de tabaquismo, consumo de alcohol, ingesta de AINE o esteroides, alergias, radioterapia o trastornos de la vesícula biliar deben ser consideraciones. </a:t>
            </a:r>
            <a:endParaRPr lang="es-ES" sz="135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06" y="3404658"/>
            <a:ext cx="3058933" cy="1810669"/>
          </a:xfrm>
          <a:prstGeom prst="rect">
            <a:avLst/>
          </a:prstGeom>
        </p:spPr>
      </p:pic>
      <p:sp>
        <p:nvSpPr>
          <p:cNvPr id="6" name="Flecha curvada hacia abajo 5"/>
          <p:cNvSpPr/>
          <p:nvPr/>
        </p:nvSpPr>
        <p:spPr>
          <a:xfrm>
            <a:off x="1594022" y="3186499"/>
            <a:ext cx="3759417" cy="290384"/>
          </a:xfrm>
          <a:prstGeom prst="curvedDownArrow">
            <a:avLst>
              <a:gd name="adj1" fmla="val 75266"/>
              <a:gd name="adj2" fmla="val 99327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black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28" y="3547595"/>
            <a:ext cx="2618087" cy="199072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6725796" y="116632"/>
            <a:ext cx="698282" cy="37064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642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1214414" y="2857496"/>
            <a:ext cx="3357586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1071538" y="100010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La podemos clasificar en :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De tipo aguda o crónica.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según sus características histológicas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Su distribución anatómica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Y de acuerdo a sus mecanismos </a:t>
            </a:r>
            <a:r>
              <a:rPr lang="es-ES" sz="1600" dirty="0" err="1" smtClean="0">
                <a:solidFill>
                  <a:srgbClr val="0000F5"/>
                </a:solidFill>
                <a:latin typeface="ff3"/>
              </a:rPr>
              <a:t>fisiopatológicos</a:t>
            </a:r>
            <a:r>
              <a:rPr lang="es-ES" sz="1600" dirty="0" smtClean="0">
                <a:solidFill>
                  <a:srgbClr val="0000F5"/>
                </a:solidFill>
                <a:latin typeface="ff3"/>
              </a:rPr>
              <a:t> :</a:t>
            </a:r>
            <a:endParaRPr lang="es-ES" sz="1600" dirty="0">
              <a:solidFill>
                <a:srgbClr val="FF0000"/>
              </a:solidFill>
              <a:latin typeface="ff3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85852" y="3429000"/>
            <a:ext cx="53285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endParaRPr lang="es-ES" sz="1600" u="sng" dirty="0" smtClean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 smtClean="0">
                <a:solidFill>
                  <a:srgbClr val="0000F5"/>
                </a:solidFill>
                <a:latin typeface="ff3"/>
              </a:rPr>
              <a:t>La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infección por el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Helicobacter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pylori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(H. pylori +) en la mucosa gástrica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es la causa más común de gastritis erosiva o no erosiva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,  en todo el mundo.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Sin embargo, </a:t>
            </a:r>
          </a:p>
          <a:p>
            <a:pPr defTabSz="342900"/>
            <a:r>
              <a:rPr lang="es-ES" sz="1600" u="sng" dirty="0">
                <a:solidFill>
                  <a:srgbClr val="0000F5"/>
                </a:solidFill>
                <a:latin typeface="ff3"/>
              </a:rPr>
              <a:t>60 de sujetos H. pylori-negativos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presentan cuadros de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dispepsia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, comparables a los síntomas de gastritis. </a:t>
            </a:r>
            <a:endParaRPr lang="es-ES" sz="1600" u="sng" dirty="0">
              <a:solidFill>
                <a:srgbClr val="0000F5"/>
              </a:solidFill>
              <a:latin typeface="ff3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857224" y="4786322"/>
            <a:ext cx="179489" cy="1297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099720"/>
            <a:ext cx="2641063" cy="19032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3786190"/>
            <a:ext cx="192041" cy="14174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357290" y="3000372"/>
            <a:ext cx="2741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defTabSz="342900"/>
            <a:r>
              <a:rPr lang="es-ES" sz="2400" b="1" dirty="0" smtClean="0">
                <a:solidFill>
                  <a:srgbClr val="0000FF"/>
                </a:solidFill>
                <a:latin typeface="ff3"/>
              </a:rPr>
              <a:t>Gastritis por H.P. </a:t>
            </a:r>
            <a:endParaRPr lang="es-ES" sz="2400" b="1" dirty="0">
              <a:solidFill>
                <a:srgbClr val="0000FF"/>
              </a:solidFill>
              <a:latin typeface="ff3"/>
            </a:endParaRPr>
          </a:p>
        </p:txBody>
      </p:sp>
    </p:spTree>
    <p:extLst>
      <p:ext uri="{BB962C8B-B14F-4D97-AF65-F5344CB8AC3E}">
        <p14:creationId xmlns:p14="http://schemas.microsoft.com/office/powerpoint/2010/main" val="11178675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33364" y="500042"/>
            <a:ext cx="5770884" cy="325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Debemos considerar que un individuo presenta una gastritis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H. pylori negativa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cuando cumple con tres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criterios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: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1 )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Si las biopsias gástricas realizadas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( 2 en antro , 1 en la incisura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angularis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, 2 en cuerpo , 2 en </a:t>
            </a:r>
            <a:r>
              <a:rPr lang="es-ES" sz="1600" dirty="0" smtClean="0">
                <a:solidFill>
                  <a:srgbClr val="0000F5"/>
                </a:solidFill>
                <a:latin typeface="ff3"/>
              </a:rPr>
              <a:t>techo y 2 en duodeno 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)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son negativas a una triple tinción de la mucosa gástrica.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(hematoxilina y eosina,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Alcian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blue y tinción de plata modificada ).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2 )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Si el cultivo es negativo para H pylori.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3 )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Si la serología  es negativa en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IgG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para el H. pylori.</a:t>
            </a:r>
          </a:p>
          <a:p>
            <a:pPr defTabSz="342900"/>
            <a:endParaRPr lang="es-ES" sz="1350" dirty="0">
              <a:solidFill>
                <a:srgbClr val="0000F5"/>
              </a:solidFill>
              <a:latin typeface="ff3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71538" y="4429132"/>
            <a:ext cx="4868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En estos pacientes, la causa de la gastritis puede estar  relacionada con el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tabaquismo, el consumo de alcohol y o el uso de drogas anti inflamatorias .</a:t>
            </a:r>
          </a:p>
        </p:txBody>
      </p:sp>
      <p:sp>
        <p:nvSpPr>
          <p:cNvPr id="4" name="Elipse 3"/>
          <p:cNvSpPr/>
          <p:nvPr/>
        </p:nvSpPr>
        <p:spPr>
          <a:xfrm>
            <a:off x="759940" y="1374723"/>
            <a:ext cx="210065" cy="18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536856"/>
            <a:ext cx="980786" cy="942240"/>
          </a:xfrm>
          <a:prstGeom prst="rect">
            <a:avLst/>
          </a:prstGeom>
        </p:spPr>
      </p:pic>
      <p:sp>
        <p:nvSpPr>
          <p:cNvPr id="7" name="AutoShape 2" descr="Resultado de imagen para por lo tanto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/>
            <a:endParaRPr lang="es-ES" sz="1350">
              <a:solidFill>
                <a:prstClr val="black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500570"/>
            <a:ext cx="363431" cy="3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5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ChangeArrowheads="1"/>
          </p:cNvSpPr>
          <p:nvPr/>
        </p:nvSpPr>
        <p:spPr bwMode="auto">
          <a:xfrm>
            <a:off x="1331913" y="4868863"/>
            <a:ext cx="6119812" cy="1081087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5779" name="Rectangle 6"/>
          <p:cNvSpPr>
            <a:spLocks noChangeArrowheads="1"/>
          </p:cNvSpPr>
          <p:nvPr/>
        </p:nvSpPr>
        <p:spPr bwMode="auto">
          <a:xfrm>
            <a:off x="1331913" y="4868863"/>
            <a:ext cx="6192837" cy="936625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AR" smtClean="0"/>
          </a:p>
        </p:txBody>
      </p:sp>
      <p:pic>
        <p:nvPicPr>
          <p:cNvPr id="7578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88163"/>
          </a:xfrm>
          <a:noFill/>
        </p:spPr>
      </p:pic>
      <p:pic>
        <p:nvPicPr>
          <p:cNvPr id="75782" name="Picture 4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1258888" y="4724400"/>
            <a:ext cx="6121400" cy="1152525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5784" name="Text Box 5"/>
          <p:cNvSpPr txBox="1">
            <a:spLocks noChangeArrowheads="1"/>
          </p:cNvSpPr>
          <p:nvPr/>
        </p:nvSpPr>
        <p:spPr bwMode="auto">
          <a:xfrm>
            <a:off x="1293813" y="4868863"/>
            <a:ext cx="615950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/>
              <a:t>Estructura de  la primera línea de defensa,</a:t>
            </a:r>
          </a:p>
          <a:p>
            <a:pPr algn="ctr" eaLnBrk="1" hangingPunct="1"/>
            <a:r>
              <a:rPr lang="es-ES" altLang="es-AR"/>
              <a:t> barrera de moco -bicarbonato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715690" y="764704"/>
            <a:ext cx="4059291" cy="549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27584" y="908720"/>
            <a:ext cx="6435555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dirty="0">
                <a:solidFill>
                  <a:srgbClr val="0000F5"/>
                </a:solidFill>
                <a:latin typeface="ff3"/>
              </a:rPr>
              <a:t>Otras causas de gastritis incluyen : </a:t>
            </a:r>
          </a:p>
          <a:p>
            <a:pPr defTabSz="342900"/>
            <a:endParaRPr lang="es-ES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b="1" dirty="0">
                <a:solidFill>
                  <a:srgbClr val="0000F5"/>
                </a:solidFill>
                <a:latin typeface="ff3"/>
              </a:rPr>
              <a:t>Gastritis autoinmune :  </a:t>
            </a:r>
          </a:p>
          <a:p>
            <a:pPr defTabSz="342900"/>
            <a:r>
              <a:rPr lang="es-ES" dirty="0" err="1" smtClean="0">
                <a:solidFill>
                  <a:srgbClr val="0000F5"/>
                </a:solidFill>
                <a:latin typeface="ff3"/>
              </a:rPr>
              <a:t>Antic.anti</a:t>
            </a:r>
            <a:r>
              <a:rPr lang="es-ES" dirty="0" smtClean="0">
                <a:solidFill>
                  <a:srgbClr val="0000F5"/>
                </a:solidFill>
                <a:latin typeface="ff3"/>
              </a:rPr>
              <a:t> </a:t>
            </a:r>
            <a:r>
              <a:rPr lang="es-ES" dirty="0" err="1" smtClean="0">
                <a:solidFill>
                  <a:srgbClr val="0000F5"/>
                </a:solidFill>
                <a:latin typeface="ff3"/>
              </a:rPr>
              <a:t>Cél</a:t>
            </a:r>
            <a:r>
              <a:rPr lang="es-ES" dirty="0" smtClean="0">
                <a:solidFill>
                  <a:srgbClr val="0000F5"/>
                </a:solidFill>
                <a:latin typeface="ff3"/>
              </a:rPr>
              <a:t>. </a:t>
            </a:r>
            <a:r>
              <a:rPr lang="es-ES" dirty="0">
                <a:solidFill>
                  <a:srgbClr val="0000F5"/>
                </a:solidFill>
                <a:latin typeface="ff3"/>
              </a:rPr>
              <a:t>parietal y </a:t>
            </a:r>
            <a:r>
              <a:rPr lang="es-ES" dirty="0" err="1">
                <a:solidFill>
                  <a:srgbClr val="0000F5"/>
                </a:solidFill>
                <a:latin typeface="ff3"/>
              </a:rPr>
              <a:t>antic</a:t>
            </a:r>
            <a:r>
              <a:rPr lang="es-ES" dirty="0">
                <a:solidFill>
                  <a:srgbClr val="0000F5"/>
                </a:solidFill>
                <a:latin typeface="ff3"/>
              </a:rPr>
              <a:t>. anti- factor intrínseco.</a:t>
            </a:r>
          </a:p>
          <a:p>
            <a:pPr defTabSz="342900"/>
            <a:endParaRPr lang="es-ES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dirty="0">
                <a:solidFill>
                  <a:srgbClr val="0000F5"/>
                </a:solidFill>
                <a:latin typeface="ff3"/>
              </a:rPr>
              <a:t>Atrofia mucosa crónica </a:t>
            </a:r>
            <a:r>
              <a:rPr lang="es-ES" dirty="0" smtClean="0">
                <a:solidFill>
                  <a:srgbClr val="0000F5"/>
                </a:solidFill>
                <a:latin typeface="ff3"/>
              </a:rPr>
              <a:t>del </a:t>
            </a:r>
            <a:r>
              <a:rPr lang="es-ES" u="sng" dirty="0" smtClean="0">
                <a:solidFill>
                  <a:srgbClr val="0000F5"/>
                </a:solidFill>
                <a:latin typeface="ff3"/>
              </a:rPr>
              <a:t>cuerpo </a:t>
            </a:r>
            <a:r>
              <a:rPr lang="es-ES" u="sng" dirty="0">
                <a:solidFill>
                  <a:srgbClr val="0000F5"/>
                </a:solidFill>
                <a:latin typeface="ff3"/>
              </a:rPr>
              <a:t>y </a:t>
            </a:r>
            <a:r>
              <a:rPr lang="es-ES" u="sng" dirty="0" smtClean="0">
                <a:solidFill>
                  <a:srgbClr val="0000F5"/>
                </a:solidFill>
                <a:latin typeface="ff3"/>
              </a:rPr>
              <a:t>fondo </a:t>
            </a:r>
            <a:r>
              <a:rPr lang="es-ES" dirty="0">
                <a:solidFill>
                  <a:srgbClr val="0000F5"/>
                </a:solidFill>
                <a:latin typeface="ff3"/>
              </a:rPr>
              <a:t>del estómago</a:t>
            </a:r>
            <a:r>
              <a:rPr lang="es-ES" dirty="0" smtClean="0">
                <a:solidFill>
                  <a:srgbClr val="0000F5"/>
                </a:solidFill>
                <a:latin typeface="ff3"/>
              </a:rPr>
              <a:t>,</a:t>
            </a:r>
          </a:p>
          <a:p>
            <a:pPr defTabSz="342900"/>
            <a:r>
              <a:rPr lang="es-ES" dirty="0" smtClean="0">
                <a:solidFill>
                  <a:srgbClr val="0000F5"/>
                </a:solidFill>
                <a:latin typeface="ff3"/>
              </a:rPr>
              <a:t>Con </a:t>
            </a:r>
            <a:r>
              <a:rPr lang="es-ES" u="sng" dirty="0" smtClean="0">
                <a:solidFill>
                  <a:srgbClr val="0000F5"/>
                </a:solidFill>
                <a:latin typeface="ff3"/>
              </a:rPr>
              <a:t>disminución </a:t>
            </a:r>
            <a:r>
              <a:rPr lang="es-ES" u="sng" dirty="0">
                <a:solidFill>
                  <a:srgbClr val="0000F5"/>
                </a:solidFill>
                <a:latin typeface="ff3"/>
              </a:rPr>
              <a:t>de </a:t>
            </a:r>
            <a:r>
              <a:rPr lang="es-ES" u="sng" dirty="0" err="1">
                <a:solidFill>
                  <a:srgbClr val="0000F5"/>
                </a:solidFill>
                <a:latin typeface="ff3"/>
              </a:rPr>
              <a:t>cél</a:t>
            </a:r>
            <a:r>
              <a:rPr lang="es-ES" u="sng" dirty="0">
                <a:solidFill>
                  <a:srgbClr val="0000F5"/>
                </a:solidFill>
                <a:latin typeface="ff3"/>
              </a:rPr>
              <a:t>. parietales y principales en forma difusa.</a:t>
            </a:r>
          </a:p>
          <a:p>
            <a:pPr defTabSz="342900"/>
            <a:endParaRPr lang="es-ES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dirty="0">
                <a:solidFill>
                  <a:srgbClr val="0000F5"/>
                </a:solidFill>
                <a:latin typeface="ff3"/>
              </a:rPr>
              <a:t>reducción de la </a:t>
            </a:r>
            <a:r>
              <a:rPr lang="es-ES" dirty="0">
                <a:solidFill>
                  <a:srgbClr val="0000FF"/>
                </a:solidFill>
                <a:latin typeface="ff3"/>
              </a:rPr>
              <a:t>secreción del </a:t>
            </a:r>
            <a:r>
              <a:rPr lang="es-ES" dirty="0">
                <a:solidFill>
                  <a:srgbClr val="0000F5"/>
                </a:solidFill>
                <a:latin typeface="ff3"/>
              </a:rPr>
              <a:t>ácido gástrico, que es </a:t>
            </a:r>
            <a:r>
              <a:rPr lang="es-ES" u="sng" dirty="0">
                <a:solidFill>
                  <a:srgbClr val="0000F5"/>
                </a:solidFill>
                <a:latin typeface="ff3"/>
              </a:rPr>
              <a:t>necesario para la absorción del hierro </a:t>
            </a:r>
            <a:r>
              <a:rPr lang="es-ES" dirty="0">
                <a:solidFill>
                  <a:srgbClr val="0000F5"/>
                </a:solidFill>
                <a:latin typeface="ff3"/>
              </a:rPr>
              <a:t>inorgánico.</a:t>
            </a:r>
          </a:p>
          <a:p>
            <a:pPr defTabSz="342900"/>
            <a:endParaRPr lang="es-ES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dirty="0">
              <a:solidFill>
                <a:srgbClr val="0000FF"/>
              </a:solidFill>
            </a:endParaRPr>
          </a:p>
          <a:p>
            <a:pPr defTabSz="342900"/>
            <a:r>
              <a:rPr lang="es-ES" u="sng" dirty="0">
                <a:solidFill>
                  <a:srgbClr val="0000FF"/>
                </a:solidFill>
              </a:rPr>
              <a:t>La deficiencia de hierro </a:t>
            </a:r>
            <a:r>
              <a:rPr lang="es-ES" b="1" dirty="0">
                <a:solidFill>
                  <a:srgbClr val="0000FF"/>
                </a:solidFill>
              </a:rPr>
              <a:t>precede</a:t>
            </a:r>
            <a:r>
              <a:rPr lang="es-ES" dirty="0">
                <a:solidFill>
                  <a:srgbClr val="0000FF"/>
                </a:solidFill>
              </a:rPr>
              <a:t> a la </a:t>
            </a:r>
            <a:r>
              <a:rPr lang="es-ES" u="sng" dirty="0">
                <a:solidFill>
                  <a:srgbClr val="0000FF"/>
                </a:solidFill>
              </a:rPr>
              <a:t>deficiencia de vitamina B12.</a:t>
            </a:r>
          </a:p>
          <a:p>
            <a:pPr defTabSz="342900"/>
            <a:endParaRPr lang="es-ES" dirty="0">
              <a:solidFill>
                <a:srgbClr val="0000FF"/>
              </a:solidFill>
            </a:endParaRPr>
          </a:p>
          <a:p>
            <a:pPr defTabSz="342900"/>
            <a:r>
              <a:rPr lang="es-ES" dirty="0">
                <a:solidFill>
                  <a:srgbClr val="0000FF"/>
                </a:solidFill>
              </a:rPr>
              <a:t>Común en </a:t>
            </a:r>
            <a:r>
              <a:rPr lang="es-ES" u="sng" dirty="0">
                <a:solidFill>
                  <a:srgbClr val="0000FF"/>
                </a:solidFill>
              </a:rPr>
              <a:t>mujeres jóvenes.</a:t>
            </a:r>
          </a:p>
          <a:p>
            <a:pPr defTabSz="342900"/>
            <a:endParaRPr lang="es-ES" sz="1350" u="sng" dirty="0">
              <a:solidFill>
                <a:srgbClr val="0000F5"/>
              </a:solidFill>
              <a:latin typeface="ff3"/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2339752" y="2924944"/>
            <a:ext cx="0" cy="4883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557900" y="1556792"/>
            <a:ext cx="157790" cy="148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069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472" y="428604"/>
            <a:ext cx="63424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causada por :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 err="1">
                <a:solidFill>
                  <a:srgbClr val="0000F5"/>
                </a:solidFill>
                <a:latin typeface="ff3"/>
              </a:rPr>
              <a:t>Mycobacterium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avium-intracellulare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, 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herpes simplex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 err="1">
                <a:solidFill>
                  <a:srgbClr val="0000F5"/>
                </a:solidFill>
                <a:latin typeface="ff3"/>
              </a:rPr>
              <a:t>citomegalovirus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.</a:t>
            </a:r>
          </a:p>
          <a:p>
            <a:pPr marL="257175" indent="-257175" defTabSz="342900">
              <a:buFont typeface="+mj-lt"/>
              <a:buAutoNum type="arabicPeriod"/>
            </a:pPr>
            <a:r>
              <a:rPr lang="es-ES" sz="1600" dirty="0">
                <a:solidFill>
                  <a:srgbClr val="0000F5"/>
                </a:solidFill>
                <a:latin typeface="ff3"/>
              </a:rPr>
              <a:t>infección por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enterococos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parasitaria : </a:t>
            </a: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 </a:t>
            </a:r>
          </a:p>
          <a:p>
            <a:pPr defTabSz="342900"/>
            <a:r>
              <a:rPr lang="es-ES" sz="1600" dirty="0" err="1">
                <a:solidFill>
                  <a:srgbClr val="0000F5"/>
                </a:solidFill>
                <a:latin typeface="ff3"/>
              </a:rPr>
              <a:t>Cryptosporidium</a:t>
            </a:r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 err="1">
                <a:solidFill>
                  <a:srgbClr val="0000F5"/>
                </a:solidFill>
                <a:latin typeface="ff3"/>
              </a:rPr>
              <a:t>Strongyloides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stercoralis</a:t>
            </a:r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causada por excesiva producción de ácido</a:t>
            </a:r>
          </a:p>
          <a:p>
            <a:pPr defTabSz="342900"/>
            <a:endParaRPr lang="es-ES" sz="1600" b="1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por reflujo biliar.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71472" y="4786322"/>
            <a:ext cx="5553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</a:rPr>
              <a:t>Hiperplasia </a:t>
            </a:r>
            <a:r>
              <a:rPr lang="es-ES" sz="1600" dirty="0" err="1">
                <a:solidFill>
                  <a:srgbClr val="0000FF"/>
                </a:solidFill>
              </a:rPr>
              <a:t>foveolar</a:t>
            </a:r>
            <a:r>
              <a:rPr lang="es-ES" sz="1600" dirty="0">
                <a:solidFill>
                  <a:srgbClr val="0000FF"/>
                </a:solidFill>
              </a:rPr>
              <a:t> ("gastropatía reactiva"), </a:t>
            </a:r>
            <a:r>
              <a:rPr lang="es-ES" sz="1600" dirty="0">
                <a:solidFill>
                  <a:prstClr val="black"/>
                </a:solidFill>
              </a:rPr>
              <a:t>probablemente relacionada con los efectos tróficos por </a:t>
            </a:r>
            <a:r>
              <a:rPr lang="es-ES" sz="1600" dirty="0" err="1">
                <a:solidFill>
                  <a:srgbClr val="0000FF"/>
                </a:solidFill>
              </a:rPr>
              <a:t>hipergastrinemia</a:t>
            </a:r>
            <a:r>
              <a:rPr lang="es-ES" sz="16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6165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7483" y="1221531"/>
            <a:ext cx="773073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por radiación.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asociada a la enfermedad de Crohn.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</a:t>
            </a:r>
            <a:r>
              <a:rPr lang="es-ES" sz="1600" b="1" dirty="0" err="1">
                <a:solidFill>
                  <a:srgbClr val="0000F5"/>
                </a:solidFill>
                <a:latin typeface="ff3"/>
              </a:rPr>
              <a:t>colagenosa</a:t>
            </a:r>
            <a:r>
              <a:rPr lang="es-ES" sz="1600" b="1" dirty="0">
                <a:solidFill>
                  <a:srgbClr val="0000F5"/>
                </a:solidFill>
                <a:latin typeface="ff3"/>
              </a:rPr>
              <a:t>:</a:t>
            </a:r>
          </a:p>
          <a:p>
            <a:pPr defTabSz="342900"/>
            <a:endParaRPr lang="es-ES" sz="1600" b="1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ff3"/>
              </a:rPr>
              <a:t>Marcado depósito de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colágeno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subepitelial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acompañado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de inflamación de la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mucosa y de un denso infiltrado.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</a:t>
            </a:r>
            <a:r>
              <a:rPr lang="es-ES" sz="1600" b="1" dirty="0" err="1">
                <a:solidFill>
                  <a:srgbClr val="0000F5"/>
                </a:solidFill>
                <a:latin typeface="ff3"/>
              </a:rPr>
              <a:t>eosinofílica</a:t>
            </a:r>
            <a:r>
              <a:rPr lang="es-ES" sz="1600" b="1" dirty="0">
                <a:solidFill>
                  <a:srgbClr val="0000F5"/>
                </a:solidFill>
                <a:latin typeface="ff3"/>
              </a:rPr>
              <a:t>: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>
                <a:solidFill>
                  <a:srgbClr val="0000FF"/>
                </a:solidFill>
                <a:latin typeface="ff3"/>
              </a:rPr>
              <a:t>Actualmente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 con una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mayor frecuencia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.</a:t>
            </a:r>
          </a:p>
          <a:p>
            <a:pPr defTabSz="342900"/>
            <a:r>
              <a:rPr lang="es-ES" sz="1600" u="sng" dirty="0">
                <a:solidFill>
                  <a:prstClr val="black"/>
                </a:solidFill>
                <a:latin typeface="ff3"/>
              </a:rPr>
              <a:t>importante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infiltrado de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eosinófilos</a:t>
            </a:r>
            <a:endParaRPr lang="es-ES" sz="1600" u="sng" dirty="0">
              <a:solidFill>
                <a:srgbClr val="0000F5"/>
              </a:solidFill>
              <a:latin typeface="ff3"/>
            </a:endParaRPr>
          </a:p>
          <a:p>
            <a:pPr defTabSz="342900"/>
            <a:endParaRPr lang="es-ES" sz="1600" u="sng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 ( a veces secundaria a una infección,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enf.inflamatoria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sistémica o </a:t>
            </a:r>
            <a:r>
              <a:rPr lang="es-ES" sz="1600" dirty="0" err="1">
                <a:solidFill>
                  <a:srgbClr val="0000F5"/>
                </a:solidFill>
                <a:latin typeface="ff3"/>
              </a:rPr>
              <a:t>eosinofilia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por drogas ).</a:t>
            </a:r>
          </a:p>
        </p:txBody>
      </p:sp>
    </p:spTree>
    <p:extLst>
      <p:ext uri="{BB962C8B-B14F-4D97-AF65-F5344CB8AC3E}">
        <p14:creationId xmlns:p14="http://schemas.microsoft.com/office/powerpoint/2010/main" val="8275051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8742" y="1283383"/>
            <a:ext cx="68532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asociada a </a:t>
            </a:r>
            <a:r>
              <a:rPr lang="es-ES" sz="1600" b="1" dirty="0" err="1">
                <a:solidFill>
                  <a:srgbClr val="0000F5"/>
                </a:solidFill>
                <a:latin typeface="ff3"/>
              </a:rPr>
              <a:t>sarcoidosis</a:t>
            </a:r>
            <a:r>
              <a:rPr lang="es-ES" sz="1600" b="1" dirty="0">
                <a:solidFill>
                  <a:srgbClr val="0000F5"/>
                </a:solidFill>
                <a:latin typeface="ff3"/>
              </a:rPr>
              <a:t>: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La </a:t>
            </a:r>
            <a:r>
              <a:rPr lang="es-ES" sz="1600" dirty="0" err="1">
                <a:solidFill>
                  <a:srgbClr val="0000FF"/>
                </a:solidFill>
                <a:latin typeface="ff3"/>
              </a:rPr>
              <a:t>sarcoidosis</a:t>
            </a:r>
            <a:r>
              <a:rPr lang="es-ES" sz="1600" dirty="0">
                <a:solidFill>
                  <a:srgbClr val="0000FF"/>
                </a:solidFill>
                <a:latin typeface="ff3"/>
              </a:rPr>
              <a:t>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es un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trastorno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multisistémico</a:t>
            </a:r>
            <a:endParaRPr lang="es-ES" sz="1600" u="sng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ff3"/>
              </a:rPr>
              <a:t>Caracterizado por la presencia de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granulomas no caseificados. 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ff3"/>
              </a:rPr>
              <a:t>Puede afectar a cualquier parte del cuerpo , incluido el estómago.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linfocítica: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ff3"/>
              </a:rPr>
              <a:t>Común en la infección por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H. pylori y en la enfermedad celiaca.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isquémica: </a:t>
            </a:r>
          </a:p>
          <a:p>
            <a:pPr defTabSz="342900"/>
            <a:r>
              <a:rPr lang="es-ES" sz="1600" u="sng" dirty="0">
                <a:solidFill>
                  <a:prstClr val="black"/>
                </a:solidFill>
                <a:latin typeface="ff3"/>
              </a:rPr>
              <a:t>Causa rara de gastritis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y está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asociada a la administración de fármacos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y a cuadros de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dislipidemias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>
                <a:solidFill>
                  <a:prstClr val="black"/>
                </a:solidFill>
                <a:latin typeface="ff3"/>
              </a:rPr>
              <a:t>con una alta mortalidad. 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Gastritis asociada a vasculitis: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Hemorragias digestivas altas. </a:t>
            </a:r>
          </a:p>
        </p:txBody>
      </p:sp>
    </p:spTree>
    <p:extLst>
      <p:ext uri="{BB962C8B-B14F-4D97-AF65-F5344CB8AC3E}">
        <p14:creationId xmlns:p14="http://schemas.microsoft.com/office/powerpoint/2010/main" val="25813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2910" y="642918"/>
            <a:ext cx="65468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b="1" dirty="0">
                <a:solidFill>
                  <a:srgbClr val="0000F5"/>
                </a:solidFill>
                <a:latin typeface="ff3"/>
              </a:rPr>
              <a:t>Enfermedad de </a:t>
            </a:r>
            <a:r>
              <a:rPr lang="es-ES" sz="1600" b="1" dirty="0" err="1">
                <a:solidFill>
                  <a:srgbClr val="0000F5"/>
                </a:solidFill>
                <a:latin typeface="ff3"/>
              </a:rPr>
              <a:t>Ménétrier</a:t>
            </a:r>
            <a:r>
              <a:rPr lang="es-ES" sz="1600" b="1" dirty="0">
                <a:solidFill>
                  <a:srgbClr val="0000F5"/>
                </a:solidFill>
                <a:latin typeface="ff3"/>
              </a:rPr>
              <a:t> :</a:t>
            </a:r>
          </a:p>
          <a:p>
            <a:pPr defTabSz="342900"/>
            <a:endParaRPr lang="es-ES" sz="1600" dirty="0">
              <a:solidFill>
                <a:srgbClr val="0000F5"/>
              </a:solidFill>
              <a:latin typeface="ff3"/>
            </a:endParaRPr>
          </a:p>
          <a:p>
            <a:pPr defTabSz="342900"/>
            <a:r>
              <a:rPr lang="es-ES" sz="1600" u="sng" dirty="0">
                <a:solidFill>
                  <a:srgbClr val="0000F5"/>
                </a:solidFill>
                <a:latin typeface="ff3"/>
              </a:rPr>
              <a:t>Presencia de grandes pliegues de la mucosa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en el cuerpo y el fondo del </a:t>
            </a:r>
            <a:r>
              <a:rPr lang="es-ES" sz="1600" dirty="0" smtClean="0">
                <a:solidFill>
                  <a:srgbClr val="0000F5"/>
                </a:solidFill>
                <a:latin typeface="ff3"/>
              </a:rPr>
              <a:t>estómago con </a:t>
            </a:r>
            <a:r>
              <a:rPr lang="es-ES" sz="1600" u="sng" dirty="0" smtClean="0">
                <a:solidFill>
                  <a:srgbClr val="0000F5"/>
                </a:solidFill>
                <a:latin typeface="ff3"/>
              </a:rPr>
              <a:t>mayor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disposición </a:t>
            </a:r>
            <a:r>
              <a:rPr lang="es-ES" sz="1600" u="sng" dirty="0" err="1">
                <a:solidFill>
                  <a:srgbClr val="0000F5"/>
                </a:solidFill>
                <a:latin typeface="ff3"/>
              </a:rPr>
              <a:t>foveolar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con </a:t>
            </a:r>
            <a:r>
              <a:rPr lang="es-ES" sz="1600" u="sng" dirty="0">
                <a:solidFill>
                  <a:srgbClr val="0000FF"/>
                </a:solidFill>
                <a:latin typeface="ff3"/>
              </a:rPr>
              <a:t>hiperplasia de células mucosas</a:t>
            </a:r>
            <a:r>
              <a:rPr lang="es-ES" sz="1600" dirty="0">
                <a:solidFill>
                  <a:srgbClr val="0000FF"/>
                </a:solidFill>
                <a:latin typeface="ff3"/>
              </a:rPr>
              <a:t>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superficiales y glandulares. 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También conocida como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gastropatía perdedora de proteínas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o mas específicamente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de albumina.</a:t>
            </a:r>
          </a:p>
          <a:p>
            <a:pPr defTabSz="342900"/>
            <a:r>
              <a:rPr lang="es-ES" sz="1600" dirty="0">
                <a:solidFill>
                  <a:srgbClr val="0000F5"/>
                </a:solidFill>
                <a:latin typeface="ff3"/>
              </a:rPr>
              <a:t>Por su hipoalbuminemia y los pacientes presentan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edema en miembros inferiores </a:t>
            </a:r>
            <a:r>
              <a:rPr lang="es-ES" sz="1600" dirty="0">
                <a:solidFill>
                  <a:srgbClr val="0000F5"/>
                </a:solidFill>
                <a:latin typeface="ff3"/>
              </a:rPr>
              <a:t>pudiendo llegar a la </a:t>
            </a:r>
            <a:r>
              <a:rPr lang="es-ES" sz="1600" u="sng" dirty="0">
                <a:solidFill>
                  <a:srgbClr val="0000F5"/>
                </a:solidFill>
                <a:latin typeface="ff3"/>
              </a:rPr>
              <a:t>anasarca.</a:t>
            </a:r>
          </a:p>
          <a:p>
            <a:pPr defTabSz="342900"/>
            <a:r>
              <a:rPr lang="es-ES" sz="1600" u="sng" dirty="0">
                <a:solidFill>
                  <a:srgbClr val="FF0000"/>
                </a:solidFill>
                <a:latin typeface="ff3"/>
              </a:rPr>
              <a:t>Paradójicamente el ácido gástrico está reducido en su secreción,  debido a la pérdida de células parietales.</a:t>
            </a:r>
          </a:p>
        </p:txBody>
      </p:sp>
      <p:sp>
        <p:nvSpPr>
          <p:cNvPr id="3" name="Elipse 2"/>
          <p:cNvSpPr/>
          <p:nvPr/>
        </p:nvSpPr>
        <p:spPr>
          <a:xfrm>
            <a:off x="352168" y="3390386"/>
            <a:ext cx="253313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215154" y="3990716"/>
            <a:ext cx="5455508" cy="1648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56907" y="4468766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500" dirty="0">
                <a:solidFill>
                  <a:srgbClr val="0000F5"/>
                </a:solidFill>
                <a:latin typeface="ff3"/>
              </a:rPr>
              <a:t>Por lo tanto para el diagnóstico de certeza de las gastritis  es imprescindible realizar biopsias múltiples de la mucosa gástrica. </a:t>
            </a:r>
          </a:p>
        </p:txBody>
      </p:sp>
    </p:spTree>
    <p:extLst>
      <p:ext uri="{BB962C8B-B14F-4D97-AF65-F5344CB8AC3E}">
        <p14:creationId xmlns:p14="http://schemas.microsoft.com/office/powerpoint/2010/main" val="42814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472" y="714356"/>
            <a:ext cx="2709690" cy="277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215"/>
              </a:lnSpc>
              <a:spcBef>
                <a:spcPts val="900"/>
              </a:spcBef>
              <a:spcAft>
                <a:spcPts val="450"/>
              </a:spcAft>
            </a:pPr>
            <a:r>
              <a:rPr lang="es-ES" sz="2400" b="1" kern="1800" dirty="0">
                <a:solidFill>
                  <a:srgbClr val="0000FF"/>
                </a:solidFill>
                <a:latin typeface="ff3"/>
                <a:ea typeface="Times New Roman" panose="02020603050405020304" pitchFamily="18" charset="0"/>
                <a:cs typeface="Times New Roman" panose="02020603050405020304" pitchFamily="18" charset="0"/>
              </a:rPr>
              <a:t>Gastritis crónica</a:t>
            </a:r>
            <a:endParaRPr lang="es-ES" sz="2400" b="1" dirty="0">
              <a:solidFill>
                <a:srgbClr val="0000FF"/>
              </a:solidFill>
              <a:latin typeface="ff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0034" y="1000108"/>
            <a:ext cx="6500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mitad de la población mundial tiene esta enfermedad en algún grado. 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0034" y="1982682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Puede presentar una forma  no atrófica o bien progresa en años a gastritis atrófica.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Estas formas o  fenotipos representan diferentes etapas de una misma enfermedad.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34404" y="5213173"/>
            <a:ext cx="2924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Gastritis crónica no atrófica </a:t>
            </a:r>
            <a:r>
              <a:rPr lang="es-ES" sz="1200" dirty="0" err="1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antral</a:t>
            </a:r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 difusa</a:t>
            </a:r>
            <a:endParaRPr lang="es-AR" sz="1200" dirty="0">
              <a:solidFill>
                <a:prstClr val="black"/>
              </a:solidFill>
              <a:latin typeface="ff3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0034" y="1286387"/>
            <a:ext cx="6587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Suele comenzar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infancia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como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una inflamación mononuclear crónica ("superficial")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picos de inflamación </a:t>
            </a:r>
            <a:r>
              <a:rPr lang="es-ES" sz="1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neutrofílica</a:t>
            </a:r>
            <a:r>
              <a:rPr lang="es-E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aguda (Forma "activa")</a:t>
            </a:r>
            <a:endParaRPr lang="es-ES" sz="1600" dirty="0">
              <a:solidFill>
                <a:srgbClr val="0000FF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404" y="3085940"/>
            <a:ext cx="2728566" cy="20451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6" y="3078084"/>
            <a:ext cx="2738866" cy="205300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58355" y="5213173"/>
            <a:ext cx="2821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200" dirty="0">
                <a:solidFill>
                  <a:prstClr val="black"/>
                </a:solidFill>
                <a:latin typeface="ff3"/>
              </a:rPr>
              <a:t>Gastritis crónica no atrófica superficial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357166"/>
            <a:ext cx="1761154" cy="122275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072330" y="1643050"/>
            <a:ext cx="18886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050" b="1" dirty="0">
                <a:solidFill>
                  <a:srgbClr val="666666"/>
                </a:solidFill>
                <a:latin typeface="ff3"/>
                <a:ea typeface="Times New Roman" panose="02020603050405020304" pitchFamily="18" charset="0"/>
              </a:rPr>
              <a:t>Mucosa normal del cuerpo</a:t>
            </a:r>
            <a:endParaRPr lang="es-ES" sz="1050" dirty="0">
              <a:solidFill>
                <a:prstClr val="black"/>
              </a:solidFill>
              <a:latin typeface="ff3"/>
            </a:endParaRPr>
          </a:p>
        </p:txBody>
      </p:sp>
    </p:spTree>
    <p:extLst>
      <p:ext uri="{BB962C8B-B14F-4D97-AF65-F5344CB8AC3E}">
        <p14:creationId xmlns:p14="http://schemas.microsoft.com/office/powerpoint/2010/main" val="5445434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8839200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ector recto de flecha 3"/>
          <p:cNvCxnSpPr/>
          <p:nvPr/>
        </p:nvCxnSpPr>
        <p:spPr>
          <a:xfrm flipH="1">
            <a:off x="6372200" y="1340768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H="1">
            <a:off x="6660232" y="1988840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errar llave 5"/>
          <p:cNvSpPr/>
          <p:nvPr/>
        </p:nvSpPr>
        <p:spPr>
          <a:xfrm>
            <a:off x="2915816" y="5301208"/>
            <a:ext cx="432048" cy="86409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llave 7"/>
          <p:cNvSpPr/>
          <p:nvPr/>
        </p:nvSpPr>
        <p:spPr>
          <a:xfrm>
            <a:off x="5508104" y="4725144"/>
            <a:ext cx="216024" cy="122413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>
            <a:off x="1331640" y="4725144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5292080" y="1268760"/>
            <a:ext cx="13681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3030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2500298" y="857232"/>
            <a:ext cx="428628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84535" y="3728197"/>
            <a:ext cx="37266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2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Mucosa del cuerpo con gastritis crónica “activa” :</a:t>
            </a:r>
          </a:p>
          <a:p>
            <a:pPr defTabSz="342900"/>
            <a:r>
              <a:rPr lang="es-ES" sz="12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inflamación es mononuclear pero se acompaña de neutrófilos</a:t>
            </a:r>
          </a:p>
          <a:p>
            <a:pPr defTabSz="342900"/>
            <a:r>
              <a:rPr lang="es-ES" sz="12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s-ES" sz="1200" b="1" dirty="0" err="1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eosinófilos</a:t>
            </a:r>
            <a:r>
              <a:rPr lang="es-ES" sz="12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que penetran en el epitelio de la superficie</a:t>
            </a:r>
            <a:r>
              <a:rPr lang="es-ES" sz="9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s-ES" sz="900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900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10" y="1922711"/>
            <a:ext cx="2938785" cy="1763271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flipH="1" flipV="1">
            <a:off x="932936" y="2432737"/>
            <a:ext cx="2273643" cy="14457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" name="Picture 1" descr="C:\Documents and Settings\Usuario\Mis documentos\Mis imágenes\est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762" y="1948734"/>
            <a:ext cx="2054723" cy="1345759"/>
          </a:xfrm>
          <a:prstGeom prst="rect">
            <a:avLst/>
          </a:prstGeom>
          <a:noFill/>
        </p:spPr>
      </p:pic>
      <p:pic>
        <p:nvPicPr>
          <p:cNvPr id="6146" name="Picture 2" descr="C:\Documents and Settings\Usuario\Mis documentos\Mis imágenes\est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422" y="3718054"/>
            <a:ext cx="2076845" cy="1360247"/>
          </a:xfrm>
          <a:prstGeom prst="rect">
            <a:avLst/>
          </a:prstGeom>
          <a:noFill/>
        </p:spPr>
      </p:pic>
      <p:sp>
        <p:nvSpPr>
          <p:cNvPr id="4" name="CuadroTexto 3"/>
          <p:cNvSpPr txBox="1"/>
          <p:nvPr/>
        </p:nvSpPr>
        <p:spPr>
          <a:xfrm>
            <a:off x="2915816" y="1073744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Gastritis por H. P: </a:t>
            </a:r>
            <a:endParaRPr lang="es-ES" sz="2800" dirty="0">
              <a:solidFill>
                <a:srgbClr val="0000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9205" y="5319381"/>
            <a:ext cx="632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El </a:t>
            </a:r>
            <a:r>
              <a:rPr lang="es-ES" dirty="0" err="1" smtClean="0"/>
              <a:t>Helicobacter</a:t>
            </a:r>
            <a:r>
              <a:rPr lang="es-ES" dirty="0" smtClean="0"/>
              <a:t> Pylori , no esta solo en la mucosa gástrica. </a:t>
            </a:r>
          </a:p>
          <a:p>
            <a:r>
              <a:rPr lang="es-ES" dirty="0" smtClean="0"/>
              <a:t>Suele encontrarse junto a estreptococos. ( 2022 )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50737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68" y="1545887"/>
            <a:ext cx="3140879" cy="235565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49782" y="4034323"/>
            <a:ext cx="2523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200" dirty="0">
                <a:solidFill>
                  <a:prstClr val="black"/>
                </a:solidFill>
                <a:latin typeface="ff3"/>
              </a:rPr>
              <a:t>Gastritis crónica </a:t>
            </a:r>
            <a:r>
              <a:rPr lang="es-ES" sz="1200" dirty="0" err="1">
                <a:solidFill>
                  <a:prstClr val="black"/>
                </a:solidFill>
                <a:latin typeface="ff3"/>
              </a:rPr>
              <a:t>atrofica</a:t>
            </a:r>
            <a:r>
              <a:rPr lang="es-ES" sz="1200" dirty="0">
                <a:solidFill>
                  <a:prstClr val="black"/>
                </a:solidFill>
                <a:latin typeface="ff3"/>
              </a:rPr>
              <a:t> multifocal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04" y="1545887"/>
            <a:ext cx="3110233" cy="233122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82662" y="4041322"/>
            <a:ext cx="2880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Gastritis crónica atrófica corporal difusa</a:t>
            </a:r>
            <a:endParaRPr lang="es-AR" sz="1200" dirty="0">
              <a:solidFill>
                <a:prstClr val="black"/>
              </a:solidFill>
              <a:latin typeface="ff3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2661" y="43619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Esta forma se caracteriza por la </a:t>
            </a:r>
            <a:r>
              <a:rPr lang="es-ES" sz="1200" dirty="0">
                <a:solidFill>
                  <a:srgbClr val="0000FF"/>
                </a:solidFill>
                <a:latin typeface="ff3"/>
                <a:ea typeface="Times New Roman" panose="02020603050405020304" pitchFamily="18" charset="0"/>
              </a:rPr>
              <a:t>pérdida </a:t>
            </a:r>
          </a:p>
          <a:p>
            <a:pPr defTabSz="342900"/>
            <a:r>
              <a:rPr lang="es-ES" sz="1200" dirty="0">
                <a:solidFill>
                  <a:srgbClr val="0000FF"/>
                </a:solidFill>
                <a:latin typeface="ff3"/>
                <a:ea typeface="Times New Roman" panose="02020603050405020304" pitchFamily="18" charset="0"/>
              </a:rPr>
              <a:t>de las glándulas mucosas normales </a:t>
            </a:r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en el</a:t>
            </a:r>
          </a:p>
          <a:p>
            <a:pPr defTabSz="342900"/>
            <a:r>
              <a:rPr lang="es-ES" sz="1200" dirty="0">
                <a:solidFill>
                  <a:srgbClr val="000000"/>
                </a:solidFill>
                <a:latin typeface="ff3"/>
                <a:ea typeface="Times New Roman" panose="02020603050405020304" pitchFamily="18" charset="0"/>
              </a:rPr>
              <a:t>antro o el cuerpo o en ambos </a:t>
            </a:r>
            <a:endParaRPr lang="es-ES" sz="1200" dirty="0">
              <a:solidFill>
                <a:prstClr val="black"/>
              </a:solidFill>
              <a:latin typeface="ff3"/>
            </a:endParaRPr>
          </a:p>
        </p:txBody>
      </p:sp>
    </p:spTree>
    <p:extLst>
      <p:ext uri="{BB962C8B-B14F-4D97-AF65-F5344CB8AC3E}">
        <p14:creationId xmlns:p14="http://schemas.microsoft.com/office/powerpoint/2010/main" val="38280824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9" y="1083951"/>
            <a:ext cx="2911946" cy="21930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32887" y="2142352"/>
            <a:ext cx="23342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Gastritis química o reactiva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61448" y="35590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1200" dirty="0">
                <a:solidFill>
                  <a:prstClr val="black"/>
                </a:solidFill>
              </a:rPr>
              <a:t>Hiperplasia </a:t>
            </a:r>
            <a:r>
              <a:rPr lang="es-ES" sz="1200" dirty="0" err="1">
                <a:solidFill>
                  <a:prstClr val="black"/>
                </a:solidFill>
              </a:rPr>
              <a:t>foveolar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 err="1">
                <a:solidFill>
                  <a:prstClr val="black"/>
                </a:solidFill>
              </a:rPr>
              <a:t>antral</a:t>
            </a:r>
            <a:r>
              <a:rPr lang="es-ES" sz="1200" dirty="0">
                <a:solidFill>
                  <a:prstClr val="black"/>
                </a:solidFill>
              </a:rPr>
              <a:t> ("gastropatía reactiva"), probablemente relacionada con los efectos tróficos de la </a:t>
            </a:r>
            <a:r>
              <a:rPr lang="es-ES" sz="1200" dirty="0" err="1">
                <a:solidFill>
                  <a:prstClr val="black"/>
                </a:solidFill>
              </a:rPr>
              <a:t>hipergastrinemia</a:t>
            </a:r>
            <a:r>
              <a:rPr lang="es-ES" sz="12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59" y="2811896"/>
            <a:ext cx="2715449" cy="20365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90038" y="2618088"/>
            <a:ext cx="21098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350" dirty="0">
                <a:solidFill>
                  <a:prstClr val="black"/>
                </a:solidFill>
              </a:rPr>
              <a:t>Células musculares lisas.</a:t>
            </a:r>
          </a:p>
        </p:txBody>
      </p:sp>
      <p:cxnSp>
        <p:nvCxnSpPr>
          <p:cNvPr id="8" name="Conector recto de flecha 7"/>
          <p:cNvCxnSpPr>
            <a:stCxn id="6" idx="2"/>
          </p:cNvCxnSpPr>
          <p:nvPr/>
        </p:nvCxnSpPr>
        <p:spPr>
          <a:xfrm flipH="1">
            <a:off x="7055711" y="2918170"/>
            <a:ext cx="789264" cy="5957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6734432" y="2895088"/>
            <a:ext cx="778476" cy="433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3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352800" y="304800"/>
            <a:ext cx="504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es-AR" sz="2400">
                <a:solidFill>
                  <a:srgbClr val="FFFF00"/>
                </a:solidFill>
                <a:latin typeface="Arial MT Black" pitchFamily="34" charset="0"/>
              </a:rPr>
              <a:t>CAPA DE MOCO - BICARBONATO</a:t>
            </a:r>
            <a:endParaRPr lang="es-ES" altLang="es-AR" sz="2400">
              <a:solidFill>
                <a:srgbClr val="FFFF00"/>
              </a:solidFill>
              <a:latin typeface="Arial MT Black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4995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es-AR" sz="2400" b="1">
                <a:solidFill>
                  <a:schemeClr val="accent2"/>
                </a:solidFill>
                <a:latin typeface="Arial MT Black" pitchFamily="34" charset="0"/>
              </a:rPr>
              <a:t>GLICOPROTEINAS </a:t>
            </a:r>
            <a:endParaRPr lang="es-ES" altLang="es-AR" sz="2400" b="1">
              <a:solidFill>
                <a:schemeClr val="accent2"/>
              </a:solidFill>
              <a:latin typeface="Arial MT Black" pitchFamily="34" charset="0"/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5943600" y="1752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AR" sz="1800">
              <a:solidFill>
                <a:schemeClr val="accent2"/>
              </a:solidFill>
              <a:latin typeface="Arial MT Black" pitchFamily="34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943600" y="1447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s-ES_tradnl" altLang="es-AR" sz="1800">
              <a:solidFill>
                <a:schemeClr val="accent2"/>
              </a:solidFill>
              <a:latin typeface="Arial MT Black" pitchFamily="34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381000" y="2133600"/>
            <a:ext cx="57324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es-AR" sz="2000">
                <a:solidFill>
                  <a:schemeClr val="accent2"/>
                </a:solidFill>
                <a:latin typeface="Arial MT Black" pitchFamily="34" charset="0"/>
              </a:rPr>
              <a:t> </a:t>
            </a:r>
            <a:r>
              <a:rPr lang="pt-BR" altLang="es-AR" sz="2400" b="1">
                <a:solidFill>
                  <a:schemeClr val="accent2"/>
                </a:solidFill>
                <a:latin typeface="Arial MT Black" pitchFamily="34" charset="0"/>
              </a:rPr>
              <a:t>PROTEINAS DE ENLACE O LIGADORAS  PROTEINAS BINDING MOCO</a:t>
            </a:r>
            <a:r>
              <a:rPr lang="pt-BR" altLang="es-AR" sz="2400">
                <a:solidFill>
                  <a:schemeClr val="accent2"/>
                </a:solidFill>
                <a:latin typeface="Arial MT Black" pitchFamily="34" charset="0"/>
              </a:rPr>
              <a:t> </a:t>
            </a:r>
            <a:endParaRPr lang="es-ES" altLang="es-AR" sz="2400">
              <a:solidFill>
                <a:schemeClr val="accent2"/>
              </a:solidFill>
              <a:latin typeface="Arial MT Black" pitchFamily="34" charset="0"/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 flipV="1">
            <a:off x="2209800" y="3276600"/>
            <a:ext cx="1143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3352800" y="3124200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es-AR" sz="1800">
                <a:solidFill>
                  <a:schemeClr val="tx1"/>
                </a:solidFill>
                <a:latin typeface="Arial MT Black" pitchFamily="34" charset="0"/>
              </a:rPr>
              <a:t>ESPESOR</a:t>
            </a:r>
            <a:endParaRPr lang="es-ES" altLang="es-AR" sz="1800">
              <a:solidFill>
                <a:schemeClr val="tx1"/>
              </a:solidFill>
              <a:latin typeface="Arial MT Black" pitchFamily="34" charset="0"/>
            </a:endParaRP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2209800" y="3505200"/>
            <a:ext cx="1066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276600" y="3505200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es-AR" sz="1800">
                <a:solidFill>
                  <a:schemeClr val="tx1"/>
                </a:solidFill>
                <a:latin typeface="Arial MT Black" pitchFamily="34" charset="0"/>
              </a:rPr>
              <a:t>ESTRUCTURA</a:t>
            </a:r>
            <a:endParaRPr lang="es-ES" altLang="es-AR" sz="1800">
              <a:solidFill>
                <a:schemeClr val="tx1"/>
              </a:solidFill>
              <a:latin typeface="Arial MT Black" pitchFamily="34" charset="0"/>
            </a:endParaRPr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5257800" y="36576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5638800" y="3352800"/>
            <a:ext cx="197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es-AR" sz="1800">
                <a:solidFill>
                  <a:srgbClr val="800000"/>
                </a:solidFill>
                <a:latin typeface="Arial MT Black" pitchFamily="34" charset="0"/>
              </a:rPr>
              <a:t>UNIONES</a:t>
            </a:r>
          </a:p>
          <a:p>
            <a:pPr algn="ctr" eaLnBrk="1" hangingPunct="1"/>
            <a:r>
              <a:rPr lang="pt-BR" altLang="es-AR" sz="1800">
                <a:solidFill>
                  <a:srgbClr val="800000"/>
                </a:solidFill>
                <a:latin typeface="Arial MT Black" pitchFamily="34" charset="0"/>
              </a:rPr>
              <a:t>FUERTES (SH)</a:t>
            </a:r>
            <a:endParaRPr lang="es-ES" altLang="es-AR" sz="1800">
              <a:solidFill>
                <a:srgbClr val="800000"/>
              </a:solidFill>
              <a:latin typeface="Arial MT Black" pitchFamily="34" charset="0"/>
            </a:endParaRPr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>
            <a:off x="2133600" y="3657600"/>
            <a:ext cx="11430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3276600" y="4038600"/>
            <a:ext cx="44132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es-AR" sz="1800">
                <a:solidFill>
                  <a:srgbClr val="000066"/>
                </a:solidFill>
                <a:latin typeface="Arial MT Black" pitchFamily="34" charset="0"/>
              </a:rPr>
              <a:t>COMPONENTE APICAL EPITELIAL</a:t>
            </a:r>
          </a:p>
          <a:p>
            <a:pPr eaLnBrk="1" hangingPunct="1"/>
            <a:r>
              <a:rPr lang="pt-BR" altLang="es-AR" sz="1800">
                <a:solidFill>
                  <a:srgbClr val="000066"/>
                </a:solidFill>
                <a:latin typeface="Arial MT Black" pitchFamily="34" charset="0"/>
              </a:rPr>
              <a:t>(CAPA DE GEL ADHERENTE)</a:t>
            </a:r>
          </a:p>
          <a:p>
            <a:pPr eaLnBrk="1" hangingPunct="1"/>
            <a:r>
              <a:rPr lang="pt-BR" altLang="es-AR" sz="1800">
                <a:solidFill>
                  <a:srgbClr val="000066"/>
                </a:solidFill>
                <a:latin typeface="Arial MT Black" pitchFamily="34" charset="0"/>
              </a:rPr>
              <a:t>FOSFOLIPIDOS (SURFACTANTE)</a:t>
            </a:r>
          </a:p>
          <a:p>
            <a:pPr eaLnBrk="1" hangingPunct="1"/>
            <a:endParaRPr lang="pt-BR" altLang="es-AR" sz="1800">
              <a:solidFill>
                <a:srgbClr val="000066"/>
              </a:solidFill>
              <a:latin typeface="Arial MT Black" pitchFamily="34" charset="0"/>
            </a:endParaRPr>
          </a:p>
          <a:p>
            <a:pPr eaLnBrk="1" hangingPunct="1"/>
            <a:r>
              <a:rPr lang="pt-BR" altLang="es-AR" sz="2000">
                <a:solidFill>
                  <a:srgbClr val="66FF66"/>
                </a:solidFill>
                <a:latin typeface="Arial MT Black" pitchFamily="34" charset="0"/>
              </a:rPr>
              <a:t>BICARBONATO</a:t>
            </a:r>
            <a:endParaRPr lang="es-ES" altLang="es-AR" sz="2000">
              <a:solidFill>
                <a:srgbClr val="66FF66"/>
              </a:solidFill>
              <a:latin typeface="Arial MT Black" pitchFamily="34" charset="0"/>
            </a:endParaRP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76200" y="15240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76200" y="22860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6817" name="Line 17"/>
          <p:cNvSpPr>
            <a:spLocks noChangeShapeType="1"/>
          </p:cNvSpPr>
          <p:nvPr/>
        </p:nvSpPr>
        <p:spPr bwMode="auto">
          <a:xfrm>
            <a:off x="1828800" y="3657600"/>
            <a:ext cx="1371600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7234" name="Rectangle 18"/>
          <p:cNvSpPr>
            <a:spLocks noChangeArrowheads="1"/>
          </p:cNvSpPr>
          <p:nvPr/>
        </p:nvSpPr>
        <p:spPr bwMode="auto">
          <a:xfrm>
            <a:off x="152400" y="0"/>
            <a:ext cx="1898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4000">
                <a:solidFill>
                  <a:srgbClr val="CA78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rpentineDBol" pitchFamily="34" charset="0"/>
              </a:rPr>
              <a:t>BDMG</a:t>
            </a:r>
            <a:endParaRPr lang="es-ES" sz="4000">
              <a:solidFill>
                <a:srgbClr val="CA78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rpentineDBol" pitchFamily="34" charset="0"/>
            </a:endParaRPr>
          </a:p>
        </p:txBody>
      </p:sp>
      <p:sp>
        <p:nvSpPr>
          <p:cNvPr id="76819" name="Rectangle 19"/>
          <p:cNvSpPr>
            <a:spLocks noChangeArrowheads="1"/>
          </p:cNvSpPr>
          <p:nvPr/>
        </p:nvSpPr>
        <p:spPr bwMode="auto">
          <a:xfrm>
            <a:off x="2057400" y="381000"/>
            <a:ext cx="27035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es-AR" sz="2400" b="1">
                <a:solidFill>
                  <a:srgbClr val="FF0000"/>
                </a:solidFill>
                <a:latin typeface="Arial MT Black" pitchFamily="34" charset="0"/>
              </a:rPr>
              <a:t>1</a:t>
            </a:r>
            <a:r>
              <a:rPr lang="pt-BR" altLang="es-AR" sz="2400" b="1" baseline="30000">
                <a:solidFill>
                  <a:srgbClr val="FF0000"/>
                </a:solidFill>
                <a:latin typeface="Arial MT Black" pitchFamily="34" charset="0"/>
              </a:rPr>
              <a:t>ER</a:t>
            </a:r>
            <a:r>
              <a:rPr lang="pt-BR" altLang="es-AR" sz="2400" b="1">
                <a:solidFill>
                  <a:srgbClr val="FF0000"/>
                </a:solidFill>
                <a:latin typeface="Arial MT Black" pitchFamily="34" charset="0"/>
              </a:rPr>
              <a:t> COMPONENTE</a:t>
            </a:r>
            <a:endParaRPr lang="es-ES" altLang="es-AR" sz="2400" b="1">
              <a:solidFill>
                <a:srgbClr val="FF0000"/>
              </a:solidFill>
              <a:latin typeface="Arial MT Black" pitchFamily="34" charset="0"/>
            </a:endParaRPr>
          </a:p>
        </p:txBody>
      </p:sp>
      <p:pic>
        <p:nvPicPr>
          <p:cNvPr id="76820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914400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441325" y="1641475"/>
            <a:ext cx="351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2400" b="1" i="1">
                <a:solidFill>
                  <a:srgbClr val="00FF00"/>
                </a:solidFill>
              </a:rPr>
              <a:t>Estan unidas entre sí por :</a:t>
            </a:r>
          </a:p>
        </p:txBody>
      </p:sp>
      <p:sp>
        <p:nvSpPr>
          <p:cNvPr id="76822" name="Line 26"/>
          <p:cNvSpPr>
            <a:spLocks noChangeShapeType="1"/>
          </p:cNvSpPr>
          <p:nvPr/>
        </p:nvSpPr>
        <p:spPr bwMode="auto">
          <a:xfrm flipH="1">
            <a:off x="2195513" y="981075"/>
            <a:ext cx="3240087" cy="2232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76823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24" name="Text Box 27"/>
          <p:cNvSpPr txBox="1">
            <a:spLocks noChangeArrowheads="1"/>
          </p:cNvSpPr>
          <p:nvPr/>
        </p:nvSpPr>
        <p:spPr bwMode="auto">
          <a:xfrm>
            <a:off x="6372225" y="3429000"/>
            <a:ext cx="23391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es-AR" sz="2400" b="1" dirty="0">
                <a:solidFill>
                  <a:srgbClr val="0000FF"/>
                </a:solidFill>
                <a:latin typeface="Arial MT Black" pitchFamily="34" charset="0"/>
              </a:rPr>
              <a:t>UNIONES</a:t>
            </a:r>
          </a:p>
          <a:p>
            <a:pPr algn="ctr"/>
            <a:r>
              <a:rPr lang="pt-BR" altLang="es-AR" sz="2400" b="1" dirty="0">
                <a:solidFill>
                  <a:srgbClr val="0000FF"/>
                </a:solidFill>
                <a:latin typeface="Arial MT Black" pitchFamily="34" charset="0"/>
              </a:rPr>
              <a:t>FUERTES (SH)</a:t>
            </a:r>
            <a:endParaRPr lang="es-ES" altLang="es-AR" sz="2400" b="1" dirty="0">
              <a:solidFill>
                <a:srgbClr val="0000FF"/>
              </a:solidFill>
              <a:latin typeface="Arial MT Black" pitchFamily="34" charset="0"/>
            </a:endParaRPr>
          </a:p>
        </p:txBody>
      </p:sp>
      <p:pic>
        <p:nvPicPr>
          <p:cNvPr id="76825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16113"/>
            <a:ext cx="6084888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37" descr="escudo famili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02613" y="0"/>
            <a:ext cx="941387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27" name="Oval 38"/>
          <p:cNvSpPr>
            <a:spLocks noChangeArrowheads="1"/>
          </p:cNvSpPr>
          <p:nvPr/>
        </p:nvSpPr>
        <p:spPr bwMode="auto">
          <a:xfrm>
            <a:off x="1692275" y="3284538"/>
            <a:ext cx="576263" cy="504825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ES_tradnl" altLang="es-AR"/>
          </a:p>
        </p:txBody>
      </p:sp>
      <p:sp>
        <p:nvSpPr>
          <p:cNvPr id="76828" name="Line 39"/>
          <p:cNvSpPr>
            <a:spLocks noChangeShapeType="1"/>
          </p:cNvSpPr>
          <p:nvPr/>
        </p:nvSpPr>
        <p:spPr bwMode="auto">
          <a:xfrm flipH="1" flipV="1">
            <a:off x="2268538" y="3500438"/>
            <a:ext cx="4391025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6829" name="Text Box 40"/>
          <p:cNvSpPr txBox="1">
            <a:spLocks noChangeArrowheads="1"/>
          </p:cNvSpPr>
          <p:nvPr/>
        </p:nvSpPr>
        <p:spPr bwMode="auto">
          <a:xfrm>
            <a:off x="611188" y="0"/>
            <a:ext cx="6659387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Los AINES y otros agresores ,</a:t>
            </a:r>
          </a:p>
          <a:p>
            <a:pPr algn="ctr" eaLnBrk="1" hangingPunct="1"/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 como los </a:t>
            </a:r>
            <a:r>
              <a:rPr lang="es-ES" altLang="es-AR" sz="2400" b="1" dirty="0" err="1">
                <a:solidFill>
                  <a:schemeClr val="tx2">
                    <a:lumMod val="75000"/>
                  </a:schemeClr>
                </a:solidFill>
              </a:rPr>
              <a:t>mucolíticos</a:t>
            </a:r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 (N-</a:t>
            </a:r>
            <a:r>
              <a:rPr lang="es-ES" altLang="es-AR" sz="2400" b="1" dirty="0" err="1">
                <a:solidFill>
                  <a:schemeClr val="tx2">
                    <a:lumMod val="75000"/>
                  </a:schemeClr>
                </a:solidFill>
              </a:rPr>
              <a:t>Acetilcisteína</a:t>
            </a:r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 ) , AAS ,</a:t>
            </a:r>
          </a:p>
          <a:p>
            <a:pPr algn="ctr" eaLnBrk="1" hangingPunct="1"/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 las sales biliares,  rompen las uniones </a:t>
            </a:r>
            <a:r>
              <a:rPr lang="es-ES" altLang="es-AR" sz="2400" b="1" dirty="0" err="1">
                <a:solidFill>
                  <a:schemeClr val="tx2">
                    <a:lumMod val="75000"/>
                  </a:schemeClr>
                </a:solidFill>
              </a:rPr>
              <a:t>fúertes</a:t>
            </a:r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 S-H ,</a:t>
            </a:r>
          </a:p>
          <a:p>
            <a:pPr algn="ctr" eaLnBrk="1" hangingPunct="1"/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 disgregando el moco</a:t>
            </a:r>
          </a:p>
          <a:p>
            <a:pPr algn="ctr" eaLnBrk="1" hangingPunct="1"/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  permitiendo la </a:t>
            </a:r>
            <a:r>
              <a:rPr lang="es-ES" altLang="es-AR" sz="2400" b="1" dirty="0" err="1">
                <a:solidFill>
                  <a:schemeClr val="tx2">
                    <a:lumMod val="75000"/>
                  </a:schemeClr>
                </a:solidFill>
              </a:rPr>
              <a:t>retrodifusión</a:t>
            </a:r>
            <a:r>
              <a:rPr lang="es-ES" altLang="es-AR" sz="2400" b="1" dirty="0">
                <a:solidFill>
                  <a:schemeClr val="tx2">
                    <a:lumMod val="75000"/>
                  </a:schemeClr>
                </a:solidFill>
              </a:rPr>
              <a:t> de hidrogeniones.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6976" y="4904394"/>
            <a:ext cx="2028440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sz="600" dirty="0">
                <a:solidFill>
                  <a:prstClr val="black"/>
                </a:solidFill>
              </a:rPr>
              <a:t>Según el </a:t>
            </a:r>
            <a:r>
              <a:rPr lang="es-ES" sz="600" dirty="0">
                <a:solidFill>
                  <a:srgbClr val="0000FF"/>
                </a:solidFill>
              </a:rPr>
              <a:t>sistema de </a:t>
            </a:r>
            <a:r>
              <a:rPr lang="es-ES" sz="600" dirty="0" err="1">
                <a:solidFill>
                  <a:srgbClr val="0000FF"/>
                </a:solidFill>
              </a:rPr>
              <a:t>Sydney</a:t>
            </a:r>
            <a:r>
              <a:rPr lang="es-ES" sz="600" dirty="0">
                <a:solidFill>
                  <a:prstClr val="black"/>
                </a:solidFill>
              </a:rPr>
              <a:t>, el diagnóstico de gastritis</a:t>
            </a:r>
          </a:p>
          <a:p>
            <a:r>
              <a:rPr lang="es-ES" sz="600" dirty="0">
                <a:solidFill>
                  <a:prstClr val="black"/>
                </a:solidFill>
              </a:rPr>
              <a:t>debe hacerse con tres muestras del antro</a:t>
            </a:r>
          </a:p>
          <a:p>
            <a:r>
              <a:rPr lang="es-ES" sz="600" dirty="0">
                <a:solidFill>
                  <a:prstClr val="black"/>
                </a:solidFill>
              </a:rPr>
              <a:t>(incluida la incisura </a:t>
            </a:r>
            <a:r>
              <a:rPr lang="es-ES" sz="600" dirty="0" err="1">
                <a:solidFill>
                  <a:prstClr val="black"/>
                </a:solidFill>
              </a:rPr>
              <a:t>angularis</a:t>
            </a:r>
            <a:r>
              <a:rPr lang="es-ES" sz="600" dirty="0">
                <a:solidFill>
                  <a:prstClr val="black"/>
                </a:solidFill>
              </a:rPr>
              <a:t>) y dos del cuerpo.</a:t>
            </a:r>
          </a:p>
          <a:p>
            <a:r>
              <a:rPr lang="es-ES" altLang="es-ES" sz="1350" dirty="0">
                <a:solidFill>
                  <a:prstClr val="black"/>
                </a:solidFill>
              </a:rPr>
              <a:t/>
            </a:r>
            <a:br>
              <a:rPr lang="es-ES" altLang="es-ES" sz="1350" dirty="0">
                <a:solidFill>
                  <a:prstClr val="black"/>
                </a:solidFill>
              </a:rPr>
            </a:br>
            <a:endParaRPr lang="es-ES" altLang="es-ES" sz="135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rot="10800000" flipV="1">
            <a:off x="390349" y="1400119"/>
            <a:ext cx="5281919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Hoy día ya no caben dudas de que el 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Hp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 es factor causal de la primera 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forma no atrófica de gastritis 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(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gastritis difusa </a:t>
            </a:r>
            <a:r>
              <a:rPr lang="es-ES" altLang="es-ES" sz="750" dirty="0" err="1">
                <a:solidFill>
                  <a:srgbClr val="0000FF"/>
                </a:solidFill>
                <a:latin typeface="Verdana" panose="020B0604030504040204" pitchFamily="34" charset="0"/>
              </a:rPr>
              <a:t>antral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, asociada con </a:t>
            </a:r>
            <a:r>
              <a:rPr lang="es-ES" altLang="es-ES" sz="750" dirty="0" err="1">
                <a:solidFill>
                  <a:srgbClr val="333333"/>
                </a:solidFill>
                <a:latin typeface="Verdana" panose="020B0604030504040204" pitchFamily="34" charset="0"/>
              </a:rPr>
              <a:t>úlcus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 péptico duodenal), 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y de la gastritis crónica atrófica multifocal 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(</a:t>
            </a:r>
            <a:r>
              <a:rPr lang="es-ES" altLang="es-ES" sz="750" b="1" dirty="0">
                <a:solidFill>
                  <a:srgbClr val="8177AC"/>
                </a:solidFill>
                <a:latin typeface="Verdana" panose="020B0604030504040204" pitchFamily="34" charset="0"/>
                <a:hlinkClick r:id="rId2"/>
              </a:rPr>
              <a:t>Correa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, 2004).</a:t>
            </a:r>
          </a:p>
          <a:p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Cada vez son más fuertes las evidencias (epidemiológicas y de laboratorio), de que gran parte de las </a:t>
            </a:r>
            <a:r>
              <a:rPr lang="es-ES" altLang="es-ES" sz="750" dirty="0">
                <a:solidFill>
                  <a:srgbClr val="0000FF"/>
                </a:solidFill>
                <a:latin typeface="Verdana" panose="020B0604030504040204" pitchFamily="34" charset="0"/>
              </a:rPr>
              <a:t>gastritis autoinmunes son también desencadenadas por Hp.</a:t>
            </a:r>
          </a:p>
          <a:p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Probablemente en algunos sujetos genéticamente predispuestos, lo que comienza como una gastritis multifocal se extiende predominantemente hacia cuerpo gástrico desarrollándose una anemia perniciosa (</a:t>
            </a:r>
            <a:r>
              <a:rPr lang="es-ES" altLang="es-ES" sz="750" b="1" dirty="0">
                <a:solidFill>
                  <a:srgbClr val="8177AC"/>
                </a:solidFill>
                <a:latin typeface="Verdana" panose="020B0604030504040204" pitchFamily="34" charset="0"/>
                <a:hlinkClick r:id="rId2"/>
              </a:rPr>
              <a:t>Owen</a:t>
            </a:r>
            <a:r>
              <a:rPr lang="es-ES" altLang="es-ES" sz="750" dirty="0">
                <a:solidFill>
                  <a:srgbClr val="333333"/>
                </a:solidFill>
                <a:latin typeface="Verdana" panose="020B0604030504040204" pitchFamily="34" charset="0"/>
              </a:rPr>
              <a:t>, 2003). </a:t>
            </a:r>
            <a:endParaRPr lang="es-ES" altLang="es-ES" sz="750" dirty="0">
              <a:solidFill>
                <a:prstClr val="black"/>
              </a:solidFill>
            </a:endParaRPr>
          </a:p>
          <a:p>
            <a:r>
              <a:rPr lang="es-ES" altLang="es-ES" sz="750" dirty="0">
                <a:solidFill>
                  <a:prstClr val="black"/>
                </a:solidFill>
              </a:rPr>
              <a:t/>
            </a:r>
            <a:br>
              <a:rPr lang="es-ES" altLang="es-ES" sz="750" dirty="0">
                <a:solidFill>
                  <a:prstClr val="black"/>
                </a:solidFill>
              </a:rPr>
            </a:br>
            <a:endParaRPr lang="es-ES" altLang="es-ES" sz="75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76" y="2490725"/>
            <a:ext cx="2120056" cy="169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6975" y="42811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Escalas visuales de los parámetros implicados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en la clasificación y gradación de las gastritis.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Sistema </a:t>
            </a:r>
            <a:r>
              <a:rPr lang="es-ES" sz="600" b="1" dirty="0" err="1">
                <a:solidFill>
                  <a:srgbClr val="333333"/>
                </a:solidFill>
                <a:latin typeface="verdana" panose="020B0604030504040204" pitchFamily="34" charset="0"/>
              </a:rPr>
              <a:t>Sydney</a:t>
            </a:r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 renovado, 1994.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(reproducidas con permiso del Prof. RM Genta,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y procedentes de una de sus recientes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conferencias, 2005)</a:t>
            </a:r>
            <a:endParaRPr lang="es-ES" sz="600" dirty="0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43" y="2485151"/>
            <a:ext cx="2450168" cy="127888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567031" y="53818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600" b="1" dirty="0">
                <a:solidFill>
                  <a:srgbClr val="0000FF"/>
                </a:solidFill>
                <a:latin typeface="verdana" panose="020B0604030504040204" pitchFamily="34" charset="0"/>
              </a:rPr>
              <a:t>Gradación de la atrofia gástrica </a:t>
            </a:r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recientemente propuesta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 (</a:t>
            </a:r>
            <a:r>
              <a:rPr lang="es-ES" sz="600" b="1" dirty="0" err="1">
                <a:solidFill>
                  <a:srgbClr val="0000FF"/>
                </a:solidFill>
                <a:latin typeface="verdana" panose="020B0604030504040204" pitchFamily="34" charset="0"/>
                <a:hlinkClick r:id="rId2"/>
              </a:rPr>
              <a:t>Rugge</a:t>
            </a:r>
            <a:r>
              <a:rPr lang="es-ES" sz="600" b="1" dirty="0">
                <a:solidFill>
                  <a:srgbClr val="0000FF"/>
                </a:solidFill>
                <a:latin typeface="verdana" panose="020B0604030504040204" pitchFamily="34" charset="0"/>
              </a:rPr>
              <a:t> y Genta</a:t>
            </a:r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, 2005). Esquema reproducido con permiso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 del Prof. RM Genta.</a:t>
            </a:r>
            <a:endParaRPr lang="es-ES" sz="600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920" y="4224406"/>
            <a:ext cx="1975919" cy="15144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5506" y="2490725"/>
            <a:ext cx="1444949" cy="108464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137839" y="35753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Mucosa de cuerpo gástrico 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con infiltrado inflamatorio grado 1 </a:t>
            </a:r>
          </a:p>
          <a:p>
            <a:pPr defTabSz="342900"/>
            <a:r>
              <a:rPr lang="es-ES" sz="600" b="1" dirty="0">
                <a:solidFill>
                  <a:srgbClr val="333333"/>
                </a:solidFill>
                <a:latin typeface="verdana" panose="020B0604030504040204" pitchFamily="34" charset="0"/>
              </a:rPr>
              <a:t>(gastritis superficial).</a:t>
            </a:r>
            <a:endParaRPr lang="es-ES" sz="600" dirty="0">
              <a:solidFill>
                <a:prstClr val="black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844" y="4117899"/>
            <a:ext cx="2452223" cy="1253141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>
          <a:xfrm flipH="1">
            <a:off x="3951214" y="2926323"/>
            <a:ext cx="14345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6016398" y="3947407"/>
            <a:ext cx="731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</a:rPr>
              <a:t>OLGIM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434031" y="3853247"/>
            <a:ext cx="6528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350" dirty="0">
                <a:solidFill>
                  <a:srgbClr val="0000FF"/>
                </a:solidFill>
              </a:rPr>
              <a:t>OLGA </a:t>
            </a:r>
            <a:endParaRPr lang="es-ES" sz="1350" dirty="0">
              <a:solidFill>
                <a:prstClr val="black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114856" y="2288111"/>
            <a:ext cx="12987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s-ES" sz="1050" dirty="0">
                <a:solidFill>
                  <a:srgbClr val="0000FF"/>
                </a:solidFill>
              </a:rPr>
              <a:t>Sistema de </a:t>
            </a:r>
            <a:r>
              <a:rPr lang="es-ES" sz="1050" dirty="0" err="1">
                <a:solidFill>
                  <a:srgbClr val="0000FF"/>
                </a:solidFill>
              </a:rPr>
              <a:t>Sydney</a:t>
            </a:r>
            <a:endParaRPr lang="es-ES" sz="1050" dirty="0">
              <a:solidFill>
                <a:prstClr val="black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975912" y="381424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Atrofia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308837" y="2175935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Inflamación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605971" y="3886206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Metaplasia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568774" y="5223626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Escala visual análoga</a:t>
            </a:r>
          </a:p>
          <a:p>
            <a:r>
              <a:rPr lang="es-ES" sz="1200" dirty="0" smtClean="0"/>
              <a:t>de inflamación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8233261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7584" y="2060848"/>
            <a:ext cx="741682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El grupo internacional de expertos reunido en Houston en 1994,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para la revisión del Sistema </a:t>
            </a:r>
            <a:r>
              <a:rPr lang="es-ES" sz="1600" dirty="0" err="1">
                <a:solidFill>
                  <a:srgbClr val="333333"/>
                </a:solidFill>
                <a:latin typeface="verdana" panose="020B0604030504040204" pitchFamily="34" charset="0"/>
              </a:rPr>
              <a:t>Sydney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 de clasificación y gradación de las gastritis (</a:t>
            </a:r>
            <a:r>
              <a:rPr lang="es-ES" sz="1600" b="1" dirty="0">
                <a:solidFill>
                  <a:srgbClr val="8177AC"/>
                </a:solidFill>
                <a:latin typeface="verdana" panose="020B0604030504040204" pitchFamily="34" charset="0"/>
                <a:hlinkClick r:id="rId2"/>
              </a:rPr>
              <a:t>Dixon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 y col, 1996), 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llegó a los siguientes acuerdos sobre el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nivel “cero” 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de inflamación: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La densidad inflamatoria medida en el seno de la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lamina propia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es de un máximo de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2 a 5 linfocitos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, plasmáticas y macrófagos por campo de gran aumento (objetivo x40),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y en la mucosa </a:t>
            </a:r>
            <a:r>
              <a:rPr lang="es-ES" sz="1600" dirty="0" err="1">
                <a:solidFill>
                  <a:srgbClr val="333333"/>
                </a:solidFill>
                <a:latin typeface="verdana" panose="020B0604030504040204" pitchFamily="34" charset="0"/>
              </a:rPr>
              <a:t>foveolar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 superficial de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2-3 linfocitos entre cada </a:t>
            </a:r>
            <a:r>
              <a:rPr lang="es-ES" sz="1600" dirty="0" err="1">
                <a:solidFill>
                  <a:srgbClr val="0000FF"/>
                </a:solidFill>
                <a:latin typeface="verdana" panose="020B0604030504040204" pitchFamily="34" charset="0"/>
              </a:rPr>
              <a:t>foveola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.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Sobre el epitelio superficial 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pueden llegar a observarse hasta</a:t>
            </a:r>
          </a:p>
          <a:p>
            <a:pPr defTabSz="342900"/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</a:rPr>
              <a:t>5 linfocitos por cada 100 </a:t>
            </a:r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núcleos de células epiteliales superficiales.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La valoración de la densidad del componente inflamatorio</a:t>
            </a:r>
          </a:p>
          <a:p>
            <a:pPr defTabSz="342900"/>
            <a:r>
              <a:rPr lang="es-ES" sz="1600" dirty="0">
                <a:solidFill>
                  <a:srgbClr val="333333"/>
                </a:solidFill>
                <a:latin typeface="verdana" panose="020B0604030504040204" pitchFamily="34" charset="0"/>
              </a:rPr>
              <a:t>debe realizarse en la mucosa alejada de posibles folículos linfoides.</a:t>
            </a:r>
            <a:r>
              <a:rPr lang="es-ES" sz="900" dirty="0">
                <a:solidFill>
                  <a:prstClr val="black"/>
                </a:solidFill>
              </a:rPr>
              <a:t/>
            </a:r>
            <a:br>
              <a:rPr lang="es-ES" sz="900" dirty="0">
                <a:solidFill>
                  <a:prstClr val="black"/>
                </a:solidFill>
              </a:rPr>
            </a:br>
            <a:r>
              <a:rPr lang="es-ES" sz="900" dirty="0">
                <a:solidFill>
                  <a:prstClr val="black"/>
                </a:solidFill>
              </a:rPr>
              <a:t/>
            </a:r>
            <a:br>
              <a:rPr lang="es-ES" sz="900" dirty="0">
                <a:solidFill>
                  <a:prstClr val="black"/>
                </a:solidFill>
              </a:rPr>
            </a:br>
            <a:endParaRPr lang="es-ES" sz="90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8156" y="1413431"/>
            <a:ext cx="6517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600" dirty="0">
                <a:solidFill>
                  <a:srgbClr val="0000FF"/>
                </a:solidFill>
                <a:latin typeface="ff3"/>
              </a:rPr>
              <a:t>Sistema </a:t>
            </a:r>
            <a:r>
              <a:rPr lang="es-ES" sz="1600" dirty="0" err="1">
                <a:solidFill>
                  <a:srgbClr val="0000FF"/>
                </a:solidFill>
                <a:latin typeface="ff3"/>
              </a:rPr>
              <a:t>Sydney</a:t>
            </a:r>
            <a:r>
              <a:rPr lang="es-ES" sz="1600" dirty="0">
                <a:solidFill>
                  <a:srgbClr val="0000FF"/>
                </a:solidFill>
                <a:latin typeface="ff3"/>
              </a:rPr>
              <a:t> de clasificación y gradación de las gastritis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6732240" y="116632"/>
            <a:ext cx="648072" cy="28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21550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70702" y="1422045"/>
            <a:ext cx="67962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ES" sz="1400" dirty="0">
                <a:solidFill>
                  <a:prstClr val="black"/>
                </a:solidFill>
              </a:rPr>
              <a:t>la MI se ha dividido en dos subtipos principales: intestino delgado y colon.</a:t>
            </a:r>
          </a:p>
          <a:p>
            <a:pPr defTabSz="342900"/>
            <a:endParaRPr lang="es-ES" sz="1400" dirty="0">
              <a:solidFill>
                <a:srgbClr val="0000FF"/>
              </a:solidFill>
            </a:endParaRP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Tipo I (tipo completo o de intestino delgado)</a:t>
            </a: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Tipos II  (</a:t>
            </a:r>
            <a:r>
              <a:rPr lang="es-ES" sz="1400" dirty="0" err="1">
                <a:solidFill>
                  <a:srgbClr val="0000FF"/>
                </a:solidFill>
              </a:rPr>
              <a:t>colónico</a:t>
            </a:r>
            <a:r>
              <a:rPr lang="es-ES" sz="1400" dirty="0">
                <a:solidFill>
                  <a:srgbClr val="0000FF"/>
                </a:solidFill>
              </a:rPr>
              <a:t> indeterminado ) </a:t>
            </a:r>
          </a:p>
          <a:p>
            <a:pPr defTabSz="342900"/>
            <a:r>
              <a:rPr lang="es-ES" sz="1400" dirty="0">
                <a:solidFill>
                  <a:srgbClr val="0000FF"/>
                </a:solidFill>
              </a:rPr>
              <a:t>Tipo  III (tipo incompleto o </a:t>
            </a:r>
            <a:r>
              <a:rPr lang="es-ES" sz="1400" dirty="0" err="1">
                <a:solidFill>
                  <a:srgbClr val="0000FF"/>
                </a:solidFill>
              </a:rPr>
              <a:t>colónico</a:t>
            </a:r>
            <a:r>
              <a:rPr lang="es-ES" sz="1400" dirty="0">
                <a:solidFill>
                  <a:srgbClr val="0000FF"/>
                </a:solidFill>
              </a:rPr>
              <a:t>)</a:t>
            </a:r>
          </a:p>
          <a:p>
            <a:pPr defTabSz="342900"/>
            <a:endParaRPr lang="es-ES" sz="1400" dirty="0">
              <a:solidFill>
                <a:prstClr val="black"/>
              </a:solidFill>
            </a:endParaRPr>
          </a:p>
          <a:p>
            <a:pPr defTabSz="342900"/>
            <a:r>
              <a:rPr lang="es-ES" sz="1400" dirty="0">
                <a:solidFill>
                  <a:prstClr val="black"/>
                </a:solidFill>
              </a:rPr>
              <a:t>El tipo III presenta </a:t>
            </a:r>
            <a:r>
              <a:rPr lang="es-ES" sz="1400" dirty="0" err="1">
                <a:solidFill>
                  <a:prstClr val="black"/>
                </a:solidFill>
              </a:rPr>
              <a:t>sulfomucinas</a:t>
            </a:r>
            <a:r>
              <a:rPr lang="es-ES" sz="1400" dirty="0">
                <a:solidFill>
                  <a:prstClr val="black"/>
                </a:solidFill>
              </a:rPr>
              <a:t> . Mayor riesgo de transformación neoplásica. </a:t>
            </a:r>
          </a:p>
          <a:p>
            <a:pPr defTabSz="342900"/>
            <a:r>
              <a:rPr lang="es-ES" sz="1400" dirty="0">
                <a:solidFill>
                  <a:prstClr val="black"/>
                </a:solidFill>
              </a:rPr>
              <a:t>MUC2 +   ,  MUC5AC -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7158" y="500042"/>
            <a:ext cx="2252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s-ES" sz="1600" b="1" dirty="0" err="1">
                <a:solidFill>
                  <a:srgbClr val="0000FF"/>
                </a:solidFill>
                <a:latin typeface="ff3"/>
              </a:rPr>
              <a:t>Metaplasia</a:t>
            </a:r>
            <a:r>
              <a:rPr lang="es-ES" sz="1600" b="1" dirty="0">
                <a:solidFill>
                  <a:srgbClr val="0000FF"/>
                </a:solidFill>
                <a:latin typeface="ff3"/>
              </a:rPr>
              <a:t> Intestinal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928670"/>
            <a:ext cx="2714612" cy="1692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3571876"/>
            <a:ext cx="4572638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889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s-ES" smtClean="0"/>
          </a:p>
        </p:txBody>
      </p:sp>
      <p:pic>
        <p:nvPicPr>
          <p:cNvPr id="62467" name="Picture 3" descr="endoscopia ivo tanini0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068638"/>
            <a:ext cx="3240087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endoscopia ivo tanini0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3287713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endoscopia ivo tanini0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0350"/>
            <a:ext cx="3240087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endoscopia ivo tanini00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141663"/>
            <a:ext cx="3359150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1166813" y="6113463"/>
            <a:ext cx="749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" smtClean="0">
                <a:solidFill>
                  <a:srgbClr val="FFFF00"/>
                </a:solidFill>
              </a:rPr>
              <a:t>I.T. </a:t>
            </a:r>
            <a:r>
              <a:rPr lang="es-ES_tradnl" altLang="es-ES" smtClean="0">
                <a:solidFill>
                  <a:srgbClr val="FFFF00"/>
                </a:solidFill>
                <a:cs typeface="Arial" panose="020B0604020202020204" pitchFamily="34" charset="0"/>
              </a:rPr>
              <a:t>♂</a:t>
            </a:r>
          </a:p>
        </p:txBody>
      </p:sp>
    </p:spTree>
    <p:extLst>
      <p:ext uri="{BB962C8B-B14F-4D97-AF65-F5344CB8AC3E}">
        <p14:creationId xmlns:p14="http://schemas.microsoft.com/office/powerpoint/2010/main" val="16115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yessenia fari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r="51579"/>
          <a:stretch>
            <a:fillRect/>
          </a:stretch>
        </p:blipFill>
        <p:spPr bwMode="auto">
          <a:xfrm>
            <a:off x="2411413" y="0"/>
            <a:ext cx="388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640513" y="6256338"/>
            <a:ext cx="1714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" smtClean="0">
                <a:solidFill>
                  <a:srgbClr val="FFFF00"/>
                </a:solidFill>
              </a:rPr>
              <a:t>Y.F. </a:t>
            </a:r>
            <a:r>
              <a:rPr lang="es-ES_tradnl" altLang="es-ES" smtClean="0">
                <a:solidFill>
                  <a:srgbClr val="FFFF00"/>
                </a:solidFill>
                <a:cs typeface="Arial" panose="020B0604020202020204" pitchFamily="34" charset="0"/>
              </a:rPr>
              <a:t>♀ 16 años</a:t>
            </a:r>
          </a:p>
        </p:txBody>
      </p:sp>
    </p:spTree>
    <p:extLst>
      <p:ext uri="{BB962C8B-B14F-4D97-AF65-F5344CB8AC3E}">
        <p14:creationId xmlns:p14="http://schemas.microsoft.com/office/powerpoint/2010/main" val="12403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836712"/>
            <a:ext cx="6624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AR" b="1" i="1" dirty="0">
                <a:solidFill>
                  <a:srgbClr val="000000"/>
                </a:solidFill>
                <a:latin typeface="Times New Roman" panose="02020603050405020304" pitchFamily="18" charset="0"/>
                <a:ea typeface="Kozuka Mincho Pro B"/>
                <a:cs typeface="Times New Roman" panose="02020603050405020304" pitchFamily="18" charset="0"/>
              </a:rPr>
              <a:t>Propuesta piloto de un novedoso método de cuantificación porcentual digitalizada, para  determinar en forma objetiva el score OLGIM. </a:t>
            </a:r>
            <a:endParaRPr lang="es-ES" dirty="0">
              <a:solidFill>
                <a:srgbClr val="000000"/>
              </a:solidFill>
              <a:latin typeface="Helvetica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b="1" i="1" dirty="0">
                <a:solidFill>
                  <a:srgbClr val="000000"/>
                </a:solidFill>
                <a:latin typeface="Times New Roman" panose="02020603050405020304" pitchFamily="18" charset="0"/>
                <a:ea typeface="Kozuka Mincho Pro B"/>
                <a:cs typeface="Times New Roman" panose="02020603050405020304" pitchFamily="18" charset="0"/>
              </a:rPr>
              <a:t> </a:t>
            </a:r>
            <a:endParaRPr lang="es-ES" dirty="0">
              <a:solidFill>
                <a:srgbClr val="000000"/>
              </a:solidFill>
              <a:latin typeface="Helvetica" panose="020B06040202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Prof. </a:t>
            </a:r>
            <a:r>
              <a:rPr lang="es-ES_tradnl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S_tradnl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Dr.Oscar</a:t>
            </a: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Alfredo Bedini. 1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s-ES_tradnl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Dr.Ariel</a:t>
            </a:r>
            <a:r>
              <a:rPr lang="es-ES_trad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Naves. 2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ES_tradn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Jefe Departamento de Gastroenterología experimental. Facultad de Ciencias Médicas. UNR.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ES_tradn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Instituto de Histopatología de Rosario.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5786" y="5429264"/>
            <a:ext cx="597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Trabajo Científico presentado en el Congreso Argentino </a:t>
            </a:r>
          </a:p>
          <a:p>
            <a:r>
              <a:rPr lang="es-ES" dirty="0" smtClean="0"/>
              <a:t>Mar del Plata . 2017.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23895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to 1">
            <a:hlinkClick r:id="" action="ppaction://ole?verb=0"/>
          </p:cNvPr>
          <p:cNvPicPr>
            <a:picLocks noChangeAspect="1"/>
          </p:cNvPicPr>
          <p:nvPr>
            <p:extLst/>
          </p:nvPr>
        </p:nvPicPr>
        <p:blipFill>
          <a:blip r:embed="rId2"/>
          <a:stretch>
            <a:fillRect/>
          </a:stretch>
        </p:blipFill>
        <p:spPr>
          <a:xfrm>
            <a:off x="359433" y="1009635"/>
            <a:ext cx="6300853" cy="47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33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7" y="993175"/>
            <a:ext cx="6011561" cy="45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13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23" y="982362"/>
            <a:ext cx="6316361" cy="47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988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35" y="814000"/>
            <a:ext cx="6285471" cy="47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96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6684</Words>
  <Application>Microsoft Office PowerPoint</Application>
  <PresentationFormat>Presentación en pantalla (4:3)</PresentationFormat>
  <Paragraphs>1161</Paragraphs>
  <Slides>123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24</vt:i4>
      </vt:variant>
      <vt:variant>
        <vt:lpstr>Tema</vt:lpstr>
      </vt:variant>
      <vt:variant>
        <vt:i4>9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123</vt:i4>
      </vt:variant>
    </vt:vector>
  </HeadingPairs>
  <TitlesOfParts>
    <vt:vector size="157" baseType="lpstr">
      <vt:lpstr>Arial Unicode MS</vt:lpstr>
      <vt:lpstr>Arial</vt:lpstr>
      <vt:lpstr>Arial</vt:lpstr>
      <vt:lpstr>Arial Black</vt:lpstr>
      <vt:lpstr>Arial MT Black</vt:lpstr>
      <vt:lpstr>Calibri</vt:lpstr>
      <vt:lpstr>Calibri Light</vt:lpstr>
      <vt:lpstr>Century</vt:lpstr>
      <vt:lpstr>ff3</vt:lpstr>
      <vt:lpstr>Helvetica</vt:lpstr>
      <vt:lpstr>Impact</vt:lpstr>
      <vt:lpstr>inherit</vt:lpstr>
      <vt:lpstr>Kozuka Mincho Pro B</vt:lpstr>
      <vt:lpstr>NexusSansPro</vt:lpstr>
      <vt:lpstr>NexusSerifPro</vt:lpstr>
      <vt:lpstr>Roboto</vt:lpstr>
      <vt:lpstr>SerpentineDBol</vt:lpstr>
      <vt:lpstr>Times New Roman</vt:lpstr>
      <vt:lpstr>Trebuchet MS</vt:lpstr>
      <vt:lpstr>verdana</vt:lpstr>
      <vt:lpstr>verdana</vt:lpstr>
      <vt:lpstr>Wingdings</vt:lpstr>
      <vt:lpstr>Wingdings 3</vt:lpstr>
      <vt:lpstr>WP IconicSymbolsA</vt:lpstr>
      <vt:lpstr>Tema de Office</vt:lpstr>
      <vt:lpstr>1_Faceta</vt:lpstr>
      <vt:lpstr>Faceta</vt:lpstr>
      <vt:lpstr>1_Diseño predeterminado</vt:lpstr>
      <vt:lpstr>2_Diseño predeterminado</vt:lpstr>
      <vt:lpstr>2_Faceta</vt:lpstr>
      <vt:lpstr>4_Diseño predeterminado</vt:lpstr>
      <vt:lpstr>Diseño predeterminado</vt:lpstr>
      <vt:lpstr>1_Tema de Office</vt:lpstr>
      <vt:lpstr>Imagen</vt:lpstr>
      <vt:lpstr>Presentación de PowerPoint</vt:lpstr>
      <vt:lpstr>Presentación de PowerPoint</vt:lpstr>
      <vt:lpstr>HCL 0.1mol/L - Pepsina.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MECANISMO BALANZA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Oscar</dc:creator>
  <cp:lastModifiedBy>Oscar Bedini</cp:lastModifiedBy>
  <cp:revision>83</cp:revision>
  <dcterms:created xsi:type="dcterms:W3CDTF">2019-10-16T11:08:59Z</dcterms:created>
  <dcterms:modified xsi:type="dcterms:W3CDTF">2022-09-19T22:36:45Z</dcterms:modified>
</cp:coreProperties>
</file>