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wmf" ContentType="image/x-wmf"/>
  <Default Extension="gif" ContentType="image/gif"/>
  <Default Extension="ppt" ContentType="application/vnd.ms-powerpoint"/>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254"/>
  </p:notesMasterIdLst>
  <p:sldIdLst>
    <p:sldId id="649" r:id="rId2"/>
    <p:sldId id="646" r:id="rId3"/>
    <p:sldId id="648" r:id="rId4"/>
    <p:sldId id="647" r:id="rId5"/>
    <p:sldId id="280" r:id="rId6"/>
    <p:sldId id="282" r:id="rId7"/>
    <p:sldId id="281" r:id="rId8"/>
    <p:sldId id="283" r:id="rId9"/>
    <p:sldId id="284" r:id="rId10"/>
    <p:sldId id="470" r:id="rId11"/>
    <p:sldId id="471" r:id="rId12"/>
    <p:sldId id="472" r:id="rId13"/>
    <p:sldId id="473" r:id="rId14"/>
    <p:sldId id="474" r:id="rId15"/>
    <p:sldId id="285" r:id="rId16"/>
    <p:sldId id="286" r:id="rId17"/>
    <p:sldId id="288" r:id="rId18"/>
    <p:sldId id="289" r:id="rId19"/>
    <p:sldId id="290" r:id="rId20"/>
    <p:sldId id="291" r:id="rId21"/>
    <p:sldId id="306" r:id="rId22"/>
    <p:sldId id="315" r:id="rId23"/>
    <p:sldId id="434" r:id="rId24"/>
    <p:sldId id="307" r:id="rId25"/>
    <p:sldId id="395" r:id="rId26"/>
    <p:sldId id="475" r:id="rId27"/>
    <p:sldId id="287" r:id="rId28"/>
    <p:sldId id="293" r:id="rId29"/>
    <p:sldId id="294" r:id="rId30"/>
    <p:sldId id="296" r:id="rId31"/>
    <p:sldId id="302" r:id="rId32"/>
    <p:sldId id="303" r:id="rId33"/>
    <p:sldId id="304" r:id="rId34"/>
    <p:sldId id="411" r:id="rId35"/>
    <p:sldId id="295" r:id="rId36"/>
    <p:sldId id="438" r:id="rId37"/>
    <p:sldId id="310" r:id="rId38"/>
    <p:sldId id="467" r:id="rId39"/>
    <p:sldId id="405" r:id="rId40"/>
    <p:sldId id="430" r:id="rId41"/>
    <p:sldId id="476" r:id="rId42"/>
    <p:sldId id="333" r:id="rId43"/>
    <p:sldId id="460" r:id="rId44"/>
    <p:sldId id="464" r:id="rId45"/>
    <p:sldId id="334" r:id="rId46"/>
    <p:sldId id="335" r:id="rId47"/>
    <p:sldId id="336" r:id="rId48"/>
    <p:sldId id="337" r:id="rId49"/>
    <p:sldId id="338" r:id="rId50"/>
    <p:sldId id="339" r:id="rId51"/>
    <p:sldId id="340" r:id="rId52"/>
    <p:sldId id="341" r:id="rId53"/>
    <p:sldId id="342" r:id="rId54"/>
    <p:sldId id="439" r:id="rId55"/>
    <p:sldId id="412" r:id="rId56"/>
    <p:sldId id="468" r:id="rId57"/>
    <p:sldId id="413" r:id="rId58"/>
    <p:sldId id="440" r:id="rId59"/>
    <p:sldId id="469" r:id="rId60"/>
    <p:sldId id="444" r:id="rId61"/>
    <p:sldId id="445" r:id="rId62"/>
    <p:sldId id="446" r:id="rId63"/>
    <p:sldId id="447" r:id="rId64"/>
    <p:sldId id="453" r:id="rId65"/>
    <p:sldId id="462" r:id="rId66"/>
    <p:sldId id="448" r:id="rId67"/>
    <p:sldId id="450" r:id="rId68"/>
    <p:sldId id="451" r:id="rId69"/>
    <p:sldId id="449" r:id="rId70"/>
    <p:sldId id="461" r:id="rId71"/>
    <p:sldId id="455" r:id="rId72"/>
    <p:sldId id="452" r:id="rId73"/>
    <p:sldId id="454" r:id="rId74"/>
    <p:sldId id="356" r:id="rId75"/>
    <p:sldId id="406" r:id="rId76"/>
    <p:sldId id="456" r:id="rId77"/>
    <p:sldId id="360" r:id="rId78"/>
    <p:sldId id="465" r:id="rId79"/>
    <p:sldId id="415" r:id="rId80"/>
    <p:sldId id="441" r:id="rId81"/>
    <p:sldId id="443" r:id="rId82"/>
    <p:sldId id="458" r:id="rId83"/>
    <p:sldId id="442" r:id="rId84"/>
    <p:sldId id="457" r:id="rId85"/>
    <p:sldId id="396" r:id="rId86"/>
    <p:sldId id="414" r:id="rId87"/>
    <p:sldId id="466" r:id="rId88"/>
    <p:sldId id="655" r:id="rId89"/>
    <p:sldId id="656" r:id="rId90"/>
    <p:sldId id="657" r:id="rId91"/>
    <p:sldId id="658" r:id="rId92"/>
    <p:sldId id="659" r:id="rId93"/>
    <p:sldId id="660" r:id="rId94"/>
    <p:sldId id="662" r:id="rId95"/>
    <p:sldId id="663" r:id="rId96"/>
    <p:sldId id="664" r:id="rId97"/>
    <p:sldId id="665" r:id="rId98"/>
    <p:sldId id="666" r:id="rId99"/>
    <p:sldId id="667" r:id="rId100"/>
    <p:sldId id="477" r:id="rId101"/>
    <p:sldId id="479" r:id="rId102"/>
    <p:sldId id="483" r:id="rId103"/>
    <p:sldId id="484" r:id="rId104"/>
    <p:sldId id="480" r:id="rId105"/>
    <p:sldId id="481" r:id="rId106"/>
    <p:sldId id="652" r:id="rId107"/>
    <p:sldId id="653" r:id="rId108"/>
    <p:sldId id="486" r:id="rId109"/>
    <p:sldId id="488" r:id="rId110"/>
    <p:sldId id="490" r:id="rId111"/>
    <p:sldId id="491" r:id="rId112"/>
    <p:sldId id="492" r:id="rId113"/>
    <p:sldId id="497" r:id="rId114"/>
    <p:sldId id="498" r:id="rId115"/>
    <p:sldId id="495" r:id="rId116"/>
    <p:sldId id="502" r:id="rId117"/>
    <p:sldId id="499" r:id="rId118"/>
    <p:sldId id="500" r:id="rId119"/>
    <p:sldId id="501" r:id="rId120"/>
    <p:sldId id="503" r:id="rId121"/>
    <p:sldId id="504" r:id="rId122"/>
    <p:sldId id="505" r:id="rId123"/>
    <p:sldId id="506" r:id="rId124"/>
    <p:sldId id="507" r:id="rId125"/>
    <p:sldId id="520" r:id="rId126"/>
    <p:sldId id="522" r:id="rId127"/>
    <p:sldId id="516" r:id="rId128"/>
    <p:sldId id="668" r:id="rId129"/>
    <p:sldId id="521" r:id="rId130"/>
    <p:sldId id="528" r:id="rId131"/>
    <p:sldId id="519" r:id="rId132"/>
    <p:sldId id="517" r:id="rId133"/>
    <p:sldId id="518" r:id="rId134"/>
    <p:sldId id="523" r:id="rId135"/>
    <p:sldId id="524" r:id="rId136"/>
    <p:sldId id="532" r:id="rId137"/>
    <p:sldId id="533" r:id="rId138"/>
    <p:sldId id="534" r:id="rId139"/>
    <p:sldId id="535" r:id="rId140"/>
    <p:sldId id="512" r:id="rId141"/>
    <p:sldId id="513" r:id="rId142"/>
    <p:sldId id="514" r:id="rId143"/>
    <p:sldId id="536" r:id="rId144"/>
    <p:sldId id="508" r:id="rId145"/>
    <p:sldId id="509" r:id="rId146"/>
    <p:sldId id="510" r:id="rId147"/>
    <p:sldId id="541" r:id="rId148"/>
    <p:sldId id="542" r:id="rId149"/>
    <p:sldId id="543" r:id="rId150"/>
    <p:sldId id="544" r:id="rId151"/>
    <p:sldId id="545" r:id="rId152"/>
    <p:sldId id="547" r:id="rId153"/>
    <p:sldId id="548" r:id="rId154"/>
    <p:sldId id="549" r:id="rId155"/>
    <p:sldId id="550" r:id="rId156"/>
    <p:sldId id="551" r:id="rId157"/>
    <p:sldId id="552" r:id="rId158"/>
    <p:sldId id="553" r:id="rId159"/>
    <p:sldId id="554" r:id="rId160"/>
    <p:sldId id="555" r:id="rId161"/>
    <p:sldId id="557" r:id="rId162"/>
    <p:sldId id="558" r:id="rId163"/>
    <p:sldId id="559" r:id="rId164"/>
    <p:sldId id="560" r:id="rId165"/>
    <p:sldId id="556" r:id="rId166"/>
    <p:sldId id="561" r:id="rId167"/>
    <p:sldId id="562" r:id="rId168"/>
    <p:sldId id="563" r:id="rId169"/>
    <p:sldId id="564" r:id="rId170"/>
    <p:sldId id="565" r:id="rId171"/>
    <p:sldId id="566" r:id="rId172"/>
    <p:sldId id="567" r:id="rId173"/>
    <p:sldId id="568" r:id="rId174"/>
    <p:sldId id="569" r:id="rId175"/>
    <p:sldId id="570" r:id="rId176"/>
    <p:sldId id="571" r:id="rId177"/>
    <p:sldId id="572" r:id="rId178"/>
    <p:sldId id="573" r:id="rId179"/>
    <p:sldId id="574" r:id="rId180"/>
    <p:sldId id="575" r:id="rId181"/>
    <p:sldId id="577" r:id="rId182"/>
    <p:sldId id="578" r:id="rId183"/>
    <p:sldId id="579" r:id="rId184"/>
    <p:sldId id="580" r:id="rId185"/>
    <p:sldId id="581" r:id="rId186"/>
    <p:sldId id="582" r:id="rId187"/>
    <p:sldId id="583" r:id="rId188"/>
    <p:sldId id="584" r:id="rId189"/>
    <p:sldId id="585" r:id="rId190"/>
    <p:sldId id="586" r:id="rId191"/>
    <p:sldId id="587" r:id="rId192"/>
    <p:sldId id="588" r:id="rId193"/>
    <p:sldId id="589" r:id="rId194"/>
    <p:sldId id="590" r:id="rId195"/>
    <p:sldId id="591" r:id="rId196"/>
    <p:sldId id="592" r:id="rId197"/>
    <p:sldId id="593" r:id="rId198"/>
    <p:sldId id="594" r:id="rId199"/>
    <p:sldId id="595" r:id="rId200"/>
    <p:sldId id="596" r:id="rId201"/>
    <p:sldId id="597" r:id="rId202"/>
    <p:sldId id="598" r:id="rId203"/>
    <p:sldId id="599" r:id="rId204"/>
    <p:sldId id="600" r:id="rId205"/>
    <p:sldId id="601" r:id="rId206"/>
    <p:sldId id="602" r:id="rId207"/>
    <p:sldId id="603" r:id="rId208"/>
    <p:sldId id="604" r:id="rId209"/>
    <p:sldId id="605" r:id="rId210"/>
    <p:sldId id="606" r:id="rId211"/>
    <p:sldId id="607" r:id="rId212"/>
    <p:sldId id="608" r:id="rId213"/>
    <p:sldId id="609" r:id="rId214"/>
    <p:sldId id="610" r:id="rId215"/>
    <p:sldId id="611" r:id="rId216"/>
    <p:sldId id="612" r:id="rId217"/>
    <p:sldId id="546" r:id="rId218"/>
    <p:sldId id="613" r:id="rId219"/>
    <p:sldId id="576" r:id="rId220"/>
    <p:sldId id="614" r:id="rId221"/>
    <p:sldId id="615" r:id="rId222"/>
    <p:sldId id="616" r:id="rId223"/>
    <p:sldId id="617" r:id="rId224"/>
    <p:sldId id="618" r:id="rId225"/>
    <p:sldId id="619" r:id="rId226"/>
    <p:sldId id="620" r:id="rId227"/>
    <p:sldId id="621" r:id="rId228"/>
    <p:sldId id="622" r:id="rId229"/>
    <p:sldId id="623" r:id="rId230"/>
    <p:sldId id="624" r:id="rId231"/>
    <p:sldId id="625" r:id="rId232"/>
    <p:sldId id="626" r:id="rId233"/>
    <p:sldId id="627" r:id="rId234"/>
    <p:sldId id="628" r:id="rId235"/>
    <p:sldId id="629" r:id="rId236"/>
    <p:sldId id="630" r:id="rId237"/>
    <p:sldId id="631" r:id="rId238"/>
    <p:sldId id="632" r:id="rId239"/>
    <p:sldId id="633" r:id="rId240"/>
    <p:sldId id="634" r:id="rId241"/>
    <p:sldId id="635" r:id="rId242"/>
    <p:sldId id="636" r:id="rId243"/>
    <p:sldId id="637" r:id="rId244"/>
    <p:sldId id="638" r:id="rId245"/>
    <p:sldId id="639" r:id="rId246"/>
    <p:sldId id="640" r:id="rId247"/>
    <p:sldId id="641" r:id="rId248"/>
    <p:sldId id="642" r:id="rId249"/>
    <p:sldId id="643" r:id="rId250"/>
    <p:sldId id="644" r:id="rId251"/>
    <p:sldId id="669" r:id="rId252"/>
    <p:sldId id="645" r:id="rId25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Times New Roman" charset="0"/>
        <a:cs typeface="Times New Roman" charset="0"/>
      </a:defRPr>
    </a:lvl1pPr>
    <a:lvl2pPr marL="457200" algn="l" rtl="0" fontAlgn="base">
      <a:spcBef>
        <a:spcPct val="0"/>
      </a:spcBef>
      <a:spcAft>
        <a:spcPct val="0"/>
      </a:spcAft>
      <a:defRPr sz="2400" kern="1200">
        <a:solidFill>
          <a:schemeClr val="tx1"/>
        </a:solidFill>
        <a:latin typeface="Times New Roman" charset="0"/>
        <a:ea typeface="Times New Roman" charset="0"/>
        <a:cs typeface="Times New Roman" charset="0"/>
      </a:defRPr>
    </a:lvl2pPr>
    <a:lvl3pPr marL="914400" algn="l" rtl="0" fontAlgn="base">
      <a:spcBef>
        <a:spcPct val="0"/>
      </a:spcBef>
      <a:spcAft>
        <a:spcPct val="0"/>
      </a:spcAft>
      <a:defRPr sz="2400" kern="1200">
        <a:solidFill>
          <a:schemeClr val="tx1"/>
        </a:solidFill>
        <a:latin typeface="Times New Roman" charset="0"/>
        <a:ea typeface="Times New Roman" charset="0"/>
        <a:cs typeface="Times New Roman" charset="0"/>
      </a:defRPr>
    </a:lvl3pPr>
    <a:lvl4pPr marL="1371600" algn="l" rtl="0" fontAlgn="base">
      <a:spcBef>
        <a:spcPct val="0"/>
      </a:spcBef>
      <a:spcAft>
        <a:spcPct val="0"/>
      </a:spcAft>
      <a:defRPr sz="2400" kern="1200">
        <a:solidFill>
          <a:schemeClr val="tx1"/>
        </a:solidFill>
        <a:latin typeface="Times New Roman" charset="0"/>
        <a:ea typeface="Times New Roman" charset="0"/>
        <a:cs typeface="Times New Roman" charset="0"/>
      </a:defRPr>
    </a:lvl4pPr>
    <a:lvl5pPr marL="1828800" algn="l" rtl="0" fontAlgn="base">
      <a:spcBef>
        <a:spcPct val="0"/>
      </a:spcBef>
      <a:spcAft>
        <a:spcPct val="0"/>
      </a:spcAft>
      <a:defRPr sz="2400" kern="1200">
        <a:solidFill>
          <a:schemeClr val="tx1"/>
        </a:solidFill>
        <a:latin typeface="Times New Roman" charset="0"/>
        <a:ea typeface="Times New Roman" charset="0"/>
        <a:cs typeface="Times New Roman" charset="0"/>
      </a:defRPr>
    </a:lvl5pPr>
    <a:lvl6pPr marL="2286000" algn="l" defTabSz="914400" rtl="0" eaLnBrk="1" latinLnBrk="0" hangingPunct="1">
      <a:defRPr sz="2400" kern="1200">
        <a:solidFill>
          <a:schemeClr val="tx1"/>
        </a:solidFill>
        <a:latin typeface="Times New Roman" charset="0"/>
        <a:ea typeface="Times New Roman" charset="0"/>
        <a:cs typeface="Times New Roman" charset="0"/>
      </a:defRPr>
    </a:lvl6pPr>
    <a:lvl7pPr marL="2743200" algn="l" defTabSz="914400" rtl="0" eaLnBrk="1" latinLnBrk="0" hangingPunct="1">
      <a:defRPr sz="2400" kern="1200">
        <a:solidFill>
          <a:schemeClr val="tx1"/>
        </a:solidFill>
        <a:latin typeface="Times New Roman" charset="0"/>
        <a:ea typeface="Times New Roman" charset="0"/>
        <a:cs typeface="Times New Roman" charset="0"/>
      </a:defRPr>
    </a:lvl7pPr>
    <a:lvl8pPr marL="3200400" algn="l" defTabSz="914400" rtl="0" eaLnBrk="1" latinLnBrk="0" hangingPunct="1">
      <a:defRPr sz="2400" kern="1200">
        <a:solidFill>
          <a:schemeClr val="tx1"/>
        </a:solidFill>
        <a:latin typeface="Times New Roman" charset="0"/>
        <a:ea typeface="Times New Roman" charset="0"/>
        <a:cs typeface="Times New Roman" charset="0"/>
      </a:defRPr>
    </a:lvl8pPr>
    <a:lvl9pPr marL="3657600" algn="l" defTabSz="914400" rtl="0" eaLnBrk="1" latinLnBrk="0" hangingPunct="1">
      <a:defRPr sz="2400" kern="1200">
        <a:solidFill>
          <a:schemeClr val="tx1"/>
        </a:solidFill>
        <a:latin typeface="Times New Roman" charset="0"/>
        <a:ea typeface="Times New Roman" charset="0"/>
        <a:cs typeface="Times New Roma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04"/>
    <p:restoredTop sz="90921"/>
  </p:normalViewPr>
  <p:slideViewPr>
    <p:cSldViewPr>
      <p:cViewPr>
        <p:scale>
          <a:sx n="120" d="100"/>
          <a:sy n="120" d="100"/>
        </p:scale>
        <p:origin x="144" y="152"/>
      </p:cViewPr>
      <p:guideLst>
        <p:guide orient="horz" pos="2160"/>
        <p:guide pos="2880"/>
      </p:guideLst>
    </p:cSldViewPr>
  </p:slideViewPr>
  <p:outlineViewPr>
    <p:cViewPr>
      <p:scale>
        <a:sx n="33" d="100"/>
        <a:sy n="33" d="100"/>
      </p:scale>
      <p:origin x="0" y="-55008"/>
    </p:cViewPr>
    <p:sldLst>
      <p:sld r:id="rId1" collapse="1"/>
      <p:sld r:id="rId2" collapse="1"/>
      <p:sld r:id="rId3" collapse="1"/>
    </p:sldLst>
  </p:outlineViewPr>
  <p:notesTextViewPr>
    <p:cViewPr>
      <p:scale>
        <a:sx n="100" d="100"/>
        <a:sy n="100" d="100"/>
      </p:scale>
      <p:origin x="0" y="0"/>
    </p:cViewPr>
  </p:notesTextViewPr>
  <p:sorterViewPr>
    <p:cViewPr>
      <p:scale>
        <a:sx n="130" d="100"/>
        <a:sy n="130" d="100"/>
      </p:scale>
      <p:origin x="0" y="72"/>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notesMaster" Target="notesMasters/notesMaster1.xml"/><Relationship Id="rId255" Type="http://schemas.openxmlformats.org/officeDocument/2006/relationships/presProps" Target="presProps.xml"/><Relationship Id="rId256" Type="http://schemas.openxmlformats.org/officeDocument/2006/relationships/viewProps" Target="viewProps.xml"/><Relationship Id="rId257" Type="http://schemas.openxmlformats.org/officeDocument/2006/relationships/theme" Target="theme/theme1.xml"/><Relationship Id="rId258"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75.xml"/><Relationship Id="rId2" Type="http://schemas.openxmlformats.org/officeDocument/2006/relationships/slide" Target="slides/slide200.xml"/><Relationship Id="rId3" Type="http://schemas.openxmlformats.org/officeDocument/2006/relationships/slide" Target="slides/slide23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45D4A-ABAB-EF4B-9F78-D63DD5A205CE}" type="doc">
      <dgm:prSet loTypeId="urn:microsoft.com/office/officeart/2005/8/layout/hierarchy5" loCatId="" qsTypeId="urn:microsoft.com/office/officeart/2005/8/quickstyle/simple4" qsCatId="simple" csTypeId="urn:microsoft.com/office/officeart/2005/8/colors/colorful2" csCatId="colorful" phldr="1"/>
      <dgm:spPr/>
      <dgm:t>
        <a:bodyPr/>
        <a:lstStyle/>
        <a:p>
          <a:endParaRPr lang="es-ES_tradnl"/>
        </a:p>
      </dgm:t>
    </dgm:pt>
    <dgm:pt modelId="{79DCC172-1853-184D-8F34-9605F92DFFB5}">
      <dgm:prSet phldrT="[Texto]"/>
      <dgm:spPr>
        <a:gradFill rotWithShape="0">
          <a:gsLst>
            <a:gs pos="85000">
              <a:srgbClr val="FFC000">
                <a:alpha val="95000"/>
              </a:srgbClr>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a:effectLst>
          <a:glow rad="177800">
            <a:schemeClr val="accent1"/>
          </a:glow>
        </a:effectLst>
        <a:scene3d>
          <a:camera prst="orthographicFront"/>
          <a:lightRig rig="threePt" dir="t"/>
        </a:scene3d>
        <a:sp3d>
          <a:bevelB prst="convex"/>
        </a:sp3d>
      </dgm:spPr>
      <dgm:t>
        <a:bodyPr/>
        <a:lstStyle/>
        <a:p>
          <a:r>
            <a:rPr lang="es-ES_tradnl" b="1" dirty="0" smtClean="0">
              <a:solidFill>
                <a:schemeClr val="bg1">
                  <a:lumMod val="75000"/>
                </a:schemeClr>
              </a:solidFill>
              <a:latin typeface="+mj-lt"/>
            </a:rPr>
            <a:t>DEFICIT CUANTITATIVO</a:t>
          </a:r>
          <a:endParaRPr lang="es-ES_tradnl" b="1" dirty="0">
            <a:solidFill>
              <a:schemeClr val="bg1">
                <a:lumMod val="75000"/>
              </a:schemeClr>
            </a:solidFill>
            <a:latin typeface="+mj-lt"/>
          </a:endParaRPr>
        </a:p>
      </dgm:t>
    </dgm:pt>
    <dgm:pt modelId="{E7FDB077-AD52-034C-977A-198469C77E1C}" type="parTrans" cxnId="{C19083D0-4173-F847-A93E-E7BF514E4378}">
      <dgm:prSet/>
      <dgm:spPr/>
      <dgm:t>
        <a:bodyPr/>
        <a:lstStyle/>
        <a:p>
          <a:endParaRPr lang="es-ES_tradnl"/>
        </a:p>
      </dgm:t>
    </dgm:pt>
    <dgm:pt modelId="{95A8B90F-6296-C841-820F-DB0458894F07}" type="sibTrans" cxnId="{C19083D0-4173-F847-A93E-E7BF514E4378}">
      <dgm:prSet/>
      <dgm:spPr/>
      <dgm:t>
        <a:bodyPr/>
        <a:lstStyle/>
        <a:p>
          <a:endParaRPr lang="es-ES_tradnl"/>
        </a:p>
      </dgm:t>
    </dgm:pt>
    <dgm:pt modelId="{2F585294-F711-A747-A55A-2C0E4EFCEB81}">
      <dgm:prSet phldrT="[Texto]" custT="1"/>
      <dgm:spPr>
        <a:gradFill rotWithShape="0">
          <a:gsLst>
            <a:gs pos="100000">
              <a:srgbClr val="FFFF00"/>
            </a:gs>
            <a:gs pos="10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gradFill>
        <a:ln w="44450">
          <a:solidFill>
            <a:schemeClr val="bg1">
              <a:lumMod val="75000"/>
            </a:schemeClr>
          </a:solidFill>
        </a:ln>
        <a:effectLst>
          <a:outerShdw blurRad="457200" dist="50800" dir="5400000" algn="ctr" rotWithShape="0">
            <a:srgbClr val="000000">
              <a:alpha val="77000"/>
            </a:srgbClr>
          </a:outerShdw>
        </a:effectLst>
      </dgm:spPr>
      <dgm:t>
        <a:bodyPr/>
        <a:lstStyle/>
        <a:p>
          <a:r>
            <a:rPr lang="es-ES_tradnl" sz="2400" b="1" dirty="0" smtClean="0">
              <a:solidFill>
                <a:schemeClr val="bg1">
                  <a:lumMod val="75000"/>
                </a:schemeClr>
              </a:solidFill>
              <a:latin typeface="+mj-lt"/>
              <a:ea typeface="Al Nile" charset="-78"/>
              <a:cs typeface="Al Nile" charset="-78"/>
            </a:rPr>
            <a:t>TIPO 1</a:t>
          </a:r>
          <a:endParaRPr lang="es-ES_tradnl" sz="2400" b="1" dirty="0">
            <a:solidFill>
              <a:schemeClr val="bg1">
                <a:lumMod val="75000"/>
              </a:schemeClr>
            </a:solidFill>
            <a:latin typeface="+mj-lt"/>
            <a:ea typeface="Al Nile" charset="-78"/>
            <a:cs typeface="Al Nile" charset="-78"/>
          </a:endParaRPr>
        </a:p>
      </dgm:t>
    </dgm:pt>
    <dgm:pt modelId="{91ED843C-6332-2446-BB0C-F23A1C250CAE}" type="parTrans" cxnId="{817011DD-8861-3B40-9CEB-164F48D21947}">
      <dgm:prSet/>
      <dgm:spPr/>
      <dgm:t>
        <a:bodyPr/>
        <a:lstStyle/>
        <a:p>
          <a:endParaRPr lang="es-ES_tradnl"/>
        </a:p>
      </dgm:t>
    </dgm:pt>
    <dgm:pt modelId="{72D91947-7DA4-D74B-99A7-58AABDD637C5}" type="sibTrans" cxnId="{817011DD-8861-3B40-9CEB-164F48D21947}">
      <dgm:prSet/>
      <dgm:spPr/>
      <dgm:t>
        <a:bodyPr/>
        <a:lstStyle/>
        <a:p>
          <a:endParaRPr lang="es-ES_tradnl"/>
        </a:p>
      </dgm:t>
    </dgm:pt>
    <dgm:pt modelId="{8A8B7987-2EDF-4D43-A4FD-275E21B3E641}">
      <dgm:prSet phldrT="[Texto]"/>
      <dgm:spPr>
        <a:gradFill rotWithShape="0">
          <a:gsLst>
            <a:gs pos="81000">
              <a:schemeClr val="accent1">
                <a:lumMod val="75000"/>
              </a:schemeClr>
            </a:gs>
            <a:gs pos="10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gradFill>
      </dgm:spPr>
      <dgm:t>
        <a:bodyPr/>
        <a:lstStyle/>
        <a:p>
          <a:r>
            <a:rPr lang="es-ES_tradnl" b="1" dirty="0" smtClean="0">
              <a:latin typeface="+mj-lt"/>
            </a:rPr>
            <a:t>TIPO 1 C</a:t>
          </a:r>
          <a:endParaRPr lang="es-ES_tradnl" b="1" dirty="0">
            <a:latin typeface="+mj-lt"/>
          </a:endParaRPr>
        </a:p>
      </dgm:t>
    </dgm:pt>
    <dgm:pt modelId="{90882E9A-5515-534C-8D4C-052EB9F82B5A}" type="parTrans" cxnId="{85B98569-09AE-0643-AE45-E283A950FAB7}">
      <dgm:prSet/>
      <dgm:spPr/>
      <dgm:t>
        <a:bodyPr/>
        <a:lstStyle/>
        <a:p>
          <a:endParaRPr lang="es-ES_tradnl"/>
        </a:p>
      </dgm:t>
    </dgm:pt>
    <dgm:pt modelId="{26F2A7CE-76FC-5743-B8FB-4EE10EF116D2}" type="sibTrans" cxnId="{85B98569-09AE-0643-AE45-E283A950FAB7}">
      <dgm:prSet/>
      <dgm:spPr/>
      <dgm:t>
        <a:bodyPr/>
        <a:lstStyle/>
        <a:p>
          <a:endParaRPr lang="es-ES_tradnl"/>
        </a:p>
      </dgm:t>
    </dgm:pt>
    <dgm:pt modelId="{F8387531-DC2D-004E-9731-2B4F1F60041F}">
      <dgm:prSet phldrT="[Texto]"/>
      <dgm:spPr>
        <a:gradFill rotWithShape="0">
          <a:gsLst>
            <a:gs pos="0">
              <a:srgbClr val="FF9900"/>
            </a:gs>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es-ES_tradnl" b="1" dirty="0" smtClean="0">
              <a:latin typeface="+mj-lt"/>
            </a:rPr>
            <a:t>TOTAL</a:t>
          </a:r>
          <a:endParaRPr lang="es-ES_tradnl" b="1" dirty="0">
            <a:latin typeface="+mj-lt"/>
          </a:endParaRPr>
        </a:p>
      </dgm:t>
    </dgm:pt>
    <dgm:pt modelId="{8D88E766-F9C2-AD48-BF1A-AFDA735A5CC9}" type="parTrans" cxnId="{B5C46B0F-80FC-9B42-A543-863C599B7696}">
      <dgm:prSet/>
      <dgm:spPr/>
      <dgm:t>
        <a:bodyPr/>
        <a:lstStyle/>
        <a:p>
          <a:endParaRPr lang="es-ES_tradnl"/>
        </a:p>
      </dgm:t>
    </dgm:pt>
    <dgm:pt modelId="{F1AEF59A-61F0-074C-B94B-6D8B0552FBF0}" type="sibTrans" cxnId="{B5C46B0F-80FC-9B42-A543-863C599B7696}">
      <dgm:prSet/>
      <dgm:spPr/>
      <dgm:t>
        <a:bodyPr/>
        <a:lstStyle/>
        <a:p>
          <a:endParaRPr lang="es-ES_tradnl"/>
        </a:p>
      </dgm:t>
    </dgm:pt>
    <dgm:pt modelId="{992DF675-0BB6-414B-930A-107F546018EE}">
      <dgm:prSet phldrT="[Texto]"/>
      <dgm:spPr/>
      <dgm:t>
        <a:bodyPr/>
        <a:lstStyle/>
        <a:p>
          <a:r>
            <a:rPr lang="es-ES_tradnl" b="1" dirty="0" smtClean="0">
              <a:latin typeface="+mj-lt"/>
            </a:rPr>
            <a:t>TIPO 3</a:t>
          </a:r>
          <a:endParaRPr lang="es-ES_tradnl" b="1" dirty="0">
            <a:latin typeface="+mj-lt"/>
          </a:endParaRPr>
        </a:p>
      </dgm:t>
    </dgm:pt>
    <dgm:pt modelId="{DB06E431-E53D-6E4C-B65E-AB606DD2AA4D}" type="parTrans" cxnId="{DF6FA12B-BCA9-EC45-9CCB-E3D30B3A460B}">
      <dgm:prSet/>
      <dgm:spPr/>
      <dgm:t>
        <a:bodyPr/>
        <a:lstStyle/>
        <a:p>
          <a:endParaRPr lang="es-ES_tradnl"/>
        </a:p>
      </dgm:t>
    </dgm:pt>
    <dgm:pt modelId="{AB608C7C-5132-044D-AF4D-2E514E042974}" type="sibTrans" cxnId="{DF6FA12B-BCA9-EC45-9CCB-E3D30B3A460B}">
      <dgm:prSet/>
      <dgm:spPr/>
      <dgm:t>
        <a:bodyPr/>
        <a:lstStyle/>
        <a:p>
          <a:endParaRPr lang="es-ES_tradnl"/>
        </a:p>
      </dgm:t>
    </dgm:pt>
    <dgm:pt modelId="{9F7CF394-CABA-7241-8F32-0B9A585F4F3A}">
      <dgm:prSet phldrT="[Texto]"/>
      <dgm:spPr>
        <a:gradFill rotWithShape="0">
          <a:gsLst>
            <a:gs pos="22000">
              <a:srgbClr val="FB0B05"/>
            </a:gs>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es-ES_tradnl" b="1" dirty="0" smtClean="0">
              <a:latin typeface="+mj-lt"/>
            </a:rPr>
            <a:t>PARCIAL</a:t>
          </a:r>
          <a:endParaRPr lang="es-ES_tradnl" b="1" dirty="0">
            <a:latin typeface="+mj-lt"/>
          </a:endParaRPr>
        </a:p>
      </dgm:t>
    </dgm:pt>
    <dgm:pt modelId="{3A566A98-9B42-374F-B0F7-DDA3F02DDC13}" type="sibTrans" cxnId="{23A31640-7D39-1E4C-9C7D-30159F80352D}">
      <dgm:prSet/>
      <dgm:spPr/>
      <dgm:t>
        <a:bodyPr/>
        <a:lstStyle/>
        <a:p>
          <a:endParaRPr lang="es-ES_tradnl"/>
        </a:p>
      </dgm:t>
    </dgm:pt>
    <dgm:pt modelId="{FA1C2E18-D264-AB4F-B016-F9BC646CE757}" type="parTrans" cxnId="{23A31640-7D39-1E4C-9C7D-30159F80352D}">
      <dgm:prSet/>
      <dgm:spPr/>
      <dgm:t>
        <a:bodyPr/>
        <a:lstStyle/>
        <a:p>
          <a:endParaRPr lang="es-ES_tradnl"/>
        </a:p>
      </dgm:t>
    </dgm:pt>
    <dgm:pt modelId="{34BB7AE6-599E-C24B-893A-0FBAA1BA2674}" type="pres">
      <dgm:prSet presAssocID="{AC945D4A-ABAB-EF4B-9F78-D63DD5A205CE}" presName="mainComposite" presStyleCnt="0">
        <dgm:presLayoutVars>
          <dgm:chPref val="1"/>
          <dgm:dir/>
          <dgm:animOne val="branch"/>
          <dgm:animLvl val="lvl"/>
          <dgm:resizeHandles val="exact"/>
        </dgm:presLayoutVars>
      </dgm:prSet>
      <dgm:spPr/>
      <dgm:t>
        <a:bodyPr/>
        <a:lstStyle/>
        <a:p>
          <a:endParaRPr lang="es-ES_tradnl"/>
        </a:p>
      </dgm:t>
    </dgm:pt>
    <dgm:pt modelId="{DD76E5F7-605F-A146-94FC-4CFA0F06BF03}" type="pres">
      <dgm:prSet presAssocID="{AC945D4A-ABAB-EF4B-9F78-D63DD5A205CE}" presName="hierFlow" presStyleCnt="0"/>
      <dgm:spPr/>
    </dgm:pt>
    <dgm:pt modelId="{ED5400C1-F60C-3449-8F35-053EA959BCCB}" type="pres">
      <dgm:prSet presAssocID="{AC945D4A-ABAB-EF4B-9F78-D63DD5A205CE}" presName="hierChild1" presStyleCnt="0">
        <dgm:presLayoutVars>
          <dgm:chPref val="1"/>
          <dgm:animOne val="branch"/>
          <dgm:animLvl val="lvl"/>
        </dgm:presLayoutVars>
      </dgm:prSet>
      <dgm:spPr/>
    </dgm:pt>
    <dgm:pt modelId="{1787631D-DF3C-6D4B-A9F1-11471788325F}" type="pres">
      <dgm:prSet presAssocID="{79DCC172-1853-184D-8F34-9605F92DFFB5}" presName="Name17" presStyleCnt="0"/>
      <dgm:spPr/>
    </dgm:pt>
    <dgm:pt modelId="{73191224-F25E-384A-B82C-F930724068D0}" type="pres">
      <dgm:prSet presAssocID="{79DCC172-1853-184D-8F34-9605F92DFFB5}" presName="level1Shape" presStyleLbl="node0" presStyleIdx="0" presStyleCnt="1" custScaleX="198866" custScaleY="193320" custLinFactNeighborX="-5065" custLinFactNeighborY="-8251">
        <dgm:presLayoutVars>
          <dgm:chPref val="3"/>
        </dgm:presLayoutVars>
      </dgm:prSet>
      <dgm:spPr/>
      <dgm:t>
        <a:bodyPr/>
        <a:lstStyle/>
        <a:p>
          <a:endParaRPr lang="es-ES_tradnl"/>
        </a:p>
      </dgm:t>
    </dgm:pt>
    <dgm:pt modelId="{A58BD9E3-937C-F54D-89E7-0728A747EC31}" type="pres">
      <dgm:prSet presAssocID="{79DCC172-1853-184D-8F34-9605F92DFFB5}" presName="hierChild2" presStyleCnt="0"/>
      <dgm:spPr/>
    </dgm:pt>
    <dgm:pt modelId="{E7A0A104-AED9-5B4F-AB58-28BAAA134BDE}" type="pres">
      <dgm:prSet presAssocID="{FA1C2E18-D264-AB4F-B016-F9BC646CE757}" presName="Name25" presStyleLbl="parChTrans1D2" presStyleIdx="0" presStyleCnt="2"/>
      <dgm:spPr/>
      <dgm:t>
        <a:bodyPr/>
        <a:lstStyle/>
        <a:p>
          <a:endParaRPr lang="es-ES_tradnl"/>
        </a:p>
      </dgm:t>
    </dgm:pt>
    <dgm:pt modelId="{CA0D6B37-53FC-704B-B22E-AA225FD569CA}" type="pres">
      <dgm:prSet presAssocID="{FA1C2E18-D264-AB4F-B016-F9BC646CE757}" presName="connTx" presStyleLbl="parChTrans1D2" presStyleIdx="0" presStyleCnt="2"/>
      <dgm:spPr/>
      <dgm:t>
        <a:bodyPr/>
        <a:lstStyle/>
        <a:p>
          <a:endParaRPr lang="es-ES_tradnl"/>
        </a:p>
      </dgm:t>
    </dgm:pt>
    <dgm:pt modelId="{039404AC-9F5D-C043-866F-6CB4D6D39487}" type="pres">
      <dgm:prSet presAssocID="{9F7CF394-CABA-7241-8F32-0B9A585F4F3A}" presName="Name30" presStyleCnt="0"/>
      <dgm:spPr/>
    </dgm:pt>
    <dgm:pt modelId="{449A7369-6D93-C245-81CD-BAC1B84C2C34}" type="pres">
      <dgm:prSet presAssocID="{9F7CF394-CABA-7241-8F32-0B9A585F4F3A}" presName="level2Shape" presStyleLbl="node2" presStyleIdx="0" presStyleCnt="2"/>
      <dgm:spPr/>
      <dgm:t>
        <a:bodyPr/>
        <a:lstStyle/>
        <a:p>
          <a:endParaRPr lang="es-ES_tradnl"/>
        </a:p>
      </dgm:t>
    </dgm:pt>
    <dgm:pt modelId="{D57B3811-AAB0-6842-8A2C-04942892C8A7}" type="pres">
      <dgm:prSet presAssocID="{9F7CF394-CABA-7241-8F32-0B9A585F4F3A}" presName="hierChild3" presStyleCnt="0"/>
      <dgm:spPr/>
    </dgm:pt>
    <dgm:pt modelId="{BCAF42BF-8332-E644-BB25-7F331301CBFB}" type="pres">
      <dgm:prSet presAssocID="{91ED843C-6332-2446-BB0C-F23A1C250CAE}" presName="Name25" presStyleLbl="parChTrans1D3" presStyleIdx="0" presStyleCnt="3"/>
      <dgm:spPr/>
      <dgm:t>
        <a:bodyPr/>
        <a:lstStyle/>
        <a:p>
          <a:endParaRPr lang="es-ES_tradnl"/>
        </a:p>
      </dgm:t>
    </dgm:pt>
    <dgm:pt modelId="{5FEA58D7-E815-D547-8403-8B1E23313581}" type="pres">
      <dgm:prSet presAssocID="{91ED843C-6332-2446-BB0C-F23A1C250CAE}" presName="connTx" presStyleLbl="parChTrans1D3" presStyleIdx="0" presStyleCnt="3"/>
      <dgm:spPr/>
      <dgm:t>
        <a:bodyPr/>
        <a:lstStyle/>
        <a:p>
          <a:endParaRPr lang="es-ES_tradnl"/>
        </a:p>
      </dgm:t>
    </dgm:pt>
    <dgm:pt modelId="{2AD18AD2-2264-434A-BEB5-9FA347BEA9C2}" type="pres">
      <dgm:prSet presAssocID="{2F585294-F711-A747-A55A-2C0E4EFCEB81}" presName="Name30" presStyleCnt="0"/>
      <dgm:spPr/>
    </dgm:pt>
    <dgm:pt modelId="{7BF7CA21-7305-B049-8FC7-4E95F867C32D}" type="pres">
      <dgm:prSet presAssocID="{2F585294-F711-A747-A55A-2C0E4EFCEB81}" presName="level2Shape" presStyleLbl="node3" presStyleIdx="0" presStyleCnt="3"/>
      <dgm:spPr/>
      <dgm:t>
        <a:bodyPr/>
        <a:lstStyle/>
        <a:p>
          <a:endParaRPr lang="es-ES_tradnl"/>
        </a:p>
      </dgm:t>
    </dgm:pt>
    <dgm:pt modelId="{BB044AAB-CC85-7248-94F5-BF2338F4B893}" type="pres">
      <dgm:prSet presAssocID="{2F585294-F711-A747-A55A-2C0E4EFCEB81}" presName="hierChild3" presStyleCnt="0"/>
      <dgm:spPr/>
    </dgm:pt>
    <dgm:pt modelId="{267E0EF1-7964-1446-9CD0-3DB525149ABD}" type="pres">
      <dgm:prSet presAssocID="{90882E9A-5515-534C-8D4C-052EB9F82B5A}" presName="Name25" presStyleLbl="parChTrans1D3" presStyleIdx="1" presStyleCnt="3"/>
      <dgm:spPr/>
      <dgm:t>
        <a:bodyPr/>
        <a:lstStyle/>
        <a:p>
          <a:endParaRPr lang="es-ES_tradnl"/>
        </a:p>
      </dgm:t>
    </dgm:pt>
    <dgm:pt modelId="{151E2CD3-3946-2747-A0DA-913B17EE4427}" type="pres">
      <dgm:prSet presAssocID="{90882E9A-5515-534C-8D4C-052EB9F82B5A}" presName="connTx" presStyleLbl="parChTrans1D3" presStyleIdx="1" presStyleCnt="3"/>
      <dgm:spPr/>
      <dgm:t>
        <a:bodyPr/>
        <a:lstStyle/>
        <a:p>
          <a:endParaRPr lang="es-ES_tradnl"/>
        </a:p>
      </dgm:t>
    </dgm:pt>
    <dgm:pt modelId="{12971764-E4E3-5F42-940B-3FD43C7FB13A}" type="pres">
      <dgm:prSet presAssocID="{8A8B7987-2EDF-4D43-A4FD-275E21B3E641}" presName="Name30" presStyleCnt="0"/>
      <dgm:spPr/>
    </dgm:pt>
    <dgm:pt modelId="{77A85E06-A776-3E4D-A8C2-6FA11C45C45A}" type="pres">
      <dgm:prSet presAssocID="{8A8B7987-2EDF-4D43-A4FD-275E21B3E641}" presName="level2Shape" presStyleLbl="node3" presStyleIdx="1" presStyleCnt="3"/>
      <dgm:spPr/>
      <dgm:t>
        <a:bodyPr/>
        <a:lstStyle/>
        <a:p>
          <a:endParaRPr lang="es-ES_tradnl"/>
        </a:p>
      </dgm:t>
    </dgm:pt>
    <dgm:pt modelId="{36AC9BF7-9582-8946-8E31-58CE6610FC89}" type="pres">
      <dgm:prSet presAssocID="{8A8B7987-2EDF-4D43-A4FD-275E21B3E641}" presName="hierChild3" presStyleCnt="0"/>
      <dgm:spPr/>
    </dgm:pt>
    <dgm:pt modelId="{A94CBBEA-3D43-3D48-ADC1-0D31310B84FB}" type="pres">
      <dgm:prSet presAssocID="{8D88E766-F9C2-AD48-BF1A-AFDA735A5CC9}" presName="Name25" presStyleLbl="parChTrans1D2" presStyleIdx="1" presStyleCnt="2"/>
      <dgm:spPr/>
      <dgm:t>
        <a:bodyPr/>
        <a:lstStyle/>
        <a:p>
          <a:endParaRPr lang="es-ES_tradnl"/>
        </a:p>
      </dgm:t>
    </dgm:pt>
    <dgm:pt modelId="{1D04F1E7-B1C4-2C47-8CFB-D97A4DECA33D}" type="pres">
      <dgm:prSet presAssocID="{8D88E766-F9C2-AD48-BF1A-AFDA735A5CC9}" presName="connTx" presStyleLbl="parChTrans1D2" presStyleIdx="1" presStyleCnt="2"/>
      <dgm:spPr/>
      <dgm:t>
        <a:bodyPr/>
        <a:lstStyle/>
        <a:p>
          <a:endParaRPr lang="es-ES_tradnl"/>
        </a:p>
      </dgm:t>
    </dgm:pt>
    <dgm:pt modelId="{819D1008-E106-944C-9631-75CDD79DA8C0}" type="pres">
      <dgm:prSet presAssocID="{F8387531-DC2D-004E-9731-2B4F1F60041F}" presName="Name30" presStyleCnt="0"/>
      <dgm:spPr/>
    </dgm:pt>
    <dgm:pt modelId="{03E930A6-3D66-8B4B-BC1B-271893114408}" type="pres">
      <dgm:prSet presAssocID="{F8387531-DC2D-004E-9731-2B4F1F60041F}" presName="level2Shape" presStyleLbl="node2" presStyleIdx="1" presStyleCnt="2"/>
      <dgm:spPr/>
      <dgm:t>
        <a:bodyPr/>
        <a:lstStyle/>
        <a:p>
          <a:endParaRPr lang="es-ES_tradnl"/>
        </a:p>
      </dgm:t>
    </dgm:pt>
    <dgm:pt modelId="{EA36835E-1131-094A-AFE8-862E2CF0EF41}" type="pres">
      <dgm:prSet presAssocID="{F8387531-DC2D-004E-9731-2B4F1F60041F}" presName="hierChild3" presStyleCnt="0"/>
      <dgm:spPr/>
    </dgm:pt>
    <dgm:pt modelId="{213DFC99-CD68-2347-979A-BC4F04E5117B}" type="pres">
      <dgm:prSet presAssocID="{DB06E431-E53D-6E4C-B65E-AB606DD2AA4D}" presName="Name25" presStyleLbl="parChTrans1D3" presStyleIdx="2" presStyleCnt="3"/>
      <dgm:spPr/>
      <dgm:t>
        <a:bodyPr/>
        <a:lstStyle/>
        <a:p>
          <a:endParaRPr lang="es-ES_tradnl"/>
        </a:p>
      </dgm:t>
    </dgm:pt>
    <dgm:pt modelId="{F9B5DC3C-860C-9141-B0C8-FC65607581E6}" type="pres">
      <dgm:prSet presAssocID="{DB06E431-E53D-6E4C-B65E-AB606DD2AA4D}" presName="connTx" presStyleLbl="parChTrans1D3" presStyleIdx="2" presStyleCnt="3"/>
      <dgm:spPr/>
      <dgm:t>
        <a:bodyPr/>
        <a:lstStyle/>
        <a:p>
          <a:endParaRPr lang="es-ES_tradnl"/>
        </a:p>
      </dgm:t>
    </dgm:pt>
    <dgm:pt modelId="{C12CCA4A-5FD1-5E4B-AF7E-6A2350F56559}" type="pres">
      <dgm:prSet presAssocID="{992DF675-0BB6-414B-930A-107F546018EE}" presName="Name30" presStyleCnt="0"/>
      <dgm:spPr/>
    </dgm:pt>
    <dgm:pt modelId="{CF3C42CD-52A5-3845-B6BF-8506355CB2F2}" type="pres">
      <dgm:prSet presAssocID="{992DF675-0BB6-414B-930A-107F546018EE}" presName="level2Shape" presStyleLbl="node3" presStyleIdx="2" presStyleCnt="3"/>
      <dgm:spPr/>
      <dgm:t>
        <a:bodyPr/>
        <a:lstStyle/>
        <a:p>
          <a:endParaRPr lang="es-ES_tradnl"/>
        </a:p>
      </dgm:t>
    </dgm:pt>
    <dgm:pt modelId="{5C48679D-C158-1548-A320-5F0D810DC55C}" type="pres">
      <dgm:prSet presAssocID="{992DF675-0BB6-414B-930A-107F546018EE}" presName="hierChild3" presStyleCnt="0"/>
      <dgm:spPr/>
    </dgm:pt>
    <dgm:pt modelId="{EAD5FE57-71BD-9645-95FE-9159260F752E}" type="pres">
      <dgm:prSet presAssocID="{AC945D4A-ABAB-EF4B-9F78-D63DD5A205CE}" presName="bgShapesFlow" presStyleCnt="0"/>
      <dgm:spPr/>
    </dgm:pt>
  </dgm:ptLst>
  <dgm:cxnLst>
    <dgm:cxn modelId="{2B25C80D-4A38-854A-B82E-C1E94F6D03D9}" type="presOf" srcId="{91ED843C-6332-2446-BB0C-F23A1C250CAE}" destId="{5FEA58D7-E815-D547-8403-8B1E23313581}" srcOrd="1" destOrd="0" presId="urn:microsoft.com/office/officeart/2005/8/layout/hierarchy5"/>
    <dgm:cxn modelId="{C19083D0-4173-F847-A93E-E7BF514E4378}" srcId="{AC945D4A-ABAB-EF4B-9F78-D63DD5A205CE}" destId="{79DCC172-1853-184D-8F34-9605F92DFFB5}" srcOrd="0" destOrd="0" parTransId="{E7FDB077-AD52-034C-977A-198469C77E1C}" sibTransId="{95A8B90F-6296-C841-820F-DB0458894F07}"/>
    <dgm:cxn modelId="{B5C46B0F-80FC-9B42-A543-863C599B7696}" srcId="{79DCC172-1853-184D-8F34-9605F92DFFB5}" destId="{F8387531-DC2D-004E-9731-2B4F1F60041F}" srcOrd="1" destOrd="0" parTransId="{8D88E766-F9C2-AD48-BF1A-AFDA735A5CC9}" sibTransId="{F1AEF59A-61F0-074C-B94B-6D8B0552FBF0}"/>
    <dgm:cxn modelId="{BE14D09A-3F15-F145-A26B-C1B0131F1FD7}" type="presOf" srcId="{DB06E431-E53D-6E4C-B65E-AB606DD2AA4D}" destId="{213DFC99-CD68-2347-979A-BC4F04E5117B}" srcOrd="0" destOrd="0" presId="urn:microsoft.com/office/officeart/2005/8/layout/hierarchy5"/>
    <dgm:cxn modelId="{46293A57-128F-1A44-A091-E321D6B93285}" type="presOf" srcId="{FA1C2E18-D264-AB4F-B016-F9BC646CE757}" destId="{CA0D6B37-53FC-704B-B22E-AA225FD569CA}" srcOrd="1" destOrd="0" presId="urn:microsoft.com/office/officeart/2005/8/layout/hierarchy5"/>
    <dgm:cxn modelId="{FED2E81C-B018-8F4B-AE0E-09F31C36A844}" type="presOf" srcId="{FA1C2E18-D264-AB4F-B016-F9BC646CE757}" destId="{E7A0A104-AED9-5B4F-AB58-28BAAA134BDE}" srcOrd="0" destOrd="0" presId="urn:microsoft.com/office/officeart/2005/8/layout/hierarchy5"/>
    <dgm:cxn modelId="{C99FE14E-CF14-8A4D-9496-490F9A412780}" type="presOf" srcId="{90882E9A-5515-534C-8D4C-052EB9F82B5A}" destId="{151E2CD3-3946-2747-A0DA-913B17EE4427}" srcOrd="1" destOrd="0" presId="urn:microsoft.com/office/officeart/2005/8/layout/hierarchy5"/>
    <dgm:cxn modelId="{96E89EA1-E0C9-2146-8D4C-4875B909079B}" type="presOf" srcId="{8D88E766-F9C2-AD48-BF1A-AFDA735A5CC9}" destId="{A94CBBEA-3D43-3D48-ADC1-0D31310B84FB}" srcOrd="0" destOrd="0" presId="urn:microsoft.com/office/officeart/2005/8/layout/hierarchy5"/>
    <dgm:cxn modelId="{FF0F8112-6E61-AE45-8C9C-465D033F9AFD}" type="presOf" srcId="{91ED843C-6332-2446-BB0C-F23A1C250CAE}" destId="{BCAF42BF-8332-E644-BB25-7F331301CBFB}" srcOrd="0" destOrd="0" presId="urn:microsoft.com/office/officeart/2005/8/layout/hierarchy5"/>
    <dgm:cxn modelId="{30A5ECE4-0A39-3D45-8D85-050DBA57486C}" type="presOf" srcId="{90882E9A-5515-534C-8D4C-052EB9F82B5A}" destId="{267E0EF1-7964-1446-9CD0-3DB525149ABD}" srcOrd="0" destOrd="0" presId="urn:microsoft.com/office/officeart/2005/8/layout/hierarchy5"/>
    <dgm:cxn modelId="{77F62D27-BDEA-F14E-91CA-8BC74C4EDA33}" type="presOf" srcId="{F8387531-DC2D-004E-9731-2B4F1F60041F}" destId="{03E930A6-3D66-8B4B-BC1B-271893114408}" srcOrd="0" destOrd="0" presId="urn:microsoft.com/office/officeart/2005/8/layout/hierarchy5"/>
    <dgm:cxn modelId="{DD3F4DBB-A272-9F44-A28C-30E30CAFA905}" type="presOf" srcId="{9F7CF394-CABA-7241-8F32-0B9A585F4F3A}" destId="{449A7369-6D93-C245-81CD-BAC1B84C2C34}" srcOrd="0" destOrd="0" presId="urn:microsoft.com/office/officeart/2005/8/layout/hierarchy5"/>
    <dgm:cxn modelId="{1D7865B5-CB10-B44F-8E4A-31F938E1B65D}" type="presOf" srcId="{DB06E431-E53D-6E4C-B65E-AB606DD2AA4D}" destId="{F9B5DC3C-860C-9141-B0C8-FC65607581E6}" srcOrd="1" destOrd="0" presId="urn:microsoft.com/office/officeart/2005/8/layout/hierarchy5"/>
    <dgm:cxn modelId="{85B98569-09AE-0643-AE45-E283A950FAB7}" srcId="{9F7CF394-CABA-7241-8F32-0B9A585F4F3A}" destId="{8A8B7987-2EDF-4D43-A4FD-275E21B3E641}" srcOrd="1" destOrd="0" parTransId="{90882E9A-5515-534C-8D4C-052EB9F82B5A}" sibTransId="{26F2A7CE-76FC-5743-B8FB-4EE10EF116D2}"/>
    <dgm:cxn modelId="{817011DD-8861-3B40-9CEB-164F48D21947}" srcId="{9F7CF394-CABA-7241-8F32-0B9A585F4F3A}" destId="{2F585294-F711-A747-A55A-2C0E4EFCEB81}" srcOrd="0" destOrd="0" parTransId="{91ED843C-6332-2446-BB0C-F23A1C250CAE}" sibTransId="{72D91947-7DA4-D74B-99A7-58AABDD637C5}"/>
    <dgm:cxn modelId="{12B32D0B-8D8D-C54D-AD45-9CF7432946B7}" type="presOf" srcId="{2F585294-F711-A747-A55A-2C0E4EFCEB81}" destId="{7BF7CA21-7305-B049-8FC7-4E95F867C32D}" srcOrd="0" destOrd="0" presId="urn:microsoft.com/office/officeart/2005/8/layout/hierarchy5"/>
    <dgm:cxn modelId="{D0A41EBE-BA0C-B34F-95DE-A9004DFCD2EC}" type="presOf" srcId="{8D88E766-F9C2-AD48-BF1A-AFDA735A5CC9}" destId="{1D04F1E7-B1C4-2C47-8CFB-D97A4DECA33D}" srcOrd="1" destOrd="0" presId="urn:microsoft.com/office/officeart/2005/8/layout/hierarchy5"/>
    <dgm:cxn modelId="{23A31640-7D39-1E4C-9C7D-30159F80352D}" srcId="{79DCC172-1853-184D-8F34-9605F92DFFB5}" destId="{9F7CF394-CABA-7241-8F32-0B9A585F4F3A}" srcOrd="0" destOrd="0" parTransId="{FA1C2E18-D264-AB4F-B016-F9BC646CE757}" sibTransId="{3A566A98-9B42-374F-B0F7-DDA3F02DDC13}"/>
    <dgm:cxn modelId="{9D031573-AA48-D74A-9F49-D390B8AAB9D5}" type="presOf" srcId="{992DF675-0BB6-414B-930A-107F546018EE}" destId="{CF3C42CD-52A5-3845-B6BF-8506355CB2F2}" srcOrd="0" destOrd="0" presId="urn:microsoft.com/office/officeart/2005/8/layout/hierarchy5"/>
    <dgm:cxn modelId="{D3E046FD-268D-6940-8A1E-86ED16467F88}" type="presOf" srcId="{AC945D4A-ABAB-EF4B-9F78-D63DD5A205CE}" destId="{34BB7AE6-599E-C24B-893A-0FBAA1BA2674}" srcOrd="0" destOrd="0" presId="urn:microsoft.com/office/officeart/2005/8/layout/hierarchy5"/>
    <dgm:cxn modelId="{2BBD48DD-4A01-8447-B26F-BF62611CE5C5}" type="presOf" srcId="{8A8B7987-2EDF-4D43-A4FD-275E21B3E641}" destId="{77A85E06-A776-3E4D-A8C2-6FA11C45C45A}" srcOrd="0" destOrd="0" presId="urn:microsoft.com/office/officeart/2005/8/layout/hierarchy5"/>
    <dgm:cxn modelId="{0ECE6CA5-AB48-C540-AE5D-E7184317FD17}" type="presOf" srcId="{79DCC172-1853-184D-8F34-9605F92DFFB5}" destId="{73191224-F25E-384A-B82C-F930724068D0}" srcOrd="0" destOrd="0" presId="urn:microsoft.com/office/officeart/2005/8/layout/hierarchy5"/>
    <dgm:cxn modelId="{DF6FA12B-BCA9-EC45-9CCB-E3D30B3A460B}" srcId="{F8387531-DC2D-004E-9731-2B4F1F60041F}" destId="{992DF675-0BB6-414B-930A-107F546018EE}" srcOrd="0" destOrd="0" parTransId="{DB06E431-E53D-6E4C-B65E-AB606DD2AA4D}" sibTransId="{AB608C7C-5132-044D-AF4D-2E514E042974}"/>
    <dgm:cxn modelId="{4A45C48E-1365-9E4A-9B28-A9402EEBF8F0}" type="presParOf" srcId="{34BB7AE6-599E-C24B-893A-0FBAA1BA2674}" destId="{DD76E5F7-605F-A146-94FC-4CFA0F06BF03}" srcOrd="0" destOrd="0" presId="urn:microsoft.com/office/officeart/2005/8/layout/hierarchy5"/>
    <dgm:cxn modelId="{041C52C3-50A5-EA4F-B0B9-AFD1EA4FDF19}" type="presParOf" srcId="{DD76E5F7-605F-A146-94FC-4CFA0F06BF03}" destId="{ED5400C1-F60C-3449-8F35-053EA959BCCB}" srcOrd="0" destOrd="0" presId="urn:microsoft.com/office/officeart/2005/8/layout/hierarchy5"/>
    <dgm:cxn modelId="{3715E305-3EE2-F345-BAE4-0DEEFFE661D5}" type="presParOf" srcId="{ED5400C1-F60C-3449-8F35-053EA959BCCB}" destId="{1787631D-DF3C-6D4B-A9F1-11471788325F}" srcOrd="0" destOrd="0" presId="urn:microsoft.com/office/officeart/2005/8/layout/hierarchy5"/>
    <dgm:cxn modelId="{6E59DF63-BA85-BD42-B379-E5BAFE48F94C}" type="presParOf" srcId="{1787631D-DF3C-6D4B-A9F1-11471788325F}" destId="{73191224-F25E-384A-B82C-F930724068D0}" srcOrd="0" destOrd="0" presId="urn:microsoft.com/office/officeart/2005/8/layout/hierarchy5"/>
    <dgm:cxn modelId="{F0088B8D-518A-A446-A0CB-65F4B9D3E324}" type="presParOf" srcId="{1787631D-DF3C-6D4B-A9F1-11471788325F}" destId="{A58BD9E3-937C-F54D-89E7-0728A747EC31}" srcOrd="1" destOrd="0" presId="urn:microsoft.com/office/officeart/2005/8/layout/hierarchy5"/>
    <dgm:cxn modelId="{610F3724-E539-5B43-A7F3-48C0D746C0E9}" type="presParOf" srcId="{A58BD9E3-937C-F54D-89E7-0728A747EC31}" destId="{E7A0A104-AED9-5B4F-AB58-28BAAA134BDE}" srcOrd="0" destOrd="0" presId="urn:microsoft.com/office/officeart/2005/8/layout/hierarchy5"/>
    <dgm:cxn modelId="{0E2B7991-6FAD-F54C-BBDA-C0D10EA03F0C}" type="presParOf" srcId="{E7A0A104-AED9-5B4F-AB58-28BAAA134BDE}" destId="{CA0D6B37-53FC-704B-B22E-AA225FD569CA}" srcOrd="0" destOrd="0" presId="urn:microsoft.com/office/officeart/2005/8/layout/hierarchy5"/>
    <dgm:cxn modelId="{7529C398-491E-164A-87E5-A1B471FB1088}" type="presParOf" srcId="{A58BD9E3-937C-F54D-89E7-0728A747EC31}" destId="{039404AC-9F5D-C043-866F-6CB4D6D39487}" srcOrd="1" destOrd="0" presId="urn:microsoft.com/office/officeart/2005/8/layout/hierarchy5"/>
    <dgm:cxn modelId="{18195561-FD63-FE47-A858-35E9C1EE1458}" type="presParOf" srcId="{039404AC-9F5D-C043-866F-6CB4D6D39487}" destId="{449A7369-6D93-C245-81CD-BAC1B84C2C34}" srcOrd="0" destOrd="0" presId="urn:microsoft.com/office/officeart/2005/8/layout/hierarchy5"/>
    <dgm:cxn modelId="{8B64A2E8-EDC1-FB45-B1E0-2A4E6C6931B5}" type="presParOf" srcId="{039404AC-9F5D-C043-866F-6CB4D6D39487}" destId="{D57B3811-AAB0-6842-8A2C-04942892C8A7}" srcOrd="1" destOrd="0" presId="urn:microsoft.com/office/officeart/2005/8/layout/hierarchy5"/>
    <dgm:cxn modelId="{BDED1081-7D0B-5A4D-9298-1106AAF88E99}" type="presParOf" srcId="{D57B3811-AAB0-6842-8A2C-04942892C8A7}" destId="{BCAF42BF-8332-E644-BB25-7F331301CBFB}" srcOrd="0" destOrd="0" presId="urn:microsoft.com/office/officeart/2005/8/layout/hierarchy5"/>
    <dgm:cxn modelId="{864C0D3B-AC15-DF4E-8598-EFCAC52BA8A2}" type="presParOf" srcId="{BCAF42BF-8332-E644-BB25-7F331301CBFB}" destId="{5FEA58D7-E815-D547-8403-8B1E23313581}" srcOrd="0" destOrd="0" presId="urn:microsoft.com/office/officeart/2005/8/layout/hierarchy5"/>
    <dgm:cxn modelId="{CA77FC57-EB22-4F4D-A899-4629CB6E80F0}" type="presParOf" srcId="{D57B3811-AAB0-6842-8A2C-04942892C8A7}" destId="{2AD18AD2-2264-434A-BEB5-9FA347BEA9C2}" srcOrd="1" destOrd="0" presId="urn:microsoft.com/office/officeart/2005/8/layout/hierarchy5"/>
    <dgm:cxn modelId="{1D9ECA63-0F07-8E42-942F-5300D6381070}" type="presParOf" srcId="{2AD18AD2-2264-434A-BEB5-9FA347BEA9C2}" destId="{7BF7CA21-7305-B049-8FC7-4E95F867C32D}" srcOrd="0" destOrd="0" presId="urn:microsoft.com/office/officeart/2005/8/layout/hierarchy5"/>
    <dgm:cxn modelId="{8473F57B-A877-C44C-B348-D7B5A6256AD1}" type="presParOf" srcId="{2AD18AD2-2264-434A-BEB5-9FA347BEA9C2}" destId="{BB044AAB-CC85-7248-94F5-BF2338F4B893}" srcOrd="1" destOrd="0" presId="urn:microsoft.com/office/officeart/2005/8/layout/hierarchy5"/>
    <dgm:cxn modelId="{7A3A0E37-A009-064E-96D8-3CAAC2B94CF7}" type="presParOf" srcId="{D57B3811-AAB0-6842-8A2C-04942892C8A7}" destId="{267E0EF1-7964-1446-9CD0-3DB525149ABD}" srcOrd="2" destOrd="0" presId="urn:microsoft.com/office/officeart/2005/8/layout/hierarchy5"/>
    <dgm:cxn modelId="{2545421F-CB22-6940-98CF-5802AF35F644}" type="presParOf" srcId="{267E0EF1-7964-1446-9CD0-3DB525149ABD}" destId="{151E2CD3-3946-2747-A0DA-913B17EE4427}" srcOrd="0" destOrd="0" presId="urn:microsoft.com/office/officeart/2005/8/layout/hierarchy5"/>
    <dgm:cxn modelId="{98431857-1C8A-2140-A107-FC45D57F6970}" type="presParOf" srcId="{D57B3811-AAB0-6842-8A2C-04942892C8A7}" destId="{12971764-E4E3-5F42-940B-3FD43C7FB13A}" srcOrd="3" destOrd="0" presId="urn:microsoft.com/office/officeart/2005/8/layout/hierarchy5"/>
    <dgm:cxn modelId="{3D578FA1-209B-C045-85B3-B0A70F93E658}" type="presParOf" srcId="{12971764-E4E3-5F42-940B-3FD43C7FB13A}" destId="{77A85E06-A776-3E4D-A8C2-6FA11C45C45A}" srcOrd="0" destOrd="0" presId="urn:microsoft.com/office/officeart/2005/8/layout/hierarchy5"/>
    <dgm:cxn modelId="{7A22F452-8071-1E46-9A32-0CFAA3F45A2C}" type="presParOf" srcId="{12971764-E4E3-5F42-940B-3FD43C7FB13A}" destId="{36AC9BF7-9582-8946-8E31-58CE6610FC89}" srcOrd="1" destOrd="0" presId="urn:microsoft.com/office/officeart/2005/8/layout/hierarchy5"/>
    <dgm:cxn modelId="{89A726AE-C2E5-EC40-8A31-61B8A9F196AD}" type="presParOf" srcId="{A58BD9E3-937C-F54D-89E7-0728A747EC31}" destId="{A94CBBEA-3D43-3D48-ADC1-0D31310B84FB}" srcOrd="2" destOrd="0" presId="urn:microsoft.com/office/officeart/2005/8/layout/hierarchy5"/>
    <dgm:cxn modelId="{F887F95E-625B-034E-B0B1-CF778E464496}" type="presParOf" srcId="{A94CBBEA-3D43-3D48-ADC1-0D31310B84FB}" destId="{1D04F1E7-B1C4-2C47-8CFB-D97A4DECA33D}" srcOrd="0" destOrd="0" presId="urn:microsoft.com/office/officeart/2005/8/layout/hierarchy5"/>
    <dgm:cxn modelId="{CFA28AFD-1814-2540-B9A5-32B567830323}" type="presParOf" srcId="{A58BD9E3-937C-F54D-89E7-0728A747EC31}" destId="{819D1008-E106-944C-9631-75CDD79DA8C0}" srcOrd="3" destOrd="0" presId="urn:microsoft.com/office/officeart/2005/8/layout/hierarchy5"/>
    <dgm:cxn modelId="{AA068BBA-A7B3-CD4F-B77C-B4B0E1315F73}" type="presParOf" srcId="{819D1008-E106-944C-9631-75CDD79DA8C0}" destId="{03E930A6-3D66-8B4B-BC1B-271893114408}" srcOrd="0" destOrd="0" presId="urn:microsoft.com/office/officeart/2005/8/layout/hierarchy5"/>
    <dgm:cxn modelId="{036B605B-79B5-8C47-8FA6-60CE0758CF6B}" type="presParOf" srcId="{819D1008-E106-944C-9631-75CDD79DA8C0}" destId="{EA36835E-1131-094A-AFE8-862E2CF0EF41}" srcOrd="1" destOrd="0" presId="urn:microsoft.com/office/officeart/2005/8/layout/hierarchy5"/>
    <dgm:cxn modelId="{A0B30D7C-D1E8-9843-BD49-9C78ECA0BA21}" type="presParOf" srcId="{EA36835E-1131-094A-AFE8-862E2CF0EF41}" destId="{213DFC99-CD68-2347-979A-BC4F04E5117B}" srcOrd="0" destOrd="0" presId="urn:microsoft.com/office/officeart/2005/8/layout/hierarchy5"/>
    <dgm:cxn modelId="{E09D4A51-8BF7-ED45-BC13-7A6B028B2E2E}" type="presParOf" srcId="{213DFC99-CD68-2347-979A-BC4F04E5117B}" destId="{F9B5DC3C-860C-9141-B0C8-FC65607581E6}" srcOrd="0" destOrd="0" presId="urn:microsoft.com/office/officeart/2005/8/layout/hierarchy5"/>
    <dgm:cxn modelId="{888E3CE3-5AE0-A640-9D9D-AB1427B5057D}" type="presParOf" srcId="{EA36835E-1131-094A-AFE8-862E2CF0EF41}" destId="{C12CCA4A-5FD1-5E4B-AF7E-6A2350F56559}" srcOrd="1" destOrd="0" presId="urn:microsoft.com/office/officeart/2005/8/layout/hierarchy5"/>
    <dgm:cxn modelId="{D4B3BC2D-0CA1-E94A-BD04-D01AAA9EE187}" type="presParOf" srcId="{C12CCA4A-5FD1-5E4B-AF7E-6A2350F56559}" destId="{CF3C42CD-52A5-3845-B6BF-8506355CB2F2}" srcOrd="0" destOrd="0" presId="urn:microsoft.com/office/officeart/2005/8/layout/hierarchy5"/>
    <dgm:cxn modelId="{23C833D6-51BD-944B-962C-84D09FB05B7F}" type="presParOf" srcId="{C12CCA4A-5FD1-5E4B-AF7E-6A2350F56559}" destId="{5C48679D-C158-1548-A320-5F0D810DC55C}" srcOrd="1" destOrd="0" presId="urn:microsoft.com/office/officeart/2005/8/layout/hierarchy5"/>
    <dgm:cxn modelId="{6F3F0316-D028-EF4A-8CEB-F976EC0447B1}" type="presParOf" srcId="{34BB7AE6-599E-C24B-893A-0FBAA1BA2674}" destId="{EAD5FE57-71BD-9645-95FE-9159260F752E}"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9B5C69-E87A-D44B-9123-DCCA582D3332}" type="doc">
      <dgm:prSet loTypeId="urn:microsoft.com/office/officeart/2005/8/layout/hierarchy5" loCatId="" qsTypeId="urn:microsoft.com/office/officeart/2005/8/quickstyle/simple4" qsCatId="simple" csTypeId="urn:microsoft.com/office/officeart/2005/8/colors/accent3_4" csCatId="accent3" phldr="1"/>
      <dgm:spPr/>
      <dgm:t>
        <a:bodyPr/>
        <a:lstStyle/>
        <a:p>
          <a:endParaRPr lang="es-ES_tradnl"/>
        </a:p>
      </dgm:t>
    </dgm:pt>
    <dgm:pt modelId="{58DD953B-96BC-9240-AF14-F171880C34FA}">
      <dgm:prSet phldrT="[Texto]" custT="1"/>
      <dgm:spPr>
        <a:effectLst>
          <a:glow rad="342900">
            <a:schemeClr val="accent1">
              <a:alpha val="40000"/>
            </a:schemeClr>
          </a:glow>
        </a:effectLst>
      </dgm:spPr>
      <dgm:t>
        <a:bodyPr/>
        <a:lstStyle/>
        <a:p>
          <a:r>
            <a:rPr lang="es-ES_tradnl" sz="2100" b="1" dirty="0" smtClean="0">
              <a:latin typeface="+mj-lt"/>
            </a:rPr>
            <a:t>DEFICIT CUALITATIVO</a:t>
          </a:r>
          <a:endParaRPr lang="es-ES_tradnl" sz="2100" b="1" dirty="0">
            <a:latin typeface="+mj-lt"/>
          </a:endParaRPr>
        </a:p>
      </dgm:t>
    </dgm:pt>
    <dgm:pt modelId="{85DE5880-E07B-C94E-972F-CC319D1CDF88}" type="parTrans" cxnId="{A66B998B-B672-0149-AE27-13C4AEDD779C}">
      <dgm:prSet/>
      <dgm:spPr/>
      <dgm:t>
        <a:bodyPr/>
        <a:lstStyle/>
        <a:p>
          <a:endParaRPr lang="es-ES_tradnl"/>
        </a:p>
      </dgm:t>
    </dgm:pt>
    <dgm:pt modelId="{253B8C65-5A67-6D40-95D0-ED293794BC20}" type="sibTrans" cxnId="{A66B998B-B672-0149-AE27-13C4AEDD779C}">
      <dgm:prSet/>
      <dgm:spPr/>
      <dgm:t>
        <a:bodyPr/>
        <a:lstStyle/>
        <a:p>
          <a:endParaRPr lang="es-ES_tradnl"/>
        </a:p>
      </dgm:t>
    </dgm:pt>
    <dgm:pt modelId="{B2964E84-319C-2340-A972-90AE7D5C6563}">
      <dgm:prSet phldrT="[Texto]"/>
      <dgm:spPr/>
      <dgm:t>
        <a:bodyPr/>
        <a:lstStyle/>
        <a:p>
          <a:r>
            <a:rPr lang="es-ES_tradnl" b="1" dirty="0" smtClean="0">
              <a:latin typeface="+mj-lt"/>
            </a:rPr>
            <a:t>2A</a:t>
          </a:r>
          <a:endParaRPr lang="es-ES_tradnl" b="1" dirty="0">
            <a:latin typeface="+mj-lt"/>
          </a:endParaRPr>
        </a:p>
      </dgm:t>
    </dgm:pt>
    <dgm:pt modelId="{6CCF7CED-6258-A444-B8AE-B1F4E208FBBE}" type="parTrans" cxnId="{CBC6419D-4555-5C4B-8EC3-67EE8BC997EE}">
      <dgm:prSet/>
      <dgm:spPr/>
      <dgm:t>
        <a:bodyPr/>
        <a:lstStyle/>
        <a:p>
          <a:endParaRPr lang="es-ES_tradnl"/>
        </a:p>
      </dgm:t>
    </dgm:pt>
    <dgm:pt modelId="{3784C79B-BBFA-C443-9320-E8C64807AA52}" type="sibTrans" cxnId="{CBC6419D-4555-5C4B-8EC3-67EE8BC997EE}">
      <dgm:prSet/>
      <dgm:spPr/>
      <dgm:t>
        <a:bodyPr/>
        <a:lstStyle/>
        <a:p>
          <a:endParaRPr lang="es-ES_tradnl"/>
        </a:p>
      </dgm:t>
    </dgm:pt>
    <dgm:pt modelId="{056AAF08-1ECF-8641-B11D-25296231D766}">
      <dgm:prSet phldrT="[Texto]"/>
      <dgm:spPr>
        <a:gradFill rotWithShape="0">
          <a:gsLst>
            <a:gs pos="56000">
              <a:srgbClr val="FF0000"/>
            </a:gs>
            <a:gs pos="89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gradFill>
      </dgm:spPr>
      <dgm:t>
        <a:bodyPr/>
        <a:lstStyle/>
        <a:p>
          <a:r>
            <a:rPr lang="es-ES_tradnl" b="1" dirty="0" smtClean="0">
              <a:latin typeface="+mj-lt"/>
            </a:rPr>
            <a:t>2B</a:t>
          </a:r>
          <a:endParaRPr lang="es-ES_tradnl" b="1" dirty="0">
            <a:latin typeface="+mj-lt"/>
          </a:endParaRPr>
        </a:p>
      </dgm:t>
    </dgm:pt>
    <dgm:pt modelId="{E8B3EC98-9F83-6B4E-BCE3-9FA9E99602BA}" type="parTrans" cxnId="{C9845AD1-51E1-124A-B97A-80CABE6BF310}">
      <dgm:prSet/>
      <dgm:spPr/>
      <dgm:t>
        <a:bodyPr/>
        <a:lstStyle/>
        <a:p>
          <a:endParaRPr lang="es-ES_tradnl"/>
        </a:p>
      </dgm:t>
    </dgm:pt>
    <dgm:pt modelId="{540B9D38-5E84-494E-B5BD-745FF99CE22C}" type="sibTrans" cxnId="{C9845AD1-51E1-124A-B97A-80CABE6BF310}">
      <dgm:prSet/>
      <dgm:spPr/>
      <dgm:t>
        <a:bodyPr/>
        <a:lstStyle/>
        <a:p>
          <a:endParaRPr lang="es-ES_tradnl"/>
        </a:p>
      </dgm:t>
    </dgm:pt>
    <dgm:pt modelId="{D5BA043C-81DC-AA41-BE29-1B2AE240AA5E}">
      <dgm:prSet phldrT="[Texto]"/>
      <dgm:spPr>
        <a:gradFill rotWithShape="0">
          <a:gsLst>
            <a:gs pos="100000">
              <a:srgbClr val="00B0F0"/>
            </a:gs>
            <a:gs pos="10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gradFill>
        <a:ln w="31750">
          <a:solidFill>
            <a:schemeClr val="bg1">
              <a:lumMod val="75000"/>
            </a:schemeClr>
          </a:solidFill>
        </a:ln>
      </dgm:spPr>
      <dgm:t>
        <a:bodyPr/>
        <a:lstStyle/>
        <a:p>
          <a:r>
            <a:rPr lang="es-ES_tradnl" b="1" dirty="0" smtClean="0">
              <a:latin typeface="+mj-lt"/>
            </a:rPr>
            <a:t>2N</a:t>
          </a:r>
          <a:endParaRPr lang="es-ES_tradnl" b="1" dirty="0">
            <a:latin typeface="+mj-lt"/>
          </a:endParaRPr>
        </a:p>
      </dgm:t>
    </dgm:pt>
    <dgm:pt modelId="{E28CA69B-2B27-EA4F-8ECC-ECBE80257A1E}" type="parTrans" cxnId="{2A7D5184-50F0-334A-B515-ABF537E5C611}">
      <dgm:prSet/>
      <dgm:spPr/>
      <dgm:t>
        <a:bodyPr/>
        <a:lstStyle/>
        <a:p>
          <a:endParaRPr lang="es-ES_tradnl"/>
        </a:p>
      </dgm:t>
    </dgm:pt>
    <dgm:pt modelId="{2B20DB99-C88B-FD43-A73E-AD2B451544AC}" type="sibTrans" cxnId="{2A7D5184-50F0-334A-B515-ABF537E5C611}">
      <dgm:prSet/>
      <dgm:spPr/>
      <dgm:t>
        <a:bodyPr/>
        <a:lstStyle/>
        <a:p>
          <a:endParaRPr lang="es-ES_tradnl"/>
        </a:p>
      </dgm:t>
    </dgm:pt>
    <dgm:pt modelId="{44BC9216-E142-364A-9DBE-C9CC8B8E38ED}">
      <dgm:prSet phldrT="[Texto]"/>
      <dgm:spPr>
        <a:gradFill rotWithShape="0">
          <a:gsLst>
            <a:gs pos="100000">
              <a:srgbClr val="FF9900"/>
            </a:gs>
            <a:gs pos="10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gradFill>
      </dgm:spPr>
      <dgm:t>
        <a:bodyPr/>
        <a:lstStyle/>
        <a:p>
          <a:r>
            <a:rPr lang="es-ES_tradnl" b="1" dirty="0" smtClean="0">
              <a:latin typeface="+mj-lt"/>
            </a:rPr>
            <a:t>2M</a:t>
          </a:r>
          <a:endParaRPr lang="es-ES_tradnl" b="1" dirty="0">
            <a:latin typeface="+mj-lt"/>
          </a:endParaRPr>
        </a:p>
      </dgm:t>
    </dgm:pt>
    <dgm:pt modelId="{0917D062-E839-FF46-ABDE-BAD4A8A11C0E}" type="parTrans" cxnId="{8A0BF190-4791-C945-90EF-1C6D7F3BDE98}">
      <dgm:prSet/>
      <dgm:spPr/>
      <dgm:t>
        <a:bodyPr/>
        <a:lstStyle/>
        <a:p>
          <a:endParaRPr lang="es-ES_tradnl"/>
        </a:p>
      </dgm:t>
    </dgm:pt>
    <dgm:pt modelId="{8E306B09-8E15-0349-B59C-FD50619FD018}" type="sibTrans" cxnId="{8A0BF190-4791-C945-90EF-1C6D7F3BDE98}">
      <dgm:prSet/>
      <dgm:spPr/>
      <dgm:t>
        <a:bodyPr/>
        <a:lstStyle/>
        <a:p>
          <a:endParaRPr lang="es-ES_tradnl"/>
        </a:p>
      </dgm:t>
    </dgm:pt>
    <dgm:pt modelId="{D8EACF66-CA5F-9746-A4F5-C5B51656B218}" type="pres">
      <dgm:prSet presAssocID="{289B5C69-E87A-D44B-9123-DCCA582D3332}" presName="mainComposite" presStyleCnt="0">
        <dgm:presLayoutVars>
          <dgm:chPref val="1"/>
          <dgm:dir/>
          <dgm:animOne val="branch"/>
          <dgm:animLvl val="lvl"/>
          <dgm:resizeHandles val="exact"/>
        </dgm:presLayoutVars>
      </dgm:prSet>
      <dgm:spPr/>
      <dgm:t>
        <a:bodyPr/>
        <a:lstStyle/>
        <a:p>
          <a:endParaRPr lang="es-ES_tradnl"/>
        </a:p>
      </dgm:t>
    </dgm:pt>
    <dgm:pt modelId="{B790307F-1447-6B40-AF98-4904F40C8F81}" type="pres">
      <dgm:prSet presAssocID="{289B5C69-E87A-D44B-9123-DCCA582D3332}" presName="hierFlow" presStyleCnt="0"/>
      <dgm:spPr/>
    </dgm:pt>
    <dgm:pt modelId="{2EC31207-1AB7-9B4D-9690-E977367758F6}" type="pres">
      <dgm:prSet presAssocID="{289B5C69-E87A-D44B-9123-DCCA582D3332}" presName="hierChild1" presStyleCnt="0">
        <dgm:presLayoutVars>
          <dgm:chPref val="1"/>
          <dgm:animOne val="branch"/>
          <dgm:animLvl val="lvl"/>
        </dgm:presLayoutVars>
      </dgm:prSet>
      <dgm:spPr/>
    </dgm:pt>
    <dgm:pt modelId="{99870FB9-9AC6-FE47-BD07-94BF147A69E8}" type="pres">
      <dgm:prSet presAssocID="{58DD953B-96BC-9240-AF14-F171880C34FA}" presName="Name17" presStyleCnt="0"/>
      <dgm:spPr/>
    </dgm:pt>
    <dgm:pt modelId="{CA2889AD-D8E8-C347-9938-1E55A8F39BA2}" type="pres">
      <dgm:prSet presAssocID="{58DD953B-96BC-9240-AF14-F171880C34FA}" presName="level1Shape" presStyleLbl="node0" presStyleIdx="0" presStyleCnt="1" custScaleX="231458" custScaleY="215276" custLinFactNeighborX="-18878" custLinFactNeighborY="-19214">
        <dgm:presLayoutVars>
          <dgm:chPref val="3"/>
        </dgm:presLayoutVars>
      </dgm:prSet>
      <dgm:spPr/>
      <dgm:t>
        <a:bodyPr/>
        <a:lstStyle/>
        <a:p>
          <a:endParaRPr lang="es-ES_tradnl"/>
        </a:p>
      </dgm:t>
    </dgm:pt>
    <dgm:pt modelId="{7BA9EFD1-2668-9645-ACC2-69D5B8E4A6D7}" type="pres">
      <dgm:prSet presAssocID="{58DD953B-96BC-9240-AF14-F171880C34FA}" presName="hierChild2" presStyleCnt="0"/>
      <dgm:spPr/>
    </dgm:pt>
    <dgm:pt modelId="{B55EB882-613A-7F45-8F7B-04DAFDF65A87}" type="pres">
      <dgm:prSet presAssocID="{6CCF7CED-6258-A444-B8AE-B1F4E208FBBE}" presName="Name25" presStyleLbl="parChTrans1D2" presStyleIdx="0" presStyleCnt="4"/>
      <dgm:spPr/>
      <dgm:t>
        <a:bodyPr/>
        <a:lstStyle/>
        <a:p>
          <a:endParaRPr lang="es-ES_tradnl"/>
        </a:p>
      </dgm:t>
    </dgm:pt>
    <dgm:pt modelId="{859A8594-55D6-4C41-86C5-FF1E1E1A99FA}" type="pres">
      <dgm:prSet presAssocID="{6CCF7CED-6258-A444-B8AE-B1F4E208FBBE}" presName="connTx" presStyleLbl="parChTrans1D2" presStyleIdx="0" presStyleCnt="4"/>
      <dgm:spPr/>
      <dgm:t>
        <a:bodyPr/>
        <a:lstStyle/>
        <a:p>
          <a:endParaRPr lang="es-ES_tradnl"/>
        </a:p>
      </dgm:t>
    </dgm:pt>
    <dgm:pt modelId="{26E483E7-72AA-1F43-8B6E-FCA291AC1BCD}" type="pres">
      <dgm:prSet presAssocID="{B2964E84-319C-2340-A972-90AE7D5C6563}" presName="Name30" presStyleCnt="0"/>
      <dgm:spPr/>
    </dgm:pt>
    <dgm:pt modelId="{4F862438-11A1-1641-B657-4783245EA58E}" type="pres">
      <dgm:prSet presAssocID="{B2964E84-319C-2340-A972-90AE7D5C6563}" presName="level2Shape" presStyleLbl="node2" presStyleIdx="0" presStyleCnt="4"/>
      <dgm:spPr/>
      <dgm:t>
        <a:bodyPr/>
        <a:lstStyle/>
        <a:p>
          <a:endParaRPr lang="es-ES_tradnl"/>
        </a:p>
      </dgm:t>
    </dgm:pt>
    <dgm:pt modelId="{46301796-E94D-844E-8247-769702C1EB05}" type="pres">
      <dgm:prSet presAssocID="{B2964E84-319C-2340-A972-90AE7D5C6563}" presName="hierChild3" presStyleCnt="0"/>
      <dgm:spPr/>
    </dgm:pt>
    <dgm:pt modelId="{6597971D-61F9-514F-95DD-F7E576EF4D63}" type="pres">
      <dgm:prSet presAssocID="{E8B3EC98-9F83-6B4E-BCE3-9FA9E99602BA}" presName="Name25" presStyleLbl="parChTrans1D2" presStyleIdx="1" presStyleCnt="4"/>
      <dgm:spPr/>
      <dgm:t>
        <a:bodyPr/>
        <a:lstStyle/>
        <a:p>
          <a:endParaRPr lang="es-ES_tradnl"/>
        </a:p>
      </dgm:t>
    </dgm:pt>
    <dgm:pt modelId="{5CCB63E5-CF4A-5E47-B3E4-627AA336C623}" type="pres">
      <dgm:prSet presAssocID="{E8B3EC98-9F83-6B4E-BCE3-9FA9E99602BA}" presName="connTx" presStyleLbl="parChTrans1D2" presStyleIdx="1" presStyleCnt="4"/>
      <dgm:spPr/>
      <dgm:t>
        <a:bodyPr/>
        <a:lstStyle/>
        <a:p>
          <a:endParaRPr lang="es-ES_tradnl"/>
        </a:p>
      </dgm:t>
    </dgm:pt>
    <dgm:pt modelId="{E48AB2D9-5F49-9647-9E1C-64676E4A7390}" type="pres">
      <dgm:prSet presAssocID="{056AAF08-1ECF-8641-B11D-25296231D766}" presName="Name30" presStyleCnt="0"/>
      <dgm:spPr/>
    </dgm:pt>
    <dgm:pt modelId="{4C33206E-DDCC-B14C-A958-2D4019F03324}" type="pres">
      <dgm:prSet presAssocID="{056AAF08-1ECF-8641-B11D-25296231D766}" presName="level2Shape" presStyleLbl="node2" presStyleIdx="1" presStyleCnt="4"/>
      <dgm:spPr/>
      <dgm:t>
        <a:bodyPr/>
        <a:lstStyle/>
        <a:p>
          <a:endParaRPr lang="es-ES_tradnl"/>
        </a:p>
      </dgm:t>
    </dgm:pt>
    <dgm:pt modelId="{F0F92521-D77C-1B48-9B31-A886FDD7D367}" type="pres">
      <dgm:prSet presAssocID="{056AAF08-1ECF-8641-B11D-25296231D766}" presName="hierChild3" presStyleCnt="0"/>
      <dgm:spPr/>
    </dgm:pt>
    <dgm:pt modelId="{04EE136B-1E24-6547-9185-21060540EF07}" type="pres">
      <dgm:prSet presAssocID="{0917D062-E839-FF46-ABDE-BAD4A8A11C0E}" presName="Name25" presStyleLbl="parChTrans1D2" presStyleIdx="2" presStyleCnt="4"/>
      <dgm:spPr/>
      <dgm:t>
        <a:bodyPr/>
        <a:lstStyle/>
        <a:p>
          <a:endParaRPr lang="es-ES_tradnl"/>
        </a:p>
      </dgm:t>
    </dgm:pt>
    <dgm:pt modelId="{E79DE6AF-9FC4-B04B-9DE1-CD93E0E30E6A}" type="pres">
      <dgm:prSet presAssocID="{0917D062-E839-FF46-ABDE-BAD4A8A11C0E}" presName="connTx" presStyleLbl="parChTrans1D2" presStyleIdx="2" presStyleCnt="4"/>
      <dgm:spPr/>
      <dgm:t>
        <a:bodyPr/>
        <a:lstStyle/>
        <a:p>
          <a:endParaRPr lang="es-ES_tradnl"/>
        </a:p>
      </dgm:t>
    </dgm:pt>
    <dgm:pt modelId="{5AC5CC0C-BF3A-9A4B-A201-3073D9D1D005}" type="pres">
      <dgm:prSet presAssocID="{44BC9216-E142-364A-9DBE-C9CC8B8E38ED}" presName="Name30" presStyleCnt="0"/>
      <dgm:spPr/>
    </dgm:pt>
    <dgm:pt modelId="{C8D1ABD4-10B4-B24D-A6C0-5F0EE78A7E51}" type="pres">
      <dgm:prSet presAssocID="{44BC9216-E142-364A-9DBE-C9CC8B8E38ED}" presName="level2Shape" presStyleLbl="node2" presStyleIdx="2" presStyleCnt="4"/>
      <dgm:spPr/>
      <dgm:t>
        <a:bodyPr/>
        <a:lstStyle/>
        <a:p>
          <a:endParaRPr lang="es-ES_tradnl"/>
        </a:p>
      </dgm:t>
    </dgm:pt>
    <dgm:pt modelId="{18C32B1E-FCC2-0242-9C88-762F0C84C18A}" type="pres">
      <dgm:prSet presAssocID="{44BC9216-E142-364A-9DBE-C9CC8B8E38ED}" presName="hierChild3" presStyleCnt="0"/>
      <dgm:spPr/>
    </dgm:pt>
    <dgm:pt modelId="{5F798403-CDF2-8744-8FB0-A6295ABB6C06}" type="pres">
      <dgm:prSet presAssocID="{E28CA69B-2B27-EA4F-8ECC-ECBE80257A1E}" presName="Name25" presStyleLbl="parChTrans1D2" presStyleIdx="3" presStyleCnt="4"/>
      <dgm:spPr/>
      <dgm:t>
        <a:bodyPr/>
        <a:lstStyle/>
        <a:p>
          <a:endParaRPr lang="es-ES_tradnl"/>
        </a:p>
      </dgm:t>
    </dgm:pt>
    <dgm:pt modelId="{6297C7AD-CE17-4D4F-974E-AA735E755896}" type="pres">
      <dgm:prSet presAssocID="{E28CA69B-2B27-EA4F-8ECC-ECBE80257A1E}" presName="connTx" presStyleLbl="parChTrans1D2" presStyleIdx="3" presStyleCnt="4"/>
      <dgm:spPr/>
      <dgm:t>
        <a:bodyPr/>
        <a:lstStyle/>
        <a:p>
          <a:endParaRPr lang="es-ES_tradnl"/>
        </a:p>
      </dgm:t>
    </dgm:pt>
    <dgm:pt modelId="{C8D2C373-3952-F84A-8036-194420222AAD}" type="pres">
      <dgm:prSet presAssocID="{D5BA043C-81DC-AA41-BE29-1B2AE240AA5E}" presName="Name30" presStyleCnt="0"/>
      <dgm:spPr/>
    </dgm:pt>
    <dgm:pt modelId="{FC251851-E758-A747-A64D-FB94A354F284}" type="pres">
      <dgm:prSet presAssocID="{D5BA043C-81DC-AA41-BE29-1B2AE240AA5E}" presName="level2Shape" presStyleLbl="node2" presStyleIdx="3" presStyleCnt="4"/>
      <dgm:spPr/>
      <dgm:t>
        <a:bodyPr/>
        <a:lstStyle/>
        <a:p>
          <a:endParaRPr lang="es-ES_tradnl"/>
        </a:p>
      </dgm:t>
    </dgm:pt>
    <dgm:pt modelId="{89D8CE11-7FCC-E94D-826A-6675C662ABE3}" type="pres">
      <dgm:prSet presAssocID="{D5BA043C-81DC-AA41-BE29-1B2AE240AA5E}" presName="hierChild3" presStyleCnt="0"/>
      <dgm:spPr/>
    </dgm:pt>
    <dgm:pt modelId="{5E248A56-2D2E-4F47-9CA5-E676514DC263}" type="pres">
      <dgm:prSet presAssocID="{289B5C69-E87A-D44B-9123-DCCA582D3332}" presName="bgShapesFlow" presStyleCnt="0"/>
      <dgm:spPr/>
    </dgm:pt>
  </dgm:ptLst>
  <dgm:cxnLst>
    <dgm:cxn modelId="{23E50798-6947-244A-90A0-3D509D205A9E}" type="presOf" srcId="{0917D062-E839-FF46-ABDE-BAD4A8A11C0E}" destId="{E79DE6AF-9FC4-B04B-9DE1-CD93E0E30E6A}" srcOrd="1" destOrd="0" presId="urn:microsoft.com/office/officeart/2005/8/layout/hierarchy5"/>
    <dgm:cxn modelId="{CAD9563D-DE51-7F40-B727-C5A7A65EC1F7}" type="presOf" srcId="{056AAF08-1ECF-8641-B11D-25296231D766}" destId="{4C33206E-DDCC-B14C-A958-2D4019F03324}" srcOrd="0" destOrd="0" presId="urn:microsoft.com/office/officeart/2005/8/layout/hierarchy5"/>
    <dgm:cxn modelId="{7CB47C06-2435-5246-909F-C5BF16CDAA14}" type="presOf" srcId="{44BC9216-E142-364A-9DBE-C9CC8B8E38ED}" destId="{C8D1ABD4-10B4-B24D-A6C0-5F0EE78A7E51}" srcOrd="0" destOrd="0" presId="urn:microsoft.com/office/officeart/2005/8/layout/hierarchy5"/>
    <dgm:cxn modelId="{F51EDFB7-9ED9-B54B-BE99-6B155C80DFBD}" type="presOf" srcId="{6CCF7CED-6258-A444-B8AE-B1F4E208FBBE}" destId="{859A8594-55D6-4C41-86C5-FF1E1E1A99FA}" srcOrd="1" destOrd="0" presId="urn:microsoft.com/office/officeart/2005/8/layout/hierarchy5"/>
    <dgm:cxn modelId="{2A7D5184-50F0-334A-B515-ABF537E5C611}" srcId="{58DD953B-96BC-9240-AF14-F171880C34FA}" destId="{D5BA043C-81DC-AA41-BE29-1B2AE240AA5E}" srcOrd="3" destOrd="0" parTransId="{E28CA69B-2B27-EA4F-8ECC-ECBE80257A1E}" sibTransId="{2B20DB99-C88B-FD43-A73E-AD2B451544AC}"/>
    <dgm:cxn modelId="{75A190F2-1BBD-ED49-81CA-BE5B42CCB85F}" type="presOf" srcId="{289B5C69-E87A-D44B-9123-DCCA582D3332}" destId="{D8EACF66-CA5F-9746-A4F5-C5B51656B218}" srcOrd="0" destOrd="0" presId="urn:microsoft.com/office/officeart/2005/8/layout/hierarchy5"/>
    <dgm:cxn modelId="{A66B998B-B672-0149-AE27-13C4AEDD779C}" srcId="{289B5C69-E87A-D44B-9123-DCCA582D3332}" destId="{58DD953B-96BC-9240-AF14-F171880C34FA}" srcOrd="0" destOrd="0" parTransId="{85DE5880-E07B-C94E-972F-CC319D1CDF88}" sibTransId="{253B8C65-5A67-6D40-95D0-ED293794BC20}"/>
    <dgm:cxn modelId="{0073B62A-CD5B-E14A-8594-1DF2A1447911}" type="presOf" srcId="{E28CA69B-2B27-EA4F-8ECC-ECBE80257A1E}" destId="{6297C7AD-CE17-4D4F-974E-AA735E755896}" srcOrd="1" destOrd="0" presId="urn:microsoft.com/office/officeart/2005/8/layout/hierarchy5"/>
    <dgm:cxn modelId="{CBC6419D-4555-5C4B-8EC3-67EE8BC997EE}" srcId="{58DD953B-96BC-9240-AF14-F171880C34FA}" destId="{B2964E84-319C-2340-A972-90AE7D5C6563}" srcOrd="0" destOrd="0" parTransId="{6CCF7CED-6258-A444-B8AE-B1F4E208FBBE}" sibTransId="{3784C79B-BBFA-C443-9320-E8C64807AA52}"/>
    <dgm:cxn modelId="{B96C780C-838A-A340-8A9D-B0D21882D76E}" type="presOf" srcId="{B2964E84-319C-2340-A972-90AE7D5C6563}" destId="{4F862438-11A1-1641-B657-4783245EA58E}" srcOrd="0" destOrd="0" presId="urn:microsoft.com/office/officeart/2005/8/layout/hierarchy5"/>
    <dgm:cxn modelId="{522705E0-CDCF-F14D-981F-DB3404C53DD3}" type="presOf" srcId="{E8B3EC98-9F83-6B4E-BCE3-9FA9E99602BA}" destId="{5CCB63E5-CF4A-5E47-B3E4-627AA336C623}" srcOrd="1" destOrd="0" presId="urn:microsoft.com/office/officeart/2005/8/layout/hierarchy5"/>
    <dgm:cxn modelId="{67DC66F9-725E-9941-ABB4-5AD3FD6EC806}" type="presOf" srcId="{58DD953B-96BC-9240-AF14-F171880C34FA}" destId="{CA2889AD-D8E8-C347-9938-1E55A8F39BA2}" srcOrd="0" destOrd="0" presId="urn:microsoft.com/office/officeart/2005/8/layout/hierarchy5"/>
    <dgm:cxn modelId="{8A0BF190-4791-C945-90EF-1C6D7F3BDE98}" srcId="{58DD953B-96BC-9240-AF14-F171880C34FA}" destId="{44BC9216-E142-364A-9DBE-C9CC8B8E38ED}" srcOrd="2" destOrd="0" parTransId="{0917D062-E839-FF46-ABDE-BAD4A8A11C0E}" sibTransId="{8E306B09-8E15-0349-B59C-FD50619FD018}"/>
    <dgm:cxn modelId="{F0AB4947-F866-4F4B-94B7-FCB5924BFD86}" type="presOf" srcId="{D5BA043C-81DC-AA41-BE29-1B2AE240AA5E}" destId="{FC251851-E758-A747-A64D-FB94A354F284}" srcOrd="0" destOrd="0" presId="urn:microsoft.com/office/officeart/2005/8/layout/hierarchy5"/>
    <dgm:cxn modelId="{C9845AD1-51E1-124A-B97A-80CABE6BF310}" srcId="{58DD953B-96BC-9240-AF14-F171880C34FA}" destId="{056AAF08-1ECF-8641-B11D-25296231D766}" srcOrd="1" destOrd="0" parTransId="{E8B3EC98-9F83-6B4E-BCE3-9FA9E99602BA}" sibTransId="{540B9D38-5E84-494E-B5BD-745FF99CE22C}"/>
    <dgm:cxn modelId="{AE1E26D6-DF41-A849-AF4B-C077F9F458CE}" type="presOf" srcId="{6CCF7CED-6258-A444-B8AE-B1F4E208FBBE}" destId="{B55EB882-613A-7F45-8F7B-04DAFDF65A87}" srcOrd="0" destOrd="0" presId="urn:microsoft.com/office/officeart/2005/8/layout/hierarchy5"/>
    <dgm:cxn modelId="{A84223BD-1369-5E42-AB8C-B01DED1C1860}" type="presOf" srcId="{E28CA69B-2B27-EA4F-8ECC-ECBE80257A1E}" destId="{5F798403-CDF2-8744-8FB0-A6295ABB6C06}" srcOrd="0" destOrd="0" presId="urn:microsoft.com/office/officeart/2005/8/layout/hierarchy5"/>
    <dgm:cxn modelId="{5E8452A7-DA7F-5344-BFC2-299B531BB0AB}" type="presOf" srcId="{E8B3EC98-9F83-6B4E-BCE3-9FA9E99602BA}" destId="{6597971D-61F9-514F-95DD-F7E576EF4D63}" srcOrd="0" destOrd="0" presId="urn:microsoft.com/office/officeart/2005/8/layout/hierarchy5"/>
    <dgm:cxn modelId="{1CDFCDD4-3941-BA4C-AE2E-AC231D3E06AD}" type="presOf" srcId="{0917D062-E839-FF46-ABDE-BAD4A8A11C0E}" destId="{04EE136B-1E24-6547-9185-21060540EF07}" srcOrd="0" destOrd="0" presId="urn:microsoft.com/office/officeart/2005/8/layout/hierarchy5"/>
    <dgm:cxn modelId="{B58182BF-6F07-244D-8134-B0A5222FC842}" type="presParOf" srcId="{D8EACF66-CA5F-9746-A4F5-C5B51656B218}" destId="{B790307F-1447-6B40-AF98-4904F40C8F81}" srcOrd="0" destOrd="0" presId="urn:microsoft.com/office/officeart/2005/8/layout/hierarchy5"/>
    <dgm:cxn modelId="{AA17E581-1854-D94E-9BAA-EFEB11E9B5D1}" type="presParOf" srcId="{B790307F-1447-6B40-AF98-4904F40C8F81}" destId="{2EC31207-1AB7-9B4D-9690-E977367758F6}" srcOrd="0" destOrd="0" presId="urn:microsoft.com/office/officeart/2005/8/layout/hierarchy5"/>
    <dgm:cxn modelId="{4FF11BB8-096B-D24C-9B3B-93EF4E69D2D4}" type="presParOf" srcId="{2EC31207-1AB7-9B4D-9690-E977367758F6}" destId="{99870FB9-9AC6-FE47-BD07-94BF147A69E8}" srcOrd="0" destOrd="0" presId="urn:microsoft.com/office/officeart/2005/8/layout/hierarchy5"/>
    <dgm:cxn modelId="{3ED736AB-8044-1941-9775-2AD79530B07D}" type="presParOf" srcId="{99870FB9-9AC6-FE47-BD07-94BF147A69E8}" destId="{CA2889AD-D8E8-C347-9938-1E55A8F39BA2}" srcOrd="0" destOrd="0" presId="urn:microsoft.com/office/officeart/2005/8/layout/hierarchy5"/>
    <dgm:cxn modelId="{0E01AC0E-38A0-4147-8D04-C18155D66957}" type="presParOf" srcId="{99870FB9-9AC6-FE47-BD07-94BF147A69E8}" destId="{7BA9EFD1-2668-9645-ACC2-69D5B8E4A6D7}" srcOrd="1" destOrd="0" presId="urn:microsoft.com/office/officeart/2005/8/layout/hierarchy5"/>
    <dgm:cxn modelId="{FDE1E2AA-6441-2946-A82D-2C91A35217DA}" type="presParOf" srcId="{7BA9EFD1-2668-9645-ACC2-69D5B8E4A6D7}" destId="{B55EB882-613A-7F45-8F7B-04DAFDF65A87}" srcOrd="0" destOrd="0" presId="urn:microsoft.com/office/officeart/2005/8/layout/hierarchy5"/>
    <dgm:cxn modelId="{B663D5AC-21D7-8B42-973A-61DF84163A98}" type="presParOf" srcId="{B55EB882-613A-7F45-8F7B-04DAFDF65A87}" destId="{859A8594-55D6-4C41-86C5-FF1E1E1A99FA}" srcOrd="0" destOrd="0" presId="urn:microsoft.com/office/officeart/2005/8/layout/hierarchy5"/>
    <dgm:cxn modelId="{BFB964D1-DA0F-DD44-B783-7CA69B85730D}" type="presParOf" srcId="{7BA9EFD1-2668-9645-ACC2-69D5B8E4A6D7}" destId="{26E483E7-72AA-1F43-8B6E-FCA291AC1BCD}" srcOrd="1" destOrd="0" presId="urn:microsoft.com/office/officeart/2005/8/layout/hierarchy5"/>
    <dgm:cxn modelId="{D26E2E34-9F37-D343-9B77-F152F4A9454F}" type="presParOf" srcId="{26E483E7-72AA-1F43-8B6E-FCA291AC1BCD}" destId="{4F862438-11A1-1641-B657-4783245EA58E}" srcOrd="0" destOrd="0" presId="urn:microsoft.com/office/officeart/2005/8/layout/hierarchy5"/>
    <dgm:cxn modelId="{EE814B42-402B-D54D-9EA9-FD39A9F802E7}" type="presParOf" srcId="{26E483E7-72AA-1F43-8B6E-FCA291AC1BCD}" destId="{46301796-E94D-844E-8247-769702C1EB05}" srcOrd="1" destOrd="0" presId="urn:microsoft.com/office/officeart/2005/8/layout/hierarchy5"/>
    <dgm:cxn modelId="{0E4BB0B6-D93D-484E-B5B1-2E4908014D66}" type="presParOf" srcId="{7BA9EFD1-2668-9645-ACC2-69D5B8E4A6D7}" destId="{6597971D-61F9-514F-95DD-F7E576EF4D63}" srcOrd="2" destOrd="0" presId="urn:microsoft.com/office/officeart/2005/8/layout/hierarchy5"/>
    <dgm:cxn modelId="{0134F619-D493-6249-BEAD-377B3756919F}" type="presParOf" srcId="{6597971D-61F9-514F-95DD-F7E576EF4D63}" destId="{5CCB63E5-CF4A-5E47-B3E4-627AA336C623}" srcOrd="0" destOrd="0" presId="urn:microsoft.com/office/officeart/2005/8/layout/hierarchy5"/>
    <dgm:cxn modelId="{00AFC72F-5BD7-6A40-81CB-379B53F24715}" type="presParOf" srcId="{7BA9EFD1-2668-9645-ACC2-69D5B8E4A6D7}" destId="{E48AB2D9-5F49-9647-9E1C-64676E4A7390}" srcOrd="3" destOrd="0" presId="urn:microsoft.com/office/officeart/2005/8/layout/hierarchy5"/>
    <dgm:cxn modelId="{F784C6BD-B771-8E4C-94B3-417BF24E4907}" type="presParOf" srcId="{E48AB2D9-5F49-9647-9E1C-64676E4A7390}" destId="{4C33206E-DDCC-B14C-A958-2D4019F03324}" srcOrd="0" destOrd="0" presId="urn:microsoft.com/office/officeart/2005/8/layout/hierarchy5"/>
    <dgm:cxn modelId="{DF89A7F5-F896-1440-AE89-4BABBAE78682}" type="presParOf" srcId="{E48AB2D9-5F49-9647-9E1C-64676E4A7390}" destId="{F0F92521-D77C-1B48-9B31-A886FDD7D367}" srcOrd="1" destOrd="0" presId="urn:microsoft.com/office/officeart/2005/8/layout/hierarchy5"/>
    <dgm:cxn modelId="{A52575DA-2616-4D42-BB2D-0CA02F911FCD}" type="presParOf" srcId="{7BA9EFD1-2668-9645-ACC2-69D5B8E4A6D7}" destId="{04EE136B-1E24-6547-9185-21060540EF07}" srcOrd="4" destOrd="0" presId="urn:microsoft.com/office/officeart/2005/8/layout/hierarchy5"/>
    <dgm:cxn modelId="{A8E522F4-4464-ED49-BDE6-8D375CDB4370}" type="presParOf" srcId="{04EE136B-1E24-6547-9185-21060540EF07}" destId="{E79DE6AF-9FC4-B04B-9DE1-CD93E0E30E6A}" srcOrd="0" destOrd="0" presId="urn:microsoft.com/office/officeart/2005/8/layout/hierarchy5"/>
    <dgm:cxn modelId="{9A333373-977E-DC46-80F7-9A8B7C2270BA}" type="presParOf" srcId="{7BA9EFD1-2668-9645-ACC2-69D5B8E4A6D7}" destId="{5AC5CC0C-BF3A-9A4B-A201-3073D9D1D005}" srcOrd="5" destOrd="0" presId="urn:microsoft.com/office/officeart/2005/8/layout/hierarchy5"/>
    <dgm:cxn modelId="{C26EEECF-4EDB-D542-9C93-D8ADD868BF87}" type="presParOf" srcId="{5AC5CC0C-BF3A-9A4B-A201-3073D9D1D005}" destId="{C8D1ABD4-10B4-B24D-A6C0-5F0EE78A7E51}" srcOrd="0" destOrd="0" presId="urn:microsoft.com/office/officeart/2005/8/layout/hierarchy5"/>
    <dgm:cxn modelId="{5093600D-04FE-3941-957E-E60AFEC94D69}" type="presParOf" srcId="{5AC5CC0C-BF3A-9A4B-A201-3073D9D1D005}" destId="{18C32B1E-FCC2-0242-9C88-762F0C84C18A}" srcOrd="1" destOrd="0" presId="urn:microsoft.com/office/officeart/2005/8/layout/hierarchy5"/>
    <dgm:cxn modelId="{65E50F60-4842-044A-90C7-0BEC5C6C5E91}" type="presParOf" srcId="{7BA9EFD1-2668-9645-ACC2-69D5B8E4A6D7}" destId="{5F798403-CDF2-8744-8FB0-A6295ABB6C06}" srcOrd="6" destOrd="0" presId="urn:microsoft.com/office/officeart/2005/8/layout/hierarchy5"/>
    <dgm:cxn modelId="{01CDA0D0-12FF-8B40-BB5B-B346117F9D2A}" type="presParOf" srcId="{5F798403-CDF2-8744-8FB0-A6295ABB6C06}" destId="{6297C7AD-CE17-4D4F-974E-AA735E755896}" srcOrd="0" destOrd="0" presId="urn:microsoft.com/office/officeart/2005/8/layout/hierarchy5"/>
    <dgm:cxn modelId="{7CA0FAAB-2ECF-AE4A-AFAC-CD7475B8F35B}" type="presParOf" srcId="{7BA9EFD1-2668-9645-ACC2-69D5B8E4A6D7}" destId="{C8D2C373-3952-F84A-8036-194420222AAD}" srcOrd="7" destOrd="0" presId="urn:microsoft.com/office/officeart/2005/8/layout/hierarchy5"/>
    <dgm:cxn modelId="{58BDA602-E193-2A4D-A8E2-52EF2180829C}" type="presParOf" srcId="{C8D2C373-3952-F84A-8036-194420222AAD}" destId="{FC251851-E758-A747-A64D-FB94A354F284}" srcOrd="0" destOrd="0" presId="urn:microsoft.com/office/officeart/2005/8/layout/hierarchy5"/>
    <dgm:cxn modelId="{8D76285F-17ED-834A-B103-75A1822BA490}" type="presParOf" srcId="{C8D2C373-3952-F84A-8036-194420222AAD}" destId="{89D8CE11-7FCC-E94D-826A-6675C662ABE3}" srcOrd="1" destOrd="0" presId="urn:microsoft.com/office/officeart/2005/8/layout/hierarchy5"/>
    <dgm:cxn modelId="{BB81BE91-B435-F748-9B75-BDDAC4A2AB41}" type="presParOf" srcId="{D8EACF66-CA5F-9746-A4F5-C5B51656B218}" destId="{5E248A56-2D2E-4F47-9CA5-E676514DC263}" srcOrd="1" destOrd="0" presId="urn:microsoft.com/office/officeart/2005/8/layout/hierarchy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91224-F25E-384A-B82C-F930724068D0}">
      <dsp:nvSpPr>
        <dsp:cNvPr id="0" name=""/>
        <dsp:cNvSpPr/>
      </dsp:nvSpPr>
      <dsp:spPr>
        <a:xfrm>
          <a:off x="0" y="566892"/>
          <a:ext cx="2533376" cy="1231362"/>
        </a:xfrm>
        <a:prstGeom prst="roundRect">
          <a:avLst>
            <a:gd name="adj" fmla="val 10000"/>
          </a:avLst>
        </a:prstGeom>
        <a:gradFill rotWithShape="0">
          <a:gsLst>
            <a:gs pos="85000">
              <a:srgbClr val="FFC000">
                <a:alpha val="95000"/>
              </a:srgbClr>
            </a:gs>
            <a:gs pos="10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glow rad="177800">
            <a:schemeClr val="accent1"/>
          </a:glow>
        </a:effectLst>
        <a:scene3d>
          <a:camera prst="orthographicFront"/>
          <a:lightRig rig="threePt" dir="t"/>
        </a:scene3d>
        <a:sp3d>
          <a:bevelB prst="convex"/>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b="1" kern="1200" dirty="0" smtClean="0">
              <a:solidFill>
                <a:schemeClr val="bg1">
                  <a:lumMod val="75000"/>
                </a:schemeClr>
              </a:solidFill>
              <a:latin typeface="+mj-lt"/>
            </a:rPr>
            <a:t>DEFICIT CUANTITATIVO</a:t>
          </a:r>
          <a:endParaRPr lang="es-ES_tradnl" sz="2000" b="1" kern="1200" dirty="0">
            <a:solidFill>
              <a:schemeClr val="bg1">
                <a:lumMod val="75000"/>
              </a:schemeClr>
            </a:solidFill>
            <a:latin typeface="+mj-lt"/>
          </a:endParaRPr>
        </a:p>
      </dsp:txBody>
      <dsp:txXfrm>
        <a:off x="36065" y="602957"/>
        <a:ext cx="2461246" cy="1159232"/>
      </dsp:txXfrm>
    </dsp:sp>
    <dsp:sp modelId="{E7A0A104-AED9-5B4F-AB58-28BAAA134BDE}">
      <dsp:nvSpPr>
        <dsp:cNvPr id="0" name=""/>
        <dsp:cNvSpPr/>
      </dsp:nvSpPr>
      <dsp:spPr>
        <a:xfrm rot="19147599">
          <a:off x="2440812" y="906917"/>
          <a:ext cx="759210" cy="54492"/>
        </a:xfrm>
        <a:custGeom>
          <a:avLst/>
          <a:gdLst/>
          <a:ahLst/>
          <a:cxnLst/>
          <a:rect l="0" t="0" r="0" b="0"/>
          <a:pathLst>
            <a:path>
              <a:moveTo>
                <a:pt x="0" y="27246"/>
              </a:moveTo>
              <a:lnTo>
                <a:pt x="759210" y="27246"/>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2801437" y="915183"/>
        <a:ext cx="37960" cy="37960"/>
      </dsp:txXfrm>
    </dsp:sp>
    <dsp:sp modelId="{449A7369-6D93-C245-81CD-BAC1B84C2C34}">
      <dsp:nvSpPr>
        <dsp:cNvPr id="0" name=""/>
        <dsp:cNvSpPr/>
      </dsp:nvSpPr>
      <dsp:spPr>
        <a:xfrm>
          <a:off x="3107458" y="367276"/>
          <a:ext cx="1273911" cy="636955"/>
        </a:xfrm>
        <a:prstGeom prst="roundRect">
          <a:avLst>
            <a:gd name="adj" fmla="val 10000"/>
          </a:avLst>
        </a:prstGeom>
        <a:gradFill rotWithShape="0">
          <a:gsLst>
            <a:gs pos="22000">
              <a:srgbClr val="FB0B05"/>
            </a:gs>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b="1" kern="1200" dirty="0" smtClean="0">
              <a:latin typeface="+mj-lt"/>
            </a:rPr>
            <a:t>PARCIAL</a:t>
          </a:r>
          <a:endParaRPr lang="es-ES_tradnl" sz="2000" b="1" kern="1200" dirty="0">
            <a:latin typeface="+mj-lt"/>
          </a:endParaRPr>
        </a:p>
      </dsp:txBody>
      <dsp:txXfrm>
        <a:off x="3126114" y="385932"/>
        <a:ext cx="1236599" cy="599643"/>
      </dsp:txXfrm>
    </dsp:sp>
    <dsp:sp modelId="{BCAF42BF-8332-E644-BB25-7F331301CBFB}">
      <dsp:nvSpPr>
        <dsp:cNvPr id="0" name=""/>
        <dsp:cNvSpPr/>
      </dsp:nvSpPr>
      <dsp:spPr>
        <a:xfrm rot="19457599">
          <a:off x="4322386" y="475383"/>
          <a:ext cx="627530" cy="54492"/>
        </a:xfrm>
        <a:custGeom>
          <a:avLst/>
          <a:gdLst/>
          <a:ahLst/>
          <a:cxnLst/>
          <a:rect l="0" t="0" r="0" b="0"/>
          <a:pathLst>
            <a:path>
              <a:moveTo>
                <a:pt x="0" y="27246"/>
              </a:moveTo>
              <a:lnTo>
                <a:pt x="627530" y="27246"/>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4620463" y="486941"/>
        <a:ext cx="31376" cy="31376"/>
      </dsp:txXfrm>
    </dsp:sp>
    <dsp:sp modelId="{7BF7CA21-7305-B049-8FC7-4E95F867C32D}">
      <dsp:nvSpPr>
        <dsp:cNvPr id="0" name=""/>
        <dsp:cNvSpPr/>
      </dsp:nvSpPr>
      <dsp:spPr>
        <a:xfrm>
          <a:off x="4890934" y="1027"/>
          <a:ext cx="1273911" cy="636955"/>
        </a:xfrm>
        <a:prstGeom prst="roundRect">
          <a:avLst>
            <a:gd name="adj" fmla="val 10000"/>
          </a:avLst>
        </a:prstGeom>
        <a:gradFill rotWithShape="0">
          <a:gsLst>
            <a:gs pos="100000">
              <a:srgbClr val="FFFF00"/>
            </a:gs>
            <a:gs pos="10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44450">
          <a:solidFill>
            <a:schemeClr val="bg1">
              <a:lumMod val="75000"/>
            </a:schemeClr>
          </a:solidFill>
        </a:ln>
        <a:effectLst>
          <a:outerShdw blurRad="457200" dist="50800" dir="5400000" algn="ctr" rotWithShape="0">
            <a:srgbClr val="000000">
              <a:alpha val="77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_tradnl" sz="2400" b="1" kern="1200" dirty="0" smtClean="0">
              <a:solidFill>
                <a:schemeClr val="bg1">
                  <a:lumMod val="75000"/>
                </a:schemeClr>
              </a:solidFill>
              <a:latin typeface="+mj-lt"/>
              <a:ea typeface="Al Nile" charset="-78"/>
              <a:cs typeface="Al Nile" charset="-78"/>
            </a:rPr>
            <a:t>TIPO 1</a:t>
          </a:r>
          <a:endParaRPr lang="es-ES_tradnl" sz="2400" b="1" kern="1200" dirty="0">
            <a:solidFill>
              <a:schemeClr val="bg1">
                <a:lumMod val="75000"/>
              </a:schemeClr>
            </a:solidFill>
            <a:latin typeface="+mj-lt"/>
            <a:ea typeface="Al Nile" charset="-78"/>
            <a:cs typeface="Al Nile" charset="-78"/>
          </a:endParaRPr>
        </a:p>
      </dsp:txBody>
      <dsp:txXfrm>
        <a:off x="4909590" y="19683"/>
        <a:ext cx="1236599" cy="599643"/>
      </dsp:txXfrm>
    </dsp:sp>
    <dsp:sp modelId="{267E0EF1-7964-1446-9CD0-3DB525149ABD}">
      <dsp:nvSpPr>
        <dsp:cNvPr id="0" name=""/>
        <dsp:cNvSpPr/>
      </dsp:nvSpPr>
      <dsp:spPr>
        <a:xfrm rot="2142401">
          <a:off x="4322386" y="841633"/>
          <a:ext cx="627530" cy="54492"/>
        </a:xfrm>
        <a:custGeom>
          <a:avLst/>
          <a:gdLst/>
          <a:ahLst/>
          <a:cxnLst/>
          <a:rect l="0" t="0" r="0" b="0"/>
          <a:pathLst>
            <a:path>
              <a:moveTo>
                <a:pt x="0" y="27246"/>
              </a:moveTo>
              <a:lnTo>
                <a:pt x="627530" y="27246"/>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4620463" y="853191"/>
        <a:ext cx="31376" cy="31376"/>
      </dsp:txXfrm>
    </dsp:sp>
    <dsp:sp modelId="{77A85E06-A776-3E4D-A8C2-6FA11C45C45A}">
      <dsp:nvSpPr>
        <dsp:cNvPr id="0" name=""/>
        <dsp:cNvSpPr/>
      </dsp:nvSpPr>
      <dsp:spPr>
        <a:xfrm>
          <a:off x="4890934" y="733526"/>
          <a:ext cx="1273911" cy="636955"/>
        </a:xfrm>
        <a:prstGeom prst="roundRect">
          <a:avLst>
            <a:gd name="adj" fmla="val 10000"/>
          </a:avLst>
        </a:prstGeom>
        <a:gradFill rotWithShape="0">
          <a:gsLst>
            <a:gs pos="81000">
              <a:schemeClr val="accent1">
                <a:lumMod val="75000"/>
              </a:schemeClr>
            </a:gs>
            <a:gs pos="10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b="1" kern="1200" dirty="0" smtClean="0">
              <a:latin typeface="+mj-lt"/>
            </a:rPr>
            <a:t>TIPO 1 C</a:t>
          </a:r>
          <a:endParaRPr lang="es-ES_tradnl" sz="2000" b="1" kern="1200" dirty="0">
            <a:latin typeface="+mj-lt"/>
          </a:endParaRPr>
        </a:p>
      </dsp:txBody>
      <dsp:txXfrm>
        <a:off x="4909590" y="752182"/>
        <a:ext cx="1236599" cy="599643"/>
      </dsp:txXfrm>
    </dsp:sp>
    <dsp:sp modelId="{A94CBBEA-3D43-3D48-ADC1-0D31310B84FB}">
      <dsp:nvSpPr>
        <dsp:cNvPr id="0" name=""/>
        <dsp:cNvSpPr/>
      </dsp:nvSpPr>
      <dsp:spPr>
        <a:xfrm rot="2781386">
          <a:off x="2404517" y="1456292"/>
          <a:ext cx="831799" cy="54492"/>
        </a:xfrm>
        <a:custGeom>
          <a:avLst/>
          <a:gdLst/>
          <a:ahLst/>
          <a:cxnLst/>
          <a:rect l="0" t="0" r="0" b="0"/>
          <a:pathLst>
            <a:path>
              <a:moveTo>
                <a:pt x="0" y="27246"/>
              </a:moveTo>
              <a:lnTo>
                <a:pt x="831799" y="27246"/>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2799622" y="1462743"/>
        <a:ext cx="41589" cy="41589"/>
      </dsp:txXfrm>
    </dsp:sp>
    <dsp:sp modelId="{03E930A6-3D66-8B4B-BC1B-271893114408}">
      <dsp:nvSpPr>
        <dsp:cNvPr id="0" name=""/>
        <dsp:cNvSpPr/>
      </dsp:nvSpPr>
      <dsp:spPr>
        <a:xfrm>
          <a:off x="3107458" y="1466025"/>
          <a:ext cx="1273911" cy="636955"/>
        </a:xfrm>
        <a:prstGeom prst="roundRect">
          <a:avLst>
            <a:gd name="adj" fmla="val 10000"/>
          </a:avLst>
        </a:prstGeom>
        <a:gradFill rotWithShape="0">
          <a:gsLst>
            <a:gs pos="0">
              <a:srgbClr val="FF9900"/>
            </a:gs>
            <a:gs pos="10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b="1" kern="1200" dirty="0" smtClean="0">
              <a:latin typeface="+mj-lt"/>
            </a:rPr>
            <a:t>TOTAL</a:t>
          </a:r>
          <a:endParaRPr lang="es-ES_tradnl" sz="2000" b="1" kern="1200" dirty="0">
            <a:latin typeface="+mj-lt"/>
          </a:endParaRPr>
        </a:p>
      </dsp:txBody>
      <dsp:txXfrm>
        <a:off x="3126114" y="1484681"/>
        <a:ext cx="1236599" cy="599643"/>
      </dsp:txXfrm>
    </dsp:sp>
    <dsp:sp modelId="{213DFC99-CD68-2347-979A-BC4F04E5117B}">
      <dsp:nvSpPr>
        <dsp:cNvPr id="0" name=""/>
        <dsp:cNvSpPr/>
      </dsp:nvSpPr>
      <dsp:spPr>
        <a:xfrm>
          <a:off x="4381370" y="1757256"/>
          <a:ext cx="509564" cy="54492"/>
        </a:xfrm>
        <a:custGeom>
          <a:avLst/>
          <a:gdLst/>
          <a:ahLst/>
          <a:cxnLst/>
          <a:rect l="0" t="0" r="0" b="0"/>
          <a:pathLst>
            <a:path>
              <a:moveTo>
                <a:pt x="0" y="27246"/>
              </a:moveTo>
              <a:lnTo>
                <a:pt x="509564" y="27246"/>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4623413" y="1771763"/>
        <a:ext cx="25478" cy="25478"/>
      </dsp:txXfrm>
    </dsp:sp>
    <dsp:sp modelId="{CF3C42CD-52A5-3845-B6BF-8506355CB2F2}">
      <dsp:nvSpPr>
        <dsp:cNvPr id="0" name=""/>
        <dsp:cNvSpPr/>
      </dsp:nvSpPr>
      <dsp:spPr>
        <a:xfrm>
          <a:off x="4890934" y="1466025"/>
          <a:ext cx="1273911" cy="63695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_tradnl" sz="2000" b="1" kern="1200" dirty="0" smtClean="0">
              <a:latin typeface="+mj-lt"/>
            </a:rPr>
            <a:t>TIPO 3</a:t>
          </a:r>
          <a:endParaRPr lang="es-ES_tradnl" sz="2000" b="1" kern="1200" dirty="0">
            <a:latin typeface="+mj-lt"/>
          </a:endParaRPr>
        </a:p>
      </dsp:txBody>
      <dsp:txXfrm>
        <a:off x="4909590" y="1484681"/>
        <a:ext cx="1236599" cy="599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889AD-D8E8-C347-9938-1E55A8F39BA2}">
      <dsp:nvSpPr>
        <dsp:cNvPr id="0" name=""/>
        <dsp:cNvSpPr/>
      </dsp:nvSpPr>
      <dsp:spPr>
        <a:xfrm>
          <a:off x="325413" y="576974"/>
          <a:ext cx="2789265" cy="1297129"/>
        </a:xfrm>
        <a:prstGeom prst="roundRect">
          <a:avLst>
            <a:gd name="adj" fmla="val 10000"/>
          </a:avLst>
        </a:prstGeom>
        <a:gradFill rotWithShape="0">
          <a:gsLst>
            <a:gs pos="0">
              <a:schemeClr val="accent3">
                <a:shade val="60000"/>
                <a:hueOff val="0"/>
                <a:satOff val="0"/>
                <a:lumOff val="0"/>
                <a:alphaOff val="0"/>
                <a:satMod val="103000"/>
                <a:lumMod val="102000"/>
                <a:tint val="94000"/>
              </a:schemeClr>
            </a:gs>
            <a:gs pos="50000">
              <a:schemeClr val="accent3">
                <a:shade val="60000"/>
                <a:hueOff val="0"/>
                <a:satOff val="0"/>
                <a:lumOff val="0"/>
                <a:alphaOff val="0"/>
                <a:satMod val="110000"/>
                <a:lumMod val="100000"/>
                <a:shade val="100000"/>
              </a:schemeClr>
            </a:gs>
            <a:gs pos="100000">
              <a:schemeClr val="accent3">
                <a:shade val="60000"/>
                <a:hueOff val="0"/>
                <a:satOff val="0"/>
                <a:lumOff val="0"/>
                <a:alphaOff val="0"/>
                <a:lumMod val="99000"/>
                <a:satMod val="120000"/>
                <a:shade val="78000"/>
              </a:schemeClr>
            </a:gs>
          </a:gsLst>
          <a:lin ang="5400000" scaled="0"/>
        </a:gradFill>
        <a:ln>
          <a:noFill/>
        </a:ln>
        <a:effectLst>
          <a:glow rad="342900">
            <a:schemeClr val="accent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S_tradnl" sz="2100" b="1" kern="1200" dirty="0" smtClean="0">
              <a:latin typeface="+mj-lt"/>
            </a:rPr>
            <a:t>DEFICIT CUALITATIVO</a:t>
          </a:r>
          <a:endParaRPr lang="es-ES_tradnl" sz="2100" b="1" kern="1200" dirty="0">
            <a:latin typeface="+mj-lt"/>
          </a:endParaRPr>
        </a:p>
      </dsp:txBody>
      <dsp:txXfrm>
        <a:off x="363405" y="614966"/>
        <a:ext cx="2713281" cy="1221145"/>
      </dsp:txXfrm>
    </dsp:sp>
    <dsp:sp modelId="{B55EB882-613A-7F45-8F7B-04DAFDF65A87}">
      <dsp:nvSpPr>
        <dsp:cNvPr id="0" name=""/>
        <dsp:cNvSpPr/>
      </dsp:nvSpPr>
      <dsp:spPr>
        <a:xfrm rot="18451912">
          <a:off x="2887100" y="743517"/>
          <a:ext cx="1164686" cy="40429"/>
        </a:xfrm>
        <a:custGeom>
          <a:avLst/>
          <a:gdLst/>
          <a:ahLst/>
          <a:cxnLst/>
          <a:rect l="0" t="0" r="0" b="0"/>
          <a:pathLst>
            <a:path>
              <a:moveTo>
                <a:pt x="0" y="20214"/>
              </a:moveTo>
              <a:lnTo>
                <a:pt x="1164686" y="20214"/>
              </a:lnTo>
            </a:path>
          </a:pathLst>
        </a:cu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3440326" y="734615"/>
        <a:ext cx="58234" cy="58234"/>
      </dsp:txXfrm>
    </dsp:sp>
    <dsp:sp modelId="{4F862438-11A1-1641-B657-4783245EA58E}">
      <dsp:nvSpPr>
        <dsp:cNvPr id="0" name=""/>
        <dsp:cNvSpPr/>
      </dsp:nvSpPr>
      <dsp:spPr>
        <a:xfrm>
          <a:off x="3824208" y="654"/>
          <a:ext cx="1205084" cy="602542"/>
        </a:xfrm>
        <a:prstGeom prst="roundRect">
          <a:avLst>
            <a:gd name="adj" fmla="val 10000"/>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ES_tradnl" sz="3900" b="1" kern="1200" dirty="0" smtClean="0">
              <a:latin typeface="+mj-lt"/>
            </a:rPr>
            <a:t>2A</a:t>
          </a:r>
          <a:endParaRPr lang="es-ES_tradnl" sz="3900" b="1" kern="1200" dirty="0">
            <a:latin typeface="+mj-lt"/>
          </a:endParaRPr>
        </a:p>
      </dsp:txBody>
      <dsp:txXfrm>
        <a:off x="3841856" y="18302"/>
        <a:ext cx="1169788" cy="567246"/>
      </dsp:txXfrm>
    </dsp:sp>
    <dsp:sp modelId="{6597971D-61F9-514F-95DD-F7E576EF4D63}">
      <dsp:nvSpPr>
        <dsp:cNvPr id="0" name=""/>
        <dsp:cNvSpPr/>
      </dsp:nvSpPr>
      <dsp:spPr>
        <a:xfrm rot="20519346">
          <a:off x="3096398" y="1089979"/>
          <a:ext cx="746090" cy="40429"/>
        </a:xfrm>
        <a:custGeom>
          <a:avLst/>
          <a:gdLst/>
          <a:ahLst/>
          <a:cxnLst/>
          <a:rect l="0" t="0" r="0" b="0"/>
          <a:pathLst>
            <a:path>
              <a:moveTo>
                <a:pt x="0" y="20214"/>
              </a:moveTo>
              <a:lnTo>
                <a:pt x="746090" y="20214"/>
              </a:lnTo>
            </a:path>
          </a:pathLst>
        </a:cu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3450791" y="1091542"/>
        <a:ext cx="37304" cy="37304"/>
      </dsp:txXfrm>
    </dsp:sp>
    <dsp:sp modelId="{4C33206E-DDCC-B14C-A958-2D4019F03324}">
      <dsp:nvSpPr>
        <dsp:cNvPr id="0" name=""/>
        <dsp:cNvSpPr/>
      </dsp:nvSpPr>
      <dsp:spPr>
        <a:xfrm>
          <a:off x="3824208" y="693578"/>
          <a:ext cx="1205084" cy="602542"/>
        </a:xfrm>
        <a:prstGeom prst="roundRect">
          <a:avLst>
            <a:gd name="adj" fmla="val 10000"/>
          </a:avLst>
        </a:prstGeom>
        <a:gradFill rotWithShape="0">
          <a:gsLst>
            <a:gs pos="56000">
              <a:srgbClr val="FF0000"/>
            </a:gs>
            <a:gs pos="89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ES_tradnl" sz="3900" b="1" kern="1200" dirty="0" smtClean="0">
              <a:latin typeface="+mj-lt"/>
            </a:rPr>
            <a:t>2B</a:t>
          </a:r>
          <a:endParaRPr lang="es-ES_tradnl" sz="3900" b="1" kern="1200" dirty="0">
            <a:latin typeface="+mj-lt"/>
          </a:endParaRPr>
        </a:p>
      </dsp:txBody>
      <dsp:txXfrm>
        <a:off x="3841856" y="711226"/>
        <a:ext cx="1169788" cy="567246"/>
      </dsp:txXfrm>
    </dsp:sp>
    <dsp:sp modelId="{04EE136B-1E24-6547-9185-21060540EF07}">
      <dsp:nvSpPr>
        <dsp:cNvPr id="0" name=""/>
        <dsp:cNvSpPr/>
      </dsp:nvSpPr>
      <dsp:spPr>
        <a:xfrm rot="1984972">
          <a:off x="3046036" y="1436441"/>
          <a:ext cx="846813" cy="40429"/>
        </a:xfrm>
        <a:custGeom>
          <a:avLst/>
          <a:gdLst/>
          <a:ahLst/>
          <a:cxnLst/>
          <a:rect l="0" t="0" r="0" b="0"/>
          <a:pathLst>
            <a:path>
              <a:moveTo>
                <a:pt x="0" y="20214"/>
              </a:moveTo>
              <a:lnTo>
                <a:pt x="846813" y="20214"/>
              </a:lnTo>
            </a:path>
          </a:pathLst>
        </a:cu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3448273" y="1435486"/>
        <a:ext cx="42340" cy="42340"/>
      </dsp:txXfrm>
    </dsp:sp>
    <dsp:sp modelId="{C8D1ABD4-10B4-B24D-A6C0-5F0EE78A7E51}">
      <dsp:nvSpPr>
        <dsp:cNvPr id="0" name=""/>
        <dsp:cNvSpPr/>
      </dsp:nvSpPr>
      <dsp:spPr>
        <a:xfrm>
          <a:off x="3824208" y="1386502"/>
          <a:ext cx="1205084" cy="602542"/>
        </a:xfrm>
        <a:prstGeom prst="roundRect">
          <a:avLst>
            <a:gd name="adj" fmla="val 10000"/>
          </a:avLst>
        </a:prstGeom>
        <a:gradFill rotWithShape="0">
          <a:gsLst>
            <a:gs pos="100000">
              <a:srgbClr val="FF9900"/>
            </a:gs>
            <a:gs pos="10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ES_tradnl" sz="3900" b="1" kern="1200" dirty="0" smtClean="0">
              <a:latin typeface="+mj-lt"/>
            </a:rPr>
            <a:t>2M</a:t>
          </a:r>
          <a:endParaRPr lang="es-ES_tradnl" sz="3900" b="1" kern="1200" dirty="0">
            <a:latin typeface="+mj-lt"/>
          </a:endParaRPr>
        </a:p>
      </dsp:txBody>
      <dsp:txXfrm>
        <a:off x="3841856" y="1404150"/>
        <a:ext cx="1169788" cy="567246"/>
      </dsp:txXfrm>
    </dsp:sp>
    <dsp:sp modelId="{5F798403-CDF2-8744-8FB0-A6295ABB6C06}">
      <dsp:nvSpPr>
        <dsp:cNvPr id="0" name=""/>
        <dsp:cNvSpPr/>
      </dsp:nvSpPr>
      <dsp:spPr>
        <a:xfrm rot="3506437">
          <a:off x="2791612" y="1782903"/>
          <a:ext cx="1355663" cy="40429"/>
        </a:xfrm>
        <a:custGeom>
          <a:avLst/>
          <a:gdLst/>
          <a:ahLst/>
          <a:cxnLst/>
          <a:rect l="0" t="0" r="0" b="0"/>
          <a:pathLst>
            <a:path>
              <a:moveTo>
                <a:pt x="0" y="20214"/>
              </a:moveTo>
              <a:lnTo>
                <a:pt x="1355663" y="20214"/>
              </a:lnTo>
            </a:path>
          </a:pathLst>
        </a:custGeom>
        <a:noFill/>
        <a:ln w="6350" cap="flat" cmpd="sng" algn="ctr">
          <a:solidFill>
            <a:schemeClr val="accent3">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_tradnl" sz="500" kern="1200"/>
        </a:p>
      </dsp:txBody>
      <dsp:txXfrm>
        <a:off x="3435552" y="1769227"/>
        <a:ext cx="67783" cy="67783"/>
      </dsp:txXfrm>
    </dsp:sp>
    <dsp:sp modelId="{FC251851-E758-A747-A64D-FB94A354F284}">
      <dsp:nvSpPr>
        <dsp:cNvPr id="0" name=""/>
        <dsp:cNvSpPr/>
      </dsp:nvSpPr>
      <dsp:spPr>
        <a:xfrm>
          <a:off x="3824208" y="2079426"/>
          <a:ext cx="1205084" cy="602542"/>
        </a:xfrm>
        <a:prstGeom prst="roundRect">
          <a:avLst>
            <a:gd name="adj" fmla="val 10000"/>
          </a:avLst>
        </a:prstGeom>
        <a:gradFill rotWithShape="0">
          <a:gsLst>
            <a:gs pos="100000">
              <a:srgbClr val="00B0F0"/>
            </a:gs>
            <a:gs pos="10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w="31750">
          <a:solidFill>
            <a:schemeClr val="bg1">
              <a:lumMod val="75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s-ES_tradnl" sz="3900" b="1" kern="1200" dirty="0" smtClean="0">
              <a:latin typeface="+mj-lt"/>
            </a:rPr>
            <a:t>2N</a:t>
          </a:r>
          <a:endParaRPr lang="es-ES_tradnl" sz="3900" b="1" kern="1200" dirty="0">
            <a:latin typeface="+mj-lt"/>
          </a:endParaRPr>
        </a:p>
      </dsp:txBody>
      <dsp:txXfrm>
        <a:off x="3841856" y="2097074"/>
        <a:ext cx="1169788" cy="5672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jpe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5.jpe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6.jpe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jpe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jpe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png"/><Relationship Id="rId3" Type="http://schemas.openxmlformats.org/officeDocument/2006/relationships/image" Target="../media/image75.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9.jpe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5.jpe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8.jpe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9.jpe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71.jpe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5.jpe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7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jpe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79.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80.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jpe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s-ES" altLang="es-ES_tradnl"/>
          </a:p>
        </p:txBody>
      </p:sp>
      <p:sp>
        <p:nvSpPr>
          <p:cNvPr id="9011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s-ES" altLang="es-ES_tradnl"/>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01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ltLang="es-ES_tradnl"/>
              <a:t>Haga clic para modificar el estilo de texto del patrón</a:t>
            </a:r>
          </a:p>
          <a:p>
            <a:pPr lvl="1"/>
            <a:r>
              <a:rPr lang="es-ES" altLang="es-ES_tradnl"/>
              <a:t>Segundo nivel</a:t>
            </a:r>
          </a:p>
          <a:p>
            <a:pPr lvl="2"/>
            <a:r>
              <a:rPr lang="es-ES" altLang="es-ES_tradnl"/>
              <a:t>Tercer nivel</a:t>
            </a:r>
          </a:p>
          <a:p>
            <a:pPr lvl="3"/>
            <a:r>
              <a:rPr lang="es-ES" altLang="es-ES_tradnl"/>
              <a:t>Cuarto nivel</a:t>
            </a:r>
          </a:p>
          <a:p>
            <a:pPr lvl="4"/>
            <a:r>
              <a:rPr lang="es-ES" altLang="es-ES_tradnl"/>
              <a:t>Quinto nivel</a:t>
            </a:r>
          </a:p>
        </p:txBody>
      </p:sp>
      <p:sp>
        <p:nvSpPr>
          <p:cNvPr id="9011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s-ES" altLang="es-ES_tradnl"/>
          </a:p>
        </p:txBody>
      </p:sp>
      <p:sp>
        <p:nvSpPr>
          <p:cNvPr id="901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F37437FC-CE4B-5546-A907-E08DB9442BC0}" type="slidenum">
              <a:rPr lang="es-ES" altLang="es-ES_tradnl"/>
              <a:pPr/>
              <a:t>‹Nr.›</a:t>
            </a:fld>
            <a:endParaRPr lang="es-ES" altLang="es-ES_tradnl"/>
          </a:p>
        </p:txBody>
      </p:sp>
    </p:spTree>
    <p:extLst>
      <p:ext uri="{BB962C8B-B14F-4D97-AF65-F5344CB8AC3E}">
        <p14:creationId xmlns:p14="http://schemas.microsoft.com/office/powerpoint/2010/main" val="10947834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Times New Roman" charset="0"/>
        <a:cs typeface="Times New Roman" charset="0"/>
      </a:defRPr>
    </a:lvl1pPr>
    <a:lvl2pPr marL="457200" algn="l" rtl="0" fontAlgn="base">
      <a:spcBef>
        <a:spcPct val="30000"/>
      </a:spcBef>
      <a:spcAft>
        <a:spcPct val="0"/>
      </a:spcAft>
      <a:defRPr kumimoji="1" sz="1200" kern="1200">
        <a:solidFill>
          <a:schemeClr val="tx1"/>
        </a:solidFill>
        <a:latin typeface="Times New Roman" charset="0"/>
        <a:ea typeface="Times New Roman" charset="0"/>
        <a:cs typeface="Times New Roman" charset="0"/>
      </a:defRPr>
    </a:lvl2pPr>
    <a:lvl3pPr marL="914400" algn="l" rtl="0" fontAlgn="base">
      <a:spcBef>
        <a:spcPct val="30000"/>
      </a:spcBef>
      <a:spcAft>
        <a:spcPct val="0"/>
      </a:spcAft>
      <a:defRPr kumimoji="1" sz="1200" kern="1200">
        <a:solidFill>
          <a:schemeClr val="tx1"/>
        </a:solidFill>
        <a:latin typeface="Times New Roman" charset="0"/>
        <a:ea typeface="Times New Roman" charset="0"/>
        <a:cs typeface="Times New Roman" charset="0"/>
      </a:defRPr>
    </a:lvl3pPr>
    <a:lvl4pPr marL="1371600" algn="l" rtl="0" fontAlgn="base">
      <a:spcBef>
        <a:spcPct val="30000"/>
      </a:spcBef>
      <a:spcAft>
        <a:spcPct val="0"/>
      </a:spcAft>
      <a:defRPr kumimoji="1" sz="1200" kern="1200">
        <a:solidFill>
          <a:schemeClr val="tx1"/>
        </a:solidFill>
        <a:latin typeface="Times New Roman" charset="0"/>
        <a:ea typeface="Times New Roman" charset="0"/>
        <a:cs typeface="Times New Roman" charset="0"/>
      </a:defRPr>
    </a:lvl4pPr>
    <a:lvl5pPr marL="1828800" algn="l" rtl="0" fontAlgn="base">
      <a:spcBef>
        <a:spcPct val="30000"/>
      </a:spcBef>
      <a:spcAft>
        <a:spcPct val="0"/>
      </a:spcAft>
      <a:defRPr kumimoji="1" sz="1200" kern="1200">
        <a:solidFill>
          <a:schemeClr val="tx1"/>
        </a:solidFill>
        <a:latin typeface="Times New Roman" charset="0"/>
        <a:ea typeface="Times New Roman" charset="0"/>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ltLang="es-ES_tradnl"/>
          </a:p>
        </p:txBody>
      </p:sp>
      <p:sp>
        <p:nvSpPr>
          <p:cNvPr id="4" name="Marcador de número de diapositiva 3"/>
          <p:cNvSpPr>
            <a:spLocks noGrp="1"/>
          </p:cNvSpPr>
          <p:nvPr>
            <p:ph type="sldNum" sz="quarter" idx="5"/>
          </p:nvPr>
        </p:nvSpPr>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fld id="{A5928E8F-BB54-6444-9CB6-4FA4BDB8B9F6}" type="slidenum">
              <a:rPr lang="es-ES" altLang="es-ES_tradnl" sz="1200"/>
              <a:pPr/>
              <a:t>4</a:t>
            </a:fld>
            <a:endParaRPr lang="es-ES" altLang="es-ES_tradnl" sz="1200"/>
          </a:p>
        </p:txBody>
      </p:sp>
    </p:spTree>
    <p:extLst>
      <p:ext uri="{BB962C8B-B14F-4D97-AF65-F5344CB8AC3E}">
        <p14:creationId xmlns:p14="http://schemas.microsoft.com/office/powerpoint/2010/main" val="132078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2969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CBDEC6BE-7A35-BD48-A477-16518AF28118}" type="slidenum">
              <a:rPr lang="en-GB" altLang="es-ES_tradnl"/>
              <a:pPr algn="r" eaLnBrk="1" hangingPunct="1">
                <a:spcBef>
                  <a:spcPct val="0"/>
                </a:spcBef>
              </a:pPr>
              <a:t>93</a:t>
            </a:fld>
            <a:endParaRPr lang="en-GB" altLang="es-ES_tradnl"/>
          </a:p>
        </p:txBody>
      </p:sp>
    </p:spTree>
    <p:extLst>
      <p:ext uri="{BB962C8B-B14F-4D97-AF65-F5344CB8AC3E}">
        <p14:creationId xmlns:p14="http://schemas.microsoft.com/office/powerpoint/2010/main" val="175317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3481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FE978A61-284B-104E-A674-92B5622F8D75}" type="slidenum">
              <a:rPr lang="en-GB" altLang="es-ES_tradnl"/>
              <a:pPr algn="r" eaLnBrk="1" hangingPunct="1">
                <a:spcBef>
                  <a:spcPct val="0"/>
                </a:spcBef>
              </a:pPr>
              <a:t>94</a:t>
            </a:fld>
            <a:endParaRPr lang="en-GB" altLang="es-ES_tradnl"/>
          </a:p>
        </p:txBody>
      </p:sp>
    </p:spTree>
    <p:extLst>
      <p:ext uri="{BB962C8B-B14F-4D97-AF65-F5344CB8AC3E}">
        <p14:creationId xmlns:p14="http://schemas.microsoft.com/office/powerpoint/2010/main" val="23259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3891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99100733-1C59-3F48-A73A-A4C971624A0C}" type="slidenum">
              <a:rPr lang="en-GB" altLang="es-ES_tradnl"/>
              <a:pPr algn="r" eaLnBrk="1" hangingPunct="1">
                <a:spcBef>
                  <a:spcPct val="0"/>
                </a:spcBef>
              </a:pPr>
              <a:t>95</a:t>
            </a:fld>
            <a:endParaRPr lang="en-GB" altLang="es-ES_tradnl"/>
          </a:p>
        </p:txBody>
      </p:sp>
    </p:spTree>
    <p:extLst>
      <p:ext uri="{BB962C8B-B14F-4D97-AF65-F5344CB8AC3E}">
        <p14:creationId xmlns:p14="http://schemas.microsoft.com/office/powerpoint/2010/main" val="98379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4301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BBCC7F5E-F161-A241-A0B5-B572615F2B7F}" type="slidenum">
              <a:rPr lang="en-GB" altLang="es-ES_tradnl"/>
              <a:pPr algn="r" eaLnBrk="1" hangingPunct="1">
                <a:spcBef>
                  <a:spcPct val="0"/>
                </a:spcBef>
              </a:pPr>
              <a:t>96</a:t>
            </a:fld>
            <a:endParaRPr lang="en-GB" altLang="es-ES_tradnl"/>
          </a:p>
        </p:txBody>
      </p:sp>
    </p:spTree>
    <p:extLst>
      <p:ext uri="{BB962C8B-B14F-4D97-AF65-F5344CB8AC3E}">
        <p14:creationId xmlns:p14="http://schemas.microsoft.com/office/powerpoint/2010/main" val="411710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5529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0BB19A78-766A-9A41-99DA-36FD2410BD5A}" type="slidenum">
              <a:rPr lang="en-GB" altLang="es-ES_tradnl"/>
              <a:pPr algn="r" eaLnBrk="1" hangingPunct="1">
                <a:spcBef>
                  <a:spcPct val="0"/>
                </a:spcBef>
              </a:pPr>
              <a:t>97</a:t>
            </a:fld>
            <a:endParaRPr lang="en-GB" altLang="es-ES_tradnl"/>
          </a:p>
        </p:txBody>
      </p:sp>
    </p:spTree>
    <p:extLst>
      <p:ext uri="{BB962C8B-B14F-4D97-AF65-F5344CB8AC3E}">
        <p14:creationId xmlns:p14="http://schemas.microsoft.com/office/powerpoint/2010/main" val="202419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5734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D6EB266C-B6EF-C042-B981-14295C00EDA1}" type="slidenum">
              <a:rPr lang="en-GB" altLang="es-ES_tradnl"/>
              <a:pPr algn="r" eaLnBrk="1" hangingPunct="1">
                <a:spcBef>
                  <a:spcPct val="0"/>
                </a:spcBef>
              </a:pPr>
              <a:t>98</a:t>
            </a:fld>
            <a:endParaRPr lang="en-GB" altLang="es-ES_tradnl"/>
          </a:p>
        </p:txBody>
      </p:sp>
    </p:spTree>
    <p:extLst>
      <p:ext uri="{BB962C8B-B14F-4D97-AF65-F5344CB8AC3E}">
        <p14:creationId xmlns:p14="http://schemas.microsoft.com/office/powerpoint/2010/main" val="531167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9F3BC-A935-4CA9-B67A-0862DE19398E}" type="slidenum">
              <a:rPr lang="es-ES"/>
              <a:pPr/>
              <a:t>100</a:t>
            </a:fld>
            <a:endParaRPr lang="es-E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72877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697550-13B0-44D0-862D-7CFE8E416D9A}" type="slidenum">
              <a:rPr lang="es-ES"/>
              <a:pPr/>
              <a:t>103</a:t>
            </a:fld>
            <a:endParaRPr lang="es-E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685142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A694F-D1ED-4297-83E0-79288227FE81}" type="slidenum">
              <a:rPr lang="es-ES"/>
              <a:pPr/>
              <a:t>109</a:t>
            </a:fld>
            <a:endParaRPr lang="es-E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27181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2EAAC-6E44-4067-9D02-60E445E153D1}" type="slidenum">
              <a:rPr lang="es-ES"/>
              <a:pPr/>
              <a:t>114</a:t>
            </a:fld>
            <a:endParaRPr lang="es-ES"/>
          </a:p>
        </p:txBody>
      </p:sp>
      <p:sp>
        <p:nvSpPr>
          <p:cNvPr id="122882" name="Rectangle 2"/>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122883" name="Rectangle 3"/>
          <p:cNvSpPr>
            <a:spLocks noGrp="1" noChangeArrowheads="1"/>
          </p:cNvSpPr>
          <p:nvPr>
            <p:ph type="body" idx="1"/>
          </p:nvPr>
        </p:nvSpPr>
        <p:spPr>
          <a:xfrm>
            <a:off x="912813" y="4343400"/>
            <a:ext cx="5029200" cy="4151313"/>
          </a:xfrm>
          <a:ln/>
        </p:spPr>
        <p:txBody>
          <a:bodyPr lIns="90487" tIns="44450" rIns="90487" bIns="44450"/>
          <a:lstStyle/>
          <a:p>
            <a:endParaRPr lang="es-AR"/>
          </a:p>
        </p:txBody>
      </p:sp>
    </p:spTree>
    <p:extLst>
      <p:ext uri="{BB962C8B-B14F-4D97-AF65-F5344CB8AC3E}">
        <p14:creationId xmlns:p14="http://schemas.microsoft.com/office/powerpoint/2010/main" val="42533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AE1BB3-4F20-3A48-B860-38CF2B4C93AF}" type="slidenum">
              <a:rPr lang="es-ES" altLang="es-ES_tradnl"/>
              <a:pPr/>
              <a:t>22</a:t>
            </a:fld>
            <a:endParaRPr lang="es-ES" altLang="es-ES_tradnl"/>
          </a:p>
        </p:txBody>
      </p:sp>
      <p:sp>
        <p:nvSpPr>
          <p:cNvPr id="911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139" name="Rectangle 3"/>
          <p:cNvSpPr>
            <a:spLocks noGrp="1" noChangeArrowheads="1"/>
          </p:cNvSpPr>
          <p:nvPr>
            <p:ph type="body" idx="1"/>
          </p:nvPr>
        </p:nvSpPr>
        <p:spPr bwMode="auto">
          <a:xfrm>
            <a:off x="809625" y="4343400"/>
            <a:ext cx="5210175" cy="4114800"/>
          </a:xfrm>
          <a:prstGeom prst="rect">
            <a:avLst/>
          </a:prstGeom>
          <a:solidFill>
            <a:srgbClr val="FFFFFF"/>
          </a:solidFill>
          <a:ln>
            <a:solidFill>
              <a:srgbClr val="000000"/>
            </a:solidFill>
            <a:miter lim="800000"/>
            <a:headEnd/>
            <a:tailEnd/>
          </a:ln>
        </p:spPr>
        <p:txBody>
          <a:bodyPr/>
          <a:lstStyle/>
          <a:p>
            <a:r>
              <a:rPr lang="en-US" altLang="es-ES_tradnl" dirty="0"/>
              <a:t>An anticoagulation effect generally occurs within 24 hours after drug administration. Peak effect may be delayed 72–96 hrs. The effect may be more pronounced as effect of daily maintenance doses overlap.</a:t>
            </a:r>
          </a:p>
          <a:p>
            <a:r>
              <a:rPr lang="en-US" altLang="es-ES_tradnl" dirty="0"/>
              <a:t>These coagulation proteins are depleted at rates of their elimination half-lives. The anticoagulation effect is delayed until newly produced dysfunctional vitamin-K dependent clotting factors replace the existing normal ones as they are cleared from circulation.</a:t>
            </a:r>
          </a:p>
          <a:p>
            <a:r>
              <a:rPr lang="en-US" altLang="es-ES_tradnl" dirty="0"/>
              <a:t>Anticoagulants have no direct effect on established thrombus. The goal of therapy is to reduce extension of the formed clot and secondary complications.</a:t>
            </a:r>
          </a:p>
          <a:p>
            <a:endParaRPr lang="en-US" altLang="es-ES_tradnl" dirty="0"/>
          </a:p>
          <a:p>
            <a:pPr>
              <a:spcBef>
                <a:spcPct val="20000"/>
              </a:spcBef>
            </a:pPr>
            <a:r>
              <a:rPr lang="en-US" altLang="es-ES_tradnl" dirty="0" err="1"/>
              <a:t>Wittkowsky</a:t>
            </a:r>
            <a:r>
              <a:rPr lang="en-US" altLang="es-ES_tradnl" dirty="0"/>
              <a:t> A. Warfarin pharmacology. In: Ansell J., </a:t>
            </a:r>
            <a:r>
              <a:rPr lang="en-US" altLang="es-ES_tradnl" dirty="0" err="1"/>
              <a:t>Oertel</a:t>
            </a:r>
            <a:r>
              <a:rPr lang="en-US" altLang="es-ES_tradnl" dirty="0"/>
              <a:t> L.&amp; </a:t>
            </a:r>
            <a:r>
              <a:rPr lang="en-US" altLang="es-ES_tradnl" dirty="0" err="1"/>
              <a:t>Wittkowsky</a:t>
            </a:r>
            <a:r>
              <a:rPr lang="en-US" altLang="es-ES_tradnl" dirty="0"/>
              <a:t> A, eds. Managing oral anticoagulation therapy. Gaithersburg: Aspen, 1997 pp 4B-1:1-3.</a:t>
            </a:r>
          </a:p>
          <a:p>
            <a:r>
              <a:rPr lang="en-US" altLang="es-ES_tradnl" dirty="0"/>
              <a:t>Coumadin</a:t>
            </a:r>
            <a:r>
              <a:rPr lang="en-US" altLang="es-ES_tradnl" baseline="30000" dirty="0"/>
              <a:t>®</a:t>
            </a:r>
            <a:r>
              <a:rPr lang="en-US" altLang="es-ES_tradnl" dirty="0"/>
              <a:t> (Warfarin Sodium Tablets, USP) Crystalline, Prescribing Information (1998), DuPont Pharmaceuticals Company.</a:t>
            </a:r>
          </a:p>
          <a:p>
            <a:endParaRPr lang="en-US" altLang="es-ES_tradnl" dirty="0"/>
          </a:p>
        </p:txBody>
      </p:sp>
    </p:spTree>
    <p:extLst>
      <p:ext uri="{BB962C8B-B14F-4D97-AF65-F5344CB8AC3E}">
        <p14:creationId xmlns:p14="http://schemas.microsoft.com/office/powerpoint/2010/main" val="386346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91606-6781-47A8-81F1-A488A756F654}" type="slidenum">
              <a:rPr lang="es-ES"/>
              <a:pPr/>
              <a:t>115</a:t>
            </a:fld>
            <a:endParaRPr lang="es-E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204569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21321E-EA20-4F42-82B8-3ABCE8F8EF9F}" type="slidenum">
              <a:rPr lang="es-ES"/>
              <a:pPr/>
              <a:t>116</a:t>
            </a:fld>
            <a:endParaRPr lang="es-E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2125211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r" eaLnBrk="1" hangingPunct="1"/>
            <a:fld id="{D4FD58DF-7DB8-8145-A5EA-241C639EF653}" type="slidenum">
              <a:rPr lang="es-ES" altLang="es-AR" sz="1200">
                <a:latin typeface="Calibri" charset="0"/>
                <a:ea typeface="Arial" charset="0"/>
                <a:cs typeface="Arial" charset="0"/>
              </a:rPr>
              <a:pPr algn="r" eaLnBrk="1" hangingPunct="1"/>
              <a:t>120</a:t>
            </a:fld>
            <a:endParaRPr lang="es-ES" altLang="es-AR" sz="1200">
              <a:latin typeface="Calibri" charset="0"/>
              <a:ea typeface="Arial" charset="0"/>
              <a:cs typeface="Arial" charset="0"/>
            </a:endParaRPr>
          </a:p>
        </p:txBody>
      </p:sp>
      <p:sp>
        <p:nvSpPr>
          <p:cNvPr id="696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r" eaLnBrk="1" hangingPunct="1"/>
            <a:fld id="{A6F08B64-A169-154B-B497-CEC3F604137C}" type="slidenum">
              <a:rPr lang="es-ES" altLang="es-AR" sz="1200">
                <a:latin typeface="Times New Roman" charset="0"/>
                <a:ea typeface="MS PGothic" charset="-128"/>
              </a:rPr>
              <a:pPr algn="r" eaLnBrk="1" hangingPunct="1"/>
              <a:t>120</a:t>
            </a:fld>
            <a:endParaRPr lang="es-ES" altLang="es-AR" sz="1200">
              <a:latin typeface="Times New Roman" charset="0"/>
              <a:ea typeface="MS PGothic" charset="-128"/>
            </a:endParaRPr>
          </a:p>
        </p:txBody>
      </p:sp>
      <p:sp>
        <p:nvSpPr>
          <p:cNvPr id="69636" name="Rectangle 2"/>
          <p:cNvSpPr>
            <a:spLocks noGrp="1" noRot="1" noChangeAspect="1" noChangeArrowheads="1" noTextEdit="1"/>
          </p:cNvSpPr>
          <p:nvPr>
            <p:ph type="sldImg"/>
          </p:nvPr>
        </p:nvSpPr>
        <p:spPr>
          <a:solidFill>
            <a:srgbClr val="FFFFFF"/>
          </a:solidFill>
          <a:ln/>
        </p:spPr>
      </p:sp>
      <p:sp>
        <p:nvSpPr>
          <p:cNvPr id="6963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s-ES_tradnl" altLang="es-AR"/>
          </a:p>
        </p:txBody>
      </p:sp>
    </p:spTree>
    <p:extLst>
      <p:ext uri="{BB962C8B-B14F-4D97-AF65-F5344CB8AC3E}">
        <p14:creationId xmlns:p14="http://schemas.microsoft.com/office/powerpoint/2010/main" val="1368776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3ED163-5C67-4054-8B13-D8CC856589AA}" type="slidenum">
              <a:rPr lang="es-ES"/>
              <a:pPr/>
              <a:t>123</a:t>
            </a:fld>
            <a:endParaRPr lang="es-E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1887676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B7811-8EB2-4592-8E47-63C32BF9D72B}" type="slidenum">
              <a:rPr lang="es-ES"/>
              <a:pPr/>
              <a:t>124</a:t>
            </a:fld>
            <a:endParaRPr lang="es-E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9230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A56AC-0A62-464B-981D-D541EB9D9130}" type="slidenum">
              <a:rPr lang="es-ES"/>
              <a:pPr/>
              <a:t>130</a:t>
            </a:fld>
            <a:endParaRPr lang="es-E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58917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DF2AB-65B5-4A68-91BD-58D32E6C248A}" type="slidenum">
              <a:rPr lang="es-ES"/>
              <a:pPr/>
              <a:t>134</a:t>
            </a:fld>
            <a:endParaRPr lang="es-E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402370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3CED13-E73E-4672-B5FF-61E30AB6B82A}" type="slidenum">
              <a:rPr lang="es-ES"/>
              <a:pPr/>
              <a:t>135</a:t>
            </a:fld>
            <a:endParaRPr lang="es-E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s-AR"/>
          </a:p>
        </p:txBody>
      </p:sp>
    </p:spTree>
    <p:extLst>
      <p:ext uri="{BB962C8B-B14F-4D97-AF65-F5344CB8AC3E}">
        <p14:creationId xmlns:p14="http://schemas.microsoft.com/office/powerpoint/2010/main" val="841932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a:solidFill>
            <a:srgbClr val="FFFFFF"/>
          </a:solidFill>
          <a:ln/>
        </p:spPr>
      </p:sp>
      <p:sp>
        <p:nvSpPr>
          <p:cNvPr id="70659" name="2 Marcador de notas"/>
          <p:cNvSpPr>
            <a:spLocks noGrp="1"/>
          </p:cNvSpPr>
          <p:nvPr>
            <p:ph type="body" idx="1"/>
          </p:nvPr>
        </p:nvSpPr>
        <p:spPr>
          <a:solidFill>
            <a:srgbClr val="FFFFFF"/>
          </a:solidFill>
          <a:ln>
            <a:solidFill>
              <a:srgbClr val="000000"/>
            </a:solidFill>
          </a:ln>
        </p:spPr>
        <p:txBody>
          <a:bodyPr/>
          <a:lstStyle/>
          <a:p>
            <a:pPr>
              <a:spcBef>
                <a:spcPct val="0"/>
              </a:spcBef>
            </a:pPr>
            <a:endParaRPr lang="es-AR" altLang="es-ES_tradnl"/>
          </a:p>
        </p:txBody>
      </p:sp>
      <p:sp>
        <p:nvSpPr>
          <p:cNvPr id="70660"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r" eaLnBrk="1" hangingPunct="1"/>
            <a:fld id="{673ECCBB-E599-CF4B-BA22-800AE562FAEA}" type="slidenum">
              <a:rPr lang="es-AR" altLang="es-ES_tradnl" sz="1200">
                <a:latin typeface="Calibri" charset="0"/>
                <a:ea typeface="Arial" charset="0"/>
                <a:cs typeface="Arial" charset="0"/>
              </a:rPr>
              <a:pPr algn="r" eaLnBrk="1" hangingPunct="1"/>
              <a:t>141</a:t>
            </a:fld>
            <a:endParaRPr lang="es-AR" altLang="es-ES_tradnl" sz="1200">
              <a:latin typeface="Calibri" charset="0"/>
              <a:ea typeface="Arial" charset="0"/>
              <a:cs typeface="Arial" charset="0"/>
            </a:endParaRPr>
          </a:p>
        </p:txBody>
      </p:sp>
    </p:spTree>
    <p:extLst>
      <p:ext uri="{BB962C8B-B14F-4D97-AF65-F5344CB8AC3E}">
        <p14:creationId xmlns:p14="http://schemas.microsoft.com/office/powerpoint/2010/main" val="1667540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fld id="{ACC403E9-AEDC-E34F-805C-531FD7D44AA3}" type="slidenum">
              <a:rPr lang="es-ES" altLang="es-ES_tradnl" sz="1200"/>
              <a:pPr/>
              <a:t>190</a:t>
            </a:fld>
            <a:endParaRPr lang="es-ES" altLang="es-ES_tradnl" sz="1200"/>
          </a:p>
        </p:txBody>
      </p:sp>
      <p:sp>
        <p:nvSpPr>
          <p:cNvPr id="1054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fld id="{BD92DF1F-C853-F645-8F87-5B388AD01E90}" type="slidenum">
              <a:rPr lang="en-GB" altLang="es-ES_tradnl" sz="1200">
                <a:latin typeface="Arial" charset="0"/>
                <a:ea typeface="Arial" charset="0"/>
                <a:cs typeface="Arial" charset="0"/>
              </a:rPr>
              <a:pPr algn="r" eaLnBrk="1" hangingPunct="1"/>
              <a:t>190</a:t>
            </a:fld>
            <a:endParaRPr lang="en-GB" altLang="es-ES_tradnl" sz="1200">
              <a:latin typeface="Arial" charset="0"/>
              <a:ea typeface="Arial" charset="0"/>
              <a:cs typeface="Arial" charset="0"/>
            </a:endParaRPr>
          </a:p>
        </p:txBody>
      </p:sp>
      <p:sp>
        <p:nvSpPr>
          <p:cNvPr id="128003" name="Rectangle 1026"/>
          <p:cNvSpPr>
            <a:spLocks noGrp="1" noRot="1" noChangeAspect="1" noChangeArrowheads="1" noTextEdit="1"/>
          </p:cNvSpPr>
          <p:nvPr>
            <p:ph type="sldImg"/>
          </p:nvPr>
        </p:nvSpPr>
        <p:spPr>
          <a:xfrm>
            <a:off x="1144588" y="685800"/>
            <a:ext cx="4572000" cy="3429000"/>
          </a:xfrm>
          <a:solidFill>
            <a:srgbClr val="FFFFFF"/>
          </a:solidFill>
          <a:ln/>
        </p:spPr>
      </p:sp>
      <p:sp>
        <p:nvSpPr>
          <p:cNvPr id="128004"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_tradnl" altLang="es-ES_tradnl">
              <a:latin typeface="Arial" charset="0"/>
            </a:endParaRPr>
          </a:p>
        </p:txBody>
      </p:sp>
    </p:spTree>
    <p:extLst>
      <p:ext uri="{BB962C8B-B14F-4D97-AF65-F5344CB8AC3E}">
        <p14:creationId xmlns:p14="http://schemas.microsoft.com/office/powerpoint/2010/main" val="110803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923CC8-001C-C840-B70A-CFBEB7A00BB5}" type="slidenum">
              <a:rPr lang="es-ES" altLang="es-ES_tradnl"/>
              <a:pPr/>
              <a:t>23</a:t>
            </a:fld>
            <a:endParaRPr lang="es-ES" altLang="es-ES_tradnl"/>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809625" y="4343400"/>
            <a:ext cx="5210175" cy="4114800"/>
          </a:xfrm>
        </p:spPr>
        <p:txBody>
          <a:bodyPr/>
          <a:lstStyle/>
          <a:p>
            <a:r>
              <a:rPr lang="en-US" altLang="es-ES_tradnl"/>
              <a:t>The model in this slide provides a simplified explanation for the antagonism of clotting factor biosynthesis by warfarin. The cyclic interconversion of vitamin K from its vitamin K epoxide (KO) back to its hydroquinone (KH</a:t>
            </a:r>
            <a:r>
              <a:rPr lang="en-US" altLang="es-ES_tradnl" baseline="-20000"/>
              <a:t>2</a:t>
            </a:r>
            <a:r>
              <a:rPr lang="en-US" altLang="es-ES_tradnl"/>
              <a:t>) form, which occurs under normal physiological and dietary conditions, is disrupted in the presence of pharmacologically effective doses of warfarin. This metabolic disruption of the cycle results in decreased availability of the active cofactor form of vitamin K, vitamin K hydroquinone (KH</a:t>
            </a:r>
            <a:r>
              <a:rPr lang="en-US" altLang="es-ES_tradnl" baseline="-20000"/>
              <a:t>2</a:t>
            </a:r>
            <a:r>
              <a:rPr lang="en-US" altLang="es-ES_tradnl"/>
              <a:t>). The result is decreased presence of </a:t>
            </a:r>
            <a:r>
              <a:rPr lang="en-US" altLang="es-ES_tradnl">
                <a:latin typeface="Symbol" charset="2"/>
              </a:rPr>
              <a:t>g</a:t>
            </a:r>
            <a:r>
              <a:rPr lang="en-US" altLang="es-ES_tradnl"/>
              <a:t>-carboxyglutamic acid in the vitamin K-dependent clotting factors. </a:t>
            </a:r>
          </a:p>
          <a:p>
            <a:r>
              <a:rPr lang="en-US" altLang="es-ES_tradnl"/>
              <a:t>Warfarin inhibits the enzymatic conversion (by reductases) of KO to its active cofactor form, KH</a:t>
            </a:r>
            <a:r>
              <a:rPr lang="en-US" altLang="es-ES_tradnl" baseline="-20000"/>
              <a:t>2</a:t>
            </a:r>
            <a:r>
              <a:rPr lang="en-US" altLang="es-ES_tradnl"/>
              <a:t>. This inhibition decreases the amount of KH</a:t>
            </a:r>
            <a:r>
              <a:rPr lang="en-US" altLang="es-ES_tradnl" baseline="-20000"/>
              <a:t>2</a:t>
            </a:r>
            <a:r>
              <a:rPr lang="en-US" altLang="es-ES_tradnl"/>
              <a:t> available to participate in the conversion of prothrombin to its biologically active form. In order for prothrombin to have normal biological activity, between 10-13 glutamic acid (glu) residues must be converted to </a:t>
            </a:r>
            <a:r>
              <a:rPr lang="en-US" altLang="es-ES_tradnl">
                <a:latin typeface="Symbol" charset="2"/>
              </a:rPr>
              <a:t>g</a:t>
            </a:r>
            <a:r>
              <a:rPr lang="en-US" altLang="es-ES_tradnl"/>
              <a:t>-carboxyglutamic acid (gla) residues. This reaction requires the addition of a second carboxyl group (-COOH) to glutamic acid residues.</a:t>
            </a:r>
          </a:p>
          <a:p>
            <a:endParaRPr lang="en-US" altLang="es-ES_tradnl"/>
          </a:p>
          <a:p>
            <a:pPr>
              <a:spcBef>
                <a:spcPct val="20000"/>
              </a:spcBef>
            </a:pPr>
            <a:r>
              <a:rPr lang="en-US" altLang="es-ES_tradnl"/>
              <a:t>Bovill EG, Mann KG, Lawson JH, Sadowski, J. Biochemistry of vitamin K: implications of warfarin therapy. In: Ezekowitz MD, ed. Systemic cardiac embolism. New York:Marcel Dekker, 1994 pp 31-54.</a:t>
            </a:r>
          </a:p>
          <a:p>
            <a:pPr>
              <a:spcBef>
                <a:spcPct val="20000"/>
              </a:spcBef>
            </a:pPr>
            <a:r>
              <a:rPr lang="en-US" altLang="es-ES_tradnl"/>
              <a:t>Hirsh J, Ginsberg JS, Marder VJ. Anticoagulant therapy with coumarin agents. In: Colman RW, Hirsh J, Marder VJ, Salzman EW, eds. Hemostasis and thrombosis, 3rd ed. Philadelphia: J.B. Lippincott, 1994 pp 1567-1581.</a:t>
            </a:r>
          </a:p>
        </p:txBody>
      </p:sp>
    </p:spTree>
    <p:extLst>
      <p:ext uri="{BB962C8B-B14F-4D97-AF65-F5344CB8AC3E}">
        <p14:creationId xmlns:p14="http://schemas.microsoft.com/office/powerpoint/2010/main" val="172424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fld id="{9642D06B-694D-B541-9899-9FA81CC88038}" type="slidenum">
              <a:rPr lang="es-ES" altLang="es-ES_tradnl" sz="1200"/>
              <a:pPr/>
              <a:t>197</a:t>
            </a:fld>
            <a:endParaRPr lang="es-ES" altLang="es-ES_tradnl" sz="1200"/>
          </a:p>
        </p:txBody>
      </p:sp>
      <p:sp>
        <p:nvSpPr>
          <p:cNvPr id="215042"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a:xfrm>
            <a:off x="685800" y="4343400"/>
            <a:ext cx="5486400" cy="41148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s-AR" altLang="es-AR"/>
          </a:p>
        </p:txBody>
      </p:sp>
    </p:spTree>
    <p:extLst>
      <p:ext uri="{BB962C8B-B14F-4D97-AF65-F5344CB8AC3E}">
        <p14:creationId xmlns:p14="http://schemas.microsoft.com/office/powerpoint/2010/main" val="508811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fld id="{D200A7EA-FEE3-6246-A3CB-6812BBE90F36}" type="slidenum">
              <a:rPr lang="es-ES" altLang="es-ES_tradnl" sz="1200"/>
              <a:pPr/>
              <a:t>238</a:t>
            </a:fld>
            <a:endParaRPr lang="es-ES" altLang="es-ES_tradnl" sz="1200"/>
          </a:p>
        </p:txBody>
      </p:sp>
      <p:sp>
        <p:nvSpPr>
          <p:cNvPr id="149506" name="1 Marcador de imagen de diapositiva"/>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7" name="2 Marcador de notas"/>
          <p:cNvSpPr>
            <a:spLocks noGrp="1"/>
          </p:cNvSpPr>
          <p:nvPr>
            <p:ph type="body" idx="1"/>
          </p:nvPr>
        </p:nvSpPr>
        <p:spPr>
          <a:xfrm>
            <a:off x="685800" y="4343400"/>
            <a:ext cx="5486400" cy="41148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defRPr/>
            </a:pPr>
            <a:r>
              <a:rPr lang="es-AR" altLang="es-ES_tradnl" smtClean="0"/>
              <a:t>us</a:t>
            </a:r>
          </a:p>
        </p:txBody>
      </p:sp>
      <p:sp>
        <p:nvSpPr>
          <p:cNvPr id="227332"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algn="r" eaLnBrk="1" hangingPunct="1"/>
            <a:fld id="{33CDBADD-A393-D448-8A44-77B06D9420EB}" type="slidenum">
              <a:rPr lang="es-AR" altLang="es-ES_tradnl" sz="1200">
                <a:latin typeface="Calibri" charset="0"/>
                <a:ea typeface="Arial" charset="0"/>
                <a:cs typeface="Arial" charset="0"/>
              </a:rPr>
              <a:pPr algn="r" eaLnBrk="1" hangingPunct="1"/>
              <a:t>238</a:t>
            </a:fld>
            <a:endParaRPr lang="es-AR" altLang="es-ES_tradnl" sz="1200">
              <a:latin typeface="Calibri" charset="0"/>
              <a:ea typeface="Arial" charset="0"/>
              <a:cs typeface="Arial" charset="0"/>
            </a:endParaRPr>
          </a:p>
        </p:txBody>
      </p:sp>
    </p:spTree>
    <p:extLst>
      <p:ext uri="{BB962C8B-B14F-4D97-AF65-F5344CB8AC3E}">
        <p14:creationId xmlns:p14="http://schemas.microsoft.com/office/powerpoint/2010/main" val="1390637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37437FC-CE4B-5546-A907-E08DB9442BC0}" type="slidenum">
              <a:rPr lang="es-ES" altLang="es-ES_tradnl" smtClean="0"/>
              <a:pPr/>
              <a:t>25</a:t>
            </a:fld>
            <a:endParaRPr lang="es-ES" altLang="es-ES_tradnl"/>
          </a:p>
        </p:txBody>
      </p:sp>
    </p:spTree>
    <p:extLst>
      <p:ext uri="{BB962C8B-B14F-4D97-AF65-F5344CB8AC3E}">
        <p14:creationId xmlns:p14="http://schemas.microsoft.com/office/powerpoint/2010/main" val="69353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37437FC-CE4B-5546-A907-E08DB9442BC0}" type="slidenum">
              <a:rPr lang="es-ES" altLang="es-ES_tradnl" smtClean="0"/>
              <a:pPr/>
              <a:t>80</a:t>
            </a:fld>
            <a:endParaRPr lang="es-ES" altLang="es-ES_tradnl"/>
          </a:p>
        </p:txBody>
      </p:sp>
    </p:spTree>
    <p:extLst>
      <p:ext uri="{BB962C8B-B14F-4D97-AF65-F5344CB8AC3E}">
        <p14:creationId xmlns:p14="http://schemas.microsoft.com/office/powerpoint/2010/main" val="233412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5E3FCAD2-73AB-4542-8138-DF199F9E7F1E}" type="slidenum">
              <a:rPr lang="en-GB" altLang="es-ES_tradnl"/>
              <a:pPr>
                <a:spcBef>
                  <a:spcPct val="0"/>
                </a:spcBef>
              </a:pPr>
              <a:t>88</a:t>
            </a:fld>
            <a:endParaRPr lang="en-GB" altLang="es-ES_tradnl"/>
          </a:p>
        </p:txBody>
      </p:sp>
    </p:spTree>
    <p:extLst>
      <p:ext uri="{BB962C8B-B14F-4D97-AF65-F5344CB8AC3E}">
        <p14:creationId xmlns:p14="http://schemas.microsoft.com/office/powerpoint/2010/main" val="141285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2253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F0B641B4-0DF7-964F-BFF4-D8CE48906CF3}" type="slidenum">
              <a:rPr lang="en-GB" altLang="es-ES_tradnl"/>
              <a:pPr algn="r" eaLnBrk="1" hangingPunct="1">
                <a:spcBef>
                  <a:spcPct val="0"/>
                </a:spcBef>
              </a:pPr>
              <a:t>89</a:t>
            </a:fld>
            <a:endParaRPr lang="en-GB" altLang="es-ES_tradnl"/>
          </a:p>
        </p:txBody>
      </p:sp>
    </p:spTree>
    <p:extLst>
      <p:ext uri="{BB962C8B-B14F-4D97-AF65-F5344CB8AC3E}">
        <p14:creationId xmlns:p14="http://schemas.microsoft.com/office/powerpoint/2010/main" val="31992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2457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B89E11C9-EFAF-9F4F-9F91-07D6E6A6B408}" type="slidenum">
              <a:rPr lang="en-GB" altLang="es-ES_tradnl"/>
              <a:pPr algn="r" eaLnBrk="1" hangingPunct="1">
                <a:spcBef>
                  <a:spcPct val="0"/>
                </a:spcBef>
              </a:pPr>
              <a:t>90</a:t>
            </a:fld>
            <a:endParaRPr lang="en-GB" altLang="es-ES_tradnl"/>
          </a:p>
        </p:txBody>
      </p:sp>
    </p:spTree>
    <p:extLst>
      <p:ext uri="{BB962C8B-B14F-4D97-AF65-F5344CB8AC3E}">
        <p14:creationId xmlns:p14="http://schemas.microsoft.com/office/powerpoint/2010/main" val="104981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s-ES" altLang="es-ES_tradnl"/>
          </a:p>
        </p:txBody>
      </p:sp>
      <p:sp>
        <p:nvSpPr>
          <p:cNvPr id="2662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lgn="r" eaLnBrk="1" hangingPunct="1">
              <a:spcBef>
                <a:spcPct val="0"/>
              </a:spcBef>
            </a:pPr>
            <a:fld id="{747FE767-E995-A24D-B418-959FFF002F3B}" type="slidenum">
              <a:rPr lang="en-GB" altLang="es-ES_tradnl"/>
              <a:pPr algn="r" eaLnBrk="1" hangingPunct="1">
                <a:spcBef>
                  <a:spcPct val="0"/>
                </a:spcBef>
              </a:pPr>
              <a:t>91</a:t>
            </a:fld>
            <a:endParaRPr lang="en-GB" altLang="es-ES_tradnl"/>
          </a:p>
        </p:txBody>
      </p:sp>
    </p:spTree>
    <p:extLst>
      <p:ext uri="{BB962C8B-B14F-4D97-AF65-F5344CB8AC3E}">
        <p14:creationId xmlns:p14="http://schemas.microsoft.com/office/powerpoint/2010/main" val="75128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3082" name="Group 10"/>
          <p:cNvGrpSpPr>
            <a:grpSpLocks/>
          </p:cNvGrpSpPr>
          <p:nvPr/>
        </p:nvGrpSpPr>
        <p:grpSpPr bwMode="auto">
          <a:xfrm>
            <a:off x="-1035050" y="1552575"/>
            <a:ext cx="10179050" cy="5305425"/>
            <a:chOff x="-652" y="978"/>
            <a:chExt cx="6412" cy="3342"/>
          </a:xfrm>
        </p:grpSpPr>
        <p:sp>
          <p:nvSpPr>
            <p:cNvPr id="307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_tradnl"/>
            </a:p>
          </p:txBody>
        </p:sp>
        <p:sp>
          <p:nvSpPr>
            <p:cNvPr id="3076" name="Arco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s-ES" altLang="es-ES_tradnl" noProof="0" smtClean="0"/>
              <a:t>Haga clic para modificar el estilo de título del patrón</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pPr lvl="0"/>
            <a:r>
              <a:rPr lang="es-ES" altLang="es-ES_tradnl" noProof="0" smtClean="0"/>
              <a:t>Haga clic para modificar el estilo de subtítulo del patrón</a:t>
            </a:r>
          </a:p>
        </p:txBody>
      </p:sp>
      <p:sp>
        <p:nvSpPr>
          <p:cNvPr id="3079" name="Rectangle 7"/>
          <p:cNvSpPr>
            <a:spLocks noGrp="1" noChangeArrowheads="1"/>
          </p:cNvSpPr>
          <p:nvPr>
            <p:ph type="dt" sz="quarter" idx="2"/>
          </p:nvPr>
        </p:nvSpPr>
        <p:spPr/>
        <p:txBody>
          <a:bodyPr/>
          <a:lstStyle>
            <a:lvl1pPr>
              <a:defRPr/>
            </a:lvl1pPr>
          </a:lstStyle>
          <a:p>
            <a:endParaRPr lang="es-ES" altLang="es-ES_tradnl"/>
          </a:p>
        </p:txBody>
      </p:sp>
      <p:sp>
        <p:nvSpPr>
          <p:cNvPr id="3080" name="Rectangle 8"/>
          <p:cNvSpPr>
            <a:spLocks noGrp="1" noChangeArrowheads="1"/>
          </p:cNvSpPr>
          <p:nvPr>
            <p:ph type="ftr" sz="quarter" idx="3"/>
          </p:nvPr>
        </p:nvSpPr>
        <p:spPr/>
        <p:txBody>
          <a:bodyPr/>
          <a:lstStyle>
            <a:lvl1pPr>
              <a:defRPr/>
            </a:lvl1pPr>
          </a:lstStyle>
          <a:p>
            <a:endParaRPr lang="es-ES" altLang="es-ES_tradnl"/>
          </a:p>
        </p:txBody>
      </p:sp>
      <p:sp>
        <p:nvSpPr>
          <p:cNvPr id="3081" name="Rectangle 9"/>
          <p:cNvSpPr>
            <a:spLocks noGrp="1" noChangeArrowheads="1"/>
          </p:cNvSpPr>
          <p:nvPr>
            <p:ph type="sldNum" sz="quarter" idx="4"/>
          </p:nvPr>
        </p:nvSpPr>
        <p:spPr/>
        <p:txBody>
          <a:bodyPr/>
          <a:lstStyle>
            <a:lvl1pPr>
              <a:defRPr/>
            </a:lvl1pPr>
          </a:lstStyle>
          <a:p>
            <a:fld id="{276A7061-6800-904C-867E-39EB5AC22397}" type="slidenum">
              <a:rPr lang="es-ES" altLang="es-ES_tradnl"/>
              <a:pPr/>
              <a:t>‹Nr.›</a:t>
            </a:fld>
            <a:endParaRPr lang="es-ES" alt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lvl1pPr>
              <a:defRPr/>
            </a:lvl1pPr>
          </a:lstStyle>
          <a:p>
            <a:endParaRPr lang="es-ES" altLang="es-ES_tradnl"/>
          </a:p>
        </p:txBody>
      </p:sp>
      <p:sp>
        <p:nvSpPr>
          <p:cNvPr id="5" name="Marcador de pie de página 4"/>
          <p:cNvSpPr>
            <a:spLocks noGrp="1"/>
          </p:cNvSpPr>
          <p:nvPr>
            <p:ph type="ftr" sz="quarter" idx="11"/>
          </p:nvPr>
        </p:nvSpPr>
        <p:spPr/>
        <p:txBody>
          <a:bodyPr/>
          <a:lstStyle>
            <a:lvl1pPr>
              <a:defRPr/>
            </a:lvl1pPr>
          </a:lstStyle>
          <a:p>
            <a:endParaRPr lang="es-ES" altLang="es-ES_tradnl"/>
          </a:p>
        </p:txBody>
      </p:sp>
      <p:sp>
        <p:nvSpPr>
          <p:cNvPr id="6" name="Marcador de número de diapositiva 5"/>
          <p:cNvSpPr>
            <a:spLocks noGrp="1"/>
          </p:cNvSpPr>
          <p:nvPr>
            <p:ph type="sldNum" sz="quarter" idx="12"/>
          </p:nvPr>
        </p:nvSpPr>
        <p:spPr/>
        <p:txBody>
          <a:bodyPr/>
          <a:lstStyle>
            <a:lvl1pPr>
              <a:defRPr/>
            </a:lvl1pPr>
          </a:lstStyle>
          <a:p>
            <a:fld id="{6B38436D-EF32-C941-B103-F912AAB1EA6B}" type="slidenum">
              <a:rPr lang="es-ES" altLang="es-ES_tradnl"/>
              <a:pPr/>
              <a:t>‹Nr.›</a:t>
            </a:fld>
            <a:endParaRPr lang="es-ES" altLang="es-ES_tradnl"/>
          </a:p>
        </p:txBody>
      </p:sp>
    </p:spTree>
    <p:extLst>
      <p:ext uri="{BB962C8B-B14F-4D97-AF65-F5344CB8AC3E}">
        <p14:creationId xmlns:p14="http://schemas.microsoft.com/office/powerpoint/2010/main" val="107613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lvl1pPr>
              <a:defRPr/>
            </a:lvl1pPr>
          </a:lstStyle>
          <a:p>
            <a:endParaRPr lang="es-ES" altLang="es-ES_tradnl"/>
          </a:p>
        </p:txBody>
      </p:sp>
      <p:sp>
        <p:nvSpPr>
          <p:cNvPr id="5" name="Marcador de pie de página 4"/>
          <p:cNvSpPr>
            <a:spLocks noGrp="1"/>
          </p:cNvSpPr>
          <p:nvPr>
            <p:ph type="ftr" sz="quarter" idx="11"/>
          </p:nvPr>
        </p:nvSpPr>
        <p:spPr/>
        <p:txBody>
          <a:bodyPr/>
          <a:lstStyle>
            <a:lvl1pPr>
              <a:defRPr/>
            </a:lvl1pPr>
          </a:lstStyle>
          <a:p>
            <a:endParaRPr lang="es-ES" altLang="es-ES_tradnl"/>
          </a:p>
        </p:txBody>
      </p:sp>
      <p:sp>
        <p:nvSpPr>
          <p:cNvPr id="6" name="Marcador de número de diapositiva 5"/>
          <p:cNvSpPr>
            <a:spLocks noGrp="1"/>
          </p:cNvSpPr>
          <p:nvPr>
            <p:ph type="sldNum" sz="quarter" idx="12"/>
          </p:nvPr>
        </p:nvSpPr>
        <p:spPr/>
        <p:txBody>
          <a:bodyPr/>
          <a:lstStyle>
            <a:lvl1pPr>
              <a:defRPr/>
            </a:lvl1pPr>
          </a:lstStyle>
          <a:p>
            <a:fld id="{86422265-D007-304B-9226-2361643DDD36}" type="slidenum">
              <a:rPr lang="es-ES" altLang="es-ES_tradnl"/>
              <a:pPr/>
              <a:t>‹Nr.›</a:t>
            </a:fld>
            <a:endParaRPr lang="es-ES" altLang="es-ES_tradnl"/>
          </a:p>
        </p:txBody>
      </p:sp>
    </p:spTree>
    <p:extLst>
      <p:ext uri="{BB962C8B-B14F-4D97-AF65-F5344CB8AC3E}">
        <p14:creationId xmlns:p14="http://schemas.microsoft.com/office/powerpoint/2010/main" val="45442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365125" y="188913"/>
            <a:ext cx="7231063" cy="631983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3" name="Rectangle 13"/>
          <p:cNvSpPr>
            <a:spLocks noGrp="1" noChangeArrowheads="1"/>
          </p:cNvSpPr>
          <p:nvPr>
            <p:ph type="dt" sz="half" idx="10"/>
          </p:nvPr>
        </p:nvSpPr>
        <p:spPr/>
        <p:txBody>
          <a:bodyPr/>
          <a:lstStyle>
            <a:lvl1pPr>
              <a:defRPr/>
            </a:lvl1pPr>
          </a:lstStyle>
          <a:p>
            <a:r>
              <a:rPr lang="en-GB" altLang="es-ES_tradnl"/>
              <a:t>Slide No. </a:t>
            </a:r>
            <a:fld id="{4EC76D17-2463-964E-95B0-3ED0AA997601}" type="slidenum">
              <a:rPr lang="en-GB" altLang="es-ES_tradnl"/>
              <a:pPr/>
              <a:t>‹Nr.›</a:t>
            </a:fld>
            <a:endParaRPr lang="en-GB" altLang="es-ES_tradnl"/>
          </a:p>
        </p:txBody>
      </p:sp>
    </p:spTree>
    <p:extLst>
      <p:ext uri="{BB962C8B-B14F-4D97-AF65-F5344CB8AC3E}">
        <p14:creationId xmlns:p14="http://schemas.microsoft.com/office/powerpoint/2010/main" val="50472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lvl1pPr>
              <a:defRPr/>
            </a:lvl1pPr>
          </a:lstStyle>
          <a:p>
            <a:endParaRPr lang="es-ES" altLang="es-ES_tradnl"/>
          </a:p>
        </p:txBody>
      </p:sp>
      <p:sp>
        <p:nvSpPr>
          <p:cNvPr id="5" name="Marcador de pie de página 4"/>
          <p:cNvSpPr>
            <a:spLocks noGrp="1"/>
          </p:cNvSpPr>
          <p:nvPr>
            <p:ph type="ftr" sz="quarter" idx="11"/>
          </p:nvPr>
        </p:nvSpPr>
        <p:spPr/>
        <p:txBody>
          <a:bodyPr/>
          <a:lstStyle>
            <a:lvl1pPr>
              <a:defRPr/>
            </a:lvl1pPr>
          </a:lstStyle>
          <a:p>
            <a:endParaRPr lang="es-ES" altLang="es-ES_tradnl"/>
          </a:p>
        </p:txBody>
      </p:sp>
      <p:sp>
        <p:nvSpPr>
          <p:cNvPr id="6" name="Marcador de número de diapositiva 5"/>
          <p:cNvSpPr>
            <a:spLocks noGrp="1"/>
          </p:cNvSpPr>
          <p:nvPr>
            <p:ph type="sldNum" sz="quarter" idx="12"/>
          </p:nvPr>
        </p:nvSpPr>
        <p:spPr/>
        <p:txBody>
          <a:bodyPr/>
          <a:lstStyle>
            <a:lvl1pPr>
              <a:defRPr/>
            </a:lvl1pPr>
          </a:lstStyle>
          <a:p>
            <a:fld id="{CBE52346-E470-5D40-A654-1EDF4D31EAC8}" type="slidenum">
              <a:rPr lang="es-ES" altLang="es-ES_tradnl"/>
              <a:pPr/>
              <a:t>‹Nr.›</a:t>
            </a:fld>
            <a:endParaRPr lang="es-ES" altLang="es-ES_tradnl"/>
          </a:p>
        </p:txBody>
      </p:sp>
    </p:spTree>
    <p:extLst>
      <p:ext uri="{BB962C8B-B14F-4D97-AF65-F5344CB8AC3E}">
        <p14:creationId xmlns:p14="http://schemas.microsoft.com/office/powerpoint/2010/main" val="211417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s-ES" altLang="es-ES_tradnl"/>
          </a:p>
        </p:txBody>
      </p:sp>
      <p:sp>
        <p:nvSpPr>
          <p:cNvPr id="5" name="Marcador de pie de página 4"/>
          <p:cNvSpPr>
            <a:spLocks noGrp="1"/>
          </p:cNvSpPr>
          <p:nvPr>
            <p:ph type="ftr" sz="quarter" idx="11"/>
          </p:nvPr>
        </p:nvSpPr>
        <p:spPr/>
        <p:txBody>
          <a:bodyPr/>
          <a:lstStyle>
            <a:lvl1pPr>
              <a:defRPr/>
            </a:lvl1pPr>
          </a:lstStyle>
          <a:p>
            <a:endParaRPr lang="es-ES" altLang="es-ES_tradnl"/>
          </a:p>
        </p:txBody>
      </p:sp>
      <p:sp>
        <p:nvSpPr>
          <p:cNvPr id="6" name="Marcador de número de diapositiva 5"/>
          <p:cNvSpPr>
            <a:spLocks noGrp="1"/>
          </p:cNvSpPr>
          <p:nvPr>
            <p:ph type="sldNum" sz="quarter" idx="12"/>
          </p:nvPr>
        </p:nvSpPr>
        <p:spPr/>
        <p:txBody>
          <a:bodyPr/>
          <a:lstStyle>
            <a:lvl1pPr>
              <a:defRPr/>
            </a:lvl1pPr>
          </a:lstStyle>
          <a:p>
            <a:fld id="{45904EE8-FE9E-7B4E-8B7E-7C393EE794C5}" type="slidenum">
              <a:rPr lang="es-ES" altLang="es-ES_tradnl"/>
              <a:pPr/>
              <a:t>‹Nr.›</a:t>
            </a:fld>
            <a:endParaRPr lang="es-ES" altLang="es-ES_tradnl"/>
          </a:p>
        </p:txBody>
      </p:sp>
    </p:spTree>
    <p:extLst>
      <p:ext uri="{BB962C8B-B14F-4D97-AF65-F5344CB8AC3E}">
        <p14:creationId xmlns:p14="http://schemas.microsoft.com/office/powerpoint/2010/main" val="70150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lvl1pPr>
              <a:defRPr/>
            </a:lvl1pPr>
          </a:lstStyle>
          <a:p>
            <a:endParaRPr lang="es-ES" altLang="es-ES_tradnl"/>
          </a:p>
        </p:txBody>
      </p:sp>
      <p:sp>
        <p:nvSpPr>
          <p:cNvPr id="6" name="Marcador de pie de página 5"/>
          <p:cNvSpPr>
            <a:spLocks noGrp="1"/>
          </p:cNvSpPr>
          <p:nvPr>
            <p:ph type="ftr" sz="quarter" idx="11"/>
          </p:nvPr>
        </p:nvSpPr>
        <p:spPr/>
        <p:txBody>
          <a:bodyPr/>
          <a:lstStyle>
            <a:lvl1pPr>
              <a:defRPr/>
            </a:lvl1pPr>
          </a:lstStyle>
          <a:p>
            <a:endParaRPr lang="es-ES" altLang="es-ES_tradnl"/>
          </a:p>
        </p:txBody>
      </p:sp>
      <p:sp>
        <p:nvSpPr>
          <p:cNvPr id="7" name="Marcador de número de diapositiva 6"/>
          <p:cNvSpPr>
            <a:spLocks noGrp="1"/>
          </p:cNvSpPr>
          <p:nvPr>
            <p:ph type="sldNum" sz="quarter" idx="12"/>
          </p:nvPr>
        </p:nvSpPr>
        <p:spPr/>
        <p:txBody>
          <a:bodyPr/>
          <a:lstStyle>
            <a:lvl1pPr>
              <a:defRPr/>
            </a:lvl1pPr>
          </a:lstStyle>
          <a:p>
            <a:fld id="{F38F40A8-8B96-3240-B523-1875B8BB9F8D}" type="slidenum">
              <a:rPr lang="es-ES" altLang="es-ES_tradnl"/>
              <a:pPr/>
              <a:t>‹Nr.›</a:t>
            </a:fld>
            <a:endParaRPr lang="es-ES" altLang="es-ES_tradnl"/>
          </a:p>
        </p:txBody>
      </p:sp>
    </p:spTree>
    <p:extLst>
      <p:ext uri="{BB962C8B-B14F-4D97-AF65-F5344CB8AC3E}">
        <p14:creationId xmlns:p14="http://schemas.microsoft.com/office/powerpoint/2010/main" val="560759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lvl1pPr>
              <a:defRPr/>
            </a:lvl1pPr>
          </a:lstStyle>
          <a:p>
            <a:endParaRPr lang="es-ES" altLang="es-ES_tradnl"/>
          </a:p>
        </p:txBody>
      </p:sp>
      <p:sp>
        <p:nvSpPr>
          <p:cNvPr id="8" name="Marcador de pie de página 7"/>
          <p:cNvSpPr>
            <a:spLocks noGrp="1"/>
          </p:cNvSpPr>
          <p:nvPr>
            <p:ph type="ftr" sz="quarter" idx="11"/>
          </p:nvPr>
        </p:nvSpPr>
        <p:spPr/>
        <p:txBody>
          <a:bodyPr/>
          <a:lstStyle>
            <a:lvl1pPr>
              <a:defRPr/>
            </a:lvl1pPr>
          </a:lstStyle>
          <a:p>
            <a:endParaRPr lang="es-ES" altLang="es-ES_tradnl"/>
          </a:p>
        </p:txBody>
      </p:sp>
      <p:sp>
        <p:nvSpPr>
          <p:cNvPr id="9" name="Marcador de número de diapositiva 8"/>
          <p:cNvSpPr>
            <a:spLocks noGrp="1"/>
          </p:cNvSpPr>
          <p:nvPr>
            <p:ph type="sldNum" sz="quarter" idx="12"/>
          </p:nvPr>
        </p:nvSpPr>
        <p:spPr/>
        <p:txBody>
          <a:bodyPr/>
          <a:lstStyle>
            <a:lvl1pPr>
              <a:defRPr/>
            </a:lvl1pPr>
          </a:lstStyle>
          <a:p>
            <a:fld id="{8E4E66C7-34D4-4D4C-84F6-90A39DB06F10}" type="slidenum">
              <a:rPr lang="es-ES" altLang="es-ES_tradnl"/>
              <a:pPr/>
              <a:t>‹Nr.›</a:t>
            </a:fld>
            <a:endParaRPr lang="es-ES" altLang="es-ES_tradnl"/>
          </a:p>
        </p:txBody>
      </p:sp>
    </p:spTree>
    <p:extLst>
      <p:ext uri="{BB962C8B-B14F-4D97-AF65-F5344CB8AC3E}">
        <p14:creationId xmlns:p14="http://schemas.microsoft.com/office/powerpoint/2010/main" val="152158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lvl1pPr>
              <a:defRPr/>
            </a:lvl1pPr>
          </a:lstStyle>
          <a:p>
            <a:endParaRPr lang="es-ES" altLang="es-ES_tradnl"/>
          </a:p>
        </p:txBody>
      </p:sp>
      <p:sp>
        <p:nvSpPr>
          <p:cNvPr id="4" name="Marcador de pie de página 3"/>
          <p:cNvSpPr>
            <a:spLocks noGrp="1"/>
          </p:cNvSpPr>
          <p:nvPr>
            <p:ph type="ftr" sz="quarter" idx="11"/>
          </p:nvPr>
        </p:nvSpPr>
        <p:spPr/>
        <p:txBody>
          <a:bodyPr/>
          <a:lstStyle>
            <a:lvl1pPr>
              <a:defRPr/>
            </a:lvl1pPr>
          </a:lstStyle>
          <a:p>
            <a:endParaRPr lang="es-ES" altLang="es-ES_tradnl"/>
          </a:p>
        </p:txBody>
      </p:sp>
      <p:sp>
        <p:nvSpPr>
          <p:cNvPr id="5" name="Marcador de número de diapositiva 4"/>
          <p:cNvSpPr>
            <a:spLocks noGrp="1"/>
          </p:cNvSpPr>
          <p:nvPr>
            <p:ph type="sldNum" sz="quarter" idx="12"/>
          </p:nvPr>
        </p:nvSpPr>
        <p:spPr/>
        <p:txBody>
          <a:bodyPr/>
          <a:lstStyle>
            <a:lvl1pPr>
              <a:defRPr/>
            </a:lvl1pPr>
          </a:lstStyle>
          <a:p>
            <a:fld id="{DE52D56E-DD88-7149-A764-7431526EC9E3}" type="slidenum">
              <a:rPr lang="es-ES" altLang="es-ES_tradnl"/>
              <a:pPr/>
              <a:t>‹Nr.›</a:t>
            </a:fld>
            <a:endParaRPr lang="es-ES" altLang="es-ES_tradnl"/>
          </a:p>
        </p:txBody>
      </p:sp>
    </p:spTree>
    <p:extLst>
      <p:ext uri="{BB962C8B-B14F-4D97-AF65-F5344CB8AC3E}">
        <p14:creationId xmlns:p14="http://schemas.microsoft.com/office/powerpoint/2010/main" val="97564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ES" altLang="es-ES_tradnl"/>
          </a:p>
        </p:txBody>
      </p:sp>
      <p:sp>
        <p:nvSpPr>
          <p:cNvPr id="3" name="Marcador de pie de página 2"/>
          <p:cNvSpPr>
            <a:spLocks noGrp="1"/>
          </p:cNvSpPr>
          <p:nvPr>
            <p:ph type="ftr" sz="quarter" idx="11"/>
          </p:nvPr>
        </p:nvSpPr>
        <p:spPr/>
        <p:txBody>
          <a:bodyPr/>
          <a:lstStyle>
            <a:lvl1pPr>
              <a:defRPr/>
            </a:lvl1pPr>
          </a:lstStyle>
          <a:p>
            <a:endParaRPr lang="es-ES" altLang="es-ES_tradnl"/>
          </a:p>
        </p:txBody>
      </p:sp>
      <p:sp>
        <p:nvSpPr>
          <p:cNvPr id="4" name="Marcador de número de diapositiva 3"/>
          <p:cNvSpPr>
            <a:spLocks noGrp="1"/>
          </p:cNvSpPr>
          <p:nvPr>
            <p:ph type="sldNum" sz="quarter" idx="12"/>
          </p:nvPr>
        </p:nvSpPr>
        <p:spPr/>
        <p:txBody>
          <a:bodyPr/>
          <a:lstStyle>
            <a:lvl1pPr>
              <a:defRPr/>
            </a:lvl1pPr>
          </a:lstStyle>
          <a:p>
            <a:fld id="{5525645E-FD7A-5B4D-9355-A0C1CD614481}" type="slidenum">
              <a:rPr lang="es-ES" altLang="es-ES_tradnl"/>
              <a:pPr/>
              <a:t>‹Nr.›</a:t>
            </a:fld>
            <a:endParaRPr lang="es-ES" altLang="es-ES_tradnl"/>
          </a:p>
        </p:txBody>
      </p:sp>
    </p:spTree>
    <p:extLst>
      <p:ext uri="{BB962C8B-B14F-4D97-AF65-F5344CB8AC3E}">
        <p14:creationId xmlns:p14="http://schemas.microsoft.com/office/powerpoint/2010/main" val="1552658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ltLang="es-ES_tradnl"/>
          </a:p>
        </p:txBody>
      </p:sp>
      <p:sp>
        <p:nvSpPr>
          <p:cNvPr id="6" name="Marcador de pie de página 5"/>
          <p:cNvSpPr>
            <a:spLocks noGrp="1"/>
          </p:cNvSpPr>
          <p:nvPr>
            <p:ph type="ftr" sz="quarter" idx="11"/>
          </p:nvPr>
        </p:nvSpPr>
        <p:spPr/>
        <p:txBody>
          <a:bodyPr/>
          <a:lstStyle>
            <a:lvl1pPr>
              <a:defRPr/>
            </a:lvl1pPr>
          </a:lstStyle>
          <a:p>
            <a:endParaRPr lang="es-ES" altLang="es-ES_tradnl"/>
          </a:p>
        </p:txBody>
      </p:sp>
      <p:sp>
        <p:nvSpPr>
          <p:cNvPr id="7" name="Marcador de número de diapositiva 6"/>
          <p:cNvSpPr>
            <a:spLocks noGrp="1"/>
          </p:cNvSpPr>
          <p:nvPr>
            <p:ph type="sldNum" sz="quarter" idx="12"/>
          </p:nvPr>
        </p:nvSpPr>
        <p:spPr/>
        <p:txBody>
          <a:bodyPr/>
          <a:lstStyle>
            <a:lvl1pPr>
              <a:defRPr/>
            </a:lvl1pPr>
          </a:lstStyle>
          <a:p>
            <a:fld id="{14CDD6A2-CA5D-6840-90CE-8F856E747E0F}" type="slidenum">
              <a:rPr lang="es-ES" altLang="es-ES_tradnl"/>
              <a:pPr/>
              <a:t>‹Nr.›</a:t>
            </a:fld>
            <a:endParaRPr lang="es-ES" altLang="es-ES_tradnl"/>
          </a:p>
        </p:txBody>
      </p:sp>
    </p:spTree>
    <p:extLst>
      <p:ext uri="{BB962C8B-B14F-4D97-AF65-F5344CB8AC3E}">
        <p14:creationId xmlns:p14="http://schemas.microsoft.com/office/powerpoint/2010/main" val="146316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s-ES" altLang="es-ES_tradnl"/>
          </a:p>
        </p:txBody>
      </p:sp>
      <p:sp>
        <p:nvSpPr>
          <p:cNvPr id="6" name="Marcador de pie de página 5"/>
          <p:cNvSpPr>
            <a:spLocks noGrp="1"/>
          </p:cNvSpPr>
          <p:nvPr>
            <p:ph type="ftr" sz="quarter" idx="11"/>
          </p:nvPr>
        </p:nvSpPr>
        <p:spPr/>
        <p:txBody>
          <a:bodyPr/>
          <a:lstStyle>
            <a:lvl1pPr>
              <a:defRPr/>
            </a:lvl1pPr>
          </a:lstStyle>
          <a:p>
            <a:endParaRPr lang="es-ES" altLang="es-ES_tradnl"/>
          </a:p>
        </p:txBody>
      </p:sp>
      <p:sp>
        <p:nvSpPr>
          <p:cNvPr id="7" name="Marcador de número de diapositiva 6"/>
          <p:cNvSpPr>
            <a:spLocks noGrp="1"/>
          </p:cNvSpPr>
          <p:nvPr>
            <p:ph type="sldNum" sz="quarter" idx="12"/>
          </p:nvPr>
        </p:nvSpPr>
        <p:spPr/>
        <p:txBody>
          <a:bodyPr/>
          <a:lstStyle>
            <a:lvl1pPr>
              <a:defRPr/>
            </a:lvl1pPr>
          </a:lstStyle>
          <a:p>
            <a:fld id="{FE53EFAF-07F5-D740-BBCC-1A0AA09FED2E}" type="slidenum">
              <a:rPr lang="es-ES" altLang="es-ES_tradnl"/>
              <a:pPr/>
              <a:t>‹Nr.›</a:t>
            </a:fld>
            <a:endParaRPr lang="es-ES" altLang="es-ES_tradnl"/>
          </a:p>
        </p:txBody>
      </p:sp>
    </p:spTree>
    <p:extLst>
      <p:ext uri="{BB962C8B-B14F-4D97-AF65-F5344CB8AC3E}">
        <p14:creationId xmlns:p14="http://schemas.microsoft.com/office/powerpoint/2010/main" val="5135843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058"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_tradnl"/>
            </a:p>
          </p:txBody>
        </p:sp>
        <p:sp>
          <p:nvSpPr>
            <p:cNvPr id="2052" name="Arco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grpSp>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s-ES" altLang="es-ES_tradnl"/>
              <a:t>Haga clic para modificar el estilo de título del patrón</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vl1pPr>
          </a:lstStyle>
          <a:p>
            <a:endParaRPr lang="es-ES" altLang="es-ES_tradnl"/>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vl1pPr>
          </a:lstStyle>
          <a:p>
            <a:endParaRPr lang="es-ES" altLang="es-ES_tradnl"/>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vl1pPr>
          </a:lstStyle>
          <a:p>
            <a:fld id="{4309906B-8EC4-0148-B268-4B9296C647FA}" type="slidenum">
              <a:rPr lang="es-ES" altLang="es-ES_tradnl"/>
              <a:pPr/>
              <a:t>‹Nr.›</a:t>
            </a:fld>
            <a:endParaRPr lang="es-ES" altLang="es-ES_tradnl"/>
          </a:p>
        </p:txBody>
      </p:sp>
      <p:sp>
        <p:nvSpPr>
          <p:cNvPr id="2059" name="Rectangle 1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ltLang="es-ES_tradnl"/>
              <a:t>Haga clic para modificar el estilo de texto del patrón</a:t>
            </a:r>
          </a:p>
          <a:p>
            <a:pPr lvl="1"/>
            <a:r>
              <a:rPr lang="es-ES" altLang="es-ES_tradnl"/>
              <a:t>Segundo nivel</a:t>
            </a:r>
          </a:p>
          <a:p>
            <a:pPr lvl="2"/>
            <a:r>
              <a:rPr lang="es-ES" altLang="es-ES_tradnl"/>
              <a:t>Tercer nivel</a:t>
            </a:r>
          </a:p>
          <a:p>
            <a:pPr lvl="3"/>
            <a:r>
              <a:rPr lang="es-ES" altLang="es-ES_tradnl"/>
              <a:t>Cuarto nivel</a:t>
            </a:r>
          </a:p>
          <a:p>
            <a:pPr lvl="4"/>
            <a:r>
              <a:rPr lang="es-ES" altLang="es-ES_tradnl"/>
              <a:t>Quinto nivel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9pPr>
    </p:titleStyle>
    <p:bodyStyle>
      <a:lvl1pPr marL="342900" indent="-342900" algn="l" rtl="0" fontAlgn="base">
        <a:spcBef>
          <a:spcPct val="20000"/>
        </a:spcBef>
        <a:spcAft>
          <a:spcPct val="0"/>
        </a:spcAft>
        <a:buClr>
          <a:schemeClr val="accent2"/>
        </a:buClr>
        <a:buSzPct val="80000"/>
        <a:buFont typeface="Wingdings"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3.jpeg"/><Relationship Id="rId5" Type="http://schemas.openxmlformats.org/officeDocument/2006/relationships/image" Target="../media/image74.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5.png"/><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0.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1.jpeg"/><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tif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es/imgres?imgurl=http://www.medwave.cl/medios/2007/abril/borja/HEMOFILIAFigura2.jpg&amp;imgrefurl=http://www.medwave.cl/perspectivas/PedSBA2006/2007/3/1.act&amp;usg=__xai-v5rzQLxiCde8-aDmsl2Z144=&amp;h=271&amp;w=300&amp;sz=89&amp;hl=es&amp;start=22&amp;um=1&amp;tbnid=rxUkAJwC3MLK1M:&amp;tbnh=105&amp;tbnw=116&amp;prev=/images?q=hemartrosis+hemofilia&amp;ndsp=18&amp;hl=es&amp;rlz=1T4WZPA_enES229ES237&amp;sa=N&amp;start=18&amp;um=1" TargetMode="External"/><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 Id="rId3"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96.wmf"/><Relationship Id="rId4" Type="http://schemas.openxmlformats.org/officeDocument/2006/relationships/image" Target="../media/image96.wmf"/><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9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8.jpeg"/></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 Id="rId3" Type="http://schemas.openxmlformats.org/officeDocument/2006/relationships/image" Target="../media/image10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8.png"/></Relationships>
</file>

<file path=ppt/slides/_rels/slide135.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3.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5.jpeg"/><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png"/><Relationship Id="rId3" Type="http://schemas.openxmlformats.org/officeDocument/2006/relationships/image" Target="../media/image11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 Id="rId3" Type="http://schemas.openxmlformats.org/officeDocument/2006/relationships/image" Target="../media/image121.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 Id="rId3"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7.jp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6.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wmf"/><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image" Target="../media/image139.wm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185.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48.jpeg"/><Relationship Id="rId7" Type="http://schemas.openxmlformats.org/officeDocument/2006/relationships/image" Target="../media/image148.jpeg"/><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192.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png"/><Relationship Id="rId3" Type="http://schemas.openxmlformats.org/officeDocument/2006/relationships/image" Target="../media/image158.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 Id="rId3" Type="http://schemas.openxmlformats.org/officeDocument/2006/relationships/image" Target="../media/image4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png"/><Relationship Id="rId3" Type="http://schemas.openxmlformats.org/officeDocument/2006/relationships/image" Target="../media/image166.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69.jpeg"/><Relationship Id="rId4" Type="http://schemas.openxmlformats.org/officeDocument/2006/relationships/image" Target="../media/image169.jpeg"/><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png"/></Relationships>
</file>

<file path=ppt/slides/_rels/slide218.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1.jpeg"/><Relationship Id="rId5" Type="http://schemas.openxmlformats.org/officeDocument/2006/relationships/image" Target="../media/image171.jpeg"/><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wmf"/><Relationship Id="rId3" Type="http://schemas.openxmlformats.org/officeDocument/2006/relationships/image" Target="../media/image174.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221.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5.jpeg"/><Relationship Id="rId5" Type="http://schemas.openxmlformats.org/officeDocument/2006/relationships/image" Target="../media/image176.png"/><Relationship Id="rId6" Type="http://schemas.openxmlformats.org/officeDocument/2006/relationships/image" Target="../media/image177.png"/><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8.png"/><Relationship Id="rId1" Type="http://schemas.openxmlformats.org/officeDocument/2006/relationships/vmlDrawing" Target="../drawings/vmlDrawing29.vml"/><Relationship Id="rId2"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79.png"/><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0.png"/><Relationship Id="rId1" Type="http://schemas.openxmlformats.org/officeDocument/2006/relationships/vmlDrawing" Target="../drawings/vmlDrawing31.vml"/><Relationship Id="rId2"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1.png"/><Relationship Id="rId1" Type="http://schemas.openxmlformats.org/officeDocument/2006/relationships/vmlDrawing" Target="../drawings/vmlDrawing32.vml"/><Relationship Id="rId2"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png"/><Relationship Id="rId3" Type="http://schemas.openxmlformats.org/officeDocument/2006/relationships/image" Target="../media/image183.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png"/><Relationship Id="rId3" Type="http://schemas.openxmlformats.org/officeDocument/2006/relationships/image" Target="../media/image185.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8.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87.jpg"/><Relationship Id="rId4" Type="http://schemas.openxmlformats.org/officeDocument/2006/relationships/image" Target="../media/image188.gif"/><Relationship Id="rId1" Type="http://schemas.openxmlformats.org/officeDocument/2006/relationships/slideLayout" Target="../slideLayouts/slideLayout7.xml"/><Relationship Id="rId2" Type="http://schemas.openxmlformats.org/officeDocument/2006/relationships/image" Target="../media/image186.jp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png"/><Relationship Id="rId3" Type="http://schemas.openxmlformats.org/officeDocument/2006/relationships/image" Target="../media/image191.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jp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jp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jpg"/><Relationship Id="rId3" Type="http://schemas.openxmlformats.org/officeDocument/2006/relationships/image" Target="../media/image193.jp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2.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4.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5.jpe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6.png"/><Relationship Id="rId5" Type="http://schemas.openxmlformats.org/officeDocument/2006/relationships/image" Target="../media/image7.jp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9.jpe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1.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2.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3.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5.jpe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6.jpe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7.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8.jpe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9.png"/><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0.jpeg"/><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tiff"/></Relationships>
</file>

<file path=ppt/slides/_rels/slide57.xml.rels><?xml version="1.0" encoding="UTF-8" standalone="yes"?>
<Relationships xmlns="http://schemas.openxmlformats.org/package/2006/relationships"><Relationship Id="rId11" Type="http://schemas.openxmlformats.org/officeDocument/2006/relationships/image" Target="../media/image60.tiff"/><Relationship Id="rId12" Type="http://schemas.openxmlformats.org/officeDocument/2006/relationships/image" Target="../media/image61.jpg"/><Relationship Id="rId1" Type="http://schemas.openxmlformats.org/officeDocument/2006/relationships/slideLayout" Target="../slideLayouts/slideLayout7.xml"/><Relationship Id="rId2" Type="http://schemas.openxmlformats.org/officeDocument/2006/relationships/image" Target="../media/image51.tiff"/><Relationship Id="rId3" Type="http://schemas.openxmlformats.org/officeDocument/2006/relationships/image" Target="../media/image52.tiff"/><Relationship Id="rId4" Type="http://schemas.openxmlformats.org/officeDocument/2006/relationships/image" Target="../media/image53.png"/><Relationship Id="rId5" Type="http://schemas.openxmlformats.org/officeDocument/2006/relationships/image" Target="../media/image54.tiff"/><Relationship Id="rId6" Type="http://schemas.openxmlformats.org/officeDocument/2006/relationships/image" Target="../media/image55.tiff"/><Relationship Id="rId7" Type="http://schemas.openxmlformats.org/officeDocument/2006/relationships/image" Target="../media/image56.tiff"/><Relationship Id="rId8" Type="http://schemas.openxmlformats.org/officeDocument/2006/relationships/image" Target="../media/image57.tiff"/><Relationship Id="rId9" Type="http://schemas.openxmlformats.org/officeDocument/2006/relationships/image" Target="../media/image58.png"/><Relationship Id="rId10" Type="http://schemas.openxmlformats.org/officeDocument/2006/relationships/image" Target="../media/image59.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6.png"/><Relationship Id="rId5" Type="http://schemas.openxmlformats.org/officeDocument/2006/relationships/image" Target="../media/image5.png"/><Relationship Id="rId6" Type="http://schemas.openxmlformats.org/officeDocument/2006/relationships/image" Target="../media/image67.jpg"/><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6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tiff"/><Relationship Id="rId1" Type="http://schemas.openxmlformats.org/officeDocument/2006/relationships/slideLayout" Target="../slideLayouts/slideLayout7.xml"/><Relationship Id="rId2" Type="http://schemas.openxmlformats.org/officeDocument/2006/relationships/image" Target="../media/image5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1.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836712"/>
            <a:ext cx="7772400" cy="1143000"/>
          </a:xfrm>
        </p:spPr>
        <p:txBody>
          <a:bodyPr/>
          <a:lstStyle/>
          <a:p>
            <a:r>
              <a:rPr lang="es-ES_tradnl" dirty="0" smtClean="0"/>
              <a:t>CURSO DE CLINICA </a:t>
            </a:r>
            <a:r>
              <a:rPr lang="mr-IN" dirty="0" smtClean="0"/>
              <a:t>–</a:t>
            </a:r>
            <a:r>
              <a:rPr lang="es-ES_tradnl" dirty="0" smtClean="0"/>
              <a:t> 2019</a:t>
            </a:r>
            <a:br>
              <a:rPr lang="es-ES_tradnl" dirty="0" smtClean="0"/>
            </a:br>
            <a:r>
              <a:rPr lang="es-ES_tradnl" dirty="0" smtClean="0"/>
              <a:t>UNR</a:t>
            </a:r>
            <a:endParaRPr lang="es-ES_tradnl" dirty="0"/>
          </a:p>
        </p:txBody>
      </p:sp>
      <p:sp>
        <p:nvSpPr>
          <p:cNvPr id="4" name="Rectángulo redondeado 3"/>
          <p:cNvSpPr/>
          <p:nvPr/>
        </p:nvSpPr>
        <p:spPr>
          <a:xfrm>
            <a:off x="6090392" y="4650443"/>
            <a:ext cx="2590742" cy="7631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smtClean="0">
                <a:solidFill>
                  <a:schemeClr val="tx1"/>
                </a:solidFill>
              </a:rPr>
              <a:t>FUNDACION DE LA HEMOFILIA</a:t>
            </a:r>
          </a:p>
          <a:p>
            <a:pPr algn="ctr"/>
            <a:r>
              <a:rPr lang="es-ES_tradnl" sz="1400" b="1" dirty="0" smtClean="0">
                <a:solidFill>
                  <a:schemeClr val="tx1"/>
                </a:solidFill>
              </a:rPr>
              <a:t> ROSARIO</a:t>
            </a:r>
            <a:endParaRPr lang="es-ES_tradnl" sz="1400" b="1" dirty="0">
              <a:solidFill>
                <a:schemeClr val="tx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14" y="4043070"/>
            <a:ext cx="1408266" cy="98894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55" y="4035365"/>
            <a:ext cx="1628416" cy="100214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7" name="Rectángulo redondeado 6"/>
          <p:cNvSpPr/>
          <p:nvPr/>
        </p:nvSpPr>
        <p:spPr>
          <a:xfrm>
            <a:off x="443414" y="5413594"/>
            <a:ext cx="1800200" cy="5093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200" dirty="0" smtClean="0">
                <a:solidFill>
                  <a:srgbClr val="002060"/>
                </a:solidFill>
              </a:rPr>
              <a:t>AAHDA</a:t>
            </a:r>
            <a:endParaRPr lang="es-ES_tradnl" sz="3200" dirty="0">
              <a:solidFill>
                <a:srgbClr val="002060"/>
              </a:solidFill>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3781830"/>
            <a:ext cx="1026919" cy="719387"/>
          </a:xfrm>
          <a:prstGeom prst="roundRect">
            <a:avLst>
              <a:gd name="adj" fmla="val 8594"/>
            </a:avLst>
          </a:prstGeom>
          <a:solidFill>
            <a:srgbClr val="FFFFFF">
              <a:shade val="85000"/>
            </a:srgbClr>
          </a:solidFill>
          <a:ln w="25400">
            <a:solidFill>
              <a:srgbClr val="002060"/>
            </a:solidFill>
          </a:ln>
          <a:effectLst>
            <a:reflection blurRad="12700" endPos="0" dist="5000" dir="5400000" sy="-100000" algn="bl" rotWithShape="0"/>
          </a:effectLst>
        </p:spPr>
      </p:pic>
      <p:sp>
        <p:nvSpPr>
          <p:cNvPr id="9" name="1 Título"/>
          <p:cNvSpPr txBox="1">
            <a:spLocks/>
          </p:cNvSpPr>
          <p:nvPr/>
        </p:nvSpPr>
        <p:spPr>
          <a:xfrm>
            <a:off x="3059832" y="2713515"/>
            <a:ext cx="3030560" cy="10683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2000" dirty="0" smtClean="0">
                <a:solidFill>
                  <a:schemeClr val="bg2"/>
                </a:solidFill>
                <a:latin typeface="Avenir Black"/>
                <a:cs typeface="Avenir Black"/>
              </a:rPr>
              <a:t>Dr. DAVOLI, MAURO</a:t>
            </a:r>
          </a:p>
          <a:p>
            <a:pPr algn="l"/>
            <a:r>
              <a:rPr lang="es-ES" sz="2000" dirty="0" smtClean="0">
                <a:solidFill>
                  <a:schemeClr val="bg2"/>
                </a:solidFill>
                <a:latin typeface="Avenir Black"/>
                <a:cs typeface="Avenir Black"/>
              </a:rPr>
              <a:t>      HEMATOLOGO</a:t>
            </a:r>
          </a:p>
          <a:p>
            <a:pPr algn="l"/>
            <a:endParaRPr lang="en-US" sz="5400" dirty="0">
              <a:solidFill>
                <a:schemeClr val="bg2"/>
              </a:solidFill>
              <a:latin typeface="Avenir Black"/>
              <a:cs typeface="Avenir Black"/>
            </a:endParaRPr>
          </a:p>
        </p:txBody>
      </p:sp>
    </p:spTree>
    <p:extLst>
      <p:ext uri="{BB962C8B-B14F-4D97-AF65-F5344CB8AC3E}">
        <p14:creationId xmlns:p14="http://schemas.microsoft.com/office/powerpoint/2010/main" val="3794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22238"/>
            <a:ext cx="8824913"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858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76245" y="1484784"/>
            <a:ext cx="7772400" cy="1920875"/>
          </a:xfrm>
        </p:spPr>
        <p:txBody>
          <a:bodyPr/>
          <a:lstStyle/>
          <a:p>
            <a:r>
              <a:rPr lang="es-ES" sz="8000" smtClean="0">
                <a:solidFill>
                  <a:schemeClr val="tx1"/>
                </a:solidFill>
                <a:latin typeface="Arial Unicode MS" pitchFamily="34" charset="-128"/>
              </a:rPr>
              <a:t>HEMOFILIA</a:t>
            </a:r>
            <a:br>
              <a:rPr lang="es-ES" sz="8000" smtClean="0">
                <a:solidFill>
                  <a:schemeClr val="tx1"/>
                </a:solidFill>
                <a:latin typeface="Arial Unicode MS" pitchFamily="34" charset="-128"/>
              </a:rPr>
            </a:br>
            <a:r>
              <a:rPr lang="es-ES" sz="8000" smtClean="0">
                <a:solidFill>
                  <a:schemeClr val="tx1"/>
                </a:solidFill>
                <a:latin typeface="Arial Unicode MS" pitchFamily="34" charset="-128"/>
              </a:rPr>
              <a:t>CONGENITA</a:t>
            </a:r>
            <a:endParaRPr lang="es-ES" dirty="0">
              <a:solidFill>
                <a:schemeClr val="tx1"/>
              </a:solidFill>
              <a:latin typeface="Arial Unicode MS" pitchFamily="34" charset="-128"/>
            </a:endParaRPr>
          </a:p>
        </p:txBody>
      </p:sp>
      <p:sp>
        <p:nvSpPr>
          <p:cNvPr id="2051" name="Rectangle 3"/>
          <p:cNvSpPr>
            <a:spLocks noGrp="1" noChangeArrowheads="1"/>
          </p:cNvSpPr>
          <p:nvPr>
            <p:ph type="subTitle" idx="1"/>
          </p:nvPr>
        </p:nvSpPr>
        <p:spPr>
          <a:xfrm>
            <a:off x="1043608" y="3563194"/>
            <a:ext cx="6400800" cy="985837"/>
          </a:xfrm>
        </p:spPr>
        <p:txBody>
          <a:bodyPr/>
          <a:lstStyle/>
          <a:p>
            <a:pPr>
              <a:lnSpc>
                <a:spcPct val="80000"/>
              </a:lnSpc>
            </a:pPr>
            <a:r>
              <a:rPr lang="es-ES" sz="2000" dirty="0">
                <a:latin typeface="Arial Unicode MS" pitchFamily="34" charset="-128"/>
              </a:rPr>
              <a:t>Dr. </a:t>
            </a:r>
            <a:r>
              <a:rPr lang="es-ES" sz="2000" dirty="0" smtClean="0">
                <a:latin typeface="Arial Unicode MS" pitchFamily="34" charset="-128"/>
              </a:rPr>
              <a:t>Mauro, </a:t>
            </a:r>
            <a:r>
              <a:rPr lang="es-ES" sz="2000" dirty="0" err="1" smtClean="0">
                <a:latin typeface="Arial Unicode MS" pitchFamily="34" charset="-128"/>
              </a:rPr>
              <a:t>Davoli</a:t>
            </a:r>
            <a:endParaRPr lang="es-ES" sz="2000" dirty="0">
              <a:latin typeface="Arial Unicode MS" pitchFamily="34" charset="-128"/>
            </a:endParaRPr>
          </a:p>
        </p:txBody>
      </p:sp>
      <p:sp>
        <p:nvSpPr>
          <p:cNvPr id="2052" name="Text Box 4"/>
          <p:cNvSpPr txBox="1">
            <a:spLocks noChangeArrowheads="1"/>
          </p:cNvSpPr>
          <p:nvPr/>
        </p:nvSpPr>
        <p:spPr bwMode="auto">
          <a:xfrm>
            <a:off x="2923590" y="4553833"/>
            <a:ext cx="2877711" cy="1323439"/>
          </a:xfrm>
          <a:prstGeom prst="rect">
            <a:avLst/>
          </a:prstGeom>
          <a:noFill/>
          <a:ln w="9525">
            <a:noFill/>
            <a:miter lim="800000"/>
            <a:headEnd/>
            <a:tailEnd/>
          </a:ln>
          <a:effectLst/>
        </p:spPr>
        <p:txBody>
          <a:bodyPr wrap="none">
            <a:spAutoFit/>
          </a:bodyPr>
          <a:lstStyle/>
          <a:p>
            <a:pPr algn="ctr"/>
            <a:r>
              <a:rPr lang="es-ES" sz="4000" b="1" smtClean="0">
                <a:solidFill>
                  <a:schemeClr val="hlink"/>
                </a:solidFill>
              </a:rPr>
              <a:t>UNR - </a:t>
            </a:r>
            <a:r>
              <a:rPr lang="es-ES" sz="4000" b="1" smtClean="0">
                <a:solidFill>
                  <a:schemeClr val="hlink"/>
                </a:solidFill>
                <a:effectLst/>
              </a:rPr>
              <a:t>2019</a:t>
            </a:r>
            <a:r>
              <a:rPr lang="es-ES" sz="4000" b="1" dirty="0" smtClean="0">
                <a:solidFill>
                  <a:schemeClr val="hlink"/>
                </a:solidFill>
                <a:effectLst/>
              </a:rPr>
              <a:t>.</a:t>
            </a:r>
            <a:endParaRPr lang="es-ES" sz="4000" b="1" dirty="0">
              <a:solidFill>
                <a:schemeClr val="hlink"/>
              </a:solidFill>
              <a:effectLst/>
            </a:endParaRPr>
          </a:p>
          <a:p>
            <a:pPr algn="ctr"/>
            <a:endParaRPr lang="es-ES" sz="4000" b="1" dirty="0">
              <a:solidFill>
                <a:schemeClr val="hlink"/>
              </a:solidFill>
              <a:effectLst/>
            </a:endParaRPr>
          </a:p>
        </p:txBody>
      </p:sp>
    </p:spTree>
    <p:extLst>
      <p:ext uri="{BB962C8B-B14F-4D97-AF65-F5344CB8AC3E}">
        <p14:creationId xmlns:p14="http://schemas.microsoft.com/office/powerpoint/2010/main" val="146432387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5 Grupo"/>
          <p:cNvGrpSpPr>
            <a:grpSpLocks/>
          </p:cNvGrpSpPr>
          <p:nvPr/>
        </p:nvGrpSpPr>
        <p:grpSpPr bwMode="auto">
          <a:xfrm>
            <a:off x="340812" y="212548"/>
            <a:ext cx="894151" cy="763617"/>
            <a:chOff x="1476375" y="4868863"/>
            <a:chExt cx="647700" cy="865187"/>
          </a:xfrm>
          <a:effectLst>
            <a:outerShdw blurRad="50800" dist="38100" dir="16200000" rotWithShape="0">
              <a:prstClr val="black">
                <a:alpha val="40000"/>
              </a:prstClr>
            </a:outerShdw>
          </a:effectLst>
        </p:grpSpPr>
        <p:sp>
          <p:nvSpPr>
            <p:cNvPr id="5127"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8"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9"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0"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1"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2"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2073"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
        <p:nvSpPr>
          <p:cNvPr id="88070" name="Text Box 1030"/>
          <p:cNvSpPr txBox="1">
            <a:spLocks noChangeArrowheads="1"/>
          </p:cNvSpPr>
          <p:nvPr/>
        </p:nvSpPr>
        <p:spPr bwMode="auto">
          <a:xfrm>
            <a:off x="3657599" y="6140450"/>
            <a:ext cx="5399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800">
                <a:latin typeface="Arial" charset="0"/>
                <a:ea typeface="Arial" charset="0"/>
                <a:cs typeface="Arial" charset="0"/>
              </a:rPr>
              <a:t>PACIENTE DE 7 AÑOS EN TTO PROFILAXIS</a:t>
            </a:r>
            <a:endParaRPr lang="es-ES" altLang="es-AR" sz="1800" dirty="0">
              <a:latin typeface="Arial" charset="0"/>
              <a:ea typeface="Arial" charset="0"/>
              <a:cs typeface="Arial" charset="0"/>
            </a:endParaRPr>
          </a:p>
        </p:txBody>
      </p:sp>
      <p:sp>
        <p:nvSpPr>
          <p:cNvPr id="88071" name="Text Box 1031"/>
          <p:cNvSpPr txBox="1">
            <a:spLocks noChangeArrowheads="1"/>
          </p:cNvSpPr>
          <p:nvPr/>
        </p:nvSpPr>
        <p:spPr bwMode="auto">
          <a:xfrm>
            <a:off x="3647135" y="4616692"/>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800">
                <a:latin typeface="Arial" charset="0"/>
                <a:ea typeface="Arial" charset="0"/>
                <a:cs typeface="Arial" charset="0"/>
              </a:rPr>
              <a:t>PACIENTE DE 50 AÑOS, EN TTO A DEMANDA</a:t>
            </a:r>
            <a:endParaRPr lang="es-ES" altLang="es-AR" sz="1800" dirty="0">
              <a:latin typeface="Arial" charset="0"/>
              <a:ea typeface="Arial" charset="0"/>
              <a:cs typeface="Arial" charset="0"/>
            </a:endParaRPr>
          </a:p>
        </p:txBody>
      </p:sp>
      <p:sp>
        <p:nvSpPr>
          <p:cNvPr id="88073" name="Text Box 1033"/>
          <p:cNvSpPr txBox="1">
            <a:spLocks noChangeArrowheads="1"/>
          </p:cNvSpPr>
          <p:nvPr/>
        </p:nvSpPr>
        <p:spPr bwMode="auto">
          <a:xfrm>
            <a:off x="4830126" y="2827010"/>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800" dirty="0">
                <a:latin typeface="Arial" charset="0"/>
                <a:ea typeface="Arial" charset="0"/>
                <a:cs typeface="Arial" charset="0"/>
              </a:rPr>
              <a:t>DEFINICION ACADEMICA</a:t>
            </a:r>
            <a:endParaRPr lang="es-ES" altLang="es-AR" sz="1800" dirty="0">
              <a:latin typeface="Arial" charset="0"/>
              <a:ea typeface="Arial" charset="0"/>
              <a:cs typeface="Arial" charset="0"/>
            </a:endParaRPr>
          </a:p>
        </p:txBody>
      </p:sp>
      <p:sp>
        <p:nvSpPr>
          <p:cNvPr id="3" name="Rectángulo redondeado 2"/>
          <p:cNvSpPr/>
          <p:nvPr/>
        </p:nvSpPr>
        <p:spPr bwMode="auto">
          <a:xfrm>
            <a:off x="339293" y="1436916"/>
            <a:ext cx="8436732" cy="1188253"/>
          </a:xfrm>
          <a:prstGeom prst="roundRect">
            <a:avLst/>
          </a:prstGeom>
          <a:solidFill>
            <a:srgbClr val="F0ECB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ct val="50000"/>
              </a:spcBef>
              <a:spcAft>
                <a:spcPts val="0"/>
              </a:spcAft>
              <a:defRPr/>
            </a:pPr>
            <a:r>
              <a:rPr lang="es-AR" altLang="es-AR" sz="1800" dirty="0">
                <a:solidFill>
                  <a:schemeClr val="bg1">
                    <a:lumMod val="75000"/>
                  </a:schemeClr>
                </a:solidFill>
                <a:latin typeface="Arial" pitchFamily="34" charset="0"/>
                <a:cs typeface="Arial" pitchFamily="34" charset="0"/>
              </a:rPr>
              <a:t>LA HEMOFILIA ES UNA ENFERMEDAD LIGADA AL SEXO, QUE SE CARACTERIZA POR PRESENTAR UN DEFICIT EN LOS FACTORES DE LA COAGULACION DE LA SANGRE Y POR CONSIGUIENTE EVENTOS HEMORRAGICOS...............</a:t>
            </a:r>
            <a:endParaRPr lang="es-ES" altLang="es-AR" sz="1800" dirty="0">
              <a:solidFill>
                <a:schemeClr val="bg1">
                  <a:lumMod val="75000"/>
                </a:schemeClr>
              </a:solidFill>
              <a:latin typeface="Arial" pitchFamily="34" charset="0"/>
              <a:cs typeface="Arial" pitchFamily="34" charset="0"/>
            </a:endParaRPr>
          </a:p>
        </p:txBody>
      </p:sp>
      <p:sp>
        <p:nvSpPr>
          <p:cNvPr id="4" name="Rectángulo redondeado 3"/>
          <p:cNvSpPr/>
          <p:nvPr/>
        </p:nvSpPr>
        <p:spPr bwMode="auto">
          <a:xfrm>
            <a:off x="269221" y="3467728"/>
            <a:ext cx="8506805" cy="973470"/>
          </a:xfrm>
          <a:prstGeom prst="roundRect">
            <a:avLst/>
          </a:prstGeom>
          <a:solidFill>
            <a:srgbClr val="C92E2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spcBef>
                <a:spcPct val="50000"/>
              </a:spcBef>
            </a:pPr>
            <a:r>
              <a:rPr lang="es-AR" altLang="es-AR" sz="1800" dirty="0">
                <a:latin typeface="Arial" charset="0"/>
                <a:ea typeface="Arial" charset="0"/>
                <a:cs typeface="Arial" charset="0"/>
              </a:rPr>
              <a:t>LA HEMOFILIA ES UN PROBLEMA QUE LLEVO TODA MI VIDA Y QUE ME CAMBIO LA FORMA DE VIVIR, MUCHO TIEMPO PASO EN REPOSO Y CON DOLOR.      </a:t>
            </a:r>
            <a:endParaRPr lang="es-ES" altLang="es-AR" sz="1800" dirty="0">
              <a:latin typeface="Arial" charset="0"/>
              <a:ea typeface="Arial" charset="0"/>
              <a:cs typeface="Arial" charset="0"/>
            </a:endParaRPr>
          </a:p>
        </p:txBody>
      </p:sp>
      <p:sp>
        <p:nvSpPr>
          <p:cNvPr id="5" name="Rectángulo redondeado 4"/>
          <p:cNvSpPr/>
          <p:nvPr/>
        </p:nvSpPr>
        <p:spPr bwMode="auto">
          <a:xfrm>
            <a:off x="313666" y="5274949"/>
            <a:ext cx="8462359" cy="641350"/>
          </a:xfrm>
          <a:prstGeom prst="roundRect">
            <a:avLst/>
          </a:prstGeom>
          <a:solidFill>
            <a:srgbClr val="33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spcBef>
                <a:spcPct val="50000"/>
              </a:spcBef>
            </a:pPr>
            <a:r>
              <a:rPr lang="es-AR" altLang="es-AR" sz="1800">
                <a:latin typeface="Arial" charset="0"/>
                <a:ea typeface="Arial" charset="0"/>
                <a:cs typeface="Arial" charset="0"/>
              </a:rPr>
              <a:t>LA HEMOFILIA ES UN PINCHAZO 3 VECES POR SEMANA, MI VIDA ES IGUAL A LA DE MIS AMIGUITOS</a:t>
            </a:r>
            <a:endParaRPr lang="es-ES" altLang="es-AR" sz="1800" dirty="0">
              <a:latin typeface="Arial" charset="0"/>
              <a:ea typeface="Arial" charset="0"/>
              <a:cs typeface="Arial" charset="0"/>
            </a:endParaRPr>
          </a:p>
        </p:txBody>
      </p:sp>
      <p:sp>
        <p:nvSpPr>
          <p:cNvPr id="20" name="Text Box 3"/>
          <p:cNvSpPr txBox="1">
            <a:spLocks noChangeArrowheads="1"/>
          </p:cNvSpPr>
          <p:nvPr/>
        </p:nvSpPr>
        <p:spPr bwMode="auto">
          <a:xfrm>
            <a:off x="2880584" y="441643"/>
            <a:ext cx="3587842" cy="584775"/>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sz="4000" b="1" smtClean="0">
                <a:solidFill>
                  <a:srgbClr val="FFCC00"/>
                </a:solidFill>
                <a:effectLst>
                  <a:outerShdw blurRad="38100" dist="38100" dir="2700000" algn="tl">
                    <a:srgbClr val="000000"/>
                  </a:outerShdw>
                </a:effectLst>
                <a:latin typeface="Comic Sans MS" pitchFamily="66" charset="0"/>
              </a:rPr>
              <a:t>DEFINICION</a:t>
            </a:r>
            <a:endParaRPr lang="es-ES" sz="3600" b="1">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7886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8073"/>
                                        </p:tgtEl>
                                        <p:attrNameLst>
                                          <p:attrName>style.visibility</p:attrName>
                                        </p:attrNameLst>
                                      </p:cBhvr>
                                      <p:to>
                                        <p:strVal val="visible"/>
                                      </p:to>
                                    </p:set>
                                    <p:anim calcmode="lin" valueType="num">
                                      <p:cBhvr additive="base">
                                        <p:cTn id="12" dur="500" fill="hold"/>
                                        <p:tgtEl>
                                          <p:spTgt spid="88073"/>
                                        </p:tgtEl>
                                        <p:attrNameLst>
                                          <p:attrName>ppt_x</p:attrName>
                                        </p:attrNameLst>
                                      </p:cBhvr>
                                      <p:tavLst>
                                        <p:tav tm="0">
                                          <p:val>
                                            <p:strVal val="#ppt_x"/>
                                          </p:val>
                                        </p:tav>
                                        <p:tav tm="100000">
                                          <p:val>
                                            <p:strVal val="#ppt_x"/>
                                          </p:val>
                                        </p:tav>
                                      </p:tavLst>
                                    </p:anim>
                                    <p:anim calcmode="lin" valueType="num">
                                      <p:cBhvr additive="base">
                                        <p:cTn id="13" dur="500" fill="hold"/>
                                        <p:tgtEl>
                                          <p:spTgt spid="8807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88071"/>
                                        </p:tgtEl>
                                        <p:attrNameLst>
                                          <p:attrName>style.visibility</p:attrName>
                                        </p:attrNameLst>
                                      </p:cBhvr>
                                      <p:to>
                                        <p:strVal val="visible"/>
                                      </p:to>
                                    </p:set>
                                    <p:animEffect transition="in" filter="strips(downLeft)">
                                      <p:cBhvr>
                                        <p:cTn id="23" dur="500"/>
                                        <p:tgtEl>
                                          <p:spTgt spid="8807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88070"/>
                                        </p:tgtEl>
                                        <p:attrNameLst>
                                          <p:attrName>style.visibility</p:attrName>
                                        </p:attrNameLst>
                                      </p:cBhvr>
                                      <p:to>
                                        <p:strVal val="visible"/>
                                      </p:to>
                                    </p:set>
                                    <p:animEffect transition="in" filter="strips(downLeft)">
                                      <p:cBhvr>
                                        <p:cTn id="33"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p:bldP spid="88071" grpId="0"/>
      <p:bldP spid="88073" grpId="0"/>
      <p:bldP spid="3" grpId="0" animBg="1"/>
      <p:bldP spid="4" grpId="0" animBg="1"/>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ject 2"/>
          <p:cNvPicPr>
            <a:picLocks noChangeAspect="1"/>
          </p:cNvPicPr>
          <p:nvPr>
            <p:extLst/>
          </p:nvPr>
        </p:nvPicPr>
        <p:blipFill>
          <a:blip r:embed="rId3"/>
          <a:stretch>
            <a:fillRect/>
          </a:stretch>
        </p:blipFill>
        <p:spPr>
          <a:xfrm>
            <a:off x="231775" y="990600"/>
            <a:ext cx="8455025" cy="4343400"/>
          </a:xfrm>
          <a:prstGeom prst="rect">
            <a:avLst/>
          </a:prstGeom>
        </p:spPr>
      </p:pic>
      <p:pic>
        <p:nvPicPr>
          <p:cNvPr id="2051" name="Object 3"/>
          <p:cNvPicPr>
            <a:picLocks noChangeAspect="1"/>
          </p:cNvPicPr>
          <p:nvPr/>
        </p:nvPicPr>
        <p:blipFill>
          <a:blip r:embed="rId5"/>
          <a:stretch>
            <a:fillRect/>
          </a:stretch>
        </p:blipFill>
        <p:spPr>
          <a:xfrm>
            <a:off x="228600" y="5486400"/>
            <a:ext cx="8763000" cy="563563"/>
          </a:xfrm>
          <a:prstGeom prst="rect">
            <a:avLst/>
          </a:prstGeom>
        </p:spPr>
      </p:pic>
      <p:pic>
        <p:nvPicPr>
          <p:cNvPr id="2052" name="Object 4"/>
          <p:cNvPicPr>
            <a:picLocks noChangeAspect="1"/>
          </p:cNvPicPr>
          <p:nvPr/>
        </p:nvPicPr>
        <p:blipFill>
          <a:blip r:embed="rId7"/>
          <a:stretch>
            <a:fillRect/>
          </a:stretch>
        </p:blipFill>
        <p:spPr>
          <a:xfrm>
            <a:off x="228600" y="6172200"/>
            <a:ext cx="8763000" cy="488950"/>
          </a:xfrm>
          <a:prstGeom prst="rect">
            <a:avLst/>
          </a:prstGeom>
        </p:spPr>
      </p:pic>
      <p:sp>
        <p:nvSpPr>
          <p:cNvPr id="2053" name="Rectangle 2056"/>
          <p:cNvSpPr>
            <a:spLocks noChangeArrowheads="1"/>
          </p:cNvSpPr>
          <p:nvPr/>
        </p:nvSpPr>
        <p:spPr bwMode="auto">
          <a:xfrm>
            <a:off x="228600" y="6172200"/>
            <a:ext cx="838200" cy="457200"/>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endParaRPr lang="es-AR" altLang="es-ES_tradnl" sz="1800">
              <a:latin typeface="Times New Roman" charset="0"/>
              <a:ea typeface="Times New Roman" charset="0"/>
              <a:cs typeface="Times New Roman" charset="0"/>
            </a:endParaRPr>
          </a:p>
        </p:txBody>
      </p:sp>
      <p:sp>
        <p:nvSpPr>
          <p:cNvPr id="2054" name="Rectangle 2057"/>
          <p:cNvSpPr>
            <a:spLocks noChangeArrowheads="1"/>
          </p:cNvSpPr>
          <p:nvPr/>
        </p:nvSpPr>
        <p:spPr bwMode="auto">
          <a:xfrm>
            <a:off x="228600" y="5562600"/>
            <a:ext cx="838200" cy="457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endParaRPr lang="es-AR" altLang="es-ES_tradnl" sz="1800">
              <a:latin typeface="Times New Roman" charset="0"/>
              <a:ea typeface="Times New Roman" charset="0"/>
              <a:cs typeface="Times New Roman" charset="0"/>
            </a:endParaRPr>
          </a:p>
        </p:txBody>
      </p:sp>
      <p:sp>
        <p:nvSpPr>
          <p:cNvPr id="8" name="Text Box 3"/>
          <p:cNvSpPr txBox="1">
            <a:spLocks noChangeArrowheads="1"/>
          </p:cNvSpPr>
          <p:nvPr/>
        </p:nvSpPr>
        <p:spPr bwMode="auto">
          <a:xfrm>
            <a:off x="1195412" y="253425"/>
            <a:ext cx="6527749" cy="584775"/>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sz="4000" b="1" smtClean="0">
                <a:solidFill>
                  <a:srgbClr val="FFCC00"/>
                </a:solidFill>
                <a:effectLst>
                  <a:outerShdw blurRad="38100" dist="38100" dir="2700000" algn="tl">
                    <a:srgbClr val="000000"/>
                  </a:outerShdw>
                </a:effectLst>
                <a:latin typeface="Comic Sans MS" pitchFamily="66" charset="0"/>
              </a:rPr>
              <a:t>UN POCO DE HISTORIA</a:t>
            </a:r>
            <a:endParaRPr lang="es-ES" sz="3600" b="1">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7295718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688032" y="403696"/>
            <a:ext cx="7772400" cy="1143000"/>
          </a:xfrm>
        </p:spPr>
        <p:txBody>
          <a:bodyPr/>
          <a:lstStyle/>
          <a:p>
            <a:r>
              <a:rPr lang="es-ES">
                <a:solidFill>
                  <a:schemeClr val="tx1"/>
                </a:solidFill>
                <a:latin typeface="Arial Unicode MS" pitchFamily="34" charset="-128"/>
              </a:rPr>
              <a:t>Hemofilia - Historia</a:t>
            </a:r>
          </a:p>
        </p:txBody>
      </p:sp>
      <p:pic>
        <p:nvPicPr>
          <p:cNvPr id="99333" name="Picture 5" descr="queen%20victoria%20hemofilia"/>
          <p:cNvPicPr>
            <a:picLocks noChangeAspect="1" noChangeArrowheads="1"/>
          </p:cNvPicPr>
          <p:nvPr/>
        </p:nvPicPr>
        <p:blipFill>
          <a:blip r:embed="rId3"/>
          <a:srcRect/>
          <a:stretch>
            <a:fillRect/>
          </a:stretch>
        </p:blipFill>
        <p:spPr bwMode="auto">
          <a:xfrm>
            <a:off x="722957" y="1484784"/>
            <a:ext cx="7704138" cy="5040312"/>
          </a:xfrm>
          <a:prstGeom prst="rect">
            <a:avLst/>
          </a:prstGeom>
          <a:noFill/>
        </p:spPr>
      </p:pic>
      <p:sp>
        <p:nvSpPr>
          <p:cNvPr id="99336" name="Text Box 8"/>
          <p:cNvSpPr txBox="1">
            <a:spLocks noChangeArrowheads="1"/>
          </p:cNvSpPr>
          <p:nvPr/>
        </p:nvSpPr>
        <p:spPr bwMode="auto">
          <a:xfrm>
            <a:off x="3242320" y="3991446"/>
            <a:ext cx="906462" cy="244475"/>
          </a:xfrm>
          <a:prstGeom prst="rect">
            <a:avLst/>
          </a:prstGeom>
          <a:noFill/>
          <a:ln w="9525">
            <a:noFill/>
            <a:miter lim="800000"/>
            <a:headEnd/>
            <a:tailEnd/>
          </a:ln>
          <a:effectLst/>
        </p:spPr>
        <p:txBody>
          <a:bodyPr wrap="none">
            <a:spAutoFit/>
          </a:bodyPr>
          <a:lstStyle/>
          <a:p>
            <a:r>
              <a:rPr lang="es-ES" sz="1000" b="1">
                <a:effectLst>
                  <a:outerShdw blurRad="38100" dist="38100" dir="2700000" algn="tl">
                    <a:srgbClr val="000000"/>
                  </a:outerShdw>
                </a:effectLst>
                <a:latin typeface="Verdana" pitchFamily="34" charset="0"/>
              </a:rPr>
              <a:t>Alexandra</a:t>
            </a:r>
          </a:p>
        </p:txBody>
      </p:sp>
      <p:sp>
        <p:nvSpPr>
          <p:cNvPr id="99337" name="Text Box 9"/>
          <p:cNvSpPr txBox="1">
            <a:spLocks noChangeArrowheads="1"/>
          </p:cNvSpPr>
          <p:nvPr/>
        </p:nvSpPr>
        <p:spPr bwMode="auto">
          <a:xfrm>
            <a:off x="7923857" y="2276946"/>
            <a:ext cx="536575" cy="254000"/>
          </a:xfrm>
          <a:prstGeom prst="rect">
            <a:avLst/>
          </a:prstGeom>
          <a:noFill/>
          <a:ln w="9525">
            <a:solidFill>
              <a:schemeClr val="tx1"/>
            </a:solidFill>
            <a:miter lim="800000"/>
            <a:headEnd/>
            <a:tailEnd/>
          </a:ln>
          <a:effectLst/>
        </p:spPr>
        <p:txBody>
          <a:bodyPr wrap="none">
            <a:spAutoFit/>
          </a:bodyPr>
          <a:lstStyle/>
          <a:p>
            <a:r>
              <a:rPr lang="es-ES" sz="1000" b="1">
                <a:effectLst>
                  <a:outerShdw blurRad="38100" dist="38100" dir="2700000" algn="tl">
                    <a:srgbClr val="000000"/>
                  </a:outerShdw>
                </a:effectLst>
                <a:latin typeface="Verdana" pitchFamily="34" charset="0"/>
              </a:rPr>
              <a:t>Alice</a:t>
            </a:r>
          </a:p>
        </p:txBody>
      </p:sp>
      <p:sp>
        <p:nvSpPr>
          <p:cNvPr id="99338" name="Text Box 10"/>
          <p:cNvSpPr txBox="1">
            <a:spLocks noChangeArrowheads="1"/>
          </p:cNvSpPr>
          <p:nvPr/>
        </p:nvSpPr>
        <p:spPr bwMode="auto">
          <a:xfrm>
            <a:off x="3315345" y="2276946"/>
            <a:ext cx="781050" cy="254000"/>
          </a:xfrm>
          <a:prstGeom prst="rect">
            <a:avLst/>
          </a:prstGeom>
          <a:noFill/>
          <a:ln w="9525">
            <a:solidFill>
              <a:schemeClr val="tx1"/>
            </a:solidFill>
            <a:miter lim="800000"/>
            <a:headEnd/>
            <a:tailEnd/>
          </a:ln>
          <a:effectLst/>
        </p:spPr>
        <p:txBody>
          <a:bodyPr wrap="none">
            <a:spAutoFit/>
          </a:bodyPr>
          <a:lstStyle/>
          <a:p>
            <a:r>
              <a:rPr lang="es-ES" sz="1000" b="1">
                <a:effectLst>
                  <a:outerShdw blurRad="38100" dist="38100" dir="2700000" algn="tl">
                    <a:srgbClr val="000000"/>
                  </a:outerShdw>
                </a:effectLst>
                <a:latin typeface="Verdana" pitchFamily="34" charset="0"/>
              </a:rPr>
              <a:t>Beatrice</a:t>
            </a:r>
          </a:p>
        </p:txBody>
      </p:sp>
    </p:spTree>
    <p:extLst>
      <p:ext uri="{BB962C8B-B14F-4D97-AF65-F5344CB8AC3E}">
        <p14:creationId xmlns:p14="http://schemas.microsoft.com/office/powerpoint/2010/main" val="576042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13075" y="271463"/>
            <a:ext cx="355600" cy="287337"/>
          </a:xfrm>
          <a:prstGeom prst="rect">
            <a:avLst/>
          </a:prstGeom>
          <a:noFill/>
          <a:ln w="9525">
            <a:noFill/>
            <a:miter lim="800000"/>
            <a:headEnd/>
            <a:tailEnd/>
          </a:ln>
        </p:spPr>
        <p:txBody>
          <a:bodyPr wrap="none">
            <a:spAutoFit/>
          </a:bodyPr>
          <a:lstStyle/>
          <a:p>
            <a:pPr marL="171450" indent="-171450" algn="r">
              <a:lnSpc>
                <a:spcPct val="80000"/>
              </a:lnSpc>
              <a:spcBef>
                <a:spcPct val="20000"/>
              </a:spcBef>
              <a:buFontTx/>
              <a:buChar char="•"/>
            </a:pPr>
            <a:endParaRPr lang="es-ES_tradnl" sz="1600">
              <a:solidFill>
                <a:srgbClr val="CCECFF"/>
              </a:solidFill>
            </a:endParaRPr>
          </a:p>
        </p:txBody>
      </p:sp>
      <p:sp>
        <p:nvSpPr>
          <p:cNvPr id="70659" name="Text Box 3"/>
          <p:cNvSpPr txBox="1">
            <a:spLocks noChangeArrowheads="1"/>
          </p:cNvSpPr>
          <p:nvPr/>
        </p:nvSpPr>
        <p:spPr bwMode="auto">
          <a:xfrm>
            <a:off x="3295377" y="444500"/>
            <a:ext cx="2644775" cy="482600"/>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sz="3200" b="1" dirty="0">
                <a:solidFill>
                  <a:srgbClr val="FFCC00"/>
                </a:solidFill>
                <a:effectLst>
                  <a:outerShdw blurRad="38100" dist="38100" dir="2700000" algn="tl">
                    <a:srgbClr val="000000"/>
                  </a:outerShdw>
                </a:effectLst>
                <a:latin typeface="Comic Sans MS" pitchFamily="66" charset="0"/>
              </a:rPr>
              <a:t>HEMOFILIA</a:t>
            </a:r>
            <a:endParaRPr lang="es-ES" sz="2800" b="1" dirty="0">
              <a:solidFill>
                <a:srgbClr val="FFFFCC"/>
              </a:solidFill>
              <a:effectLst>
                <a:outerShdw blurRad="38100" dist="38100" dir="2700000" algn="tl">
                  <a:srgbClr val="000000"/>
                </a:outerShdw>
              </a:effectLst>
              <a:latin typeface="Comic Sans MS" pitchFamily="66" charset="0"/>
            </a:endParaRPr>
          </a:p>
        </p:txBody>
      </p:sp>
      <p:sp>
        <p:nvSpPr>
          <p:cNvPr id="4100" name="Line 4"/>
          <p:cNvSpPr>
            <a:spLocks noChangeShapeType="1"/>
          </p:cNvSpPr>
          <p:nvPr/>
        </p:nvSpPr>
        <p:spPr bwMode="auto">
          <a:xfrm>
            <a:off x="395288" y="1196975"/>
            <a:ext cx="8353425" cy="0"/>
          </a:xfrm>
          <a:prstGeom prst="line">
            <a:avLst/>
          </a:prstGeom>
          <a:noFill/>
          <a:ln w="38100">
            <a:solidFill>
              <a:schemeClr val="hlink"/>
            </a:solidFill>
            <a:round/>
            <a:headEnd/>
            <a:tailEnd/>
          </a:ln>
        </p:spPr>
        <p:txBody>
          <a:bodyPr anchor="ctr">
            <a:spAutoFit/>
          </a:bodyPr>
          <a:lstStyle/>
          <a:p>
            <a:endParaRPr lang="es-ES"/>
          </a:p>
        </p:txBody>
      </p:sp>
      <p:sp>
        <p:nvSpPr>
          <p:cNvPr id="4101" name="Text Box 5"/>
          <p:cNvSpPr txBox="1">
            <a:spLocks noChangeArrowheads="1"/>
          </p:cNvSpPr>
          <p:nvPr/>
        </p:nvSpPr>
        <p:spPr bwMode="auto">
          <a:xfrm>
            <a:off x="852488" y="881063"/>
            <a:ext cx="355600" cy="336550"/>
          </a:xfrm>
          <a:prstGeom prst="rect">
            <a:avLst/>
          </a:prstGeom>
          <a:noFill/>
          <a:ln w="9525">
            <a:noFill/>
            <a:miter lim="800000"/>
            <a:headEnd/>
            <a:tailEnd/>
          </a:ln>
        </p:spPr>
        <p:txBody>
          <a:bodyPr wrap="none">
            <a:spAutoFit/>
          </a:bodyPr>
          <a:lstStyle/>
          <a:p>
            <a:pPr marL="171450" indent="-171450" algn="r">
              <a:lnSpc>
                <a:spcPct val="80000"/>
              </a:lnSpc>
              <a:spcBef>
                <a:spcPct val="20000"/>
              </a:spcBef>
              <a:buFontTx/>
              <a:buChar char="•"/>
            </a:pPr>
            <a:endParaRPr lang="es-ES_tradnl" sz="2000">
              <a:solidFill>
                <a:srgbClr val="CCECFF"/>
              </a:solidFill>
            </a:endParaRPr>
          </a:p>
        </p:txBody>
      </p:sp>
      <p:sp>
        <p:nvSpPr>
          <p:cNvPr id="70662" name="Text Box 6"/>
          <p:cNvSpPr txBox="1">
            <a:spLocks noChangeArrowheads="1"/>
          </p:cNvSpPr>
          <p:nvPr/>
        </p:nvSpPr>
        <p:spPr bwMode="auto">
          <a:xfrm>
            <a:off x="301625" y="1546225"/>
            <a:ext cx="8842375" cy="4967514"/>
          </a:xfrm>
          <a:prstGeom prst="rect">
            <a:avLst/>
          </a:prstGeom>
          <a:noFill/>
          <a:ln w="9525">
            <a:noFill/>
            <a:miter lim="800000"/>
            <a:headEnd/>
            <a:tailEnd/>
          </a:ln>
          <a:effectLst/>
        </p:spPr>
        <p:txBody>
          <a:bodyPr>
            <a:spAutoFit/>
          </a:bodyPr>
          <a:lstStyle/>
          <a:p>
            <a:pPr marL="171450" indent="-171450" algn="just">
              <a:spcBef>
                <a:spcPct val="20000"/>
              </a:spcBef>
              <a:defRPr/>
            </a:pPr>
            <a:r>
              <a:rPr lang="es-ES" sz="2400" b="1" dirty="0">
                <a:latin typeface="Comic Sans MS" pitchFamily="66" charset="0"/>
              </a:rPr>
              <a:t>Trastorno congénito de la coagulación, caracterizado por </a:t>
            </a:r>
          </a:p>
          <a:p>
            <a:pPr marL="171450" indent="-171450" algn="just">
              <a:spcBef>
                <a:spcPct val="20000"/>
              </a:spcBef>
              <a:defRPr/>
            </a:pPr>
            <a:r>
              <a:rPr lang="es-ES" sz="2400" b="1" dirty="0">
                <a:latin typeface="Comic Sans MS" pitchFamily="66" charset="0"/>
              </a:rPr>
              <a:t>la deficiencia de</a:t>
            </a:r>
            <a:r>
              <a:rPr lang="es-ES" sz="2400" b="1" dirty="0">
                <a:solidFill>
                  <a:schemeClr val="bg1"/>
                </a:solidFill>
                <a:latin typeface="Comic Sans MS" pitchFamily="66" charset="0"/>
              </a:rPr>
              <a:t> </a:t>
            </a:r>
            <a:r>
              <a:rPr lang="es-ES" sz="2400" b="1" dirty="0">
                <a:solidFill>
                  <a:srgbClr val="FF3300"/>
                </a:solidFill>
                <a:latin typeface="Comic Sans MS" pitchFamily="66" charset="0"/>
              </a:rPr>
              <a:t>factor VIII</a:t>
            </a:r>
            <a:r>
              <a:rPr lang="es-ES" sz="2400" b="1" dirty="0">
                <a:solidFill>
                  <a:schemeClr val="bg1"/>
                </a:solidFill>
                <a:latin typeface="Comic Sans MS" pitchFamily="66" charset="0"/>
              </a:rPr>
              <a:t> </a:t>
            </a:r>
            <a:r>
              <a:rPr lang="es-ES" sz="2400" b="1" dirty="0">
                <a:latin typeface="Comic Sans MS" pitchFamily="66" charset="0"/>
              </a:rPr>
              <a:t>(F VIII),  en el caso de la Hemofilia A o del </a:t>
            </a:r>
            <a:r>
              <a:rPr lang="es-ES" sz="2400" b="1" dirty="0">
                <a:solidFill>
                  <a:srgbClr val="FF3300"/>
                </a:solidFill>
                <a:latin typeface="Comic Sans MS" pitchFamily="66" charset="0"/>
              </a:rPr>
              <a:t>factor IX</a:t>
            </a:r>
            <a:r>
              <a:rPr lang="es-ES" sz="2400" b="1" dirty="0">
                <a:solidFill>
                  <a:schemeClr val="bg1"/>
                </a:solidFill>
                <a:latin typeface="Comic Sans MS" pitchFamily="66" charset="0"/>
              </a:rPr>
              <a:t> </a:t>
            </a:r>
            <a:r>
              <a:rPr lang="es-ES" sz="2400" b="1" dirty="0">
                <a:latin typeface="Comic Sans MS" pitchFamily="66" charset="0"/>
              </a:rPr>
              <a:t>(F IX), en la Hemofilia B.</a:t>
            </a:r>
          </a:p>
          <a:p>
            <a:pPr marL="171450" indent="-171450" algn="just">
              <a:spcBef>
                <a:spcPct val="20000"/>
              </a:spcBef>
              <a:defRPr/>
            </a:pPr>
            <a:endParaRPr lang="es-ES" sz="2400" b="1" dirty="0">
              <a:solidFill>
                <a:schemeClr val="bg1"/>
              </a:solidFill>
              <a:latin typeface="Comic Sans MS" pitchFamily="66" charset="0"/>
            </a:endParaRPr>
          </a:p>
          <a:p>
            <a:pPr marL="171450" indent="-171450" algn="just">
              <a:lnSpc>
                <a:spcPct val="80000"/>
              </a:lnSpc>
              <a:spcBef>
                <a:spcPct val="20000"/>
              </a:spcBef>
              <a:defRPr/>
            </a:pPr>
            <a:r>
              <a:rPr lang="es-ES" sz="2400" b="1" u="sng" dirty="0">
                <a:solidFill>
                  <a:srgbClr val="FFCC00"/>
                </a:solidFill>
                <a:effectLst>
                  <a:outerShdw blurRad="38100" dist="38100" dir="2700000" algn="tl">
                    <a:srgbClr val="000000"/>
                  </a:outerShdw>
                </a:effectLst>
                <a:latin typeface="Comic Sans MS" pitchFamily="66" charset="0"/>
              </a:rPr>
              <a:t>Incidencia</a:t>
            </a:r>
            <a:r>
              <a:rPr lang="es-ES" sz="2400" b="1" dirty="0">
                <a:solidFill>
                  <a:srgbClr val="FFCC00"/>
                </a:solidFill>
                <a:effectLst>
                  <a:outerShdw blurRad="38100" dist="38100" dir="2700000" algn="tl">
                    <a:srgbClr val="000000"/>
                  </a:outerShdw>
                </a:effectLst>
                <a:latin typeface="Comic Sans MS" pitchFamily="66" charset="0"/>
              </a:rPr>
              <a:t>: </a:t>
            </a:r>
          </a:p>
          <a:p>
            <a:pPr marL="171450" indent="-171450" algn="just">
              <a:lnSpc>
                <a:spcPct val="80000"/>
              </a:lnSpc>
              <a:spcBef>
                <a:spcPct val="20000"/>
              </a:spcBef>
              <a:defRPr/>
            </a:pPr>
            <a:r>
              <a:rPr lang="es-ES" sz="2400" b="1" dirty="0">
                <a:solidFill>
                  <a:srgbClr val="FF0000"/>
                </a:solidFill>
                <a:effectLst>
                  <a:outerShdw blurRad="38100" dist="38100" dir="2700000" algn="tl">
                    <a:srgbClr val="000000"/>
                  </a:outerShdw>
                </a:effectLst>
                <a:latin typeface="Comic Sans MS" pitchFamily="66" charset="0"/>
              </a:rPr>
              <a:t>Hemofilia A</a:t>
            </a:r>
            <a:r>
              <a:rPr lang="es-ES" sz="2400" b="1" dirty="0">
                <a:solidFill>
                  <a:schemeClr val="bg1"/>
                </a:solidFill>
                <a:effectLst>
                  <a:outerShdw blurRad="38100" dist="38100" dir="2700000" algn="tl">
                    <a:srgbClr val="000000"/>
                  </a:outerShdw>
                </a:effectLst>
                <a:latin typeface="Comic Sans MS" pitchFamily="66" charset="0"/>
              </a:rPr>
              <a:t>: </a:t>
            </a:r>
            <a:r>
              <a:rPr lang="es-ES" sz="2400" b="1" dirty="0">
                <a:effectLst>
                  <a:outerShdw blurRad="38100" dist="38100" dir="2700000" algn="tl">
                    <a:srgbClr val="000000"/>
                  </a:outerShdw>
                </a:effectLst>
                <a:latin typeface="Comic Sans MS" pitchFamily="66" charset="0"/>
              </a:rPr>
              <a:t>1 cada 5.000-10.000 varones.</a:t>
            </a:r>
          </a:p>
          <a:p>
            <a:pPr marL="171450" indent="-171450" algn="just">
              <a:lnSpc>
                <a:spcPct val="80000"/>
              </a:lnSpc>
              <a:spcBef>
                <a:spcPct val="20000"/>
              </a:spcBef>
              <a:defRPr/>
            </a:pPr>
            <a:r>
              <a:rPr lang="es-ES" sz="2400" b="1" dirty="0">
                <a:solidFill>
                  <a:srgbClr val="339933"/>
                </a:solidFill>
                <a:effectLst>
                  <a:outerShdw blurRad="38100" dist="38100" dir="2700000" algn="tl">
                    <a:srgbClr val="000000"/>
                  </a:outerShdw>
                </a:effectLst>
                <a:latin typeface="Comic Sans MS" pitchFamily="66" charset="0"/>
              </a:rPr>
              <a:t>Hemofilia B</a:t>
            </a:r>
            <a:r>
              <a:rPr lang="es-ES" sz="2400" b="1" dirty="0">
                <a:solidFill>
                  <a:schemeClr val="bg1"/>
                </a:solidFill>
                <a:effectLst>
                  <a:outerShdw blurRad="38100" dist="38100" dir="2700000" algn="tl">
                    <a:srgbClr val="000000"/>
                  </a:outerShdw>
                </a:effectLst>
                <a:latin typeface="Comic Sans MS" pitchFamily="66" charset="0"/>
              </a:rPr>
              <a:t>: </a:t>
            </a:r>
            <a:r>
              <a:rPr lang="es-ES" sz="2400" b="1" dirty="0">
                <a:effectLst>
                  <a:outerShdw blurRad="38100" dist="38100" dir="2700000" algn="tl">
                    <a:srgbClr val="000000"/>
                  </a:outerShdw>
                </a:effectLst>
                <a:latin typeface="Comic Sans MS" pitchFamily="66" charset="0"/>
              </a:rPr>
              <a:t>1 cada 30.000 varones. </a:t>
            </a:r>
          </a:p>
          <a:p>
            <a:pPr marL="171450" indent="-171450" algn="just">
              <a:lnSpc>
                <a:spcPct val="80000"/>
              </a:lnSpc>
              <a:spcBef>
                <a:spcPct val="20000"/>
              </a:spcBef>
              <a:defRPr/>
            </a:pPr>
            <a:endParaRPr lang="es-ES" sz="2400" b="1" dirty="0">
              <a:solidFill>
                <a:schemeClr val="bg1"/>
              </a:solidFill>
              <a:effectLst>
                <a:outerShdw blurRad="38100" dist="38100" dir="2700000" algn="tl">
                  <a:srgbClr val="000000"/>
                </a:outerShdw>
              </a:effectLst>
              <a:latin typeface="Comic Sans MS" pitchFamily="66" charset="0"/>
            </a:endParaRPr>
          </a:p>
          <a:p>
            <a:pPr marL="171450" indent="-171450" algn="just">
              <a:spcBef>
                <a:spcPct val="20000"/>
              </a:spcBef>
              <a:defRPr/>
            </a:pPr>
            <a:r>
              <a:rPr lang="es-ES" sz="2400" b="1" dirty="0">
                <a:effectLst>
                  <a:outerShdw blurRad="38100" dist="38100" dir="2700000" algn="tl">
                    <a:srgbClr val="000000"/>
                  </a:outerShdw>
                </a:effectLst>
                <a:latin typeface="Comic Sans MS" pitchFamily="66" charset="0"/>
              </a:rPr>
              <a:t>Patrón de </a:t>
            </a:r>
            <a:r>
              <a:rPr lang="es-ES" sz="2400" b="1" dirty="0">
                <a:solidFill>
                  <a:srgbClr val="FFCC00"/>
                </a:solidFill>
                <a:effectLst>
                  <a:outerShdw blurRad="38100" dist="38100" dir="2700000" algn="tl">
                    <a:srgbClr val="000000"/>
                  </a:outerShdw>
                </a:effectLst>
                <a:latin typeface="Comic Sans MS" pitchFamily="66" charset="0"/>
              </a:rPr>
              <a:t>herencia  ligada al sexo.</a:t>
            </a:r>
            <a:r>
              <a:rPr lang="es-ES" sz="2400" b="1" dirty="0">
                <a:solidFill>
                  <a:schemeClr val="bg1"/>
                </a:solidFill>
                <a:effectLst>
                  <a:outerShdw blurRad="38100" dist="38100" dir="2700000" algn="tl">
                    <a:srgbClr val="000000"/>
                  </a:outerShdw>
                </a:effectLst>
                <a:latin typeface="Comic Sans MS" pitchFamily="66" charset="0"/>
              </a:rPr>
              <a:t>  </a:t>
            </a:r>
          </a:p>
          <a:p>
            <a:pPr marL="171450" indent="-171450" algn="just">
              <a:spcBef>
                <a:spcPct val="20000"/>
              </a:spcBef>
              <a:defRPr/>
            </a:pPr>
            <a:endParaRPr lang="es-ES" sz="2400" b="1" dirty="0" smtClean="0">
              <a:solidFill>
                <a:schemeClr val="bg1"/>
              </a:solidFill>
              <a:effectLst>
                <a:outerShdw blurRad="38100" dist="38100" dir="2700000" algn="tl">
                  <a:srgbClr val="000000"/>
                </a:outerShdw>
              </a:effectLst>
              <a:latin typeface="Comic Sans MS" pitchFamily="66" charset="0"/>
            </a:endParaRPr>
          </a:p>
          <a:p>
            <a:pPr marL="171450" indent="-171450" algn="just">
              <a:spcBef>
                <a:spcPct val="20000"/>
              </a:spcBef>
              <a:defRPr/>
            </a:pPr>
            <a:r>
              <a:rPr lang="es-ES" sz="2400" b="1" dirty="0" smtClean="0">
                <a:effectLst>
                  <a:outerShdw blurRad="38100" dist="38100" dir="2700000" algn="tl">
                    <a:srgbClr val="000000"/>
                  </a:outerShdw>
                </a:effectLst>
                <a:latin typeface="Comic Sans MS" pitchFamily="66" charset="0"/>
              </a:rPr>
              <a:t>Gen </a:t>
            </a:r>
            <a:r>
              <a:rPr lang="es-ES" sz="2400" b="1" dirty="0">
                <a:effectLst>
                  <a:outerShdw blurRad="38100" dist="38100" dir="2700000" algn="tl">
                    <a:srgbClr val="000000"/>
                  </a:outerShdw>
                </a:effectLst>
                <a:latin typeface="Comic Sans MS" pitchFamily="66" charset="0"/>
              </a:rPr>
              <a:t>del factor VIII y IX localizado en el brazo largo</a:t>
            </a:r>
          </a:p>
          <a:p>
            <a:pPr marL="171450" indent="-171450" algn="just">
              <a:spcBef>
                <a:spcPct val="20000"/>
              </a:spcBef>
              <a:defRPr/>
            </a:pPr>
            <a:r>
              <a:rPr lang="es-ES" sz="2400" b="1" dirty="0">
                <a:effectLst>
                  <a:outerShdw blurRad="38100" dist="38100" dir="2700000" algn="tl">
                    <a:srgbClr val="000000"/>
                  </a:outerShdw>
                </a:effectLst>
                <a:latin typeface="Comic Sans MS" pitchFamily="66" charset="0"/>
              </a:rPr>
              <a:t>del cromosoma </a:t>
            </a:r>
            <a:r>
              <a:rPr lang="es-ES" sz="2400" b="1" dirty="0">
                <a:solidFill>
                  <a:srgbClr val="FFCC00"/>
                </a:solidFill>
                <a:effectLst>
                  <a:outerShdw blurRad="38100" dist="38100" dir="2700000" algn="tl">
                    <a:srgbClr val="000000"/>
                  </a:outerShdw>
                </a:effectLst>
                <a:latin typeface="Comic Sans MS" pitchFamily="66" charset="0"/>
              </a:rPr>
              <a:t>X.</a:t>
            </a:r>
            <a:endParaRPr lang="es-ES" sz="2400" b="1" dirty="0">
              <a:solidFill>
                <a:srgbClr val="FFCC00"/>
              </a:solidFill>
              <a:latin typeface="Comic Sans MS" pitchFamily="66" charset="0"/>
            </a:endParaRPr>
          </a:p>
        </p:txBody>
      </p:sp>
    </p:spTree>
    <p:extLst>
      <p:ext uri="{BB962C8B-B14F-4D97-AF65-F5344CB8AC3E}">
        <p14:creationId xmlns:p14="http://schemas.microsoft.com/office/powerpoint/2010/main" val="9607980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4"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771233" cy="4917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1066800" y="304800"/>
            <a:ext cx="7696200" cy="685800"/>
          </a:xfrm>
          <a:prstGeom prst="rect">
            <a:avLst/>
          </a:prstGeom>
        </p:spPr>
        <p:txBody>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9pPr>
          </a:lstStyle>
          <a:p>
            <a:r>
              <a:rPr lang="es-ES_tradnl" sz="4000" smtClean="0">
                <a:latin typeface="Arial Unicode MS" pitchFamily="34" charset="-128"/>
              </a:rPr>
              <a:t>HEMOFILIA - Fisiopatología</a:t>
            </a:r>
            <a:endParaRPr lang="es-ES_tradnl" sz="4000">
              <a:latin typeface="Arial Unicode MS" pitchFamily="34" charset="-128"/>
            </a:endParaRPr>
          </a:p>
        </p:txBody>
      </p:sp>
    </p:spTree>
    <p:extLst>
      <p:ext uri="{BB962C8B-B14F-4D97-AF65-F5344CB8AC3E}">
        <p14:creationId xmlns:p14="http://schemas.microsoft.com/office/powerpoint/2010/main" val="12035198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727955" y="-111943"/>
            <a:ext cx="3784600" cy="1843424"/>
          </a:xfrm>
          <a:prstGeom prst="rect">
            <a:avLst/>
          </a:prstGeom>
        </p:spPr>
      </p:pic>
      <p:sp>
        <p:nvSpPr>
          <p:cNvPr id="6" name="Text Box 2"/>
          <p:cNvSpPr txBox="1">
            <a:spLocks noChangeArrowheads="1"/>
          </p:cNvSpPr>
          <p:nvPr/>
        </p:nvSpPr>
        <p:spPr bwMode="auto">
          <a:xfrm>
            <a:off x="6660232" y="676445"/>
            <a:ext cx="2292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s-ES_tradnl" altLang="es-ES_tradnl" sz="2400" b="1" dirty="0">
                <a:solidFill>
                  <a:srgbClr val="00FF00"/>
                </a:solidFill>
              </a:rPr>
              <a:t>Injuria vascular</a:t>
            </a:r>
          </a:p>
        </p:txBody>
      </p:sp>
      <p:sp>
        <p:nvSpPr>
          <p:cNvPr id="7" name="CuadroTexto 6"/>
          <p:cNvSpPr txBox="1"/>
          <p:nvPr/>
        </p:nvSpPr>
        <p:spPr>
          <a:xfrm>
            <a:off x="251169" y="800100"/>
            <a:ext cx="2335729" cy="461665"/>
          </a:xfrm>
          <a:prstGeom prst="rect">
            <a:avLst/>
          </a:prstGeom>
          <a:noFill/>
        </p:spPr>
        <p:txBody>
          <a:bodyPr wrap="square" rtlCol="0">
            <a:spAutoFit/>
          </a:bodyPr>
          <a:lstStyle/>
          <a:p>
            <a:r>
              <a:rPr lang="es-ES_tradnl" sz="1200" dirty="0" smtClean="0"/>
              <a:t>Fase de contacto a </a:t>
            </a:r>
            <a:r>
              <a:rPr lang="es-ES_tradnl" sz="1200" dirty="0" err="1" smtClean="0"/>
              <a:t>travez</a:t>
            </a:r>
            <a:r>
              <a:rPr lang="es-ES_tradnl" sz="1200" dirty="0" smtClean="0"/>
              <a:t> de cargas </a:t>
            </a:r>
          </a:p>
          <a:p>
            <a:r>
              <a:rPr lang="es-ES_tradnl" sz="1200" dirty="0" smtClean="0"/>
              <a:t>negativas de la matriz extracelular</a:t>
            </a:r>
            <a:endParaRPr lang="es-ES_tradnl" sz="1200" dirty="0"/>
          </a:p>
        </p:txBody>
      </p:sp>
      <p:sp>
        <p:nvSpPr>
          <p:cNvPr id="8" name="Elipse 7"/>
          <p:cNvSpPr/>
          <p:nvPr/>
        </p:nvSpPr>
        <p:spPr bwMode="auto">
          <a:xfrm>
            <a:off x="375777"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9" name="Elipse 8"/>
          <p:cNvSpPr/>
          <p:nvPr/>
        </p:nvSpPr>
        <p:spPr bwMode="auto">
          <a:xfrm>
            <a:off x="1007604"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0" name="Elipse 9"/>
          <p:cNvSpPr/>
          <p:nvPr/>
        </p:nvSpPr>
        <p:spPr bwMode="auto">
          <a:xfrm>
            <a:off x="1639431"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1" name="Rectángulo 10"/>
          <p:cNvSpPr/>
          <p:nvPr/>
        </p:nvSpPr>
        <p:spPr bwMode="auto">
          <a:xfrm>
            <a:off x="343287" y="1844824"/>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PK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2" name="Rectángulo 11"/>
          <p:cNvSpPr/>
          <p:nvPr/>
        </p:nvSpPr>
        <p:spPr bwMode="auto">
          <a:xfrm>
            <a:off x="1751439" y="1881956"/>
            <a:ext cx="37628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3" name="Rectángulo 12"/>
          <p:cNvSpPr/>
          <p:nvPr/>
        </p:nvSpPr>
        <p:spPr bwMode="auto">
          <a:xfrm>
            <a:off x="982588" y="1668779"/>
            <a:ext cx="9971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smtClean="0"/>
              <a:t>QAPM</a:t>
            </a:r>
            <a:endParaRPr kumimoji="0" lang="es-ES_tradnl" sz="1600" b="0" i="0" u="none" strike="noStrike" cap="none" normalizeH="0" baseline="0">
              <a:ln>
                <a:noFill/>
              </a:ln>
              <a:solidFill>
                <a:schemeClr val="tx1"/>
              </a:solidFill>
              <a:effectLst/>
            </a:endParaRPr>
          </a:p>
        </p:txBody>
      </p:sp>
      <p:sp>
        <p:nvSpPr>
          <p:cNvPr id="14" name="Rectángulo 13"/>
          <p:cNvSpPr/>
          <p:nvPr/>
        </p:nvSpPr>
        <p:spPr bwMode="auto">
          <a:xfrm>
            <a:off x="574538" y="2342345"/>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5" name="Rectángulo 14"/>
          <p:cNvSpPr/>
          <p:nvPr/>
        </p:nvSpPr>
        <p:spPr bwMode="auto">
          <a:xfrm>
            <a:off x="2030591" y="2321304"/>
            <a:ext cx="669199"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6" name="Rectángulo 15"/>
          <p:cNvSpPr/>
          <p:nvPr/>
        </p:nvSpPr>
        <p:spPr bwMode="auto">
          <a:xfrm>
            <a:off x="680340" y="3082638"/>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XI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7" name="Rectángulo 16"/>
          <p:cNvSpPr/>
          <p:nvPr/>
        </p:nvSpPr>
        <p:spPr bwMode="auto">
          <a:xfrm>
            <a:off x="2087039" y="3068960"/>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XIa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8" name="Rectángulo 17"/>
          <p:cNvSpPr/>
          <p:nvPr/>
        </p:nvSpPr>
        <p:spPr bwMode="auto">
          <a:xfrm>
            <a:off x="216939" y="4891797"/>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VIII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0" name="Rectángulo 19"/>
          <p:cNvSpPr/>
          <p:nvPr/>
        </p:nvSpPr>
        <p:spPr bwMode="auto">
          <a:xfrm>
            <a:off x="2242278" y="3751251"/>
            <a:ext cx="658249" cy="51709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IXa</a:t>
            </a:r>
            <a:endParaRPr lang="es-ES_tradnl" dirty="0" smtClean="0"/>
          </a:p>
        </p:txBody>
      </p:sp>
      <p:sp>
        <p:nvSpPr>
          <p:cNvPr id="21" name="Rectángulo 20"/>
          <p:cNvSpPr/>
          <p:nvPr/>
        </p:nvSpPr>
        <p:spPr bwMode="auto">
          <a:xfrm>
            <a:off x="702738" y="3814535"/>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IX</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3" name="Rectángulo 22"/>
          <p:cNvSpPr/>
          <p:nvPr/>
        </p:nvSpPr>
        <p:spPr bwMode="auto">
          <a:xfrm>
            <a:off x="4022420" y="2815832"/>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smtClean="0">
                <a:solidFill>
                  <a:srgbClr val="00B050"/>
                </a:solidFill>
              </a:rPr>
              <a:t>X</a:t>
            </a:r>
            <a:endParaRPr kumimoji="0" lang="es-ES_tradnl" sz="2400" b="1" i="0" u="none" strike="noStrike" cap="none" normalizeH="0" baseline="0" dirty="0">
              <a:ln>
                <a:noFill/>
              </a:ln>
              <a:solidFill>
                <a:srgbClr val="00B050"/>
              </a:solidFill>
              <a:effectLst/>
            </a:endParaRPr>
          </a:p>
        </p:txBody>
      </p:sp>
      <p:sp>
        <p:nvSpPr>
          <p:cNvPr id="24" name="Rectángulo 23"/>
          <p:cNvSpPr/>
          <p:nvPr/>
        </p:nvSpPr>
        <p:spPr bwMode="auto">
          <a:xfrm>
            <a:off x="3995936" y="3751251"/>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00B050"/>
                </a:solidFill>
              </a:rPr>
              <a:t>Xa</a:t>
            </a:r>
            <a:endParaRPr lang="es-ES_tradnl"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solidFill>
                  <a:srgbClr val="FFC000"/>
                </a:solidFill>
              </a:rPr>
              <a:t>Va</a:t>
            </a:r>
            <a:endParaRPr kumimoji="0" lang="es-ES_tradnl" sz="2400" b="1" i="0" u="none" strike="noStrike" cap="none" normalizeH="0" baseline="0" dirty="0">
              <a:ln>
                <a:noFill/>
              </a:ln>
              <a:solidFill>
                <a:srgbClr val="FFC000"/>
              </a:solidFill>
              <a:effectLst/>
            </a:endParaRPr>
          </a:p>
        </p:txBody>
      </p:sp>
      <p:sp>
        <p:nvSpPr>
          <p:cNvPr id="26" name="Rectángulo 25"/>
          <p:cNvSpPr/>
          <p:nvPr/>
        </p:nvSpPr>
        <p:spPr bwMode="auto">
          <a:xfrm>
            <a:off x="7156946" y="1809803"/>
            <a:ext cx="1943603"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FT </a:t>
            </a:r>
            <a:r>
              <a:rPr lang="mr-IN" dirty="0" smtClean="0"/>
              <a:t>–</a:t>
            </a:r>
            <a:r>
              <a:rPr lang="es-ES_tradnl" dirty="0" smtClean="0"/>
              <a:t> VII - FL</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7" name="Explosión 1 26"/>
          <p:cNvSpPr/>
          <p:nvPr/>
        </p:nvSpPr>
        <p:spPr bwMode="auto">
          <a:xfrm>
            <a:off x="7427432" y="1133645"/>
            <a:ext cx="1152128" cy="82671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28" name="Rectángulo 27"/>
          <p:cNvSpPr/>
          <p:nvPr/>
        </p:nvSpPr>
        <p:spPr bwMode="auto">
          <a:xfrm>
            <a:off x="4604549" y="1766320"/>
            <a:ext cx="1423609" cy="870591"/>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FT </a:t>
            </a:r>
            <a:r>
              <a:rPr lang="mr-IN" dirty="0" smtClean="0"/>
              <a:t>–</a:t>
            </a:r>
            <a:r>
              <a:rPr lang="es-ES_tradnl" dirty="0" smtClean="0"/>
              <a:t> </a:t>
            </a:r>
            <a:r>
              <a:rPr lang="es-ES_tradnl" dirty="0" err="1" smtClean="0"/>
              <a:t>VIIa</a:t>
            </a:r>
            <a:r>
              <a:rPr lang="es-ES_tradnl" dirty="0" smtClean="0"/>
              <a:t>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 FL</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0" name="Rectángulo 29"/>
          <p:cNvSpPr/>
          <p:nvPr/>
        </p:nvSpPr>
        <p:spPr bwMode="auto">
          <a:xfrm>
            <a:off x="3085649" y="5781543"/>
            <a:ext cx="432048"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1" name="Explosión 1 30"/>
          <p:cNvSpPr/>
          <p:nvPr/>
        </p:nvSpPr>
        <p:spPr bwMode="auto">
          <a:xfrm>
            <a:off x="4404857" y="5064455"/>
            <a:ext cx="1596759" cy="1800448"/>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lang="es-ES_tradnl" dirty="0" err="1" smtClean="0">
                <a:solidFill>
                  <a:srgbClr val="002060"/>
                </a:solidFill>
              </a:rPr>
              <a:t>IIa</a:t>
            </a:r>
            <a:endParaRPr lang="es-ES_tradnl"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a:solidFill>
                  <a:srgbClr val="002060"/>
                </a:solidFill>
              </a:rPr>
              <a:t>T</a:t>
            </a:r>
            <a:r>
              <a:rPr kumimoji="0" lang="es-ES_tradnl" sz="1400" b="0" i="0" u="none" strike="noStrike" cap="none" normalizeH="0" baseline="0" dirty="0" smtClean="0">
                <a:ln>
                  <a:noFill/>
                </a:ln>
                <a:solidFill>
                  <a:srgbClr val="002060"/>
                </a:solidFill>
                <a:effectLst/>
              </a:rPr>
              <a:t>rombina</a:t>
            </a:r>
            <a:endParaRPr kumimoji="0" lang="es-ES_tradnl" sz="1400" b="0" i="0" u="none" strike="noStrike" cap="none" normalizeH="0" baseline="0" dirty="0">
              <a:ln>
                <a:noFill/>
              </a:ln>
              <a:solidFill>
                <a:srgbClr val="002060"/>
              </a:solidFill>
              <a:effectLst/>
            </a:endParaRPr>
          </a:p>
        </p:txBody>
      </p:sp>
      <p:sp>
        <p:nvSpPr>
          <p:cNvPr id="32" name="Rectángulo 31"/>
          <p:cNvSpPr/>
          <p:nvPr/>
        </p:nvSpPr>
        <p:spPr bwMode="auto">
          <a:xfrm>
            <a:off x="6828407" y="3068960"/>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Fibrinogeno</a:t>
            </a:r>
            <a:r>
              <a:rPr lang="es-ES_tradnl" dirty="0" smtClean="0"/>
              <a:t> - 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3" name="Rectángulo 32"/>
          <p:cNvSpPr/>
          <p:nvPr/>
        </p:nvSpPr>
        <p:spPr bwMode="auto">
          <a:xfrm>
            <a:off x="6836813" y="4177166"/>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Fibrina Soluble</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4" name="Rectángulo 33"/>
          <p:cNvSpPr/>
          <p:nvPr/>
        </p:nvSpPr>
        <p:spPr bwMode="auto">
          <a:xfrm>
            <a:off x="6737182" y="5781543"/>
            <a:ext cx="23066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t>FIBRINA ESTABLE</a:t>
            </a:r>
            <a:endParaRPr kumimoji="0" lang="es-ES_tradnl" sz="20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5" name="Rectángulo 34"/>
          <p:cNvSpPr/>
          <p:nvPr/>
        </p:nvSpPr>
        <p:spPr bwMode="auto">
          <a:xfrm>
            <a:off x="5834348" y="6120522"/>
            <a:ext cx="6860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6" name="Rectángulo 35"/>
          <p:cNvSpPr/>
          <p:nvPr/>
        </p:nvSpPr>
        <p:spPr bwMode="auto">
          <a:xfrm>
            <a:off x="5779600" y="5107821"/>
            <a:ext cx="880632"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7" name="Line 69"/>
          <p:cNvSpPr>
            <a:spLocks noChangeShapeType="1"/>
          </p:cNvSpPr>
          <p:nvPr/>
        </p:nvSpPr>
        <p:spPr bwMode="auto">
          <a:xfrm flipV="1">
            <a:off x="830509" y="2119680"/>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38" name="Line 69"/>
          <p:cNvSpPr>
            <a:spLocks noChangeShapeType="1"/>
          </p:cNvSpPr>
          <p:nvPr/>
        </p:nvSpPr>
        <p:spPr bwMode="auto">
          <a:xfrm flipV="1">
            <a:off x="990797" y="5113643"/>
            <a:ext cx="1290240" cy="1683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39" name="AutoShape 5"/>
          <p:cNvSpPr>
            <a:spLocks noChangeArrowheads="1"/>
          </p:cNvSpPr>
          <p:nvPr/>
        </p:nvSpPr>
        <p:spPr bwMode="auto">
          <a:xfrm rot="1492354">
            <a:off x="1435692" y="2539562"/>
            <a:ext cx="274638" cy="75565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0" name="AutoShape 5"/>
          <p:cNvSpPr>
            <a:spLocks noChangeArrowheads="1"/>
          </p:cNvSpPr>
          <p:nvPr/>
        </p:nvSpPr>
        <p:spPr bwMode="auto">
          <a:xfrm rot="1492354">
            <a:off x="1568755" y="3368849"/>
            <a:ext cx="274638" cy="75565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1" name="AutoShape 13"/>
          <p:cNvSpPr>
            <a:spLocks noChangeArrowheads="1"/>
          </p:cNvSpPr>
          <p:nvPr/>
        </p:nvSpPr>
        <p:spPr bwMode="auto">
          <a:xfrm rot="20175448">
            <a:off x="2823184" y="3217959"/>
            <a:ext cx="1166624" cy="52201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2" name="AutoShape 21"/>
          <p:cNvSpPr>
            <a:spLocks noChangeArrowheads="1"/>
          </p:cNvSpPr>
          <p:nvPr/>
        </p:nvSpPr>
        <p:spPr bwMode="auto">
          <a:xfrm rot="1492354">
            <a:off x="3978124" y="1889228"/>
            <a:ext cx="313393" cy="1028057"/>
          </a:xfrm>
          <a:prstGeom prst="curvedRightArrow">
            <a:avLst>
              <a:gd name="adj1" fmla="val 54913"/>
              <a:gd name="adj2" fmla="val 109827"/>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3" name="Line 69"/>
          <p:cNvSpPr>
            <a:spLocks noChangeShapeType="1"/>
          </p:cNvSpPr>
          <p:nvPr/>
        </p:nvSpPr>
        <p:spPr bwMode="auto">
          <a:xfrm flipV="1">
            <a:off x="1190452" y="2551190"/>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44" name="Line 69"/>
          <p:cNvSpPr>
            <a:spLocks noChangeShapeType="1"/>
          </p:cNvSpPr>
          <p:nvPr/>
        </p:nvSpPr>
        <p:spPr bwMode="auto">
          <a:xfrm flipV="1">
            <a:off x="1187624" y="3342633"/>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45" name="Line 69"/>
          <p:cNvSpPr>
            <a:spLocks noChangeShapeType="1"/>
          </p:cNvSpPr>
          <p:nvPr/>
        </p:nvSpPr>
        <p:spPr bwMode="auto">
          <a:xfrm flipV="1">
            <a:off x="1272464" y="4093073"/>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46" name="AutoShape 9"/>
          <p:cNvSpPr>
            <a:spLocks noChangeArrowheads="1"/>
          </p:cNvSpPr>
          <p:nvPr/>
        </p:nvSpPr>
        <p:spPr bwMode="auto">
          <a:xfrm rot="5237727">
            <a:off x="2464770" y="4289926"/>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7" name="AutoShape 9"/>
          <p:cNvSpPr>
            <a:spLocks noChangeArrowheads="1"/>
          </p:cNvSpPr>
          <p:nvPr/>
        </p:nvSpPr>
        <p:spPr bwMode="auto">
          <a:xfrm rot="5237727">
            <a:off x="3968693" y="4299825"/>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8" name="AutoShape 9"/>
          <p:cNvSpPr>
            <a:spLocks noChangeArrowheads="1"/>
          </p:cNvSpPr>
          <p:nvPr/>
        </p:nvSpPr>
        <p:spPr bwMode="auto">
          <a:xfrm rot="10800000">
            <a:off x="4698815" y="2152577"/>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9" name="AutoShape 5"/>
          <p:cNvSpPr>
            <a:spLocks noChangeArrowheads="1"/>
          </p:cNvSpPr>
          <p:nvPr/>
        </p:nvSpPr>
        <p:spPr bwMode="auto">
          <a:xfrm rot="1492354">
            <a:off x="1288041" y="2064487"/>
            <a:ext cx="222592" cy="490334"/>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0" name="AutoShape 85"/>
          <p:cNvSpPr>
            <a:spLocks noChangeArrowheads="1"/>
          </p:cNvSpPr>
          <p:nvPr/>
        </p:nvSpPr>
        <p:spPr bwMode="auto">
          <a:xfrm>
            <a:off x="3957883" y="5372718"/>
            <a:ext cx="583043" cy="416940"/>
          </a:xfrm>
          <a:prstGeom prst="downArrow">
            <a:avLst>
              <a:gd name="adj1" fmla="val 50000"/>
              <a:gd name="adj2" fmla="val 25000"/>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1" name="Line 69"/>
          <p:cNvSpPr>
            <a:spLocks noChangeShapeType="1"/>
          </p:cNvSpPr>
          <p:nvPr/>
        </p:nvSpPr>
        <p:spPr bwMode="auto">
          <a:xfrm flipV="1">
            <a:off x="3420214" y="5989151"/>
            <a:ext cx="1290240" cy="1683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2" name="Line 69"/>
          <p:cNvSpPr>
            <a:spLocks noChangeShapeType="1"/>
          </p:cNvSpPr>
          <p:nvPr/>
        </p:nvSpPr>
        <p:spPr bwMode="auto">
          <a:xfrm>
            <a:off x="7926943" y="4721005"/>
            <a:ext cx="29433" cy="1012251"/>
          </a:xfrm>
          <a:prstGeom prst="line">
            <a:avLst/>
          </a:prstGeom>
          <a:noFill/>
          <a:ln w="381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3" name="Line 69"/>
          <p:cNvSpPr>
            <a:spLocks noChangeShapeType="1"/>
          </p:cNvSpPr>
          <p:nvPr/>
        </p:nvSpPr>
        <p:spPr bwMode="auto">
          <a:xfrm flipH="1" flipV="1">
            <a:off x="6177373" y="5539869"/>
            <a:ext cx="1870" cy="63159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4" name="Line 69"/>
          <p:cNvSpPr>
            <a:spLocks noChangeShapeType="1"/>
          </p:cNvSpPr>
          <p:nvPr/>
        </p:nvSpPr>
        <p:spPr bwMode="auto">
          <a:xfrm flipV="1">
            <a:off x="5428086" y="3751249"/>
            <a:ext cx="1880218" cy="1685073"/>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5" name="Line 69"/>
          <p:cNvSpPr>
            <a:spLocks noChangeShapeType="1"/>
          </p:cNvSpPr>
          <p:nvPr/>
        </p:nvSpPr>
        <p:spPr bwMode="auto">
          <a:xfrm>
            <a:off x="7926942" y="3501008"/>
            <a:ext cx="3837" cy="709257"/>
          </a:xfrm>
          <a:prstGeom prst="line">
            <a:avLst/>
          </a:prstGeom>
          <a:noFill/>
          <a:ln w="254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6" name="Line 69"/>
          <p:cNvSpPr>
            <a:spLocks noChangeShapeType="1"/>
          </p:cNvSpPr>
          <p:nvPr/>
        </p:nvSpPr>
        <p:spPr bwMode="auto">
          <a:xfrm flipV="1">
            <a:off x="6680301" y="5282936"/>
            <a:ext cx="1060051" cy="22479"/>
          </a:xfrm>
          <a:prstGeom prst="line">
            <a:avLst/>
          </a:prstGeom>
          <a:noFill/>
          <a:ln w="254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7" name="Line 69"/>
          <p:cNvSpPr>
            <a:spLocks noChangeShapeType="1"/>
          </p:cNvSpPr>
          <p:nvPr/>
        </p:nvSpPr>
        <p:spPr bwMode="auto">
          <a:xfrm flipH="1" flipV="1">
            <a:off x="6028158" y="1985360"/>
            <a:ext cx="1009238" cy="9891"/>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8" name="Line 69"/>
          <p:cNvSpPr>
            <a:spLocks noChangeShapeType="1"/>
          </p:cNvSpPr>
          <p:nvPr/>
        </p:nvSpPr>
        <p:spPr bwMode="auto">
          <a:xfrm>
            <a:off x="4209260" y="3212976"/>
            <a:ext cx="10904" cy="562360"/>
          </a:xfrm>
          <a:prstGeom prst="line">
            <a:avLst/>
          </a:prstGeom>
          <a:noFill/>
          <a:ln w="603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9" name="Rectángulo redondeado 58"/>
          <p:cNvSpPr/>
          <p:nvPr/>
        </p:nvSpPr>
        <p:spPr bwMode="auto">
          <a:xfrm>
            <a:off x="310189" y="221871"/>
            <a:ext cx="1988677" cy="467444"/>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V</a:t>
            </a:r>
            <a:r>
              <a:rPr lang="es-ES" dirty="0" err="1" smtClean="0">
                <a:solidFill>
                  <a:srgbClr val="002060"/>
                </a:solidFill>
              </a:rPr>
              <a:t>ì</a:t>
            </a:r>
            <a:r>
              <a:rPr lang="es-ES_tradnl" dirty="0" smtClean="0">
                <a:solidFill>
                  <a:srgbClr val="002060"/>
                </a:solidFill>
              </a:rPr>
              <a:t>a </a:t>
            </a:r>
            <a:r>
              <a:rPr lang="es-ES_tradnl" dirty="0" err="1" smtClean="0">
                <a:solidFill>
                  <a:srgbClr val="002060"/>
                </a:solidFill>
              </a:rPr>
              <a:t>Intrinseca</a:t>
            </a:r>
            <a:endParaRPr kumimoji="0" lang="es-ES_tradnl" sz="2400" b="0" i="0" u="none" strike="noStrike" cap="none" normalizeH="0" baseline="0" dirty="0">
              <a:ln>
                <a:noFill/>
              </a:ln>
              <a:solidFill>
                <a:srgbClr val="002060"/>
              </a:solidFill>
              <a:effectLst/>
            </a:endParaRPr>
          </a:p>
        </p:txBody>
      </p:sp>
      <p:sp>
        <p:nvSpPr>
          <p:cNvPr id="60" name="Rectángulo redondeado 59"/>
          <p:cNvSpPr/>
          <p:nvPr/>
        </p:nvSpPr>
        <p:spPr bwMode="auto">
          <a:xfrm>
            <a:off x="6896155" y="207687"/>
            <a:ext cx="1988677" cy="467444"/>
          </a:xfrm>
          <a:prstGeom prst="roundRect">
            <a:avLst/>
          </a:prstGeom>
          <a:solidFill>
            <a:srgbClr val="0070C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V</a:t>
            </a:r>
            <a:r>
              <a:rPr lang="es-ES" dirty="0" err="1" smtClean="0">
                <a:solidFill>
                  <a:srgbClr val="FFFF00"/>
                </a:solidFill>
              </a:rPr>
              <a:t>ì</a:t>
            </a:r>
            <a:r>
              <a:rPr lang="es-ES_tradnl" dirty="0" smtClean="0">
                <a:solidFill>
                  <a:srgbClr val="FFFF00"/>
                </a:solidFill>
              </a:rPr>
              <a:t>a </a:t>
            </a:r>
            <a:r>
              <a:rPr lang="es-ES_tradnl" dirty="0" err="1" smtClean="0">
                <a:solidFill>
                  <a:srgbClr val="FFFF00"/>
                </a:solidFill>
              </a:rPr>
              <a:t>Extrinseca</a:t>
            </a:r>
            <a:endParaRPr kumimoji="0" lang="es-ES_tradnl" sz="2400" b="0" i="0" u="none" strike="noStrike" cap="none" normalizeH="0" baseline="0" dirty="0">
              <a:ln>
                <a:noFill/>
              </a:ln>
              <a:solidFill>
                <a:srgbClr val="FFFF00"/>
              </a:solidFill>
              <a:effectLst/>
            </a:endParaRPr>
          </a:p>
        </p:txBody>
      </p:sp>
      <p:sp>
        <p:nvSpPr>
          <p:cNvPr id="62" name="Forma libre 61"/>
          <p:cNvSpPr/>
          <p:nvPr/>
        </p:nvSpPr>
        <p:spPr bwMode="auto">
          <a:xfrm>
            <a:off x="8127088" y="4646239"/>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3" name="Forma libre 62"/>
          <p:cNvSpPr/>
          <p:nvPr/>
        </p:nvSpPr>
        <p:spPr bwMode="auto">
          <a:xfrm>
            <a:off x="6969356" y="4624428"/>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4" name="Forma libre 63"/>
          <p:cNvSpPr/>
          <p:nvPr/>
        </p:nvSpPr>
        <p:spPr bwMode="auto">
          <a:xfrm>
            <a:off x="8223160" y="4755513"/>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5" name="Forma libre 64"/>
          <p:cNvSpPr/>
          <p:nvPr/>
        </p:nvSpPr>
        <p:spPr bwMode="auto">
          <a:xfrm>
            <a:off x="6765264" y="4771171"/>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6" name="Forma libre 65"/>
          <p:cNvSpPr/>
          <p:nvPr/>
        </p:nvSpPr>
        <p:spPr bwMode="auto">
          <a:xfrm rot="10800000">
            <a:off x="7145193" y="4863105"/>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7" name="Forma libre 66"/>
          <p:cNvSpPr/>
          <p:nvPr/>
        </p:nvSpPr>
        <p:spPr bwMode="auto">
          <a:xfrm rot="10800000">
            <a:off x="8043680" y="4846369"/>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69" name="Conector recto 68"/>
          <p:cNvCxnSpPr/>
          <p:nvPr/>
        </p:nvCxnSpPr>
        <p:spPr bwMode="auto">
          <a:xfrm flipH="1">
            <a:off x="7306198" y="6192530"/>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 name="Conector recto 69"/>
          <p:cNvCxnSpPr/>
          <p:nvPr/>
        </p:nvCxnSpPr>
        <p:spPr bwMode="auto">
          <a:xfrm flipH="1">
            <a:off x="7342922" y="624450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Conector recto 70"/>
          <p:cNvCxnSpPr/>
          <p:nvPr/>
        </p:nvCxnSpPr>
        <p:spPr bwMode="auto">
          <a:xfrm flipH="1">
            <a:off x="7386163" y="628565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Conector recto 71"/>
          <p:cNvCxnSpPr/>
          <p:nvPr/>
        </p:nvCxnSpPr>
        <p:spPr bwMode="auto">
          <a:xfrm flipH="1">
            <a:off x="7450214" y="6336546"/>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 name="Conector recto 72"/>
          <p:cNvCxnSpPr/>
          <p:nvPr/>
        </p:nvCxnSpPr>
        <p:spPr bwMode="auto">
          <a:xfrm flipH="1">
            <a:off x="7487271" y="638117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 name="Conector recto 73"/>
          <p:cNvCxnSpPr/>
          <p:nvPr/>
        </p:nvCxnSpPr>
        <p:spPr bwMode="auto">
          <a:xfrm flipH="1">
            <a:off x="7534780" y="642648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 name="Conector recto 74"/>
          <p:cNvCxnSpPr/>
          <p:nvPr/>
        </p:nvCxnSpPr>
        <p:spPr bwMode="auto">
          <a:xfrm flipH="1">
            <a:off x="7251104" y="614447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 name="Conector recto 76"/>
          <p:cNvCxnSpPr/>
          <p:nvPr/>
        </p:nvCxnSpPr>
        <p:spPr bwMode="auto">
          <a:xfrm>
            <a:off x="7210326" y="6426481"/>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 name="Conector recto 77"/>
          <p:cNvCxnSpPr/>
          <p:nvPr/>
        </p:nvCxnSpPr>
        <p:spPr bwMode="auto">
          <a:xfrm>
            <a:off x="7250212" y="6378723"/>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 name="Conector recto 78"/>
          <p:cNvCxnSpPr/>
          <p:nvPr/>
        </p:nvCxnSpPr>
        <p:spPr bwMode="auto">
          <a:xfrm>
            <a:off x="7295501" y="633598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 name="Conector recto 79"/>
          <p:cNvCxnSpPr/>
          <p:nvPr/>
        </p:nvCxnSpPr>
        <p:spPr bwMode="auto">
          <a:xfrm>
            <a:off x="7364819" y="631174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Conector recto 80"/>
          <p:cNvCxnSpPr/>
          <p:nvPr/>
        </p:nvCxnSpPr>
        <p:spPr bwMode="auto">
          <a:xfrm>
            <a:off x="7417953" y="626557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 name="Conector recto 81"/>
          <p:cNvCxnSpPr/>
          <p:nvPr/>
        </p:nvCxnSpPr>
        <p:spPr bwMode="auto">
          <a:xfrm>
            <a:off x="7463407" y="622026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Conector recto 82"/>
          <p:cNvCxnSpPr/>
          <p:nvPr/>
        </p:nvCxnSpPr>
        <p:spPr bwMode="auto">
          <a:xfrm>
            <a:off x="7620616" y="611301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Conector recto 83"/>
          <p:cNvCxnSpPr/>
          <p:nvPr/>
        </p:nvCxnSpPr>
        <p:spPr bwMode="auto">
          <a:xfrm>
            <a:off x="7548477" y="613935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5" name="Conector recto 84"/>
          <p:cNvCxnSpPr/>
          <p:nvPr/>
        </p:nvCxnSpPr>
        <p:spPr bwMode="auto">
          <a:xfrm>
            <a:off x="7489856" y="618029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6" name="Rectángulo 85"/>
          <p:cNvSpPr/>
          <p:nvPr/>
        </p:nvSpPr>
        <p:spPr bwMode="auto">
          <a:xfrm>
            <a:off x="6229881" y="1593779"/>
            <a:ext cx="575746"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smtClean="0"/>
              <a:t>Ca+</a:t>
            </a:r>
            <a:endParaRPr kumimoji="0" lang="es-ES_tradnl" sz="20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7" name="Line 69"/>
          <p:cNvSpPr>
            <a:spLocks noChangeShapeType="1"/>
          </p:cNvSpPr>
          <p:nvPr/>
        </p:nvSpPr>
        <p:spPr bwMode="auto">
          <a:xfrm flipV="1">
            <a:off x="5436096" y="5989151"/>
            <a:ext cx="667053" cy="0"/>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88" name="Rectángulo 87"/>
          <p:cNvSpPr/>
          <p:nvPr/>
        </p:nvSpPr>
        <p:spPr bwMode="auto">
          <a:xfrm>
            <a:off x="2054949" y="1284062"/>
            <a:ext cx="5725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C000"/>
                </a:solidFill>
              </a:rPr>
              <a:t>FC</a:t>
            </a:r>
            <a:endParaRPr kumimoji="0" lang="es-ES_tradnl" sz="2400" b="0" i="0" u="none" strike="noStrike" cap="none" normalizeH="0" baseline="0">
              <a:ln>
                <a:noFill/>
              </a:ln>
              <a:solidFill>
                <a:srgbClr val="FFC000"/>
              </a:solidFill>
              <a:effectLst/>
            </a:endParaRPr>
          </a:p>
        </p:txBody>
      </p:sp>
      <p:pic>
        <p:nvPicPr>
          <p:cNvPr id="89" name="Imagen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32416" y="4917914"/>
            <a:ext cx="963587" cy="997722"/>
          </a:xfrm>
          <a:prstGeom prst="rect">
            <a:avLst/>
          </a:prstGeom>
        </p:spPr>
      </p:pic>
      <p:sp>
        <p:nvSpPr>
          <p:cNvPr id="90" name="Rectángulo redondeado 89"/>
          <p:cNvSpPr/>
          <p:nvPr/>
        </p:nvSpPr>
        <p:spPr bwMode="auto">
          <a:xfrm>
            <a:off x="4794086" y="3805694"/>
            <a:ext cx="1767520"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Final </a:t>
            </a:r>
            <a:r>
              <a:rPr lang="es-ES_tradnl" sz="1800" dirty="0" err="1" smtClean="0">
                <a:solidFill>
                  <a:srgbClr val="002060"/>
                </a:solidFill>
              </a:rPr>
              <a:t>Com</a:t>
            </a:r>
            <a:r>
              <a:rPr lang="es-ES" sz="1800" dirty="0" err="1" smtClean="0">
                <a:solidFill>
                  <a:srgbClr val="002060"/>
                </a:solidFill>
              </a:rPr>
              <a:t>ùn</a:t>
            </a:r>
            <a:endParaRPr kumimoji="0" lang="es-ES_tradnl" sz="1800" b="0" i="0" u="none" strike="noStrike" cap="none" normalizeH="0" baseline="0" dirty="0">
              <a:ln>
                <a:noFill/>
              </a:ln>
              <a:solidFill>
                <a:srgbClr val="002060"/>
              </a:solidFill>
              <a:effectLst/>
            </a:endParaRPr>
          </a:p>
        </p:txBody>
      </p:sp>
      <p:sp>
        <p:nvSpPr>
          <p:cNvPr id="2" name="Rectángulo 1"/>
          <p:cNvSpPr/>
          <p:nvPr/>
        </p:nvSpPr>
        <p:spPr bwMode="auto">
          <a:xfrm>
            <a:off x="2267744" y="4149080"/>
            <a:ext cx="786783" cy="116797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r>
              <a:rPr lang="es-ES_tradnl" dirty="0"/>
              <a:t>FL</a:t>
            </a:r>
          </a:p>
          <a:p>
            <a:r>
              <a:rPr lang="es-ES_tradnl" dirty="0"/>
              <a:t>Ca+</a:t>
            </a:r>
          </a:p>
          <a:p>
            <a:r>
              <a:rPr lang="es-ES_tradnl" b="1" dirty="0" err="1">
                <a:solidFill>
                  <a:srgbClr val="FFC000"/>
                </a:solidFill>
              </a:rPr>
              <a:t>VIIIa</a:t>
            </a:r>
            <a:endParaRPr lang="es-ES_tradnl" b="1" dirty="0">
              <a:solidFill>
                <a:srgbClr val="FFC000"/>
              </a:solidFill>
            </a:endParaRPr>
          </a:p>
        </p:txBody>
      </p:sp>
      <p:pic>
        <p:nvPicPr>
          <p:cNvPr id="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91" t="18512" r="5504" b="3321"/>
          <a:stretch/>
        </p:blipFill>
        <p:spPr bwMode="auto">
          <a:xfrm>
            <a:off x="393133" y="758188"/>
            <a:ext cx="3128577" cy="2529488"/>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Elipse 3"/>
          <p:cNvSpPr/>
          <p:nvPr/>
        </p:nvSpPr>
        <p:spPr bwMode="auto">
          <a:xfrm>
            <a:off x="1316776" y="3509777"/>
            <a:ext cx="2565679" cy="2314335"/>
          </a:xfrm>
          <a:prstGeom prst="ellipse">
            <a:avLst/>
          </a:prstGeom>
          <a:noFill/>
          <a:ln w="952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92" name="Text Box 61"/>
          <p:cNvSpPr txBox="1">
            <a:spLocks noChangeArrowheads="1"/>
          </p:cNvSpPr>
          <p:nvPr/>
        </p:nvSpPr>
        <p:spPr bwMode="auto">
          <a:xfrm>
            <a:off x="75721" y="5979245"/>
            <a:ext cx="4635839" cy="830997"/>
          </a:xfrm>
          <a:prstGeom prst="rect">
            <a:avLst/>
          </a:prstGeom>
          <a:solidFill>
            <a:schemeClr val="tx1"/>
          </a:solidFill>
          <a:ln w="9525">
            <a:noFill/>
            <a:miter lim="800000"/>
            <a:headEnd/>
            <a:tailEnd/>
          </a:ln>
          <a:effectLst/>
        </p:spPr>
        <p:txBody>
          <a:bodyPr wrap="square">
            <a:spAutoFit/>
          </a:bodyPr>
          <a:lstStyle/>
          <a:p>
            <a:r>
              <a:rPr lang="es-ES" dirty="0">
                <a:solidFill>
                  <a:schemeClr val="bg2"/>
                </a:solidFill>
                <a:effectLst>
                  <a:outerShdw blurRad="38100" dist="38100" dir="2700000" algn="tl">
                    <a:srgbClr val="C0C0C0"/>
                  </a:outerShdw>
                </a:effectLst>
              </a:rPr>
              <a:t>Insuficiente generación de trombina </a:t>
            </a:r>
          </a:p>
          <a:p>
            <a:r>
              <a:rPr lang="es-ES" dirty="0">
                <a:solidFill>
                  <a:schemeClr val="bg2"/>
                </a:solidFill>
                <a:effectLst>
                  <a:outerShdw blurRad="38100" dist="38100" dir="2700000" algn="tl">
                    <a:srgbClr val="C0C0C0"/>
                  </a:outerShdw>
                </a:effectLst>
              </a:rPr>
              <a:t>por falta del factor </a:t>
            </a:r>
            <a:r>
              <a:rPr lang="es-ES" dirty="0" err="1">
                <a:solidFill>
                  <a:schemeClr val="bg2"/>
                </a:solidFill>
                <a:effectLst>
                  <a:outerShdw blurRad="38100" dist="38100" dir="2700000" algn="tl">
                    <a:srgbClr val="C0C0C0"/>
                  </a:outerShdw>
                </a:effectLst>
              </a:rPr>
              <a:t>VIIIa</a:t>
            </a:r>
            <a:r>
              <a:rPr lang="es-ES" dirty="0">
                <a:solidFill>
                  <a:schemeClr val="bg2"/>
                </a:solidFill>
                <a:effectLst>
                  <a:outerShdw blurRad="38100" dist="38100" dir="2700000" algn="tl">
                    <a:srgbClr val="C0C0C0"/>
                  </a:outerShdw>
                </a:effectLst>
              </a:rPr>
              <a:t> o </a:t>
            </a:r>
            <a:r>
              <a:rPr lang="es-ES" dirty="0" err="1">
                <a:solidFill>
                  <a:schemeClr val="bg2"/>
                </a:solidFill>
                <a:effectLst>
                  <a:outerShdw blurRad="38100" dist="38100" dir="2700000" algn="tl">
                    <a:srgbClr val="C0C0C0"/>
                  </a:outerShdw>
                </a:effectLst>
              </a:rPr>
              <a:t>IXa</a:t>
            </a:r>
            <a:endParaRPr lang="es-ES" dirty="0">
              <a:solidFill>
                <a:schemeClr val="bg2"/>
              </a:solidFill>
              <a:effectLst>
                <a:outerShdw blurRad="38100" dist="38100" dir="2700000" algn="tl">
                  <a:srgbClr val="C0C0C0"/>
                </a:outerShdw>
              </a:effectLst>
            </a:endParaRPr>
          </a:p>
        </p:txBody>
      </p:sp>
    </p:spTree>
    <p:extLst>
      <p:ext uri="{BB962C8B-B14F-4D97-AF65-F5344CB8AC3E}">
        <p14:creationId xmlns:p14="http://schemas.microsoft.com/office/powerpoint/2010/main" val="55890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checkerboard(across)">
                                      <p:cBhvr>
                                        <p:cTn id="7" dur="500"/>
                                        <p:tgtEl>
                                          <p:spTgt spid="83"/>
                                        </p:tgtEl>
                                      </p:cBhvr>
                                    </p:animEffect>
                                  </p:childTnLst>
                                </p:cTn>
                              </p:par>
                              <p:par>
                                <p:cTn id="8" presetID="5" presetClass="entr" presetSubtype="1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checkerboard(across)">
                                      <p:cBhvr>
                                        <p:cTn id="10" dur="500"/>
                                        <p:tgtEl>
                                          <p:spTgt spid="84"/>
                                        </p:tgtEl>
                                      </p:cBhvr>
                                    </p:animEffect>
                                  </p:childTnLst>
                                </p:cTn>
                              </p:par>
                              <p:par>
                                <p:cTn id="11" presetID="5" presetClass="entr" presetSubtype="1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checkerboard(across)">
                                      <p:cBhvr>
                                        <p:cTn id="13" dur="5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3" presetClass="exit" presetSubtype="10" fill="hold" grpId="0" nodeType="withEffect">
                                  <p:stCondLst>
                                    <p:cond delay="0"/>
                                  </p:stCondLst>
                                  <p:childTnLst>
                                    <p:animEffect transition="out" filter="blinds(horizont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3" presetClass="exit" presetSubtype="10" fill="hold" grpId="0" nodeType="withEffect">
                                  <p:stCondLst>
                                    <p:cond delay="0"/>
                                  </p:stCondLst>
                                  <p:childTnLst>
                                    <p:animEffect transition="out" filter="blinds(horizont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3" presetClass="exit" presetSubtype="10" fill="hold" grpId="0" nodeType="withEffect">
                                  <p:stCondLst>
                                    <p:cond delay="0"/>
                                  </p:stCondLst>
                                  <p:childTnLst>
                                    <p:animEffect transition="out" filter="blinds(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3" presetClass="exit" presetSubtype="10" fill="hold" grpId="0" nodeType="withEffect">
                                  <p:stCondLst>
                                    <p:cond delay="0"/>
                                  </p:stCondLst>
                                  <p:childTnLst>
                                    <p:animEffect transition="out" filter="blinds(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3" presetClass="exit" presetSubtype="10" fill="hold" grpId="0" nodeType="withEffect">
                                  <p:stCondLst>
                                    <p:cond delay="0"/>
                                  </p:stCondLst>
                                  <p:childTnLst>
                                    <p:animEffect transition="out" filter="blinds(horizontal)">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par>
                                <p:cTn id="49" presetID="3" presetClass="exit" presetSubtype="10" fill="hold" grpId="0" nodeType="withEffect">
                                  <p:stCondLst>
                                    <p:cond delay="0"/>
                                  </p:stCondLst>
                                  <p:childTnLst>
                                    <p:animEffect transition="out" filter="blinds(horizontal)">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par>
                                <p:cTn id="52" presetID="3" presetClass="exit" presetSubtype="10" fill="hold" grpId="0" nodeType="withEffect">
                                  <p:stCondLst>
                                    <p:cond delay="0"/>
                                  </p:stCondLst>
                                  <p:childTnLst>
                                    <p:animEffect transition="out" filter="blinds(horizontal)">
                                      <p:cBhvr>
                                        <p:cTn id="53" dur="500"/>
                                        <p:tgtEl>
                                          <p:spTgt spid="37"/>
                                        </p:tgtEl>
                                      </p:cBhvr>
                                    </p:animEffect>
                                    <p:set>
                                      <p:cBhvr>
                                        <p:cTn id="54" dur="1" fill="hold">
                                          <p:stCondLst>
                                            <p:cond delay="499"/>
                                          </p:stCondLst>
                                        </p:cTn>
                                        <p:tgtEl>
                                          <p:spTgt spid="37"/>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8"/>
                                        </p:tgtEl>
                                      </p:cBhvr>
                                    </p:animEffect>
                                    <p:set>
                                      <p:cBhvr>
                                        <p:cTn id="60" dur="1" fill="hold">
                                          <p:stCondLst>
                                            <p:cond delay="499"/>
                                          </p:stCondLst>
                                        </p:cTn>
                                        <p:tgtEl>
                                          <p:spTgt spid="48"/>
                                        </p:tgtEl>
                                        <p:attrNameLst>
                                          <p:attrName>style.visibility</p:attrName>
                                        </p:attrNameLst>
                                      </p:cBhvr>
                                      <p:to>
                                        <p:strVal val="hidden"/>
                                      </p:to>
                                    </p:set>
                                  </p:childTnLst>
                                </p:cTn>
                              </p:par>
                              <p:par>
                                <p:cTn id="61" presetID="3" presetClass="exit" presetSubtype="10" fill="hold" grpId="0" nodeType="withEffect">
                                  <p:stCondLst>
                                    <p:cond delay="0"/>
                                  </p:stCondLst>
                                  <p:childTnLst>
                                    <p:animEffect transition="out" filter="blinds(horizontal)">
                                      <p:cBhvr>
                                        <p:cTn id="62" dur="500"/>
                                        <p:tgtEl>
                                          <p:spTgt spid="49"/>
                                        </p:tgtEl>
                                      </p:cBhvr>
                                    </p:animEffect>
                                    <p:set>
                                      <p:cBhvr>
                                        <p:cTn id="63" dur="1" fill="hold">
                                          <p:stCondLst>
                                            <p:cond delay="499"/>
                                          </p:stCondLst>
                                        </p:cTn>
                                        <p:tgtEl>
                                          <p:spTgt spid="49"/>
                                        </p:tgtEl>
                                        <p:attrNameLst>
                                          <p:attrName>style.visibility</p:attrName>
                                        </p:attrNameLst>
                                      </p:cBhvr>
                                      <p:to>
                                        <p:strVal val="hidden"/>
                                      </p:to>
                                    </p:set>
                                  </p:childTnLst>
                                </p:cTn>
                              </p:par>
                              <p:par>
                                <p:cTn id="64" presetID="3" presetClass="exit" presetSubtype="10" fill="hold" grpId="0" nodeType="withEffect">
                                  <p:stCondLst>
                                    <p:cond delay="0"/>
                                  </p:stCondLst>
                                  <p:childTnLst>
                                    <p:animEffect transition="out" filter="blinds(horizontal)">
                                      <p:cBhvr>
                                        <p:cTn id="65" dur="500"/>
                                        <p:tgtEl>
                                          <p:spTgt spid="57"/>
                                        </p:tgtEl>
                                      </p:cBhvr>
                                    </p:animEffect>
                                    <p:set>
                                      <p:cBhvr>
                                        <p:cTn id="66" dur="1" fill="hold">
                                          <p:stCondLst>
                                            <p:cond delay="499"/>
                                          </p:stCondLst>
                                        </p:cTn>
                                        <p:tgtEl>
                                          <p:spTgt spid="57"/>
                                        </p:tgtEl>
                                        <p:attrNameLst>
                                          <p:attrName>style.visibility</p:attrName>
                                        </p:attrNameLst>
                                      </p:cBhvr>
                                      <p:to>
                                        <p:strVal val="hidden"/>
                                      </p:to>
                                    </p:set>
                                  </p:childTnLst>
                                </p:cTn>
                              </p:par>
                              <p:par>
                                <p:cTn id="67" presetID="3" presetClass="exit" presetSubtype="10" fill="hold" grpId="0" nodeType="withEffect">
                                  <p:stCondLst>
                                    <p:cond delay="0"/>
                                  </p:stCondLst>
                                  <p:childTnLst>
                                    <p:animEffect transition="out" filter="blinds(horizontal)">
                                      <p:cBhvr>
                                        <p:cTn id="68" dur="500"/>
                                        <p:tgtEl>
                                          <p:spTgt spid="86"/>
                                        </p:tgtEl>
                                      </p:cBhvr>
                                    </p:animEffect>
                                    <p:set>
                                      <p:cBhvr>
                                        <p:cTn id="69" dur="1" fill="hold">
                                          <p:stCondLst>
                                            <p:cond delay="499"/>
                                          </p:stCondLst>
                                        </p:cTn>
                                        <p:tgtEl>
                                          <p:spTgt spid="86"/>
                                        </p:tgtEl>
                                        <p:attrNameLst>
                                          <p:attrName>style.visibility</p:attrName>
                                        </p:attrNameLst>
                                      </p:cBhvr>
                                      <p:to>
                                        <p:strVal val="hidden"/>
                                      </p:to>
                                    </p:set>
                                  </p:childTnLst>
                                </p:cTn>
                              </p:par>
                              <p:par>
                                <p:cTn id="70" presetID="3" presetClass="exit" presetSubtype="10" fill="hold" grpId="0" nodeType="withEffect">
                                  <p:stCondLst>
                                    <p:cond delay="0"/>
                                  </p:stCondLst>
                                  <p:childTnLst>
                                    <p:animEffect transition="out" filter="blinds(horizontal)">
                                      <p:cBhvr>
                                        <p:cTn id="71" dur="500"/>
                                        <p:tgtEl>
                                          <p:spTgt spid="88"/>
                                        </p:tgtEl>
                                      </p:cBhvr>
                                    </p:animEffect>
                                    <p:set>
                                      <p:cBhvr>
                                        <p:cTn id="72" dur="1" fill="hold">
                                          <p:stCondLst>
                                            <p:cond delay="499"/>
                                          </p:stCondLst>
                                        </p:cTn>
                                        <p:tgtEl>
                                          <p:spTgt spid="88"/>
                                        </p:tgtEl>
                                        <p:attrNameLst>
                                          <p:attrName>style.visibility</p:attrName>
                                        </p:attrNameLst>
                                      </p:cBhvr>
                                      <p:to>
                                        <p:strVal val="hidden"/>
                                      </p:to>
                                    </p:set>
                                  </p:childTnLst>
                                </p:cTn>
                              </p:par>
                              <p:par>
                                <p:cTn id="73" presetID="3" presetClass="exit" presetSubtype="10" fill="hold" grpId="0" nodeType="withEffect">
                                  <p:stCondLst>
                                    <p:cond delay="0"/>
                                  </p:stCondLst>
                                  <p:childTnLst>
                                    <p:animEffect transition="out" filter="blinds(horizontal)">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3" presetClass="exit" presetSubtype="10" fill="hold" grpId="0" nodeType="withEffect">
                                  <p:stCondLst>
                                    <p:cond delay="0"/>
                                  </p:stCondLst>
                                  <p:childTnLst>
                                    <p:animEffect transition="out" filter="blinds(horizontal)">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3" presetClass="exit" presetSubtype="10" fill="hold" grpId="0" nodeType="withEffect">
                                  <p:stCondLst>
                                    <p:cond delay="0"/>
                                  </p:stCondLst>
                                  <p:childTnLst>
                                    <p:animEffect transition="out" filter="blinds(horizontal)">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3" presetClass="exit" presetSubtype="10" fill="hold" grpId="0" nodeType="withEffect">
                                  <p:stCondLst>
                                    <p:cond delay="0"/>
                                  </p:stCondLst>
                                  <p:childTnLst>
                                    <p:animEffect transition="out" filter="blinds(horizontal)">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3" presetClass="exit" presetSubtype="10" fill="hold" grpId="0" nodeType="withEffect">
                                  <p:stCondLst>
                                    <p:cond delay="0"/>
                                  </p:stCondLst>
                                  <p:childTnLst>
                                    <p:animEffect transition="out" filter="blinds(horizontal)">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3" presetClass="exit" presetSubtype="10" fill="hold" grpId="0" nodeType="withEffect">
                                  <p:stCondLst>
                                    <p:cond delay="0"/>
                                  </p:stCondLst>
                                  <p:childTnLst>
                                    <p:animEffect transition="out" filter="blinds(horizontal)">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par>
                                <p:cTn id="91" presetID="3" presetClass="exit" presetSubtype="10" fill="hold" grpId="0" nodeType="withEffect">
                                  <p:stCondLst>
                                    <p:cond delay="0"/>
                                  </p:stCondLst>
                                  <p:childTnLst>
                                    <p:animEffect transition="out" filter="blinds(horizontal)">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3" presetClass="exit" presetSubtype="10" fill="hold" grpId="0" nodeType="withEffect">
                                  <p:stCondLst>
                                    <p:cond delay="0"/>
                                  </p:stCondLst>
                                  <p:childTnLst>
                                    <p:animEffect transition="out" filter="blinds(horizontal)">
                                      <p:cBhvr>
                                        <p:cTn id="95" dur="500"/>
                                        <p:tgtEl>
                                          <p:spTgt spid="60"/>
                                        </p:tgtEl>
                                      </p:cBhvr>
                                    </p:animEffect>
                                    <p:set>
                                      <p:cBhvr>
                                        <p:cTn id="96" dur="1" fill="hold">
                                          <p:stCondLst>
                                            <p:cond delay="499"/>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nodeType="clickEffect">
                                  <p:stCondLst>
                                    <p:cond delay="0"/>
                                  </p:stCondLst>
                                  <p:childTnLst>
                                    <p:set>
                                      <p:cBhvr>
                                        <p:cTn id="100" dur="1" fill="hold">
                                          <p:stCondLst>
                                            <p:cond delay="0"/>
                                          </p:stCondLst>
                                        </p:cTn>
                                        <p:tgtEl>
                                          <p:spTgt spid="91"/>
                                        </p:tgtEl>
                                        <p:attrNameLst>
                                          <p:attrName>style.visibility</p:attrName>
                                        </p:attrNameLst>
                                      </p:cBhvr>
                                      <p:to>
                                        <p:strVal val="visible"/>
                                      </p:to>
                                    </p:set>
                                    <p:animEffect transition="in" filter="blinds(horizontal)">
                                      <p:cBhvr>
                                        <p:cTn id="101" dur="500"/>
                                        <p:tgtEl>
                                          <p:spTgt spid="91"/>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blinds(horizontal)">
                                      <p:cBhvr>
                                        <p:cTn id="104" dur="500"/>
                                        <p:tgtEl>
                                          <p:spTgt spid="4"/>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92"/>
                                        </p:tgtEl>
                                        <p:attrNameLst>
                                          <p:attrName>style.visibility</p:attrName>
                                        </p:attrNameLst>
                                      </p:cBhvr>
                                      <p:to>
                                        <p:strVal val="visible"/>
                                      </p:to>
                                    </p:set>
                                    <p:animEffect transition="in" filter="blinds(horizontal)">
                                      <p:cBhvr>
                                        <p:cTn id="10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p:bldP spid="12" grpId="0"/>
      <p:bldP spid="13" grpId="0"/>
      <p:bldP spid="14" grpId="0"/>
      <p:bldP spid="15" grpId="0"/>
      <p:bldP spid="16" grpId="0"/>
      <p:bldP spid="17" grpId="0"/>
      <p:bldP spid="26" grpId="0"/>
      <p:bldP spid="27" grpId="0" animBg="1"/>
      <p:bldP spid="28" grpId="0"/>
      <p:bldP spid="37" grpId="0" animBg="1"/>
      <p:bldP spid="39" grpId="0" animBg="1"/>
      <p:bldP spid="40" grpId="0" animBg="1"/>
      <p:bldP spid="42" grpId="0" animBg="1"/>
      <p:bldP spid="43" grpId="0" animBg="1"/>
      <p:bldP spid="44" grpId="0" animBg="1"/>
      <p:bldP spid="48" grpId="0" animBg="1"/>
      <p:bldP spid="49" grpId="0" animBg="1"/>
      <p:bldP spid="57" grpId="0" animBg="1"/>
      <p:bldP spid="60" grpId="0" animBg="1"/>
      <p:bldP spid="86" grpId="0"/>
      <p:bldP spid="88" grpId="0"/>
      <p:bldP spid="4" grpId="0" animBg="1"/>
      <p:bldP spid="9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bwMode="auto">
          <a:xfrm>
            <a:off x="2123728" y="404664"/>
            <a:ext cx="3672408" cy="86409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000" smtClean="0">
                <a:solidFill>
                  <a:srgbClr val="FFC000"/>
                </a:solidFill>
              </a:rPr>
              <a:t>HAY QUE RAZONAR ¡¡¡¡</a:t>
            </a:r>
            <a:endParaRPr kumimoji="0" lang="es-ES_tradnl" sz="4000" b="0" i="0" u="none" strike="noStrike" cap="none" normalizeH="0" baseline="0">
              <a:ln>
                <a:noFill/>
              </a:ln>
              <a:solidFill>
                <a:srgbClr val="FFC000"/>
              </a:solidFill>
              <a:effectLst/>
            </a:endParaRPr>
          </a:p>
        </p:txBody>
      </p:sp>
      <p:sp>
        <p:nvSpPr>
          <p:cNvPr id="3" name="Rectángulo redondeado 2"/>
          <p:cNvSpPr/>
          <p:nvPr/>
        </p:nvSpPr>
        <p:spPr bwMode="auto">
          <a:xfrm>
            <a:off x="2159732" y="1330098"/>
            <a:ext cx="4392488" cy="576064"/>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chemeClr val="tx1"/>
                </a:solidFill>
                <a:effectLst/>
                <a:latin typeface="Times New Roman" charset="0"/>
                <a:ea typeface="Times New Roman" charset="0"/>
                <a:cs typeface="Times New Roman" charset="0"/>
              </a:rPr>
              <a:t>SI FALTA EL FACTOR</a:t>
            </a:r>
            <a:r>
              <a:rPr kumimoji="0" lang="es-ES_tradnl" sz="2400" b="0" i="0" u="none" strike="noStrike" cap="none" normalizeH="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smtClean="0">
                <a:ln>
                  <a:noFill/>
                </a:ln>
                <a:solidFill>
                  <a:schemeClr val="tx1"/>
                </a:solidFill>
                <a:effectLst/>
                <a:latin typeface="Times New Roman" charset="0"/>
                <a:ea typeface="Times New Roman" charset="0"/>
                <a:cs typeface="Times New Roman" charset="0"/>
              </a:rPr>
              <a:t>VIII - IX</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 name="Rectángulo redondeado 3"/>
          <p:cNvSpPr/>
          <p:nvPr/>
        </p:nvSpPr>
        <p:spPr bwMode="auto">
          <a:xfrm>
            <a:off x="2482307" y="2492639"/>
            <a:ext cx="3708920" cy="576064"/>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ESTA TODO MAS LENTO</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Rectángulo redondeado 4"/>
          <p:cNvSpPr/>
          <p:nvPr/>
        </p:nvSpPr>
        <p:spPr bwMode="auto">
          <a:xfrm>
            <a:off x="2483768" y="3692797"/>
            <a:ext cx="3744416" cy="576064"/>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CLINICA DE SANGRADO</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Rectángulo redondeado 5"/>
          <p:cNvSpPr/>
          <p:nvPr/>
        </p:nvSpPr>
        <p:spPr bwMode="auto">
          <a:xfrm>
            <a:off x="1259632" y="5013176"/>
            <a:ext cx="6192688" cy="1584176"/>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SI ES DEFICIENTE EN UN FACTOR EL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TRATAMIENTO ES SUSTITUTIVO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CON EL FACTOR QUE LE FALTA VIII - IX</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7" name="Flecha abajo 6"/>
          <p:cNvSpPr/>
          <p:nvPr/>
        </p:nvSpPr>
        <p:spPr bwMode="auto">
          <a:xfrm>
            <a:off x="3959932" y="2029922"/>
            <a:ext cx="576064" cy="360040"/>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 name="Flecha abajo 7"/>
          <p:cNvSpPr/>
          <p:nvPr/>
        </p:nvSpPr>
        <p:spPr bwMode="auto">
          <a:xfrm>
            <a:off x="3959932" y="3164506"/>
            <a:ext cx="576064" cy="360040"/>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9" name="Flecha abajo 8"/>
          <p:cNvSpPr/>
          <p:nvPr/>
        </p:nvSpPr>
        <p:spPr bwMode="auto">
          <a:xfrm>
            <a:off x="3959932" y="4442190"/>
            <a:ext cx="576064" cy="360040"/>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0" name="Multiplicación 9"/>
          <p:cNvSpPr/>
          <p:nvPr/>
        </p:nvSpPr>
        <p:spPr bwMode="auto">
          <a:xfrm>
            <a:off x="1439652" y="432455"/>
            <a:ext cx="6192688" cy="4896544"/>
          </a:xfrm>
          <a:prstGeom prst="mathMultiply">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1" name="Flecha curvada hacia la izquierda 10"/>
          <p:cNvSpPr/>
          <p:nvPr/>
        </p:nvSpPr>
        <p:spPr bwMode="auto">
          <a:xfrm rot="11831569">
            <a:off x="292520" y="1096235"/>
            <a:ext cx="1224136" cy="4360207"/>
          </a:xfrm>
          <a:prstGeom prst="curved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3987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568" y="1015817"/>
            <a:ext cx="4585103" cy="521138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101" name="Rectangle 1029"/>
          <p:cNvSpPr>
            <a:spLocks noChangeArrowheads="1"/>
          </p:cNvSpPr>
          <p:nvPr/>
        </p:nvSpPr>
        <p:spPr bwMode="auto">
          <a:xfrm>
            <a:off x="5652120" y="1106212"/>
            <a:ext cx="1981200" cy="304800"/>
          </a:xfrm>
          <a:prstGeom prst="rect">
            <a:avLst/>
          </a:prstGeom>
          <a:noFill/>
          <a:ln w="349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endParaRPr lang="es-AR" altLang="es-ES_tradnl" sz="1800">
              <a:latin typeface="Times New Roman" charset="0"/>
              <a:ea typeface="Times New Roman" charset="0"/>
              <a:cs typeface="Times New Roman" charset="0"/>
            </a:endParaRPr>
          </a:p>
        </p:txBody>
      </p:sp>
      <p:grpSp>
        <p:nvGrpSpPr>
          <p:cNvPr id="2" name="15 Grupo"/>
          <p:cNvGrpSpPr>
            <a:grpSpLocks/>
          </p:cNvGrpSpPr>
          <p:nvPr/>
        </p:nvGrpSpPr>
        <p:grpSpPr bwMode="auto">
          <a:xfrm>
            <a:off x="611560" y="166983"/>
            <a:ext cx="811109" cy="735587"/>
            <a:chOff x="1476375" y="4868863"/>
            <a:chExt cx="647700" cy="865187"/>
          </a:xfrm>
          <a:effectLst>
            <a:outerShdw blurRad="50800" dist="38100" dir="16200000" rotWithShape="0">
              <a:prstClr val="black">
                <a:alpha val="40000"/>
              </a:prstClr>
            </a:outerShdw>
          </a:effectLst>
        </p:grpSpPr>
        <p:sp>
          <p:nvSpPr>
            <p:cNvPr id="7"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8"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9"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0"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1"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2"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3"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
        <p:nvSpPr>
          <p:cNvPr id="16" name="Text Box 3"/>
          <p:cNvSpPr txBox="1">
            <a:spLocks noChangeArrowheads="1"/>
          </p:cNvSpPr>
          <p:nvPr/>
        </p:nvSpPr>
        <p:spPr bwMode="auto">
          <a:xfrm>
            <a:off x="2483768" y="260648"/>
            <a:ext cx="4503156" cy="584775"/>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sz="4000" b="1" dirty="0" smtClean="0">
                <a:solidFill>
                  <a:srgbClr val="FFCC00"/>
                </a:solidFill>
                <a:effectLst>
                  <a:outerShdw blurRad="38100" dist="38100" dir="2700000" algn="tl">
                    <a:srgbClr val="000000"/>
                  </a:outerShdw>
                </a:effectLst>
                <a:latin typeface="Comic Sans MS" pitchFamily="66" charset="0"/>
              </a:rPr>
              <a:t>CLASIFICACIÒN</a:t>
            </a:r>
            <a:endParaRPr lang="es-ES" sz="3600" b="1" dirty="0">
              <a:solidFill>
                <a:srgbClr val="FFFFCC"/>
              </a:solidFill>
              <a:effectLst>
                <a:outerShdw blurRad="38100" dist="38100" dir="2700000" algn="tl">
                  <a:srgbClr val="000000"/>
                </a:outerShdw>
              </a:effectLst>
              <a:latin typeface="Comic Sans MS" pitchFamily="66" charset="0"/>
            </a:endParaRPr>
          </a:p>
        </p:txBody>
      </p:sp>
      <p:sp>
        <p:nvSpPr>
          <p:cNvPr id="5" name="Rectángulo redondeado 4"/>
          <p:cNvSpPr/>
          <p:nvPr/>
        </p:nvSpPr>
        <p:spPr bwMode="auto">
          <a:xfrm>
            <a:off x="3264151" y="6397598"/>
            <a:ext cx="4680520" cy="4320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a:solidFill>
                  <a:schemeClr val="bg1"/>
                </a:solidFill>
                <a:latin typeface="Comic Sans MS" pitchFamily="66" charset="0"/>
              </a:rPr>
              <a:t>SEVERA COMPLICADA:</a:t>
            </a:r>
            <a:r>
              <a:rPr lang="en-US" sz="2000">
                <a:solidFill>
                  <a:srgbClr val="FF3300"/>
                </a:solidFill>
                <a:latin typeface="Comic Sans MS" pitchFamily="66" charset="0"/>
              </a:rPr>
              <a:t> INHIBIDOR</a:t>
            </a:r>
            <a:endParaRPr lang="es-ES_tradnl" sz="2000" dirty="0"/>
          </a:p>
        </p:txBody>
      </p:sp>
      <p:sp>
        <p:nvSpPr>
          <p:cNvPr id="19" name="Text Box 3"/>
          <p:cNvSpPr txBox="1">
            <a:spLocks noChangeArrowheads="1"/>
          </p:cNvSpPr>
          <p:nvPr/>
        </p:nvSpPr>
        <p:spPr bwMode="auto">
          <a:xfrm>
            <a:off x="-48607" y="1439718"/>
            <a:ext cx="1511952" cy="437043"/>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b="1" smtClean="0">
                <a:solidFill>
                  <a:srgbClr val="FFCC00"/>
                </a:solidFill>
                <a:effectLst>
                  <a:outerShdw blurRad="38100" dist="38100" dir="2700000" algn="tl">
                    <a:srgbClr val="000000"/>
                  </a:outerShdw>
                </a:effectLst>
                <a:latin typeface="Comic Sans MS" pitchFamily="66" charset="0"/>
              </a:rPr>
              <a:t>TIPOS:</a:t>
            </a:r>
            <a:endParaRPr lang="es-ES" sz="2400" b="1">
              <a:solidFill>
                <a:srgbClr val="FFFFCC"/>
              </a:solidFill>
              <a:effectLst>
                <a:outerShdw blurRad="38100" dist="38100" dir="2700000" algn="tl">
                  <a:srgbClr val="000000"/>
                </a:outerShdw>
              </a:effectLst>
              <a:latin typeface="Comic Sans MS" pitchFamily="66" charset="0"/>
            </a:endParaRPr>
          </a:p>
        </p:txBody>
      </p:sp>
      <p:sp>
        <p:nvSpPr>
          <p:cNvPr id="20" name="Text Box 3"/>
          <p:cNvSpPr txBox="1">
            <a:spLocks noChangeArrowheads="1"/>
          </p:cNvSpPr>
          <p:nvPr/>
        </p:nvSpPr>
        <p:spPr bwMode="auto">
          <a:xfrm>
            <a:off x="70839" y="2151088"/>
            <a:ext cx="3421041" cy="1421928"/>
          </a:xfrm>
          <a:prstGeom prst="rect">
            <a:avLst/>
          </a:prstGeom>
          <a:noFill/>
          <a:ln w="9525">
            <a:noFill/>
            <a:miter lim="800000"/>
            <a:headEnd/>
            <a:tailEnd/>
          </a:ln>
          <a:effectLst/>
        </p:spPr>
        <p:txBody>
          <a:bodyPr wrap="square">
            <a:spAutoFit/>
          </a:bodyPr>
          <a:lstStyle/>
          <a:p>
            <a:pPr marL="171450" indent="-171450">
              <a:lnSpc>
                <a:spcPct val="80000"/>
              </a:lnSpc>
              <a:spcBef>
                <a:spcPct val="20000"/>
              </a:spcBef>
              <a:defRPr/>
            </a:pPr>
            <a:r>
              <a:rPr lang="es-ES" sz="1800" b="1" dirty="0" smtClean="0">
                <a:solidFill>
                  <a:srgbClr val="FF0000"/>
                </a:solidFill>
                <a:effectLst>
                  <a:outerShdw blurRad="38100" dist="38100" dir="2700000" algn="tl">
                    <a:srgbClr val="000000"/>
                  </a:outerShdw>
                </a:effectLst>
                <a:latin typeface="Comic Sans MS" pitchFamily="66" charset="0"/>
              </a:rPr>
              <a:t>HEMOFILIA A: </a:t>
            </a:r>
          </a:p>
          <a:p>
            <a:pPr marL="285750" indent="-285750">
              <a:lnSpc>
                <a:spcPct val="80000"/>
              </a:lnSpc>
              <a:spcBef>
                <a:spcPct val="20000"/>
              </a:spcBef>
              <a:buFont typeface="Arial" charset="0"/>
              <a:buChar char="•"/>
              <a:defRPr/>
            </a:pPr>
            <a:r>
              <a:rPr lang="es-ES" sz="1800" b="1" dirty="0" smtClean="0">
                <a:solidFill>
                  <a:srgbClr val="FFFFCC"/>
                </a:solidFill>
                <a:effectLst>
                  <a:outerShdw blurRad="38100" dist="38100" dir="2700000" algn="tl">
                    <a:srgbClr val="000000"/>
                  </a:outerShdw>
                </a:effectLst>
                <a:latin typeface="Comic Sans MS" pitchFamily="66" charset="0"/>
              </a:rPr>
              <a:t>DEFICIT FACTOR VIII.</a:t>
            </a:r>
          </a:p>
          <a:p>
            <a:pPr marL="285750" indent="-285750">
              <a:lnSpc>
                <a:spcPct val="80000"/>
              </a:lnSpc>
              <a:spcBef>
                <a:spcPct val="20000"/>
              </a:spcBef>
              <a:buFont typeface="Arial" charset="0"/>
              <a:buChar char="•"/>
              <a:defRPr/>
            </a:pPr>
            <a:endParaRPr lang="es-ES" sz="1800" b="1" dirty="0">
              <a:solidFill>
                <a:srgbClr val="FFFFCC"/>
              </a:solidFill>
              <a:effectLst>
                <a:outerShdw blurRad="38100" dist="38100" dir="2700000" algn="tl">
                  <a:srgbClr val="000000"/>
                </a:outerShdw>
              </a:effectLst>
              <a:latin typeface="Comic Sans MS" pitchFamily="66" charset="0"/>
            </a:endParaRPr>
          </a:p>
          <a:p>
            <a:pPr>
              <a:lnSpc>
                <a:spcPct val="80000"/>
              </a:lnSpc>
              <a:spcBef>
                <a:spcPct val="20000"/>
              </a:spcBef>
              <a:defRPr/>
            </a:pPr>
            <a:r>
              <a:rPr lang="es-ES" sz="1800" b="1" dirty="0" smtClean="0">
                <a:solidFill>
                  <a:srgbClr val="00B050"/>
                </a:solidFill>
                <a:effectLst>
                  <a:outerShdw blurRad="38100" dist="38100" dir="2700000" algn="tl">
                    <a:srgbClr val="000000"/>
                  </a:outerShdw>
                </a:effectLst>
                <a:latin typeface="Comic Sans MS" pitchFamily="66" charset="0"/>
              </a:rPr>
              <a:t>HEMOFILIA B:</a:t>
            </a:r>
          </a:p>
          <a:p>
            <a:pPr marL="285750" indent="-285750">
              <a:lnSpc>
                <a:spcPct val="80000"/>
              </a:lnSpc>
              <a:spcBef>
                <a:spcPct val="20000"/>
              </a:spcBef>
              <a:buFont typeface="Arial" charset="0"/>
              <a:buChar char="•"/>
              <a:defRPr/>
            </a:pPr>
            <a:r>
              <a:rPr lang="es-ES" sz="1800" b="1" dirty="0" smtClean="0">
                <a:solidFill>
                  <a:srgbClr val="FFFFCC"/>
                </a:solidFill>
                <a:effectLst>
                  <a:outerShdw blurRad="38100" dist="38100" dir="2700000" algn="tl">
                    <a:srgbClr val="000000"/>
                  </a:outerShdw>
                </a:effectLst>
                <a:latin typeface="Comic Sans MS" pitchFamily="66" charset="0"/>
              </a:rPr>
              <a:t>DEFICIT FACTOR IX.</a:t>
            </a:r>
            <a:endParaRPr lang="es-ES" sz="1800"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4710026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179388" y="981075"/>
            <a:ext cx="8640762" cy="1311275"/>
          </a:xfrm>
          <a:prstGeom prst="rect">
            <a:avLst/>
          </a:prstGeom>
          <a:solidFill>
            <a:schemeClr val="tx1"/>
          </a:solidFill>
          <a:ln w="9525">
            <a:noFill/>
            <a:miter lim="800000"/>
            <a:headEnd/>
            <a:tailEnd/>
          </a:ln>
          <a:effectLst/>
        </p:spPr>
        <p:txBody>
          <a:bodyPr>
            <a:spAutoFit/>
          </a:bodyPr>
          <a:lstStyle/>
          <a:p>
            <a:pPr>
              <a:spcBef>
                <a:spcPct val="50000"/>
              </a:spcBef>
              <a:buFont typeface="Wingdings" pitchFamily="2" charset="2"/>
              <a:buNone/>
            </a:pPr>
            <a:r>
              <a:rPr lang="es-ES_tradnl" sz="2000">
                <a:solidFill>
                  <a:schemeClr val="bg2"/>
                </a:solidFill>
                <a:effectLst/>
                <a:latin typeface="Arial" charset="0"/>
              </a:rPr>
              <a:t>La hemofilia es una enfermedad ligada al sexo. </a:t>
            </a:r>
          </a:p>
          <a:p>
            <a:pPr>
              <a:spcBef>
                <a:spcPct val="50000"/>
              </a:spcBef>
              <a:buFont typeface="Wingdings" pitchFamily="2" charset="2"/>
              <a:buNone/>
            </a:pPr>
            <a:r>
              <a:rPr lang="es-ES_tradnl" sz="2000">
                <a:solidFill>
                  <a:schemeClr val="bg2"/>
                </a:solidFill>
                <a:effectLst/>
                <a:latin typeface="Arial" charset="0"/>
              </a:rPr>
              <a:t>70% herencia madre-hijo, 30% mutaci</a:t>
            </a:r>
            <a:r>
              <a:rPr lang="es-ES_tradnl" altLang="ja-JP" sz="2000">
                <a:solidFill>
                  <a:schemeClr val="bg2"/>
                </a:solidFill>
                <a:effectLst/>
                <a:latin typeface="Arial" charset="0"/>
                <a:ea typeface="ＭＳ Ｐゴシック" pitchFamily="20" charset="-128"/>
              </a:rPr>
              <a:t>ón espontánea. </a:t>
            </a:r>
          </a:p>
          <a:p>
            <a:pPr>
              <a:spcBef>
                <a:spcPct val="50000"/>
              </a:spcBef>
              <a:buFont typeface="Wingdings" pitchFamily="2" charset="2"/>
              <a:buNone/>
            </a:pPr>
            <a:r>
              <a:rPr lang="en-US" sz="2000">
                <a:solidFill>
                  <a:schemeClr val="bg2"/>
                </a:solidFill>
                <a:effectLst/>
                <a:latin typeface="Arial" charset="0"/>
              </a:rPr>
              <a:t>Incidencia: HA. 1:5000 nacidos varones - HB 1:30000 nacidos varones</a:t>
            </a:r>
            <a:endParaRPr lang="es-ES" sz="2400">
              <a:solidFill>
                <a:schemeClr val="bg2"/>
              </a:solidFill>
              <a:effectLst/>
              <a:latin typeface="Arial" charset="0"/>
            </a:endParaRPr>
          </a:p>
        </p:txBody>
      </p:sp>
      <p:pic>
        <p:nvPicPr>
          <p:cNvPr id="135171" name="Picture 3" descr="hem2"/>
          <p:cNvPicPr>
            <a:picLocks noChangeAspect="1" noChangeArrowheads="1"/>
          </p:cNvPicPr>
          <p:nvPr/>
        </p:nvPicPr>
        <p:blipFill>
          <a:blip r:embed="rId4"/>
          <a:srcRect/>
          <a:stretch>
            <a:fillRect/>
          </a:stretch>
        </p:blipFill>
        <p:spPr bwMode="auto">
          <a:xfrm>
            <a:off x="1322388" y="3048000"/>
            <a:ext cx="1725612" cy="1303338"/>
          </a:xfrm>
          <a:prstGeom prst="rect">
            <a:avLst/>
          </a:prstGeom>
          <a:noFill/>
        </p:spPr>
      </p:pic>
      <p:pic>
        <p:nvPicPr>
          <p:cNvPr id="135172" name="Picture 4" descr="hem5"/>
          <p:cNvPicPr>
            <a:picLocks noChangeAspect="1" noChangeArrowheads="1"/>
          </p:cNvPicPr>
          <p:nvPr/>
        </p:nvPicPr>
        <p:blipFill>
          <a:blip r:embed="rId5"/>
          <a:srcRect/>
          <a:stretch>
            <a:fillRect/>
          </a:stretch>
        </p:blipFill>
        <p:spPr bwMode="auto">
          <a:xfrm>
            <a:off x="5889625" y="3048000"/>
            <a:ext cx="1806575" cy="1303338"/>
          </a:xfrm>
          <a:prstGeom prst="rect">
            <a:avLst/>
          </a:prstGeom>
          <a:noFill/>
        </p:spPr>
      </p:pic>
      <p:sp>
        <p:nvSpPr>
          <p:cNvPr id="135173" name="Text Box 5"/>
          <p:cNvSpPr txBox="1">
            <a:spLocks noChangeArrowheads="1"/>
          </p:cNvSpPr>
          <p:nvPr/>
        </p:nvSpPr>
        <p:spPr bwMode="auto">
          <a:xfrm>
            <a:off x="0" y="2349500"/>
            <a:ext cx="4278313" cy="701675"/>
          </a:xfrm>
          <a:prstGeom prst="rect">
            <a:avLst/>
          </a:prstGeom>
          <a:noFill/>
          <a:ln w="9525">
            <a:noFill/>
            <a:miter lim="800000"/>
            <a:headEnd/>
            <a:tailEnd/>
          </a:ln>
          <a:effectLst/>
        </p:spPr>
        <p:txBody>
          <a:bodyPr>
            <a:spAutoFit/>
          </a:bodyPr>
          <a:lstStyle/>
          <a:p>
            <a:r>
              <a:rPr lang="es-CL" sz="2000">
                <a:solidFill>
                  <a:srgbClr val="FFC000"/>
                </a:solidFill>
                <a:effectLst/>
                <a:latin typeface="Arial" charset="0"/>
              </a:rPr>
              <a:t>Cuando el padre presenta hemofilia y la madre no está afectada</a:t>
            </a:r>
            <a:endParaRPr lang="en-US" sz="2000" dirty="0">
              <a:solidFill>
                <a:srgbClr val="FFC000"/>
              </a:solidFill>
              <a:effectLst/>
              <a:latin typeface="Arial" charset="0"/>
            </a:endParaRPr>
          </a:p>
        </p:txBody>
      </p:sp>
      <p:sp>
        <p:nvSpPr>
          <p:cNvPr id="135174" name="Text Box 6"/>
          <p:cNvSpPr txBox="1">
            <a:spLocks noChangeArrowheads="1"/>
          </p:cNvSpPr>
          <p:nvPr/>
        </p:nvSpPr>
        <p:spPr bwMode="auto">
          <a:xfrm>
            <a:off x="4787900" y="2349500"/>
            <a:ext cx="4010025" cy="701675"/>
          </a:xfrm>
          <a:prstGeom prst="rect">
            <a:avLst/>
          </a:prstGeom>
          <a:noFill/>
          <a:ln w="9525">
            <a:noFill/>
            <a:miter lim="800000"/>
            <a:headEnd/>
            <a:tailEnd/>
          </a:ln>
          <a:effectLst/>
        </p:spPr>
        <p:txBody>
          <a:bodyPr>
            <a:spAutoFit/>
          </a:bodyPr>
          <a:lstStyle/>
          <a:p>
            <a:r>
              <a:rPr lang="es-CL" sz="2000">
                <a:solidFill>
                  <a:srgbClr val="FFC000"/>
                </a:solidFill>
                <a:effectLst/>
                <a:latin typeface="Arial" charset="0"/>
              </a:rPr>
              <a:t>Cuando la madre es portadora y el padre no está afectado</a:t>
            </a:r>
            <a:endParaRPr lang="en-US" sz="2000" dirty="0">
              <a:solidFill>
                <a:srgbClr val="FFC000"/>
              </a:solidFill>
              <a:effectLst/>
              <a:latin typeface="Arial" charset="0"/>
            </a:endParaRPr>
          </a:p>
        </p:txBody>
      </p:sp>
      <p:grpSp>
        <p:nvGrpSpPr>
          <p:cNvPr id="135175" name="Group 7"/>
          <p:cNvGrpSpPr>
            <a:grpSpLocks/>
          </p:cNvGrpSpPr>
          <p:nvPr/>
        </p:nvGrpSpPr>
        <p:grpSpPr bwMode="auto">
          <a:xfrm>
            <a:off x="298450" y="4351339"/>
            <a:ext cx="4349750" cy="2300288"/>
            <a:chOff x="188" y="2736"/>
            <a:chExt cx="2740" cy="1449"/>
          </a:xfrm>
        </p:grpSpPr>
        <p:pic>
          <p:nvPicPr>
            <p:cNvPr id="135176" name="Object 8"/>
            <p:cNvPicPr>
              <a:picLocks noChangeAspect="1"/>
            </p:cNvPicPr>
            <p:nvPr/>
          </p:nvPicPr>
          <p:blipFill>
            <a:blip r:embed="rId6"/>
            <a:stretch>
              <a:fillRect/>
            </a:stretch>
          </p:blipFill>
          <p:spPr>
            <a:xfrm>
              <a:off x="384" y="2736"/>
              <a:ext cx="2064" cy="943"/>
            </a:xfrm>
            <a:prstGeom prst="rect">
              <a:avLst/>
            </a:prstGeom>
          </p:spPr>
        </p:pic>
        <p:sp>
          <p:nvSpPr>
            <p:cNvPr id="135177" name="Text Box 9"/>
            <p:cNvSpPr txBox="1">
              <a:spLocks noChangeArrowheads="1"/>
            </p:cNvSpPr>
            <p:nvPr/>
          </p:nvSpPr>
          <p:spPr bwMode="auto">
            <a:xfrm>
              <a:off x="188" y="3743"/>
              <a:ext cx="2740" cy="442"/>
            </a:xfrm>
            <a:prstGeom prst="rect">
              <a:avLst/>
            </a:prstGeom>
            <a:noFill/>
            <a:ln w="9525">
              <a:noFill/>
              <a:miter lim="800000"/>
              <a:headEnd/>
              <a:tailEnd/>
            </a:ln>
            <a:effectLst/>
          </p:spPr>
          <p:txBody>
            <a:bodyPr wrap="none">
              <a:spAutoFit/>
            </a:bodyPr>
            <a:lstStyle/>
            <a:p>
              <a:r>
                <a:rPr lang="es-CL" sz="2000">
                  <a:effectLst/>
                  <a:latin typeface="Arial" charset="0"/>
                </a:rPr>
                <a:t>Ninguno de los hijos tendrá hemofilia</a:t>
              </a:r>
            </a:p>
            <a:p>
              <a:r>
                <a:rPr lang="es-CL" sz="2000" dirty="0">
                  <a:effectLst/>
                  <a:latin typeface="Arial" charset="0"/>
                </a:rPr>
                <a:t>Todas la hijas serán portadoras</a:t>
              </a:r>
              <a:endParaRPr lang="en-US" sz="2000" dirty="0">
                <a:effectLst/>
                <a:latin typeface="Arial" charset="0"/>
              </a:endParaRPr>
            </a:p>
          </p:txBody>
        </p:sp>
      </p:grpSp>
      <p:grpSp>
        <p:nvGrpSpPr>
          <p:cNvPr id="135178" name="Group 10"/>
          <p:cNvGrpSpPr>
            <a:grpSpLocks/>
          </p:cNvGrpSpPr>
          <p:nvPr/>
        </p:nvGrpSpPr>
        <p:grpSpPr bwMode="auto">
          <a:xfrm>
            <a:off x="5003800" y="4343400"/>
            <a:ext cx="4021138" cy="2308225"/>
            <a:chOff x="3152" y="2736"/>
            <a:chExt cx="2533" cy="1454"/>
          </a:xfrm>
        </p:grpSpPr>
        <p:pic>
          <p:nvPicPr>
            <p:cNvPr id="135179" name="Object 11"/>
            <p:cNvPicPr>
              <a:picLocks noChangeAspect="1"/>
            </p:cNvPicPr>
            <p:nvPr/>
          </p:nvPicPr>
          <p:blipFill>
            <a:blip r:embed="rId8"/>
            <a:srcRect r="2632"/>
            <a:stretch>
              <a:fillRect/>
            </a:stretch>
          </p:blipFill>
          <p:spPr>
            <a:xfrm>
              <a:off x="3360" y="2736"/>
              <a:ext cx="1776" cy="962"/>
            </a:xfrm>
            <a:prstGeom prst="rect">
              <a:avLst/>
            </a:prstGeom>
          </p:spPr>
        </p:pic>
        <p:sp>
          <p:nvSpPr>
            <p:cNvPr id="135180" name="Text Box 12"/>
            <p:cNvSpPr txBox="1">
              <a:spLocks noChangeArrowheads="1"/>
            </p:cNvSpPr>
            <p:nvPr/>
          </p:nvSpPr>
          <p:spPr bwMode="auto">
            <a:xfrm>
              <a:off x="3152" y="3748"/>
              <a:ext cx="2533" cy="442"/>
            </a:xfrm>
            <a:prstGeom prst="rect">
              <a:avLst/>
            </a:prstGeom>
            <a:noFill/>
            <a:ln w="9525">
              <a:noFill/>
              <a:miter lim="800000"/>
              <a:headEnd/>
              <a:tailEnd/>
            </a:ln>
            <a:effectLst/>
          </p:spPr>
          <p:txBody>
            <a:bodyPr wrap="none">
              <a:spAutoFit/>
            </a:bodyPr>
            <a:lstStyle/>
            <a:p>
              <a:r>
                <a:rPr lang="es-CL" sz="2000">
                  <a:effectLst/>
                  <a:latin typeface="Arial" charset="0"/>
                </a:rPr>
                <a:t>50% de los hijos tendrá hemofilia</a:t>
              </a:r>
            </a:p>
            <a:p>
              <a:r>
                <a:rPr lang="es-CL" sz="2000" dirty="0">
                  <a:effectLst/>
                  <a:latin typeface="Arial" charset="0"/>
                </a:rPr>
                <a:t>50% de las hijas serán portadoras</a:t>
              </a:r>
              <a:endParaRPr lang="en-US" sz="2000" dirty="0">
                <a:effectLst/>
                <a:latin typeface="Arial" charset="0"/>
              </a:endParaRPr>
            </a:p>
          </p:txBody>
        </p:sp>
      </p:grpSp>
      <p:sp>
        <p:nvSpPr>
          <p:cNvPr id="14" name="Text Box 3"/>
          <p:cNvSpPr txBox="1">
            <a:spLocks noChangeArrowheads="1"/>
          </p:cNvSpPr>
          <p:nvPr/>
        </p:nvSpPr>
        <p:spPr bwMode="auto">
          <a:xfrm>
            <a:off x="1915659" y="252490"/>
            <a:ext cx="5477782" cy="486287"/>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sz="3200" b="1" smtClean="0">
                <a:solidFill>
                  <a:srgbClr val="FFCC00"/>
                </a:solidFill>
                <a:effectLst>
                  <a:outerShdw blurRad="38100" dist="38100" dir="2700000" algn="tl">
                    <a:srgbClr val="000000"/>
                  </a:outerShdw>
                </a:effectLst>
                <a:latin typeface="Comic Sans MS" pitchFamily="66" charset="0"/>
              </a:rPr>
              <a:t>HEMOFILIA - HERENCIA</a:t>
            </a:r>
            <a:endParaRPr lang="es-ES" sz="2800"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83502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5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51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5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35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autoUpdateAnimBg="0"/>
      <p:bldP spid="135174"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238"/>
            <a:ext cx="8785225"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77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3 CuadroTexto"/>
          <p:cNvSpPr txBox="1">
            <a:spLocks noChangeArrowheads="1"/>
          </p:cNvSpPr>
          <p:nvPr/>
        </p:nvSpPr>
        <p:spPr bwMode="auto">
          <a:xfrm>
            <a:off x="628869" y="3356992"/>
            <a:ext cx="76264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buFont typeface="Arial" charset="0"/>
              <a:buChar char="•"/>
            </a:pPr>
            <a:r>
              <a:rPr lang="es-AR" altLang="es-ES_tradnl" sz="3200" dirty="0">
                <a:solidFill>
                  <a:srgbClr val="FF0000"/>
                </a:solidFill>
                <a:latin typeface="Comic Sans MS" charset="0"/>
                <a:ea typeface="Comic Sans MS" charset="0"/>
                <a:cs typeface="Comic Sans MS" charset="0"/>
              </a:rPr>
              <a:t>ANTECEDENTES </a:t>
            </a:r>
            <a:r>
              <a:rPr lang="es-AR" altLang="es-ES_tradnl" sz="3200" dirty="0" smtClean="0">
                <a:solidFill>
                  <a:srgbClr val="FF0000"/>
                </a:solidFill>
                <a:latin typeface="Comic Sans MS" charset="0"/>
                <a:ea typeface="Comic Sans MS" charset="0"/>
                <a:cs typeface="Comic Sans MS" charset="0"/>
              </a:rPr>
              <a:t>FAMILIARES.</a:t>
            </a:r>
          </a:p>
          <a:p>
            <a:pPr eaLnBrk="1" hangingPunct="1"/>
            <a:endParaRPr lang="es-AR" altLang="es-ES_tradnl" sz="3200" dirty="0">
              <a:solidFill>
                <a:srgbClr val="FF0000"/>
              </a:solidFill>
              <a:latin typeface="Comic Sans MS" charset="0"/>
              <a:ea typeface="Comic Sans MS" charset="0"/>
              <a:cs typeface="Comic Sans MS" charset="0"/>
            </a:endParaRPr>
          </a:p>
          <a:p>
            <a:pPr eaLnBrk="1" hangingPunct="1">
              <a:buFont typeface="Arial" charset="0"/>
              <a:buChar char="•"/>
            </a:pPr>
            <a:r>
              <a:rPr lang="es-AR" altLang="es-ES_tradnl" sz="3200" dirty="0">
                <a:solidFill>
                  <a:srgbClr val="FF0000"/>
                </a:solidFill>
                <a:latin typeface="Comic Sans MS" charset="0"/>
                <a:ea typeface="Comic Sans MS" charset="0"/>
                <a:cs typeface="Comic Sans MS" charset="0"/>
              </a:rPr>
              <a:t>ANTECEDENTES </a:t>
            </a:r>
            <a:r>
              <a:rPr lang="es-AR" altLang="es-ES_tradnl" sz="3200" dirty="0" smtClean="0">
                <a:solidFill>
                  <a:srgbClr val="FF0000"/>
                </a:solidFill>
                <a:latin typeface="Comic Sans MS" charset="0"/>
                <a:ea typeface="Comic Sans MS" charset="0"/>
                <a:cs typeface="Comic Sans MS" charset="0"/>
              </a:rPr>
              <a:t>PERSONALES.</a:t>
            </a:r>
          </a:p>
          <a:p>
            <a:pPr eaLnBrk="1" hangingPunct="1"/>
            <a:endParaRPr lang="es-AR" altLang="es-ES_tradnl" sz="3200" dirty="0">
              <a:solidFill>
                <a:srgbClr val="FF0000"/>
              </a:solidFill>
              <a:latin typeface="Comic Sans MS" charset="0"/>
              <a:ea typeface="Comic Sans MS" charset="0"/>
              <a:cs typeface="Comic Sans MS" charset="0"/>
            </a:endParaRPr>
          </a:p>
          <a:p>
            <a:pPr eaLnBrk="1" hangingPunct="1">
              <a:buFont typeface="Arial" charset="0"/>
              <a:buChar char="•"/>
            </a:pPr>
            <a:r>
              <a:rPr lang="es-AR" altLang="es-ES_tradnl" sz="3200" dirty="0">
                <a:solidFill>
                  <a:srgbClr val="FF0000"/>
                </a:solidFill>
                <a:latin typeface="Comic Sans MS" charset="0"/>
                <a:ea typeface="Comic Sans MS" charset="0"/>
                <a:cs typeface="Comic Sans MS" charset="0"/>
              </a:rPr>
              <a:t>LABORATORIO</a:t>
            </a:r>
          </a:p>
        </p:txBody>
      </p:sp>
      <p:sp>
        <p:nvSpPr>
          <p:cNvPr id="4" name="Text Box 3"/>
          <p:cNvSpPr txBox="1">
            <a:spLocks noChangeArrowheads="1"/>
          </p:cNvSpPr>
          <p:nvPr/>
        </p:nvSpPr>
        <p:spPr bwMode="auto">
          <a:xfrm>
            <a:off x="628869" y="764704"/>
            <a:ext cx="7272808" cy="1588127"/>
          </a:xfrm>
          <a:prstGeom prst="rect">
            <a:avLst/>
          </a:prstGeom>
          <a:noFill/>
          <a:ln w="9525">
            <a:noFill/>
            <a:miter lim="800000"/>
            <a:headEnd/>
            <a:tailEnd/>
          </a:ln>
          <a:effectLst/>
        </p:spPr>
        <p:txBody>
          <a:bodyPr wrap="square">
            <a:spAutoFit/>
          </a:bodyPr>
          <a:lstStyle/>
          <a:p>
            <a:pPr marL="171450" indent="-171450" algn="r">
              <a:lnSpc>
                <a:spcPct val="80000"/>
              </a:lnSpc>
              <a:spcBef>
                <a:spcPct val="20000"/>
              </a:spcBef>
              <a:defRPr/>
            </a:pPr>
            <a:r>
              <a:rPr lang="es-ES" sz="5400" b="1" dirty="0" smtClean="0">
                <a:solidFill>
                  <a:srgbClr val="FFCC00"/>
                </a:solidFill>
                <a:effectLst>
                  <a:outerShdw blurRad="38100" dist="38100" dir="2700000" algn="tl">
                    <a:srgbClr val="000000"/>
                  </a:outerShdw>
                </a:effectLst>
                <a:latin typeface="Comic Sans MS" pitchFamily="66" charset="0"/>
              </a:rPr>
              <a:t>COMO </a:t>
            </a:r>
            <a:r>
              <a:rPr lang="es-ES" sz="5400" b="1" smtClean="0">
                <a:solidFill>
                  <a:srgbClr val="FFCC00"/>
                </a:solidFill>
                <a:effectLst>
                  <a:outerShdw blurRad="38100" dist="38100" dir="2700000" algn="tl">
                    <a:srgbClr val="000000"/>
                  </a:outerShdw>
                </a:effectLst>
                <a:latin typeface="Comic Sans MS" pitchFamily="66" charset="0"/>
              </a:rPr>
              <a:t>LLEGAMOS </a:t>
            </a:r>
          </a:p>
          <a:p>
            <a:pPr marL="171450" indent="-171450" algn="r">
              <a:lnSpc>
                <a:spcPct val="80000"/>
              </a:lnSpc>
              <a:spcBef>
                <a:spcPct val="20000"/>
              </a:spcBef>
              <a:defRPr/>
            </a:pPr>
            <a:r>
              <a:rPr lang="es-ES" sz="5400" b="1" dirty="0" smtClean="0">
                <a:solidFill>
                  <a:srgbClr val="FFCC00"/>
                </a:solidFill>
                <a:effectLst>
                  <a:outerShdw blurRad="38100" dist="38100" dir="2700000" algn="tl">
                    <a:srgbClr val="000000"/>
                  </a:outerShdw>
                </a:effectLst>
                <a:latin typeface="Comic Sans MS" pitchFamily="66" charset="0"/>
              </a:rPr>
              <a:t>AL DIAGNOSTICO</a:t>
            </a:r>
            <a:endParaRPr lang="es-ES" sz="4800"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7090764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bwMode="auto">
          <a:xfrm>
            <a:off x="2267744" y="2708920"/>
            <a:ext cx="4212468" cy="936104"/>
          </a:xfrm>
          <a:prstGeom prst="roundRect">
            <a:avLst/>
          </a:prstGeom>
          <a:solidFill>
            <a:srgbClr val="FFC000"/>
          </a:solidFill>
          <a:ln w="2857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4400" b="0" i="0" u="none" strike="noStrike" cap="none" normalizeH="0" baseline="0" smtClean="0">
                <a:ln>
                  <a:noFill/>
                </a:ln>
                <a:solidFill>
                  <a:srgbClr val="002060"/>
                </a:solidFill>
                <a:effectLst/>
                <a:latin typeface="Times New Roman" charset="0"/>
                <a:ea typeface="Times New Roman" charset="0"/>
                <a:cs typeface="Times New Roman" charset="0"/>
              </a:rPr>
              <a:t>LABORATORIO</a:t>
            </a:r>
            <a:endParaRPr kumimoji="0" lang="es-ES_tradnl" sz="4400" b="0" i="0" u="none" strike="noStrike" cap="none" normalizeH="0" baseline="0">
              <a:ln>
                <a:noFill/>
              </a:ln>
              <a:solidFill>
                <a:srgbClr val="002060"/>
              </a:solidFill>
              <a:effectLst/>
              <a:latin typeface="Times New Roman" charset="0"/>
              <a:ea typeface="Times New Roman" charset="0"/>
              <a:cs typeface="Times New Roman" charset="0"/>
            </a:endParaRPr>
          </a:p>
        </p:txBody>
      </p:sp>
      <p:pic>
        <p:nvPicPr>
          <p:cNvPr id="4" name="Imagen 3"/>
          <p:cNvPicPr>
            <a:picLocks noChangeAspect="1"/>
          </p:cNvPicPr>
          <p:nvPr/>
        </p:nvPicPr>
        <p:blipFill>
          <a:blip r:embed="rId2"/>
          <a:stretch>
            <a:fillRect/>
          </a:stretch>
        </p:blipFill>
        <p:spPr>
          <a:xfrm>
            <a:off x="2915816" y="4149080"/>
            <a:ext cx="2490436" cy="2258256"/>
          </a:xfrm>
          <a:prstGeom prst="rect">
            <a:avLst/>
          </a:prstGeom>
        </p:spPr>
      </p:pic>
      <p:pic>
        <p:nvPicPr>
          <p:cNvPr id="5" name="Imagen 4"/>
          <p:cNvPicPr>
            <a:picLocks noChangeAspect="1"/>
          </p:cNvPicPr>
          <p:nvPr/>
        </p:nvPicPr>
        <p:blipFill>
          <a:blip r:embed="rId3"/>
          <a:stretch>
            <a:fillRect/>
          </a:stretch>
        </p:blipFill>
        <p:spPr>
          <a:xfrm>
            <a:off x="1889702" y="469391"/>
            <a:ext cx="4968552" cy="1327178"/>
          </a:xfrm>
          <a:prstGeom prst="rect">
            <a:avLst/>
          </a:prstGeom>
        </p:spPr>
      </p:pic>
    </p:spTree>
    <p:extLst>
      <p:ext uri="{BB962C8B-B14F-4D97-AF65-F5344CB8AC3E}">
        <p14:creationId xmlns:p14="http://schemas.microsoft.com/office/powerpoint/2010/main" val="18536627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15143" y="547503"/>
            <a:ext cx="8226932" cy="535531"/>
          </a:xfrm>
          <a:prstGeom prst="rect">
            <a:avLst/>
          </a:prstGeom>
          <a:noFill/>
          <a:ln w="9525">
            <a:noFill/>
            <a:miter lim="800000"/>
            <a:headEnd/>
            <a:tailEnd/>
          </a:ln>
          <a:effectLst/>
        </p:spPr>
        <p:txBody>
          <a:bodyPr wrap="none">
            <a:spAutoFit/>
          </a:bodyPr>
          <a:lstStyle/>
          <a:p>
            <a:pPr marL="171450" indent="-171450" algn="r">
              <a:lnSpc>
                <a:spcPct val="80000"/>
              </a:lnSpc>
              <a:spcBef>
                <a:spcPct val="20000"/>
              </a:spcBef>
              <a:defRPr/>
            </a:pPr>
            <a:r>
              <a:rPr lang="es-ES" sz="3600" b="1" smtClean="0">
                <a:solidFill>
                  <a:srgbClr val="FFCC00"/>
                </a:solidFill>
                <a:effectLst>
                  <a:outerShdw blurRad="38100" dist="38100" dir="2700000" algn="tl">
                    <a:srgbClr val="000000"/>
                  </a:outerShdw>
                </a:effectLst>
                <a:latin typeface="Comic Sans MS" pitchFamily="66" charset="0"/>
              </a:rPr>
              <a:t>DIAGNOSTICO DE LABORATORIO</a:t>
            </a:r>
            <a:endParaRPr lang="es-ES" sz="3200" b="1" dirty="0">
              <a:solidFill>
                <a:srgbClr val="FFFFCC"/>
              </a:solidFill>
              <a:effectLst>
                <a:outerShdw blurRad="38100" dist="38100" dir="2700000" algn="tl">
                  <a:srgbClr val="000000"/>
                </a:outerShdw>
              </a:effectLst>
              <a:latin typeface="Comic Sans MS" pitchFamily="66" charset="0"/>
            </a:endParaRPr>
          </a:p>
        </p:txBody>
      </p:sp>
      <p:sp>
        <p:nvSpPr>
          <p:cNvPr id="2" name="Rectángulo redondeado 1"/>
          <p:cNvSpPr/>
          <p:nvPr/>
        </p:nvSpPr>
        <p:spPr bwMode="auto">
          <a:xfrm>
            <a:off x="179512" y="1637804"/>
            <a:ext cx="5542870" cy="168250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Unicode MS" pitchFamily="34" charset="-128"/>
              </a:rPr>
              <a:t>TP: TIEMPO DE PROTROMBINA.</a:t>
            </a:r>
          </a:p>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lang="es-ES_tradnl" sz="2400" dirty="0" smtClean="0">
                <a:solidFill>
                  <a:srgbClr val="002060"/>
                </a:solidFill>
              </a:rPr>
              <a:t>TT: TIEMPO DE TROMBINA.</a:t>
            </a:r>
          </a:p>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rgbClr val="002060"/>
                </a:solidFill>
                <a:effectLst>
                  <a:outerShdw blurRad="38100" dist="38100" dir="2700000" algn="tl">
                    <a:srgbClr val="000000">
                      <a:alpha val="43137"/>
                    </a:srgbClr>
                  </a:outerShdw>
                </a:effectLst>
                <a:latin typeface="Arial Unicode MS" pitchFamily="34" charset="-128"/>
              </a:rPr>
              <a:t>FIBRINOGENO.</a:t>
            </a:r>
          </a:p>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lang="es-ES_tradnl" sz="2400" dirty="0" smtClean="0">
                <a:solidFill>
                  <a:srgbClr val="002060"/>
                </a:solidFill>
              </a:rPr>
              <a:t>HEMOSTASIA PRIMARIA.</a:t>
            </a:r>
            <a:endParaRPr kumimoji="0" lang="es-ES_tradnl" sz="2400" b="0" i="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sp>
        <p:nvSpPr>
          <p:cNvPr id="5" name="Rectángulo redondeado 4"/>
          <p:cNvSpPr/>
          <p:nvPr/>
        </p:nvSpPr>
        <p:spPr bwMode="auto">
          <a:xfrm>
            <a:off x="179512" y="3848488"/>
            <a:ext cx="5688631" cy="64807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lang="es-ES_tradnl" dirty="0" err="1" smtClean="0">
                <a:solidFill>
                  <a:srgbClr val="FF0000"/>
                </a:solidFill>
              </a:rPr>
              <a:t>aPTT</a:t>
            </a:r>
            <a:r>
              <a:rPr kumimoji="0" lang="es-ES_tradnl" b="0" i="0" u="none" strike="noStrike" cap="none" normalizeH="0" baseline="0" dirty="0" smtClean="0">
                <a:ln>
                  <a:noFill/>
                </a:ln>
                <a:solidFill>
                  <a:srgbClr val="FF0000"/>
                </a:solidFill>
                <a:effectLst>
                  <a:outerShdw blurRad="38100" dist="38100" dir="2700000" algn="tl">
                    <a:srgbClr val="000000">
                      <a:alpha val="43137"/>
                    </a:srgbClr>
                  </a:outerShdw>
                </a:effectLst>
              </a:rPr>
              <a:t>:</a:t>
            </a:r>
            <a:r>
              <a:rPr kumimoji="0" lang="es-ES_tradnl" sz="24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Unicode MS" pitchFamily="34" charset="-128"/>
              </a:rPr>
              <a:t> </a:t>
            </a:r>
            <a:r>
              <a:rPr kumimoji="0" lang="es-ES_tradnl" sz="12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Unicode MS" pitchFamily="34" charset="-128"/>
              </a:rPr>
              <a:t>TIEMPO DE</a:t>
            </a:r>
            <a:r>
              <a:rPr kumimoji="0" lang="es-ES_tradnl" sz="1200" b="0" i="0" u="none" strike="noStrike" cap="none" normalizeH="0" dirty="0" smtClean="0">
                <a:ln>
                  <a:noFill/>
                </a:ln>
                <a:solidFill>
                  <a:srgbClr val="FF0000"/>
                </a:solidFill>
                <a:effectLst>
                  <a:outerShdw blurRad="38100" dist="38100" dir="2700000" algn="tl">
                    <a:srgbClr val="000000">
                      <a:alpha val="43137"/>
                    </a:srgbClr>
                  </a:outerShdw>
                </a:effectLst>
                <a:latin typeface="Arial Unicode MS" pitchFamily="34" charset="-128"/>
              </a:rPr>
              <a:t> TROMBOPLASTINA PARCIAL ACTIVADA.</a:t>
            </a:r>
            <a:endParaRPr kumimoji="0" lang="es-ES_tradnl" sz="12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Unicode MS" pitchFamily="34" charset="-128"/>
            </a:endParaRPr>
          </a:p>
        </p:txBody>
      </p:sp>
      <p:sp>
        <p:nvSpPr>
          <p:cNvPr id="6" name="Rectángulo redondeado 5"/>
          <p:cNvSpPr/>
          <p:nvPr/>
        </p:nvSpPr>
        <p:spPr bwMode="auto">
          <a:xfrm>
            <a:off x="961053" y="5608129"/>
            <a:ext cx="7056784" cy="1008112"/>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lang="es-ES_tradnl" sz="2400" u="sng" dirty="0" smtClean="0"/>
              <a:t>CONFIRMATORIO:</a:t>
            </a: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2400" dirty="0" err="1" smtClean="0"/>
              <a:t>Dosaje</a:t>
            </a:r>
            <a:r>
              <a:rPr lang="es-ES_tradnl" sz="2400" dirty="0" smtClean="0"/>
              <a:t> de FACTOR VIII o IX en una etapa.</a:t>
            </a:r>
          </a:p>
          <a:p>
            <a:pPr marL="285750" marR="0" indent="-285750" algn="l" defTabSz="914400" rtl="0" eaLnBrk="1" fontAlgn="base" latinLnBrk="0" hangingPunct="1">
              <a:lnSpc>
                <a:spcPct val="100000"/>
              </a:lnSpc>
              <a:spcBef>
                <a:spcPct val="0"/>
              </a:spcBef>
              <a:spcAft>
                <a:spcPct val="0"/>
              </a:spcAft>
              <a:buClrTx/>
              <a:buSzTx/>
              <a:buFont typeface="Arial" charset="0"/>
              <a:buChar char="•"/>
              <a:tabLst/>
            </a:pPr>
            <a:endParaRPr kumimoji="0" lang="es-ES_tradnl"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Unicode MS" pitchFamily="34" charset="-128"/>
            </a:endParaRPr>
          </a:p>
        </p:txBody>
      </p:sp>
      <p:sp>
        <p:nvSpPr>
          <p:cNvPr id="4" name="Rectángulo redondeado 3"/>
          <p:cNvSpPr/>
          <p:nvPr/>
        </p:nvSpPr>
        <p:spPr bwMode="auto">
          <a:xfrm>
            <a:off x="6300192" y="2186280"/>
            <a:ext cx="1800200" cy="504056"/>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NORMAL</a:t>
            </a:r>
            <a:endParaRPr kumimoji="0" lang="es-ES_tradnl" sz="2800" b="0" i="0" u="none" strike="noStrike" cap="none" normalizeH="0" baseline="0" smtClean="0">
              <a:ln>
                <a:noFill/>
              </a:ln>
              <a:effectLst>
                <a:outerShdw blurRad="38100" dist="38100" dir="2700000" algn="tl">
                  <a:srgbClr val="000000">
                    <a:alpha val="43137"/>
                  </a:srgbClr>
                </a:outerShdw>
              </a:effectLst>
            </a:endParaRPr>
          </a:p>
        </p:txBody>
      </p:sp>
      <p:sp>
        <p:nvSpPr>
          <p:cNvPr id="8" name="Rectángulo redondeado 7"/>
          <p:cNvSpPr/>
          <p:nvPr/>
        </p:nvSpPr>
        <p:spPr bwMode="auto">
          <a:xfrm>
            <a:off x="6217637" y="3842827"/>
            <a:ext cx="2843808" cy="5040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FF00"/>
                </a:solidFill>
              </a:rPr>
              <a:t>PROLONGADO</a:t>
            </a:r>
            <a:endParaRPr kumimoji="0" lang="es-ES_tradnl" sz="2800" b="0" i="0" u="none" strike="noStrike" cap="none" normalizeH="0" baseline="0" dirty="0" smtClean="0">
              <a:ln>
                <a:noFill/>
              </a:ln>
              <a:solidFill>
                <a:srgbClr val="FFFF00"/>
              </a:solidFill>
              <a:effectLst>
                <a:outerShdw blurRad="38100" dist="38100" dir="2700000" algn="tl">
                  <a:srgbClr val="000000">
                    <a:alpha val="43137"/>
                  </a:srgbClr>
                </a:outerShdw>
              </a:effectLst>
            </a:endParaRPr>
          </a:p>
        </p:txBody>
      </p:sp>
      <p:sp>
        <p:nvSpPr>
          <p:cNvPr id="7" name="Rectángulo redondeado 6"/>
          <p:cNvSpPr/>
          <p:nvPr/>
        </p:nvSpPr>
        <p:spPr bwMode="auto">
          <a:xfrm>
            <a:off x="96957" y="4973820"/>
            <a:ext cx="8964488" cy="432048"/>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rPr>
              <a:t>IMPORTANTE: SOLO EL </a:t>
            </a:r>
            <a:r>
              <a:rPr lang="es-ES_tradnl" sz="2000" dirty="0" err="1" smtClean="0">
                <a:solidFill>
                  <a:srgbClr val="002060"/>
                </a:solidFill>
              </a:rPr>
              <a:t>aPTT</a:t>
            </a:r>
            <a:r>
              <a:rPr lang="es-ES_tradnl" sz="2000" dirty="0" smtClean="0">
                <a:solidFill>
                  <a:srgbClr val="002060"/>
                </a:solidFill>
              </a:rPr>
              <a:t> PROLONGADO EL RESTO ESTA NORMAL</a:t>
            </a:r>
            <a:endParaRPr kumimoji="0" lang="es-ES_tradnl" sz="2000" b="0" i="0" u="none" strike="noStrike" cap="none" normalizeH="0" baseline="0" dirty="0" smtClean="0">
              <a:ln>
                <a:noFill/>
              </a:ln>
              <a:solidFill>
                <a:srgbClr val="002060"/>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2"/>
          <a:stretch>
            <a:fillRect/>
          </a:stretch>
        </p:blipFill>
        <p:spPr>
          <a:xfrm>
            <a:off x="33373" y="85335"/>
            <a:ext cx="927680" cy="841194"/>
          </a:xfrm>
          <a:prstGeom prst="rect">
            <a:avLst/>
          </a:prstGeom>
        </p:spPr>
      </p:pic>
    </p:spTree>
    <p:extLst>
      <p:ext uri="{BB962C8B-B14F-4D97-AF65-F5344CB8AC3E}">
        <p14:creationId xmlns:p14="http://schemas.microsoft.com/office/powerpoint/2010/main" val="9643369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noRot="1"/>
          </p:cNvGrpSpPr>
          <p:nvPr/>
        </p:nvGrpSpPr>
        <p:grpSpPr bwMode="auto">
          <a:xfrm>
            <a:off x="541338" y="2349500"/>
            <a:ext cx="7991475" cy="3587750"/>
            <a:chOff x="341" y="1669"/>
            <a:chExt cx="5034" cy="2260"/>
          </a:xfrm>
        </p:grpSpPr>
        <p:sp>
          <p:nvSpPr>
            <p:cNvPr id="71683" name="Rectangle 3"/>
            <p:cNvSpPr>
              <a:spLocks noChangeArrowheads="1"/>
            </p:cNvSpPr>
            <p:nvPr/>
          </p:nvSpPr>
          <p:spPr bwMode="auto">
            <a:xfrm>
              <a:off x="3271" y="3412"/>
              <a:ext cx="2104" cy="51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Comic Sans MS" pitchFamily="66" charset="0"/>
                </a:rPr>
                <a:t>Sangrados espontáneos</a:t>
              </a:r>
              <a:endParaRPr lang="es-ES" sz="2400" b="1">
                <a:solidFill>
                  <a:srgbClr val="CCECFF"/>
                </a:solidFill>
                <a:effectLst>
                  <a:outerShdw blurRad="38100" dist="38100" dir="2700000" algn="tl">
                    <a:srgbClr val="000000"/>
                  </a:outerShdw>
                </a:effectLst>
                <a:latin typeface="Arial" charset="0"/>
              </a:endParaRPr>
            </a:p>
          </p:txBody>
        </p:sp>
        <p:sp>
          <p:nvSpPr>
            <p:cNvPr id="71684" name="Rectangle 4"/>
            <p:cNvSpPr>
              <a:spLocks noChangeArrowheads="1"/>
            </p:cNvSpPr>
            <p:nvPr/>
          </p:nvSpPr>
          <p:spPr bwMode="auto">
            <a:xfrm>
              <a:off x="1806" y="3412"/>
              <a:ext cx="1465" cy="51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Comic Sans MS" pitchFamily="66" charset="0"/>
                  <a:cs typeface="Arial" charset="0"/>
                </a:rPr>
                <a:t>≤  2 años</a:t>
              </a:r>
              <a:endParaRPr lang="es-ES" sz="2400" b="1">
                <a:solidFill>
                  <a:srgbClr val="CCECFF"/>
                </a:solidFill>
                <a:effectLst>
                  <a:outerShdw blurRad="38100" dist="38100" dir="2700000" algn="tl">
                    <a:srgbClr val="000000"/>
                  </a:outerShdw>
                </a:effectLst>
                <a:latin typeface="Arial" charset="0"/>
                <a:cs typeface="Arial" charset="0"/>
              </a:endParaRPr>
            </a:p>
          </p:txBody>
        </p:sp>
        <p:sp>
          <p:nvSpPr>
            <p:cNvPr id="71685" name="Rectangle 5"/>
            <p:cNvSpPr>
              <a:spLocks noChangeArrowheads="1"/>
            </p:cNvSpPr>
            <p:nvPr/>
          </p:nvSpPr>
          <p:spPr bwMode="auto">
            <a:xfrm>
              <a:off x="341" y="3412"/>
              <a:ext cx="1465" cy="51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Arial" charset="0"/>
                </a:rPr>
                <a:t> </a:t>
              </a:r>
              <a:r>
                <a:rPr lang="es-ES" sz="2400" b="1">
                  <a:solidFill>
                    <a:srgbClr val="FFCC00"/>
                  </a:solidFill>
                  <a:effectLst>
                    <a:outerShdw blurRad="38100" dist="38100" dir="2700000" algn="tl">
                      <a:srgbClr val="000000"/>
                    </a:outerShdw>
                  </a:effectLst>
                  <a:latin typeface="Comic Sans MS" pitchFamily="66" charset="0"/>
                </a:rPr>
                <a:t>severa </a:t>
              </a:r>
            </a:p>
          </p:txBody>
        </p:sp>
        <p:sp>
          <p:nvSpPr>
            <p:cNvPr id="71686" name="Rectangle 6"/>
            <p:cNvSpPr>
              <a:spLocks noChangeArrowheads="1"/>
            </p:cNvSpPr>
            <p:nvPr/>
          </p:nvSpPr>
          <p:spPr bwMode="auto">
            <a:xfrm>
              <a:off x="3271" y="2895"/>
              <a:ext cx="2104" cy="51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Comic Sans MS" pitchFamily="66" charset="0"/>
                </a:rPr>
                <a:t>Sangrado post traumatismos leves</a:t>
              </a:r>
              <a:endParaRPr lang="es-ES" sz="2400" b="1">
                <a:solidFill>
                  <a:srgbClr val="CCECFF"/>
                </a:solidFill>
                <a:effectLst>
                  <a:outerShdw blurRad="38100" dist="38100" dir="2700000" algn="tl">
                    <a:srgbClr val="000000"/>
                  </a:outerShdw>
                </a:effectLst>
                <a:latin typeface="Arial" charset="0"/>
              </a:endParaRPr>
            </a:p>
          </p:txBody>
        </p:sp>
        <p:sp>
          <p:nvSpPr>
            <p:cNvPr id="71687" name="Rectangle 7"/>
            <p:cNvSpPr>
              <a:spLocks noChangeArrowheads="1"/>
            </p:cNvSpPr>
            <p:nvPr/>
          </p:nvSpPr>
          <p:spPr bwMode="auto">
            <a:xfrm>
              <a:off x="1806" y="2895"/>
              <a:ext cx="1465" cy="51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Arial" charset="0"/>
                </a:rPr>
                <a:t> </a:t>
              </a:r>
              <a:r>
                <a:rPr lang="es-ES" sz="2400" b="1">
                  <a:solidFill>
                    <a:srgbClr val="CCECFF"/>
                  </a:solidFill>
                  <a:effectLst>
                    <a:outerShdw blurRad="38100" dist="38100" dir="2700000" algn="tl">
                      <a:srgbClr val="000000"/>
                    </a:outerShdw>
                  </a:effectLst>
                  <a:latin typeface="Comic Sans MS" pitchFamily="66" charset="0"/>
                </a:rPr>
                <a:t>5 años</a:t>
              </a:r>
              <a:endParaRPr lang="es-ES" sz="2400" b="1">
                <a:solidFill>
                  <a:srgbClr val="CCECFF"/>
                </a:solidFill>
                <a:effectLst>
                  <a:outerShdw blurRad="38100" dist="38100" dir="2700000" algn="tl">
                    <a:srgbClr val="000000"/>
                  </a:outerShdw>
                </a:effectLst>
                <a:latin typeface="Arial" charset="0"/>
              </a:endParaRPr>
            </a:p>
          </p:txBody>
        </p:sp>
        <p:sp>
          <p:nvSpPr>
            <p:cNvPr id="71688" name="Rectangle 8"/>
            <p:cNvSpPr>
              <a:spLocks noChangeArrowheads="1"/>
            </p:cNvSpPr>
            <p:nvPr/>
          </p:nvSpPr>
          <p:spPr bwMode="auto">
            <a:xfrm>
              <a:off x="341" y="2895"/>
              <a:ext cx="1465" cy="51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Arial" charset="0"/>
                </a:rPr>
                <a:t> </a:t>
              </a:r>
              <a:r>
                <a:rPr lang="es-ES" sz="2400" b="1">
                  <a:solidFill>
                    <a:srgbClr val="FFCC00"/>
                  </a:solidFill>
                  <a:effectLst>
                    <a:outerShdw blurRad="38100" dist="38100" dir="2700000" algn="tl">
                      <a:srgbClr val="000000"/>
                    </a:outerShdw>
                  </a:effectLst>
                  <a:latin typeface="Comic Sans MS" pitchFamily="66" charset="0"/>
                </a:rPr>
                <a:t>moderada</a:t>
              </a:r>
              <a:endParaRPr lang="es-ES" sz="2400" b="1">
                <a:solidFill>
                  <a:srgbClr val="FFCC00"/>
                </a:solidFill>
                <a:effectLst>
                  <a:outerShdw blurRad="38100" dist="38100" dir="2700000" algn="tl">
                    <a:srgbClr val="000000"/>
                  </a:outerShdw>
                </a:effectLst>
                <a:latin typeface="Arial" charset="0"/>
              </a:endParaRPr>
            </a:p>
          </p:txBody>
        </p:sp>
        <p:sp>
          <p:nvSpPr>
            <p:cNvPr id="71689" name="Rectangle 9"/>
            <p:cNvSpPr>
              <a:spLocks noChangeArrowheads="1"/>
            </p:cNvSpPr>
            <p:nvPr/>
          </p:nvSpPr>
          <p:spPr bwMode="auto">
            <a:xfrm>
              <a:off x="3271" y="2148"/>
              <a:ext cx="2104" cy="74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Comic Sans MS" pitchFamily="66" charset="0"/>
                </a:rPr>
                <a:t>Sangrados post traumáticos o post quirúrgicos</a:t>
              </a:r>
              <a:endParaRPr lang="es-ES" sz="2400" b="1">
                <a:solidFill>
                  <a:srgbClr val="CCECFF"/>
                </a:solidFill>
                <a:effectLst>
                  <a:outerShdw blurRad="38100" dist="38100" dir="2700000" algn="tl">
                    <a:srgbClr val="000000"/>
                  </a:outerShdw>
                </a:effectLst>
                <a:latin typeface="Arial" charset="0"/>
              </a:endParaRPr>
            </a:p>
          </p:txBody>
        </p:sp>
        <p:sp>
          <p:nvSpPr>
            <p:cNvPr id="71690" name="Rectangle 10"/>
            <p:cNvSpPr>
              <a:spLocks noChangeArrowheads="1"/>
            </p:cNvSpPr>
            <p:nvPr/>
          </p:nvSpPr>
          <p:spPr bwMode="auto">
            <a:xfrm>
              <a:off x="1806" y="2148"/>
              <a:ext cx="1465" cy="747"/>
            </a:xfrm>
            <a:prstGeom prst="rect">
              <a:avLst/>
            </a:prstGeom>
            <a:noFill/>
            <a:ln w="9525">
              <a:noFill/>
              <a:miter lim="800000"/>
              <a:headEnd/>
              <a:tailEnd/>
            </a:ln>
            <a:effectLst/>
          </p:spPr>
          <p:txBody>
            <a:bodyPr/>
            <a:lstStyle/>
            <a:p>
              <a:pPr>
                <a:spcBef>
                  <a:spcPct val="20000"/>
                </a:spcBef>
                <a:defRPr/>
              </a:pPr>
              <a:r>
                <a:rPr lang="es-ES" sz="2400" b="1">
                  <a:solidFill>
                    <a:srgbClr val="CCECFF"/>
                  </a:solidFill>
                  <a:effectLst>
                    <a:outerShdw blurRad="38100" dist="38100" dir="2700000" algn="tl">
                      <a:srgbClr val="000000"/>
                    </a:outerShdw>
                  </a:effectLst>
                  <a:latin typeface="Comic Sans MS" pitchFamily="66" charset="0"/>
                  <a:cs typeface="Arial" charset="0"/>
                </a:rPr>
                <a:t>≥ 10 a 15</a:t>
              </a:r>
              <a:endParaRPr lang="es-ES" sz="2400" b="1">
                <a:solidFill>
                  <a:srgbClr val="CCECFF"/>
                </a:solidFill>
                <a:effectLst>
                  <a:outerShdw blurRad="38100" dist="38100" dir="2700000" algn="tl">
                    <a:srgbClr val="000000"/>
                  </a:outerShdw>
                </a:effectLst>
                <a:latin typeface="Arial" charset="0"/>
                <a:cs typeface="Arial" charset="0"/>
              </a:endParaRPr>
            </a:p>
          </p:txBody>
        </p:sp>
        <p:sp>
          <p:nvSpPr>
            <p:cNvPr id="71691" name="Rectangle 11"/>
            <p:cNvSpPr>
              <a:spLocks noChangeArrowheads="1"/>
            </p:cNvSpPr>
            <p:nvPr/>
          </p:nvSpPr>
          <p:spPr bwMode="auto">
            <a:xfrm>
              <a:off x="341" y="2148"/>
              <a:ext cx="1465" cy="747"/>
            </a:xfrm>
            <a:prstGeom prst="rect">
              <a:avLst/>
            </a:prstGeom>
            <a:noFill/>
            <a:ln w="9525">
              <a:noFill/>
              <a:miter lim="800000"/>
              <a:headEnd/>
              <a:tailEnd/>
            </a:ln>
            <a:effectLst/>
          </p:spPr>
          <p:txBody>
            <a:bodyPr/>
            <a:lstStyle/>
            <a:p>
              <a:pPr>
                <a:spcBef>
                  <a:spcPct val="20000"/>
                </a:spcBef>
                <a:defRPr/>
              </a:pPr>
              <a:r>
                <a:rPr lang="es-ES" sz="2400" b="1" dirty="0">
                  <a:solidFill>
                    <a:srgbClr val="CCECFF"/>
                  </a:solidFill>
                  <a:effectLst>
                    <a:outerShdw blurRad="38100" dist="38100" dir="2700000" algn="tl">
                      <a:srgbClr val="000000"/>
                    </a:outerShdw>
                  </a:effectLst>
                  <a:latin typeface="Arial" charset="0"/>
                </a:rPr>
                <a:t> </a:t>
              </a:r>
              <a:r>
                <a:rPr lang="es-ES" sz="2400" b="1" dirty="0">
                  <a:solidFill>
                    <a:srgbClr val="FFCC00"/>
                  </a:solidFill>
                  <a:effectLst>
                    <a:outerShdw blurRad="38100" dist="38100" dir="2700000" algn="tl">
                      <a:srgbClr val="000000"/>
                    </a:outerShdw>
                  </a:effectLst>
                  <a:latin typeface="Comic Sans MS" pitchFamily="66" charset="0"/>
                </a:rPr>
                <a:t>leve</a:t>
              </a:r>
            </a:p>
          </p:txBody>
        </p:sp>
        <p:sp>
          <p:nvSpPr>
            <p:cNvPr id="71692" name="Rectangle 12"/>
            <p:cNvSpPr>
              <a:spLocks noChangeArrowheads="1"/>
            </p:cNvSpPr>
            <p:nvPr/>
          </p:nvSpPr>
          <p:spPr bwMode="auto">
            <a:xfrm>
              <a:off x="3271" y="1669"/>
              <a:ext cx="2104" cy="479"/>
            </a:xfrm>
            <a:prstGeom prst="rect">
              <a:avLst/>
            </a:prstGeom>
            <a:noFill/>
            <a:ln w="9525">
              <a:noFill/>
              <a:miter lim="800000"/>
              <a:headEnd/>
              <a:tailEnd/>
            </a:ln>
            <a:effectLst/>
          </p:spPr>
          <p:txBody>
            <a:bodyPr/>
            <a:lstStyle/>
            <a:p>
              <a:pPr>
                <a:spcBef>
                  <a:spcPct val="20000"/>
                </a:spcBef>
                <a:defRPr/>
              </a:pPr>
              <a:r>
                <a:rPr lang="es-ES" sz="2400" b="1">
                  <a:solidFill>
                    <a:srgbClr val="FFCC00"/>
                  </a:solidFill>
                  <a:effectLst>
                    <a:outerShdw blurRad="38100" dist="38100" dir="2700000" algn="tl">
                      <a:srgbClr val="000000"/>
                    </a:outerShdw>
                  </a:effectLst>
                  <a:latin typeface="Comic Sans MS" pitchFamily="66" charset="0"/>
                </a:rPr>
                <a:t>Presentación clínica</a:t>
              </a:r>
              <a:endParaRPr lang="es-ES" sz="2400" b="1">
                <a:solidFill>
                  <a:srgbClr val="CCECFF"/>
                </a:solidFill>
                <a:effectLst>
                  <a:outerShdw blurRad="38100" dist="38100" dir="2700000" algn="tl">
                    <a:srgbClr val="000000"/>
                  </a:outerShdw>
                </a:effectLst>
                <a:latin typeface="Arial" charset="0"/>
              </a:endParaRPr>
            </a:p>
          </p:txBody>
        </p:sp>
        <p:sp>
          <p:nvSpPr>
            <p:cNvPr id="71693" name="Rectangle 13"/>
            <p:cNvSpPr>
              <a:spLocks noChangeArrowheads="1"/>
            </p:cNvSpPr>
            <p:nvPr/>
          </p:nvSpPr>
          <p:spPr bwMode="auto">
            <a:xfrm>
              <a:off x="1806" y="1669"/>
              <a:ext cx="1465" cy="479"/>
            </a:xfrm>
            <a:prstGeom prst="rect">
              <a:avLst/>
            </a:prstGeom>
            <a:noFill/>
            <a:ln w="9525">
              <a:noFill/>
              <a:miter lim="800000"/>
              <a:headEnd/>
              <a:tailEnd/>
            </a:ln>
            <a:effectLst/>
          </p:spPr>
          <p:txBody>
            <a:bodyPr/>
            <a:lstStyle/>
            <a:p>
              <a:pPr>
                <a:spcBef>
                  <a:spcPct val="20000"/>
                </a:spcBef>
                <a:defRPr/>
              </a:pPr>
              <a:r>
                <a:rPr lang="es-ES" sz="2400" b="1">
                  <a:solidFill>
                    <a:srgbClr val="FFCC00"/>
                  </a:solidFill>
                  <a:effectLst>
                    <a:outerShdw blurRad="38100" dist="38100" dir="2700000" algn="tl">
                      <a:srgbClr val="000000"/>
                    </a:outerShdw>
                  </a:effectLst>
                  <a:latin typeface="Comic Sans MS" pitchFamily="66" charset="0"/>
                </a:rPr>
                <a:t>Edad</a:t>
              </a:r>
            </a:p>
          </p:txBody>
        </p:sp>
        <p:sp>
          <p:nvSpPr>
            <p:cNvPr id="71694" name="Rectangle 14"/>
            <p:cNvSpPr>
              <a:spLocks noChangeArrowheads="1"/>
            </p:cNvSpPr>
            <p:nvPr/>
          </p:nvSpPr>
          <p:spPr bwMode="auto">
            <a:xfrm>
              <a:off x="341" y="1669"/>
              <a:ext cx="1465" cy="479"/>
            </a:xfrm>
            <a:prstGeom prst="rect">
              <a:avLst/>
            </a:prstGeom>
            <a:noFill/>
            <a:ln w="9525">
              <a:noFill/>
              <a:miter lim="800000"/>
              <a:headEnd/>
              <a:tailEnd/>
            </a:ln>
            <a:effectLst/>
          </p:spPr>
          <p:txBody>
            <a:bodyPr/>
            <a:lstStyle/>
            <a:p>
              <a:pPr>
                <a:spcBef>
                  <a:spcPct val="20000"/>
                </a:spcBef>
                <a:defRPr/>
              </a:pPr>
              <a:endParaRPr lang="es-ES_tradnl" sz="2400" b="1">
                <a:solidFill>
                  <a:srgbClr val="CCECFF"/>
                </a:solidFill>
                <a:effectLst>
                  <a:outerShdw blurRad="38100" dist="38100" dir="2700000" algn="tl">
                    <a:srgbClr val="000000"/>
                  </a:outerShdw>
                </a:effectLst>
                <a:latin typeface="Arial" charset="0"/>
              </a:endParaRPr>
            </a:p>
          </p:txBody>
        </p:sp>
        <p:sp>
          <p:nvSpPr>
            <p:cNvPr id="12305" name="Line 15"/>
            <p:cNvSpPr>
              <a:spLocks noChangeShapeType="1"/>
            </p:cNvSpPr>
            <p:nvPr/>
          </p:nvSpPr>
          <p:spPr bwMode="auto">
            <a:xfrm>
              <a:off x="341" y="2148"/>
              <a:ext cx="5034" cy="0"/>
            </a:xfrm>
            <a:prstGeom prst="line">
              <a:avLst/>
            </a:prstGeom>
            <a:noFill/>
            <a:ln w="38100">
              <a:solidFill>
                <a:schemeClr val="hlink"/>
              </a:solidFill>
              <a:round/>
              <a:headEnd/>
              <a:tailEnd/>
            </a:ln>
          </p:spPr>
          <p:txBody>
            <a:bodyPr/>
            <a:lstStyle/>
            <a:p>
              <a:endParaRPr lang="es-ES"/>
            </a:p>
          </p:txBody>
        </p:sp>
        <p:sp>
          <p:nvSpPr>
            <p:cNvPr id="12306" name="Line 16"/>
            <p:cNvSpPr>
              <a:spLocks noChangeShapeType="1"/>
            </p:cNvSpPr>
            <p:nvPr/>
          </p:nvSpPr>
          <p:spPr bwMode="auto">
            <a:xfrm>
              <a:off x="341" y="2895"/>
              <a:ext cx="5034" cy="0"/>
            </a:xfrm>
            <a:prstGeom prst="line">
              <a:avLst/>
            </a:prstGeom>
            <a:noFill/>
            <a:ln w="38100">
              <a:solidFill>
                <a:schemeClr val="hlink"/>
              </a:solidFill>
              <a:round/>
              <a:headEnd/>
              <a:tailEnd/>
            </a:ln>
          </p:spPr>
          <p:txBody>
            <a:bodyPr/>
            <a:lstStyle/>
            <a:p>
              <a:endParaRPr lang="es-ES"/>
            </a:p>
          </p:txBody>
        </p:sp>
        <p:sp>
          <p:nvSpPr>
            <p:cNvPr id="12307" name="Line 17"/>
            <p:cNvSpPr>
              <a:spLocks noChangeShapeType="1"/>
            </p:cNvSpPr>
            <p:nvPr/>
          </p:nvSpPr>
          <p:spPr bwMode="auto">
            <a:xfrm>
              <a:off x="341" y="3412"/>
              <a:ext cx="5034" cy="0"/>
            </a:xfrm>
            <a:prstGeom prst="line">
              <a:avLst/>
            </a:prstGeom>
            <a:noFill/>
            <a:ln w="38100">
              <a:solidFill>
                <a:schemeClr val="hlink"/>
              </a:solidFill>
              <a:round/>
              <a:headEnd/>
              <a:tailEnd/>
            </a:ln>
          </p:spPr>
          <p:txBody>
            <a:bodyPr/>
            <a:lstStyle/>
            <a:p>
              <a:endParaRPr lang="es-ES"/>
            </a:p>
          </p:txBody>
        </p:sp>
        <p:sp>
          <p:nvSpPr>
            <p:cNvPr id="12308" name="Line 18"/>
            <p:cNvSpPr>
              <a:spLocks noChangeShapeType="1"/>
            </p:cNvSpPr>
            <p:nvPr/>
          </p:nvSpPr>
          <p:spPr bwMode="auto">
            <a:xfrm>
              <a:off x="1806" y="1669"/>
              <a:ext cx="0" cy="2260"/>
            </a:xfrm>
            <a:prstGeom prst="line">
              <a:avLst/>
            </a:prstGeom>
            <a:noFill/>
            <a:ln w="38100">
              <a:solidFill>
                <a:schemeClr val="hlink"/>
              </a:solidFill>
              <a:round/>
              <a:headEnd/>
              <a:tailEnd/>
            </a:ln>
          </p:spPr>
          <p:txBody>
            <a:bodyPr/>
            <a:lstStyle/>
            <a:p>
              <a:endParaRPr lang="es-ES"/>
            </a:p>
          </p:txBody>
        </p:sp>
        <p:sp>
          <p:nvSpPr>
            <p:cNvPr id="12309" name="Line 19"/>
            <p:cNvSpPr>
              <a:spLocks noChangeShapeType="1"/>
            </p:cNvSpPr>
            <p:nvPr/>
          </p:nvSpPr>
          <p:spPr bwMode="auto">
            <a:xfrm>
              <a:off x="3271" y="1669"/>
              <a:ext cx="0" cy="2260"/>
            </a:xfrm>
            <a:prstGeom prst="line">
              <a:avLst/>
            </a:prstGeom>
            <a:noFill/>
            <a:ln w="38100">
              <a:solidFill>
                <a:schemeClr val="hlink"/>
              </a:solidFill>
              <a:round/>
              <a:headEnd/>
              <a:tailEnd/>
            </a:ln>
          </p:spPr>
          <p:txBody>
            <a:bodyPr/>
            <a:lstStyle/>
            <a:p>
              <a:endParaRPr lang="es-ES"/>
            </a:p>
          </p:txBody>
        </p:sp>
        <p:sp>
          <p:nvSpPr>
            <p:cNvPr id="12310" name="Line 20"/>
            <p:cNvSpPr>
              <a:spLocks noChangeShapeType="1"/>
            </p:cNvSpPr>
            <p:nvPr/>
          </p:nvSpPr>
          <p:spPr bwMode="auto">
            <a:xfrm>
              <a:off x="341" y="1669"/>
              <a:ext cx="5034" cy="0"/>
            </a:xfrm>
            <a:prstGeom prst="line">
              <a:avLst/>
            </a:prstGeom>
            <a:noFill/>
            <a:ln w="38100" cap="sq">
              <a:solidFill>
                <a:schemeClr val="hlink"/>
              </a:solidFill>
              <a:round/>
              <a:headEnd/>
              <a:tailEnd/>
            </a:ln>
          </p:spPr>
          <p:txBody>
            <a:bodyPr/>
            <a:lstStyle/>
            <a:p>
              <a:endParaRPr lang="es-ES"/>
            </a:p>
          </p:txBody>
        </p:sp>
        <p:sp>
          <p:nvSpPr>
            <p:cNvPr id="12311" name="Line 21"/>
            <p:cNvSpPr>
              <a:spLocks noChangeShapeType="1"/>
            </p:cNvSpPr>
            <p:nvPr/>
          </p:nvSpPr>
          <p:spPr bwMode="auto">
            <a:xfrm>
              <a:off x="341" y="1669"/>
              <a:ext cx="0" cy="2260"/>
            </a:xfrm>
            <a:prstGeom prst="line">
              <a:avLst/>
            </a:prstGeom>
            <a:noFill/>
            <a:ln w="38100" cap="sq">
              <a:solidFill>
                <a:schemeClr val="hlink"/>
              </a:solidFill>
              <a:round/>
              <a:headEnd/>
              <a:tailEnd/>
            </a:ln>
          </p:spPr>
          <p:txBody>
            <a:bodyPr/>
            <a:lstStyle/>
            <a:p>
              <a:endParaRPr lang="es-ES"/>
            </a:p>
          </p:txBody>
        </p:sp>
        <p:sp>
          <p:nvSpPr>
            <p:cNvPr id="12312" name="Line 22"/>
            <p:cNvSpPr>
              <a:spLocks noChangeShapeType="1"/>
            </p:cNvSpPr>
            <p:nvPr/>
          </p:nvSpPr>
          <p:spPr bwMode="auto">
            <a:xfrm>
              <a:off x="5375" y="1669"/>
              <a:ext cx="0" cy="2260"/>
            </a:xfrm>
            <a:prstGeom prst="line">
              <a:avLst/>
            </a:prstGeom>
            <a:noFill/>
            <a:ln w="38100" cap="sq">
              <a:solidFill>
                <a:schemeClr val="hlink"/>
              </a:solidFill>
              <a:round/>
              <a:headEnd/>
              <a:tailEnd/>
            </a:ln>
          </p:spPr>
          <p:txBody>
            <a:bodyPr/>
            <a:lstStyle/>
            <a:p>
              <a:endParaRPr lang="es-ES"/>
            </a:p>
          </p:txBody>
        </p:sp>
        <p:sp>
          <p:nvSpPr>
            <p:cNvPr id="12313" name="Line 23"/>
            <p:cNvSpPr>
              <a:spLocks noChangeShapeType="1"/>
            </p:cNvSpPr>
            <p:nvPr/>
          </p:nvSpPr>
          <p:spPr bwMode="auto">
            <a:xfrm>
              <a:off x="341" y="3929"/>
              <a:ext cx="5034" cy="0"/>
            </a:xfrm>
            <a:prstGeom prst="line">
              <a:avLst/>
            </a:prstGeom>
            <a:noFill/>
            <a:ln w="38100" cap="sq">
              <a:solidFill>
                <a:schemeClr val="hlink"/>
              </a:solidFill>
              <a:round/>
              <a:headEnd/>
              <a:tailEnd/>
            </a:ln>
          </p:spPr>
          <p:txBody>
            <a:bodyPr/>
            <a:lstStyle/>
            <a:p>
              <a:endParaRPr lang="es-ES"/>
            </a:p>
          </p:txBody>
        </p:sp>
      </p:grpSp>
      <p:sp>
        <p:nvSpPr>
          <p:cNvPr id="71704" name="Text Box 24"/>
          <p:cNvSpPr txBox="1">
            <a:spLocks noChangeArrowheads="1"/>
          </p:cNvSpPr>
          <p:nvPr/>
        </p:nvSpPr>
        <p:spPr bwMode="auto">
          <a:xfrm>
            <a:off x="1979613" y="623888"/>
            <a:ext cx="5143500" cy="860425"/>
          </a:xfrm>
          <a:prstGeom prst="rect">
            <a:avLst/>
          </a:prstGeom>
          <a:noFill/>
          <a:ln w="9525">
            <a:noFill/>
            <a:miter lim="800000"/>
            <a:headEnd/>
            <a:tailEnd/>
          </a:ln>
          <a:effectLst/>
        </p:spPr>
        <p:txBody>
          <a:bodyPr>
            <a:spAutoFit/>
          </a:bodyPr>
          <a:lstStyle/>
          <a:p>
            <a:pPr marL="171450" indent="-171450" algn="r">
              <a:lnSpc>
                <a:spcPct val="80000"/>
              </a:lnSpc>
              <a:spcBef>
                <a:spcPct val="20000"/>
              </a:spcBef>
              <a:defRPr/>
            </a:pPr>
            <a:r>
              <a:rPr lang="es-ES" sz="2800" b="1">
                <a:solidFill>
                  <a:srgbClr val="FFCC00"/>
                </a:solidFill>
                <a:effectLst>
                  <a:outerShdw blurRad="38100" dist="38100" dir="2700000" algn="tl">
                    <a:srgbClr val="000000"/>
                  </a:outerShdw>
                </a:effectLst>
                <a:latin typeface="Comic Sans MS" pitchFamily="66" charset="0"/>
              </a:rPr>
              <a:t>HEMOFILIA: SINTOMAS  </a:t>
            </a:r>
          </a:p>
          <a:p>
            <a:pPr marL="171450" indent="-171450" algn="r">
              <a:lnSpc>
                <a:spcPct val="80000"/>
              </a:lnSpc>
              <a:spcBef>
                <a:spcPct val="20000"/>
              </a:spcBef>
              <a:defRPr/>
            </a:pPr>
            <a:endParaRPr lang="es-ES" sz="2800" b="1">
              <a:solidFill>
                <a:srgbClr val="CCECFF"/>
              </a:solidFill>
              <a:effectLst>
                <a:outerShdw blurRad="38100" dist="38100" dir="2700000" algn="tl">
                  <a:srgbClr val="000000"/>
                </a:outerShdw>
              </a:effectLst>
              <a:latin typeface="Arial" charset="0"/>
            </a:endParaRPr>
          </a:p>
        </p:txBody>
      </p:sp>
      <p:sp>
        <p:nvSpPr>
          <p:cNvPr id="12292" name="Line 25"/>
          <p:cNvSpPr>
            <a:spLocks noChangeShapeType="1"/>
          </p:cNvSpPr>
          <p:nvPr/>
        </p:nvSpPr>
        <p:spPr bwMode="auto">
          <a:xfrm>
            <a:off x="395288" y="1268413"/>
            <a:ext cx="8353425" cy="0"/>
          </a:xfrm>
          <a:prstGeom prst="line">
            <a:avLst/>
          </a:prstGeom>
          <a:noFill/>
          <a:ln w="38100">
            <a:solidFill>
              <a:schemeClr val="hlink"/>
            </a:solidFill>
            <a:round/>
            <a:headEnd/>
            <a:tailEnd/>
          </a:ln>
        </p:spPr>
        <p:txBody>
          <a:bodyPr anchor="ctr">
            <a:spAutoFit/>
          </a:bodyPr>
          <a:lstStyle/>
          <a:p>
            <a:endParaRPr lang="es-ES"/>
          </a:p>
        </p:txBody>
      </p:sp>
      <p:sp>
        <p:nvSpPr>
          <p:cNvPr id="3" name="CuadroTexto 2"/>
          <p:cNvSpPr txBox="1"/>
          <p:nvPr/>
        </p:nvSpPr>
        <p:spPr>
          <a:xfrm>
            <a:off x="647771" y="3623797"/>
            <a:ext cx="1095172" cy="369332"/>
          </a:xfrm>
          <a:prstGeom prst="rect">
            <a:avLst/>
          </a:prstGeom>
          <a:noFill/>
        </p:spPr>
        <p:txBody>
          <a:bodyPr wrap="none" rtlCol="0">
            <a:spAutoFit/>
          </a:bodyPr>
          <a:lstStyle/>
          <a:p>
            <a:r>
              <a:rPr lang="es-ES_tradnl" sz="1800" dirty="0" smtClean="0">
                <a:solidFill>
                  <a:srgbClr val="FFC000"/>
                </a:solidFill>
              </a:rPr>
              <a:t>5 a 25 %</a:t>
            </a:r>
            <a:endParaRPr lang="es-ES_tradnl" sz="1800" dirty="0">
              <a:solidFill>
                <a:srgbClr val="FFC000"/>
              </a:solidFill>
            </a:endParaRPr>
          </a:p>
        </p:txBody>
      </p:sp>
      <p:sp>
        <p:nvSpPr>
          <p:cNvPr id="4" name="CuadroTexto 3"/>
          <p:cNvSpPr txBox="1"/>
          <p:nvPr/>
        </p:nvSpPr>
        <p:spPr>
          <a:xfrm>
            <a:off x="647771" y="4704040"/>
            <a:ext cx="966931" cy="369332"/>
          </a:xfrm>
          <a:prstGeom prst="rect">
            <a:avLst/>
          </a:prstGeom>
          <a:noFill/>
        </p:spPr>
        <p:txBody>
          <a:bodyPr wrap="none" rtlCol="0">
            <a:spAutoFit/>
          </a:bodyPr>
          <a:lstStyle/>
          <a:p>
            <a:r>
              <a:rPr lang="es-ES_tradnl" sz="1800" dirty="0" smtClean="0">
                <a:solidFill>
                  <a:srgbClr val="FFC000"/>
                </a:solidFill>
              </a:rPr>
              <a:t>1 a 5 %</a:t>
            </a:r>
            <a:endParaRPr lang="es-ES_tradnl" sz="1800" dirty="0">
              <a:solidFill>
                <a:srgbClr val="FFC000"/>
              </a:solidFill>
            </a:endParaRPr>
          </a:p>
        </p:txBody>
      </p:sp>
      <p:sp>
        <p:nvSpPr>
          <p:cNvPr id="5" name="CuadroTexto 4"/>
          <p:cNvSpPr txBox="1"/>
          <p:nvPr/>
        </p:nvSpPr>
        <p:spPr>
          <a:xfrm>
            <a:off x="658834" y="5548125"/>
            <a:ext cx="780983" cy="369332"/>
          </a:xfrm>
          <a:prstGeom prst="rect">
            <a:avLst/>
          </a:prstGeom>
          <a:noFill/>
        </p:spPr>
        <p:txBody>
          <a:bodyPr wrap="none" rtlCol="0">
            <a:spAutoFit/>
          </a:bodyPr>
          <a:lstStyle/>
          <a:p>
            <a:r>
              <a:rPr lang="es-ES_tradnl" sz="1800" smtClean="0">
                <a:solidFill>
                  <a:srgbClr val="FFC000"/>
                </a:solidFill>
              </a:rPr>
              <a:t>&lt; 1 %</a:t>
            </a:r>
            <a:endParaRPr lang="es-ES_tradnl" sz="1800">
              <a:solidFill>
                <a:srgbClr val="FFC000"/>
              </a:solidFill>
            </a:endParaRPr>
          </a:p>
        </p:txBody>
      </p:sp>
    </p:spTree>
    <p:extLst>
      <p:ext uri="{BB962C8B-B14F-4D97-AF65-F5344CB8AC3E}">
        <p14:creationId xmlns:p14="http://schemas.microsoft.com/office/powerpoint/2010/main" val="133451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373063" y="1628775"/>
            <a:ext cx="8520112" cy="5040313"/>
          </a:xfrm>
          <a:noFill/>
          <a:ln/>
        </p:spPr>
        <p:txBody>
          <a:bodyPr lIns="92559" tIns="45468" rIns="92559" bIns="45468"/>
          <a:lstStyle/>
          <a:p>
            <a:pPr marL="279400" indent="-279400" defTabSz="895350">
              <a:lnSpc>
                <a:spcPct val="90000"/>
              </a:lnSpc>
              <a:spcBef>
                <a:spcPct val="0"/>
              </a:spcBef>
              <a:buFont typeface="Wingdings" pitchFamily="2" charset="2"/>
              <a:buNone/>
              <a:tabLst>
                <a:tab pos="0" algn="l"/>
              </a:tabLst>
            </a:pPr>
            <a:r>
              <a:rPr lang="en-US" sz="2400" dirty="0" err="1">
                <a:latin typeface="Verdana" pitchFamily="34" charset="0"/>
              </a:rPr>
              <a:t>Hemofilia</a:t>
            </a:r>
            <a:r>
              <a:rPr lang="en-US" sz="2400" dirty="0">
                <a:latin typeface="Verdana" pitchFamily="34" charset="0"/>
              </a:rPr>
              <a:t> A y B son </a:t>
            </a:r>
            <a:r>
              <a:rPr lang="en-US" sz="2400" dirty="0" err="1">
                <a:latin typeface="Verdana" pitchFamily="34" charset="0"/>
              </a:rPr>
              <a:t>indistinguibles</a:t>
            </a:r>
            <a:endParaRPr lang="en-US" sz="2400" dirty="0">
              <a:latin typeface="Verdana" pitchFamily="34" charset="0"/>
            </a:endParaRPr>
          </a:p>
          <a:p>
            <a:pPr marL="279400" indent="-279400" defTabSz="895350">
              <a:lnSpc>
                <a:spcPct val="90000"/>
              </a:lnSpc>
              <a:spcBef>
                <a:spcPct val="0"/>
              </a:spcBef>
              <a:buFont typeface="Wingdings" pitchFamily="2" charset="2"/>
              <a:buNone/>
              <a:tabLst>
                <a:tab pos="0" algn="l"/>
              </a:tabLst>
            </a:pPr>
            <a:r>
              <a:rPr lang="en-US" sz="2400" dirty="0" err="1">
                <a:latin typeface="Verdana" pitchFamily="34" charset="0"/>
              </a:rPr>
              <a:t>Hemorragia</a:t>
            </a:r>
            <a:r>
              <a:rPr lang="en-US" sz="2400" dirty="0">
                <a:latin typeface="Verdana" pitchFamily="34" charset="0"/>
              </a:rPr>
              <a:t> en </a:t>
            </a:r>
            <a:r>
              <a:rPr lang="en-US" sz="2400" dirty="0" err="1">
                <a:latin typeface="Verdana" pitchFamily="34" charset="0"/>
              </a:rPr>
              <a:t>cualquier</a:t>
            </a:r>
            <a:r>
              <a:rPr lang="en-US" sz="2400" dirty="0">
                <a:latin typeface="Verdana" pitchFamily="34" charset="0"/>
              </a:rPr>
              <a:t> </a:t>
            </a:r>
            <a:r>
              <a:rPr lang="en-US" sz="2400" dirty="0" err="1">
                <a:latin typeface="Verdana" pitchFamily="34" charset="0"/>
              </a:rPr>
              <a:t>sitio</a:t>
            </a:r>
            <a:endParaRPr lang="en-US" sz="2400" dirty="0">
              <a:latin typeface="Verdana" pitchFamily="34" charset="0"/>
            </a:endParaRPr>
          </a:p>
          <a:p>
            <a:pPr marL="279400" indent="-279400" defTabSz="895350">
              <a:lnSpc>
                <a:spcPct val="90000"/>
              </a:lnSpc>
              <a:spcBef>
                <a:spcPct val="0"/>
              </a:spcBef>
              <a:buFont typeface="Wingdings" pitchFamily="2" charset="2"/>
              <a:buNone/>
              <a:tabLst>
                <a:tab pos="0" algn="l"/>
              </a:tabLst>
            </a:pPr>
            <a:endParaRPr lang="en-US" sz="2400" dirty="0">
              <a:latin typeface="Verdana" pitchFamily="34" charset="0"/>
            </a:endParaRPr>
          </a:p>
          <a:p>
            <a:pPr marL="279400" indent="-279400" defTabSz="895350">
              <a:lnSpc>
                <a:spcPct val="90000"/>
              </a:lnSpc>
              <a:spcBef>
                <a:spcPct val="0"/>
              </a:spcBef>
              <a:buFont typeface="Wingdings" pitchFamily="2" charset="2"/>
              <a:buNone/>
              <a:tabLst>
                <a:tab pos="0" algn="l"/>
              </a:tabLst>
            </a:pPr>
            <a:r>
              <a:rPr lang="en-US" sz="2400" b="1" u="sng" dirty="0">
                <a:latin typeface="Verdana" pitchFamily="34" charset="0"/>
              </a:rPr>
              <a:t>GRAVES:</a:t>
            </a:r>
            <a:endParaRPr lang="en-US" sz="2800" b="1" u="sng" dirty="0">
              <a:latin typeface="Verdana" pitchFamily="34" charset="0"/>
            </a:endParaRPr>
          </a:p>
          <a:p>
            <a:pPr marL="671513" lvl="1" indent="-223838" defTabSz="895350">
              <a:lnSpc>
                <a:spcPct val="90000"/>
              </a:lnSpc>
              <a:spcBef>
                <a:spcPct val="0"/>
              </a:spcBef>
              <a:buFont typeface="Wingdings" pitchFamily="2" charset="2"/>
              <a:buNone/>
              <a:tabLst>
                <a:tab pos="0" algn="l"/>
              </a:tabLst>
            </a:pPr>
            <a:r>
              <a:rPr lang="en-US" sz="2400" dirty="0" err="1">
                <a:latin typeface="Verdana" pitchFamily="34" charset="0"/>
              </a:rPr>
              <a:t>Hemartrosis</a:t>
            </a:r>
            <a:r>
              <a:rPr lang="en-US" sz="2400" dirty="0">
                <a:latin typeface="Verdana" pitchFamily="34" charset="0"/>
              </a:rPr>
              <a:t> (</a:t>
            </a:r>
            <a:r>
              <a:rPr lang="en-US" sz="2400" dirty="0" err="1">
                <a:latin typeface="Verdana" pitchFamily="34" charset="0"/>
              </a:rPr>
              <a:t>más</a:t>
            </a:r>
            <a:r>
              <a:rPr lang="en-US" sz="2400" dirty="0">
                <a:latin typeface="Verdana" pitchFamily="34" charset="0"/>
              </a:rPr>
              <a:t> </a:t>
            </a:r>
            <a:r>
              <a:rPr lang="en-US" sz="2400" dirty="0" err="1">
                <a:latin typeface="Verdana" pitchFamily="34" charset="0"/>
              </a:rPr>
              <a:t>común</a:t>
            </a:r>
            <a:r>
              <a:rPr lang="en-US" sz="2400" dirty="0">
                <a:latin typeface="Verdana" pitchFamily="34" charset="0"/>
              </a:rPr>
              <a:t>) </a:t>
            </a:r>
            <a:r>
              <a:rPr lang="en-US" sz="2400" dirty="0" err="1">
                <a:latin typeface="Verdana" pitchFamily="34" charset="0"/>
              </a:rPr>
              <a:t>Rodilla</a:t>
            </a:r>
            <a:r>
              <a:rPr lang="en-US" sz="2400" dirty="0">
                <a:latin typeface="Verdana" pitchFamily="34" charset="0"/>
              </a:rPr>
              <a:t>, </a:t>
            </a:r>
            <a:r>
              <a:rPr lang="en-US" sz="2400" dirty="0" err="1">
                <a:latin typeface="Verdana" pitchFamily="34" charset="0"/>
              </a:rPr>
              <a:t>codo</a:t>
            </a:r>
            <a:r>
              <a:rPr lang="en-US" sz="2400" dirty="0">
                <a:latin typeface="Verdana" pitchFamily="34" charset="0"/>
              </a:rPr>
              <a:t>, </a:t>
            </a:r>
            <a:r>
              <a:rPr lang="en-US" sz="2400" dirty="0" err="1">
                <a:latin typeface="Verdana" pitchFamily="34" charset="0"/>
              </a:rPr>
              <a:t>tobillo</a:t>
            </a:r>
            <a:endParaRPr lang="en-US" dirty="0">
              <a:latin typeface="Verdana" pitchFamily="34" charset="0"/>
            </a:endParaRPr>
          </a:p>
          <a:p>
            <a:pPr marL="671513" lvl="1" indent="-223838" defTabSz="895350">
              <a:lnSpc>
                <a:spcPct val="90000"/>
              </a:lnSpc>
              <a:spcBef>
                <a:spcPct val="0"/>
              </a:spcBef>
              <a:buFont typeface="Wingdings" pitchFamily="2" charset="2"/>
              <a:buNone/>
              <a:tabLst>
                <a:tab pos="0" algn="l"/>
              </a:tabLst>
            </a:pPr>
            <a:r>
              <a:rPr lang="en-US" sz="2400" dirty="0">
                <a:latin typeface="Verdana" pitchFamily="34" charset="0"/>
              </a:rPr>
              <a:t>Hematomas de </a:t>
            </a:r>
            <a:r>
              <a:rPr lang="en-US" sz="2400" dirty="0" err="1">
                <a:latin typeface="Verdana" pitchFamily="34" charset="0"/>
              </a:rPr>
              <a:t>tejidos</a:t>
            </a:r>
            <a:r>
              <a:rPr lang="en-US" sz="2400" dirty="0">
                <a:latin typeface="Verdana" pitchFamily="34" charset="0"/>
              </a:rPr>
              <a:t> </a:t>
            </a:r>
            <a:r>
              <a:rPr lang="en-US" sz="2400" dirty="0" err="1">
                <a:latin typeface="Verdana" pitchFamily="34" charset="0"/>
              </a:rPr>
              <a:t>blandos</a:t>
            </a:r>
            <a:r>
              <a:rPr lang="en-US" sz="2400" dirty="0">
                <a:latin typeface="Verdana" pitchFamily="34" charset="0"/>
              </a:rPr>
              <a:t> (</a:t>
            </a:r>
            <a:r>
              <a:rPr lang="en-US" sz="2400" dirty="0" err="1">
                <a:latin typeface="Verdana" pitchFamily="34" charset="0"/>
              </a:rPr>
              <a:t>ej</a:t>
            </a:r>
            <a:r>
              <a:rPr lang="en-US" sz="2400" dirty="0">
                <a:latin typeface="Verdana" pitchFamily="34" charset="0"/>
              </a:rPr>
              <a:t>. </a:t>
            </a:r>
            <a:r>
              <a:rPr lang="en-US" sz="2400" dirty="0" err="1">
                <a:latin typeface="Verdana" pitchFamily="34" charset="0"/>
              </a:rPr>
              <a:t>músculo</a:t>
            </a:r>
            <a:r>
              <a:rPr lang="en-US" sz="2400" dirty="0">
                <a:latin typeface="Verdana" pitchFamily="34" charset="0"/>
              </a:rPr>
              <a:t>)</a:t>
            </a:r>
          </a:p>
          <a:p>
            <a:pPr marL="671513" lvl="1" indent="-223838" defTabSz="895350">
              <a:lnSpc>
                <a:spcPct val="90000"/>
              </a:lnSpc>
              <a:spcBef>
                <a:spcPct val="0"/>
              </a:spcBef>
              <a:buFont typeface="Wingdings" pitchFamily="2" charset="2"/>
              <a:buNone/>
              <a:tabLst>
                <a:tab pos="0" algn="l"/>
              </a:tabLst>
            </a:pPr>
            <a:r>
              <a:rPr lang="en-US" sz="2400" dirty="0">
                <a:latin typeface="Verdana" pitchFamily="34" charset="0"/>
              </a:rPr>
              <a:t>Boca/</a:t>
            </a:r>
            <a:r>
              <a:rPr lang="en-US" sz="2400" dirty="0" err="1">
                <a:latin typeface="Verdana" pitchFamily="34" charset="0"/>
              </a:rPr>
              <a:t>encías</a:t>
            </a:r>
            <a:r>
              <a:rPr lang="en-US" sz="2400" dirty="0">
                <a:latin typeface="Verdana" pitchFamily="34" charset="0"/>
              </a:rPr>
              <a:t>/</a:t>
            </a:r>
            <a:r>
              <a:rPr lang="en-US" sz="2400" dirty="0" err="1">
                <a:latin typeface="Verdana" pitchFamily="34" charset="0"/>
              </a:rPr>
              <a:t>nariz</a:t>
            </a:r>
            <a:endParaRPr lang="en-US" sz="2400" dirty="0">
              <a:latin typeface="Verdana" pitchFamily="34" charset="0"/>
            </a:endParaRPr>
          </a:p>
          <a:p>
            <a:pPr marL="671513" lvl="1" indent="-223838" defTabSz="895350">
              <a:lnSpc>
                <a:spcPct val="90000"/>
              </a:lnSpc>
              <a:spcBef>
                <a:spcPct val="0"/>
              </a:spcBef>
              <a:buFont typeface="Wingdings" pitchFamily="2" charset="2"/>
              <a:buNone/>
              <a:tabLst>
                <a:tab pos="0" algn="l"/>
              </a:tabLst>
            </a:pPr>
            <a:r>
              <a:rPr lang="en-US" sz="2400" dirty="0">
                <a:latin typeface="Verdana" pitchFamily="34" charset="0"/>
              </a:rPr>
              <a:t>Hematuria</a:t>
            </a:r>
          </a:p>
          <a:p>
            <a:pPr marL="671513" lvl="1" indent="-223838" defTabSz="895350">
              <a:lnSpc>
                <a:spcPct val="90000"/>
              </a:lnSpc>
              <a:spcBef>
                <a:spcPct val="0"/>
              </a:spcBef>
              <a:buFont typeface="Wingdings" pitchFamily="2" charset="2"/>
              <a:buNone/>
              <a:tabLst>
                <a:tab pos="0" algn="l"/>
              </a:tabLst>
            </a:pPr>
            <a:endParaRPr lang="en-US" sz="2400" dirty="0">
              <a:latin typeface="Verdana" pitchFamily="34" charset="0"/>
            </a:endParaRPr>
          </a:p>
          <a:p>
            <a:pPr marL="279400" indent="-279400" defTabSz="895350">
              <a:lnSpc>
                <a:spcPct val="90000"/>
              </a:lnSpc>
              <a:spcBef>
                <a:spcPct val="0"/>
              </a:spcBef>
              <a:buFont typeface="Wingdings" pitchFamily="2" charset="2"/>
              <a:buNone/>
              <a:tabLst>
                <a:tab pos="0" algn="l"/>
              </a:tabLst>
            </a:pPr>
            <a:r>
              <a:rPr lang="en-US" sz="2400" b="1" u="sng" dirty="0">
                <a:latin typeface="Verdana" pitchFamily="34" charset="0"/>
              </a:rPr>
              <a:t>QUE PONEN EN RIESGO LA VIDA</a:t>
            </a:r>
            <a:r>
              <a:rPr lang="en-US" sz="2400" b="1" dirty="0">
                <a:latin typeface="Verdana" pitchFamily="34" charset="0"/>
              </a:rPr>
              <a:t>:</a:t>
            </a:r>
          </a:p>
          <a:p>
            <a:pPr marL="671513" lvl="1" indent="-223838" defTabSz="895350">
              <a:lnSpc>
                <a:spcPct val="90000"/>
              </a:lnSpc>
              <a:spcBef>
                <a:spcPct val="0"/>
              </a:spcBef>
              <a:buFont typeface="Wingdings" pitchFamily="2" charset="2"/>
              <a:buNone/>
              <a:tabLst>
                <a:tab pos="0" algn="l"/>
              </a:tabLst>
            </a:pPr>
            <a:r>
              <a:rPr lang="en-US" sz="2400" dirty="0" err="1">
                <a:latin typeface="Verdana" pitchFamily="34" charset="0"/>
              </a:rPr>
              <a:t>Traumatismo</a:t>
            </a:r>
            <a:r>
              <a:rPr lang="en-US" sz="2400" dirty="0">
                <a:latin typeface="Verdana" pitchFamily="34" charset="0"/>
              </a:rPr>
              <a:t> grave</a:t>
            </a:r>
          </a:p>
          <a:p>
            <a:pPr marL="671513" lvl="1" indent="-223838" defTabSz="895350">
              <a:lnSpc>
                <a:spcPct val="90000"/>
              </a:lnSpc>
              <a:spcBef>
                <a:spcPct val="0"/>
              </a:spcBef>
              <a:buFont typeface="Wingdings" pitchFamily="2" charset="2"/>
              <a:buNone/>
              <a:tabLst>
                <a:tab pos="0" algn="l"/>
              </a:tabLst>
            </a:pPr>
            <a:r>
              <a:rPr lang="en-US" sz="2400" dirty="0" err="1">
                <a:latin typeface="Verdana" pitchFamily="34" charset="0"/>
              </a:rPr>
              <a:t>Cuello</a:t>
            </a:r>
            <a:r>
              <a:rPr lang="en-US" sz="2400" dirty="0">
                <a:latin typeface="Verdana" pitchFamily="34" charset="0"/>
              </a:rPr>
              <a:t>, </a:t>
            </a:r>
            <a:r>
              <a:rPr lang="en-US" sz="2400" dirty="0" err="1">
                <a:latin typeface="Verdana" pitchFamily="34" charset="0"/>
              </a:rPr>
              <a:t>garganta</a:t>
            </a:r>
            <a:endParaRPr lang="en-US" sz="2400" dirty="0">
              <a:latin typeface="Verdana" pitchFamily="34" charset="0"/>
            </a:endParaRPr>
          </a:p>
          <a:p>
            <a:pPr marL="671513" lvl="1" indent="-223838" defTabSz="895350">
              <a:lnSpc>
                <a:spcPct val="90000"/>
              </a:lnSpc>
              <a:spcBef>
                <a:spcPct val="0"/>
              </a:spcBef>
              <a:buFont typeface="Wingdings" pitchFamily="2" charset="2"/>
              <a:buNone/>
              <a:tabLst>
                <a:tab pos="0" algn="l"/>
              </a:tabLst>
            </a:pPr>
            <a:r>
              <a:rPr lang="en-US" sz="2400" dirty="0">
                <a:latin typeface="Verdana" pitchFamily="34" charset="0"/>
              </a:rPr>
              <a:t>SNC. Primer </a:t>
            </a:r>
            <a:r>
              <a:rPr lang="en-US" sz="2400" dirty="0" err="1">
                <a:latin typeface="Verdana" pitchFamily="34" charset="0"/>
              </a:rPr>
              <a:t>causa</a:t>
            </a:r>
            <a:r>
              <a:rPr lang="en-US" sz="2400" dirty="0">
                <a:latin typeface="Verdana" pitchFamily="34" charset="0"/>
              </a:rPr>
              <a:t> de </a:t>
            </a:r>
            <a:r>
              <a:rPr lang="en-US" sz="2400" dirty="0" err="1">
                <a:latin typeface="Verdana" pitchFamily="34" charset="0"/>
              </a:rPr>
              <a:t>muerte</a:t>
            </a:r>
            <a:endParaRPr lang="en-US" sz="2400" dirty="0">
              <a:latin typeface="Verdana" pitchFamily="34" charset="0"/>
            </a:endParaRPr>
          </a:p>
        </p:txBody>
      </p:sp>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es-ES" sz="3600" b="1" dirty="0" smtClean="0">
                <a:solidFill>
                  <a:srgbClr val="FFC000"/>
                </a:solidFill>
                <a:effectLst>
                  <a:outerShdw blurRad="38100" dist="38100" dir="2700000" algn="tl">
                    <a:srgbClr val="000000"/>
                  </a:outerShdw>
                </a:effectLst>
                <a:latin typeface="Comic Sans MS" pitchFamily="66" charset="0"/>
              </a:rPr>
              <a:t>HEMOFILIA: </a:t>
            </a:r>
            <a:br>
              <a:rPr lang="es-ES" sz="3600" b="1" dirty="0" smtClean="0">
                <a:solidFill>
                  <a:srgbClr val="FFC000"/>
                </a:solidFill>
                <a:effectLst>
                  <a:outerShdw blurRad="38100" dist="38100" dir="2700000" algn="tl">
                    <a:srgbClr val="000000"/>
                  </a:outerShdw>
                </a:effectLst>
                <a:latin typeface="Comic Sans MS" pitchFamily="66" charset="0"/>
              </a:rPr>
            </a:br>
            <a:r>
              <a:rPr lang="es-ES" sz="3600" b="1" dirty="0" smtClean="0">
                <a:solidFill>
                  <a:srgbClr val="FFC000"/>
                </a:solidFill>
                <a:effectLst>
                  <a:outerShdw blurRad="38100" dist="38100" dir="2700000" algn="tl">
                    <a:srgbClr val="000000"/>
                  </a:outerShdw>
                </a:effectLst>
                <a:latin typeface="Comic Sans MS" pitchFamily="66" charset="0"/>
              </a:rPr>
              <a:t>MANIFESTACIONES CLÍNICAS</a:t>
            </a:r>
            <a:endParaRPr lang="es-ES" sz="3600" b="1" dirty="0" smtClean="0">
              <a:solidFill>
                <a:srgbClr val="FFC000"/>
              </a:solidFill>
              <a:effectLst>
                <a:outerShdw blurRad="38100" dist="38100" dir="2700000" algn="tl">
                  <a:srgbClr val="000000"/>
                </a:outerShdw>
              </a:effectLst>
            </a:endParaRPr>
          </a:p>
        </p:txBody>
      </p:sp>
    </p:spTree>
    <p:extLst>
      <p:ext uri="{BB962C8B-B14F-4D97-AF65-F5344CB8AC3E}">
        <p14:creationId xmlns:p14="http://schemas.microsoft.com/office/powerpoint/2010/main" val="95346869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6" name="Rectangle 8"/>
          <p:cNvSpPr>
            <a:spLocks noChangeArrowheads="1"/>
          </p:cNvSpPr>
          <p:nvPr/>
        </p:nvSpPr>
        <p:spPr bwMode="auto">
          <a:xfrm>
            <a:off x="215106" y="2060848"/>
            <a:ext cx="8713787" cy="3916363"/>
          </a:xfrm>
          <a:prstGeom prst="rect">
            <a:avLst/>
          </a:prstGeom>
          <a:noFill/>
          <a:ln w="57150">
            <a:solidFill>
              <a:schemeClr val="tx1"/>
            </a:solidFill>
            <a:miter lim="800000"/>
            <a:headEnd/>
            <a:tailEnd/>
          </a:ln>
          <a:effectLst/>
        </p:spPr>
        <p:txBody>
          <a:bodyPr lIns="92559" tIns="45468" rIns="92559" bIns="45468"/>
          <a:lstStyle/>
          <a:p>
            <a:pPr marL="279400" indent="-279400" defTabSz="895350">
              <a:lnSpc>
                <a:spcPct val="90000"/>
              </a:lnSpc>
              <a:buClr>
                <a:schemeClr val="hlink"/>
              </a:buClr>
              <a:buSzPct val="70000"/>
              <a:buFont typeface="Wingdings" pitchFamily="2" charset="2"/>
              <a:buNone/>
              <a:tabLst>
                <a:tab pos="0" algn="l"/>
              </a:tabLst>
            </a:pPr>
            <a:endParaRPr lang="en-US">
              <a:effectLst>
                <a:outerShdw blurRad="38100" dist="38100" dir="2700000" algn="tl">
                  <a:srgbClr val="000000"/>
                </a:outerShdw>
              </a:effectLst>
              <a:latin typeface="Verdana" pitchFamily="34" charset="0"/>
            </a:endParaRPr>
          </a:p>
          <a:p>
            <a:pPr marL="279400" indent="-279400" defTabSz="895350">
              <a:lnSpc>
                <a:spcPct val="90000"/>
              </a:lnSpc>
              <a:buClr>
                <a:schemeClr val="hlink"/>
              </a:buClr>
              <a:buSzPct val="70000"/>
              <a:buFont typeface="Wingdings" pitchFamily="2" charset="2"/>
              <a:buNone/>
              <a:tabLst>
                <a:tab pos="0" algn="l"/>
              </a:tabLst>
            </a:pPr>
            <a:r>
              <a:rPr lang="en-US" b="1">
                <a:effectLst>
                  <a:outerShdw blurRad="38100" dist="38100" dir="2700000" algn="tl">
                    <a:srgbClr val="000000"/>
                  </a:outerShdw>
                </a:effectLst>
                <a:latin typeface="Verdana" pitchFamily="34" charset="0"/>
              </a:rPr>
              <a:t>Hemartrosis:                             70 – 80 %</a:t>
            </a:r>
          </a:p>
          <a:p>
            <a:pPr marL="279400" indent="-279400" defTabSz="895350">
              <a:lnSpc>
                <a:spcPct val="90000"/>
              </a:lnSpc>
              <a:buClr>
                <a:schemeClr val="hlink"/>
              </a:buClr>
              <a:buSzPct val="70000"/>
              <a:buFont typeface="Wingdings" pitchFamily="2" charset="2"/>
              <a:buNone/>
              <a:tabLst>
                <a:tab pos="0" algn="l"/>
              </a:tabLst>
            </a:pPr>
            <a:endParaRPr lang="en-US" b="1">
              <a:effectLst>
                <a:outerShdw blurRad="38100" dist="38100" dir="2700000" algn="tl">
                  <a:srgbClr val="000000"/>
                </a:outerShdw>
              </a:effectLst>
              <a:latin typeface="Verdana" pitchFamily="34" charset="0"/>
            </a:endParaRPr>
          </a:p>
          <a:p>
            <a:pPr marL="279400" indent="-279400" defTabSz="895350">
              <a:lnSpc>
                <a:spcPct val="90000"/>
              </a:lnSpc>
              <a:buClr>
                <a:schemeClr val="hlink"/>
              </a:buClr>
              <a:buSzPct val="70000"/>
              <a:buFont typeface="Wingdings" pitchFamily="2" charset="2"/>
              <a:buNone/>
              <a:tabLst>
                <a:tab pos="0" algn="l"/>
              </a:tabLst>
            </a:pPr>
            <a:r>
              <a:rPr lang="en-US" b="1">
                <a:effectLst>
                  <a:outerShdw blurRad="38100" dist="38100" dir="2700000" algn="tl">
                    <a:srgbClr val="000000"/>
                  </a:outerShdw>
                </a:effectLst>
                <a:latin typeface="Verdana" pitchFamily="34" charset="0"/>
              </a:rPr>
              <a:t>Músculos/ tejidos blandos:      10 – 20 %</a:t>
            </a:r>
          </a:p>
          <a:p>
            <a:pPr marL="279400" indent="-279400" defTabSz="895350">
              <a:lnSpc>
                <a:spcPct val="90000"/>
              </a:lnSpc>
              <a:buClr>
                <a:schemeClr val="hlink"/>
              </a:buClr>
              <a:buSzPct val="70000"/>
              <a:buFont typeface="Wingdings" pitchFamily="2" charset="2"/>
              <a:buNone/>
              <a:tabLst>
                <a:tab pos="0" algn="l"/>
              </a:tabLst>
            </a:pPr>
            <a:endParaRPr lang="en-US" b="1">
              <a:effectLst>
                <a:outerShdw blurRad="38100" dist="38100" dir="2700000" algn="tl">
                  <a:srgbClr val="000000"/>
                </a:outerShdw>
              </a:effectLst>
              <a:latin typeface="Verdana" pitchFamily="34" charset="0"/>
            </a:endParaRPr>
          </a:p>
          <a:p>
            <a:pPr marL="279400" indent="-279400" defTabSz="895350">
              <a:lnSpc>
                <a:spcPct val="90000"/>
              </a:lnSpc>
              <a:buClr>
                <a:schemeClr val="hlink"/>
              </a:buClr>
              <a:buSzPct val="70000"/>
              <a:buFont typeface="Wingdings" pitchFamily="2" charset="2"/>
              <a:buNone/>
              <a:tabLst>
                <a:tab pos="0" algn="l"/>
              </a:tabLst>
            </a:pPr>
            <a:r>
              <a:rPr lang="en-US" b="1">
                <a:effectLst>
                  <a:outerShdw blurRad="38100" dist="38100" dir="2700000" algn="tl">
                    <a:srgbClr val="000000"/>
                  </a:outerShdw>
                </a:effectLst>
                <a:latin typeface="Verdana" pitchFamily="34" charset="0"/>
              </a:rPr>
              <a:t>Otros sangrados importantes:  5 – 10 %</a:t>
            </a:r>
          </a:p>
          <a:p>
            <a:pPr marL="279400" indent="-279400" defTabSz="895350">
              <a:lnSpc>
                <a:spcPct val="90000"/>
              </a:lnSpc>
              <a:buClr>
                <a:schemeClr val="hlink"/>
              </a:buClr>
              <a:buSzPct val="70000"/>
              <a:buFont typeface="Wingdings" pitchFamily="2" charset="2"/>
              <a:buNone/>
              <a:tabLst>
                <a:tab pos="0" algn="l"/>
              </a:tabLst>
            </a:pPr>
            <a:endParaRPr lang="en-US" b="1">
              <a:effectLst>
                <a:outerShdw blurRad="38100" dist="38100" dir="2700000" algn="tl">
                  <a:srgbClr val="000000"/>
                </a:outerShdw>
              </a:effectLst>
              <a:latin typeface="Verdana" pitchFamily="34" charset="0"/>
            </a:endParaRPr>
          </a:p>
          <a:p>
            <a:pPr marL="279400" indent="-279400" defTabSz="895350">
              <a:lnSpc>
                <a:spcPct val="90000"/>
              </a:lnSpc>
              <a:buClr>
                <a:schemeClr val="hlink"/>
              </a:buClr>
              <a:buSzPct val="70000"/>
              <a:buFont typeface="Wingdings" pitchFamily="2" charset="2"/>
              <a:buNone/>
              <a:tabLst>
                <a:tab pos="0" algn="l"/>
              </a:tabLst>
            </a:pPr>
            <a:r>
              <a:rPr lang="en-US" b="1">
                <a:effectLst>
                  <a:outerShdw blurRad="38100" dist="38100" dir="2700000" algn="tl">
                    <a:srgbClr val="000000"/>
                  </a:outerShdw>
                </a:effectLst>
                <a:latin typeface="Verdana" pitchFamily="34" charset="0"/>
              </a:rPr>
              <a:t>SNC:                                                &lt; 5 %</a:t>
            </a:r>
          </a:p>
        </p:txBody>
      </p:sp>
      <p:sp>
        <p:nvSpPr>
          <p:cNvPr id="5" name="Rectangle 2"/>
          <p:cNvSpPr>
            <a:spLocks noGrp="1" noChangeArrowheads="1"/>
          </p:cNvSpPr>
          <p:nvPr>
            <p:ph type="title"/>
          </p:nvPr>
        </p:nvSpPr>
        <p:spPr>
          <a:xfrm>
            <a:off x="457200" y="274638"/>
            <a:ext cx="8229600" cy="1143000"/>
          </a:xfrm>
        </p:spPr>
        <p:txBody>
          <a:bodyPr/>
          <a:lstStyle/>
          <a:p>
            <a:pPr eaLnBrk="1" hangingPunct="1">
              <a:defRPr/>
            </a:pPr>
            <a:r>
              <a:rPr lang="es-ES" sz="3600" b="1" dirty="0" smtClean="0">
                <a:solidFill>
                  <a:srgbClr val="FFC000"/>
                </a:solidFill>
                <a:effectLst>
                  <a:outerShdw blurRad="38100" dist="38100" dir="2700000" algn="tl">
                    <a:srgbClr val="000000"/>
                  </a:outerShdw>
                </a:effectLst>
                <a:latin typeface="Comic Sans MS" pitchFamily="66" charset="0"/>
              </a:rPr>
              <a:t>HEMOFILIA: </a:t>
            </a:r>
            <a:br>
              <a:rPr lang="es-ES" sz="3600" b="1" dirty="0" smtClean="0">
                <a:solidFill>
                  <a:srgbClr val="FFC000"/>
                </a:solidFill>
                <a:effectLst>
                  <a:outerShdw blurRad="38100" dist="38100" dir="2700000" algn="tl">
                    <a:srgbClr val="000000"/>
                  </a:outerShdw>
                </a:effectLst>
                <a:latin typeface="Comic Sans MS" pitchFamily="66" charset="0"/>
              </a:rPr>
            </a:br>
            <a:r>
              <a:rPr lang="es-ES" sz="3600" b="1" dirty="0" smtClean="0">
                <a:solidFill>
                  <a:srgbClr val="FFC000"/>
                </a:solidFill>
                <a:effectLst>
                  <a:outerShdw blurRad="38100" dist="38100" dir="2700000" algn="tl">
                    <a:srgbClr val="000000"/>
                  </a:outerShdw>
                </a:effectLst>
                <a:latin typeface="Comic Sans MS" pitchFamily="66" charset="0"/>
              </a:rPr>
              <a:t>MANIFESTACIONES CLÍNICAS</a:t>
            </a:r>
            <a:endParaRPr lang="es-ES" sz="3600" b="1" dirty="0" smtClean="0">
              <a:solidFill>
                <a:srgbClr val="FFC000"/>
              </a:solidFill>
              <a:effectLst>
                <a:outerShdw blurRad="38100" dist="38100" dir="2700000" algn="tl">
                  <a:srgbClr val="000000"/>
                </a:outerShdw>
              </a:effectLst>
            </a:endParaRPr>
          </a:p>
        </p:txBody>
      </p:sp>
    </p:spTree>
    <p:extLst>
      <p:ext uri="{BB962C8B-B14F-4D97-AF65-F5344CB8AC3E}">
        <p14:creationId xmlns:p14="http://schemas.microsoft.com/office/powerpoint/2010/main" val="87613456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5" descr="image"/>
          <p:cNvPicPr>
            <a:picLocks noChangeAspect="1" noChangeArrowheads="1"/>
          </p:cNvPicPr>
          <p:nvPr/>
        </p:nvPicPr>
        <p:blipFill>
          <a:blip r:embed="rId3"/>
          <a:srcRect/>
          <a:stretch>
            <a:fillRect/>
          </a:stretch>
        </p:blipFill>
        <p:spPr bwMode="auto">
          <a:xfrm>
            <a:off x="179388" y="2060575"/>
            <a:ext cx="3048000" cy="41148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89097" name="Picture 9" descr="image"/>
          <p:cNvPicPr>
            <a:picLocks noChangeAspect="1" noChangeArrowheads="1"/>
          </p:cNvPicPr>
          <p:nvPr/>
        </p:nvPicPr>
        <p:blipFill>
          <a:blip r:embed="rId4"/>
          <a:srcRect/>
          <a:stretch>
            <a:fillRect/>
          </a:stretch>
        </p:blipFill>
        <p:spPr bwMode="auto">
          <a:xfrm>
            <a:off x="5867400" y="2060575"/>
            <a:ext cx="3048000" cy="41148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89098" name="Text Box 10"/>
          <p:cNvSpPr txBox="1">
            <a:spLocks noChangeArrowheads="1"/>
          </p:cNvSpPr>
          <p:nvPr/>
        </p:nvSpPr>
        <p:spPr bwMode="auto">
          <a:xfrm>
            <a:off x="179388" y="1412875"/>
            <a:ext cx="3693640" cy="523220"/>
          </a:xfrm>
          <a:prstGeom prst="rect">
            <a:avLst/>
          </a:prstGeom>
          <a:noFill/>
          <a:ln w="9525">
            <a:noFill/>
            <a:miter lim="800000"/>
            <a:headEnd/>
            <a:tailEnd/>
          </a:ln>
          <a:effectLst/>
        </p:spPr>
        <p:txBody>
          <a:bodyPr wrap="none">
            <a:spAutoFit/>
          </a:bodyPr>
          <a:lstStyle/>
          <a:p>
            <a:r>
              <a:rPr lang="es-ES">
                <a:effectLst>
                  <a:outerShdw blurRad="38100" dist="38100" dir="2700000" algn="tl">
                    <a:srgbClr val="000000"/>
                  </a:outerShdw>
                </a:effectLst>
                <a:latin typeface="Comic Sans MS" charset="0"/>
                <a:ea typeface="Comic Sans MS" charset="0"/>
                <a:cs typeface="Comic Sans MS" charset="0"/>
              </a:rPr>
              <a:t>Hemorragia articular</a:t>
            </a:r>
          </a:p>
        </p:txBody>
      </p:sp>
      <p:sp>
        <p:nvSpPr>
          <p:cNvPr id="89099" name="Text Box 11"/>
          <p:cNvSpPr txBox="1">
            <a:spLocks noChangeArrowheads="1"/>
          </p:cNvSpPr>
          <p:nvPr/>
        </p:nvSpPr>
        <p:spPr bwMode="auto">
          <a:xfrm>
            <a:off x="5292725" y="1412875"/>
            <a:ext cx="3704860" cy="523220"/>
          </a:xfrm>
          <a:prstGeom prst="rect">
            <a:avLst/>
          </a:prstGeom>
          <a:noFill/>
          <a:ln w="9525">
            <a:noFill/>
            <a:miter lim="800000"/>
            <a:headEnd/>
            <a:tailEnd/>
          </a:ln>
          <a:effectLst/>
        </p:spPr>
        <p:txBody>
          <a:bodyPr wrap="none">
            <a:spAutoFit/>
          </a:bodyPr>
          <a:lstStyle/>
          <a:p>
            <a:r>
              <a:rPr lang="es-ES">
                <a:effectLst>
                  <a:outerShdw blurRad="38100" dist="38100" dir="2700000" algn="tl">
                    <a:srgbClr val="000000"/>
                  </a:outerShdw>
                </a:effectLst>
                <a:latin typeface="Comic Sans MS" charset="0"/>
                <a:ea typeface="Comic Sans MS" charset="0"/>
                <a:cs typeface="Comic Sans MS" charset="0"/>
              </a:rPr>
              <a:t>Hemorragia muscular</a:t>
            </a:r>
          </a:p>
        </p:txBody>
      </p:sp>
      <p:sp>
        <p:nvSpPr>
          <p:cNvPr id="89100" name="Text Box 12"/>
          <p:cNvSpPr txBox="1">
            <a:spLocks noChangeArrowheads="1"/>
          </p:cNvSpPr>
          <p:nvPr/>
        </p:nvSpPr>
        <p:spPr bwMode="auto">
          <a:xfrm>
            <a:off x="3348038" y="2122488"/>
            <a:ext cx="2440092" cy="1569660"/>
          </a:xfrm>
          <a:prstGeom prst="rect">
            <a:avLst/>
          </a:prstGeom>
          <a:solidFill>
            <a:schemeClr val="tx1"/>
          </a:solidFill>
          <a:ln w="9525">
            <a:noFill/>
            <a:miter lim="800000"/>
            <a:headEnd/>
            <a:tailEnd/>
          </a:ln>
          <a:effectLst/>
        </p:spPr>
        <p:txBody>
          <a:bodyPr wrap="none">
            <a:spAutoFit/>
          </a:bodyPr>
          <a:lstStyle/>
          <a:p>
            <a:r>
              <a:rPr lang="es-ES" sz="2400" b="1">
                <a:solidFill>
                  <a:schemeClr val="bg2"/>
                </a:solidFill>
                <a:effectLst/>
                <a:latin typeface="Comic Sans MS" charset="0"/>
                <a:ea typeface="Comic Sans MS" charset="0"/>
                <a:cs typeface="Comic Sans MS" charset="0"/>
              </a:rPr>
              <a:t>Mas frecuente</a:t>
            </a:r>
          </a:p>
          <a:p>
            <a:r>
              <a:rPr lang="es-ES" sz="2400" b="1">
                <a:solidFill>
                  <a:schemeClr val="bg2"/>
                </a:solidFill>
                <a:effectLst/>
                <a:latin typeface="Comic Sans MS" charset="0"/>
                <a:ea typeface="Comic Sans MS" charset="0"/>
                <a:cs typeface="Comic Sans MS" charset="0"/>
              </a:rPr>
              <a:t>Rodilla:  45 %</a:t>
            </a:r>
          </a:p>
          <a:p>
            <a:r>
              <a:rPr lang="es-ES" sz="2400" b="1">
                <a:solidFill>
                  <a:schemeClr val="bg2"/>
                </a:solidFill>
                <a:effectLst/>
                <a:latin typeface="Comic Sans MS" charset="0"/>
                <a:ea typeface="Comic Sans MS" charset="0"/>
                <a:cs typeface="Comic Sans MS" charset="0"/>
              </a:rPr>
              <a:t>Codo:     30 %</a:t>
            </a:r>
          </a:p>
          <a:p>
            <a:r>
              <a:rPr lang="es-ES" sz="2400" b="1">
                <a:solidFill>
                  <a:schemeClr val="bg2"/>
                </a:solidFill>
                <a:effectLst/>
                <a:latin typeface="Comic Sans MS" charset="0"/>
                <a:ea typeface="Comic Sans MS" charset="0"/>
                <a:cs typeface="Comic Sans MS" charset="0"/>
              </a:rPr>
              <a:t>Tobillo:  15 %</a:t>
            </a:r>
          </a:p>
        </p:txBody>
      </p:sp>
      <p:sp>
        <p:nvSpPr>
          <p:cNvPr id="89101" name="Text Box 13"/>
          <p:cNvSpPr txBox="1">
            <a:spLocks noChangeArrowheads="1"/>
          </p:cNvSpPr>
          <p:nvPr/>
        </p:nvSpPr>
        <p:spPr bwMode="auto">
          <a:xfrm>
            <a:off x="3348038" y="4221163"/>
            <a:ext cx="2376487" cy="1877437"/>
          </a:xfrm>
          <a:prstGeom prst="rect">
            <a:avLst/>
          </a:prstGeom>
          <a:solidFill>
            <a:schemeClr val="folHlink"/>
          </a:solidFill>
          <a:ln w="9525">
            <a:noFill/>
            <a:miter lim="800000"/>
            <a:headEnd/>
            <a:tailEnd/>
          </a:ln>
          <a:effectLst/>
        </p:spPr>
        <p:txBody>
          <a:bodyPr>
            <a:spAutoFit/>
          </a:bodyPr>
          <a:lstStyle/>
          <a:p>
            <a:r>
              <a:rPr lang="es-ES" sz="2000" b="1">
                <a:solidFill>
                  <a:schemeClr val="bg1"/>
                </a:solidFill>
                <a:effectLst/>
                <a:latin typeface="Comic Sans MS" charset="0"/>
                <a:ea typeface="Comic Sans MS" charset="0"/>
                <a:cs typeface="Comic Sans MS" charset="0"/>
              </a:rPr>
              <a:t>Menos frecuente</a:t>
            </a:r>
          </a:p>
          <a:p>
            <a:r>
              <a:rPr lang="es-ES" sz="2400" b="1">
                <a:solidFill>
                  <a:schemeClr val="bg1"/>
                </a:solidFill>
                <a:effectLst/>
                <a:latin typeface="Comic Sans MS" charset="0"/>
                <a:ea typeface="Comic Sans MS" charset="0"/>
                <a:cs typeface="Comic Sans MS" charset="0"/>
              </a:rPr>
              <a:t>Hombro: 3 %</a:t>
            </a:r>
          </a:p>
          <a:p>
            <a:r>
              <a:rPr lang="es-ES" sz="2400" b="1">
                <a:solidFill>
                  <a:schemeClr val="bg1"/>
                </a:solidFill>
                <a:effectLst/>
                <a:latin typeface="Comic Sans MS" charset="0"/>
                <a:ea typeface="Comic Sans MS" charset="0"/>
                <a:cs typeface="Comic Sans MS" charset="0"/>
              </a:rPr>
              <a:t>Muñeca: 3 % </a:t>
            </a:r>
          </a:p>
          <a:p>
            <a:r>
              <a:rPr lang="es-ES" sz="2400" b="1">
                <a:solidFill>
                  <a:schemeClr val="bg1"/>
                </a:solidFill>
                <a:effectLst/>
                <a:latin typeface="Comic Sans MS" charset="0"/>
                <a:ea typeface="Comic Sans MS" charset="0"/>
                <a:cs typeface="Comic Sans MS" charset="0"/>
              </a:rPr>
              <a:t>Cadera:  2 %</a:t>
            </a:r>
          </a:p>
          <a:p>
            <a:r>
              <a:rPr lang="es-ES" sz="2400" b="1">
                <a:solidFill>
                  <a:schemeClr val="bg1"/>
                </a:solidFill>
                <a:effectLst/>
                <a:latin typeface="Comic Sans MS" charset="0"/>
                <a:ea typeface="Comic Sans MS" charset="0"/>
                <a:cs typeface="Comic Sans MS" charset="0"/>
              </a:rPr>
              <a:t>Otros:    2 %</a:t>
            </a:r>
          </a:p>
        </p:txBody>
      </p:sp>
      <p:sp>
        <p:nvSpPr>
          <p:cNvPr id="10" name="Text Box 3"/>
          <p:cNvSpPr txBox="1">
            <a:spLocks noChangeArrowheads="1"/>
          </p:cNvSpPr>
          <p:nvPr/>
        </p:nvSpPr>
        <p:spPr bwMode="auto">
          <a:xfrm>
            <a:off x="-324544" y="198995"/>
            <a:ext cx="9900591" cy="978729"/>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MANIFESTACIONES CLINICA</a:t>
            </a:r>
            <a:endParaRPr lang="es-ES"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21385382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3 Rectángulo"/>
          <p:cNvSpPr>
            <a:spLocks noChangeArrowheads="1"/>
          </p:cNvSpPr>
          <p:nvPr/>
        </p:nvSpPr>
        <p:spPr bwMode="auto">
          <a:xfrm>
            <a:off x="0" y="1052736"/>
            <a:ext cx="8929688"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buFont typeface="Arial" charset="0"/>
              <a:buChar char="•"/>
            </a:pPr>
            <a:r>
              <a:rPr lang="es-ES" altLang="es-AR" sz="3200" b="1" dirty="0">
                <a:solidFill>
                  <a:srgbClr val="FFC000"/>
                </a:solidFill>
                <a:latin typeface="Comic Sans MS" charset="0"/>
                <a:ea typeface="Comic Sans MS" charset="0"/>
                <a:cs typeface="Comic Sans MS" charset="0"/>
              </a:rPr>
              <a:t>Que sangrado es  mas grave ?</a:t>
            </a:r>
          </a:p>
          <a:p>
            <a:pPr eaLnBrk="1" hangingPunct="1"/>
            <a:endParaRPr lang="es-ES" altLang="es-AR" sz="4000" b="1" dirty="0">
              <a:solidFill>
                <a:srgbClr val="37246C"/>
              </a:solidFill>
              <a:latin typeface="Comic Sans MS" charset="0"/>
              <a:ea typeface="Comic Sans MS" charset="0"/>
              <a:cs typeface="Comic Sans MS" charset="0"/>
            </a:endParaRPr>
          </a:p>
          <a:p>
            <a:pPr eaLnBrk="1" hangingPunct="1"/>
            <a:endParaRPr lang="es-ES" altLang="es-AR" sz="4000" b="1" dirty="0">
              <a:solidFill>
                <a:srgbClr val="37246C"/>
              </a:solidFill>
              <a:latin typeface="Comic Sans MS" charset="0"/>
              <a:ea typeface="Comic Sans MS" charset="0"/>
              <a:cs typeface="Comic Sans MS" charset="0"/>
            </a:endParaRPr>
          </a:p>
          <a:p>
            <a:pPr eaLnBrk="1" hangingPunct="1">
              <a:buFont typeface="Arial" charset="0"/>
              <a:buChar char="•"/>
            </a:pPr>
            <a:endParaRPr lang="es-ES" altLang="es-AR" sz="3600" dirty="0">
              <a:latin typeface="Comic Sans MS" charset="0"/>
              <a:ea typeface="Comic Sans MS" charset="0"/>
              <a:cs typeface="Comic Sans MS" charset="0"/>
            </a:endParaRPr>
          </a:p>
          <a:p>
            <a:pPr eaLnBrk="1" hangingPunct="1">
              <a:buFont typeface="Arial" charset="0"/>
              <a:buChar char="•"/>
            </a:pPr>
            <a:endParaRPr lang="es-ES" altLang="es-AR" sz="9600" dirty="0">
              <a:latin typeface="Comic Sans MS" charset="0"/>
              <a:ea typeface="Comic Sans MS" charset="0"/>
              <a:cs typeface="Comic Sans MS" charset="0"/>
            </a:endParaRPr>
          </a:p>
          <a:p>
            <a:pPr eaLnBrk="1" hangingPunct="1">
              <a:buFont typeface="Arial" charset="0"/>
              <a:buChar char="•"/>
            </a:pPr>
            <a:endParaRPr lang="es-ES" altLang="es-AR" sz="3600" dirty="0">
              <a:latin typeface="Comic Sans MS" charset="0"/>
              <a:ea typeface="Comic Sans MS" charset="0"/>
              <a:cs typeface="Comic Sans MS" charset="0"/>
            </a:endParaRPr>
          </a:p>
          <a:p>
            <a:pPr eaLnBrk="1" hangingPunct="1">
              <a:buFont typeface="Arial" charset="0"/>
              <a:buChar char="•"/>
            </a:pPr>
            <a:endParaRPr lang="es-ES" altLang="es-AR" sz="3600" dirty="0">
              <a:latin typeface="Comic Sans MS" charset="0"/>
              <a:ea typeface="Comic Sans MS" charset="0"/>
              <a:cs typeface="Comic Sans MS" charset="0"/>
            </a:endParaRPr>
          </a:p>
          <a:p>
            <a:pPr eaLnBrk="1" hangingPunct="1">
              <a:buFont typeface="Arial" charset="0"/>
              <a:buChar char="•"/>
            </a:pPr>
            <a:endParaRPr lang="es-ES" altLang="es-AR" sz="3600" dirty="0">
              <a:latin typeface="Comic Sans MS" charset="0"/>
              <a:ea typeface="Comic Sans MS" charset="0"/>
              <a:cs typeface="Comic Sans MS" charset="0"/>
            </a:endParaRPr>
          </a:p>
          <a:p>
            <a:pPr eaLnBrk="1" hangingPunct="1"/>
            <a:endParaRPr lang="es-ES" altLang="es-AR" sz="3600" dirty="0">
              <a:latin typeface="Comic Sans MS" charset="0"/>
              <a:ea typeface="Comic Sans MS" charset="0"/>
              <a:cs typeface="Comic Sans MS" charset="0"/>
            </a:endParaRPr>
          </a:p>
        </p:txBody>
      </p:sp>
      <p:pic>
        <p:nvPicPr>
          <p:cNvPr id="5632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67498"/>
            <a:ext cx="2571750" cy="1857375"/>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scratch.mit.edu/static/projects/hugoferreira08/331587_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878" y="3140937"/>
            <a:ext cx="2928938" cy="1785938"/>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6325" name="Picture 6" descr="http://1.bp.blogspot.com/_L3ZgbZP0qW0/S1S4iRMdOMI/AAAAAAAAA2Q/H776PPZTONk/s200/11+hematoma+cuel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313643"/>
            <a:ext cx="2209800" cy="1485900"/>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6326" name="7 Rectángulo"/>
          <p:cNvSpPr>
            <a:spLocks noChangeArrowheads="1"/>
          </p:cNvSpPr>
          <p:nvPr/>
        </p:nvSpPr>
        <p:spPr bwMode="auto">
          <a:xfrm>
            <a:off x="-49924" y="1703044"/>
            <a:ext cx="95405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buFontTx/>
              <a:buChar char="•"/>
            </a:pPr>
            <a:r>
              <a:rPr lang="es-ES" altLang="es-AR" sz="3200" b="1" dirty="0">
                <a:solidFill>
                  <a:srgbClr val="FFC000"/>
                </a:solidFill>
                <a:latin typeface="Comic Sans MS" charset="0"/>
                <a:ea typeface="Comic Sans MS" charset="0"/>
                <a:cs typeface="Comic Sans MS" charset="0"/>
              </a:rPr>
              <a:t>Donde se pueden producir los</a:t>
            </a:r>
            <a:r>
              <a:rPr lang="es-AR" altLang="es-AR" sz="3200" b="1" dirty="0">
                <a:solidFill>
                  <a:srgbClr val="FFC000"/>
                </a:solidFill>
                <a:latin typeface="Comic Sans MS" charset="0"/>
                <a:ea typeface="Comic Sans MS" charset="0"/>
                <a:cs typeface="Comic Sans MS" charset="0"/>
              </a:rPr>
              <a:t> </a:t>
            </a:r>
            <a:r>
              <a:rPr lang="es-ES" altLang="es-AR" sz="3200" b="1" dirty="0">
                <a:solidFill>
                  <a:srgbClr val="FFC000"/>
                </a:solidFill>
                <a:latin typeface="Comic Sans MS" charset="0"/>
                <a:ea typeface="Comic Sans MS" charset="0"/>
                <a:cs typeface="Comic Sans MS" charset="0"/>
              </a:rPr>
              <a:t>sangrados?</a:t>
            </a:r>
          </a:p>
        </p:txBody>
      </p:sp>
      <p:grpSp>
        <p:nvGrpSpPr>
          <p:cNvPr id="2" name="15 Grupo"/>
          <p:cNvGrpSpPr>
            <a:grpSpLocks/>
          </p:cNvGrpSpPr>
          <p:nvPr/>
        </p:nvGrpSpPr>
        <p:grpSpPr bwMode="auto">
          <a:xfrm>
            <a:off x="7754744" y="241134"/>
            <a:ext cx="863988" cy="586752"/>
            <a:chOff x="1476375" y="4868863"/>
            <a:chExt cx="647700" cy="865187"/>
          </a:xfrm>
          <a:effectLst>
            <a:outerShdw blurRad="50800" dist="38100" dir="16200000" rotWithShape="0">
              <a:prstClr val="black">
                <a:alpha val="40000"/>
              </a:prstClr>
            </a:outerShdw>
          </a:effectLst>
        </p:grpSpPr>
        <p:sp>
          <p:nvSpPr>
            <p:cNvPr id="5127"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8"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9"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0"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1"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2"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2073"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
        <p:nvSpPr>
          <p:cNvPr id="97288" name="Rectangle 1032"/>
          <p:cNvSpPr>
            <a:spLocks noChangeArrowheads="1"/>
          </p:cNvSpPr>
          <p:nvPr/>
        </p:nvSpPr>
        <p:spPr bwMode="auto">
          <a:xfrm>
            <a:off x="1143819" y="2836137"/>
            <a:ext cx="1219200" cy="304800"/>
          </a:xfrm>
          <a:prstGeom prst="rect">
            <a:avLst/>
          </a:prstGeom>
          <a:solidFill>
            <a:srgbClr val="00B0F0"/>
          </a:solidFill>
          <a:ln w="9525">
            <a:solidFill>
              <a:schemeClr val="tx1"/>
            </a:solidFill>
            <a:miter lim="800000"/>
            <a:headEnd/>
            <a:tailEnd/>
          </a:ln>
          <a:effectLst/>
          <a:extLst/>
        </p:spPr>
        <p:txBody>
          <a:bodyPr wrap="none" anchor="ctr"/>
          <a:lstStyle/>
          <a:p>
            <a:pPr algn="ctr" fontAlgn="auto">
              <a:spcBef>
                <a:spcPts val="0"/>
              </a:spcBef>
              <a:spcAft>
                <a:spcPts val="0"/>
              </a:spcAft>
              <a:defRPr/>
            </a:pPr>
            <a:r>
              <a:rPr lang="es-AR" altLang="es-AR" sz="1800">
                <a:latin typeface="Comic Sans MS" charset="0"/>
                <a:ea typeface="Comic Sans MS" charset="0"/>
                <a:cs typeface="Comic Sans MS" charset="0"/>
              </a:rPr>
              <a:t>SNC</a:t>
            </a:r>
            <a:endParaRPr lang="es-ES" altLang="es-AR" sz="1800" dirty="0">
              <a:latin typeface="Comic Sans MS" charset="0"/>
              <a:ea typeface="Comic Sans MS" charset="0"/>
              <a:cs typeface="Comic Sans MS" charset="0"/>
            </a:endParaRPr>
          </a:p>
        </p:txBody>
      </p:sp>
      <p:sp>
        <p:nvSpPr>
          <p:cNvPr id="97289" name="Rectangle 1033"/>
          <p:cNvSpPr>
            <a:spLocks noChangeArrowheads="1"/>
          </p:cNvSpPr>
          <p:nvPr/>
        </p:nvSpPr>
        <p:spPr bwMode="auto">
          <a:xfrm>
            <a:off x="5601379" y="2672225"/>
            <a:ext cx="2628848" cy="304800"/>
          </a:xfrm>
          <a:prstGeom prst="rect">
            <a:avLst/>
          </a:prstGeom>
          <a:solidFill>
            <a:schemeClr val="accent1"/>
          </a:solidFill>
          <a:ln w="9525">
            <a:solidFill>
              <a:schemeClr val="tx1"/>
            </a:solidFill>
            <a:miter lim="800000"/>
            <a:headEnd/>
            <a:tailEnd/>
          </a:ln>
          <a:effectLst/>
          <a:extLst/>
        </p:spPr>
        <p:txBody>
          <a:bodyPr wrap="none" anchor="ctr"/>
          <a:lstStyle/>
          <a:p>
            <a:pPr algn="ctr" fontAlgn="auto">
              <a:spcBef>
                <a:spcPts val="0"/>
              </a:spcBef>
              <a:spcAft>
                <a:spcPts val="0"/>
              </a:spcAft>
              <a:defRPr/>
            </a:pPr>
            <a:r>
              <a:rPr lang="es-AR" altLang="es-AR" sz="1800" dirty="0">
                <a:latin typeface="Comic Sans MS" charset="0"/>
                <a:ea typeface="Comic Sans MS" charset="0"/>
                <a:cs typeface="Comic Sans MS" charset="0"/>
              </a:rPr>
              <a:t>APARATO DIGESTIVO</a:t>
            </a:r>
            <a:endParaRPr lang="es-ES" altLang="es-AR" sz="1800" dirty="0">
              <a:latin typeface="Comic Sans MS" charset="0"/>
              <a:ea typeface="Comic Sans MS" charset="0"/>
              <a:cs typeface="Comic Sans MS" charset="0"/>
            </a:endParaRPr>
          </a:p>
        </p:txBody>
      </p:sp>
      <p:sp>
        <p:nvSpPr>
          <p:cNvPr id="56330" name="Rectangle 1034"/>
          <p:cNvSpPr>
            <a:spLocks noChangeArrowheads="1"/>
          </p:cNvSpPr>
          <p:nvPr/>
        </p:nvSpPr>
        <p:spPr bwMode="auto">
          <a:xfrm>
            <a:off x="3193354" y="4896418"/>
            <a:ext cx="2233032" cy="3048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AR" sz="1800" dirty="0">
                <a:latin typeface="Comic Sans MS" charset="0"/>
                <a:ea typeface="Comic Sans MS" charset="0"/>
                <a:cs typeface="Comic Sans MS" charset="0"/>
              </a:rPr>
              <a:t>CABEZA Y CUELLO</a:t>
            </a:r>
            <a:endParaRPr lang="es-ES" altLang="es-AR" sz="1800" dirty="0">
              <a:latin typeface="Comic Sans MS" charset="0"/>
              <a:ea typeface="Comic Sans MS" charset="0"/>
              <a:cs typeface="Comic Sans MS" charset="0"/>
            </a:endParaRPr>
          </a:p>
        </p:txBody>
      </p:sp>
      <p:sp>
        <p:nvSpPr>
          <p:cNvPr id="3" name="Rectángulo redondeado 2"/>
          <p:cNvSpPr/>
          <p:nvPr/>
        </p:nvSpPr>
        <p:spPr>
          <a:xfrm>
            <a:off x="2648911" y="240393"/>
            <a:ext cx="3795297" cy="6999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solidFill>
                  <a:srgbClr val="FFC000"/>
                </a:solidFill>
                <a:latin typeface="Comic Sans MS" charset="0"/>
                <a:ea typeface="Comic Sans MS" charset="0"/>
                <a:cs typeface="Comic Sans MS" charset="0"/>
              </a:rPr>
              <a:t>SANGRADO MAYOR</a:t>
            </a:r>
            <a:endParaRPr lang="es-ES_tradnl">
              <a:solidFill>
                <a:srgbClr val="FFC000"/>
              </a:solidFill>
              <a:latin typeface="Comic Sans MS" charset="0"/>
              <a:ea typeface="Comic Sans MS" charset="0"/>
              <a:cs typeface="Comic Sans MS" charset="0"/>
            </a:endParaRPr>
          </a:p>
        </p:txBody>
      </p:sp>
    </p:spTree>
    <p:extLst>
      <p:ext uri="{BB962C8B-B14F-4D97-AF65-F5344CB8AC3E}">
        <p14:creationId xmlns:p14="http://schemas.microsoft.com/office/powerpoint/2010/main" val="17382544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95288" y="404813"/>
            <a:ext cx="8424862" cy="2647950"/>
          </a:xfrm>
          <a:prstGeom prst="rect">
            <a:avLst/>
          </a:prstGeom>
          <a:noFill/>
          <a:ln w="9525">
            <a:noFill/>
            <a:miter lim="800000"/>
            <a:headEnd/>
            <a:tailEnd/>
          </a:ln>
        </p:spPr>
        <p:txBody>
          <a:bodyPr>
            <a:spAutoFit/>
          </a:bodyPr>
          <a:lstStyle/>
          <a:p>
            <a:pPr>
              <a:spcBef>
                <a:spcPct val="50000"/>
              </a:spcBef>
              <a:buFontTx/>
              <a:buChar char="-"/>
            </a:pPr>
            <a:r>
              <a:rPr lang="en-US" sz="2400" b="1" u="sng" dirty="0">
                <a:solidFill>
                  <a:srgbClr val="FF3300"/>
                </a:solidFill>
                <a:latin typeface="Comic Sans MS" pitchFamily="66" charset="0"/>
              </a:rPr>
              <a:t>TAC de </a:t>
            </a:r>
            <a:r>
              <a:rPr lang="en-US" sz="2400" b="1" u="sng" dirty="0" err="1">
                <a:solidFill>
                  <a:srgbClr val="FF3300"/>
                </a:solidFill>
                <a:latin typeface="Comic Sans MS" pitchFamily="66" charset="0"/>
              </a:rPr>
              <a:t>craneo</a:t>
            </a:r>
            <a:r>
              <a:rPr lang="en-US" sz="2400" dirty="0">
                <a:solidFill>
                  <a:srgbClr val="FFCC00"/>
                </a:solidFill>
                <a:latin typeface="Comic Sans MS" pitchFamily="66" charset="0"/>
              </a:rPr>
              <a:t> (30/09/03): hematoma </a:t>
            </a:r>
            <a:r>
              <a:rPr lang="en-US" sz="2400" dirty="0" err="1">
                <a:solidFill>
                  <a:srgbClr val="FFCC00"/>
                </a:solidFill>
                <a:latin typeface="Comic Sans MS" pitchFamily="66" charset="0"/>
              </a:rPr>
              <a:t>extracerebral</a:t>
            </a:r>
            <a:r>
              <a:rPr lang="en-US" sz="2400" dirty="0">
                <a:solidFill>
                  <a:srgbClr val="FFCC00"/>
                </a:solidFill>
                <a:latin typeface="Comic Sans MS" pitchFamily="66" charset="0"/>
              </a:rPr>
              <a:t> </a:t>
            </a:r>
            <a:r>
              <a:rPr lang="en-US" sz="2400" dirty="0" err="1">
                <a:solidFill>
                  <a:srgbClr val="FFCC00"/>
                </a:solidFill>
                <a:latin typeface="Comic Sans MS" pitchFamily="66" charset="0"/>
              </a:rPr>
              <a:t>temporo</a:t>
            </a:r>
            <a:r>
              <a:rPr lang="en-US" sz="2400" dirty="0">
                <a:solidFill>
                  <a:srgbClr val="FFCC00"/>
                </a:solidFill>
                <a:latin typeface="Comic Sans MS" pitchFamily="66" charset="0"/>
              </a:rPr>
              <a:t> </a:t>
            </a:r>
            <a:r>
              <a:rPr lang="en-US" sz="2400" dirty="0" err="1">
                <a:solidFill>
                  <a:srgbClr val="FFCC00"/>
                </a:solidFill>
                <a:latin typeface="Comic Sans MS" pitchFamily="66" charset="0"/>
              </a:rPr>
              <a:t>pariental</a:t>
            </a:r>
            <a:r>
              <a:rPr lang="en-US" sz="2400" dirty="0">
                <a:solidFill>
                  <a:srgbClr val="FFCC00"/>
                </a:solidFill>
                <a:latin typeface="Comic Sans MS" pitchFamily="66" charset="0"/>
              </a:rPr>
              <a:t> </a:t>
            </a:r>
            <a:r>
              <a:rPr lang="en-US" sz="2400" dirty="0" err="1">
                <a:solidFill>
                  <a:srgbClr val="FFCC00"/>
                </a:solidFill>
                <a:latin typeface="Comic Sans MS" pitchFamily="66" charset="0"/>
              </a:rPr>
              <a:t>izquierdo</a:t>
            </a:r>
            <a:r>
              <a:rPr lang="en-US" sz="2400" dirty="0">
                <a:solidFill>
                  <a:srgbClr val="FFCC00"/>
                </a:solidFill>
                <a:latin typeface="Comic Sans MS" pitchFamily="66" charset="0"/>
              </a:rPr>
              <a:t> y hematoma subdural en </a:t>
            </a:r>
            <a:r>
              <a:rPr lang="en-US" sz="2400" dirty="0" err="1">
                <a:solidFill>
                  <a:srgbClr val="FFCC00"/>
                </a:solidFill>
                <a:latin typeface="Comic Sans MS" pitchFamily="66" charset="0"/>
              </a:rPr>
              <a:t>relacion</a:t>
            </a:r>
            <a:r>
              <a:rPr lang="en-US" sz="2400" dirty="0">
                <a:solidFill>
                  <a:srgbClr val="FFCC00"/>
                </a:solidFill>
                <a:latin typeface="Comic Sans MS" pitchFamily="66" charset="0"/>
              </a:rPr>
              <a:t> con la </a:t>
            </a:r>
            <a:r>
              <a:rPr lang="en-US" sz="2400" dirty="0" err="1">
                <a:solidFill>
                  <a:srgbClr val="FFCC00"/>
                </a:solidFill>
                <a:latin typeface="Comic Sans MS" pitchFamily="66" charset="0"/>
              </a:rPr>
              <a:t>tienda</a:t>
            </a:r>
            <a:r>
              <a:rPr lang="en-US" sz="2400" dirty="0">
                <a:solidFill>
                  <a:srgbClr val="FFCC00"/>
                </a:solidFill>
                <a:latin typeface="Comic Sans MS" pitchFamily="66" charset="0"/>
              </a:rPr>
              <a:t> del </a:t>
            </a:r>
            <a:r>
              <a:rPr lang="en-US" sz="2400" dirty="0" err="1">
                <a:solidFill>
                  <a:srgbClr val="FFCC00"/>
                </a:solidFill>
                <a:latin typeface="Comic Sans MS" pitchFamily="66" charset="0"/>
              </a:rPr>
              <a:t>cerebelo</a:t>
            </a:r>
            <a:r>
              <a:rPr lang="en-US" sz="2400" dirty="0">
                <a:solidFill>
                  <a:srgbClr val="FFCC00"/>
                </a:solidFill>
                <a:latin typeface="Comic Sans MS" pitchFamily="66" charset="0"/>
              </a:rPr>
              <a:t>, </a:t>
            </a:r>
            <a:r>
              <a:rPr lang="en-US" sz="2400" dirty="0" err="1">
                <a:solidFill>
                  <a:srgbClr val="FFCC00"/>
                </a:solidFill>
                <a:latin typeface="Comic Sans MS" pitchFamily="66" charset="0"/>
              </a:rPr>
              <a:t>desviacion</a:t>
            </a:r>
            <a:r>
              <a:rPr lang="en-US" sz="2400" dirty="0">
                <a:solidFill>
                  <a:srgbClr val="FFCC00"/>
                </a:solidFill>
                <a:latin typeface="Comic Sans MS" pitchFamily="66" charset="0"/>
              </a:rPr>
              <a:t> de la </a:t>
            </a:r>
            <a:r>
              <a:rPr lang="en-US" sz="2400" dirty="0" err="1">
                <a:solidFill>
                  <a:srgbClr val="FFCC00"/>
                </a:solidFill>
                <a:latin typeface="Comic Sans MS" pitchFamily="66" charset="0"/>
              </a:rPr>
              <a:t>linea</a:t>
            </a:r>
            <a:r>
              <a:rPr lang="en-US" sz="2400" dirty="0">
                <a:solidFill>
                  <a:srgbClr val="FFCC00"/>
                </a:solidFill>
                <a:latin typeface="Comic Sans MS" pitchFamily="66" charset="0"/>
              </a:rPr>
              <a:t> media, edema cerebral y </a:t>
            </a:r>
            <a:r>
              <a:rPr lang="en-US" sz="2400" dirty="0" err="1">
                <a:solidFill>
                  <a:srgbClr val="FFCC00"/>
                </a:solidFill>
                <a:latin typeface="Comic Sans MS" pitchFamily="66" charset="0"/>
              </a:rPr>
              <a:t>colapso</a:t>
            </a:r>
            <a:r>
              <a:rPr lang="en-US" sz="2400" dirty="0">
                <a:solidFill>
                  <a:srgbClr val="FFCC00"/>
                </a:solidFill>
                <a:latin typeface="Comic Sans MS" pitchFamily="66" charset="0"/>
              </a:rPr>
              <a:t> ventricular</a:t>
            </a:r>
          </a:p>
          <a:p>
            <a:pPr>
              <a:spcBef>
                <a:spcPct val="50000"/>
              </a:spcBef>
              <a:buFontTx/>
              <a:buChar char="-"/>
            </a:pPr>
            <a:endParaRPr lang="en-US" sz="2400" dirty="0">
              <a:solidFill>
                <a:srgbClr val="FFCC00"/>
              </a:solidFill>
              <a:latin typeface="Comic Sans MS" pitchFamily="66" charset="0"/>
            </a:endParaRPr>
          </a:p>
          <a:p>
            <a:pPr>
              <a:spcBef>
                <a:spcPct val="50000"/>
              </a:spcBef>
              <a:buFontTx/>
              <a:buChar char="-"/>
            </a:pPr>
            <a:endParaRPr lang="es-MX" sz="2400" dirty="0">
              <a:solidFill>
                <a:srgbClr val="FFCC00"/>
              </a:solidFill>
              <a:latin typeface="Comic Sans MS" pitchFamily="66" charset="0"/>
            </a:endParaRPr>
          </a:p>
        </p:txBody>
      </p:sp>
      <p:sp>
        <p:nvSpPr>
          <p:cNvPr id="29699" name="Text Box 3"/>
          <p:cNvSpPr txBox="1">
            <a:spLocks noChangeArrowheads="1"/>
          </p:cNvSpPr>
          <p:nvPr/>
        </p:nvSpPr>
        <p:spPr bwMode="auto">
          <a:xfrm>
            <a:off x="395288" y="2349500"/>
            <a:ext cx="2447925" cy="366713"/>
          </a:xfrm>
          <a:prstGeom prst="rect">
            <a:avLst/>
          </a:prstGeom>
          <a:noFill/>
          <a:ln w="9525">
            <a:noFill/>
            <a:miter lim="800000"/>
            <a:headEnd/>
            <a:tailEnd/>
          </a:ln>
        </p:spPr>
        <p:txBody>
          <a:bodyPr>
            <a:spAutoFit/>
          </a:bodyPr>
          <a:lstStyle/>
          <a:p>
            <a:pPr>
              <a:spcBef>
                <a:spcPct val="50000"/>
              </a:spcBef>
            </a:pPr>
            <a:endParaRPr lang="es-AR"/>
          </a:p>
        </p:txBody>
      </p:sp>
      <p:pic>
        <p:nvPicPr>
          <p:cNvPr id="29700" name="Picture 4"/>
          <p:cNvPicPr>
            <a:picLocks noChangeAspect="1" noChangeArrowheads="1"/>
          </p:cNvPicPr>
          <p:nvPr/>
        </p:nvPicPr>
        <p:blipFill>
          <a:blip r:embed="rId2" cstate="print"/>
          <a:srcRect/>
          <a:stretch>
            <a:fillRect/>
          </a:stretch>
        </p:blipFill>
        <p:spPr bwMode="auto">
          <a:xfrm>
            <a:off x="179388" y="2565400"/>
            <a:ext cx="3001962" cy="3395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701" name="Text Box 5"/>
          <p:cNvSpPr txBox="1">
            <a:spLocks noChangeArrowheads="1"/>
          </p:cNvSpPr>
          <p:nvPr/>
        </p:nvSpPr>
        <p:spPr bwMode="auto">
          <a:xfrm>
            <a:off x="4787900" y="2997200"/>
            <a:ext cx="3240088" cy="366713"/>
          </a:xfrm>
          <a:prstGeom prst="rect">
            <a:avLst/>
          </a:prstGeom>
          <a:noFill/>
          <a:ln w="9525">
            <a:noFill/>
            <a:miter lim="800000"/>
            <a:headEnd/>
            <a:tailEnd/>
          </a:ln>
        </p:spPr>
        <p:txBody>
          <a:bodyPr>
            <a:spAutoFit/>
          </a:bodyPr>
          <a:lstStyle/>
          <a:p>
            <a:pPr>
              <a:spcBef>
                <a:spcPct val="50000"/>
              </a:spcBef>
            </a:pPr>
            <a:endParaRPr lang="es-AR"/>
          </a:p>
        </p:txBody>
      </p:sp>
      <p:pic>
        <p:nvPicPr>
          <p:cNvPr id="29702" name="Picture 6"/>
          <p:cNvPicPr>
            <a:picLocks noChangeAspect="1" noChangeArrowheads="1"/>
          </p:cNvPicPr>
          <p:nvPr/>
        </p:nvPicPr>
        <p:blipFill>
          <a:blip r:embed="rId3" cstate="print"/>
          <a:srcRect/>
          <a:stretch>
            <a:fillRect/>
          </a:stretch>
        </p:blipFill>
        <p:spPr bwMode="auto">
          <a:xfrm>
            <a:off x="3397250" y="2565400"/>
            <a:ext cx="2351307" cy="3395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703" name="Text Box 7"/>
          <p:cNvSpPr txBox="1">
            <a:spLocks noChangeArrowheads="1"/>
          </p:cNvSpPr>
          <p:nvPr/>
        </p:nvSpPr>
        <p:spPr bwMode="auto">
          <a:xfrm>
            <a:off x="6516688" y="2781300"/>
            <a:ext cx="719137" cy="366713"/>
          </a:xfrm>
          <a:prstGeom prst="rect">
            <a:avLst/>
          </a:prstGeom>
          <a:noFill/>
          <a:ln w="9525">
            <a:noFill/>
            <a:miter lim="800000"/>
            <a:headEnd/>
            <a:tailEnd/>
          </a:ln>
        </p:spPr>
        <p:txBody>
          <a:bodyPr>
            <a:spAutoFit/>
          </a:bodyPr>
          <a:lstStyle/>
          <a:p>
            <a:pPr>
              <a:spcBef>
                <a:spcPct val="50000"/>
              </a:spcBef>
            </a:pPr>
            <a:endParaRPr lang="es-AR"/>
          </a:p>
        </p:txBody>
      </p:sp>
      <p:pic>
        <p:nvPicPr>
          <p:cNvPr id="29704" name="Picture 8"/>
          <p:cNvPicPr>
            <a:picLocks noChangeAspect="1" noChangeArrowheads="1"/>
          </p:cNvPicPr>
          <p:nvPr/>
        </p:nvPicPr>
        <p:blipFill>
          <a:blip r:embed="rId4" cstate="print"/>
          <a:srcRect/>
          <a:stretch>
            <a:fillRect/>
          </a:stretch>
        </p:blipFill>
        <p:spPr bwMode="auto">
          <a:xfrm>
            <a:off x="6046788" y="2565399"/>
            <a:ext cx="294005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57468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6"/>
          <p:cNvGrpSpPr>
            <a:grpSpLocks/>
          </p:cNvGrpSpPr>
          <p:nvPr/>
        </p:nvGrpSpPr>
        <p:grpSpPr bwMode="auto">
          <a:xfrm>
            <a:off x="1907704" y="1340768"/>
            <a:ext cx="6156176" cy="4437112"/>
            <a:chOff x="0" y="0"/>
            <a:chExt cx="5760" cy="4320"/>
          </a:xfrm>
        </p:grpSpPr>
        <p:pic>
          <p:nvPicPr>
            <p:cNvPr id="34820" name="Picture 4" descr="19-9-06"/>
            <p:cNvPicPr>
              <a:picLocks noChangeAspect="1" noChangeArrowheads="1"/>
            </p:cNvPicPr>
            <p:nvPr/>
          </p:nvPicPr>
          <p:blipFill>
            <a:blip r:embed="rId2" cstate="print"/>
            <a:srcRect/>
            <a:stretch>
              <a:fillRect/>
            </a:stretch>
          </p:blipFill>
          <p:spPr bwMode="auto">
            <a:xfrm>
              <a:off x="0" y="0"/>
              <a:ext cx="5760" cy="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821" name="Rectangle 5"/>
            <p:cNvSpPr>
              <a:spLocks noChangeArrowheads="1"/>
            </p:cNvSpPr>
            <p:nvPr/>
          </p:nvSpPr>
          <p:spPr bwMode="auto">
            <a:xfrm rot="-315626">
              <a:off x="2018" y="391"/>
              <a:ext cx="1497" cy="227"/>
            </a:xfrm>
            <a:prstGeom prst="rect">
              <a:avLst/>
            </a:prstGeom>
            <a:solidFill>
              <a:schemeClr val="tx1"/>
            </a:solidFill>
            <a:ln w="9525">
              <a:solidFill>
                <a:schemeClr val="tx1"/>
              </a:solidFill>
              <a:miter lim="800000"/>
              <a:headEnd/>
              <a:tailEnd/>
            </a:ln>
          </p:spPr>
          <p:txBody>
            <a:bodyPr wrap="none" anchor="ctr"/>
            <a:lstStyle/>
            <a:p>
              <a:endParaRPr lang="es-AR"/>
            </a:p>
          </p:txBody>
        </p:sp>
      </p:grpSp>
    </p:spTree>
    <p:extLst>
      <p:ext uri="{BB962C8B-B14F-4D97-AF65-F5344CB8AC3E}">
        <p14:creationId xmlns:p14="http://schemas.microsoft.com/office/powerpoint/2010/main" val="796026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74625"/>
            <a:ext cx="87566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7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79512" y="1624726"/>
            <a:ext cx="966360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defRPr>
            </a:lvl1pPr>
            <a:lvl2pPr eaLnBrk="0" hangingPunct="0">
              <a:defRPr sz="2400">
                <a:solidFill>
                  <a:schemeClr val="tx1"/>
                </a:solidFill>
                <a:latin typeface="Tahoma" charset="0"/>
              </a:defRPr>
            </a:lvl2pPr>
            <a:lvl3pPr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ES" altLang="es-AR" sz="3200" b="1" dirty="0">
                <a:solidFill>
                  <a:srgbClr val="FFC000"/>
                </a:solidFill>
                <a:latin typeface="Comic Sans MS" charset="0"/>
                <a:ea typeface="Comic Sans MS" charset="0"/>
                <a:cs typeface="Comic Sans MS" charset="0"/>
              </a:rPr>
              <a:t>L</a:t>
            </a:r>
            <a:r>
              <a:rPr lang="es-AR" altLang="es-AR" sz="3200" b="1" dirty="0">
                <a:solidFill>
                  <a:srgbClr val="FFC000"/>
                </a:solidFill>
                <a:latin typeface="Comic Sans MS" charset="0"/>
                <a:ea typeface="Comic Sans MS" charset="0"/>
                <a:cs typeface="Comic Sans MS" charset="0"/>
              </a:rPr>
              <a:t>AS HEMARTROSIS</a:t>
            </a:r>
            <a:r>
              <a:rPr lang="es-ES" altLang="es-AR" sz="3200" b="1" dirty="0">
                <a:solidFill>
                  <a:srgbClr val="FFC000"/>
                </a:solidFill>
                <a:latin typeface="Comic Sans MS" charset="0"/>
                <a:ea typeface="Comic Sans MS" charset="0"/>
                <a:cs typeface="Comic Sans MS" charset="0"/>
              </a:rPr>
              <a:t> son las </a:t>
            </a:r>
            <a:r>
              <a:rPr lang="es-ES" altLang="es-AR" sz="3200" b="1" dirty="0" smtClean="0">
                <a:solidFill>
                  <a:srgbClr val="FFC000"/>
                </a:solidFill>
                <a:latin typeface="Comic Sans MS" charset="0"/>
                <a:ea typeface="Comic Sans MS" charset="0"/>
                <a:cs typeface="Comic Sans MS" charset="0"/>
              </a:rPr>
              <a:t>hemorragias: </a:t>
            </a:r>
            <a:endParaRPr lang="es-ES" altLang="es-AR" sz="3200" b="1" dirty="0">
              <a:solidFill>
                <a:srgbClr val="FFC000"/>
              </a:solidFill>
              <a:latin typeface="Comic Sans MS" charset="0"/>
              <a:ea typeface="Comic Sans MS" charset="0"/>
              <a:cs typeface="Comic Sans MS" charset="0"/>
            </a:endParaRPr>
          </a:p>
          <a:p>
            <a:pPr eaLnBrk="1" hangingPunct="1"/>
            <a:endParaRPr lang="es-ES" altLang="es-AR" sz="3200" b="1" dirty="0">
              <a:solidFill>
                <a:srgbClr val="FFC000"/>
              </a:solidFill>
              <a:latin typeface="Comic Sans MS" charset="0"/>
              <a:ea typeface="Comic Sans MS" charset="0"/>
              <a:cs typeface="Comic Sans MS" charset="0"/>
            </a:endParaRPr>
          </a:p>
          <a:p>
            <a:pPr lvl="1" eaLnBrk="1" hangingPunct="1">
              <a:buFontTx/>
              <a:buChar char="•"/>
            </a:pPr>
            <a:r>
              <a:rPr lang="es-ES" altLang="es-AR" sz="3200" b="1" dirty="0">
                <a:solidFill>
                  <a:srgbClr val="FF6600"/>
                </a:solidFill>
                <a:latin typeface="Comic Sans MS" charset="0"/>
                <a:ea typeface="Comic Sans MS" charset="0"/>
                <a:cs typeface="Comic Sans MS" charset="0"/>
              </a:rPr>
              <a:t> Más frecuentes  </a:t>
            </a:r>
          </a:p>
          <a:p>
            <a:pPr lvl="1" eaLnBrk="1" hangingPunct="1">
              <a:buFontTx/>
              <a:buChar char="•"/>
            </a:pPr>
            <a:r>
              <a:rPr lang="es-ES" altLang="es-AR" sz="3200" b="1" dirty="0">
                <a:solidFill>
                  <a:srgbClr val="FF6600"/>
                </a:solidFill>
                <a:latin typeface="Comic Sans MS" charset="0"/>
                <a:ea typeface="Comic Sans MS" charset="0"/>
                <a:cs typeface="Comic Sans MS" charset="0"/>
              </a:rPr>
              <a:t> Mayor morbilidad  </a:t>
            </a:r>
          </a:p>
          <a:p>
            <a:pPr lvl="2" eaLnBrk="1" hangingPunct="1">
              <a:buFontTx/>
              <a:buChar char="•"/>
            </a:pPr>
            <a:endParaRPr lang="es-ES" altLang="es-AR" sz="3200" b="1" dirty="0">
              <a:solidFill>
                <a:srgbClr val="FF6600"/>
              </a:solidFill>
              <a:latin typeface="Comic Sans MS" charset="0"/>
              <a:ea typeface="Comic Sans MS" charset="0"/>
              <a:cs typeface="Comic Sans MS" charset="0"/>
            </a:endParaRPr>
          </a:p>
          <a:p>
            <a:pPr eaLnBrk="1" hangingPunct="1"/>
            <a:endParaRPr lang="es-ES" altLang="es-AR" sz="3200" b="1" dirty="0" smtClean="0">
              <a:latin typeface="Comic Sans MS" charset="0"/>
              <a:ea typeface="Comic Sans MS" charset="0"/>
              <a:cs typeface="Comic Sans MS" charset="0"/>
            </a:endParaRPr>
          </a:p>
          <a:p>
            <a:pPr eaLnBrk="1" hangingPunct="1"/>
            <a:r>
              <a:rPr lang="es-ES" altLang="es-AR" sz="3200" b="1" dirty="0" smtClean="0">
                <a:latin typeface="Comic Sans MS" charset="0"/>
                <a:ea typeface="Comic Sans MS" charset="0"/>
                <a:cs typeface="Comic Sans MS" charset="0"/>
              </a:rPr>
              <a:t>Afectan </a:t>
            </a:r>
            <a:r>
              <a:rPr lang="es-ES" altLang="es-AR" sz="3200" b="1" dirty="0">
                <a:latin typeface="Comic Sans MS" charset="0"/>
                <a:ea typeface="Comic Sans MS" charset="0"/>
                <a:cs typeface="Comic Sans MS" charset="0"/>
              </a:rPr>
              <a:t>más frecuentemente a </a:t>
            </a:r>
          </a:p>
          <a:p>
            <a:pPr lvl="1" eaLnBrk="1" hangingPunct="1">
              <a:buFontTx/>
              <a:buChar char="•"/>
            </a:pPr>
            <a:r>
              <a:rPr lang="es-ES" altLang="es-AR" sz="3200" b="1" dirty="0">
                <a:solidFill>
                  <a:srgbClr val="009900"/>
                </a:solidFill>
                <a:latin typeface="Comic Sans MS" charset="0"/>
                <a:ea typeface="Comic Sans MS" charset="0"/>
                <a:cs typeface="Comic Sans MS" charset="0"/>
              </a:rPr>
              <a:t> </a:t>
            </a:r>
            <a:r>
              <a:rPr lang="es-ES" altLang="es-AR" sz="3200" b="1" dirty="0">
                <a:solidFill>
                  <a:schemeClr val="folHlink"/>
                </a:solidFill>
                <a:latin typeface="Comic Sans MS" charset="0"/>
                <a:ea typeface="Comic Sans MS" charset="0"/>
                <a:cs typeface="Comic Sans MS" charset="0"/>
              </a:rPr>
              <a:t>Codos </a:t>
            </a:r>
          </a:p>
          <a:p>
            <a:pPr lvl="1" eaLnBrk="1" hangingPunct="1">
              <a:buFontTx/>
              <a:buChar char="•"/>
            </a:pPr>
            <a:r>
              <a:rPr lang="es-ES" altLang="es-AR" sz="3200" b="1" dirty="0">
                <a:solidFill>
                  <a:schemeClr val="folHlink"/>
                </a:solidFill>
                <a:latin typeface="Comic Sans MS" charset="0"/>
                <a:ea typeface="Comic Sans MS" charset="0"/>
                <a:cs typeface="Comic Sans MS" charset="0"/>
              </a:rPr>
              <a:t> Rodillas  </a:t>
            </a:r>
          </a:p>
          <a:p>
            <a:pPr lvl="1" eaLnBrk="1" hangingPunct="1">
              <a:buFontTx/>
              <a:buChar char="•"/>
            </a:pPr>
            <a:r>
              <a:rPr lang="es-ES" altLang="es-AR" sz="3200" b="1" dirty="0">
                <a:solidFill>
                  <a:schemeClr val="folHlink"/>
                </a:solidFill>
                <a:latin typeface="Comic Sans MS" charset="0"/>
                <a:ea typeface="Comic Sans MS" charset="0"/>
                <a:cs typeface="Comic Sans MS" charset="0"/>
              </a:rPr>
              <a:t> Tobillos</a:t>
            </a:r>
            <a:r>
              <a:rPr lang="es-ES" altLang="es-AR" b="1" dirty="0">
                <a:solidFill>
                  <a:srgbClr val="009900"/>
                </a:solidFill>
                <a:latin typeface="Comic Sans MS" charset="0"/>
                <a:ea typeface="Comic Sans MS" charset="0"/>
                <a:cs typeface="Comic Sans MS" charset="0"/>
              </a:rPr>
              <a:t>  </a:t>
            </a:r>
          </a:p>
          <a:p>
            <a:pPr lvl="2" eaLnBrk="1" hangingPunct="1">
              <a:buFontTx/>
              <a:buChar char="•"/>
            </a:pPr>
            <a:endParaRPr lang="es-ES" altLang="es-AR" b="1" dirty="0">
              <a:solidFill>
                <a:srgbClr val="009900"/>
              </a:solidFill>
              <a:latin typeface="Comic Sans MS" charset="0"/>
              <a:ea typeface="Comic Sans MS" charset="0"/>
              <a:cs typeface="Comic Sans MS" charset="0"/>
            </a:endParaRPr>
          </a:p>
          <a:p>
            <a:pPr eaLnBrk="1" hangingPunct="1"/>
            <a:endParaRPr lang="es-ES" altLang="es-AR" b="1" dirty="0">
              <a:solidFill>
                <a:srgbClr val="009900"/>
              </a:solidFill>
              <a:latin typeface="Comic Sans MS" charset="0"/>
              <a:ea typeface="Comic Sans MS" charset="0"/>
              <a:cs typeface="Comic Sans MS" charset="0"/>
            </a:endParaRPr>
          </a:p>
          <a:p>
            <a:pPr lvl="1" eaLnBrk="1" hangingPunct="1"/>
            <a:r>
              <a:rPr lang="es-ES" altLang="es-AR" b="1" dirty="0">
                <a:solidFill>
                  <a:srgbClr val="009900"/>
                </a:solidFill>
                <a:latin typeface="Comic Sans MS" charset="0"/>
                <a:ea typeface="Comic Sans MS" charset="0"/>
                <a:cs typeface="Comic Sans MS" charset="0"/>
              </a:rPr>
              <a:t> </a:t>
            </a:r>
          </a:p>
        </p:txBody>
      </p:sp>
      <p:pic>
        <p:nvPicPr>
          <p:cNvPr id="55299" name="Picture 4" descr="HEMOFILIAFigura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348880"/>
            <a:ext cx="2376264" cy="1955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5300" name="Marcador de número de diapositiva 1"/>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r" eaLnBrk="1" hangingPunct="1"/>
            <a:endParaRPr lang="es-ES" altLang="es-AR" sz="1400">
              <a:latin typeface="Times New Roman" charset="0"/>
              <a:ea typeface="MS PGothic" charset="-128"/>
            </a:endParaRPr>
          </a:p>
        </p:txBody>
      </p:sp>
      <p:grpSp>
        <p:nvGrpSpPr>
          <p:cNvPr id="2" name="15 Grupo"/>
          <p:cNvGrpSpPr>
            <a:grpSpLocks/>
          </p:cNvGrpSpPr>
          <p:nvPr/>
        </p:nvGrpSpPr>
        <p:grpSpPr bwMode="auto">
          <a:xfrm>
            <a:off x="251520" y="188640"/>
            <a:ext cx="631903" cy="651946"/>
            <a:chOff x="1476375" y="4868863"/>
            <a:chExt cx="647700" cy="865187"/>
          </a:xfrm>
          <a:effectLst>
            <a:outerShdw blurRad="50800" dist="38100" dir="16200000" rotWithShape="0">
              <a:prstClr val="black">
                <a:alpha val="40000"/>
              </a:prstClr>
            </a:outerShdw>
          </a:effectLst>
        </p:grpSpPr>
        <p:sp>
          <p:nvSpPr>
            <p:cNvPr id="5127"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8"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9"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0"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1"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2"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2073"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
        <p:nvSpPr>
          <p:cNvPr id="13" name="Text Box 3"/>
          <p:cNvSpPr txBox="1">
            <a:spLocks noChangeArrowheads="1"/>
          </p:cNvSpPr>
          <p:nvPr/>
        </p:nvSpPr>
        <p:spPr bwMode="auto">
          <a:xfrm>
            <a:off x="-252536" y="242554"/>
            <a:ext cx="9900591" cy="978729"/>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MANIFESTACIONES CLINICA</a:t>
            </a:r>
            <a:endParaRPr lang="es-ES"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4767559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756494"/>
            <a:ext cx="3733800" cy="4768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0" y="2524077"/>
            <a:ext cx="4971855" cy="3425203"/>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9" name="Text Box 3"/>
          <p:cNvSpPr txBox="1">
            <a:spLocks noChangeArrowheads="1"/>
          </p:cNvSpPr>
          <p:nvPr/>
        </p:nvSpPr>
        <p:spPr bwMode="auto">
          <a:xfrm>
            <a:off x="-181967" y="260902"/>
            <a:ext cx="9900591" cy="978729"/>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MANIFESTACIONES CLINICA</a:t>
            </a:r>
            <a:endParaRPr lang="es-ES" b="1" dirty="0">
              <a:solidFill>
                <a:srgbClr val="FFFFCC"/>
              </a:solidFill>
              <a:effectLst>
                <a:outerShdw blurRad="38100" dist="38100" dir="2700000" algn="tl">
                  <a:srgbClr val="000000"/>
                </a:outerShdw>
              </a:effectLst>
              <a:latin typeface="Comic Sans MS" pitchFamily="66" charset="0"/>
            </a:endParaRPr>
          </a:p>
        </p:txBody>
      </p:sp>
      <p:sp>
        <p:nvSpPr>
          <p:cNvPr id="12293" name="Text Box 1032"/>
          <p:cNvSpPr txBox="1">
            <a:spLocks noChangeArrowheads="1"/>
          </p:cNvSpPr>
          <p:nvPr/>
        </p:nvSpPr>
        <p:spPr bwMode="auto">
          <a:xfrm>
            <a:off x="293584" y="2020778"/>
            <a:ext cx="1800200" cy="400110"/>
          </a:xfrm>
          <a:prstGeom prst="rect">
            <a:avLst/>
          </a:prstGeom>
          <a:noFill/>
          <a:ln w="12700">
            <a:solidFill>
              <a:srgbClr val="002060"/>
            </a:solidFill>
            <a:miter lim="800000"/>
            <a:headEnd/>
            <a:tailEnd/>
          </a:ln>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2000" b="1" smtClean="0">
                <a:latin typeface="Arial" charset="0"/>
                <a:ea typeface="Times New Roman" charset="0"/>
                <a:cs typeface="Times New Roman" charset="0"/>
              </a:rPr>
              <a:t>HINCHAZON</a:t>
            </a:r>
            <a:endParaRPr lang="es-ES" altLang="es-AR" sz="2000" b="1" dirty="0">
              <a:latin typeface="Arial" charset="0"/>
              <a:ea typeface="Times New Roman" charset="0"/>
              <a:cs typeface="Times New Roman" charset="0"/>
            </a:endParaRPr>
          </a:p>
        </p:txBody>
      </p:sp>
      <p:sp>
        <p:nvSpPr>
          <p:cNvPr id="11" name="Text Box 1032"/>
          <p:cNvSpPr txBox="1">
            <a:spLocks noChangeArrowheads="1"/>
          </p:cNvSpPr>
          <p:nvPr/>
        </p:nvSpPr>
        <p:spPr bwMode="auto">
          <a:xfrm>
            <a:off x="911088" y="6042774"/>
            <a:ext cx="3508697" cy="338554"/>
          </a:xfrm>
          <a:prstGeom prst="rect">
            <a:avLst/>
          </a:prstGeom>
          <a:noFill/>
          <a:ln w="12700">
            <a:solidFill>
              <a:srgbClr val="002060"/>
            </a:solidFill>
            <a:miter lim="800000"/>
            <a:headEnd/>
            <a:tailEnd/>
          </a:ln>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600" b="1" dirty="0">
                <a:latin typeface="Arial" charset="0"/>
                <a:ea typeface="Times New Roman" charset="0"/>
                <a:cs typeface="Times New Roman" charset="0"/>
              </a:rPr>
              <a:t>AUMENTO DE </a:t>
            </a:r>
            <a:r>
              <a:rPr lang="es-AR" altLang="es-AR" sz="1600" b="1" dirty="0" smtClean="0">
                <a:latin typeface="Arial" charset="0"/>
                <a:ea typeface="Times New Roman" charset="0"/>
                <a:cs typeface="Times New Roman" charset="0"/>
              </a:rPr>
              <a:t>LA TEMPERATURA</a:t>
            </a:r>
            <a:endParaRPr lang="es-ES" altLang="es-AR" sz="1600" b="1" dirty="0">
              <a:latin typeface="Arial" charset="0"/>
              <a:ea typeface="Times New Roman" charset="0"/>
              <a:cs typeface="Times New Roman" charset="0"/>
            </a:endParaRPr>
          </a:p>
        </p:txBody>
      </p:sp>
      <p:sp>
        <p:nvSpPr>
          <p:cNvPr id="12" name="Text Box 1032"/>
          <p:cNvSpPr txBox="1">
            <a:spLocks noChangeArrowheads="1"/>
          </p:cNvSpPr>
          <p:nvPr/>
        </p:nvSpPr>
        <p:spPr bwMode="auto">
          <a:xfrm>
            <a:off x="3287665" y="2020778"/>
            <a:ext cx="1218076" cy="400110"/>
          </a:xfrm>
          <a:prstGeom prst="rect">
            <a:avLst/>
          </a:prstGeom>
          <a:noFill/>
          <a:ln w="12700">
            <a:solidFill>
              <a:srgbClr val="002060"/>
            </a:solidFill>
            <a:miter lim="800000"/>
            <a:headEnd/>
            <a:tailEnd/>
          </a:ln>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2000" b="1" smtClean="0">
                <a:latin typeface="Arial" charset="0"/>
                <a:ea typeface="Times New Roman" charset="0"/>
                <a:cs typeface="Times New Roman" charset="0"/>
              </a:rPr>
              <a:t>DOLOR</a:t>
            </a:r>
            <a:endParaRPr lang="es-ES" altLang="es-AR" sz="2000" b="1" dirty="0">
              <a:latin typeface="Arial" charset="0"/>
              <a:ea typeface="Times New Roman" charset="0"/>
              <a:cs typeface="Times New Roman" charset="0"/>
            </a:endParaRPr>
          </a:p>
        </p:txBody>
      </p:sp>
      <p:sp>
        <p:nvSpPr>
          <p:cNvPr id="13" name="Text Box 1032"/>
          <p:cNvSpPr txBox="1">
            <a:spLocks noChangeArrowheads="1"/>
          </p:cNvSpPr>
          <p:nvPr/>
        </p:nvSpPr>
        <p:spPr bwMode="auto">
          <a:xfrm>
            <a:off x="911090" y="6402814"/>
            <a:ext cx="2808312" cy="338554"/>
          </a:xfrm>
          <a:prstGeom prst="rect">
            <a:avLst/>
          </a:prstGeom>
          <a:noFill/>
          <a:ln w="12700">
            <a:solidFill>
              <a:srgbClr val="002060"/>
            </a:solidFill>
            <a:miter lim="800000"/>
            <a:headEnd/>
            <a:tailEnd/>
          </a:ln>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600" b="1" smtClean="0">
                <a:latin typeface="Arial" charset="0"/>
                <a:ea typeface="Times New Roman" charset="0"/>
                <a:cs typeface="Times New Roman" charset="0"/>
              </a:rPr>
              <a:t>IMPOTENCIA FUNCIONAL</a:t>
            </a:r>
            <a:endParaRPr lang="es-ES" altLang="es-AR" sz="1600" b="1" dirty="0">
              <a:latin typeface="Arial" charset="0"/>
              <a:ea typeface="Times New Roman" charset="0"/>
              <a:cs typeface="Times New Roman" charset="0"/>
            </a:endParaRPr>
          </a:p>
        </p:txBody>
      </p:sp>
      <p:sp>
        <p:nvSpPr>
          <p:cNvPr id="14" name="Text Box 1032"/>
          <p:cNvSpPr txBox="1">
            <a:spLocks noChangeArrowheads="1"/>
          </p:cNvSpPr>
          <p:nvPr/>
        </p:nvSpPr>
        <p:spPr bwMode="auto">
          <a:xfrm>
            <a:off x="1259633" y="1336411"/>
            <a:ext cx="2592288" cy="461665"/>
          </a:xfrm>
          <a:prstGeom prst="rect">
            <a:avLst/>
          </a:prstGeom>
          <a:noFill/>
          <a:ln w="12700">
            <a:solidFill>
              <a:srgbClr val="002060"/>
            </a:solidFill>
            <a:miter lim="800000"/>
            <a:headEnd/>
            <a:tailEnd/>
          </a:ln>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b="1" smtClean="0">
                <a:latin typeface="Comic Sans MS" charset="0"/>
                <a:ea typeface="Comic Sans MS" charset="0"/>
                <a:cs typeface="Comic Sans MS" charset="0"/>
              </a:rPr>
              <a:t>HEMARTROSIS</a:t>
            </a:r>
            <a:endParaRPr lang="es-ES" altLang="es-AR" b="1" dirty="0">
              <a:latin typeface="Comic Sans MS" charset="0"/>
              <a:ea typeface="Comic Sans MS" charset="0"/>
              <a:cs typeface="Comic Sans MS" charset="0"/>
            </a:endParaRPr>
          </a:p>
        </p:txBody>
      </p:sp>
      <p:grpSp>
        <p:nvGrpSpPr>
          <p:cNvPr id="10" name="15 Grupo"/>
          <p:cNvGrpSpPr>
            <a:grpSpLocks/>
          </p:cNvGrpSpPr>
          <p:nvPr/>
        </p:nvGrpSpPr>
        <p:grpSpPr bwMode="auto">
          <a:xfrm>
            <a:off x="395536" y="157713"/>
            <a:ext cx="864097" cy="651946"/>
            <a:chOff x="1476375" y="4868863"/>
            <a:chExt cx="647700" cy="865187"/>
          </a:xfrm>
          <a:effectLst>
            <a:outerShdw blurRad="50800" dist="38100" dir="16200000" rotWithShape="0">
              <a:prstClr val="black">
                <a:alpha val="40000"/>
              </a:prstClr>
            </a:outerShdw>
          </a:effectLst>
        </p:grpSpPr>
        <p:sp>
          <p:nvSpPr>
            <p:cNvPr id="15"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6"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7"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8"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9"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20"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21"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Tree>
    <p:extLst>
      <p:ext uri="{BB962C8B-B14F-4D97-AF65-F5344CB8AC3E}">
        <p14:creationId xmlns:p14="http://schemas.microsoft.com/office/powerpoint/2010/main" val="118827953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ject 2"/>
          <p:cNvPicPr>
            <a:picLocks noChangeAspect="1"/>
          </p:cNvPicPr>
          <p:nvPr>
            <p:extLst/>
          </p:nvPr>
        </p:nvPicPr>
        <p:blipFill>
          <a:blip r:embed="rId3"/>
          <a:stretch>
            <a:fillRect/>
          </a:stretch>
        </p:blipFill>
        <p:spPr>
          <a:xfrm>
            <a:off x="1547664" y="2341545"/>
            <a:ext cx="6480721" cy="4271295"/>
          </a:xfrm>
          <a:prstGeom prst="rect">
            <a:avLst/>
          </a:prstGeom>
        </p:spPr>
      </p:pic>
      <p:grpSp>
        <p:nvGrpSpPr>
          <p:cNvPr id="2" name="15 Grupo"/>
          <p:cNvGrpSpPr>
            <a:grpSpLocks/>
          </p:cNvGrpSpPr>
          <p:nvPr/>
        </p:nvGrpSpPr>
        <p:grpSpPr bwMode="auto">
          <a:xfrm>
            <a:off x="483713" y="260902"/>
            <a:ext cx="847927" cy="791834"/>
            <a:chOff x="1476375" y="4868863"/>
            <a:chExt cx="647700" cy="865187"/>
          </a:xfrm>
          <a:effectLst>
            <a:outerShdw blurRad="50800" dist="38100" dir="16200000" rotWithShape="0">
              <a:prstClr val="black">
                <a:alpha val="40000"/>
              </a:prstClr>
            </a:outerShdw>
          </a:effectLst>
        </p:grpSpPr>
        <p:sp>
          <p:nvSpPr>
            <p:cNvPr id="5127"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8"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29"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0"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1"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132"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2073"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
        <p:nvSpPr>
          <p:cNvPr id="13316" name="Text Box 1028"/>
          <p:cNvSpPr txBox="1">
            <a:spLocks noChangeArrowheads="1"/>
          </p:cNvSpPr>
          <p:nvPr/>
        </p:nvSpPr>
        <p:spPr bwMode="auto">
          <a:xfrm>
            <a:off x="1914128" y="2470867"/>
            <a:ext cx="2873896" cy="369332"/>
          </a:xfrm>
          <a:prstGeom prst="rect">
            <a:avLst/>
          </a:prstGeom>
          <a:noFill/>
          <a:ln>
            <a:noFill/>
          </a:ln>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800" b="1">
                <a:solidFill>
                  <a:srgbClr val="002060"/>
                </a:solidFill>
                <a:latin typeface="Comic Sans MS" charset="0"/>
                <a:ea typeface="Comic Sans MS" charset="0"/>
                <a:cs typeface="Comic Sans MS" charset="0"/>
              </a:rPr>
              <a:t>SINOVITIS CRONICA</a:t>
            </a:r>
            <a:endParaRPr lang="es-ES" altLang="es-AR" sz="1800" b="1" dirty="0">
              <a:solidFill>
                <a:srgbClr val="002060"/>
              </a:solidFill>
              <a:latin typeface="Comic Sans MS" charset="0"/>
              <a:ea typeface="Comic Sans MS" charset="0"/>
              <a:cs typeface="Comic Sans MS" charset="0"/>
            </a:endParaRPr>
          </a:p>
        </p:txBody>
      </p:sp>
      <p:sp>
        <p:nvSpPr>
          <p:cNvPr id="13317" name="AutoShape 1029"/>
          <p:cNvSpPr>
            <a:spLocks noChangeArrowheads="1"/>
          </p:cNvSpPr>
          <p:nvPr/>
        </p:nvSpPr>
        <p:spPr bwMode="auto">
          <a:xfrm>
            <a:off x="3344135" y="2968027"/>
            <a:ext cx="762000" cy="762000"/>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endParaRPr lang="es-AR" altLang="es-ES_tradnl" sz="1800">
              <a:latin typeface="Times New Roman" charset="0"/>
              <a:ea typeface="Times New Roman" charset="0"/>
              <a:cs typeface="Times New Roman" charset="0"/>
            </a:endParaRPr>
          </a:p>
        </p:txBody>
      </p:sp>
      <p:sp>
        <p:nvSpPr>
          <p:cNvPr id="13318" name="Text Box 1030"/>
          <p:cNvSpPr txBox="1">
            <a:spLocks noChangeArrowheads="1"/>
          </p:cNvSpPr>
          <p:nvPr/>
        </p:nvSpPr>
        <p:spPr bwMode="auto">
          <a:xfrm>
            <a:off x="1914128" y="5589240"/>
            <a:ext cx="3041576" cy="369332"/>
          </a:xfrm>
          <a:prstGeom prst="rect">
            <a:avLst/>
          </a:prstGeom>
          <a:noFill/>
          <a:ln>
            <a:noFill/>
          </a:ln>
          <a:extLst/>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sz="1800" b="1">
                <a:solidFill>
                  <a:srgbClr val="002060"/>
                </a:solidFill>
                <a:latin typeface="Arial" charset="0"/>
                <a:ea typeface="Times New Roman" charset="0"/>
                <a:cs typeface="Times New Roman" charset="0"/>
              </a:rPr>
              <a:t>HEMARTRO - SINOVITIS</a:t>
            </a:r>
            <a:endParaRPr lang="es-ES" altLang="es-AR" sz="1800" b="1" dirty="0">
              <a:solidFill>
                <a:srgbClr val="002060"/>
              </a:solidFill>
              <a:latin typeface="Arial" charset="0"/>
              <a:ea typeface="Times New Roman" charset="0"/>
              <a:cs typeface="Times New Roman" charset="0"/>
            </a:endParaRPr>
          </a:p>
        </p:txBody>
      </p:sp>
      <p:sp>
        <p:nvSpPr>
          <p:cNvPr id="13319" name="AutoShape 1031"/>
          <p:cNvSpPr>
            <a:spLocks noChangeArrowheads="1"/>
          </p:cNvSpPr>
          <p:nvPr/>
        </p:nvSpPr>
        <p:spPr bwMode="auto">
          <a:xfrm>
            <a:off x="3524068" y="5881563"/>
            <a:ext cx="2216224" cy="533400"/>
          </a:xfrm>
          <a:prstGeom prst="curvedUpArrow">
            <a:avLst>
              <a:gd name="adj1" fmla="val 54286"/>
              <a:gd name="adj2" fmla="val 108571"/>
              <a:gd name="adj3" fmla="val 30954"/>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endParaRPr lang="es-AR" altLang="es-ES_tradnl" sz="1800">
              <a:latin typeface="Times New Roman" charset="0"/>
              <a:ea typeface="Times New Roman" charset="0"/>
              <a:cs typeface="Times New Roman" charset="0"/>
            </a:endParaRPr>
          </a:p>
        </p:txBody>
      </p:sp>
      <p:sp>
        <p:nvSpPr>
          <p:cNvPr id="15" name="Text Box 3"/>
          <p:cNvSpPr txBox="1">
            <a:spLocks noChangeArrowheads="1"/>
          </p:cNvSpPr>
          <p:nvPr/>
        </p:nvSpPr>
        <p:spPr bwMode="auto">
          <a:xfrm>
            <a:off x="-181967" y="260902"/>
            <a:ext cx="9900591" cy="978729"/>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r>
              <a:rPr lang="es-ES" sz="3200" b="1" dirty="0" smtClean="0">
                <a:solidFill>
                  <a:srgbClr val="FFCC00"/>
                </a:solidFill>
                <a:effectLst>
                  <a:outerShdw blurRad="38100" dist="38100" dir="2700000" algn="tl">
                    <a:srgbClr val="000000"/>
                  </a:outerShdw>
                </a:effectLst>
                <a:latin typeface="Comic Sans MS" pitchFamily="66" charset="0"/>
              </a:rPr>
              <a:t>MANIFESTACIONES CLINICA</a:t>
            </a:r>
            <a:endParaRPr lang="es-ES" b="1" dirty="0">
              <a:solidFill>
                <a:srgbClr val="FFFFCC"/>
              </a:solidFill>
              <a:effectLst>
                <a:outerShdw blurRad="38100" dist="38100" dir="2700000" algn="tl">
                  <a:srgbClr val="000000"/>
                </a:outerShdw>
              </a:effectLst>
              <a:latin typeface="Comic Sans MS" pitchFamily="66" charset="0"/>
            </a:endParaRPr>
          </a:p>
        </p:txBody>
      </p:sp>
      <p:sp>
        <p:nvSpPr>
          <p:cNvPr id="16" name="Text Box 1032"/>
          <p:cNvSpPr txBox="1">
            <a:spLocks noChangeArrowheads="1"/>
          </p:cNvSpPr>
          <p:nvPr/>
        </p:nvSpPr>
        <p:spPr bwMode="auto">
          <a:xfrm>
            <a:off x="3472184" y="1665969"/>
            <a:ext cx="2592288" cy="461665"/>
          </a:xfrm>
          <a:prstGeom prst="rect">
            <a:avLst/>
          </a:prstGeom>
          <a:noFill/>
          <a:ln w="12700">
            <a:solidFill>
              <a:srgbClr val="002060"/>
            </a:solidFill>
            <a:miter lim="800000"/>
            <a:headEnd/>
            <a:tailEnd/>
          </a:ln>
        </p:spPr>
        <p:txBody>
          <a:bodyPr wrap="square">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spcBef>
                <a:spcPct val="50000"/>
              </a:spcBef>
            </a:pPr>
            <a:r>
              <a:rPr lang="es-AR" altLang="es-AR" b="1" smtClean="0">
                <a:latin typeface="Comic Sans MS" charset="0"/>
                <a:ea typeface="Comic Sans MS" charset="0"/>
                <a:cs typeface="Comic Sans MS" charset="0"/>
              </a:rPr>
              <a:t>HEMARTROSIS</a:t>
            </a:r>
            <a:endParaRPr lang="es-ES" altLang="es-AR" b="1" dirty="0">
              <a:latin typeface="Comic Sans MS" charset="0"/>
              <a:ea typeface="Comic Sans MS" charset="0"/>
              <a:cs typeface="Comic Sans MS" charset="0"/>
            </a:endParaRPr>
          </a:p>
        </p:txBody>
      </p:sp>
    </p:spTree>
    <p:extLst>
      <p:ext uri="{BB962C8B-B14F-4D97-AF65-F5344CB8AC3E}">
        <p14:creationId xmlns:p14="http://schemas.microsoft.com/office/powerpoint/2010/main" val="19636440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image"/>
          <p:cNvPicPr>
            <a:picLocks noGrp="1" noChangeAspect="1" noChangeArrowheads="1"/>
          </p:cNvPicPr>
          <p:nvPr>
            <p:ph type="body" idx="4294967295"/>
          </p:nvPr>
        </p:nvPicPr>
        <p:blipFill>
          <a:blip r:embed="rId3"/>
          <a:srcRect/>
          <a:stretch>
            <a:fillRect/>
          </a:stretch>
        </p:blipFill>
        <p:spPr>
          <a:xfrm>
            <a:off x="468313" y="1773238"/>
            <a:ext cx="3743325" cy="4719637"/>
          </a:xfrm>
          <a:noFill/>
          <a:ln/>
        </p:spPr>
      </p:pic>
      <p:sp>
        <p:nvSpPr>
          <p:cNvPr id="106503" name="Text Box 7"/>
          <p:cNvSpPr txBox="1">
            <a:spLocks noChangeArrowheads="1"/>
          </p:cNvSpPr>
          <p:nvPr/>
        </p:nvSpPr>
        <p:spPr bwMode="auto">
          <a:xfrm>
            <a:off x="4787900" y="1628775"/>
            <a:ext cx="3744913" cy="4867275"/>
          </a:xfrm>
          <a:prstGeom prst="rect">
            <a:avLst/>
          </a:prstGeom>
          <a:noFill/>
          <a:ln w="28575">
            <a:solidFill>
              <a:schemeClr val="tx1"/>
            </a:solidFill>
            <a:miter lim="800000"/>
            <a:headEnd/>
            <a:tailEnd/>
          </a:ln>
          <a:effectLst/>
        </p:spPr>
        <p:txBody>
          <a:bodyPr>
            <a:spAutoFit/>
          </a:bodyPr>
          <a:lstStyle/>
          <a:p>
            <a:r>
              <a:rPr lang="es-ES" sz="2400" b="1">
                <a:effectLst>
                  <a:outerShdw blurRad="38100" dist="38100" dir="2700000" algn="tl">
                    <a:srgbClr val="000000"/>
                  </a:outerShdw>
                </a:effectLst>
              </a:rPr>
              <a:t>HEMARTROSIS</a:t>
            </a:r>
          </a:p>
          <a:p>
            <a:endParaRPr lang="es-ES" sz="2400" b="1">
              <a:effectLst>
                <a:outerShdw blurRad="38100" dist="38100" dir="2700000" algn="tl">
                  <a:srgbClr val="000000"/>
                </a:outerShdw>
              </a:effectLst>
            </a:endParaRPr>
          </a:p>
          <a:p>
            <a:r>
              <a:rPr lang="es-ES" sz="2400" b="1">
                <a:effectLst>
                  <a:outerShdw blurRad="38100" dist="38100" dir="2700000" algn="tl">
                    <a:srgbClr val="000000"/>
                  </a:outerShdw>
                </a:effectLst>
              </a:rPr>
              <a:t>Sangrado subsinovial</a:t>
            </a:r>
          </a:p>
          <a:p>
            <a:endParaRPr lang="es-ES" sz="2400" b="1">
              <a:effectLst>
                <a:outerShdw blurRad="38100" dist="38100" dir="2700000" algn="tl">
                  <a:srgbClr val="000000"/>
                </a:outerShdw>
              </a:effectLst>
            </a:endParaRPr>
          </a:p>
          <a:p>
            <a:r>
              <a:rPr lang="es-ES" sz="2400" b="1">
                <a:effectLst>
                  <a:outerShdw blurRad="38100" dist="38100" dir="2700000" algn="tl">
                    <a:srgbClr val="000000"/>
                  </a:outerShdw>
                </a:effectLst>
              </a:rPr>
              <a:t>Liberación de enzimas</a:t>
            </a:r>
          </a:p>
          <a:p>
            <a:endParaRPr lang="es-ES" sz="2400" b="1">
              <a:effectLst>
                <a:outerShdw blurRad="38100" dist="38100" dir="2700000" algn="tl">
                  <a:srgbClr val="000000"/>
                </a:outerShdw>
              </a:effectLst>
            </a:endParaRPr>
          </a:p>
          <a:p>
            <a:r>
              <a:rPr lang="es-ES" sz="2400" b="1">
                <a:effectLst>
                  <a:outerShdw blurRad="38100" dist="38100" dir="2700000" algn="tl">
                    <a:srgbClr val="000000"/>
                  </a:outerShdw>
                </a:effectLst>
              </a:rPr>
              <a:t>Hipertrofia sinovial</a:t>
            </a:r>
          </a:p>
          <a:p>
            <a:endParaRPr lang="es-ES" sz="2400" b="1">
              <a:effectLst>
                <a:outerShdw blurRad="38100" dist="38100" dir="2700000" algn="tl">
                  <a:srgbClr val="000000"/>
                </a:outerShdw>
              </a:effectLst>
            </a:endParaRPr>
          </a:p>
          <a:p>
            <a:r>
              <a:rPr lang="es-ES" sz="2400" b="1">
                <a:effectLst>
                  <a:outerShdw blurRad="38100" dist="38100" dir="2700000" algn="tl">
                    <a:srgbClr val="000000"/>
                  </a:outerShdw>
                </a:effectLst>
              </a:rPr>
              <a:t>Daño cartílago articular</a:t>
            </a:r>
          </a:p>
          <a:p>
            <a:endParaRPr lang="es-ES" sz="2400" b="1">
              <a:effectLst>
                <a:outerShdw blurRad="38100" dist="38100" dir="2700000" algn="tl">
                  <a:srgbClr val="000000"/>
                </a:outerShdw>
              </a:effectLst>
            </a:endParaRPr>
          </a:p>
          <a:p>
            <a:r>
              <a:rPr lang="es-ES" sz="2400" b="1">
                <a:effectLst>
                  <a:outerShdw blurRad="38100" dist="38100" dir="2700000" algn="tl">
                    <a:srgbClr val="000000"/>
                  </a:outerShdw>
                </a:effectLst>
              </a:rPr>
              <a:t>Lesión ósea subcondral</a:t>
            </a:r>
          </a:p>
          <a:p>
            <a:endParaRPr lang="es-ES" sz="2400" b="1">
              <a:effectLst>
                <a:outerShdw blurRad="38100" dist="38100" dir="2700000" algn="tl">
                  <a:srgbClr val="000000"/>
                </a:outerShdw>
              </a:effectLst>
            </a:endParaRPr>
          </a:p>
          <a:p>
            <a:r>
              <a:rPr lang="es-ES" sz="2400" b="1">
                <a:effectLst>
                  <a:outerShdw blurRad="38100" dist="38100" dir="2700000" algn="tl">
                    <a:srgbClr val="000000"/>
                  </a:outerShdw>
                </a:effectLst>
              </a:rPr>
              <a:t>Artropatía hemofílica</a:t>
            </a:r>
          </a:p>
        </p:txBody>
      </p:sp>
      <p:sp>
        <p:nvSpPr>
          <p:cNvPr id="106504" name="Line 8"/>
          <p:cNvSpPr>
            <a:spLocks noChangeShapeType="1"/>
          </p:cNvSpPr>
          <p:nvPr/>
        </p:nvSpPr>
        <p:spPr bwMode="auto">
          <a:xfrm>
            <a:off x="6084888" y="2708275"/>
            <a:ext cx="0" cy="433388"/>
          </a:xfrm>
          <a:prstGeom prst="line">
            <a:avLst/>
          </a:prstGeom>
          <a:noFill/>
          <a:ln w="38100">
            <a:solidFill>
              <a:schemeClr val="tx1"/>
            </a:solidFill>
            <a:round/>
            <a:headEnd/>
            <a:tailEnd type="triangle" w="med" len="med"/>
          </a:ln>
          <a:effectLst/>
        </p:spPr>
        <p:txBody>
          <a:bodyPr/>
          <a:lstStyle/>
          <a:p>
            <a:endParaRPr lang="es-AR"/>
          </a:p>
        </p:txBody>
      </p:sp>
      <p:sp>
        <p:nvSpPr>
          <p:cNvPr id="106505" name="Line 9"/>
          <p:cNvSpPr>
            <a:spLocks noChangeShapeType="1"/>
          </p:cNvSpPr>
          <p:nvPr/>
        </p:nvSpPr>
        <p:spPr bwMode="auto">
          <a:xfrm>
            <a:off x="6084888" y="3500438"/>
            <a:ext cx="0" cy="433387"/>
          </a:xfrm>
          <a:prstGeom prst="line">
            <a:avLst/>
          </a:prstGeom>
          <a:noFill/>
          <a:ln w="38100">
            <a:solidFill>
              <a:schemeClr val="tx1"/>
            </a:solidFill>
            <a:round/>
            <a:headEnd/>
            <a:tailEnd type="triangle" w="med" len="med"/>
          </a:ln>
          <a:effectLst/>
        </p:spPr>
        <p:txBody>
          <a:bodyPr/>
          <a:lstStyle/>
          <a:p>
            <a:endParaRPr lang="es-AR"/>
          </a:p>
        </p:txBody>
      </p:sp>
      <p:sp>
        <p:nvSpPr>
          <p:cNvPr id="106506" name="Line 10"/>
          <p:cNvSpPr>
            <a:spLocks noChangeShapeType="1"/>
          </p:cNvSpPr>
          <p:nvPr/>
        </p:nvSpPr>
        <p:spPr bwMode="auto">
          <a:xfrm>
            <a:off x="6084888" y="4221163"/>
            <a:ext cx="0" cy="433387"/>
          </a:xfrm>
          <a:prstGeom prst="line">
            <a:avLst/>
          </a:prstGeom>
          <a:noFill/>
          <a:ln w="38100">
            <a:solidFill>
              <a:schemeClr val="tx1"/>
            </a:solidFill>
            <a:round/>
            <a:headEnd/>
            <a:tailEnd type="triangle" w="med" len="med"/>
          </a:ln>
          <a:effectLst/>
        </p:spPr>
        <p:txBody>
          <a:bodyPr/>
          <a:lstStyle/>
          <a:p>
            <a:endParaRPr lang="es-AR"/>
          </a:p>
        </p:txBody>
      </p:sp>
      <p:sp>
        <p:nvSpPr>
          <p:cNvPr id="106507" name="Line 11"/>
          <p:cNvSpPr>
            <a:spLocks noChangeShapeType="1"/>
          </p:cNvSpPr>
          <p:nvPr/>
        </p:nvSpPr>
        <p:spPr bwMode="auto">
          <a:xfrm>
            <a:off x="6084888" y="4941888"/>
            <a:ext cx="0" cy="433387"/>
          </a:xfrm>
          <a:prstGeom prst="line">
            <a:avLst/>
          </a:prstGeom>
          <a:noFill/>
          <a:ln w="38100">
            <a:solidFill>
              <a:schemeClr val="tx1"/>
            </a:solidFill>
            <a:round/>
            <a:headEnd/>
            <a:tailEnd type="triangle" w="med" len="med"/>
          </a:ln>
          <a:effectLst/>
        </p:spPr>
        <p:txBody>
          <a:bodyPr/>
          <a:lstStyle/>
          <a:p>
            <a:endParaRPr lang="es-AR"/>
          </a:p>
        </p:txBody>
      </p:sp>
      <p:sp>
        <p:nvSpPr>
          <p:cNvPr id="106508" name="Line 12"/>
          <p:cNvSpPr>
            <a:spLocks noChangeShapeType="1"/>
          </p:cNvSpPr>
          <p:nvPr/>
        </p:nvSpPr>
        <p:spPr bwMode="auto">
          <a:xfrm>
            <a:off x="6084888" y="5661025"/>
            <a:ext cx="0" cy="433388"/>
          </a:xfrm>
          <a:prstGeom prst="line">
            <a:avLst/>
          </a:prstGeom>
          <a:noFill/>
          <a:ln w="38100">
            <a:solidFill>
              <a:schemeClr val="tx1"/>
            </a:solidFill>
            <a:round/>
            <a:headEnd/>
            <a:tailEnd type="triangle" w="med" len="med"/>
          </a:ln>
          <a:effectLst/>
        </p:spPr>
        <p:txBody>
          <a:bodyPr/>
          <a:lstStyle/>
          <a:p>
            <a:endParaRPr lang="es-AR"/>
          </a:p>
        </p:txBody>
      </p:sp>
      <p:sp>
        <p:nvSpPr>
          <p:cNvPr id="11" name="2 CuadroTexto"/>
          <p:cNvSpPr txBox="1">
            <a:spLocks noChangeArrowheads="1"/>
          </p:cNvSpPr>
          <p:nvPr/>
        </p:nvSpPr>
        <p:spPr bwMode="auto">
          <a:xfrm>
            <a:off x="439911" y="220564"/>
            <a:ext cx="84772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AR" sz="3600" dirty="0">
                <a:solidFill>
                  <a:srgbClr val="FFC000"/>
                </a:solidFill>
                <a:latin typeface="Comic Sans MS" charset="0"/>
                <a:ea typeface="Comic Sans MS" charset="0"/>
                <a:cs typeface="Comic Sans MS" charset="0"/>
              </a:rPr>
              <a:t>MECANISMO DE ARTROPATIA HEMOFILICA</a:t>
            </a:r>
            <a:endParaRPr lang="es-ES" altLang="es-AR" sz="3600" dirty="0">
              <a:solidFill>
                <a:srgbClr val="FFC000"/>
              </a:solidFill>
              <a:latin typeface="Comic Sans MS" charset="0"/>
              <a:ea typeface="Comic Sans MS" charset="0"/>
              <a:cs typeface="Comic Sans MS" charset="0"/>
            </a:endParaRPr>
          </a:p>
          <a:p>
            <a:pPr eaLnBrk="1" hangingPunct="1"/>
            <a:endParaRPr lang="es-ES" altLang="es-AR" sz="3600" b="1" dirty="0">
              <a:solidFill>
                <a:srgbClr val="37246C"/>
              </a:solidFill>
              <a:latin typeface="Comic Sans MS" charset="0"/>
              <a:ea typeface="Comic Sans MS" charset="0"/>
              <a:cs typeface="Comic Sans MS" charset="0"/>
            </a:endParaRPr>
          </a:p>
          <a:p>
            <a:pPr eaLnBrk="1" hangingPunct="1"/>
            <a:endParaRPr lang="es-ES" altLang="es-AR" sz="3600" b="1" dirty="0">
              <a:latin typeface="Comic Sans MS" charset="0"/>
              <a:ea typeface="Comic Sans MS" charset="0"/>
              <a:cs typeface="Comic Sans MS" charset="0"/>
            </a:endParaRPr>
          </a:p>
        </p:txBody>
      </p:sp>
    </p:spTree>
    <p:extLst>
      <p:ext uri="{BB962C8B-B14F-4D97-AF65-F5344CB8AC3E}">
        <p14:creationId xmlns:p14="http://schemas.microsoft.com/office/powerpoint/2010/main" val="4370965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4427984" y="2132856"/>
            <a:ext cx="4259262" cy="4525962"/>
          </a:xfrm>
          <a:noFill/>
          <a:ln w="38100">
            <a:solidFill>
              <a:schemeClr val="folHlink"/>
            </a:solidFill>
          </a:ln>
        </p:spPr>
        <p:txBody>
          <a:bodyPr/>
          <a:lstStyle/>
          <a:p>
            <a:pPr marL="457200" indent="-457200">
              <a:lnSpc>
                <a:spcPct val="90000"/>
              </a:lnSpc>
              <a:buSzPct val="110000"/>
              <a:buFont typeface="Wingdings" pitchFamily="2" charset="2"/>
              <a:buAutoNum type="arabicPeriod"/>
            </a:pPr>
            <a:r>
              <a:rPr lang="es-ES" sz="2400" dirty="0">
                <a:latin typeface="Verdana" pitchFamily="34" charset="0"/>
              </a:rPr>
              <a:t>Inflamación </a:t>
            </a:r>
            <a:r>
              <a:rPr lang="es-ES" sz="2400" dirty="0" err="1">
                <a:latin typeface="Verdana" pitchFamily="34" charset="0"/>
              </a:rPr>
              <a:t>intra</a:t>
            </a:r>
            <a:r>
              <a:rPr lang="es-ES" sz="2400" dirty="0">
                <a:latin typeface="Verdana" pitchFamily="34" charset="0"/>
              </a:rPr>
              <a:t> y </a:t>
            </a:r>
            <a:r>
              <a:rPr lang="es-ES" sz="2400" dirty="0" err="1">
                <a:latin typeface="Verdana" pitchFamily="34" charset="0"/>
              </a:rPr>
              <a:t>periarticular</a:t>
            </a:r>
            <a:endParaRPr lang="es-ES" sz="2400" dirty="0">
              <a:latin typeface="Verdana" pitchFamily="34" charset="0"/>
            </a:endParaRPr>
          </a:p>
          <a:p>
            <a:pPr marL="457200" indent="-457200">
              <a:lnSpc>
                <a:spcPct val="90000"/>
              </a:lnSpc>
              <a:buSzPct val="110000"/>
              <a:buFont typeface="Wingdings" pitchFamily="2" charset="2"/>
              <a:buAutoNum type="arabicPeriod"/>
            </a:pPr>
            <a:r>
              <a:rPr lang="es-ES" sz="2400" dirty="0">
                <a:latin typeface="Verdana" pitchFamily="34" charset="0"/>
              </a:rPr>
              <a:t>Pérdida de densidad ósea e hipertrofia </a:t>
            </a:r>
            <a:r>
              <a:rPr lang="es-ES" sz="2400" dirty="0" err="1">
                <a:latin typeface="Verdana" pitchFamily="34" charset="0"/>
              </a:rPr>
              <a:t>epifisaria</a:t>
            </a:r>
            <a:endParaRPr lang="es-ES" sz="2400" dirty="0">
              <a:latin typeface="Verdana" pitchFamily="34" charset="0"/>
            </a:endParaRPr>
          </a:p>
          <a:p>
            <a:pPr marL="457200" indent="-457200">
              <a:lnSpc>
                <a:spcPct val="90000"/>
              </a:lnSpc>
              <a:buSzPct val="110000"/>
              <a:buFont typeface="Wingdings" pitchFamily="2" charset="2"/>
              <a:buAutoNum type="arabicPeriod"/>
            </a:pPr>
            <a:r>
              <a:rPr lang="es-ES" sz="2400" dirty="0">
                <a:latin typeface="Verdana" pitchFamily="34" charset="0"/>
              </a:rPr>
              <a:t>Ensanchamiento espacio </a:t>
            </a:r>
            <a:r>
              <a:rPr lang="es-ES" sz="2400" dirty="0" err="1" smtClean="0">
                <a:latin typeface="Verdana" pitchFamily="34" charset="0"/>
              </a:rPr>
              <a:t>intercondilo</a:t>
            </a:r>
            <a:r>
              <a:rPr lang="es-ES" sz="2400" dirty="0" smtClean="0">
                <a:latin typeface="Verdana" pitchFamily="34" charset="0"/>
              </a:rPr>
              <a:t>.</a:t>
            </a:r>
            <a:endParaRPr lang="es-ES" sz="2400" dirty="0">
              <a:latin typeface="Verdana" pitchFamily="34" charset="0"/>
            </a:endParaRPr>
          </a:p>
          <a:p>
            <a:pPr marL="457200" indent="-457200">
              <a:lnSpc>
                <a:spcPct val="90000"/>
              </a:lnSpc>
              <a:buSzPct val="110000"/>
              <a:buFont typeface="Wingdings" pitchFamily="2" charset="2"/>
              <a:buAutoNum type="arabicPeriod"/>
            </a:pPr>
            <a:r>
              <a:rPr lang="es-ES" sz="2400" dirty="0">
                <a:latin typeface="Verdana" pitchFamily="34" charset="0"/>
              </a:rPr>
              <a:t>Disminución espacio </a:t>
            </a:r>
            <a:r>
              <a:rPr lang="es-ES" sz="2400" dirty="0" smtClean="0">
                <a:latin typeface="Verdana" pitchFamily="34" charset="0"/>
              </a:rPr>
              <a:t>articular.</a:t>
            </a:r>
            <a:endParaRPr lang="es-ES" sz="2400" dirty="0">
              <a:latin typeface="Verdana" pitchFamily="34" charset="0"/>
            </a:endParaRPr>
          </a:p>
          <a:p>
            <a:pPr marL="457200" indent="-457200">
              <a:lnSpc>
                <a:spcPct val="90000"/>
              </a:lnSpc>
              <a:buSzPct val="110000"/>
              <a:buFont typeface="Wingdings" pitchFamily="2" charset="2"/>
              <a:buAutoNum type="arabicPeriod"/>
            </a:pPr>
            <a:r>
              <a:rPr lang="es-ES" sz="2400" dirty="0">
                <a:latin typeface="Verdana" pitchFamily="34" charset="0"/>
              </a:rPr>
              <a:t>Erosión de cartílago, pérdida de espacio y fusión articular</a:t>
            </a:r>
          </a:p>
        </p:txBody>
      </p:sp>
      <p:pic>
        <p:nvPicPr>
          <p:cNvPr id="108548" name="Picture 4" descr="image"/>
          <p:cNvPicPr>
            <a:picLocks noChangeAspect="1" noChangeArrowheads="1"/>
          </p:cNvPicPr>
          <p:nvPr/>
        </p:nvPicPr>
        <p:blipFill>
          <a:blip r:embed="rId3"/>
          <a:srcRect/>
          <a:stretch>
            <a:fillRect/>
          </a:stretch>
        </p:blipFill>
        <p:spPr bwMode="auto">
          <a:xfrm>
            <a:off x="514350" y="2124924"/>
            <a:ext cx="3240087" cy="4465637"/>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2 CuadroTexto"/>
          <p:cNvSpPr txBox="1">
            <a:spLocks noChangeArrowheads="1"/>
          </p:cNvSpPr>
          <p:nvPr/>
        </p:nvSpPr>
        <p:spPr bwMode="auto">
          <a:xfrm>
            <a:off x="514350" y="152400"/>
            <a:ext cx="847725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AR" sz="3600" dirty="0">
                <a:solidFill>
                  <a:srgbClr val="FFC000"/>
                </a:solidFill>
                <a:latin typeface="Comic Sans MS" charset="0"/>
                <a:ea typeface="Comic Sans MS" charset="0"/>
                <a:cs typeface="Comic Sans MS" charset="0"/>
              </a:rPr>
              <a:t>MECANISMO DE ARTROPATIA </a:t>
            </a:r>
            <a:r>
              <a:rPr lang="es-AR" altLang="es-AR" sz="3600" dirty="0" smtClean="0">
                <a:solidFill>
                  <a:srgbClr val="FFC000"/>
                </a:solidFill>
                <a:latin typeface="Comic Sans MS" charset="0"/>
                <a:ea typeface="Comic Sans MS" charset="0"/>
                <a:cs typeface="Comic Sans MS" charset="0"/>
              </a:rPr>
              <a:t>HEMOFILICA</a:t>
            </a:r>
          </a:p>
          <a:p>
            <a:pPr algn="ctr" eaLnBrk="1" hangingPunct="1"/>
            <a:r>
              <a:rPr lang="es-AR" altLang="es-AR" sz="2800" dirty="0" smtClean="0">
                <a:latin typeface="Comic Sans MS" charset="0"/>
                <a:ea typeface="Comic Sans MS" charset="0"/>
                <a:cs typeface="Comic Sans MS" charset="0"/>
              </a:rPr>
              <a:t>Etapas Radiologicas</a:t>
            </a:r>
            <a:endParaRPr lang="es-ES" altLang="es-AR" sz="2800" dirty="0">
              <a:latin typeface="Comic Sans MS" charset="0"/>
              <a:ea typeface="Comic Sans MS" charset="0"/>
              <a:cs typeface="Comic Sans MS" charset="0"/>
            </a:endParaRPr>
          </a:p>
          <a:p>
            <a:pPr eaLnBrk="1" hangingPunct="1"/>
            <a:endParaRPr lang="es-ES" altLang="es-AR" sz="2800" b="1" dirty="0">
              <a:latin typeface="Comic Sans MS" charset="0"/>
              <a:ea typeface="Comic Sans MS" charset="0"/>
              <a:cs typeface="Comic Sans MS" charset="0"/>
            </a:endParaRPr>
          </a:p>
          <a:p>
            <a:pPr eaLnBrk="1" hangingPunct="1"/>
            <a:endParaRPr lang="es-ES" altLang="es-AR" sz="3600" b="1" dirty="0">
              <a:latin typeface="Comic Sans MS" charset="0"/>
              <a:ea typeface="Comic Sans MS" charset="0"/>
              <a:cs typeface="Comic Sans MS" charset="0"/>
            </a:endParaRPr>
          </a:p>
        </p:txBody>
      </p:sp>
    </p:spTree>
    <p:extLst>
      <p:ext uri="{BB962C8B-B14F-4D97-AF65-F5344CB8AC3E}">
        <p14:creationId xmlns:p14="http://schemas.microsoft.com/office/powerpoint/2010/main" val="140678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05586" y="959892"/>
            <a:ext cx="8229600" cy="1143000"/>
          </a:xfrm>
        </p:spPr>
        <p:txBody>
          <a:bodyPr/>
          <a:lstStyle/>
          <a:p>
            <a:pPr eaLnBrk="1" hangingPunct="1">
              <a:defRPr/>
            </a:pPr>
            <a:r>
              <a:rPr lang="es-ES_tradnl" sz="4000" smtClean="0"/>
              <a:t/>
            </a:r>
            <a:br>
              <a:rPr lang="es-ES_tradnl" sz="4000" smtClean="0"/>
            </a:br>
            <a:endParaRPr lang="es-ES" sz="4000" smtClean="0"/>
          </a:p>
        </p:txBody>
      </p:sp>
      <p:pic>
        <p:nvPicPr>
          <p:cNvPr id="5122" name="Object 3"/>
          <p:cNvPicPr>
            <a:picLocks noGrp="1" noChangeAspect="1"/>
          </p:cNvPicPr>
          <p:nvPr>
            <p:ph type="body" idx="1"/>
            <p:extLst/>
          </p:nvPr>
        </p:nvPicPr>
        <p:blipFill>
          <a:blip r:embed="rId3"/>
          <a:stretch>
            <a:fillRect/>
          </a:stretch>
        </p:blipFill>
        <p:spPr>
          <a:xfrm>
            <a:off x="248671" y="1284890"/>
            <a:ext cx="8229600" cy="3606800"/>
          </a:xfrm>
          <a:prstGeom prst="rect">
            <a:avLst/>
          </a:prstGeom>
        </p:spPr>
      </p:pic>
      <p:grpSp>
        <p:nvGrpSpPr>
          <p:cNvPr id="2" name="15 Grupo"/>
          <p:cNvGrpSpPr>
            <a:grpSpLocks/>
          </p:cNvGrpSpPr>
          <p:nvPr/>
        </p:nvGrpSpPr>
        <p:grpSpPr bwMode="auto">
          <a:xfrm>
            <a:off x="8219997" y="228959"/>
            <a:ext cx="631903" cy="651946"/>
            <a:chOff x="1476375" y="4868863"/>
            <a:chExt cx="647700" cy="865187"/>
          </a:xfrm>
          <a:effectLst>
            <a:outerShdw blurRad="50800" dist="38100" dir="16200000" rotWithShape="0">
              <a:prstClr val="black">
                <a:alpha val="40000"/>
              </a:prstClr>
            </a:outerShdw>
          </a:effectLst>
        </p:grpSpPr>
        <p:sp>
          <p:nvSpPr>
            <p:cNvPr id="5127"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5128"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5129"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5130"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5131"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5132"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2073"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a:defRPr/>
              </a:pPr>
              <a:endParaRPr lang="es-AR" sz="2800">
                <a:ln>
                  <a:solidFill>
                    <a:schemeClr val="tx1"/>
                  </a:solidFill>
                </a:ln>
                <a:latin typeface="Garamond" pitchFamily="18" charset="0"/>
              </a:endParaRPr>
            </a:p>
          </p:txBody>
        </p:sp>
      </p:grpSp>
      <p:sp>
        <p:nvSpPr>
          <p:cNvPr id="3" name="Rectangle 7"/>
          <p:cNvSpPr>
            <a:spLocks noChangeArrowheads="1"/>
          </p:cNvSpPr>
          <p:nvPr/>
        </p:nvSpPr>
        <p:spPr bwMode="auto">
          <a:xfrm>
            <a:off x="3238500" y="6093296"/>
            <a:ext cx="2362200" cy="640308"/>
          </a:xfrm>
          <a:prstGeom prst="rect">
            <a:avLst/>
          </a:prstGeom>
          <a:noFill/>
          <a:ln w="50800">
            <a:solidFill>
              <a:srgbClr val="0070C0">
                <a:alpha val="84000"/>
              </a:srgbClr>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endParaRPr lang="es-AR" altLang="es-ES_tradnl" b="1" dirty="0" smtClean="0"/>
          </a:p>
          <a:p>
            <a:pPr algn="ctr" eaLnBrk="1" hangingPunct="1"/>
            <a:r>
              <a:rPr lang="es-AR" altLang="es-ES_tradnl" b="1" dirty="0" smtClean="0"/>
              <a:t>HEMATOLOGO</a:t>
            </a:r>
            <a:endParaRPr lang="es-AR" altLang="es-ES_tradnl" b="1" dirty="0"/>
          </a:p>
          <a:p>
            <a:pPr algn="ctr" eaLnBrk="1" hangingPunct="1"/>
            <a:endParaRPr lang="es-ES" altLang="es-ES_tradnl" b="1" dirty="0"/>
          </a:p>
        </p:txBody>
      </p:sp>
      <p:sp>
        <p:nvSpPr>
          <p:cNvPr id="4" name="Rectangle 8"/>
          <p:cNvSpPr>
            <a:spLocks noChangeArrowheads="1"/>
          </p:cNvSpPr>
          <p:nvPr/>
        </p:nvSpPr>
        <p:spPr bwMode="auto">
          <a:xfrm>
            <a:off x="533400" y="2362200"/>
            <a:ext cx="1752600" cy="228600"/>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ES_tradnl" sz="1400" b="1">
                <a:latin typeface="Comic Sans MS" charset="0"/>
                <a:ea typeface="Comic Sans MS" charset="0"/>
                <a:cs typeface="Comic Sans MS" charset="0"/>
              </a:rPr>
              <a:t>KINESIOLOGOS</a:t>
            </a:r>
            <a:endParaRPr lang="es-ES" altLang="es-ES_tradnl" sz="1400" b="1">
              <a:latin typeface="Comic Sans MS" charset="0"/>
              <a:ea typeface="Comic Sans MS" charset="0"/>
              <a:cs typeface="Comic Sans MS" charset="0"/>
            </a:endParaRPr>
          </a:p>
        </p:txBody>
      </p:sp>
      <p:sp>
        <p:nvSpPr>
          <p:cNvPr id="5" name="Rectangle 9"/>
          <p:cNvSpPr>
            <a:spLocks noChangeArrowheads="1"/>
          </p:cNvSpPr>
          <p:nvPr/>
        </p:nvSpPr>
        <p:spPr bwMode="auto">
          <a:xfrm>
            <a:off x="533400" y="1524000"/>
            <a:ext cx="1752600" cy="228600"/>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ES_tradnl" sz="1400" b="1">
                <a:latin typeface="Comic Sans MS" charset="0"/>
                <a:ea typeface="Comic Sans MS" charset="0"/>
                <a:cs typeface="Comic Sans MS" charset="0"/>
              </a:rPr>
              <a:t>PSICOLOGOS</a:t>
            </a:r>
            <a:endParaRPr lang="es-ES" altLang="es-ES_tradnl" sz="1400" b="1">
              <a:latin typeface="Comic Sans MS" charset="0"/>
              <a:ea typeface="Comic Sans MS" charset="0"/>
              <a:cs typeface="Comic Sans MS" charset="0"/>
            </a:endParaRPr>
          </a:p>
        </p:txBody>
      </p:sp>
      <p:sp>
        <p:nvSpPr>
          <p:cNvPr id="6" name="Rectangle 10"/>
          <p:cNvSpPr>
            <a:spLocks noChangeArrowheads="1"/>
          </p:cNvSpPr>
          <p:nvPr/>
        </p:nvSpPr>
        <p:spPr bwMode="auto">
          <a:xfrm>
            <a:off x="3276600" y="1295400"/>
            <a:ext cx="1752600" cy="228600"/>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ES_tradnl" sz="1400" b="1">
                <a:latin typeface="Comic Sans MS" charset="0"/>
                <a:ea typeface="Comic Sans MS" charset="0"/>
                <a:cs typeface="Comic Sans MS" charset="0"/>
              </a:rPr>
              <a:t>TRAUMATOLOGO</a:t>
            </a:r>
            <a:endParaRPr lang="es-ES" altLang="es-ES_tradnl" sz="1400" b="1">
              <a:latin typeface="Comic Sans MS" charset="0"/>
              <a:ea typeface="Comic Sans MS" charset="0"/>
              <a:cs typeface="Comic Sans MS" charset="0"/>
            </a:endParaRPr>
          </a:p>
        </p:txBody>
      </p:sp>
      <p:sp>
        <p:nvSpPr>
          <p:cNvPr id="7" name="Rectangle 11"/>
          <p:cNvSpPr>
            <a:spLocks noChangeArrowheads="1"/>
          </p:cNvSpPr>
          <p:nvPr/>
        </p:nvSpPr>
        <p:spPr bwMode="auto">
          <a:xfrm>
            <a:off x="6501158" y="3759930"/>
            <a:ext cx="1752600" cy="228600"/>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ES_tradnl" sz="1400" b="1" dirty="0">
                <a:latin typeface="Comic Sans MS" charset="0"/>
                <a:ea typeface="Comic Sans MS" charset="0"/>
                <a:cs typeface="Comic Sans MS" charset="0"/>
              </a:rPr>
              <a:t>ODONTOLOGIA</a:t>
            </a:r>
            <a:endParaRPr lang="es-ES" altLang="es-ES_tradnl" sz="1400" b="1" dirty="0">
              <a:latin typeface="Comic Sans MS" charset="0"/>
              <a:ea typeface="Comic Sans MS" charset="0"/>
              <a:cs typeface="Comic Sans MS" charset="0"/>
            </a:endParaRPr>
          </a:p>
        </p:txBody>
      </p:sp>
      <p:sp>
        <p:nvSpPr>
          <p:cNvPr id="8" name="Rectangle 12"/>
          <p:cNvSpPr>
            <a:spLocks noChangeArrowheads="1"/>
          </p:cNvSpPr>
          <p:nvPr/>
        </p:nvSpPr>
        <p:spPr bwMode="auto">
          <a:xfrm>
            <a:off x="6606372" y="2588013"/>
            <a:ext cx="1752600" cy="228600"/>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ES_tradnl" sz="1400" b="1">
                <a:latin typeface="Comic Sans MS" charset="0"/>
                <a:ea typeface="Comic Sans MS" charset="0"/>
                <a:cs typeface="Comic Sans MS" charset="0"/>
              </a:rPr>
              <a:t>ECOGRAFIA</a:t>
            </a:r>
            <a:endParaRPr lang="es-ES" altLang="es-ES_tradnl" sz="1400" b="1">
              <a:latin typeface="Comic Sans MS" charset="0"/>
              <a:ea typeface="Comic Sans MS" charset="0"/>
              <a:cs typeface="Comic Sans MS" charset="0"/>
            </a:endParaRPr>
          </a:p>
        </p:txBody>
      </p:sp>
      <p:sp>
        <p:nvSpPr>
          <p:cNvPr id="5133" name="Rectangle 13"/>
          <p:cNvSpPr>
            <a:spLocks noChangeArrowheads="1"/>
          </p:cNvSpPr>
          <p:nvPr/>
        </p:nvSpPr>
        <p:spPr bwMode="auto">
          <a:xfrm>
            <a:off x="5867400" y="1600200"/>
            <a:ext cx="1752600" cy="228600"/>
          </a:xfrm>
          <a:prstGeom prst="rect">
            <a:avLst/>
          </a:prstGeom>
          <a:solidFill>
            <a:srgbClr val="0000FF"/>
          </a:solidFill>
          <a:ln w="9525">
            <a:solidFill>
              <a:schemeClr val="tx1"/>
            </a:solidFill>
            <a:miter lim="800000"/>
            <a:headEnd/>
            <a:tailEnd/>
          </a:ln>
        </p:spPr>
        <p:txBody>
          <a:bodyPr wrap="none" anchor="ct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algn="ctr" eaLnBrk="1" hangingPunct="1"/>
            <a:r>
              <a:rPr lang="es-AR" altLang="es-ES_tradnl" sz="1400" b="1">
                <a:latin typeface="Comic Sans MS" charset="0"/>
                <a:ea typeface="Comic Sans MS" charset="0"/>
                <a:cs typeface="Comic Sans MS" charset="0"/>
              </a:rPr>
              <a:t>LABORATORIO</a:t>
            </a:r>
            <a:endParaRPr lang="es-ES" altLang="es-ES_tradnl" sz="1400" b="1">
              <a:latin typeface="Comic Sans MS" charset="0"/>
              <a:ea typeface="Comic Sans MS" charset="0"/>
              <a:cs typeface="Comic Sans MS" charset="0"/>
            </a:endParaRPr>
          </a:p>
        </p:txBody>
      </p:sp>
      <p:sp>
        <p:nvSpPr>
          <p:cNvPr id="21" name="Text Box 3"/>
          <p:cNvSpPr txBox="1">
            <a:spLocks noChangeArrowheads="1"/>
          </p:cNvSpPr>
          <p:nvPr/>
        </p:nvSpPr>
        <p:spPr bwMode="auto">
          <a:xfrm>
            <a:off x="102627" y="249874"/>
            <a:ext cx="8229600" cy="880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3200" kern="0" dirty="0" smtClean="0">
                <a:solidFill>
                  <a:srgbClr val="FFCC00"/>
                </a:solidFill>
                <a:latin typeface="Comic Sans MS" pitchFamily="66" charset="0"/>
              </a:rPr>
              <a:t>TRATAMIENTO: ATENCION INTEGRAL</a:t>
            </a: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472" y="4502710"/>
            <a:ext cx="1860255" cy="1556792"/>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21039069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16570" y="764704"/>
            <a:ext cx="9144000" cy="6263253"/>
          </a:xfrm>
          <a:prstGeom prst="rect">
            <a:avLst/>
          </a:prstGeom>
          <a:noFill/>
          <a:ln w="9525">
            <a:noFill/>
            <a:miter lim="800000"/>
            <a:headEnd/>
            <a:tailEnd/>
          </a:ln>
          <a:effectLst/>
        </p:spPr>
        <p:txBody>
          <a:bodyPr>
            <a:spAutoFit/>
          </a:bodyPr>
          <a:lstStyle/>
          <a:p>
            <a:pPr>
              <a:defRPr/>
            </a:pPr>
            <a:r>
              <a:rPr lang="es-MX" sz="2800" b="1" u="sng" dirty="0">
                <a:solidFill>
                  <a:srgbClr val="FFCC00"/>
                </a:solidFill>
                <a:latin typeface="Comic Sans MS" pitchFamily="66" charset="0"/>
              </a:rPr>
              <a:t>A DEMANDA </a:t>
            </a:r>
          </a:p>
          <a:p>
            <a:pPr>
              <a:defRPr/>
            </a:pPr>
            <a:r>
              <a:rPr lang="es-MX" sz="2400" dirty="0" smtClean="0">
                <a:latin typeface="Comic Sans MS" pitchFamily="66" charset="0"/>
              </a:rPr>
              <a:t>Aplicación </a:t>
            </a:r>
            <a:r>
              <a:rPr lang="es-MX" sz="2400" dirty="0">
                <a:latin typeface="Comic Sans MS" pitchFamily="66" charset="0"/>
              </a:rPr>
              <a:t>de la terapéutica sustitutiva tras un episodio hemorrágico hasta que cesa la sintomatología</a:t>
            </a:r>
            <a:r>
              <a:rPr lang="es-MX" sz="2800" dirty="0">
                <a:latin typeface="Comic Sans MS" pitchFamily="66" charset="0"/>
              </a:rPr>
              <a:t>. </a:t>
            </a:r>
          </a:p>
          <a:p>
            <a:pPr>
              <a:defRPr/>
            </a:pPr>
            <a:r>
              <a:rPr lang="es-MX" sz="2800" b="1" u="sng" dirty="0" smtClean="0">
                <a:solidFill>
                  <a:srgbClr val="FFCC00"/>
                </a:solidFill>
                <a:latin typeface="Comic Sans MS" pitchFamily="66" charset="0"/>
              </a:rPr>
              <a:t>PROFILAXIS</a:t>
            </a:r>
            <a:endParaRPr lang="es-MX" sz="2800" b="1" u="sng" dirty="0">
              <a:solidFill>
                <a:srgbClr val="FFCC00"/>
              </a:solidFill>
              <a:latin typeface="Comic Sans MS" pitchFamily="66" charset="0"/>
            </a:endParaRPr>
          </a:p>
          <a:p>
            <a:pPr>
              <a:defRPr/>
            </a:pPr>
            <a:r>
              <a:rPr lang="es-MX" sz="2400" dirty="0" smtClean="0">
                <a:latin typeface="Comic Sans MS" pitchFamily="66" charset="0"/>
              </a:rPr>
              <a:t>Terapéutica </a:t>
            </a:r>
            <a:r>
              <a:rPr lang="es-MX" sz="2400" dirty="0">
                <a:latin typeface="Comic Sans MS" pitchFamily="66" charset="0"/>
              </a:rPr>
              <a:t>sustitutiva: bi o trisemanal, para prevenir la aparición de episodios hemorrágicos.</a:t>
            </a:r>
          </a:p>
          <a:p>
            <a:pPr>
              <a:defRPr/>
            </a:pPr>
            <a:endParaRPr lang="es-MX" sz="2400" dirty="0">
              <a:solidFill>
                <a:schemeClr val="bg1"/>
              </a:solidFill>
              <a:latin typeface="Comic Sans MS" pitchFamily="66" charset="0"/>
            </a:endParaRPr>
          </a:p>
          <a:p>
            <a:pPr>
              <a:defRPr/>
            </a:pPr>
            <a:r>
              <a:rPr lang="es-MX" sz="2400" dirty="0">
                <a:solidFill>
                  <a:srgbClr val="FF0000"/>
                </a:solidFill>
                <a:latin typeface="Comic Sans MS" pitchFamily="66" charset="0"/>
              </a:rPr>
              <a:t>PRIMARIA</a:t>
            </a:r>
            <a:r>
              <a:rPr lang="es-MX" sz="2400" dirty="0">
                <a:solidFill>
                  <a:schemeClr val="bg1"/>
                </a:solidFill>
                <a:latin typeface="Comic Sans MS" pitchFamily="66" charset="0"/>
              </a:rPr>
              <a:t>: </a:t>
            </a:r>
            <a:r>
              <a:rPr lang="es-MX" sz="2400" dirty="0">
                <a:latin typeface="Comic Sans MS" pitchFamily="66" charset="0"/>
              </a:rPr>
              <a:t>inicio antes de la primera hemartrosis.</a:t>
            </a:r>
          </a:p>
          <a:p>
            <a:pPr>
              <a:defRPr/>
            </a:pPr>
            <a:r>
              <a:rPr lang="es-MX" sz="2400" dirty="0">
                <a:latin typeface="Comic Sans MS" pitchFamily="66" charset="0"/>
              </a:rPr>
              <a:t>Antes de los 2 a de vida.</a:t>
            </a:r>
            <a:r>
              <a:rPr lang="es-ES" sz="2400" dirty="0">
                <a:effectLst>
                  <a:outerShdw blurRad="38100" dist="38100" dir="2700000" algn="tl">
                    <a:srgbClr val="000000"/>
                  </a:outerShdw>
                </a:effectLst>
                <a:latin typeface="Tahoma" charset="0"/>
              </a:rPr>
              <a:t> </a:t>
            </a:r>
            <a:r>
              <a:rPr lang="es-ES" sz="2400" dirty="0">
                <a:effectLst>
                  <a:outerShdw blurRad="38100" dist="38100" dir="2700000" algn="tl">
                    <a:srgbClr val="000000"/>
                  </a:outerShdw>
                </a:effectLst>
                <a:latin typeface="Comic Sans MS" pitchFamily="66" charset="0"/>
              </a:rPr>
              <a:t>antes del inicio del daño articular (definido como no más de un sangrado articular) independientemente de la edad</a:t>
            </a:r>
            <a:r>
              <a:rPr lang="es-ES" sz="2400" dirty="0">
                <a:effectLst>
                  <a:outerShdw blurRad="38100" dist="38100" dir="2700000" algn="tl">
                    <a:srgbClr val="000000"/>
                  </a:outerShdw>
                </a:effectLst>
                <a:latin typeface="Tahoma" charset="0"/>
              </a:rPr>
              <a:t>.</a:t>
            </a:r>
            <a:endParaRPr lang="es-MX" sz="2400" dirty="0">
              <a:latin typeface="Comic Sans MS" pitchFamily="66" charset="0"/>
            </a:endParaRPr>
          </a:p>
          <a:p>
            <a:pPr>
              <a:defRPr/>
            </a:pPr>
            <a:r>
              <a:rPr lang="es-MX" sz="2400" dirty="0">
                <a:solidFill>
                  <a:srgbClr val="FF0000"/>
                </a:solidFill>
                <a:latin typeface="Comic Sans MS" pitchFamily="66" charset="0"/>
              </a:rPr>
              <a:t>SECUNDARIA</a:t>
            </a:r>
            <a:r>
              <a:rPr lang="es-MX" sz="2400" dirty="0">
                <a:solidFill>
                  <a:schemeClr val="bg1"/>
                </a:solidFill>
                <a:latin typeface="Comic Sans MS" pitchFamily="66" charset="0"/>
              </a:rPr>
              <a:t>: </a:t>
            </a:r>
            <a:r>
              <a:rPr lang="es-MX" sz="2400" dirty="0">
                <a:latin typeface="Comic Sans MS" pitchFamily="66" charset="0"/>
              </a:rPr>
              <a:t>luego del primer episodio de hemorragia </a:t>
            </a:r>
            <a:r>
              <a:rPr lang="es-MX" sz="2800" dirty="0" smtClean="0">
                <a:latin typeface="Comic Sans MS" pitchFamily="66" charset="0"/>
              </a:rPr>
              <a:t>articular.</a:t>
            </a:r>
          </a:p>
          <a:p>
            <a:pPr>
              <a:defRPr/>
            </a:pPr>
            <a:endParaRPr lang="es-MX" sz="2800" dirty="0">
              <a:solidFill>
                <a:schemeClr val="bg1"/>
              </a:solidFill>
              <a:latin typeface="Comic Sans MS" pitchFamily="66" charset="0"/>
            </a:endParaRPr>
          </a:p>
          <a:p>
            <a:pPr>
              <a:defRPr/>
            </a:pPr>
            <a:r>
              <a:rPr lang="es-MX" sz="2400" dirty="0" smtClean="0">
                <a:solidFill>
                  <a:srgbClr val="FF0000"/>
                </a:solidFill>
                <a:latin typeface="Comic Sans MS" pitchFamily="66" charset="0"/>
              </a:rPr>
              <a:t>TERCIARIA: </a:t>
            </a:r>
            <a:r>
              <a:rPr lang="es-MX" sz="2400" dirty="0" smtClean="0">
                <a:latin typeface="Comic Sans MS" pitchFamily="66" charset="0"/>
              </a:rPr>
              <a:t>Artropatia existente.    </a:t>
            </a:r>
            <a:r>
              <a:rPr lang="es-MX" sz="1050" dirty="0" smtClean="0">
                <a:latin typeface="Comic Sans MS" pitchFamily="66" charset="0"/>
              </a:rPr>
              <a:t>                                                                                                                                 							Consenso </a:t>
            </a:r>
            <a:r>
              <a:rPr lang="es-MX" sz="1050" dirty="0">
                <a:latin typeface="Comic Sans MS" pitchFamily="66" charset="0"/>
              </a:rPr>
              <a:t>prof Londres 2002</a:t>
            </a:r>
            <a:endParaRPr lang="es-MX" sz="1050" dirty="0">
              <a:latin typeface="Arial" charset="0"/>
            </a:endParaRPr>
          </a:p>
        </p:txBody>
      </p:sp>
      <p:sp>
        <p:nvSpPr>
          <p:cNvPr id="4" name="Text Box 3"/>
          <p:cNvSpPr txBox="1">
            <a:spLocks noChangeArrowheads="1"/>
          </p:cNvSpPr>
          <p:nvPr/>
        </p:nvSpPr>
        <p:spPr bwMode="auto">
          <a:xfrm>
            <a:off x="683568" y="188640"/>
            <a:ext cx="82296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3200" kern="0" dirty="0" smtClean="0">
                <a:solidFill>
                  <a:srgbClr val="FFCC00"/>
                </a:solidFill>
                <a:latin typeface="Comic Sans MS" pitchFamily="66" charset="0"/>
              </a:rPr>
              <a:t>MODALIDADES DE  TRATAMIENTO</a:t>
            </a:r>
          </a:p>
        </p:txBody>
      </p:sp>
    </p:spTree>
    <p:extLst>
      <p:ext uri="{BB962C8B-B14F-4D97-AF65-F5344CB8AC3E}">
        <p14:creationId xmlns:p14="http://schemas.microsoft.com/office/powerpoint/2010/main" val="20956195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4" descr="http://www.minsa.gob.pe/portada/prensa/Notasprensa/fotonotasdeprensa/0486-12/FACTOR%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573016"/>
            <a:ext cx="4117380" cy="2919597"/>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p:nvPr/>
        </p:nvSpPr>
        <p:spPr>
          <a:xfrm>
            <a:off x="278766" y="2341272"/>
            <a:ext cx="3960440" cy="830997"/>
          </a:xfrm>
          <a:prstGeom prst="rect">
            <a:avLst/>
          </a:prstGeom>
          <a:noFill/>
        </p:spPr>
        <p:txBody>
          <a:bodyPr wrap="square">
            <a:spAutoFit/>
          </a:bodyPr>
          <a:lstStyle/>
          <a:p>
            <a:pPr>
              <a:buFont typeface="Arial" pitchFamily="34" charset="0"/>
              <a:buChar char="•"/>
              <a:defRPr/>
            </a:pPr>
            <a:r>
              <a:rPr lang="es-AR" b="1" dirty="0">
                <a:ln w="12700">
                  <a:solidFill>
                    <a:schemeClr val="tx2">
                      <a:satMod val="155000"/>
                    </a:schemeClr>
                  </a:solidFill>
                  <a:prstDash val="solid"/>
                </a:ln>
                <a:effectLst>
                  <a:outerShdw blurRad="41275" dist="20320" dir="1800000" algn="tl" rotWithShape="0">
                    <a:srgbClr val="000000">
                      <a:alpha val="40000"/>
                    </a:srgbClr>
                  </a:outerShdw>
                </a:effectLst>
                <a:latin typeface="Comic Sans MS" charset="0"/>
                <a:ea typeface="Comic Sans MS" charset="0"/>
                <a:cs typeface="Comic Sans MS" charset="0"/>
              </a:rPr>
              <a:t> FACTOR VIII  O  IX</a:t>
            </a:r>
            <a:r>
              <a:rPr lang="es-AR" b="1">
                <a:ln w="12700">
                  <a:solidFill>
                    <a:schemeClr val="tx2">
                      <a:satMod val="155000"/>
                    </a:schemeClr>
                  </a:solidFill>
                  <a:prstDash val="solid"/>
                </a:ln>
                <a:effectLst>
                  <a:outerShdw blurRad="41275" dist="20320" dir="1800000" algn="tl" rotWithShape="0">
                    <a:srgbClr val="000000">
                      <a:alpha val="40000"/>
                    </a:srgbClr>
                  </a:outerShdw>
                </a:effectLst>
                <a:latin typeface="Comic Sans MS" charset="0"/>
                <a:ea typeface="Comic Sans MS" charset="0"/>
                <a:cs typeface="Comic Sans MS" charset="0"/>
              </a:rPr>
              <a:t>, </a:t>
            </a:r>
            <a:endParaRPr lang="es-AR" b="1" smtClean="0">
              <a:ln w="12700">
                <a:solidFill>
                  <a:schemeClr val="tx2">
                    <a:satMod val="155000"/>
                  </a:schemeClr>
                </a:solidFill>
                <a:prstDash val="solid"/>
              </a:ln>
              <a:effectLst>
                <a:outerShdw blurRad="41275" dist="20320" dir="1800000" algn="tl" rotWithShape="0">
                  <a:srgbClr val="000000">
                    <a:alpha val="40000"/>
                  </a:srgbClr>
                </a:outerShdw>
              </a:effectLst>
              <a:latin typeface="Comic Sans MS" charset="0"/>
              <a:ea typeface="Comic Sans MS" charset="0"/>
              <a:cs typeface="Comic Sans MS" charset="0"/>
            </a:endParaRPr>
          </a:p>
          <a:p>
            <a:pPr>
              <a:buFont typeface="Arial" pitchFamily="34" charset="0"/>
              <a:buChar char="•"/>
              <a:defRPr/>
            </a:pPr>
            <a:r>
              <a:rPr lang="es-AR"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Comic Sans MS" charset="0"/>
                <a:ea typeface="Comic Sans MS" charset="0"/>
                <a:cs typeface="Comic Sans MS" charset="0"/>
              </a:rPr>
              <a:t> </a:t>
            </a:r>
            <a:r>
              <a:rPr lang="es-AR" b="1" dirty="0">
                <a:ln w="12700">
                  <a:solidFill>
                    <a:schemeClr val="tx2">
                      <a:satMod val="155000"/>
                    </a:schemeClr>
                  </a:solidFill>
                  <a:prstDash val="solid"/>
                </a:ln>
                <a:effectLst>
                  <a:outerShdw blurRad="41275" dist="20320" dir="1800000" algn="tl" rotWithShape="0">
                    <a:srgbClr val="000000">
                      <a:alpha val="40000"/>
                    </a:srgbClr>
                  </a:outerShdw>
                </a:effectLst>
                <a:latin typeface="Comic Sans MS" charset="0"/>
                <a:ea typeface="Comic Sans MS" charset="0"/>
                <a:cs typeface="Comic Sans MS" charset="0"/>
              </a:rPr>
              <a:t>OTROS……</a:t>
            </a:r>
          </a:p>
        </p:txBody>
      </p:sp>
      <p:sp>
        <p:nvSpPr>
          <p:cNvPr id="62469" name="4 CuadroTexto"/>
          <p:cNvSpPr txBox="1">
            <a:spLocks noChangeArrowheads="1"/>
          </p:cNvSpPr>
          <p:nvPr/>
        </p:nvSpPr>
        <p:spPr bwMode="auto">
          <a:xfrm>
            <a:off x="4870260" y="252817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buFont typeface="Arial" charset="0"/>
              <a:buChar char="•"/>
            </a:pPr>
            <a:r>
              <a:rPr lang="es-AR" altLang="es-ES_tradnl" b="1">
                <a:latin typeface="Comic Sans MS" charset="0"/>
                <a:ea typeface="Comic Sans MS" charset="0"/>
                <a:cs typeface="Comic Sans MS" charset="0"/>
              </a:rPr>
              <a:t>POR VIA ENDOVENOSA</a:t>
            </a:r>
          </a:p>
        </p:txBody>
      </p:sp>
      <p:pic>
        <p:nvPicPr>
          <p:cNvPr id="62471" name="Picture 6" descr="http://3.bp.blogspot.com/_MwCq_6Q7mU8/SXx-wGkwwLI/AAAAAAAAEeg/sfR5clBm8qg/s400/A-+Sommeli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81" y="3440211"/>
            <a:ext cx="3227158" cy="2218671"/>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6" name="Text Box 3"/>
          <p:cNvSpPr txBox="1">
            <a:spLocks noChangeArrowheads="1"/>
          </p:cNvSpPr>
          <p:nvPr/>
        </p:nvSpPr>
        <p:spPr bwMode="auto">
          <a:xfrm>
            <a:off x="124406" y="305710"/>
            <a:ext cx="8229600" cy="1421928"/>
          </a:xfrm>
          <a:prstGeom prst="rect">
            <a:avLst/>
          </a:prstGeom>
          <a:noFill/>
          <a:ln w="9525">
            <a:noFill/>
            <a:miter lim="800000"/>
            <a:headEnd/>
            <a:tailEnd/>
          </a:ln>
          <a:effectLst/>
        </p:spPr>
        <p:txBody>
          <a:bodyPr wrap="square">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4800" kern="0" dirty="0" smtClean="0">
                <a:solidFill>
                  <a:srgbClr val="FFC000"/>
                </a:solidFill>
                <a:latin typeface="Comic Sans MS" pitchFamily="66" charset="0"/>
              </a:rPr>
              <a:t>HEMOFILIA:</a:t>
            </a:r>
            <a:r>
              <a:rPr lang="es-ES" sz="5400" kern="0" dirty="0" smtClean="0">
                <a:solidFill>
                  <a:srgbClr val="FFC000"/>
                </a:solidFill>
                <a:latin typeface="Comic Sans MS" pitchFamily="66" charset="0"/>
              </a:rPr>
              <a:t> TRATAMIENTO</a:t>
            </a:r>
          </a:p>
        </p:txBody>
      </p:sp>
    </p:spTree>
    <p:extLst>
      <p:ext uri="{BB962C8B-B14F-4D97-AF65-F5344CB8AC3E}">
        <p14:creationId xmlns:p14="http://schemas.microsoft.com/office/powerpoint/2010/main" val="3754761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4406" y="305710"/>
            <a:ext cx="8229600" cy="757130"/>
          </a:xfrm>
          <a:prstGeom prst="rect">
            <a:avLst/>
          </a:prstGeom>
          <a:noFill/>
          <a:ln w="9525">
            <a:noFill/>
            <a:miter lim="800000"/>
            <a:headEnd/>
            <a:tailEnd/>
          </a:ln>
          <a:effectLst/>
        </p:spPr>
        <p:txBody>
          <a:bodyPr wrap="square">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5400" kern="0" dirty="0" smtClean="0">
                <a:solidFill>
                  <a:srgbClr val="FFC000"/>
                </a:solidFill>
                <a:latin typeface="Comic Sans MS" pitchFamily="66" charset="0"/>
              </a:rPr>
              <a:t>TRATAMIENTO</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095" y="1062840"/>
            <a:ext cx="4162129" cy="2609173"/>
          </a:xfrm>
          <a:prstGeom prst="rect">
            <a:avLst/>
          </a:prstGeom>
        </p:spPr>
      </p:pic>
      <p:sp>
        <p:nvSpPr>
          <p:cNvPr id="4" name="Rectángulo 3"/>
          <p:cNvSpPr/>
          <p:nvPr/>
        </p:nvSpPr>
        <p:spPr bwMode="auto">
          <a:xfrm>
            <a:off x="130713" y="4293096"/>
            <a:ext cx="8649718" cy="93610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 DE FACTOR QUE QUIERO OBTENER</a:t>
            </a:r>
            <a:r>
              <a:rPr kumimoji="0" lang="es-ES" sz="2400" b="0" i="0" u="none" strike="noStrike" cap="none" normalizeH="0" baseline="0" dirty="0" smtClean="0">
                <a:ln>
                  <a:noFill/>
                </a:ln>
                <a:solidFill>
                  <a:srgbClr val="002060"/>
                </a:solidFill>
                <a:effectLst/>
                <a:latin typeface="Times New Roman" charset="0"/>
                <a:ea typeface="Times New Roman" charset="0"/>
                <a:cs typeface="Times New Roman" charset="0"/>
              </a:rPr>
              <a:t>. X  PESO PTE.= %</a:t>
            </a:r>
            <a:r>
              <a:rPr kumimoji="0" lang="es-ES" sz="2400" b="0" i="0" u="none" strike="noStrike" cap="none" normalizeH="0" dirty="0" smtClean="0">
                <a:ln>
                  <a:noFill/>
                </a:ln>
                <a:solidFill>
                  <a:srgbClr val="002060"/>
                </a:solidFill>
                <a:effectLst/>
                <a:latin typeface="Times New Roman" charset="0"/>
                <a:ea typeface="Times New Roman" charset="0"/>
                <a:cs typeface="Times New Roman" charset="0"/>
              </a:rPr>
              <a:t> 2</a:t>
            </a:r>
          </a:p>
          <a:p>
            <a:pPr marL="0" marR="0" indent="0" algn="l" defTabSz="914400" rtl="0" eaLnBrk="1" fontAlgn="base" latinLnBrk="0" hangingPunct="1">
              <a:lnSpc>
                <a:spcPct val="100000"/>
              </a:lnSpc>
              <a:spcBef>
                <a:spcPct val="0"/>
              </a:spcBef>
              <a:spcAft>
                <a:spcPct val="0"/>
              </a:spcAft>
              <a:buClrTx/>
              <a:buSzTx/>
              <a:buFontTx/>
              <a:buNone/>
              <a:tabLst/>
            </a:pPr>
            <a:r>
              <a:rPr lang="es-ES" baseline="0" dirty="0" smtClean="0">
                <a:solidFill>
                  <a:srgbClr val="002060"/>
                </a:solidFill>
              </a:rPr>
              <a:t>Ej. 80 % X 60 Kg. </a:t>
            </a:r>
            <a:r>
              <a:rPr lang="es-ES" dirty="0" smtClean="0">
                <a:solidFill>
                  <a:srgbClr val="002060"/>
                </a:solidFill>
              </a:rPr>
              <a:t>= 4800 UI. % 2 = 2400 UI.</a:t>
            </a:r>
            <a:endParaRPr kumimoji="0" lang="es-ES_tradnl" sz="2400" b="0" i="0" u="none" strike="noStrike" cap="none" normalizeH="0" baseline="0" dirty="0">
              <a:ln>
                <a:noFill/>
              </a:ln>
              <a:solidFill>
                <a:srgbClr val="002060"/>
              </a:solidFill>
              <a:effectLst/>
            </a:endParaRPr>
          </a:p>
        </p:txBody>
      </p:sp>
      <p:sp>
        <p:nvSpPr>
          <p:cNvPr id="5" name="Rectángulo 4"/>
          <p:cNvSpPr/>
          <p:nvPr/>
        </p:nvSpPr>
        <p:spPr bwMode="auto">
          <a:xfrm>
            <a:off x="124406" y="5805264"/>
            <a:ext cx="8649718" cy="936104"/>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 DE FACTOR QUE QUIERO OBTENER</a:t>
            </a:r>
            <a:r>
              <a:rPr kumimoji="0" lang="es-ES" sz="2400" b="0" i="0" u="none" strike="noStrike" cap="none" normalizeH="0" baseline="0" dirty="0" smtClean="0">
                <a:ln>
                  <a:noFill/>
                </a:ln>
                <a:solidFill>
                  <a:srgbClr val="002060"/>
                </a:solidFill>
                <a:effectLst/>
                <a:latin typeface="Times New Roman" charset="0"/>
                <a:ea typeface="Times New Roman" charset="0"/>
                <a:cs typeface="Times New Roman" charset="0"/>
              </a:rPr>
              <a:t>. X  PESO PTE.= </a:t>
            </a:r>
            <a:endParaRPr kumimoji="0" lang="es-ES" sz="2400" b="0" i="0" u="none" strike="noStrike" cap="none" normalizeH="0" dirty="0" smtClean="0">
              <a:ln>
                <a:noFill/>
              </a:ln>
              <a:solidFill>
                <a:srgbClr val="002060"/>
              </a:solidFill>
              <a:effectLst/>
              <a:latin typeface="Times New Roman" charset="0"/>
              <a:ea typeface="Times New Roman" charset="0"/>
              <a:cs typeface="Times New Roman" charset="0"/>
            </a:endParaRPr>
          </a:p>
          <a:p>
            <a:pPr marL="0" marR="0" indent="0" algn="l" defTabSz="914400" rtl="0" eaLnBrk="1" fontAlgn="base" latinLnBrk="0" hangingPunct="1">
              <a:lnSpc>
                <a:spcPct val="100000"/>
              </a:lnSpc>
              <a:spcBef>
                <a:spcPct val="0"/>
              </a:spcBef>
              <a:spcAft>
                <a:spcPct val="0"/>
              </a:spcAft>
              <a:buClrTx/>
              <a:buSzTx/>
              <a:buFontTx/>
              <a:buNone/>
              <a:tabLst/>
            </a:pPr>
            <a:r>
              <a:rPr lang="es-ES" baseline="0" dirty="0" smtClean="0">
                <a:solidFill>
                  <a:srgbClr val="002060"/>
                </a:solidFill>
              </a:rPr>
              <a:t>Ej. 80 % X 60 Kg. </a:t>
            </a:r>
            <a:r>
              <a:rPr lang="es-ES" dirty="0" smtClean="0">
                <a:solidFill>
                  <a:srgbClr val="002060"/>
                </a:solidFill>
              </a:rPr>
              <a:t>= 4800 UI. </a:t>
            </a:r>
            <a:endParaRPr kumimoji="0" lang="es-ES_tradnl" sz="2400" b="0" i="0" u="none" strike="noStrike" cap="none" normalizeH="0" baseline="0" dirty="0">
              <a:ln>
                <a:noFill/>
              </a:ln>
              <a:solidFill>
                <a:srgbClr val="002060"/>
              </a:solidFill>
              <a:effectLst/>
            </a:endParaRPr>
          </a:p>
        </p:txBody>
      </p:sp>
      <p:sp>
        <p:nvSpPr>
          <p:cNvPr id="6" name="Rectángulo 5"/>
          <p:cNvSpPr/>
          <p:nvPr/>
        </p:nvSpPr>
        <p:spPr bwMode="auto">
          <a:xfrm>
            <a:off x="124406" y="3733063"/>
            <a:ext cx="3007434" cy="5490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rPr>
              <a:t>Calculo FACTOR VIII</a:t>
            </a:r>
            <a:endParaRPr kumimoji="0" lang="es-ES_tradnl" sz="2400" b="0" i="0" u="none" strike="noStrike" cap="none" normalizeH="0" baseline="0">
              <a:ln>
                <a:noFill/>
              </a:ln>
              <a:solidFill>
                <a:srgbClr val="002060"/>
              </a:solidFill>
              <a:effectLst/>
            </a:endParaRPr>
          </a:p>
        </p:txBody>
      </p:sp>
      <p:sp>
        <p:nvSpPr>
          <p:cNvPr id="7" name="Rectángulo 6"/>
          <p:cNvSpPr/>
          <p:nvPr/>
        </p:nvSpPr>
        <p:spPr bwMode="auto">
          <a:xfrm>
            <a:off x="124406" y="5343073"/>
            <a:ext cx="3007434" cy="462191"/>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Calculo FACTOR IX</a:t>
            </a:r>
            <a:endParaRPr kumimoji="0" lang="es-ES_tradnl" sz="2400"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163879799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62" y="24560"/>
            <a:ext cx="10080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683568" y="242410"/>
            <a:ext cx="8229600" cy="11757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kern="0" smtClean="0">
                <a:solidFill>
                  <a:srgbClr val="FFCC00"/>
                </a:solidFill>
                <a:latin typeface="Comic Sans MS" pitchFamily="66" charset="0"/>
              </a:rPr>
              <a:t>OBJETIVOS DEL TRATAMIENTO</a:t>
            </a:r>
            <a:endParaRPr lang="es-ES" kern="0" dirty="0" smtClean="0">
              <a:solidFill>
                <a:srgbClr val="FFCC00"/>
              </a:solidFill>
              <a:latin typeface="Comic Sans MS" pitchFamily="66" charset="0"/>
            </a:endParaRPr>
          </a:p>
        </p:txBody>
      </p:sp>
      <p:sp>
        <p:nvSpPr>
          <p:cNvPr id="5" name="Text Box 3"/>
          <p:cNvSpPr txBox="1">
            <a:spLocks noChangeArrowheads="1"/>
          </p:cNvSpPr>
          <p:nvPr/>
        </p:nvSpPr>
        <p:spPr bwMode="auto">
          <a:xfrm>
            <a:off x="425062" y="2045021"/>
            <a:ext cx="82296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3200" kern="0" smtClean="0">
                <a:solidFill>
                  <a:schemeClr val="tx1"/>
                </a:solidFill>
                <a:latin typeface="Comic Sans MS" pitchFamily="66" charset="0"/>
              </a:rPr>
              <a:t>INCREMENTAR EL NIVEL DE FACTOR</a:t>
            </a:r>
            <a:endParaRPr lang="es-ES" sz="3200" kern="0" dirty="0" smtClean="0">
              <a:solidFill>
                <a:schemeClr val="tx1"/>
              </a:solidFill>
              <a:latin typeface="Comic Sans MS" pitchFamily="66" charset="0"/>
            </a:endParaRPr>
          </a:p>
        </p:txBody>
      </p:sp>
      <p:sp>
        <p:nvSpPr>
          <p:cNvPr id="6" name="Text Box 3"/>
          <p:cNvSpPr txBox="1">
            <a:spLocks noChangeArrowheads="1"/>
          </p:cNvSpPr>
          <p:nvPr/>
        </p:nvSpPr>
        <p:spPr bwMode="auto">
          <a:xfrm>
            <a:off x="395536" y="3728165"/>
            <a:ext cx="8229600" cy="880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3200" kern="0" dirty="0" smtClean="0">
                <a:solidFill>
                  <a:schemeClr val="tx1"/>
                </a:solidFill>
                <a:latin typeface="Comic Sans MS" pitchFamily="66" charset="0"/>
              </a:rPr>
              <a:t>PREVENIR O DETENER LA HEMORRAGIA</a:t>
            </a:r>
          </a:p>
        </p:txBody>
      </p:sp>
      <p:sp>
        <p:nvSpPr>
          <p:cNvPr id="7" name="Text Box 3"/>
          <p:cNvSpPr txBox="1">
            <a:spLocks noChangeArrowheads="1"/>
          </p:cNvSpPr>
          <p:nvPr/>
        </p:nvSpPr>
        <p:spPr bwMode="auto">
          <a:xfrm>
            <a:off x="1043608" y="5805263"/>
            <a:ext cx="8229600" cy="486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171450" indent="-171450">
              <a:lnSpc>
                <a:spcPct val="80000"/>
              </a:lnSpc>
              <a:spcBef>
                <a:spcPct val="20000"/>
              </a:spcBef>
              <a:defRPr/>
            </a:pPr>
            <a:r>
              <a:rPr lang="es-ES" sz="3200" kern="0" dirty="0" smtClean="0">
                <a:solidFill>
                  <a:srgbClr val="FF0000"/>
                </a:solidFill>
                <a:latin typeface="Comic Sans MS" pitchFamily="66" charset="0"/>
              </a:rPr>
              <a:t>EVITAR DAÑO DE ESTRUCTURAS </a:t>
            </a:r>
          </a:p>
        </p:txBody>
      </p:sp>
      <p:sp>
        <p:nvSpPr>
          <p:cNvPr id="2" name="Flecha abajo 1"/>
          <p:cNvSpPr/>
          <p:nvPr/>
        </p:nvSpPr>
        <p:spPr bwMode="auto">
          <a:xfrm>
            <a:off x="4078288" y="2819864"/>
            <a:ext cx="864096" cy="64807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Unicode MS" pitchFamily="34" charset="-128"/>
            </a:endParaRPr>
          </a:p>
        </p:txBody>
      </p:sp>
      <p:sp>
        <p:nvSpPr>
          <p:cNvPr id="10" name="Flecha abajo 9"/>
          <p:cNvSpPr/>
          <p:nvPr/>
        </p:nvSpPr>
        <p:spPr bwMode="auto">
          <a:xfrm>
            <a:off x="4107814" y="4893344"/>
            <a:ext cx="864096" cy="64807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Unicode MS" pitchFamily="34" charset="-128"/>
            </a:endParaRPr>
          </a:p>
        </p:txBody>
      </p:sp>
      <p:pic>
        <p:nvPicPr>
          <p:cNvPr id="11" name="4 Imag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031097">
            <a:off x="283706" y="1003724"/>
            <a:ext cx="911275" cy="1104662"/>
          </a:xfrm>
          <a:prstGeom prst="roundRect">
            <a:avLst>
              <a:gd name="adj" fmla="val 8594"/>
            </a:avLst>
          </a:prstGeom>
          <a:solidFill>
            <a:srgbClr val="FFFFFF">
              <a:shade val="85000"/>
            </a:srgbClr>
          </a:solidFill>
          <a:ln w="41275">
            <a:solidFill>
              <a:srgbClr val="002060"/>
            </a:solidFill>
          </a:ln>
          <a:effectLst>
            <a:reflection blurRad="12700" stA="38000" endPos="28000" dist="5000" dir="5400000" sy="-100000" algn="bl" rotWithShape="0"/>
          </a:effectLs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2" y="3427522"/>
            <a:ext cx="1170903" cy="1100245"/>
          </a:xfrm>
          <a:prstGeom prst="roundRect">
            <a:avLst>
              <a:gd name="adj" fmla="val 8594"/>
            </a:avLst>
          </a:prstGeom>
          <a:solidFill>
            <a:srgbClr val="FFFFFF">
              <a:shade val="85000"/>
            </a:srgbClr>
          </a:solidFill>
          <a:ln w="9525">
            <a:solidFill>
              <a:schemeClr val="bg2"/>
            </a:solidFill>
          </a:ln>
          <a:effectLst>
            <a:reflection blurRad="12700" endPos="0" dist="5000" dir="5400000" sy="-100000" algn="bl" rotWithShape="0"/>
          </a:effectLst>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l="19871" t="13106"/>
          <a:stretch/>
        </p:blipFill>
        <p:spPr>
          <a:xfrm>
            <a:off x="147708" y="5373216"/>
            <a:ext cx="1302140" cy="1225176"/>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2046667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6988"/>
            <a:ext cx="8896350" cy="667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redondeado 1"/>
          <p:cNvSpPr/>
          <p:nvPr/>
        </p:nvSpPr>
        <p:spPr bwMode="auto">
          <a:xfrm>
            <a:off x="1619250" y="1412875"/>
            <a:ext cx="1728788" cy="936625"/>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r>
              <a:rPr lang="es-ES_tradnl" b="1" dirty="0">
                <a:solidFill>
                  <a:schemeClr val="tx2">
                    <a:lumMod val="75000"/>
                  </a:schemeClr>
                </a:solidFill>
                <a:latin typeface="+mj-lt"/>
              </a:rPr>
              <a:t>GP </a:t>
            </a:r>
            <a:r>
              <a:rPr lang="es-ES_tradnl" b="1" dirty="0" err="1">
                <a:solidFill>
                  <a:schemeClr val="tx2">
                    <a:lumMod val="75000"/>
                  </a:schemeClr>
                </a:solidFill>
                <a:latin typeface="+mj-lt"/>
              </a:rPr>
              <a:t>IIb</a:t>
            </a:r>
            <a:endParaRPr lang="es-ES_tradnl" b="1" dirty="0">
              <a:solidFill>
                <a:schemeClr val="tx2">
                  <a:lumMod val="75000"/>
                </a:schemeClr>
              </a:solidFill>
              <a:latin typeface="+mj-lt"/>
            </a:endParaRPr>
          </a:p>
          <a:p>
            <a:pPr eaLnBrk="1" hangingPunct="1">
              <a:defRPr/>
            </a:pPr>
            <a:r>
              <a:rPr lang="es-ES_tradnl" b="1" dirty="0">
                <a:solidFill>
                  <a:schemeClr val="tx2">
                    <a:lumMod val="75000"/>
                  </a:schemeClr>
                </a:solidFill>
                <a:latin typeface="+mj-lt"/>
              </a:rPr>
              <a:t>C2 - RGD</a:t>
            </a:r>
          </a:p>
        </p:txBody>
      </p:sp>
    </p:spTree>
    <p:extLst>
      <p:ext uri="{BB962C8B-B14F-4D97-AF65-F5344CB8AC3E}">
        <p14:creationId xmlns:p14="http://schemas.microsoft.com/office/powerpoint/2010/main" val="1885359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a:xfrm>
            <a:off x="468313" y="188913"/>
            <a:ext cx="8229600" cy="954087"/>
          </a:xfrm>
        </p:spPr>
        <p:txBody>
          <a:bodyPr/>
          <a:lstStyle/>
          <a:p>
            <a:r>
              <a:rPr lang="en-US" sz="3600" dirty="0" err="1">
                <a:solidFill>
                  <a:srgbClr val="FFC000"/>
                </a:solidFill>
                <a:latin typeface="Comic Sans MS" charset="0"/>
                <a:ea typeface="Comic Sans MS" charset="0"/>
                <a:cs typeface="Comic Sans MS" charset="0"/>
              </a:rPr>
              <a:t>Tratamiento</a:t>
            </a:r>
            <a:r>
              <a:rPr lang="en-US" sz="3600" dirty="0">
                <a:solidFill>
                  <a:srgbClr val="FFC000"/>
                </a:solidFill>
                <a:latin typeface="Comic Sans MS" charset="0"/>
                <a:ea typeface="Comic Sans MS" charset="0"/>
                <a:cs typeface="Comic Sans MS" charset="0"/>
              </a:rPr>
              <a:t> - </a:t>
            </a:r>
            <a:r>
              <a:rPr lang="en-US" sz="3600" dirty="0" err="1">
                <a:solidFill>
                  <a:srgbClr val="FFC000"/>
                </a:solidFill>
                <a:latin typeface="Comic Sans MS" charset="0"/>
                <a:ea typeface="Comic Sans MS" charset="0"/>
                <a:cs typeface="Comic Sans MS" charset="0"/>
              </a:rPr>
              <a:t>Hemofilia</a:t>
            </a:r>
            <a:r>
              <a:rPr lang="en-US" sz="3600" dirty="0">
                <a:solidFill>
                  <a:srgbClr val="FFC000"/>
                </a:solidFill>
                <a:latin typeface="Comic Sans MS" charset="0"/>
                <a:ea typeface="Comic Sans MS" charset="0"/>
                <a:cs typeface="Comic Sans MS" charset="0"/>
              </a:rPr>
              <a:t> A o </a:t>
            </a:r>
            <a:r>
              <a:rPr lang="en-US" sz="3600" dirty="0" smtClean="0">
                <a:solidFill>
                  <a:srgbClr val="FFC000"/>
                </a:solidFill>
                <a:latin typeface="Comic Sans MS" charset="0"/>
                <a:ea typeface="Comic Sans MS" charset="0"/>
                <a:cs typeface="Comic Sans MS" charset="0"/>
              </a:rPr>
              <a:t>B</a:t>
            </a:r>
            <a:br>
              <a:rPr lang="en-US" sz="3600" dirty="0" smtClean="0">
                <a:solidFill>
                  <a:srgbClr val="FFC000"/>
                </a:solidFill>
                <a:latin typeface="Comic Sans MS" charset="0"/>
                <a:ea typeface="Comic Sans MS" charset="0"/>
                <a:cs typeface="Comic Sans MS" charset="0"/>
              </a:rPr>
            </a:br>
            <a:r>
              <a:rPr lang="en-US" sz="3600" dirty="0" err="1" smtClean="0">
                <a:solidFill>
                  <a:srgbClr val="FFC000"/>
                </a:solidFill>
                <a:latin typeface="Comic Sans MS" charset="0"/>
                <a:ea typeface="Comic Sans MS" charset="0"/>
                <a:cs typeface="Comic Sans MS" charset="0"/>
              </a:rPr>
              <a:t>Dosis</a:t>
            </a:r>
            <a:r>
              <a:rPr lang="en-US" sz="3600" dirty="0" smtClean="0">
                <a:solidFill>
                  <a:srgbClr val="FFC000"/>
                </a:solidFill>
                <a:latin typeface="Comic Sans MS" charset="0"/>
                <a:ea typeface="Comic Sans MS" charset="0"/>
                <a:cs typeface="Comic Sans MS" charset="0"/>
              </a:rPr>
              <a:t> y </a:t>
            </a:r>
            <a:r>
              <a:rPr lang="en-US" sz="3600" dirty="0" err="1" smtClean="0">
                <a:solidFill>
                  <a:srgbClr val="FFC000"/>
                </a:solidFill>
                <a:latin typeface="Comic Sans MS" charset="0"/>
                <a:ea typeface="Comic Sans MS" charset="0"/>
                <a:cs typeface="Comic Sans MS" charset="0"/>
              </a:rPr>
              <a:t>Tpo</a:t>
            </a:r>
            <a:r>
              <a:rPr lang="en-US" sz="3600" dirty="0" smtClean="0">
                <a:solidFill>
                  <a:srgbClr val="FFC000"/>
                </a:solidFill>
                <a:latin typeface="Comic Sans MS" charset="0"/>
                <a:ea typeface="Comic Sans MS" charset="0"/>
                <a:cs typeface="Comic Sans MS" charset="0"/>
              </a:rPr>
              <a:t>. de TTO.</a:t>
            </a:r>
            <a:endParaRPr lang="en-US" sz="3600" dirty="0">
              <a:solidFill>
                <a:srgbClr val="FFC000"/>
              </a:solidFill>
              <a:latin typeface="Comic Sans MS" charset="0"/>
              <a:ea typeface="Comic Sans MS" charset="0"/>
              <a:cs typeface="Comic Sans MS" charset="0"/>
            </a:endParaRPr>
          </a:p>
        </p:txBody>
      </p:sp>
      <p:sp>
        <p:nvSpPr>
          <p:cNvPr id="141315" name="Rectangle 3"/>
          <p:cNvSpPr>
            <a:spLocks noGrp="1" noChangeArrowheads="1"/>
          </p:cNvSpPr>
          <p:nvPr>
            <p:ph type="body" idx="1"/>
          </p:nvPr>
        </p:nvSpPr>
        <p:spPr>
          <a:xfrm>
            <a:off x="250825" y="1268413"/>
            <a:ext cx="8497888" cy="5589587"/>
          </a:xfrm>
        </p:spPr>
        <p:txBody>
          <a:bodyPr/>
          <a:lstStyle/>
          <a:p>
            <a:pPr>
              <a:lnSpc>
                <a:spcPct val="90000"/>
              </a:lnSpc>
            </a:pPr>
            <a:r>
              <a:rPr lang="en-US" sz="2200" dirty="0" err="1">
                <a:solidFill>
                  <a:srgbClr val="FFFF00"/>
                </a:solidFill>
                <a:latin typeface="Verdana" pitchFamily="34" charset="0"/>
              </a:rPr>
              <a:t>Sangrado</a:t>
            </a:r>
            <a:r>
              <a:rPr lang="en-US" sz="2200" dirty="0">
                <a:solidFill>
                  <a:srgbClr val="FFFF00"/>
                </a:solidFill>
                <a:latin typeface="Verdana" pitchFamily="34" charset="0"/>
              </a:rPr>
              <a:t> </a:t>
            </a:r>
            <a:r>
              <a:rPr lang="en-US" sz="2200" dirty="0" err="1">
                <a:solidFill>
                  <a:srgbClr val="FFFF00"/>
                </a:solidFill>
                <a:latin typeface="Verdana" pitchFamily="34" charset="0"/>
              </a:rPr>
              <a:t>leve</a:t>
            </a:r>
            <a:r>
              <a:rPr lang="en-US" sz="2200" dirty="0">
                <a:latin typeface="Verdana" pitchFamily="34" charset="0"/>
              </a:rPr>
              <a:t>	</a:t>
            </a:r>
          </a:p>
          <a:p>
            <a:pPr lvl="1">
              <a:lnSpc>
                <a:spcPct val="90000"/>
              </a:lnSpc>
            </a:pPr>
            <a:r>
              <a:rPr lang="en-US" sz="2200" dirty="0" err="1">
                <a:latin typeface="Verdana" pitchFamily="34" charset="0"/>
              </a:rPr>
              <a:t>Objetivo</a:t>
            </a:r>
            <a:r>
              <a:rPr lang="en-US" sz="2200" dirty="0">
                <a:latin typeface="Verdana" pitchFamily="34" charset="0"/>
              </a:rPr>
              <a:t>: 30% </a:t>
            </a:r>
            <a:r>
              <a:rPr lang="en-US" sz="2200" dirty="0" err="1">
                <a:latin typeface="Verdana" pitchFamily="34" charset="0"/>
              </a:rPr>
              <a:t>dosis</a:t>
            </a:r>
            <a:r>
              <a:rPr lang="en-US" sz="2200" dirty="0">
                <a:latin typeface="Verdana" pitchFamily="34" charset="0"/>
              </a:rPr>
              <a:t> c/8-12h; 1-2 </a:t>
            </a:r>
            <a:r>
              <a:rPr lang="en-US" sz="2200" dirty="0" err="1">
                <a:latin typeface="Verdana" pitchFamily="34" charset="0"/>
              </a:rPr>
              <a:t>dias</a:t>
            </a:r>
            <a:r>
              <a:rPr lang="en-US" sz="2200" dirty="0">
                <a:latin typeface="Verdana" pitchFamily="34" charset="0"/>
              </a:rPr>
              <a:t> (15U/kg)</a:t>
            </a:r>
          </a:p>
          <a:p>
            <a:pPr lvl="1">
              <a:lnSpc>
                <a:spcPct val="90000"/>
              </a:lnSpc>
            </a:pPr>
            <a:r>
              <a:rPr lang="en-US" sz="2200" dirty="0" err="1">
                <a:latin typeface="Verdana" pitchFamily="34" charset="0"/>
              </a:rPr>
              <a:t>Hemartrosis</a:t>
            </a:r>
            <a:r>
              <a:rPr lang="en-US" sz="2200" dirty="0">
                <a:latin typeface="Verdana" pitchFamily="34" charset="0"/>
              </a:rPr>
              <a:t>, </a:t>
            </a:r>
            <a:r>
              <a:rPr lang="en-US" sz="2200" dirty="0" err="1">
                <a:latin typeface="Verdana" pitchFamily="34" charset="0"/>
              </a:rPr>
              <a:t>orofaringeo</a:t>
            </a:r>
            <a:r>
              <a:rPr lang="en-US" sz="2200" dirty="0">
                <a:latin typeface="Verdana" pitchFamily="34" charset="0"/>
              </a:rPr>
              <a:t> o dental, epistaxis, hematuria</a:t>
            </a:r>
          </a:p>
          <a:p>
            <a:pPr lvl="1">
              <a:lnSpc>
                <a:spcPct val="90000"/>
              </a:lnSpc>
            </a:pPr>
            <a:endParaRPr lang="en-US" sz="2200" dirty="0">
              <a:latin typeface="Verdana" pitchFamily="34" charset="0"/>
            </a:endParaRPr>
          </a:p>
          <a:p>
            <a:pPr>
              <a:lnSpc>
                <a:spcPct val="90000"/>
              </a:lnSpc>
            </a:pPr>
            <a:r>
              <a:rPr lang="en-US" sz="2200" dirty="0" err="1">
                <a:solidFill>
                  <a:srgbClr val="FFFF00"/>
                </a:solidFill>
                <a:latin typeface="Verdana" pitchFamily="34" charset="0"/>
              </a:rPr>
              <a:t>Sangrado</a:t>
            </a:r>
            <a:r>
              <a:rPr lang="en-US" sz="2200" dirty="0">
                <a:solidFill>
                  <a:srgbClr val="FFFF00"/>
                </a:solidFill>
                <a:latin typeface="Verdana" pitchFamily="34" charset="0"/>
              </a:rPr>
              <a:t> mayor</a:t>
            </a:r>
          </a:p>
          <a:p>
            <a:pPr lvl="1">
              <a:lnSpc>
                <a:spcPct val="90000"/>
              </a:lnSpc>
            </a:pPr>
            <a:r>
              <a:rPr lang="en-US" sz="2200" dirty="0" err="1">
                <a:latin typeface="Verdana" pitchFamily="34" charset="0"/>
              </a:rPr>
              <a:t>Objetivo</a:t>
            </a:r>
            <a:r>
              <a:rPr lang="en-US" sz="2200" dirty="0">
                <a:latin typeface="Verdana" pitchFamily="34" charset="0"/>
              </a:rPr>
              <a:t>: 80-100% c/8-12h; 7-14 </a:t>
            </a:r>
            <a:r>
              <a:rPr lang="en-US" sz="2200" dirty="0" err="1">
                <a:latin typeface="Verdana" pitchFamily="34" charset="0"/>
              </a:rPr>
              <a:t>días</a:t>
            </a:r>
            <a:r>
              <a:rPr lang="en-US" sz="2200" dirty="0">
                <a:latin typeface="Verdana" pitchFamily="34" charset="0"/>
              </a:rPr>
              <a:t> (50U/kg)</a:t>
            </a:r>
          </a:p>
          <a:p>
            <a:pPr lvl="1">
              <a:lnSpc>
                <a:spcPct val="90000"/>
              </a:lnSpc>
            </a:pPr>
            <a:r>
              <a:rPr lang="en-US" sz="2200" dirty="0">
                <a:latin typeface="Verdana" pitchFamily="34" charset="0"/>
              </a:rPr>
              <a:t>Trauma SNC, </a:t>
            </a:r>
            <a:r>
              <a:rPr lang="en-US" sz="2200" dirty="0" err="1">
                <a:latin typeface="Verdana" pitchFamily="34" charset="0"/>
              </a:rPr>
              <a:t>hemorragia</a:t>
            </a:r>
            <a:r>
              <a:rPr lang="en-US" sz="2200" dirty="0">
                <a:latin typeface="Verdana" pitchFamily="34" charset="0"/>
              </a:rPr>
              <a:t>, </a:t>
            </a:r>
            <a:r>
              <a:rPr lang="en-US" sz="2200" dirty="0" err="1">
                <a:latin typeface="Verdana" pitchFamily="34" charset="0"/>
              </a:rPr>
              <a:t>punción</a:t>
            </a:r>
            <a:r>
              <a:rPr lang="en-US" sz="2200" dirty="0">
                <a:latin typeface="Verdana" pitchFamily="34" charset="0"/>
              </a:rPr>
              <a:t> lumbar </a:t>
            </a:r>
          </a:p>
          <a:p>
            <a:pPr lvl="1">
              <a:lnSpc>
                <a:spcPct val="90000"/>
              </a:lnSpc>
            </a:pPr>
            <a:r>
              <a:rPr lang="en-US" sz="2200" dirty="0" err="1">
                <a:latin typeface="Verdana" pitchFamily="34" charset="0"/>
              </a:rPr>
              <a:t>Cirugía</a:t>
            </a:r>
            <a:endParaRPr lang="en-US" sz="2200" dirty="0">
              <a:latin typeface="Verdana" pitchFamily="34" charset="0"/>
            </a:endParaRPr>
          </a:p>
          <a:p>
            <a:pPr lvl="1">
              <a:lnSpc>
                <a:spcPct val="90000"/>
              </a:lnSpc>
            </a:pPr>
            <a:r>
              <a:rPr lang="en-US" sz="2200" dirty="0" err="1">
                <a:latin typeface="Verdana" pitchFamily="34" charset="0"/>
              </a:rPr>
              <a:t>Hemorragia</a:t>
            </a:r>
            <a:r>
              <a:rPr lang="en-US" sz="2200" dirty="0">
                <a:latin typeface="Verdana" pitchFamily="34" charset="0"/>
              </a:rPr>
              <a:t> retroperitoneal</a:t>
            </a:r>
          </a:p>
          <a:p>
            <a:pPr lvl="1">
              <a:lnSpc>
                <a:spcPct val="90000"/>
              </a:lnSpc>
            </a:pPr>
            <a:r>
              <a:rPr lang="en-US" sz="2200" dirty="0" err="1">
                <a:latin typeface="Verdana" pitchFamily="34" charset="0"/>
              </a:rPr>
              <a:t>Sangrado</a:t>
            </a:r>
            <a:r>
              <a:rPr lang="en-US" sz="2200" dirty="0">
                <a:latin typeface="Verdana" pitchFamily="34" charset="0"/>
              </a:rPr>
              <a:t> GI </a:t>
            </a:r>
          </a:p>
          <a:p>
            <a:pPr lvl="1">
              <a:lnSpc>
                <a:spcPct val="90000"/>
              </a:lnSpc>
            </a:pPr>
            <a:endParaRPr lang="en-US" sz="2200" dirty="0">
              <a:latin typeface="Verdana" pitchFamily="34" charset="0"/>
            </a:endParaRPr>
          </a:p>
          <a:p>
            <a:pPr>
              <a:lnSpc>
                <a:spcPct val="90000"/>
              </a:lnSpc>
            </a:pPr>
            <a:r>
              <a:rPr lang="en-US" sz="2200" dirty="0" err="1">
                <a:solidFill>
                  <a:srgbClr val="FFFF00"/>
                </a:solidFill>
                <a:latin typeface="Verdana" pitchFamily="34" charset="0"/>
              </a:rPr>
              <a:t>Terapia</a:t>
            </a:r>
            <a:r>
              <a:rPr lang="en-US" sz="2200" dirty="0">
                <a:solidFill>
                  <a:srgbClr val="FFFF00"/>
                </a:solidFill>
                <a:latin typeface="Verdana" pitchFamily="34" charset="0"/>
              </a:rPr>
              <a:t> </a:t>
            </a:r>
            <a:r>
              <a:rPr lang="en-US" sz="2200" dirty="0" err="1">
                <a:solidFill>
                  <a:srgbClr val="FFFF00"/>
                </a:solidFill>
                <a:latin typeface="Verdana" pitchFamily="34" charset="0"/>
              </a:rPr>
              <a:t>adyuvante</a:t>
            </a:r>
            <a:r>
              <a:rPr lang="en-US" sz="2200" dirty="0">
                <a:solidFill>
                  <a:schemeClr val="tx2"/>
                </a:solidFill>
                <a:latin typeface="Verdana" pitchFamily="34" charset="0"/>
              </a:rPr>
              <a:t>	</a:t>
            </a:r>
          </a:p>
          <a:p>
            <a:pPr lvl="1">
              <a:lnSpc>
                <a:spcPct val="90000"/>
              </a:lnSpc>
            </a:pPr>
            <a:r>
              <a:rPr lang="en-US" sz="2200" dirty="0" err="1">
                <a:latin typeface="Verdana" pitchFamily="34" charset="0"/>
              </a:rPr>
              <a:t>acido</a:t>
            </a:r>
            <a:r>
              <a:rPr lang="en-US" sz="2200" dirty="0">
                <a:latin typeface="Verdana" pitchFamily="34" charset="0"/>
              </a:rPr>
              <a:t> amino </a:t>
            </a:r>
            <a:r>
              <a:rPr lang="en-US" sz="2200" dirty="0" err="1">
                <a:latin typeface="Verdana" pitchFamily="34" charset="0"/>
              </a:rPr>
              <a:t>caproico</a:t>
            </a:r>
            <a:r>
              <a:rPr lang="en-US" sz="2200" dirty="0">
                <a:latin typeface="Verdana" pitchFamily="34" charset="0"/>
              </a:rPr>
              <a:t> (</a:t>
            </a:r>
            <a:r>
              <a:rPr lang="en-US" sz="2200" dirty="0" err="1">
                <a:latin typeface="Verdana" pitchFamily="34" charset="0"/>
              </a:rPr>
              <a:t>Ipsilon</a:t>
            </a:r>
            <a:r>
              <a:rPr lang="en-US" sz="2200" dirty="0">
                <a:latin typeface="Verdana" pitchFamily="34" charset="0"/>
              </a:rPr>
              <a:t>) o DDAVP (solo para forma </a:t>
            </a:r>
            <a:r>
              <a:rPr lang="en-US" sz="2200" dirty="0" err="1">
                <a:latin typeface="Verdana" pitchFamily="34" charset="0"/>
              </a:rPr>
              <a:t>leve</a:t>
            </a:r>
            <a:r>
              <a:rPr lang="en-US" sz="2200" dirty="0">
                <a:latin typeface="Verdana" pitchFamily="34" charset="0"/>
              </a:rPr>
              <a:t>)</a:t>
            </a:r>
          </a:p>
        </p:txBody>
      </p:sp>
    </p:spTree>
    <p:extLst>
      <p:ext uri="{BB962C8B-B14F-4D97-AF65-F5344CB8AC3E}">
        <p14:creationId xmlns:p14="http://schemas.microsoft.com/office/powerpoint/2010/main" val="167782453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55650" y="260350"/>
            <a:ext cx="7704138" cy="1754188"/>
          </a:xfrm>
          <a:prstGeom prst="rect">
            <a:avLst/>
          </a:prstGeom>
          <a:noFill/>
          <a:ln w="9525">
            <a:noFill/>
            <a:miter lim="800000"/>
            <a:headEnd/>
            <a:tailEnd/>
          </a:ln>
        </p:spPr>
        <p:txBody>
          <a:bodyPr>
            <a:spAutoFit/>
          </a:bodyPr>
          <a:lstStyle/>
          <a:p>
            <a:pPr algn="ctr">
              <a:spcBef>
                <a:spcPct val="50000"/>
              </a:spcBef>
            </a:pPr>
            <a:r>
              <a:rPr lang="en-US" sz="2400" b="1" u="sng" dirty="0" smtClean="0">
                <a:solidFill>
                  <a:srgbClr val="FFFF00"/>
                </a:solidFill>
                <a:latin typeface="Comic Sans MS" pitchFamily="66" charset="0"/>
              </a:rPr>
              <a:t>ANTIFIBRINOLITICOS</a:t>
            </a:r>
            <a:endParaRPr lang="en-US" sz="2400" b="1" u="sng" dirty="0">
              <a:solidFill>
                <a:srgbClr val="FFFF00"/>
              </a:solidFill>
              <a:latin typeface="Comic Sans MS" pitchFamily="66" charset="0"/>
            </a:endParaRPr>
          </a:p>
          <a:p>
            <a:pPr>
              <a:spcBef>
                <a:spcPct val="50000"/>
              </a:spcBef>
            </a:pPr>
            <a:r>
              <a:rPr lang="en-US" sz="2400" b="1" dirty="0" err="1">
                <a:latin typeface="Comic Sans MS" pitchFamily="66" charset="0"/>
              </a:rPr>
              <a:t>Mec</a:t>
            </a:r>
            <a:r>
              <a:rPr lang="en-US" sz="2400" b="1" dirty="0">
                <a:latin typeface="Comic Sans MS" pitchFamily="66" charset="0"/>
              </a:rPr>
              <a:t>: </a:t>
            </a:r>
            <a:r>
              <a:rPr lang="en-US" sz="2400" b="1" dirty="0" err="1">
                <a:latin typeface="Comic Sans MS" pitchFamily="66" charset="0"/>
              </a:rPr>
              <a:t>unión</a:t>
            </a:r>
            <a:r>
              <a:rPr lang="en-US" sz="2400" b="1" dirty="0">
                <a:latin typeface="Comic Sans MS" pitchFamily="66" charset="0"/>
              </a:rPr>
              <a:t> a </a:t>
            </a:r>
            <a:r>
              <a:rPr lang="en-US" sz="2400" b="1" dirty="0" err="1">
                <a:latin typeface="Comic Sans MS" pitchFamily="66" charset="0"/>
              </a:rPr>
              <a:t>sitio</a:t>
            </a:r>
            <a:r>
              <a:rPr lang="en-US" sz="2400" b="1" dirty="0">
                <a:latin typeface="Comic Sans MS" pitchFamily="66" charset="0"/>
              </a:rPr>
              <a:t> </a:t>
            </a:r>
            <a:r>
              <a:rPr lang="en-US" sz="2400" b="1" dirty="0" err="1">
                <a:latin typeface="Comic Sans MS" pitchFamily="66" charset="0"/>
              </a:rPr>
              <a:t>activo</a:t>
            </a:r>
            <a:r>
              <a:rPr lang="en-US" sz="2400" b="1" dirty="0">
                <a:latin typeface="Comic Sans MS" pitchFamily="66" charset="0"/>
              </a:rPr>
              <a:t> </a:t>
            </a:r>
            <a:r>
              <a:rPr lang="en-US" sz="2400" b="1" dirty="0" err="1">
                <a:latin typeface="Comic Sans MS" pitchFamily="66" charset="0"/>
              </a:rPr>
              <a:t>pla</a:t>
            </a:r>
            <a:r>
              <a:rPr lang="en-US" sz="2400" b="1" dirty="0">
                <a:latin typeface="Comic Sans MS" pitchFamily="66" charset="0"/>
              </a:rPr>
              <a:t> </a:t>
            </a:r>
            <a:r>
              <a:rPr lang="en-US" sz="2400" b="1" dirty="0" err="1">
                <a:latin typeface="Comic Sans MS" pitchFamily="66" charset="0"/>
              </a:rPr>
              <a:t>que</a:t>
            </a:r>
            <a:r>
              <a:rPr lang="en-US" sz="2400" b="1" dirty="0">
                <a:latin typeface="Comic Sans MS" pitchFamily="66" charset="0"/>
              </a:rPr>
              <a:t> </a:t>
            </a:r>
            <a:r>
              <a:rPr lang="en-US" sz="2400" b="1" dirty="0" err="1">
                <a:latin typeface="Comic Sans MS" pitchFamily="66" charset="0"/>
              </a:rPr>
              <a:t>es</a:t>
            </a:r>
            <a:r>
              <a:rPr lang="en-US" sz="2400" b="1" dirty="0">
                <a:latin typeface="Comic Sans MS" pitchFamily="66" charset="0"/>
              </a:rPr>
              <a:t> </a:t>
            </a:r>
            <a:r>
              <a:rPr lang="en-US" sz="2400" b="1" dirty="0" err="1">
                <a:latin typeface="Comic Sans MS" pitchFamily="66" charset="0"/>
              </a:rPr>
              <a:t>escencial</a:t>
            </a:r>
            <a:r>
              <a:rPr lang="en-US" sz="2400" b="1" dirty="0">
                <a:latin typeface="Comic Sans MS" pitchFamily="66" charset="0"/>
              </a:rPr>
              <a:t> para </a:t>
            </a:r>
            <a:r>
              <a:rPr lang="en-US" sz="2400" b="1" dirty="0" err="1">
                <a:latin typeface="Comic Sans MS" pitchFamily="66" charset="0"/>
              </a:rPr>
              <a:t>uníon</a:t>
            </a:r>
            <a:r>
              <a:rPr lang="en-US" sz="2400" b="1" dirty="0">
                <a:latin typeface="Comic Sans MS" pitchFamily="66" charset="0"/>
              </a:rPr>
              <a:t> a </a:t>
            </a:r>
            <a:r>
              <a:rPr lang="en-US" sz="2400" b="1" dirty="0" err="1">
                <a:latin typeface="Comic Sans MS" pitchFamily="66" charset="0"/>
              </a:rPr>
              <a:t>fibrina</a:t>
            </a:r>
            <a:r>
              <a:rPr lang="en-US" sz="2400" b="1" dirty="0">
                <a:latin typeface="Comic Sans MS" pitchFamily="66" charset="0"/>
              </a:rPr>
              <a:t>, </a:t>
            </a:r>
            <a:r>
              <a:rPr lang="en-US" sz="2400" b="1" dirty="0" err="1">
                <a:solidFill>
                  <a:srgbClr val="FFC000"/>
                </a:solidFill>
                <a:latin typeface="Comic Sans MS" pitchFamily="66" charset="0"/>
              </a:rPr>
              <a:t>previniendo</a:t>
            </a:r>
            <a:r>
              <a:rPr lang="en-US" sz="2400" b="1" dirty="0">
                <a:solidFill>
                  <a:srgbClr val="FFC000"/>
                </a:solidFill>
                <a:latin typeface="Comic Sans MS" pitchFamily="66" charset="0"/>
              </a:rPr>
              <a:t> </a:t>
            </a:r>
            <a:r>
              <a:rPr lang="en-US" sz="2400" b="1" dirty="0" err="1">
                <a:solidFill>
                  <a:srgbClr val="FFC000"/>
                </a:solidFill>
                <a:latin typeface="Comic Sans MS" pitchFamily="66" charset="0"/>
              </a:rPr>
              <a:t>activación</a:t>
            </a:r>
            <a:r>
              <a:rPr lang="en-US" sz="2400" b="1" dirty="0">
                <a:solidFill>
                  <a:srgbClr val="FFC000"/>
                </a:solidFill>
                <a:latin typeface="Comic Sans MS" pitchFamily="66" charset="0"/>
              </a:rPr>
              <a:t> de </a:t>
            </a:r>
            <a:r>
              <a:rPr lang="en-US" sz="2400" b="1" dirty="0" err="1">
                <a:solidFill>
                  <a:srgbClr val="FFC000"/>
                </a:solidFill>
                <a:latin typeface="Comic Sans MS" pitchFamily="66" charset="0"/>
              </a:rPr>
              <a:t>plasminogeno</a:t>
            </a:r>
            <a:r>
              <a:rPr lang="en-US" sz="2400" b="1" dirty="0">
                <a:solidFill>
                  <a:srgbClr val="FFC000"/>
                </a:solidFill>
                <a:latin typeface="Comic Sans MS" pitchFamily="66" charset="0"/>
              </a:rPr>
              <a:t> a </a:t>
            </a:r>
            <a:r>
              <a:rPr lang="en-US" sz="2400" b="1" dirty="0" err="1">
                <a:solidFill>
                  <a:srgbClr val="FFC000"/>
                </a:solidFill>
                <a:latin typeface="Comic Sans MS" pitchFamily="66" charset="0"/>
              </a:rPr>
              <a:t>plasmina</a:t>
            </a:r>
            <a:r>
              <a:rPr lang="en-US" sz="2400" b="1" dirty="0">
                <a:solidFill>
                  <a:srgbClr val="FFC000"/>
                </a:solidFill>
                <a:latin typeface="Comic Sans MS" pitchFamily="66" charset="0"/>
              </a:rPr>
              <a:t> </a:t>
            </a:r>
            <a:r>
              <a:rPr lang="en-US" sz="2400" b="1" dirty="0" err="1">
                <a:solidFill>
                  <a:srgbClr val="FFC000"/>
                </a:solidFill>
                <a:latin typeface="Comic Sans MS" pitchFamily="66" charset="0"/>
              </a:rPr>
              <a:t>sobre</a:t>
            </a:r>
            <a:r>
              <a:rPr lang="en-US" sz="2400" b="1" dirty="0">
                <a:solidFill>
                  <a:srgbClr val="FFC000"/>
                </a:solidFill>
                <a:latin typeface="Comic Sans MS" pitchFamily="66" charset="0"/>
              </a:rPr>
              <a:t> la sup de la </a:t>
            </a:r>
            <a:r>
              <a:rPr lang="en-US" sz="2400" b="1" dirty="0" err="1">
                <a:solidFill>
                  <a:srgbClr val="FFC000"/>
                </a:solidFill>
                <a:latin typeface="Comic Sans MS" pitchFamily="66" charset="0"/>
              </a:rPr>
              <a:t>fibrina</a:t>
            </a:r>
            <a:endParaRPr lang="es-MX" sz="2400" b="1" dirty="0">
              <a:solidFill>
                <a:srgbClr val="FFC000"/>
              </a:solidFill>
              <a:latin typeface="Comic Sans MS" pitchFamily="66" charset="0"/>
            </a:endParaRPr>
          </a:p>
        </p:txBody>
      </p:sp>
      <p:sp>
        <p:nvSpPr>
          <p:cNvPr id="60419" name="Rectangle 3"/>
          <p:cNvSpPr>
            <a:spLocks noChangeArrowheads="1"/>
          </p:cNvSpPr>
          <p:nvPr/>
        </p:nvSpPr>
        <p:spPr bwMode="auto">
          <a:xfrm>
            <a:off x="1187450" y="2924175"/>
            <a:ext cx="1081088" cy="504825"/>
          </a:xfrm>
          <a:prstGeom prst="rect">
            <a:avLst/>
          </a:prstGeom>
          <a:solidFill>
            <a:schemeClr val="accent1"/>
          </a:solidFill>
          <a:ln w="9525">
            <a:solidFill>
              <a:schemeClr val="tx1"/>
            </a:solidFill>
            <a:miter lim="800000"/>
            <a:headEnd/>
            <a:tailEnd/>
          </a:ln>
        </p:spPr>
        <p:txBody>
          <a:bodyPr wrap="none" anchor="ctr"/>
          <a:lstStyle/>
          <a:p>
            <a:pPr algn="ctr"/>
            <a:r>
              <a:rPr lang="en-US" sz="2800"/>
              <a:t>f</a:t>
            </a:r>
            <a:endParaRPr lang="es-MX" sz="2800"/>
          </a:p>
        </p:txBody>
      </p:sp>
      <p:sp>
        <p:nvSpPr>
          <p:cNvPr id="60420" name="Rectangle 4"/>
          <p:cNvSpPr>
            <a:spLocks noChangeArrowheads="1"/>
          </p:cNvSpPr>
          <p:nvPr/>
        </p:nvSpPr>
        <p:spPr bwMode="auto">
          <a:xfrm>
            <a:off x="1187450" y="2565400"/>
            <a:ext cx="431800" cy="358775"/>
          </a:xfrm>
          <a:prstGeom prst="rect">
            <a:avLst/>
          </a:prstGeom>
          <a:solidFill>
            <a:schemeClr val="bg1"/>
          </a:solidFill>
          <a:ln w="9525">
            <a:solidFill>
              <a:schemeClr val="tx1"/>
            </a:solidFill>
            <a:miter lim="800000"/>
            <a:headEnd/>
            <a:tailEnd/>
          </a:ln>
        </p:spPr>
        <p:txBody>
          <a:bodyPr wrap="none" anchor="ctr"/>
          <a:lstStyle/>
          <a:p>
            <a:pPr algn="ctr"/>
            <a:r>
              <a:rPr lang="en-US" sz="2000"/>
              <a:t>tPA</a:t>
            </a:r>
            <a:endParaRPr lang="es-MX" sz="2000"/>
          </a:p>
        </p:txBody>
      </p:sp>
      <p:sp>
        <p:nvSpPr>
          <p:cNvPr id="60421" name="Rectangle 5"/>
          <p:cNvSpPr>
            <a:spLocks noChangeArrowheads="1"/>
          </p:cNvSpPr>
          <p:nvPr/>
        </p:nvSpPr>
        <p:spPr bwMode="auto">
          <a:xfrm>
            <a:off x="1619250" y="2492375"/>
            <a:ext cx="576263" cy="431800"/>
          </a:xfrm>
          <a:prstGeom prst="rect">
            <a:avLst/>
          </a:prstGeom>
          <a:solidFill>
            <a:srgbClr val="FFFF00"/>
          </a:solidFill>
          <a:ln w="9525">
            <a:solidFill>
              <a:srgbClr val="FFFF00"/>
            </a:solidFill>
            <a:miter lim="800000"/>
            <a:headEnd/>
            <a:tailEnd/>
          </a:ln>
        </p:spPr>
        <p:txBody>
          <a:bodyPr wrap="none" anchor="ctr"/>
          <a:lstStyle/>
          <a:p>
            <a:pPr algn="ctr"/>
            <a:r>
              <a:rPr lang="en-US" sz="2000"/>
              <a:t>PL</a:t>
            </a:r>
            <a:endParaRPr lang="es-MX" sz="2000"/>
          </a:p>
        </p:txBody>
      </p:sp>
      <p:sp>
        <p:nvSpPr>
          <p:cNvPr id="60422" name="Text Box 6"/>
          <p:cNvSpPr txBox="1">
            <a:spLocks noChangeArrowheads="1"/>
          </p:cNvSpPr>
          <p:nvPr/>
        </p:nvSpPr>
        <p:spPr bwMode="auto">
          <a:xfrm>
            <a:off x="755650" y="3933825"/>
            <a:ext cx="7704138" cy="2492375"/>
          </a:xfrm>
          <a:prstGeom prst="rect">
            <a:avLst/>
          </a:prstGeom>
          <a:noFill/>
          <a:ln w="9525">
            <a:noFill/>
            <a:miter lim="800000"/>
            <a:headEnd/>
            <a:tailEnd/>
          </a:ln>
        </p:spPr>
        <p:txBody>
          <a:bodyPr>
            <a:spAutoFit/>
          </a:bodyPr>
          <a:lstStyle/>
          <a:p>
            <a:pPr>
              <a:spcBef>
                <a:spcPct val="50000"/>
              </a:spcBef>
            </a:pPr>
            <a:r>
              <a:rPr lang="en-US" sz="2400" b="1" dirty="0">
                <a:latin typeface="Comic Sans MS" pitchFamily="66" charset="0"/>
              </a:rPr>
              <a:t>El </a:t>
            </a:r>
            <a:r>
              <a:rPr lang="en-US" sz="2400" b="1" dirty="0" err="1">
                <a:solidFill>
                  <a:srgbClr val="FFC000"/>
                </a:solidFill>
                <a:latin typeface="Comic Sans MS" pitchFamily="66" charset="0"/>
              </a:rPr>
              <a:t>tPA</a:t>
            </a:r>
            <a:r>
              <a:rPr lang="en-US" sz="2400" b="1" dirty="0">
                <a:solidFill>
                  <a:srgbClr val="FFC000"/>
                </a:solidFill>
                <a:latin typeface="Comic Sans MS" pitchFamily="66" charset="0"/>
              </a:rPr>
              <a:t> </a:t>
            </a:r>
            <a:r>
              <a:rPr lang="en-US" sz="2400" b="1" dirty="0" err="1">
                <a:solidFill>
                  <a:srgbClr val="FFC000"/>
                </a:solidFill>
                <a:latin typeface="Comic Sans MS" pitchFamily="66" charset="0"/>
              </a:rPr>
              <a:t>alta</a:t>
            </a:r>
            <a:r>
              <a:rPr lang="en-US" sz="2400" b="1" dirty="0">
                <a:solidFill>
                  <a:srgbClr val="FFC000"/>
                </a:solidFill>
                <a:latin typeface="Comic Sans MS" pitchFamily="66" charset="0"/>
              </a:rPr>
              <a:t> </a:t>
            </a:r>
            <a:r>
              <a:rPr lang="en-US" sz="2400" b="1" dirty="0" err="1">
                <a:solidFill>
                  <a:srgbClr val="FFC000"/>
                </a:solidFill>
                <a:latin typeface="Comic Sans MS" pitchFamily="66" charset="0"/>
              </a:rPr>
              <a:t>concentración</a:t>
            </a:r>
            <a:r>
              <a:rPr lang="en-US" sz="2400" b="1" dirty="0">
                <a:solidFill>
                  <a:srgbClr val="FFC000"/>
                </a:solidFill>
                <a:latin typeface="Comic Sans MS" pitchFamily="66" charset="0"/>
              </a:rPr>
              <a:t> en </a:t>
            </a:r>
            <a:r>
              <a:rPr lang="en-US" sz="2400" b="1" dirty="0" err="1">
                <a:solidFill>
                  <a:srgbClr val="FFC000"/>
                </a:solidFill>
                <a:latin typeface="Comic Sans MS" pitchFamily="66" charset="0"/>
              </a:rPr>
              <a:t>mucosas</a:t>
            </a:r>
            <a:endParaRPr lang="en-US" sz="2400" b="1" dirty="0">
              <a:solidFill>
                <a:srgbClr val="FFC000"/>
              </a:solidFill>
              <a:latin typeface="Comic Sans MS" pitchFamily="66" charset="0"/>
            </a:endParaRPr>
          </a:p>
          <a:p>
            <a:pPr>
              <a:spcBef>
                <a:spcPct val="50000"/>
              </a:spcBef>
            </a:pPr>
            <a:endParaRPr lang="en-US" sz="2400" b="1" dirty="0">
              <a:solidFill>
                <a:schemeClr val="bg1"/>
              </a:solidFill>
              <a:latin typeface="Comic Sans MS" pitchFamily="66" charset="0"/>
            </a:endParaRPr>
          </a:p>
          <a:p>
            <a:pPr>
              <a:spcBef>
                <a:spcPct val="50000"/>
              </a:spcBef>
            </a:pPr>
            <a:r>
              <a:rPr lang="en-US" sz="2400" b="1" dirty="0" err="1">
                <a:solidFill>
                  <a:srgbClr val="FFC000"/>
                </a:solidFill>
                <a:latin typeface="Comic Sans MS" pitchFamily="66" charset="0"/>
              </a:rPr>
              <a:t>Acido</a:t>
            </a:r>
            <a:r>
              <a:rPr lang="en-US" sz="2400" b="1" dirty="0">
                <a:solidFill>
                  <a:srgbClr val="FFC000"/>
                </a:solidFill>
                <a:latin typeface="Comic Sans MS" pitchFamily="66" charset="0"/>
              </a:rPr>
              <a:t> </a:t>
            </a:r>
            <a:r>
              <a:rPr lang="el-GR" sz="2400" b="1" dirty="0" err="1">
                <a:solidFill>
                  <a:srgbClr val="FFC000"/>
                </a:solidFill>
                <a:latin typeface="Comic Sans MS" pitchFamily="66" charset="0"/>
                <a:cs typeface="Arial" pitchFamily="34" charset="0"/>
              </a:rPr>
              <a:t>έ</a:t>
            </a:r>
            <a:r>
              <a:rPr lang="en-US" sz="2400" b="1" dirty="0">
                <a:solidFill>
                  <a:srgbClr val="FFC000"/>
                </a:solidFill>
                <a:latin typeface="Comic Sans MS" pitchFamily="66" charset="0"/>
                <a:cs typeface="Arial" pitchFamily="34" charset="0"/>
              </a:rPr>
              <a:t> amino </a:t>
            </a:r>
            <a:r>
              <a:rPr lang="en-US" sz="2400" b="1" dirty="0" err="1">
                <a:solidFill>
                  <a:srgbClr val="FFC000"/>
                </a:solidFill>
                <a:latin typeface="Comic Sans MS" pitchFamily="66" charset="0"/>
                <a:cs typeface="Arial" pitchFamily="34" charset="0"/>
              </a:rPr>
              <a:t>caproico</a:t>
            </a:r>
            <a:r>
              <a:rPr lang="en-US" sz="2400" b="1" dirty="0">
                <a:solidFill>
                  <a:srgbClr val="FFC000"/>
                </a:solidFill>
                <a:latin typeface="Comic Sans MS" pitchFamily="66" charset="0"/>
                <a:cs typeface="Arial" pitchFamily="34" charset="0"/>
              </a:rPr>
              <a:t>: </a:t>
            </a:r>
            <a:r>
              <a:rPr lang="en-US" sz="2400" b="1" dirty="0">
                <a:latin typeface="Comic Sans MS" pitchFamily="66" charset="0"/>
                <a:cs typeface="Arial" pitchFamily="34" charset="0"/>
              </a:rPr>
              <a:t>50-100 U/K  (4-6 g) </a:t>
            </a:r>
            <a:r>
              <a:rPr lang="en-US" sz="2400" b="1" dirty="0" err="1">
                <a:latin typeface="Comic Sans MS" pitchFamily="66" charset="0"/>
                <a:cs typeface="Arial" pitchFamily="34" charset="0"/>
              </a:rPr>
              <a:t>cada</a:t>
            </a:r>
            <a:r>
              <a:rPr lang="en-US" sz="2400" b="1" dirty="0">
                <a:latin typeface="Comic Sans MS" pitchFamily="66" charset="0"/>
                <a:cs typeface="Arial" pitchFamily="34" charset="0"/>
              </a:rPr>
              <a:t> 4 – 6 </a:t>
            </a:r>
            <a:r>
              <a:rPr lang="en-US" sz="2400" b="1" dirty="0" err="1">
                <a:latin typeface="Comic Sans MS" pitchFamily="66" charset="0"/>
                <a:cs typeface="Arial" pitchFamily="34" charset="0"/>
              </a:rPr>
              <a:t>hs</a:t>
            </a:r>
            <a:r>
              <a:rPr lang="en-US" sz="2400" b="1" dirty="0">
                <a:latin typeface="Comic Sans MS" pitchFamily="66" charset="0"/>
                <a:cs typeface="Arial" pitchFamily="34" charset="0"/>
              </a:rPr>
              <a:t>, o en </a:t>
            </a:r>
            <a:r>
              <a:rPr lang="en-US" sz="2400" b="1" dirty="0" err="1">
                <a:latin typeface="Comic Sans MS" pitchFamily="66" charset="0"/>
                <a:cs typeface="Arial" pitchFamily="34" charset="0"/>
              </a:rPr>
              <a:t>infusión</a:t>
            </a:r>
            <a:r>
              <a:rPr lang="en-US" sz="2400" b="1" dirty="0">
                <a:latin typeface="Comic Sans MS" pitchFamily="66" charset="0"/>
                <a:cs typeface="Arial" pitchFamily="34" charset="0"/>
              </a:rPr>
              <a:t> </a:t>
            </a:r>
            <a:r>
              <a:rPr lang="en-US" sz="2400" b="1" dirty="0" err="1">
                <a:latin typeface="Comic Sans MS" pitchFamily="66" charset="0"/>
                <a:cs typeface="Arial" pitchFamily="34" charset="0"/>
              </a:rPr>
              <a:t>contínua</a:t>
            </a:r>
            <a:endParaRPr lang="en-US" sz="2400" b="1" dirty="0">
              <a:latin typeface="Comic Sans MS" pitchFamily="66" charset="0"/>
              <a:cs typeface="Arial" pitchFamily="34" charset="0"/>
            </a:endParaRPr>
          </a:p>
          <a:p>
            <a:pPr>
              <a:spcBef>
                <a:spcPct val="50000"/>
              </a:spcBef>
            </a:pPr>
            <a:r>
              <a:rPr lang="en-US" sz="2400" b="1" dirty="0" err="1">
                <a:solidFill>
                  <a:srgbClr val="FFC000"/>
                </a:solidFill>
                <a:latin typeface="Comic Sans MS" pitchFamily="66" charset="0"/>
                <a:cs typeface="Arial" pitchFamily="34" charset="0"/>
              </a:rPr>
              <a:t>Ácido</a:t>
            </a:r>
            <a:r>
              <a:rPr lang="en-US" sz="2400" b="1" dirty="0">
                <a:solidFill>
                  <a:srgbClr val="FFC000"/>
                </a:solidFill>
                <a:latin typeface="Comic Sans MS" pitchFamily="66" charset="0"/>
                <a:cs typeface="Arial" pitchFamily="34" charset="0"/>
              </a:rPr>
              <a:t> </a:t>
            </a:r>
            <a:r>
              <a:rPr lang="en-US" sz="2400" b="1" dirty="0" err="1">
                <a:solidFill>
                  <a:srgbClr val="FFC000"/>
                </a:solidFill>
                <a:latin typeface="Comic Sans MS" pitchFamily="66" charset="0"/>
                <a:cs typeface="Arial" pitchFamily="34" charset="0"/>
              </a:rPr>
              <a:t>tranexámico</a:t>
            </a:r>
            <a:r>
              <a:rPr lang="en-US" sz="2400" b="1" dirty="0">
                <a:solidFill>
                  <a:srgbClr val="FFC000"/>
                </a:solidFill>
                <a:latin typeface="Comic Sans MS" pitchFamily="66" charset="0"/>
                <a:cs typeface="Arial" pitchFamily="34" charset="0"/>
              </a:rPr>
              <a:t>: </a:t>
            </a:r>
            <a:r>
              <a:rPr lang="en-US" sz="2400" b="1" dirty="0">
                <a:latin typeface="Comic Sans MS" pitchFamily="66" charset="0"/>
                <a:cs typeface="Arial" pitchFamily="34" charset="0"/>
              </a:rPr>
              <a:t>10 </a:t>
            </a:r>
            <a:r>
              <a:rPr lang="en-US" sz="2400" b="1" dirty="0" smtClean="0">
                <a:latin typeface="Comic Sans MS" pitchFamily="66" charset="0"/>
                <a:cs typeface="Arial" pitchFamily="34" charset="0"/>
              </a:rPr>
              <a:t>mg/dia.</a:t>
            </a:r>
            <a:endParaRPr lang="en-US" sz="2400" b="1" dirty="0">
              <a:latin typeface="Comic Sans MS" pitchFamily="66" charset="0"/>
              <a:cs typeface="Arial" pitchFamily="34" charset="0"/>
            </a:endParaRPr>
          </a:p>
        </p:txBody>
      </p:sp>
      <p:sp>
        <p:nvSpPr>
          <p:cNvPr id="60423" name="Rectangle 7"/>
          <p:cNvSpPr>
            <a:spLocks noChangeArrowheads="1"/>
          </p:cNvSpPr>
          <p:nvPr/>
        </p:nvSpPr>
        <p:spPr bwMode="auto">
          <a:xfrm>
            <a:off x="2195513" y="2636838"/>
            <a:ext cx="144462" cy="287337"/>
          </a:xfrm>
          <a:prstGeom prst="rect">
            <a:avLst/>
          </a:prstGeom>
          <a:solidFill>
            <a:srgbClr val="33CC33"/>
          </a:solidFill>
          <a:ln w="9525">
            <a:solidFill>
              <a:schemeClr val="tx1"/>
            </a:solidFill>
            <a:miter lim="800000"/>
            <a:headEnd/>
            <a:tailEnd/>
          </a:ln>
        </p:spPr>
        <p:txBody>
          <a:bodyPr wrap="none" anchor="ctr"/>
          <a:lstStyle/>
          <a:p>
            <a:endParaRPr lang="es-AR"/>
          </a:p>
        </p:txBody>
      </p:sp>
    </p:spTree>
    <p:extLst>
      <p:ext uri="{BB962C8B-B14F-4D97-AF65-F5344CB8AC3E}">
        <p14:creationId xmlns:p14="http://schemas.microsoft.com/office/powerpoint/2010/main" val="16399660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95288" y="548680"/>
            <a:ext cx="8748712" cy="6093976"/>
          </a:xfrm>
          <a:prstGeom prst="rect">
            <a:avLst/>
          </a:prstGeom>
          <a:noFill/>
          <a:ln w="9525">
            <a:noFill/>
            <a:miter lim="800000"/>
            <a:headEnd/>
            <a:tailEnd/>
          </a:ln>
        </p:spPr>
        <p:txBody>
          <a:bodyPr>
            <a:spAutoFit/>
          </a:bodyPr>
          <a:lstStyle/>
          <a:p>
            <a:pPr>
              <a:spcBef>
                <a:spcPct val="50000"/>
              </a:spcBef>
            </a:pPr>
            <a:r>
              <a:rPr lang="en-US" sz="3600" dirty="0">
                <a:solidFill>
                  <a:schemeClr val="bg1"/>
                </a:solidFill>
                <a:latin typeface="Comic Sans MS" pitchFamily="66" charset="0"/>
              </a:rPr>
              <a:t>           </a:t>
            </a:r>
            <a:r>
              <a:rPr lang="en-US" sz="4800" b="1" dirty="0" smtClean="0">
                <a:solidFill>
                  <a:srgbClr val="FFC000"/>
                </a:solidFill>
                <a:latin typeface="Comic Sans MS" pitchFamily="66" charset="0"/>
              </a:rPr>
              <a:t>HEMOFILIA </a:t>
            </a:r>
            <a:r>
              <a:rPr lang="en-US" sz="4800" b="1" dirty="0">
                <a:solidFill>
                  <a:srgbClr val="FFC000"/>
                </a:solidFill>
                <a:latin typeface="Comic Sans MS" pitchFamily="66" charset="0"/>
              </a:rPr>
              <a:t>B </a:t>
            </a:r>
            <a:r>
              <a:rPr lang="en-US" sz="4800" dirty="0" smtClean="0">
                <a:solidFill>
                  <a:srgbClr val="FFC000"/>
                </a:solidFill>
                <a:latin typeface="Comic Sans MS" pitchFamily="66" charset="0"/>
              </a:rPr>
              <a:t>  </a:t>
            </a:r>
            <a:r>
              <a:rPr lang="en-US" sz="4800" dirty="0" smtClean="0">
                <a:solidFill>
                  <a:schemeClr val="accent3"/>
                </a:solidFill>
                <a:latin typeface="Comic Sans MS" pitchFamily="66" charset="0"/>
              </a:rPr>
              <a:t>    </a:t>
            </a:r>
            <a:endParaRPr lang="en-US" sz="3600" dirty="0">
              <a:solidFill>
                <a:schemeClr val="accent3"/>
              </a:solidFill>
              <a:latin typeface="Comic Sans MS" pitchFamily="66" charset="0"/>
            </a:endParaRPr>
          </a:p>
          <a:p>
            <a:pPr>
              <a:spcBef>
                <a:spcPct val="50000"/>
              </a:spcBef>
            </a:pPr>
            <a:r>
              <a:rPr lang="en-US" sz="3600" dirty="0">
                <a:solidFill>
                  <a:schemeClr val="bg1"/>
                </a:solidFill>
                <a:latin typeface="Comic Sans MS" pitchFamily="66" charset="0"/>
              </a:rPr>
              <a:t>                        </a:t>
            </a:r>
            <a:endParaRPr lang="en-US" sz="3600" dirty="0" smtClean="0">
              <a:solidFill>
                <a:schemeClr val="bg1"/>
              </a:solidFill>
              <a:latin typeface="Comic Sans MS" pitchFamily="66" charset="0"/>
            </a:endParaRPr>
          </a:p>
          <a:p>
            <a:pPr>
              <a:spcBef>
                <a:spcPct val="50000"/>
              </a:spcBef>
            </a:pPr>
            <a:r>
              <a:rPr lang="en-US" sz="3600" dirty="0" smtClean="0">
                <a:solidFill>
                  <a:schemeClr val="bg1"/>
                </a:solidFill>
                <a:latin typeface="Comic Sans MS" pitchFamily="66" charset="0"/>
              </a:rPr>
              <a:t>			  </a:t>
            </a:r>
            <a:r>
              <a:rPr lang="en-US" sz="6600" b="1" dirty="0" smtClean="0">
                <a:solidFill>
                  <a:srgbClr val="FF3300"/>
                </a:solidFill>
                <a:latin typeface="Comic Sans MS" pitchFamily="66" charset="0"/>
              </a:rPr>
              <a:t>NO</a:t>
            </a:r>
            <a:endParaRPr lang="en-US" sz="6600" b="1" dirty="0">
              <a:solidFill>
                <a:srgbClr val="FF3300"/>
              </a:solidFill>
              <a:latin typeface="Comic Sans MS" pitchFamily="66" charset="0"/>
            </a:endParaRPr>
          </a:p>
          <a:p>
            <a:pPr>
              <a:spcBef>
                <a:spcPct val="50000"/>
              </a:spcBef>
            </a:pPr>
            <a:endParaRPr lang="en-US" sz="5400" dirty="0">
              <a:solidFill>
                <a:schemeClr val="bg1"/>
              </a:solidFill>
              <a:latin typeface="Comic Sans MS" pitchFamily="66" charset="0"/>
            </a:endParaRPr>
          </a:p>
          <a:p>
            <a:pPr>
              <a:spcBef>
                <a:spcPct val="50000"/>
              </a:spcBef>
            </a:pPr>
            <a:r>
              <a:rPr lang="en-US" sz="3600" dirty="0">
                <a:solidFill>
                  <a:schemeClr val="bg1"/>
                </a:solidFill>
                <a:latin typeface="Comic Sans MS" pitchFamily="66" charset="0"/>
              </a:rPr>
              <a:t>             </a:t>
            </a:r>
            <a:r>
              <a:rPr lang="en-US" sz="3600" dirty="0">
                <a:solidFill>
                  <a:srgbClr val="FF0000"/>
                </a:solidFill>
                <a:latin typeface="Comic Sans MS" pitchFamily="66" charset="0"/>
              </a:rPr>
              <a:t>DESMOPRESINA</a:t>
            </a:r>
          </a:p>
          <a:p>
            <a:pPr>
              <a:spcBef>
                <a:spcPct val="50000"/>
              </a:spcBef>
            </a:pPr>
            <a:r>
              <a:rPr lang="en-US" sz="3600" dirty="0">
                <a:solidFill>
                  <a:schemeClr val="bg1"/>
                </a:solidFill>
                <a:latin typeface="Comic Sans MS" pitchFamily="66" charset="0"/>
              </a:rPr>
              <a:t>            </a:t>
            </a:r>
            <a:r>
              <a:rPr lang="en-US" sz="3600" dirty="0">
                <a:solidFill>
                  <a:srgbClr val="FF0000"/>
                </a:solidFill>
                <a:latin typeface="Comic Sans MS" pitchFamily="66" charset="0"/>
              </a:rPr>
              <a:t>CRIOPRECIPITADO </a:t>
            </a:r>
            <a:endParaRPr lang="es-MX" sz="3600" dirty="0">
              <a:solidFill>
                <a:srgbClr val="FF0000"/>
              </a:solidFill>
              <a:latin typeface="Comic Sans MS" pitchFamily="66" charset="0"/>
            </a:endParaRPr>
          </a:p>
        </p:txBody>
      </p:sp>
      <p:sp>
        <p:nvSpPr>
          <p:cNvPr id="58371" name="AutoShape 3"/>
          <p:cNvSpPr>
            <a:spLocks noChangeArrowheads="1"/>
          </p:cNvSpPr>
          <p:nvPr/>
        </p:nvSpPr>
        <p:spPr bwMode="auto">
          <a:xfrm>
            <a:off x="2339752" y="1988840"/>
            <a:ext cx="3600450" cy="2447925"/>
          </a:xfrm>
          <a:prstGeom prst="star8">
            <a:avLst>
              <a:gd name="adj" fmla="val 38250"/>
            </a:avLst>
          </a:prstGeom>
          <a:noFill/>
          <a:ln w="38100">
            <a:solidFill>
              <a:srgbClr val="FF0000"/>
            </a:solidFill>
            <a:miter lim="800000"/>
            <a:headEnd/>
            <a:tailEnd/>
          </a:ln>
        </p:spPr>
        <p:txBody>
          <a:bodyPr wrap="none" anchor="ctr"/>
          <a:lstStyle/>
          <a:p>
            <a:endParaRPr lang="es-AR">
              <a:solidFill>
                <a:srgbClr val="00B050"/>
              </a:solidFill>
            </a:endParaRPr>
          </a:p>
        </p:txBody>
      </p:sp>
    </p:spTree>
    <p:extLst>
      <p:ext uri="{BB962C8B-B14F-4D97-AF65-F5344CB8AC3E}">
        <p14:creationId xmlns:p14="http://schemas.microsoft.com/office/powerpoint/2010/main" val="13205973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755576" y="1268983"/>
            <a:ext cx="7920038" cy="4760913"/>
          </a:xfrm>
          <a:prstGeom prst="rect">
            <a:avLst/>
          </a:prstGeom>
          <a:noFill/>
          <a:ln w="9525">
            <a:noFill/>
            <a:miter lim="800000"/>
            <a:headEnd/>
            <a:tailEnd/>
          </a:ln>
        </p:spPr>
        <p:txBody>
          <a:bodyPr>
            <a:spAutoFit/>
          </a:bodyPr>
          <a:lstStyle/>
          <a:p>
            <a:pPr>
              <a:spcBef>
                <a:spcPct val="50000"/>
              </a:spcBef>
            </a:pPr>
            <a:r>
              <a:rPr lang="en-US" sz="3600" dirty="0">
                <a:latin typeface="Comic Sans MS" pitchFamily="66" charset="0"/>
              </a:rPr>
              <a:t>           </a:t>
            </a:r>
          </a:p>
          <a:p>
            <a:pPr>
              <a:spcBef>
                <a:spcPct val="50000"/>
              </a:spcBef>
            </a:pPr>
            <a:r>
              <a:rPr lang="en-US" sz="3600" dirty="0">
                <a:latin typeface="Comic Sans MS" pitchFamily="66" charset="0"/>
              </a:rPr>
              <a:t>           DESMOPRESINA</a:t>
            </a:r>
          </a:p>
          <a:p>
            <a:pPr>
              <a:spcBef>
                <a:spcPct val="50000"/>
              </a:spcBef>
            </a:pPr>
            <a:endParaRPr lang="en-US" sz="3600" dirty="0">
              <a:solidFill>
                <a:schemeClr val="bg1"/>
              </a:solidFill>
              <a:latin typeface="Comic Sans MS" pitchFamily="66" charset="0"/>
            </a:endParaRPr>
          </a:p>
          <a:p>
            <a:pPr>
              <a:spcBef>
                <a:spcPct val="50000"/>
              </a:spcBef>
            </a:pPr>
            <a:endParaRPr lang="en-US" sz="3600" dirty="0">
              <a:solidFill>
                <a:schemeClr val="bg1"/>
              </a:solidFill>
              <a:latin typeface="Comic Sans MS" pitchFamily="66" charset="0"/>
            </a:endParaRPr>
          </a:p>
          <a:p>
            <a:pPr>
              <a:spcBef>
                <a:spcPct val="50000"/>
              </a:spcBef>
            </a:pPr>
            <a:r>
              <a:rPr lang="en-US" sz="3600" dirty="0">
                <a:latin typeface="Comic Sans MS" pitchFamily="66" charset="0"/>
              </a:rPr>
              <a:t>          </a:t>
            </a:r>
          </a:p>
          <a:p>
            <a:pPr>
              <a:spcBef>
                <a:spcPct val="50000"/>
              </a:spcBef>
            </a:pPr>
            <a:r>
              <a:rPr lang="en-US" sz="3600" dirty="0">
                <a:latin typeface="Comic Sans MS" pitchFamily="66" charset="0"/>
              </a:rPr>
              <a:t>         HEMOFILIA A LEVE</a:t>
            </a:r>
            <a:endParaRPr lang="es-MX" sz="3600" dirty="0">
              <a:latin typeface="Comic Sans MS" pitchFamily="66" charset="0"/>
            </a:endParaRPr>
          </a:p>
        </p:txBody>
      </p:sp>
      <p:sp>
        <p:nvSpPr>
          <p:cNvPr id="66563" name="Oval 6"/>
          <p:cNvSpPr>
            <a:spLocks noChangeArrowheads="1"/>
          </p:cNvSpPr>
          <p:nvPr/>
        </p:nvSpPr>
        <p:spPr bwMode="auto">
          <a:xfrm>
            <a:off x="1692275" y="1484908"/>
            <a:ext cx="5040313" cy="1584325"/>
          </a:xfrm>
          <a:prstGeom prst="ellipse">
            <a:avLst/>
          </a:prstGeom>
          <a:noFill/>
          <a:ln w="76200">
            <a:solidFill>
              <a:srgbClr val="FF6600"/>
            </a:solidFill>
            <a:round/>
            <a:headEnd/>
            <a:tailEnd/>
          </a:ln>
        </p:spPr>
        <p:txBody>
          <a:bodyPr wrap="none" anchor="ctr"/>
          <a:lstStyle/>
          <a:p>
            <a:endParaRPr lang="es-AR"/>
          </a:p>
        </p:txBody>
      </p:sp>
      <p:sp>
        <p:nvSpPr>
          <p:cNvPr id="66564" name="Rectangle 7"/>
          <p:cNvSpPr>
            <a:spLocks noChangeArrowheads="1"/>
          </p:cNvSpPr>
          <p:nvPr/>
        </p:nvSpPr>
        <p:spPr bwMode="auto">
          <a:xfrm>
            <a:off x="1908175" y="4798020"/>
            <a:ext cx="5256213" cy="1511300"/>
          </a:xfrm>
          <a:prstGeom prst="rect">
            <a:avLst/>
          </a:prstGeom>
          <a:noFill/>
          <a:ln w="76200">
            <a:solidFill>
              <a:srgbClr val="FF6600"/>
            </a:solidFill>
            <a:miter lim="800000"/>
            <a:headEnd/>
            <a:tailEnd/>
          </a:ln>
        </p:spPr>
        <p:txBody>
          <a:bodyPr wrap="none" anchor="ctr"/>
          <a:lstStyle/>
          <a:p>
            <a:pPr algn="ctr"/>
            <a:endParaRPr lang="es-ES_tradnl">
              <a:solidFill>
                <a:srgbClr val="FF3300"/>
              </a:solidFill>
            </a:endParaRPr>
          </a:p>
        </p:txBody>
      </p:sp>
      <p:sp>
        <p:nvSpPr>
          <p:cNvPr id="66565" name="AutoShape 8"/>
          <p:cNvSpPr>
            <a:spLocks noChangeArrowheads="1"/>
          </p:cNvSpPr>
          <p:nvPr/>
        </p:nvSpPr>
        <p:spPr bwMode="auto">
          <a:xfrm>
            <a:off x="4067175" y="3356570"/>
            <a:ext cx="504825" cy="1296988"/>
          </a:xfrm>
          <a:prstGeom prst="downArrow">
            <a:avLst>
              <a:gd name="adj1" fmla="val 50000"/>
              <a:gd name="adj2" fmla="val 64230"/>
            </a:avLst>
          </a:prstGeom>
          <a:solidFill>
            <a:srgbClr val="FFCC00"/>
          </a:solidFill>
          <a:ln w="9525">
            <a:solidFill>
              <a:srgbClr val="FFCC00"/>
            </a:solidFill>
            <a:miter lim="800000"/>
            <a:headEnd/>
            <a:tailEnd/>
          </a:ln>
        </p:spPr>
        <p:txBody>
          <a:bodyPr wrap="none" anchor="ctr"/>
          <a:lstStyle/>
          <a:p>
            <a:endParaRPr lang="es-AR"/>
          </a:p>
        </p:txBody>
      </p:sp>
    </p:spTree>
    <p:extLst>
      <p:ext uri="{BB962C8B-B14F-4D97-AF65-F5344CB8AC3E}">
        <p14:creationId xmlns:p14="http://schemas.microsoft.com/office/powerpoint/2010/main" val="10356991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179388" y="260350"/>
            <a:ext cx="8785225" cy="1512888"/>
          </a:xfrm>
        </p:spPr>
        <p:txBody>
          <a:bodyPr/>
          <a:lstStyle/>
          <a:p>
            <a:r>
              <a:rPr lang="es-ES" sz="3600" dirty="0">
                <a:solidFill>
                  <a:srgbClr val="FFC000"/>
                </a:solidFill>
                <a:latin typeface="Comic Sans MS" charset="0"/>
                <a:ea typeface="Comic Sans MS" charset="0"/>
                <a:cs typeface="Comic Sans MS" charset="0"/>
              </a:rPr>
              <a:t>HEMOFILIA - </a:t>
            </a:r>
            <a:r>
              <a:rPr lang="en-US" sz="3600" dirty="0" err="1">
                <a:solidFill>
                  <a:srgbClr val="FFC000"/>
                </a:solidFill>
                <a:latin typeface="Comic Sans MS" charset="0"/>
                <a:ea typeface="Comic Sans MS" charset="0"/>
                <a:cs typeface="Comic Sans MS" charset="0"/>
              </a:rPr>
              <a:t>Tratamiento</a:t>
            </a:r>
            <a:r>
              <a:rPr lang="en-US" sz="3600" dirty="0">
                <a:solidFill>
                  <a:srgbClr val="FFC000"/>
                </a:solidFill>
                <a:latin typeface="Comic Sans MS" charset="0"/>
                <a:ea typeface="Comic Sans MS" charset="0"/>
                <a:cs typeface="Comic Sans MS" charset="0"/>
              </a:rPr>
              <a:t/>
            </a:r>
            <a:br>
              <a:rPr lang="en-US" sz="3600" dirty="0">
                <a:solidFill>
                  <a:srgbClr val="FFC000"/>
                </a:solidFill>
                <a:latin typeface="Comic Sans MS" charset="0"/>
                <a:ea typeface="Comic Sans MS" charset="0"/>
                <a:cs typeface="Comic Sans MS" charset="0"/>
              </a:rPr>
            </a:br>
            <a:r>
              <a:rPr lang="en-US" sz="3600" dirty="0" err="1">
                <a:solidFill>
                  <a:srgbClr val="FFC000"/>
                </a:solidFill>
                <a:latin typeface="Comic Sans MS" charset="0"/>
                <a:ea typeface="Comic Sans MS" charset="0"/>
                <a:cs typeface="Comic Sans MS" charset="0"/>
              </a:rPr>
              <a:t>Medidas</a:t>
            </a:r>
            <a:r>
              <a:rPr lang="en-US" sz="3600" dirty="0">
                <a:solidFill>
                  <a:srgbClr val="FFC000"/>
                </a:solidFill>
                <a:latin typeface="Comic Sans MS" charset="0"/>
                <a:ea typeface="Comic Sans MS" charset="0"/>
                <a:cs typeface="Comic Sans MS" charset="0"/>
              </a:rPr>
              <a:t> </a:t>
            </a:r>
            <a:r>
              <a:rPr lang="en-US" sz="3600" dirty="0" err="1">
                <a:solidFill>
                  <a:srgbClr val="FFC000"/>
                </a:solidFill>
                <a:latin typeface="Comic Sans MS" charset="0"/>
                <a:ea typeface="Comic Sans MS" charset="0"/>
                <a:cs typeface="Comic Sans MS" charset="0"/>
              </a:rPr>
              <a:t>Generales</a:t>
            </a:r>
            <a:endParaRPr lang="es-ES" sz="3600" dirty="0">
              <a:solidFill>
                <a:srgbClr val="FFC000"/>
              </a:solidFill>
              <a:latin typeface="Comic Sans MS" charset="0"/>
              <a:ea typeface="Comic Sans MS" charset="0"/>
              <a:cs typeface="Comic Sans MS" charset="0"/>
            </a:endParaRPr>
          </a:p>
        </p:txBody>
      </p:sp>
      <p:pic>
        <p:nvPicPr>
          <p:cNvPr id="120836" name="Picture 4" descr="image"/>
          <p:cNvPicPr>
            <a:picLocks noChangeAspect="1" noChangeArrowheads="1"/>
          </p:cNvPicPr>
          <p:nvPr/>
        </p:nvPicPr>
        <p:blipFill>
          <a:blip r:embed="rId3"/>
          <a:srcRect/>
          <a:stretch>
            <a:fillRect/>
          </a:stretch>
        </p:blipFill>
        <p:spPr bwMode="auto">
          <a:xfrm>
            <a:off x="250825" y="2133600"/>
            <a:ext cx="3048000" cy="41148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120837" name="Text Box 5"/>
          <p:cNvSpPr txBox="1">
            <a:spLocks noChangeArrowheads="1"/>
          </p:cNvSpPr>
          <p:nvPr/>
        </p:nvSpPr>
        <p:spPr bwMode="auto">
          <a:xfrm>
            <a:off x="4284663" y="1844675"/>
            <a:ext cx="3916457" cy="3416320"/>
          </a:xfrm>
          <a:prstGeom prst="rect">
            <a:avLst/>
          </a:prstGeom>
          <a:solidFill>
            <a:schemeClr val="tx1"/>
          </a:solidFill>
          <a:ln w="28575">
            <a:solidFill>
              <a:schemeClr val="bg2"/>
            </a:solidFill>
            <a:miter lim="800000"/>
            <a:headEnd/>
            <a:tailEnd/>
          </a:ln>
          <a:effectLst/>
        </p:spPr>
        <p:txBody>
          <a:bodyPr wrap="none">
            <a:spAutoFit/>
          </a:bodyPr>
          <a:lstStyle/>
          <a:p>
            <a:r>
              <a:rPr lang="es-ES" sz="5400" dirty="0">
                <a:solidFill>
                  <a:schemeClr val="bg2"/>
                </a:solidFill>
                <a:effectLst/>
              </a:rPr>
              <a:t>Reposo</a:t>
            </a:r>
          </a:p>
          <a:p>
            <a:r>
              <a:rPr lang="es-ES" sz="5400" dirty="0">
                <a:solidFill>
                  <a:schemeClr val="bg2"/>
                </a:solidFill>
                <a:effectLst/>
              </a:rPr>
              <a:t>Hielo</a:t>
            </a:r>
          </a:p>
          <a:p>
            <a:r>
              <a:rPr lang="es-ES" sz="5400" dirty="0">
                <a:solidFill>
                  <a:schemeClr val="bg2"/>
                </a:solidFill>
                <a:effectLst/>
              </a:rPr>
              <a:t>Compresión</a:t>
            </a:r>
          </a:p>
          <a:p>
            <a:r>
              <a:rPr lang="es-ES" sz="5400" dirty="0">
                <a:solidFill>
                  <a:schemeClr val="bg2"/>
                </a:solidFill>
                <a:effectLst/>
              </a:rPr>
              <a:t>Elevación</a:t>
            </a:r>
          </a:p>
        </p:txBody>
      </p:sp>
      <p:sp>
        <p:nvSpPr>
          <p:cNvPr id="120838" name="Text Box 6"/>
          <p:cNvSpPr txBox="1">
            <a:spLocks noChangeArrowheads="1"/>
          </p:cNvSpPr>
          <p:nvPr/>
        </p:nvSpPr>
        <p:spPr bwMode="auto">
          <a:xfrm>
            <a:off x="4427538" y="5589588"/>
            <a:ext cx="3960886" cy="1006475"/>
          </a:xfrm>
          <a:prstGeom prst="rect">
            <a:avLst/>
          </a:prstGeom>
          <a:solidFill>
            <a:schemeClr val="tx1"/>
          </a:solidFill>
          <a:ln w="28575">
            <a:solidFill>
              <a:srgbClr val="002060"/>
            </a:solidFill>
            <a:miter lim="800000"/>
            <a:headEnd/>
            <a:tailEnd/>
          </a:ln>
          <a:effectLst/>
        </p:spPr>
        <p:txBody>
          <a:bodyPr wrap="square">
            <a:spAutoFit/>
          </a:bodyPr>
          <a:lstStyle/>
          <a:p>
            <a:r>
              <a:rPr lang="es-ES" sz="6000" b="1" dirty="0">
                <a:solidFill>
                  <a:srgbClr val="000066"/>
                </a:solidFill>
                <a:effectLst/>
              </a:rPr>
              <a:t>Factor VIII</a:t>
            </a:r>
          </a:p>
        </p:txBody>
      </p:sp>
    </p:spTree>
    <p:extLst>
      <p:ext uri="{BB962C8B-B14F-4D97-AF65-F5344CB8AC3E}">
        <p14:creationId xmlns:p14="http://schemas.microsoft.com/office/powerpoint/2010/main" val="1979445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9" name="Picture 5" descr="image"/>
          <p:cNvPicPr>
            <a:picLocks noChangeAspect="1" noChangeArrowheads="1"/>
          </p:cNvPicPr>
          <p:nvPr/>
        </p:nvPicPr>
        <p:blipFill>
          <a:blip r:embed="rId3"/>
          <a:srcRect/>
          <a:stretch>
            <a:fillRect/>
          </a:stretch>
        </p:blipFill>
        <p:spPr bwMode="auto">
          <a:xfrm>
            <a:off x="0" y="2708920"/>
            <a:ext cx="3048000" cy="41148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93191" name="Picture 7" descr="image"/>
          <p:cNvPicPr>
            <a:picLocks noChangeAspect="1" noChangeArrowheads="1"/>
          </p:cNvPicPr>
          <p:nvPr/>
        </p:nvPicPr>
        <p:blipFill>
          <a:blip r:embed="rId4"/>
          <a:srcRect/>
          <a:stretch>
            <a:fillRect/>
          </a:stretch>
        </p:blipFill>
        <p:spPr bwMode="auto">
          <a:xfrm>
            <a:off x="3059113" y="2708920"/>
            <a:ext cx="3048000" cy="41148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93193" name="Picture 9" descr="image"/>
          <p:cNvPicPr>
            <a:picLocks noChangeAspect="1" noChangeArrowheads="1"/>
          </p:cNvPicPr>
          <p:nvPr/>
        </p:nvPicPr>
        <p:blipFill>
          <a:blip r:embed="rId5"/>
          <a:srcRect/>
          <a:stretch>
            <a:fillRect/>
          </a:stretch>
        </p:blipFill>
        <p:spPr bwMode="auto">
          <a:xfrm>
            <a:off x="6096000" y="2743200"/>
            <a:ext cx="3048000" cy="41148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93196" name="Rectangle 12"/>
          <p:cNvSpPr>
            <a:spLocks noGrp="1" noRot="1" noChangeArrowheads="1"/>
          </p:cNvSpPr>
          <p:nvPr>
            <p:ph type="title"/>
          </p:nvPr>
        </p:nvSpPr>
        <p:spPr>
          <a:xfrm>
            <a:off x="696913" y="116632"/>
            <a:ext cx="7772400" cy="1143000"/>
          </a:xfrm>
        </p:spPr>
        <p:txBody>
          <a:bodyPr/>
          <a:lstStyle/>
          <a:p>
            <a:r>
              <a:rPr lang="en-US" sz="3600">
                <a:solidFill>
                  <a:srgbClr val="FFC000"/>
                </a:solidFill>
                <a:latin typeface="Comic Sans MS" charset="0"/>
                <a:ea typeface="Comic Sans MS" charset="0"/>
                <a:cs typeface="Comic Sans MS" charset="0"/>
              </a:rPr>
              <a:t>HEMOFILIA - </a:t>
            </a:r>
            <a:r>
              <a:rPr lang="en-US" sz="3600" dirty="0" err="1">
                <a:solidFill>
                  <a:srgbClr val="FFC000"/>
                </a:solidFill>
                <a:latin typeface="Comic Sans MS" charset="0"/>
                <a:ea typeface="Comic Sans MS" charset="0"/>
                <a:cs typeface="Comic Sans MS" charset="0"/>
              </a:rPr>
              <a:t>Tratamiento</a:t>
            </a:r>
            <a:r>
              <a:rPr lang="en-US" sz="3600" dirty="0">
                <a:solidFill>
                  <a:srgbClr val="FFC000"/>
                </a:solidFill>
                <a:latin typeface="Comic Sans MS" charset="0"/>
                <a:ea typeface="Comic Sans MS" charset="0"/>
                <a:cs typeface="Comic Sans MS" charset="0"/>
              </a:rPr>
              <a:t/>
            </a:r>
            <a:br>
              <a:rPr lang="en-US" sz="3600" dirty="0">
                <a:solidFill>
                  <a:srgbClr val="FFC000"/>
                </a:solidFill>
                <a:latin typeface="Comic Sans MS" charset="0"/>
                <a:ea typeface="Comic Sans MS" charset="0"/>
                <a:cs typeface="Comic Sans MS" charset="0"/>
              </a:rPr>
            </a:br>
            <a:r>
              <a:rPr lang="en-US" sz="3600" dirty="0">
                <a:solidFill>
                  <a:srgbClr val="FFC000"/>
                </a:solidFill>
                <a:latin typeface="Comic Sans MS" charset="0"/>
                <a:ea typeface="Comic Sans MS" charset="0"/>
                <a:cs typeface="Comic Sans MS" charset="0"/>
              </a:rPr>
              <a:t> </a:t>
            </a:r>
            <a:r>
              <a:rPr lang="en-US" sz="3600" dirty="0" err="1">
                <a:solidFill>
                  <a:srgbClr val="FFC000"/>
                </a:solidFill>
                <a:latin typeface="Comic Sans MS" charset="0"/>
                <a:ea typeface="Comic Sans MS" charset="0"/>
                <a:cs typeface="Comic Sans MS" charset="0"/>
              </a:rPr>
              <a:t>Medidas</a:t>
            </a:r>
            <a:r>
              <a:rPr lang="en-US" sz="3600" dirty="0">
                <a:solidFill>
                  <a:srgbClr val="FFC000"/>
                </a:solidFill>
                <a:latin typeface="Comic Sans MS" charset="0"/>
                <a:ea typeface="Comic Sans MS" charset="0"/>
                <a:cs typeface="Comic Sans MS" charset="0"/>
              </a:rPr>
              <a:t> </a:t>
            </a:r>
            <a:r>
              <a:rPr lang="en-US" sz="3600" dirty="0" err="1">
                <a:solidFill>
                  <a:srgbClr val="FFC000"/>
                </a:solidFill>
                <a:latin typeface="Comic Sans MS" charset="0"/>
                <a:ea typeface="Comic Sans MS" charset="0"/>
                <a:cs typeface="Comic Sans MS" charset="0"/>
              </a:rPr>
              <a:t>Generales</a:t>
            </a:r>
            <a:endParaRPr lang="es-ES" sz="3600" dirty="0">
              <a:solidFill>
                <a:srgbClr val="FFC000"/>
              </a:solidFill>
              <a:latin typeface="Comic Sans MS" charset="0"/>
              <a:ea typeface="Comic Sans MS" charset="0"/>
              <a:cs typeface="Comic Sans MS" charset="0"/>
            </a:endParaRPr>
          </a:p>
        </p:txBody>
      </p:sp>
      <p:sp>
        <p:nvSpPr>
          <p:cNvPr id="93197" name="Text Box 13"/>
          <p:cNvSpPr txBox="1">
            <a:spLocks noChangeArrowheads="1"/>
          </p:cNvSpPr>
          <p:nvPr/>
        </p:nvSpPr>
        <p:spPr bwMode="auto">
          <a:xfrm>
            <a:off x="107504" y="1293548"/>
            <a:ext cx="8713092" cy="1006475"/>
          </a:xfrm>
          <a:prstGeom prst="rect">
            <a:avLst/>
          </a:prstGeom>
          <a:solidFill>
            <a:schemeClr val="tx1"/>
          </a:solidFill>
          <a:ln w="9525">
            <a:noFill/>
            <a:miter lim="800000"/>
            <a:headEnd/>
            <a:tailEnd/>
          </a:ln>
          <a:effectLst/>
        </p:spPr>
        <p:txBody>
          <a:bodyPr wrap="square">
            <a:spAutoFit/>
          </a:bodyPr>
          <a:lstStyle/>
          <a:p>
            <a:r>
              <a:rPr lang="es-ES" sz="2000">
                <a:solidFill>
                  <a:schemeClr val="bg2"/>
                </a:solidFill>
                <a:effectLst/>
                <a:latin typeface="Verdana" pitchFamily="34" charset="0"/>
              </a:rPr>
              <a:t>TRATAMIENTO EN EL HOGAR -  ADMINISTRADO POR FAMILIARES O POR EL PROPIO PACIENTE.</a:t>
            </a:r>
          </a:p>
          <a:p>
            <a:r>
              <a:rPr lang="es-ES" sz="2000" dirty="0">
                <a:solidFill>
                  <a:schemeClr val="bg2"/>
                </a:solidFill>
                <a:effectLst/>
                <a:latin typeface="Verdana" pitchFamily="34" charset="0"/>
              </a:rPr>
              <a:t>ES PRECOZ Y MEJORA LA CALIDAD DE VIDA</a:t>
            </a:r>
          </a:p>
        </p:txBody>
      </p:sp>
    </p:spTree>
    <p:extLst>
      <p:ext uri="{BB962C8B-B14F-4D97-AF65-F5344CB8AC3E}">
        <p14:creationId xmlns:p14="http://schemas.microsoft.com/office/powerpoint/2010/main" val="20742594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Título"/>
          <p:cNvSpPr txBox="1">
            <a:spLocks/>
          </p:cNvSpPr>
          <p:nvPr/>
        </p:nvSpPr>
        <p:spPr>
          <a:xfrm>
            <a:off x="467544" y="1196752"/>
            <a:ext cx="7920880" cy="4824536"/>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8800" b="1" dirty="0" err="1" smtClean="0">
                <a:solidFill>
                  <a:srgbClr val="FFC000"/>
                </a:solidFill>
                <a:latin typeface="Comic Sans MS" charset="0"/>
                <a:ea typeface="Comic Sans MS" charset="0"/>
                <a:cs typeface="Comic Sans MS" charset="0"/>
              </a:rPr>
              <a:t>Profilaxis</a:t>
            </a:r>
            <a:r>
              <a:rPr lang="en-US" sz="8800" b="1" dirty="0" smtClean="0">
                <a:solidFill>
                  <a:srgbClr val="FFC000"/>
                </a:solidFill>
                <a:latin typeface="Comic Sans MS" charset="0"/>
                <a:ea typeface="Comic Sans MS" charset="0"/>
                <a:cs typeface="Comic Sans MS" charset="0"/>
              </a:rPr>
              <a:t> </a:t>
            </a:r>
          </a:p>
          <a:p>
            <a:pPr algn="ctr" fontAlgn="auto">
              <a:spcAft>
                <a:spcPts val="0"/>
              </a:spcAft>
            </a:pPr>
            <a:r>
              <a:rPr lang="en-US" sz="8800" b="1" dirty="0" smtClean="0">
                <a:solidFill>
                  <a:srgbClr val="FFC000"/>
                </a:solidFill>
                <a:latin typeface="Comic Sans MS" charset="0"/>
                <a:ea typeface="Comic Sans MS" charset="0"/>
                <a:cs typeface="Comic Sans MS" charset="0"/>
              </a:rPr>
              <a:t>en </a:t>
            </a:r>
          </a:p>
          <a:p>
            <a:pPr algn="ctr" fontAlgn="auto">
              <a:spcAft>
                <a:spcPts val="0"/>
              </a:spcAft>
            </a:pPr>
            <a:r>
              <a:rPr lang="en-US" sz="8800" b="1" dirty="0" err="1" smtClean="0">
                <a:solidFill>
                  <a:srgbClr val="FFC000"/>
                </a:solidFill>
                <a:latin typeface="Comic Sans MS" charset="0"/>
                <a:ea typeface="Comic Sans MS" charset="0"/>
                <a:cs typeface="Comic Sans MS" charset="0"/>
              </a:rPr>
              <a:t>Hemofilia</a:t>
            </a:r>
            <a:r>
              <a:rPr lang="es-ES" sz="5400" b="1" dirty="0" smtClean="0">
                <a:solidFill>
                  <a:srgbClr val="FFC000"/>
                </a:solidFill>
                <a:latin typeface="Comic Sans MS" charset="0"/>
                <a:ea typeface="Comic Sans MS" charset="0"/>
                <a:cs typeface="Comic Sans MS" charset="0"/>
              </a:rPr>
              <a:t/>
            </a:r>
            <a:br>
              <a:rPr lang="es-ES" sz="5400" b="1" dirty="0" smtClean="0">
                <a:solidFill>
                  <a:srgbClr val="FFC000"/>
                </a:solidFill>
                <a:latin typeface="Comic Sans MS" charset="0"/>
                <a:ea typeface="Comic Sans MS" charset="0"/>
                <a:cs typeface="Comic Sans MS" charset="0"/>
              </a:rPr>
            </a:br>
            <a:endParaRPr lang="es-AR" sz="8800" b="1" dirty="0">
              <a:solidFill>
                <a:srgbClr val="FFC000"/>
              </a:solidFill>
              <a:latin typeface="Comic Sans MS" charset="0"/>
              <a:ea typeface="Comic Sans MS" charset="0"/>
              <a:cs typeface="Comic Sans MS" charset="0"/>
            </a:endParaRPr>
          </a:p>
        </p:txBody>
      </p:sp>
    </p:spTree>
    <p:extLst>
      <p:ext uri="{BB962C8B-B14F-4D97-AF65-F5344CB8AC3E}">
        <p14:creationId xmlns:p14="http://schemas.microsoft.com/office/powerpoint/2010/main" val="16448594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8496944" cy="4829829"/>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Rot="1" noChangeArrowheads="1"/>
          </p:cNvSpPr>
          <p:nvPr/>
        </p:nvSpPr>
        <p:spPr>
          <a:xfrm>
            <a:off x="323528" y="476672"/>
            <a:ext cx="8579296" cy="1143000"/>
          </a:xfrm>
          <a:prstGeom prst="rect">
            <a:avLst/>
          </a:prstGeom>
        </p:spPr>
        <p:txBody>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lgn="l"/>
            <a:r>
              <a:rPr lang="es-ES" sz="4000" kern="0" smtClean="0">
                <a:solidFill>
                  <a:srgbClr val="FFC000"/>
                </a:solidFill>
                <a:latin typeface="Comic Sans MS" charset="0"/>
                <a:ea typeface="Comic Sans MS" charset="0"/>
                <a:cs typeface="Comic Sans MS" charset="0"/>
              </a:rPr>
              <a:t>PROFILAXIS: LA </a:t>
            </a:r>
            <a:r>
              <a:rPr lang="es-ES" sz="4000" kern="0" dirty="0" smtClean="0">
                <a:solidFill>
                  <a:srgbClr val="FFC000"/>
                </a:solidFill>
                <a:latin typeface="Comic Sans MS" charset="0"/>
                <a:ea typeface="Comic Sans MS" charset="0"/>
                <a:cs typeface="Comic Sans MS" charset="0"/>
              </a:rPr>
              <a:t>EVIDENCIA</a:t>
            </a:r>
            <a:r>
              <a:rPr lang="mr-IN" sz="4000" kern="0" dirty="0" smtClean="0">
                <a:solidFill>
                  <a:srgbClr val="FFC000"/>
                </a:solidFill>
                <a:latin typeface="Comic Sans MS" charset="0"/>
                <a:ea typeface="Comic Sans MS" charset="0"/>
                <a:cs typeface="Comic Sans MS" charset="0"/>
              </a:rPr>
              <a:t>……</a:t>
            </a:r>
            <a:endParaRPr lang="es-ES" sz="4000" kern="0" dirty="0">
              <a:solidFill>
                <a:srgbClr val="FFC000"/>
              </a:solidFill>
              <a:latin typeface="Comic Sans MS" charset="0"/>
              <a:ea typeface="Comic Sans MS" charset="0"/>
              <a:cs typeface="Comic Sans MS" charset="0"/>
            </a:endParaRPr>
          </a:p>
        </p:txBody>
      </p:sp>
    </p:spTree>
    <p:extLst>
      <p:ext uri="{BB962C8B-B14F-4D97-AF65-F5344CB8AC3E}">
        <p14:creationId xmlns:p14="http://schemas.microsoft.com/office/powerpoint/2010/main" val="5954521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611189" y="489877"/>
            <a:ext cx="7941568" cy="719137"/>
          </a:xfrm>
        </p:spPr>
        <p:txBody>
          <a:bodyPr>
            <a:noAutofit/>
          </a:bodyPr>
          <a:lstStyle/>
          <a:p>
            <a:r>
              <a:rPr lang="en-US" sz="5400" b="1" dirty="0" err="1" smtClean="0">
                <a:solidFill>
                  <a:srgbClr val="FFC000"/>
                </a:solidFill>
                <a:latin typeface="Comic Sans MS" charset="0"/>
                <a:ea typeface="Comic Sans MS" charset="0"/>
                <a:cs typeface="Comic Sans MS" charset="0"/>
              </a:rPr>
              <a:t>Profilaxis</a:t>
            </a:r>
            <a:r>
              <a:rPr lang="en-US" sz="5400" b="1" dirty="0" smtClean="0">
                <a:solidFill>
                  <a:srgbClr val="FFC000"/>
                </a:solidFill>
                <a:latin typeface="Comic Sans MS" charset="0"/>
                <a:ea typeface="Comic Sans MS" charset="0"/>
                <a:cs typeface="Comic Sans MS" charset="0"/>
              </a:rPr>
              <a:t> en </a:t>
            </a:r>
            <a:r>
              <a:rPr lang="en-US" sz="5400" b="1" dirty="0" err="1" smtClean="0">
                <a:solidFill>
                  <a:srgbClr val="FFC000"/>
                </a:solidFill>
                <a:latin typeface="Comic Sans MS" charset="0"/>
                <a:ea typeface="Comic Sans MS" charset="0"/>
                <a:cs typeface="Comic Sans MS" charset="0"/>
              </a:rPr>
              <a:t>Hemofilia</a:t>
            </a:r>
            <a:r>
              <a:rPr lang="es-ES" sz="3200" b="1" dirty="0" smtClean="0">
                <a:solidFill>
                  <a:srgbClr val="FFC000"/>
                </a:solidFill>
                <a:latin typeface="Comic Sans MS" charset="0"/>
                <a:ea typeface="Comic Sans MS" charset="0"/>
                <a:cs typeface="Comic Sans MS" charset="0"/>
              </a:rPr>
              <a:t/>
            </a:r>
            <a:br>
              <a:rPr lang="es-ES" sz="3200" b="1" dirty="0" smtClean="0">
                <a:solidFill>
                  <a:srgbClr val="FFC000"/>
                </a:solidFill>
                <a:latin typeface="Comic Sans MS" charset="0"/>
                <a:ea typeface="Comic Sans MS" charset="0"/>
                <a:cs typeface="Comic Sans MS" charset="0"/>
              </a:rPr>
            </a:br>
            <a:endParaRPr lang="es-AR" sz="5400" b="1" dirty="0">
              <a:solidFill>
                <a:srgbClr val="FFC000"/>
              </a:solidFill>
              <a:latin typeface="Comic Sans MS" charset="0"/>
              <a:ea typeface="Comic Sans MS" charset="0"/>
              <a:cs typeface="Comic Sans MS" charset="0"/>
            </a:endParaRPr>
          </a:p>
        </p:txBody>
      </p:sp>
      <p:sp>
        <p:nvSpPr>
          <p:cNvPr id="190467" name="Rectangle 3"/>
          <p:cNvSpPr>
            <a:spLocks noGrp="1" noChangeArrowheads="1"/>
          </p:cNvSpPr>
          <p:nvPr>
            <p:ph type="body" idx="4294967295"/>
          </p:nvPr>
        </p:nvSpPr>
        <p:spPr>
          <a:xfrm>
            <a:off x="251520" y="1414199"/>
            <a:ext cx="8301237" cy="4607089"/>
          </a:xfrm>
          <a:ln>
            <a:solidFill>
              <a:schemeClr val="tx1"/>
            </a:solidFill>
          </a:ln>
        </p:spPr>
        <p:txBody>
          <a:bodyPr>
            <a:noAutofit/>
          </a:bodyPr>
          <a:lstStyle/>
          <a:p>
            <a:pPr>
              <a:buSzPct val="65000"/>
              <a:buFont typeface="Arial" pitchFamily="34" charset="0"/>
              <a:buChar char="•"/>
            </a:pPr>
            <a:r>
              <a:rPr lang="en-US" dirty="0" err="1">
                <a:solidFill>
                  <a:srgbClr val="FFFF00"/>
                </a:solidFill>
                <a:latin typeface="Arial" charset="0"/>
                <a:ea typeface="Arial" charset="0"/>
                <a:cs typeface="Arial" charset="0"/>
              </a:rPr>
              <a:t>Administración</a:t>
            </a:r>
            <a:r>
              <a:rPr lang="en-US" dirty="0">
                <a:solidFill>
                  <a:srgbClr val="FFFF00"/>
                </a:solidFill>
                <a:latin typeface="Arial" charset="0"/>
                <a:ea typeface="Arial" charset="0"/>
                <a:cs typeface="Arial" charset="0"/>
              </a:rPr>
              <a:t> de FVIII/IX en </a:t>
            </a:r>
            <a:r>
              <a:rPr lang="en-US" dirty="0" err="1">
                <a:solidFill>
                  <a:srgbClr val="FFFF00"/>
                </a:solidFill>
                <a:latin typeface="Arial" charset="0"/>
                <a:ea typeface="Arial" charset="0"/>
                <a:cs typeface="Arial" charset="0"/>
              </a:rPr>
              <a:t>intervalos</a:t>
            </a:r>
            <a:r>
              <a:rPr lang="en-US" dirty="0">
                <a:solidFill>
                  <a:srgbClr val="FFFF00"/>
                </a:solidFill>
                <a:latin typeface="Arial" charset="0"/>
                <a:ea typeface="Arial" charset="0"/>
                <a:cs typeface="Arial" charset="0"/>
              </a:rPr>
              <a:t> </a:t>
            </a:r>
            <a:r>
              <a:rPr lang="en-US" dirty="0" err="1">
                <a:solidFill>
                  <a:srgbClr val="FFFF00"/>
                </a:solidFill>
                <a:latin typeface="Arial" charset="0"/>
                <a:ea typeface="Arial" charset="0"/>
                <a:cs typeface="Arial" charset="0"/>
              </a:rPr>
              <a:t>regulares</a:t>
            </a:r>
            <a:r>
              <a:rPr lang="en-US" dirty="0">
                <a:solidFill>
                  <a:srgbClr val="FFFF00"/>
                </a:solidFill>
                <a:latin typeface="Arial" charset="0"/>
                <a:ea typeface="Arial" charset="0"/>
                <a:cs typeface="Arial" charset="0"/>
              </a:rPr>
              <a:t> para </a:t>
            </a:r>
            <a:r>
              <a:rPr lang="en-US" dirty="0" err="1">
                <a:solidFill>
                  <a:srgbClr val="FFFF00"/>
                </a:solidFill>
                <a:latin typeface="Arial" charset="0"/>
                <a:ea typeface="Arial" charset="0"/>
                <a:cs typeface="Arial" charset="0"/>
              </a:rPr>
              <a:t>prevenir</a:t>
            </a:r>
            <a:r>
              <a:rPr lang="en-US" dirty="0">
                <a:solidFill>
                  <a:srgbClr val="FFFF00"/>
                </a:solidFill>
                <a:latin typeface="Arial" charset="0"/>
                <a:ea typeface="Arial" charset="0"/>
                <a:cs typeface="Arial" charset="0"/>
              </a:rPr>
              <a:t> el </a:t>
            </a:r>
            <a:r>
              <a:rPr lang="en-US" dirty="0" err="1">
                <a:solidFill>
                  <a:srgbClr val="FFFF00"/>
                </a:solidFill>
                <a:latin typeface="Arial" charset="0"/>
                <a:ea typeface="Arial" charset="0"/>
                <a:cs typeface="Arial" charset="0"/>
              </a:rPr>
              <a:t>desarrollo</a:t>
            </a:r>
            <a:r>
              <a:rPr lang="en-US" dirty="0">
                <a:solidFill>
                  <a:srgbClr val="FFFF00"/>
                </a:solidFill>
                <a:latin typeface="Arial" charset="0"/>
                <a:ea typeface="Arial" charset="0"/>
                <a:cs typeface="Arial" charset="0"/>
              </a:rPr>
              <a:t> de </a:t>
            </a:r>
            <a:r>
              <a:rPr lang="en-US" dirty="0" err="1">
                <a:solidFill>
                  <a:srgbClr val="FFFF00"/>
                </a:solidFill>
                <a:latin typeface="Arial" charset="0"/>
                <a:ea typeface="Arial" charset="0"/>
                <a:cs typeface="Arial" charset="0"/>
              </a:rPr>
              <a:t>sangrados</a:t>
            </a:r>
            <a:endParaRPr lang="en-US" dirty="0">
              <a:solidFill>
                <a:srgbClr val="FFFF00"/>
              </a:solidFill>
              <a:latin typeface="Arial" charset="0"/>
              <a:ea typeface="Arial" charset="0"/>
              <a:cs typeface="Arial" charset="0"/>
            </a:endParaRPr>
          </a:p>
          <a:p>
            <a:pPr lvl="1">
              <a:buSzPct val="65000"/>
              <a:buFont typeface="Arial" pitchFamily="34" charset="0"/>
              <a:buChar char="•"/>
            </a:pPr>
            <a:r>
              <a:rPr lang="en-US" sz="2400" dirty="0" err="1">
                <a:solidFill>
                  <a:schemeClr val="tx1"/>
                </a:solidFill>
                <a:latin typeface="Arial" charset="0"/>
                <a:ea typeface="Arial" charset="0"/>
                <a:cs typeface="Arial" charset="0"/>
              </a:rPr>
              <a:t>Disminuye</a:t>
            </a:r>
            <a:r>
              <a:rPr lang="en-US" sz="2400" dirty="0">
                <a:solidFill>
                  <a:schemeClr val="tx1"/>
                </a:solidFill>
                <a:latin typeface="Arial" charset="0"/>
                <a:ea typeface="Arial" charset="0"/>
                <a:cs typeface="Arial" charset="0"/>
              </a:rPr>
              <a:t> </a:t>
            </a:r>
            <a:r>
              <a:rPr lang="en-US" sz="2400" dirty="0" err="1">
                <a:solidFill>
                  <a:schemeClr val="tx1"/>
                </a:solidFill>
                <a:latin typeface="Arial" charset="0"/>
                <a:ea typeface="Arial" charset="0"/>
                <a:cs typeface="Arial" charset="0"/>
              </a:rPr>
              <a:t>frecuencia</a:t>
            </a:r>
            <a:r>
              <a:rPr lang="en-US" sz="2400" dirty="0">
                <a:solidFill>
                  <a:schemeClr val="tx1"/>
                </a:solidFill>
                <a:latin typeface="Arial" charset="0"/>
                <a:ea typeface="Arial" charset="0"/>
                <a:cs typeface="Arial" charset="0"/>
              </a:rPr>
              <a:t> de </a:t>
            </a:r>
            <a:r>
              <a:rPr lang="en-US" sz="2400" dirty="0" err="1">
                <a:solidFill>
                  <a:schemeClr val="tx1"/>
                </a:solidFill>
                <a:latin typeface="Arial" charset="0"/>
                <a:ea typeface="Arial" charset="0"/>
                <a:cs typeface="Arial" charset="0"/>
              </a:rPr>
              <a:t>hemorragias</a:t>
            </a:r>
            <a:endParaRPr lang="en-US" sz="2400" dirty="0">
              <a:solidFill>
                <a:schemeClr val="tx1"/>
              </a:solidFill>
              <a:latin typeface="Arial" charset="0"/>
              <a:ea typeface="Arial" charset="0"/>
              <a:cs typeface="Arial" charset="0"/>
            </a:endParaRPr>
          </a:p>
          <a:p>
            <a:pPr lvl="1">
              <a:buSzPct val="65000"/>
              <a:buFont typeface="Arial" pitchFamily="34" charset="0"/>
              <a:buChar char="•"/>
            </a:pPr>
            <a:r>
              <a:rPr lang="en-US" sz="2400" dirty="0" err="1">
                <a:solidFill>
                  <a:schemeClr val="tx1"/>
                </a:solidFill>
                <a:latin typeface="Arial" charset="0"/>
                <a:ea typeface="Arial" charset="0"/>
                <a:cs typeface="Arial" charset="0"/>
              </a:rPr>
              <a:t>Previene</a:t>
            </a:r>
            <a:r>
              <a:rPr lang="en-US" sz="2400" dirty="0">
                <a:solidFill>
                  <a:schemeClr val="tx1"/>
                </a:solidFill>
                <a:latin typeface="Arial" charset="0"/>
                <a:ea typeface="Arial" charset="0"/>
                <a:cs typeface="Arial" charset="0"/>
              </a:rPr>
              <a:t> o </a:t>
            </a:r>
            <a:r>
              <a:rPr lang="en-US" sz="2400" dirty="0" err="1">
                <a:solidFill>
                  <a:schemeClr val="tx1"/>
                </a:solidFill>
                <a:latin typeface="Arial" charset="0"/>
                <a:ea typeface="Arial" charset="0"/>
                <a:cs typeface="Arial" charset="0"/>
              </a:rPr>
              <a:t>posterga</a:t>
            </a:r>
            <a:r>
              <a:rPr lang="en-US" sz="2400" dirty="0">
                <a:solidFill>
                  <a:schemeClr val="tx1"/>
                </a:solidFill>
                <a:latin typeface="Arial" charset="0"/>
                <a:ea typeface="Arial" charset="0"/>
                <a:cs typeface="Arial" charset="0"/>
              </a:rPr>
              <a:t> </a:t>
            </a:r>
            <a:r>
              <a:rPr lang="en-US" sz="2400" dirty="0" err="1">
                <a:solidFill>
                  <a:schemeClr val="tx1"/>
                </a:solidFill>
                <a:latin typeface="Arial" charset="0"/>
                <a:ea typeface="Arial" charset="0"/>
                <a:cs typeface="Arial" charset="0"/>
              </a:rPr>
              <a:t>enfermedad</a:t>
            </a:r>
            <a:r>
              <a:rPr lang="en-US" sz="2400" dirty="0">
                <a:solidFill>
                  <a:schemeClr val="tx1"/>
                </a:solidFill>
                <a:latin typeface="Arial" charset="0"/>
                <a:ea typeface="Arial" charset="0"/>
                <a:cs typeface="Arial" charset="0"/>
              </a:rPr>
              <a:t> </a:t>
            </a:r>
            <a:r>
              <a:rPr lang="en-US" sz="2400" dirty="0" err="1">
                <a:solidFill>
                  <a:schemeClr val="tx1"/>
                </a:solidFill>
                <a:latin typeface="Arial" charset="0"/>
                <a:ea typeface="Arial" charset="0"/>
                <a:cs typeface="Arial" charset="0"/>
              </a:rPr>
              <a:t>articular</a:t>
            </a:r>
            <a:endParaRPr lang="en-US" sz="2400" dirty="0">
              <a:solidFill>
                <a:schemeClr val="tx1"/>
              </a:solidFill>
              <a:latin typeface="Arial" charset="0"/>
              <a:ea typeface="Arial" charset="0"/>
              <a:cs typeface="Arial" charset="0"/>
            </a:endParaRPr>
          </a:p>
          <a:p>
            <a:pPr lvl="1">
              <a:buSzPct val="65000"/>
              <a:buFont typeface="Arial" pitchFamily="34" charset="0"/>
              <a:buChar char="•"/>
            </a:pPr>
            <a:r>
              <a:rPr lang="en-US" sz="2400" dirty="0" err="1">
                <a:solidFill>
                  <a:schemeClr val="tx1"/>
                </a:solidFill>
                <a:latin typeface="Arial" charset="0"/>
                <a:ea typeface="Arial" charset="0"/>
                <a:cs typeface="Arial" charset="0"/>
              </a:rPr>
              <a:t>Mejora</a:t>
            </a:r>
            <a:r>
              <a:rPr lang="en-US" sz="2400" dirty="0">
                <a:solidFill>
                  <a:schemeClr val="tx1"/>
                </a:solidFill>
                <a:latin typeface="Arial" charset="0"/>
                <a:ea typeface="Arial" charset="0"/>
                <a:cs typeface="Arial" charset="0"/>
              </a:rPr>
              <a:t> </a:t>
            </a:r>
            <a:r>
              <a:rPr lang="en-US" sz="2400" dirty="0" err="1">
                <a:solidFill>
                  <a:schemeClr val="tx1"/>
                </a:solidFill>
                <a:latin typeface="Arial" charset="0"/>
                <a:ea typeface="Arial" charset="0"/>
                <a:cs typeface="Arial" charset="0"/>
              </a:rPr>
              <a:t>calidad</a:t>
            </a:r>
            <a:r>
              <a:rPr lang="en-US" sz="2400" dirty="0">
                <a:solidFill>
                  <a:schemeClr val="tx1"/>
                </a:solidFill>
                <a:latin typeface="Arial" charset="0"/>
                <a:ea typeface="Arial" charset="0"/>
                <a:cs typeface="Arial" charset="0"/>
              </a:rPr>
              <a:t> de </a:t>
            </a:r>
            <a:r>
              <a:rPr lang="en-US" sz="2400" dirty="0" err="1" smtClean="0">
                <a:solidFill>
                  <a:schemeClr val="tx1"/>
                </a:solidFill>
                <a:latin typeface="Arial" charset="0"/>
                <a:ea typeface="Arial" charset="0"/>
                <a:cs typeface="Arial" charset="0"/>
              </a:rPr>
              <a:t>vida</a:t>
            </a:r>
            <a:endParaRPr lang="en-US" sz="2400" dirty="0" smtClean="0">
              <a:solidFill>
                <a:schemeClr val="tx1"/>
              </a:solidFill>
              <a:latin typeface="Arial" charset="0"/>
              <a:ea typeface="Arial" charset="0"/>
              <a:cs typeface="Arial" charset="0"/>
            </a:endParaRPr>
          </a:p>
          <a:p>
            <a:pPr lvl="1">
              <a:buSzPct val="65000"/>
              <a:buFont typeface="Arial" pitchFamily="34" charset="0"/>
              <a:buChar char="•"/>
            </a:pPr>
            <a:endParaRPr lang="en-US" sz="2400" dirty="0">
              <a:solidFill>
                <a:schemeClr val="tx1"/>
              </a:solidFill>
              <a:latin typeface="Arial" charset="0"/>
              <a:ea typeface="Arial" charset="0"/>
              <a:cs typeface="Arial" charset="0"/>
            </a:endParaRPr>
          </a:p>
        </p:txBody>
      </p:sp>
      <p:sp>
        <p:nvSpPr>
          <p:cNvPr id="5" name="Text Box 4"/>
          <p:cNvSpPr txBox="1">
            <a:spLocks noChangeArrowheads="1"/>
          </p:cNvSpPr>
          <p:nvPr/>
        </p:nvSpPr>
        <p:spPr bwMode="auto">
          <a:xfrm>
            <a:off x="5652120" y="6309320"/>
            <a:ext cx="3054041" cy="430887"/>
          </a:xfrm>
          <a:prstGeom prst="rect">
            <a:avLst/>
          </a:prstGeom>
          <a:noFill/>
          <a:ln w="9525">
            <a:noFill/>
            <a:miter lim="800000"/>
            <a:headEnd/>
            <a:tailEnd/>
          </a:ln>
          <a:effectLst/>
        </p:spPr>
        <p:txBody>
          <a:bodyPr wrap="none">
            <a:spAutoFit/>
          </a:bodyPr>
          <a:lstStyle/>
          <a:p>
            <a:r>
              <a:rPr lang="en-US" sz="1100" b="1" dirty="0" err="1"/>
              <a:t>Gouw</a:t>
            </a:r>
            <a:r>
              <a:rPr lang="en-US" sz="1100" b="1" dirty="0"/>
              <a:t>, JTH, 2007   </a:t>
            </a:r>
            <a:r>
              <a:rPr lang="en-US" sz="1100" b="1" dirty="0" err="1"/>
              <a:t>Auerswald</a:t>
            </a:r>
            <a:r>
              <a:rPr lang="en-US" sz="1100" b="1" dirty="0"/>
              <a:t>, </a:t>
            </a:r>
            <a:r>
              <a:rPr lang="en-US" sz="1100" b="1" dirty="0" err="1"/>
              <a:t>Haemophilia</a:t>
            </a:r>
            <a:r>
              <a:rPr lang="en-US" sz="1100" b="1" dirty="0"/>
              <a:t>, 2011</a:t>
            </a:r>
          </a:p>
          <a:p>
            <a:r>
              <a:rPr lang="en-US" sz="1100" b="1" dirty="0" err="1"/>
              <a:t>Gouw</a:t>
            </a:r>
            <a:r>
              <a:rPr lang="en-US" sz="1100" b="1" dirty="0"/>
              <a:t>, JTH, 2011   </a:t>
            </a:r>
            <a:r>
              <a:rPr lang="en-US" sz="1100" b="1" dirty="0" err="1"/>
              <a:t>Kurnik</a:t>
            </a:r>
            <a:r>
              <a:rPr lang="en-US" sz="1100" b="1" dirty="0"/>
              <a:t>, </a:t>
            </a:r>
            <a:r>
              <a:rPr lang="en-US" sz="1100" b="1" dirty="0" err="1"/>
              <a:t>Haemophilia</a:t>
            </a:r>
            <a:r>
              <a:rPr lang="en-US" sz="1100" b="1" dirty="0"/>
              <a:t>, 2010</a:t>
            </a:r>
          </a:p>
        </p:txBody>
      </p:sp>
      <p:sp>
        <p:nvSpPr>
          <p:cNvPr id="7" name="Text Box 5"/>
          <p:cNvSpPr txBox="1">
            <a:spLocks noChangeArrowheads="1"/>
          </p:cNvSpPr>
          <p:nvPr/>
        </p:nvSpPr>
        <p:spPr bwMode="auto">
          <a:xfrm>
            <a:off x="971601" y="4437112"/>
            <a:ext cx="6120680" cy="1231106"/>
          </a:xfrm>
          <a:prstGeom prst="rect">
            <a:avLst/>
          </a:prstGeom>
          <a:solidFill>
            <a:srgbClr val="002060"/>
          </a:solidFill>
          <a:ln w="9525">
            <a:noFill/>
            <a:miter lim="800000"/>
            <a:headEnd/>
            <a:tailEnd/>
          </a:ln>
          <a:effectLst/>
        </p:spPr>
        <p:txBody>
          <a:bodyPr wrap="square">
            <a:spAutoFit/>
          </a:bodyPr>
          <a:lstStyle/>
          <a:p>
            <a:pPr lvl="1">
              <a:buFontTx/>
              <a:buChar char="-"/>
            </a:pPr>
            <a:r>
              <a:rPr lang="en-US" sz="2000" b="1" dirty="0">
                <a:solidFill>
                  <a:srgbClr val="FFFF00"/>
                </a:solidFill>
              </a:rPr>
              <a:t> </a:t>
            </a:r>
            <a:r>
              <a:rPr lang="en-US" sz="2000" b="1" dirty="0" err="1">
                <a:solidFill>
                  <a:srgbClr val="FFFF00"/>
                </a:solidFill>
              </a:rPr>
              <a:t>Previene</a:t>
            </a:r>
            <a:r>
              <a:rPr lang="en-US" sz="2000" b="1" dirty="0">
                <a:solidFill>
                  <a:srgbClr val="FFFF00"/>
                </a:solidFill>
              </a:rPr>
              <a:t> </a:t>
            </a:r>
            <a:r>
              <a:rPr lang="en-US" sz="2000" b="1" dirty="0" err="1">
                <a:solidFill>
                  <a:srgbClr val="FFFF00"/>
                </a:solidFill>
              </a:rPr>
              <a:t>desarrollo</a:t>
            </a:r>
            <a:r>
              <a:rPr lang="en-US" sz="2000" b="1" dirty="0">
                <a:solidFill>
                  <a:srgbClr val="FFFF00"/>
                </a:solidFill>
              </a:rPr>
              <a:t> de </a:t>
            </a:r>
            <a:r>
              <a:rPr lang="en-US" sz="2000" b="1" dirty="0" err="1" smtClean="0">
                <a:solidFill>
                  <a:srgbClr val="FFFF00"/>
                </a:solidFill>
              </a:rPr>
              <a:t>inhibidor</a:t>
            </a:r>
            <a:endParaRPr lang="en-US" sz="2000" b="1" dirty="0" smtClean="0">
              <a:solidFill>
                <a:srgbClr val="FFFF00"/>
              </a:solidFill>
            </a:endParaRPr>
          </a:p>
          <a:p>
            <a:pPr lvl="1"/>
            <a:endParaRPr lang="en-US" sz="2000" b="1" dirty="0">
              <a:solidFill>
                <a:srgbClr val="FFFF00"/>
              </a:solidFill>
            </a:endParaRPr>
          </a:p>
          <a:p>
            <a:pPr lvl="1">
              <a:buFontTx/>
              <a:buChar char="-"/>
            </a:pPr>
            <a:r>
              <a:rPr lang="en-US" sz="2000" b="1" dirty="0">
                <a:solidFill>
                  <a:srgbClr val="FFFF00"/>
                </a:solidFill>
              </a:rPr>
              <a:t> </a:t>
            </a:r>
            <a:r>
              <a:rPr lang="en-US" sz="2000" b="1" dirty="0" err="1">
                <a:solidFill>
                  <a:srgbClr val="FFFF00"/>
                </a:solidFill>
              </a:rPr>
              <a:t>Previene</a:t>
            </a:r>
            <a:r>
              <a:rPr lang="en-US" sz="2000" b="1" dirty="0">
                <a:solidFill>
                  <a:srgbClr val="FFFF00"/>
                </a:solidFill>
              </a:rPr>
              <a:t> </a:t>
            </a:r>
            <a:r>
              <a:rPr lang="en-US" sz="2000" b="1" dirty="0" err="1">
                <a:solidFill>
                  <a:srgbClr val="FFFF00"/>
                </a:solidFill>
              </a:rPr>
              <a:t>hemorragia</a:t>
            </a:r>
            <a:r>
              <a:rPr lang="en-US" sz="2000" b="1" dirty="0">
                <a:solidFill>
                  <a:srgbClr val="FFFF00"/>
                </a:solidFill>
              </a:rPr>
              <a:t> con </a:t>
            </a:r>
            <a:r>
              <a:rPr lang="en-US" sz="2000" b="1" dirty="0" err="1" smtClean="0">
                <a:solidFill>
                  <a:srgbClr val="FFFF00"/>
                </a:solidFill>
              </a:rPr>
              <a:t>compromiso</a:t>
            </a:r>
            <a:r>
              <a:rPr lang="en-US" sz="2000" b="1" dirty="0">
                <a:solidFill>
                  <a:srgbClr val="FFFF00"/>
                </a:solidFill>
              </a:rPr>
              <a:t> </a:t>
            </a:r>
            <a:r>
              <a:rPr lang="en-US" sz="2000" b="1" dirty="0" smtClean="0">
                <a:solidFill>
                  <a:srgbClr val="FFFF00"/>
                </a:solidFill>
              </a:rPr>
              <a:t> de </a:t>
            </a:r>
            <a:r>
              <a:rPr lang="en-US" sz="2000" b="1" dirty="0" err="1">
                <a:solidFill>
                  <a:srgbClr val="FFFF00"/>
                </a:solidFill>
              </a:rPr>
              <a:t>vida</a:t>
            </a:r>
            <a:endParaRPr lang="en-US" sz="2000" b="1" dirty="0">
              <a:solidFill>
                <a:srgbClr val="FFFF00"/>
              </a:solidFill>
            </a:endParaRPr>
          </a:p>
          <a:p>
            <a:pPr lvl="2"/>
            <a:r>
              <a:rPr lang="en-US" sz="1400" b="1" dirty="0">
                <a:solidFill>
                  <a:srgbClr val="FFFF00"/>
                </a:solidFill>
              </a:rPr>
              <a:t>	- HEMORRAGIA </a:t>
            </a:r>
            <a:r>
              <a:rPr lang="en-US" sz="1400" b="1" dirty="0" smtClean="0">
                <a:solidFill>
                  <a:srgbClr val="FFFF00"/>
                </a:solidFill>
              </a:rPr>
              <a:t>CEREBRAL</a:t>
            </a:r>
            <a:endParaRPr lang="en-US" sz="1400" dirty="0">
              <a:solidFill>
                <a:srgbClr val="FFFF00"/>
              </a:solidFill>
            </a:endParaRPr>
          </a:p>
        </p:txBody>
      </p:sp>
    </p:spTree>
    <p:extLst>
      <p:ext uri="{BB962C8B-B14F-4D97-AF65-F5344CB8AC3E}">
        <p14:creationId xmlns:p14="http://schemas.microsoft.com/office/powerpoint/2010/main" val="49097743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5496" y="1029307"/>
            <a:ext cx="9001000" cy="1400530"/>
          </a:xfrm>
        </p:spPr>
        <p:txBody>
          <a:bodyPr/>
          <a:lstStyle/>
          <a:p>
            <a:r>
              <a:rPr lang="es-ES" sz="4000" smtClean="0">
                <a:solidFill>
                  <a:srgbClr val="FFC000"/>
                </a:solidFill>
                <a:latin typeface="Comic Sans MS" charset="0"/>
                <a:ea typeface="Comic Sans MS" charset="0"/>
                <a:cs typeface="Comic Sans MS" charset="0"/>
              </a:rPr>
              <a:t>¿ Quiénes deben recibir profilaxis?</a:t>
            </a:r>
          </a:p>
        </p:txBody>
      </p:sp>
      <p:sp>
        <p:nvSpPr>
          <p:cNvPr id="51203" name="Rectangle 3"/>
          <p:cNvSpPr>
            <a:spLocks noGrp="1" noChangeArrowheads="1"/>
          </p:cNvSpPr>
          <p:nvPr>
            <p:ph idx="1"/>
          </p:nvPr>
        </p:nvSpPr>
        <p:spPr>
          <a:xfrm>
            <a:off x="215516" y="2564904"/>
            <a:ext cx="8640960" cy="2376264"/>
          </a:xfrm>
          <a:solidFill>
            <a:srgbClr val="002060"/>
          </a:solidFill>
        </p:spPr>
        <p:txBody>
          <a:bodyPr>
            <a:noAutofit/>
          </a:bodyPr>
          <a:lstStyle/>
          <a:p>
            <a:pPr marL="0" indent="0" algn="ctr">
              <a:buNone/>
            </a:pPr>
            <a:r>
              <a:rPr lang="es-ES" sz="4800" smtClean="0">
                <a:latin typeface="Comic Sans MS" charset="0"/>
                <a:ea typeface="Comic Sans MS" charset="0"/>
                <a:cs typeface="Comic Sans MS" charset="0"/>
              </a:rPr>
              <a:t>TODOS LOS INDIVIDUOS CON HEMOFILIA A </a:t>
            </a:r>
            <a:r>
              <a:rPr lang="es-ES" sz="4800" dirty="0" err="1" smtClean="0">
                <a:latin typeface="Comic Sans MS" charset="0"/>
                <a:ea typeface="Comic Sans MS" charset="0"/>
                <a:cs typeface="Comic Sans MS" charset="0"/>
              </a:rPr>
              <a:t>ó</a:t>
            </a:r>
            <a:r>
              <a:rPr lang="es-ES" sz="4800" dirty="0" smtClean="0">
                <a:latin typeface="Comic Sans MS" charset="0"/>
                <a:ea typeface="Comic Sans MS" charset="0"/>
                <a:cs typeface="Comic Sans MS" charset="0"/>
              </a:rPr>
              <a:t> B SEVERA.</a:t>
            </a:r>
          </a:p>
        </p:txBody>
      </p:sp>
      <p:sp>
        <p:nvSpPr>
          <p:cNvPr id="51204" name="Text Box 4"/>
          <p:cNvSpPr txBox="1">
            <a:spLocks noChangeArrowheads="1"/>
          </p:cNvSpPr>
          <p:nvPr/>
        </p:nvSpPr>
        <p:spPr bwMode="auto">
          <a:xfrm>
            <a:off x="3924300" y="5373688"/>
            <a:ext cx="5184775" cy="1311275"/>
          </a:xfrm>
          <a:prstGeom prst="rect">
            <a:avLst/>
          </a:prstGeom>
          <a:noFill/>
          <a:ln w="9525">
            <a:noFill/>
            <a:miter lim="800000"/>
            <a:headEnd/>
            <a:tailEnd/>
          </a:ln>
        </p:spPr>
        <p:txBody>
          <a:bodyPr>
            <a:spAutoFit/>
          </a:bodyPr>
          <a:lstStyle/>
          <a:p>
            <a:pPr>
              <a:spcBef>
                <a:spcPct val="50000"/>
              </a:spcBef>
            </a:pPr>
            <a:r>
              <a:rPr lang="es-ES" sz="2000">
                <a:latin typeface="Tahoma" pitchFamily="34" charset="0"/>
              </a:rPr>
              <a:t>Organización Mundial de la Salud (WHO)</a:t>
            </a:r>
          </a:p>
          <a:p>
            <a:pPr>
              <a:spcBef>
                <a:spcPct val="50000"/>
              </a:spcBef>
            </a:pPr>
            <a:r>
              <a:rPr lang="es-ES" sz="2000" dirty="0">
                <a:latin typeface="Tahoma" pitchFamily="34" charset="0"/>
              </a:rPr>
              <a:t>Consejo Asesor Médico Científico (MASAC)</a:t>
            </a:r>
          </a:p>
          <a:p>
            <a:pPr>
              <a:spcBef>
                <a:spcPct val="50000"/>
              </a:spcBef>
            </a:pPr>
            <a:r>
              <a:rPr lang="es-ES" sz="2000" dirty="0">
                <a:latin typeface="Tahoma" pitchFamily="34" charset="0"/>
              </a:rPr>
              <a:t>Federación Mundial de la Hemofilia (WFH)</a:t>
            </a:r>
          </a:p>
        </p:txBody>
      </p:sp>
      <p:sp>
        <p:nvSpPr>
          <p:cNvPr id="5" name="Rectángulo redondeado 4"/>
          <p:cNvSpPr/>
          <p:nvPr/>
        </p:nvSpPr>
        <p:spPr>
          <a:xfrm>
            <a:off x="2123728" y="404664"/>
            <a:ext cx="4824536" cy="8104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400" smtClean="0">
                <a:solidFill>
                  <a:srgbClr val="FFC000"/>
                </a:solidFill>
                <a:latin typeface="Comic Sans MS" charset="0"/>
                <a:ea typeface="Comic Sans MS" charset="0"/>
                <a:cs typeface="Comic Sans MS" charset="0"/>
              </a:rPr>
              <a:t>PROFILAXIS</a:t>
            </a:r>
            <a:endParaRPr lang="es-ES_tradnl" sz="4400">
              <a:solidFill>
                <a:srgbClr val="FFC000"/>
              </a:solidFill>
              <a:latin typeface="Comic Sans MS" charset="0"/>
              <a:ea typeface="Comic Sans MS" charset="0"/>
              <a:cs typeface="Comic Sans MS" charset="0"/>
            </a:endParaRPr>
          </a:p>
        </p:txBody>
      </p:sp>
    </p:spTree>
    <p:extLst>
      <p:ext uri="{BB962C8B-B14F-4D97-AF65-F5344CB8AC3E}">
        <p14:creationId xmlns:p14="http://schemas.microsoft.com/office/powerpoint/2010/main" val="1225544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22238"/>
            <a:ext cx="8824913"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08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314332" y="541118"/>
            <a:ext cx="9909783" cy="1138773"/>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4000" b="1" smtClean="0">
                <a:solidFill>
                  <a:srgbClr val="FFCC00"/>
                </a:solidFill>
                <a:effectLst>
                  <a:outerShdw blurRad="38100" dist="38100" dir="2700000" algn="tl">
                    <a:srgbClr val="000000"/>
                  </a:outerShdw>
                </a:effectLst>
                <a:latin typeface="Comic Sans MS" pitchFamily="66" charset="0"/>
              </a:rPr>
              <a:t>HEMOFILIA - COMPLICACIONES  </a:t>
            </a:r>
            <a:endParaRPr lang="es-ES" sz="4000" b="1" dirty="0" smtClean="0">
              <a:solidFill>
                <a:srgbClr val="FFCC00"/>
              </a:solidFill>
              <a:effectLst>
                <a:outerShdw blurRad="38100" dist="38100" dir="2700000" algn="tl">
                  <a:srgbClr val="000000"/>
                </a:outerShdw>
              </a:effectLst>
              <a:latin typeface="Comic Sans MS" pitchFamily="66" charset="0"/>
            </a:endParaRPr>
          </a:p>
          <a:p>
            <a:pPr marL="171450" indent="-171450" algn="ctr">
              <a:lnSpc>
                <a:spcPct val="80000"/>
              </a:lnSpc>
              <a:spcBef>
                <a:spcPct val="20000"/>
              </a:spcBef>
              <a:defRPr/>
            </a:pPr>
            <a:endParaRPr lang="es-ES" sz="3600" b="1" dirty="0">
              <a:solidFill>
                <a:srgbClr val="FFFFCC"/>
              </a:solidFill>
              <a:effectLst>
                <a:outerShdw blurRad="38100" dist="38100" dir="2700000" algn="tl">
                  <a:srgbClr val="000000"/>
                </a:outerShdw>
              </a:effectLst>
              <a:latin typeface="Comic Sans MS" pitchFamily="66" charset="0"/>
            </a:endParaRPr>
          </a:p>
        </p:txBody>
      </p:sp>
      <p:sp>
        <p:nvSpPr>
          <p:cNvPr id="18" name="Text Box 3"/>
          <p:cNvSpPr txBox="1">
            <a:spLocks noChangeArrowheads="1"/>
          </p:cNvSpPr>
          <p:nvPr/>
        </p:nvSpPr>
        <p:spPr bwMode="auto">
          <a:xfrm>
            <a:off x="1115616" y="2185112"/>
            <a:ext cx="6552728" cy="917174"/>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smtClean="0">
                <a:effectLst>
                  <a:outerShdw blurRad="38100" dist="38100" dir="2700000" algn="tl">
                    <a:srgbClr val="000000"/>
                  </a:outerShdw>
                </a:effectLst>
                <a:latin typeface="Comic Sans MS" pitchFamily="66" charset="0"/>
              </a:rPr>
              <a:t>ARTROPATIA HEMOFILICA  </a:t>
            </a:r>
            <a:endParaRPr lang="es-ES" sz="3200" b="1" dirty="0" smtClean="0">
              <a:effectLst>
                <a:outerShdw blurRad="38100" dist="38100" dir="2700000" algn="tl">
                  <a:srgbClr val="000000"/>
                </a:outerShdw>
              </a:effectLst>
              <a:latin typeface="Comic Sans MS" pitchFamily="66" charset="0"/>
            </a:endParaRPr>
          </a:p>
          <a:p>
            <a:pPr marL="171450" indent="-171450" algn="ctr">
              <a:lnSpc>
                <a:spcPct val="80000"/>
              </a:lnSpc>
              <a:spcBef>
                <a:spcPct val="20000"/>
              </a:spcBef>
              <a:defRPr/>
            </a:pPr>
            <a:endParaRPr lang="es-ES" b="1" dirty="0">
              <a:effectLst>
                <a:outerShdw blurRad="38100" dist="38100" dir="2700000" algn="tl">
                  <a:srgbClr val="000000"/>
                </a:outerShdw>
              </a:effectLst>
              <a:latin typeface="Comic Sans MS" pitchFamily="66" charset="0"/>
            </a:endParaRPr>
          </a:p>
        </p:txBody>
      </p:sp>
      <p:sp>
        <p:nvSpPr>
          <p:cNvPr id="19" name="Text Box 3"/>
          <p:cNvSpPr txBox="1">
            <a:spLocks noChangeArrowheads="1"/>
          </p:cNvSpPr>
          <p:nvPr/>
        </p:nvSpPr>
        <p:spPr bwMode="auto">
          <a:xfrm>
            <a:off x="1364195" y="3711584"/>
            <a:ext cx="6552728" cy="917174"/>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dirty="0" smtClean="0">
                <a:effectLst>
                  <a:outerShdw blurRad="38100" dist="38100" dir="2700000" algn="tl">
                    <a:srgbClr val="000000"/>
                  </a:outerShdw>
                </a:effectLst>
                <a:latin typeface="Comic Sans MS" pitchFamily="66" charset="0"/>
              </a:rPr>
              <a:t>ALTERACIONES MUSCULARES  </a:t>
            </a:r>
          </a:p>
          <a:p>
            <a:pPr marL="171450" indent="-171450" algn="ctr">
              <a:lnSpc>
                <a:spcPct val="80000"/>
              </a:lnSpc>
              <a:spcBef>
                <a:spcPct val="20000"/>
              </a:spcBef>
              <a:defRPr/>
            </a:pPr>
            <a:endParaRPr lang="es-ES" b="1" dirty="0">
              <a:effectLst>
                <a:outerShdw blurRad="38100" dist="38100" dir="2700000" algn="tl">
                  <a:srgbClr val="000000"/>
                </a:outerShdw>
              </a:effectLst>
              <a:latin typeface="Comic Sans MS" pitchFamily="66" charset="0"/>
            </a:endParaRPr>
          </a:p>
        </p:txBody>
      </p:sp>
      <p:sp>
        <p:nvSpPr>
          <p:cNvPr id="20" name="Text Box 3"/>
          <p:cNvSpPr txBox="1">
            <a:spLocks noChangeArrowheads="1"/>
          </p:cNvSpPr>
          <p:nvPr/>
        </p:nvSpPr>
        <p:spPr bwMode="auto">
          <a:xfrm>
            <a:off x="1239242" y="5296683"/>
            <a:ext cx="7193995" cy="917174"/>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3200" b="1" smtClean="0">
                <a:effectLst>
                  <a:outerShdw blurRad="38100" dist="38100" dir="2700000" algn="tl">
                    <a:srgbClr val="000000"/>
                  </a:outerShdw>
                </a:effectLst>
                <a:latin typeface="Comic Sans MS" pitchFamily="66" charset="0"/>
              </a:rPr>
              <a:t>DESARROLLO DE INHIBIDORES  </a:t>
            </a:r>
            <a:endParaRPr lang="es-ES" sz="3200" b="1" dirty="0" smtClean="0">
              <a:effectLst>
                <a:outerShdw blurRad="38100" dist="38100" dir="2700000" algn="tl">
                  <a:srgbClr val="000000"/>
                </a:outerShdw>
              </a:effectLst>
              <a:latin typeface="Comic Sans MS" pitchFamily="66" charset="0"/>
            </a:endParaRPr>
          </a:p>
          <a:p>
            <a:pPr marL="171450" indent="-171450" algn="ctr">
              <a:lnSpc>
                <a:spcPct val="80000"/>
              </a:lnSpc>
              <a:spcBef>
                <a:spcPct val="20000"/>
              </a:spcBef>
              <a:defRPr/>
            </a:pPr>
            <a:endParaRPr lang="es-ES" b="1" dirty="0">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66897244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7645" y="2564904"/>
            <a:ext cx="8796355" cy="1569660"/>
          </a:xfrm>
          <a:prstGeom prst="rect">
            <a:avLst/>
          </a:prstGeom>
          <a:noFill/>
          <a:ln w="76200">
            <a:noFill/>
          </a:ln>
        </p:spPr>
        <p:txBody>
          <a:bodyPr wrap="square">
            <a:spAutoFit/>
          </a:bodyPr>
          <a:lstStyle/>
          <a:p>
            <a:pPr fontAlgn="auto">
              <a:spcBef>
                <a:spcPts val="0"/>
              </a:spcBef>
              <a:spcAft>
                <a:spcPts val="0"/>
              </a:spcAft>
              <a:defRPr/>
            </a:pPr>
            <a:endParaRPr lang="es-AR" sz="4800" b="1" dirty="0">
              <a:solidFill>
                <a:srgbClr val="FF0000"/>
              </a:solidFill>
              <a:latin typeface="Comic Sans MS" charset="0"/>
              <a:ea typeface="Comic Sans MS" charset="0"/>
              <a:cs typeface="Comic Sans MS" charset="0"/>
            </a:endParaRPr>
          </a:p>
          <a:p>
            <a:pPr fontAlgn="auto">
              <a:spcBef>
                <a:spcPts val="0"/>
              </a:spcBef>
              <a:spcAft>
                <a:spcPts val="0"/>
              </a:spcAft>
              <a:defRPr/>
            </a:pPr>
            <a:r>
              <a:rPr lang="es-AR" sz="4800" b="1" dirty="0">
                <a:solidFill>
                  <a:srgbClr val="FF0000"/>
                </a:solidFill>
                <a:latin typeface="Comic Sans MS" charset="0"/>
                <a:ea typeface="Comic Sans MS" charset="0"/>
                <a:cs typeface="Comic Sans MS" charset="0"/>
              </a:rPr>
              <a:t>Que  tengo que saber?????</a:t>
            </a:r>
          </a:p>
        </p:txBody>
      </p:sp>
      <p:grpSp>
        <p:nvGrpSpPr>
          <p:cNvPr id="3" name="15 Grupo"/>
          <p:cNvGrpSpPr>
            <a:grpSpLocks/>
          </p:cNvGrpSpPr>
          <p:nvPr/>
        </p:nvGrpSpPr>
        <p:grpSpPr bwMode="auto">
          <a:xfrm>
            <a:off x="8098220" y="232785"/>
            <a:ext cx="804819" cy="764848"/>
            <a:chOff x="1476375" y="4868863"/>
            <a:chExt cx="647700" cy="865187"/>
          </a:xfrm>
          <a:effectLst>
            <a:outerShdw blurRad="50800" dist="38100" dir="16200000" rotWithShape="0">
              <a:prstClr val="black">
                <a:alpha val="40000"/>
              </a:prstClr>
            </a:outerShdw>
          </a:effectLst>
        </p:grpSpPr>
        <p:sp>
          <p:nvSpPr>
            <p:cNvPr id="4"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5"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6"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7"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8"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9"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fontAlgn="auto">
                <a:spcBef>
                  <a:spcPts val="0"/>
                </a:spcBef>
                <a:spcAft>
                  <a:spcPts val="0"/>
                </a:spcAft>
                <a:defRPr/>
              </a:pPr>
              <a:endParaRPr lang="es-AR" sz="2800">
                <a:latin typeface="Garamond" pitchFamily="18" charset="0"/>
              </a:endParaRPr>
            </a:p>
          </p:txBody>
        </p:sp>
        <p:sp>
          <p:nvSpPr>
            <p:cNvPr id="10"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fontAlgn="auto">
                <a:spcBef>
                  <a:spcPts val="0"/>
                </a:spcBef>
                <a:spcAft>
                  <a:spcPts val="0"/>
                </a:spcAft>
                <a:defRPr/>
              </a:pPr>
              <a:endParaRPr lang="es-AR" sz="2800">
                <a:ln>
                  <a:solidFill>
                    <a:schemeClr val="tx1"/>
                  </a:solidFill>
                </a:ln>
                <a:latin typeface="Garamond" pitchFamily="18" charset="0"/>
              </a:endParaRPr>
            </a:p>
          </p:txBody>
        </p:sp>
      </p:grpSp>
      <p:sp>
        <p:nvSpPr>
          <p:cNvPr id="11" name="Text Box 3"/>
          <p:cNvSpPr txBox="1">
            <a:spLocks noChangeArrowheads="1"/>
          </p:cNvSpPr>
          <p:nvPr/>
        </p:nvSpPr>
        <p:spPr bwMode="auto">
          <a:xfrm>
            <a:off x="755576" y="980728"/>
            <a:ext cx="7146763" cy="1994392"/>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7200" b="1" smtClean="0">
                <a:solidFill>
                  <a:srgbClr val="FFC000"/>
                </a:solidFill>
                <a:effectLst>
                  <a:outerShdw blurRad="38100" dist="38100" dir="2700000" algn="tl">
                    <a:srgbClr val="000000"/>
                  </a:outerShdw>
                </a:effectLst>
                <a:latin typeface="Comic Sans MS" pitchFamily="66" charset="0"/>
              </a:rPr>
              <a:t>INHIBIDORES  </a:t>
            </a:r>
            <a:endParaRPr lang="es-ES" sz="7200" b="1" dirty="0" smtClean="0">
              <a:solidFill>
                <a:srgbClr val="FFC000"/>
              </a:solidFill>
              <a:effectLst>
                <a:outerShdw blurRad="38100" dist="38100" dir="2700000" algn="tl">
                  <a:srgbClr val="000000"/>
                </a:outerShdw>
              </a:effectLst>
              <a:latin typeface="Comic Sans MS" pitchFamily="66" charset="0"/>
            </a:endParaRPr>
          </a:p>
          <a:p>
            <a:pPr marL="171450" indent="-171450" algn="ctr">
              <a:lnSpc>
                <a:spcPct val="80000"/>
              </a:lnSpc>
              <a:spcBef>
                <a:spcPct val="20000"/>
              </a:spcBef>
              <a:defRPr/>
            </a:pPr>
            <a:endParaRPr lang="es-ES" sz="6600" b="1" dirty="0">
              <a:solidFill>
                <a:srgbClr val="FFC000"/>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6444593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a:xfrm>
            <a:off x="0" y="115888"/>
            <a:ext cx="9144000" cy="1143000"/>
          </a:xfrm>
        </p:spPr>
        <p:txBody>
          <a:bodyPr lIns="92075" tIns="46038" rIns="92075" bIns="46038"/>
          <a:lstStyle/>
          <a:p>
            <a:pPr eaLnBrk="1" hangingPunct="1">
              <a:defRPr/>
            </a:pPr>
            <a:r>
              <a:rPr lang="es-ES" altLang="es-AR" sz="3200" dirty="0" smtClean="0">
                <a:solidFill>
                  <a:srgbClr val="FFC000"/>
                </a:solidFill>
                <a:latin typeface="Comic Sans MS" charset="0"/>
                <a:ea typeface="Comic Sans MS" charset="0"/>
                <a:cs typeface="Comic Sans MS" charset="0"/>
              </a:rPr>
              <a:t>INHIBIDOR: </a:t>
            </a:r>
            <a:br>
              <a:rPr lang="es-ES" altLang="es-AR" sz="3200" dirty="0" smtClean="0">
                <a:solidFill>
                  <a:srgbClr val="FFC000"/>
                </a:solidFill>
                <a:latin typeface="Comic Sans MS" charset="0"/>
                <a:ea typeface="Comic Sans MS" charset="0"/>
                <a:cs typeface="Comic Sans MS" charset="0"/>
              </a:rPr>
            </a:br>
            <a:r>
              <a:rPr lang="es-ES" altLang="es-AR" sz="3200" dirty="0" smtClean="0">
                <a:solidFill>
                  <a:srgbClr val="FFC000"/>
                </a:solidFill>
                <a:latin typeface="Comic Sans MS" charset="0"/>
                <a:ea typeface="Comic Sans MS" charset="0"/>
                <a:cs typeface="Comic Sans MS" charset="0"/>
              </a:rPr>
              <a:t>LA COMPLICACION MAS TEMIDA</a:t>
            </a:r>
          </a:p>
        </p:txBody>
      </p:sp>
      <p:sp>
        <p:nvSpPr>
          <p:cNvPr id="2" name="1 CuadroTexto"/>
          <p:cNvSpPr txBox="1"/>
          <p:nvPr/>
        </p:nvSpPr>
        <p:spPr>
          <a:xfrm>
            <a:off x="900113" y="4941888"/>
            <a:ext cx="7056437" cy="922337"/>
          </a:xfrm>
          <a:prstGeom prst="rect">
            <a:avLst/>
          </a:prstGeom>
          <a:noFill/>
        </p:spPr>
        <p:txBody>
          <a:bodyPr>
            <a:spAutoFit/>
          </a:bodyPr>
          <a:lstStyle/>
          <a:p>
            <a:pPr fontAlgn="auto">
              <a:spcBef>
                <a:spcPts val="0"/>
              </a:spcBef>
              <a:spcAft>
                <a:spcPts val="0"/>
              </a:spcAft>
              <a:defRPr/>
            </a:pPr>
            <a:r>
              <a:rPr lang="es-AR" sz="5400" b="1" dirty="0">
                <a:solidFill>
                  <a:srgbClr val="FF0000"/>
                </a:solidFill>
                <a:latin typeface="+mj-lt"/>
              </a:rPr>
              <a:t>Y   </a:t>
            </a:r>
            <a:r>
              <a:rPr lang="es-AR" sz="5400" b="1" dirty="0" err="1">
                <a:solidFill>
                  <a:srgbClr val="FF0000"/>
                </a:solidFill>
                <a:latin typeface="+mj-lt"/>
              </a:rPr>
              <a:t>Y</a:t>
            </a:r>
            <a:r>
              <a:rPr lang="es-AR" sz="5400" b="1" dirty="0">
                <a:solidFill>
                  <a:srgbClr val="FF0000"/>
                </a:solidFill>
                <a:latin typeface="+mj-lt"/>
              </a:rPr>
              <a:t>   </a:t>
            </a:r>
            <a:r>
              <a:rPr lang="es-AR" sz="5400" b="1" dirty="0" err="1">
                <a:solidFill>
                  <a:srgbClr val="FF0000"/>
                </a:solidFill>
                <a:latin typeface="+mj-lt"/>
              </a:rPr>
              <a:t>Y</a:t>
            </a:r>
            <a:r>
              <a:rPr lang="es-AR" sz="5400" b="1" dirty="0">
                <a:solidFill>
                  <a:srgbClr val="FF0000"/>
                </a:solidFill>
                <a:latin typeface="+mj-lt"/>
              </a:rPr>
              <a:t>    </a:t>
            </a:r>
            <a:r>
              <a:rPr lang="es-AR" sz="5400" b="1" dirty="0" err="1">
                <a:solidFill>
                  <a:srgbClr val="FF0000"/>
                </a:solidFill>
                <a:latin typeface="+mj-lt"/>
              </a:rPr>
              <a:t>Y</a:t>
            </a:r>
            <a:r>
              <a:rPr lang="es-AR" sz="5400" b="1" dirty="0">
                <a:solidFill>
                  <a:srgbClr val="FF0000"/>
                </a:solidFill>
                <a:latin typeface="+mj-lt"/>
              </a:rPr>
              <a:t>    </a:t>
            </a:r>
            <a:r>
              <a:rPr lang="es-AR" sz="5400" b="1" dirty="0" err="1">
                <a:solidFill>
                  <a:srgbClr val="FF0000"/>
                </a:solidFill>
                <a:latin typeface="+mj-lt"/>
              </a:rPr>
              <a:t>Y</a:t>
            </a:r>
            <a:r>
              <a:rPr lang="es-AR" sz="5400" b="1" dirty="0">
                <a:solidFill>
                  <a:srgbClr val="FF0000"/>
                </a:solidFill>
                <a:latin typeface="+mj-lt"/>
              </a:rPr>
              <a:t>    </a:t>
            </a:r>
            <a:r>
              <a:rPr lang="es-AR" sz="5400" b="1" dirty="0" err="1">
                <a:solidFill>
                  <a:srgbClr val="FF0000"/>
                </a:solidFill>
                <a:latin typeface="+mj-lt"/>
              </a:rPr>
              <a:t>Y</a:t>
            </a:r>
            <a:r>
              <a:rPr lang="es-AR" sz="5400" b="1" dirty="0">
                <a:solidFill>
                  <a:srgbClr val="FF0000"/>
                </a:solidFill>
                <a:latin typeface="+mj-lt"/>
              </a:rPr>
              <a:t>    </a:t>
            </a:r>
          </a:p>
        </p:txBody>
      </p:sp>
      <p:sp>
        <p:nvSpPr>
          <p:cNvPr id="61444" name="2 CuadroTexto"/>
          <p:cNvSpPr txBox="1">
            <a:spLocks noChangeArrowheads="1"/>
          </p:cNvSpPr>
          <p:nvPr/>
        </p:nvSpPr>
        <p:spPr bwMode="auto">
          <a:xfrm>
            <a:off x="900113" y="4437063"/>
            <a:ext cx="626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1800">
                <a:latin typeface="Times New Roman" charset="0"/>
                <a:ea typeface="Times New Roman" charset="0"/>
                <a:cs typeface="Times New Roman" charset="0"/>
              </a:rPr>
              <a:t> </a:t>
            </a:r>
          </a:p>
        </p:txBody>
      </p:sp>
      <p:sp>
        <p:nvSpPr>
          <p:cNvPr id="61445" name="3 CuadroTexto"/>
          <p:cNvSpPr txBox="1">
            <a:spLocks noChangeArrowheads="1"/>
          </p:cNvSpPr>
          <p:nvPr/>
        </p:nvSpPr>
        <p:spPr bwMode="auto">
          <a:xfrm>
            <a:off x="827088" y="2706688"/>
            <a:ext cx="64928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sp>
        <p:nvSpPr>
          <p:cNvPr id="61446" name="6 CuadroTexto"/>
          <p:cNvSpPr txBox="1">
            <a:spLocks noChangeArrowheads="1"/>
          </p:cNvSpPr>
          <p:nvPr/>
        </p:nvSpPr>
        <p:spPr bwMode="auto">
          <a:xfrm>
            <a:off x="1763713" y="2706688"/>
            <a:ext cx="6477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sp>
        <p:nvSpPr>
          <p:cNvPr id="61447" name="7 CuadroTexto"/>
          <p:cNvSpPr txBox="1">
            <a:spLocks noChangeArrowheads="1"/>
          </p:cNvSpPr>
          <p:nvPr/>
        </p:nvSpPr>
        <p:spPr bwMode="auto">
          <a:xfrm>
            <a:off x="2843213" y="2706688"/>
            <a:ext cx="649287"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a:solidFill>
                  <a:srgbClr val="FFFF00"/>
                </a:solidFill>
                <a:latin typeface="Times New Roman" charset="0"/>
                <a:ea typeface="Times New Roman" charset="0"/>
                <a:cs typeface="Times New Roman" charset="0"/>
              </a:rPr>
              <a:t>.</a:t>
            </a:r>
          </a:p>
        </p:txBody>
      </p:sp>
      <p:sp>
        <p:nvSpPr>
          <p:cNvPr id="61448" name="8 CuadroTexto"/>
          <p:cNvSpPr txBox="1">
            <a:spLocks noChangeArrowheads="1"/>
          </p:cNvSpPr>
          <p:nvPr/>
        </p:nvSpPr>
        <p:spPr bwMode="auto">
          <a:xfrm>
            <a:off x="3995936" y="2706688"/>
            <a:ext cx="6477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a:solidFill>
                  <a:srgbClr val="FFFF00"/>
                </a:solidFill>
                <a:latin typeface="Times New Roman" charset="0"/>
                <a:ea typeface="Times New Roman" charset="0"/>
                <a:cs typeface="Times New Roman" charset="0"/>
              </a:rPr>
              <a:t>.</a:t>
            </a:r>
          </a:p>
        </p:txBody>
      </p:sp>
      <p:sp>
        <p:nvSpPr>
          <p:cNvPr id="61449" name="9 CuadroTexto"/>
          <p:cNvSpPr txBox="1">
            <a:spLocks noChangeArrowheads="1"/>
          </p:cNvSpPr>
          <p:nvPr/>
        </p:nvSpPr>
        <p:spPr bwMode="auto">
          <a:xfrm>
            <a:off x="5219700" y="2706688"/>
            <a:ext cx="6477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a:solidFill>
                  <a:srgbClr val="FFFF00"/>
                </a:solidFill>
                <a:latin typeface="Times New Roman" charset="0"/>
                <a:ea typeface="Times New Roman" charset="0"/>
                <a:cs typeface="Times New Roman" charset="0"/>
              </a:rPr>
              <a:t>.</a:t>
            </a:r>
          </a:p>
        </p:txBody>
      </p:sp>
      <p:sp>
        <p:nvSpPr>
          <p:cNvPr id="61450" name="10 CuadroTexto"/>
          <p:cNvSpPr txBox="1">
            <a:spLocks noChangeArrowheads="1"/>
          </p:cNvSpPr>
          <p:nvPr/>
        </p:nvSpPr>
        <p:spPr bwMode="auto">
          <a:xfrm>
            <a:off x="6372225" y="2706688"/>
            <a:ext cx="6477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pic>
        <p:nvPicPr>
          <p:cNvPr id="61451" name="4 Imagen"/>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25" y="500063"/>
            <a:ext cx="202723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12 CuadroTexto"/>
          <p:cNvSpPr txBox="1">
            <a:spLocks noChangeArrowheads="1"/>
          </p:cNvSpPr>
          <p:nvPr/>
        </p:nvSpPr>
        <p:spPr bwMode="auto">
          <a:xfrm>
            <a:off x="2627313" y="-28575"/>
            <a:ext cx="64928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sp>
        <p:nvSpPr>
          <p:cNvPr id="61453" name="16 Marcador de contenido"/>
          <p:cNvSpPr>
            <a:spLocks noGrp="1"/>
          </p:cNvSpPr>
          <p:nvPr>
            <p:ph idx="4294967295"/>
          </p:nvPr>
        </p:nvSpPr>
        <p:spPr>
          <a:xfrm>
            <a:off x="2698751" y="3367881"/>
            <a:ext cx="7772400" cy="923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eaLnBrk="1" hangingPunct="1">
              <a:buFontTx/>
              <a:buNone/>
            </a:pPr>
            <a:r>
              <a:rPr lang="es-AR" altLang="es-ES_tradnl" sz="5400" b="1">
                <a:solidFill>
                  <a:srgbClr val="FF0000"/>
                </a:solidFill>
                <a:effectLst/>
                <a:latin typeface="Arial" charset="0"/>
              </a:rPr>
              <a:t>  Y      </a:t>
            </a:r>
          </a:p>
        </p:txBody>
      </p:sp>
      <p:sp>
        <p:nvSpPr>
          <p:cNvPr id="12" name="11 CuadroTexto"/>
          <p:cNvSpPr txBox="1"/>
          <p:nvPr/>
        </p:nvSpPr>
        <p:spPr>
          <a:xfrm>
            <a:off x="3492500" y="2112963"/>
            <a:ext cx="5255964" cy="523220"/>
          </a:xfrm>
          <a:prstGeom prst="rect">
            <a:avLst/>
          </a:prstGeom>
          <a:noFill/>
        </p:spPr>
        <p:txBody>
          <a:bodyPr wrap="square">
            <a:spAutoFit/>
          </a:bodyPr>
          <a:lstStyle/>
          <a:p>
            <a:pPr fontAlgn="auto">
              <a:spcBef>
                <a:spcPts val="0"/>
              </a:spcBef>
              <a:spcAft>
                <a:spcPts val="0"/>
              </a:spcAft>
              <a:defRPr/>
            </a:pPr>
            <a:r>
              <a:rPr lang="es-AR" sz="2800" b="1" dirty="0">
                <a:latin typeface="Comic Sans MS" charset="0"/>
                <a:ea typeface="Comic Sans MS" charset="0"/>
                <a:cs typeface="Comic Sans MS" charset="0"/>
              </a:rPr>
              <a:t>FACTOR VIII (EXOGENO)</a:t>
            </a:r>
          </a:p>
        </p:txBody>
      </p:sp>
      <p:sp>
        <p:nvSpPr>
          <p:cNvPr id="61455" name="15 CuadroTexto"/>
          <p:cNvSpPr txBox="1">
            <a:spLocks noChangeArrowheads="1"/>
          </p:cNvSpPr>
          <p:nvPr/>
        </p:nvSpPr>
        <p:spPr bwMode="auto">
          <a:xfrm>
            <a:off x="3851275" y="3546475"/>
            <a:ext cx="5183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800" b="1" dirty="0">
                <a:solidFill>
                  <a:srgbClr val="FFFF00"/>
                </a:solidFill>
                <a:latin typeface="Comic Sans MS" charset="0"/>
                <a:ea typeface="Comic Sans MS" charset="0"/>
                <a:cs typeface="Comic Sans MS" charset="0"/>
              </a:rPr>
              <a:t>ANTICUERPO  </a:t>
            </a:r>
          </a:p>
        </p:txBody>
      </p:sp>
      <p:sp>
        <p:nvSpPr>
          <p:cNvPr id="18" name="17 CuadroTexto"/>
          <p:cNvSpPr txBox="1"/>
          <p:nvPr/>
        </p:nvSpPr>
        <p:spPr>
          <a:xfrm>
            <a:off x="1187450" y="5949950"/>
            <a:ext cx="6553200" cy="646113"/>
          </a:xfrm>
          <a:prstGeom prst="rect">
            <a:avLst/>
          </a:prstGeom>
          <a:noFill/>
          <a:ln>
            <a:solidFill>
              <a:schemeClr val="accent3">
                <a:lumMod val="25000"/>
              </a:schemeClr>
            </a:solidFill>
          </a:ln>
        </p:spPr>
        <p:txBody>
          <a:bodyPr>
            <a:spAutoFit/>
          </a:bodyPr>
          <a:lstStyle/>
          <a:p>
            <a:pPr fontAlgn="auto">
              <a:spcBef>
                <a:spcPts val="0"/>
              </a:spcBef>
              <a:spcAft>
                <a:spcPts val="0"/>
              </a:spcAft>
              <a:defRPr/>
            </a:pPr>
            <a:r>
              <a:rPr lang="es-AR" sz="3600" b="1" dirty="0">
                <a:solidFill>
                  <a:srgbClr val="FF0000"/>
                </a:solidFill>
                <a:latin typeface="Comic Sans MS" charset="0"/>
                <a:ea typeface="Comic Sans MS" charset="0"/>
                <a:cs typeface="Comic Sans MS" charset="0"/>
              </a:rPr>
              <a:t>SITEMA        INMUNE</a:t>
            </a:r>
          </a:p>
        </p:txBody>
      </p:sp>
      <p:sp>
        <p:nvSpPr>
          <p:cNvPr id="61457" name="20 CuadroTexto"/>
          <p:cNvSpPr txBox="1">
            <a:spLocks noChangeArrowheads="1"/>
          </p:cNvSpPr>
          <p:nvPr/>
        </p:nvSpPr>
        <p:spPr bwMode="auto">
          <a:xfrm>
            <a:off x="1331913" y="542925"/>
            <a:ext cx="6477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a:solidFill>
                  <a:srgbClr val="FFFF00"/>
                </a:solidFill>
                <a:latin typeface="Times New Roman" charset="0"/>
                <a:ea typeface="Times New Roman" charset="0"/>
                <a:cs typeface="Times New Roman" charset="0"/>
              </a:rPr>
              <a:t>.</a:t>
            </a:r>
          </a:p>
        </p:txBody>
      </p:sp>
      <p:sp>
        <p:nvSpPr>
          <p:cNvPr id="19" name="12 CuadroTexto"/>
          <p:cNvSpPr txBox="1">
            <a:spLocks noChangeArrowheads="1"/>
          </p:cNvSpPr>
          <p:nvPr/>
        </p:nvSpPr>
        <p:spPr bwMode="auto">
          <a:xfrm>
            <a:off x="2085976" y="376237"/>
            <a:ext cx="64928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sp>
        <p:nvSpPr>
          <p:cNvPr id="20" name="12 CuadroTexto"/>
          <p:cNvSpPr txBox="1">
            <a:spLocks noChangeArrowheads="1"/>
          </p:cNvSpPr>
          <p:nvPr/>
        </p:nvSpPr>
        <p:spPr bwMode="auto">
          <a:xfrm>
            <a:off x="2815878" y="789454"/>
            <a:ext cx="64928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sp>
        <p:nvSpPr>
          <p:cNvPr id="21" name="12 CuadroTexto"/>
          <p:cNvSpPr txBox="1">
            <a:spLocks noChangeArrowheads="1"/>
          </p:cNvSpPr>
          <p:nvPr/>
        </p:nvSpPr>
        <p:spPr bwMode="auto">
          <a:xfrm>
            <a:off x="1994794" y="1181100"/>
            <a:ext cx="649287"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defRPr>
            </a:lvl1pPr>
            <a:lvl2pPr marL="742950" indent="-285750" eaLnBrk="0" hangingPunct="0">
              <a:defRPr sz="2400">
                <a:solidFill>
                  <a:schemeClr val="tx1"/>
                </a:solidFill>
                <a:latin typeface="Tahoma" charset="0"/>
              </a:defRPr>
            </a:lvl2pPr>
            <a:lvl3pPr marL="1143000" indent="-228600" eaLnBrk="0" hangingPunct="0">
              <a:defRPr sz="2400">
                <a:solidFill>
                  <a:schemeClr val="tx1"/>
                </a:solidFill>
                <a:latin typeface="Tahoma" charset="0"/>
              </a:defRPr>
            </a:lvl3pPr>
            <a:lvl4pPr marL="1600200" indent="-228600" eaLnBrk="0" hangingPunct="0">
              <a:defRPr sz="2400">
                <a:solidFill>
                  <a:schemeClr val="tx1"/>
                </a:solidFill>
                <a:latin typeface="Tahoma" charset="0"/>
              </a:defRPr>
            </a:lvl4pPr>
            <a:lvl5pPr marL="2057400" indent="-228600" eaLnBrk="0" hangingPunct="0">
              <a:defRPr sz="2400">
                <a:solidFill>
                  <a:schemeClr val="tx1"/>
                </a:solidFill>
                <a:latin typeface="Tahoma" charset="0"/>
              </a:defRPr>
            </a:lvl5pPr>
            <a:lvl6pPr marL="2514600" indent="-228600" eaLnBrk="0" fontAlgn="base" hangingPunct="0">
              <a:spcBef>
                <a:spcPct val="0"/>
              </a:spcBef>
              <a:spcAft>
                <a:spcPct val="0"/>
              </a:spcAft>
              <a:defRPr sz="2400">
                <a:solidFill>
                  <a:schemeClr val="tx1"/>
                </a:solidFill>
                <a:latin typeface="Tahoma" charset="0"/>
              </a:defRPr>
            </a:lvl6pPr>
            <a:lvl7pPr marL="2971800" indent="-228600" eaLnBrk="0" fontAlgn="base" hangingPunct="0">
              <a:spcBef>
                <a:spcPct val="0"/>
              </a:spcBef>
              <a:spcAft>
                <a:spcPct val="0"/>
              </a:spcAft>
              <a:defRPr sz="2400">
                <a:solidFill>
                  <a:schemeClr val="tx1"/>
                </a:solidFill>
                <a:latin typeface="Tahoma" charset="0"/>
              </a:defRPr>
            </a:lvl7pPr>
            <a:lvl8pPr marL="3429000" indent="-228600" eaLnBrk="0" fontAlgn="base" hangingPunct="0">
              <a:spcBef>
                <a:spcPct val="0"/>
              </a:spcBef>
              <a:spcAft>
                <a:spcPct val="0"/>
              </a:spcAft>
              <a:defRPr sz="2400">
                <a:solidFill>
                  <a:schemeClr val="tx1"/>
                </a:solidFill>
                <a:latin typeface="Tahoma" charset="0"/>
              </a:defRPr>
            </a:lvl8pPr>
            <a:lvl9pPr marL="3886200" indent="-228600" eaLnBrk="0" fontAlgn="base" hangingPunct="0">
              <a:spcBef>
                <a:spcPct val="0"/>
              </a:spcBef>
              <a:spcAft>
                <a:spcPct val="0"/>
              </a:spcAft>
              <a:defRPr sz="2400">
                <a:solidFill>
                  <a:schemeClr val="tx1"/>
                </a:solidFill>
                <a:latin typeface="Tahoma" charset="0"/>
              </a:defRPr>
            </a:lvl9pPr>
          </a:lstStyle>
          <a:p>
            <a:pPr eaLnBrk="1" hangingPunct="1"/>
            <a:r>
              <a:rPr lang="es-AR" altLang="es-ES_tradnl" sz="20000" dirty="0">
                <a:solidFill>
                  <a:srgbClr val="FFFF00"/>
                </a:solidFill>
                <a:latin typeface="Times New Roman" charset="0"/>
                <a:ea typeface="Times New Roman" charset="0"/>
                <a:cs typeface="Times New Roman" charset="0"/>
              </a:rPr>
              <a:t>.</a:t>
            </a:r>
          </a:p>
        </p:txBody>
      </p:sp>
    </p:spTree>
    <p:extLst>
      <p:ext uri="{BB962C8B-B14F-4D97-AF65-F5344CB8AC3E}">
        <p14:creationId xmlns:p14="http://schemas.microsoft.com/office/powerpoint/2010/main" val="16987835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half" idx="1"/>
          </p:nvPr>
        </p:nvSpPr>
        <p:spPr>
          <a:xfrm>
            <a:off x="139005" y="1616453"/>
            <a:ext cx="4272409" cy="1174054"/>
          </a:xfrm>
          <a:solidFill>
            <a:srgbClr val="FF6600"/>
          </a:solidFill>
          <a:ln>
            <a:solidFill>
              <a:schemeClr val="tx1"/>
            </a:solidFill>
          </a:ln>
        </p:spPr>
        <p:txBody>
          <a:bodyPr>
            <a:noAutofit/>
          </a:bodyPr>
          <a:lstStyle/>
          <a:p>
            <a:pPr algn="ctr">
              <a:buNone/>
            </a:pPr>
            <a:r>
              <a:rPr lang="es-AR" sz="3200" b="1" dirty="0">
                <a:solidFill>
                  <a:srgbClr val="002060"/>
                </a:solidFill>
              </a:rPr>
              <a:t>  Nuevos </a:t>
            </a:r>
            <a:r>
              <a:rPr lang="es-AR" sz="3200" b="1" dirty="0" smtClean="0">
                <a:solidFill>
                  <a:srgbClr val="002060"/>
                </a:solidFill>
              </a:rPr>
              <a:t>FVIII</a:t>
            </a:r>
          </a:p>
          <a:p>
            <a:pPr algn="ctr">
              <a:buNone/>
            </a:pPr>
            <a:r>
              <a:rPr lang="es-AR" sz="3200" b="1" dirty="0" smtClean="0">
                <a:solidFill>
                  <a:srgbClr val="002060"/>
                </a:solidFill>
              </a:rPr>
              <a:t>Vida media extendida</a:t>
            </a:r>
            <a:endParaRPr lang="es-AR" sz="3200" b="1" dirty="0">
              <a:solidFill>
                <a:srgbClr val="002060"/>
              </a:solidFill>
            </a:endParaRPr>
          </a:p>
        </p:txBody>
      </p:sp>
      <p:sp>
        <p:nvSpPr>
          <p:cNvPr id="6" name="5 Marcador de contenido"/>
          <p:cNvSpPr>
            <a:spLocks noGrp="1"/>
          </p:cNvSpPr>
          <p:nvPr>
            <p:ph sz="half" idx="2"/>
          </p:nvPr>
        </p:nvSpPr>
        <p:spPr>
          <a:xfrm>
            <a:off x="5580112" y="1616454"/>
            <a:ext cx="3384376" cy="1174054"/>
          </a:xfrm>
          <a:solidFill>
            <a:srgbClr val="002060"/>
          </a:solidFill>
          <a:ln>
            <a:solidFill>
              <a:schemeClr val="tx1"/>
            </a:solidFill>
          </a:ln>
        </p:spPr>
        <p:txBody>
          <a:bodyPr>
            <a:noAutofit/>
          </a:bodyPr>
          <a:lstStyle/>
          <a:p>
            <a:pPr algn="ctr">
              <a:buNone/>
            </a:pPr>
            <a:r>
              <a:rPr lang="es-AR" sz="3200" b="1" dirty="0" smtClean="0">
                <a:solidFill>
                  <a:srgbClr val="FF3300"/>
                </a:solidFill>
              </a:rPr>
              <a:t>  NFT</a:t>
            </a:r>
          </a:p>
          <a:p>
            <a:pPr algn="ctr">
              <a:buNone/>
            </a:pPr>
            <a:r>
              <a:rPr lang="es-AR" sz="3200" b="1" dirty="0" smtClean="0">
                <a:solidFill>
                  <a:srgbClr val="FF3300"/>
                </a:solidFill>
              </a:rPr>
              <a:t> </a:t>
            </a:r>
            <a:r>
              <a:rPr lang="es-AR" sz="2400" b="1" dirty="0" smtClean="0">
                <a:solidFill>
                  <a:srgbClr val="FF3300"/>
                </a:solidFill>
              </a:rPr>
              <a:t>(Non Factor treatment)</a:t>
            </a:r>
            <a:endParaRPr lang="es-AR" sz="2400" b="1" dirty="0">
              <a:solidFill>
                <a:srgbClr val="FF3300"/>
              </a:solidFill>
            </a:endParaRPr>
          </a:p>
        </p:txBody>
      </p:sp>
      <p:sp>
        <p:nvSpPr>
          <p:cNvPr id="7" name="4 Marcador de contenido"/>
          <p:cNvSpPr txBox="1">
            <a:spLocks/>
          </p:cNvSpPr>
          <p:nvPr/>
        </p:nvSpPr>
        <p:spPr>
          <a:xfrm>
            <a:off x="155575" y="5570540"/>
            <a:ext cx="4168428" cy="1098820"/>
          </a:xfrm>
          <a:prstGeom prst="rect">
            <a:avLst/>
          </a:prstGeom>
          <a:solidFill>
            <a:srgbClr val="FFCC00"/>
          </a:solidFill>
          <a:ln>
            <a:solidFill>
              <a:schemeClr val="tx1"/>
            </a:solidFill>
          </a:ln>
        </p:spPr>
        <p:txBody>
          <a:bodyPr vert="horz" lIns="91440" tIns="45720" rIns="91440" bIns="45720" rtlCol="0">
            <a:noAutofit/>
          </a:bodyPr>
          <a:lstStyle/>
          <a:p>
            <a:pPr marL="342900" indent="-342900" algn="ctr" fontAlgn="auto">
              <a:spcBef>
                <a:spcPct val="20000"/>
              </a:spcBef>
              <a:spcAft>
                <a:spcPts val="0"/>
              </a:spcAft>
              <a:defRPr/>
            </a:pPr>
            <a:r>
              <a:rPr lang="es-AR" sz="3600" b="1" dirty="0">
                <a:solidFill>
                  <a:srgbClr val="002060"/>
                </a:solidFill>
                <a:latin typeface="+mn-lt"/>
              </a:rPr>
              <a:t>Nuevos </a:t>
            </a:r>
            <a:r>
              <a:rPr lang="es-AR" sz="3600" b="1" dirty="0" smtClean="0">
                <a:solidFill>
                  <a:srgbClr val="002060"/>
                </a:solidFill>
                <a:latin typeface="+mn-lt"/>
              </a:rPr>
              <a:t>IX</a:t>
            </a:r>
          </a:p>
          <a:p>
            <a:pPr marL="342900" indent="-342900" algn="ctr" fontAlgn="auto">
              <a:spcBef>
                <a:spcPct val="20000"/>
              </a:spcBef>
              <a:spcAft>
                <a:spcPts val="0"/>
              </a:spcAft>
              <a:defRPr/>
            </a:pPr>
            <a:r>
              <a:rPr lang="es-AR" sz="2400" b="1" dirty="0">
                <a:solidFill>
                  <a:srgbClr val="002060"/>
                </a:solidFill>
              </a:rPr>
              <a:t>Vida media extendida</a:t>
            </a:r>
          </a:p>
          <a:p>
            <a:pPr marL="342900" indent="-342900" algn="ctr" fontAlgn="auto">
              <a:spcBef>
                <a:spcPct val="20000"/>
              </a:spcBef>
              <a:spcAft>
                <a:spcPts val="0"/>
              </a:spcAft>
              <a:defRPr/>
            </a:pPr>
            <a:endParaRPr lang="es-AR" b="1" dirty="0">
              <a:solidFill>
                <a:srgbClr val="002060"/>
              </a:solidFill>
              <a:latin typeface="+mn-lt"/>
            </a:endParaRPr>
          </a:p>
          <a:p>
            <a:pPr marL="342900" indent="-342900" algn="ctr" fontAlgn="auto">
              <a:spcBef>
                <a:spcPct val="20000"/>
              </a:spcBef>
              <a:spcAft>
                <a:spcPts val="0"/>
              </a:spcAft>
              <a:defRPr/>
            </a:pPr>
            <a:endParaRPr lang="es-AR" b="1" dirty="0">
              <a:solidFill>
                <a:srgbClr val="002060"/>
              </a:solidFill>
              <a:latin typeface="+mn-lt"/>
            </a:endParaRPr>
          </a:p>
        </p:txBody>
      </p:sp>
      <p:sp>
        <p:nvSpPr>
          <p:cNvPr id="8" name="5 Marcador de contenido"/>
          <p:cNvSpPr txBox="1">
            <a:spLocks/>
          </p:cNvSpPr>
          <p:nvPr/>
        </p:nvSpPr>
        <p:spPr>
          <a:xfrm>
            <a:off x="5004048" y="5744900"/>
            <a:ext cx="3544962" cy="750099"/>
          </a:xfrm>
          <a:prstGeom prst="rect">
            <a:avLst/>
          </a:prstGeom>
          <a:solidFill>
            <a:srgbClr val="FFC000"/>
          </a:solidFill>
          <a:ln>
            <a:solidFill>
              <a:schemeClr val="tx1"/>
            </a:solidFill>
          </a:ln>
        </p:spPr>
        <p:txBody>
          <a:bodyPr vert="horz" lIns="91440" tIns="45720" rIns="91440" bIns="45720" rtlCol="0">
            <a:noAutofit/>
          </a:bodyPr>
          <a:lstStyle/>
          <a:p>
            <a:pPr marL="342900" indent="-342900" fontAlgn="auto">
              <a:spcBef>
                <a:spcPct val="20000"/>
              </a:spcBef>
              <a:spcAft>
                <a:spcPts val="0"/>
              </a:spcAft>
              <a:defRPr/>
            </a:pPr>
            <a:r>
              <a:rPr lang="es-AR" sz="3600" b="1" dirty="0">
                <a:solidFill>
                  <a:srgbClr val="002060"/>
                </a:solidFill>
                <a:latin typeface="+mn-lt"/>
              </a:rPr>
              <a:t>   Terapia génica</a:t>
            </a:r>
          </a:p>
        </p:txBody>
      </p:sp>
      <p:sp>
        <p:nvSpPr>
          <p:cNvPr id="75778" name="AutoShape 2" descr="Resultado de imagen para bugs bunny"/>
          <p:cNvSpPr>
            <a:spLocks noChangeAspect="1" noChangeArrowheads="1"/>
          </p:cNvSpPr>
          <p:nvPr/>
        </p:nvSpPr>
        <p:spPr bwMode="auto">
          <a:xfrm>
            <a:off x="155575" y="748904"/>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75780" name="AutoShape 4" descr="Resultado de imagen para bugs bunny"/>
          <p:cNvSpPr>
            <a:spLocks noChangeAspect="1" noChangeArrowheads="1"/>
          </p:cNvSpPr>
          <p:nvPr/>
        </p:nvSpPr>
        <p:spPr bwMode="auto">
          <a:xfrm>
            <a:off x="155575" y="748904"/>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75782" name="AutoShape 6" descr="Resultado de imagen para bugs bunny"/>
          <p:cNvSpPr>
            <a:spLocks noChangeAspect="1" noChangeArrowheads="1"/>
          </p:cNvSpPr>
          <p:nvPr/>
        </p:nvSpPr>
        <p:spPr bwMode="auto">
          <a:xfrm>
            <a:off x="155575" y="748904"/>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75784" name="Picture 8" descr="Resultado de imagen para bugs bunny que hay denuevo viejo"/>
          <p:cNvPicPr>
            <a:picLocks noChangeAspect="1" noChangeArrowheads="1"/>
          </p:cNvPicPr>
          <p:nvPr/>
        </p:nvPicPr>
        <p:blipFill>
          <a:blip r:embed="rId2"/>
          <a:srcRect/>
          <a:stretch>
            <a:fillRect/>
          </a:stretch>
        </p:blipFill>
        <p:spPr bwMode="auto">
          <a:xfrm>
            <a:off x="1784498" y="2971795"/>
            <a:ext cx="5572164" cy="2403394"/>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2" name="Rectángulo redondeado 1"/>
          <p:cNvSpPr/>
          <p:nvPr/>
        </p:nvSpPr>
        <p:spPr>
          <a:xfrm>
            <a:off x="1719190" y="81570"/>
            <a:ext cx="5114129" cy="13651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400" smtClean="0">
                <a:solidFill>
                  <a:srgbClr val="FFC000"/>
                </a:solidFill>
                <a:latin typeface="Comic Sans MS" charset="0"/>
                <a:ea typeface="Comic Sans MS" charset="0"/>
                <a:cs typeface="Comic Sans MS" charset="0"/>
              </a:rPr>
              <a:t>NUEVOS TRATAMIENTOS</a:t>
            </a:r>
            <a:endParaRPr lang="es-ES_tradnl" sz="4400">
              <a:solidFill>
                <a:srgbClr val="FFC000"/>
              </a:solidFill>
              <a:latin typeface="Comic Sans MS" charset="0"/>
              <a:ea typeface="Comic Sans MS" charset="0"/>
              <a:cs typeface="Comic Sans MS" charset="0"/>
            </a:endParaRPr>
          </a:p>
        </p:txBody>
      </p:sp>
    </p:spTree>
    <p:extLst>
      <p:ext uri="{BB962C8B-B14F-4D97-AF65-F5344CB8AC3E}">
        <p14:creationId xmlns:p14="http://schemas.microsoft.com/office/powerpoint/2010/main" val="12133918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96044" y="404664"/>
            <a:ext cx="9144000" cy="6124754"/>
          </a:xfrm>
          <a:prstGeom prst="rect">
            <a:avLst/>
          </a:prstGeom>
          <a:noFill/>
          <a:ln w="9525">
            <a:noFill/>
            <a:miter lim="800000"/>
            <a:headEnd/>
            <a:tailEnd/>
          </a:ln>
        </p:spPr>
        <p:txBody>
          <a:bodyPr>
            <a:spAutoFit/>
          </a:bodyPr>
          <a:lstStyle/>
          <a:p>
            <a:pPr>
              <a:spcBef>
                <a:spcPct val="50000"/>
              </a:spcBef>
            </a:pPr>
            <a:r>
              <a:rPr lang="en-US" sz="4400" b="1" dirty="0">
                <a:solidFill>
                  <a:srgbClr val="CC0000"/>
                </a:solidFill>
                <a:latin typeface="Comic Sans MS" pitchFamily="66" charset="0"/>
              </a:rPr>
              <a:t>       </a:t>
            </a:r>
          </a:p>
          <a:p>
            <a:pPr>
              <a:spcBef>
                <a:spcPct val="50000"/>
              </a:spcBef>
            </a:pPr>
            <a:r>
              <a:rPr lang="en-US" sz="4400" b="1" dirty="0">
                <a:solidFill>
                  <a:srgbClr val="CC0000"/>
                </a:solidFill>
                <a:latin typeface="Comic Sans MS" pitchFamily="66" charset="0"/>
              </a:rPr>
              <a:t>      QUE PODEMOS HACER</a:t>
            </a:r>
            <a:r>
              <a:rPr lang="en-US" sz="4400" b="1" dirty="0" smtClean="0">
                <a:solidFill>
                  <a:srgbClr val="CC0000"/>
                </a:solidFill>
                <a:latin typeface="Comic Sans MS" pitchFamily="66" charset="0"/>
              </a:rPr>
              <a:t>?</a:t>
            </a:r>
          </a:p>
          <a:p>
            <a:pPr>
              <a:spcBef>
                <a:spcPct val="50000"/>
              </a:spcBef>
            </a:pPr>
            <a:endParaRPr lang="en-US" sz="4400" b="1" dirty="0">
              <a:solidFill>
                <a:srgbClr val="CC0000"/>
              </a:solidFill>
              <a:latin typeface="Comic Sans MS" pitchFamily="66" charset="0"/>
            </a:endParaRPr>
          </a:p>
          <a:p>
            <a:pPr>
              <a:spcBef>
                <a:spcPct val="50000"/>
              </a:spcBef>
            </a:pPr>
            <a:endParaRPr lang="en-US" sz="4400" dirty="0">
              <a:latin typeface="Comic Sans MS" pitchFamily="66" charset="0"/>
            </a:endParaRPr>
          </a:p>
          <a:p>
            <a:pPr>
              <a:spcBef>
                <a:spcPct val="50000"/>
              </a:spcBef>
            </a:pPr>
            <a:r>
              <a:rPr lang="en-US" sz="3600" dirty="0">
                <a:latin typeface="Comic Sans MS" pitchFamily="66" charset="0"/>
              </a:rPr>
              <a:t>                    </a:t>
            </a:r>
            <a:r>
              <a:rPr lang="en-US" sz="3600" dirty="0" smtClean="0">
                <a:latin typeface="Comic Sans MS" pitchFamily="66" charset="0"/>
              </a:rPr>
              <a:t> </a:t>
            </a:r>
            <a:r>
              <a:rPr lang="en-US" sz="2400" b="1" dirty="0" smtClean="0">
                <a:solidFill>
                  <a:srgbClr val="FFFF00"/>
                </a:solidFill>
                <a:latin typeface="Comic Sans MS" pitchFamily="66" charset="0"/>
              </a:rPr>
              <a:t>VENOPUNCION         </a:t>
            </a:r>
            <a:endParaRPr lang="en-US" sz="2400" b="1" dirty="0">
              <a:solidFill>
                <a:srgbClr val="FFFF00"/>
              </a:solidFill>
              <a:latin typeface="Comic Sans MS" pitchFamily="66" charset="0"/>
            </a:endParaRPr>
          </a:p>
          <a:p>
            <a:pPr>
              <a:spcBef>
                <a:spcPct val="50000"/>
              </a:spcBef>
            </a:pPr>
            <a:r>
              <a:rPr lang="en-US" sz="2400" b="1" dirty="0">
                <a:solidFill>
                  <a:srgbClr val="FFFF00"/>
                </a:solidFill>
                <a:latin typeface="Comic Sans MS" pitchFamily="66" charset="0"/>
              </a:rPr>
              <a:t>          </a:t>
            </a:r>
            <a:r>
              <a:rPr lang="en-US" sz="2400" b="1" dirty="0" smtClean="0">
                <a:solidFill>
                  <a:srgbClr val="FFFF00"/>
                </a:solidFill>
                <a:latin typeface="Comic Sans MS" pitchFamily="66" charset="0"/>
              </a:rPr>
              <a:t>            INYECCIONES SUBCUTANEAS</a:t>
            </a:r>
          </a:p>
          <a:p>
            <a:pPr>
              <a:spcBef>
                <a:spcPct val="50000"/>
              </a:spcBef>
            </a:pPr>
            <a:r>
              <a:rPr lang="en-US" sz="2400" b="1" dirty="0">
                <a:solidFill>
                  <a:srgbClr val="FFFF00"/>
                </a:solidFill>
                <a:latin typeface="Comic Sans MS" pitchFamily="66" charset="0"/>
              </a:rPr>
              <a:t> </a:t>
            </a:r>
            <a:r>
              <a:rPr lang="en-US" sz="2400" b="1" dirty="0" smtClean="0">
                <a:solidFill>
                  <a:srgbClr val="FFFF00"/>
                </a:solidFill>
                <a:latin typeface="Comic Sans MS" pitchFamily="66" charset="0"/>
              </a:rPr>
              <a:t>                     INTRADERMICAS  </a:t>
            </a:r>
            <a:r>
              <a:rPr lang="en-US" sz="4000" b="1" dirty="0" smtClean="0">
                <a:solidFill>
                  <a:schemeClr val="bg1"/>
                </a:solidFill>
                <a:latin typeface="Comic Sans MS" pitchFamily="66" charset="0"/>
              </a:rPr>
              <a:t>          </a:t>
            </a:r>
            <a:endParaRPr lang="en-US" sz="4000" b="1" dirty="0">
              <a:solidFill>
                <a:schemeClr val="bg1"/>
              </a:solidFill>
              <a:latin typeface="Comic Sans MS" pitchFamily="66" charset="0"/>
            </a:endParaRPr>
          </a:p>
        </p:txBody>
      </p:sp>
      <p:sp>
        <p:nvSpPr>
          <p:cNvPr id="15363" name="AutoShape 4"/>
          <p:cNvSpPr>
            <a:spLocks noChangeArrowheads="1"/>
          </p:cNvSpPr>
          <p:nvPr/>
        </p:nvSpPr>
        <p:spPr bwMode="auto">
          <a:xfrm>
            <a:off x="4067944" y="2231349"/>
            <a:ext cx="576262" cy="1197652"/>
          </a:xfrm>
          <a:prstGeom prst="downArrow">
            <a:avLst>
              <a:gd name="adj1" fmla="val 50000"/>
              <a:gd name="adj2" fmla="val 65634"/>
            </a:avLst>
          </a:prstGeom>
          <a:solidFill>
            <a:srgbClr val="FFCC00"/>
          </a:solidFill>
          <a:ln w="9525">
            <a:solidFill>
              <a:srgbClr val="FFCC00"/>
            </a:solidFill>
            <a:miter lim="800000"/>
            <a:headEnd/>
            <a:tailEnd/>
          </a:ln>
        </p:spPr>
        <p:txBody>
          <a:bodyPr wrap="none" anchor="ctr"/>
          <a:lstStyle/>
          <a:p>
            <a:endParaRPr lang="es-AR"/>
          </a:p>
        </p:txBody>
      </p:sp>
      <p:sp>
        <p:nvSpPr>
          <p:cNvPr id="2" name="Rectángulo redondeado 1"/>
          <p:cNvSpPr/>
          <p:nvPr/>
        </p:nvSpPr>
        <p:spPr>
          <a:xfrm>
            <a:off x="1511660" y="3623131"/>
            <a:ext cx="5328592" cy="48809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000" dirty="0" smtClean="0">
                <a:solidFill>
                  <a:srgbClr val="002060"/>
                </a:solidFill>
                <a:latin typeface="Comic Sans MS" charset="0"/>
                <a:ea typeface="Comic Sans MS" charset="0"/>
                <a:cs typeface="Comic Sans MS" charset="0"/>
              </a:rPr>
              <a:t>Sin </a:t>
            </a:r>
            <a:r>
              <a:rPr lang="es-ES_tradnl" sz="4000" dirty="0" err="1" smtClean="0">
                <a:solidFill>
                  <a:srgbClr val="002060"/>
                </a:solidFill>
                <a:latin typeface="Comic Sans MS" charset="0"/>
                <a:ea typeface="Comic Sans MS" charset="0"/>
                <a:cs typeface="Comic Sans MS" charset="0"/>
              </a:rPr>
              <a:t>tto</a:t>
            </a:r>
            <a:r>
              <a:rPr lang="es-ES_tradnl" sz="4000" dirty="0" smtClean="0">
                <a:solidFill>
                  <a:srgbClr val="002060"/>
                </a:solidFill>
                <a:latin typeface="Comic Sans MS" charset="0"/>
                <a:ea typeface="Comic Sans MS" charset="0"/>
                <a:cs typeface="Comic Sans MS" charset="0"/>
              </a:rPr>
              <a:t>. sustitutivo.</a:t>
            </a:r>
            <a:endParaRPr lang="es-ES_tradnl" sz="4000" dirty="0">
              <a:solidFill>
                <a:srgbClr val="002060"/>
              </a:solidFill>
              <a:latin typeface="Comic Sans MS" charset="0"/>
              <a:ea typeface="Comic Sans MS" charset="0"/>
              <a:cs typeface="Comic Sans MS" charset="0"/>
            </a:endParaRPr>
          </a:p>
        </p:txBody>
      </p:sp>
      <p:sp>
        <p:nvSpPr>
          <p:cNvPr id="5" name="Text Box 3"/>
          <p:cNvSpPr txBox="1">
            <a:spLocks noChangeArrowheads="1"/>
          </p:cNvSpPr>
          <p:nvPr/>
        </p:nvSpPr>
        <p:spPr bwMode="auto">
          <a:xfrm>
            <a:off x="2411760" y="332656"/>
            <a:ext cx="4320480" cy="1360372"/>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48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endParaRPr lang="es-ES" sz="4400"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511283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763688" y="1556792"/>
            <a:ext cx="7993062" cy="5139869"/>
          </a:xfrm>
          <a:prstGeom prst="rect">
            <a:avLst/>
          </a:prstGeom>
          <a:noFill/>
          <a:ln w="9525">
            <a:noFill/>
            <a:miter lim="800000"/>
            <a:headEnd/>
            <a:tailEnd/>
          </a:ln>
        </p:spPr>
        <p:txBody>
          <a:bodyPr>
            <a:spAutoFit/>
          </a:bodyPr>
          <a:lstStyle/>
          <a:p>
            <a:r>
              <a:rPr lang="en-US" sz="2800" dirty="0"/>
              <a:t>                    </a:t>
            </a:r>
            <a:r>
              <a:rPr lang="en-US" sz="7200" dirty="0" smtClean="0">
                <a:solidFill>
                  <a:srgbClr val="FF3300"/>
                </a:solidFill>
              </a:rPr>
              <a:t>NO</a:t>
            </a:r>
            <a:endParaRPr lang="en-US" sz="7200" dirty="0">
              <a:solidFill>
                <a:srgbClr val="FF3300"/>
              </a:solidFill>
            </a:endParaRPr>
          </a:p>
          <a:p>
            <a:endParaRPr lang="en-US" sz="3200" dirty="0"/>
          </a:p>
          <a:p>
            <a:r>
              <a:rPr lang="en-US" sz="3200" dirty="0"/>
              <a:t>                   </a:t>
            </a:r>
          </a:p>
          <a:p>
            <a:r>
              <a:rPr lang="en-US" sz="2400" dirty="0">
                <a:solidFill>
                  <a:srgbClr val="FFFF00"/>
                </a:solidFill>
              </a:rPr>
              <a:t>                  </a:t>
            </a:r>
            <a:r>
              <a:rPr lang="en-US" sz="2400" dirty="0" err="1">
                <a:solidFill>
                  <a:srgbClr val="FFFF00"/>
                </a:solidFill>
              </a:rPr>
              <a:t>Inyecciones</a:t>
            </a:r>
            <a:r>
              <a:rPr lang="en-US" sz="2400" dirty="0">
                <a:solidFill>
                  <a:srgbClr val="FFFF00"/>
                </a:solidFill>
              </a:rPr>
              <a:t> IM                                                   </a:t>
            </a:r>
          </a:p>
          <a:p>
            <a:r>
              <a:rPr lang="en-US" sz="2400" dirty="0">
                <a:solidFill>
                  <a:srgbClr val="FFFF00"/>
                </a:solidFill>
              </a:rPr>
              <a:t>                </a:t>
            </a:r>
          </a:p>
          <a:p>
            <a:r>
              <a:rPr lang="en-US" sz="2400" dirty="0">
                <a:solidFill>
                  <a:srgbClr val="FFFF00"/>
                </a:solidFill>
              </a:rPr>
              <a:t>             </a:t>
            </a:r>
            <a:r>
              <a:rPr lang="en-US" sz="2400" dirty="0" err="1">
                <a:solidFill>
                  <a:srgbClr val="FFFF00"/>
                </a:solidFill>
              </a:rPr>
              <a:t>Punciones</a:t>
            </a:r>
            <a:r>
              <a:rPr lang="en-US" sz="2400" dirty="0">
                <a:solidFill>
                  <a:srgbClr val="FFFF00"/>
                </a:solidFill>
              </a:rPr>
              <a:t> </a:t>
            </a:r>
            <a:r>
              <a:rPr lang="en-US" sz="2400" dirty="0" err="1">
                <a:solidFill>
                  <a:srgbClr val="FFFF00"/>
                </a:solidFill>
              </a:rPr>
              <a:t>arteriales</a:t>
            </a:r>
            <a:r>
              <a:rPr lang="en-US" sz="2400" dirty="0">
                <a:solidFill>
                  <a:srgbClr val="FFFF00"/>
                </a:solidFill>
              </a:rPr>
              <a:t>                                            </a:t>
            </a:r>
          </a:p>
          <a:p>
            <a:r>
              <a:rPr lang="en-US" sz="2400" dirty="0">
                <a:solidFill>
                  <a:srgbClr val="FFFF00"/>
                </a:solidFill>
              </a:rPr>
              <a:t>         </a:t>
            </a:r>
          </a:p>
          <a:p>
            <a:r>
              <a:rPr lang="en-US" sz="2400" dirty="0">
                <a:solidFill>
                  <a:srgbClr val="FFFF00"/>
                </a:solidFill>
              </a:rPr>
              <a:t>         </a:t>
            </a:r>
            <a:r>
              <a:rPr lang="en-US" sz="2400" dirty="0" err="1">
                <a:solidFill>
                  <a:srgbClr val="FFFF00"/>
                </a:solidFill>
              </a:rPr>
              <a:t>Procedimientos</a:t>
            </a:r>
            <a:r>
              <a:rPr lang="en-US" sz="2400" dirty="0">
                <a:solidFill>
                  <a:srgbClr val="FFFF00"/>
                </a:solidFill>
              </a:rPr>
              <a:t> </a:t>
            </a:r>
            <a:r>
              <a:rPr lang="en-US" sz="2400" dirty="0" err="1">
                <a:solidFill>
                  <a:srgbClr val="FFFF00"/>
                </a:solidFill>
              </a:rPr>
              <a:t>invasivos</a:t>
            </a:r>
            <a:r>
              <a:rPr lang="en-US" sz="2400" dirty="0">
                <a:solidFill>
                  <a:srgbClr val="FFFF00"/>
                </a:solidFill>
              </a:rPr>
              <a:t> </a:t>
            </a:r>
          </a:p>
          <a:p>
            <a:r>
              <a:rPr lang="en-US" sz="2400" dirty="0">
                <a:solidFill>
                  <a:srgbClr val="FFFF00"/>
                </a:solidFill>
              </a:rPr>
              <a:t>                                    </a:t>
            </a:r>
          </a:p>
          <a:p>
            <a:r>
              <a:rPr lang="en-US" sz="2400" dirty="0">
                <a:solidFill>
                  <a:srgbClr val="FFFF00"/>
                </a:solidFill>
              </a:rPr>
              <a:t>    </a:t>
            </a:r>
            <a:r>
              <a:rPr lang="en-US" sz="2400" dirty="0" err="1">
                <a:solidFill>
                  <a:srgbClr val="FFFF00"/>
                </a:solidFill>
              </a:rPr>
              <a:t>Drogas</a:t>
            </a:r>
            <a:r>
              <a:rPr lang="en-US" sz="2400" dirty="0">
                <a:solidFill>
                  <a:srgbClr val="FFFF00"/>
                </a:solidFill>
              </a:rPr>
              <a:t> </a:t>
            </a:r>
            <a:r>
              <a:rPr lang="en-US" sz="2400" dirty="0" err="1">
                <a:solidFill>
                  <a:srgbClr val="FFFF00"/>
                </a:solidFill>
              </a:rPr>
              <a:t>que</a:t>
            </a:r>
            <a:r>
              <a:rPr lang="en-US" sz="2400" dirty="0">
                <a:solidFill>
                  <a:srgbClr val="FFFF00"/>
                </a:solidFill>
              </a:rPr>
              <a:t> </a:t>
            </a:r>
            <a:r>
              <a:rPr lang="en-US" sz="2400" dirty="0" err="1">
                <a:solidFill>
                  <a:srgbClr val="FFFF00"/>
                </a:solidFill>
              </a:rPr>
              <a:t>inhiben</a:t>
            </a:r>
            <a:r>
              <a:rPr lang="en-US" sz="2400" dirty="0">
                <a:solidFill>
                  <a:srgbClr val="FFFF00"/>
                </a:solidFill>
              </a:rPr>
              <a:t> </a:t>
            </a:r>
            <a:r>
              <a:rPr lang="en-US" sz="2400" dirty="0" err="1">
                <a:solidFill>
                  <a:srgbClr val="FFFF00"/>
                </a:solidFill>
              </a:rPr>
              <a:t>función</a:t>
            </a:r>
            <a:r>
              <a:rPr lang="en-US" sz="2400" dirty="0">
                <a:solidFill>
                  <a:srgbClr val="FFFF00"/>
                </a:solidFill>
              </a:rPr>
              <a:t> </a:t>
            </a:r>
            <a:r>
              <a:rPr lang="en-US" sz="2400" dirty="0" err="1">
                <a:solidFill>
                  <a:srgbClr val="FFFF00"/>
                </a:solidFill>
              </a:rPr>
              <a:t>plaquetaria</a:t>
            </a:r>
            <a:r>
              <a:rPr lang="en-US" sz="2400" dirty="0">
                <a:solidFill>
                  <a:srgbClr val="FFFF00"/>
                </a:solidFill>
              </a:rPr>
              <a:t>                </a:t>
            </a:r>
          </a:p>
          <a:p>
            <a:r>
              <a:rPr lang="en-US" sz="2400" dirty="0">
                <a:solidFill>
                  <a:srgbClr val="FFFF00"/>
                </a:solidFill>
              </a:rPr>
              <a:t>         </a:t>
            </a:r>
            <a:endParaRPr lang="es-MX" sz="3200" dirty="0">
              <a:solidFill>
                <a:srgbClr val="FFFF00"/>
              </a:solidFill>
            </a:endParaRPr>
          </a:p>
        </p:txBody>
      </p:sp>
      <p:sp>
        <p:nvSpPr>
          <p:cNvPr id="16387" name="AutoShape 5"/>
          <p:cNvSpPr>
            <a:spLocks noChangeArrowheads="1"/>
          </p:cNvSpPr>
          <p:nvPr/>
        </p:nvSpPr>
        <p:spPr bwMode="auto">
          <a:xfrm flipV="1">
            <a:off x="2267744" y="1340768"/>
            <a:ext cx="4321175" cy="2089150"/>
          </a:xfrm>
          <a:prstGeom prst="triangle">
            <a:avLst>
              <a:gd name="adj" fmla="val 50000"/>
            </a:avLst>
          </a:prstGeom>
          <a:noFill/>
          <a:ln w="76200">
            <a:solidFill>
              <a:srgbClr val="FFCC00"/>
            </a:solidFill>
            <a:miter lim="800000"/>
            <a:headEnd/>
            <a:tailEnd/>
          </a:ln>
        </p:spPr>
        <p:txBody>
          <a:bodyPr rot="10800000" wrap="none" anchor="ctr"/>
          <a:lstStyle/>
          <a:p>
            <a:pPr algn="ctr"/>
            <a:endParaRPr lang="es-ES_tradnl"/>
          </a:p>
        </p:txBody>
      </p:sp>
      <p:sp>
        <p:nvSpPr>
          <p:cNvPr id="5" name="Text Box 3"/>
          <p:cNvSpPr txBox="1">
            <a:spLocks noChangeArrowheads="1"/>
          </p:cNvSpPr>
          <p:nvPr/>
        </p:nvSpPr>
        <p:spPr bwMode="auto">
          <a:xfrm>
            <a:off x="2411760" y="332656"/>
            <a:ext cx="4320480" cy="1360372"/>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48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endParaRPr lang="es-ES" sz="4400"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105532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27882" y="1234340"/>
            <a:ext cx="8208962" cy="5970865"/>
          </a:xfrm>
          <a:prstGeom prst="rect">
            <a:avLst/>
          </a:prstGeom>
          <a:noFill/>
          <a:ln w="9525">
            <a:noFill/>
            <a:miter lim="800000"/>
            <a:headEnd/>
            <a:tailEnd/>
          </a:ln>
        </p:spPr>
        <p:txBody>
          <a:bodyPr>
            <a:spAutoFit/>
          </a:bodyPr>
          <a:lstStyle/>
          <a:p>
            <a:pPr>
              <a:spcBef>
                <a:spcPct val="50000"/>
              </a:spcBef>
            </a:pPr>
            <a:r>
              <a:rPr lang="en-US" sz="3600" dirty="0">
                <a:latin typeface="Comic Sans MS" pitchFamily="66" charset="0"/>
              </a:rPr>
              <a:t>       </a:t>
            </a:r>
            <a:r>
              <a:rPr lang="en-US" sz="3600" b="1" dirty="0">
                <a:solidFill>
                  <a:srgbClr val="FF0000"/>
                </a:solidFill>
                <a:latin typeface="Comic Sans MS" pitchFamily="66" charset="0"/>
              </a:rPr>
              <a:t>QUE DEBEMOS HACER?</a:t>
            </a:r>
          </a:p>
          <a:p>
            <a:pPr>
              <a:spcBef>
                <a:spcPct val="50000"/>
              </a:spcBef>
            </a:pPr>
            <a:endParaRPr lang="en-US" sz="3600" b="1" dirty="0">
              <a:solidFill>
                <a:srgbClr val="FF0000"/>
              </a:solidFill>
              <a:latin typeface="Comic Sans MS" pitchFamily="66" charset="0"/>
            </a:endParaRPr>
          </a:p>
          <a:p>
            <a:pPr>
              <a:spcBef>
                <a:spcPct val="50000"/>
              </a:spcBef>
            </a:pPr>
            <a:r>
              <a:rPr lang="en-US" sz="3600" b="1" dirty="0" smtClean="0">
                <a:solidFill>
                  <a:srgbClr val="FF3300"/>
                </a:solidFill>
                <a:latin typeface="Comic Sans MS" pitchFamily="66" charset="0"/>
              </a:rPr>
              <a:t>       TTO </a:t>
            </a:r>
            <a:r>
              <a:rPr lang="en-US" sz="3600" b="1" dirty="0">
                <a:solidFill>
                  <a:srgbClr val="FF3300"/>
                </a:solidFill>
                <a:latin typeface="Comic Sans MS" pitchFamily="66" charset="0"/>
              </a:rPr>
              <a:t>SUSTITUTIVO</a:t>
            </a:r>
            <a:r>
              <a:rPr lang="en-US" sz="2800" dirty="0">
                <a:latin typeface="Comic Sans MS" pitchFamily="66" charset="0"/>
              </a:rPr>
              <a:t> </a:t>
            </a:r>
          </a:p>
          <a:p>
            <a:pPr>
              <a:spcBef>
                <a:spcPct val="50000"/>
              </a:spcBef>
            </a:pPr>
            <a:r>
              <a:rPr lang="en-US" sz="2800" dirty="0">
                <a:latin typeface="Comic Sans MS" pitchFamily="66" charset="0"/>
              </a:rPr>
              <a:t>                       </a:t>
            </a:r>
          </a:p>
          <a:p>
            <a:pPr>
              <a:spcBef>
                <a:spcPct val="50000"/>
              </a:spcBef>
            </a:pPr>
            <a:r>
              <a:rPr lang="en-US" sz="2800" dirty="0">
                <a:latin typeface="Comic Sans MS" pitchFamily="66" charset="0"/>
              </a:rPr>
              <a:t>       </a:t>
            </a:r>
            <a:r>
              <a:rPr lang="en-US" sz="2800" dirty="0" smtClean="0">
                <a:latin typeface="Comic Sans MS" pitchFamily="66" charset="0"/>
              </a:rPr>
              <a:t>   </a:t>
            </a:r>
          </a:p>
          <a:p>
            <a:pPr>
              <a:spcBef>
                <a:spcPct val="50000"/>
              </a:spcBef>
            </a:pPr>
            <a:r>
              <a:rPr lang="en-US" dirty="0">
                <a:solidFill>
                  <a:srgbClr val="FFFF00"/>
                </a:solidFill>
                <a:latin typeface="Comic Sans MS" pitchFamily="66" charset="0"/>
              </a:rPr>
              <a:t> </a:t>
            </a:r>
            <a:r>
              <a:rPr lang="en-US" dirty="0" smtClean="0">
                <a:solidFill>
                  <a:srgbClr val="FFFF00"/>
                </a:solidFill>
                <a:latin typeface="Comic Sans MS" pitchFamily="66" charset="0"/>
              </a:rPr>
              <a:t>           </a:t>
            </a:r>
            <a:r>
              <a:rPr lang="en-US" sz="2800" dirty="0" smtClean="0">
                <a:solidFill>
                  <a:srgbClr val="FFFF00"/>
                </a:solidFill>
                <a:latin typeface="Comic Sans MS" pitchFamily="66" charset="0"/>
              </a:rPr>
              <a:t>PROCEDIMIENTO </a:t>
            </a:r>
            <a:r>
              <a:rPr lang="en-US" sz="2800" dirty="0">
                <a:solidFill>
                  <a:srgbClr val="FFFF00"/>
                </a:solidFill>
                <a:latin typeface="Comic Sans MS" pitchFamily="66" charset="0"/>
              </a:rPr>
              <a:t>INVASIVO</a:t>
            </a:r>
          </a:p>
          <a:p>
            <a:pPr algn="ctr">
              <a:spcBef>
                <a:spcPct val="50000"/>
              </a:spcBef>
            </a:pPr>
            <a:r>
              <a:rPr lang="en-US" sz="2800" dirty="0">
                <a:solidFill>
                  <a:srgbClr val="FFFF00"/>
                </a:solidFill>
                <a:latin typeface="Comic Sans MS" pitchFamily="66" charset="0"/>
              </a:rPr>
              <a:t>     </a:t>
            </a:r>
            <a:r>
              <a:rPr lang="en-US" sz="2800" dirty="0" smtClean="0">
                <a:solidFill>
                  <a:srgbClr val="FFFF00"/>
                </a:solidFill>
                <a:latin typeface="Comic Sans MS" pitchFamily="66" charset="0"/>
              </a:rPr>
              <a:t>(</a:t>
            </a:r>
            <a:r>
              <a:rPr lang="en-US" sz="2800" dirty="0" err="1" smtClean="0">
                <a:solidFill>
                  <a:srgbClr val="FFFF00"/>
                </a:solidFill>
                <a:latin typeface="Comic Sans MS" pitchFamily="66" charset="0"/>
              </a:rPr>
              <a:t>vías</a:t>
            </a:r>
            <a:r>
              <a:rPr lang="en-US" sz="2800" dirty="0" smtClean="0">
                <a:solidFill>
                  <a:srgbClr val="FFFF00"/>
                </a:solidFill>
                <a:latin typeface="Comic Sans MS" pitchFamily="66" charset="0"/>
              </a:rPr>
              <a:t> </a:t>
            </a:r>
            <a:r>
              <a:rPr lang="en-US" sz="2800" dirty="0" err="1">
                <a:solidFill>
                  <a:srgbClr val="FFFF00"/>
                </a:solidFill>
                <a:latin typeface="Comic Sans MS" pitchFamily="66" charset="0"/>
              </a:rPr>
              <a:t>centrales</a:t>
            </a:r>
            <a:r>
              <a:rPr lang="en-US" sz="2800" dirty="0">
                <a:solidFill>
                  <a:srgbClr val="FFFF00"/>
                </a:solidFill>
                <a:latin typeface="Comic Sans MS" pitchFamily="66" charset="0"/>
              </a:rPr>
              <a:t>, </a:t>
            </a:r>
            <a:r>
              <a:rPr lang="en-US" sz="2800" dirty="0" err="1">
                <a:solidFill>
                  <a:srgbClr val="FFFF00"/>
                </a:solidFill>
                <a:latin typeface="Comic Sans MS" pitchFamily="66" charset="0"/>
              </a:rPr>
              <a:t>punciones</a:t>
            </a:r>
            <a:r>
              <a:rPr lang="en-US" sz="2800" dirty="0">
                <a:solidFill>
                  <a:srgbClr val="FFFF00"/>
                </a:solidFill>
                <a:latin typeface="Comic Sans MS" pitchFamily="66" charset="0"/>
              </a:rPr>
              <a:t> </a:t>
            </a:r>
            <a:r>
              <a:rPr lang="en-US" sz="2800" dirty="0" err="1">
                <a:solidFill>
                  <a:srgbClr val="FFFF00"/>
                </a:solidFill>
                <a:latin typeface="Comic Sans MS" pitchFamily="66" charset="0"/>
              </a:rPr>
              <a:t>articulares</a:t>
            </a:r>
            <a:r>
              <a:rPr lang="en-US" sz="2800" dirty="0">
                <a:solidFill>
                  <a:srgbClr val="FFFF00"/>
                </a:solidFill>
                <a:latin typeface="Comic Sans MS" pitchFamily="66" charset="0"/>
              </a:rPr>
              <a:t>,     	  </a:t>
            </a:r>
            <a:r>
              <a:rPr lang="en-US" sz="2800" dirty="0" err="1">
                <a:solidFill>
                  <a:srgbClr val="FFFF00"/>
                </a:solidFill>
                <a:latin typeface="Comic Sans MS" pitchFamily="66" charset="0"/>
              </a:rPr>
              <a:t>abdominales</a:t>
            </a:r>
            <a:r>
              <a:rPr lang="en-US" sz="2800" dirty="0">
                <a:solidFill>
                  <a:srgbClr val="FFFF00"/>
                </a:solidFill>
                <a:latin typeface="Comic Sans MS" pitchFamily="66" charset="0"/>
              </a:rPr>
              <a:t> y </a:t>
            </a:r>
            <a:r>
              <a:rPr lang="en-US" sz="2800" dirty="0" err="1">
                <a:solidFill>
                  <a:srgbClr val="FFFF00"/>
                </a:solidFill>
                <a:latin typeface="Comic Sans MS" pitchFamily="66" charset="0"/>
              </a:rPr>
              <a:t>punción</a:t>
            </a:r>
            <a:r>
              <a:rPr lang="en-US" sz="2800" dirty="0">
                <a:solidFill>
                  <a:srgbClr val="FFFF00"/>
                </a:solidFill>
                <a:latin typeface="Comic Sans MS" pitchFamily="66" charset="0"/>
              </a:rPr>
              <a:t> lumbar</a:t>
            </a:r>
            <a:r>
              <a:rPr lang="en-US" sz="2800" dirty="0" smtClean="0">
                <a:solidFill>
                  <a:srgbClr val="FFFF00"/>
                </a:solidFill>
                <a:latin typeface="Comic Sans MS" pitchFamily="66" charset="0"/>
              </a:rPr>
              <a:t>.) </a:t>
            </a:r>
            <a:endParaRPr lang="en-US" sz="2800" dirty="0">
              <a:solidFill>
                <a:srgbClr val="FFFF00"/>
              </a:solidFill>
              <a:latin typeface="Comic Sans MS" pitchFamily="66" charset="0"/>
            </a:endParaRPr>
          </a:p>
          <a:p>
            <a:pPr algn="ctr">
              <a:spcBef>
                <a:spcPct val="50000"/>
              </a:spcBef>
            </a:pPr>
            <a:endParaRPr lang="es-MX" sz="2800" dirty="0">
              <a:solidFill>
                <a:srgbClr val="FFFF00"/>
              </a:solidFill>
              <a:latin typeface="Comic Sans MS" pitchFamily="66" charset="0"/>
            </a:endParaRPr>
          </a:p>
        </p:txBody>
      </p:sp>
      <p:sp>
        <p:nvSpPr>
          <p:cNvPr id="17411" name="Rectangle 3"/>
          <p:cNvSpPr>
            <a:spLocks noChangeArrowheads="1"/>
          </p:cNvSpPr>
          <p:nvPr/>
        </p:nvSpPr>
        <p:spPr bwMode="auto">
          <a:xfrm>
            <a:off x="1997075" y="2404670"/>
            <a:ext cx="5149850" cy="1366837"/>
          </a:xfrm>
          <a:prstGeom prst="rect">
            <a:avLst/>
          </a:prstGeom>
          <a:noFill/>
          <a:ln w="76200">
            <a:solidFill>
              <a:srgbClr val="FFCC00"/>
            </a:solidFill>
            <a:miter lim="800000"/>
            <a:headEnd/>
            <a:tailEnd/>
          </a:ln>
        </p:spPr>
        <p:txBody>
          <a:bodyPr wrap="none" anchor="ctr"/>
          <a:lstStyle/>
          <a:p>
            <a:pPr algn="ctr"/>
            <a:endParaRPr lang="es-ES_tradnl">
              <a:solidFill>
                <a:srgbClr val="FFCC00"/>
              </a:solidFill>
            </a:endParaRPr>
          </a:p>
        </p:txBody>
      </p:sp>
      <p:sp>
        <p:nvSpPr>
          <p:cNvPr id="17412" name="AutoShape 4"/>
          <p:cNvSpPr>
            <a:spLocks noChangeArrowheads="1"/>
          </p:cNvSpPr>
          <p:nvPr/>
        </p:nvSpPr>
        <p:spPr bwMode="auto">
          <a:xfrm>
            <a:off x="4283968" y="1824347"/>
            <a:ext cx="576262" cy="618239"/>
          </a:xfrm>
          <a:prstGeom prst="downArrow">
            <a:avLst>
              <a:gd name="adj1" fmla="val 50000"/>
              <a:gd name="adj2" fmla="val 50000"/>
            </a:avLst>
          </a:prstGeom>
          <a:solidFill>
            <a:schemeClr val="accent1"/>
          </a:solidFill>
          <a:ln w="9525">
            <a:solidFill>
              <a:srgbClr val="66FFCC"/>
            </a:solidFill>
            <a:miter lim="800000"/>
            <a:headEnd/>
            <a:tailEnd/>
          </a:ln>
        </p:spPr>
        <p:txBody>
          <a:bodyPr wrap="none" anchor="ctr"/>
          <a:lstStyle/>
          <a:p>
            <a:endParaRPr lang="es-AR"/>
          </a:p>
        </p:txBody>
      </p:sp>
      <p:sp>
        <p:nvSpPr>
          <p:cNvPr id="17413" name="AutoShape 5"/>
          <p:cNvSpPr>
            <a:spLocks noChangeArrowheads="1"/>
          </p:cNvSpPr>
          <p:nvPr/>
        </p:nvSpPr>
        <p:spPr bwMode="auto">
          <a:xfrm>
            <a:off x="4247964" y="3902826"/>
            <a:ext cx="648072" cy="966334"/>
          </a:xfrm>
          <a:prstGeom prst="downArrow">
            <a:avLst>
              <a:gd name="adj1" fmla="val 50000"/>
              <a:gd name="adj2" fmla="val 64978"/>
            </a:avLst>
          </a:prstGeom>
          <a:solidFill>
            <a:schemeClr val="accent1"/>
          </a:solidFill>
          <a:ln w="9525">
            <a:solidFill>
              <a:srgbClr val="66FFCC"/>
            </a:solidFill>
            <a:miter lim="800000"/>
            <a:headEnd/>
            <a:tailEnd/>
          </a:ln>
        </p:spPr>
        <p:txBody>
          <a:bodyPr wrap="none" anchor="ctr"/>
          <a:lstStyle/>
          <a:p>
            <a:endParaRPr lang="es-AR"/>
          </a:p>
        </p:txBody>
      </p:sp>
      <p:sp>
        <p:nvSpPr>
          <p:cNvPr id="6" name="Text Box 3"/>
          <p:cNvSpPr txBox="1">
            <a:spLocks noChangeArrowheads="1"/>
          </p:cNvSpPr>
          <p:nvPr/>
        </p:nvSpPr>
        <p:spPr bwMode="auto">
          <a:xfrm>
            <a:off x="2411760" y="332656"/>
            <a:ext cx="4320480" cy="1360372"/>
          </a:xfrm>
          <a:prstGeom prst="rect">
            <a:avLst/>
          </a:prstGeom>
          <a:noFill/>
          <a:ln w="9525">
            <a:noFill/>
            <a:miter lim="800000"/>
            <a:headEnd/>
            <a:tailEnd/>
          </a:ln>
          <a:effectLst/>
        </p:spPr>
        <p:txBody>
          <a:bodyPr wrap="square">
            <a:spAutoFit/>
          </a:bodyPr>
          <a:lstStyle/>
          <a:p>
            <a:pPr marL="171450" indent="-171450" algn="ctr">
              <a:lnSpc>
                <a:spcPct val="80000"/>
              </a:lnSpc>
              <a:spcBef>
                <a:spcPct val="20000"/>
              </a:spcBef>
              <a:defRPr/>
            </a:pPr>
            <a:r>
              <a:rPr lang="es-ES" sz="4800" b="1" dirty="0" smtClean="0">
                <a:solidFill>
                  <a:srgbClr val="FFCC00"/>
                </a:solidFill>
                <a:effectLst>
                  <a:outerShdw blurRad="38100" dist="38100" dir="2700000" algn="tl">
                    <a:srgbClr val="000000"/>
                  </a:outerShdw>
                </a:effectLst>
                <a:latin typeface="Comic Sans MS" pitchFamily="66" charset="0"/>
              </a:rPr>
              <a:t>HEMOFILIA  </a:t>
            </a:r>
          </a:p>
          <a:p>
            <a:pPr marL="171450" indent="-171450" algn="ctr">
              <a:lnSpc>
                <a:spcPct val="80000"/>
              </a:lnSpc>
              <a:spcBef>
                <a:spcPct val="20000"/>
              </a:spcBef>
              <a:defRPr/>
            </a:pPr>
            <a:endParaRPr lang="es-ES" sz="4400" b="1" dirty="0">
              <a:solidFill>
                <a:srgbClr val="FFFFCC"/>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800439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908720"/>
            <a:ext cx="8073328" cy="3357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3600" b="1" dirty="0">
                <a:solidFill>
                  <a:schemeClr val="tx1"/>
                </a:solidFill>
                <a:latin typeface="Comic Sans MS" charset="0"/>
                <a:ea typeface="Comic Sans MS" charset="0"/>
                <a:cs typeface="Comic Sans MS" charset="0"/>
              </a:rPr>
              <a:t>MUCHA GENTE PEQUEÑA </a:t>
            </a:r>
          </a:p>
          <a:p>
            <a:pPr algn="ctr">
              <a:defRPr/>
            </a:pPr>
            <a:r>
              <a:rPr lang="es-AR" sz="3600" b="1" dirty="0">
                <a:solidFill>
                  <a:schemeClr val="tx1"/>
                </a:solidFill>
                <a:latin typeface="Comic Sans MS" charset="0"/>
                <a:ea typeface="Comic Sans MS" charset="0"/>
                <a:cs typeface="Comic Sans MS" charset="0"/>
              </a:rPr>
              <a:t>EN LUGARES PEQUEÑOS,</a:t>
            </a:r>
          </a:p>
          <a:p>
            <a:pPr algn="ctr">
              <a:defRPr/>
            </a:pPr>
            <a:r>
              <a:rPr lang="es-AR" sz="3600" b="1" dirty="0">
                <a:solidFill>
                  <a:schemeClr val="tx1"/>
                </a:solidFill>
                <a:latin typeface="Comic Sans MS" charset="0"/>
                <a:ea typeface="Comic Sans MS" charset="0"/>
                <a:cs typeface="Comic Sans MS" charset="0"/>
              </a:rPr>
              <a:t>HACIENDO COSAS PEQUEÑAS</a:t>
            </a:r>
          </a:p>
          <a:p>
            <a:pPr algn="ctr">
              <a:defRPr/>
            </a:pPr>
            <a:r>
              <a:rPr lang="es-AR" sz="3600" b="1" dirty="0">
                <a:solidFill>
                  <a:schemeClr val="tx1"/>
                </a:solidFill>
                <a:latin typeface="Comic Sans MS" charset="0"/>
                <a:ea typeface="Comic Sans MS" charset="0"/>
                <a:cs typeface="Comic Sans MS" charset="0"/>
              </a:rPr>
              <a:t>PUEDEN CAMBIAR EL MUNDO </a:t>
            </a:r>
          </a:p>
          <a:p>
            <a:pPr algn="ctr">
              <a:defRPr/>
            </a:pPr>
            <a:endParaRPr lang="es-AR" sz="2000" b="1" dirty="0">
              <a:solidFill>
                <a:schemeClr val="tx1"/>
              </a:solidFill>
              <a:latin typeface="Comic Sans MS" charset="0"/>
              <a:ea typeface="Comic Sans MS" charset="0"/>
              <a:cs typeface="Comic Sans MS" charset="0"/>
            </a:endParaRPr>
          </a:p>
          <a:p>
            <a:pPr algn="ctr">
              <a:defRPr/>
            </a:pPr>
            <a:r>
              <a:rPr lang="es-AR" sz="2000" b="1" dirty="0">
                <a:solidFill>
                  <a:schemeClr val="tx1"/>
                </a:solidFill>
                <a:latin typeface="Comic Sans MS" charset="0"/>
                <a:ea typeface="Comic Sans MS" charset="0"/>
                <a:cs typeface="Comic Sans MS" charset="0"/>
              </a:rPr>
              <a:t>EDUARDO GALEANO </a:t>
            </a:r>
          </a:p>
          <a:p>
            <a:pPr algn="ctr">
              <a:defRPr/>
            </a:pPr>
            <a:endParaRPr lang="es-AR" dirty="0">
              <a:solidFill>
                <a:schemeClr val="tx1"/>
              </a:solidFill>
              <a:latin typeface="Comic Sans MS" charset="0"/>
              <a:ea typeface="Comic Sans MS" charset="0"/>
              <a:cs typeface="Comic Sans MS" charset="0"/>
            </a:endParaRPr>
          </a:p>
        </p:txBody>
      </p:sp>
      <p:sp>
        <p:nvSpPr>
          <p:cNvPr id="3" name="2 Rectángulo redondeado"/>
          <p:cNvSpPr/>
          <p:nvPr/>
        </p:nvSpPr>
        <p:spPr>
          <a:xfrm>
            <a:off x="1547664" y="5013176"/>
            <a:ext cx="6143625" cy="12001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sz="5400" b="1" dirty="0">
                <a:solidFill>
                  <a:srgbClr val="FFFF00"/>
                </a:solidFill>
                <a:latin typeface="Comic Sans MS" charset="0"/>
                <a:ea typeface="Comic Sans MS" charset="0"/>
                <a:cs typeface="Comic Sans MS" charset="0"/>
              </a:rPr>
              <a:t>GRACIAS !!!!!!!</a:t>
            </a:r>
          </a:p>
        </p:txBody>
      </p:sp>
      <p:grpSp>
        <p:nvGrpSpPr>
          <p:cNvPr id="4" name="15 Grupo"/>
          <p:cNvGrpSpPr>
            <a:grpSpLocks/>
          </p:cNvGrpSpPr>
          <p:nvPr/>
        </p:nvGrpSpPr>
        <p:grpSpPr bwMode="auto">
          <a:xfrm>
            <a:off x="8448597" y="0"/>
            <a:ext cx="695403" cy="728505"/>
            <a:chOff x="1476375" y="4868863"/>
            <a:chExt cx="647700" cy="865187"/>
          </a:xfrm>
          <a:effectLst>
            <a:outerShdw blurRad="50800" dist="38100" dir="16200000" rotWithShape="0">
              <a:prstClr val="black">
                <a:alpha val="40000"/>
              </a:prstClr>
            </a:outerShdw>
          </a:effectLst>
        </p:grpSpPr>
        <p:sp>
          <p:nvSpPr>
            <p:cNvPr id="5"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6"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7"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8"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9"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10"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a:defRPr/>
              </a:pPr>
              <a:endParaRPr lang="es-AR" sz="2800">
                <a:latin typeface="Garamond" pitchFamily="18" charset="0"/>
              </a:endParaRPr>
            </a:p>
          </p:txBody>
        </p:sp>
        <p:sp>
          <p:nvSpPr>
            <p:cNvPr id="11" name="Rectangle 25"/>
            <p:cNvSpPr>
              <a:spLocks noChangeArrowheads="1"/>
            </p:cNvSpPr>
            <p:nvPr/>
          </p:nvSpPr>
          <p:spPr bwMode="auto">
            <a:xfrm>
              <a:off x="1643063" y="5568950"/>
              <a:ext cx="166687" cy="165100"/>
            </a:xfrm>
            <a:prstGeom prst="rect">
              <a:avLst/>
            </a:prstGeom>
            <a:solidFill>
              <a:schemeClr val="tx1"/>
            </a:solidFill>
            <a:ln w="38100">
              <a:solidFill>
                <a:schemeClr val="tx1"/>
              </a:solidFill>
              <a:miter lim="800000"/>
              <a:headEnd/>
              <a:tailEnd/>
            </a:ln>
            <a:effectLst/>
            <a:scene3d>
              <a:camera prst="orthographicFront"/>
              <a:lightRig rig="threePt" dir="t"/>
            </a:scene3d>
            <a:sp3d>
              <a:bevelT prst="angle"/>
            </a:sp3d>
          </p:spPr>
          <p:txBody>
            <a:bodyPr wrap="none" anchor="ctr"/>
            <a:lstStyle/>
            <a:p>
              <a:pPr>
                <a:defRPr/>
              </a:pPr>
              <a:endParaRPr lang="es-AR" sz="2800">
                <a:ln>
                  <a:solidFill>
                    <a:schemeClr val="tx1"/>
                  </a:solidFill>
                </a:ln>
                <a:latin typeface="Garamond" pitchFamily="18" charset="0"/>
              </a:endParaRPr>
            </a:p>
          </p:txBody>
        </p:sp>
      </p:grpSp>
    </p:spTree>
    <p:extLst>
      <p:ext uri="{BB962C8B-B14F-4D97-AF65-F5344CB8AC3E}">
        <p14:creationId xmlns:p14="http://schemas.microsoft.com/office/powerpoint/2010/main" val="194445748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323850" y="1412875"/>
            <a:ext cx="830580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pPr>
            <a:r>
              <a:rPr lang="es-AR" altLang="es-ES_tradnl" sz="6600" b="1">
                <a:solidFill>
                  <a:srgbClr val="FF0000"/>
                </a:solidFill>
                <a:latin typeface="Al Nile" charset="-78"/>
                <a:ea typeface="Al Nile" charset="-78"/>
                <a:cs typeface="Al Nile" charset="-78"/>
              </a:rPr>
              <a:t>ENFERMEDAD DE </a:t>
            </a:r>
          </a:p>
          <a:p>
            <a:pPr algn="ctr" eaLnBrk="1" hangingPunct="1">
              <a:spcBef>
                <a:spcPct val="50000"/>
              </a:spcBef>
              <a:buClrTx/>
              <a:buSzTx/>
              <a:buFontTx/>
              <a:buNone/>
            </a:pPr>
            <a:r>
              <a:rPr lang="es-AR" altLang="es-ES_tradnl" sz="6600" b="1">
                <a:solidFill>
                  <a:srgbClr val="FF0000"/>
                </a:solidFill>
                <a:latin typeface="Al Nile" charset="-78"/>
                <a:ea typeface="Al Nile" charset="-78"/>
                <a:cs typeface="Al Nile" charset="-78"/>
              </a:rPr>
              <a:t>VON WILLEBRAND</a:t>
            </a:r>
          </a:p>
          <a:p>
            <a:pPr algn="ctr" eaLnBrk="1" hangingPunct="1">
              <a:spcBef>
                <a:spcPct val="50000"/>
              </a:spcBef>
              <a:buClrTx/>
              <a:buSzTx/>
              <a:buFontTx/>
              <a:buNone/>
            </a:pPr>
            <a:endParaRPr lang="es-ES" altLang="es-ES_tradnl" sz="4800" b="1"/>
          </a:p>
        </p:txBody>
      </p:sp>
      <p:sp>
        <p:nvSpPr>
          <p:cNvPr id="88067" name="Text Box 3"/>
          <p:cNvSpPr txBox="1">
            <a:spLocks noChangeArrowheads="1"/>
          </p:cNvSpPr>
          <p:nvPr/>
        </p:nvSpPr>
        <p:spPr bwMode="auto">
          <a:xfrm>
            <a:off x="4500563" y="5029200"/>
            <a:ext cx="433863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s-AR" altLang="es-ES_tradnl" b="1" dirty="0">
                <a:latin typeface="Al Nile" charset="-78"/>
                <a:ea typeface="Al Nile" charset="-78"/>
                <a:cs typeface="Al Nile" charset="-78"/>
              </a:rPr>
              <a:t>             Dr. Davoli, Mauro</a:t>
            </a:r>
          </a:p>
          <a:p>
            <a:pPr eaLnBrk="1" hangingPunct="1">
              <a:spcBef>
                <a:spcPct val="50000"/>
              </a:spcBef>
              <a:defRPr/>
            </a:pPr>
            <a:r>
              <a:rPr lang="es-AR" altLang="es-ES_tradnl" b="1" dirty="0">
                <a:latin typeface="Al Nile" charset="-78"/>
                <a:ea typeface="Al Nile" charset="-78"/>
                <a:cs typeface="Al Nile" charset="-78"/>
              </a:rPr>
              <a:t>FUNDACION DE LA HEMOFILIA ROSARIO</a:t>
            </a:r>
          </a:p>
        </p:txBody>
      </p:sp>
      <p:pic>
        <p:nvPicPr>
          <p:cNvPr id="1433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933825"/>
            <a:ext cx="38877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99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2819400" y="533400"/>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4000" b="1">
                <a:solidFill>
                  <a:schemeClr val="tx2"/>
                </a:solidFill>
              </a:rPr>
              <a:t>OBJETIVOS </a:t>
            </a:r>
            <a:endParaRPr lang="es-ES" altLang="es-ES_tradnl" sz="4000" b="1">
              <a:solidFill>
                <a:schemeClr val="tx2"/>
              </a:solidFill>
            </a:endParaRPr>
          </a:p>
        </p:txBody>
      </p:sp>
      <p:sp>
        <p:nvSpPr>
          <p:cNvPr id="171011" name="Text Box 3"/>
          <p:cNvSpPr txBox="1">
            <a:spLocks noChangeArrowheads="1"/>
          </p:cNvSpPr>
          <p:nvPr/>
        </p:nvSpPr>
        <p:spPr bwMode="auto">
          <a:xfrm>
            <a:off x="304800" y="2133600"/>
            <a:ext cx="8382000" cy="45799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Times New Roman" charset="0"/>
                <a:cs typeface="Times New Roman" charset="0"/>
              </a:defRPr>
            </a:lvl1pPr>
            <a:lvl2pPr marL="914400" indent="-457200">
              <a:defRPr sz="2400">
                <a:solidFill>
                  <a:schemeClr val="tx1"/>
                </a:solidFill>
                <a:latin typeface="Times New Roman" charset="0"/>
                <a:ea typeface="Times New Roman" charset="0"/>
                <a:cs typeface="Times New Roman" charset="0"/>
              </a:defRPr>
            </a:lvl2pPr>
            <a:lvl3pPr marL="1371600" indent="-457200">
              <a:defRPr sz="2400">
                <a:solidFill>
                  <a:schemeClr val="tx1"/>
                </a:solidFill>
                <a:latin typeface="Times New Roman" charset="0"/>
                <a:ea typeface="Times New Roman" charset="0"/>
                <a:cs typeface="Times New Roman" charset="0"/>
              </a:defRPr>
            </a:lvl3pPr>
            <a:lvl4pPr marL="1828800" indent="-457200">
              <a:defRPr sz="2400">
                <a:solidFill>
                  <a:schemeClr val="tx1"/>
                </a:solidFill>
                <a:latin typeface="Times New Roman" charset="0"/>
                <a:ea typeface="Times New Roman" charset="0"/>
                <a:cs typeface="Times New Roman" charset="0"/>
              </a:defRPr>
            </a:lvl4pPr>
            <a:lvl5pPr marL="2286000" indent="-457200">
              <a:defRPr sz="2400">
                <a:solidFill>
                  <a:schemeClr val="tx1"/>
                </a:solidFill>
                <a:latin typeface="Times New Roman" charset="0"/>
                <a:ea typeface="Times New Roman" charset="0"/>
                <a:cs typeface="Times New Roman" charset="0"/>
              </a:defRPr>
            </a:lvl5pPr>
            <a:lvl6pPr marL="2743200" indent="-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3200400" indent="-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657600" indent="-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4114800" indent="-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50000"/>
              </a:spcBef>
              <a:buFontTx/>
              <a:buAutoNum type="arabicPeriod"/>
            </a:pPr>
            <a:r>
              <a:rPr lang="es-AR" altLang="es-ES_tradnl" sz="2800" b="1"/>
              <a:t>? CUAL ES LA FUNCION DEL FVW?</a:t>
            </a:r>
          </a:p>
          <a:p>
            <a:pPr eaLnBrk="1" hangingPunct="1">
              <a:spcBef>
                <a:spcPct val="50000"/>
              </a:spcBef>
              <a:buFontTx/>
              <a:buAutoNum type="arabicPeriod"/>
            </a:pPr>
            <a:r>
              <a:rPr lang="es-AR" altLang="es-ES_tradnl" sz="2800" b="1"/>
              <a:t>? COMO SE DEFINE Y SE  CLASIFICA  LA ENFERMEDAD?</a:t>
            </a:r>
          </a:p>
          <a:p>
            <a:pPr eaLnBrk="1" hangingPunct="1">
              <a:spcBef>
                <a:spcPct val="50000"/>
              </a:spcBef>
              <a:buFontTx/>
              <a:buAutoNum type="arabicPeriod"/>
            </a:pPr>
            <a:r>
              <a:rPr lang="es-AR" altLang="es-ES_tradnl" sz="2800" b="1"/>
              <a:t>? QUE MANIFESTACIONES CLINICAS SE RELACIONAN CON LA MISMA? </a:t>
            </a:r>
          </a:p>
          <a:p>
            <a:pPr eaLnBrk="1" hangingPunct="1">
              <a:spcBef>
                <a:spcPct val="50000"/>
              </a:spcBef>
              <a:buFontTx/>
              <a:buAutoNum type="arabicPeriod"/>
            </a:pPr>
            <a:r>
              <a:rPr lang="es-AR" altLang="es-ES_tradnl" sz="2800" b="1"/>
              <a:t>? COMO LLEGO AL DIAGNOSTICO ?</a:t>
            </a:r>
          </a:p>
          <a:p>
            <a:pPr eaLnBrk="1" hangingPunct="1">
              <a:spcBef>
                <a:spcPct val="50000"/>
              </a:spcBef>
              <a:buFontTx/>
              <a:buAutoNum type="arabicPeriod"/>
            </a:pPr>
            <a:r>
              <a:rPr lang="es-AR" altLang="es-ES_tradnl" sz="2800" b="1"/>
              <a:t>? SITUACIONES ESPECIALES ?</a:t>
            </a:r>
          </a:p>
          <a:p>
            <a:pPr eaLnBrk="1" hangingPunct="1">
              <a:spcBef>
                <a:spcPct val="50000"/>
              </a:spcBef>
              <a:buFontTx/>
              <a:buAutoNum type="arabicPeriod"/>
            </a:pPr>
            <a:r>
              <a:rPr lang="es-AR" altLang="es-ES_tradnl" sz="2800" b="1"/>
              <a:t>? CUANDO TRATAR Y CON QUE ?</a:t>
            </a:r>
            <a:endParaRPr lang="es-ES" altLang="es-ES_tradnl" sz="2800" b="1"/>
          </a:p>
        </p:txBody>
      </p:sp>
      <p:sp>
        <p:nvSpPr>
          <p:cNvPr id="171012" name="Text Box 4"/>
          <p:cNvSpPr txBox="1">
            <a:spLocks noChangeArrowheads="1"/>
          </p:cNvSpPr>
          <p:nvPr/>
        </p:nvSpPr>
        <p:spPr bwMode="auto">
          <a:xfrm>
            <a:off x="609600" y="1295400"/>
            <a:ext cx="7620000" cy="469900"/>
          </a:xfrm>
          <a:prstGeom prst="rect">
            <a:avLst/>
          </a:prstGeom>
          <a:noFill/>
          <a:ln w="127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2400" b="1"/>
              <a:t>RESPONDER LOS SIGUIENTES INTERROGANTES</a:t>
            </a:r>
            <a:endParaRPr lang="es-ES" altLang="es-ES_tradnl" sz="2400" b="1"/>
          </a:p>
        </p:txBody>
      </p:sp>
    </p:spTree>
    <p:extLst>
      <p:ext uri="{BB962C8B-B14F-4D97-AF65-F5344CB8AC3E}">
        <p14:creationId xmlns:p14="http://schemas.microsoft.com/office/powerpoint/2010/main" val="2003163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97214" y="1916832"/>
            <a:ext cx="8820472" cy="1219200"/>
          </a:xfrm>
          <a:prstGeom prst="rect">
            <a:avLst/>
          </a:prstGeom>
          <a:solidFill>
            <a:srgbClr val="FF6600"/>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2800" b="1" i="1" dirty="0">
                <a:solidFill>
                  <a:schemeClr val="bg1"/>
                </a:solidFill>
              </a:rPr>
              <a:t>TODOS ESTOS PROCESOS PASAN EN UN LUGAR</a:t>
            </a:r>
          </a:p>
          <a:p>
            <a:pPr algn="ctr"/>
            <a:r>
              <a:rPr lang="es-AR" altLang="es-ES_tradnl" sz="2800" b="1" i="1" dirty="0">
                <a:solidFill>
                  <a:schemeClr val="bg1"/>
                </a:solidFill>
              </a:rPr>
              <a:t>Y A DIFERENTES VELOCIDADES</a:t>
            </a:r>
            <a:endParaRPr lang="es-ES" altLang="es-ES_tradnl" sz="2800" b="1" i="1" dirty="0">
              <a:solidFill>
                <a:schemeClr val="bg1"/>
              </a:solidFill>
            </a:endParaRPr>
          </a:p>
        </p:txBody>
      </p:sp>
      <p:pic>
        <p:nvPicPr>
          <p:cNvPr id="4" name="Immagine 6" descr="72bd86183fff8f4b151eb7fe34f2a930.jpg"/>
          <p:cNvPicPr>
            <a:picLocks noChangeAspect="1"/>
          </p:cNvPicPr>
          <p:nvPr/>
        </p:nvPicPr>
        <p:blipFill rotWithShape="1">
          <a:blip r:embed="rId2">
            <a:extLst>
              <a:ext uri="{28A0092B-C50C-407E-A947-70E740481C1C}">
                <a14:useLocalDpi xmlns:a14="http://schemas.microsoft.com/office/drawing/2010/main" val="0"/>
              </a:ext>
            </a:extLst>
          </a:blip>
          <a:srcRect t="15546" b="18043"/>
          <a:stretch/>
        </p:blipFill>
        <p:spPr>
          <a:xfrm>
            <a:off x="3275855" y="3861048"/>
            <a:ext cx="2463189" cy="1802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026"/>
          <p:cNvSpPr txBox="1">
            <a:spLocks noChangeArrowheads="1"/>
          </p:cNvSpPr>
          <p:nvPr/>
        </p:nvSpPr>
        <p:spPr bwMode="auto">
          <a:xfrm>
            <a:off x="1908175" y="620713"/>
            <a:ext cx="5410200" cy="71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4000" b="1">
                <a:solidFill>
                  <a:schemeClr val="folHlink"/>
                </a:solidFill>
              </a:rPr>
              <a:t>IMPORTANTE!!!!!!!</a:t>
            </a:r>
            <a:endParaRPr lang="es-ES" altLang="es-ES_tradnl" sz="4000" b="1">
              <a:solidFill>
                <a:schemeClr val="folHlink"/>
              </a:solidFill>
            </a:endParaRPr>
          </a:p>
        </p:txBody>
      </p:sp>
      <p:sp>
        <p:nvSpPr>
          <p:cNvPr id="169987" name="Text Box 1027"/>
          <p:cNvSpPr txBox="1">
            <a:spLocks noChangeArrowheads="1"/>
          </p:cNvSpPr>
          <p:nvPr/>
        </p:nvSpPr>
        <p:spPr bwMode="auto">
          <a:xfrm>
            <a:off x="971550" y="1914525"/>
            <a:ext cx="7162800" cy="2235200"/>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4000" b="1" u="sng">
                <a:solidFill>
                  <a:srgbClr val="FF9900"/>
                </a:solidFill>
              </a:rPr>
              <a:t>PREVALENCIA:</a:t>
            </a:r>
          </a:p>
          <a:p>
            <a:pPr eaLnBrk="1" hangingPunct="1">
              <a:spcBef>
                <a:spcPct val="50000"/>
              </a:spcBef>
              <a:buClrTx/>
              <a:buSzTx/>
              <a:buFontTx/>
              <a:buNone/>
            </a:pPr>
            <a:r>
              <a:rPr lang="es-AR" altLang="es-ES_tradnl" sz="4000" b="1">
                <a:solidFill>
                  <a:srgbClr val="FF9900"/>
                </a:solidFill>
              </a:rPr>
              <a:t>       1 DE CADA 1000 a 10000   		PERSONAS</a:t>
            </a:r>
            <a:endParaRPr lang="es-ES" altLang="es-ES_tradnl" sz="4000" b="1">
              <a:solidFill>
                <a:srgbClr val="FF9900"/>
              </a:solidFill>
            </a:endParaRPr>
          </a:p>
        </p:txBody>
      </p:sp>
      <p:sp>
        <p:nvSpPr>
          <p:cNvPr id="169988" name="Rectangle 1028"/>
          <p:cNvSpPr>
            <a:spLocks noChangeArrowheads="1"/>
          </p:cNvSpPr>
          <p:nvPr/>
        </p:nvSpPr>
        <p:spPr bwMode="auto">
          <a:xfrm>
            <a:off x="179388" y="4843463"/>
            <a:ext cx="8856662" cy="58578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MX" altLang="es-ES_tradnl" b="1">
                <a:effectLst>
                  <a:outerShdw blurRad="38100" dist="38100" dir="2700000" algn="tl">
                    <a:srgbClr val="000000"/>
                  </a:outerShdw>
                </a:effectLst>
                <a:latin typeface="Arial" charset="0"/>
                <a:ea typeface="Arial" charset="0"/>
                <a:cs typeface="Arial" charset="0"/>
              </a:rPr>
              <a:t>Coagulopatía hereditaria más frecuente !!!!!!</a:t>
            </a:r>
            <a:endParaRPr lang="es-ES" altLang="es-ES_tradnl" b="1">
              <a:effectLst>
                <a:outerShdw blurRad="38100" dist="38100" dir="2700000" algn="tl">
                  <a:srgbClr val="000000"/>
                </a:outerShdw>
              </a:effectLst>
              <a:latin typeface="Arial" charset="0"/>
              <a:ea typeface="Arial" charset="0"/>
              <a:cs typeface="Arial" charset="0"/>
            </a:endParaRPr>
          </a:p>
        </p:txBody>
      </p:sp>
      <p:sp>
        <p:nvSpPr>
          <p:cNvPr id="2" name="Rectángulo redondeado 1"/>
          <p:cNvSpPr/>
          <p:nvPr/>
        </p:nvSpPr>
        <p:spPr bwMode="auto">
          <a:xfrm>
            <a:off x="2700338" y="5805488"/>
            <a:ext cx="3671887" cy="647700"/>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solidFill>
                  <a:srgbClr val="FF0000"/>
                </a:solidFill>
                <a:latin typeface="+mj-lt"/>
              </a:rPr>
              <a:t>80 % VARIANTE TIPO 1</a:t>
            </a:r>
          </a:p>
        </p:txBody>
      </p:sp>
    </p:spTree>
    <p:extLst>
      <p:ext uri="{BB962C8B-B14F-4D97-AF65-F5344CB8AC3E}">
        <p14:creationId xmlns:p14="http://schemas.microsoft.com/office/powerpoint/2010/main" val="107589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Object 2"/>
          <p:cNvPicPr>
            <a:picLocks noChangeAspect="1"/>
          </p:cNvPicPr>
          <p:nvPr/>
        </p:nvPicPr>
        <p:blipFill>
          <a:blip r:embed="rId3"/>
          <a:stretch>
            <a:fillRect/>
          </a:stretch>
        </p:blipFill>
        <p:spPr>
          <a:xfrm>
            <a:off x="381000" y="609600"/>
            <a:ext cx="8229600" cy="5486400"/>
          </a:xfrm>
          <a:prstGeom prst="rect">
            <a:avLst/>
          </a:prstGeom>
        </p:spPr>
      </p:pic>
    </p:spTree>
    <p:extLst>
      <p:ext uri="{BB962C8B-B14F-4D97-AF65-F5344CB8AC3E}">
        <p14:creationId xmlns:p14="http://schemas.microsoft.com/office/powerpoint/2010/main" val="749041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288" y="981075"/>
            <a:ext cx="8569325" cy="4895850"/>
          </a:xfrm>
          <a:ln w="44450">
            <a:solidFill>
              <a:srgbClr val="FF0000"/>
            </a:solidFill>
          </a:ln>
        </p:spPr>
        <p:txBody>
          <a:bodyPr/>
          <a:lstStyle/>
          <a:p>
            <a:pPr eaLnBrk="1" hangingPunct="1">
              <a:defRPr/>
            </a:pPr>
            <a:r>
              <a:rPr lang="es-ES_tradnl" sz="6000" b="1" dirty="0" smtClean="0">
                <a:latin typeface="Al Nile" charset="-78"/>
                <a:ea typeface="Al Nile" charset="-78"/>
                <a:cs typeface="Al Nile" charset="-78"/>
              </a:rPr>
              <a:t>PARA ENTENDER LA ENFERMEDAD, HAY QUE ENTENDER LA  FISIOLOGIA NORMAL !!!</a:t>
            </a:r>
          </a:p>
        </p:txBody>
      </p:sp>
    </p:spTree>
    <p:extLst>
      <p:ext uri="{BB962C8B-B14F-4D97-AF65-F5344CB8AC3E}">
        <p14:creationId xmlns:p14="http://schemas.microsoft.com/office/powerpoint/2010/main" val="322019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0825" y="836613"/>
            <a:ext cx="8569325" cy="2087562"/>
          </a:xfrm>
        </p:spPr>
        <p:txBody>
          <a:bodyPr/>
          <a:lstStyle/>
          <a:p>
            <a:pPr algn="l"/>
            <a:r>
              <a:rPr lang="es-ES_tradnl" altLang="es-ES_tradnl"/>
              <a:t/>
            </a:r>
            <a:br>
              <a:rPr lang="es-ES_tradnl" altLang="es-ES_tradnl"/>
            </a:br>
            <a:r>
              <a:rPr lang="es-ES_tradnl" altLang="es-ES_tradnl"/>
              <a:t>Unas de las Proteinas &gt; grandes. &gt;20.000 kD.</a:t>
            </a:r>
            <a:br>
              <a:rPr lang="es-ES_tradnl" altLang="es-ES_tradnl"/>
            </a:br>
            <a:endParaRPr lang="es-ES_tradnl" altLang="es-ES_tradnl"/>
          </a:p>
        </p:txBody>
      </p:sp>
      <p:sp>
        <p:nvSpPr>
          <p:cNvPr id="3" name="Rectángulo redondeado 2"/>
          <p:cNvSpPr/>
          <p:nvPr/>
        </p:nvSpPr>
        <p:spPr bwMode="auto">
          <a:xfrm>
            <a:off x="4356100" y="2278063"/>
            <a:ext cx="4392613" cy="719137"/>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Esto lo hace dificil de estudiar¡¡¡¡</a:t>
            </a:r>
          </a:p>
        </p:txBody>
      </p:sp>
      <p:sp>
        <p:nvSpPr>
          <p:cNvPr id="23555" name="Rectángulo 3"/>
          <p:cNvSpPr>
            <a:spLocks noChangeArrowheads="1"/>
          </p:cNvSpPr>
          <p:nvPr/>
        </p:nvSpPr>
        <p:spPr bwMode="auto">
          <a:xfrm>
            <a:off x="179388" y="3333750"/>
            <a:ext cx="88566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 typeface="Wingdings" charset="2"/>
              <a:buChar char="§"/>
            </a:pPr>
            <a:r>
              <a:rPr lang="es-ES" altLang="es-ES_tradnl" b="1">
                <a:solidFill>
                  <a:srgbClr val="FF0000"/>
                </a:solidFill>
                <a:latin typeface="Al Nile" charset="-78"/>
                <a:ea typeface="Al Nile" charset="-78"/>
                <a:cs typeface="Al Nile" charset="-78"/>
              </a:rPr>
              <a:t>Codificado por un gen del brazo corto del </a:t>
            </a:r>
          </a:p>
          <a:p>
            <a:pPr>
              <a:spcBef>
                <a:spcPct val="0"/>
              </a:spcBef>
              <a:buClrTx/>
              <a:buSzTx/>
              <a:buFont typeface="Wingdings" charset="2"/>
              <a:buNone/>
            </a:pPr>
            <a:r>
              <a:rPr lang="es-ES" altLang="es-ES_tradnl" b="1">
                <a:solidFill>
                  <a:srgbClr val="FF0000"/>
                </a:solidFill>
                <a:latin typeface="Al Nile" charset="-78"/>
                <a:ea typeface="Al Nile" charset="-78"/>
                <a:cs typeface="Al Nile" charset="-78"/>
              </a:rPr>
              <a:t>cromosoma 12.  y una copia PSEUDOGENICA en el cromosoma 22.</a:t>
            </a:r>
          </a:p>
          <a:p>
            <a:pPr>
              <a:spcBef>
                <a:spcPct val="0"/>
              </a:spcBef>
              <a:buClrTx/>
              <a:buSzTx/>
              <a:buFont typeface="Wingdings" charset="2"/>
              <a:buNone/>
            </a:pPr>
            <a:endParaRPr lang="es-ES" altLang="es-ES_tradnl" b="1">
              <a:solidFill>
                <a:srgbClr val="FF0000"/>
              </a:solidFill>
              <a:latin typeface="Al Nile" charset="-78"/>
              <a:ea typeface="Al Nile" charset="-78"/>
              <a:cs typeface="Al Nile" charset="-78"/>
            </a:endParaRPr>
          </a:p>
          <a:p>
            <a:pPr>
              <a:spcBef>
                <a:spcPct val="0"/>
              </a:spcBef>
              <a:buClrTx/>
              <a:buSzTx/>
              <a:buFont typeface="Wingdings" charset="2"/>
              <a:buChar char="§"/>
            </a:pPr>
            <a:r>
              <a:rPr lang="es-ES" altLang="es-ES_tradnl" b="1">
                <a:solidFill>
                  <a:srgbClr val="00B050"/>
                </a:solidFill>
                <a:latin typeface="Al Nile" charset="-78"/>
                <a:ea typeface="Al Nile" charset="-78"/>
                <a:cs typeface="Al Nile" charset="-78"/>
              </a:rPr>
              <a:t>El gen abarca 178 kb de ADN y comprende 52 exones que codifican un ARNm de ~9 kb. </a:t>
            </a:r>
          </a:p>
        </p:txBody>
      </p:sp>
      <p:pic>
        <p:nvPicPr>
          <p:cNvPr id="23556"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9431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5175" y="-80963"/>
            <a:ext cx="1849438" cy="163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ángulo redondeado 6"/>
          <p:cNvSpPr>
            <a:spLocks noChangeArrowheads="1"/>
          </p:cNvSpPr>
          <p:nvPr/>
        </p:nvSpPr>
        <p:spPr bwMode="auto">
          <a:xfrm>
            <a:off x="2663825" y="203200"/>
            <a:ext cx="3384550" cy="647700"/>
          </a:xfrm>
          <a:prstGeom prst="roundRect">
            <a:avLst>
              <a:gd name="adj" fmla="val 16667"/>
            </a:avLst>
          </a:prstGeom>
          <a:noFill/>
          <a:ln w="952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b="1">
                <a:latin typeface="Al Nile" charset="-78"/>
                <a:ea typeface="Al Nile" charset="-78"/>
                <a:cs typeface="Al Nile" charset="-78"/>
              </a:rPr>
              <a:t>VON WILLEBRAND</a:t>
            </a:r>
            <a:r>
              <a:rPr lang="es-ES" altLang="es-ES_tradnl" b="1">
                <a:latin typeface="Al Nile" charset="-78"/>
                <a:ea typeface="Al Nile" charset="-78"/>
                <a:cs typeface="Al Nile" charset="-78"/>
              </a:rPr>
              <a:t>.     </a:t>
            </a:r>
            <a:endParaRPr lang="es-ES_tradnl" altLang="es-ES_tradnl" b="1">
              <a:latin typeface="Al Nile" charset="-78"/>
              <a:ea typeface="Al Nile" charset="-78"/>
              <a:cs typeface="Al Nile" charset="-78"/>
            </a:endParaRPr>
          </a:p>
        </p:txBody>
      </p:sp>
    </p:spTree>
    <p:extLst>
      <p:ext uri="{BB962C8B-B14F-4D97-AF65-F5344CB8AC3E}">
        <p14:creationId xmlns:p14="http://schemas.microsoft.com/office/powerpoint/2010/main" val="517399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750" y="476250"/>
            <a:ext cx="7772400" cy="1143000"/>
          </a:xfrm>
        </p:spPr>
        <p:txBody>
          <a:bodyPr/>
          <a:lstStyle/>
          <a:p>
            <a:pPr eaLnBrk="1" hangingPunct="1">
              <a:defRPr/>
            </a:pPr>
            <a:r>
              <a:rPr lang="es-ES_tradnl" dirty="0" smtClean="0"/>
              <a:t>LES PRESENTO A LA PROTEINA PEGAJOSA</a:t>
            </a:r>
          </a:p>
        </p:txBody>
      </p:sp>
      <p:sp>
        <p:nvSpPr>
          <p:cNvPr id="5" name="Proceso alternativo 4"/>
          <p:cNvSpPr/>
          <p:nvPr/>
        </p:nvSpPr>
        <p:spPr bwMode="auto">
          <a:xfrm>
            <a:off x="3851275" y="4310063"/>
            <a:ext cx="4102100" cy="919162"/>
          </a:xfrm>
          <a:prstGeom prst="flowChartAlternateProcess">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latin typeface="+mj-lt"/>
              </a:rPr>
              <a:t>PLAQUETA </a:t>
            </a:r>
            <a:r>
              <a:rPr lang="mr-IN" dirty="0">
                <a:latin typeface="+mj-lt"/>
              </a:rPr>
              <a:t>–</a:t>
            </a:r>
            <a:r>
              <a:rPr lang="es-ES_tradnl" dirty="0">
                <a:latin typeface="+mj-lt"/>
              </a:rPr>
              <a:t> PLAQUETA</a:t>
            </a:r>
          </a:p>
          <a:p>
            <a:pPr eaLnBrk="1" hangingPunct="1">
              <a:defRPr/>
            </a:pPr>
            <a:r>
              <a:rPr lang="es-ES_tradnl" dirty="0">
                <a:latin typeface="+mj-lt"/>
              </a:rPr>
              <a:t>            Pl. </a:t>
            </a:r>
            <a:r>
              <a:rPr lang="mr-IN" dirty="0">
                <a:latin typeface="+mj-lt"/>
              </a:rPr>
              <a:t>–</a:t>
            </a:r>
            <a:r>
              <a:rPr lang="es-ES_tradnl" dirty="0">
                <a:latin typeface="+mj-lt"/>
              </a:rPr>
              <a:t> </a:t>
            </a:r>
            <a:r>
              <a:rPr lang="es-ES_tradnl" b="1" dirty="0">
                <a:solidFill>
                  <a:schemeClr val="bg1">
                    <a:lumMod val="75000"/>
                  </a:schemeClr>
                </a:solidFill>
                <a:latin typeface="+mj-lt"/>
              </a:rPr>
              <a:t>VW</a:t>
            </a:r>
            <a:r>
              <a:rPr lang="es-ES_tradnl" dirty="0">
                <a:latin typeface="+mj-lt"/>
              </a:rPr>
              <a:t> - PL</a:t>
            </a:r>
          </a:p>
        </p:txBody>
      </p:sp>
      <p:sp>
        <p:nvSpPr>
          <p:cNvPr id="7" name="Proceso alternativo 6"/>
          <p:cNvSpPr/>
          <p:nvPr/>
        </p:nvSpPr>
        <p:spPr bwMode="auto">
          <a:xfrm>
            <a:off x="900113" y="5691188"/>
            <a:ext cx="2447925" cy="906462"/>
          </a:xfrm>
          <a:prstGeom prst="flowChartAlternateProcess">
            <a:avLst/>
          </a:prstGeom>
          <a:solidFill>
            <a:srgbClr val="00B050">
              <a:alpha val="87000"/>
            </a:srgb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latin typeface="+mj-lt"/>
              </a:rPr>
              <a:t>FACTOR VIII</a:t>
            </a:r>
          </a:p>
          <a:p>
            <a:pPr eaLnBrk="1" hangingPunct="1">
              <a:defRPr/>
            </a:pPr>
            <a:r>
              <a:rPr lang="es-ES_tradnl" dirty="0">
                <a:latin typeface="+mj-lt"/>
              </a:rPr>
              <a:t>  Lo protege</a:t>
            </a:r>
          </a:p>
        </p:txBody>
      </p:sp>
      <p:sp>
        <p:nvSpPr>
          <p:cNvPr id="8" name="Rectángulo redondeado 7"/>
          <p:cNvSpPr/>
          <p:nvPr/>
        </p:nvSpPr>
        <p:spPr bwMode="auto">
          <a:xfrm>
            <a:off x="3348038" y="2163763"/>
            <a:ext cx="4608512" cy="904875"/>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latin typeface="+mj-lt"/>
              </a:rPr>
              <a:t>PLAQUETA </a:t>
            </a:r>
            <a:r>
              <a:rPr lang="mr-IN" dirty="0">
                <a:latin typeface="+mj-lt"/>
              </a:rPr>
              <a:t>–</a:t>
            </a:r>
            <a:r>
              <a:rPr lang="es-ES_tradnl" dirty="0">
                <a:latin typeface="+mj-lt"/>
              </a:rPr>
              <a:t> SUBENDOTELIO</a:t>
            </a:r>
          </a:p>
          <a:p>
            <a:pPr eaLnBrk="1" hangingPunct="1">
              <a:defRPr/>
            </a:pPr>
            <a:r>
              <a:rPr lang="es-ES_tradnl" dirty="0">
                <a:latin typeface="+mj-lt"/>
              </a:rPr>
              <a:t>       Col.   -   </a:t>
            </a:r>
            <a:r>
              <a:rPr lang="es-ES_tradnl" b="1" dirty="0">
                <a:solidFill>
                  <a:schemeClr val="bg1">
                    <a:lumMod val="75000"/>
                  </a:schemeClr>
                </a:solidFill>
                <a:latin typeface="+mj-lt"/>
              </a:rPr>
              <a:t>VW  </a:t>
            </a:r>
            <a:r>
              <a:rPr lang="es-ES_tradnl" dirty="0">
                <a:latin typeface="+mj-lt"/>
              </a:rPr>
              <a:t> -  </a:t>
            </a:r>
            <a:r>
              <a:rPr lang="es-ES_tradnl" dirty="0" err="1">
                <a:latin typeface="+mj-lt"/>
              </a:rPr>
              <a:t>Pl</a:t>
            </a:r>
            <a:endParaRPr lang="es-ES_tradnl" dirty="0">
              <a:latin typeface="+mj-lt"/>
            </a:endParaRPr>
          </a:p>
        </p:txBody>
      </p:sp>
      <p:sp>
        <p:nvSpPr>
          <p:cNvPr id="25606" name="Rectángulo redondeado 2"/>
          <p:cNvSpPr>
            <a:spLocks noChangeArrowheads="1"/>
          </p:cNvSpPr>
          <p:nvPr/>
        </p:nvSpPr>
        <p:spPr bwMode="auto">
          <a:xfrm>
            <a:off x="5435600" y="6237288"/>
            <a:ext cx="3563938" cy="54927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b="1">
                <a:latin typeface="Al Nile" charset="-78"/>
                <a:ea typeface="Al Nile" charset="-78"/>
                <a:cs typeface="Al Nile" charset="-78"/>
              </a:rPr>
              <a:t>OTROS: ANGIOGENESIS</a:t>
            </a:r>
          </a:p>
        </p:txBody>
      </p:sp>
      <p:pic>
        <p:nvPicPr>
          <p:cNvPr id="3" name="Imagen 2"/>
          <p:cNvPicPr>
            <a:picLocks noChangeAspect="1"/>
          </p:cNvPicPr>
          <p:nvPr/>
        </p:nvPicPr>
        <p:blipFill>
          <a:blip r:embed="rId2"/>
          <a:stretch>
            <a:fillRect/>
          </a:stretch>
        </p:blipFill>
        <p:spPr>
          <a:xfrm>
            <a:off x="-180528" y="1867915"/>
            <a:ext cx="3373439" cy="3574608"/>
          </a:xfrm>
          <a:prstGeom prst="rect">
            <a:avLst/>
          </a:prstGeom>
        </p:spPr>
      </p:pic>
    </p:spTree>
    <p:extLst>
      <p:ext uri="{BB962C8B-B14F-4D97-AF65-F5344CB8AC3E}">
        <p14:creationId xmlns:p14="http://schemas.microsoft.com/office/powerpoint/2010/main" val="776311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8"/>
            <a:ext cx="91440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bwMode="auto">
          <a:xfrm>
            <a:off x="1547813" y="4198938"/>
            <a:ext cx="1584325" cy="287337"/>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dirty="0">
                <a:solidFill>
                  <a:schemeClr val="accent2">
                    <a:lumMod val="75000"/>
                  </a:schemeClr>
                </a:solidFill>
                <a:latin typeface="+mj-lt"/>
              </a:rPr>
              <a:t>PROPEPTIDO</a:t>
            </a:r>
          </a:p>
        </p:txBody>
      </p:sp>
      <p:sp>
        <p:nvSpPr>
          <p:cNvPr id="10" name="Rectángulo redondeado 9"/>
          <p:cNvSpPr/>
          <p:nvPr/>
        </p:nvSpPr>
        <p:spPr bwMode="auto">
          <a:xfrm>
            <a:off x="882650" y="936625"/>
            <a:ext cx="936625" cy="57626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dirty="0">
                <a:solidFill>
                  <a:schemeClr val="accent2">
                    <a:lumMod val="75000"/>
                  </a:schemeClr>
                </a:solidFill>
                <a:latin typeface="+mj-lt"/>
              </a:rPr>
              <a:t>VIII</a:t>
            </a:r>
          </a:p>
        </p:txBody>
      </p:sp>
      <p:sp>
        <p:nvSpPr>
          <p:cNvPr id="26628" name="Elipse 10"/>
          <p:cNvSpPr>
            <a:spLocks noChangeArrowheads="1"/>
          </p:cNvSpPr>
          <p:nvPr/>
        </p:nvSpPr>
        <p:spPr bwMode="auto">
          <a:xfrm>
            <a:off x="5003800" y="3743325"/>
            <a:ext cx="1223963" cy="936625"/>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3" name="Rectángulo redondeado 12"/>
          <p:cNvSpPr/>
          <p:nvPr/>
        </p:nvSpPr>
        <p:spPr bwMode="auto">
          <a:xfrm>
            <a:off x="4859338" y="4868863"/>
            <a:ext cx="1584325" cy="288925"/>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dirty="0">
                <a:solidFill>
                  <a:schemeClr val="accent2">
                    <a:lumMod val="75000"/>
                  </a:schemeClr>
                </a:solidFill>
                <a:latin typeface="+mj-lt"/>
              </a:rPr>
              <a:t> COLAGENO</a:t>
            </a:r>
          </a:p>
        </p:txBody>
      </p:sp>
      <p:sp>
        <p:nvSpPr>
          <p:cNvPr id="14" name="Rectángulo redondeado 13"/>
          <p:cNvSpPr/>
          <p:nvPr/>
        </p:nvSpPr>
        <p:spPr bwMode="auto">
          <a:xfrm>
            <a:off x="6948488" y="3729038"/>
            <a:ext cx="2016125" cy="779462"/>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000" b="1" dirty="0" err="1">
                <a:solidFill>
                  <a:schemeClr val="accent2">
                    <a:lumMod val="75000"/>
                  </a:schemeClr>
                </a:solidFill>
                <a:latin typeface="+mj-lt"/>
              </a:rPr>
              <a:t>GpIIb</a:t>
            </a:r>
            <a:r>
              <a:rPr lang="es-ES_tradnl" sz="2000" b="1" dirty="0">
                <a:solidFill>
                  <a:schemeClr val="accent2">
                    <a:lumMod val="75000"/>
                  </a:schemeClr>
                </a:solidFill>
                <a:latin typeface="+mj-lt"/>
              </a:rPr>
              <a:t>/</a:t>
            </a:r>
            <a:r>
              <a:rPr lang="es-ES_tradnl" sz="2000" b="1" dirty="0" err="1">
                <a:solidFill>
                  <a:schemeClr val="accent2">
                    <a:lumMod val="75000"/>
                  </a:schemeClr>
                </a:solidFill>
                <a:latin typeface="+mj-lt"/>
              </a:rPr>
              <a:t>IIIa</a:t>
            </a:r>
            <a:endParaRPr lang="es-ES_tradnl" sz="2000" b="1" dirty="0">
              <a:solidFill>
                <a:schemeClr val="accent2">
                  <a:lumMod val="75000"/>
                </a:schemeClr>
              </a:solidFill>
              <a:latin typeface="+mj-lt"/>
            </a:endParaRPr>
          </a:p>
          <a:p>
            <a:pPr eaLnBrk="1" hangingPunct="1">
              <a:defRPr/>
            </a:pPr>
            <a:r>
              <a:rPr lang="es-ES_tradnl" sz="2000" b="1" dirty="0">
                <a:solidFill>
                  <a:schemeClr val="accent2">
                    <a:lumMod val="75000"/>
                  </a:schemeClr>
                </a:solidFill>
                <a:latin typeface="+mj-lt"/>
              </a:rPr>
              <a:t>DIMERIZACION</a:t>
            </a:r>
          </a:p>
        </p:txBody>
      </p:sp>
      <p:sp>
        <p:nvSpPr>
          <p:cNvPr id="26631" name="Elipse 14"/>
          <p:cNvSpPr>
            <a:spLocks noChangeArrowheads="1"/>
          </p:cNvSpPr>
          <p:nvPr/>
        </p:nvSpPr>
        <p:spPr bwMode="auto">
          <a:xfrm>
            <a:off x="4284663" y="2011363"/>
            <a:ext cx="1079500" cy="912812"/>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26632" name="Rectángulo redondeado 15"/>
          <p:cNvSpPr>
            <a:spLocks noChangeArrowheads="1"/>
          </p:cNvSpPr>
          <p:nvPr/>
        </p:nvSpPr>
        <p:spPr bwMode="auto">
          <a:xfrm>
            <a:off x="3924300" y="1484313"/>
            <a:ext cx="2663825" cy="442912"/>
          </a:xfrm>
          <a:prstGeom prst="roundRect">
            <a:avLst>
              <a:gd name="adj" fmla="val 16667"/>
            </a:avLst>
          </a:prstGeom>
          <a:solidFill>
            <a:srgbClr val="FFC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000" b="1">
                <a:solidFill>
                  <a:srgbClr val="0039E5"/>
                </a:solidFill>
                <a:latin typeface="Arial" charset="0"/>
              </a:rPr>
              <a:t>GpIb/IX</a:t>
            </a:r>
            <a:r>
              <a:rPr lang="es-ES" altLang="es-ES_tradnl" sz="2000" b="1">
                <a:solidFill>
                  <a:srgbClr val="0039E5"/>
                </a:solidFill>
                <a:latin typeface="Arial" charset="0"/>
              </a:rPr>
              <a:t>. - </a:t>
            </a:r>
            <a:r>
              <a:rPr lang="es-ES_tradnl" altLang="es-ES_tradnl" sz="1600" b="1">
                <a:solidFill>
                  <a:srgbClr val="0039E5"/>
                </a:solidFill>
                <a:latin typeface="Arial" charset="0"/>
              </a:rPr>
              <a:t>COLAGENO</a:t>
            </a:r>
            <a:endParaRPr lang="es-ES_tradnl" altLang="es-ES_tradnl" sz="2000" b="1">
              <a:solidFill>
                <a:srgbClr val="0039E5"/>
              </a:solidFill>
              <a:latin typeface="Arial" charset="0"/>
            </a:endParaRPr>
          </a:p>
        </p:txBody>
      </p:sp>
      <p:cxnSp>
        <p:nvCxnSpPr>
          <p:cNvPr id="18" name="Conector recto de flecha 17"/>
          <p:cNvCxnSpPr/>
          <p:nvPr/>
        </p:nvCxnSpPr>
        <p:spPr bwMode="auto">
          <a:xfrm flipV="1">
            <a:off x="3924300" y="3573463"/>
            <a:ext cx="1079500" cy="2232025"/>
          </a:xfrm>
          <a:prstGeom prst="straightConnector1">
            <a:avLst/>
          </a:prstGeom>
          <a:solidFill>
            <a:schemeClr val="accent1"/>
          </a:solidFill>
          <a:ln w="476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Rectángulo redondeado 23"/>
          <p:cNvSpPr/>
          <p:nvPr/>
        </p:nvSpPr>
        <p:spPr bwMode="auto">
          <a:xfrm>
            <a:off x="1116013" y="260350"/>
            <a:ext cx="7200900" cy="576263"/>
          </a:xfrm>
          <a:prstGeom prst="roundRect">
            <a:avLst/>
          </a:prstGeom>
          <a:solidFill>
            <a:srgbClr val="00B05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800" b="1" dirty="0">
                <a:solidFill>
                  <a:schemeClr val="accent2">
                    <a:lumMod val="75000"/>
                  </a:schemeClr>
                </a:solidFill>
                <a:latin typeface="+mj-lt"/>
              </a:rPr>
              <a:t>EL MONOMERO DE VW Y SUS DOMINIOS</a:t>
            </a:r>
          </a:p>
        </p:txBody>
      </p:sp>
      <p:cxnSp>
        <p:nvCxnSpPr>
          <p:cNvPr id="26" name="Conector recto 25"/>
          <p:cNvCxnSpPr/>
          <p:nvPr/>
        </p:nvCxnSpPr>
        <p:spPr bwMode="auto">
          <a:xfrm>
            <a:off x="1835150" y="4014788"/>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Conector recto 27"/>
          <p:cNvCxnSpPr/>
          <p:nvPr/>
        </p:nvCxnSpPr>
        <p:spPr bwMode="auto">
          <a:xfrm>
            <a:off x="7308850" y="3573463"/>
            <a:ext cx="10795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6637" name="Imagen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784850"/>
            <a:ext cx="43084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ángulo redondeado 30"/>
          <p:cNvSpPr/>
          <p:nvPr/>
        </p:nvSpPr>
        <p:spPr bwMode="auto">
          <a:xfrm>
            <a:off x="407988" y="1584325"/>
            <a:ext cx="2147887" cy="382588"/>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a:solidFill>
                  <a:schemeClr val="accent2">
                    <a:lumMod val="75000"/>
                  </a:schemeClr>
                </a:solidFill>
                <a:latin typeface="+mj-lt"/>
              </a:rPr>
              <a:t>MULTIMERIZACION</a:t>
            </a:r>
            <a:endParaRPr lang="es-ES_tradnl" sz="1600" b="1" dirty="0">
              <a:solidFill>
                <a:schemeClr val="accent2">
                  <a:lumMod val="75000"/>
                </a:schemeClr>
              </a:solidFill>
              <a:latin typeface="+mj-lt"/>
            </a:endParaRPr>
          </a:p>
        </p:txBody>
      </p:sp>
      <p:sp>
        <p:nvSpPr>
          <p:cNvPr id="26639" name="Elipse 31"/>
          <p:cNvSpPr>
            <a:spLocks noChangeArrowheads="1"/>
          </p:cNvSpPr>
          <p:nvPr/>
        </p:nvSpPr>
        <p:spPr bwMode="auto">
          <a:xfrm>
            <a:off x="3203575" y="2852738"/>
            <a:ext cx="1223963" cy="936625"/>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cxnSp>
        <p:nvCxnSpPr>
          <p:cNvPr id="34" name="Conector recto de flecha 33"/>
          <p:cNvCxnSpPr/>
          <p:nvPr/>
        </p:nvCxnSpPr>
        <p:spPr bwMode="auto">
          <a:xfrm>
            <a:off x="2555875" y="1584325"/>
            <a:ext cx="936625" cy="1123950"/>
          </a:xfrm>
          <a:prstGeom prst="straightConnector1">
            <a:avLst/>
          </a:prstGeom>
          <a:solidFill>
            <a:schemeClr val="accent1"/>
          </a:solidFill>
          <a:ln w="508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05014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68263"/>
            <a:ext cx="889635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097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44450"/>
            <a:ext cx="9144001"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bwMode="auto">
          <a:xfrm>
            <a:off x="34925" y="4005263"/>
            <a:ext cx="3241675" cy="647700"/>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dirty="0">
                <a:latin typeface="+mj-lt"/>
              </a:rPr>
              <a:t>PIERDE EL PRE Y SE DIMERIZA</a:t>
            </a:r>
          </a:p>
          <a:p>
            <a:pPr eaLnBrk="1" hangingPunct="1">
              <a:defRPr/>
            </a:pPr>
            <a:r>
              <a:rPr lang="es-ES_tradnl" sz="1600" b="1" dirty="0">
                <a:latin typeface="+mj-lt"/>
              </a:rPr>
              <a:t>(PRO </a:t>
            </a:r>
            <a:r>
              <a:rPr lang="mr-IN" sz="1600" b="1" dirty="0">
                <a:latin typeface="+mj-lt"/>
              </a:rPr>
              <a:t>–</a:t>
            </a:r>
            <a:r>
              <a:rPr lang="es-ES_tradnl" sz="1600" b="1" dirty="0">
                <a:latin typeface="+mj-lt"/>
              </a:rPr>
              <a:t> VW)</a:t>
            </a:r>
          </a:p>
        </p:txBody>
      </p:sp>
      <p:sp>
        <p:nvSpPr>
          <p:cNvPr id="4" name="Rectángulo redondeado 3"/>
          <p:cNvSpPr/>
          <p:nvPr/>
        </p:nvSpPr>
        <p:spPr bwMode="auto">
          <a:xfrm>
            <a:off x="5940425" y="333375"/>
            <a:ext cx="2376488" cy="431800"/>
          </a:xfrm>
          <a:prstGeom prst="roundRect">
            <a:avLst/>
          </a:prstGeom>
          <a:solidFill>
            <a:schemeClr val="tx2">
              <a:lumMod val="75000"/>
            </a:schemeClr>
          </a:solidFill>
          <a:ln w="44450" cap="flat" cmpd="sng" algn="ctr">
            <a:solidFill>
              <a:srgbClr val="FB0B05"/>
            </a:solidFill>
            <a:prstDash val="solid"/>
            <a:round/>
            <a:headEnd type="none" w="med" len="med"/>
            <a:tailEnd type="none" w="med" len="med"/>
          </a:ln>
          <a:effectLst/>
          <a:extLst/>
        </p:spPr>
        <p:txBody>
          <a:bodyPr wrap="none"/>
          <a:lstStyle/>
          <a:p>
            <a:pPr eaLnBrk="1" hangingPunct="1">
              <a:defRPr/>
            </a:pPr>
            <a:r>
              <a:rPr lang="es-ES_tradnl" sz="2000" b="1" dirty="0">
                <a:solidFill>
                  <a:schemeClr val="bg1">
                    <a:lumMod val="75000"/>
                  </a:schemeClr>
                </a:solidFill>
                <a:latin typeface="+mj-lt"/>
              </a:rPr>
              <a:t>PRE </a:t>
            </a:r>
            <a:r>
              <a:rPr lang="mr-IN" sz="2000" b="1" dirty="0">
                <a:solidFill>
                  <a:schemeClr val="bg1">
                    <a:lumMod val="75000"/>
                  </a:schemeClr>
                </a:solidFill>
                <a:latin typeface="+mj-lt"/>
              </a:rPr>
              <a:t>–</a:t>
            </a:r>
            <a:r>
              <a:rPr lang="es-ES_tradnl" sz="2000" b="1" dirty="0">
                <a:solidFill>
                  <a:schemeClr val="bg1">
                    <a:lumMod val="75000"/>
                  </a:schemeClr>
                </a:solidFill>
                <a:latin typeface="+mj-lt"/>
              </a:rPr>
              <a:t> PRO -VW</a:t>
            </a:r>
          </a:p>
        </p:txBody>
      </p:sp>
      <p:sp>
        <p:nvSpPr>
          <p:cNvPr id="5" name="Rectángulo redondeado 4"/>
          <p:cNvSpPr/>
          <p:nvPr/>
        </p:nvSpPr>
        <p:spPr bwMode="auto">
          <a:xfrm>
            <a:off x="1908175" y="4724400"/>
            <a:ext cx="4319588" cy="649288"/>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dirty="0">
                <a:latin typeface="+mj-lt"/>
              </a:rPr>
              <a:t>MULTIMERIZACION Y GLICOSILACIONES</a:t>
            </a:r>
          </a:p>
          <a:p>
            <a:pPr eaLnBrk="1" hangingPunct="1">
              <a:defRPr/>
            </a:pPr>
            <a:r>
              <a:rPr lang="es-ES_tradnl" sz="1600" b="1" dirty="0">
                <a:latin typeface="+mj-lt"/>
              </a:rPr>
              <a:t>(</a:t>
            </a:r>
            <a:r>
              <a:rPr lang="es-ES_tradnl" sz="1600" b="1" dirty="0" err="1">
                <a:latin typeface="+mj-lt"/>
              </a:rPr>
              <a:t>Antigeno</a:t>
            </a:r>
            <a:r>
              <a:rPr lang="es-ES_tradnl" sz="1600" b="1" dirty="0">
                <a:latin typeface="+mj-lt"/>
              </a:rPr>
              <a:t> grupo ABO)</a:t>
            </a:r>
          </a:p>
        </p:txBody>
      </p:sp>
      <p:sp>
        <p:nvSpPr>
          <p:cNvPr id="6" name="Rectángulo redondeado 5"/>
          <p:cNvSpPr/>
          <p:nvPr/>
        </p:nvSpPr>
        <p:spPr bwMode="auto">
          <a:xfrm>
            <a:off x="3059113" y="5445125"/>
            <a:ext cx="6049962" cy="64770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dirty="0">
                <a:latin typeface="+mj-lt"/>
              </a:rPr>
              <a:t>ALMACENAMIENTO (HMWM)EN VESICULAS Y CLIVADO PP</a:t>
            </a:r>
          </a:p>
          <a:p>
            <a:pPr eaLnBrk="1" hangingPunct="1">
              <a:defRPr/>
            </a:pPr>
            <a:r>
              <a:rPr lang="es-ES_tradnl" sz="1600" b="1" dirty="0">
                <a:latin typeface="+mj-lt"/>
              </a:rPr>
              <a:t>(C. WELBEL PALADE Y GRANULOS ALFA)</a:t>
            </a:r>
          </a:p>
        </p:txBody>
      </p:sp>
      <p:sp>
        <p:nvSpPr>
          <p:cNvPr id="7" name="Rectángulo redondeado 6"/>
          <p:cNvSpPr/>
          <p:nvPr/>
        </p:nvSpPr>
        <p:spPr bwMode="auto">
          <a:xfrm>
            <a:off x="5795963" y="6237288"/>
            <a:ext cx="3240087" cy="576262"/>
          </a:xfrm>
          <a:prstGeom prst="roundRect">
            <a:avLst/>
          </a:prstGeom>
          <a:solidFill>
            <a:srgbClr val="144C39"/>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1600" b="1" dirty="0">
                <a:latin typeface="+mj-lt"/>
              </a:rPr>
              <a:t>LIBERACION MULTIMEROS</a:t>
            </a:r>
          </a:p>
          <a:p>
            <a:pPr eaLnBrk="1" hangingPunct="1">
              <a:defRPr/>
            </a:pPr>
            <a:r>
              <a:rPr lang="es-ES_tradnl" sz="1600" b="1" dirty="0">
                <a:latin typeface="+mj-lt"/>
              </a:rPr>
              <a:t>ACCION ADAMTS13</a:t>
            </a:r>
          </a:p>
        </p:txBody>
      </p:sp>
      <p:pic>
        <p:nvPicPr>
          <p:cNvPr id="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22350"/>
            <a:ext cx="73596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redondeado 1"/>
          <p:cNvSpPr/>
          <p:nvPr/>
        </p:nvSpPr>
        <p:spPr bwMode="auto">
          <a:xfrm>
            <a:off x="1333500" y="5668963"/>
            <a:ext cx="4867275" cy="1141412"/>
          </a:xfrm>
          <a:prstGeom prst="roundRect">
            <a:avLst/>
          </a:prstGeom>
          <a:solidFill>
            <a:schemeClr val="bg1">
              <a:lumMod val="75000"/>
            </a:schemeClr>
          </a:solidFill>
          <a:ln w="7937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solidFill>
                  <a:srgbClr val="FF0000"/>
                </a:solidFill>
                <a:latin typeface="Arial" charset="0"/>
              </a:rPr>
              <a:t>POR CADA MOLECULA DE VW </a:t>
            </a:r>
          </a:p>
          <a:p>
            <a:pPr eaLnBrk="1" hangingPunct="1">
              <a:spcBef>
                <a:spcPct val="0"/>
              </a:spcBef>
              <a:buClrTx/>
              <a:buSzTx/>
              <a:buFontTx/>
              <a:buNone/>
            </a:pPr>
            <a:r>
              <a:rPr lang="es-ES_tradnl" altLang="es-ES_tradnl" sz="2400">
                <a:solidFill>
                  <a:srgbClr val="FF0000"/>
                </a:solidFill>
                <a:latin typeface="Arial" charset="0"/>
              </a:rPr>
              <a:t>HAY UN PP</a:t>
            </a:r>
            <a:r>
              <a:rPr lang="es-ES" altLang="es-ES_tradnl" sz="2400">
                <a:solidFill>
                  <a:srgbClr val="FF0000"/>
                </a:solidFill>
                <a:latin typeface="Arial" charset="0"/>
              </a:rPr>
              <a:t>    MARCA SINTESIS</a:t>
            </a:r>
            <a:endParaRPr lang="es-ES_tradnl" altLang="es-ES_tradnl" sz="2400">
              <a:solidFill>
                <a:srgbClr val="FF0000"/>
              </a:solidFill>
              <a:latin typeface="Arial" charset="0"/>
            </a:endParaRPr>
          </a:p>
        </p:txBody>
      </p:sp>
    </p:spTree>
    <p:extLst>
      <p:ext uri="{BB962C8B-B14F-4D97-AF65-F5344CB8AC3E}">
        <p14:creationId xmlns:p14="http://schemas.microsoft.com/office/powerpoint/2010/main" val="1277021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8856662"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160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699792" y="404664"/>
            <a:ext cx="3384376" cy="648072"/>
          </a:xfrm>
          <a:prstGeom prst="roundRect">
            <a:avLst/>
          </a:prstGeom>
          <a:solidFill>
            <a:srgbClr val="FFFF00"/>
          </a:solidFill>
          <a:ln w="9525" cap="flat" cmpd="sng" algn="ctr">
            <a:solidFill>
              <a:schemeClr val="tx1"/>
            </a:solidFill>
            <a:prstDash val="solid"/>
            <a:round/>
            <a:headEnd type="none" w="med" len="med"/>
            <a:tailEnd type="none" w="med" len="med"/>
          </a:ln>
          <a:effectLst>
            <a:glow rad="355600">
              <a:schemeClr val="accent1"/>
            </a:glow>
          </a:effectLst>
          <a:extLst/>
        </p:spPr>
        <p:txBody>
          <a:bodyPr wrap="none"/>
          <a:lstStyle/>
          <a:p>
            <a:pPr eaLnBrk="1" hangingPunct="1">
              <a:defRPr/>
            </a:pPr>
            <a:r>
              <a:rPr lang="es-ES_tradnl" sz="3600" b="1" dirty="0">
                <a:solidFill>
                  <a:schemeClr val="bg1">
                    <a:lumMod val="75000"/>
                  </a:schemeClr>
                </a:solidFill>
                <a:latin typeface="Al Nile" charset="-78"/>
                <a:ea typeface="Al Nile" charset="-78"/>
                <a:cs typeface="Al Nile" charset="-78"/>
              </a:rPr>
              <a:t>Como se secreta</a:t>
            </a:r>
          </a:p>
        </p:txBody>
      </p:sp>
      <p:sp>
        <p:nvSpPr>
          <p:cNvPr id="32772" name="Rectángulo redondeado 2"/>
          <p:cNvSpPr>
            <a:spLocks noChangeArrowheads="1"/>
          </p:cNvSpPr>
          <p:nvPr/>
        </p:nvSpPr>
        <p:spPr bwMode="auto">
          <a:xfrm>
            <a:off x="3708400" y="1341438"/>
            <a:ext cx="1368425" cy="647700"/>
          </a:xfrm>
          <a:prstGeom prst="roundRect">
            <a:avLst>
              <a:gd name="adj" fmla="val 16667"/>
            </a:avLst>
          </a:prstGeom>
          <a:solidFill>
            <a:srgbClr val="FF0000"/>
          </a:solidFill>
          <a:ln w="44450">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b="1">
                <a:latin typeface="Al Nile" charset="-78"/>
                <a:ea typeface="Al Nile" charset="-78"/>
                <a:cs typeface="Al Nile" charset="-78"/>
              </a:rPr>
              <a:t>2 VIAS</a:t>
            </a:r>
          </a:p>
        </p:txBody>
      </p:sp>
      <p:cxnSp>
        <p:nvCxnSpPr>
          <p:cNvPr id="5" name="Conector recto 4"/>
          <p:cNvCxnSpPr/>
          <p:nvPr/>
        </p:nvCxnSpPr>
        <p:spPr bwMode="auto">
          <a:xfrm>
            <a:off x="395288" y="3933825"/>
            <a:ext cx="8569325" cy="0"/>
          </a:xfrm>
          <a:prstGeom prst="line">
            <a:avLst/>
          </a:prstGeom>
          <a:solidFill>
            <a:schemeClr val="accent1"/>
          </a:solidFill>
          <a:ln w="793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774" name="Elipse 5"/>
          <p:cNvSpPr>
            <a:spLocks noChangeArrowheads="1"/>
          </p:cNvSpPr>
          <p:nvPr/>
        </p:nvSpPr>
        <p:spPr bwMode="auto">
          <a:xfrm>
            <a:off x="287338" y="2349500"/>
            <a:ext cx="1944687" cy="1295400"/>
          </a:xfrm>
          <a:prstGeom prst="ellipse">
            <a:avLst/>
          </a:prstGeom>
          <a:solidFill>
            <a:srgbClr val="FFC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32775" name="Oval 129"/>
          <p:cNvSpPr>
            <a:spLocks noChangeArrowheads="1"/>
          </p:cNvSpPr>
          <p:nvPr/>
        </p:nvSpPr>
        <p:spPr bwMode="auto">
          <a:xfrm>
            <a:off x="611188" y="2636838"/>
            <a:ext cx="1295400" cy="7921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 altLang="es-ES_tradnl" sz="1400" b="1">
                <a:latin typeface="Arial" charset="0"/>
              </a:rPr>
              <a:t>Cuerpos</a:t>
            </a:r>
          </a:p>
          <a:p>
            <a:pPr algn="ctr" eaLnBrk="1" hangingPunct="1">
              <a:spcBef>
                <a:spcPct val="0"/>
              </a:spcBef>
              <a:buClrTx/>
              <a:buSzTx/>
              <a:buFontTx/>
              <a:buNone/>
            </a:pPr>
            <a:r>
              <a:rPr lang="es-ES" altLang="es-ES_tradnl" sz="1400" b="1">
                <a:latin typeface="Arial" charset="0"/>
              </a:rPr>
              <a:t>Weibel-Palade</a:t>
            </a:r>
          </a:p>
          <a:p>
            <a:pPr algn="ctr" eaLnBrk="1" hangingPunct="1">
              <a:spcBef>
                <a:spcPct val="0"/>
              </a:spcBef>
              <a:buClrTx/>
              <a:buSzTx/>
              <a:buFontTx/>
              <a:buNone/>
            </a:pPr>
            <a:endParaRPr lang="es-ES" altLang="es-ES_tradnl" sz="1400" b="1">
              <a:latin typeface="Arial" charset="0"/>
            </a:endParaRPr>
          </a:p>
        </p:txBody>
      </p:sp>
      <p:sp>
        <p:nvSpPr>
          <p:cNvPr id="32776" name="Flecha abajo 8"/>
          <p:cNvSpPr>
            <a:spLocks noChangeArrowheads="1"/>
          </p:cNvSpPr>
          <p:nvPr/>
        </p:nvSpPr>
        <p:spPr bwMode="auto">
          <a:xfrm>
            <a:off x="900113" y="3573463"/>
            <a:ext cx="576262" cy="1727200"/>
          </a:xfrm>
          <a:prstGeom prst="downArrow">
            <a:avLst>
              <a:gd name="adj1" fmla="val 50000"/>
              <a:gd name="adj2" fmla="val 49954"/>
            </a:avLst>
          </a:prstGeom>
          <a:solidFill>
            <a:srgbClr val="FFFF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32777" name="Flecha abajo 9"/>
          <p:cNvSpPr>
            <a:spLocks noChangeArrowheads="1"/>
          </p:cNvSpPr>
          <p:nvPr/>
        </p:nvSpPr>
        <p:spPr bwMode="auto">
          <a:xfrm>
            <a:off x="7667625" y="3500438"/>
            <a:ext cx="576263" cy="1728787"/>
          </a:xfrm>
          <a:prstGeom prst="downArrow">
            <a:avLst>
              <a:gd name="adj1" fmla="val 50000"/>
              <a:gd name="adj2" fmla="val 50000"/>
            </a:avLst>
          </a:prstGeom>
          <a:solidFill>
            <a:srgbClr val="7030A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1" name="Rectángulo redondeado 10"/>
          <p:cNvSpPr/>
          <p:nvPr/>
        </p:nvSpPr>
        <p:spPr bwMode="auto">
          <a:xfrm>
            <a:off x="34925" y="1628775"/>
            <a:ext cx="3097213" cy="504825"/>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err="1">
                <a:latin typeface="+mj-lt"/>
              </a:rPr>
              <a:t>Secreci</a:t>
            </a:r>
            <a:r>
              <a:rPr lang="es-ES" dirty="0" err="1">
                <a:latin typeface="+mj-lt"/>
              </a:rPr>
              <a:t>ó</a:t>
            </a:r>
            <a:r>
              <a:rPr lang="es-ES_tradnl" dirty="0">
                <a:latin typeface="+mj-lt"/>
              </a:rPr>
              <a:t>n Regulada</a:t>
            </a:r>
          </a:p>
        </p:txBody>
      </p:sp>
      <p:sp>
        <p:nvSpPr>
          <p:cNvPr id="14" name="Rectángulo redondeado 13"/>
          <p:cNvSpPr/>
          <p:nvPr/>
        </p:nvSpPr>
        <p:spPr bwMode="auto">
          <a:xfrm>
            <a:off x="5508625" y="1628775"/>
            <a:ext cx="3455988" cy="504825"/>
          </a:xfrm>
          <a:prstGeom prst="round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err="1">
                <a:latin typeface="+mj-lt"/>
              </a:rPr>
              <a:t>Secreci</a:t>
            </a:r>
            <a:r>
              <a:rPr lang="es-ES" b="1" dirty="0" err="1">
                <a:latin typeface="+mj-lt"/>
              </a:rPr>
              <a:t>ó</a:t>
            </a:r>
            <a:r>
              <a:rPr lang="es-ES_tradnl" b="1" dirty="0">
                <a:latin typeface="+mj-lt"/>
              </a:rPr>
              <a:t>n Constitutiva</a:t>
            </a:r>
          </a:p>
        </p:txBody>
      </p:sp>
      <p:sp>
        <p:nvSpPr>
          <p:cNvPr id="32780" name="Text Box 136"/>
          <p:cNvSpPr txBox="1">
            <a:spLocks noChangeArrowheads="1"/>
          </p:cNvSpPr>
          <p:nvPr/>
        </p:nvSpPr>
        <p:spPr bwMode="auto">
          <a:xfrm>
            <a:off x="4046538" y="4005263"/>
            <a:ext cx="1266825" cy="85248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lnSpc>
                <a:spcPct val="95000"/>
              </a:lnSpc>
              <a:spcBef>
                <a:spcPct val="0"/>
              </a:spcBef>
              <a:buClrTx/>
              <a:buSzTx/>
              <a:buFontTx/>
              <a:buNone/>
            </a:pPr>
            <a:r>
              <a:rPr lang="es-ES" altLang="es-ES_tradnl" sz="2400" b="1">
                <a:latin typeface="Arial" charset="0"/>
              </a:rPr>
              <a:t>VWF</a:t>
            </a:r>
          </a:p>
          <a:p>
            <a:pPr algn="ctr" eaLnBrk="1" hangingPunct="1">
              <a:lnSpc>
                <a:spcPct val="95000"/>
              </a:lnSpc>
              <a:spcBef>
                <a:spcPct val="0"/>
              </a:spcBef>
              <a:buClrTx/>
              <a:buSzTx/>
              <a:buFontTx/>
              <a:buNone/>
            </a:pPr>
            <a:r>
              <a:rPr lang="es-ES" altLang="es-ES_tradnl" sz="1400" b="1">
                <a:latin typeface="Arial" charset="0"/>
              </a:rPr>
              <a:t>multímeros</a:t>
            </a:r>
          </a:p>
          <a:p>
            <a:pPr algn="ctr" eaLnBrk="1" hangingPunct="1">
              <a:lnSpc>
                <a:spcPct val="95000"/>
              </a:lnSpc>
              <a:spcBef>
                <a:spcPct val="0"/>
              </a:spcBef>
              <a:buClrTx/>
              <a:buSzTx/>
              <a:buFontTx/>
              <a:buNone/>
            </a:pPr>
            <a:r>
              <a:rPr lang="es-ES" altLang="es-ES_tradnl" sz="1400" b="1">
                <a:latin typeface="Arial" charset="0"/>
              </a:rPr>
              <a:t>ultragrandes</a:t>
            </a:r>
          </a:p>
        </p:txBody>
      </p:sp>
      <p:pic>
        <p:nvPicPr>
          <p:cNvPr id="32781" name="Picture 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5013325"/>
            <a:ext cx="9842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5397500"/>
            <a:ext cx="228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39"/>
          <p:cNvSpPr>
            <a:spLocks noChangeArrowheads="1"/>
          </p:cNvSpPr>
          <p:nvPr/>
        </p:nvSpPr>
        <p:spPr bwMode="auto">
          <a:xfrm>
            <a:off x="4211638" y="6021388"/>
            <a:ext cx="936625" cy="144462"/>
          </a:xfrm>
          <a:prstGeom prst="downArrow">
            <a:avLst>
              <a:gd name="adj1" fmla="val 50000"/>
              <a:gd name="adj2" fmla="val 25000"/>
            </a:avLst>
          </a:prstGeom>
          <a:solidFill>
            <a:srgbClr val="DDDDDD"/>
          </a:solidFill>
          <a:ln w="9525">
            <a:solidFill>
              <a:schemeClr val="tx1"/>
            </a:solidFill>
            <a:miter lim="800000"/>
            <a:headEnd/>
            <a:tailEnd/>
          </a:ln>
          <a:effec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endParaRPr lang="es-AR" altLang="es-ES_tradnl" sz="2400">
              <a:effectLst>
                <a:outerShdw blurRad="38100" dist="38100" dir="2700000" algn="tl">
                  <a:srgbClr val="000000"/>
                </a:outerShdw>
              </a:effectLst>
              <a:latin typeface="Arial Black" charset="0"/>
            </a:endParaRPr>
          </a:p>
        </p:txBody>
      </p:sp>
      <p:sp>
        <p:nvSpPr>
          <p:cNvPr id="19" name="AutoShape 140"/>
          <p:cNvSpPr>
            <a:spLocks noChangeArrowheads="1"/>
          </p:cNvSpPr>
          <p:nvPr/>
        </p:nvSpPr>
        <p:spPr bwMode="auto">
          <a:xfrm rot="5400000">
            <a:off x="3456781" y="5396707"/>
            <a:ext cx="144463" cy="863600"/>
          </a:xfrm>
          <a:prstGeom prst="downArrow">
            <a:avLst>
              <a:gd name="adj1" fmla="val 50000"/>
              <a:gd name="adj2" fmla="val 149451"/>
            </a:avLst>
          </a:prstGeom>
          <a:solidFill>
            <a:srgbClr val="000000"/>
          </a:solidFill>
          <a:ln w="9525">
            <a:solidFill>
              <a:schemeClr val="tx1"/>
            </a:solidFill>
            <a:miter lim="800000"/>
            <a:headEnd/>
            <a:tailEnd/>
          </a:ln>
          <a:effec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endParaRPr lang="es-AR" altLang="es-ES_tradnl" sz="2400">
              <a:effectLst>
                <a:outerShdw blurRad="38100" dist="38100" dir="2700000" algn="tl">
                  <a:srgbClr val="000000"/>
                </a:outerShdw>
              </a:effectLst>
              <a:latin typeface="Arial Black" charset="0"/>
            </a:endParaRPr>
          </a:p>
        </p:txBody>
      </p:sp>
      <p:sp>
        <p:nvSpPr>
          <p:cNvPr id="32785" name="Text Box 141"/>
          <p:cNvSpPr txBox="1">
            <a:spLocks noChangeArrowheads="1"/>
          </p:cNvSpPr>
          <p:nvPr/>
        </p:nvSpPr>
        <p:spPr bwMode="auto">
          <a:xfrm>
            <a:off x="5816600" y="4951413"/>
            <a:ext cx="1389063" cy="527050"/>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 altLang="es-ES_tradnl" sz="1400" b="1">
                <a:latin typeface="Arial" charset="0"/>
              </a:rPr>
              <a:t>PROTEOLISIS</a:t>
            </a:r>
          </a:p>
          <a:p>
            <a:pPr algn="ctr" eaLnBrk="1" hangingPunct="1">
              <a:spcBef>
                <a:spcPct val="0"/>
              </a:spcBef>
              <a:buClrTx/>
              <a:buSzTx/>
              <a:buFontTx/>
              <a:buNone/>
            </a:pPr>
            <a:r>
              <a:rPr lang="es-ES" altLang="es-ES_tradnl" sz="1400" b="1">
                <a:latin typeface="Arial" charset="0"/>
              </a:rPr>
              <a:t>ADAMTS13</a:t>
            </a:r>
          </a:p>
        </p:txBody>
      </p:sp>
      <p:sp>
        <p:nvSpPr>
          <p:cNvPr id="32786" name="Text Box 143"/>
          <p:cNvSpPr txBox="1">
            <a:spLocks noChangeArrowheads="1"/>
          </p:cNvSpPr>
          <p:nvPr/>
        </p:nvSpPr>
        <p:spPr bwMode="auto">
          <a:xfrm>
            <a:off x="1296988" y="5408613"/>
            <a:ext cx="1266825" cy="85248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lnSpc>
                <a:spcPct val="95000"/>
              </a:lnSpc>
              <a:spcBef>
                <a:spcPct val="0"/>
              </a:spcBef>
              <a:buClrTx/>
              <a:buSzTx/>
              <a:buFontTx/>
              <a:buNone/>
            </a:pPr>
            <a:r>
              <a:rPr lang="es-ES" altLang="es-ES_tradnl" sz="2400" b="1">
                <a:latin typeface="Arial" charset="0"/>
              </a:rPr>
              <a:t>VWF</a:t>
            </a:r>
          </a:p>
          <a:p>
            <a:pPr algn="ctr" eaLnBrk="1" hangingPunct="1">
              <a:lnSpc>
                <a:spcPct val="95000"/>
              </a:lnSpc>
              <a:spcBef>
                <a:spcPct val="0"/>
              </a:spcBef>
              <a:buClrTx/>
              <a:buSzTx/>
              <a:buFontTx/>
              <a:buNone/>
            </a:pPr>
            <a:r>
              <a:rPr lang="es-ES" altLang="es-ES_tradnl" sz="1400" b="1">
                <a:latin typeface="Arial" charset="0"/>
              </a:rPr>
              <a:t>multímeros</a:t>
            </a:r>
          </a:p>
          <a:p>
            <a:pPr algn="ctr" eaLnBrk="1" hangingPunct="1">
              <a:lnSpc>
                <a:spcPct val="95000"/>
              </a:lnSpc>
              <a:spcBef>
                <a:spcPct val="0"/>
              </a:spcBef>
              <a:buClrTx/>
              <a:buSzTx/>
              <a:buFontTx/>
              <a:buNone/>
            </a:pPr>
            <a:r>
              <a:rPr lang="es-ES" altLang="es-ES_tradnl" sz="1400" b="1">
                <a:latin typeface="Arial" charset="0"/>
              </a:rPr>
              <a:t>grandes</a:t>
            </a:r>
          </a:p>
        </p:txBody>
      </p:sp>
      <p:sp>
        <p:nvSpPr>
          <p:cNvPr id="32787" name="Text Box 142"/>
          <p:cNvSpPr txBox="1">
            <a:spLocks noChangeArrowheads="1"/>
          </p:cNvSpPr>
          <p:nvPr/>
        </p:nvSpPr>
        <p:spPr bwMode="auto">
          <a:xfrm>
            <a:off x="4067175" y="6364288"/>
            <a:ext cx="1381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 altLang="es-ES_tradnl" sz="1400" b="1">
                <a:latin typeface="Arial" charset="0"/>
              </a:rPr>
              <a:t>DEPURACION</a:t>
            </a:r>
          </a:p>
        </p:txBody>
      </p:sp>
      <p:sp>
        <p:nvSpPr>
          <p:cNvPr id="32788" name="Rayo 22"/>
          <p:cNvSpPr>
            <a:spLocks noChangeArrowheads="1"/>
          </p:cNvSpPr>
          <p:nvPr/>
        </p:nvSpPr>
        <p:spPr bwMode="auto">
          <a:xfrm rot="6016290">
            <a:off x="5094287" y="5075238"/>
            <a:ext cx="771525" cy="539750"/>
          </a:xfrm>
          <a:prstGeom prst="lightningBolt">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3" name="Rectángulo redondeado 2"/>
          <p:cNvSpPr/>
          <p:nvPr/>
        </p:nvSpPr>
        <p:spPr bwMode="auto">
          <a:xfrm>
            <a:off x="5815013" y="2636838"/>
            <a:ext cx="2933700" cy="576262"/>
          </a:xfrm>
          <a:prstGeom prst="roundRect">
            <a:avLst/>
          </a:prstGeom>
          <a:no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err="1">
                <a:solidFill>
                  <a:srgbClr val="FF0000"/>
                </a:solidFill>
                <a:latin typeface="+mj-lt"/>
              </a:rPr>
              <a:t>Mult</a:t>
            </a:r>
            <a:r>
              <a:rPr lang="es-ES" b="1" dirty="0">
                <a:solidFill>
                  <a:srgbClr val="FF0000"/>
                </a:solidFill>
                <a:latin typeface="+mj-lt"/>
              </a:rPr>
              <a:t>Í</a:t>
            </a:r>
            <a:r>
              <a:rPr lang="es-ES_tradnl" b="1" dirty="0">
                <a:solidFill>
                  <a:srgbClr val="FF0000"/>
                </a:solidFill>
                <a:latin typeface="+mj-lt"/>
              </a:rPr>
              <a:t>meros de VW</a:t>
            </a:r>
          </a:p>
        </p:txBody>
      </p:sp>
      <p:sp>
        <p:nvSpPr>
          <p:cNvPr id="4" name="Rectángulo redondeado 3"/>
          <p:cNvSpPr/>
          <p:nvPr/>
        </p:nvSpPr>
        <p:spPr bwMode="auto">
          <a:xfrm>
            <a:off x="1476375" y="4005263"/>
            <a:ext cx="1223963" cy="503237"/>
          </a:xfrm>
          <a:prstGeom prst="roundRect">
            <a:avLst/>
          </a:prstGeom>
          <a:noFill/>
          <a:ln w="69850" cap="flat" cmpd="dbl" algn="ctr">
            <a:solidFill>
              <a:schemeClr val="tx2">
                <a:lumMod val="75000"/>
              </a:schemeClr>
            </a:solidFill>
            <a:prstDash val="solid"/>
            <a:round/>
            <a:headEnd type="none" w="med" len="med"/>
            <a:tailEnd type="none" w="med" len="med"/>
          </a:ln>
          <a:effectLst/>
          <a:extLst/>
        </p:spPr>
        <p:txBody>
          <a:bodyPr wrap="none"/>
          <a:lstStyle/>
          <a:p>
            <a:pPr eaLnBrk="1" hangingPunct="1">
              <a:defRPr/>
            </a:pPr>
            <a:r>
              <a:rPr lang="es-ES_tradnl"/>
              <a:t>DDAVP</a:t>
            </a:r>
          </a:p>
        </p:txBody>
      </p:sp>
      <p:sp>
        <p:nvSpPr>
          <p:cNvPr id="22" name="Rectangle 2207"/>
          <p:cNvSpPr>
            <a:spLocks noChangeArrowheads="1"/>
          </p:cNvSpPr>
          <p:nvPr/>
        </p:nvSpPr>
        <p:spPr bwMode="auto">
          <a:xfrm>
            <a:off x="5910263" y="5907088"/>
            <a:ext cx="1295400" cy="762000"/>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200"/>
              <a:t>RESULTADO:</a:t>
            </a:r>
          </a:p>
          <a:p>
            <a:pPr algn="ctr" eaLnBrk="1" hangingPunct="1">
              <a:spcBef>
                <a:spcPct val="0"/>
              </a:spcBef>
              <a:buClrTx/>
              <a:buSzTx/>
              <a:buFontTx/>
              <a:buNone/>
            </a:pPr>
            <a:r>
              <a:rPr lang="es-AR" altLang="es-ES_tradnl" sz="1200"/>
              <a:t>SINTESIS</a:t>
            </a:r>
          </a:p>
          <a:p>
            <a:pPr algn="ctr" eaLnBrk="1" hangingPunct="1">
              <a:spcBef>
                <a:spcPct val="0"/>
              </a:spcBef>
              <a:buClrTx/>
              <a:buSzTx/>
              <a:buFontTx/>
              <a:buNone/>
            </a:pPr>
            <a:r>
              <a:rPr lang="es-AR" altLang="es-ES_tradnl" sz="1200"/>
              <a:t>PROTEOLISIS</a:t>
            </a:r>
          </a:p>
          <a:p>
            <a:pPr algn="ctr" eaLnBrk="1" hangingPunct="1">
              <a:spcBef>
                <a:spcPct val="0"/>
              </a:spcBef>
              <a:buClrTx/>
              <a:buSzTx/>
              <a:buFontTx/>
              <a:buNone/>
            </a:pPr>
            <a:r>
              <a:rPr lang="es-AR" altLang="es-ES_tradnl" sz="1200"/>
              <a:t>DEPURACIÓN</a:t>
            </a:r>
            <a:endParaRPr lang="es-ES" altLang="es-ES_tradnl" sz="1200"/>
          </a:p>
        </p:txBody>
      </p:sp>
      <p:sp>
        <p:nvSpPr>
          <p:cNvPr id="6" name="Rectángulo redondeado 5"/>
          <p:cNvSpPr/>
          <p:nvPr/>
        </p:nvSpPr>
        <p:spPr bwMode="auto">
          <a:xfrm>
            <a:off x="7524750" y="5900738"/>
            <a:ext cx="1439863" cy="615950"/>
          </a:xfrm>
          <a:prstGeom prst="round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a:solidFill>
                  <a:srgbClr val="FF0000"/>
                </a:solidFill>
              </a:rPr>
              <a:t>PLASMA</a:t>
            </a:r>
          </a:p>
        </p:txBody>
      </p:sp>
      <p:sp>
        <p:nvSpPr>
          <p:cNvPr id="24" name="Rectángulo redondeado 23"/>
          <p:cNvSpPr/>
          <p:nvPr/>
        </p:nvSpPr>
        <p:spPr bwMode="auto">
          <a:xfrm>
            <a:off x="2881313" y="2865438"/>
            <a:ext cx="2627312" cy="615950"/>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solidFill>
                  <a:srgbClr val="FF0000"/>
                </a:solidFill>
              </a:rPr>
              <a:t>C. ENDOTELIAL</a:t>
            </a:r>
          </a:p>
        </p:txBody>
      </p:sp>
    </p:spTree>
    <p:extLst>
      <p:ext uri="{BB962C8B-B14F-4D97-AF65-F5344CB8AC3E}">
        <p14:creationId xmlns:p14="http://schemas.microsoft.com/office/powerpoint/2010/main" val="57199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Object 2"/>
          <p:cNvPicPr>
            <a:picLocks noChangeAspect="1"/>
          </p:cNvPicPr>
          <p:nvPr>
            <p:extLst>
              <p:ext uri="{D42A27DB-BD31-4B8C-83A1-F6EECF244321}">
                <p14:modId xmlns:p14="http://schemas.microsoft.com/office/powerpoint/2010/main" val="1647803374"/>
              </p:ext>
            </p:extLst>
          </p:nvPr>
        </p:nvPicPr>
        <p:blipFill>
          <a:blip r:embed="rId3"/>
          <a:stretch>
            <a:fillRect/>
          </a:stretch>
        </p:blipFill>
        <p:spPr>
          <a:xfrm>
            <a:off x="539552" y="1340768"/>
            <a:ext cx="7932373" cy="5328592"/>
          </a:xfrm>
          <a:prstGeom prst="rect">
            <a:avLst/>
          </a:prstGeom>
        </p:spPr>
      </p:pic>
      <p:sp>
        <p:nvSpPr>
          <p:cNvPr id="2" name="Rectángulo redondeado 1"/>
          <p:cNvSpPr/>
          <p:nvPr/>
        </p:nvSpPr>
        <p:spPr bwMode="auto">
          <a:xfrm>
            <a:off x="1547664" y="332656"/>
            <a:ext cx="5754894" cy="72008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smtClean="0">
                <a:ln>
                  <a:noFill/>
                </a:ln>
                <a:solidFill>
                  <a:srgbClr val="002060"/>
                </a:solidFill>
                <a:effectLst/>
                <a:latin typeface="Times New Roman" charset="0"/>
                <a:ea typeface="Times New Roman" charset="0"/>
                <a:cs typeface="Times New Roman" charset="0"/>
              </a:rPr>
              <a:t>REPASEMOS CONCEPTOS</a:t>
            </a:r>
            <a:endParaRPr kumimoji="0" lang="es-ES_tradnl" sz="3600" b="0" i="0" u="none" strike="noStrike" cap="none" normalizeH="0" baseline="0">
              <a:ln>
                <a:noFill/>
              </a:ln>
              <a:solidFill>
                <a:srgbClr val="002060"/>
              </a:solidFill>
              <a:effectLst/>
              <a:latin typeface="Times New Roman" charset="0"/>
              <a:ea typeface="Times New Roman" charset="0"/>
              <a:cs typeface="Times New Roman" charset="0"/>
            </a:endParaRPr>
          </a:p>
        </p:txBody>
      </p:sp>
      <p:pic>
        <p:nvPicPr>
          <p:cNvPr id="4" name="Imagen 3"/>
          <p:cNvPicPr>
            <a:picLocks noChangeAspect="1"/>
          </p:cNvPicPr>
          <p:nvPr/>
        </p:nvPicPr>
        <p:blipFill>
          <a:blip r:embed="rId5"/>
          <a:stretch>
            <a:fillRect/>
          </a:stretch>
        </p:blipFill>
        <p:spPr>
          <a:xfrm>
            <a:off x="-1831" y="194170"/>
            <a:ext cx="1692398" cy="1717132"/>
          </a:xfrm>
          <a:prstGeom prst="rect">
            <a:avLst/>
          </a:prstGeom>
        </p:spPr>
      </p:pic>
      <p:pic>
        <p:nvPicPr>
          <p:cNvPr id="5" name="Immagine 6" descr="72bd86183fff8f4b151eb7fe34f2a930.jpg"/>
          <p:cNvPicPr>
            <a:picLocks noChangeAspect="1"/>
          </p:cNvPicPr>
          <p:nvPr/>
        </p:nvPicPr>
        <p:blipFill rotWithShape="1">
          <a:blip r:embed="rId6">
            <a:extLst>
              <a:ext uri="{28A0092B-C50C-407E-A947-70E740481C1C}">
                <a14:useLocalDpi xmlns:a14="http://schemas.microsoft.com/office/drawing/2010/main" val="0"/>
              </a:ext>
            </a:extLst>
          </a:blip>
          <a:srcRect t="15546" b="18043"/>
          <a:stretch/>
        </p:blipFill>
        <p:spPr>
          <a:xfrm>
            <a:off x="179512" y="5327458"/>
            <a:ext cx="1834112" cy="134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22238"/>
            <a:ext cx="8728075"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99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15888"/>
            <a:ext cx="873601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489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425"/>
            <a:ext cx="8856662"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376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15888"/>
            <a:ext cx="873601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3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22238"/>
            <a:ext cx="8824913"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77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41288"/>
            <a:ext cx="8799512"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709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15888"/>
            <a:ext cx="883285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3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22238"/>
            <a:ext cx="8824913"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478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68263"/>
            <a:ext cx="889635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724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238"/>
            <a:ext cx="8785225"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587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238"/>
            <a:ext cx="8785225"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22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74625"/>
            <a:ext cx="87566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0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6988"/>
            <a:ext cx="8896350" cy="667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redondeado 1"/>
          <p:cNvSpPr/>
          <p:nvPr/>
        </p:nvSpPr>
        <p:spPr bwMode="auto">
          <a:xfrm>
            <a:off x="1619250" y="1412875"/>
            <a:ext cx="1728788" cy="936625"/>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eaLnBrk="1" hangingPunct="1">
              <a:defRPr/>
            </a:pPr>
            <a:r>
              <a:rPr lang="es-ES_tradnl" b="1" dirty="0">
                <a:solidFill>
                  <a:schemeClr val="tx2">
                    <a:lumMod val="75000"/>
                  </a:schemeClr>
                </a:solidFill>
                <a:latin typeface="+mj-lt"/>
              </a:rPr>
              <a:t>GP </a:t>
            </a:r>
            <a:r>
              <a:rPr lang="es-ES_tradnl" b="1" dirty="0" err="1">
                <a:solidFill>
                  <a:schemeClr val="tx2">
                    <a:lumMod val="75000"/>
                  </a:schemeClr>
                </a:solidFill>
                <a:latin typeface="+mj-lt"/>
              </a:rPr>
              <a:t>IIb</a:t>
            </a:r>
            <a:endParaRPr lang="es-ES_tradnl" b="1" dirty="0">
              <a:solidFill>
                <a:schemeClr val="tx2">
                  <a:lumMod val="75000"/>
                </a:schemeClr>
              </a:solidFill>
              <a:latin typeface="+mj-lt"/>
            </a:endParaRPr>
          </a:p>
          <a:p>
            <a:pPr eaLnBrk="1" hangingPunct="1">
              <a:defRPr/>
            </a:pPr>
            <a:r>
              <a:rPr lang="es-ES_tradnl" b="1" dirty="0">
                <a:solidFill>
                  <a:schemeClr val="tx2">
                    <a:lumMod val="75000"/>
                  </a:schemeClr>
                </a:solidFill>
                <a:latin typeface="+mj-lt"/>
              </a:rPr>
              <a:t>C2 - RGD</a:t>
            </a:r>
          </a:p>
        </p:txBody>
      </p:sp>
    </p:spTree>
    <p:extLst>
      <p:ext uri="{BB962C8B-B14F-4D97-AF65-F5344CB8AC3E}">
        <p14:creationId xmlns:p14="http://schemas.microsoft.com/office/powerpoint/2010/main" val="181820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22238"/>
            <a:ext cx="8824913"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85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8263"/>
            <a:ext cx="89281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851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8263"/>
            <a:ext cx="89281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8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8263"/>
            <a:ext cx="89281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48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68263"/>
            <a:ext cx="889635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4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es-ES_tradnl" dirty="0" smtClean="0"/>
              <a:t>COMO SE CLASIFIACA </a:t>
            </a:r>
            <a:br>
              <a:rPr lang="es-ES_tradnl" dirty="0" smtClean="0"/>
            </a:br>
            <a:r>
              <a:rPr lang="es-ES_tradnl" dirty="0" smtClean="0"/>
              <a:t>LA ENFERMEDAD</a:t>
            </a:r>
          </a:p>
        </p:txBody>
      </p:sp>
      <p:pic>
        <p:nvPicPr>
          <p:cNvPr id="6553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2349500"/>
            <a:ext cx="8855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Elipse 2"/>
          <p:cNvSpPr>
            <a:spLocks noChangeArrowheads="1"/>
          </p:cNvSpPr>
          <p:nvPr/>
        </p:nvSpPr>
        <p:spPr bwMode="auto">
          <a:xfrm>
            <a:off x="107950" y="4005263"/>
            <a:ext cx="1439863" cy="719137"/>
          </a:xfrm>
          <a:prstGeom prst="ellipse">
            <a:avLst/>
          </a:prstGeom>
          <a:noFill/>
          <a:ln w="603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6" name="CuadroTexto 2"/>
          <p:cNvSpPr txBox="1">
            <a:spLocks noChangeArrowheads="1"/>
          </p:cNvSpPr>
          <p:nvPr/>
        </p:nvSpPr>
        <p:spPr bwMode="auto">
          <a:xfrm>
            <a:off x="3203575" y="5589588"/>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defRPr/>
            </a:pPr>
            <a:r>
              <a:rPr lang="es-ES_tradnl" altLang="es-ES_tradnl" b="1" dirty="0" smtClean="0">
                <a:solidFill>
                  <a:srgbClr val="FFC000"/>
                </a:solidFill>
                <a:latin typeface="+mj-lt"/>
              </a:rPr>
              <a:t>AÑO 2006</a:t>
            </a:r>
          </a:p>
        </p:txBody>
      </p:sp>
    </p:spTree>
    <p:extLst>
      <p:ext uri="{BB962C8B-B14F-4D97-AF65-F5344CB8AC3E}">
        <p14:creationId xmlns:p14="http://schemas.microsoft.com/office/powerpoint/2010/main" val="130440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nvGraphicFramePr>
        <p:xfrm>
          <a:off x="605823" y="1412776"/>
          <a:ext cx="6229364" cy="2104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nvGraphicFramePr>
        <p:xfrm>
          <a:off x="591389" y="3954243"/>
          <a:ext cx="5582203" cy="2682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ángulo redondeado 6"/>
          <p:cNvSpPr/>
          <p:nvPr/>
        </p:nvSpPr>
        <p:spPr bwMode="auto">
          <a:xfrm>
            <a:off x="1691680" y="260449"/>
            <a:ext cx="2665412" cy="576263"/>
          </a:xfrm>
          <a:prstGeom prst="roundRect">
            <a:avLst/>
          </a:prstGeom>
          <a:solidFill>
            <a:srgbClr val="FF0000"/>
          </a:solidFill>
          <a:ln w="34925">
            <a:solidFill>
              <a:schemeClr val="dk1">
                <a:alpha val="74000"/>
              </a:schemeClr>
            </a:solidFill>
            <a:headEnd type="none" w="med" len="med"/>
            <a:tailEnd type="none" w="med" len="med"/>
          </a:ln>
          <a:effectLst>
            <a:glow rad="584200">
              <a:schemeClr val="accent1">
                <a:alpha val="40000"/>
              </a:schemeClr>
            </a:glow>
          </a:effectLst>
          <a:extLst/>
        </p:spPr>
        <p:style>
          <a:lnRef idx="2">
            <a:schemeClr val="dk1"/>
          </a:lnRef>
          <a:fillRef idx="1">
            <a:schemeClr val="lt1"/>
          </a:fillRef>
          <a:effectRef idx="0">
            <a:schemeClr val="dk1"/>
          </a:effectRef>
          <a:fontRef idx="minor">
            <a:schemeClr val="dk1"/>
          </a:fontRef>
        </p:style>
        <p:txBody>
          <a:bodyPr wrap="none"/>
          <a:lstStyle/>
          <a:p>
            <a:pPr eaLnBrk="1" hangingPunct="1">
              <a:defRPr/>
            </a:pPr>
            <a:r>
              <a:rPr lang="es-ES_tradnl">
                <a:solidFill>
                  <a:schemeClr val="tx1"/>
                </a:solidFill>
              </a:rPr>
              <a:t>   6 VARIANTES</a:t>
            </a:r>
          </a:p>
        </p:txBody>
      </p:sp>
      <p:sp>
        <p:nvSpPr>
          <p:cNvPr id="67589" name="CuadroTexto 7"/>
          <p:cNvSpPr txBox="1">
            <a:spLocks noChangeArrowheads="1"/>
          </p:cNvSpPr>
          <p:nvPr/>
        </p:nvSpPr>
        <p:spPr bwMode="auto">
          <a:xfrm>
            <a:off x="6516688" y="6167438"/>
            <a:ext cx="287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defRPr/>
            </a:pPr>
            <a:r>
              <a:rPr lang="es-ES_tradnl" altLang="es-ES_tradnl" sz="2400" dirty="0" err="1" smtClean="0">
                <a:latin typeface="+mj-lt"/>
              </a:rPr>
              <a:t>Sadler</a:t>
            </a:r>
            <a:r>
              <a:rPr lang="es-ES_tradnl" altLang="es-ES_tradnl" sz="2400" dirty="0" smtClean="0">
                <a:latin typeface="+mj-lt"/>
              </a:rPr>
              <a:t> </a:t>
            </a:r>
            <a:r>
              <a:rPr lang="mr-IN" altLang="es-ES_tradnl" sz="2400" dirty="0" smtClean="0">
                <a:latin typeface="+mj-lt"/>
              </a:rPr>
              <a:t>–</a:t>
            </a:r>
            <a:r>
              <a:rPr lang="es-ES_tradnl" altLang="es-ES_tradnl" sz="2400" dirty="0" smtClean="0">
                <a:latin typeface="+mj-lt"/>
              </a:rPr>
              <a:t> 2006.</a:t>
            </a:r>
          </a:p>
        </p:txBody>
      </p:sp>
    </p:spTree>
    <p:extLst>
      <p:ext uri="{BB962C8B-B14F-4D97-AF65-F5344CB8AC3E}">
        <p14:creationId xmlns:p14="http://schemas.microsoft.com/office/powerpoint/2010/main" val="169842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73025" y="98629"/>
            <a:ext cx="8820150" cy="954107"/>
          </a:xfrm>
          <a:prstGeom prst="rect">
            <a:avLst/>
          </a:prstGeom>
          <a:noFill/>
          <a:ln w="9525">
            <a:noFill/>
            <a:miter lim="800000"/>
            <a:headEnd/>
            <a:tailEnd/>
          </a:ln>
          <a:effectLst>
            <a:glow rad="63500">
              <a:schemeClr val="accent2">
                <a:satMod val="175000"/>
                <a:alpha val="40000"/>
              </a:schemeClr>
            </a:glow>
            <a:outerShdw dist="50800" dir="5400000" algn="ctr" rotWithShape="0">
              <a:srgbClr val="000000">
                <a:alpha val="43137"/>
              </a:srgbClr>
            </a:outerShdw>
            <a:softEdge rad="317500"/>
          </a:effectLst>
        </p:spPr>
        <p:txBody>
          <a:bodyPr>
            <a:spAutoFit/>
          </a:bodyPr>
          <a:lstStyle/>
          <a:p>
            <a:pPr algn="ctr" eaLnBrk="1" hangingPunct="1">
              <a:defRPr/>
            </a:pPr>
            <a:r>
              <a:rPr lang="es-ES" sz="2800" b="1" dirty="0">
                <a:solidFill>
                  <a:srgbClr val="FFC000"/>
                </a:solidFill>
                <a:effectLst>
                  <a:outerShdw blurRad="38100" dist="38100" dir="2700000" algn="tl">
                    <a:srgbClr val="C0C0C0"/>
                  </a:outerShdw>
                </a:effectLst>
                <a:latin typeface="Al Nile" charset="-78"/>
                <a:ea typeface="Al Nile" charset="-78"/>
                <a:cs typeface="Al Nile" charset="-78"/>
              </a:rPr>
              <a:t>Actualización en la fisiopatología y clasificación VWD: Reporte del Subcomité de VWF - ISTH</a:t>
            </a:r>
          </a:p>
        </p:txBody>
      </p:sp>
      <p:sp>
        <p:nvSpPr>
          <p:cNvPr id="454659" name="Text Box 3"/>
          <p:cNvSpPr txBox="1">
            <a:spLocks noChangeArrowheads="1"/>
          </p:cNvSpPr>
          <p:nvPr/>
        </p:nvSpPr>
        <p:spPr bwMode="auto">
          <a:xfrm>
            <a:off x="3275013" y="6477000"/>
            <a:ext cx="2592387" cy="304800"/>
          </a:xfrm>
          <a:prstGeom prst="rect">
            <a:avLst/>
          </a:prstGeom>
          <a:noFill/>
          <a:ln w="9525">
            <a:noFill/>
            <a:miter lim="800000"/>
            <a:headEnd/>
            <a:tailEnd/>
          </a:ln>
          <a:effectLst/>
        </p:spPr>
        <p:txBody>
          <a:bodyPr>
            <a:spAutoFit/>
          </a:bodyPr>
          <a:lstStyle/>
          <a:p>
            <a:pPr algn="ctr" eaLnBrk="1" hangingPunct="1">
              <a:spcBef>
                <a:spcPct val="50000"/>
              </a:spcBef>
              <a:defRPr/>
            </a:pPr>
            <a:r>
              <a:rPr lang="es-ES" sz="1400">
                <a:effectLst>
                  <a:outerShdw blurRad="38100" dist="38100" dir="2700000" algn="tl">
                    <a:srgbClr val="C0C0C0"/>
                  </a:outerShdw>
                </a:effectLst>
                <a:latin typeface="Arial" charset="0"/>
                <a:ea typeface="+mn-ea"/>
                <a:cs typeface="+mn-cs"/>
              </a:rPr>
              <a:t>Sadler JE. 2006</a:t>
            </a:r>
          </a:p>
        </p:txBody>
      </p:sp>
      <p:graphicFrame>
        <p:nvGraphicFramePr>
          <p:cNvPr id="99371" name="Group 43"/>
          <p:cNvGraphicFramePr>
            <a:graphicFrameLocks noGrp="1"/>
          </p:cNvGraphicFramePr>
          <p:nvPr/>
        </p:nvGraphicFramePr>
        <p:xfrm>
          <a:off x="152400" y="1268413"/>
          <a:ext cx="8763000" cy="5049837"/>
        </p:xfrm>
        <a:graphic>
          <a:graphicData uri="http://schemas.openxmlformats.org/drawingml/2006/table">
            <a:tbl>
              <a:tblPr/>
              <a:tblGrid>
                <a:gridCol w="792163"/>
                <a:gridCol w="6294437"/>
                <a:gridCol w="1676400"/>
              </a:tblGrid>
              <a:tr h="5080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2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Tipo</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2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Descripción</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2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Frecuencia (%)</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080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1</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Déficit cuantitativo parcial del VWF</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70-80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09588">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2</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Defectos cualitativos del VWF</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10-15</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92551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2 A</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Symbol"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rPr>
                        <a:t> adhesión plaquetaria dependiente del VWF</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Symbol"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déficit de multímeros alto </a:t>
                      </a: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rPr>
                        <a:t> </a:t>
                      </a: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molecular (MAPM)</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Symbol" charset="2"/>
                        <a:buNone/>
                        <a:tabLst/>
                      </a:pPr>
                      <a:endParaRPr kumimoji="0" lang="es-ES_tradnl"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080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2 B</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rPr>
                        <a:t> Afinidad por la GP Ib</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endParaRPr kumimoji="0" lang="es-ES_tradnl"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820738">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2 M</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rPr>
                        <a:t> adhesión plaquetaria dependiente del VWF sin déficit selectivo de MAPM</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endParaRPr kumimoji="0" lang="es-ES_tradnl"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080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2 N</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Marcada </a:t>
                      </a:r>
                      <a:r>
                        <a:rPr kumimoji="0" lang="es-ES" altLang="es-ES_tradnl" sz="2100" b="1" i="1"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rPr>
                        <a:t> del enlace del VWF al FVIII</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endParaRPr kumimoji="0" lang="es-ES_tradnl"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sym typeface="Symbol" charset="2"/>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080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3</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Deficiencia virtualmente completa del VWF</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s-ES" altLang="es-ES_tradnl" sz="21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1-5</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99370" name="Rectangle 42"/>
          <p:cNvSpPr>
            <a:spLocks noChangeArrowheads="1"/>
          </p:cNvSpPr>
          <p:nvPr/>
        </p:nvSpPr>
        <p:spPr bwMode="auto">
          <a:xfrm>
            <a:off x="0" y="1989138"/>
            <a:ext cx="8915400" cy="576262"/>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Tree>
    <p:extLst>
      <p:ext uri="{BB962C8B-B14F-4D97-AF65-F5344CB8AC3E}">
        <p14:creationId xmlns:p14="http://schemas.microsoft.com/office/powerpoint/2010/main" val="10452629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9370"/>
                                        </p:tgtEl>
                                        <p:attrNameLst>
                                          <p:attrName>style.visibility</p:attrName>
                                        </p:attrNameLst>
                                      </p:cBhvr>
                                      <p:to>
                                        <p:strVal val="visible"/>
                                      </p:to>
                                    </p:set>
                                    <p:animEffect transition="in" filter="checkerboard(across)">
                                      <p:cBhvr>
                                        <p:cTn id="7" dur="500"/>
                                        <p:tgtEl>
                                          <p:spTgt spid="99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70"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4753" name="31 Grupo"/>
          <p:cNvGrpSpPr>
            <a:grpSpLocks/>
          </p:cNvGrpSpPr>
          <p:nvPr/>
        </p:nvGrpSpPr>
        <p:grpSpPr bwMode="auto">
          <a:xfrm>
            <a:off x="0" y="-26988"/>
            <a:ext cx="9396413" cy="6911976"/>
            <a:chOff x="-252536" y="-24884"/>
            <a:chExt cx="9396536" cy="6776745"/>
          </a:xfrm>
        </p:grpSpPr>
        <p:pic>
          <p:nvPicPr>
            <p:cNvPr id="747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24884"/>
              <a:ext cx="9144000" cy="6446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47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524625"/>
              <a:ext cx="6469062" cy="1571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4760" name="3 Rectángulo"/>
            <p:cNvSpPr>
              <a:spLocks noChangeArrowheads="1"/>
            </p:cNvSpPr>
            <p:nvPr/>
          </p:nvSpPr>
          <p:spPr bwMode="auto">
            <a:xfrm>
              <a:off x="0" y="6382161"/>
              <a:ext cx="9144000" cy="3697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a:spcBef>
                  <a:spcPct val="0"/>
                </a:spcBef>
                <a:buClrTx/>
                <a:buSzTx/>
                <a:buFontTx/>
                <a:buNone/>
              </a:pPr>
              <a:r>
                <a:rPr lang="it-IT" altLang="es-ES_tradnl" sz="1800" b="1" i="1">
                  <a:solidFill>
                    <a:srgbClr val="404040"/>
                  </a:solidFill>
                  <a:latin typeface="Arial" charset="0"/>
                  <a:ea typeface="Arial" charset="0"/>
                  <a:cs typeface="Arial" charset="0"/>
                </a:rPr>
                <a:t>Branchford BR, Di Paola J, 2012   </a:t>
              </a:r>
              <a:endParaRPr lang="es-AR" altLang="es-ES_tradnl" sz="1800" b="1" i="1">
                <a:solidFill>
                  <a:srgbClr val="404040"/>
                </a:solidFill>
                <a:latin typeface="Arial" charset="0"/>
                <a:ea typeface="Arial" charset="0"/>
                <a:cs typeface="Arial" charset="0"/>
              </a:endParaRPr>
            </a:p>
          </p:txBody>
        </p:sp>
        <p:grpSp>
          <p:nvGrpSpPr>
            <p:cNvPr id="74761" name="13 Grupo"/>
            <p:cNvGrpSpPr>
              <a:grpSpLocks/>
            </p:cNvGrpSpPr>
            <p:nvPr/>
          </p:nvGrpSpPr>
          <p:grpSpPr bwMode="auto">
            <a:xfrm>
              <a:off x="179512" y="681027"/>
              <a:ext cx="8308851" cy="513354"/>
              <a:chOff x="179833" y="681588"/>
              <a:chExt cx="8308172" cy="512572"/>
            </a:xfrm>
          </p:grpSpPr>
          <p:sp>
            <p:nvSpPr>
              <p:cNvPr id="5" name="10 CuadroTexto"/>
              <p:cNvSpPr txBox="1">
                <a:spLocks noChangeArrowheads="1"/>
              </p:cNvSpPr>
              <p:nvPr/>
            </p:nvSpPr>
            <p:spPr bwMode="auto">
              <a:xfrm>
                <a:off x="179591" y="682301"/>
                <a:ext cx="1174669" cy="396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ts val="1200"/>
                  </a:lnSpc>
                  <a:defRPr/>
                </a:pPr>
                <a:r>
                  <a:rPr lang="es-AR" sz="1400" b="1" dirty="0">
                    <a:solidFill>
                      <a:schemeClr val="tx1">
                        <a:lumMod val="85000"/>
                        <a:lumOff val="15000"/>
                      </a:schemeClr>
                    </a:solidFill>
                    <a:latin typeface="Arial Narrow" pitchFamily="34" charset="0"/>
                    <a:ea typeface="+mn-ea"/>
                    <a:cs typeface="+mn-cs"/>
                  </a:rPr>
                  <a:t>Cuerpos</a:t>
                </a:r>
              </a:p>
              <a:p>
                <a:pPr>
                  <a:lnSpc>
                    <a:spcPts val="1200"/>
                  </a:lnSpc>
                  <a:defRPr/>
                </a:pPr>
                <a:r>
                  <a:rPr lang="es-AR" sz="1400" b="1" dirty="0" err="1">
                    <a:solidFill>
                      <a:schemeClr val="bg2"/>
                    </a:solidFill>
                    <a:latin typeface="Arial Narrow" pitchFamily="34" charset="0"/>
                    <a:ea typeface="+mn-ea"/>
                    <a:cs typeface="+mn-cs"/>
                  </a:rPr>
                  <a:t>Weibel-Palade</a:t>
                </a:r>
                <a:endParaRPr lang="es-AR" sz="1400" b="1" dirty="0">
                  <a:solidFill>
                    <a:schemeClr val="bg2"/>
                  </a:solidFill>
                  <a:latin typeface="Arial Narrow" pitchFamily="34" charset="0"/>
                  <a:ea typeface="+mn-ea"/>
                  <a:cs typeface="+mn-cs"/>
                </a:endParaRPr>
              </a:p>
            </p:txBody>
          </p:sp>
          <p:sp>
            <p:nvSpPr>
              <p:cNvPr id="7" name="12 CuadroTexto"/>
              <p:cNvSpPr txBox="1">
                <a:spLocks noChangeArrowheads="1"/>
              </p:cNvSpPr>
              <p:nvPr/>
            </p:nvSpPr>
            <p:spPr bwMode="auto">
              <a:xfrm>
                <a:off x="2987686" y="682301"/>
                <a:ext cx="1296898" cy="4227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300"/>
                  </a:lnSpc>
                  <a:defRPr/>
                </a:pPr>
                <a:r>
                  <a:rPr lang="es-AR" sz="1400" b="1" dirty="0">
                    <a:solidFill>
                      <a:schemeClr val="bg2"/>
                    </a:solidFill>
                    <a:latin typeface="Arial Narrow" pitchFamily="34" charset="0"/>
                    <a:ea typeface="+mn-ea"/>
                    <a:cs typeface="+mn-cs"/>
                  </a:rPr>
                  <a:t>Plaquetas Circulantes</a:t>
                </a:r>
              </a:p>
            </p:txBody>
          </p:sp>
          <p:sp>
            <p:nvSpPr>
              <p:cNvPr id="8" name="10 CuadroTexto"/>
              <p:cNvSpPr txBox="1">
                <a:spLocks noChangeArrowheads="1"/>
              </p:cNvSpPr>
              <p:nvPr/>
            </p:nvSpPr>
            <p:spPr bwMode="auto">
              <a:xfrm>
                <a:off x="2627348" y="888992"/>
                <a:ext cx="507965" cy="3045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s-AR" sz="1400" b="1" dirty="0">
                    <a:solidFill>
                      <a:schemeClr val="tx1">
                        <a:lumMod val="85000"/>
                        <a:lumOff val="15000"/>
                      </a:schemeClr>
                    </a:solidFill>
                    <a:latin typeface="Arial Narrow" pitchFamily="34" charset="0"/>
                    <a:ea typeface="+mn-ea"/>
                    <a:cs typeface="+mn-cs"/>
                  </a:rPr>
                  <a:t>VWF</a:t>
                </a:r>
              </a:p>
            </p:txBody>
          </p:sp>
          <p:sp>
            <p:nvSpPr>
              <p:cNvPr id="74782" name="12 CuadroTexto"/>
              <p:cNvSpPr txBox="1">
                <a:spLocks noChangeArrowheads="1"/>
              </p:cNvSpPr>
              <p:nvPr/>
            </p:nvSpPr>
            <p:spPr bwMode="auto">
              <a:xfrm>
                <a:off x="5292628" y="693170"/>
                <a:ext cx="1296882" cy="4250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a:lnSpc>
                    <a:spcPts val="1300"/>
                  </a:lnSpc>
                  <a:spcBef>
                    <a:spcPct val="0"/>
                  </a:spcBef>
                  <a:buClrTx/>
                  <a:buSzTx/>
                  <a:buFontTx/>
                  <a:buNone/>
                </a:pPr>
                <a:r>
                  <a:rPr lang="es-AR" altLang="es-ES_tradnl" sz="1400" b="1">
                    <a:solidFill>
                      <a:srgbClr val="262626"/>
                    </a:solidFill>
                    <a:latin typeface="Arial Narrow" charset="0"/>
                  </a:rPr>
                  <a:t>Gránulos</a:t>
                </a:r>
                <a:r>
                  <a:rPr lang="el-GR" altLang="es-ES_tradnl" sz="1400" b="1">
                    <a:solidFill>
                      <a:srgbClr val="262626"/>
                    </a:solidFill>
                    <a:latin typeface="Arial Narrow" charset="0"/>
                  </a:rPr>
                  <a:t>α</a:t>
                </a:r>
                <a:endParaRPr lang="es-AR" altLang="es-ES_tradnl" sz="1400" b="1">
                  <a:solidFill>
                    <a:srgbClr val="262626"/>
                  </a:solidFill>
                  <a:latin typeface="Arial Narrow" charset="0"/>
                </a:endParaRPr>
              </a:p>
              <a:p>
                <a:pPr algn="ctr">
                  <a:lnSpc>
                    <a:spcPts val="1300"/>
                  </a:lnSpc>
                  <a:spcBef>
                    <a:spcPct val="0"/>
                  </a:spcBef>
                  <a:buClrTx/>
                  <a:buSzTx/>
                  <a:buFontTx/>
                  <a:buNone/>
                </a:pPr>
                <a:r>
                  <a:rPr lang="es-AR" altLang="es-ES_tradnl" sz="1400" b="1">
                    <a:solidFill>
                      <a:srgbClr val="262626"/>
                    </a:solidFill>
                    <a:latin typeface="Arial Narrow" charset="0"/>
                  </a:rPr>
                  <a:t>Plaqueta</a:t>
                </a:r>
              </a:p>
            </p:txBody>
          </p:sp>
          <p:sp>
            <p:nvSpPr>
              <p:cNvPr id="11" name="10 CuadroTexto"/>
              <p:cNvSpPr txBox="1">
                <a:spLocks noChangeArrowheads="1"/>
              </p:cNvSpPr>
              <p:nvPr/>
            </p:nvSpPr>
            <p:spPr bwMode="auto">
              <a:xfrm>
                <a:off x="1332037" y="747572"/>
                <a:ext cx="968309" cy="3045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s-AR" sz="1400" b="1" dirty="0">
                    <a:solidFill>
                      <a:schemeClr val="bg2"/>
                    </a:solidFill>
                    <a:latin typeface="Arial Narrow" pitchFamily="34" charset="0"/>
                    <a:ea typeface="+mn-ea"/>
                    <a:cs typeface="+mn-cs"/>
                  </a:rPr>
                  <a:t>ADAMTS13</a:t>
                </a:r>
              </a:p>
            </p:txBody>
          </p:sp>
          <p:sp>
            <p:nvSpPr>
              <p:cNvPr id="12" name="12 CuadroTexto"/>
              <p:cNvSpPr txBox="1">
                <a:spLocks noChangeArrowheads="1"/>
              </p:cNvSpPr>
              <p:nvPr/>
            </p:nvSpPr>
            <p:spPr bwMode="auto">
              <a:xfrm>
                <a:off x="4356017" y="766220"/>
                <a:ext cx="1079426" cy="4227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300"/>
                  </a:lnSpc>
                  <a:defRPr/>
                </a:pPr>
                <a:r>
                  <a:rPr lang="es-AR" sz="1400" b="1" dirty="0">
                    <a:solidFill>
                      <a:schemeClr val="bg2"/>
                    </a:solidFill>
                    <a:latin typeface="Arial Narrow" pitchFamily="34" charset="0"/>
                    <a:ea typeface="+mn-ea"/>
                    <a:cs typeface="+mn-cs"/>
                  </a:rPr>
                  <a:t>Plaquetas Activadas</a:t>
                </a:r>
              </a:p>
            </p:txBody>
          </p:sp>
          <p:sp>
            <p:nvSpPr>
              <p:cNvPr id="9" name="10 CuadroTexto"/>
              <p:cNvSpPr txBox="1">
                <a:spLocks noChangeArrowheads="1"/>
              </p:cNvSpPr>
              <p:nvPr/>
            </p:nvSpPr>
            <p:spPr bwMode="auto">
              <a:xfrm>
                <a:off x="6372004" y="766220"/>
                <a:ext cx="1296898" cy="3045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s-AR" sz="1400" b="1" dirty="0" err="1">
                    <a:solidFill>
                      <a:schemeClr val="bg2"/>
                    </a:solidFill>
                    <a:latin typeface="Arial Narrow" pitchFamily="34" charset="0"/>
                    <a:ea typeface="+mn-ea"/>
                    <a:cs typeface="+mn-cs"/>
                  </a:rPr>
                  <a:t>Cél.Endotelial</a:t>
                </a:r>
                <a:endParaRPr lang="es-AR" sz="1400" b="1" dirty="0">
                  <a:solidFill>
                    <a:schemeClr val="bg2"/>
                  </a:solidFill>
                  <a:latin typeface="Arial Narrow" pitchFamily="34" charset="0"/>
                  <a:ea typeface="+mn-ea"/>
                  <a:cs typeface="+mn-cs"/>
                </a:endParaRPr>
              </a:p>
            </p:txBody>
          </p:sp>
          <p:sp>
            <p:nvSpPr>
              <p:cNvPr id="13" name="10 CuadroTexto"/>
              <p:cNvSpPr txBox="1">
                <a:spLocks noChangeArrowheads="1"/>
              </p:cNvSpPr>
              <p:nvPr/>
            </p:nvSpPr>
            <p:spPr bwMode="auto">
              <a:xfrm>
                <a:off x="7595882" y="766220"/>
                <a:ext cx="892114" cy="3045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s-AR" sz="1400" b="1" dirty="0">
                    <a:solidFill>
                      <a:schemeClr val="bg2"/>
                    </a:solidFill>
                    <a:latin typeface="Arial Narrow" pitchFamily="34" charset="0"/>
                    <a:ea typeface="+mn-ea"/>
                    <a:cs typeface="+mn-cs"/>
                  </a:rPr>
                  <a:t>Factor VIII</a:t>
                </a:r>
              </a:p>
            </p:txBody>
          </p:sp>
          <p:sp>
            <p:nvSpPr>
              <p:cNvPr id="32" name="10 CuadroTexto"/>
              <p:cNvSpPr txBox="1">
                <a:spLocks noChangeArrowheads="1"/>
              </p:cNvSpPr>
              <p:nvPr/>
            </p:nvSpPr>
            <p:spPr bwMode="auto">
              <a:xfrm>
                <a:off x="2267011" y="822167"/>
                <a:ext cx="507965" cy="3045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s-AR" sz="1400" b="1" dirty="0">
                    <a:solidFill>
                      <a:schemeClr val="bg2"/>
                    </a:solidFill>
                    <a:latin typeface="Arial Narrow" pitchFamily="34" charset="0"/>
                    <a:ea typeface="+mn-ea"/>
                    <a:cs typeface="+mn-cs"/>
                  </a:rPr>
                  <a:t>VWF</a:t>
                </a:r>
              </a:p>
            </p:txBody>
          </p:sp>
        </p:grpSp>
        <p:sp>
          <p:nvSpPr>
            <p:cNvPr id="15" name="14 CuadroTexto"/>
            <p:cNvSpPr txBox="1"/>
            <p:nvPr/>
          </p:nvSpPr>
          <p:spPr>
            <a:xfrm>
              <a:off x="179270" y="2566591"/>
              <a:ext cx="1511320" cy="585222"/>
            </a:xfrm>
            <a:prstGeom prst="rect">
              <a:avLst/>
            </a:prstGeom>
            <a:solidFill>
              <a:schemeClr val="tx1"/>
            </a:solidFill>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AR" altLang="es-ES_tradnl" sz="1600">
                  <a:solidFill>
                    <a:schemeClr val="bg1"/>
                  </a:solidFill>
                  <a:effectLst>
                    <a:outerShdw blurRad="38100" dist="38100" dir="2700000" algn="tl">
                      <a:srgbClr val="C0C0C0"/>
                    </a:outerShdw>
                  </a:effectLst>
                  <a:latin typeface="Arial Black" charset="0"/>
                </a:rPr>
                <a:t>Secreción</a:t>
              </a:r>
            </a:p>
            <a:p>
              <a:pPr>
                <a:spcBef>
                  <a:spcPct val="0"/>
                </a:spcBef>
                <a:buClrTx/>
                <a:buSzTx/>
                <a:buFontTx/>
                <a:buNone/>
              </a:pPr>
              <a:r>
                <a:rPr lang="es-AR" altLang="es-ES_tradnl" sz="1600">
                  <a:solidFill>
                    <a:schemeClr val="bg1"/>
                  </a:solidFill>
                  <a:effectLst>
                    <a:outerShdw blurRad="38100" dist="38100" dir="2700000" algn="tl">
                      <a:srgbClr val="C0C0C0"/>
                    </a:outerShdw>
                  </a:effectLst>
                  <a:latin typeface="Arial Black" charset="0"/>
                </a:rPr>
                <a:t>Disminuida</a:t>
              </a:r>
            </a:p>
          </p:txBody>
        </p:sp>
        <p:sp>
          <p:nvSpPr>
            <p:cNvPr id="16" name="15 CuadroTexto"/>
            <p:cNvSpPr txBox="1"/>
            <p:nvPr/>
          </p:nvSpPr>
          <p:spPr>
            <a:xfrm>
              <a:off x="1692177" y="2586825"/>
              <a:ext cx="1897087" cy="832695"/>
            </a:xfrm>
            <a:prstGeom prst="rect">
              <a:avLst/>
            </a:prstGeom>
            <a:solidFill>
              <a:schemeClr val="tx1"/>
            </a:solidFill>
          </p:spPr>
          <p:txBody>
            <a:bodyPr wrap="none">
              <a:spAutoFit/>
            </a:bodyPr>
            <a:lstStyle/>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Mayor</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Susceptibilidad</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a ADAMTS13</a:t>
              </a:r>
            </a:p>
          </p:txBody>
        </p:sp>
        <p:sp>
          <p:nvSpPr>
            <p:cNvPr id="17" name="16 CuadroTexto"/>
            <p:cNvSpPr txBox="1"/>
            <p:nvPr/>
          </p:nvSpPr>
          <p:spPr>
            <a:xfrm>
              <a:off x="3635303" y="2636631"/>
              <a:ext cx="1446231" cy="832695"/>
            </a:xfrm>
            <a:prstGeom prst="rect">
              <a:avLst/>
            </a:prstGeom>
            <a:solidFill>
              <a:schemeClr val="tx1"/>
            </a:solidFill>
          </p:spPr>
          <p:txBody>
            <a:bodyPr wrap="none">
              <a:spAutoFit/>
            </a:bodyPr>
            <a:lstStyle/>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Unión a </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Plaquetas</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Aumentado</a:t>
              </a:r>
            </a:p>
          </p:txBody>
        </p:sp>
        <p:sp>
          <p:nvSpPr>
            <p:cNvPr id="18" name="17 CuadroTexto"/>
            <p:cNvSpPr txBox="1"/>
            <p:nvPr/>
          </p:nvSpPr>
          <p:spPr>
            <a:xfrm>
              <a:off x="6211849" y="2445188"/>
              <a:ext cx="1414482" cy="832696"/>
            </a:xfrm>
            <a:prstGeom prst="rect">
              <a:avLst/>
            </a:prstGeom>
            <a:solidFill>
              <a:schemeClr val="tx1"/>
            </a:solidFill>
          </p:spPr>
          <p:txBody>
            <a:bodyPr wrap="none">
              <a:spAutoFit/>
            </a:bodyPr>
            <a:lstStyle/>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Unión a </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Plaquetas</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Disminuido</a:t>
              </a:r>
            </a:p>
          </p:txBody>
        </p:sp>
        <p:sp>
          <p:nvSpPr>
            <p:cNvPr id="19" name="18 CuadroTexto"/>
            <p:cNvSpPr txBox="1"/>
            <p:nvPr/>
          </p:nvSpPr>
          <p:spPr>
            <a:xfrm>
              <a:off x="7092923" y="4580625"/>
              <a:ext cx="1630383" cy="586779"/>
            </a:xfrm>
            <a:prstGeom prst="rect">
              <a:avLst/>
            </a:prstGeom>
            <a:solidFill>
              <a:schemeClr val="tx1"/>
            </a:solidFill>
          </p:spPr>
          <p:txBody>
            <a:bodyPr wrap="none">
              <a:spAutoFit/>
            </a:bodyPr>
            <a:lstStyle/>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Unión a FVIII</a:t>
              </a:r>
            </a:p>
            <a:p>
              <a:pPr>
                <a:defRPr/>
              </a:pPr>
              <a:r>
                <a:rPr lang="es-AR" sz="1600" dirty="0">
                  <a:solidFill>
                    <a:schemeClr val="bg1"/>
                  </a:solidFill>
                  <a:effectLst>
                    <a:outerShdw blurRad="38100" dist="38100" dir="2700000" algn="tl">
                      <a:srgbClr val="000000">
                        <a:alpha val="43137"/>
                      </a:srgbClr>
                    </a:outerShdw>
                  </a:effectLst>
                  <a:latin typeface="Arial Black" pitchFamily="34" charset="0"/>
                  <a:ea typeface="+mn-ea"/>
                  <a:cs typeface="+mn-cs"/>
                </a:rPr>
                <a:t>Disminuido</a:t>
              </a:r>
            </a:p>
          </p:txBody>
        </p:sp>
        <p:sp>
          <p:nvSpPr>
            <p:cNvPr id="20" name="19 Rectángulo"/>
            <p:cNvSpPr>
              <a:spLocks noChangeArrowheads="1"/>
            </p:cNvSpPr>
            <p:nvPr/>
          </p:nvSpPr>
          <p:spPr bwMode="auto">
            <a:xfrm>
              <a:off x="684101" y="1268519"/>
              <a:ext cx="1223979" cy="28638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2A</a:t>
              </a:r>
            </a:p>
          </p:txBody>
        </p:sp>
        <p:sp>
          <p:nvSpPr>
            <p:cNvPr id="21" name="20 Rectángulo"/>
            <p:cNvSpPr>
              <a:spLocks noChangeArrowheads="1"/>
            </p:cNvSpPr>
            <p:nvPr/>
          </p:nvSpPr>
          <p:spPr bwMode="auto">
            <a:xfrm>
              <a:off x="3347961" y="1340115"/>
              <a:ext cx="1223979" cy="28794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2B</a:t>
              </a:r>
            </a:p>
          </p:txBody>
        </p:sp>
        <p:sp>
          <p:nvSpPr>
            <p:cNvPr id="22" name="21 Rectángulo"/>
            <p:cNvSpPr>
              <a:spLocks noChangeArrowheads="1"/>
            </p:cNvSpPr>
            <p:nvPr/>
          </p:nvSpPr>
          <p:spPr bwMode="auto">
            <a:xfrm>
              <a:off x="5940383" y="1340115"/>
              <a:ext cx="1223978" cy="28794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2M</a:t>
              </a:r>
            </a:p>
          </p:txBody>
        </p:sp>
        <p:sp>
          <p:nvSpPr>
            <p:cNvPr id="23" name="22 Rectángulo"/>
            <p:cNvSpPr>
              <a:spLocks noChangeArrowheads="1"/>
            </p:cNvSpPr>
            <p:nvPr/>
          </p:nvSpPr>
          <p:spPr bwMode="auto">
            <a:xfrm>
              <a:off x="6803994" y="3428859"/>
              <a:ext cx="1223978" cy="28638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2N</a:t>
              </a:r>
            </a:p>
          </p:txBody>
        </p:sp>
        <p:sp>
          <p:nvSpPr>
            <p:cNvPr id="24" name="10 CuadroTexto"/>
            <p:cNvSpPr txBox="1">
              <a:spLocks noChangeArrowheads="1"/>
            </p:cNvSpPr>
            <p:nvPr/>
          </p:nvSpPr>
          <p:spPr bwMode="auto">
            <a:xfrm>
              <a:off x="147519" y="2230399"/>
              <a:ext cx="860436"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bg2"/>
                  </a:solidFill>
                  <a:latin typeface="Arial Narrow" pitchFamily="34" charset="0"/>
                  <a:ea typeface="+mn-ea"/>
                  <a:cs typeface="+mn-cs"/>
                </a:rPr>
                <a:t>Multímeros</a:t>
              </a:r>
            </a:p>
          </p:txBody>
        </p:sp>
        <p:sp>
          <p:nvSpPr>
            <p:cNvPr id="25" name="10 CuadroTexto"/>
            <p:cNvSpPr txBox="1">
              <a:spLocks noChangeArrowheads="1"/>
            </p:cNvSpPr>
            <p:nvPr/>
          </p:nvSpPr>
          <p:spPr bwMode="auto">
            <a:xfrm>
              <a:off x="3136821" y="2305109"/>
              <a:ext cx="858848"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tx1">
                      <a:lumMod val="65000"/>
                      <a:lumOff val="35000"/>
                    </a:schemeClr>
                  </a:solidFill>
                  <a:latin typeface="Arial Narrow" pitchFamily="34" charset="0"/>
                  <a:ea typeface="+mn-ea"/>
                  <a:cs typeface="+mn-cs"/>
                </a:rPr>
                <a:t>Multímeros</a:t>
              </a:r>
            </a:p>
          </p:txBody>
        </p:sp>
        <p:sp>
          <p:nvSpPr>
            <p:cNvPr id="26" name="10 CuadroTexto"/>
            <p:cNvSpPr txBox="1">
              <a:spLocks noChangeArrowheads="1"/>
            </p:cNvSpPr>
            <p:nvPr/>
          </p:nvSpPr>
          <p:spPr bwMode="auto">
            <a:xfrm>
              <a:off x="5795918" y="2163473"/>
              <a:ext cx="858849"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bg2"/>
                  </a:solidFill>
                  <a:latin typeface="Arial Narrow" pitchFamily="34" charset="0"/>
                  <a:ea typeface="+mn-ea"/>
                  <a:cs typeface="+mn-cs"/>
                </a:rPr>
                <a:t>Multímeros</a:t>
              </a:r>
            </a:p>
          </p:txBody>
        </p:sp>
        <p:sp>
          <p:nvSpPr>
            <p:cNvPr id="27" name="10 CuadroTexto"/>
            <p:cNvSpPr txBox="1">
              <a:spLocks noChangeArrowheads="1"/>
            </p:cNvSpPr>
            <p:nvPr/>
          </p:nvSpPr>
          <p:spPr bwMode="auto">
            <a:xfrm>
              <a:off x="6803994" y="4210192"/>
              <a:ext cx="860436"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bg2"/>
                  </a:solidFill>
                  <a:latin typeface="Arial Narrow" pitchFamily="34" charset="0"/>
                  <a:ea typeface="+mn-ea"/>
                  <a:cs typeface="+mn-cs"/>
                </a:rPr>
                <a:t>Multímeros</a:t>
              </a:r>
            </a:p>
          </p:txBody>
        </p:sp>
        <p:sp>
          <p:nvSpPr>
            <p:cNvPr id="28" name="10 CuadroTexto"/>
            <p:cNvSpPr txBox="1">
              <a:spLocks noChangeArrowheads="1"/>
            </p:cNvSpPr>
            <p:nvPr/>
          </p:nvSpPr>
          <p:spPr bwMode="auto">
            <a:xfrm>
              <a:off x="1650902" y="2196158"/>
              <a:ext cx="719146"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000"/>
                </a:lnSpc>
                <a:defRPr/>
              </a:pPr>
              <a:r>
                <a:rPr lang="es-AR" sz="1200" b="1" dirty="0">
                  <a:solidFill>
                    <a:schemeClr val="bg2"/>
                  </a:solidFill>
                  <a:latin typeface="Arial Narrow" pitchFamily="34" charset="0"/>
                  <a:ea typeface="+mn-ea"/>
                  <a:cs typeface="+mn-cs"/>
                </a:rPr>
                <a:t>Anormal</a:t>
              </a:r>
            </a:p>
          </p:txBody>
        </p:sp>
        <p:sp>
          <p:nvSpPr>
            <p:cNvPr id="29" name="10 CuadroTexto"/>
            <p:cNvSpPr txBox="1">
              <a:spLocks noChangeArrowheads="1"/>
            </p:cNvSpPr>
            <p:nvPr/>
          </p:nvSpPr>
          <p:spPr bwMode="auto">
            <a:xfrm>
              <a:off x="2987594" y="2305109"/>
              <a:ext cx="650884"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err="1">
                  <a:solidFill>
                    <a:schemeClr val="bg2"/>
                  </a:solidFill>
                  <a:latin typeface="Arial Narrow" pitchFamily="34" charset="0"/>
                  <a:ea typeface="+mn-ea"/>
                  <a:cs typeface="+mn-cs"/>
                </a:rPr>
                <a:t>RIPAbd</a:t>
              </a:r>
              <a:endParaRPr lang="es-AR" sz="1200" b="1" dirty="0">
                <a:solidFill>
                  <a:schemeClr val="bg2"/>
                </a:solidFill>
                <a:latin typeface="Arial Narrow" pitchFamily="34" charset="0"/>
                <a:ea typeface="+mn-ea"/>
                <a:cs typeface="+mn-cs"/>
              </a:endParaRPr>
            </a:p>
          </p:txBody>
        </p:sp>
        <p:sp>
          <p:nvSpPr>
            <p:cNvPr id="30" name="10 CuadroTexto"/>
            <p:cNvSpPr txBox="1">
              <a:spLocks noChangeArrowheads="1"/>
            </p:cNvSpPr>
            <p:nvPr/>
          </p:nvSpPr>
          <p:spPr bwMode="auto">
            <a:xfrm>
              <a:off x="4068696" y="2093433"/>
              <a:ext cx="719147"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000"/>
                </a:lnSpc>
                <a:defRPr/>
              </a:pPr>
              <a:r>
                <a:rPr lang="es-AR" sz="1200" b="1" dirty="0">
                  <a:solidFill>
                    <a:schemeClr val="bg2"/>
                  </a:solidFill>
                  <a:latin typeface="Arial Narrow" pitchFamily="34" charset="0"/>
                  <a:ea typeface="+mn-ea"/>
                  <a:cs typeface="+mn-cs"/>
                </a:rPr>
                <a:t>Anormal</a:t>
              </a:r>
            </a:p>
          </p:txBody>
        </p:sp>
        <p:sp>
          <p:nvSpPr>
            <p:cNvPr id="31" name="10 CuadroTexto"/>
            <p:cNvSpPr txBox="1">
              <a:spLocks noChangeArrowheads="1"/>
            </p:cNvSpPr>
            <p:nvPr/>
          </p:nvSpPr>
          <p:spPr bwMode="auto">
            <a:xfrm>
              <a:off x="3995670" y="2295770"/>
              <a:ext cx="936637" cy="2210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000"/>
                </a:lnSpc>
                <a:defRPr/>
              </a:pPr>
              <a:r>
                <a:rPr lang="es-AR" sz="1200" b="1" dirty="0" err="1">
                  <a:solidFill>
                    <a:schemeClr val="bg2"/>
                  </a:solidFill>
                  <a:latin typeface="Arial Narrow" pitchFamily="34" charset="0"/>
                  <a:ea typeface="+mn-ea"/>
                  <a:cs typeface="+mn-cs"/>
                </a:rPr>
                <a:t>Hiperagrega</a:t>
              </a:r>
              <a:endParaRPr lang="es-AR" sz="1200" b="1" dirty="0">
                <a:solidFill>
                  <a:schemeClr val="bg2"/>
                </a:solidFill>
                <a:latin typeface="Arial Narrow" pitchFamily="34" charset="0"/>
                <a:ea typeface="+mn-ea"/>
                <a:cs typeface="+mn-cs"/>
              </a:endParaRPr>
            </a:p>
          </p:txBody>
        </p:sp>
      </p:grpSp>
      <p:pic>
        <p:nvPicPr>
          <p:cNvPr id="75778"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811213"/>
            <a:ext cx="8831262"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674938"/>
            <a:ext cx="88312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50" y="4281488"/>
            <a:ext cx="883126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Imagen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950" y="5510213"/>
            <a:ext cx="8831263"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354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5778"/>
                                        </p:tgtEl>
                                      </p:cBhvr>
                                    </p:animEffect>
                                    <p:set>
                                      <p:cBhvr>
                                        <p:cTn id="12" dur="1" fill="hold">
                                          <p:stCondLst>
                                            <p:cond delay="499"/>
                                          </p:stCondLst>
                                        </p:cTn>
                                        <p:tgtEl>
                                          <p:spTgt spid="7577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5779"/>
                                        </p:tgtEl>
                                        <p:attrNameLst>
                                          <p:attrName>style.visibility</p:attrName>
                                        </p:attrNameLst>
                                      </p:cBhvr>
                                      <p:to>
                                        <p:strVal val="visible"/>
                                      </p:to>
                                    </p:set>
                                    <p:animEffect transition="in" filter="checkerboard(across)">
                                      <p:cBhvr>
                                        <p:cTn id="17" dur="500"/>
                                        <p:tgtEl>
                                          <p:spTgt spid="757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75779"/>
                                        </p:tgtEl>
                                      </p:cBhvr>
                                    </p:animEffect>
                                    <p:set>
                                      <p:cBhvr>
                                        <p:cTn id="22" dur="1" fill="hold">
                                          <p:stCondLst>
                                            <p:cond delay="499"/>
                                          </p:stCondLst>
                                        </p:cTn>
                                        <p:tgtEl>
                                          <p:spTgt spid="7577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5780"/>
                                        </p:tgtEl>
                                        <p:attrNameLst>
                                          <p:attrName>style.visibility</p:attrName>
                                        </p:attrNameLst>
                                      </p:cBhvr>
                                      <p:to>
                                        <p:strVal val="visible"/>
                                      </p:to>
                                    </p:set>
                                    <p:animEffect transition="in" filter="checkerboard(across)">
                                      <p:cBhvr>
                                        <p:cTn id="27" dur="500"/>
                                        <p:tgtEl>
                                          <p:spTgt spid="757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75780"/>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75781"/>
                                        </p:tgtEl>
                                        <p:attrNameLst>
                                          <p:attrName>style.visibility</p:attrName>
                                        </p:attrNameLst>
                                      </p:cBhvr>
                                      <p:to>
                                        <p:strVal val="visible"/>
                                      </p:to>
                                    </p:set>
                                    <p:animEffect transition="in" filter="randombar(horizontal)">
                                      <p:cBhvr>
                                        <p:cTn id="36" dur="500"/>
                                        <p:tgtEl>
                                          <p:spTgt spid="7578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xit" presetSubtype="10" fill="hold" nodeType="clickEffect">
                                  <p:stCondLst>
                                    <p:cond delay="0"/>
                                  </p:stCondLst>
                                  <p:childTnLst>
                                    <p:animEffect transition="out" filter="checkerboard(across)">
                                      <p:cBhvr>
                                        <p:cTn id="40" dur="500"/>
                                        <p:tgtEl>
                                          <p:spTgt spid="75781"/>
                                        </p:tgtEl>
                                      </p:cBhvr>
                                    </p:animEffect>
                                    <p:set>
                                      <p:cBhvr>
                                        <p:cTn id="41" dur="1" fill="hold">
                                          <p:stCondLst>
                                            <p:cond delay="499"/>
                                          </p:stCondLst>
                                        </p:cTn>
                                        <p:tgtEl>
                                          <p:spTgt spid="757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79712" y="2060848"/>
            <a:ext cx="5760640" cy="2554545"/>
          </a:xfrm>
          <a:prstGeom prst="rect">
            <a:avLst/>
          </a:prstGeom>
        </p:spPr>
        <p:txBody>
          <a:bodyPr>
            <a:spAutoFit/>
          </a:bodyPr>
          <a:lstStyle/>
          <a:p>
            <a:pPr algn="ctr">
              <a:defRPr/>
            </a:pPr>
            <a:r>
              <a:rPr lang="es-ES_tradnl" altLang="es-ES_trad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l Nile" charset="-78"/>
                <a:ea typeface="Al Nile" charset="-78"/>
                <a:cs typeface="Al Nile" charset="-78"/>
              </a:rPr>
              <a:t>GENETICA EN VW</a:t>
            </a:r>
            <a:endParaRPr lang="es-ES_trad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7550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bwMode="auto">
          <a:xfrm>
            <a:off x="1187450" y="549275"/>
            <a:ext cx="6769100" cy="647700"/>
          </a:xfrm>
          <a:prstGeom prst="roundRect">
            <a:avLst/>
          </a:prstGeom>
          <a:solidFill>
            <a:srgbClr val="FF0000"/>
          </a:solidFill>
          <a:ln w="9525" cap="flat" cmpd="sng" algn="ctr">
            <a:solidFill>
              <a:schemeClr val="tx1"/>
            </a:solidFill>
            <a:prstDash val="solid"/>
            <a:round/>
            <a:headEnd type="none" w="med" len="med"/>
            <a:tailEnd type="none" w="med" len="med"/>
          </a:ln>
          <a:effectLst>
            <a:outerShdw blurRad="63500" dist="38099" dir="2700000" algn="ctr" rotWithShape="0">
              <a:schemeClr val="bg2">
                <a:alpha val="74998"/>
              </a:schemeClr>
            </a:outerShdw>
            <a:reflection blurRad="6350" stA="50000" endA="300" endPos="55000" dir="5400000" sy="-100000" algn="bl" rotWithShape="0"/>
          </a:effectLst>
          <a:extLst/>
        </p:spPr>
        <p:txBody>
          <a:bodyPr wrap="none"/>
          <a:lstStyle/>
          <a:p>
            <a:pPr algn="ctr" eaLnBrk="1" hangingPunct="1">
              <a:defRPr/>
            </a:pPr>
            <a:r>
              <a:rPr lang="es-ES_tradnl" sz="3200" b="1" dirty="0">
                <a:solidFill>
                  <a:schemeClr val="tx2">
                    <a:lumMod val="75000"/>
                  </a:schemeClr>
                </a:solidFill>
                <a:latin typeface="Al Nile" charset="-78"/>
                <a:ea typeface="Al Nile" charset="-78"/>
                <a:cs typeface="Al Nile" charset="-78"/>
              </a:rPr>
              <a:t>TRANSMISION GENETICA</a:t>
            </a:r>
          </a:p>
        </p:txBody>
      </p:sp>
      <p:sp>
        <p:nvSpPr>
          <p:cNvPr id="4" name="Rectángulo redondeado 3"/>
          <p:cNvSpPr/>
          <p:nvPr/>
        </p:nvSpPr>
        <p:spPr bwMode="auto">
          <a:xfrm>
            <a:off x="179388" y="2205038"/>
            <a:ext cx="3384550" cy="647700"/>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TIPO 1 </a:t>
            </a:r>
            <a:r>
              <a:rPr lang="mr-IN" dirty="0"/>
              <a:t>–</a:t>
            </a:r>
            <a:r>
              <a:rPr lang="es-ES_tradnl" dirty="0"/>
              <a:t> 2A -  2B </a:t>
            </a:r>
            <a:r>
              <a:rPr lang="mr-IN" dirty="0"/>
              <a:t>–</a:t>
            </a:r>
            <a:r>
              <a:rPr lang="es-ES_tradnl" dirty="0"/>
              <a:t> 2M</a:t>
            </a:r>
          </a:p>
        </p:txBody>
      </p:sp>
      <p:sp>
        <p:nvSpPr>
          <p:cNvPr id="5" name="Rectángulo redondeado 4"/>
          <p:cNvSpPr/>
          <p:nvPr/>
        </p:nvSpPr>
        <p:spPr bwMode="auto">
          <a:xfrm>
            <a:off x="250825" y="4365625"/>
            <a:ext cx="2881313" cy="576263"/>
          </a:xfrm>
          <a:prstGeom prst="roundRect">
            <a:avLst/>
          </a:prstGeom>
          <a:solidFill>
            <a:schemeClr val="bg1">
              <a:lumMod val="60000"/>
              <a:lumOff val="40000"/>
            </a:schemeClr>
          </a:solidFill>
          <a:ln w="9525" cap="flat" cmpd="sng" algn="ctr">
            <a:solidFill>
              <a:schemeClr val="accent1">
                <a:lumMod val="75000"/>
              </a:schemeClr>
            </a:solidFill>
            <a:prstDash val="solid"/>
            <a:round/>
            <a:headEnd type="none" w="med" len="med"/>
            <a:tailEnd type="none" w="med" len="med"/>
          </a:ln>
          <a:effectLst/>
          <a:extLst/>
        </p:spPr>
        <p:txBody>
          <a:bodyPr wrap="none"/>
          <a:lstStyle/>
          <a:p>
            <a:pPr eaLnBrk="1" hangingPunct="1">
              <a:defRPr/>
            </a:pPr>
            <a:r>
              <a:rPr lang="es-ES_tradnl" dirty="0"/>
              <a:t>TIPO 2N </a:t>
            </a:r>
            <a:r>
              <a:rPr lang="mr-IN" dirty="0"/>
              <a:t>–</a:t>
            </a:r>
            <a:r>
              <a:rPr lang="es-ES_tradnl" dirty="0"/>
              <a:t> TIPO 3</a:t>
            </a:r>
          </a:p>
        </p:txBody>
      </p:sp>
      <p:sp>
        <p:nvSpPr>
          <p:cNvPr id="6" name="Flecha derecha 5"/>
          <p:cNvSpPr/>
          <p:nvPr/>
        </p:nvSpPr>
        <p:spPr bwMode="auto">
          <a:xfrm>
            <a:off x="3708400" y="2276475"/>
            <a:ext cx="863600" cy="3603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7" name="Flecha derecha 6"/>
          <p:cNvSpPr/>
          <p:nvPr/>
        </p:nvSpPr>
        <p:spPr bwMode="auto">
          <a:xfrm>
            <a:off x="3708400" y="4508500"/>
            <a:ext cx="863600" cy="3603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83974" name="Rectángulo redondeado 7"/>
          <p:cNvSpPr>
            <a:spLocks noChangeArrowheads="1"/>
          </p:cNvSpPr>
          <p:nvPr/>
        </p:nvSpPr>
        <p:spPr bwMode="auto">
          <a:xfrm>
            <a:off x="4787900" y="2205038"/>
            <a:ext cx="4176713" cy="647700"/>
          </a:xfrm>
          <a:prstGeom prst="roundRect">
            <a:avLst>
              <a:gd name="adj" fmla="val 16667"/>
            </a:avLst>
          </a:prstGeom>
          <a:solidFill>
            <a:srgbClr val="92D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AUTOSOMICA DOMINANTE</a:t>
            </a:r>
          </a:p>
        </p:txBody>
      </p:sp>
      <p:sp>
        <p:nvSpPr>
          <p:cNvPr id="9" name="Rectángulo redondeado 8"/>
          <p:cNvSpPr/>
          <p:nvPr/>
        </p:nvSpPr>
        <p:spPr bwMode="auto">
          <a:xfrm>
            <a:off x="4787900" y="4365625"/>
            <a:ext cx="4176713" cy="647700"/>
          </a:xfrm>
          <a:prstGeom prst="roundRect">
            <a:avLst/>
          </a:prstGeom>
          <a:solidFill>
            <a:schemeClr val="accent5">
              <a:lumMod val="5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AUTOSOMICA  RECESIVA</a:t>
            </a:r>
          </a:p>
        </p:txBody>
      </p:sp>
      <p:sp>
        <p:nvSpPr>
          <p:cNvPr id="83976" name="CuadroTexto 12"/>
          <p:cNvSpPr txBox="1">
            <a:spLocks noChangeArrowheads="1"/>
          </p:cNvSpPr>
          <p:nvPr/>
        </p:nvSpPr>
        <p:spPr bwMode="auto">
          <a:xfrm>
            <a:off x="250825" y="3213100"/>
            <a:ext cx="8713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2400"/>
              <a:t> GENERALMENTE TIENEN ANTECEDENTES FAMILIARES</a:t>
            </a:r>
          </a:p>
        </p:txBody>
      </p:sp>
      <p:sp>
        <p:nvSpPr>
          <p:cNvPr id="83977" name="CuadroTexto 13"/>
          <p:cNvSpPr txBox="1">
            <a:spLocks noChangeArrowheads="1"/>
          </p:cNvSpPr>
          <p:nvPr/>
        </p:nvSpPr>
        <p:spPr bwMode="auto">
          <a:xfrm>
            <a:off x="34925" y="5630863"/>
            <a:ext cx="8821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2400"/>
              <a:t> GENERALMENTE NO  TIENEN ANTECEDENTES FAMILIARES</a:t>
            </a:r>
          </a:p>
        </p:txBody>
      </p:sp>
    </p:spTree>
    <p:extLst>
      <p:ext uri="{BB962C8B-B14F-4D97-AF65-F5344CB8AC3E}">
        <p14:creationId xmlns:p14="http://schemas.microsoft.com/office/powerpoint/2010/main" val="247264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57788"/>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8" y="298450"/>
            <a:ext cx="9144001"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2349500"/>
            <a:ext cx="91440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Flecha abajo 5"/>
          <p:cNvSpPr>
            <a:spLocks noChangeArrowheads="1"/>
          </p:cNvSpPr>
          <p:nvPr/>
        </p:nvSpPr>
        <p:spPr bwMode="auto">
          <a:xfrm>
            <a:off x="250825" y="765175"/>
            <a:ext cx="3025775" cy="5543550"/>
          </a:xfrm>
          <a:prstGeom prst="downArrow">
            <a:avLst>
              <a:gd name="adj1" fmla="val 50000"/>
              <a:gd name="adj2" fmla="val 49967"/>
            </a:avLst>
          </a:prstGeom>
          <a:solidFill>
            <a:srgbClr val="FF0000">
              <a:alpha val="41176"/>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7" name="Flecha abajo 6"/>
          <p:cNvSpPr/>
          <p:nvPr/>
        </p:nvSpPr>
        <p:spPr bwMode="auto">
          <a:xfrm>
            <a:off x="3708400" y="765175"/>
            <a:ext cx="3024188" cy="5543550"/>
          </a:xfrm>
          <a:prstGeom prst="downArrow">
            <a:avLst/>
          </a:prstGeom>
          <a:solidFill>
            <a:schemeClr val="bg1">
              <a:lumMod val="75000"/>
              <a:alpha val="41000"/>
            </a:schemeClr>
          </a:solidFill>
          <a:ln w="952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87046" name="Rectángulo redondeado 7"/>
          <p:cNvSpPr>
            <a:spLocks noChangeArrowheads="1"/>
          </p:cNvSpPr>
          <p:nvPr/>
        </p:nvSpPr>
        <p:spPr bwMode="auto">
          <a:xfrm>
            <a:off x="1116013" y="1196975"/>
            <a:ext cx="1152525" cy="431800"/>
          </a:xfrm>
          <a:prstGeom prst="roundRect">
            <a:avLst>
              <a:gd name="adj" fmla="val 16667"/>
            </a:avLst>
          </a:prstGeom>
          <a:solidFill>
            <a:schemeClr val="accent2">
              <a:alpha val="58823"/>
            </a:scheme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GEN</a:t>
            </a:r>
          </a:p>
        </p:txBody>
      </p:sp>
      <p:sp>
        <p:nvSpPr>
          <p:cNvPr id="87047" name="Rectángulo redondeado 8"/>
          <p:cNvSpPr>
            <a:spLocks noChangeArrowheads="1"/>
          </p:cNvSpPr>
          <p:nvPr/>
        </p:nvSpPr>
        <p:spPr bwMode="auto">
          <a:xfrm>
            <a:off x="1187450" y="2852738"/>
            <a:ext cx="1152525" cy="431800"/>
          </a:xfrm>
          <a:prstGeom prst="roundRect">
            <a:avLst>
              <a:gd name="adj" fmla="val 16667"/>
            </a:avLst>
          </a:prstGeom>
          <a:solidFill>
            <a:schemeClr val="accent2">
              <a:alpha val="58823"/>
            </a:scheme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ADNc</a:t>
            </a:r>
          </a:p>
        </p:txBody>
      </p:sp>
      <p:sp>
        <p:nvSpPr>
          <p:cNvPr id="87048" name="Rectángulo redondeado 9"/>
          <p:cNvSpPr>
            <a:spLocks noChangeArrowheads="1"/>
          </p:cNvSpPr>
          <p:nvPr/>
        </p:nvSpPr>
        <p:spPr bwMode="auto">
          <a:xfrm>
            <a:off x="900113" y="3933825"/>
            <a:ext cx="1655762" cy="431800"/>
          </a:xfrm>
          <a:prstGeom prst="roundRect">
            <a:avLst>
              <a:gd name="adj" fmla="val 16667"/>
            </a:avLst>
          </a:prstGeom>
          <a:solidFill>
            <a:schemeClr val="accent2">
              <a:alpha val="58823"/>
            </a:scheme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PROTEINA</a:t>
            </a:r>
          </a:p>
        </p:txBody>
      </p:sp>
      <p:sp>
        <p:nvSpPr>
          <p:cNvPr id="87049" name="Rectángulo redondeado 10"/>
          <p:cNvSpPr>
            <a:spLocks noChangeArrowheads="1"/>
          </p:cNvSpPr>
          <p:nvPr/>
        </p:nvSpPr>
        <p:spPr bwMode="auto">
          <a:xfrm>
            <a:off x="971550" y="5300663"/>
            <a:ext cx="1584325" cy="431800"/>
          </a:xfrm>
          <a:prstGeom prst="roundRect">
            <a:avLst>
              <a:gd name="adj" fmla="val 16667"/>
            </a:avLst>
          </a:prstGeom>
          <a:solidFill>
            <a:schemeClr val="accent2">
              <a:alpha val="58823"/>
            </a:scheme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FUNCION</a:t>
            </a:r>
          </a:p>
        </p:txBody>
      </p:sp>
      <p:sp>
        <p:nvSpPr>
          <p:cNvPr id="87050" name="Rectángulo redondeado 11"/>
          <p:cNvSpPr>
            <a:spLocks noChangeArrowheads="1"/>
          </p:cNvSpPr>
          <p:nvPr/>
        </p:nvSpPr>
        <p:spPr bwMode="auto">
          <a:xfrm>
            <a:off x="4284663" y="908050"/>
            <a:ext cx="1727200" cy="936625"/>
          </a:xfrm>
          <a:prstGeom prst="roundRect">
            <a:avLst>
              <a:gd name="adj" fmla="val 16667"/>
            </a:avLst>
          </a:prstGeom>
          <a:solidFill>
            <a:srgbClr val="FF0000">
              <a:alpha val="58823"/>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     GEN </a:t>
            </a:r>
          </a:p>
          <a:p>
            <a:pPr eaLnBrk="1" hangingPunct="1">
              <a:spcBef>
                <a:spcPct val="0"/>
              </a:spcBef>
              <a:buClrTx/>
              <a:buSzTx/>
              <a:buFontTx/>
              <a:buNone/>
            </a:pPr>
            <a:r>
              <a:rPr lang="es-ES_tradnl" altLang="es-ES_tradnl" sz="2400"/>
              <a:t>ALTERADO</a:t>
            </a:r>
          </a:p>
        </p:txBody>
      </p:sp>
      <p:sp>
        <p:nvSpPr>
          <p:cNvPr id="87051" name="Rectángulo redondeado 12"/>
          <p:cNvSpPr>
            <a:spLocks noChangeArrowheads="1"/>
          </p:cNvSpPr>
          <p:nvPr/>
        </p:nvSpPr>
        <p:spPr bwMode="auto">
          <a:xfrm>
            <a:off x="4284663" y="2349500"/>
            <a:ext cx="1727200" cy="935038"/>
          </a:xfrm>
          <a:prstGeom prst="roundRect">
            <a:avLst>
              <a:gd name="adj" fmla="val 16667"/>
            </a:avLst>
          </a:prstGeom>
          <a:solidFill>
            <a:srgbClr val="FF0000">
              <a:alpha val="58823"/>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     ADNc </a:t>
            </a:r>
          </a:p>
          <a:p>
            <a:pPr eaLnBrk="1" hangingPunct="1">
              <a:spcBef>
                <a:spcPct val="0"/>
              </a:spcBef>
              <a:buClrTx/>
              <a:buSzTx/>
              <a:buFontTx/>
              <a:buNone/>
            </a:pPr>
            <a:r>
              <a:rPr lang="es-ES_tradnl" altLang="es-ES_tradnl" sz="2400"/>
              <a:t>ALTERADO</a:t>
            </a:r>
          </a:p>
        </p:txBody>
      </p:sp>
      <p:sp>
        <p:nvSpPr>
          <p:cNvPr id="87052" name="Rectángulo redondeado 13"/>
          <p:cNvSpPr>
            <a:spLocks noChangeArrowheads="1"/>
          </p:cNvSpPr>
          <p:nvPr/>
        </p:nvSpPr>
        <p:spPr bwMode="auto">
          <a:xfrm>
            <a:off x="4284663" y="3644900"/>
            <a:ext cx="1835150" cy="936625"/>
          </a:xfrm>
          <a:prstGeom prst="roundRect">
            <a:avLst>
              <a:gd name="adj" fmla="val 16667"/>
            </a:avLst>
          </a:prstGeom>
          <a:solidFill>
            <a:srgbClr val="FF0000">
              <a:alpha val="58823"/>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000"/>
              <a:t>  PROTEINA </a:t>
            </a:r>
          </a:p>
          <a:p>
            <a:pPr eaLnBrk="1" hangingPunct="1">
              <a:spcBef>
                <a:spcPct val="0"/>
              </a:spcBef>
              <a:buClrTx/>
              <a:buSzTx/>
              <a:buFontTx/>
              <a:buNone/>
            </a:pPr>
            <a:r>
              <a:rPr lang="es-ES_tradnl" altLang="es-ES_tradnl" sz="2000"/>
              <a:t>DEFECTUOSA</a:t>
            </a:r>
          </a:p>
        </p:txBody>
      </p:sp>
      <p:sp>
        <p:nvSpPr>
          <p:cNvPr id="87053" name="Rectángulo redondeado 14"/>
          <p:cNvSpPr>
            <a:spLocks noChangeArrowheads="1"/>
          </p:cNvSpPr>
          <p:nvPr/>
        </p:nvSpPr>
        <p:spPr bwMode="auto">
          <a:xfrm>
            <a:off x="4356100" y="4724400"/>
            <a:ext cx="1673225" cy="936625"/>
          </a:xfrm>
          <a:prstGeom prst="roundRect">
            <a:avLst>
              <a:gd name="adj" fmla="val 16667"/>
            </a:avLst>
          </a:prstGeom>
          <a:solidFill>
            <a:srgbClr val="FF0000">
              <a:alpha val="58823"/>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  </a:t>
            </a:r>
            <a:r>
              <a:rPr lang="es-ES_tradnl" altLang="es-ES_tradnl" sz="2000"/>
              <a:t>FUNCION  </a:t>
            </a:r>
          </a:p>
          <a:p>
            <a:pPr eaLnBrk="1" hangingPunct="1">
              <a:spcBef>
                <a:spcPct val="0"/>
              </a:spcBef>
              <a:buClrTx/>
              <a:buSzTx/>
              <a:buFontTx/>
              <a:buNone/>
            </a:pPr>
            <a:r>
              <a:rPr lang="es-ES_tradnl" altLang="es-ES_tradnl" sz="2000"/>
              <a:t>ALTERADA</a:t>
            </a:r>
          </a:p>
        </p:txBody>
      </p:sp>
      <p:sp>
        <p:nvSpPr>
          <p:cNvPr id="87054" name="Rectángulo redondeado 15"/>
          <p:cNvSpPr>
            <a:spLocks noChangeArrowheads="1"/>
          </p:cNvSpPr>
          <p:nvPr/>
        </p:nvSpPr>
        <p:spPr bwMode="auto">
          <a:xfrm>
            <a:off x="4211638" y="5876925"/>
            <a:ext cx="2160587" cy="936625"/>
          </a:xfrm>
          <a:prstGeom prst="roundRect">
            <a:avLst>
              <a:gd name="adj" fmla="val 16667"/>
            </a:avLst>
          </a:prstGeom>
          <a:solidFill>
            <a:srgbClr val="FF0000">
              <a:alpha val="58823"/>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 CLINICA ???</a:t>
            </a:r>
          </a:p>
          <a:p>
            <a:pPr eaLnBrk="1" hangingPunct="1">
              <a:spcBef>
                <a:spcPct val="0"/>
              </a:spcBef>
              <a:buClrTx/>
              <a:buSzTx/>
              <a:buFontTx/>
              <a:buNone/>
            </a:pPr>
            <a:r>
              <a:rPr lang="es-ES_tradnl" altLang="es-ES_tradnl" sz="2400"/>
              <a:t>FENOTIPO ??</a:t>
            </a:r>
          </a:p>
        </p:txBody>
      </p:sp>
      <p:sp>
        <p:nvSpPr>
          <p:cNvPr id="87055" name="Flecha abajo 16"/>
          <p:cNvSpPr>
            <a:spLocks noChangeArrowheads="1"/>
          </p:cNvSpPr>
          <p:nvPr/>
        </p:nvSpPr>
        <p:spPr bwMode="auto">
          <a:xfrm>
            <a:off x="7308850" y="836613"/>
            <a:ext cx="1439863" cy="4968875"/>
          </a:xfrm>
          <a:prstGeom prst="downArrow">
            <a:avLst>
              <a:gd name="adj1" fmla="val 50000"/>
              <a:gd name="adj2" fmla="val 50007"/>
            </a:avLst>
          </a:prstGeom>
          <a:solidFill>
            <a:srgbClr val="00B050">
              <a:alpha val="41176"/>
            </a:srgbClr>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8" name="Rectángulo redondeado 17"/>
          <p:cNvSpPr/>
          <p:nvPr/>
        </p:nvSpPr>
        <p:spPr bwMode="auto">
          <a:xfrm>
            <a:off x="7164288" y="5373216"/>
            <a:ext cx="1872208" cy="1368152"/>
          </a:xfrm>
          <a:prstGeom prst="roundRect">
            <a:avLst/>
          </a:prstGeom>
          <a:solidFill>
            <a:srgbClr val="FF0000">
              <a:alpha val="79000"/>
            </a:srgbClr>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a:extLst/>
        </p:spPr>
        <p:txBody>
          <a:bodyPr wrap="none"/>
          <a:lstStyle/>
          <a:p>
            <a:pPr eaLnBrk="1" hangingPunct="1">
              <a:defRPr/>
            </a:pPr>
            <a:r>
              <a:rPr lang="es-ES_tradnl" b="1" dirty="0">
                <a:solidFill>
                  <a:schemeClr val="bg1">
                    <a:lumMod val="75000"/>
                  </a:schemeClr>
                </a:solidFill>
                <a:latin typeface="Al Nile" charset="-78"/>
                <a:ea typeface="Al Nile" charset="-78"/>
                <a:cs typeface="Al Nile" charset="-78"/>
              </a:rPr>
              <a:t>DIFERENTE</a:t>
            </a:r>
          </a:p>
          <a:p>
            <a:pPr eaLnBrk="1" hangingPunct="1">
              <a:defRPr/>
            </a:pPr>
            <a:r>
              <a:rPr lang="es-ES_tradnl" b="1" dirty="0">
                <a:solidFill>
                  <a:schemeClr val="bg1">
                    <a:lumMod val="75000"/>
                  </a:schemeClr>
                </a:solidFill>
                <a:latin typeface="Al Nile" charset="-78"/>
                <a:ea typeface="Al Nile" charset="-78"/>
                <a:cs typeface="Al Nile" charset="-78"/>
              </a:rPr>
              <a:t>CLINICA</a:t>
            </a:r>
          </a:p>
          <a:p>
            <a:pPr eaLnBrk="1" hangingPunct="1">
              <a:defRPr/>
            </a:pPr>
            <a:r>
              <a:rPr lang="es-ES_tradnl" b="1" dirty="0">
                <a:solidFill>
                  <a:schemeClr val="bg1">
                    <a:lumMod val="75000"/>
                  </a:schemeClr>
                </a:solidFill>
                <a:latin typeface="Al Nile" charset="-78"/>
                <a:ea typeface="Al Nile" charset="-78"/>
                <a:cs typeface="Al Nile" charset="-78"/>
              </a:rPr>
              <a:t>FENOTIPO</a:t>
            </a:r>
          </a:p>
        </p:txBody>
      </p:sp>
      <p:sp>
        <p:nvSpPr>
          <p:cNvPr id="19" name="Rectángulo redondeado 18"/>
          <p:cNvSpPr/>
          <p:nvPr/>
        </p:nvSpPr>
        <p:spPr bwMode="auto">
          <a:xfrm>
            <a:off x="7164288" y="476672"/>
            <a:ext cx="1800200" cy="792088"/>
          </a:xfrm>
          <a:prstGeom prst="roundRect">
            <a:avLst/>
          </a:prstGeom>
          <a:solidFill>
            <a:srgbClr val="FFC000">
              <a:alpha val="76000"/>
            </a:srgbClr>
          </a:solidFill>
          <a:ln w="9525" cap="flat" cmpd="sng" algn="ctr">
            <a:solidFill>
              <a:schemeClr val="tx1"/>
            </a:solidFill>
            <a:prstDash val="solid"/>
            <a:round/>
            <a:headEnd type="none" w="med" len="med"/>
            <a:tailEnd type="none" w="med" len="med"/>
          </a:ln>
          <a:effectLst>
            <a:softEdge rad="12700"/>
          </a:effectLst>
          <a:scene3d>
            <a:camera prst="orthographicFront"/>
            <a:lightRig rig="threePt" dir="t"/>
          </a:scene3d>
          <a:sp3d>
            <a:bevelT prst="relaxedInset"/>
          </a:sp3d>
          <a:extLst/>
        </p:spPr>
        <p:txBody>
          <a:bodyPr wrap="none"/>
          <a:lstStyle/>
          <a:p>
            <a:pPr algn="ctr" eaLnBrk="1" hangingPunct="1">
              <a:defRPr/>
            </a:pPr>
            <a:r>
              <a:rPr lang="es-ES_tradnl" dirty="0"/>
              <a:t> </a:t>
            </a:r>
            <a:r>
              <a:rPr lang="es-ES_tradnl" b="1" dirty="0">
                <a:solidFill>
                  <a:schemeClr val="bg1">
                    <a:lumMod val="75000"/>
                  </a:schemeClr>
                </a:solidFill>
                <a:latin typeface="Al Nile" charset="-78"/>
                <a:ea typeface="Al Nile" charset="-78"/>
                <a:cs typeface="Al Nile" charset="-78"/>
              </a:rPr>
              <a:t>MISMO GEN </a:t>
            </a:r>
          </a:p>
          <a:p>
            <a:pPr algn="ctr" eaLnBrk="1" hangingPunct="1">
              <a:defRPr/>
            </a:pPr>
            <a:r>
              <a:rPr lang="es-ES_tradnl" b="1" dirty="0">
                <a:solidFill>
                  <a:schemeClr val="bg1">
                    <a:lumMod val="75000"/>
                  </a:schemeClr>
                </a:solidFill>
                <a:latin typeface="Al Nile" charset="-78"/>
                <a:ea typeface="Al Nile" charset="-78"/>
                <a:cs typeface="Al Nile" charset="-78"/>
              </a:rPr>
              <a:t>ALTERADO</a:t>
            </a:r>
          </a:p>
        </p:txBody>
      </p:sp>
    </p:spTree>
    <p:extLst>
      <p:ext uri="{BB962C8B-B14F-4D97-AF65-F5344CB8AC3E}">
        <p14:creationId xmlns:p14="http://schemas.microsoft.com/office/powerpoint/2010/main" val="394602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Hexágono 2"/>
          <p:cNvSpPr/>
          <p:nvPr/>
        </p:nvSpPr>
        <p:spPr bwMode="auto">
          <a:xfrm>
            <a:off x="250825" y="1484313"/>
            <a:ext cx="1800225" cy="865187"/>
          </a:xfrm>
          <a:prstGeom prst="hexagon">
            <a:avLst/>
          </a:prstGeom>
          <a:solidFill>
            <a:srgbClr val="FF0000"/>
          </a:solidFill>
          <a:ln w="6667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dirty="0">
                <a:latin typeface="+mj-lt"/>
              </a:rPr>
              <a:t>TIPO 1</a:t>
            </a:r>
          </a:p>
        </p:txBody>
      </p:sp>
      <p:sp>
        <p:nvSpPr>
          <p:cNvPr id="4" name="Rectángulo redondeado 3"/>
          <p:cNvSpPr/>
          <p:nvPr/>
        </p:nvSpPr>
        <p:spPr bwMode="auto">
          <a:xfrm>
            <a:off x="107950" y="2708275"/>
            <a:ext cx="6335713" cy="1296988"/>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          </a:t>
            </a:r>
            <a:r>
              <a:rPr lang="es-ES_tradnl" b="1" dirty="0"/>
              <a:t>EXPRESION  VARIABLE</a:t>
            </a:r>
          </a:p>
          <a:p>
            <a:pPr eaLnBrk="1" hangingPunct="1">
              <a:defRPr/>
            </a:pPr>
            <a:r>
              <a:rPr lang="es-ES_tradnl" dirty="0"/>
              <a:t>(los que heredan la misma  mutación presentan </a:t>
            </a:r>
          </a:p>
          <a:p>
            <a:pPr eaLnBrk="1" hangingPunct="1">
              <a:defRPr/>
            </a:pPr>
            <a:r>
              <a:rPr lang="es-ES_tradnl" dirty="0"/>
              <a:t>signos clínicos variables)</a:t>
            </a:r>
          </a:p>
        </p:txBody>
      </p:sp>
      <p:sp>
        <p:nvSpPr>
          <p:cNvPr id="5" name="Rectángulo redondeado 4"/>
          <p:cNvSpPr/>
          <p:nvPr/>
        </p:nvSpPr>
        <p:spPr bwMode="auto">
          <a:xfrm>
            <a:off x="3492500" y="1196975"/>
            <a:ext cx="5327650" cy="1295400"/>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       </a:t>
            </a:r>
            <a:r>
              <a:rPr lang="es-ES_tradnl" altLang="es-ES_tradnl" sz="2400" b="1"/>
              <a:t>PENETRANCIA  INCOMPLETA</a:t>
            </a:r>
          </a:p>
          <a:p>
            <a:pPr eaLnBrk="1" hangingPunct="1">
              <a:spcBef>
                <a:spcPct val="0"/>
              </a:spcBef>
              <a:buClrTx/>
              <a:buSzTx/>
              <a:buFontTx/>
              <a:buNone/>
            </a:pPr>
            <a:r>
              <a:rPr lang="es-ES_tradnl" altLang="es-ES_tradnl" sz="2400"/>
              <a:t>(no todos los que heredan la mutación</a:t>
            </a:r>
          </a:p>
          <a:p>
            <a:pPr eaLnBrk="1" hangingPunct="1">
              <a:spcBef>
                <a:spcPct val="0"/>
              </a:spcBef>
              <a:buClrTx/>
              <a:buSzTx/>
              <a:buFontTx/>
              <a:buNone/>
            </a:pPr>
            <a:r>
              <a:rPr lang="es-ES_tradnl" altLang="es-ES_tradnl" sz="2400"/>
              <a:t> muestran signos de enfermedad clínica)</a:t>
            </a:r>
          </a:p>
        </p:txBody>
      </p:sp>
      <p:sp>
        <p:nvSpPr>
          <p:cNvPr id="6" name="Proceso alternativo 5"/>
          <p:cNvSpPr/>
          <p:nvPr/>
        </p:nvSpPr>
        <p:spPr bwMode="auto">
          <a:xfrm>
            <a:off x="323850" y="333375"/>
            <a:ext cx="8207375" cy="647700"/>
          </a:xfrm>
          <a:prstGeom prst="flowChartAlternateProcess">
            <a:avLst/>
          </a:prstGeom>
          <a:solidFill>
            <a:schemeClr val="bg1">
              <a:lumMod val="60000"/>
              <a:lumOff val="40000"/>
            </a:schemeClr>
          </a:solidFill>
          <a:ln w="9525" cap="flat" cmpd="sng" algn="ctr">
            <a:solidFill>
              <a:schemeClr val="bg1">
                <a:lumMod val="60000"/>
                <a:lumOff val="40000"/>
              </a:schemeClr>
            </a:solidFill>
            <a:prstDash val="solid"/>
            <a:round/>
            <a:headEnd type="none" w="med" len="med"/>
            <a:tailEnd type="none" w="med" len="med"/>
          </a:ln>
          <a:effectLst/>
          <a:extLst/>
        </p:spPr>
        <p:txBody>
          <a:bodyPr wrap="none"/>
          <a:lstStyle/>
          <a:p>
            <a:pPr eaLnBrk="1" hangingPunct="1">
              <a:defRPr/>
            </a:pPr>
            <a:r>
              <a:rPr lang="es-ES_tradnl" sz="3600">
                <a:solidFill>
                  <a:schemeClr val="tx2">
                    <a:lumMod val="75000"/>
                  </a:schemeClr>
                </a:solidFill>
                <a:latin typeface="Al Nile" charset="-78"/>
                <a:ea typeface="Al Nile" charset="-78"/>
                <a:cs typeface="Al Nile" charset="-78"/>
              </a:rPr>
              <a:t> </a:t>
            </a:r>
            <a:r>
              <a:rPr lang="es-ES_tradnl" sz="3600" dirty="0">
                <a:solidFill>
                  <a:schemeClr val="tx2">
                    <a:lumMod val="75000"/>
                  </a:schemeClr>
                </a:solidFill>
                <a:latin typeface="Al Nile" charset="-78"/>
                <a:ea typeface="Al Nile" charset="-78"/>
                <a:cs typeface="Al Nile" charset="-78"/>
              </a:rPr>
              <a:t>¿ POR QUE SE DIFICULTA EL DIAGNOSTICO?</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4232084"/>
            <a:ext cx="4392488" cy="2149244"/>
          </a:xfrm>
          <a:prstGeom prst="rect">
            <a:avLst/>
          </a:prstGeom>
          <a:effectLst>
            <a:softEdge rad="50800"/>
          </a:effectLst>
          <a:scene3d>
            <a:camera prst="perspectiveLeft">
              <a:rot lat="0" lon="1800000" rev="0"/>
            </a:camera>
            <a:lightRig rig="threePt" dir="t"/>
          </a:scene3d>
        </p:spPr>
      </p:pic>
      <p:pic>
        <p:nvPicPr>
          <p:cNvPr id="88070"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250" y="6351588"/>
            <a:ext cx="199548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Elipse 8"/>
          <p:cNvSpPr>
            <a:spLocks noChangeArrowheads="1"/>
          </p:cNvSpPr>
          <p:nvPr/>
        </p:nvSpPr>
        <p:spPr bwMode="auto">
          <a:xfrm>
            <a:off x="1331913" y="6021388"/>
            <a:ext cx="2808287" cy="431800"/>
          </a:xfrm>
          <a:prstGeom prst="ellipse">
            <a:avLst/>
          </a:prstGeom>
          <a:noFill/>
          <a:ln w="31750">
            <a:solidFill>
              <a:srgbClr val="FB0B05"/>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pic>
        <p:nvPicPr>
          <p:cNvPr id="88072"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6313" y="4149725"/>
            <a:ext cx="41783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ject 2"/>
          <p:cNvPicPr>
            <a:picLocks noChangeAspect="1"/>
          </p:cNvPicPr>
          <p:nvPr/>
        </p:nvPicPr>
        <p:blipFill>
          <a:blip r:embed="rId6"/>
          <a:stretch>
            <a:fillRect/>
          </a:stretch>
        </p:blipFill>
        <p:spPr>
          <a:xfrm>
            <a:off x="1277938" y="1641475"/>
            <a:ext cx="6651625" cy="4379913"/>
          </a:xfrm>
          <a:prstGeom prst="rect">
            <a:avLst/>
          </a:prstGeom>
        </p:spPr>
      </p:pic>
    </p:spTree>
    <p:extLst>
      <p:ext uri="{BB962C8B-B14F-4D97-AF65-F5344CB8AC3E}">
        <p14:creationId xmlns:p14="http://schemas.microsoft.com/office/powerpoint/2010/main" val="662698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468313" y="908050"/>
            <a:ext cx="7991475" cy="1944688"/>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5400" dirty="0">
                <a:latin typeface="Al Bayan Plain" charset="-78"/>
                <a:ea typeface="Al Bayan Plain" charset="-78"/>
                <a:cs typeface="Al Bayan Plain" charset="-78"/>
              </a:rPr>
              <a:t>FACTORES QUE MODIFICAN </a:t>
            </a:r>
          </a:p>
          <a:p>
            <a:pPr eaLnBrk="1" hangingPunct="1">
              <a:defRPr/>
            </a:pPr>
            <a:r>
              <a:rPr lang="es-ES_tradnl" sz="5400" dirty="0">
                <a:latin typeface="Al Bayan Plain" charset="-78"/>
                <a:ea typeface="Al Bayan Plain" charset="-78"/>
                <a:cs typeface="Al Bayan Plain" charset="-78"/>
              </a:rPr>
              <a:t>      LOS NIVELES DE VW</a:t>
            </a:r>
          </a:p>
        </p:txBody>
      </p:sp>
      <p:sp>
        <p:nvSpPr>
          <p:cNvPr id="3" name="Bisel 2"/>
          <p:cNvSpPr/>
          <p:nvPr/>
        </p:nvSpPr>
        <p:spPr bwMode="auto">
          <a:xfrm>
            <a:off x="755650" y="3644900"/>
            <a:ext cx="2520950" cy="863600"/>
          </a:xfrm>
          <a:prstGeom prst="bevel">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dirty="0">
                <a:solidFill>
                  <a:srgbClr val="FF0000"/>
                </a:solidFill>
                <a:latin typeface="Al Bayan Plain" charset="-78"/>
                <a:ea typeface="Al Bayan Plain" charset="-78"/>
                <a:cs typeface="Al Bayan Plain" charset="-78"/>
              </a:rPr>
              <a:t> GENETICOS</a:t>
            </a:r>
          </a:p>
        </p:txBody>
      </p:sp>
      <p:sp>
        <p:nvSpPr>
          <p:cNvPr id="100355" name="Bisel 4"/>
          <p:cNvSpPr>
            <a:spLocks noChangeArrowheads="1"/>
          </p:cNvSpPr>
          <p:nvPr/>
        </p:nvSpPr>
        <p:spPr bwMode="auto">
          <a:xfrm>
            <a:off x="5148263" y="3644900"/>
            <a:ext cx="3024187" cy="863600"/>
          </a:xfrm>
          <a:prstGeom prst="bevel">
            <a:avLst>
              <a:gd name="adj" fmla="val 12500"/>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b="1">
                <a:solidFill>
                  <a:srgbClr val="FFC000"/>
                </a:solidFill>
                <a:latin typeface="Al Bayan Plain" charset="-78"/>
                <a:ea typeface="Al Bayan Plain" charset="-78"/>
                <a:cs typeface="Al Bayan Plain" charset="-78"/>
              </a:rPr>
              <a:t>NO GENETICOS</a:t>
            </a:r>
          </a:p>
        </p:txBody>
      </p:sp>
      <p:sp>
        <p:nvSpPr>
          <p:cNvPr id="100356" name="Rectángulo redondeado 5"/>
          <p:cNvSpPr>
            <a:spLocks noChangeArrowheads="1"/>
          </p:cNvSpPr>
          <p:nvPr/>
        </p:nvSpPr>
        <p:spPr bwMode="auto">
          <a:xfrm>
            <a:off x="728663" y="5300663"/>
            <a:ext cx="7272337" cy="649287"/>
          </a:xfrm>
          <a:prstGeom prst="roundRect">
            <a:avLst>
              <a:gd name="adj" fmla="val 16667"/>
            </a:avLst>
          </a:prstGeom>
          <a:solidFill>
            <a:srgbClr val="00B050"/>
          </a:solidFill>
          <a:ln w="95250">
            <a:solidFill>
              <a:srgbClr val="92D050"/>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4000" b="1">
                <a:latin typeface="Al Nile" charset="-78"/>
                <a:ea typeface="Al Nile" charset="-78"/>
                <a:cs typeface="Al Nile" charset="-78"/>
              </a:rPr>
              <a:t>ESTO DIFICULTA EL DIAGNOSTICO</a:t>
            </a:r>
          </a:p>
        </p:txBody>
      </p:sp>
    </p:spTree>
    <p:extLst>
      <p:ext uri="{BB962C8B-B14F-4D97-AF65-F5344CB8AC3E}">
        <p14:creationId xmlns:p14="http://schemas.microsoft.com/office/powerpoint/2010/main" val="113003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40768"/>
            <a:ext cx="8305800" cy="3492500"/>
          </a:xfrm>
          <a:prstGeom prst="rect">
            <a:avLst/>
          </a:prstGeom>
          <a:solidFill>
            <a:srgbClr val="92D050"/>
          </a:solidFill>
          <a:ln w="85725">
            <a:solidFill>
              <a:srgbClr val="00B050"/>
            </a:solidFill>
          </a:ln>
          <a:effectLst>
            <a:reflection blurRad="965200" stA="45000" endPos="65000" dist="50800" dir="5400000" sy="-100000" algn="bl" rotWithShape="0"/>
          </a:effectLst>
        </p:spPr>
      </p:pic>
      <p:sp>
        <p:nvSpPr>
          <p:cNvPr id="3" name="Rectángulo redondeado 2"/>
          <p:cNvSpPr/>
          <p:nvPr/>
        </p:nvSpPr>
        <p:spPr bwMode="auto">
          <a:xfrm>
            <a:off x="660400" y="476250"/>
            <a:ext cx="7488238" cy="431800"/>
          </a:xfrm>
          <a:prstGeom prst="roundRect">
            <a:avLst/>
          </a:prstGeom>
          <a:solidFill>
            <a:schemeClr val="tx2">
              <a:lumMod val="75000"/>
            </a:schemeClr>
          </a:solidFill>
          <a:ln w="44450" cap="flat" cmpd="sng" algn="ctr">
            <a:solidFill>
              <a:srgbClr val="FB0B05"/>
            </a:solidFill>
            <a:prstDash val="solid"/>
            <a:round/>
            <a:headEnd type="none" w="med" len="med"/>
            <a:tailEnd type="none" w="med" len="med"/>
          </a:ln>
          <a:effectLst>
            <a:outerShdw blurRad="711200" dist="50800" dir="5400000" algn="ctr" rotWithShape="0">
              <a:srgbClr val="000000">
                <a:alpha val="43137"/>
              </a:srgbClr>
            </a:outerShdw>
          </a:effectLst>
          <a:extLst/>
        </p:spPr>
        <p:txBody>
          <a:bodyPr wrap="none"/>
          <a:lstStyle/>
          <a:p>
            <a:pPr algn="ctr" eaLnBrk="1" hangingPunct="1">
              <a:defRPr/>
            </a:pPr>
            <a:r>
              <a:rPr lang="es-ES_tradnl" b="1" dirty="0">
                <a:latin typeface="Al Nile" charset="-78"/>
                <a:ea typeface="Al Nile" charset="-78"/>
                <a:cs typeface="Al Nile" charset="-78"/>
              </a:rPr>
              <a:t>FACTORES QUE MODIFICAN LOS NIVELES DE VW</a:t>
            </a:r>
          </a:p>
        </p:txBody>
      </p:sp>
      <p:sp>
        <p:nvSpPr>
          <p:cNvPr id="101379" name="Rectángulo redondeado 3"/>
          <p:cNvSpPr>
            <a:spLocks noChangeArrowheads="1"/>
          </p:cNvSpPr>
          <p:nvPr/>
        </p:nvSpPr>
        <p:spPr bwMode="auto">
          <a:xfrm>
            <a:off x="4932363" y="1700213"/>
            <a:ext cx="1800225" cy="36036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01380" name="Rectángulo redondeado 5"/>
          <p:cNvSpPr>
            <a:spLocks noChangeArrowheads="1"/>
          </p:cNvSpPr>
          <p:nvPr/>
        </p:nvSpPr>
        <p:spPr bwMode="auto">
          <a:xfrm>
            <a:off x="4932363" y="2401888"/>
            <a:ext cx="2087562" cy="35877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cxnSp>
        <p:nvCxnSpPr>
          <p:cNvPr id="8" name="Conector recto 7"/>
          <p:cNvCxnSpPr/>
          <p:nvPr/>
        </p:nvCxnSpPr>
        <p:spPr bwMode="auto">
          <a:xfrm>
            <a:off x="539750" y="2060575"/>
            <a:ext cx="2519363"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9" name="Conector recto 8"/>
          <p:cNvCxnSpPr/>
          <p:nvPr/>
        </p:nvCxnSpPr>
        <p:spPr bwMode="auto">
          <a:xfrm>
            <a:off x="1331913" y="4149725"/>
            <a:ext cx="107950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12" name="Conector recto 11"/>
          <p:cNvCxnSpPr/>
          <p:nvPr/>
        </p:nvCxnSpPr>
        <p:spPr bwMode="auto">
          <a:xfrm>
            <a:off x="971550" y="4437063"/>
            <a:ext cx="252095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23" name="Conector recto 22"/>
          <p:cNvCxnSpPr/>
          <p:nvPr/>
        </p:nvCxnSpPr>
        <p:spPr bwMode="auto">
          <a:xfrm>
            <a:off x="1187450" y="2708275"/>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24" name="Conector recto 23"/>
          <p:cNvCxnSpPr/>
          <p:nvPr/>
        </p:nvCxnSpPr>
        <p:spPr bwMode="auto">
          <a:xfrm>
            <a:off x="1187450" y="3860800"/>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sp>
        <p:nvSpPr>
          <p:cNvPr id="4" name="Rectángulo redondeado 3"/>
          <p:cNvSpPr/>
          <p:nvPr/>
        </p:nvSpPr>
        <p:spPr bwMode="auto">
          <a:xfrm>
            <a:off x="647700" y="5626100"/>
            <a:ext cx="7885113" cy="755650"/>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a:solidFill>
                  <a:srgbClr val="FF0000"/>
                </a:solidFill>
                <a:latin typeface="Al Nile" charset="-78"/>
                <a:ea typeface="Al Nile" charset="-78"/>
                <a:cs typeface="Al Nile" charset="-78"/>
              </a:rPr>
              <a:t>HAY FACTORES GENETICOS Y NO GENETICOS</a:t>
            </a:r>
          </a:p>
        </p:txBody>
      </p:sp>
      <p:sp>
        <p:nvSpPr>
          <p:cNvPr id="6" name="Elipse 5"/>
          <p:cNvSpPr/>
          <p:nvPr/>
        </p:nvSpPr>
        <p:spPr bwMode="auto">
          <a:xfrm>
            <a:off x="4643438" y="2133600"/>
            <a:ext cx="2736850" cy="935038"/>
          </a:xfrm>
          <a:prstGeom prst="ellipse">
            <a:avLst/>
          </a:prstGeom>
          <a:noFill/>
          <a:ln w="146050" cap="flat" cmpd="sng" algn="ctr">
            <a:solidFill>
              <a:schemeClr val="accent3">
                <a:lumMod val="50000"/>
              </a:schemeClr>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Tree>
    <p:extLst>
      <p:ext uri="{BB962C8B-B14F-4D97-AF65-F5344CB8AC3E}">
        <p14:creationId xmlns:p14="http://schemas.microsoft.com/office/powerpoint/2010/main" val="137425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ángulo redondeado 1"/>
          <p:cNvSpPr/>
          <p:nvPr/>
        </p:nvSpPr>
        <p:spPr bwMode="auto">
          <a:xfrm>
            <a:off x="1979613" y="692150"/>
            <a:ext cx="4968875" cy="1296988"/>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wrap="none"/>
          <a:lstStyle/>
          <a:p>
            <a:pPr algn="ctr" eaLnBrk="1" hangingPunct="1">
              <a:defRPr/>
            </a:pPr>
            <a:r>
              <a:rPr lang="es-ES_tradnl" sz="3600" dirty="0">
                <a:latin typeface="+mj-lt"/>
              </a:rPr>
              <a:t>GRUPO SANGU</a:t>
            </a:r>
            <a:r>
              <a:rPr lang="es-ES" sz="3600" dirty="0">
                <a:latin typeface="+mj-lt"/>
              </a:rPr>
              <a:t>Í</a:t>
            </a:r>
            <a:r>
              <a:rPr lang="es-ES_tradnl" sz="3600" dirty="0">
                <a:latin typeface="+mj-lt"/>
              </a:rPr>
              <a:t>NEO</a:t>
            </a:r>
          </a:p>
          <a:p>
            <a:pPr algn="ctr" eaLnBrk="1" hangingPunct="1">
              <a:defRPr/>
            </a:pPr>
            <a:r>
              <a:rPr lang="es-ES_tradnl" sz="3600" dirty="0">
                <a:latin typeface="+mj-lt"/>
              </a:rPr>
              <a:t> O</a:t>
            </a:r>
          </a:p>
        </p:txBody>
      </p:sp>
      <p:sp>
        <p:nvSpPr>
          <p:cNvPr id="3" name="Rectángulo redondeado 2"/>
          <p:cNvSpPr/>
          <p:nvPr/>
        </p:nvSpPr>
        <p:spPr bwMode="auto">
          <a:xfrm>
            <a:off x="395288" y="2781300"/>
            <a:ext cx="8280400" cy="2303463"/>
          </a:xfrm>
          <a:prstGeom prst="roundRect">
            <a:avLst/>
          </a:prstGeom>
          <a:solidFill>
            <a:schemeClr val="accent3">
              <a:lumMod val="75000"/>
            </a:schemeClr>
          </a:solidFill>
          <a:ln w="76200"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600" b="1" dirty="0">
                <a:solidFill>
                  <a:schemeClr val="tx2">
                    <a:lumMod val="75000"/>
                  </a:schemeClr>
                </a:solidFill>
                <a:latin typeface="Al Nile" charset="-78"/>
                <a:ea typeface="Al Nile" charset="-78"/>
                <a:cs typeface="Al Nile" charset="-78"/>
              </a:rPr>
              <a:t>LAS PERSONAS CON GRUPO O TIENEN UN </a:t>
            </a:r>
          </a:p>
          <a:p>
            <a:pPr eaLnBrk="1" hangingPunct="1">
              <a:defRPr/>
            </a:pPr>
            <a:r>
              <a:rPr lang="es-ES_tradnl" sz="3600" b="1" dirty="0">
                <a:solidFill>
                  <a:schemeClr val="tx2">
                    <a:lumMod val="75000"/>
                  </a:schemeClr>
                </a:solidFill>
                <a:latin typeface="Al Nile" charset="-78"/>
                <a:ea typeface="Al Nile" charset="-78"/>
                <a:cs typeface="Al Nile" charset="-78"/>
              </a:rPr>
              <a:t>DISMINUCION DE HASTA UN </a:t>
            </a:r>
            <a:r>
              <a:rPr lang="es-ES_tradnl" sz="3600" b="1" dirty="0">
                <a:solidFill>
                  <a:schemeClr val="tx2">
                    <a:lumMod val="75000"/>
                  </a:schemeClr>
                </a:solidFill>
                <a:latin typeface="+mn-lt"/>
                <a:ea typeface="Al Nile" charset="-78"/>
                <a:cs typeface="Al Nile" charset="-78"/>
              </a:rPr>
              <a:t>25 </a:t>
            </a:r>
            <a:r>
              <a:rPr lang="es-ES_tradnl" sz="3600" b="1" dirty="0">
                <a:solidFill>
                  <a:schemeClr val="tx2">
                    <a:lumMod val="75000"/>
                  </a:schemeClr>
                </a:solidFill>
                <a:latin typeface="Al Nile" charset="-78"/>
                <a:ea typeface="Al Nile" charset="-78"/>
                <a:cs typeface="Al Nile" charset="-78"/>
              </a:rPr>
              <a:t>% EN LOS </a:t>
            </a:r>
          </a:p>
          <a:p>
            <a:pPr eaLnBrk="1" hangingPunct="1">
              <a:defRPr/>
            </a:pPr>
            <a:r>
              <a:rPr lang="es-ES_tradnl" sz="3600" b="1" dirty="0">
                <a:solidFill>
                  <a:schemeClr val="tx2">
                    <a:lumMod val="75000"/>
                  </a:schemeClr>
                </a:solidFill>
                <a:latin typeface="Al Nile" charset="-78"/>
                <a:ea typeface="Al Nile" charset="-78"/>
                <a:cs typeface="Al Nile" charset="-78"/>
              </a:rPr>
              <a:t>VALORES</a:t>
            </a:r>
            <a:r>
              <a:rPr lang="es-ES" sz="3600" b="1" dirty="0">
                <a:solidFill>
                  <a:schemeClr val="tx2">
                    <a:lumMod val="75000"/>
                  </a:schemeClr>
                </a:solidFill>
                <a:latin typeface="Al Nile" charset="-78"/>
                <a:ea typeface="Al Nile" charset="-78"/>
                <a:cs typeface="Al Nile" charset="-78"/>
              </a:rPr>
              <a:t>.  </a:t>
            </a:r>
            <a:r>
              <a:rPr lang="es-ES_tradnl" sz="3600" b="1" dirty="0">
                <a:solidFill>
                  <a:schemeClr val="tx2">
                    <a:lumMod val="75000"/>
                  </a:schemeClr>
                </a:solidFill>
                <a:latin typeface="Al Nile" charset="-78"/>
                <a:ea typeface="Al Nile" charset="-78"/>
                <a:cs typeface="Al Nile" charset="-78"/>
              </a:rPr>
              <a:t>DE VW EN COMPARACI</a:t>
            </a:r>
            <a:r>
              <a:rPr lang="es-ES" sz="3600" b="1" dirty="0" err="1">
                <a:solidFill>
                  <a:schemeClr val="tx2">
                    <a:lumMod val="75000"/>
                  </a:schemeClr>
                </a:solidFill>
                <a:latin typeface="Al Nile" charset="-78"/>
                <a:ea typeface="Al Nile" charset="-78"/>
                <a:cs typeface="Al Nile" charset="-78"/>
              </a:rPr>
              <a:t>Ó</a:t>
            </a:r>
            <a:r>
              <a:rPr lang="es-ES_tradnl" sz="3600" b="1" dirty="0">
                <a:solidFill>
                  <a:schemeClr val="tx2">
                    <a:lumMod val="75000"/>
                  </a:schemeClr>
                </a:solidFill>
                <a:latin typeface="Al Nile" charset="-78"/>
                <a:ea typeface="Al Nile" charset="-78"/>
                <a:cs typeface="Al Nile" charset="-78"/>
              </a:rPr>
              <a:t>N CON</a:t>
            </a:r>
          </a:p>
          <a:p>
            <a:pPr eaLnBrk="1" hangingPunct="1">
              <a:defRPr/>
            </a:pPr>
            <a:r>
              <a:rPr lang="es-ES_tradnl" sz="3600" b="1" dirty="0">
                <a:solidFill>
                  <a:schemeClr val="tx2">
                    <a:lumMod val="75000"/>
                  </a:schemeClr>
                </a:solidFill>
                <a:latin typeface="Al Nile" charset="-78"/>
                <a:ea typeface="Al Nile" charset="-78"/>
                <a:cs typeface="Al Nile" charset="-78"/>
              </a:rPr>
              <a:t>LOS OTROS GRUPOS ABO.</a:t>
            </a:r>
          </a:p>
        </p:txBody>
      </p:sp>
    </p:spTree>
    <p:extLst>
      <p:ext uri="{BB962C8B-B14F-4D97-AF65-F5344CB8AC3E}">
        <p14:creationId xmlns:p14="http://schemas.microsoft.com/office/powerpoint/2010/main" val="1162079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0978" name="Rectangle 2"/>
          <p:cNvSpPr>
            <a:spLocks noGrp="1" noChangeArrowheads="1"/>
          </p:cNvSpPr>
          <p:nvPr>
            <p:ph idx="4294967295"/>
          </p:nvPr>
        </p:nvSpPr>
        <p:spPr>
          <a:xfrm>
            <a:off x="395288" y="1736725"/>
            <a:ext cx="8748712" cy="1763713"/>
          </a:xfrm>
          <a:solidFill>
            <a:schemeClr val="accent5">
              <a:lumMod val="25000"/>
              <a:alpha val="95000"/>
            </a:schemeClr>
          </a:solidFill>
          <a:ln w="73025">
            <a:solidFill>
              <a:srgbClr val="FF0000"/>
            </a:solidFill>
          </a:ln>
        </p:spPr>
        <p:txBody>
          <a:bodyPr>
            <a:noAutofit/>
          </a:bodyPr>
          <a:lstStyle/>
          <a:p>
            <a:pPr marL="0" indent="0" algn="ctr" eaLnBrk="1" hangingPunct="1">
              <a:lnSpc>
                <a:spcPct val="130000"/>
              </a:lnSpc>
              <a:buFont typeface="Wingdings" charset="2"/>
              <a:buNone/>
              <a:defRPr/>
            </a:pPr>
            <a:r>
              <a:rPr lang="en-GB" altLang="es-ES_tradnl" sz="2800" b="1" dirty="0">
                <a:effectLst>
                  <a:outerShdw blurRad="38100" dist="38100" dir="2700000" algn="tl">
                    <a:srgbClr val="000000"/>
                  </a:outerShdw>
                </a:effectLst>
                <a:latin typeface="Al Nile" charset="-78"/>
                <a:ea typeface="Al Nile" charset="-78"/>
                <a:cs typeface="Al Nile" charset="-78"/>
              </a:rPr>
              <a:t>   La </a:t>
            </a:r>
            <a:r>
              <a:rPr lang="en-GB" altLang="es-ES_tradnl" sz="2800" b="1" dirty="0" err="1">
                <a:effectLst>
                  <a:outerShdw blurRad="38100" dist="38100" dir="2700000" algn="tl">
                    <a:srgbClr val="000000"/>
                  </a:outerShdw>
                </a:effectLst>
                <a:latin typeface="Al Nile" charset="-78"/>
                <a:ea typeface="Al Nile" charset="-78"/>
                <a:cs typeface="Al Nile" charset="-78"/>
              </a:rPr>
              <a:t>severidad</a:t>
            </a:r>
            <a:r>
              <a:rPr lang="en-GB" altLang="es-ES_tradnl" sz="2800" b="1" dirty="0">
                <a:effectLst>
                  <a:outerShdw blurRad="38100" dist="38100" dir="2700000" algn="tl">
                    <a:srgbClr val="000000"/>
                  </a:outerShdw>
                </a:effectLst>
                <a:latin typeface="Al Nile" charset="-78"/>
                <a:ea typeface="Al Nile" charset="-78"/>
                <a:cs typeface="Al Nile" charset="-78"/>
              </a:rPr>
              <a:t> del </a:t>
            </a:r>
            <a:r>
              <a:rPr lang="en-GB" altLang="es-ES_tradnl" sz="2800" b="1" dirty="0" err="1">
                <a:effectLst>
                  <a:outerShdw blurRad="38100" dist="38100" dir="2700000" algn="tl">
                    <a:srgbClr val="000000"/>
                  </a:outerShdw>
                </a:effectLst>
                <a:latin typeface="Al Nile" charset="-78"/>
                <a:ea typeface="Al Nile" charset="-78"/>
                <a:cs typeface="Al Nile" charset="-78"/>
              </a:rPr>
              <a:t>sangrado</a:t>
            </a:r>
            <a:r>
              <a:rPr lang="en-GB" altLang="es-ES_tradnl" sz="2800" b="1" dirty="0">
                <a:effectLst>
                  <a:outerShdw blurRad="38100" dist="38100" dir="2700000" algn="tl">
                    <a:srgbClr val="000000"/>
                  </a:outerShdw>
                </a:effectLst>
                <a:latin typeface="Al Nile" charset="-78"/>
                <a:ea typeface="Al Nile" charset="-78"/>
                <a:cs typeface="Al Nile" charset="-78"/>
              </a:rPr>
              <a:t> se </a:t>
            </a:r>
            <a:r>
              <a:rPr lang="en-GB" altLang="es-ES_tradnl" sz="2800" b="1" dirty="0" err="1">
                <a:effectLst>
                  <a:outerShdw blurRad="38100" dist="38100" dir="2700000" algn="tl">
                    <a:srgbClr val="000000"/>
                  </a:outerShdw>
                </a:effectLst>
                <a:latin typeface="Al Nile" charset="-78"/>
                <a:ea typeface="Al Nile" charset="-78"/>
                <a:cs typeface="Al Nile" charset="-78"/>
              </a:rPr>
              <a:t>asocia</a:t>
            </a:r>
            <a:r>
              <a:rPr lang="en-GB" altLang="es-ES_tradnl" sz="2800" b="1" dirty="0">
                <a:effectLst>
                  <a:outerShdw blurRad="38100" dist="38100" dir="2700000" algn="tl">
                    <a:srgbClr val="000000"/>
                  </a:outerShdw>
                </a:effectLst>
                <a:latin typeface="Al Nile" charset="-78"/>
                <a:ea typeface="Al Nile" charset="-78"/>
                <a:cs typeface="Al Nile" charset="-78"/>
              </a:rPr>
              <a:t> al </a:t>
            </a:r>
            <a:r>
              <a:rPr lang="en-GB" altLang="es-ES_tradnl" sz="2800" b="1" dirty="0" err="1">
                <a:effectLst>
                  <a:outerShdw blurRad="38100" dist="38100" dir="2700000" algn="tl">
                    <a:srgbClr val="000000"/>
                  </a:outerShdw>
                </a:effectLst>
                <a:latin typeface="Al Nile" charset="-78"/>
                <a:ea typeface="Al Nile" charset="-78"/>
                <a:cs typeface="Al Nile" charset="-78"/>
              </a:rPr>
              <a:t>nivel</a:t>
            </a:r>
            <a:r>
              <a:rPr lang="en-GB" altLang="es-ES_tradnl" sz="2800" b="1" dirty="0">
                <a:effectLst>
                  <a:outerShdw blurRad="38100" dist="38100" dir="2700000" algn="tl">
                    <a:srgbClr val="000000"/>
                  </a:outerShdw>
                </a:effectLst>
                <a:latin typeface="Al Nile" charset="-78"/>
                <a:ea typeface="Al Nile" charset="-78"/>
                <a:cs typeface="Al Nile" charset="-78"/>
              </a:rPr>
              <a:t> de FVIII </a:t>
            </a:r>
            <a:r>
              <a:rPr lang="en-GB" altLang="es-ES_tradnl" sz="2800" b="1" dirty="0" err="1">
                <a:effectLst>
                  <a:outerShdw blurRad="38100" dist="38100" dir="2700000" algn="tl">
                    <a:srgbClr val="000000"/>
                  </a:outerShdw>
                </a:effectLst>
                <a:latin typeface="Al Nile" charset="-78"/>
                <a:ea typeface="Al Nile" charset="-78"/>
                <a:cs typeface="Al Nile" charset="-78"/>
              </a:rPr>
              <a:t>pero</a:t>
            </a:r>
            <a:r>
              <a:rPr lang="en-GB" altLang="es-ES_tradnl" sz="2800" b="1" dirty="0">
                <a:effectLst>
                  <a:outerShdw blurRad="38100" dist="38100" dir="2700000" algn="tl">
                    <a:srgbClr val="000000"/>
                  </a:outerShdw>
                </a:effectLst>
                <a:latin typeface="Al Nile" charset="-78"/>
                <a:ea typeface="Al Nile" charset="-78"/>
                <a:cs typeface="Al Nile" charset="-78"/>
              </a:rPr>
              <a:t> no con (…) el </a:t>
            </a:r>
            <a:r>
              <a:rPr lang="en-GB" altLang="es-ES_tradnl" sz="2800" b="1" dirty="0" err="1">
                <a:effectLst>
                  <a:outerShdw blurRad="38100" dist="38100" dir="2700000" algn="tl">
                    <a:srgbClr val="000000"/>
                  </a:outerShdw>
                </a:effectLst>
                <a:latin typeface="Al Nile" charset="-78"/>
                <a:ea typeface="Al Nile" charset="-78"/>
                <a:cs typeface="Al Nile" charset="-78"/>
              </a:rPr>
              <a:t>tipo</a:t>
            </a:r>
            <a:r>
              <a:rPr lang="en-GB" altLang="es-ES_tradnl" sz="2800" b="1" dirty="0">
                <a:effectLst>
                  <a:outerShdw blurRad="38100" dist="38100" dir="2700000" algn="tl">
                    <a:srgbClr val="000000"/>
                  </a:outerShdw>
                </a:effectLst>
                <a:latin typeface="Al Nile" charset="-78"/>
                <a:ea typeface="Al Nile" charset="-78"/>
                <a:cs typeface="Al Nile" charset="-78"/>
              </a:rPr>
              <a:t> ABO.</a:t>
            </a:r>
          </a:p>
          <a:p>
            <a:pPr marL="0" indent="0" algn="ctr" eaLnBrk="1" hangingPunct="1">
              <a:lnSpc>
                <a:spcPct val="130000"/>
              </a:lnSpc>
              <a:buFont typeface="Wingdings" charset="2"/>
              <a:buNone/>
              <a:defRPr/>
            </a:pP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smtClean="0">
                <a:effectLst>
                  <a:outerShdw blurRad="38100" dist="38100" dir="2700000" algn="tl">
                    <a:srgbClr val="000000"/>
                  </a:outerShdw>
                </a:effectLst>
                <a:latin typeface="Al Nile" charset="-78"/>
                <a:ea typeface="Al Nile" charset="-78"/>
                <a:cs typeface="Al Nile" charset="-78"/>
              </a:rPr>
              <a:t>                                                                          </a:t>
            </a:r>
            <a:r>
              <a:rPr lang="en-GB" altLang="es-ES_tradnl" sz="2800" b="1" dirty="0" err="1" smtClean="0">
                <a:effectLst>
                  <a:outerShdw blurRad="38100" dist="38100" dir="2700000" algn="tl">
                    <a:srgbClr val="000000"/>
                  </a:outerShdw>
                </a:effectLst>
                <a:latin typeface="Al Nile" charset="-78"/>
                <a:ea typeface="Al Nile" charset="-78"/>
                <a:cs typeface="Al Nile" charset="-78"/>
              </a:rPr>
              <a:t>Castaman</a:t>
            </a:r>
            <a:r>
              <a:rPr lang="en-GB" altLang="es-ES_tradnl" sz="2800" b="1" dirty="0" smtClean="0">
                <a:effectLst>
                  <a:outerShdw blurRad="38100" dist="38100" dir="2700000" algn="tl">
                    <a:srgbClr val="000000"/>
                  </a:outerShdw>
                </a:effectLst>
                <a:latin typeface="Al Nile" charset="-78"/>
                <a:ea typeface="Al Nile" charset="-78"/>
                <a:cs typeface="Al Nile" charset="-78"/>
              </a:rPr>
              <a:t> </a:t>
            </a:r>
            <a:r>
              <a:rPr lang="en-GB" altLang="es-ES_tradnl" sz="2800" b="1" dirty="0">
                <a:effectLst>
                  <a:outerShdw blurRad="38100" dist="38100" dir="2700000" algn="tl">
                    <a:srgbClr val="000000"/>
                  </a:outerShdw>
                </a:effectLst>
                <a:latin typeface="Al Nile" charset="-78"/>
                <a:ea typeface="Al Nile" charset="-78"/>
                <a:cs typeface="Al Nile" charset="-78"/>
              </a:rPr>
              <a:t>G. 2003</a:t>
            </a:r>
          </a:p>
          <a:p>
            <a:pPr marL="0" indent="0" algn="ctr" eaLnBrk="1" hangingPunct="1">
              <a:lnSpc>
                <a:spcPct val="130000"/>
              </a:lnSpc>
              <a:buFont typeface="Wingdings" charset="2"/>
              <a:buNone/>
              <a:defRPr/>
            </a:pPr>
            <a:endParaRPr lang="en-GB" altLang="es-ES_tradnl" sz="2800" b="1" dirty="0">
              <a:effectLst>
                <a:outerShdw blurRad="38100" dist="38100" dir="2700000" algn="tl">
                  <a:srgbClr val="000000"/>
                </a:outerShdw>
              </a:effectLst>
              <a:latin typeface="Al Nile" charset="-78"/>
              <a:ea typeface="Al Nile" charset="-78"/>
              <a:cs typeface="Al Nile" charset="-78"/>
            </a:endParaRPr>
          </a:p>
          <a:p>
            <a:pPr marL="0" indent="0" algn="ctr" eaLnBrk="1" hangingPunct="1">
              <a:lnSpc>
                <a:spcPct val="130000"/>
              </a:lnSpc>
              <a:buFont typeface="Wingdings" charset="2"/>
              <a:buNone/>
              <a:defRPr/>
            </a:pPr>
            <a:r>
              <a:rPr lang="en-GB" altLang="es-ES_tradnl" sz="2800" b="1" dirty="0">
                <a:effectLst>
                  <a:outerShdw blurRad="38100" dist="38100" dir="2700000" algn="tl">
                    <a:srgbClr val="000000"/>
                  </a:outerShdw>
                </a:effectLst>
                <a:latin typeface="Al Nile" charset="-78"/>
                <a:ea typeface="Al Nile" charset="-78"/>
                <a:cs typeface="Al Nile" charset="-78"/>
              </a:rPr>
              <a:t>		</a:t>
            </a:r>
          </a:p>
        </p:txBody>
      </p:sp>
      <p:sp>
        <p:nvSpPr>
          <p:cNvPr id="103426"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endParaRPr lang="es-ES" altLang="es-ES_tradnl" sz="1200">
              <a:solidFill>
                <a:srgbClr val="898989"/>
              </a:solidFill>
              <a:latin typeface="Arial" charset="0"/>
              <a:ea typeface="Arial" charset="0"/>
              <a:cs typeface="Arial" charset="0"/>
            </a:endParaRPr>
          </a:p>
        </p:txBody>
      </p:sp>
      <p:sp>
        <p:nvSpPr>
          <p:cNvPr id="510979" name="Text Box 3"/>
          <p:cNvSpPr txBox="1">
            <a:spLocks noChangeArrowheads="1"/>
          </p:cNvSpPr>
          <p:nvPr/>
        </p:nvSpPr>
        <p:spPr bwMode="auto">
          <a:xfrm>
            <a:off x="143668" y="188640"/>
            <a:ext cx="8893175" cy="1200329"/>
          </a:xfrm>
          <a:prstGeom prst="rect">
            <a:avLst/>
          </a:prstGeom>
          <a:noFill/>
          <a:ln w="53975">
            <a:solidFill>
              <a:schemeClr val="tx1"/>
            </a:solidFill>
            <a:miter lim="800000"/>
            <a:headEnd/>
            <a:tailEnd/>
          </a:ln>
          <a:effectLst>
            <a:outerShdw blurRad="165100" dist="50800" dir="5400000" algn="ctr" rotWithShape="0">
              <a:srgbClr val="000000">
                <a:alpha val="43137"/>
              </a:srgbClr>
            </a:outerShdw>
            <a:reflection blurRad="419100" stA="45000" endPos="65000" dist="50800" dir="5400000" sy="-100000" algn="bl" rotWithShape="0"/>
          </a:effec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defRPr/>
            </a:pPr>
            <a:r>
              <a:rPr lang="en-GB" altLang="es-ES_tradnl" sz="3600" b="1" dirty="0" smtClean="0">
                <a:solidFill>
                  <a:srgbClr val="FF0000"/>
                </a:solidFill>
                <a:effectLst>
                  <a:outerShdw blurRad="38100" dist="38100" dir="2700000" algn="tl">
                    <a:srgbClr val="000000"/>
                  </a:outerShdw>
                </a:effectLst>
                <a:latin typeface="Al Nile" charset="-78"/>
                <a:ea typeface="Al Nile" charset="-78"/>
                <a:cs typeface="Al Nile" charset="-78"/>
              </a:rPr>
              <a:t>RANGOS AJUSTADOS POR GRUPO SANGUÍNEO</a:t>
            </a:r>
            <a:endParaRPr lang="en-US" altLang="es-ES_tradnl" sz="3600" b="1" dirty="0" smtClean="0">
              <a:solidFill>
                <a:srgbClr val="FF0000"/>
              </a:solidFill>
              <a:effectLst>
                <a:outerShdw blurRad="38100" dist="38100" dir="2700000" algn="tl">
                  <a:srgbClr val="000000"/>
                </a:outerShdw>
              </a:effectLst>
              <a:latin typeface="Al Nile" charset="-78"/>
              <a:ea typeface="Al Nile" charset="-78"/>
              <a:cs typeface="Al Nile" charset="-78"/>
            </a:endParaRPr>
          </a:p>
        </p:txBody>
      </p:sp>
      <p:sp>
        <p:nvSpPr>
          <p:cNvPr id="2" name="Rectángulo redondeado 1"/>
          <p:cNvSpPr/>
          <p:nvPr/>
        </p:nvSpPr>
        <p:spPr bwMode="auto">
          <a:xfrm>
            <a:off x="142875" y="4017963"/>
            <a:ext cx="8893175" cy="2506662"/>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a:extLst/>
        </p:spPr>
        <p:txBody>
          <a:bodyPr wrap="none"/>
          <a:lstStyle/>
          <a:p>
            <a:pPr algn="ctr" eaLnBrk="1" hangingPunct="1">
              <a:lnSpc>
                <a:spcPct val="130000"/>
              </a:lnSpc>
              <a:buFont typeface="Wingdings" charset="2"/>
              <a:buNone/>
              <a:defRPr/>
            </a:pPr>
            <a:r>
              <a:rPr lang="en-GB" altLang="es-ES_tradnl" sz="2800" b="1" dirty="0">
                <a:effectLst>
                  <a:outerShdw blurRad="38100" dist="38100" dir="2700000" algn="tl">
                    <a:srgbClr val="000000"/>
                  </a:outerShdw>
                </a:effectLst>
                <a:latin typeface="Al Nile" charset="-78"/>
                <a:ea typeface="Al Nile" charset="-78"/>
                <a:cs typeface="Al Nile" charset="-78"/>
              </a:rPr>
              <a:t>El </a:t>
            </a:r>
            <a:r>
              <a:rPr lang="en-GB" altLang="es-ES_tradnl" sz="2800" b="1" dirty="0" err="1">
                <a:effectLst>
                  <a:outerShdw blurRad="38100" dist="38100" dir="2700000" algn="tl">
                    <a:srgbClr val="000000"/>
                  </a:outerShdw>
                </a:effectLst>
                <a:latin typeface="Al Nile" charset="-78"/>
                <a:ea typeface="Al Nile" charset="-78"/>
                <a:cs typeface="Al Nile" charset="-78"/>
              </a:rPr>
              <a:t>uso</a:t>
            </a:r>
            <a:r>
              <a:rPr lang="en-GB" altLang="es-ES_tradnl" sz="2800" b="1" dirty="0">
                <a:effectLst>
                  <a:outerShdw blurRad="38100" dist="38100" dir="2700000" algn="tl">
                    <a:srgbClr val="000000"/>
                  </a:outerShdw>
                </a:effectLst>
                <a:latin typeface="Al Nile" charset="-78"/>
                <a:ea typeface="Al Nile" charset="-78"/>
                <a:cs typeface="Al Nile" charset="-78"/>
              </a:rPr>
              <a:t> de </a:t>
            </a:r>
            <a:r>
              <a:rPr lang="en-GB" altLang="es-ES_tradnl" sz="2800" b="1" dirty="0" err="1">
                <a:effectLst>
                  <a:outerShdw blurRad="38100" dist="38100" dir="2700000" algn="tl">
                    <a:srgbClr val="000000"/>
                  </a:outerShdw>
                </a:effectLst>
                <a:latin typeface="Al Nile" charset="-78"/>
                <a:ea typeface="Al Nile" charset="-78"/>
                <a:cs typeface="Al Nile" charset="-78"/>
              </a:rPr>
              <a:t>rangos</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ajustados</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podría</a:t>
            </a:r>
            <a:r>
              <a:rPr lang="en-GB" altLang="es-ES_tradnl" sz="2800" b="1" dirty="0">
                <a:effectLst>
                  <a:outerShdw blurRad="38100" dist="38100" dir="2700000" algn="tl">
                    <a:srgbClr val="000000"/>
                  </a:outerShdw>
                </a:effectLst>
                <a:latin typeface="Al Nile" charset="-78"/>
                <a:ea typeface="Al Nile" charset="-78"/>
                <a:cs typeface="Al Nile" charset="-78"/>
              </a:rPr>
              <a:t> NO </a:t>
            </a:r>
            <a:r>
              <a:rPr lang="en-GB" altLang="es-ES_tradnl" sz="2800" b="1" dirty="0" err="1">
                <a:effectLst>
                  <a:outerShdw blurRad="38100" dist="38100" dir="2700000" algn="tl">
                    <a:srgbClr val="000000"/>
                  </a:outerShdw>
                </a:effectLst>
                <a:latin typeface="Al Nile" charset="-78"/>
                <a:ea typeface="Al Nile" charset="-78"/>
                <a:cs typeface="Al Nile" charset="-78"/>
              </a:rPr>
              <a:t>ser</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esencial</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porque</a:t>
            </a:r>
            <a:endParaRPr lang="en-GB" altLang="es-ES_tradnl" sz="2800" b="1" dirty="0">
              <a:effectLst>
                <a:outerShdw blurRad="38100" dist="38100" dir="2700000" algn="tl">
                  <a:srgbClr val="000000"/>
                </a:outerShdw>
              </a:effectLst>
              <a:latin typeface="Al Nile" charset="-78"/>
              <a:ea typeface="Al Nile" charset="-78"/>
              <a:cs typeface="Al Nile" charset="-78"/>
            </a:endParaRPr>
          </a:p>
          <a:p>
            <a:pPr algn="ctr" eaLnBrk="1" hangingPunct="1">
              <a:lnSpc>
                <a:spcPct val="130000"/>
              </a:lnSpc>
              <a:buFont typeface="Wingdings" charset="2"/>
              <a:buNone/>
              <a:defRPr/>
            </a:pPr>
            <a:r>
              <a:rPr lang="en-GB" altLang="es-ES_tradnl" sz="2800" b="1" dirty="0">
                <a:effectLst>
                  <a:outerShdw blurRad="38100" dist="38100" dir="2700000" algn="tl">
                    <a:srgbClr val="000000"/>
                  </a:outerShdw>
                </a:effectLst>
                <a:latin typeface="Al Nile" charset="-78"/>
                <a:ea typeface="Al Nile" charset="-78"/>
                <a:cs typeface="Al Nile" charset="-78"/>
              </a:rPr>
              <a:t> los </a:t>
            </a:r>
            <a:r>
              <a:rPr lang="en-GB" altLang="es-ES_tradnl" sz="2800" b="1" dirty="0" err="1">
                <a:effectLst>
                  <a:outerShdw blurRad="38100" dist="38100" dir="2700000" algn="tl">
                    <a:srgbClr val="000000"/>
                  </a:outerShdw>
                </a:effectLst>
                <a:latin typeface="Al Nile" charset="-78"/>
                <a:ea typeface="Al Nile" charset="-78"/>
                <a:cs typeface="Al Nile" charset="-78"/>
              </a:rPr>
              <a:t>síntomas</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hemorrágicos</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dependen</a:t>
            </a:r>
            <a:r>
              <a:rPr lang="en-GB" altLang="es-ES_tradnl" sz="2800" b="1" dirty="0">
                <a:effectLst>
                  <a:outerShdw blurRad="38100" dist="38100" dir="2700000" algn="tl">
                    <a:srgbClr val="000000"/>
                  </a:outerShdw>
                </a:effectLst>
                <a:latin typeface="Al Nile" charset="-78"/>
                <a:ea typeface="Al Nile" charset="-78"/>
                <a:cs typeface="Al Nile" charset="-78"/>
              </a:rPr>
              <a:t> del </a:t>
            </a:r>
            <a:r>
              <a:rPr lang="en-GB" altLang="es-ES_tradnl" sz="2800" b="1" dirty="0" err="1">
                <a:effectLst>
                  <a:outerShdw blurRad="38100" dist="38100" dir="2700000" algn="tl">
                    <a:srgbClr val="000000"/>
                  </a:outerShdw>
                </a:effectLst>
                <a:latin typeface="Al Nile" charset="-78"/>
                <a:ea typeface="Al Nile" charset="-78"/>
                <a:cs typeface="Al Nile" charset="-78"/>
              </a:rPr>
              <a:t>nivel</a:t>
            </a:r>
            <a:r>
              <a:rPr lang="en-GB" altLang="es-ES_tradnl" sz="2800" b="1" dirty="0">
                <a:effectLst>
                  <a:outerShdw blurRad="38100" dist="38100" dir="2700000" algn="tl">
                    <a:srgbClr val="000000"/>
                  </a:outerShdw>
                </a:effectLst>
                <a:latin typeface="Al Nile" charset="-78"/>
                <a:ea typeface="Al Nile" charset="-78"/>
                <a:cs typeface="Al Nile" charset="-78"/>
              </a:rPr>
              <a:t> de VWF </a:t>
            </a:r>
          </a:p>
          <a:p>
            <a:pPr algn="ctr" eaLnBrk="1" hangingPunct="1">
              <a:lnSpc>
                <a:spcPct val="130000"/>
              </a:lnSpc>
              <a:buFont typeface="Wingdings" charset="2"/>
              <a:buNone/>
              <a:defRPr/>
            </a:pPr>
            <a:r>
              <a:rPr lang="en-GB" altLang="es-ES_tradnl" sz="2800" b="1" dirty="0" err="1">
                <a:effectLst>
                  <a:outerShdw blurRad="38100" dist="38100" dir="2700000" algn="tl">
                    <a:srgbClr val="000000"/>
                  </a:outerShdw>
                </a:effectLst>
                <a:latin typeface="Al Nile" charset="-78"/>
                <a:ea typeface="Al Nile" charset="-78"/>
                <a:cs typeface="Al Nile" charset="-78"/>
              </a:rPr>
              <a:t>independientemente</a:t>
            </a:r>
            <a:r>
              <a:rPr lang="en-GB" altLang="es-ES_tradnl" sz="2800" b="1" dirty="0">
                <a:effectLst>
                  <a:outerShdw blurRad="38100" dist="38100" dir="2700000" algn="tl">
                    <a:srgbClr val="000000"/>
                  </a:outerShdw>
                </a:effectLst>
                <a:latin typeface="Al Nile" charset="-78"/>
                <a:ea typeface="Al Nile" charset="-78"/>
                <a:cs typeface="Al Nile" charset="-78"/>
              </a:rPr>
              <a:t> del </a:t>
            </a:r>
            <a:r>
              <a:rPr lang="en-GB" altLang="es-ES_tradnl" sz="2800" b="1" dirty="0" err="1">
                <a:effectLst>
                  <a:outerShdw blurRad="38100" dist="38100" dir="2700000" algn="tl">
                    <a:srgbClr val="000000"/>
                  </a:outerShdw>
                </a:effectLst>
                <a:latin typeface="Al Nile" charset="-78"/>
                <a:ea typeface="Al Nile" charset="-78"/>
                <a:cs typeface="Al Nile" charset="-78"/>
              </a:rPr>
              <a:t>grupo</a:t>
            </a: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effectLst>
                  <a:outerShdw blurRad="38100" dist="38100" dir="2700000" algn="tl">
                    <a:srgbClr val="000000"/>
                  </a:outerShdw>
                </a:effectLst>
                <a:latin typeface="Al Nile" charset="-78"/>
                <a:ea typeface="Al Nile" charset="-78"/>
                <a:cs typeface="Al Nile" charset="-78"/>
              </a:rPr>
              <a:t>sanguíneo</a:t>
            </a:r>
            <a:r>
              <a:rPr lang="en-GB" altLang="es-ES_tradnl" sz="2800" b="1" dirty="0">
                <a:effectLst>
                  <a:outerShdw blurRad="38100" dist="38100" dir="2700000" algn="tl">
                    <a:srgbClr val="000000"/>
                  </a:outerShdw>
                </a:effectLst>
                <a:latin typeface="Al Nile" charset="-78"/>
                <a:ea typeface="Al Nile" charset="-78"/>
                <a:cs typeface="Al Nile" charset="-78"/>
              </a:rPr>
              <a:t>.</a:t>
            </a:r>
          </a:p>
          <a:p>
            <a:pPr algn="ctr" eaLnBrk="1" hangingPunct="1">
              <a:lnSpc>
                <a:spcPct val="130000"/>
              </a:lnSpc>
              <a:buFont typeface="Wingdings" charset="2"/>
              <a:buNone/>
              <a:defRPr/>
            </a:pPr>
            <a:r>
              <a:rPr lang="en-GB" altLang="es-ES_tradnl" sz="2800" b="1" dirty="0">
                <a:effectLst>
                  <a:outerShdw blurRad="38100" dist="38100" dir="2700000" algn="tl">
                    <a:srgbClr val="000000"/>
                  </a:outerShdw>
                </a:effectLst>
                <a:latin typeface="Al Nile" charset="-78"/>
                <a:ea typeface="Al Nile" charset="-78"/>
                <a:cs typeface="Al Nile" charset="-78"/>
              </a:rPr>
              <a:t>			     </a:t>
            </a:r>
            <a:r>
              <a:rPr lang="en-GB" altLang="es-ES_tradnl" sz="2800" b="1" dirty="0" err="1">
                <a:solidFill>
                  <a:schemeClr val="tx2">
                    <a:lumMod val="75000"/>
                  </a:schemeClr>
                </a:solidFill>
                <a:effectLst>
                  <a:outerShdw blurRad="38100" dist="38100" dir="2700000" algn="tl">
                    <a:srgbClr val="000000"/>
                  </a:outerShdw>
                </a:effectLst>
                <a:latin typeface="Al Nile" charset="-78"/>
                <a:ea typeface="Al Nile" charset="-78"/>
                <a:cs typeface="Al Nile" charset="-78"/>
              </a:rPr>
              <a:t>Favaloro</a:t>
            </a:r>
            <a:r>
              <a:rPr lang="en-GB" altLang="es-ES_tradnl" sz="2800" b="1" dirty="0">
                <a:solidFill>
                  <a:schemeClr val="tx2">
                    <a:lumMod val="75000"/>
                  </a:schemeClr>
                </a:solidFill>
                <a:effectLst>
                  <a:outerShdw blurRad="38100" dist="38100" dir="2700000" algn="tl">
                    <a:srgbClr val="000000"/>
                  </a:outerShdw>
                </a:effectLst>
                <a:latin typeface="Al Nile" charset="-78"/>
                <a:ea typeface="Al Nile" charset="-78"/>
                <a:cs typeface="Al Nile" charset="-78"/>
              </a:rPr>
              <a:t> EJ. 2004</a:t>
            </a:r>
            <a:r>
              <a:rPr lang="en-GB" altLang="es-ES_tradnl" sz="2800" b="1" dirty="0">
                <a:effectLst>
                  <a:outerShdw blurRad="38100" dist="38100" dir="2700000" algn="tl">
                    <a:srgbClr val="000000"/>
                  </a:outerShdw>
                </a:effectLst>
                <a:latin typeface="Al Nile" charset="-78"/>
                <a:ea typeface="Al Nile" charset="-78"/>
                <a:cs typeface="Al Nile" charset="-78"/>
              </a:rPr>
              <a:t>		</a:t>
            </a:r>
            <a:endParaRPr lang="es-ES_tradnl" sz="2800" dirty="0">
              <a:latin typeface="Al Nile" charset="-78"/>
              <a:ea typeface="Al Nile" charset="-78"/>
              <a:cs typeface="Al Nile" charset="-78"/>
            </a:endParaRPr>
          </a:p>
        </p:txBody>
      </p:sp>
    </p:spTree>
    <p:extLst>
      <p:ext uri="{BB962C8B-B14F-4D97-AF65-F5344CB8AC3E}">
        <p14:creationId xmlns:p14="http://schemas.microsoft.com/office/powerpoint/2010/main" val="1858374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73100" y="4905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Arial" charset="0"/>
                <a:ea typeface="Times New Roman" charset="0"/>
                <a:cs typeface="Times New Roman" charset="0"/>
              </a:defRPr>
            </a:lvl1pPr>
            <a:lvl2pPr algn="ctr">
              <a:defRPr sz="4400">
                <a:solidFill>
                  <a:schemeClr val="tx2"/>
                </a:solidFill>
                <a:effectLst>
                  <a:outerShdw blurRad="38100" dist="38100" dir="2700000" algn="tl">
                    <a:srgbClr val="000000"/>
                  </a:outerShdw>
                </a:effectLst>
                <a:latin typeface="Arial" charset="0"/>
                <a:ea typeface="Times New Roman" charset="0"/>
                <a:cs typeface="Times New Roman" charset="0"/>
              </a:defRPr>
            </a:lvl2pPr>
            <a:lvl3pPr algn="ctr">
              <a:defRPr sz="4400">
                <a:solidFill>
                  <a:schemeClr val="tx2"/>
                </a:solidFill>
                <a:effectLst>
                  <a:outerShdw blurRad="38100" dist="38100" dir="2700000" algn="tl">
                    <a:srgbClr val="000000"/>
                  </a:outerShdw>
                </a:effectLst>
                <a:latin typeface="Arial" charset="0"/>
                <a:ea typeface="Times New Roman" charset="0"/>
                <a:cs typeface="Times New Roman" charset="0"/>
              </a:defRPr>
            </a:lvl3pPr>
            <a:lvl4pPr algn="ctr">
              <a:defRPr sz="4400">
                <a:solidFill>
                  <a:schemeClr val="tx2"/>
                </a:solidFill>
                <a:effectLst>
                  <a:outerShdw blurRad="38100" dist="38100" dir="2700000" algn="tl">
                    <a:srgbClr val="000000"/>
                  </a:outerShdw>
                </a:effectLst>
                <a:latin typeface="Arial" charset="0"/>
                <a:ea typeface="Times New Roman" charset="0"/>
                <a:cs typeface="Times New Roman" charset="0"/>
              </a:defRPr>
            </a:lvl4pPr>
            <a:lvl5pPr algn="ctr">
              <a:defRPr sz="4400">
                <a:solidFill>
                  <a:schemeClr val="tx2"/>
                </a:solidFill>
                <a:effectLst>
                  <a:outerShdw blurRad="38100" dist="38100" dir="2700000" algn="tl">
                    <a:srgbClr val="000000"/>
                  </a:outerShdw>
                </a:effectLst>
                <a:latin typeface="Arial" charset="0"/>
                <a:ea typeface="Times New Roman" charset="0"/>
                <a:cs typeface="Times New Roman"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Times New Roman" charset="0"/>
                <a:cs typeface="Times New Roman" charset="0"/>
              </a:defRPr>
            </a:lvl9pPr>
          </a:lstStyle>
          <a:p>
            <a:r>
              <a:rPr lang="es-ES_tradnl" altLang="es-ES_tradnl">
                <a:solidFill>
                  <a:srgbClr val="FFCC00"/>
                </a:solidFill>
              </a:rPr>
              <a:t>HEMOSTASIA</a:t>
            </a:r>
            <a:endParaRPr lang="es-AR" altLang="es-ES_tradnl"/>
          </a:p>
        </p:txBody>
      </p:sp>
      <p:sp>
        <p:nvSpPr>
          <p:cNvPr id="63491" name="Text Box 3"/>
          <p:cNvSpPr txBox="1">
            <a:spLocks noChangeArrowheads="1"/>
          </p:cNvSpPr>
          <p:nvPr/>
        </p:nvSpPr>
        <p:spPr bwMode="auto">
          <a:xfrm>
            <a:off x="600075" y="1524000"/>
            <a:ext cx="7847013" cy="3365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altLang="es-ES_tradnl" sz="1600">
                <a:solidFill>
                  <a:srgbClr val="FFFFCC"/>
                </a:solidFill>
              </a:rPr>
              <a:t>BALANCE ENTRE LOS MECANISMOS PROCOAGULANTES Y ANTICOAGULANTES</a:t>
            </a:r>
            <a:endParaRPr lang="es-AR" altLang="es-ES_tradnl" sz="1600" b="1">
              <a:solidFill>
                <a:srgbClr val="FFFFCC"/>
              </a:solidFill>
            </a:endParaRPr>
          </a:p>
        </p:txBody>
      </p:sp>
      <p:sp>
        <p:nvSpPr>
          <p:cNvPr id="63492" name="AutoShape 4"/>
          <p:cNvSpPr>
            <a:spLocks noChangeArrowheads="1"/>
          </p:cNvSpPr>
          <p:nvPr/>
        </p:nvSpPr>
        <p:spPr bwMode="auto">
          <a:xfrm>
            <a:off x="2051050" y="3181350"/>
            <a:ext cx="1439863" cy="1584325"/>
          </a:xfrm>
          <a:prstGeom prst="triangle">
            <a:avLst>
              <a:gd name="adj" fmla="val 50000"/>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s-ES" altLang="es-ES_tradnl"/>
          </a:p>
        </p:txBody>
      </p:sp>
      <p:sp>
        <p:nvSpPr>
          <p:cNvPr id="63493" name="AutoShape 5"/>
          <p:cNvSpPr>
            <a:spLocks noChangeArrowheads="1"/>
          </p:cNvSpPr>
          <p:nvPr/>
        </p:nvSpPr>
        <p:spPr bwMode="auto">
          <a:xfrm>
            <a:off x="5653088" y="3181350"/>
            <a:ext cx="1439862" cy="1584325"/>
          </a:xfrm>
          <a:prstGeom prst="triangle">
            <a:avLst>
              <a:gd name="adj" fmla="val 50000"/>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63494" name="Line 6"/>
          <p:cNvSpPr>
            <a:spLocks noChangeShapeType="1"/>
          </p:cNvSpPr>
          <p:nvPr/>
        </p:nvSpPr>
        <p:spPr bwMode="auto">
          <a:xfrm>
            <a:off x="2771775" y="3213100"/>
            <a:ext cx="3598863"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63495" name="Line 7"/>
          <p:cNvSpPr>
            <a:spLocks noChangeShapeType="1"/>
          </p:cNvSpPr>
          <p:nvPr/>
        </p:nvSpPr>
        <p:spPr bwMode="auto">
          <a:xfrm>
            <a:off x="4500563" y="3213100"/>
            <a:ext cx="0" cy="273685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63496" name="Text Box 8"/>
          <p:cNvSpPr txBox="1">
            <a:spLocks noChangeArrowheads="1"/>
          </p:cNvSpPr>
          <p:nvPr/>
        </p:nvSpPr>
        <p:spPr bwMode="auto">
          <a:xfrm>
            <a:off x="2133600" y="4525963"/>
            <a:ext cx="1366838" cy="2746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s-ES_tradnl" altLang="es-ES_tradnl" sz="1200" b="1">
                <a:solidFill>
                  <a:srgbClr val="FF0000"/>
                </a:solidFill>
              </a:rPr>
              <a:t>COAGULACIÓN</a:t>
            </a:r>
            <a:endParaRPr lang="es-AR" altLang="es-ES_tradnl" sz="1200" b="1">
              <a:solidFill>
                <a:srgbClr val="FF0000"/>
              </a:solidFill>
            </a:endParaRPr>
          </a:p>
        </p:txBody>
      </p:sp>
      <p:sp>
        <p:nvSpPr>
          <p:cNvPr id="63497" name="Text Box 9"/>
          <p:cNvSpPr txBox="1">
            <a:spLocks noChangeArrowheads="1"/>
          </p:cNvSpPr>
          <p:nvPr/>
        </p:nvSpPr>
        <p:spPr bwMode="auto">
          <a:xfrm>
            <a:off x="5719763" y="4510088"/>
            <a:ext cx="1366837" cy="2746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s-ES_tradnl" altLang="es-ES_tradnl" sz="1200" b="1">
                <a:solidFill>
                  <a:srgbClr val="FF0000"/>
                </a:solidFill>
              </a:rPr>
              <a:t>FIBRINÓLISIS</a:t>
            </a:r>
            <a:endParaRPr lang="es-AR" altLang="es-ES_tradnl" sz="1200" b="1">
              <a:solidFill>
                <a:srgbClr val="FF0000"/>
              </a:solidFill>
            </a:endParaRPr>
          </a:p>
        </p:txBody>
      </p:sp>
      <p:sp>
        <p:nvSpPr>
          <p:cNvPr id="63498" name="Text Box 10"/>
          <p:cNvSpPr txBox="1">
            <a:spLocks noChangeArrowheads="1"/>
          </p:cNvSpPr>
          <p:nvPr/>
        </p:nvSpPr>
        <p:spPr bwMode="auto">
          <a:xfrm>
            <a:off x="2062163" y="2016125"/>
            <a:ext cx="1417637" cy="7302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altLang="es-ES_tradnl" sz="1400">
                <a:solidFill>
                  <a:srgbClr val="FFFF00"/>
                </a:solidFill>
              </a:rPr>
              <a:t>PLAQUETAS</a:t>
            </a:r>
          </a:p>
          <a:p>
            <a:pPr algn="ctr" eaLnBrk="0" hangingPunct="0"/>
            <a:r>
              <a:rPr lang="es-ES_tradnl" altLang="es-ES_tradnl" sz="1400">
                <a:solidFill>
                  <a:srgbClr val="FFFF00"/>
                </a:solidFill>
              </a:rPr>
              <a:t>FACTORES</a:t>
            </a:r>
          </a:p>
          <a:p>
            <a:pPr algn="ctr" eaLnBrk="0" hangingPunct="0"/>
            <a:r>
              <a:rPr lang="es-ES_tradnl" altLang="es-ES_tradnl" sz="1400">
                <a:solidFill>
                  <a:srgbClr val="FFFF00"/>
                </a:solidFill>
              </a:rPr>
              <a:t>PLASMÁTICOS</a:t>
            </a:r>
            <a:endParaRPr lang="es-AR" altLang="es-ES_tradnl" sz="1400" b="1">
              <a:solidFill>
                <a:srgbClr val="FFFF00"/>
              </a:solidFill>
            </a:endParaRPr>
          </a:p>
        </p:txBody>
      </p:sp>
      <p:sp>
        <p:nvSpPr>
          <p:cNvPr id="63499" name="Text Box 11"/>
          <p:cNvSpPr txBox="1">
            <a:spLocks noChangeArrowheads="1"/>
          </p:cNvSpPr>
          <p:nvPr/>
        </p:nvSpPr>
        <p:spPr bwMode="auto">
          <a:xfrm>
            <a:off x="5561013" y="2016125"/>
            <a:ext cx="1585912" cy="7302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altLang="es-ES_tradnl" sz="1400">
                <a:solidFill>
                  <a:srgbClr val="FFFF00"/>
                </a:solidFill>
              </a:rPr>
              <a:t>ACTIVADORES</a:t>
            </a:r>
          </a:p>
          <a:p>
            <a:pPr algn="ctr" eaLnBrk="0" hangingPunct="0"/>
            <a:r>
              <a:rPr lang="es-ES_tradnl" altLang="es-ES_tradnl" sz="1400">
                <a:solidFill>
                  <a:srgbClr val="FFFF00"/>
                </a:solidFill>
              </a:rPr>
              <a:t>DEL </a:t>
            </a:r>
          </a:p>
          <a:p>
            <a:pPr algn="ctr" eaLnBrk="0" hangingPunct="0"/>
            <a:r>
              <a:rPr lang="es-ES_tradnl" altLang="es-ES_tradnl" sz="1400">
                <a:solidFill>
                  <a:srgbClr val="FFFF00"/>
                </a:solidFill>
              </a:rPr>
              <a:t>PLASMINÓGENO</a:t>
            </a:r>
            <a:endParaRPr lang="es-AR" altLang="es-ES_tradnl" sz="1400" b="1">
              <a:solidFill>
                <a:srgbClr val="FFFF00"/>
              </a:solidFill>
            </a:endParaRPr>
          </a:p>
        </p:txBody>
      </p:sp>
      <p:sp>
        <p:nvSpPr>
          <p:cNvPr id="63500" name="Text Box 12"/>
          <p:cNvSpPr txBox="1">
            <a:spLocks noChangeArrowheads="1"/>
          </p:cNvSpPr>
          <p:nvPr/>
        </p:nvSpPr>
        <p:spPr bwMode="auto">
          <a:xfrm>
            <a:off x="2114550" y="5391150"/>
            <a:ext cx="1319213" cy="9429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s-ES_tradnl" altLang="es-ES_tradnl" sz="1400">
                <a:solidFill>
                  <a:srgbClr val="FFFF00"/>
                </a:solidFill>
              </a:rPr>
              <a:t>INHIBIDORES</a:t>
            </a:r>
          </a:p>
          <a:p>
            <a:pPr algn="ctr" eaLnBrk="0" hangingPunct="0"/>
            <a:r>
              <a:rPr lang="es-ES_tradnl" altLang="es-ES_tradnl" sz="1400">
                <a:solidFill>
                  <a:srgbClr val="FFFF00"/>
                </a:solidFill>
              </a:rPr>
              <a:t>AT - PZI</a:t>
            </a:r>
          </a:p>
          <a:p>
            <a:pPr algn="ctr" eaLnBrk="0" hangingPunct="0"/>
            <a:r>
              <a:rPr lang="es-ES_tradnl" altLang="es-ES_tradnl" sz="1400">
                <a:solidFill>
                  <a:srgbClr val="FFFF00"/>
                </a:solidFill>
              </a:rPr>
              <a:t>PC – PS – PZ</a:t>
            </a:r>
          </a:p>
          <a:p>
            <a:pPr algn="ctr" eaLnBrk="0" hangingPunct="0"/>
            <a:r>
              <a:rPr lang="es-ES_tradnl" altLang="es-ES_tradnl" sz="1400">
                <a:solidFill>
                  <a:srgbClr val="FFFF00"/>
                </a:solidFill>
              </a:rPr>
              <a:t>HC II - TFPI</a:t>
            </a:r>
            <a:endParaRPr lang="es-AR" altLang="es-ES_tradnl" sz="1400">
              <a:solidFill>
                <a:srgbClr val="FFFF00"/>
              </a:solidFill>
            </a:endParaRPr>
          </a:p>
        </p:txBody>
      </p:sp>
      <p:sp>
        <p:nvSpPr>
          <p:cNvPr id="63501" name="Text Box 13"/>
          <p:cNvSpPr txBox="1">
            <a:spLocks noChangeArrowheads="1"/>
          </p:cNvSpPr>
          <p:nvPr/>
        </p:nvSpPr>
        <p:spPr bwMode="auto">
          <a:xfrm>
            <a:off x="5181600" y="5375275"/>
            <a:ext cx="2363788" cy="13684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s-ES_tradnl" altLang="es-ES_tradnl" sz="1400">
                <a:solidFill>
                  <a:srgbClr val="FFFF00"/>
                </a:solidFill>
              </a:rPr>
              <a:t>INHIBIDORES</a:t>
            </a:r>
          </a:p>
          <a:p>
            <a:pPr algn="ctr" eaLnBrk="0" hangingPunct="0"/>
            <a:r>
              <a:rPr lang="el-GR" altLang="es-ES_tradnl" sz="1400">
                <a:solidFill>
                  <a:srgbClr val="FFFF00"/>
                </a:solidFill>
                <a:ea typeface="Arial" charset="0"/>
                <a:cs typeface="Arial" charset="0"/>
                <a:sym typeface="Symbol" charset="2"/>
              </a:rPr>
              <a:t></a:t>
            </a:r>
            <a:r>
              <a:rPr lang="es-ES_tradnl" altLang="es-ES_tradnl" sz="1400">
                <a:solidFill>
                  <a:srgbClr val="FFFF00"/>
                </a:solidFill>
                <a:ea typeface="Arial" charset="0"/>
                <a:cs typeface="Arial" charset="0"/>
              </a:rPr>
              <a:t> 2 ANTIPLASMINA</a:t>
            </a:r>
          </a:p>
          <a:p>
            <a:pPr algn="ctr" eaLnBrk="0" hangingPunct="0"/>
            <a:r>
              <a:rPr lang="el-GR" altLang="es-ES_tradnl" sz="1400">
                <a:solidFill>
                  <a:srgbClr val="FFFF00"/>
                </a:solidFill>
                <a:ea typeface="Arial" charset="0"/>
                <a:cs typeface="Arial" charset="0"/>
                <a:sym typeface="Symbol" charset="2"/>
              </a:rPr>
              <a:t></a:t>
            </a:r>
            <a:r>
              <a:rPr lang="es-ES_tradnl" altLang="es-ES_tradnl" sz="1400">
                <a:solidFill>
                  <a:srgbClr val="FFFF00"/>
                </a:solidFill>
                <a:ea typeface="Arial" charset="0"/>
                <a:cs typeface="Arial" charset="0"/>
              </a:rPr>
              <a:t> 2 ANTITRIPSINA</a:t>
            </a:r>
          </a:p>
          <a:p>
            <a:pPr algn="ctr" eaLnBrk="0" hangingPunct="0"/>
            <a:r>
              <a:rPr lang="el-GR" altLang="es-ES_tradnl" sz="1400">
                <a:solidFill>
                  <a:srgbClr val="FFFF00"/>
                </a:solidFill>
                <a:ea typeface="Arial" charset="0"/>
                <a:cs typeface="Arial" charset="0"/>
                <a:sym typeface="Symbol" charset="2"/>
              </a:rPr>
              <a:t></a:t>
            </a:r>
            <a:r>
              <a:rPr lang="el-GR" altLang="es-ES_tradnl" sz="1400">
                <a:solidFill>
                  <a:srgbClr val="FFFF00"/>
                </a:solidFill>
                <a:ea typeface="Arial" charset="0"/>
                <a:cs typeface="Arial" charset="0"/>
              </a:rPr>
              <a:t> </a:t>
            </a:r>
            <a:r>
              <a:rPr lang="es-ES_tradnl" altLang="es-ES_tradnl" sz="1400">
                <a:solidFill>
                  <a:srgbClr val="FFFF00"/>
                </a:solidFill>
                <a:ea typeface="Arial" charset="0"/>
                <a:cs typeface="Arial" charset="0"/>
              </a:rPr>
              <a:t>2 MACROGLOBULINA</a:t>
            </a:r>
          </a:p>
          <a:p>
            <a:pPr algn="ctr" eaLnBrk="0" hangingPunct="0"/>
            <a:r>
              <a:rPr lang="es-ES_tradnl" altLang="es-ES_tradnl" sz="1400">
                <a:solidFill>
                  <a:srgbClr val="FFFF00"/>
                </a:solidFill>
                <a:ea typeface="Arial" charset="0"/>
                <a:cs typeface="Arial" charset="0"/>
              </a:rPr>
              <a:t>CI INHIBIDOR</a:t>
            </a:r>
          </a:p>
          <a:p>
            <a:pPr algn="ctr" eaLnBrk="0" hangingPunct="0"/>
            <a:r>
              <a:rPr lang="es-ES_tradnl" altLang="es-ES_tradnl" sz="1400">
                <a:solidFill>
                  <a:srgbClr val="FFFF00"/>
                </a:solidFill>
                <a:ea typeface="Arial" charset="0"/>
                <a:cs typeface="Arial" charset="0"/>
              </a:rPr>
              <a:t> PAI - TAFI</a:t>
            </a:r>
            <a:endParaRPr lang="el-GR" altLang="es-ES_tradnl" sz="1400">
              <a:solidFill>
                <a:srgbClr val="FFFF00"/>
              </a:solidFill>
              <a:ea typeface="Arial" charset="0"/>
              <a:cs typeface="Arial" charset="0"/>
            </a:endParaRPr>
          </a:p>
        </p:txBody>
      </p:sp>
      <p:sp>
        <p:nvSpPr>
          <p:cNvPr id="63502" name="AutoShape 14"/>
          <p:cNvSpPr>
            <a:spLocks noChangeArrowheads="1"/>
          </p:cNvSpPr>
          <p:nvPr/>
        </p:nvSpPr>
        <p:spPr bwMode="auto">
          <a:xfrm>
            <a:off x="2717800" y="2784475"/>
            <a:ext cx="144463" cy="360363"/>
          </a:xfrm>
          <a:prstGeom prst="downArrow">
            <a:avLst>
              <a:gd name="adj1" fmla="val 50000"/>
              <a:gd name="adj2" fmla="val 62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63503" name="AutoShape 15"/>
          <p:cNvSpPr>
            <a:spLocks noChangeArrowheads="1"/>
          </p:cNvSpPr>
          <p:nvPr/>
        </p:nvSpPr>
        <p:spPr bwMode="auto">
          <a:xfrm>
            <a:off x="6299200" y="2763838"/>
            <a:ext cx="144463" cy="360362"/>
          </a:xfrm>
          <a:prstGeom prst="downArrow">
            <a:avLst>
              <a:gd name="adj1" fmla="val 50000"/>
              <a:gd name="adj2" fmla="val 6236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63504" name="AutoShape 16"/>
          <p:cNvSpPr>
            <a:spLocks noChangeArrowheads="1"/>
          </p:cNvSpPr>
          <p:nvPr/>
        </p:nvSpPr>
        <p:spPr bwMode="auto">
          <a:xfrm>
            <a:off x="2700338" y="4941888"/>
            <a:ext cx="144462" cy="360362"/>
          </a:xfrm>
          <a:prstGeom prst="upArrow">
            <a:avLst>
              <a:gd name="adj1" fmla="val 50000"/>
              <a:gd name="adj2" fmla="val 62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63505" name="AutoShape 17"/>
          <p:cNvSpPr>
            <a:spLocks noChangeArrowheads="1"/>
          </p:cNvSpPr>
          <p:nvPr/>
        </p:nvSpPr>
        <p:spPr bwMode="auto">
          <a:xfrm>
            <a:off x="6300788" y="4941888"/>
            <a:ext cx="144462" cy="360362"/>
          </a:xfrm>
          <a:prstGeom prst="upArrow">
            <a:avLst>
              <a:gd name="adj1" fmla="val 50000"/>
              <a:gd name="adj2" fmla="val 6236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8930" name="Text Box 2"/>
          <p:cNvSpPr txBox="1">
            <a:spLocks noChangeArrowheads="1"/>
          </p:cNvSpPr>
          <p:nvPr/>
        </p:nvSpPr>
        <p:spPr bwMode="auto">
          <a:xfrm>
            <a:off x="1031875" y="228600"/>
            <a:ext cx="7127875" cy="1200150"/>
          </a:xfrm>
          <a:prstGeom prst="rect">
            <a:avLst/>
          </a:prstGeom>
          <a:solidFill>
            <a:srgbClr val="FFC000"/>
          </a:solidFill>
          <a:ln w="9525">
            <a:noFill/>
            <a:miter lim="800000"/>
            <a:headEnd/>
            <a:tailEnd/>
          </a:ln>
          <a:effec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defRPr/>
            </a:pPr>
            <a:r>
              <a:rPr lang="es-MX" altLang="es-ES_tradnl" sz="3600" b="1" dirty="0" smtClean="0">
                <a:solidFill>
                  <a:srgbClr val="C00000"/>
                </a:solidFill>
                <a:effectLst>
                  <a:outerShdw blurRad="38100" dist="38100" dir="2700000" algn="tl">
                    <a:srgbClr val="000000"/>
                  </a:outerShdw>
                </a:effectLst>
                <a:latin typeface="Al Nile" charset="-78"/>
                <a:ea typeface="Al Nile" charset="-78"/>
                <a:cs typeface="Al Nile" charset="-78"/>
              </a:rPr>
              <a:t>ENFERMEDAD DE VON WILLEBRAND</a:t>
            </a:r>
          </a:p>
          <a:p>
            <a:pPr algn="ctr" eaLnBrk="1" hangingPunct="1">
              <a:spcBef>
                <a:spcPct val="0"/>
              </a:spcBef>
              <a:buClrTx/>
              <a:buSzTx/>
              <a:buFontTx/>
              <a:buNone/>
              <a:defRPr/>
            </a:pPr>
            <a:r>
              <a:rPr lang="es-MX" altLang="es-ES_tradnl" sz="3600" b="1" dirty="0" smtClean="0">
                <a:solidFill>
                  <a:srgbClr val="C00000"/>
                </a:solidFill>
                <a:effectLst>
                  <a:outerShdw blurRad="38100" dist="38100" dir="2700000" algn="tl">
                    <a:srgbClr val="000000"/>
                  </a:outerShdw>
                </a:effectLst>
                <a:latin typeface="Al Nile" charset="-78"/>
                <a:ea typeface="Al Nile" charset="-78"/>
                <a:cs typeface="Al Nile" charset="-78"/>
              </a:rPr>
              <a:t>VWD tipo 1</a:t>
            </a:r>
            <a:endParaRPr lang="es-ES" altLang="es-ES_tradnl" sz="3600" b="1" dirty="0" smtClean="0">
              <a:solidFill>
                <a:srgbClr val="C00000"/>
              </a:solidFill>
              <a:effectLst>
                <a:outerShdw blurRad="38100" dist="38100" dir="2700000" algn="tl">
                  <a:srgbClr val="000000"/>
                </a:outerShdw>
              </a:effectLst>
              <a:latin typeface="Al Nile" charset="-78"/>
              <a:ea typeface="Al Nile" charset="-78"/>
              <a:cs typeface="Al Nile" charset="-78"/>
            </a:endParaRPr>
          </a:p>
        </p:txBody>
      </p:sp>
      <p:sp>
        <p:nvSpPr>
          <p:cNvPr id="508931" name="Text Box 3"/>
          <p:cNvSpPr txBox="1">
            <a:spLocks noChangeArrowheads="1"/>
          </p:cNvSpPr>
          <p:nvPr/>
        </p:nvSpPr>
        <p:spPr bwMode="auto">
          <a:xfrm>
            <a:off x="3352800" y="6338888"/>
            <a:ext cx="2406650" cy="366712"/>
          </a:xfrm>
          <a:prstGeom prst="rect">
            <a:avLst/>
          </a:prstGeom>
          <a:noFill/>
          <a:ln w="9525">
            <a:noFill/>
            <a:miter lim="800000"/>
            <a:headEnd/>
            <a:tailEnd/>
          </a:ln>
          <a:effec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MX" altLang="es-ES_tradnl" sz="1800">
                <a:effectLst>
                  <a:outerShdw blurRad="38100" dist="38100" dir="2700000" algn="tl">
                    <a:srgbClr val="000000"/>
                  </a:outerShdw>
                </a:effectLst>
                <a:latin typeface="Arial" charset="0"/>
              </a:rPr>
              <a:t>Nitu-Whalley IC. 2000</a:t>
            </a:r>
            <a:endParaRPr lang="es-ES" altLang="es-ES_tradnl" sz="1800">
              <a:effectLst>
                <a:outerShdw blurRad="38100" dist="38100" dir="2700000" algn="tl">
                  <a:srgbClr val="000000"/>
                </a:outerShdw>
              </a:effectLst>
              <a:latin typeface="Arial" charset="0"/>
            </a:endParaRPr>
          </a:p>
        </p:txBody>
      </p:sp>
      <p:sp>
        <p:nvSpPr>
          <p:cNvPr id="508932" name="Text Box 4"/>
          <p:cNvSpPr txBox="1">
            <a:spLocks noChangeArrowheads="1"/>
          </p:cNvSpPr>
          <p:nvPr/>
        </p:nvSpPr>
        <p:spPr bwMode="auto">
          <a:xfrm>
            <a:off x="250825" y="1862138"/>
            <a:ext cx="8642350" cy="4303712"/>
          </a:xfrm>
          <a:prstGeom prst="rect">
            <a:avLst/>
          </a:prstGeom>
          <a:solidFill>
            <a:srgbClr val="92D050"/>
          </a:solidFill>
          <a:ln w="38100">
            <a:noFill/>
            <a:miter lim="800000"/>
            <a:headEnd/>
            <a:tailEnd/>
          </a:ln>
          <a:effec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lnSpc>
                <a:spcPct val="120000"/>
              </a:lnSpc>
              <a:spcBef>
                <a:spcPct val="0"/>
              </a:spcBef>
              <a:buSzPct val="125000"/>
              <a:buFont typeface="Wingdings" charset="2"/>
              <a:buChar char="ü"/>
              <a:defRPr/>
            </a:pPr>
            <a:r>
              <a:rPr lang="es-MX" altLang="es-ES_tradnl" sz="2800" b="1" dirty="0" smtClean="0">
                <a:effectLst>
                  <a:outerShdw blurRad="38100" dist="38100" dir="2700000" algn="tl">
                    <a:srgbClr val="000000"/>
                  </a:outerShdw>
                </a:effectLst>
                <a:latin typeface="Al Nile" charset="-78"/>
                <a:ea typeface="Al Nile" charset="-78"/>
                <a:cs typeface="Al Nile" charset="-78"/>
              </a:rPr>
              <a:t> Grupo 0 y no 0 con 35-50% de VWF tienen similar tendencia hemorrágica y requerimiento de tratamiento.</a:t>
            </a:r>
          </a:p>
          <a:p>
            <a:pPr eaLnBrk="1" hangingPunct="1">
              <a:lnSpc>
                <a:spcPct val="120000"/>
              </a:lnSpc>
              <a:spcBef>
                <a:spcPct val="0"/>
              </a:spcBef>
              <a:buSzPct val="125000"/>
              <a:buFont typeface="Wingdings" charset="2"/>
              <a:buChar char="ü"/>
              <a:defRPr/>
            </a:pPr>
            <a:endParaRPr lang="es-MX" altLang="es-ES_tradnl" sz="2800" b="1" dirty="0" smtClean="0">
              <a:effectLst>
                <a:outerShdw blurRad="38100" dist="38100" dir="2700000" algn="tl">
                  <a:srgbClr val="000000"/>
                </a:outerShdw>
              </a:effectLst>
              <a:latin typeface="Al Nile" charset="-78"/>
              <a:ea typeface="Al Nile" charset="-78"/>
              <a:cs typeface="Al Nile" charset="-78"/>
            </a:endParaRPr>
          </a:p>
          <a:p>
            <a:pPr eaLnBrk="1" hangingPunct="1">
              <a:lnSpc>
                <a:spcPct val="120000"/>
              </a:lnSpc>
              <a:spcBef>
                <a:spcPct val="0"/>
              </a:spcBef>
              <a:buSzPct val="125000"/>
              <a:buFont typeface="Wingdings" charset="2"/>
              <a:buChar char="ü"/>
              <a:defRPr/>
            </a:pPr>
            <a:r>
              <a:rPr lang="es-MX" altLang="es-ES_tradnl" sz="2800" b="1" dirty="0" smtClean="0">
                <a:effectLst>
                  <a:outerShdw blurRad="38100" dist="38100" dir="2700000" algn="tl">
                    <a:srgbClr val="000000"/>
                  </a:outerShdw>
                </a:effectLst>
                <a:latin typeface="Al Nile" charset="-78"/>
                <a:ea typeface="Al Nile" charset="-78"/>
                <a:cs typeface="Al Nile" charset="-78"/>
              </a:rPr>
              <a:t> El grupo sanguíneo no es esencial para el diagnóstico.</a:t>
            </a:r>
          </a:p>
          <a:p>
            <a:pPr eaLnBrk="1" hangingPunct="1">
              <a:lnSpc>
                <a:spcPct val="120000"/>
              </a:lnSpc>
              <a:spcBef>
                <a:spcPct val="0"/>
              </a:spcBef>
              <a:buSzPct val="125000"/>
              <a:buFont typeface="Wingdings" charset="2"/>
              <a:buChar char="ü"/>
              <a:defRPr/>
            </a:pPr>
            <a:endParaRPr lang="es-MX" altLang="es-ES_tradnl" sz="2800" b="1" dirty="0" smtClean="0">
              <a:effectLst>
                <a:outerShdw blurRad="38100" dist="38100" dir="2700000" algn="tl">
                  <a:srgbClr val="000000"/>
                </a:outerShdw>
              </a:effectLst>
              <a:latin typeface="Al Nile" charset="-78"/>
              <a:ea typeface="Al Nile" charset="-78"/>
              <a:cs typeface="Al Nile" charset="-78"/>
            </a:endParaRPr>
          </a:p>
          <a:p>
            <a:pPr eaLnBrk="1" hangingPunct="1">
              <a:lnSpc>
                <a:spcPct val="120000"/>
              </a:lnSpc>
              <a:spcBef>
                <a:spcPct val="0"/>
              </a:spcBef>
              <a:buSzPct val="125000"/>
              <a:buFont typeface="Wingdings" charset="2"/>
              <a:buChar char="ü"/>
              <a:defRPr/>
            </a:pPr>
            <a:r>
              <a:rPr lang="es-MX" altLang="es-ES_tradnl" sz="2800" b="1" dirty="0" smtClean="0">
                <a:effectLst>
                  <a:outerShdw blurRad="38100" dist="38100" dir="2700000" algn="tl">
                    <a:srgbClr val="000000"/>
                  </a:outerShdw>
                </a:effectLst>
                <a:latin typeface="Al Nile" charset="-78"/>
                <a:ea typeface="Al Nile" charset="-78"/>
                <a:cs typeface="Al Nile" charset="-78"/>
              </a:rPr>
              <a:t> </a:t>
            </a:r>
            <a:r>
              <a:rPr lang="es-MX" altLang="es-ES_tradnl" sz="4400" b="1" dirty="0" smtClean="0">
                <a:solidFill>
                  <a:srgbClr val="FF0000"/>
                </a:solidFill>
                <a:effectLst>
                  <a:outerShdw blurRad="38100" dist="38100" dir="2700000" algn="tl">
                    <a:srgbClr val="000000"/>
                  </a:outerShdw>
                </a:effectLst>
                <a:latin typeface="Al Nile" charset="-78"/>
                <a:ea typeface="Al Nile" charset="-78"/>
                <a:cs typeface="Al Nile" charset="-78"/>
              </a:rPr>
              <a:t>Se deben jerarquizar los síntomas   				clínicos.</a:t>
            </a:r>
            <a:endParaRPr lang="es-ES" altLang="es-ES_tradnl" sz="4400" b="1" dirty="0" smtClean="0">
              <a:solidFill>
                <a:srgbClr val="FF0000"/>
              </a:solidFill>
              <a:effectLst>
                <a:outerShdw blurRad="38100" dist="38100" dir="2700000" algn="tl">
                  <a:srgbClr val="000000"/>
                </a:outerShdw>
              </a:effectLst>
              <a:latin typeface="Al Nile" charset="-78"/>
              <a:ea typeface="Al Nile" charset="-78"/>
              <a:cs typeface="Al Nile" charset="-78"/>
            </a:endParaRPr>
          </a:p>
        </p:txBody>
      </p:sp>
    </p:spTree>
    <p:extLst>
      <p:ext uri="{BB962C8B-B14F-4D97-AF65-F5344CB8AC3E}">
        <p14:creationId xmlns:p14="http://schemas.microsoft.com/office/powerpoint/2010/main" val="705757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40768"/>
            <a:ext cx="8305800" cy="3492500"/>
          </a:xfrm>
          <a:prstGeom prst="rect">
            <a:avLst/>
          </a:prstGeom>
          <a:solidFill>
            <a:srgbClr val="92D050"/>
          </a:solidFill>
          <a:ln w="85725">
            <a:solidFill>
              <a:srgbClr val="00B050"/>
            </a:solidFill>
          </a:ln>
          <a:effectLst>
            <a:reflection blurRad="965200" stA="45000" endPos="65000" dist="50800" dir="5400000" sy="-100000" algn="bl" rotWithShape="0"/>
          </a:effectLst>
        </p:spPr>
      </p:pic>
      <p:sp>
        <p:nvSpPr>
          <p:cNvPr id="3" name="Rectángulo redondeado 2"/>
          <p:cNvSpPr/>
          <p:nvPr/>
        </p:nvSpPr>
        <p:spPr bwMode="auto">
          <a:xfrm>
            <a:off x="660400" y="476250"/>
            <a:ext cx="7488238" cy="431800"/>
          </a:xfrm>
          <a:prstGeom prst="roundRect">
            <a:avLst/>
          </a:prstGeom>
          <a:solidFill>
            <a:schemeClr val="tx2">
              <a:lumMod val="75000"/>
            </a:schemeClr>
          </a:solidFill>
          <a:ln w="44450" cap="flat" cmpd="sng" algn="ctr">
            <a:solidFill>
              <a:srgbClr val="FB0B05"/>
            </a:solidFill>
            <a:prstDash val="solid"/>
            <a:round/>
            <a:headEnd type="none" w="med" len="med"/>
            <a:tailEnd type="none" w="med" len="med"/>
          </a:ln>
          <a:effectLst>
            <a:outerShdw blurRad="711200" dist="50800" dir="5400000" algn="ctr" rotWithShape="0">
              <a:srgbClr val="000000">
                <a:alpha val="43137"/>
              </a:srgbClr>
            </a:outerShdw>
          </a:effectLst>
          <a:extLst/>
        </p:spPr>
        <p:txBody>
          <a:bodyPr wrap="none"/>
          <a:lstStyle/>
          <a:p>
            <a:pPr algn="ctr" eaLnBrk="1" hangingPunct="1">
              <a:defRPr/>
            </a:pPr>
            <a:r>
              <a:rPr lang="es-ES_tradnl" b="1" dirty="0">
                <a:latin typeface="Al Nile" charset="-78"/>
                <a:ea typeface="Al Nile" charset="-78"/>
                <a:cs typeface="Al Nile" charset="-78"/>
              </a:rPr>
              <a:t>FACTORES QUE MODIFICAN LOS NIVELES DE VW</a:t>
            </a:r>
          </a:p>
        </p:txBody>
      </p:sp>
      <p:sp>
        <p:nvSpPr>
          <p:cNvPr id="106499" name="Rectángulo redondeado 5"/>
          <p:cNvSpPr>
            <a:spLocks noChangeArrowheads="1"/>
          </p:cNvSpPr>
          <p:nvPr/>
        </p:nvSpPr>
        <p:spPr bwMode="auto">
          <a:xfrm>
            <a:off x="4932363" y="2401888"/>
            <a:ext cx="2087562" cy="35877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cxnSp>
        <p:nvCxnSpPr>
          <p:cNvPr id="8" name="Conector recto 7"/>
          <p:cNvCxnSpPr/>
          <p:nvPr/>
        </p:nvCxnSpPr>
        <p:spPr bwMode="auto">
          <a:xfrm>
            <a:off x="539750" y="2060575"/>
            <a:ext cx="2519363"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9" name="Conector recto 8"/>
          <p:cNvCxnSpPr/>
          <p:nvPr/>
        </p:nvCxnSpPr>
        <p:spPr bwMode="auto">
          <a:xfrm>
            <a:off x="1331913" y="4149725"/>
            <a:ext cx="107950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12" name="Conector recto 11"/>
          <p:cNvCxnSpPr/>
          <p:nvPr/>
        </p:nvCxnSpPr>
        <p:spPr bwMode="auto">
          <a:xfrm>
            <a:off x="971550" y="4437063"/>
            <a:ext cx="252095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23" name="Conector recto 22"/>
          <p:cNvCxnSpPr/>
          <p:nvPr/>
        </p:nvCxnSpPr>
        <p:spPr bwMode="auto">
          <a:xfrm>
            <a:off x="1187450" y="2708275"/>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24" name="Conector recto 23"/>
          <p:cNvCxnSpPr/>
          <p:nvPr/>
        </p:nvCxnSpPr>
        <p:spPr bwMode="auto">
          <a:xfrm>
            <a:off x="1187450" y="3860800"/>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sp>
        <p:nvSpPr>
          <p:cNvPr id="4" name="Rectángulo redondeado 3"/>
          <p:cNvSpPr/>
          <p:nvPr/>
        </p:nvSpPr>
        <p:spPr bwMode="auto">
          <a:xfrm>
            <a:off x="647700" y="5626100"/>
            <a:ext cx="7885113" cy="755650"/>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a:solidFill>
                  <a:srgbClr val="FF0000"/>
                </a:solidFill>
                <a:latin typeface="Al Nile" charset="-78"/>
                <a:ea typeface="Al Nile" charset="-78"/>
                <a:cs typeface="Al Nile" charset="-78"/>
              </a:rPr>
              <a:t>HAY FACTORES GENETICOS Y NO GENETICOS</a:t>
            </a:r>
          </a:p>
        </p:txBody>
      </p:sp>
    </p:spTree>
    <p:extLst>
      <p:ext uri="{BB962C8B-B14F-4D97-AF65-F5344CB8AC3E}">
        <p14:creationId xmlns:p14="http://schemas.microsoft.com/office/powerpoint/2010/main" val="193009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1" name="Rectángulo redondeado 1"/>
          <p:cNvSpPr>
            <a:spLocks noChangeArrowheads="1"/>
          </p:cNvSpPr>
          <p:nvPr/>
        </p:nvSpPr>
        <p:spPr bwMode="auto">
          <a:xfrm>
            <a:off x="1692275" y="115888"/>
            <a:ext cx="5040313" cy="606425"/>
          </a:xfrm>
          <a:prstGeom prst="roundRect">
            <a:avLst>
              <a:gd name="adj" fmla="val 16667"/>
            </a:avLst>
          </a:prstGeom>
          <a:solidFill>
            <a:schemeClr val="accent2"/>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3600" b="1">
                <a:latin typeface="Al Nile" charset="-78"/>
                <a:ea typeface="Al Nile" charset="-78"/>
                <a:cs typeface="Al Nile" charset="-78"/>
              </a:rPr>
              <a:t>QUE PASA CON LA EDAD</a:t>
            </a:r>
          </a:p>
        </p:txBody>
      </p:sp>
      <p:sp>
        <p:nvSpPr>
          <p:cNvPr id="107522" name="Flecha arriba 4"/>
          <p:cNvSpPr>
            <a:spLocks noChangeArrowheads="1"/>
          </p:cNvSpPr>
          <p:nvPr/>
        </p:nvSpPr>
        <p:spPr bwMode="auto">
          <a:xfrm>
            <a:off x="3219450" y="908050"/>
            <a:ext cx="431800" cy="660400"/>
          </a:xfrm>
          <a:prstGeom prst="upArrow">
            <a:avLst>
              <a:gd name="adj1" fmla="val 50000"/>
              <a:gd name="adj2" fmla="val 50003"/>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07523" name="Flecha arriba 5"/>
          <p:cNvSpPr>
            <a:spLocks noChangeArrowheads="1"/>
          </p:cNvSpPr>
          <p:nvPr/>
        </p:nvSpPr>
        <p:spPr bwMode="auto">
          <a:xfrm>
            <a:off x="4500563" y="908050"/>
            <a:ext cx="431800" cy="660400"/>
          </a:xfrm>
          <a:prstGeom prst="upArrow">
            <a:avLst>
              <a:gd name="adj1" fmla="val 50000"/>
              <a:gd name="adj2" fmla="val 50003"/>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07524" name="Rectángulo redondeado 6"/>
          <p:cNvSpPr>
            <a:spLocks noChangeArrowheads="1"/>
          </p:cNvSpPr>
          <p:nvPr/>
        </p:nvSpPr>
        <p:spPr bwMode="auto">
          <a:xfrm>
            <a:off x="3492500" y="1628775"/>
            <a:ext cx="1150938" cy="647700"/>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b="1">
                <a:latin typeface="Al Nile" charset="-78"/>
                <a:ea typeface="Al Nile" charset="-78"/>
                <a:cs typeface="Al Nile" charset="-78"/>
              </a:rPr>
              <a:t>VW</a:t>
            </a:r>
          </a:p>
        </p:txBody>
      </p:sp>
      <p:pic>
        <p:nvPicPr>
          <p:cNvPr id="107525"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292600"/>
            <a:ext cx="8856663"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ángulo redondeado 8"/>
          <p:cNvSpPr>
            <a:spLocks noChangeArrowheads="1"/>
          </p:cNvSpPr>
          <p:nvPr/>
        </p:nvSpPr>
        <p:spPr bwMode="auto">
          <a:xfrm>
            <a:off x="107950" y="2852738"/>
            <a:ext cx="8964613" cy="431800"/>
          </a:xfrm>
          <a:prstGeom prst="roundRect">
            <a:avLst>
              <a:gd name="adj" fmla="val 16667"/>
            </a:avLst>
          </a:prstGeom>
          <a:solidFill>
            <a:srgbClr val="92D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1600"/>
              <a:t>TODAVIA NO ESTA CLARO SI ESTE AUMENTO PRODUCE MENOS EPISODIOS HEMORRAGICOS</a:t>
            </a:r>
          </a:p>
        </p:txBody>
      </p:sp>
      <p:pic>
        <p:nvPicPr>
          <p:cNvPr id="107527" name="Imagen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8225" y="-4763"/>
            <a:ext cx="3086100" cy="26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215418">
            <a:off x="4763" y="388938"/>
            <a:ext cx="2573337"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bwMode="auto">
          <a:xfrm>
            <a:off x="185738" y="981075"/>
            <a:ext cx="8712200" cy="2963863"/>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marL="342900" indent="-342900" eaLnBrk="1" hangingPunct="1">
              <a:buFont typeface="Arial" charset="0"/>
              <a:buChar char="•"/>
              <a:defRPr/>
            </a:pPr>
            <a:r>
              <a:rPr lang="es-ES_tradnl" b="1" dirty="0">
                <a:latin typeface="Al Nile" charset="-78"/>
                <a:ea typeface="Al Nile" charset="-78"/>
                <a:cs typeface="Al Nile" charset="-78"/>
              </a:rPr>
              <a:t>Los </a:t>
            </a:r>
            <a:r>
              <a:rPr lang="es-ES_tradnl" b="1" dirty="0" err="1">
                <a:latin typeface="Al Nile" charset="-78"/>
                <a:ea typeface="Al Nile" charset="-78"/>
                <a:cs typeface="Al Nile" charset="-78"/>
              </a:rPr>
              <a:t>sintomas</a:t>
            </a:r>
            <a:r>
              <a:rPr lang="es-ES_tradnl" b="1" dirty="0">
                <a:latin typeface="Al Nile" charset="-78"/>
                <a:ea typeface="Al Nile" charset="-78"/>
                <a:cs typeface="Al Nile" charset="-78"/>
              </a:rPr>
              <a:t> de sangrados se presentaban con la misma </a:t>
            </a:r>
          </a:p>
          <a:p>
            <a:pPr eaLnBrk="1" hangingPunct="1">
              <a:defRPr/>
            </a:pPr>
            <a:r>
              <a:rPr lang="es-ES_tradnl" b="1" dirty="0">
                <a:latin typeface="Al Nile" charset="-78"/>
                <a:ea typeface="Al Nile" charset="-78"/>
                <a:cs typeface="Al Nile" charset="-78"/>
              </a:rPr>
              <a:t>Frecuencia en   &gt; de 65 años como en los de 18 a 65 años.</a:t>
            </a:r>
          </a:p>
          <a:p>
            <a:pPr eaLnBrk="1" hangingPunct="1">
              <a:defRPr/>
            </a:pPr>
            <a:r>
              <a:rPr lang="es-ES_tradnl" b="1" u="sng" dirty="0">
                <a:solidFill>
                  <a:schemeClr val="bg1">
                    <a:lumMod val="75000"/>
                  </a:schemeClr>
                </a:solidFill>
                <a:latin typeface="Al Nile" charset="-78"/>
                <a:ea typeface="Al Nile" charset="-78"/>
                <a:cs typeface="Al Nile" charset="-78"/>
              </a:rPr>
              <a:t>CONCLUCION: </a:t>
            </a:r>
          </a:p>
          <a:p>
            <a:pPr marL="342900" indent="-342900" eaLnBrk="1" hangingPunct="1">
              <a:buFont typeface="Arial" charset="0"/>
              <a:buChar char="•"/>
              <a:defRPr/>
            </a:pPr>
            <a:r>
              <a:rPr lang="es-ES_tradnl" b="1" dirty="0">
                <a:latin typeface="Al Nile" charset="-78"/>
                <a:ea typeface="Al Nile" charset="-78"/>
                <a:cs typeface="Al Nile" charset="-78"/>
              </a:rPr>
              <a:t>El aumento del VW con la edad NO disminuye los </a:t>
            </a:r>
            <a:r>
              <a:rPr lang="es-ES_tradnl" b="1" dirty="0" err="1">
                <a:latin typeface="Al Nile" charset="-78"/>
                <a:ea typeface="Al Nile" charset="-78"/>
                <a:cs typeface="Al Nile" charset="-78"/>
              </a:rPr>
              <a:t>sintomas</a:t>
            </a:r>
            <a:r>
              <a:rPr lang="es-ES_tradnl" b="1" dirty="0">
                <a:latin typeface="Al Nile" charset="-78"/>
                <a:ea typeface="Al Nile" charset="-78"/>
                <a:cs typeface="Al Nile" charset="-78"/>
              </a:rPr>
              <a:t> de</a:t>
            </a:r>
          </a:p>
          <a:p>
            <a:pPr eaLnBrk="1" hangingPunct="1">
              <a:defRPr/>
            </a:pPr>
            <a:r>
              <a:rPr lang="es-ES_tradnl" b="1" dirty="0">
                <a:latin typeface="Al Nile" charset="-78"/>
                <a:ea typeface="Al Nile" charset="-78"/>
                <a:cs typeface="Al Nile" charset="-78"/>
              </a:rPr>
              <a:t> sangrado.</a:t>
            </a:r>
          </a:p>
          <a:p>
            <a:pPr marL="342900" indent="-342900" eaLnBrk="1" hangingPunct="1">
              <a:buFont typeface="Arial" charset="0"/>
              <a:buChar char="•"/>
              <a:defRPr/>
            </a:pPr>
            <a:r>
              <a:rPr lang="es-ES_tradnl" b="1" dirty="0">
                <a:latin typeface="Al Nile" charset="-78"/>
                <a:ea typeface="Al Nile" charset="-78"/>
                <a:cs typeface="Al Nile" charset="-78"/>
              </a:rPr>
              <a:t>En pacientes con Tipo 2, se incrementa la </a:t>
            </a:r>
            <a:r>
              <a:rPr lang="es-ES_tradnl" b="1" dirty="0" err="1">
                <a:latin typeface="Al Nile" charset="-78"/>
                <a:ea typeface="Al Nile" charset="-78"/>
                <a:cs typeface="Al Nile" charset="-78"/>
              </a:rPr>
              <a:t>proteina</a:t>
            </a:r>
            <a:r>
              <a:rPr lang="es-ES_tradnl" b="1" dirty="0">
                <a:latin typeface="Al Nile" charset="-78"/>
                <a:ea typeface="Al Nile" charset="-78"/>
                <a:cs typeface="Al Nile" charset="-78"/>
              </a:rPr>
              <a:t> defectuosa,</a:t>
            </a:r>
          </a:p>
          <a:p>
            <a:pPr eaLnBrk="1" hangingPunct="1">
              <a:defRPr/>
            </a:pPr>
            <a:r>
              <a:rPr lang="es-ES_tradnl" b="1" dirty="0">
                <a:latin typeface="Al Nile" charset="-78"/>
                <a:ea typeface="Al Nile" charset="-78"/>
                <a:cs typeface="Al Nile" charset="-78"/>
              </a:rPr>
              <a:t>y se observo incremento de </a:t>
            </a:r>
            <a:r>
              <a:rPr lang="es-ES_tradnl" b="1" dirty="0" err="1">
                <a:latin typeface="Al Nile" charset="-78"/>
                <a:ea typeface="Al Nile" charset="-78"/>
                <a:cs typeface="Al Nile" charset="-78"/>
              </a:rPr>
              <a:t>sintomas</a:t>
            </a:r>
            <a:r>
              <a:rPr lang="es-ES_tradnl" b="1" dirty="0">
                <a:latin typeface="Al Nile" charset="-78"/>
                <a:ea typeface="Al Nile" charset="-78"/>
                <a:cs typeface="Al Nile" charset="-78"/>
              </a:rPr>
              <a:t> </a:t>
            </a:r>
            <a:r>
              <a:rPr lang="es-ES_tradnl" b="1" dirty="0" err="1">
                <a:latin typeface="Al Nile" charset="-78"/>
                <a:ea typeface="Al Nile" charset="-78"/>
                <a:cs typeface="Al Nile" charset="-78"/>
              </a:rPr>
              <a:t>hemorragicos</a:t>
            </a:r>
            <a:r>
              <a:rPr lang="es-ES_tradnl" b="1" dirty="0">
                <a:latin typeface="Al Nile" charset="-78"/>
                <a:ea typeface="Al Nile" charset="-78"/>
                <a:cs typeface="Al Nile" charset="-78"/>
              </a:rPr>
              <a:t> con la edad.</a:t>
            </a:r>
          </a:p>
          <a:p>
            <a:pPr eaLnBrk="1" hangingPunct="1">
              <a:defRPr/>
            </a:pPr>
            <a:endParaRPr lang="es-ES_tradnl" b="1" dirty="0">
              <a:latin typeface="Al Nile" charset="-78"/>
              <a:ea typeface="Al Nile" charset="-78"/>
              <a:cs typeface="Al Nile" charset="-78"/>
            </a:endParaRPr>
          </a:p>
        </p:txBody>
      </p:sp>
    </p:spTree>
    <p:extLst>
      <p:ext uri="{BB962C8B-B14F-4D97-AF65-F5344CB8AC3E}">
        <p14:creationId xmlns:p14="http://schemas.microsoft.com/office/powerpoint/2010/main" val="1395723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40768"/>
            <a:ext cx="8305800" cy="3492500"/>
          </a:xfrm>
          <a:prstGeom prst="rect">
            <a:avLst/>
          </a:prstGeom>
          <a:solidFill>
            <a:srgbClr val="92D050"/>
          </a:solidFill>
          <a:ln w="85725">
            <a:solidFill>
              <a:srgbClr val="00B050"/>
            </a:solidFill>
          </a:ln>
          <a:effectLst>
            <a:reflection blurRad="965200" stA="45000" endPos="65000" dist="50800" dir="5400000" sy="-100000" algn="bl" rotWithShape="0"/>
          </a:effectLst>
        </p:spPr>
      </p:pic>
      <p:sp>
        <p:nvSpPr>
          <p:cNvPr id="3" name="Rectángulo redondeado 2"/>
          <p:cNvSpPr/>
          <p:nvPr/>
        </p:nvSpPr>
        <p:spPr bwMode="auto">
          <a:xfrm>
            <a:off x="660400" y="476250"/>
            <a:ext cx="7488238" cy="431800"/>
          </a:xfrm>
          <a:prstGeom prst="roundRect">
            <a:avLst/>
          </a:prstGeom>
          <a:solidFill>
            <a:schemeClr val="tx2">
              <a:lumMod val="75000"/>
            </a:schemeClr>
          </a:solidFill>
          <a:ln w="44450" cap="flat" cmpd="sng" algn="ctr">
            <a:solidFill>
              <a:srgbClr val="FB0B05"/>
            </a:solidFill>
            <a:prstDash val="solid"/>
            <a:round/>
            <a:headEnd type="none" w="med" len="med"/>
            <a:tailEnd type="none" w="med" len="med"/>
          </a:ln>
          <a:effectLst>
            <a:outerShdw blurRad="711200" dist="50800" dir="5400000" algn="ctr" rotWithShape="0">
              <a:srgbClr val="000000">
                <a:alpha val="43137"/>
              </a:srgbClr>
            </a:outerShdw>
          </a:effectLst>
          <a:extLst/>
        </p:spPr>
        <p:txBody>
          <a:bodyPr wrap="none"/>
          <a:lstStyle/>
          <a:p>
            <a:pPr algn="ctr" eaLnBrk="1" hangingPunct="1">
              <a:defRPr/>
            </a:pPr>
            <a:r>
              <a:rPr lang="es-ES_tradnl" b="1" dirty="0">
                <a:latin typeface="Al Nile" charset="-78"/>
                <a:ea typeface="Al Nile" charset="-78"/>
                <a:cs typeface="Al Nile" charset="-78"/>
              </a:rPr>
              <a:t>FACTORES QUE MODIFICAN LOS NIVELES DE VW</a:t>
            </a:r>
          </a:p>
        </p:txBody>
      </p:sp>
      <p:sp>
        <p:nvSpPr>
          <p:cNvPr id="108547" name="Rectángulo redondeado 3"/>
          <p:cNvSpPr>
            <a:spLocks noChangeArrowheads="1"/>
          </p:cNvSpPr>
          <p:nvPr/>
        </p:nvSpPr>
        <p:spPr bwMode="auto">
          <a:xfrm>
            <a:off x="4932363" y="1700213"/>
            <a:ext cx="1800225" cy="360362"/>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08548" name="Rectángulo redondeado 5"/>
          <p:cNvSpPr>
            <a:spLocks noChangeArrowheads="1"/>
          </p:cNvSpPr>
          <p:nvPr/>
        </p:nvSpPr>
        <p:spPr bwMode="auto">
          <a:xfrm>
            <a:off x="4932363" y="2401888"/>
            <a:ext cx="2087562" cy="35877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cxnSp>
        <p:nvCxnSpPr>
          <p:cNvPr id="8" name="Conector recto 7"/>
          <p:cNvCxnSpPr/>
          <p:nvPr/>
        </p:nvCxnSpPr>
        <p:spPr bwMode="auto">
          <a:xfrm>
            <a:off x="539750" y="2060575"/>
            <a:ext cx="2519363"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9" name="Conector recto 8"/>
          <p:cNvCxnSpPr/>
          <p:nvPr/>
        </p:nvCxnSpPr>
        <p:spPr bwMode="auto">
          <a:xfrm>
            <a:off x="1331913" y="4149725"/>
            <a:ext cx="107950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12" name="Conector recto 11"/>
          <p:cNvCxnSpPr/>
          <p:nvPr/>
        </p:nvCxnSpPr>
        <p:spPr bwMode="auto">
          <a:xfrm>
            <a:off x="971550" y="4437063"/>
            <a:ext cx="2520950" cy="0"/>
          </a:xfrm>
          <a:prstGeom prst="line">
            <a:avLst/>
          </a:prstGeom>
          <a:solidFill>
            <a:schemeClr val="accent1"/>
          </a:solidFill>
          <a:ln w="38100" cap="flat" cmpd="sng" algn="ctr">
            <a:solidFill>
              <a:schemeClr val="bg1">
                <a:lumMod val="75000"/>
              </a:schemeClr>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23" name="Conector recto 22"/>
          <p:cNvCxnSpPr/>
          <p:nvPr/>
        </p:nvCxnSpPr>
        <p:spPr bwMode="auto">
          <a:xfrm>
            <a:off x="1187450" y="2708275"/>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cxnSp>
        <p:nvCxnSpPr>
          <p:cNvPr id="24" name="Conector recto 23"/>
          <p:cNvCxnSpPr/>
          <p:nvPr/>
        </p:nvCxnSpPr>
        <p:spPr bwMode="auto">
          <a:xfrm>
            <a:off x="1187450" y="3860800"/>
            <a:ext cx="1081088" cy="0"/>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63500" dist="38099" dir="2700000" sx="1000" sy="1000" algn="ctr" rotWithShape="0">
              <a:schemeClr val="accent2">
                <a:lumMod val="75000"/>
                <a:alpha val="99000"/>
              </a:schemeClr>
            </a:outerShdw>
          </a:effectLst>
          <a:extLst/>
        </p:spPr>
      </p:cxnSp>
      <p:sp>
        <p:nvSpPr>
          <p:cNvPr id="4" name="Rectángulo redondeado 3"/>
          <p:cNvSpPr/>
          <p:nvPr/>
        </p:nvSpPr>
        <p:spPr bwMode="auto">
          <a:xfrm>
            <a:off x="647700" y="5626100"/>
            <a:ext cx="7885113" cy="755650"/>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a:solidFill>
                  <a:srgbClr val="FF0000"/>
                </a:solidFill>
                <a:latin typeface="Al Nile" charset="-78"/>
                <a:ea typeface="Al Nile" charset="-78"/>
                <a:cs typeface="Al Nile" charset="-78"/>
              </a:rPr>
              <a:t>HAY FACTORES GENETICOS Y NO GENETICOS</a:t>
            </a:r>
          </a:p>
        </p:txBody>
      </p:sp>
      <p:sp>
        <p:nvSpPr>
          <p:cNvPr id="6" name="Elipse 5"/>
          <p:cNvSpPr/>
          <p:nvPr/>
        </p:nvSpPr>
        <p:spPr bwMode="auto">
          <a:xfrm>
            <a:off x="4608513" y="1536700"/>
            <a:ext cx="2735262" cy="936625"/>
          </a:xfrm>
          <a:prstGeom prst="ellipse">
            <a:avLst/>
          </a:prstGeom>
          <a:noFill/>
          <a:ln w="146050" cap="flat" cmpd="sng" algn="ctr">
            <a:solidFill>
              <a:schemeClr val="accent3">
                <a:lumMod val="50000"/>
              </a:schemeClr>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Tree>
    <p:extLst>
      <p:ext uri="{BB962C8B-B14F-4D97-AF65-F5344CB8AC3E}">
        <p14:creationId xmlns:p14="http://schemas.microsoft.com/office/powerpoint/2010/main" val="965543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3132138" y="476250"/>
            <a:ext cx="4259262" cy="831850"/>
          </a:xfrm>
          <a:prstGeom prst="rect">
            <a:avLst/>
          </a:prstGeom>
          <a:solidFill>
            <a:schemeClr val="hlink"/>
          </a:solidFill>
          <a:ln>
            <a:noFill/>
          </a:ln>
          <a:effectLst>
            <a:outerShdw blurRad="1028700" dist="38099" dir="2700000" algn="ctr" rotWithShape="0">
              <a:srgbClr val="FFFF00">
                <a:alpha val="75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defRPr/>
            </a:pPr>
            <a:r>
              <a:rPr lang="es-AR" altLang="es-ES_tradnl" sz="4800" b="1" smtClean="0">
                <a:latin typeface="Al Nile" charset="-78"/>
                <a:ea typeface="Al Nile" charset="-78"/>
                <a:cs typeface="Al Nile" charset="-78"/>
              </a:rPr>
              <a:t>ATENCION !!!!!!!</a:t>
            </a:r>
            <a:endParaRPr lang="es-ES" altLang="es-ES_tradnl" sz="4800" b="1" dirty="0" smtClean="0">
              <a:latin typeface="Al Nile" charset="-78"/>
              <a:ea typeface="Al Nile" charset="-78"/>
              <a:cs typeface="Al Nile" charset="-78"/>
            </a:endParaRPr>
          </a:p>
        </p:txBody>
      </p:sp>
      <p:sp>
        <p:nvSpPr>
          <p:cNvPr id="84995" name="Text Box 3"/>
          <p:cNvSpPr txBox="1">
            <a:spLocks noChangeArrowheads="1"/>
          </p:cNvSpPr>
          <p:nvPr/>
        </p:nvSpPr>
        <p:spPr bwMode="auto">
          <a:xfrm>
            <a:off x="609600" y="1916832"/>
            <a:ext cx="7467600" cy="584775"/>
          </a:xfrm>
          <a:prstGeom prst="rect">
            <a:avLst/>
          </a:prstGeom>
          <a:solidFill>
            <a:srgbClr val="FF6600"/>
          </a:solidFill>
          <a:ln>
            <a:noFill/>
          </a:ln>
          <a:effectLst>
            <a:outerShdw blurRad="63500" dist="38099" dir="2700000" algn="ctr" rotWithShape="0">
              <a:schemeClr val="bg2">
                <a:alpha val="74998"/>
              </a:schemeClr>
            </a:outerShdw>
            <a:softEdge rad="50800"/>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defRPr/>
            </a:pPr>
            <a:r>
              <a:rPr lang="es-AR" altLang="es-ES_tradnl" smtClean="0">
                <a:latin typeface="Al Nile" charset="-78"/>
                <a:ea typeface="Al Nile" charset="-78"/>
                <a:cs typeface="Al Nile" charset="-78"/>
              </a:rPr>
              <a:t>NUNCA OLVIDAR PEDIR ESTUDIOS DE :</a:t>
            </a:r>
            <a:endParaRPr lang="es-ES" altLang="es-ES_tradnl" smtClean="0">
              <a:latin typeface="Al Nile" charset="-78"/>
              <a:ea typeface="Al Nile" charset="-78"/>
              <a:cs typeface="Al Nile" charset="-78"/>
            </a:endParaRPr>
          </a:p>
        </p:txBody>
      </p:sp>
      <p:sp>
        <p:nvSpPr>
          <p:cNvPr id="84996" name="Text Box 4"/>
          <p:cNvSpPr txBox="1">
            <a:spLocks noChangeArrowheads="1"/>
          </p:cNvSpPr>
          <p:nvPr/>
        </p:nvSpPr>
        <p:spPr bwMode="auto">
          <a:xfrm>
            <a:off x="683568" y="3645024"/>
            <a:ext cx="7620000" cy="584775"/>
          </a:xfrm>
          <a:prstGeom prst="rect">
            <a:avLst/>
          </a:prstGeom>
          <a:solidFill>
            <a:srgbClr val="339966"/>
          </a:solidFill>
          <a:ln>
            <a:noFill/>
          </a:ln>
          <a:effectLst>
            <a:outerShdw blurRad="63500" dist="38099" dir="2700000" algn="ctr" rotWithShape="0">
              <a:schemeClr val="bg2">
                <a:alpha val="74998"/>
              </a:schemeClr>
            </a:outerShdw>
            <a:reflection stA="45000" endPos="65000" dist="50800" dir="5400000" sy="-100000" algn="bl" rotWithShape="0"/>
            <a:softEdge rad="0"/>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defRPr/>
            </a:pPr>
            <a:r>
              <a:rPr lang="es-AR" altLang="es-ES_tradnl" b="1" smtClean="0">
                <a:solidFill>
                  <a:srgbClr val="FB0B05"/>
                </a:solidFill>
                <a:latin typeface="Al Nile" charset="-78"/>
                <a:ea typeface="Al Nile" charset="-78"/>
                <a:cs typeface="Al Nile" charset="-78"/>
              </a:rPr>
              <a:t>TIROIDES!!!!!!</a:t>
            </a:r>
            <a:r>
              <a:rPr lang="es-AR" altLang="es-ES_tradnl" smtClean="0">
                <a:latin typeface="Al Nile" charset="-78"/>
                <a:ea typeface="Al Nile" charset="-78"/>
                <a:cs typeface="Al Nile" charset="-78"/>
              </a:rPr>
              <a:t>       POR QUE????</a:t>
            </a:r>
            <a:endParaRPr lang="es-ES" altLang="es-ES_tradnl" smtClean="0">
              <a:latin typeface="Al Nile" charset="-78"/>
              <a:ea typeface="Al Nile" charset="-78"/>
              <a:cs typeface="Al Nile" charset="-78"/>
            </a:endParaRPr>
          </a:p>
        </p:txBody>
      </p:sp>
      <p:sp>
        <p:nvSpPr>
          <p:cNvPr id="84997" name="Text Box 5"/>
          <p:cNvSpPr txBox="1">
            <a:spLocks noChangeArrowheads="1"/>
          </p:cNvSpPr>
          <p:nvPr/>
        </p:nvSpPr>
        <p:spPr bwMode="auto">
          <a:xfrm>
            <a:off x="1835150" y="4724400"/>
            <a:ext cx="5105400" cy="1570038"/>
          </a:xfrm>
          <a:prstGeom prst="rect">
            <a:avLst/>
          </a:prstGeom>
          <a:noFill/>
          <a:ln w="57150">
            <a:solidFill>
              <a:srgbClr val="99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defRPr/>
            </a:pPr>
            <a:r>
              <a:rPr lang="es-AR" altLang="es-ES_tradnl" dirty="0" smtClean="0">
                <a:latin typeface="Al Nile" charset="-78"/>
                <a:ea typeface="Al Nile" charset="-78"/>
                <a:cs typeface="Al Nile" charset="-78"/>
              </a:rPr>
              <a:t>         EL HIPOTIROIDISMO DESCIENDE LOS NIVELES DE VW Y VIII</a:t>
            </a:r>
            <a:endParaRPr lang="es-ES" altLang="es-ES_tradnl" dirty="0" smtClean="0">
              <a:latin typeface="Al Nile" charset="-78"/>
              <a:ea typeface="Al Nile" charset="-78"/>
              <a:cs typeface="Al Nile" charset="-78"/>
            </a:endParaRPr>
          </a:p>
        </p:txBody>
      </p:sp>
      <p:sp>
        <p:nvSpPr>
          <p:cNvPr id="84998" name="AutoShape 6"/>
          <p:cNvSpPr>
            <a:spLocks noChangeArrowheads="1"/>
          </p:cNvSpPr>
          <p:nvPr/>
        </p:nvSpPr>
        <p:spPr bwMode="auto">
          <a:xfrm>
            <a:off x="3779838" y="2636838"/>
            <a:ext cx="1143000" cy="838200"/>
          </a:xfrm>
          <a:prstGeom prst="downArrow">
            <a:avLst>
              <a:gd name="adj1" fmla="val 50000"/>
              <a:gd name="adj2" fmla="val 2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84999" name="AutoShape 7"/>
          <p:cNvSpPr>
            <a:spLocks noChangeArrowheads="1"/>
          </p:cNvSpPr>
          <p:nvPr/>
        </p:nvSpPr>
        <p:spPr bwMode="auto">
          <a:xfrm>
            <a:off x="7164388" y="4141788"/>
            <a:ext cx="1143000" cy="1447800"/>
          </a:xfrm>
          <a:prstGeom prst="curvedLeftArrow">
            <a:avLst>
              <a:gd name="adj1" fmla="val 25204"/>
              <a:gd name="adj2" fmla="val 50667"/>
              <a:gd name="adj3" fmla="val 33333"/>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pic>
        <p:nvPicPr>
          <p:cNvPr id="109577"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00013"/>
            <a:ext cx="20605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033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23850" y="2349500"/>
            <a:ext cx="8351838" cy="1511300"/>
          </a:xfrm>
          <a:prstGeom prst="roundRect">
            <a:avLst/>
          </a:prstGeom>
          <a:solidFill>
            <a:schemeClr val="bg1">
              <a:lumMod val="60000"/>
              <a:lumOff val="40000"/>
            </a:schemeClr>
          </a:solidFill>
          <a:ln w="11747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4000" dirty="0">
                <a:solidFill>
                  <a:srgbClr val="FF0000"/>
                </a:solidFill>
                <a:latin typeface="Al Bayan Plain" charset="-78"/>
                <a:ea typeface="Al Bayan Plain" charset="-78"/>
                <a:cs typeface="Al Bayan Plain" charset="-78"/>
              </a:rPr>
              <a:t>DIAGNOSTICO DE LA ENFERMEDAD DE </a:t>
            </a:r>
          </a:p>
          <a:p>
            <a:pPr algn="ctr" eaLnBrk="1" hangingPunct="1">
              <a:defRPr/>
            </a:pPr>
            <a:r>
              <a:rPr lang="es-ES_tradnl" sz="4000" dirty="0">
                <a:solidFill>
                  <a:srgbClr val="FF0000"/>
                </a:solidFill>
                <a:latin typeface="Al Bayan Plain" charset="-78"/>
                <a:ea typeface="Al Bayan Plain" charset="-78"/>
                <a:cs typeface="Al Bayan Plain" charset="-78"/>
              </a:rPr>
              <a:t>VON WILLEBRAND</a:t>
            </a:r>
          </a:p>
        </p:txBody>
      </p:sp>
    </p:spTree>
    <p:extLst>
      <p:ext uri="{BB962C8B-B14F-4D97-AF65-F5344CB8AC3E}">
        <p14:creationId xmlns:p14="http://schemas.microsoft.com/office/powerpoint/2010/main" val="1463986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20713"/>
            <a:ext cx="82931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bwMode="auto">
          <a:xfrm>
            <a:off x="107950" y="260350"/>
            <a:ext cx="4608513" cy="4464050"/>
          </a:xfrm>
          <a:prstGeom prst="ellipse">
            <a:avLst/>
          </a:prstGeom>
          <a:noFill/>
          <a:ln w="47625" cap="flat" cmpd="sng" algn="ctr">
            <a:solidFill>
              <a:schemeClr val="tx2">
                <a:lumMod val="75000"/>
              </a:schemeClr>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3" name="Rectángulo redondeado 2"/>
          <p:cNvSpPr/>
          <p:nvPr/>
        </p:nvSpPr>
        <p:spPr bwMode="auto">
          <a:xfrm>
            <a:off x="1116013" y="4941888"/>
            <a:ext cx="2519362" cy="863600"/>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solidFill>
                  <a:srgbClr val="FF0000"/>
                </a:solidFill>
                <a:latin typeface="Al Nile" charset="-78"/>
                <a:ea typeface="Al Nile" charset="-78"/>
                <a:cs typeface="Al Nile" charset="-78"/>
              </a:rPr>
              <a:t>ESTO ES FACIL DE </a:t>
            </a:r>
          </a:p>
          <a:p>
            <a:pPr eaLnBrk="1" hangingPunct="1">
              <a:defRPr/>
            </a:pPr>
            <a:r>
              <a:rPr lang="es-ES_tradnl" b="1" dirty="0">
                <a:solidFill>
                  <a:srgbClr val="FF0000"/>
                </a:solidFill>
                <a:latin typeface="Al Nile" charset="-78"/>
                <a:ea typeface="Al Nile" charset="-78"/>
                <a:cs typeface="Al Nile" charset="-78"/>
              </a:rPr>
              <a:t>DIAGNOSTICAR</a:t>
            </a:r>
          </a:p>
        </p:txBody>
      </p:sp>
      <p:sp>
        <p:nvSpPr>
          <p:cNvPr id="107524" name="Rectángulo redondeado 3"/>
          <p:cNvSpPr>
            <a:spLocks noChangeArrowheads="1"/>
          </p:cNvSpPr>
          <p:nvPr/>
        </p:nvSpPr>
        <p:spPr bwMode="auto">
          <a:xfrm>
            <a:off x="4572000" y="404813"/>
            <a:ext cx="4321175" cy="4176712"/>
          </a:xfrm>
          <a:prstGeom prst="roundRect">
            <a:avLst>
              <a:gd name="adj" fmla="val 16667"/>
            </a:avLst>
          </a:prstGeom>
          <a:noFill/>
          <a:ln w="825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6" name="Rectángulo redondeado 5"/>
          <p:cNvSpPr/>
          <p:nvPr/>
        </p:nvSpPr>
        <p:spPr bwMode="auto">
          <a:xfrm>
            <a:off x="5508625" y="4941888"/>
            <a:ext cx="2808288" cy="863600"/>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solidFill>
                  <a:srgbClr val="FF0000"/>
                </a:solidFill>
                <a:latin typeface="Al Nile" charset="-78"/>
                <a:ea typeface="Al Nile" charset="-78"/>
                <a:cs typeface="Al Nile" charset="-78"/>
              </a:rPr>
              <a:t>ESTO ES LO DIFICIL</a:t>
            </a:r>
          </a:p>
          <a:p>
            <a:pPr eaLnBrk="1" hangingPunct="1">
              <a:defRPr/>
            </a:pPr>
            <a:r>
              <a:rPr lang="es-ES_tradnl" b="1" dirty="0">
                <a:solidFill>
                  <a:srgbClr val="FF0000"/>
                </a:solidFill>
                <a:latin typeface="Al Nile" charset="-78"/>
                <a:ea typeface="Al Nile" charset="-78"/>
                <a:cs typeface="Al Nile" charset="-78"/>
              </a:rPr>
              <a:t> DE DIAGNOSTICAR</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41350"/>
            <a:ext cx="88519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p:cNvSpPr>
            <a:spLocks noChangeArrowheads="1"/>
          </p:cNvSpPr>
          <p:nvPr/>
        </p:nvSpPr>
        <p:spPr bwMode="auto">
          <a:xfrm>
            <a:off x="579438" y="3560763"/>
            <a:ext cx="8478837" cy="1544637"/>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a:latin typeface="Al Nile" charset="-78"/>
                <a:ea typeface="Al Nile" charset="-78"/>
                <a:cs typeface="Al Nile" charset="-78"/>
              </a:rPr>
              <a:t>                               LO DEFINE LA CLINICA</a:t>
            </a:r>
          </a:p>
          <a:p>
            <a:pPr eaLnBrk="1" hangingPunct="1">
              <a:spcBef>
                <a:spcPct val="0"/>
              </a:spcBef>
              <a:buClrTx/>
              <a:buSzTx/>
              <a:buFontTx/>
              <a:buNone/>
            </a:pPr>
            <a:r>
              <a:rPr lang="es-ES_tradnl" altLang="es-ES_tradnl">
                <a:latin typeface="Al Nile" charset="-78"/>
                <a:ea typeface="Al Nile" charset="-78"/>
                <a:cs typeface="Al Nile" charset="-78"/>
              </a:rPr>
              <a:t>LA HISTORIA DE SANGRADO (PERSONALES Y FLIA.)</a:t>
            </a:r>
          </a:p>
          <a:p>
            <a:pPr eaLnBrk="1" hangingPunct="1">
              <a:spcBef>
                <a:spcPct val="0"/>
              </a:spcBef>
              <a:buClrTx/>
              <a:buSzTx/>
              <a:buFontTx/>
              <a:buNone/>
            </a:pPr>
            <a:r>
              <a:rPr lang="es-ES_tradnl" altLang="es-ES_tradnl" sz="2400">
                <a:latin typeface="Al Nile" charset="-78"/>
                <a:ea typeface="Al Nile" charset="-78"/>
                <a:cs typeface="Al Nile" charset="-78"/>
              </a:rPr>
              <a:t>DIFICIL EN CHICOS.</a:t>
            </a:r>
          </a:p>
        </p:txBody>
      </p:sp>
      <p:sp>
        <p:nvSpPr>
          <p:cNvPr id="11" name="Rectángulo redondeado 10"/>
          <p:cNvSpPr/>
          <p:nvPr/>
        </p:nvSpPr>
        <p:spPr bwMode="auto">
          <a:xfrm>
            <a:off x="630238" y="5421313"/>
            <a:ext cx="7883525" cy="1150937"/>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800" dirty="0">
                <a:latin typeface="Al Nile" charset="-78"/>
                <a:ea typeface="Al Nile" charset="-78"/>
                <a:cs typeface="Al Nile" charset="-78"/>
              </a:rPr>
              <a:t>SI ES UN FACTOR DE RIESGO: OJO ANTE DESAFIOS</a:t>
            </a:r>
          </a:p>
          <a:p>
            <a:pPr eaLnBrk="1" hangingPunct="1">
              <a:defRPr/>
            </a:pPr>
            <a:r>
              <a:rPr lang="es-ES_tradnl" sz="2800" dirty="0">
                <a:latin typeface="Al Nile" charset="-78"/>
                <a:ea typeface="Al Nile" charset="-78"/>
                <a:cs typeface="Al Nile" charset="-78"/>
              </a:rPr>
              <a:t>HEMOSTATICOS!!!!</a:t>
            </a:r>
          </a:p>
        </p:txBody>
      </p:sp>
    </p:spTree>
    <p:extLst>
      <p:ext uri="{BB962C8B-B14F-4D97-AF65-F5344CB8AC3E}">
        <p14:creationId xmlns:p14="http://schemas.microsoft.com/office/powerpoint/2010/main" val="1498608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 calcmode="lin" valueType="num">
                                      <p:cBhvr additive="base">
                                        <p:cTn id="17" dur="500" fill="hold"/>
                                        <p:tgtEl>
                                          <p:spTgt spid="107524"/>
                                        </p:tgtEl>
                                        <p:attrNameLst>
                                          <p:attrName>ppt_x</p:attrName>
                                        </p:attrNameLst>
                                      </p:cBhvr>
                                      <p:tavLst>
                                        <p:tav tm="0">
                                          <p:val>
                                            <p:strVal val="#ppt_x"/>
                                          </p:val>
                                        </p:tav>
                                        <p:tav tm="100000">
                                          <p:val>
                                            <p:strVal val="#ppt_x"/>
                                          </p:val>
                                        </p:tav>
                                      </p:tavLst>
                                    </p:anim>
                                    <p:anim calcmode="lin" valueType="num">
                                      <p:cBhvr additive="base">
                                        <p:cTn id="18"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7524" grpId="0" animBg="1"/>
      <p:bldP spid="6" grpId="0" animBg="1"/>
      <p:bldP spid="10" grpId="0" animBg="1"/>
      <p:bldP spid="11"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5" name="Text Box 5"/>
          <p:cNvSpPr txBox="1">
            <a:spLocks noChangeArrowheads="1"/>
          </p:cNvSpPr>
          <p:nvPr/>
        </p:nvSpPr>
        <p:spPr bwMode="auto">
          <a:xfrm>
            <a:off x="323850" y="1628775"/>
            <a:ext cx="8640763" cy="5016500"/>
          </a:xfrm>
          <a:prstGeom prst="rect">
            <a:avLst/>
          </a:prstGeom>
          <a:noFill/>
          <a:ln w="730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marL="457200" indent="-457200" eaLnBrk="1" hangingPunct="1">
              <a:spcBef>
                <a:spcPct val="0"/>
              </a:spcBef>
              <a:buClrTx/>
              <a:buSzTx/>
              <a:defRPr/>
            </a:pPr>
            <a:r>
              <a:rPr lang="es-ES" altLang="es-AR" b="1" dirty="0" smtClean="0">
                <a:latin typeface="Al Nile" charset="-78"/>
                <a:ea typeface="Al Nile" charset="-78"/>
                <a:cs typeface="Al Nile" charset="-78"/>
              </a:rPr>
              <a:t>Amplio rango normal del VWF en la población.</a:t>
            </a:r>
          </a:p>
          <a:p>
            <a:pPr marL="457200" indent="-457200" eaLnBrk="1" hangingPunct="1">
              <a:spcBef>
                <a:spcPct val="0"/>
              </a:spcBef>
              <a:buClrTx/>
              <a:buSzTx/>
              <a:defRPr/>
            </a:pPr>
            <a:r>
              <a:rPr lang="es-MX" altLang="es-ES_tradnl" b="1" dirty="0" smtClean="0">
                <a:effectLst>
                  <a:outerShdw blurRad="38100" dist="38100" dir="2700000" algn="tl">
                    <a:srgbClr val="000000"/>
                  </a:outerShdw>
                </a:effectLst>
                <a:latin typeface="Al Nile" charset="-78"/>
                <a:ea typeface="Al Nile" charset="-78"/>
                <a:cs typeface="Al Nile" charset="-78"/>
              </a:rPr>
              <a:t>Superposición de síntomas con población normal </a:t>
            </a:r>
            <a:r>
              <a:rPr lang="es-MX" altLang="es-ES_tradnl" dirty="0" smtClean="0">
                <a:effectLst>
                  <a:outerShdw blurRad="38100" dist="38100" dir="2700000" algn="tl">
                    <a:srgbClr val="000000"/>
                  </a:outerShdw>
                </a:effectLst>
                <a:latin typeface="Al Nile" charset="-78"/>
                <a:ea typeface="Al Nile" charset="-78"/>
                <a:cs typeface="Al Nile" charset="-78"/>
              </a:rPr>
              <a:t>	</a:t>
            </a:r>
            <a:endParaRPr lang="es-ES" altLang="es-AR" b="1" dirty="0" smtClean="0">
              <a:latin typeface="Al Nile" charset="-78"/>
              <a:ea typeface="Al Nile" charset="-78"/>
              <a:cs typeface="Al Nile" charset="-78"/>
            </a:endParaRPr>
          </a:p>
          <a:p>
            <a:pPr marL="457200" indent="-457200" eaLnBrk="1" hangingPunct="1">
              <a:spcBef>
                <a:spcPct val="0"/>
              </a:spcBef>
              <a:buClrTx/>
              <a:buSzTx/>
              <a:defRPr/>
            </a:pPr>
            <a:r>
              <a:rPr lang="es-ES" altLang="es-AR" b="1" dirty="0" smtClean="0">
                <a:latin typeface="Al Nile" charset="-78"/>
                <a:ea typeface="Al Nile" charset="-78"/>
                <a:cs typeface="Al Nile" charset="-78"/>
              </a:rPr>
              <a:t>Riesgo hemorrágico o enfermedad.</a:t>
            </a:r>
          </a:p>
          <a:p>
            <a:pPr marL="457200" indent="-457200" eaLnBrk="1" hangingPunct="1">
              <a:spcBef>
                <a:spcPct val="0"/>
              </a:spcBef>
              <a:buClrTx/>
              <a:buSzTx/>
              <a:defRPr/>
            </a:pPr>
            <a:r>
              <a:rPr lang="es-ES" altLang="es-AR" b="1" dirty="0" smtClean="0">
                <a:latin typeface="Al Nile" charset="-78"/>
                <a:ea typeface="Al Nile" charset="-78"/>
                <a:cs typeface="Al Nile" charset="-78"/>
              </a:rPr>
              <a:t>Fluctuaciones en niveles de VW (</a:t>
            </a:r>
            <a:r>
              <a:rPr lang="es-ES" altLang="es-AR" b="1" dirty="0" err="1" smtClean="0">
                <a:latin typeface="Al Nile" charset="-78"/>
                <a:ea typeface="Al Nile" charset="-78"/>
                <a:cs typeface="Al Nile" charset="-78"/>
              </a:rPr>
              <a:t>pte.</a:t>
            </a:r>
            <a:r>
              <a:rPr lang="es-ES" altLang="es-AR" b="1" dirty="0" smtClean="0">
                <a:latin typeface="Al Nile" charset="-78"/>
                <a:ea typeface="Al Nile" charset="-78"/>
                <a:cs typeface="Al Nile" charset="-78"/>
              </a:rPr>
              <a:t>/</a:t>
            </a:r>
            <a:r>
              <a:rPr lang="es-ES" altLang="es-AR" b="1" dirty="0" err="1" smtClean="0">
                <a:latin typeface="Al Nile" charset="-78"/>
                <a:ea typeface="Al Nile" charset="-78"/>
                <a:cs typeface="Al Nile" charset="-78"/>
              </a:rPr>
              <a:t>flia</a:t>
            </a:r>
            <a:r>
              <a:rPr lang="es-ES" altLang="es-AR" b="1" dirty="0" smtClean="0">
                <a:latin typeface="Al Nile" charset="-78"/>
                <a:ea typeface="Al Nile" charset="-78"/>
                <a:cs typeface="Al Nile" charset="-78"/>
              </a:rPr>
              <a:t>.)  </a:t>
            </a:r>
            <a:r>
              <a:rPr lang="es-ES" altLang="es-AR" b="1" dirty="0" smtClean="0">
                <a:solidFill>
                  <a:srgbClr val="FF0000"/>
                </a:solidFill>
                <a:latin typeface="Al Nile" charset="-78"/>
                <a:ea typeface="Al Nile" charset="-78"/>
                <a:cs typeface="Al Nile" charset="-78"/>
              </a:rPr>
              <a:t>Factores fisiológicos </a:t>
            </a:r>
            <a:r>
              <a:rPr lang="es-ES" altLang="es-AR" b="1" dirty="0" smtClean="0">
                <a:latin typeface="Al Nile" charset="-78"/>
                <a:ea typeface="Al Nile" charset="-78"/>
                <a:cs typeface="Al Nile" charset="-78"/>
              </a:rPr>
              <a:t>(grupo </a:t>
            </a:r>
            <a:r>
              <a:rPr lang="es-ES" altLang="es-AR" b="1" dirty="0" err="1" smtClean="0">
                <a:latin typeface="Al Nile" charset="-78"/>
                <a:ea typeface="Al Nile" charset="-78"/>
                <a:cs typeface="Al Nile" charset="-78"/>
              </a:rPr>
              <a:t>sanguineo</a:t>
            </a:r>
            <a:r>
              <a:rPr lang="es-ES" altLang="es-AR" b="1" dirty="0" smtClean="0">
                <a:latin typeface="Al Nile" charset="-78"/>
                <a:ea typeface="Al Nile" charset="-78"/>
                <a:cs typeface="Al Nile" charset="-78"/>
              </a:rPr>
              <a:t>, embarazo), </a:t>
            </a:r>
            <a:r>
              <a:rPr lang="es-ES" altLang="es-AR" b="1" dirty="0" smtClean="0">
                <a:solidFill>
                  <a:srgbClr val="FF0000"/>
                </a:solidFill>
                <a:latin typeface="Al Nile" charset="-78"/>
                <a:ea typeface="Al Nile" charset="-78"/>
                <a:cs typeface="Al Nile" charset="-78"/>
              </a:rPr>
              <a:t>estado </a:t>
            </a:r>
            <a:r>
              <a:rPr lang="es-ES" altLang="es-AR" b="1" dirty="0" err="1" smtClean="0">
                <a:solidFill>
                  <a:srgbClr val="FF0000"/>
                </a:solidFill>
                <a:latin typeface="Al Nile" charset="-78"/>
                <a:ea typeface="Al Nile" charset="-78"/>
                <a:cs typeface="Al Nile" charset="-78"/>
              </a:rPr>
              <a:t>patologicos</a:t>
            </a:r>
            <a:r>
              <a:rPr lang="es-ES" altLang="es-AR" b="1" dirty="0" smtClean="0">
                <a:solidFill>
                  <a:srgbClr val="FF0000"/>
                </a:solidFill>
                <a:latin typeface="Al Nile" charset="-78"/>
                <a:ea typeface="Al Nile" charset="-78"/>
                <a:cs typeface="Al Nile" charset="-78"/>
              </a:rPr>
              <a:t> </a:t>
            </a:r>
            <a:r>
              <a:rPr lang="es-ES" altLang="es-AR" b="1" dirty="0" smtClean="0">
                <a:latin typeface="Al Nile" charset="-78"/>
                <a:ea typeface="Al Nile" charset="-78"/>
                <a:cs typeface="Al Nile" charset="-78"/>
              </a:rPr>
              <a:t>(reactante fase aguda)  y </a:t>
            </a:r>
            <a:r>
              <a:rPr lang="es-ES" altLang="es-AR" b="1" dirty="0" smtClean="0">
                <a:solidFill>
                  <a:srgbClr val="FF0000"/>
                </a:solidFill>
                <a:latin typeface="Al Nile" charset="-78"/>
                <a:ea typeface="Al Nile" charset="-78"/>
                <a:cs typeface="Al Nile" charset="-78"/>
              </a:rPr>
              <a:t>Drogas </a:t>
            </a:r>
            <a:r>
              <a:rPr lang="es-ES" altLang="es-AR" b="1" dirty="0" smtClean="0">
                <a:latin typeface="Al Nile" charset="-78"/>
                <a:ea typeface="Al Nile" charset="-78"/>
                <a:cs typeface="Al Nile" charset="-78"/>
              </a:rPr>
              <a:t>(</a:t>
            </a:r>
            <a:r>
              <a:rPr lang="es-ES" altLang="es-AR" b="1" dirty="0" err="1" smtClean="0">
                <a:latin typeface="Al Nile" charset="-78"/>
                <a:ea typeface="Al Nile" charset="-78"/>
                <a:cs typeface="Al Nile" charset="-78"/>
              </a:rPr>
              <a:t>estrogenos</a:t>
            </a:r>
            <a:r>
              <a:rPr lang="es-ES" altLang="es-AR" b="1" dirty="0" smtClean="0">
                <a:latin typeface="Al Nile" charset="-78"/>
                <a:ea typeface="Al Nile" charset="-78"/>
                <a:cs typeface="Al Nile" charset="-78"/>
              </a:rPr>
              <a:t>, CTC).</a:t>
            </a:r>
          </a:p>
          <a:p>
            <a:pPr marL="457200" indent="-457200" eaLnBrk="1" hangingPunct="1">
              <a:spcBef>
                <a:spcPct val="0"/>
              </a:spcBef>
              <a:buClrTx/>
              <a:buSzTx/>
              <a:defRPr/>
            </a:pPr>
            <a:r>
              <a:rPr lang="es-ES" altLang="es-AR" b="1" dirty="0" smtClean="0">
                <a:latin typeface="Al Nile" charset="-78"/>
                <a:ea typeface="Al Nile" charset="-78"/>
                <a:cs typeface="Al Nile" charset="-78"/>
              </a:rPr>
              <a:t>Técnicas diagnósticas funcionales.</a:t>
            </a:r>
          </a:p>
          <a:p>
            <a:pPr marL="457200" indent="-457200" eaLnBrk="1" hangingPunct="1">
              <a:spcBef>
                <a:spcPct val="0"/>
              </a:spcBef>
              <a:buClrTx/>
              <a:buSzTx/>
              <a:defRPr/>
            </a:pPr>
            <a:r>
              <a:rPr lang="es-ES" altLang="es-AR" b="1" dirty="0" smtClean="0">
                <a:latin typeface="Al Nile" charset="-78"/>
                <a:ea typeface="Al Nile" charset="-78"/>
                <a:cs typeface="Al Nile" charset="-78"/>
              </a:rPr>
              <a:t>Diagnósticos diferenciales obligados</a:t>
            </a:r>
            <a:r>
              <a:rPr lang="es-ES" altLang="es-AR" dirty="0" smtClean="0">
                <a:latin typeface="Al Nile" charset="-78"/>
                <a:ea typeface="Al Nile" charset="-78"/>
                <a:cs typeface="Al Nile" charset="-78"/>
              </a:rPr>
              <a:t> .</a:t>
            </a:r>
          </a:p>
        </p:txBody>
      </p:sp>
      <p:sp>
        <p:nvSpPr>
          <p:cNvPr id="2" name="Rectángulo redondeado 1"/>
          <p:cNvSpPr/>
          <p:nvPr/>
        </p:nvSpPr>
        <p:spPr bwMode="auto">
          <a:xfrm>
            <a:off x="971550" y="115888"/>
            <a:ext cx="6985000" cy="1296987"/>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outerShdw blurRad="876300" dist="50800" dir="5400000" algn="ctr" rotWithShape="0">
              <a:srgbClr val="000000">
                <a:alpha val="43137"/>
              </a:srgbClr>
            </a:outerShdw>
          </a:effectLst>
          <a:extLst/>
        </p:spPr>
        <p:txBody>
          <a:bodyPr wrap="none"/>
          <a:lstStyle/>
          <a:p>
            <a:pPr algn="ctr" eaLnBrk="1" hangingPunct="1">
              <a:defRPr/>
            </a:pPr>
            <a:r>
              <a:rPr lang="es-ES" altLang="es-AR" sz="4000" b="1" dirty="0">
                <a:solidFill>
                  <a:schemeClr val="bg1">
                    <a:lumMod val="60000"/>
                    <a:lumOff val="40000"/>
                  </a:schemeClr>
                </a:solidFill>
                <a:latin typeface="Al Nile" charset="-78"/>
                <a:ea typeface="Al Nile" charset="-78"/>
                <a:cs typeface="Al Nile" charset="-78"/>
              </a:rPr>
              <a:t>VWD</a:t>
            </a:r>
          </a:p>
          <a:p>
            <a:pPr algn="ctr" eaLnBrk="1" hangingPunct="1">
              <a:defRPr/>
            </a:pPr>
            <a:r>
              <a:rPr lang="es-ES" altLang="es-AR" sz="4000" b="1" dirty="0">
                <a:solidFill>
                  <a:schemeClr val="bg1">
                    <a:lumMod val="60000"/>
                    <a:lumOff val="40000"/>
                  </a:schemeClr>
                </a:solidFill>
                <a:latin typeface="Al Nile" charset="-78"/>
                <a:ea typeface="Al Nile" charset="-78"/>
                <a:cs typeface="Al Nile" charset="-78"/>
              </a:rPr>
              <a:t>Dificultades Diagnósticas</a:t>
            </a:r>
          </a:p>
        </p:txBody>
      </p:sp>
      <p:sp>
        <p:nvSpPr>
          <p:cNvPr id="3" name="Rectángulo redondeado 2"/>
          <p:cNvSpPr/>
          <p:nvPr/>
        </p:nvSpPr>
        <p:spPr bwMode="auto">
          <a:xfrm>
            <a:off x="792163" y="3062288"/>
            <a:ext cx="7704137" cy="2149475"/>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wrap="none"/>
          <a:lstStyle/>
          <a:p>
            <a:pPr algn="ctr" eaLnBrk="1" hangingPunct="1">
              <a:lnSpc>
                <a:spcPct val="140000"/>
              </a:lnSpc>
              <a:defRPr/>
            </a:pPr>
            <a:r>
              <a:rPr lang="es-MX" altLang="es-ES_tradnl" sz="4400" b="1" i="1" dirty="0">
                <a:solidFill>
                  <a:srgbClr val="990033"/>
                </a:solidFill>
                <a:effectLst>
                  <a:outerShdw blurRad="38100" dist="38100" dir="2700000" algn="tl">
                    <a:srgbClr val="000000"/>
                  </a:outerShdw>
                </a:effectLst>
                <a:latin typeface="Al Nile" charset="-78"/>
                <a:ea typeface="Al Nile" charset="-78"/>
                <a:cs typeface="Al Nile" charset="-78"/>
              </a:rPr>
              <a:t>¿ Qué paciente estudiar, </a:t>
            </a:r>
          </a:p>
          <a:p>
            <a:pPr algn="ctr" eaLnBrk="1" hangingPunct="1">
              <a:lnSpc>
                <a:spcPct val="140000"/>
              </a:lnSpc>
              <a:defRPr/>
            </a:pPr>
            <a:r>
              <a:rPr lang="es-MX" altLang="es-ES_tradnl" sz="4400" b="1" i="1" dirty="0">
                <a:solidFill>
                  <a:srgbClr val="990033"/>
                </a:solidFill>
                <a:effectLst>
                  <a:outerShdw blurRad="38100" dist="38100" dir="2700000" algn="tl">
                    <a:srgbClr val="000000"/>
                  </a:outerShdw>
                </a:effectLst>
                <a:latin typeface="Al Nile" charset="-78"/>
                <a:ea typeface="Al Nile" charset="-78"/>
                <a:cs typeface="Al Nile" charset="-78"/>
              </a:rPr>
              <a:t>qué síntomas jerarquizar ? </a:t>
            </a:r>
            <a:endParaRPr lang="es-ES" altLang="es-ES_tradnl" sz="4400" b="1" i="1" dirty="0">
              <a:solidFill>
                <a:srgbClr val="990033"/>
              </a:solidFill>
              <a:effectLst>
                <a:outerShdw blurRad="38100" dist="38100" dir="2700000" algn="tl">
                  <a:srgbClr val="000000"/>
                </a:outerShdw>
              </a:effectLst>
              <a:latin typeface="Al Nile" charset="-78"/>
              <a:ea typeface="Al Nile" charset="-78"/>
              <a:cs typeface="Al Nile" charset="-78"/>
            </a:endParaRPr>
          </a:p>
        </p:txBody>
      </p:sp>
    </p:spTree>
    <p:extLst>
      <p:ext uri="{BB962C8B-B14F-4D97-AF65-F5344CB8AC3E}">
        <p14:creationId xmlns:p14="http://schemas.microsoft.com/office/powerpoint/2010/main" val="1430578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52513"/>
            <a:ext cx="4967288"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bwMode="auto">
          <a:xfrm>
            <a:off x="1691680" y="188640"/>
            <a:ext cx="5328592" cy="576064"/>
          </a:xfrm>
          <a:prstGeom prst="roundRect">
            <a:avLst/>
          </a:prstGeom>
          <a:solidFill>
            <a:srgbClr val="00B0F0"/>
          </a:solidFill>
          <a:ln w="9525" cap="flat" cmpd="sng" algn="ctr">
            <a:solidFill>
              <a:schemeClr val="tx1"/>
            </a:solidFill>
            <a:prstDash val="solid"/>
            <a:round/>
            <a:headEnd type="none" w="med" len="med"/>
            <a:tailEnd type="none" w="med" len="med"/>
          </a:ln>
          <a:effectLst>
            <a:outerShdw blurRad="50800" dist="50800" dir="5400000" algn="ctr" rotWithShape="0">
              <a:srgbClr val="000000">
                <a:alpha val="90000"/>
              </a:srgbClr>
            </a:outerShdw>
            <a:reflection endPos="87000" dist="50800" dir="5400000" sy="-100000" algn="bl" rotWithShape="0"/>
          </a:effectLst>
          <a:extLst/>
        </p:spPr>
        <p:txBody>
          <a:bodyPr wrap="none"/>
          <a:lstStyle/>
          <a:p>
            <a:pPr eaLnBrk="1" hangingPunct="1">
              <a:defRPr/>
            </a:pPr>
            <a:r>
              <a:rPr lang="es-ES_tradnl" dirty="0"/>
              <a:t>                   </a:t>
            </a:r>
            <a:r>
              <a:rPr lang="es-ES_tradnl" sz="2800" b="1" dirty="0">
                <a:solidFill>
                  <a:schemeClr val="bg1">
                    <a:lumMod val="75000"/>
                  </a:schemeClr>
                </a:solidFill>
                <a:latin typeface="Al Nile" charset="-78"/>
                <a:ea typeface="Al Nile" charset="-78"/>
                <a:cs typeface="Al Nile" charset="-78"/>
              </a:rPr>
              <a:t>DIAGNOSTICO</a:t>
            </a:r>
          </a:p>
        </p:txBody>
      </p:sp>
      <p:sp>
        <p:nvSpPr>
          <p:cNvPr id="117763" name="Rectángulo redondeado 3"/>
          <p:cNvSpPr>
            <a:spLocks noChangeArrowheads="1"/>
          </p:cNvSpPr>
          <p:nvPr/>
        </p:nvSpPr>
        <p:spPr bwMode="auto">
          <a:xfrm>
            <a:off x="34925" y="3213100"/>
            <a:ext cx="2665413" cy="1295400"/>
          </a:xfrm>
          <a:prstGeom prst="roundRect">
            <a:avLst>
              <a:gd name="adj" fmla="val 16667"/>
            </a:avLst>
          </a:prstGeom>
          <a:solidFill>
            <a:srgbClr val="FB0B05"/>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latin typeface="Al Nile" charset="-78"/>
                <a:ea typeface="Al Nile" charset="-78"/>
                <a:cs typeface="Al Nile" charset="-78"/>
              </a:rPr>
              <a:t>Historia Personal de</a:t>
            </a:r>
          </a:p>
          <a:p>
            <a:pPr eaLnBrk="1" hangingPunct="1">
              <a:spcBef>
                <a:spcPct val="0"/>
              </a:spcBef>
              <a:buClrTx/>
              <a:buSzTx/>
              <a:buFontTx/>
              <a:buNone/>
            </a:pPr>
            <a:r>
              <a:rPr lang="es-ES_tradnl" altLang="es-ES_tradnl" sz="2400">
                <a:latin typeface="Al Nile" charset="-78"/>
                <a:ea typeface="Al Nile" charset="-78"/>
                <a:cs typeface="Al Nile" charset="-78"/>
              </a:rPr>
              <a:t> sangrado desde </a:t>
            </a:r>
          </a:p>
          <a:p>
            <a:pPr eaLnBrk="1" hangingPunct="1">
              <a:spcBef>
                <a:spcPct val="0"/>
              </a:spcBef>
              <a:buClrTx/>
              <a:buSzTx/>
              <a:buFontTx/>
              <a:buNone/>
            </a:pPr>
            <a:r>
              <a:rPr lang="es-ES_tradnl" altLang="es-ES_tradnl" sz="2400">
                <a:latin typeface="Al Nile" charset="-78"/>
                <a:ea typeface="Al Nile" charset="-78"/>
                <a:cs typeface="Al Nile" charset="-78"/>
              </a:rPr>
              <a:t>la infancia (CLINICO)</a:t>
            </a:r>
          </a:p>
        </p:txBody>
      </p:sp>
      <p:sp>
        <p:nvSpPr>
          <p:cNvPr id="117764" name="Rectángulo redondeado 4"/>
          <p:cNvSpPr>
            <a:spLocks noChangeArrowheads="1"/>
          </p:cNvSpPr>
          <p:nvPr/>
        </p:nvSpPr>
        <p:spPr bwMode="auto">
          <a:xfrm>
            <a:off x="6011863" y="3357563"/>
            <a:ext cx="2952750" cy="1008062"/>
          </a:xfrm>
          <a:prstGeom prst="roundRect">
            <a:avLst>
              <a:gd name="adj" fmla="val 16667"/>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latin typeface="Al Nile" charset="-78"/>
                <a:ea typeface="Al Nile" charset="-78"/>
                <a:cs typeface="Al Nile" charset="-78"/>
              </a:rPr>
              <a:t>Historia Familiar de </a:t>
            </a:r>
          </a:p>
          <a:p>
            <a:pPr eaLnBrk="1" hangingPunct="1">
              <a:spcBef>
                <a:spcPct val="0"/>
              </a:spcBef>
              <a:buClrTx/>
              <a:buSzTx/>
              <a:buFontTx/>
              <a:buNone/>
            </a:pPr>
            <a:r>
              <a:rPr lang="es-ES_tradnl" altLang="es-ES_tradnl" sz="2400">
                <a:latin typeface="Al Nile" charset="-78"/>
                <a:ea typeface="Al Nile" charset="-78"/>
                <a:cs typeface="Al Nile" charset="-78"/>
              </a:rPr>
              <a:t>Sangrado (CLINICO)</a:t>
            </a:r>
          </a:p>
        </p:txBody>
      </p:sp>
      <p:sp>
        <p:nvSpPr>
          <p:cNvPr id="117765" name="Rectángulo redondeado 5"/>
          <p:cNvSpPr>
            <a:spLocks noChangeArrowheads="1"/>
          </p:cNvSpPr>
          <p:nvPr/>
        </p:nvSpPr>
        <p:spPr bwMode="auto">
          <a:xfrm>
            <a:off x="1116013" y="5829300"/>
            <a:ext cx="6264275" cy="839788"/>
          </a:xfrm>
          <a:prstGeom prst="roundRect">
            <a:avLst>
              <a:gd name="adj" fmla="val 16667"/>
            </a:avLst>
          </a:prstGeom>
          <a:solidFill>
            <a:srgbClr val="FFFF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sz="2400" b="1">
                <a:latin typeface="Al Nile" charset="-78"/>
                <a:ea typeface="Al Nile" charset="-78"/>
                <a:cs typeface="Al Nile" charset="-78"/>
              </a:rPr>
              <a:t>Disminución de la actividad del VWF en plasma</a:t>
            </a:r>
          </a:p>
          <a:p>
            <a:pPr algn="ctr" eaLnBrk="1" hangingPunct="1">
              <a:spcBef>
                <a:spcPct val="0"/>
              </a:spcBef>
              <a:buClrTx/>
              <a:buSzTx/>
              <a:buFontTx/>
              <a:buNone/>
            </a:pPr>
            <a:r>
              <a:rPr lang="es-ES_tradnl" altLang="es-ES_tradnl" sz="2400" b="1">
                <a:latin typeface="Al Nile" charset="-78"/>
                <a:ea typeface="Al Nile" charset="-78"/>
                <a:cs typeface="Al Nile" charset="-78"/>
              </a:rPr>
              <a:t>(LABORATORIO)</a:t>
            </a:r>
          </a:p>
        </p:txBody>
      </p:sp>
    </p:spTree>
    <p:extLst>
      <p:ext uri="{BB962C8B-B14F-4D97-AF65-F5344CB8AC3E}">
        <p14:creationId xmlns:p14="http://schemas.microsoft.com/office/powerpoint/2010/main" val="31810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52513"/>
            <a:ext cx="4967288"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bwMode="auto">
          <a:xfrm>
            <a:off x="1691680" y="188640"/>
            <a:ext cx="5328592" cy="576064"/>
          </a:xfrm>
          <a:prstGeom prst="roundRect">
            <a:avLst/>
          </a:prstGeom>
          <a:solidFill>
            <a:srgbClr val="00B0F0"/>
          </a:solidFill>
          <a:ln w="9525" cap="flat" cmpd="sng" algn="ctr">
            <a:solidFill>
              <a:schemeClr val="tx1"/>
            </a:solidFill>
            <a:prstDash val="solid"/>
            <a:round/>
            <a:headEnd type="none" w="med" len="med"/>
            <a:tailEnd type="none" w="med" len="med"/>
          </a:ln>
          <a:effectLst>
            <a:outerShdw blurRad="50800" dist="50800" dir="5400000" algn="ctr" rotWithShape="0">
              <a:srgbClr val="000000">
                <a:alpha val="90000"/>
              </a:srgbClr>
            </a:outerShdw>
            <a:reflection endPos="87000" dist="50800" dir="5400000" sy="-100000" algn="bl" rotWithShape="0"/>
          </a:effectLst>
          <a:extLst/>
        </p:spPr>
        <p:txBody>
          <a:bodyPr wrap="none"/>
          <a:lstStyle/>
          <a:p>
            <a:pPr eaLnBrk="1" hangingPunct="1">
              <a:defRPr/>
            </a:pPr>
            <a:r>
              <a:rPr lang="es-ES_tradnl" dirty="0"/>
              <a:t>                   </a:t>
            </a:r>
            <a:r>
              <a:rPr lang="es-ES_tradnl" sz="2800" b="1" dirty="0">
                <a:solidFill>
                  <a:schemeClr val="bg1">
                    <a:lumMod val="75000"/>
                  </a:schemeClr>
                </a:solidFill>
                <a:latin typeface="Al Nile" charset="-78"/>
                <a:ea typeface="Al Nile" charset="-78"/>
                <a:cs typeface="Al Nile" charset="-78"/>
              </a:rPr>
              <a:t>DIAGNOSTICO</a:t>
            </a:r>
          </a:p>
        </p:txBody>
      </p:sp>
      <p:sp>
        <p:nvSpPr>
          <p:cNvPr id="118787" name="Rectángulo redondeado 3"/>
          <p:cNvSpPr>
            <a:spLocks noChangeArrowheads="1"/>
          </p:cNvSpPr>
          <p:nvPr/>
        </p:nvSpPr>
        <p:spPr bwMode="auto">
          <a:xfrm>
            <a:off x="34925" y="3213100"/>
            <a:ext cx="2665413" cy="1295400"/>
          </a:xfrm>
          <a:prstGeom prst="roundRect">
            <a:avLst>
              <a:gd name="adj" fmla="val 16667"/>
            </a:avLst>
          </a:prstGeom>
          <a:solidFill>
            <a:srgbClr val="FB0B05"/>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latin typeface="Al Nile" charset="-78"/>
                <a:ea typeface="Al Nile" charset="-78"/>
                <a:cs typeface="Al Nile" charset="-78"/>
              </a:rPr>
              <a:t>Historia Personal de</a:t>
            </a:r>
          </a:p>
          <a:p>
            <a:pPr eaLnBrk="1" hangingPunct="1">
              <a:spcBef>
                <a:spcPct val="0"/>
              </a:spcBef>
              <a:buClrTx/>
              <a:buSzTx/>
              <a:buFontTx/>
              <a:buNone/>
            </a:pPr>
            <a:r>
              <a:rPr lang="es-ES_tradnl" altLang="es-ES_tradnl" sz="2400">
                <a:latin typeface="Al Nile" charset="-78"/>
                <a:ea typeface="Al Nile" charset="-78"/>
                <a:cs typeface="Al Nile" charset="-78"/>
              </a:rPr>
              <a:t> sangrado desde </a:t>
            </a:r>
          </a:p>
          <a:p>
            <a:pPr eaLnBrk="1" hangingPunct="1">
              <a:spcBef>
                <a:spcPct val="0"/>
              </a:spcBef>
              <a:buClrTx/>
              <a:buSzTx/>
              <a:buFontTx/>
              <a:buNone/>
            </a:pPr>
            <a:r>
              <a:rPr lang="es-ES_tradnl" altLang="es-ES_tradnl" sz="2400">
                <a:latin typeface="Al Nile" charset="-78"/>
                <a:ea typeface="Al Nile" charset="-78"/>
                <a:cs typeface="Al Nile" charset="-78"/>
              </a:rPr>
              <a:t>la infancia (CLINICO)</a:t>
            </a:r>
          </a:p>
        </p:txBody>
      </p:sp>
    </p:spTree>
    <p:extLst>
      <p:ext uri="{BB962C8B-B14F-4D97-AF65-F5344CB8AC3E}">
        <p14:creationId xmlns:p14="http://schemas.microsoft.com/office/powerpoint/2010/main" val="1344963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sz="quarter"/>
          </p:nvPr>
        </p:nvSpPr>
        <p:spPr>
          <a:xfrm>
            <a:off x="215516" y="0"/>
            <a:ext cx="8568952" cy="1368152"/>
          </a:xfrm>
        </p:spPr>
        <p:txBody>
          <a:bodyPr/>
          <a:lstStyle/>
          <a:p>
            <a:r>
              <a:rPr lang="es-ES_tradnl" sz="3600" dirty="0" smtClean="0"/>
              <a:t>CURSO </a:t>
            </a:r>
            <a:r>
              <a:rPr lang="es-ES_tradnl" sz="3600" smtClean="0"/>
              <a:t>DE CLINICAMEDICA - 2019</a:t>
            </a:r>
            <a:r>
              <a:rPr lang="es-ES_tradnl" sz="3600" dirty="0" smtClean="0"/>
              <a:t/>
            </a:r>
            <a:br>
              <a:rPr lang="es-ES_tradnl" sz="3600" dirty="0" smtClean="0"/>
            </a:br>
            <a:r>
              <a:rPr lang="es-ES_tradnl" sz="3600" dirty="0" smtClean="0"/>
              <a:t>UNR</a:t>
            </a:r>
            <a:endParaRPr lang="es-ES_tradnl" sz="3600" dirty="0"/>
          </a:p>
        </p:txBody>
      </p:sp>
      <p:sp>
        <p:nvSpPr>
          <p:cNvPr id="3" name="Subtítulo 2"/>
          <p:cNvSpPr>
            <a:spLocks noGrp="1"/>
          </p:cNvSpPr>
          <p:nvPr>
            <p:ph type="subTitle" sz="quarter" idx="1"/>
          </p:nvPr>
        </p:nvSpPr>
        <p:spPr>
          <a:xfrm>
            <a:off x="107504" y="1988840"/>
            <a:ext cx="8784976" cy="4032448"/>
          </a:xfrm>
        </p:spPr>
        <p:txBody>
          <a:bodyPr/>
          <a:lstStyle/>
          <a:p>
            <a:r>
              <a:rPr lang="es-ES_tradnl" sz="2800" u="sng" dirty="0" smtClean="0">
                <a:latin typeface="+mj-lt"/>
              </a:rPr>
              <a:t>OBJETIVOS A LOGRAR</a:t>
            </a:r>
          </a:p>
          <a:p>
            <a:pPr marL="457200" indent="-457200" algn="just">
              <a:buFont typeface="Arial" charset="0"/>
              <a:buChar char="•"/>
            </a:pPr>
            <a:r>
              <a:rPr lang="es-ES_tradnl" sz="2800" dirty="0" smtClean="0">
                <a:latin typeface="+mj-lt"/>
              </a:rPr>
              <a:t>Incorporar los conceptos B</a:t>
            </a:r>
            <a:r>
              <a:rPr lang="es-ES" sz="2800" dirty="0" smtClean="0">
                <a:latin typeface="+mj-lt"/>
              </a:rPr>
              <a:t>á</a:t>
            </a:r>
            <a:r>
              <a:rPr lang="es-ES_tradnl" sz="2800" dirty="0" err="1" smtClean="0">
                <a:latin typeface="+mj-lt"/>
              </a:rPr>
              <a:t>sicos</a:t>
            </a:r>
            <a:r>
              <a:rPr lang="es-ES_tradnl" sz="2800" dirty="0" smtClean="0">
                <a:latin typeface="+mj-lt"/>
              </a:rPr>
              <a:t> del Laboratorio en Hemostasia.</a:t>
            </a:r>
          </a:p>
          <a:p>
            <a:pPr marL="457200" indent="-457200" algn="just">
              <a:buFont typeface="Arial" charset="0"/>
              <a:buChar char="•"/>
            </a:pPr>
            <a:endParaRPr lang="es-ES_tradnl" sz="2800" dirty="0" smtClean="0">
              <a:latin typeface="+mj-lt"/>
            </a:endParaRPr>
          </a:p>
          <a:p>
            <a:pPr marL="457200" indent="-457200" algn="just">
              <a:buFont typeface="Arial" charset="0"/>
              <a:buChar char="•"/>
            </a:pPr>
            <a:r>
              <a:rPr lang="es-ES_tradnl" sz="2800" dirty="0" smtClean="0">
                <a:latin typeface="+mj-lt"/>
              </a:rPr>
              <a:t>Nociones B</a:t>
            </a:r>
            <a:r>
              <a:rPr lang="es-ES" sz="2800" dirty="0" smtClean="0">
                <a:latin typeface="+mj-lt"/>
              </a:rPr>
              <a:t>á</a:t>
            </a:r>
            <a:r>
              <a:rPr lang="es-ES_tradnl" sz="2800" dirty="0" err="1" smtClean="0">
                <a:latin typeface="+mj-lt"/>
              </a:rPr>
              <a:t>sicas</a:t>
            </a:r>
            <a:r>
              <a:rPr lang="es-ES_tradnl" sz="2800" dirty="0" smtClean="0">
                <a:latin typeface="+mj-lt"/>
              </a:rPr>
              <a:t> de la Enfermedad de Von </a:t>
            </a:r>
            <a:r>
              <a:rPr lang="es-ES_tradnl" sz="2800" dirty="0" err="1" smtClean="0">
                <a:latin typeface="+mj-lt"/>
              </a:rPr>
              <a:t>Willebrand</a:t>
            </a:r>
            <a:r>
              <a:rPr lang="es-ES_tradnl" sz="2800" dirty="0" smtClean="0">
                <a:latin typeface="+mj-lt"/>
              </a:rPr>
              <a:t>.</a:t>
            </a:r>
          </a:p>
          <a:p>
            <a:pPr marL="457200" indent="-457200" algn="just">
              <a:buFont typeface="Arial" charset="0"/>
              <a:buChar char="•"/>
            </a:pPr>
            <a:endParaRPr lang="es-ES_tradnl" sz="2800" dirty="0" smtClean="0">
              <a:latin typeface="+mj-lt"/>
            </a:endParaRPr>
          </a:p>
          <a:p>
            <a:pPr marL="457200" indent="-457200" algn="just">
              <a:buFont typeface="Arial" charset="0"/>
              <a:buChar char="•"/>
            </a:pPr>
            <a:r>
              <a:rPr lang="es-ES_tradnl" sz="2800" dirty="0" smtClean="0">
                <a:latin typeface="+mj-lt"/>
              </a:rPr>
              <a:t>Nociones B</a:t>
            </a:r>
            <a:r>
              <a:rPr lang="es-ES" sz="2800" dirty="0" smtClean="0">
                <a:latin typeface="+mj-lt"/>
              </a:rPr>
              <a:t>á</a:t>
            </a:r>
            <a:r>
              <a:rPr lang="es-ES_tradnl" sz="2800" dirty="0" err="1" smtClean="0">
                <a:latin typeface="+mj-lt"/>
              </a:rPr>
              <a:t>sicas</a:t>
            </a:r>
            <a:r>
              <a:rPr lang="es-ES_tradnl" sz="2800" dirty="0" smtClean="0">
                <a:latin typeface="+mj-lt"/>
              </a:rPr>
              <a:t> en </a:t>
            </a:r>
            <a:r>
              <a:rPr lang="es-ES_tradnl" sz="2800" dirty="0" err="1" smtClean="0">
                <a:latin typeface="+mj-lt"/>
              </a:rPr>
              <a:t>Dx</a:t>
            </a:r>
            <a:r>
              <a:rPr lang="es-ES_tradnl" sz="2800" dirty="0" smtClean="0">
                <a:latin typeface="+mj-lt"/>
              </a:rPr>
              <a:t>. y tratamiento de Hemofilia </a:t>
            </a:r>
            <a:r>
              <a:rPr lang="es-ES_tradnl" sz="2800" dirty="0" err="1" smtClean="0">
                <a:latin typeface="+mj-lt"/>
              </a:rPr>
              <a:t>cong</a:t>
            </a:r>
            <a:r>
              <a:rPr lang="es-ES" sz="2800" dirty="0" smtClean="0">
                <a:latin typeface="+mj-lt"/>
              </a:rPr>
              <a:t>é</a:t>
            </a:r>
            <a:r>
              <a:rPr lang="es-ES_tradnl" sz="2800" dirty="0" err="1" smtClean="0">
                <a:latin typeface="+mj-lt"/>
              </a:rPr>
              <a:t>nita</a:t>
            </a:r>
            <a:r>
              <a:rPr lang="es-ES_tradnl" sz="2800" dirty="0" smtClean="0">
                <a:latin typeface="+mj-lt"/>
              </a:rPr>
              <a:t> y adquirida.</a:t>
            </a:r>
          </a:p>
          <a:p>
            <a:pPr marL="457200" indent="-457200" algn="just">
              <a:buFont typeface="Arial" charset="0"/>
              <a:buChar char="•"/>
            </a:pPr>
            <a:endParaRPr lang="es-ES_tradnl" sz="2800" dirty="0">
              <a:latin typeface="+mj-lt"/>
            </a:endParaRPr>
          </a:p>
        </p:txBody>
      </p:sp>
    </p:spTree>
    <p:extLst>
      <p:ext uri="{BB962C8B-B14F-4D97-AF65-F5344CB8AC3E}">
        <p14:creationId xmlns:p14="http://schemas.microsoft.com/office/powerpoint/2010/main" val="670654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p:cNvSpPr>
            <a:spLocks noChangeArrowheads="1"/>
          </p:cNvSpPr>
          <p:nvPr/>
        </p:nvSpPr>
        <p:spPr bwMode="auto">
          <a:xfrm>
            <a:off x="838200" y="4038600"/>
            <a:ext cx="7543800" cy="2286000"/>
          </a:xfrm>
          <a:prstGeom prst="rightArrow">
            <a:avLst>
              <a:gd name="adj1" fmla="val 50000"/>
              <a:gd name="adj2" fmla="val 82500"/>
            </a:avLst>
          </a:prstGeom>
          <a:solidFill>
            <a:srgbClr val="66CC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r>
              <a:rPr lang="es-MX" altLang="es-ES_tradnl" sz="2800" b="1"/>
              <a:t>Concentración de los factores</a:t>
            </a:r>
          </a:p>
          <a:p>
            <a:pPr algn="ctr" eaLnBrk="0" hangingPunct="0"/>
            <a:r>
              <a:rPr lang="es-MX" altLang="es-ES_tradnl" sz="2800" b="1"/>
              <a:t>y Plaquetas</a:t>
            </a:r>
            <a:endParaRPr lang="en-GB" altLang="es-ES_tradnl" sz="2800" b="1"/>
          </a:p>
        </p:txBody>
      </p:sp>
      <p:sp>
        <p:nvSpPr>
          <p:cNvPr id="64515" name="Line 3"/>
          <p:cNvSpPr>
            <a:spLocks noChangeShapeType="1"/>
          </p:cNvSpPr>
          <p:nvPr/>
        </p:nvSpPr>
        <p:spPr bwMode="auto">
          <a:xfrm>
            <a:off x="2286000" y="457200"/>
            <a:ext cx="0" cy="4114800"/>
          </a:xfrm>
          <a:prstGeom prst="line">
            <a:avLst/>
          </a:prstGeom>
          <a:noFill/>
          <a:ln w="38100">
            <a:solidFill>
              <a:srgbClr val="FFFF00"/>
            </a:solidFill>
            <a:prstDash val="sysDot"/>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s-ES_tradnl"/>
          </a:p>
        </p:txBody>
      </p:sp>
      <p:sp>
        <p:nvSpPr>
          <p:cNvPr id="64516" name="Line 4"/>
          <p:cNvSpPr>
            <a:spLocks noChangeShapeType="1"/>
          </p:cNvSpPr>
          <p:nvPr/>
        </p:nvSpPr>
        <p:spPr bwMode="auto">
          <a:xfrm>
            <a:off x="6400800" y="457200"/>
            <a:ext cx="0" cy="4114800"/>
          </a:xfrm>
          <a:prstGeom prst="line">
            <a:avLst/>
          </a:prstGeom>
          <a:noFill/>
          <a:ln w="38100">
            <a:solidFill>
              <a:srgbClr val="FFFF00"/>
            </a:solidFill>
            <a:prstDash val="sysDot"/>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s-ES_tradnl"/>
          </a:p>
        </p:txBody>
      </p:sp>
      <p:sp>
        <p:nvSpPr>
          <p:cNvPr id="64517" name="Text Box 5"/>
          <p:cNvSpPr txBox="1">
            <a:spLocks noChangeArrowheads="1"/>
          </p:cNvSpPr>
          <p:nvPr/>
        </p:nvSpPr>
        <p:spPr bwMode="auto">
          <a:xfrm>
            <a:off x="3084513" y="2528888"/>
            <a:ext cx="2678112"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s-MX" altLang="es-ES_tradnl" sz="3200" b="1">
                <a:solidFill>
                  <a:schemeClr val="bg1"/>
                </a:solidFill>
              </a:rPr>
              <a:t>Rango normal</a:t>
            </a:r>
            <a:endParaRPr lang="en-GB" altLang="es-ES_tradnl" sz="3200" b="1">
              <a:solidFill>
                <a:schemeClr val="bg1"/>
              </a:solidFill>
            </a:endParaRPr>
          </a:p>
        </p:txBody>
      </p:sp>
      <p:sp>
        <p:nvSpPr>
          <p:cNvPr id="64518" name="Text Box 6"/>
          <p:cNvSpPr txBox="1">
            <a:spLocks noChangeArrowheads="1"/>
          </p:cNvSpPr>
          <p:nvPr/>
        </p:nvSpPr>
        <p:spPr bwMode="auto">
          <a:xfrm>
            <a:off x="309563" y="2286000"/>
            <a:ext cx="1946275"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s-MX" altLang="es-ES_tradnl" sz="3200" b="1">
                <a:solidFill>
                  <a:srgbClr val="00FF00"/>
                </a:solidFill>
              </a:rPr>
              <a:t>Riesgo de </a:t>
            </a:r>
          </a:p>
          <a:p>
            <a:pPr algn="ctr" eaLnBrk="0" hangingPunct="0"/>
            <a:r>
              <a:rPr lang="es-MX" altLang="es-ES_tradnl" sz="3200" b="1">
                <a:solidFill>
                  <a:srgbClr val="00FF00"/>
                </a:solidFill>
              </a:rPr>
              <a:t>sangrado</a:t>
            </a:r>
            <a:endParaRPr lang="en-GB" altLang="es-ES_tradnl" sz="3200" b="1">
              <a:solidFill>
                <a:srgbClr val="00FF00"/>
              </a:solidFill>
            </a:endParaRPr>
          </a:p>
        </p:txBody>
      </p:sp>
      <p:sp>
        <p:nvSpPr>
          <p:cNvPr id="64519" name="Text Box 7"/>
          <p:cNvSpPr txBox="1">
            <a:spLocks noChangeArrowheads="1"/>
          </p:cNvSpPr>
          <p:nvPr/>
        </p:nvSpPr>
        <p:spPr bwMode="auto">
          <a:xfrm>
            <a:off x="6813550" y="2286000"/>
            <a:ext cx="1900238"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s-MX" altLang="es-ES_tradnl" sz="3200" b="1">
                <a:solidFill>
                  <a:srgbClr val="00FF00"/>
                </a:solidFill>
              </a:rPr>
              <a:t>Riesgo de</a:t>
            </a:r>
          </a:p>
          <a:p>
            <a:pPr algn="ctr" eaLnBrk="0" hangingPunct="0"/>
            <a:r>
              <a:rPr lang="es-MX" altLang="es-ES_tradnl" sz="3200" b="1">
                <a:solidFill>
                  <a:srgbClr val="00FF00"/>
                </a:solidFill>
              </a:rPr>
              <a:t>trombosis</a:t>
            </a:r>
            <a:endParaRPr lang="en-GB" altLang="es-ES_tradnl" sz="3200" b="1">
              <a:solidFill>
                <a:srgbClr val="00FF00"/>
              </a:solidFill>
            </a:endParaRPr>
          </a:p>
        </p:txBody>
      </p:sp>
      <p:sp>
        <p:nvSpPr>
          <p:cNvPr id="64520" name="AutoShape 8"/>
          <p:cNvSpPr>
            <a:spLocks noChangeArrowheads="1"/>
          </p:cNvSpPr>
          <p:nvPr/>
        </p:nvSpPr>
        <p:spPr bwMode="auto">
          <a:xfrm>
            <a:off x="838200" y="3429000"/>
            <a:ext cx="1371600" cy="228600"/>
          </a:xfrm>
          <a:prstGeom prst="leftArrow">
            <a:avLst>
              <a:gd name="adj1" fmla="val 50000"/>
              <a:gd name="adj2" fmla="val 150000"/>
            </a:avLst>
          </a:prstGeom>
          <a:solidFill>
            <a:srgbClr val="FF0101"/>
          </a:solidFill>
          <a:ln w="9525">
            <a:solidFill>
              <a:srgbClr val="FF0101"/>
            </a:solidFill>
            <a:miter lim="800000"/>
            <a:headEnd/>
            <a:tailEnd/>
          </a:ln>
          <a:effectLst>
            <a:outerShdw blurRad="63500" dist="46662" dir="2115817" algn="ctr" rotWithShape="0">
              <a:schemeClr val="tx1">
                <a:alpha val="74998"/>
              </a:schemeClr>
            </a:outerShdw>
          </a:effectLst>
        </p:spPr>
        <p:txBody>
          <a:bodyPr wrap="none" anchor="ctr"/>
          <a:lstStyle/>
          <a:p>
            <a:endParaRPr lang="es-ES_tradnl"/>
          </a:p>
        </p:txBody>
      </p:sp>
      <p:sp>
        <p:nvSpPr>
          <p:cNvPr id="64521" name="AutoShape 9"/>
          <p:cNvSpPr>
            <a:spLocks noChangeArrowheads="1"/>
          </p:cNvSpPr>
          <p:nvPr/>
        </p:nvSpPr>
        <p:spPr bwMode="auto">
          <a:xfrm rot="-10800000">
            <a:off x="6477000" y="3429000"/>
            <a:ext cx="1371600" cy="228600"/>
          </a:xfrm>
          <a:prstGeom prst="leftArrow">
            <a:avLst>
              <a:gd name="adj1" fmla="val 50000"/>
              <a:gd name="adj2" fmla="val 150000"/>
            </a:avLst>
          </a:prstGeom>
          <a:solidFill>
            <a:srgbClr val="FF0101"/>
          </a:solidFill>
          <a:ln w="9525">
            <a:solidFill>
              <a:srgbClr val="FF0101"/>
            </a:solidFill>
            <a:miter lim="800000"/>
            <a:headEnd/>
            <a:tailEnd/>
          </a:ln>
          <a:effectLst>
            <a:outerShdw blurRad="63500" dist="46662" dir="2115817" algn="ctr" rotWithShape="0">
              <a:schemeClr val="tx1">
                <a:alpha val="74998"/>
              </a:schemeClr>
            </a:outerShdw>
          </a:effectLst>
        </p:spPr>
        <p:txBody>
          <a:bodyPr wrap="none" anchor="ctr"/>
          <a:lstStyle/>
          <a:p>
            <a:endParaRPr lang="es-ES_tradnl"/>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07504" y="332656"/>
            <a:ext cx="8568952" cy="1077218"/>
          </a:xfrm>
          <a:prstGeom prst="rect">
            <a:avLst/>
          </a:prstGeom>
          <a:solidFill>
            <a:srgbClr val="FF6600"/>
          </a:solidFill>
          <a:ln>
            <a:noFill/>
          </a:ln>
          <a:effectLst>
            <a:outerShdw blurRad="50800" dist="50800" dir="5400000" algn="ctr" rotWithShape="0">
              <a:srgbClr val="000000">
                <a:alpha val="90000"/>
              </a:srgbClr>
            </a:outerShdw>
            <a:reflection stA="99000" endPos="65000" dist="50800" dir="5400000" sy="-100000" algn="bl" rotWithShape="0"/>
          </a:effectLs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defRPr/>
            </a:pPr>
            <a:r>
              <a:rPr lang="es-AR" altLang="es-ES_tradnl" b="1" smtClean="0">
                <a:solidFill>
                  <a:schemeClr val="bg1"/>
                </a:solidFill>
              </a:rPr>
              <a:t> </a:t>
            </a:r>
            <a:r>
              <a:rPr lang="es-AR" altLang="es-ES_tradnl" b="1" dirty="0" smtClean="0">
                <a:solidFill>
                  <a:schemeClr val="bg1"/>
                </a:solidFill>
              </a:rPr>
              <a:t>MANIFESTACIONES CLINICAS DE </a:t>
            </a:r>
            <a:r>
              <a:rPr lang="es-AR" altLang="es-ES_tradnl" b="1" smtClean="0">
                <a:solidFill>
                  <a:schemeClr val="bg1"/>
                </a:solidFill>
              </a:rPr>
              <a:t>LA ENFERMEDAD</a:t>
            </a:r>
            <a:endParaRPr lang="es-ES" altLang="es-ES_tradnl" b="1" dirty="0" smtClean="0">
              <a:solidFill>
                <a:schemeClr val="bg1"/>
              </a:solidFill>
            </a:endParaRPr>
          </a:p>
        </p:txBody>
      </p:sp>
      <p:sp>
        <p:nvSpPr>
          <p:cNvPr id="119810" name="Rectángulo redondeado 1"/>
          <p:cNvSpPr>
            <a:spLocks noChangeArrowheads="1"/>
          </p:cNvSpPr>
          <p:nvPr/>
        </p:nvSpPr>
        <p:spPr bwMode="auto">
          <a:xfrm>
            <a:off x="1476375" y="2060575"/>
            <a:ext cx="5759450" cy="647700"/>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sz="2800" b="1">
                <a:latin typeface="Al Nile" charset="-78"/>
                <a:ea typeface="Al Nile" charset="-78"/>
                <a:cs typeface="Al Nile" charset="-78"/>
              </a:rPr>
              <a:t>SANGRADO CUTANEO - MUCOSO</a:t>
            </a:r>
          </a:p>
        </p:txBody>
      </p:sp>
      <p:pic>
        <p:nvPicPr>
          <p:cNvPr id="102403" name="Picture 2" descr="http://www.botiquin.org/wp-content/uploads/2013/02/herida_sangre_en_bo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018" y="2924944"/>
            <a:ext cx="2684462" cy="2405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2404" name="Picture 10" descr="https://otorrinos2do.files.wordpress.com/2009/06/800px-epistaxis1-e1293716671515.jpg?w=300&amp;h=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924944"/>
            <a:ext cx="3054350" cy="2290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157" y="4653136"/>
            <a:ext cx="2790037" cy="1838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74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1026"/>
          <p:cNvSpPr txBox="1">
            <a:spLocks noChangeArrowheads="1"/>
          </p:cNvSpPr>
          <p:nvPr/>
        </p:nvSpPr>
        <p:spPr bwMode="auto">
          <a:xfrm>
            <a:off x="533400" y="609600"/>
            <a:ext cx="8153400" cy="528638"/>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2800" b="1"/>
              <a:t>CONCEPTOS BASICOS A TENER EN CUENTA</a:t>
            </a:r>
            <a:endParaRPr lang="es-ES" altLang="es-ES_tradnl" sz="2800" b="1"/>
          </a:p>
        </p:txBody>
      </p:sp>
      <p:sp>
        <p:nvSpPr>
          <p:cNvPr id="168963" name="Text Box 1027"/>
          <p:cNvSpPr txBox="1">
            <a:spLocks noChangeArrowheads="1"/>
          </p:cNvSpPr>
          <p:nvPr/>
        </p:nvSpPr>
        <p:spPr bwMode="auto">
          <a:xfrm>
            <a:off x="381000" y="2590800"/>
            <a:ext cx="2209800" cy="822325"/>
          </a:xfrm>
          <a:prstGeom prst="rect">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Char char="•"/>
            </a:pPr>
            <a:r>
              <a:rPr lang="es-AR" altLang="es-ES_tradnl" sz="2400" b="1"/>
              <a:t>SANGRADO MUCOCUTA.</a:t>
            </a:r>
            <a:endParaRPr lang="es-ES" altLang="es-ES_tradnl" sz="2400" b="1"/>
          </a:p>
        </p:txBody>
      </p:sp>
      <p:sp>
        <p:nvSpPr>
          <p:cNvPr id="168964" name="Text Box 1028"/>
          <p:cNvSpPr txBox="1">
            <a:spLocks noChangeArrowheads="1"/>
          </p:cNvSpPr>
          <p:nvPr/>
        </p:nvSpPr>
        <p:spPr bwMode="auto">
          <a:xfrm>
            <a:off x="381000" y="4038600"/>
            <a:ext cx="3352800" cy="137001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Char char="•"/>
            </a:pPr>
            <a:r>
              <a:rPr lang="es-AR" altLang="es-ES_tradnl" sz="2400" b="1"/>
              <a:t>HEMARTROSIS</a:t>
            </a:r>
          </a:p>
          <a:p>
            <a:pPr eaLnBrk="1" hangingPunct="1">
              <a:spcBef>
                <a:spcPct val="50000"/>
              </a:spcBef>
              <a:buClrTx/>
              <a:buSzTx/>
              <a:buFontTx/>
              <a:buChar char="•"/>
            </a:pPr>
            <a:r>
              <a:rPr lang="es-AR" altLang="es-ES_tradnl" sz="2400" b="1"/>
              <a:t>SANGRADO PARTES BLANDAS</a:t>
            </a:r>
            <a:endParaRPr lang="es-ES" altLang="es-ES_tradnl" sz="2400" b="1"/>
          </a:p>
        </p:txBody>
      </p:sp>
      <p:sp>
        <p:nvSpPr>
          <p:cNvPr id="168965" name="AutoShape 1029"/>
          <p:cNvSpPr>
            <a:spLocks noChangeArrowheads="1"/>
          </p:cNvSpPr>
          <p:nvPr/>
        </p:nvSpPr>
        <p:spPr bwMode="auto">
          <a:xfrm>
            <a:off x="2971800" y="2667000"/>
            <a:ext cx="2819400" cy="457200"/>
          </a:xfrm>
          <a:prstGeom prst="rightArrow">
            <a:avLst>
              <a:gd name="adj1" fmla="val 50000"/>
              <a:gd name="adj2" fmla="val 1541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68966" name="AutoShape 1030"/>
          <p:cNvSpPr>
            <a:spLocks noChangeArrowheads="1"/>
          </p:cNvSpPr>
          <p:nvPr/>
        </p:nvSpPr>
        <p:spPr bwMode="auto">
          <a:xfrm>
            <a:off x="3886200" y="4419600"/>
            <a:ext cx="2438400" cy="457200"/>
          </a:xfrm>
          <a:prstGeom prst="rightArrow">
            <a:avLst>
              <a:gd name="adj1" fmla="val 50000"/>
              <a:gd name="adj2" fmla="val 1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68967" name="Text Box 1031"/>
          <p:cNvSpPr txBox="1">
            <a:spLocks noChangeArrowheads="1"/>
          </p:cNvSpPr>
          <p:nvPr/>
        </p:nvSpPr>
        <p:spPr bwMode="auto">
          <a:xfrm>
            <a:off x="6324600" y="2667000"/>
            <a:ext cx="2438400" cy="457200"/>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2400"/>
              <a:t>ANORMAL VW</a:t>
            </a:r>
            <a:endParaRPr lang="es-ES" altLang="es-ES_tradnl" sz="2400"/>
          </a:p>
        </p:txBody>
      </p:sp>
      <p:sp>
        <p:nvSpPr>
          <p:cNvPr id="168969" name="Text Box 1033"/>
          <p:cNvSpPr txBox="1">
            <a:spLocks noChangeArrowheads="1"/>
          </p:cNvSpPr>
          <p:nvPr/>
        </p:nvSpPr>
        <p:spPr bwMode="auto">
          <a:xfrm>
            <a:off x="6477000" y="4419600"/>
            <a:ext cx="2514600" cy="1004888"/>
          </a:xfrm>
          <a:prstGeom prst="rect">
            <a:avLst/>
          </a:prstGeom>
          <a:solidFill>
            <a:srgbClr val="0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2400"/>
              <a:t> FACTOR VIII</a:t>
            </a:r>
          </a:p>
          <a:p>
            <a:pPr eaLnBrk="1" hangingPunct="1">
              <a:spcBef>
                <a:spcPct val="50000"/>
              </a:spcBef>
              <a:buClrTx/>
              <a:buSzTx/>
              <a:buFontTx/>
              <a:buNone/>
            </a:pPr>
            <a:r>
              <a:rPr lang="es-AR" altLang="es-ES_tradnl" sz="2400"/>
              <a:t>O VWD 3</a:t>
            </a:r>
            <a:endParaRPr lang="es-ES" altLang="es-ES_tradnl" sz="2400"/>
          </a:p>
        </p:txBody>
      </p:sp>
      <p:sp>
        <p:nvSpPr>
          <p:cNvPr id="168970" name="Text Box 1034"/>
          <p:cNvSpPr txBox="1">
            <a:spLocks noChangeArrowheads="1"/>
          </p:cNvSpPr>
          <p:nvPr/>
        </p:nvSpPr>
        <p:spPr bwMode="auto">
          <a:xfrm>
            <a:off x="685800" y="6248400"/>
            <a:ext cx="800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sz="1200"/>
              <a:t>Agusto B. Federici. Cong. Mundial de Hemofilia. Paris 2011.</a:t>
            </a:r>
            <a:endParaRPr lang="es-ES" altLang="es-ES_tradnl" sz="1200"/>
          </a:p>
        </p:txBody>
      </p:sp>
    </p:spTree>
    <p:extLst>
      <p:ext uri="{BB962C8B-B14F-4D97-AF65-F5344CB8AC3E}">
        <p14:creationId xmlns:p14="http://schemas.microsoft.com/office/powerpoint/2010/main" val="965170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7" name="Rectángulo redondeado 1"/>
          <p:cNvSpPr>
            <a:spLocks noChangeArrowheads="1"/>
          </p:cNvSpPr>
          <p:nvPr/>
        </p:nvSpPr>
        <p:spPr bwMode="auto">
          <a:xfrm>
            <a:off x="539750" y="333375"/>
            <a:ext cx="7848600" cy="1008063"/>
          </a:xfrm>
          <a:prstGeom prst="roundRect">
            <a:avLst>
              <a:gd name="adj" fmla="val 16667"/>
            </a:avLst>
          </a:pr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800" b="1">
                <a:solidFill>
                  <a:srgbClr val="FF0000"/>
                </a:solidFill>
                <a:latin typeface="Al Nile" charset="-78"/>
                <a:ea typeface="Al Nile" charset="-78"/>
                <a:cs typeface="Al Nile" charset="-78"/>
              </a:rPr>
              <a:t>MAS ALLA DE LOS REGISTROS Y DE LA LITERATURA</a:t>
            </a:r>
          </a:p>
          <a:p>
            <a:pPr eaLnBrk="1" hangingPunct="1">
              <a:spcBef>
                <a:spcPct val="0"/>
              </a:spcBef>
              <a:buClrTx/>
              <a:buSzTx/>
              <a:buFontTx/>
              <a:buNone/>
            </a:pPr>
            <a:r>
              <a:rPr lang="es-ES_tradnl" altLang="es-ES_tradnl" sz="2800" b="1">
                <a:solidFill>
                  <a:srgbClr val="FF0000"/>
                </a:solidFill>
                <a:latin typeface="Al Nile" charset="-78"/>
                <a:ea typeface="Al Nile" charset="-78"/>
                <a:cs typeface="Al Nile" charset="-78"/>
              </a:rPr>
              <a:t>¿DE QUE DEPENDE LA PRESENTACION CLINICA?</a:t>
            </a:r>
          </a:p>
        </p:txBody>
      </p:sp>
      <p:sp>
        <p:nvSpPr>
          <p:cNvPr id="3" name="Rectángulo redondeado 2"/>
          <p:cNvSpPr/>
          <p:nvPr/>
        </p:nvSpPr>
        <p:spPr bwMode="auto">
          <a:xfrm>
            <a:off x="1116013" y="1917700"/>
            <a:ext cx="6624637" cy="647700"/>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latin typeface="Al Nile" charset="-78"/>
                <a:ea typeface="Al Nile" charset="-78"/>
                <a:cs typeface="Al Nile" charset="-78"/>
              </a:rPr>
              <a:t>NIVEL DE FACTOR VW Y DE SU ACTIVIDAD</a:t>
            </a:r>
          </a:p>
        </p:txBody>
      </p:sp>
      <p:sp>
        <p:nvSpPr>
          <p:cNvPr id="4" name="Rectángulo redondeado 3"/>
          <p:cNvSpPr/>
          <p:nvPr/>
        </p:nvSpPr>
        <p:spPr bwMode="auto">
          <a:xfrm>
            <a:off x="1116013" y="2852738"/>
            <a:ext cx="6624637" cy="649287"/>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latin typeface="Al Nile" charset="-78"/>
                <a:ea typeface="Al Nile" charset="-78"/>
                <a:cs typeface="Al Nile" charset="-78"/>
              </a:rPr>
              <a:t>NIVEL DEL FACTOR VIII</a:t>
            </a:r>
          </a:p>
        </p:txBody>
      </p:sp>
      <p:sp>
        <p:nvSpPr>
          <p:cNvPr id="121860" name="Rectángulo redondeado 4"/>
          <p:cNvSpPr>
            <a:spLocks noChangeArrowheads="1"/>
          </p:cNvSpPr>
          <p:nvPr/>
        </p:nvSpPr>
        <p:spPr bwMode="auto">
          <a:xfrm>
            <a:off x="1116013" y="3789363"/>
            <a:ext cx="7704137" cy="792162"/>
          </a:xfrm>
          <a:prstGeom prst="roundRect">
            <a:avLst>
              <a:gd name="adj" fmla="val 16667"/>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b="1">
                <a:latin typeface="Al Nile" charset="-78"/>
                <a:ea typeface="Al Nile" charset="-78"/>
                <a:cs typeface="Al Nile" charset="-78"/>
              </a:rPr>
              <a:t>DE LOS DIFERENTES SUBTIPO DE LA ENFERMEDAD</a:t>
            </a:r>
          </a:p>
        </p:txBody>
      </p:sp>
      <p:sp>
        <p:nvSpPr>
          <p:cNvPr id="121861" name="Rectángulo redondeado 5"/>
          <p:cNvSpPr>
            <a:spLocks noChangeArrowheads="1"/>
          </p:cNvSpPr>
          <p:nvPr/>
        </p:nvSpPr>
        <p:spPr bwMode="auto">
          <a:xfrm>
            <a:off x="1187450" y="5949950"/>
            <a:ext cx="6624638" cy="647700"/>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b="1">
                <a:latin typeface="Al Nile" charset="-78"/>
                <a:ea typeface="Al Nile" charset="-78"/>
                <a:cs typeface="Al Nile" charset="-78"/>
              </a:rPr>
              <a:t>SEXO</a:t>
            </a:r>
            <a:r>
              <a:rPr lang="es-ES" altLang="es-ES_tradnl" sz="2400" b="1">
                <a:latin typeface="Al Nile" charset="-78"/>
                <a:ea typeface="Al Nile" charset="-78"/>
                <a:cs typeface="Al Nile" charset="-78"/>
              </a:rPr>
              <a:t> (ciclo menstrual),  EDAD ????</a:t>
            </a:r>
            <a:endParaRPr lang="es-ES_tradnl" altLang="es-ES_tradnl" sz="2400" b="1">
              <a:latin typeface="Al Nile" charset="-78"/>
              <a:ea typeface="Al Nile" charset="-78"/>
              <a:cs typeface="Al Nile" charset="-78"/>
            </a:endParaRPr>
          </a:p>
        </p:txBody>
      </p:sp>
      <p:sp>
        <p:nvSpPr>
          <p:cNvPr id="7" name="Rectángulo redondeado 5"/>
          <p:cNvSpPr>
            <a:spLocks noChangeArrowheads="1"/>
          </p:cNvSpPr>
          <p:nvPr/>
        </p:nvSpPr>
        <p:spPr bwMode="auto">
          <a:xfrm>
            <a:off x="1187450" y="4941888"/>
            <a:ext cx="6624638" cy="647700"/>
          </a:xfrm>
          <a:prstGeom prst="roundRect">
            <a:avLst>
              <a:gd name="adj" fmla="val 16667"/>
            </a:avLst>
          </a:prstGeom>
          <a:solidFill>
            <a:schemeClr val="accent3">
              <a:lumMod val="50000"/>
            </a:schemeClr>
          </a:solidFill>
          <a:ln w="476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defRPr/>
            </a:pPr>
            <a:r>
              <a:rPr lang="es-ES_tradnl" altLang="es-ES_tradnl" sz="2400" b="1" dirty="0" smtClean="0">
                <a:latin typeface="Al Nile" charset="-78"/>
                <a:ea typeface="Al Nile" charset="-78"/>
                <a:cs typeface="Al Nile" charset="-78"/>
              </a:rPr>
              <a:t>PATRON DE SANGRADO (PERSONAL Y </a:t>
            </a:r>
            <a:r>
              <a:rPr lang="es-ES_tradnl" altLang="es-ES_tradnl" sz="2400" b="1" dirty="0" err="1" smtClean="0">
                <a:latin typeface="Al Nile" charset="-78"/>
                <a:ea typeface="Al Nile" charset="-78"/>
                <a:cs typeface="Al Nile" charset="-78"/>
              </a:rPr>
              <a:t>Flia</a:t>
            </a:r>
            <a:r>
              <a:rPr lang="es-ES_tradnl" altLang="es-ES_tradnl" sz="2400" b="1" dirty="0" smtClean="0">
                <a:latin typeface="Al Nile" charset="-78"/>
                <a:ea typeface="Al Nile" charset="-78"/>
                <a:cs typeface="Al Nile" charset="-78"/>
              </a:rPr>
              <a:t>.)</a:t>
            </a:r>
          </a:p>
        </p:txBody>
      </p:sp>
    </p:spTree>
    <p:extLst>
      <p:ext uri="{BB962C8B-B14F-4D97-AF65-F5344CB8AC3E}">
        <p14:creationId xmlns:p14="http://schemas.microsoft.com/office/powerpoint/2010/main" val="1676069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 y="1773238"/>
            <a:ext cx="8524875" cy="4908550"/>
          </a:xfrm>
          <a:prstGeom prst="rect">
            <a:avLst/>
          </a:prstGeom>
          <a:effectLst>
            <a:outerShdw blurRad="50800" dist="50800" dir="5400000" sx="1000" sy="1000" algn="ctr" rotWithShape="0">
              <a:srgbClr val="000000"/>
            </a:outerShdw>
            <a:reflection stA="45000" endPos="7000" dist="50800" dir="5400000" sy="-100000" algn="bl" rotWithShape="0"/>
            <a:softEdge rad="63500"/>
          </a:effectLst>
        </p:spPr>
      </p:pic>
      <p:sp>
        <p:nvSpPr>
          <p:cNvPr id="4" name="Rectángulo redondeado 3"/>
          <p:cNvSpPr/>
          <p:nvPr/>
        </p:nvSpPr>
        <p:spPr bwMode="auto">
          <a:xfrm>
            <a:off x="323528" y="260648"/>
            <a:ext cx="5400600" cy="1224136"/>
          </a:xfrm>
          <a:prstGeom prst="roundRect">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a:bevelB w="101600" prst="riblet"/>
          </a:sp3d>
          <a:extLst/>
        </p:spPr>
        <p:txBody>
          <a:bodyPr wrap="none"/>
          <a:lstStyle/>
          <a:p>
            <a:pPr eaLnBrk="1" hangingPunct="1">
              <a:defRPr/>
            </a:pPr>
            <a:r>
              <a:rPr lang="es-ES_tradnl" sz="3200" b="1" dirty="0">
                <a:latin typeface="Al Nile" charset="-78"/>
                <a:ea typeface="Al Nile" charset="-78"/>
                <a:cs typeface="Al Nile" charset="-78"/>
              </a:rPr>
              <a:t>FRECUENCIA DE </a:t>
            </a:r>
            <a:r>
              <a:rPr lang="es-ES_tradnl" sz="3200" b="1">
                <a:latin typeface="Al Nile" charset="-78"/>
                <a:ea typeface="Al Nile" charset="-78"/>
                <a:cs typeface="Al Nile" charset="-78"/>
              </a:rPr>
              <a:t>SINTOMAS </a:t>
            </a:r>
          </a:p>
          <a:p>
            <a:pPr eaLnBrk="1" hangingPunct="1">
              <a:defRPr/>
            </a:pPr>
            <a:r>
              <a:rPr lang="es-ES_tradnl" sz="3200" b="1" dirty="0">
                <a:latin typeface="Al Nile" charset="-78"/>
                <a:ea typeface="Al Nile" charset="-78"/>
                <a:cs typeface="Al Nile" charset="-78"/>
              </a:rPr>
              <a:t>DE SANGRADO</a:t>
            </a:r>
          </a:p>
        </p:txBody>
      </p:sp>
      <p:sp>
        <p:nvSpPr>
          <p:cNvPr id="123909" name="Rectángulo redondeado 4"/>
          <p:cNvSpPr>
            <a:spLocks noChangeArrowheads="1"/>
          </p:cNvSpPr>
          <p:nvPr/>
        </p:nvSpPr>
        <p:spPr bwMode="auto">
          <a:xfrm>
            <a:off x="250825" y="1771650"/>
            <a:ext cx="8424863" cy="1873250"/>
          </a:xfrm>
          <a:prstGeom prst="roundRect">
            <a:avLst>
              <a:gd name="adj" fmla="val 16667"/>
            </a:avLst>
          </a:prstGeom>
          <a:noFill/>
          <a:ln w="920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pic>
        <p:nvPicPr>
          <p:cNvPr id="123910"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88900"/>
            <a:ext cx="30257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559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2"/>
          <p:cNvSpPr txBox="1">
            <a:spLocks noChangeArrowheads="1"/>
          </p:cNvSpPr>
          <p:nvPr/>
        </p:nvSpPr>
        <p:spPr bwMode="auto">
          <a:xfrm>
            <a:off x="2843213" y="6308725"/>
            <a:ext cx="34575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000" tIns="46800" rIns="90000" bIns="46800">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pPr>
            <a:r>
              <a:rPr lang="es-AR" altLang="es-ES_tradnl" sz="1800" b="1">
                <a:latin typeface="Verdana" charset="0"/>
                <a:ea typeface="Arial" charset="0"/>
                <a:cs typeface="Arial" charset="0"/>
              </a:rPr>
              <a:t>Nichols WL.2008</a:t>
            </a:r>
          </a:p>
        </p:txBody>
      </p:sp>
      <p:graphicFrame>
        <p:nvGraphicFramePr>
          <p:cNvPr id="105564" name="Group 92"/>
          <p:cNvGraphicFramePr>
            <a:graphicFrameLocks noGrp="1"/>
          </p:cNvGraphicFramePr>
          <p:nvPr/>
        </p:nvGraphicFramePr>
        <p:xfrm>
          <a:off x="107950" y="1989138"/>
          <a:ext cx="9001125" cy="3690939"/>
        </p:xfrm>
        <a:graphic>
          <a:graphicData uri="http://schemas.openxmlformats.org/drawingml/2006/table">
            <a:tbl>
              <a:tblPr/>
              <a:tblGrid>
                <a:gridCol w="2232025"/>
                <a:gridCol w="1944688"/>
                <a:gridCol w="1584325"/>
                <a:gridCol w="1871662"/>
                <a:gridCol w="1368425"/>
              </a:tblGrid>
              <a:tr h="98266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endParaRPr kumimoji="0" lang="es-ES_tradnl" altLang="es-ES_tradnl" sz="2600" b="1" i="0" u="none" strike="noStrike" cap="none" normalizeH="0" baseline="0">
                        <a:ln>
                          <a:noFill/>
                        </a:ln>
                        <a:solidFill>
                          <a:schemeClr val="tx1"/>
                        </a:solidFill>
                        <a:effectLst/>
                        <a:latin typeface="Arial" charset="0"/>
                        <a:ea typeface="Arial" charset="0"/>
                        <a:cs typeface="Arial" charset="0"/>
                      </a:endParaRPr>
                    </a:p>
                  </a:txBody>
                  <a:tcPr marL="90000" marR="90000" marT="46800" marB="4680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38CC34"/>
                          </a:solidFill>
                          <a:effectLst/>
                          <a:latin typeface="Arial" charset="0"/>
                          <a:ea typeface="Arial" charset="0"/>
                          <a:cs typeface="Arial" charset="0"/>
                        </a:rPr>
                        <a:t>Normales</a:t>
                      </a:r>
                    </a:p>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38CC34"/>
                          </a:solidFill>
                          <a:effectLst/>
                          <a:latin typeface="Arial" charset="0"/>
                          <a:ea typeface="Arial" charset="0"/>
                          <a:cs typeface="Arial" charset="0"/>
                        </a:rPr>
                        <a:t>(%)</a:t>
                      </a:r>
                    </a:p>
                  </a:txBody>
                  <a:tcPr marL="90000" marR="90000" marT="46800" marB="4680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B0B05"/>
                          </a:solidFill>
                          <a:effectLst/>
                          <a:latin typeface="Arial" charset="0"/>
                          <a:ea typeface="Arial" charset="0"/>
                          <a:cs typeface="Arial" charset="0"/>
                        </a:rPr>
                        <a:t>VWD</a:t>
                      </a:r>
                    </a:p>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B0B05"/>
                          </a:solidFill>
                          <a:effectLst/>
                          <a:latin typeface="Arial" charset="0"/>
                          <a:ea typeface="Arial" charset="0"/>
                          <a:cs typeface="Arial" charset="0"/>
                        </a:rPr>
                        <a:t>(%)</a:t>
                      </a:r>
                    </a:p>
                  </a:txBody>
                  <a:tcPr marL="90000" marR="90000" marT="46800" marB="4680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B0B05"/>
                          </a:solidFill>
                          <a:effectLst/>
                          <a:latin typeface="Arial" charset="0"/>
                          <a:ea typeface="Arial" charset="0"/>
                          <a:cs typeface="Arial" charset="0"/>
                        </a:rPr>
                        <a:t>VWD 1+2 (%)</a:t>
                      </a:r>
                    </a:p>
                  </a:txBody>
                  <a:tcPr marL="90000" marR="90000" marT="46800" marB="4680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B0B05"/>
                          </a:solidFill>
                          <a:effectLst/>
                          <a:latin typeface="Arial" charset="0"/>
                          <a:ea typeface="Arial" charset="0"/>
                          <a:cs typeface="Arial" charset="0"/>
                        </a:rPr>
                        <a:t>VWD 3</a:t>
                      </a:r>
                    </a:p>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B0B05"/>
                          </a:solidFill>
                          <a:effectLst/>
                          <a:latin typeface="Arial" charset="0"/>
                          <a:ea typeface="Arial" charset="0"/>
                          <a:cs typeface="Arial" charset="0"/>
                        </a:rPr>
                        <a:t>(%)</a:t>
                      </a:r>
                    </a:p>
                  </a:txBody>
                  <a:tcPr marL="90000" marR="90000" marT="46800" marB="4680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6762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Epistaxis</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4–23</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F9900"/>
                          </a:solidFill>
                          <a:effectLst/>
                          <a:latin typeface="Arial" charset="0"/>
                          <a:ea typeface="Arial" charset="0"/>
                          <a:cs typeface="Arial" charset="0"/>
                        </a:rPr>
                        <a:t>38–62</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F9900"/>
                          </a:solidFill>
                          <a:effectLst/>
                          <a:latin typeface="Arial" charset="0"/>
                          <a:ea typeface="Arial" charset="0"/>
                          <a:cs typeface="Arial" charset="0"/>
                        </a:rPr>
                        <a:t>53–61</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rgbClr val="FF9900"/>
                          </a:solidFill>
                          <a:effectLst/>
                          <a:latin typeface="Arial" charset="0"/>
                          <a:ea typeface="Arial" charset="0"/>
                          <a:cs typeface="Arial" charset="0"/>
                        </a:rPr>
                        <a:t>66–77</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99"/>
                    </a:solidFill>
                  </a:tcPr>
                </a:tc>
              </a:tr>
              <a:tr h="67786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Menorragia</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23–68</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47–60</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32</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56–69</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67786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Exodoncia</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5–42</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29–52</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17–31</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53–70</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6762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Cirugía</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1–28</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20–28</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20–47</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Tx/>
                        <a:buNone/>
                        <a:tabLst/>
                      </a:pPr>
                      <a:r>
                        <a:rPr kumimoji="0" lang="es-AR" altLang="es-ES_tradnl" sz="2600" b="1" i="0" u="none" strike="noStrike" cap="none" normalizeH="0" baseline="0">
                          <a:ln>
                            <a:noFill/>
                          </a:ln>
                          <a:solidFill>
                            <a:schemeClr val="tx1"/>
                          </a:solidFill>
                          <a:effectLst/>
                          <a:latin typeface="Arial" charset="0"/>
                          <a:ea typeface="Arial" charset="0"/>
                          <a:cs typeface="Arial" charset="0"/>
                        </a:rPr>
                        <a:t>41</a:t>
                      </a:r>
                    </a:p>
                  </a:txBody>
                  <a:tcPr marL="90000" marR="90000" marT="46800" marB="4680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9257" name="Rectangle 41"/>
          <p:cNvSpPr>
            <a:spLocks noChangeArrowheads="1"/>
          </p:cNvSpPr>
          <p:nvPr/>
        </p:nvSpPr>
        <p:spPr bwMode="auto">
          <a:xfrm>
            <a:off x="1765300" y="546100"/>
            <a:ext cx="5678488" cy="771525"/>
          </a:xfrm>
          <a:prstGeom prst="rect">
            <a:avLst/>
          </a:prstGeom>
          <a:solidFill>
            <a:srgbClr val="00B0F0"/>
          </a:solidFill>
          <a:ln w="38100" algn="ctr">
            <a:noFill/>
            <a:miter lim="800000"/>
            <a:headEnd/>
            <a:tailEnd/>
          </a:ln>
          <a:effectLst>
            <a:outerShdw blurRad="1270000" dist="50800" dir="4440000" algn="ctr" rotWithShape="0">
              <a:srgbClr val="000000">
                <a:alpha val="43137"/>
              </a:srgbClr>
            </a:outerShdw>
          </a:effectLst>
        </p:spPr>
        <p:txBody>
          <a:bodyPr wrap="none" lIns="90000" tIns="46800" rIns="90000" bIns="46800">
            <a:spAutoFit/>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spcBef>
                <a:spcPct val="20000"/>
              </a:spcBef>
              <a:buClr>
                <a:schemeClr val="accent2"/>
              </a:buClr>
              <a:buFont typeface="Wingdings" charset="2"/>
              <a:buNone/>
              <a:defRPr/>
            </a:pPr>
            <a:r>
              <a:rPr lang="es-AR" altLang="es-ES_tradnl" sz="4400" b="1" smtClean="0">
                <a:solidFill>
                  <a:srgbClr val="FB0B05"/>
                </a:solidFill>
                <a:effectLst>
                  <a:outerShdw blurRad="38100" dist="38100" dir="2700000" algn="tl">
                    <a:srgbClr val="000000"/>
                  </a:outerShdw>
                </a:effectLst>
                <a:latin typeface="Al Nile" charset="-78"/>
                <a:ea typeface="Al Nile" charset="-78"/>
                <a:cs typeface="Al Nile" charset="-78"/>
              </a:rPr>
              <a:t>Frecuencia de Síntomas</a:t>
            </a:r>
          </a:p>
        </p:txBody>
      </p:sp>
      <p:sp>
        <p:nvSpPr>
          <p:cNvPr id="124969" name="Rectángulo 1"/>
          <p:cNvSpPr>
            <a:spLocks noChangeArrowheads="1"/>
          </p:cNvSpPr>
          <p:nvPr/>
        </p:nvSpPr>
        <p:spPr bwMode="auto">
          <a:xfrm>
            <a:off x="2268538" y="1989138"/>
            <a:ext cx="2016125" cy="3960812"/>
          </a:xfrm>
          <a:prstGeom prst="rect">
            <a:avLst/>
          </a:prstGeom>
          <a:noFill/>
          <a:ln w="73025">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3" name="Rectángulo 2"/>
          <p:cNvSpPr/>
          <p:nvPr/>
        </p:nvSpPr>
        <p:spPr bwMode="auto">
          <a:xfrm>
            <a:off x="2195513" y="1484313"/>
            <a:ext cx="2089150" cy="461962"/>
          </a:xfrm>
          <a:prstGeom prst="rect">
            <a:avLst/>
          </a:prstGeom>
          <a:noFill/>
          <a:ln w="476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solidFill>
                  <a:schemeClr val="tx2">
                    <a:lumMod val="75000"/>
                  </a:schemeClr>
                </a:solidFill>
                <a:latin typeface="Al Nile" charset="-78"/>
                <a:ea typeface="Al Nile" charset="-78"/>
                <a:cs typeface="Al Nile" charset="-78"/>
              </a:rPr>
              <a:t>Se superponen</a:t>
            </a:r>
          </a:p>
        </p:txBody>
      </p:sp>
    </p:spTree>
    <p:extLst>
      <p:ext uri="{BB962C8B-B14F-4D97-AF65-F5344CB8AC3E}">
        <p14:creationId xmlns:p14="http://schemas.microsoft.com/office/powerpoint/2010/main" val="958359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307674" y="307256"/>
            <a:ext cx="5040313" cy="647700"/>
          </a:xfrm>
          <a:prstGeom prst="roundRect">
            <a:avLst/>
          </a:prstGeom>
          <a:noFill/>
          <a:ln w="104775" cap="flat" cmpd="sng" algn="ctr">
            <a:solidFill>
              <a:schemeClr val="accent1">
                <a:lumMod val="50000"/>
              </a:schemeClr>
            </a:solidFill>
            <a:prstDash val="solid"/>
            <a:round/>
            <a:headEnd type="none" w="med" len="med"/>
            <a:tailEnd type="none" w="med" len="med"/>
          </a:ln>
          <a:effectLst>
            <a:outerShdw blurRad="520700" dist="50800" dir="5400000" algn="ctr" rotWithShape="0">
              <a:srgbClr val="000000">
                <a:alpha val="43137"/>
              </a:srgbClr>
            </a:outerShdw>
            <a:reflection blurRad="660400" stA="45000" endPos="65000" dist="50800" dir="5400000" sy="-100000" algn="bl" rotWithShape="0"/>
          </a:effectLst>
          <a:extLst/>
        </p:spPr>
        <p:txBody>
          <a:bodyPr wrap="none"/>
          <a:lstStyle/>
          <a:p>
            <a:pPr eaLnBrk="1" hangingPunct="1">
              <a:defRPr/>
            </a:pPr>
            <a:r>
              <a:rPr lang="es-ES_tradnl" sz="2800" b="1" dirty="0">
                <a:solidFill>
                  <a:srgbClr val="FF0000"/>
                </a:solidFill>
                <a:latin typeface="Al Nile" charset="-78"/>
                <a:ea typeface="Al Nile" charset="-78"/>
                <a:cs typeface="Al Nile" charset="-78"/>
              </a:rPr>
              <a:t>   SINTOMAS MAS FRECUENTES</a:t>
            </a:r>
          </a:p>
        </p:txBody>
      </p:sp>
      <p:sp>
        <p:nvSpPr>
          <p:cNvPr id="7" name="Rectángulo redondeado 6"/>
          <p:cNvSpPr/>
          <p:nvPr/>
        </p:nvSpPr>
        <p:spPr bwMode="auto">
          <a:xfrm>
            <a:off x="3779838" y="1268413"/>
            <a:ext cx="3240087" cy="504825"/>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latin typeface="Al Nile" charset="-78"/>
                <a:ea typeface="Al Nile" charset="-78"/>
                <a:cs typeface="Al Nile" charset="-78"/>
              </a:rPr>
              <a:t>EQUIMOSIS</a:t>
            </a:r>
          </a:p>
        </p:txBody>
      </p:sp>
      <p:sp>
        <p:nvSpPr>
          <p:cNvPr id="125955" name="Rectángulo redondeado 7"/>
          <p:cNvSpPr>
            <a:spLocks noChangeArrowheads="1"/>
          </p:cNvSpPr>
          <p:nvPr/>
        </p:nvSpPr>
        <p:spPr bwMode="auto">
          <a:xfrm>
            <a:off x="3779838" y="1989138"/>
            <a:ext cx="3240087" cy="503237"/>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b="1">
                <a:latin typeface="Al Nile" charset="-78"/>
                <a:ea typeface="Al Nile" charset="-78"/>
                <a:cs typeface="Al Nile" charset="-78"/>
              </a:rPr>
              <a:t>EPISTAXIS</a:t>
            </a:r>
          </a:p>
        </p:txBody>
      </p:sp>
      <p:sp>
        <p:nvSpPr>
          <p:cNvPr id="9" name="Rectángulo redondeado 8"/>
          <p:cNvSpPr/>
          <p:nvPr/>
        </p:nvSpPr>
        <p:spPr bwMode="auto">
          <a:xfrm>
            <a:off x="2627313" y="4076700"/>
            <a:ext cx="6048375" cy="504825"/>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000" b="1" dirty="0">
                <a:latin typeface="Al Nile" charset="-78"/>
                <a:ea typeface="Al Nile" charset="-78"/>
                <a:cs typeface="Al Nile" charset="-78"/>
              </a:rPr>
              <a:t>60/80%  SANGRADO POST EXTRACCION DENTAL</a:t>
            </a:r>
          </a:p>
        </p:txBody>
      </p:sp>
      <p:sp>
        <p:nvSpPr>
          <p:cNvPr id="125957" name="Rectángulo redondeado 9"/>
          <p:cNvSpPr>
            <a:spLocks noChangeArrowheads="1"/>
          </p:cNvSpPr>
          <p:nvPr/>
        </p:nvSpPr>
        <p:spPr bwMode="auto">
          <a:xfrm>
            <a:off x="2987675" y="5300663"/>
            <a:ext cx="5616575" cy="504825"/>
          </a:xfrm>
          <a:prstGeom prst="roundRect">
            <a:avLst>
              <a:gd name="adj" fmla="val 16667"/>
            </a:avLst>
          </a:prstGeom>
          <a:solidFill>
            <a:srgbClr val="0070C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b="1">
                <a:latin typeface="Al Nile" charset="-78"/>
                <a:ea typeface="Al Nile" charset="-78"/>
                <a:cs typeface="Al Nile" charset="-78"/>
              </a:rPr>
              <a:t>SANGRADOS POR HERIDAS MENORES</a:t>
            </a:r>
          </a:p>
        </p:txBody>
      </p:sp>
      <p:sp>
        <p:nvSpPr>
          <p:cNvPr id="11" name="Rectángulo redondeado 10"/>
          <p:cNvSpPr/>
          <p:nvPr/>
        </p:nvSpPr>
        <p:spPr bwMode="auto">
          <a:xfrm>
            <a:off x="2268538" y="6165850"/>
            <a:ext cx="3241675" cy="503238"/>
          </a:xfrm>
          <a:prstGeom prst="roundRect">
            <a:avLst/>
          </a:prstGeom>
          <a:solidFill>
            <a:schemeClr val="tx2">
              <a:lumMod val="5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b="1" dirty="0">
                <a:latin typeface="Al Nile" charset="-78"/>
                <a:ea typeface="Al Nile" charset="-78"/>
                <a:cs typeface="Al Nile" charset="-78"/>
              </a:rPr>
              <a:t>METRORRAGIA</a:t>
            </a:r>
          </a:p>
        </p:txBody>
      </p:sp>
      <p:sp>
        <p:nvSpPr>
          <p:cNvPr id="12" name="Rectángulo redondeado 11"/>
          <p:cNvSpPr/>
          <p:nvPr/>
        </p:nvSpPr>
        <p:spPr bwMode="auto">
          <a:xfrm>
            <a:off x="2555875" y="3284538"/>
            <a:ext cx="2016125" cy="431800"/>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000" b="1">
                <a:latin typeface="Al Nile" charset="-78"/>
                <a:ea typeface="Al Nile" charset="-78"/>
                <a:cs typeface="Al Nile" charset="-78"/>
              </a:rPr>
              <a:t>HEMATOMAS</a:t>
            </a:r>
            <a:endParaRPr lang="es-ES_tradnl" sz="2000" b="1" dirty="0">
              <a:latin typeface="Al Nile" charset="-78"/>
              <a:ea typeface="Al Nile" charset="-78"/>
              <a:cs typeface="Al Nile" charset="-78"/>
            </a:endParaRPr>
          </a:p>
        </p:txBody>
      </p:sp>
      <p:sp>
        <p:nvSpPr>
          <p:cNvPr id="16" name="Rectángulo 15"/>
          <p:cNvSpPr/>
          <p:nvPr/>
        </p:nvSpPr>
        <p:spPr>
          <a:xfrm>
            <a:off x="2915816" y="2632545"/>
            <a:ext cx="6120680" cy="400110"/>
          </a:xfrm>
          <a:prstGeom prst="rect">
            <a:avLst/>
          </a:prstGeom>
          <a:effectLst>
            <a:softEdge rad="0"/>
          </a:effectLst>
        </p:spPr>
        <p:txBody>
          <a:bodyPr>
            <a:spAutoFit/>
          </a:bodyPr>
          <a:lstStyle/>
          <a:p>
            <a:pPr>
              <a:defRPr/>
            </a:pPr>
            <a:r>
              <a:rPr lang="es-ES_tradnl" sz="1000" b="1" dirty="0">
                <a:solidFill>
                  <a:srgbClr val="FF0000"/>
                </a:solidFill>
                <a:latin typeface="Al Nile" charset="-78"/>
                <a:ea typeface="Al Nile" charset="-78"/>
                <a:cs typeface="Al Nile" charset="-78"/>
              </a:rPr>
              <a:t>Sanders YV, </a:t>
            </a:r>
            <a:r>
              <a:rPr lang="es-ES_tradnl" sz="1000" b="1" dirty="0" err="1">
                <a:solidFill>
                  <a:srgbClr val="FF0000"/>
                </a:solidFill>
                <a:latin typeface="Al Nile" charset="-78"/>
                <a:ea typeface="Al Nile" charset="-78"/>
                <a:cs typeface="Al Nile" charset="-78"/>
              </a:rPr>
              <a:t>Fijnvandraat</a:t>
            </a:r>
            <a:r>
              <a:rPr lang="es-ES_tradnl" sz="1000" b="1" dirty="0">
                <a:solidFill>
                  <a:srgbClr val="FF0000"/>
                </a:solidFill>
                <a:latin typeface="Al Nile" charset="-78"/>
                <a:ea typeface="Al Nile" charset="-78"/>
                <a:cs typeface="Al Nile" charset="-78"/>
              </a:rPr>
              <a:t> K, </a:t>
            </a:r>
            <a:r>
              <a:rPr lang="es-ES_tradnl" sz="1000" b="1" dirty="0" err="1">
                <a:solidFill>
                  <a:srgbClr val="FF0000"/>
                </a:solidFill>
                <a:latin typeface="Al Nile" charset="-78"/>
                <a:ea typeface="Al Nile" charset="-78"/>
                <a:cs typeface="Al Nile" charset="-78"/>
              </a:rPr>
              <a:t>Boender</a:t>
            </a:r>
            <a:r>
              <a:rPr lang="es-ES_tradnl" sz="1000" b="1" dirty="0">
                <a:solidFill>
                  <a:srgbClr val="FF0000"/>
                </a:solidFill>
                <a:latin typeface="Al Nile" charset="-78"/>
                <a:ea typeface="Al Nile" charset="-78"/>
                <a:cs typeface="Al Nile" charset="-78"/>
              </a:rPr>
              <a:t> J, et al. </a:t>
            </a:r>
            <a:r>
              <a:rPr lang="es-ES_tradnl" sz="1000" b="1" dirty="0" err="1">
                <a:solidFill>
                  <a:srgbClr val="FF0000"/>
                </a:solidFill>
                <a:latin typeface="Al Nile" charset="-78"/>
                <a:ea typeface="Al Nile" charset="-78"/>
                <a:cs typeface="Al Nile" charset="-78"/>
              </a:rPr>
              <a:t>Bleeding</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spectrum</a:t>
            </a:r>
            <a:r>
              <a:rPr lang="es-ES_tradnl" sz="1000" b="1" dirty="0">
                <a:solidFill>
                  <a:srgbClr val="FF0000"/>
                </a:solidFill>
                <a:latin typeface="Al Nile" charset="-78"/>
                <a:ea typeface="Al Nile" charset="-78"/>
                <a:cs typeface="Al Nile" charset="-78"/>
              </a:rPr>
              <a:t> in </a:t>
            </a:r>
            <a:r>
              <a:rPr lang="es-ES_tradnl" sz="1000" b="1" dirty="0" err="1">
                <a:solidFill>
                  <a:srgbClr val="FF0000"/>
                </a:solidFill>
                <a:latin typeface="Al Nile" charset="-78"/>
                <a:ea typeface="Al Nile" charset="-78"/>
                <a:cs typeface="Al Nile" charset="-78"/>
              </a:rPr>
              <a:t>children</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with</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moderate</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or</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severe</a:t>
            </a:r>
            <a:r>
              <a:rPr lang="es-ES_tradnl" sz="1000" b="1" dirty="0">
                <a:solidFill>
                  <a:srgbClr val="FF0000"/>
                </a:solidFill>
                <a:latin typeface="Al Nile" charset="-78"/>
                <a:ea typeface="Al Nile" charset="-78"/>
                <a:cs typeface="Al Nile" charset="-78"/>
              </a:rPr>
              <a:t> von </a:t>
            </a:r>
            <a:r>
              <a:rPr lang="es-ES_tradnl" sz="1000" b="1" dirty="0" err="1">
                <a:solidFill>
                  <a:srgbClr val="FF0000"/>
                </a:solidFill>
                <a:latin typeface="Al Nile" charset="-78"/>
                <a:ea typeface="Al Nile" charset="-78"/>
                <a:cs typeface="Al Nile" charset="-78"/>
              </a:rPr>
              <a:t>Willebrand</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dis</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ease</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relevance</a:t>
            </a:r>
            <a:r>
              <a:rPr lang="es-ES_tradnl" sz="1000" b="1" dirty="0">
                <a:solidFill>
                  <a:srgbClr val="FF0000"/>
                </a:solidFill>
                <a:latin typeface="Al Nile" charset="-78"/>
                <a:ea typeface="Al Nile" charset="-78"/>
                <a:cs typeface="Al Nile" charset="-78"/>
              </a:rPr>
              <a:t> of </a:t>
            </a:r>
            <a:r>
              <a:rPr lang="es-ES_tradnl" sz="1000" b="1" dirty="0" err="1">
                <a:solidFill>
                  <a:srgbClr val="FF0000"/>
                </a:solidFill>
                <a:latin typeface="Al Nile" charset="-78"/>
                <a:ea typeface="Al Nile" charset="-78"/>
                <a:cs typeface="Al Nile" charset="-78"/>
              </a:rPr>
              <a:t>pediatric-specific</a:t>
            </a:r>
            <a:r>
              <a:rPr lang="es-ES_tradnl" sz="1000" b="1" dirty="0">
                <a:solidFill>
                  <a:srgbClr val="FF0000"/>
                </a:solidFill>
                <a:latin typeface="Al Nile" charset="-78"/>
                <a:ea typeface="Al Nile" charset="-78"/>
                <a:cs typeface="Al Nile" charset="-78"/>
              </a:rPr>
              <a:t> </a:t>
            </a:r>
            <a:r>
              <a:rPr lang="es-ES_tradnl" sz="1000" b="1" dirty="0" err="1">
                <a:solidFill>
                  <a:srgbClr val="FF0000"/>
                </a:solidFill>
                <a:latin typeface="Al Nile" charset="-78"/>
                <a:ea typeface="Al Nile" charset="-78"/>
                <a:cs typeface="Al Nile" charset="-78"/>
              </a:rPr>
              <a:t>bleed</a:t>
            </a:r>
            <a:r>
              <a:rPr lang="es-ES_tradnl" sz="1000" b="1" dirty="0">
                <a:solidFill>
                  <a:srgbClr val="FF0000"/>
                </a:solidFill>
                <a:latin typeface="Al Nile" charset="-78"/>
                <a:ea typeface="Al Nile" charset="-78"/>
                <a:cs typeface="Al Nile" charset="-78"/>
              </a:rPr>
              <a:t>- ing. Am J </a:t>
            </a:r>
            <a:r>
              <a:rPr lang="es-ES_tradnl" sz="1000" b="1" dirty="0" err="1">
                <a:solidFill>
                  <a:srgbClr val="FF0000"/>
                </a:solidFill>
                <a:latin typeface="Al Nile" charset="-78"/>
                <a:ea typeface="Al Nile" charset="-78"/>
                <a:cs typeface="Al Nile" charset="-78"/>
              </a:rPr>
              <a:t>Hematol</a:t>
            </a:r>
            <a:r>
              <a:rPr lang="es-ES_tradnl" sz="1000" b="1" dirty="0">
                <a:solidFill>
                  <a:srgbClr val="FF0000"/>
                </a:solidFill>
                <a:latin typeface="Al Nile" charset="-78"/>
                <a:ea typeface="Al Nile" charset="-78"/>
                <a:cs typeface="Al Nile" charset="-78"/>
              </a:rPr>
              <a:t> 2015;90:1142-8. </a:t>
            </a:r>
          </a:p>
        </p:txBody>
      </p:sp>
      <p:sp>
        <p:nvSpPr>
          <p:cNvPr id="125963" name="Rectángulo 16"/>
          <p:cNvSpPr>
            <a:spLocks noChangeArrowheads="1"/>
          </p:cNvSpPr>
          <p:nvPr/>
        </p:nvSpPr>
        <p:spPr bwMode="auto">
          <a:xfrm>
            <a:off x="2916238" y="4760913"/>
            <a:ext cx="6011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1000" b="1">
                <a:solidFill>
                  <a:srgbClr val="FF0000"/>
                </a:solidFill>
                <a:latin typeface="OTNEJMScalaSansLF" charset="0"/>
              </a:rPr>
              <a:t>1</a:t>
            </a:r>
            <a:r>
              <a:rPr lang="es-ES_tradnl" altLang="es-ES_tradnl" sz="1000" b="1">
                <a:solidFill>
                  <a:srgbClr val="FF0000"/>
                </a:solidFill>
                <a:latin typeface="OTNEJMQuadraat" charset="0"/>
              </a:rPr>
              <a:t>de Wee EM, Sanders YV, Mauser-Bun- schoten EP, et al. Determinants of bleed- ing phenotype in adult patients with mod- erate or severe von Willebrand disease. Thromb Haemost 2012;108:683-92. </a:t>
            </a:r>
            <a:endParaRPr lang="es-ES_tradnl" altLang="es-ES_tradnl" sz="1000" b="1">
              <a:solidFill>
                <a:srgbClr val="FF0000"/>
              </a:solidFill>
            </a:endParaRPr>
          </a:p>
        </p:txBody>
      </p:sp>
      <p:pic>
        <p:nvPicPr>
          <p:cNvPr id="125964"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3068638"/>
            <a:ext cx="147955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5" name="Imagen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019175"/>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6" name="Imagen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5043488"/>
            <a:ext cx="1946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7" name="Imagen 18"/>
          <p:cNvPicPr>
            <a:picLocks noChangeAspect="1"/>
          </p:cNvPicPr>
          <p:nvPr/>
        </p:nvPicPr>
        <p:blipFill>
          <a:blip r:embed="rId5">
            <a:extLst>
              <a:ext uri="{28A0092B-C50C-407E-A947-70E740481C1C}">
                <a14:useLocalDpi xmlns:a14="http://schemas.microsoft.com/office/drawing/2010/main" val="0"/>
              </a:ext>
            </a:extLst>
          </a:blip>
          <a:srcRect l="51817" t="2412" r="932" b="2"/>
          <a:stretch>
            <a:fillRect/>
          </a:stretch>
        </p:blipFill>
        <p:spPr bwMode="auto">
          <a:xfrm>
            <a:off x="1614488" y="1135063"/>
            <a:ext cx="9207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957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Conector recto de flecha 2"/>
          <p:cNvCxnSpPr/>
          <p:nvPr/>
        </p:nvCxnSpPr>
        <p:spPr bwMode="auto">
          <a:xfrm>
            <a:off x="323850" y="819150"/>
            <a:ext cx="7777163" cy="5384800"/>
          </a:xfrm>
          <a:prstGeom prst="straightConnector1">
            <a:avLst/>
          </a:prstGeom>
          <a:solidFill>
            <a:schemeClr val="accent1"/>
          </a:solidFill>
          <a:ln w="9525" cap="flat" cmpd="sng" algn="ctr">
            <a:solidFill>
              <a:schemeClr val="tx1"/>
            </a:solidFill>
            <a:prstDash val="solid"/>
            <a:round/>
            <a:headEnd type="none" w="med" len="med"/>
            <a:tailEnd type="triangle"/>
          </a:ln>
          <a:effectLst>
            <a:glow rad="101600">
              <a:srgbClr val="FF0000"/>
            </a:glow>
            <a:outerShdw blurRad="63500" dist="38099" dir="2700000" algn="ctr" rotWithShape="0">
              <a:schemeClr val="bg2">
                <a:alpha val="74998"/>
              </a:schemeClr>
            </a:outerShdw>
          </a:effectLst>
          <a:extLst/>
        </p:spPr>
      </p:cxnSp>
      <p:sp>
        <p:nvSpPr>
          <p:cNvPr id="4" name="Rectángulo redondeado 3"/>
          <p:cNvSpPr/>
          <p:nvPr/>
        </p:nvSpPr>
        <p:spPr bwMode="auto">
          <a:xfrm>
            <a:off x="1549400" y="404813"/>
            <a:ext cx="1293813" cy="1152525"/>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s-ES_tradnl" altLang="es-ES_tradnl" sz="2000" dirty="0" smtClean="0">
                <a:latin typeface="Al Nile" charset="-78"/>
                <a:ea typeface="Al Nile" charset="-78"/>
                <a:cs typeface="Al Nile" charset="-78"/>
              </a:rPr>
              <a:t>    2005</a:t>
            </a:r>
          </a:p>
          <a:p>
            <a:pPr eaLnBrk="1" hangingPunct="1">
              <a:defRPr/>
            </a:pPr>
            <a:r>
              <a:rPr lang="es-ES_tradnl" altLang="es-ES_tradnl" sz="2000" dirty="0" smtClean="0">
                <a:latin typeface="Al Nile" charset="-78"/>
                <a:ea typeface="Al Nile" charset="-78"/>
                <a:cs typeface="Al Nile" charset="-78"/>
              </a:rPr>
              <a:t>VICENZA</a:t>
            </a:r>
          </a:p>
          <a:p>
            <a:pPr eaLnBrk="1" hangingPunct="1">
              <a:defRPr/>
            </a:pPr>
            <a:r>
              <a:rPr lang="es-ES_tradnl" altLang="es-ES_tradnl" sz="2000" dirty="0" smtClean="0">
                <a:latin typeface="Al Nile" charset="-78"/>
                <a:ea typeface="Al Nile" charset="-78"/>
                <a:cs typeface="Al Nile" charset="-78"/>
              </a:rPr>
              <a:t>0 a  + 3</a:t>
            </a:r>
          </a:p>
        </p:txBody>
      </p:sp>
      <p:sp>
        <p:nvSpPr>
          <p:cNvPr id="126980" name="Rectángulo redondeado 4"/>
          <p:cNvSpPr>
            <a:spLocks noChangeArrowheads="1"/>
          </p:cNvSpPr>
          <p:nvPr/>
        </p:nvSpPr>
        <p:spPr bwMode="auto">
          <a:xfrm>
            <a:off x="2843213" y="1412875"/>
            <a:ext cx="2089150" cy="1054100"/>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000">
                <a:latin typeface="Al Nile" charset="-78"/>
                <a:ea typeface="Al Nile" charset="-78"/>
                <a:cs typeface="Al Nile" charset="-78"/>
              </a:rPr>
              <a:t>          2006</a:t>
            </a:r>
          </a:p>
          <a:p>
            <a:pPr eaLnBrk="1" hangingPunct="1">
              <a:spcBef>
                <a:spcPct val="0"/>
              </a:spcBef>
              <a:buClrTx/>
              <a:buSzTx/>
              <a:buFontTx/>
              <a:buNone/>
            </a:pPr>
            <a:r>
              <a:rPr lang="es-ES_tradnl" altLang="es-ES_tradnl" sz="2000">
                <a:latin typeface="Al Nile" charset="-78"/>
                <a:ea typeface="Al Nile" charset="-78"/>
                <a:cs typeface="Al Nile" charset="-78"/>
              </a:rPr>
              <a:t>MCMDM </a:t>
            </a:r>
            <a:r>
              <a:rPr lang="mr-IN" altLang="es-ES_tradnl" sz="2000">
                <a:latin typeface="Al Nile" charset="-78"/>
                <a:ea typeface="Al Nile" charset="-78"/>
                <a:cs typeface="Al Nile" charset="-78"/>
              </a:rPr>
              <a:t>–</a:t>
            </a:r>
            <a:r>
              <a:rPr lang="es-ES_tradnl" altLang="es-ES_tradnl" sz="2000">
                <a:latin typeface="Al Nile" charset="-78"/>
                <a:ea typeface="Al Nile" charset="-78"/>
                <a:cs typeface="Al Nile" charset="-78"/>
              </a:rPr>
              <a:t> 1VWD</a:t>
            </a:r>
          </a:p>
          <a:p>
            <a:pPr eaLnBrk="1" hangingPunct="1">
              <a:spcBef>
                <a:spcPct val="0"/>
              </a:spcBef>
              <a:buClrTx/>
              <a:buSzTx/>
              <a:buFontTx/>
              <a:buNone/>
            </a:pPr>
            <a:r>
              <a:rPr lang="es-ES_tradnl" altLang="es-ES_tradnl" sz="2000">
                <a:latin typeface="Al Nile" charset="-78"/>
                <a:ea typeface="Al Nile" charset="-78"/>
                <a:cs typeface="Al Nile" charset="-78"/>
              </a:rPr>
              <a:t>- 1 a +4</a:t>
            </a:r>
          </a:p>
        </p:txBody>
      </p:sp>
      <p:sp>
        <p:nvSpPr>
          <p:cNvPr id="6" name="Rectángulo redondeado 5"/>
          <p:cNvSpPr/>
          <p:nvPr/>
        </p:nvSpPr>
        <p:spPr bwMode="auto">
          <a:xfrm>
            <a:off x="4500563" y="2492375"/>
            <a:ext cx="2165350" cy="1290638"/>
          </a:xfrm>
          <a:prstGeom prst="round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wrap="none"/>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s-ES_tradnl" altLang="es-ES_tradnl" sz="2000" dirty="0" smtClean="0">
                <a:latin typeface="Al Nile" charset="-78"/>
                <a:ea typeface="Al Nile" charset="-78"/>
                <a:cs typeface="Al Nile" charset="-78"/>
              </a:rPr>
              <a:t>           2008</a:t>
            </a:r>
          </a:p>
          <a:p>
            <a:pPr eaLnBrk="1" hangingPunct="1">
              <a:defRPr/>
            </a:pPr>
            <a:r>
              <a:rPr lang="es-ES_tradnl" altLang="es-ES_tradnl" sz="2000" dirty="0" smtClean="0">
                <a:latin typeface="Al Nile" charset="-78"/>
                <a:ea typeface="Al Nile" charset="-78"/>
                <a:cs typeface="Al Nile" charset="-78"/>
              </a:rPr>
              <a:t>MCMDM </a:t>
            </a:r>
            <a:r>
              <a:rPr lang="mr-IN" altLang="es-ES_tradnl" sz="2000" dirty="0" smtClean="0">
                <a:latin typeface="Al Nile" charset="-78"/>
                <a:ea typeface="Al Nile" charset="-78"/>
                <a:cs typeface="Al Nile" charset="-78"/>
              </a:rPr>
              <a:t>–</a:t>
            </a:r>
            <a:r>
              <a:rPr lang="es-ES_tradnl" altLang="es-ES_tradnl" sz="2000" dirty="0" smtClean="0">
                <a:latin typeface="Al Nile" charset="-78"/>
                <a:ea typeface="Al Nile" charset="-78"/>
                <a:cs typeface="Al Nile" charset="-78"/>
              </a:rPr>
              <a:t> 1VWD</a:t>
            </a:r>
          </a:p>
          <a:p>
            <a:pPr eaLnBrk="1" hangingPunct="1">
              <a:defRPr/>
            </a:pPr>
            <a:r>
              <a:rPr lang="es-ES_tradnl" altLang="es-ES_tradnl" sz="2000" dirty="0" smtClean="0">
                <a:latin typeface="Al Nile" charset="-78"/>
                <a:ea typeface="Al Nile" charset="-78"/>
                <a:cs typeface="Al Nile" charset="-78"/>
              </a:rPr>
              <a:t>      Abreviado</a:t>
            </a:r>
          </a:p>
          <a:p>
            <a:pPr eaLnBrk="1" hangingPunct="1">
              <a:defRPr/>
            </a:pPr>
            <a:r>
              <a:rPr lang="es-ES_tradnl" altLang="es-ES_tradnl" sz="2000" dirty="0" smtClean="0">
                <a:latin typeface="Al Nile" charset="-78"/>
                <a:ea typeface="Al Nile" charset="-78"/>
                <a:cs typeface="Al Nile" charset="-78"/>
              </a:rPr>
              <a:t>- 1 a + 4</a:t>
            </a:r>
          </a:p>
        </p:txBody>
      </p:sp>
      <p:sp>
        <p:nvSpPr>
          <p:cNvPr id="126982" name="Rectángulo redondeado 6"/>
          <p:cNvSpPr>
            <a:spLocks noChangeArrowheads="1"/>
          </p:cNvSpPr>
          <p:nvPr/>
        </p:nvSpPr>
        <p:spPr bwMode="auto">
          <a:xfrm>
            <a:off x="6434138" y="3789363"/>
            <a:ext cx="1522412" cy="1182687"/>
          </a:xfrm>
          <a:prstGeom prst="roundRect">
            <a:avLst>
              <a:gd name="adj" fmla="val 16667"/>
            </a:avLst>
          </a:prstGeom>
          <a:solidFill>
            <a:srgbClr val="FFFF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000">
                <a:latin typeface="Al Nile" charset="-78"/>
                <a:ea typeface="Al Nile" charset="-78"/>
                <a:cs typeface="Al Nile" charset="-78"/>
              </a:rPr>
              <a:t>     2009</a:t>
            </a:r>
          </a:p>
          <a:p>
            <a:pPr eaLnBrk="1" hangingPunct="1">
              <a:spcBef>
                <a:spcPct val="0"/>
              </a:spcBef>
              <a:buClrTx/>
              <a:buSzTx/>
              <a:buFontTx/>
              <a:buNone/>
            </a:pPr>
            <a:r>
              <a:rPr lang="es-ES_tradnl" altLang="es-ES_tradnl" sz="2000">
                <a:latin typeface="Al Nile" charset="-78"/>
                <a:ea typeface="Al Nile" charset="-78"/>
                <a:cs typeface="Al Nile" charset="-78"/>
              </a:rPr>
              <a:t>PBQ</a:t>
            </a:r>
          </a:p>
          <a:p>
            <a:pPr eaLnBrk="1" hangingPunct="1">
              <a:spcBef>
                <a:spcPct val="0"/>
              </a:spcBef>
              <a:buClrTx/>
              <a:buSzTx/>
              <a:buFontTx/>
              <a:buNone/>
            </a:pPr>
            <a:r>
              <a:rPr lang="es-ES_tradnl" altLang="es-ES_tradnl" sz="2000">
                <a:latin typeface="Al Nile" charset="-78"/>
                <a:ea typeface="Al Nile" charset="-78"/>
                <a:cs typeface="Al Nile" charset="-78"/>
              </a:rPr>
              <a:t>- 1 a + 4</a:t>
            </a:r>
          </a:p>
        </p:txBody>
      </p:sp>
      <p:sp>
        <p:nvSpPr>
          <p:cNvPr id="126983" name="Rectángulo redondeado 7"/>
          <p:cNvSpPr>
            <a:spLocks noChangeArrowheads="1"/>
          </p:cNvSpPr>
          <p:nvPr/>
        </p:nvSpPr>
        <p:spPr bwMode="auto">
          <a:xfrm>
            <a:off x="7885113" y="4868863"/>
            <a:ext cx="1168400" cy="1117600"/>
          </a:xfrm>
          <a:prstGeom prst="roundRect">
            <a:avLst>
              <a:gd name="adj" fmla="val 16667"/>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000">
                <a:latin typeface="Al Nile" charset="-78"/>
                <a:ea typeface="Al Nile" charset="-78"/>
                <a:cs typeface="Al Nile" charset="-78"/>
              </a:rPr>
              <a:t>    2010</a:t>
            </a:r>
          </a:p>
          <a:p>
            <a:pPr eaLnBrk="1" hangingPunct="1">
              <a:spcBef>
                <a:spcPct val="0"/>
              </a:spcBef>
              <a:buClrTx/>
              <a:buSzTx/>
              <a:buFontTx/>
              <a:buNone/>
            </a:pPr>
            <a:r>
              <a:rPr lang="es-ES_tradnl" altLang="es-ES_tradnl" sz="2000">
                <a:latin typeface="Al Nile" charset="-78"/>
                <a:ea typeface="Al Nile" charset="-78"/>
                <a:cs typeface="Al Nile" charset="-78"/>
              </a:rPr>
              <a:t>ISTH BAT</a:t>
            </a:r>
          </a:p>
          <a:p>
            <a:pPr eaLnBrk="1" hangingPunct="1">
              <a:spcBef>
                <a:spcPct val="0"/>
              </a:spcBef>
              <a:buClrTx/>
              <a:buSzTx/>
              <a:buFontTx/>
              <a:buNone/>
            </a:pPr>
            <a:r>
              <a:rPr lang="es-ES_tradnl" altLang="es-ES_tradnl" sz="2000">
                <a:latin typeface="Al Nile" charset="-78"/>
                <a:ea typeface="Al Nile" charset="-78"/>
                <a:cs typeface="Al Nile" charset="-78"/>
              </a:rPr>
              <a:t>0 a +4</a:t>
            </a:r>
          </a:p>
        </p:txBody>
      </p:sp>
      <p:sp>
        <p:nvSpPr>
          <p:cNvPr id="2" name="Elipse 1"/>
          <p:cNvSpPr/>
          <p:nvPr/>
        </p:nvSpPr>
        <p:spPr bwMode="auto">
          <a:xfrm>
            <a:off x="9525" y="1114425"/>
            <a:ext cx="792163" cy="792163"/>
          </a:xfrm>
          <a:prstGeom prst="ellipse">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40</a:t>
            </a:r>
            <a:r>
              <a:rPr lang="es-ES" altLang="es-ES_tradnl" sz="2400"/>
              <a:t>´</a:t>
            </a:r>
            <a:endParaRPr lang="es-ES_tradnl" altLang="es-ES_tradnl" sz="2400"/>
          </a:p>
        </p:txBody>
      </p:sp>
      <p:sp>
        <p:nvSpPr>
          <p:cNvPr id="126985" name="Elipse 8"/>
          <p:cNvSpPr>
            <a:spLocks noChangeArrowheads="1"/>
          </p:cNvSpPr>
          <p:nvPr/>
        </p:nvSpPr>
        <p:spPr bwMode="auto">
          <a:xfrm>
            <a:off x="1136650" y="1893888"/>
            <a:ext cx="792163" cy="792162"/>
          </a:xfrm>
          <a:prstGeom prst="ellipse">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40</a:t>
            </a:r>
            <a:r>
              <a:rPr lang="es-ES" altLang="es-ES_tradnl" sz="2400"/>
              <a:t>´</a:t>
            </a:r>
            <a:endParaRPr lang="es-ES_tradnl" altLang="es-ES_tradnl" sz="2400"/>
          </a:p>
        </p:txBody>
      </p:sp>
      <p:sp>
        <p:nvSpPr>
          <p:cNvPr id="10" name="Elipse 9"/>
          <p:cNvSpPr/>
          <p:nvPr/>
        </p:nvSpPr>
        <p:spPr bwMode="auto">
          <a:xfrm>
            <a:off x="2755900" y="3062288"/>
            <a:ext cx="792163" cy="792162"/>
          </a:xfrm>
          <a:prstGeom prst="ellipse">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10</a:t>
            </a:r>
            <a:r>
              <a:rPr lang="es-ES" altLang="es-ES_tradnl" sz="2400"/>
              <a:t>´</a:t>
            </a:r>
            <a:endParaRPr lang="es-ES_tradnl" altLang="es-ES_tradnl" sz="2400"/>
          </a:p>
        </p:txBody>
      </p:sp>
      <p:sp>
        <p:nvSpPr>
          <p:cNvPr id="126987" name="Elipse 10"/>
          <p:cNvSpPr>
            <a:spLocks noChangeArrowheads="1"/>
          </p:cNvSpPr>
          <p:nvPr/>
        </p:nvSpPr>
        <p:spPr bwMode="auto">
          <a:xfrm>
            <a:off x="4535488" y="4273550"/>
            <a:ext cx="792162" cy="792163"/>
          </a:xfrm>
          <a:prstGeom prst="ellipse">
            <a:avLst/>
          </a:prstGeom>
          <a:solidFill>
            <a:srgbClr val="FFFF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20</a:t>
            </a:r>
            <a:r>
              <a:rPr lang="es-ES" altLang="es-ES_tradnl" sz="2400"/>
              <a:t>´</a:t>
            </a:r>
            <a:endParaRPr lang="es-ES_tradnl" altLang="es-ES_tradnl" sz="2400"/>
          </a:p>
        </p:txBody>
      </p:sp>
      <p:sp>
        <p:nvSpPr>
          <p:cNvPr id="126988" name="Elipse 11"/>
          <p:cNvSpPr>
            <a:spLocks noChangeArrowheads="1"/>
          </p:cNvSpPr>
          <p:nvPr/>
        </p:nvSpPr>
        <p:spPr bwMode="auto">
          <a:xfrm>
            <a:off x="6140450" y="5405438"/>
            <a:ext cx="792163" cy="792162"/>
          </a:xfrm>
          <a:prstGeom prst="ellipse">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20</a:t>
            </a:r>
            <a:r>
              <a:rPr lang="es-ES" altLang="es-ES_tradnl" sz="2400"/>
              <a:t>´</a:t>
            </a:r>
            <a:endParaRPr lang="es-ES_tradnl" altLang="es-ES_tradnl" sz="2400"/>
          </a:p>
        </p:txBody>
      </p:sp>
      <p:sp>
        <p:nvSpPr>
          <p:cNvPr id="13" name="Rectángulo redondeado 12"/>
          <p:cNvSpPr/>
          <p:nvPr/>
        </p:nvSpPr>
        <p:spPr bwMode="auto">
          <a:xfrm>
            <a:off x="4908550" y="263525"/>
            <a:ext cx="4037013" cy="1030288"/>
          </a:xfrm>
          <a:prstGeom prst="roundRect">
            <a:avLst/>
          </a:prstGeom>
          <a:noFill/>
          <a:ln w="25400" cap="flat" cmpd="sng" algn="ctr">
            <a:solidFill>
              <a:schemeClr val="tx2">
                <a:lumMod val="75000"/>
              </a:schemeClr>
            </a:solidFill>
            <a:prstDash val="solid"/>
            <a:round/>
            <a:headEnd type="none" w="med" len="med"/>
            <a:tailEnd type="none" w="med" len="med"/>
          </a:ln>
          <a:effectLst/>
          <a:extLst/>
        </p:spPr>
        <p:txBody>
          <a:bodyPr wrap="none"/>
          <a:lstStyle/>
          <a:p>
            <a:pPr algn="ctr" eaLnBrk="1" hangingPunct="1">
              <a:defRPr/>
            </a:pPr>
            <a:r>
              <a:rPr lang="es-ES_tradnl" b="1">
                <a:solidFill>
                  <a:srgbClr val="FF0000"/>
                </a:solidFill>
                <a:latin typeface="Al Nile" charset="-78"/>
                <a:ea typeface="Al Nile" charset="-78"/>
                <a:cs typeface="Al Nile" charset="-78"/>
              </a:rPr>
              <a:t>RECIENTE EVOLUCION DEL </a:t>
            </a:r>
            <a:r>
              <a:rPr lang="es-ES_tradnl" b="1" dirty="0">
                <a:solidFill>
                  <a:srgbClr val="FF0000"/>
                </a:solidFill>
                <a:latin typeface="Al Nile" charset="-78"/>
                <a:ea typeface="Al Nile" charset="-78"/>
                <a:cs typeface="Al Nile" charset="-78"/>
              </a:rPr>
              <a:t>BAT</a:t>
            </a:r>
          </a:p>
          <a:p>
            <a:pPr algn="ctr" eaLnBrk="1" hangingPunct="1">
              <a:defRPr/>
            </a:pPr>
            <a:r>
              <a:rPr lang="es-ES_tradnl" b="1" dirty="0">
                <a:solidFill>
                  <a:srgbClr val="FF0000"/>
                </a:solidFill>
                <a:latin typeface="Al Nile" charset="-78"/>
                <a:ea typeface="Al Nile" charset="-78"/>
                <a:cs typeface="Al Nile" charset="-78"/>
              </a:rPr>
              <a:t>(</a:t>
            </a:r>
            <a:r>
              <a:rPr lang="es-ES_tradnl" b="1" dirty="0" err="1">
                <a:solidFill>
                  <a:srgbClr val="FF0000"/>
                </a:solidFill>
                <a:latin typeface="Al Nile" charset="-78"/>
                <a:ea typeface="Al Nile" charset="-78"/>
                <a:cs typeface="Al Nile" charset="-78"/>
              </a:rPr>
              <a:t>Bleeding</a:t>
            </a:r>
            <a:r>
              <a:rPr lang="es-ES_tradnl" b="1" dirty="0">
                <a:solidFill>
                  <a:srgbClr val="FF0000"/>
                </a:solidFill>
                <a:latin typeface="Al Nile" charset="-78"/>
                <a:ea typeface="Al Nile" charset="-78"/>
                <a:cs typeface="Al Nile" charset="-78"/>
              </a:rPr>
              <a:t> </a:t>
            </a:r>
            <a:r>
              <a:rPr lang="es-ES_tradnl" b="1" dirty="0" err="1">
                <a:solidFill>
                  <a:srgbClr val="FF0000"/>
                </a:solidFill>
                <a:latin typeface="Al Nile" charset="-78"/>
                <a:ea typeface="Al Nile" charset="-78"/>
                <a:cs typeface="Al Nile" charset="-78"/>
              </a:rPr>
              <a:t>Assessment</a:t>
            </a:r>
            <a:r>
              <a:rPr lang="es-ES_tradnl" b="1" dirty="0">
                <a:solidFill>
                  <a:srgbClr val="FF0000"/>
                </a:solidFill>
                <a:latin typeface="Al Nile" charset="-78"/>
                <a:ea typeface="Al Nile" charset="-78"/>
                <a:cs typeface="Al Nile" charset="-78"/>
              </a:rPr>
              <a:t> Tools)</a:t>
            </a:r>
          </a:p>
        </p:txBody>
      </p:sp>
      <p:sp>
        <p:nvSpPr>
          <p:cNvPr id="126990" name="CuadroTexto 13"/>
          <p:cNvSpPr txBox="1">
            <a:spLocks noChangeArrowheads="1"/>
          </p:cNvSpPr>
          <p:nvPr/>
        </p:nvSpPr>
        <p:spPr bwMode="auto">
          <a:xfrm>
            <a:off x="406400" y="6203950"/>
            <a:ext cx="431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2400"/>
              <a:t>Rydz and Jame Nov 2012 JTH</a:t>
            </a:r>
          </a:p>
        </p:txBody>
      </p:sp>
    </p:spTree>
    <p:extLst>
      <p:ext uri="{BB962C8B-B14F-4D97-AF65-F5344CB8AC3E}">
        <p14:creationId xmlns:p14="http://schemas.microsoft.com/office/powerpoint/2010/main" val="1864381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1628800"/>
            <a:ext cx="6071968" cy="3456384"/>
          </a:xfrm>
          <a:prstGeom prst="rect">
            <a:avLst/>
          </a:prstGeom>
          <a:ln w="101600" cmpd="thickThin">
            <a:solidFill>
              <a:srgbClr val="FF0000"/>
            </a:solidFill>
          </a:ln>
          <a:effectLst>
            <a:glow rad="685800">
              <a:schemeClr val="accent1">
                <a:alpha val="40000"/>
              </a:schemeClr>
            </a:glow>
          </a:effectLst>
        </p:spPr>
      </p:pic>
      <p:pic>
        <p:nvPicPr>
          <p:cNvPr id="12902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5888"/>
            <a:ext cx="8537575" cy="1225550"/>
          </a:xfrm>
          <a:prstGeom prst="rect">
            <a:avLst/>
          </a:prstGeom>
          <a:solidFill>
            <a:srgbClr val="FFC000"/>
          </a:solidFill>
          <a:ln w="114300">
            <a:solidFill>
              <a:srgbClr val="FFC000"/>
            </a:solidFill>
            <a:miter lim="800000"/>
            <a:headEnd/>
            <a:tailEnd/>
          </a:ln>
        </p:spPr>
      </p:pic>
      <p:graphicFrame>
        <p:nvGraphicFramePr>
          <p:cNvPr id="5" name="Group 49"/>
          <p:cNvGraphicFramePr>
            <a:graphicFrameLocks noGrp="1"/>
          </p:cNvGraphicFramePr>
          <p:nvPr/>
        </p:nvGraphicFramePr>
        <p:xfrm>
          <a:off x="487363" y="5264150"/>
          <a:ext cx="8064500" cy="1478280"/>
        </p:xfrm>
        <a:graphic>
          <a:graphicData uri="http://schemas.openxmlformats.org/drawingml/2006/table">
            <a:tbl>
              <a:tblPr/>
              <a:tblGrid>
                <a:gridCol w="2363787"/>
                <a:gridCol w="1668463"/>
                <a:gridCol w="2051050"/>
                <a:gridCol w="1981200"/>
              </a:tblGrid>
              <a:tr h="4222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endPar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Severos</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Moderados</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Leves</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953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VWF:Rco (%)</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&lt; 10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10-30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30-50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49530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FVIII (%)</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&lt;20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20-40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20000"/>
                        </a:spcBef>
                        <a:spcAft>
                          <a:spcPct val="0"/>
                        </a:spcAft>
                        <a:buClr>
                          <a:schemeClr val="accent2"/>
                        </a:buClr>
                        <a:buSzPct val="80000"/>
                        <a:buFont typeface="Wingdings" charset="2"/>
                        <a:buNone/>
                        <a:tabLst/>
                      </a:pPr>
                      <a:r>
                        <a:rPr kumimoji="0" lang="en-US" altLang="es-ES_tradnl" sz="2600" b="1" i="0" u="none" strike="noStrike" cap="none" normalizeH="0" baseline="0">
                          <a:ln>
                            <a:noFill/>
                          </a:ln>
                          <a:solidFill>
                            <a:schemeClr val="tx1"/>
                          </a:solidFill>
                          <a:effectLst>
                            <a:outerShdw blurRad="38100" dist="38100" dir="2700000" algn="tl">
                              <a:srgbClr val="000000"/>
                            </a:outerShdw>
                          </a:effectLst>
                          <a:latin typeface="Arial" charset="0"/>
                          <a:ea typeface="Arial" charset="0"/>
                          <a:cs typeface="Arial" charset="0"/>
                        </a:rPr>
                        <a:t>40-60</a:t>
                      </a: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32683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bwMode="auto">
          <a:xfrm>
            <a:off x="323850" y="242888"/>
            <a:ext cx="8569325" cy="1025525"/>
          </a:xfrm>
          <a:prstGeom prst="roundRect">
            <a:avLst/>
          </a:prstGeom>
          <a:noFill/>
          <a:ln w="111125" cap="flat" cmpd="sng" algn="ctr">
            <a:solidFill>
              <a:schemeClr val="accent2">
                <a:lumMod val="75000"/>
                <a:alpha val="93000"/>
              </a:schemeClr>
            </a:solidFill>
            <a:prstDash val="solid"/>
            <a:round/>
            <a:headEnd type="none" w="med" len="med"/>
            <a:tailEnd type="none" w="med" len="med"/>
          </a:ln>
          <a:effectLst/>
          <a:extLst/>
        </p:spPr>
        <p:txBody>
          <a:bodyPr wrap="none"/>
          <a:lstStyle/>
          <a:p>
            <a:pPr eaLnBrk="1" hangingPunct="1">
              <a:defRPr/>
            </a:pPr>
            <a:r>
              <a:rPr lang="es-ES_tradnl" sz="3200" dirty="0">
                <a:solidFill>
                  <a:srgbClr val="FFC000"/>
                </a:solidFill>
                <a:latin typeface="Al Nile" charset="-78"/>
                <a:ea typeface="Al Nile" charset="-78"/>
                <a:cs typeface="Al Nile" charset="-78"/>
              </a:rPr>
              <a:t>LA MUJER EXPUESTA A UN DESAFIO HEMOSTATICO</a:t>
            </a:r>
          </a:p>
          <a:p>
            <a:pPr eaLnBrk="1" hangingPunct="1">
              <a:defRPr/>
            </a:pPr>
            <a:r>
              <a:rPr lang="es-ES_tradnl" sz="3200" dirty="0">
                <a:solidFill>
                  <a:srgbClr val="FFC000"/>
                </a:solidFill>
                <a:latin typeface="Al Nile" charset="-78"/>
                <a:ea typeface="Al Nile" charset="-78"/>
                <a:cs typeface="Al Nile" charset="-78"/>
              </a:rPr>
              <a:t>                                    “FISIOLOGICO”</a:t>
            </a:r>
          </a:p>
        </p:txBody>
      </p:sp>
      <p:sp>
        <p:nvSpPr>
          <p:cNvPr id="4" name="Rectángulo redondeado 3"/>
          <p:cNvSpPr/>
          <p:nvPr/>
        </p:nvSpPr>
        <p:spPr bwMode="auto">
          <a:xfrm>
            <a:off x="144463" y="1557338"/>
            <a:ext cx="8748712" cy="2159000"/>
          </a:xfrm>
          <a:prstGeom prst="roundRect">
            <a:avLst/>
          </a:prstGeom>
          <a:solidFill>
            <a:srgbClr val="38CC34"/>
          </a:solidFill>
          <a:ln w="9525" cap="flat" cmpd="sng" algn="ctr">
            <a:solidFill>
              <a:schemeClr val="tx1"/>
            </a:solidFill>
            <a:prstDash val="solid"/>
            <a:round/>
            <a:headEnd type="none" w="med" len="med"/>
            <a:tailEnd type="none" w="med" len="med"/>
          </a:ln>
          <a:effectLst/>
          <a:extLst/>
        </p:spPr>
        <p:txBody>
          <a:bodyPr wrap="none"/>
          <a:lstStyle/>
          <a:p>
            <a:pPr marL="342900" indent="-342900" eaLnBrk="1" hangingPunct="1">
              <a:buFont typeface="Arial" charset="0"/>
              <a:buChar char="•"/>
              <a:defRPr/>
            </a:pPr>
            <a:r>
              <a:rPr lang="es-ES_tradnl" sz="2000" dirty="0">
                <a:latin typeface="Al Nile" charset="-78"/>
                <a:ea typeface="Al Nile" charset="-78"/>
                <a:cs typeface="Al Nile" charset="-78"/>
              </a:rPr>
              <a:t>EL 80 % DE LAS MUJERES CON VW REPORTO EXCESO DE SANGRE EN EL CICLO</a:t>
            </a:r>
          </a:p>
          <a:p>
            <a:pPr eaLnBrk="1" hangingPunct="1">
              <a:defRPr/>
            </a:pPr>
            <a:r>
              <a:rPr lang="es-ES_tradnl" sz="2000" dirty="0">
                <a:latin typeface="Al Nile" charset="-78"/>
                <a:ea typeface="Al Nile" charset="-78"/>
                <a:cs typeface="Al Nile" charset="-78"/>
              </a:rPr>
              <a:t>      MENSTRUAL.</a:t>
            </a:r>
          </a:p>
          <a:p>
            <a:pPr marL="342900" indent="-342900" eaLnBrk="1" hangingPunct="1">
              <a:buFont typeface="Arial" charset="0"/>
              <a:buChar char="•"/>
              <a:defRPr/>
            </a:pPr>
            <a:r>
              <a:rPr lang="es-ES_tradnl" sz="2000" dirty="0">
                <a:latin typeface="Al Nile" charset="-78"/>
                <a:ea typeface="Al Nile" charset="-78"/>
                <a:cs typeface="Al Nile" charset="-78"/>
              </a:rPr>
              <a:t>&gt; DEL 20 % SE REALIZO HISTERECTOMIA.(3 VECES &gt; QUE EN LA POBLACION </a:t>
            </a:r>
          </a:p>
          <a:p>
            <a:pPr eaLnBrk="1" hangingPunct="1">
              <a:defRPr/>
            </a:pPr>
            <a:r>
              <a:rPr lang="es-ES_tradnl" sz="2000" dirty="0">
                <a:latin typeface="Al Nile" charset="-78"/>
                <a:ea typeface="Al Nile" charset="-78"/>
                <a:cs typeface="Al Nile" charset="-78"/>
              </a:rPr>
              <a:t>       GENERAL).</a:t>
            </a:r>
          </a:p>
          <a:p>
            <a:pPr marL="342900" indent="-342900" eaLnBrk="1" hangingPunct="1">
              <a:buFont typeface="Arial" charset="0"/>
              <a:buChar char="•"/>
              <a:defRPr/>
            </a:pPr>
            <a:r>
              <a:rPr lang="es-ES_tradnl" sz="2000" dirty="0">
                <a:solidFill>
                  <a:srgbClr val="FF0000"/>
                </a:solidFill>
                <a:latin typeface="Al Nile" charset="-78"/>
                <a:ea typeface="Al Nile" charset="-78"/>
                <a:cs typeface="Al Nile" charset="-78"/>
              </a:rPr>
              <a:t>TODAS CON CAMBIO EN LA CALIDAD DE VIDA</a:t>
            </a:r>
          </a:p>
          <a:p>
            <a:pPr eaLnBrk="1" hangingPunct="1">
              <a:defRPr/>
            </a:pPr>
            <a:r>
              <a:rPr lang="es-ES_tradnl" sz="2000" dirty="0">
                <a:solidFill>
                  <a:srgbClr val="FF0000"/>
                </a:solidFill>
                <a:latin typeface="Al Nile" charset="-78"/>
                <a:ea typeface="Al Nile" charset="-78"/>
                <a:cs typeface="Al Nile" charset="-78"/>
              </a:rPr>
              <a:t>							ESTUDIO WIN</a:t>
            </a:r>
          </a:p>
        </p:txBody>
      </p:sp>
      <p:sp>
        <p:nvSpPr>
          <p:cNvPr id="6" name="Rectángulo redondeado 5"/>
          <p:cNvSpPr/>
          <p:nvPr/>
        </p:nvSpPr>
        <p:spPr bwMode="auto">
          <a:xfrm>
            <a:off x="144463" y="3860800"/>
            <a:ext cx="8748712" cy="1223963"/>
          </a:xfrm>
          <a:prstGeom prst="roundRect">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000" dirty="0"/>
              <a:t>SIEMPRE CONSIDERAR EN MUJER CON DX DE VW Y DOLOR </a:t>
            </a:r>
          </a:p>
          <a:p>
            <a:pPr eaLnBrk="1" hangingPunct="1">
              <a:defRPr/>
            </a:pPr>
            <a:r>
              <a:rPr lang="es-ES_tradnl" sz="2000" dirty="0"/>
              <a:t>ABDOMINAL SEVERO: </a:t>
            </a:r>
            <a:r>
              <a:rPr lang="es-ES_tradnl" sz="2000" dirty="0">
                <a:solidFill>
                  <a:srgbClr val="FF0000"/>
                </a:solidFill>
              </a:rPr>
              <a:t>QUISTE DE OVARIO HEMORRAGICO</a:t>
            </a:r>
          </a:p>
        </p:txBody>
      </p:sp>
      <p:sp>
        <p:nvSpPr>
          <p:cNvPr id="136196" name="Rectángulo 4"/>
          <p:cNvSpPr>
            <a:spLocks noChangeArrowheads="1"/>
          </p:cNvSpPr>
          <p:nvPr/>
        </p:nvSpPr>
        <p:spPr bwMode="auto">
          <a:xfrm>
            <a:off x="3708400" y="4613275"/>
            <a:ext cx="511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1000" b="1"/>
              <a:t> </a:t>
            </a:r>
            <a:r>
              <a:rPr lang="es-ES_tradnl" altLang="es-ES_tradnl" sz="1000"/>
              <a:t>James AH. More than menorrhagia: a review of the obstetric and gynaeco- logical manifestations of von Willebrand disease. Thromb Res 2007;120:Suppl 1: S17-20. </a:t>
            </a:r>
          </a:p>
        </p:txBody>
      </p:sp>
      <p:sp>
        <p:nvSpPr>
          <p:cNvPr id="7" name="Rectángulo redondeado 6"/>
          <p:cNvSpPr/>
          <p:nvPr/>
        </p:nvSpPr>
        <p:spPr bwMode="auto">
          <a:xfrm>
            <a:off x="179388" y="5300663"/>
            <a:ext cx="8640762" cy="1223962"/>
          </a:xfrm>
          <a:prstGeom prst="roundRect">
            <a:avLst/>
          </a:prstGeom>
          <a:solidFill>
            <a:srgbClr val="00B0F0"/>
          </a:solidFill>
          <a:ln w="9525" cap="flat" cmpd="sng" algn="ctr">
            <a:solidFill>
              <a:schemeClr val="tx1"/>
            </a:solidFill>
            <a:prstDash val="solid"/>
            <a:round/>
            <a:headEnd type="none" w="med" len="med"/>
            <a:tailEnd type="none" w="med" len="med"/>
          </a:ln>
          <a:effectLst/>
          <a:extLst/>
        </p:spPr>
        <p:txBody>
          <a:bodyPr wrap="none"/>
          <a:lstStyle/>
          <a:p>
            <a:pPr marL="342900" indent="-342900" eaLnBrk="1" hangingPunct="1">
              <a:buFont typeface="Arial" charset="0"/>
              <a:buChar char="•"/>
              <a:defRPr/>
            </a:pPr>
            <a:r>
              <a:rPr lang="es-ES_tradnl" dirty="0"/>
              <a:t>EL SANGRADO POSTPARTO (PRIMARIO </a:t>
            </a:r>
            <a:r>
              <a:rPr lang="mr-IN" dirty="0"/>
              <a:t>–</a:t>
            </a:r>
            <a:r>
              <a:rPr lang="es-ES_tradnl" dirty="0"/>
              <a:t> SECUNDARIO)</a:t>
            </a:r>
          </a:p>
          <a:p>
            <a:pPr eaLnBrk="1" hangingPunct="1">
              <a:defRPr/>
            </a:pPr>
            <a:r>
              <a:rPr lang="es-ES_tradnl" dirty="0"/>
              <a:t>OCURRE CON FRECUENCIA.  </a:t>
            </a:r>
            <a:r>
              <a:rPr lang="es-ES_tradnl" dirty="0">
                <a:solidFill>
                  <a:srgbClr val="FF0000"/>
                </a:solidFill>
                <a:latin typeface="Al Nile" charset="-78"/>
                <a:ea typeface="Al Nile" charset="-78"/>
                <a:cs typeface="Al Nile" charset="-78"/>
              </a:rPr>
              <a:t>?????????????</a:t>
            </a:r>
          </a:p>
        </p:txBody>
      </p:sp>
      <p:sp>
        <p:nvSpPr>
          <p:cNvPr id="136198" name="Rectángulo 7"/>
          <p:cNvSpPr>
            <a:spLocks noChangeArrowheads="1"/>
          </p:cNvSpPr>
          <p:nvPr/>
        </p:nvSpPr>
        <p:spPr bwMode="auto">
          <a:xfrm>
            <a:off x="4076700" y="6053138"/>
            <a:ext cx="511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1000" b="1"/>
              <a:t> </a:t>
            </a:r>
            <a:r>
              <a:rPr lang="es-ES_tradnl" altLang="es-ES_tradnl" sz="1000"/>
              <a:t>James AH. More than menorrhagia: a review of the obstetric and gynaeco- logical manifestations of von Willebrand disease. Thromb Res 2007;120:Suppl 1: S17-20. </a:t>
            </a:r>
          </a:p>
        </p:txBody>
      </p:sp>
    </p:spTree>
    <p:extLst>
      <p:ext uri="{BB962C8B-B14F-4D97-AF65-F5344CB8AC3E}">
        <p14:creationId xmlns:p14="http://schemas.microsoft.com/office/powerpoint/2010/main" val="53389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21218" name="Rectangle 2"/>
          <p:cNvSpPr>
            <a:spLocks noGrp="1" noChangeArrowheads="1"/>
          </p:cNvSpPr>
          <p:nvPr>
            <p:ph type="title" idx="4294967295"/>
          </p:nvPr>
        </p:nvSpPr>
        <p:spPr>
          <a:xfrm>
            <a:off x="1763713" y="639763"/>
            <a:ext cx="5576887" cy="793750"/>
          </a:xfrm>
        </p:spPr>
        <p:txBody>
          <a:bodyPr lIns="91440" tIns="45720" rIns="91440" bIns="45720">
            <a:normAutofit/>
          </a:bodyPr>
          <a:lstStyle/>
          <a:p>
            <a:pPr eaLnBrk="1" hangingPunct="1">
              <a:defRPr/>
            </a:pPr>
            <a:r>
              <a:rPr lang="en-GB" altLang="es-ES_tradnl" sz="2800" b="1" smtClean="0">
                <a:solidFill>
                  <a:srgbClr val="FB0B05"/>
                </a:solidFill>
              </a:rPr>
              <a:t>MENORRAGIA</a:t>
            </a:r>
            <a:r>
              <a:rPr lang="en-GB" altLang="es-ES_tradnl" sz="2800" b="1" smtClean="0">
                <a:solidFill>
                  <a:schemeClr val="accent2"/>
                </a:solidFill>
              </a:rPr>
              <a:t> </a:t>
            </a:r>
          </a:p>
        </p:txBody>
      </p:sp>
      <p:sp>
        <p:nvSpPr>
          <p:cNvPr id="140290" name="Slide Number Placeholder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fld id="{326A3F24-FB72-C347-99B7-81AC7650BC25}" type="slidenum">
              <a:rPr lang="es-ES" altLang="es-ES_tradnl" sz="1200">
                <a:solidFill>
                  <a:srgbClr val="898989"/>
                </a:solidFill>
                <a:latin typeface="Arial" charset="0"/>
                <a:ea typeface="Arial" charset="0"/>
                <a:cs typeface="Arial" charset="0"/>
              </a:rPr>
              <a:pPr algn="r" eaLnBrk="1" hangingPunct="1">
                <a:spcBef>
                  <a:spcPct val="0"/>
                </a:spcBef>
                <a:buClrTx/>
                <a:buSzTx/>
                <a:buFontTx/>
                <a:buNone/>
              </a:pPr>
              <a:t>209</a:t>
            </a:fld>
            <a:endParaRPr lang="es-ES" altLang="es-ES_tradnl" sz="1200">
              <a:solidFill>
                <a:srgbClr val="898989"/>
              </a:solidFill>
              <a:latin typeface="Arial" charset="0"/>
              <a:ea typeface="Arial" charset="0"/>
              <a:cs typeface="Arial" charset="0"/>
            </a:endParaRPr>
          </a:p>
        </p:txBody>
      </p:sp>
      <p:sp>
        <p:nvSpPr>
          <p:cNvPr id="522244" name="Text Box 4"/>
          <p:cNvSpPr txBox="1">
            <a:spLocks noChangeArrowheads="1"/>
          </p:cNvSpPr>
          <p:nvPr/>
        </p:nvSpPr>
        <p:spPr bwMode="auto">
          <a:xfrm>
            <a:off x="457200" y="1524000"/>
            <a:ext cx="8064500" cy="3503613"/>
          </a:xfrm>
          <a:prstGeom prst="rect">
            <a:avLst/>
          </a:prstGeom>
          <a:solidFill>
            <a:srgbClr val="99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
                <a:srgbClr val="FF9900"/>
              </a:buClr>
              <a:buSzPct val="130000"/>
              <a:buFontTx/>
              <a:buNone/>
            </a:pPr>
            <a:endParaRPr lang="es-MX" altLang="es-ES_tradnl" b="1">
              <a:effectLst>
                <a:outerShdw blurRad="38100" dist="38100" dir="2700000" algn="tl">
                  <a:srgbClr val="000000"/>
                </a:outerShdw>
              </a:effectLst>
              <a:latin typeface="Arial Rounded MT Bold" charset="0"/>
              <a:ea typeface="Arial" charset="0"/>
              <a:cs typeface="Arial" charset="0"/>
            </a:endParaRPr>
          </a:p>
          <a:p>
            <a:pPr eaLnBrk="1" hangingPunct="1">
              <a:spcBef>
                <a:spcPct val="0"/>
              </a:spcBef>
              <a:buClr>
                <a:srgbClr val="FF9900"/>
              </a:buClr>
              <a:buSzPct val="130000"/>
              <a:buFontTx/>
              <a:buNone/>
            </a:pPr>
            <a:r>
              <a:rPr lang="es-MX" altLang="es-ES_tradnl" b="1">
                <a:effectLst>
                  <a:outerShdw blurRad="38100" dist="38100" dir="2700000" algn="tl">
                    <a:srgbClr val="000000"/>
                  </a:outerShdw>
                </a:effectLst>
                <a:latin typeface="Arial Rounded MT Bold" charset="0"/>
                <a:ea typeface="Arial" charset="0"/>
                <a:cs typeface="Arial" charset="0"/>
              </a:rPr>
              <a:t>Menorragia (&gt; 80 ml) desde la menarca</a:t>
            </a:r>
          </a:p>
          <a:p>
            <a:pPr eaLnBrk="1" hangingPunct="1">
              <a:spcBef>
                <a:spcPct val="0"/>
              </a:spcBef>
              <a:buClr>
                <a:srgbClr val="FF9900"/>
              </a:buClr>
              <a:buSzPct val="130000"/>
              <a:buFontTx/>
              <a:buNone/>
            </a:pPr>
            <a:endParaRPr lang="es-MX" altLang="es-ES_tradnl" b="1">
              <a:effectLst>
                <a:outerShdw blurRad="38100" dist="38100" dir="2700000" algn="tl">
                  <a:srgbClr val="000000"/>
                </a:outerShdw>
              </a:effectLst>
              <a:latin typeface="Arial Rounded MT Bold" charset="0"/>
              <a:ea typeface="Arial" charset="0"/>
              <a:cs typeface="Arial" charset="0"/>
            </a:endParaRPr>
          </a:p>
          <a:p>
            <a:pPr eaLnBrk="1" hangingPunct="1">
              <a:spcBef>
                <a:spcPct val="0"/>
              </a:spcBef>
              <a:buSzPct val="130000"/>
              <a:buFont typeface="Wingdings" charset="2"/>
              <a:buChar char="ü"/>
            </a:pPr>
            <a:r>
              <a:rPr lang="es-MX" altLang="es-ES_tradnl" b="1">
                <a:effectLst>
                  <a:outerShdw blurRad="38100" dist="38100" dir="2700000" algn="tl">
                    <a:srgbClr val="000000"/>
                  </a:outerShdw>
                </a:effectLst>
                <a:latin typeface="Arial Rounded MT Bold" charset="0"/>
                <a:ea typeface="Arial" charset="0"/>
                <a:cs typeface="Arial" charset="0"/>
              </a:rPr>
              <a:t> 8.9% población general</a:t>
            </a:r>
          </a:p>
          <a:p>
            <a:pPr eaLnBrk="1" hangingPunct="1">
              <a:spcBef>
                <a:spcPct val="0"/>
              </a:spcBef>
              <a:buSzPct val="130000"/>
              <a:buFont typeface="Wingdings" charset="2"/>
              <a:buChar char="ü"/>
            </a:pPr>
            <a:endParaRPr lang="es-MX" altLang="es-ES_tradnl" b="1">
              <a:effectLst>
                <a:outerShdw blurRad="38100" dist="38100" dir="2700000" algn="tl">
                  <a:srgbClr val="000000"/>
                </a:outerShdw>
              </a:effectLst>
              <a:latin typeface="Arial Rounded MT Bold" charset="0"/>
              <a:ea typeface="Arial" charset="0"/>
              <a:cs typeface="Arial" charset="0"/>
            </a:endParaRPr>
          </a:p>
          <a:p>
            <a:pPr eaLnBrk="1" hangingPunct="1">
              <a:spcBef>
                <a:spcPct val="0"/>
              </a:spcBef>
              <a:buSzPct val="130000"/>
              <a:buFont typeface="Wingdings" charset="2"/>
              <a:buChar char="ü"/>
            </a:pPr>
            <a:r>
              <a:rPr lang="es-MX" altLang="es-ES_tradnl" b="1">
                <a:effectLst>
                  <a:outerShdw blurRad="38100" dist="38100" dir="2700000" algn="tl">
                    <a:srgbClr val="000000"/>
                  </a:outerShdw>
                </a:effectLst>
                <a:latin typeface="Arial Rounded MT Bold" charset="0"/>
                <a:ea typeface="Arial" charset="0"/>
                <a:cs typeface="Arial" charset="0"/>
              </a:rPr>
              <a:t> 65% VWD (p=0.001)   </a:t>
            </a:r>
          </a:p>
          <a:p>
            <a:pPr eaLnBrk="1" hangingPunct="1">
              <a:spcBef>
                <a:spcPct val="0"/>
              </a:spcBef>
              <a:buClr>
                <a:srgbClr val="FF9900"/>
              </a:buClr>
              <a:buSzPct val="130000"/>
              <a:buFontTx/>
              <a:buNone/>
            </a:pPr>
            <a:endParaRPr lang="es-ES" altLang="es-ES_tradnl" b="1">
              <a:effectLst>
                <a:outerShdw blurRad="38100" dist="38100" dir="2700000" algn="tl">
                  <a:srgbClr val="000000"/>
                </a:outerShdw>
              </a:effectLst>
              <a:latin typeface="Arial Rounded MT Bold" charset="0"/>
              <a:ea typeface="Arial" charset="0"/>
              <a:cs typeface="Arial" charset="0"/>
            </a:endParaRPr>
          </a:p>
        </p:txBody>
      </p:sp>
      <p:sp>
        <p:nvSpPr>
          <p:cNvPr id="522243" name="Text Box 3"/>
          <p:cNvSpPr txBox="1">
            <a:spLocks noChangeArrowheads="1"/>
          </p:cNvSpPr>
          <p:nvPr/>
        </p:nvSpPr>
        <p:spPr bwMode="auto">
          <a:xfrm>
            <a:off x="3579813" y="6357938"/>
            <a:ext cx="1560512" cy="336550"/>
          </a:xfrm>
          <a:prstGeom prst="rect">
            <a:avLst/>
          </a:prstGeom>
          <a:noFill/>
          <a:ln w="9525">
            <a:noFill/>
            <a:miter lim="800000"/>
            <a:headEnd/>
            <a:tailEnd/>
          </a:ln>
          <a:effec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MX" altLang="es-ES_tradnl" sz="1600">
                <a:effectLst>
                  <a:outerShdw blurRad="38100" dist="38100" dir="2700000" algn="tl">
                    <a:srgbClr val="000000"/>
                  </a:outerShdw>
                </a:effectLst>
                <a:latin typeface="Arial Rounded MT Bold" charset="0"/>
              </a:rPr>
              <a:t>Kadir RA. 1998</a:t>
            </a:r>
            <a:endParaRPr lang="es-ES" altLang="es-ES_tradnl" sz="1600">
              <a:effectLst>
                <a:outerShdw blurRad="38100" dist="38100" dir="2700000" algn="tl">
                  <a:srgbClr val="000000"/>
                </a:outerShdw>
              </a:effectLst>
              <a:latin typeface="Arial Rounded MT Bold" charset="0"/>
            </a:endParaRPr>
          </a:p>
        </p:txBody>
      </p:sp>
    </p:spTree>
    <p:extLst>
      <p:ext uri="{BB962C8B-B14F-4D97-AF65-F5344CB8AC3E}">
        <p14:creationId xmlns:p14="http://schemas.microsoft.com/office/powerpoint/2010/main" val="1049009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41338" y="404813"/>
            <a:ext cx="8278812" cy="914400"/>
          </a:xfrm>
        </p:spPr>
        <p:txBody>
          <a:bodyPr/>
          <a:lstStyle/>
          <a:p>
            <a:r>
              <a:rPr lang="es-ES_tradnl" altLang="es-ES_tradnl" sz="3600">
                <a:solidFill>
                  <a:srgbClr val="FFCC00"/>
                </a:solidFill>
              </a:rPr>
              <a:t>Componentes del Sistema de Coagulaci</a:t>
            </a:r>
            <a:r>
              <a:rPr lang="es-ES_tradnl" altLang="es-ES_tradnl" sz="3600">
                <a:solidFill>
                  <a:srgbClr val="FFCC00"/>
                </a:solidFill>
                <a:latin typeface="Times New Roman" charset="0"/>
              </a:rPr>
              <a:t>ó</a:t>
            </a:r>
            <a:r>
              <a:rPr lang="es-ES_tradnl" altLang="es-ES_tradnl" sz="3600">
                <a:solidFill>
                  <a:srgbClr val="FFCC00"/>
                </a:solidFill>
              </a:rPr>
              <a:t>n</a:t>
            </a:r>
            <a:endParaRPr lang="es-ES" altLang="es-ES_tradnl" sz="3600">
              <a:solidFill>
                <a:srgbClr val="FFCC00"/>
              </a:solidFill>
            </a:endParaRPr>
          </a:p>
        </p:txBody>
      </p:sp>
      <p:sp>
        <p:nvSpPr>
          <p:cNvPr id="79875" name="Rectangle 3"/>
          <p:cNvSpPr>
            <a:spLocks noGrp="1" noChangeArrowheads="1"/>
          </p:cNvSpPr>
          <p:nvPr>
            <p:ph type="body" idx="1"/>
          </p:nvPr>
        </p:nvSpPr>
        <p:spPr>
          <a:xfrm>
            <a:off x="1042988" y="1412875"/>
            <a:ext cx="7129462" cy="5256213"/>
          </a:xfrm>
        </p:spPr>
        <p:txBody>
          <a:bodyPr/>
          <a:lstStyle/>
          <a:p>
            <a:pPr marL="0" indent="0">
              <a:lnSpc>
                <a:spcPct val="90000"/>
              </a:lnSpc>
              <a:buClr>
                <a:schemeClr val="tx1"/>
              </a:buClr>
              <a:buFont typeface="Wingdings" charset="2"/>
              <a:buChar char="v"/>
            </a:pPr>
            <a:r>
              <a:rPr lang="es-ES_tradnl" altLang="es-ES_tradnl" sz="2400" dirty="0">
                <a:solidFill>
                  <a:srgbClr val="FFFF00"/>
                </a:solidFill>
              </a:rPr>
              <a:t>Proteína Integral de Membrana: </a:t>
            </a:r>
            <a:r>
              <a:rPr lang="es-ES_tradnl" altLang="es-ES_tradnl" sz="2400" dirty="0">
                <a:solidFill>
                  <a:srgbClr val="FFFFCC"/>
                </a:solidFill>
              </a:rPr>
              <a:t>Factor Tisular</a:t>
            </a:r>
          </a:p>
          <a:p>
            <a:pPr marL="0" indent="0">
              <a:lnSpc>
                <a:spcPct val="90000"/>
              </a:lnSpc>
              <a:buClr>
                <a:schemeClr val="tx1"/>
              </a:buClr>
              <a:buFont typeface="Wingdings" charset="2"/>
              <a:buChar char="v"/>
            </a:pPr>
            <a:r>
              <a:rPr lang="es-ES_tradnl" altLang="es-ES_tradnl" sz="2400" dirty="0">
                <a:solidFill>
                  <a:srgbClr val="FFFF00"/>
                </a:solidFill>
              </a:rPr>
              <a:t>Factores de Contacto: </a:t>
            </a:r>
            <a:r>
              <a:rPr lang="es-ES_tradnl" altLang="es-ES_tradnl" sz="2400" dirty="0">
                <a:solidFill>
                  <a:srgbClr val="FFFFCC"/>
                </a:solidFill>
              </a:rPr>
              <a:t>XII - PK – HMWK</a:t>
            </a:r>
          </a:p>
          <a:p>
            <a:pPr marL="0" indent="0">
              <a:lnSpc>
                <a:spcPct val="90000"/>
              </a:lnSpc>
              <a:buClr>
                <a:schemeClr val="tx1"/>
              </a:buClr>
              <a:buFont typeface="Wingdings" charset="2"/>
              <a:buChar char="v"/>
            </a:pPr>
            <a:r>
              <a:rPr lang="es-ES_tradnl" altLang="es-ES_tradnl" sz="2400" dirty="0">
                <a:solidFill>
                  <a:srgbClr val="FFFF00"/>
                </a:solidFill>
              </a:rPr>
              <a:t>Serino Proteasas: </a:t>
            </a:r>
          </a:p>
          <a:p>
            <a:pPr marL="381000" lvl="2" indent="285750">
              <a:lnSpc>
                <a:spcPct val="90000"/>
              </a:lnSpc>
              <a:buClr>
                <a:schemeClr val="tx1"/>
              </a:buClr>
              <a:buFont typeface="Wingdings" charset="2"/>
              <a:buChar char="v"/>
            </a:pPr>
            <a:r>
              <a:rPr lang="es-ES_tradnl" altLang="es-ES_tradnl" dirty="0">
                <a:solidFill>
                  <a:srgbClr val="FFFFCC"/>
                </a:solidFill>
              </a:rPr>
              <a:t>Vitamina K dependientes: II - VII - IX - X</a:t>
            </a:r>
          </a:p>
          <a:p>
            <a:pPr marL="381000" lvl="2" indent="285750">
              <a:lnSpc>
                <a:spcPct val="90000"/>
              </a:lnSpc>
              <a:buClr>
                <a:schemeClr val="tx1"/>
              </a:buClr>
              <a:buFont typeface="Wingdings" charset="2"/>
              <a:buChar char="v"/>
            </a:pPr>
            <a:r>
              <a:rPr lang="es-ES_tradnl" altLang="es-ES_tradnl" dirty="0">
                <a:solidFill>
                  <a:srgbClr val="FFFFCC"/>
                </a:solidFill>
              </a:rPr>
              <a:t>No Vitamina K dependientes: PK - XII - XI</a:t>
            </a:r>
          </a:p>
          <a:p>
            <a:pPr marL="0" indent="0">
              <a:lnSpc>
                <a:spcPct val="90000"/>
              </a:lnSpc>
              <a:buClr>
                <a:schemeClr val="tx1"/>
              </a:buClr>
              <a:buFont typeface="Wingdings" charset="2"/>
              <a:buChar char="v"/>
            </a:pPr>
            <a:r>
              <a:rPr lang="es-ES_tradnl" altLang="es-ES_tradnl" sz="2400" dirty="0">
                <a:solidFill>
                  <a:srgbClr val="FFFF00"/>
                </a:solidFill>
              </a:rPr>
              <a:t>Cofactores: </a:t>
            </a:r>
            <a:r>
              <a:rPr lang="es-ES_tradnl" altLang="es-ES_tradnl" sz="2400" dirty="0">
                <a:solidFill>
                  <a:srgbClr val="FFFFCC"/>
                </a:solidFill>
              </a:rPr>
              <a:t>V – VIII(</a:t>
            </a:r>
            <a:r>
              <a:rPr lang="es-ES_tradnl" altLang="es-ES_tradnl" sz="2400" dirty="0" err="1">
                <a:solidFill>
                  <a:srgbClr val="FFFFCC"/>
                </a:solidFill>
              </a:rPr>
              <a:t>vW</a:t>
            </a:r>
            <a:r>
              <a:rPr lang="es-ES_tradnl" altLang="es-ES_tradnl" sz="2400" dirty="0">
                <a:solidFill>
                  <a:srgbClr val="FFFFCC"/>
                </a:solidFill>
              </a:rPr>
              <a:t>)</a:t>
            </a:r>
          </a:p>
          <a:p>
            <a:pPr marL="0" indent="0">
              <a:lnSpc>
                <a:spcPct val="90000"/>
              </a:lnSpc>
              <a:buClr>
                <a:schemeClr val="tx1"/>
              </a:buClr>
              <a:buFont typeface="Wingdings" charset="2"/>
              <a:buChar char="v"/>
            </a:pPr>
            <a:r>
              <a:rPr lang="es-ES_tradnl" altLang="es-ES_tradnl" sz="2400" dirty="0">
                <a:solidFill>
                  <a:srgbClr val="FFFF00"/>
                </a:solidFill>
              </a:rPr>
              <a:t>Sustrato: </a:t>
            </a:r>
            <a:r>
              <a:rPr lang="es-ES_tradnl" altLang="es-ES_tradnl" sz="2400" dirty="0">
                <a:solidFill>
                  <a:srgbClr val="FFFFCC"/>
                </a:solidFill>
              </a:rPr>
              <a:t>Fibrinógeno</a:t>
            </a:r>
          </a:p>
          <a:p>
            <a:pPr marL="0" indent="0">
              <a:lnSpc>
                <a:spcPct val="90000"/>
              </a:lnSpc>
              <a:buClr>
                <a:schemeClr val="tx1"/>
              </a:buClr>
              <a:buFont typeface="Wingdings" charset="2"/>
              <a:buChar char="v"/>
            </a:pPr>
            <a:r>
              <a:rPr lang="es-ES_tradnl" altLang="es-ES_tradnl" sz="2400" dirty="0" err="1">
                <a:solidFill>
                  <a:srgbClr val="FFFF00"/>
                </a:solidFill>
              </a:rPr>
              <a:t>Transpeptidasa</a:t>
            </a:r>
            <a:r>
              <a:rPr lang="es-ES_tradnl" altLang="es-ES_tradnl" sz="2400" dirty="0">
                <a:solidFill>
                  <a:srgbClr val="FFFF00"/>
                </a:solidFill>
              </a:rPr>
              <a:t>: </a:t>
            </a:r>
            <a:r>
              <a:rPr lang="es-ES_tradnl" altLang="es-ES_tradnl" sz="2400" dirty="0">
                <a:solidFill>
                  <a:srgbClr val="FFFFCC"/>
                </a:solidFill>
              </a:rPr>
              <a:t>XIII</a:t>
            </a:r>
          </a:p>
          <a:p>
            <a:pPr marL="0" indent="0">
              <a:lnSpc>
                <a:spcPct val="90000"/>
              </a:lnSpc>
              <a:buClr>
                <a:schemeClr val="tx1"/>
              </a:buClr>
              <a:buFont typeface="Wingdings" charset="2"/>
              <a:buChar char="v"/>
            </a:pPr>
            <a:r>
              <a:rPr lang="es-ES_tradnl" altLang="es-ES_tradnl" sz="2400" dirty="0">
                <a:solidFill>
                  <a:srgbClr val="FFFF00"/>
                </a:solidFill>
              </a:rPr>
              <a:t>Fosfolípidos: </a:t>
            </a:r>
            <a:r>
              <a:rPr lang="es-ES_tradnl" altLang="es-ES_tradnl" sz="2400" dirty="0">
                <a:solidFill>
                  <a:srgbClr val="FFFFCC"/>
                </a:solidFill>
              </a:rPr>
              <a:t>Células endoteliales y Plaquetas</a:t>
            </a:r>
            <a:endParaRPr lang="es-ES_tradnl" altLang="es-ES_tradnl" sz="2400" dirty="0">
              <a:solidFill>
                <a:srgbClr val="FFFF00"/>
              </a:solidFill>
            </a:endParaRPr>
          </a:p>
          <a:p>
            <a:pPr marL="0" indent="0">
              <a:lnSpc>
                <a:spcPct val="90000"/>
              </a:lnSpc>
              <a:buClr>
                <a:schemeClr val="tx1"/>
              </a:buClr>
              <a:buFont typeface="Wingdings" charset="2"/>
              <a:buChar char="v"/>
            </a:pPr>
            <a:r>
              <a:rPr lang="es-ES_tradnl" altLang="es-ES_tradnl" sz="2400" dirty="0">
                <a:solidFill>
                  <a:srgbClr val="FFFF00"/>
                </a:solidFill>
              </a:rPr>
              <a:t>Iones: </a:t>
            </a:r>
            <a:r>
              <a:rPr lang="es-ES_tradnl" altLang="es-ES_tradnl" sz="2400" dirty="0"/>
              <a:t>Ca++ - Mg++</a:t>
            </a:r>
          </a:p>
          <a:p>
            <a:pPr marL="0" indent="0">
              <a:lnSpc>
                <a:spcPct val="90000"/>
              </a:lnSpc>
              <a:buClr>
                <a:schemeClr val="tx1"/>
              </a:buClr>
              <a:buFont typeface="Wingdings" charset="2"/>
              <a:buChar char="v"/>
            </a:pPr>
            <a:r>
              <a:rPr lang="es-ES_tradnl" altLang="es-ES_tradnl" sz="2400" dirty="0">
                <a:solidFill>
                  <a:srgbClr val="FFFF00"/>
                </a:solidFill>
              </a:rPr>
              <a:t>Inhibidores: 	</a:t>
            </a:r>
            <a:r>
              <a:rPr lang="es-ES_tradnl" altLang="es-ES_tradnl" sz="2400" dirty="0">
                <a:solidFill>
                  <a:srgbClr val="FFFFCC"/>
                </a:solidFill>
              </a:rPr>
              <a:t>AT - </a:t>
            </a:r>
            <a:r>
              <a:rPr lang="es-ES_tradnl" altLang="es-ES_tradnl" sz="2400" dirty="0" err="1">
                <a:solidFill>
                  <a:srgbClr val="FFFFCC"/>
                </a:solidFill>
              </a:rPr>
              <a:t>Cof</a:t>
            </a:r>
            <a:r>
              <a:rPr lang="es-ES_tradnl" altLang="es-ES_tradnl" sz="2400" dirty="0">
                <a:solidFill>
                  <a:srgbClr val="FFFFCC"/>
                </a:solidFill>
              </a:rPr>
              <a:t>. II </a:t>
            </a:r>
            <a:r>
              <a:rPr lang="es-ES_tradnl" altLang="es-ES_tradnl" sz="2400" dirty="0" err="1">
                <a:solidFill>
                  <a:srgbClr val="FFFFCC"/>
                </a:solidFill>
              </a:rPr>
              <a:t>Hep</a:t>
            </a:r>
            <a:r>
              <a:rPr lang="es-ES_tradnl" altLang="es-ES_tradnl" sz="2400" dirty="0">
                <a:solidFill>
                  <a:srgbClr val="FFFFCC"/>
                </a:solidFill>
              </a:rPr>
              <a:t> - PS - PC - TFPI - </a:t>
            </a:r>
          </a:p>
          <a:p>
            <a:pPr marL="0" indent="0">
              <a:lnSpc>
                <a:spcPct val="90000"/>
              </a:lnSpc>
              <a:buClr>
                <a:schemeClr val="tx1"/>
              </a:buClr>
              <a:buFont typeface="Wingdings" charset="2"/>
              <a:buNone/>
            </a:pPr>
            <a:r>
              <a:rPr lang="es-ES_tradnl" altLang="es-ES_tradnl" sz="2400" dirty="0">
                <a:solidFill>
                  <a:srgbClr val="FFFFCC"/>
                </a:solidFill>
              </a:rPr>
              <a:t>		PZ / PZI - C1q </a:t>
            </a:r>
            <a:r>
              <a:rPr lang="es-ES_tradnl" altLang="es-ES_tradnl" sz="2400" dirty="0" err="1">
                <a:solidFill>
                  <a:srgbClr val="FFFFCC"/>
                </a:solidFill>
              </a:rPr>
              <a:t>Inh</a:t>
            </a:r>
            <a:r>
              <a:rPr lang="es-ES_tradnl" altLang="es-ES_tradnl" sz="2400" dirty="0">
                <a:solidFill>
                  <a:srgbClr val="FFFFCC"/>
                </a:solidFill>
              </a:rPr>
              <a:t>.</a:t>
            </a:r>
          </a:p>
          <a:p>
            <a:pPr marL="381000" lvl="2" indent="285750">
              <a:lnSpc>
                <a:spcPct val="90000"/>
              </a:lnSpc>
              <a:buClr>
                <a:schemeClr val="tx1"/>
              </a:buClr>
              <a:buFont typeface="Wingdings" charset="2"/>
              <a:buChar char="v"/>
            </a:pPr>
            <a:endParaRPr lang="es-ES_tradnl" altLang="es-ES_tradnl" dirty="0">
              <a:solidFill>
                <a:srgbClr val="FFFFCC"/>
              </a:solidFill>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fld id="{8703FE58-14EF-1B41-AEE3-347D7E2EAC6A}" type="slidenum">
              <a:rPr lang="es-ES" altLang="es-ES_tradnl" sz="1200">
                <a:solidFill>
                  <a:srgbClr val="898989"/>
                </a:solidFill>
                <a:latin typeface="Arial" charset="0"/>
                <a:ea typeface="Arial" charset="0"/>
                <a:cs typeface="Arial" charset="0"/>
              </a:rPr>
              <a:pPr algn="r" eaLnBrk="1" hangingPunct="1">
                <a:spcBef>
                  <a:spcPct val="0"/>
                </a:spcBef>
                <a:buClrTx/>
                <a:buSzTx/>
                <a:buFontTx/>
                <a:buNone/>
              </a:pPr>
              <a:t>210</a:t>
            </a:fld>
            <a:endParaRPr lang="es-ES" altLang="es-ES_tradnl" sz="1200">
              <a:solidFill>
                <a:srgbClr val="898989"/>
              </a:solidFill>
              <a:latin typeface="Arial" charset="0"/>
              <a:ea typeface="Arial" charset="0"/>
              <a:cs typeface="Arial" charset="0"/>
            </a:endParaRPr>
          </a:p>
        </p:txBody>
      </p:sp>
      <p:sp>
        <p:nvSpPr>
          <p:cNvPr id="523266" name="Rectangle 2"/>
          <p:cNvSpPr>
            <a:spLocks noChangeArrowheads="1"/>
          </p:cNvSpPr>
          <p:nvPr/>
        </p:nvSpPr>
        <p:spPr bwMode="auto">
          <a:xfrm>
            <a:off x="493713" y="1628775"/>
            <a:ext cx="8110537" cy="4321175"/>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marL="469900" indent="-4699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lnSpc>
                <a:spcPct val="145000"/>
              </a:lnSpc>
              <a:spcBef>
                <a:spcPct val="0"/>
              </a:spcBef>
              <a:buSzTx/>
              <a:buFont typeface="Wingdings" charset="2"/>
              <a:buNone/>
            </a:pPr>
            <a:r>
              <a:rPr lang="en-GB" altLang="es-ES_tradnl" sz="2400" b="1">
                <a:effectLst>
                  <a:outerShdw blurRad="38100" dist="38100" dir="2700000" algn="tl">
                    <a:srgbClr val="000000"/>
                  </a:outerShdw>
                </a:effectLst>
                <a:latin typeface="Arial" charset="0"/>
                <a:ea typeface="Arial" charset="0"/>
                <a:cs typeface="Arial" charset="0"/>
              </a:rPr>
              <a:t>    </a:t>
            </a:r>
          </a:p>
          <a:p>
            <a:pPr algn="ctr" eaLnBrk="1" hangingPunct="1">
              <a:lnSpc>
                <a:spcPct val="145000"/>
              </a:lnSpc>
              <a:spcBef>
                <a:spcPct val="0"/>
              </a:spcBef>
              <a:buSzTx/>
              <a:buFont typeface="Wingdings" charset="2"/>
              <a:buNone/>
            </a:pPr>
            <a:r>
              <a:rPr lang="en-GB" altLang="es-ES_tradnl" b="1">
                <a:effectLst>
                  <a:outerShdw blurRad="38100" dist="38100" dir="2700000" algn="tl">
                    <a:srgbClr val="000000"/>
                  </a:outerShdw>
                </a:effectLst>
                <a:latin typeface="Al Nile" charset="-78"/>
                <a:ea typeface="Al Nile" charset="-78"/>
                <a:cs typeface="Al Nile" charset="-78"/>
              </a:rPr>
              <a:t>Se considera que debe buscarse VWD cuando se estudia mujeres con menorragia, sobre todo caucásicas, sin patología pelviana y con síntomas hemorrágicos adicionales</a:t>
            </a:r>
          </a:p>
          <a:p>
            <a:pPr algn="ctr" eaLnBrk="1" hangingPunct="1">
              <a:lnSpc>
                <a:spcPct val="145000"/>
              </a:lnSpc>
              <a:spcBef>
                <a:spcPct val="0"/>
              </a:spcBef>
              <a:buSzTx/>
              <a:buFont typeface="Wingdings" charset="2"/>
              <a:buChar char="o"/>
            </a:pPr>
            <a:endParaRPr lang="en-GB" altLang="es-ES_tradnl" sz="2400" b="1">
              <a:effectLst>
                <a:outerShdw blurRad="38100" dist="38100" dir="2700000" algn="tl">
                  <a:srgbClr val="000000"/>
                </a:outerShdw>
              </a:effectLst>
              <a:latin typeface="Arial" charset="0"/>
              <a:ea typeface="Arial" charset="0"/>
              <a:cs typeface="Arial" charset="0"/>
            </a:endParaRPr>
          </a:p>
          <a:p>
            <a:pPr algn="ctr" eaLnBrk="1" hangingPunct="1">
              <a:lnSpc>
                <a:spcPct val="145000"/>
              </a:lnSpc>
              <a:spcBef>
                <a:spcPct val="0"/>
              </a:spcBef>
              <a:buSzTx/>
              <a:buFont typeface="Wingdings" charset="2"/>
              <a:buChar char="o"/>
            </a:pPr>
            <a:endParaRPr lang="en-GB" altLang="es-ES_tradnl" sz="2400" b="1">
              <a:effectLst>
                <a:outerShdw blurRad="38100" dist="38100" dir="2700000" algn="tl">
                  <a:srgbClr val="000000"/>
                </a:outerShdw>
              </a:effectLst>
              <a:latin typeface="Arial" charset="0"/>
              <a:ea typeface="Arial" charset="0"/>
              <a:cs typeface="Arial" charset="0"/>
            </a:endParaRPr>
          </a:p>
        </p:txBody>
      </p:sp>
      <p:sp>
        <p:nvSpPr>
          <p:cNvPr id="523267" name="Text Box 3"/>
          <p:cNvSpPr txBox="1">
            <a:spLocks noChangeArrowheads="1"/>
          </p:cNvSpPr>
          <p:nvPr/>
        </p:nvSpPr>
        <p:spPr bwMode="auto">
          <a:xfrm>
            <a:off x="1116013" y="357188"/>
            <a:ext cx="6529387" cy="92392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spcBef>
                <a:spcPct val="20000"/>
              </a:spcBef>
              <a:buClr>
                <a:srgbClr val="FF9900"/>
              </a:buClr>
              <a:buFont typeface="Wingdings" charset="2"/>
              <a:buNone/>
              <a:defRPr/>
            </a:pPr>
            <a:r>
              <a:rPr lang="en-GB" altLang="es-ES_tradnl" sz="5400" b="1" smtClean="0">
                <a:solidFill>
                  <a:srgbClr val="FB0B05"/>
                </a:solidFill>
                <a:effectLst>
                  <a:outerShdw blurRad="38100" dist="38100" dir="2700000" algn="tl">
                    <a:srgbClr val="000000"/>
                  </a:outerShdw>
                </a:effectLst>
                <a:latin typeface="Al Nile" charset="-78"/>
                <a:ea typeface="Al Nile" charset="-78"/>
                <a:cs typeface="Al Nile" charset="-78"/>
              </a:rPr>
              <a:t>MENORRAGIA  </a:t>
            </a:r>
            <a:r>
              <a:rPr lang="en-GB" altLang="es-ES_tradnl" sz="5400" b="1" dirty="0" smtClean="0">
                <a:solidFill>
                  <a:srgbClr val="FB0B05"/>
                </a:solidFill>
                <a:effectLst>
                  <a:outerShdw blurRad="38100" dist="38100" dir="2700000" algn="tl">
                    <a:srgbClr val="000000"/>
                  </a:outerShdw>
                </a:effectLst>
                <a:latin typeface="Al Nile" charset="-78"/>
                <a:ea typeface="Al Nile" charset="-78"/>
                <a:cs typeface="Al Nile" charset="-78"/>
              </a:rPr>
              <a:t>y VWD</a:t>
            </a:r>
          </a:p>
        </p:txBody>
      </p:sp>
      <p:sp>
        <p:nvSpPr>
          <p:cNvPr id="141316" name="Text Box 4"/>
          <p:cNvSpPr txBox="1">
            <a:spLocks noChangeArrowheads="1"/>
          </p:cNvSpPr>
          <p:nvPr/>
        </p:nvSpPr>
        <p:spPr bwMode="auto">
          <a:xfrm>
            <a:off x="3276600" y="6324600"/>
            <a:ext cx="25908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000" tIns="46800" rIns="90000" bIns="46800">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lnSpc>
                <a:spcPct val="115000"/>
              </a:lnSpc>
              <a:spcBef>
                <a:spcPct val="0"/>
              </a:spcBef>
              <a:buSzTx/>
              <a:buFont typeface="Wingdings" charset="2"/>
              <a:buNone/>
            </a:pPr>
            <a:r>
              <a:rPr lang="en-GB" altLang="es-ES_tradnl" sz="1600">
                <a:latin typeface="Arial" charset="0"/>
                <a:ea typeface="Arial" charset="0"/>
                <a:cs typeface="Arial" charset="0"/>
              </a:rPr>
              <a:t>Shankar M. 2004 </a:t>
            </a:r>
            <a:endParaRPr lang="es-ES" altLang="es-ES_tradnl" sz="1600">
              <a:latin typeface="Arial" charset="0"/>
              <a:ea typeface="Arial" charset="0"/>
              <a:cs typeface="Arial" charset="0"/>
            </a:endParaRPr>
          </a:p>
        </p:txBody>
      </p:sp>
    </p:spTree>
    <p:extLst>
      <p:ext uri="{BB962C8B-B14F-4D97-AF65-F5344CB8AC3E}">
        <p14:creationId xmlns:p14="http://schemas.microsoft.com/office/powerpoint/2010/main" val="2001542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endParaRPr lang="es-ES" altLang="es-ES_tradnl" sz="1200">
              <a:solidFill>
                <a:srgbClr val="898989"/>
              </a:solidFill>
              <a:latin typeface="Arial" charset="0"/>
              <a:ea typeface="Arial" charset="0"/>
              <a:cs typeface="Arial" charset="0"/>
            </a:endParaRPr>
          </a:p>
        </p:txBody>
      </p:sp>
      <p:pic>
        <p:nvPicPr>
          <p:cNvPr id="132099" name="Picture 2" descr="Dibu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052513"/>
            <a:ext cx="4262437" cy="5295900"/>
          </a:xfrm>
          <a:prstGeom prst="rect">
            <a:avLst/>
          </a:prstGeom>
          <a:noFill/>
          <a:ln w="17780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24291" name="Text Box 3"/>
          <p:cNvSpPr txBox="1">
            <a:spLocks noChangeArrowheads="1"/>
          </p:cNvSpPr>
          <p:nvPr/>
        </p:nvSpPr>
        <p:spPr bwMode="auto">
          <a:xfrm>
            <a:off x="179388" y="2025650"/>
            <a:ext cx="2016125" cy="3378200"/>
          </a:xfrm>
          <a:prstGeom prst="rect">
            <a:avLst/>
          </a:prstGeom>
          <a:noFill/>
          <a:ln w="9525">
            <a:noFill/>
            <a:miter lim="800000"/>
            <a:headEnd/>
            <a:tailEnd/>
          </a:ln>
          <a:effectLst/>
        </p:spPr>
        <p:txBody>
          <a:bodyPr>
            <a:spAutoFit/>
          </a:bodyPr>
          <a:lstStyle>
            <a:lvl1pPr marL="457200" indent="-4572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 altLang="es-ES_tradnl" sz="2400">
                <a:effectLst>
                  <a:outerShdw blurRad="38100" dist="38100" dir="2700000" algn="tl">
                    <a:srgbClr val="000000"/>
                  </a:outerShdw>
                </a:effectLst>
                <a:latin typeface="Arial Black" charset="0"/>
              </a:rPr>
              <a:t>  1 punto</a:t>
            </a:r>
          </a:p>
          <a:p>
            <a:pPr eaLnBrk="1" hangingPunct="1">
              <a:spcBef>
                <a:spcPct val="0"/>
              </a:spcBef>
              <a:buClrTx/>
              <a:buSzTx/>
              <a:buFontTx/>
              <a:buNone/>
            </a:pPr>
            <a:r>
              <a:rPr lang="es-ES" altLang="es-ES_tradnl" sz="2400">
                <a:effectLst>
                  <a:outerShdw blurRad="38100" dist="38100" dir="2700000" algn="tl">
                    <a:srgbClr val="000000"/>
                  </a:outerShdw>
                </a:effectLst>
                <a:latin typeface="Arial Black" charset="0"/>
              </a:rPr>
              <a:t>  5 puntos</a:t>
            </a:r>
          </a:p>
          <a:p>
            <a:pPr eaLnBrk="1" hangingPunct="1">
              <a:spcBef>
                <a:spcPct val="0"/>
              </a:spcBef>
              <a:buClrTx/>
              <a:buSzTx/>
              <a:buFontTx/>
              <a:buNone/>
            </a:pPr>
            <a:r>
              <a:rPr lang="es-ES" altLang="es-ES_tradnl" sz="2400">
                <a:effectLst>
                  <a:outerShdw blurRad="38100" dist="38100" dir="2700000" algn="tl">
                    <a:srgbClr val="000000"/>
                  </a:outerShdw>
                </a:effectLst>
                <a:latin typeface="Arial Black" charset="0"/>
              </a:rPr>
              <a:t>20 puntos</a:t>
            </a:r>
          </a:p>
          <a:p>
            <a:pPr eaLnBrk="1" hangingPunct="1">
              <a:spcBef>
                <a:spcPct val="0"/>
              </a:spcBef>
              <a:buClrTx/>
              <a:buSzTx/>
              <a:buFontTx/>
              <a:buNone/>
            </a:pPr>
            <a:endParaRPr lang="es-ES" altLang="es-ES_tradnl" sz="2400">
              <a:effectLst>
                <a:outerShdw blurRad="38100" dist="38100" dir="2700000" algn="tl">
                  <a:srgbClr val="000000"/>
                </a:outerShdw>
              </a:effectLst>
              <a:latin typeface="Arial Black" charset="0"/>
            </a:endParaRPr>
          </a:p>
          <a:p>
            <a:pPr eaLnBrk="1" hangingPunct="1">
              <a:spcBef>
                <a:spcPct val="0"/>
              </a:spcBef>
              <a:buClrTx/>
              <a:buSzTx/>
              <a:buFontTx/>
              <a:buNone/>
            </a:pPr>
            <a:endParaRPr lang="es-ES" altLang="es-ES_tradnl" sz="2400">
              <a:effectLst>
                <a:outerShdw blurRad="38100" dist="38100" dir="2700000" algn="tl">
                  <a:srgbClr val="000000"/>
                </a:outerShdw>
              </a:effectLst>
              <a:latin typeface="Arial Black" charset="0"/>
            </a:endParaRPr>
          </a:p>
          <a:p>
            <a:pPr eaLnBrk="1" hangingPunct="1">
              <a:spcBef>
                <a:spcPct val="0"/>
              </a:spcBef>
              <a:buClrTx/>
              <a:buSzTx/>
              <a:buFontTx/>
              <a:buNone/>
            </a:pPr>
            <a:endParaRPr lang="es-ES" altLang="es-ES_tradnl" sz="2400">
              <a:effectLst>
                <a:outerShdw blurRad="38100" dist="38100" dir="2700000" algn="tl">
                  <a:srgbClr val="000000"/>
                </a:outerShdw>
              </a:effectLst>
              <a:latin typeface="Arial Black" charset="0"/>
            </a:endParaRPr>
          </a:p>
          <a:p>
            <a:pPr eaLnBrk="1" hangingPunct="1">
              <a:spcBef>
                <a:spcPct val="0"/>
              </a:spcBef>
              <a:buClrTx/>
              <a:buSzTx/>
              <a:buFontTx/>
              <a:buNone/>
            </a:pPr>
            <a:r>
              <a:rPr lang="es-ES" altLang="es-ES_tradnl" sz="2400">
                <a:effectLst>
                  <a:outerShdw blurRad="38100" dist="38100" dir="2700000" algn="tl">
                    <a:srgbClr val="000000"/>
                  </a:outerShdw>
                </a:effectLst>
                <a:latin typeface="Arial Black" charset="0"/>
              </a:rPr>
              <a:t>  1 punto</a:t>
            </a:r>
          </a:p>
          <a:p>
            <a:pPr eaLnBrk="1" hangingPunct="1">
              <a:spcBef>
                <a:spcPct val="0"/>
              </a:spcBef>
              <a:buClrTx/>
              <a:buSzTx/>
              <a:buFontTx/>
              <a:buNone/>
            </a:pPr>
            <a:r>
              <a:rPr lang="es-ES" altLang="es-ES_tradnl" sz="2400">
                <a:effectLst>
                  <a:outerShdw blurRad="38100" dist="38100" dir="2700000" algn="tl">
                    <a:srgbClr val="000000"/>
                  </a:outerShdw>
                </a:effectLst>
                <a:latin typeface="Arial Black" charset="0"/>
              </a:rPr>
              <a:t>  5 puntos</a:t>
            </a:r>
          </a:p>
          <a:p>
            <a:pPr eaLnBrk="1" hangingPunct="1">
              <a:spcBef>
                <a:spcPct val="0"/>
              </a:spcBef>
              <a:buClrTx/>
              <a:buSzTx/>
              <a:buFontTx/>
              <a:buNone/>
            </a:pPr>
            <a:r>
              <a:rPr lang="es-ES" altLang="es-ES_tradnl" sz="2400">
                <a:effectLst>
                  <a:outerShdw blurRad="38100" dist="38100" dir="2700000" algn="tl">
                    <a:srgbClr val="000000"/>
                  </a:outerShdw>
                </a:effectLst>
                <a:latin typeface="Arial Black" charset="0"/>
              </a:rPr>
              <a:t>10 puntos</a:t>
            </a:r>
          </a:p>
        </p:txBody>
      </p:sp>
      <p:sp>
        <p:nvSpPr>
          <p:cNvPr id="524292" name="Text Box 4"/>
          <p:cNvSpPr txBox="1">
            <a:spLocks noChangeArrowheads="1"/>
          </p:cNvSpPr>
          <p:nvPr/>
        </p:nvSpPr>
        <p:spPr bwMode="auto">
          <a:xfrm>
            <a:off x="6678613" y="2781300"/>
            <a:ext cx="2311400" cy="1196975"/>
          </a:xfrm>
          <a:prstGeom prst="rect">
            <a:avLst/>
          </a:prstGeom>
          <a:noFill/>
          <a:ln w="9525">
            <a:solidFill>
              <a:schemeClr val="tx1"/>
            </a:solidFill>
            <a:miter lim="800000"/>
            <a:headEnd/>
            <a:tailEnd/>
          </a:ln>
          <a:effec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 altLang="es-ES_tradnl" sz="2400" b="1">
                <a:solidFill>
                  <a:srgbClr val="FFC000"/>
                </a:solidFill>
                <a:effectLst>
                  <a:outerShdw blurRad="38100" dist="38100" dir="2700000" algn="tl">
                    <a:srgbClr val="000000"/>
                  </a:outerShdw>
                </a:effectLst>
                <a:latin typeface="Arial" charset="0"/>
                <a:ea typeface="Arial" charset="0"/>
                <a:cs typeface="Arial" charset="0"/>
              </a:rPr>
              <a:t>SCORE ≥ 185</a:t>
            </a:r>
          </a:p>
          <a:p>
            <a:pPr algn="ctr" eaLnBrk="1" hangingPunct="1">
              <a:spcBef>
                <a:spcPct val="0"/>
              </a:spcBef>
              <a:buClrTx/>
              <a:buSzTx/>
              <a:buFontTx/>
              <a:buNone/>
            </a:pPr>
            <a:endParaRPr lang="es-ES" altLang="es-ES_tradnl" sz="2400" b="1">
              <a:solidFill>
                <a:srgbClr val="FFC000"/>
              </a:solidFill>
              <a:effectLst>
                <a:outerShdw blurRad="38100" dist="38100" dir="2700000" algn="tl">
                  <a:srgbClr val="000000"/>
                </a:outerShdw>
              </a:effectLst>
              <a:latin typeface="Arial" charset="0"/>
              <a:ea typeface="Arial" charset="0"/>
              <a:cs typeface="Arial" charset="0"/>
            </a:endParaRPr>
          </a:p>
          <a:p>
            <a:pPr algn="ctr" eaLnBrk="1" hangingPunct="1">
              <a:spcBef>
                <a:spcPct val="0"/>
              </a:spcBef>
              <a:buClrTx/>
              <a:buSzTx/>
              <a:buFontTx/>
              <a:buNone/>
            </a:pPr>
            <a:r>
              <a:rPr lang="es-ES" altLang="es-ES_tradnl" sz="2400" b="1">
                <a:solidFill>
                  <a:srgbClr val="FFC000"/>
                </a:solidFill>
                <a:effectLst>
                  <a:outerShdw blurRad="38100" dist="38100" dir="2700000" algn="tl">
                    <a:srgbClr val="000000"/>
                  </a:outerShdw>
                </a:effectLst>
                <a:latin typeface="Arial" charset="0"/>
                <a:ea typeface="Arial" charset="0"/>
                <a:cs typeface="Arial" charset="0"/>
              </a:rPr>
              <a:t>MENORRAGIA</a:t>
            </a:r>
          </a:p>
        </p:txBody>
      </p:sp>
      <p:sp>
        <p:nvSpPr>
          <p:cNvPr id="524293" name="Text Box 5"/>
          <p:cNvSpPr txBox="1">
            <a:spLocks noChangeArrowheads="1"/>
          </p:cNvSpPr>
          <p:nvPr/>
        </p:nvSpPr>
        <p:spPr bwMode="auto">
          <a:xfrm>
            <a:off x="2335213" y="115888"/>
            <a:ext cx="4468812" cy="579437"/>
          </a:xfrm>
          <a:prstGeom prst="rect">
            <a:avLst/>
          </a:prstGeom>
          <a:noFill/>
          <a:ln w="9525">
            <a:noFill/>
            <a:miter lim="800000"/>
            <a:headEnd/>
            <a:tailEnd/>
          </a:ln>
          <a:effectLst/>
        </p:spPr>
        <p:txBody>
          <a:bodyPr>
            <a:spAutoFit/>
          </a:bodyPr>
          <a:lstStyle/>
          <a:p>
            <a:pPr algn="ctr" eaLnBrk="1" hangingPunct="1">
              <a:defRPr/>
            </a:pPr>
            <a:r>
              <a:rPr lang="es-ES" sz="3200" b="1">
                <a:solidFill>
                  <a:srgbClr val="FFC000"/>
                </a:solidFill>
                <a:effectLst>
                  <a:outerShdw blurRad="38100" dist="38100" dir="2700000" algn="tl">
                    <a:srgbClr val="C0C0C0"/>
                  </a:outerShdw>
                </a:effectLst>
                <a:latin typeface="Arial" charset="0"/>
                <a:ea typeface="+mn-ea"/>
                <a:cs typeface="+mn-cs"/>
              </a:rPr>
              <a:t>CHART PICTORIAL</a:t>
            </a:r>
          </a:p>
        </p:txBody>
      </p:sp>
      <p:sp>
        <p:nvSpPr>
          <p:cNvPr id="143366" name="Rectángulo redondeado 1"/>
          <p:cNvSpPr>
            <a:spLocks noChangeArrowheads="1"/>
          </p:cNvSpPr>
          <p:nvPr/>
        </p:nvSpPr>
        <p:spPr bwMode="auto">
          <a:xfrm>
            <a:off x="6892925" y="4595813"/>
            <a:ext cx="1882775" cy="1081087"/>
          </a:xfrm>
          <a:prstGeom prst="roundRect">
            <a:avLst>
              <a:gd name="adj" fmla="val 16667"/>
            </a:avLst>
          </a:prstGeom>
          <a:noFill/>
          <a:ln w="698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800" b="1">
                <a:solidFill>
                  <a:srgbClr val="FF0000"/>
                </a:solidFill>
                <a:latin typeface="Al Nile" charset="-78"/>
                <a:ea typeface="Al Nile" charset="-78"/>
                <a:cs typeface="Al Nile" charset="-78"/>
              </a:rPr>
              <a:t>VPN Y VPP</a:t>
            </a:r>
          </a:p>
          <a:p>
            <a:pPr eaLnBrk="1" hangingPunct="1">
              <a:spcBef>
                <a:spcPct val="0"/>
              </a:spcBef>
              <a:buClrTx/>
              <a:buSzTx/>
              <a:buFontTx/>
              <a:buNone/>
            </a:pPr>
            <a:r>
              <a:rPr lang="es-ES_tradnl" altLang="es-ES_tradnl" sz="2800" b="1">
                <a:solidFill>
                  <a:srgbClr val="FF0000"/>
                </a:solidFill>
                <a:latin typeface="Al Nile" charset="-78"/>
                <a:ea typeface="Al Nile" charset="-78"/>
                <a:cs typeface="Al Nile" charset="-78"/>
              </a:rPr>
              <a:t>&gt; 85%</a:t>
            </a:r>
          </a:p>
        </p:txBody>
      </p:sp>
    </p:spTree>
    <p:extLst>
      <p:ext uri="{BB962C8B-B14F-4D97-AF65-F5344CB8AC3E}">
        <p14:creationId xmlns:p14="http://schemas.microsoft.com/office/powerpoint/2010/main" val="174264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52513"/>
            <a:ext cx="4967288"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bwMode="auto">
          <a:xfrm>
            <a:off x="1691680" y="188640"/>
            <a:ext cx="5328592" cy="576064"/>
          </a:xfrm>
          <a:prstGeom prst="roundRect">
            <a:avLst/>
          </a:prstGeom>
          <a:solidFill>
            <a:srgbClr val="00B0F0"/>
          </a:solidFill>
          <a:ln w="9525" cap="flat" cmpd="sng" algn="ctr">
            <a:solidFill>
              <a:schemeClr val="tx1"/>
            </a:solidFill>
            <a:prstDash val="solid"/>
            <a:round/>
            <a:headEnd type="none" w="med" len="med"/>
            <a:tailEnd type="none" w="med" len="med"/>
          </a:ln>
          <a:effectLst>
            <a:outerShdw blurRad="50800" dist="50800" dir="5400000" algn="ctr" rotWithShape="0">
              <a:srgbClr val="000000">
                <a:alpha val="90000"/>
              </a:srgbClr>
            </a:outerShdw>
            <a:reflection endPos="87000" dist="50800" dir="5400000" sy="-100000" algn="bl" rotWithShape="0"/>
          </a:effectLst>
          <a:extLst/>
        </p:spPr>
        <p:txBody>
          <a:bodyPr wrap="none"/>
          <a:lstStyle/>
          <a:p>
            <a:pPr eaLnBrk="1" hangingPunct="1">
              <a:defRPr/>
            </a:pPr>
            <a:r>
              <a:rPr lang="es-ES_tradnl" dirty="0"/>
              <a:t>                   </a:t>
            </a:r>
            <a:r>
              <a:rPr lang="es-ES_tradnl" sz="2800" b="1" dirty="0">
                <a:solidFill>
                  <a:schemeClr val="bg1">
                    <a:lumMod val="75000"/>
                  </a:schemeClr>
                </a:solidFill>
                <a:latin typeface="Al Nile" charset="-78"/>
                <a:ea typeface="Al Nile" charset="-78"/>
                <a:cs typeface="Al Nile" charset="-78"/>
              </a:rPr>
              <a:t>DIAGNOSTICO</a:t>
            </a:r>
          </a:p>
        </p:txBody>
      </p:sp>
      <p:sp>
        <p:nvSpPr>
          <p:cNvPr id="157699" name="Rectángulo redondeado 4"/>
          <p:cNvSpPr>
            <a:spLocks noChangeArrowheads="1"/>
          </p:cNvSpPr>
          <p:nvPr/>
        </p:nvSpPr>
        <p:spPr bwMode="auto">
          <a:xfrm>
            <a:off x="6011863" y="3357563"/>
            <a:ext cx="2952750" cy="1008062"/>
          </a:xfrm>
          <a:prstGeom prst="roundRect">
            <a:avLst>
              <a:gd name="adj" fmla="val 16667"/>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latin typeface="Al Nile" charset="-78"/>
                <a:ea typeface="Al Nile" charset="-78"/>
                <a:cs typeface="Al Nile" charset="-78"/>
              </a:rPr>
              <a:t>Historia Familiar de </a:t>
            </a:r>
          </a:p>
          <a:p>
            <a:pPr eaLnBrk="1" hangingPunct="1">
              <a:spcBef>
                <a:spcPct val="0"/>
              </a:spcBef>
              <a:buClrTx/>
              <a:buSzTx/>
              <a:buFontTx/>
              <a:buNone/>
            </a:pPr>
            <a:r>
              <a:rPr lang="es-ES_tradnl" altLang="es-ES_tradnl" sz="2400">
                <a:latin typeface="Al Nile" charset="-78"/>
                <a:ea typeface="Al Nile" charset="-78"/>
                <a:cs typeface="Al Nile" charset="-78"/>
              </a:rPr>
              <a:t>Sangrado (CLINICO)</a:t>
            </a:r>
          </a:p>
        </p:txBody>
      </p:sp>
    </p:spTree>
    <p:extLst>
      <p:ext uri="{BB962C8B-B14F-4D97-AF65-F5344CB8AC3E}">
        <p14:creationId xmlns:p14="http://schemas.microsoft.com/office/powerpoint/2010/main" val="130966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bwMode="auto">
          <a:xfrm>
            <a:off x="4043604" y="678322"/>
            <a:ext cx="4639828" cy="864096"/>
          </a:xfrm>
          <a:prstGeom prst="roundRect">
            <a:avLst/>
          </a:prstGeom>
          <a:solidFill>
            <a:schemeClr val="tx2">
              <a:lumMod val="75000"/>
            </a:schemeClr>
          </a:solidFill>
          <a:ln w="60325" cap="flat" cmpd="sng" algn="ctr">
            <a:solidFill>
              <a:schemeClr val="bg1">
                <a:lumMod val="75000"/>
              </a:schemeClr>
            </a:solidFill>
            <a:prstDash val="solid"/>
            <a:round/>
            <a:headEnd type="none" w="med" len="med"/>
            <a:tailEnd type="none" w="med" len="med"/>
          </a:ln>
          <a:effectLst>
            <a:outerShdw blurRad="685800" dist="50800" dir="5400000" sx="103000" sy="103000" algn="ctr" rotWithShape="0">
              <a:srgbClr val="000000"/>
            </a:outerShdw>
            <a:reflection blurRad="139700" stA="45000" endPos="65000" dist="50800" dir="5400000" sy="-100000" algn="bl" rotWithShape="0"/>
          </a:effectLst>
          <a:extLst/>
        </p:spPr>
        <p:txBody>
          <a:bodyPr wrap="none"/>
          <a:lstStyle/>
          <a:p>
            <a:pPr algn="ctr" eaLnBrk="1" hangingPunct="1">
              <a:defRPr/>
            </a:pPr>
            <a:r>
              <a:rPr lang="es-ES_tradnl" sz="4000">
                <a:solidFill>
                  <a:srgbClr val="FFFF00"/>
                </a:solidFill>
                <a:latin typeface="Al Nile" charset="-78"/>
                <a:ea typeface="Al Nile" charset="-78"/>
                <a:cs typeface="Al Nile" charset="-78"/>
              </a:rPr>
              <a:t>HISTORIA FAMILIAR</a:t>
            </a:r>
            <a:endParaRPr lang="es-ES_tradnl" sz="4000" dirty="0">
              <a:solidFill>
                <a:srgbClr val="FFFF00"/>
              </a:solidFill>
              <a:latin typeface="Al Nile" charset="-78"/>
              <a:ea typeface="Al Nile" charset="-78"/>
              <a:cs typeface="Al Nile" charset="-78"/>
            </a:endParaRPr>
          </a:p>
        </p:txBody>
      </p:sp>
      <p:pic>
        <p:nvPicPr>
          <p:cNvPr id="15872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525"/>
            <a:ext cx="316865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ectángulo redondeado 4"/>
          <p:cNvSpPr>
            <a:spLocks noChangeArrowheads="1"/>
          </p:cNvSpPr>
          <p:nvPr/>
        </p:nvSpPr>
        <p:spPr bwMode="auto">
          <a:xfrm>
            <a:off x="755650" y="2405063"/>
            <a:ext cx="7999413" cy="1795462"/>
          </a:xfrm>
          <a:prstGeom prst="roundRect">
            <a:avLst>
              <a:gd name="adj" fmla="val 16667"/>
            </a:avLst>
          </a:prstGeom>
          <a:noFill/>
          <a:ln w="66675">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a:spcBef>
                <a:spcPct val="0"/>
              </a:spcBef>
              <a:buClrTx/>
              <a:buSzTx/>
              <a:buFontTx/>
              <a:buNone/>
            </a:pPr>
            <a:r>
              <a:rPr lang="es-ES" altLang="es-ES_tradnl" sz="2800" b="1">
                <a:solidFill>
                  <a:srgbClr val="FF0000"/>
                </a:solidFill>
                <a:latin typeface="Al Nile" charset="-78"/>
                <a:ea typeface="Al Nile" charset="-78"/>
                <a:cs typeface="Al Nile" charset="-78"/>
              </a:rPr>
              <a:t>Un consanguíneo de primer grado </a:t>
            </a:r>
          </a:p>
          <a:p>
            <a:pPr algn="ctr">
              <a:spcBef>
                <a:spcPct val="0"/>
              </a:spcBef>
              <a:buClrTx/>
              <a:buSzTx/>
              <a:buFontTx/>
              <a:buNone/>
            </a:pPr>
            <a:r>
              <a:rPr lang="es-ES" altLang="es-ES_tradnl" sz="2800" b="1">
                <a:solidFill>
                  <a:srgbClr val="FF0000"/>
                </a:solidFill>
                <a:latin typeface="Al Nile" charset="-78"/>
                <a:ea typeface="Al Nile" charset="-78"/>
                <a:cs typeface="Al Nile" charset="-78"/>
              </a:rPr>
              <a:t>o </a:t>
            </a:r>
          </a:p>
          <a:p>
            <a:pPr algn="ctr">
              <a:spcBef>
                <a:spcPct val="0"/>
              </a:spcBef>
              <a:buClrTx/>
              <a:buSzTx/>
              <a:buFontTx/>
              <a:buNone/>
            </a:pPr>
            <a:r>
              <a:rPr lang="es-ES" altLang="es-ES_tradnl" sz="2800" b="1">
                <a:solidFill>
                  <a:srgbClr val="FF0000"/>
                </a:solidFill>
                <a:latin typeface="Al Nile" charset="-78"/>
                <a:ea typeface="Al Nile" charset="-78"/>
                <a:cs typeface="Al Nile" charset="-78"/>
              </a:rPr>
              <a:t>Dos de segundo grado </a:t>
            </a:r>
          </a:p>
          <a:p>
            <a:pPr algn="ctr">
              <a:spcBef>
                <a:spcPct val="0"/>
              </a:spcBef>
              <a:buClrTx/>
              <a:buSzTx/>
              <a:buFontTx/>
              <a:buNone/>
            </a:pPr>
            <a:r>
              <a:rPr lang="es-ES" altLang="es-ES_tradnl" sz="1800" b="1">
                <a:solidFill>
                  <a:srgbClr val="FF0000"/>
                </a:solidFill>
                <a:latin typeface="Al Nile" charset="-78"/>
                <a:ea typeface="Al Nile" charset="-78"/>
                <a:cs typeface="Al Nile" charset="-78"/>
              </a:rPr>
              <a:t>con historia de sangrado mucocutáneo y/o laboratorio compatible.</a:t>
            </a:r>
          </a:p>
          <a:p>
            <a:pPr algn="ctr">
              <a:spcBef>
                <a:spcPct val="0"/>
              </a:spcBef>
              <a:buClrTx/>
              <a:buSzTx/>
              <a:buFontTx/>
              <a:buNone/>
            </a:pPr>
            <a:endParaRPr lang="es-ES" altLang="es-ES_tradnl" sz="2800" b="1">
              <a:solidFill>
                <a:srgbClr val="FF0000"/>
              </a:solidFill>
              <a:latin typeface="Al Nile" charset="-78"/>
              <a:ea typeface="Al Nile" charset="-78"/>
              <a:cs typeface="Al Nile" charset="-78"/>
            </a:endParaRPr>
          </a:p>
        </p:txBody>
      </p:sp>
      <p:sp>
        <p:nvSpPr>
          <p:cNvPr id="158724" name="Rectángulo redondeado 5"/>
          <p:cNvSpPr>
            <a:spLocks noChangeArrowheads="1"/>
          </p:cNvSpPr>
          <p:nvPr/>
        </p:nvSpPr>
        <p:spPr bwMode="auto">
          <a:xfrm>
            <a:off x="107950" y="4379913"/>
            <a:ext cx="7999413" cy="669925"/>
          </a:xfrm>
          <a:prstGeom prst="roundRect">
            <a:avLst>
              <a:gd name="adj" fmla="val 16667"/>
            </a:avLst>
          </a:prstGeom>
          <a:noFill/>
          <a:ln w="60325">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 altLang="es-ES_tradnl" sz="2800" b="1">
                <a:solidFill>
                  <a:srgbClr val="FFC000"/>
                </a:solidFill>
                <a:latin typeface="Al Nile" charset="-78"/>
                <a:ea typeface="Al Nile" charset="-78"/>
                <a:cs typeface="Al Nile" charset="-78"/>
              </a:rPr>
              <a:t>En tipos 2N y 3: la HF es negativa.</a:t>
            </a:r>
          </a:p>
        </p:txBody>
      </p:sp>
      <p:sp>
        <p:nvSpPr>
          <p:cNvPr id="158725" name="Rectángulo redondeado 6"/>
          <p:cNvSpPr>
            <a:spLocks noChangeArrowheads="1"/>
          </p:cNvSpPr>
          <p:nvPr/>
        </p:nvSpPr>
        <p:spPr bwMode="auto">
          <a:xfrm>
            <a:off x="123825" y="5157788"/>
            <a:ext cx="8640763" cy="647700"/>
          </a:xfrm>
          <a:prstGeom prst="roundRect">
            <a:avLst>
              <a:gd name="adj" fmla="val 16667"/>
            </a:avLst>
          </a:prstGeom>
          <a:noFill/>
          <a:ln w="60325">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 altLang="es-ES_tradnl" sz="2400" b="1">
                <a:solidFill>
                  <a:srgbClr val="FFC000"/>
                </a:solidFill>
                <a:latin typeface="Al Nile" charset="-78"/>
                <a:ea typeface="Al Nile" charset="-78"/>
                <a:cs typeface="Al Nile" charset="-78"/>
              </a:rPr>
              <a:t>En tipo 1 debido a la penetrancia variable: puede estar ausente.</a:t>
            </a:r>
          </a:p>
        </p:txBody>
      </p:sp>
      <p:sp>
        <p:nvSpPr>
          <p:cNvPr id="158726" name="Rectángulo redondeado 7"/>
          <p:cNvSpPr>
            <a:spLocks noChangeArrowheads="1"/>
          </p:cNvSpPr>
          <p:nvPr/>
        </p:nvSpPr>
        <p:spPr bwMode="auto">
          <a:xfrm>
            <a:off x="88900" y="5876925"/>
            <a:ext cx="9020175" cy="874713"/>
          </a:xfrm>
          <a:prstGeom prst="roundRect">
            <a:avLst>
              <a:gd name="adj" fmla="val 16667"/>
            </a:avLst>
          </a:prstGeom>
          <a:noFill/>
          <a:ln w="60325">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 typeface="Wingdings" charset="2"/>
              <a:buNone/>
            </a:pPr>
            <a:r>
              <a:rPr lang="es-ES" altLang="es-ES_tradnl" sz="2400" b="1" u="sng">
                <a:solidFill>
                  <a:srgbClr val="FFC000"/>
                </a:solidFill>
                <a:latin typeface="Al Nile" charset="-78"/>
                <a:ea typeface="Al Nile" charset="-78"/>
                <a:cs typeface="Al Nile" charset="-78"/>
              </a:rPr>
              <a:t>Se recomienda: </a:t>
            </a:r>
          </a:p>
          <a:p>
            <a:pPr>
              <a:spcBef>
                <a:spcPct val="0"/>
              </a:spcBef>
              <a:buClrTx/>
              <a:buSzTx/>
              <a:buFontTx/>
              <a:buNone/>
            </a:pPr>
            <a:r>
              <a:rPr lang="es-ES" altLang="es-ES_tradnl" sz="2400" b="1">
                <a:solidFill>
                  <a:srgbClr val="FFC000"/>
                </a:solidFill>
                <a:latin typeface="Al Nile" charset="-78"/>
                <a:ea typeface="Al Nile" charset="-78"/>
                <a:cs typeface="Al Nile" charset="-78"/>
              </a:rPr>
              <a:t>Uso de un score estandarizado para recolectar síntomas de sangrado </a:t>
            </a:r>
          </a:p>
        </p:txBody>
      </p:sp>
    </p:spTree>
    <p:extLst>
      <p:ext uri="{BB962C8B-B14F-4D97-AF65-F5344CB8AC3E}">
        <p14:creationId xmlns:p14="http://schemas.microsoft.com/office/powerpoint/2010/main" val="196642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52513"/>
            <a:ext cx="4967288"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bwMode="auto">
          <a:xfrm>
            <a:off x="1691680" y="188640"/>
            <a:ext cx="5328592" cy="576064"/>
          </a:xfrm>
          <a:prstGeom prst="roundRect">
            <a:avLst/>
          </a:prstGeom>
          <a:solidFill>
            <a:srgbClr val="00B0F0"/>
          </a:solidFill>
          <a:ln w="9525" cap="flat" cmpd="sng" algn="ctr">
            <a:solidFill>
              <a:schemeClr val="tx1"/>
            </a:solidFill>
            <a:prstDash val="solid"/>
            <a:round/>
            <a:headEnd type="none" w="med" len="med"/>
            <a:tailEnd type="none" w="med" len="med"/>
          </a:ln>
          <a:effectLst>
            <a:outerShdw blurRad="50800" dist="50800" dir="5400000" algn="ctr" rotWithShape="0">
              <a:srgbClr val="000000">
                <a:alpha val="90000"/>
              </a:srgbClr>
            </a:outerShdw>
            <a:reflection endPos="87000" dist="50800" dir="5400000" sy="-100000" algn="bl" rotWithShape="0"/>
          </a:effectLst>
          <a:extLst/>
        </p:spPr>
        <p:txBody>
          <a:bodyPr wrap="none"/>
          <a:lstStyle/>
          <a:p>
            <a:pPr eaLnBrk="1" hangingPunct="1">
              <a:defRPr/>
            </a:pPr>
            <a:r>
              <a:rPr lang="es-ES_tradnl" dirty="0"/>
              <a:t>                   </a:t>
            </a:r>
            <a:r>
              <a:rPr lang="es-ES_tradnl" sz="2800" b="1" dirty="0">
                <a:solidFill>
                  <a:schemeClr val="bg1">
                    <a:lumMod val="75000"/>
                  </a:schemeClr>
                </a:solidFill>
                <a:latin typeface="Al Nile" charset="-78"/>
                <a:ea typeface="Al Nile" charset="-78"/>
                <a:cs typeface="Al Nile" charset="-78"/>
              </a:rPr>
              <a:t>DIAGNOSTICO</a:t>
            </a:r>
          </a:p>
        </p:txBody>
      </p:sp>
      <p:sp>
        <p:nvSpPr>
          <p:cNvPr id="164867" name="Rectángulo redondeado 5"/>
          <p:cNvSpPr>
            <a:spLocks noChangeArrowheads="1"/>
          </p:cNvSpPr>
          <p:nvPr/>
        </p:nvSpPr>
        <p:spPr bwMode="auto">
          <a:xfrm>
            <a:off x="1116013" y="5829300"/>
            <a:ext cx="6264275" cy="839788"/>
          </a:xfrm>
          <a:prstGeom prst="roundRect">
            <a:avLst>
              <a:gd name="adj" fmla="val 16667"/>
            </a:avLst>
          </a:prstGeom>
          <a:solidFill>
            <a:srgbClr val="FFFF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sz="2400" b="1">
                <a:solidFill>
                  <a:srgbClr val="002060"/>
                </a:solidFill>
                <a:latin typeface="Al Nile" charset="-78"/>
                <a:ea typeface="Al Nile" charset="-78"/>
                <a:cs typeface="Al Nile" charset="-78"/>
              </a:rPr>
              <a:t>Disminución de la actividad del VWF en plasma</a:t>
            </a:r>
          </a:p>
          <a:p>
            <a:pPr algn="ctr" eaLnBrk="1" hangingPunct="1">
              <a:spcBef>
                <a:spcPct val="0"/>
              </a:spcBef>
              <a:buClrTx/>
              <a:buSzTx/>
              <a:buFontTx/>
              <a:buNone/>
            </a:pPr>
            <a:r>
              <a:rPr lang="es-ES_tradnl" altLang="es-ES_tradnl" sz="2400" b="1">
                <a:solidFill>
                  <a:srgbClr val="002060"/>
                </a:solidFill>
                <a:latin typeface="Al Nile" charset="-78"/>
                <a:ea typeface="Al Nile" charset="-78"/>
                <a:cs typeface="Al Nile" charset="-78"/>
              </a:rPr>
              <a:t>(LABORATORIO)</a:t>
            </a:r>
          </a:p>
        </p:txBody>
      </p:sp>
    </p:spTree>
    <p:extLst>
      <p:ext uri="{BB962C8B-B14F-4D97-AF65-F5344CB8AC3E}">
        <p14:creationId xmlns:p14="http://schemas.microsoft.com/office/powerpoint/2010/main" val="214545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p:cNvSpPr>
          <p:nvPr/>
        </p:nvSpPr>
        <p:spPr bwMode="auto">
          <a:xfrm>
            <a:off x="1116013" y="2276475"/>
            <a:ext cx="716280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Hemograma con Plaquetas</a:t>
            </a:r>
          </a:p>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APTT (fVIII)</a:t>
            </a:r>
          </a:p>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TP</a:t>
            </a:r>
          </a:p>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TT</a:t>
            </a:r>
          </a:p>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Tiempo de Sangr</a:t>
            </a:r>
            <a:r>
              <a:rPr lang="es-ES" altLang="es-ES_tradnl" sz="3600" b="1" i="1">
                <a:solidFill>
                  <a:srgbClr val="00B050"/>
                </a:solidFill>
                <a:effectLst>
                  <a:outerShdw blurRad="38100" dist="38100" dir="2700000" algn="tl">
                    <a:srgbClr val="000000"/>
                  </a:outerShdw>
                </a:effectLst>
                <a:latin typeface="Arial" charset="0"/>
                <a:sym typeface="Symbol" charset="2"/>
              </a:rPr>
              <a:t>i</a:t>
            </a:r>
            <a:r>
              <a:rPr lang="es-ES_tradnl" altLang="es-ES_tradnl" sz="3600" b="1" i="1">
                <a:solidFill>
                  <a:srgbClr val="00B050"/>
                </a:solidFill>
                <a:effectLst>
                  <a:outerShdw blurRad="38100" dist="38100" dir="2700000" algn="tl">
                    <a:srgbClr val="000000"/>
                  </a:outerShdw>
                </a:effectLst>
                <a:latin typeface="Arial" charset="0"/>
                <a:sym typeface="Symbol" charset="2"/>
              </a:rPr>
              <a:t>a. </a:t>
            </a:r>
          </a:p>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Adhesividad</a:t>
            </a:r>
          </a:p>
          <a:p>
            <a:pPr>
              <a:buClr>
                <a:srgbClr val="CCFF33"/>
              </a:buClr>
              <a:buSzTx/>
              <a:buFont typeface="Wingdings" charset="2"/>
              <a:buChar char="ü"/>
            </a:pPr>
            <a:r>
              <a:rPr lang="es-ES_tradnl" altLang="es-ES_tradnl" sz="3600" b="1" i="1">
                <a:solidFill>
                  <a:srgbClr val="00B050"/>
                </a:solidFill>
                <a:effectLst>
                  <a:outerShdw blurRad="38100" dist="38100" dir="2700000" algn="tl">
                    <a:srgbClr val="000000"/>
                  </a:outerShdw>
                </a:effectLst>
                <a:latin typeface="Arial" charset="0"/>
                <a:sym typeface="Symbol" charset="2"/>
              </a:rPr>
              <a:t>Tiempo de obstrucción (PFA)</a:t>
            </a:r>
            <a:endParaRPr lang="es-ES_tradnl" altLang="es-ES_tradnl" sz="3600" b="1">
              <a:solidFill>
                <a:srgbClr val="00B050"/>
              </a:solidFill>
              <a:effectLst>
                <a:outerShdw blurRad="38100" dist="38100" dir="2700000" algn="tl">
                  <a:srgbClr val="000000"/>
                </a:outerShdw>
              </a:effectLst>
              <a:latin typeface="Arial" charset="0"/>
              <a:sym typeface="Symbol" charset="2"/>
            </a:endParaRPr>
          </a:p>
        </p:txBody>
      </p:sp>
      <p:sp>
        <p:nvSpPr>
          <p:cNvPr id="433155" name="Line 3"/>
          <p:cNvSpPr>
            <a:spLocks noChangeShapeType="1"/>
          </p:cNvSpPr>
          <p:nvPr/>
        </p:nvSpPr>
        <p:spPr bwMode="auto">
          <a:xfrm>
            <a:off x="838200" y="1412875"/>
            <a:ext cx="7391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s-ES_tradnl"/>
          </a:p>
        </p:txBody>
      </p:sp>
      <p:sp>
        <p:nvSpPr>
          <p:cNvPr id="433156" name="Rectangle 4"/>
          <p:cNvSpPr>
            <a:spLocks noChangeArrowheads="1"/>
          </p:cNvSpPr>
          <p:nvPr/>
        </p:nvSpPr>
        <p:spPr bwMode="auto">
          <a:xfrm>
            <a:off x="1143000" y="1484313"/>
            <a:ext cx="342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nSpc>
                <a:spcPct val="90000"/>
              </a:lnSpc>
              <a:buClr>
                <a:srgbClr val="FF0000"/>
              </a:buClr>
              <a:buSzPct val="150000"/>
              <a:buFontTx/>
              <a:buNone/>
            </a:pPr>
            <a:r>
              <a:rPr lang="es-ES_tradnl" altLang="es-ES_tradnl" sz="4800" b="1" u="sng">
                <a:solidFill>
                  <a:srgbClr val="FF0000"/>
                </a:solidFill>
                <a:effectLst>
                  <a:outerShdw blurRad="38100" dist="38100" dir="2700000" algn="tl">
                    <a:srgbClr val="000000"/>
                  </a:outerShdw>
                </a:effectLst>
                <a:latin typeface="Arial" charset="0"/>
                <a:sym typeface="Symbol" charset="2"/>
              </a:rPr>
              <a:t>Screening</a:t>
            </a:r>
            <a:endParaRPr lang="es-ES_tradnl" altLang="es-ES_tradnl" sz="2400" b="1" u="sng">
              <a:solidFill>
                <a:srgbClr val="FF0000"/>
              </a:solidFill>
              <a:effectLst>
                <a:outerShdw blurRad="38100" dist="38100" dir="2700000" algn="tl">
                  <a:srgbClr val="000000"/>
                </a:outerShdw>
              </a:effectLst>
              <a:latin typeface="Arial" charset="0"/>
              <a:sym typeface="Symbol" charset="2"/>
            </a:endParaRPr>
          </a:p>
        </p:txBody>
      </p:sp>
      <p:sp>
        <p:nvSpPr>
          <p:cNvPr id="433157" name="Rectangle 5"/>
          <p:cNvSpPr>
            <a:spLocks noChangeArrowheads="1"/>
          </p:cNvSpPr>
          <p:nvPr/>
        </p:nvSpPr>
        <p:spPr bwMode="auto">
          <a:xfrm>
            <a:off x="611188" y="115888"/>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4600" b="1">
                <a:solidFill>
                  <a:srgbClr val="FFC000"/>
                </a:solidFill>
                <a:effectLst>
                  <a:outerShdw blurRad="38100" dist="38100" dir="2700000" algn="tl">
                    <a:srgbClr val="000000"/>
                  </a:outerShdw>
                </a:effectLst>
                <a:latin typeface="Arial Black" charset="0"/>
              </a:rPr>
              <a:t>                 VWD</a:t>
            </a:r>
            <a:br>
              <a:rPr lang="es-ES_tradnl" altLang="es-ES_tradnl" sz="4600" b="1">
                <a:solidFill>
                  <a:srgbClr val="FFC000"/>
                </a:solidFill>
                <a:effectLst>
                  <a:outerShdw blurRad="38100" dist="38100" dir="2700000" algn="tl">
                    <a:srgbClr val="000000"/>
                  </a:outerShdw>
                </a:effectLst>
                <a:latin typeface="Arial Black" charset="0"/>
              </a:rPr>
            </a:br>
            <a:r>
              <a:rPr lang="es-ES_tradnl" altLang="es-ES_tradnl" sz="4600" b="1">
                <a:solidFill>
                  <a:srgbClr val="FFC000"/>
                </a:solidFill>
                <a:effectLst>
                  <a:outerShdw blurRad="38100" dist="38100" dir="2700000" algn="tl">
                    <a:srgbClr val="000000"/>
                  </a:outerShdw>
                </a:effectLst>
                <a:latin typeface="Arial Black" charset="0"/>
              </a:rPr>
              <a:t>Estrategia Diagnóstica</a:t>
            </a:r>
            <a:endParaRPr lang="es-ES_tradnl" altLang="es-ES_tradnl" sz="4400">
              <a:solidFill>
                <a:srgbClr val="FFC000"/>
              </a:solidFill>
              <a:effectLst>
                <a:outerShdw blurRad="38100" dist="38100" dir="2700000" algn="tl">
                  <a:srgbClr val="000000"/>
                </a:outerShdw>
              </a:effectLst>
              <a:latin typeface="Arial Black" charset="0"/>
            </a:endParaRPr>
          </a:p>
        </p:txBody>
      </p:sp>
    </p:spTree>
    <p:extLst>
      <p:ext uri="{BB962C8B-B14F-4D97-AF65-F5344CB8AC3E}">
        <p14:creationId xmlns:p14="http://schemas.microsoft.com/office/powerpoint/2010/main" val="20946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3156"/>
                                        </p:tgtEl>
                                        <p:attrNameLst>
                                          <p:attrName>style.visibility</p:attrName>
                                        </p:attrNameLst>
                                      </p:cBhvr>
                                      <p:to>
                                        <p:strVal val="visible"/>
                                      </p:to>
                                    </p:set>
                                    <p:animEffect transition="in" filter="wipe(left)">
                                      <p:cBhvr>
                                        <p:cTn id="7" dur="500"/>
                                        <p:tgtEl>
                                          <p:spTgt spid="433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3154">
                                            <p:txEl>
                                              <p:pRg st="0" end="0"/>
                                            </p:txEl>
                                          </p:spTgt>
                                        </p:tgtEl>
                                        <p:attrNameLst>
                                          <p:attrName>style.visibility</p:attrName>
                                        </p:attrNameLst>
                                      </p:cBhvr>
                                      <p:to>
                                        <p:strVal val="visible"/>
                                      </p:to>
                                    </p:set>
                                    <p:animEffect transition="in" filter="wipe(left)">
                                      <p:cBhvr>
                                        <p:cTn id="12" dur="500"/>
                                        <p:tgtEl>
                                          <p:spTgt spid="43315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3154">
                                            <p:txEl>
                                              <p:pRg st="1" end="1"/>
                                            </p:txEl>
                                          </p:spTgt>
                                        </p:tgtEl>
                                        <p:attrNameLst>
                                          <p:attrName>style.visibility</p:attrName>
                                        </p:attrNameLst>
                                      </p:cBhvr>
                                      <p:to>
                                        <p:strVal val="visible"/>
                                      </p:to>
                                    </p:set>
                                    <p:animEffect transition="in" filter="wipe(left)">
                                      <p:cBhvr>
                                        <p:cTn id="17" dur="500"/>
                                        <p:tgtEl>
                                          <p:spTgt spid="43315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3154">
                                            <p:txEl>
                                              <p:pRg st="2" end="2"/>
                                            </p:txEl>
                                          </p:spTgt>
                                        </p:tgtEl>
                                        <p:attrNameLst>
                                          <p:attrName>style.visibility</p:attrName>
                                        </p:attrNameLst>
                                      </p:cBhvr>
                                      <p:to>
                                        <p:strVal val="visible"/>
                                      </p:to>
                                    </p:set>
                                    <p:animEffect transition="in" filter="wipe(left)">
                                      <p:cBhvr>
                                        <p:cTn id="22" dur="500"/>
                                        <p:tgtEl>
                                          <p:spTgt spid="43315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3154">
                                            <p:txEl>
                                              <p:pRg st="3" end="3"/>
                                            </p:txEl>
                                          </p:spTgt>
                                        </p:tgtEl>
                                        <p:attrNameLst>
                                          <p:attrName>style.visibility</p:attrName>
                                        </p:attrNameLst>
                                      </p:cBhvr>
                                      <p:to>
                                        <p:strVal val="visible"/>
                                      </p:to>
                                    </p:set>
                                    <p:animEffect transition="in" filter="wipe(left)">
                                      <p:cBhvr>
                                        <p:cTn id="27" dur="500"/>
                                        <p:tgtEl>
                                          <p:spTgt spid="43315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3154">
                                            <p:txEl>
                                              <p:pRg st="4" end="4"/>
                                            </p:txEl>
                                          </p:spTgt>
                                        </p:tgtEl>
                                        <p:attrNameLst>
                                          <p:attrName>style.visibility</p:attrName>
                                        </p:attrNameLst>
                                      </p:cBhvr>
                                      <p:to>
                                        <p:strVal val="visible"/>
                                      </p:to>
                                    </p:set>
                                    <p:animEffect transition="in" filter="wipe(left)">
                                      <p:cBhvr>
                                        <p:cTn id="32" dur="500"/>
                                        <p:tgtEl>
                                          <p:spTgt spid="43315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33154">
                                            <p:txEl>
                                              <p:pRg st="5" end="5"/>
                                            </p:txEl>
                                          </p:spTgt>
                                        </p:tgtEl>
                                        <p:attrNameLst>
                                          <p:attrName>style.visibility</p:attrName>
                                        </p:attrNameLst>
                                      </p:cBhvr>
                                      <p:to>
                                        <p:strVal val="visible"/>
                                      </p:to>
                                    </p:set>
                                    <p:animEffect transition="in" filter="wipe(left)">
                                      <p:cBhvr>
                                        <p:cTn id="37" dur="500"/>
                                        <p:tgtEl>
                                          <p:spTgt spid="433154">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3154">
                                            <p:txEl>
                                              <p:pRg st="6" end="6"/>
                                            </p:txEl>
                                          </p:spTgt>
                                        </p:tgtEl>
                                        <p:attrNameLst>
                                          <p:attrName>style.visibility</p:attrName>
                                        </p:attrNameLst>
                                      </p:cBhvr>
                                      <p:to>
                                        <p:strVal val="visible"/>
                                      </p:to>
                                    </p:set>
                                    <p:animEffect transition="in" filter="wipe(left)">
                                      <p:cBhvr>
                                        <p:cTn id="42" dur="500"/>
                                        <p:tgtEl>
                                          <p:spTgt spid="4331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4" grpId="0" build="p" autoUpdateAnimBg="0"/>
      <p:bldP spid="433156"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Object 2"/>
          <p:cNvPicPr>
            <a:picLocks noChangeAspect="1"/>
          </p:cNvPicPr>
          <p:nvPr/>
        </p:nvPicPr>
        <p:blipFill>
          <a:blip r:embed="rId3"/>
          <a:stretch>
            <a:fillRect/>
          </a:stretch>
        </p:blipFill>
        <p:spPr>
          <a:xfrm>
            <a:off x="228600" y="304800"/>
            <a:ext cx="8610600" cy="6248400"/>
          </a:xfrm>
          <a:prstGeom prst="rect">
            <a:avLst/>
          </a:prstGeom>
        </p:spPr>
      </p:pic>
    </p:spTree>
    <p:extLst>
      <p:ext uri="{BB962C8B-B14F-4D97-AF65-F5344CB8AC3E}">
        <p14:creationId xmlns:p14="http://schemas.microsoft.com/office/powerpoint/2010/main" val="678539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908175" y="188913"/>
            <a:ext cx="5903913" cy="792162"/>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dirty="0">
                <a:latin typeface="+mj-lt"/>
              </a:rPr>
              <a:t>NOMENCLATURA  FVIII/VWF</a:t>
            </a:r>
          </a:p>
        </p:txBody>
      </p:sp>
      <p:pic>
        <p:nvPicPr>
          <p:cNvPr id="21506"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68413"/>
            <a:ext cx="5256212" cy="4506912"/>
          </a:xfrm>
          <a:prstGeom prst="rect">
            <a:avLst/>
          </a:prstGeom>
          <a:noFill/>
          <a:ln w="57150">
            <a:solidFill>
              <a:srgbClr val="FB0B05"/>
            </a:solidFill>
            <a:miter lim="800000"/>
            <a:headEnd/>
            <a:tailEnd/>
          </a:ln>
          <a:extLst>
            <a:ext uri="{909E8E84-426E-40DD-AFC4-6F175D3DCCD1}">
              <a14:hiddenFill xmlns:a14="http://schemas.microsoft.com/office/drawing/2010/main">
                <a:solidFill>
                  <a:srgbClr val="FFFFFF"/>
                </a:solidFill>
              </a14:hiddenFill>
            </a:ext>
          </a:extLst>
        </p:spPr>
      </p:pic>
      <p:sp>
        <p:nvSpPr>
          <p:cNvPr id="21507" name="Elipse 11"/>
          <p:cNvSpPr>
            <a:spLocks noChangeArrowheads="1"/>
          </p:cNvSpPr>
          <p:nvPr/>
        </p:nvSpPr>
        <p:spPr bwMode="auto">
          <a:xfrm>
            <a:off x="3851275" y="1268413"/>
            <a:ext cx="1368425" cy="720725"/>
          </a:xfrm>
          <a:prstGeom prst="ellipse">
            <a:avLst/>
          </a:prstGeom>
          <a:noFill/>
          <a:ln w="41275" cmpd="thinThick">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1" name="Rectángulo redondeado 10"/>
          <p:cNvSpPr/>
          <p:nvPr/>
        </p:nvSpPr>
        <p:spPr bwMode="auto">
          <a:xfrm>
            <a:off x="179388" y="6021388"/>
            <a:ext cx="5256212" cy="503237"/>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                   </a:t>
            </a:r>
            <a:r>
              <a:rPr lang="es-ES_tradnl" b="1" dirty="0">
                <a:solidFill>
                  <a:srgbClr val="144C39"/>
                </a:solidFill>
                <a:latin typeface="+mj-lt"/>
              </a:rPr>
              <a:t>PROPEPTIDO           PP</a:t>
            </a:r>
          </a:p>
        </p:txBody>
      </p:sp>
      <p:sp>
        <p:nvSpPr>
          <p:cNvPr id="21509" name="Elipse 13"/>
          <p:cNvSpPr>
            <a:spLocks noChangeArrowheads="1"/>
          </p:cNvSpPr>
          <p:nvPr/>
        </p:nvSpPr>
        <p:spPr bwMode="auto">
          <a:xfrm>
            <a:off x="3851275" y="3141663"/>
            <a:ext cx="1368425" cy="719137"/>
          </a:xfrm>
          <a:prstGeom prst="ellipse">
            <a:avLst/>
          </a:prstGeom>
          <a:noFill/>
          <a:ln w="41275" cmpd="thinThick">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21510" name="Elipse 14"/>
          <p:cNvSpPr>
            <a:spLocks noChangeArrowheads="1"/>
          </p:cNvSpPr>
          <p:nvPr/>
        </p:nvSpPr>
        <p:spPr bwMode="auto">
          <a:xfrm>
            <a:off x="3940175" y="3789363"/>
            <a:ext cx="1368425" cy="627062"/>
          </a:xfrm>
          <a:prstGeom prst="ellipse">
            <a:avLst/>
          </a:prstGeom>
          <a:noFill/>
          <a:ln w="53975" cmpd="thinThick">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21511" name="Elipse 15"/>
          <p:cNvSpPr>
            <a:spLocks noChangeArrowheads="1"/>
          </p:cNvSpPr>
          <p:nvPr/>
        </p:nvSpPr>
        <p:spPr bwMode="auto">
          <a:xfrm>
            <a:off x="4176713" y="5949950"/>
            <a:ext cx="1366837" cy="627063"/>
          </a:xfrm>
          <a:prstGeom prst="ellipse">
            <a:avLst/>
          </a:prstGeom>
          <a:noFill/>
          <a:ln w="53975" cmpd="thinThick">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21512" name="Cerrar corchete 12"/>
          <p:cNvSpPr>
            <a:spLocks/>
          </p:cNvSpPr>
          <p:nvPr/>
        </p:nvSpPr>
        <p:spPr bwMode="auto">
          <a:xfrm>
            <a:off x="5308600" y="1484313"/>
            <a:ext cx="919163" cy="2089150"/>
          </a:xfrm>
          <a:prstGeom prst="rightBracket">
            <a:avLst>
              <a:gd name="adj" fmla="val 8344"/>
            </a:avLst>
          </a:prstGeom>
          <a:noFill/>
          <a:ln w="79375">
            <a:solidFill>
              <a:srgbClr val="7030A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7" name="Bisel 16"/>
          <p:cNvSpPr/>
          <p:nvPr/>
        </p:nvSpPr>
        <p:spPr bwMode="auto">
          <a:xfrm>
            <a:off x="6588125" y="2133600"/>
            <a:ext cx="2160588" cy="719138"/>
          </a:xfrm>
          <a:prstGeom prst="bevel">
            <a:avLst/>
          </a:prstGeom>
          <a:solidFill>
            <a:srgbClr val="FB0B05"/>
          </a:solidFill>
          <a:ln w="25400" cap="flat" cmpd="sng" algn="ctr">
            <a:solidFill>
              <a:srgbClr val="FFC000">
                <a:alpha val="83000"/>
              </a:srgbClr>
            </a:solidFill>
            <a:prstDash val="solid"/>
            <a:round/>
            <a:headEnd type="none" w="med" len="med"/>
            <a:tailEnd type="none" w="med" len="med"/>
          </a:ln>
          <a:effectLst/>
          <a:extLst/>
        </p:spPr>
        <p:txBody>
          <a:bodyPr wrap="none"/>
          <a:lstStyle/>
          <a:p>
            <a:pPr eaLnBrk="1" hangingPunct="1">
              <a:defRPr/>
            </a:pPr>
            <a:r>
              <a:rPr lang="es-ES_tradnl" b="1" dirty="0">
                <a:solidFill>
                  <a:srgbClr val="92D050"/>
                </a:solidFill>
                <a:latin typeface="+mj-lt"/>
              </a:rPr>
              <a:t> CANTIDAD</a:t>
            </a:r>
          </a:p>
        </p:txBody>
      </p:sp>
      <p:cxnSp>
        <p:nvCxnSpPr>
          <p:cNvPr id="19" name="Conector recto de flecha 18"/>
          <p:cNvCxnSpPr>
            <a:endCxn id="23" idx="4"/>
          </p:cNvCxnSpPr>
          <p:nvPr/>
        </p:nvCxnSpPr>
        <p:spPr bwMode="auto">
          <a:xfrm>
            <a:off x="5308600" y="4149725"/>
            <a:ext cx="919163" cy="215900"/>
          </a:xfrm>
          <a:prstGeom prst="straightConnector1">
            <a:avLst/>
          </a:prstGeom>
          <a:solidFill>
            <a:schemeClr val="accent1"/>
          </a:solidFill>
          <a:ln w="762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Bisel 22"/>
          <p:cNvSpPr/>
          <p:nvPr/>
        </p:nvSpPr>
        <p:spPr bwMode="auto">
          <a:xfrm>
            <a:off x="6227763" y="4005263"/>
            <a:ext cx="2881312" cy="719137"/>
          </a:xfrm>
          <a:prstGeom prst="bevel">
            <a:avLst/>
          </a:prstGeom>
          <a:solidFill>
            <a:srgbClr val="FFC000"/>
          </a:solidFill>
          <a:ln w="25400" cap="flat" cmpd="sng" algn="ctr">
            <a:solidFill>
              <a:schemeClr val="accent2">
                <a:lumMod val="75000"/>
                <a:alpha val="83000"/>
              </a:schemeClr>
            </a:solidFill>
            <a:prstDash val="solid"/>
            <a:round/>
            <a:headEnd type="none" w="med" len="med"/>
            <a:tailEnd type="none" w="med" len="med"/>
          </a:ln>
          <a:effectLst/>
          <a:extLst/>
        </p:spPr>
        <p:txBody>
          <a:bodyPr wrap="none"/>
          <a:lstStyle/>
          <a:p>
            <a:pPr eaLnBrk="1" hangingPunct="1">
              <a:defRPr/>
            </a:pPr>
            <a:r>
              <a:rPr lang="es-ES_tradnl" b="1" dirty="0">
                <a:solidFill>
                  <a:srgbClr val="92D050"/>
                </a:solidFill>
                <a:latin typeface="+mj-lt"/>
              </a:rPr>
              <a:t> </a:t>
            </a:r>
            <a:r>
              <a:rPr lang="es-ES_tradnl" b="1" dirty="0">
                <a:solidFill>
                  <a:schemeClr val="accent2">
                    <a:lumMod val="75000"/>
                  </a:schemeClr>
                </a:solidFill>
                <a:latin typeface="+mj-lt"/>
              </a:rPr>
              <a:t>FUNCIONALIDAD</a:t>
            </a:r>
          </a:p>
        </p:txBody>
      </p:sp>
      <p:cxnSp>
        <p:nvCxnSpPr>
          <p:cNvPr id="25" name="Conector recto de flecha 24"/>
          <p:cNvCxnSpPr/>
          <p:nvPr/>
        </p:nvCxnSpPr>
        <p:spPr bwMode="auto">
          <a:xfrm>
            <a:off x="5543550" y="6237288"/>
            <a:ext cx="1044575" cy="0"/>
          </a:xfrm>
          <a:prstGeom prst="straightConnector1">
            <a:avLst/>
          </a:prstGeom>
          <a:solidFill>
            <a:schemeClr val="accent1"/>
          </a:solidFill>
          <a:ln w="76200" cap="flat" cmpd="sng" algn="ctr">
            <a:solidFill>
              <a:srgbClr val="92D05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Bisel 28"/>
          <p:cNvSpPr/>
          <p:nvPr/>
        </p:nvSpPr>
        <p:spPr bwMode="auto">
          <a:xfrm>
            <a:off x="6659563" y="5805488"/>
            <a:ext cx="2160587" cy="719137"/>
          </a:xfrm>
          <a:prstGeom prst="bevel">
            <a:avLst/>
          </a:prstGeom>
          <a:solidFill>
            <a:srgbClr val="FFC000"/>
          </a:solidFill>
          <a:ln w="25400" cap="flat" cmpd="sng" algn="ctr">
            <a:solidFill>
              <a:schemeClr val="accent2">
                <a:lumMod val="75000"/>
                <a:alpha val="83000"/>
              </a:schemeClr>
            </a:solidFill>
            <a:prstDash val="solid"/>
            <a:round/>
            <a:headEnd type="none" w="med" len="med"/>
            <a:tailEnd type="none" w="med" len="med"/>
          </a:ln>
          <a:effectLst/>
          <a:extLst/>
        </p:spPr>
        <p:txBody>
          <a:bodyPr wrap="none"/>
          <a:lstStyle/>
          <a:p>
            <a:pPr eaLnBrk="1" hangingPunct="1">
              <a:defRPr/>
            </a:pPr>
            <a:r>
              <a:rPr lang="es-ES_tradnl" b="1" dirty="0">
                <a:solidFill>
                  <a:srgbClr val="92D050"/>
                </a:solidFill>
                <a:latin typeface="+mj-lt"/>
              </a:rPr>
              <a:t> </a:t>
            </a:r>
            <a:r>
              <a:rPr lang="es-ES_tradnl" b="1" dirty="0">
                <a:solidFill>
                  <a:schemeClr val="accent2">
                    <a:lumMod val="75000"/>
                  </a:schemeClr>
                </a:solidFill>
                <a:latin typeface="+mj-lt"/>
              </a:rPr>
              <a:t>SINTESIS</a:t>
            </a:r>
          </a:p>
        </p:txBody>
      </p:sp>
    </p:spTree>
    <p:extLst>
      <p:ext uri="{BB962C8B-B14F-4D97-AF65-F5344CB8AC3E}">
        <p14:creationId xmlns:p14="http://schemas.microsoft.com/office/powerpoint/2010/main" val="586242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915816" y="332656"/>
            <a:ext cx="3168352" cy="648072"/>
          </a:xfrm>
          <a:prstGeom prst="roundRect">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convex"/>
          </a:sp3d>
          <a:extLst/>
        </p:spPr>
        <p:txBody>
          <a:bodyPr wrap="none"/>
          <a:lstStyle/>
          <a:p>
            <a:pPr eaLnBrk="1" hangingPunct="1">
              <a:defRPr/>
            </a:pPr>
            <a:r>
              <a:rPr lang="es-ES_tradnl" sz="3600" dirty="0">
                <a:solidFill>
                  <a:schemeClr val="bg1">
                    <a:lumMod val="75000"/>
                  </a:schemeClr>
                </a:solidFill>
                <a:latin typeface="Al Nile" charset="-78"/>
                <a:ea typeface="Al Nile" charset="-78"/>
                <a:cs typeface="Al Nile" charset="-78"/>
              </a:rPr>
              <a:t>LABORATORIO</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13" y="1557338"/>
            <a:ext cx="8215312" cy="4679950"/>
          </a:xfrm>
          <a:prstGeom prst="rect">
            <a:avLst/>
          </a:prstGeom>
          <a:effectLst>
            <a:glow rad="812800">
              <a:schemeClr val="accent1">
                <a:alpha val="40000"/>
              </a:schemeClr>
            </a:glow>
            <a:outerShdw blurRad="50800" dist="50800" dir="5400000" algn="ctr" rotWithShape="0">
              <a:srgbClr val="000000">
                <a:alpha val="81000"/>
              </a:srgbClr>
            </a:outerShdw>
            <a:reflection endPos="0" dist="50800" dir="5400000" sy="-100000" algn="bl" rotWithShape="0"/>
          </a:effectLst>
        </p:spPr>
      </p:pic>
      <p:sp>
        <p:nvSpPr>
          <p:cNvPr id="167941" name="Rectángulo redondeado 3"/>
          <p:cNvSpPr>
            <a:spLocks noChangeArrowheads="1"/>
          </p:cNvSpPr>
          <p:nvPr/>
        </p:nvSpPr>
        <p:spPr bwMode="auto">
          <a:xfrm>
            <a:off x="392113" y="1844675"/>
            <a:ext cx="1371600" cy="431800"/>
          </a:xfrm>
          <a:prstGeom prst="roundRect">
            <a:avLst>
              <a:gd name="adj" fmla="val 16667"/>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
        <p:nvSpPr>
          <p:cNvPr id="167942" name="Rectángulo redondeado 4"/>
          <p:cNvSpPr>
            <a:spLocks noChangeArrowheads="1"/>
          </p:cNvSpPr>
          <p:nvPr/>
        </p:nvSpPr>
        <p:spPr bwMode="auto">
          <a:xfrm>
            <a:off x="468313" y="3644900"/>
            <a:ext cx="1370012" cy="431800"/>
          </a:xfrm>
          <a:prstGeom prst="roundRect">
            <a:avLst>
              <a:gd name="adj" fmla="val 16667"/>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pic>
        <p:nvPicPr>
          <p:cNvPr id="6" name="Object 2"/>
          <p:cNvPicPr>
            <a:picLocks noChangeAspect="1"/>
          </p:cNvPicPr>
          <p:nvPr/>
        </p:nvPicPr>
        <p:blipFill>
          <a:blip r:embed="rId4"/>
          <a:stretch>
            <a:fillRect/>
          </a:stretch>
        </p:blipFill>
        <p:spPr>
          <a:xfrm>
            <a:off x="650875" y="1989138"/>
            <a:ext cx="7559675" cy="3816350"/>
          </a:xfrm>
          <a:prstGeom prst="rect">
            <a:avLst/>
          </a:prstGeom>
        </p:spPr>
      </p:pic>
    </p:spTree>
    <p:extLst>
      <p:ext uri="{BB962C8B-B14F-4D97-AF65-F5344CB8AC3E}">
        <p14:creationId xmlns:p14="http://schemas.microsoft.com/office/powerpoint/2010/main" val="107586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5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6597650"/>
            <a:ext cx="7053262"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3 Rectángulo"/>
          <p:cNvSpPr>
            <a:spLocks noChangeArrowheads="1"/>
          </p:cNvSpPr>
          <p:nvPr/>
        </p:nvSpPr>
        <p:spPr bwMode="auto">
          <a:xfrm>
            <a:off x="0" y="6477000"/>
            <a:ext cx="91440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a:spcBef>
                <a:spcPct val="0"/>
              </a:spcBef>
              <a:buClrTx/>
              <a:buSzTx/>
              <a:buFontTx/>
              <a:buNone/>
            </a:pPr>
            <a:r>
              <a:rPr lang="it-IT" altLang="es-ES_tradnl" sz="1800" b="1" i="1">
                <a:solidFill>
                  <a:srgbClr val="404040"/>
                </a:solidFill>
                <a:latin typeface="Arial" charset="0"/>
                <a:ea typeface="Arial" charset="0"/>
                <a:cs typeface="Arial" charset="0"/>
              </a:rPr>
              <a:t>Branchford BR, Di Paola J, 2012   </a:t>
            </a:r>
            <a:endParaRPr lang="es-AR" altLang="es-ES_tradnl" sz="1800" b="1" i="1">
              <a:solidFill>
                <a:srgbClr val="404040"/>
              </a:solidFill>
              <a:latin typeface="Arial" charset="0"/>
              <a:ea typeface="Arial" charset="0"/>
              <a:cs typeface="Arial" charset="0"/>
            </a:endParaRPr>
          </a:p>
        </p:txBody>
      </p:sp>
      <p:sp>
        <p:nvSpPr>
          <p:cNvPr id="6" name="5 CuadroTexto"/>
          <p:cNvSpPr txBox="1"/>
          <p:nvPr/>
        </p:nvSpPr>
        <p:spPr>
          <a:xfrm>
            <a:off x="2751138" y="2949575"/>
            <a:ext cx="1722437" cy="701675"/>
          </a:xfrm>
          <a:prstGeom prst="rect">
            <a:avLst/>
          </a:prstGeom>
          <a:solidFill>
            <a:schemeClr val="tx1"/>
          </a:solidFill>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a:spcBef>
                <a:spcPct val="0"/>
              </a:spcBef>
              <a:buClrTx/>
              <a:buSzTx/>
              <a:buFontTx/>
              <a:buNone/>
            </a:pPr>
            <a:r>
              <a:rPr lang="es-AR" altLang="es-ES_tradnl" sz="2000">
                <a:solidFill>
                  <a:schemeClr val="bg1"/>
                </a:solidFill>
                <a:effectLst>
                  <a:outerShdw blurRad="38100" dist="38100" dir="2700000" algn="tl">
                    <a:srgbClr val="C0C0C0"/>
                  </a:outerShdw>
                </a:effectLst>
                <a:latin typeface="Arial Black" charset="0"/>
              </a:rPr>
              <a:t>Secreción</a:t>
            </a:r>
          </a:p>
          <a:p>
            <a:pPr algn="ctr">
              <a:spcBef>
                <a:spcPct val="0"/>
              </a:spcBef>
              <a:buClrTx/>
              <a:buSzTx/>
              <a:buFontTx/>
              <a:buNone/>
            </a:pPr>
            <a:r>
              <a:rPr lang="es-AR" altLang="es-ES_tradnl" sz="2000">
                <a:solidFill>
                  <a:schemeClr val="bg1"/>
                </a:solidFill>
                <a:effectLst>
                  <a:outerShdw blurRad="38100" dist="38100" dir="2700000" algn="tl">
                    <a:srgbClr val="C0C0C0"/>
                  </a:outerShdw>
                </a:effectLst>
                <a:latin typeface="Arial Black" charset="0"/>
              </a:rPr>
              <a:t>Disminuida</a:t>
            </a:r>
          </a:p>
        </p:txBody>
      </p:sp>
      <p:sp>
        <p:nvSpPr>
          <p:cNvPr id="7" name="6 CuadroTexto"/>
          <p:cNvSpPr txBox="1"/>
          <p:nvPr/>
        </p:nvSpPr>
        <p:spPr>
          <a:xfrm>
            <a:off x="6627813" y="2936875"/>
            <a:ext cx="1766887" cy="701675"/>
          </a:xfrm>
          <a:prstGeom prst="rect">
            <a:avLst/>
          </a:prstGeom>
          <a:solidFill>
            <a:schemeClr val="tx1"/>
          </a:solidFill>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a:spcBef>
                <a:spcPct val="0"/>
              </a:spcBef>
              <a:buClrTx/>
              <a:buSzTx/>
              <a:buFontTx/>
              <a:buNone/>
            </a:pPr>
            <a:r>
              <a:rPr lang="es-AR" altLang="es-ES_tradnl" sz="2000">
                <a:solidFill>
                  <a:schemeClr val="bg1"/>
                </a:solidFill>
                <a:effectLst>
                  <a:outerShdw blurRad="38100" dist="38100" dir="2700000" algn="tl">
                    <a:srgbClr val="C0C0C0"/>
                  </a:outerShdw>
                </a:effectLst>
                <a:latin typeface="Arial Black" charset="0"/>
              </a:rPr>
              <a:t>Depuración</a:t>
            </a:r>
          </a:p>
          <a:p>
            <a:pPr algn="ctr">
              <a:spcBef>
                <a:spcPct val="0"/>
              </a:spcBef>
              <a:buClrTx/>
              <a:buSzTx/>
              <a:buFontTx/>
              <a:buNone/>
            </a:pPr>
            <a:r>
              <a:rPr lang="es-AR" altLang="es-ES_tradnl" sz="2000">
                <a:solidFill>
                  <a:schemeClr val="bg1"/>
                </a:solidFill>
                <a:effectLst>
                  <a:outerShdw blurRad="38100" dist="38100" dir="2700000" algn="tl">
                    <a:srgbClr val="C0C0C0"/>
                  </a:outerShdw>
                </a:effectLst>
                <a:latin typeface="Arial Black" charset="0"/>
              </a:rPr>
              <a:t>Aumentada</a:t>
            </a:r>
          </a:p>
        </p:txBody>
      </p:sp>
      <p:sp>
        <p:nvSpPr>
          <p:cNvPr id="8" name="7 Rectángulo"/>
          <p:cNvSpPr>
            <a:spLocks noChangeArrowheads="1"/>
          </p:cNvSpPr>
          <p:nvPr/>
        </p:nvSpPr>
        <p:spPr bwMode="auto">
          <a:xfrm>
            <a:off x="1311052" y="1341462"/>
            <a:ext cx="1028700" cy="287338"/>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1</a:t>
            </a:r>
          </a:p>
        </p:txBody>
      </p:sp>
      <p:sp>
        <p:nvSpPr>
          <p:cNvPr id="9" name="8 Rectángulo"/>
          <p:cNvSpPr>
            <a:spLocks noChangeArrowheads="1"/>
          </p:cNvSpPr>
          <p:nvPr/>
        </p:nvSpPr>
        <p:spPr bwMode="auto">
          <a:xfrm>
            <a:off x="4360341" y="1268760"/>
            <a:ext cx="1147763" cy="28733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3</a:t>
            </a:r>
          </a:p>
        </p:txBody>
      </p:sp>
      <p:sp>
        <p:nvSpPr>
          <p:cNvPr id="10" name="9 Rectángulo"/>
          <p:cNvSpPr>
            <a:spLocks noChangeArrowheads="1"/>
          </p:cNvSpPr>
          <p:nvPr/>
        </p:nvSpPr>
        <p:spPr bwMode="auto">
          <a:xfrm>
            <a:off x="6948437" y="1125438"/>
            <a:ext cx="1223963" cy="28733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a:defRPr/>
            </a:pPr>
            <a:r>
              <a:rPr lang="es-AR" altLang="es-ES_tradnl" sz="1800" smtClean="0">
                <a:solidFill>
                  <a:schemeClr val="bg2"/>
                </a:solidFill>
                <a:effectLst>
                  <a:outerShdw blurRad="38100" dist="38100" dir="2700000" algn="tl">
                    <a:srgbClr val="C0C0C0"/>
                  </a:outerShdw>
                </a:effectLst>
                <a:latin typeface="Arial Black" charset="0"/>
              </a:rPr>
              <a:t>VWD 1C</a:t>
            </a:r>
          </a:p>
        </p:txBody>
      </p:sp>
      <p:sp>
        <p:nvSpPr>
          <p:cNvPr id="9226" name="10 CuadroTexto"/>
          <p:cNvSpPr txBox="1">
            <a:spLocks noChangeArrowheads="1"/>
          </p:cNvSpPr>
          <p:nvPr/>
        </p:nvSpPr>
        <p:spPr bwMode="auto">
          <a:xfrm>
            <a:off x="304800" y="685800"/>
            <a:ext cx="1984375"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s-AR" sz="1600" b="1" dirty="0" err="1">
                <a:solidFill>
                  <a:schemeClr val="bg2"/>
                </a:solidFill>
                <a:latin typeface="Arial Narrow" pitchFamily="34" charset="0"/>
                <a:ea typeface="+mn-ea"/>
                <a:cs typeface="+mn-cs"/>
              </a:rPr>
              <a:t>CuerposWeibel-Palade</a:t>
            </a:r>
            <a:endParaRPr lang="es-AR" sz="1600" b="1" dirty="0">
              <a:solidFill>
                <a:schemeClr val="bg2"/>
              </a:solidFill>
              <a:latin typeface="Arial Narrow" pitchFamily="34" charset="0"/>
              <a:ea typeface="+mn-ea"/>
              <a:cs typeface="+mn-cs"/>
            </a:endParaRPr>
          </a:p>
        </p:txBody>
      </p:sp>
      <p:sp>
        <p:nvSpPr>
          <p:cNvPr id="9227" name="11 CuadroTexto"/>
          <p:cNvSpPr txBox="1">
            <a:spLocks noChangeArrowheads="1"/>
          </p:cNvSpPr>
          <p:nvPr/>
        </p:nvSpPr>
        <p:spPr bwMode="auto">
          <a:xfrm>
            <a:off x="2325688" y="673100"/>
            <a:ext cx="15113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700"/>
              </a:lnSpc>
              <a:defRPr/>
            </a:pPr>
            <a:r>
              <a:rPr lang="es-AR" sz="1600" b="1" dirty="0">
                <a:solidFill>
                  <a:schemeClr val="bg2"/>
                </a:solidFill>
                <a:latin typeface="Arial Narrow" pitchFamily="34" charset="0"/>
                <a:ea typeface="+mn-ea"/>
                <a:cs typeface="+mn-cs"/>
              </a:rPr>
              <a:t>Propéptido</a:t>
            </a:r>
          </a:p>
          <a:p>
            <a:pPr algn="ctr">
              <a:lnSpc>
                <a:spcPts val="1700"/>
              </a:lnSpc>
              <a:defRPr/>
            </a:pPr>
            <a:r>
              <a:rPr lang="es-AR" sz="1600" b="1" dirty="0">
                <a:solidFill>
                  <a:schemeClr val="bg2"/>
                </a:solidFill>
                <a:latin typeface="Arial Narrow" pitchFamily="34" charset="0"/>
                <a:ea typeface="+mn-ea"/>
                <a:cs typeface="+mn-cs"/>
              </a:rPr>
              <a:t>VWFpp</a:t>
            </a:r>
          </a:p>
        </p:txBody>
      </p:sp>
      <p:sp>
        <p:nvSpPr>
          <p:cNvPr id="9228" name="12 CuadroTexto"/>
          <p:cNvSpPr txBox="1">
            <a:spLocks noChangeArrowheads="1"/>
          </p:cNvSpPr>
          <p:nvPr/>
        </p:nvSpPr>
        <p:spPr bwMode="auto">
          <a:xfrm>
            <a:off x="4852988" y="633413"/>
            <a:ext cx="1296987"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700"/>
              </a:lnSpc>
              <a:defRPr/>
            </a:pPr>
            <a:r>
              <a:rPr lang="es-AR" sz="1600" b="1" dirty="0">
                <a:solidFill>
                  <a:schemeClr val="bg2"/>
                </a:solidFill>
                <a:latin typeface="Arial Narrow" pitchFamily="34" charset="0"/>
                <a:ea typeface="+mn-ea"/>
                <a:cs typeface="+mn-cs"/>
              </a:rPr>
              <a:t>Plaquetas Circulantes</a:t>
            </a:r>
          </a:p>
        </p:txBody>
      </p:sp>
      <p:sp>
        <p:nvSpPr>
          <p:cNvPr id="13" name="10 CuadroTexto"/>
          <p:cNvSpPr txBox="1">
            <a:spLocks noChangeArrowheads="1"/>
          </p:cNvSpPr>
          <p:nvPr/>
        </p:nvSpPr>
        <p:spPr bwMode="auto">
          <a:xfrm>
            <a:off x="4191000" y="730250"/>
            <a:ext cx="554038"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s-AR" sz="1600" b="1" dirty="0">
                <a:solidFill>
                  <a:schemeClr val="bg2"/>
                </a:solidFill>
                <a:latin typeface="Arial Narrow" pitchFamily="34" charset="0"/>
                <a:ea typeface="+mn-ea"/>
                <a:cs typeface="+mn-cs"/>
              </a:rPr>
              <a:t>VWF</a:t>
            </a:r>
          </a:p>
        </p:txBody>
      </p:sp>
      <p:sp>
        <p:nvSpPr>
          <p:cNvPr id="14" name="10 CuadroTexto"/>
          <p:cNvSpPr txBox="1">
            <a:spLocks noChangeArrowheads="1"/>
          </p:cNvSpPr>
          <p:nvPr/>
        </p:nvSpPr>
        <p:spPr bwMode="auto">
          <a:xfrm>
            <a:off x="7391400" y="685800"/>
            <a:ext cx="1524000"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s-AR" sz="1600" b="1" dirty="0" err="1">
                <a:solidFill>
                  <a:schemeClr val="bg2"/>
                </a:solidFill>
                <a:latin typeface="Arial Narrow" pitchFamily="34" charset="0"/>
                <a:ea typeface="+mn-ea"/>
                <a:cs typeface="+mn-cs"/>
              </a:rPr>
              <a:t>Cél.Endotelial</a:t>
            </a:r>
            <a:endParaRPr lang="es-AR" sz="1600" b="1" dirty="0">
              <a:solidFill>
                <a:schemeClr val="bg2"/>
              </a:solidFill>
              <a:latin typeface="Arial Narrow" pitchFamily="34" charset="0"/>
              <a:ea typeface="+mn-ea"/>
              <a:cs typeface="+mn-cs"/>
            </a:endParaRPr>
          </a:p>
        </p:txBody>
      </p:sp>
      <p:sp>
        <p:nvSpPr>
          <p:cNvPr id="73742" name="12 CuadroTexto"/>
          <p:cNvSpPr txBox="1">
            <a:spLocks noChangeArrowheads="1"/>
          </p:cNvSpPr>
          <p:nvPr/>
        </p:nvSpPr>
        <p:spPr bwMode="auto">
          <a:xfrm>
            <a:off x="6075363" y="609600"/>
            <a:ext cx="1296987"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a:lnSpc>
                <a:spcPts val="1700"/>
              </a:lnSpc>
              <a:spcBef>
                <a:spcPct val="0"/>
              </a:spcBef>
              <a:buClrTx/>
              <a:buSzTx/>
              <a:buFontTx/>
              <a:buNone/>
            </a:pPr>
            <a:r>
              <a:rPr lang="es-AR" altLang="es-ES_tradnl" sz="1600" b="1">
                <a:solidFill>
                  <a:srgbClr val="262626"/>
                </a:solidFill>
                <a:latin typeface="Arial Narrow" charset="0"/>
              </a:rPr>
              <a:t>Gránulos</a:t>
            </a:r>
            <a:r>
              <a:rPr lang="el-GR" altLang="es-ES_tradnl" sz="1600" b="1">
                <a:solidFill>
                  <a:srgbClr val="262626"/>
                </a:solidFill>
                <a:latin typeface="Arial Narrow" charset="0"/>
              </a:rPr>
              <a:t>α</a:t>
            </a:r>
            <a:endParaRPr lang="es-AR" altLang="es-ES_tradnl" sz="1600" b="1">
              <a:solidFill>
                <a:srgbClr val="262626"/>
              </a:solidFill>
              <a:latin typeface="Arial Narrow" charset="0"/>
            </a:endParaRPr>
          </a:p>
          <a:p>
            <a:pPr algn="ctr">
              <a:lnSpc>
                <a:spcPts val="1700"/>
              </a:lnSpc>
              <a:spcBef>
                <a:spcPct val="0"/>
              </a:spcBef>
              <a:buClrTx/>
              <a:buSzTx/>
              <a:buFontTx/>
              <a:buNone/>
            </a:pPr>
            <a:r>
              <a:rPr lang="es-AR" altLang="es-ES_tradnl" sz="1600" b="1">
                <a:solidFill>
                  <a:srgbClr val="262626"/>
                </a:solidFill>
                <a:latin typeface="Arial Narrow" charset="0"/>
              </a:rPr>
              <a:t>Plaqueta</a:t>
            </a:r>
          </a:p>
        </p:txBody>
      </p:sp>
      <p:sp>
        <p:nvSpPr>
          <p:cNvPr id="16" name="10 CuadroTexto"/>
          <p:cNvSpPr txBox="1">
            <a:spLocks noChangeArrowheads="1"/>
          </p:cNvSpPr>
          <p:nvPr/>
        </p:nvSpPr>
        <p:spPr bwMode="auto">
          <a:xfrm>
            <a:off x="817563" y="2209800"/>
            <a:ext cx="858837" cy="219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bg2"/>
                </a:solidFill>
                <a:latin typeface="Arial Narrow" pitchFamily="34" charset="0"/>
                <a:ea typeface="+mn-ea"/>
                <a:cs typeface="+mn-cs"/>
              </a:rPr>
              <a:t>Multímeros</a:t>
            </a:r>
          </a:p>
        </p:txBody>
      </p:sp>
      <p:sp>
        <p:nvSpPr>
          <p:cNvPr id="19" name="10 CuadroTexto"/>
          <p:cNvSpPr txBox="1">
            <a:spLocks noChangeArrowheads="1"/>
          </p:cNvSpPr>
          <p:nvPr/>
        </p:nvSpPr>
        <p:spPr bwMode="auto">
          <a:xfrm>
            <a:off x="3810000" y="2209800"/>
            <a:ext cx="860425" cy="219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bg2"/>
                </a:solidFill>
                <a:latin typeface="Arial Narrow" pitchFamily="34" charset="0"/>
                <a:ea typeface="+mn-ea"/>
                <a:cs typeface="+mn-cs"/>
              </a:rPr>
              <a:t>Multímeros</a:t>
            </a:r>
          </a:p>
        </p:txBody>
      </p:sp>
      <p:sp>
        <p:nvSpPr>
          <p:cNvPr id="20" name="10 CuadroTexto"/>
          <p:cNvSpPr txBox="1">
            <a:spLocks noChangeArrowheads="1"/>
          </p:cNvSpPr>
          <p:nvPr/>
        </p:nvSpPr>
        <p:spPr bwMode="auto">
          <a:xfrm>
            <a:off x="6580188" y="2217738"/>
            <a:ext cx="860425" cy="219075"/>
          </a:xfrm>
          <a:prstGeom prst="rect">
            <a:avLst/>
          </a:prstGeom>
          <a:solidFill>
            <a:schemeClr val="bg1"/>
          </a:solidFill>
          <a:ln w="9525">
            <a:noFill/>
            <a:miter lim="800000"/>
            <a:headEnd/>
            <a:tailEnd/>
          </a:ln>
        </p:spPr>
        <p:txBody>
          <a:bodyPr>
            <a:spAutoFit/>
          </a:bodyPr>
          <a:lstStyle/>
          <a:p>
            <a:pPr>
              <a:lnSpc>
                <a:spcPts val="1000"/>
              </a:lnSpc>
              <a:defRPr/>
            </a:pPr>
            <a:r>
              <a:rPr lang="es-AR" sz="1200" b="1" dirty="0">
                <a:solidFill>
                  <a:schemeClr val="tx1">
                    <a:lumMod val="65000"/>
                    <a:lumOff val="35000"/>
                  </a:schemeClr>
                </a:solidFill>
                <a:latin typeface="Arial Narrow" pitchFamily="34" charset="0"/>
                <a:ea typeface="+mn-ea"/>
                <a:cs typeface="+mn-cs"/>
              </a:rPr>
              <a:t>Multímeros</a:t>
            </a:r>
          </a:p>
        </p:txBody>
      </p:sp>
      <p:sp>
        <p:nvSpPr>
          <p:cNvPr id="25" name="10 CuadroTexto"/>
          <p:cNvSpPr txBox="1">
            <a:spLocks noChangeArrowheads="1"/>
          </p:cNvSpPr>
          <p:nvPr/>
        </p:nvSpPr>
        <p:spPr bwMode="auto">
          <a:xfrm>
            <a:off x="6584950" y="2217738"/>
            <a:ext cx="860425" cy="219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000"/>
              </a:lnSpc>
              <a:defRPr/>
            </a:pPr>
            <a:r>
              <a:rPr lang="es-AR" sz="1200" b="1" dirty="0">
                <a:solidFill>
                  <a:schemeClr val="bg2"/>
                </a:solidFill>
                <a:latin typeface="Arial Narrow" pitchFamily="34" charset="0"/>
                <a:ea typeface="+mn-ea"/>
                <a:cs typeface="+mn-cs"/>
              </a:rPr>
              <a:t>Multímeros</a:t>
            </a:r>
          </a:p>
        </p:txBody>
      </p:sp>
      <p:sp>
        <p:nvSpPr>
          <p:cNvPr id="26" name="10 CuadroTexto"/>
          <p:cNvSpPr txBox="1">
            <a:spLocks noChangeArrowheads="1"/>
          </p:cNvSpPr>
          <p:nvPr/>
        </p:nvSpPr>
        <p:spPr bwMode="auto">
          <a:xfrm>
            <a:off x="4779963" y="2217738"/>
            <a:ext cx="787400" cy="2206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000"/>
              </a:lnSpc>
              <a:defRPr/>
            </a:pPr>
            <a:r>
              <a:rPr lang="es-AR" sz="1200" b="1" dirty="0">
                <a:solidFill>
                  <a:schemeClr val="bg2"/>
                </a:solidFill>
                <a:latin typeface="Arial Narrow" pitchFamily="34" charset="0"/>
                <a:ea typeface="+mn-ea"/>
                <a:cs typeface="+mn-cs"/>
              </a:rPr>
              <a:t>Ausentes</a:t>
            </a:r>
          </a:p>
        </p:txBody>
      </p:sp>
      <p:sp>
        <p:nvSpPr>
          <p:cNvPr id="27" name="10 CuadroTexto"/>
          <p:cNvSpPr txBox="1">
            <a:spLocks noChangeArrowheads="1"/>
          </p:cNvSpPr>
          <p:nvPr/>
        </p:nvSpPr>
        <p:spPr bwMode="auto">
          <a:xfrm>
            <a:off x="7926388" y="2217738"/>
            <a:ext cx="936625" cy="320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900"/>
              </a:lnSpc>
              <a:spcAft>
                <a:spcPts val="0"/>
              </a:spcAft>
              <a:defRPr/>
            </a:pPr>
            <a:r>
              <a:rPr lang="es-AR" sz="1200" b="1" dirty="0">
                <a:solidFill>
                  <a:schemeClr val="bg2"/>
                </a:solidFill>
                <a:latin typeface="Arial Narrow" pitchFamily="34" charset="0"/>
                <a:ea typeface="+mn-ea"/>
                <a:cs typeface="+mn-cs"/>
              </a:rPr>
              <a:t>Anormal</a:t>
            </a:r>
          </a:p>
          <a:p>
            <a:pPr algn="ctr">
              <a:lnSpc>
                <a:spcPts val="900"/>
              </a:lnSpc>
              <a:spcAft>
                <a:spcPts val="0"/>
              </a:spcAft>
              <a:defRPr/>
            </a:pPr>
            <a:r>
              <a:rPr lang="es-AR" sz="1200" b="1" dirty="0" err="1">
                <a:solidFill>
                  <a:schemeClr val="bg2"/>
                </a:solidFill>
                <a:latin typeface="Arial Narrow" pitchFamily="34" charset="0"/>
                <a:ea typeface="+mn-ea"/>
                <a:cs typeface="+mn-cs"/>
              </a:rPr>
              <a:t>ExtraHMWM</a:t>
            </a:r>
            <a:endParaRPr lang="es-AR" sz="1200" b="1" dirty="0">
              <a:solidFill>
                <a:schemeClr val="bg2"/>
              </a:solidFill>
              <a:latin typeface="Arial Narrow" pitchFamily="34" charset="0"/>
              <a:ea typeface="+mn-ea"/>
              <a:cs typeface="+mn-cs"/>
            </a:endParaRPr>
          </a:p>
        </p:txBody>
      </p:sp>
    </p:spTree>
    <p:extLst>
      <p:ext uri="{BB962C8B-B14F-4D97-AF65-F5344CB8AC3E}">
        <p14:creationId xmlns:p14="http://schemas.microsoft.com/office/powerpoint/2010/main" val="1317882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130175"/>
            <a:ext cx="7772400" cy="2101850"/>
          </a:xfrm>
        </p:spPr>
        <p:txBody>
          <a:bodyPr/>
          <a:lstStyle/>
          <a:p>
            <a:r>
              <a:rPr lang="en-US" altLang="es-ES_tradnl">
                <a:solidFill>
                  <a:srgbClr val="FFCC00"/>
                </a:solidFill>
              </a:rPr>
              <a:t>Vida media de las  prote</a:t>
            </a:r>
            <a:r>
              <a:rPr lang="en-US" altLang="es-ES_tradnl">
                <a:solidFill>
                  <a:srgbClr val="FFCC00"/>
                </a:solidFill>
                <a:latin typeface="Times New Roman" charset="0"/>
              </a:rPr>
              <a:t>í</a:t>
            </a:r>
            <a:r>
              <a:rPr lang="en-US" altLang="es-ES_tradnl">
                <a:solidFill>
                  <a:srgbClr val="FFCC00"/>
                </a:solidFill>
              </a:rPr>
              <a:t>nas </a:t>
            </a:r>
            <a:br>
              <a:rPr lang="en-US" altLang="es-ES_tradnl">
                <a:solidFill>
                  <a:srgbClr val="FFCC00"/>
                </a:solidFill>
              </a:rPr>
            </a:br>
            <a:r>
              <a:rPr lang="en-US" altLang="es-ES_tradnl">
                <a:solidFill>
                  <a:srgbClr val="FFCC00"/>
                </a:solidFill>
              </a:rPr>
              <a:t>K-dependientes</a:t>
            </a:r>
          </a:p>
        </p:txBody>
      </p:sp>
      <p:sp>
        <p:nvSpPr>
          <p:cNvPr id="89091" name="Text Box 3"/>
          <p:cNvSpPr txBox="1">
            <a:spLocks noChangeArrowheads="1"/>
          </p:cNvSpPr>
          <p:nvPr/>
        </p:nvSpPr>
        <p:spPr bwMode="auto">
          <a:xfrm>
            <a:off x="2687638" y="2212975"/>
            <a:ext cx="3933825"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512763" algn="l"/>
                <a:tab pos="3197225" algn="ctr"/>
              </a:tabLst>
              <a:defRPr sz="2400">
                <a:solidFill>
                  <a:schemeClr val="tx1"/>
                </a:solidFill>
                <a:latin typeface="Times New Roman" charset="0"/>
                <a:ea typeface="Times New Roman" charset="0"/>
                <a:cs typeface="Times New Roman" charset="0"/>
              </a:defRPr>
            </a:lvl1pPr>
            <a:lvl2pPr>
              <a:tabLst>
                <a:tab pos="512763" algn="l"/>
                <a:tab pos="3197225" algn="ctr"/>
              </a:tabLst>
              <a:defRPr sz="2400">
                <a:solidFill>
                  <a:schemeClr val="tx1"/>
                </a:solidFill>
                <a:latin typeface="Times New Roman" charset="0"/>
                <a:ea typeface="Times New Roman" charset="0"/>
                <a:cs typeface="Times New Roman" charset="0"/>
              </a:defRPr>
            </a:lvl2pPr>
            <a:lvl3pPr>
              <a:tabLst>
                <a:tab pos="512763" algn="l"/>
                <a:tab pos="3197225" algn="ctr"/>
              </a:tabLst>
              <a:defRPr sz="2400">
                <a:solidFill>
                  <a:schemeClr val="tx1"/>
                </a:solidFill>
                <a:latin typeface="Times New Roman" charset="0"/>
                <a:ea typeface="Times New Roman" charset="0"/>
                <a:cs typeface="Times New Roman" charset="0"/>
              </a:defRPr>
            </a:lvl3pPr>
            <a:lvl4pPr>
              <a:tabLst>
                <a:tab pos="512763" algn="l"/>
                <a:tab pos="3197225" algn="ctr"/>
              </a:tabLst>
              <a:defRPr sz="2400">
                <a:solidFill>
                  <a:schemeClr val="tx1"/>
                </a:solidFill>
                <a:latin typeface="Times New Roman" charset="0"/>
                <a:ea typeface="Times New Roman" charset="0"/>
                <a:cs typeface="Times New Roman" charset="0"/>
              </a:defRPr>
            </a:lvl4pPr>
            <a:lvl5pPr>
              <a:tabLst>
                <a:tab pos="512763" algn="l"/>
                <a:tab pos="3197225" algn="ctr"/>
              </a:tabLst>
              <a:defRPr sz="2400">
                <a:solidFill>
                  <a:schemeClr val="tx1"/>
                </a:solidFill>
                <a:latin typeface="Times New Roman" charset="0"/>
                <a:ea typeface="Times New Roman" charset="0"/>
                <a:cs typeface="Times New Roman" charset="0"/>
              </a:defRPr>
            </a:lvl5pPr>
            <a:lvl6pPr fontAlgn="base">
              <a:spcBef>
                <a:spcPct val="0"/>
              </a:spcBef>
              <a:spcAft>
                <a:spcPct val="0"/>
              </a:spcAft>
              <a:tabLst>
                <a:tab pos="512763" algn="l"/>
                <a:tab pos="3197225" algn="ctr"/>
              </a:tabLst>
              <a:defRPr sz="2400">
                <a:solidFill>
                  <a:schemeClr val="tx1"/>
                </a:solidFill>
                <a:latin typeface="Times New Roman" charset="0"/>
                <a:ea typeface="Times New Roman" charset="0"/>
                <a:cs typeface="Times New Roman" charset="0"/>
              </a:defRPr>
            </a:lvl6pPr>
            <a:lvl7pPr fontAlgn="base">
              <a:spcBef>
                <a:spcPct val="0"/>
              </a:spcBef>
              <a:spcAft>
                <a:spcPct val="0"/>
              </a:spcAft>
              <a:tabLst>
                <a:tab pos="512763" algn="l"/>
                <a:tab pos="3197225" algn="ctr"/>
              </a:tabLst>
              <a:defRPr sz="2400">
                <a:solidFill>
                  <a:schemeClr val="tx1"/>
                </a:solidFill>
                <a:latin typeface="Times New Roman" charset="0"/>
                <a:ea typeface="Times New Roman" charset="0"/>
                <a:cs typeface="Times New Roman" charset="0"/>
              </a:defRPr>
            </a:lvl7pPr>
            <a:lvl8pPr fontAlgn="base">
              <a:spcBef>
                <a:spcPct val="0"/>
              </a:spcBef>
              <a:spcAft>
                <a:spcPct val="0"/>
              </a:spcAft>
              <a:tabLst>
                <a:tab pos="512763" algn="l"/>
                <a:tab pos="3197225" algn="ctr"/>
              </a:tabLst>
              <a:defRPr sz="2400">
                <a:solidFill>
                  <a:schemeClr val="tx1"/>
                </a:solidFill>
                <a:latin typeface="Times New Roman" charset="0"/>
                <a:ea typeface="Times New Roman" charset="0"/>
                <a:cs typeface="Times New Roman" charset="0"/>
              </a:defRPr>
            </a:lvl8pPr>
            <a:lvl9pPr fontAlgn="base">
              <a:spcBef>
                <a:spcPct val="0"/>
              </a:spcBef>
              <a:spcAft>
                <a:spcPct val="0"/>
              </a:spcAft>
              <a:tabLst>
                <a:tab pos="512763" algn="l"/>
                <a:tab pos="3197225" algn="ctr"/>
              </a:tabLst>
              <a:defRPr sz="2400">
                <a:solidFill>
                  <a:schemeClr val="tx1"/>
                </a:solidFill>
                <a:latin typeface="Times New Roman" charset="0"/>
                <a:ea typeface="Times New Roman" charset="0"/>
                <a:cs typeface="Times New Roman" charset="0"/>
              </a:defRPr>
            </a:lvl9pPr>
          </a:lstStyle>
          <a:p>
            <a:pPr eaLnBrk="0" hangingPunct="0">
              <a:lnSpc>
                <a:spcPct val="110000"/>
              </a:lnSpc>
              <a:spcBef>
                <a:spcPct val="10000"/>
              </a:spcBef>
            </a:pPr>
            <a:r>
              <a:rPr lang="en-US" altLang="es-ES_tradnl" sz="2600" b="1">
                <a:solidFill>
                  <a:srgbClr val="FFCC00"/>
                </a:solidFill>
                <a:effectLst>
                  <a:outerShdw blurRad="38100" dist="38100" dir="2700000" algn="tl">
                    <a:srgbClr val="000000"/>
                  </a:outerShdw>
                </a:effectLst>
                <a:latin typeface="Comic Sans MS" charset="0"/>
              </a:rPr>
              <a:t>Proteína	Vida-media</a:t>
            </a:r>
          </a:p>
          <a:p>
            <a:pPr eaLnBrk="0" hangingPunct="0">
              <a:lnSpc>
                <a:spcPct val="110000"/>
              </a:lnSpc>
              <a:spcBef>
                <a:spcPct val="10000"/>
              </a:spcBef>
            </a:pPr>
            <a:r>
              <a:rPr lang="en-US" altLang="es-ES_tradnl" sz="2600" b="1">
                <a:solidFill>
                  <a:srgbClr val="FFFFCC"/>
                </a:solidFill>
                <a:effectLst>
                  <a:outerShdw blurRad="38100" dist="38100" dir="2700000" algn="tl">
                    <a:srgbClr val="000000"/>
                  </a:outerShdw>
                </a:effectLst>
                <a:latin typeface="Comic Sans MS" charset="0"/>
              </a:rPr>
              <a:t>Factor VII	4–6 horas</a:t>
            </a:r>
          </a:p>
          <a:p>
            <a:pPr eaLnBrk="0" hangingPunct="0">
              <a:lnSpc>
                <a:spcPct val="110000"/>
              </a:lnSpc>
              <a:spcBef>
                <a:spcPct val="10000"/>
              </a:spcBef>
            </a:pPr>
            <a:r>
              <a:rPr lang="en-US" altLang="es-ES_tradnl" sz="2600" b="1">
                <a:solidFill>
                  <a:srgbClr val="FFFFCC"/>
                </a:solidFill>
                <a:effectLst>
                  <a:outerShdw blurRad="38100" dist="38100" dir="2700000" algn="tl">
                    <a:srgbClr val="000000"/>
                  </a:outerShdw>
                </a:effectLst>
                <a:latin typeface="Comic Sans MS" charset="0"/>
              </a:rPr>
              <a:t>Factor IX	24 horas</a:t>
            </a:r>
          </a:p>
          <a:p>
            <a:pPr eaLnBrk="0" hangingPunct="0">
              <a:lnSpc>
                <a:spcPct val="110000"/>
              </a:lnSpc>
              <a:spcBef>
                <a:spcPct val="10000"/>
              </a:spcBef>
            </a:pPr>
            <a:r>
              <a:rPr lang="en-US" altLang="es-ES_tradnl" sz="2600" b="1">
                <a:solidFill>
                  <a:srgbClr val="FFFFCC"/>
                </a:solidFill>
                <a:effectLst>
                  <a:outerShdw blurRad="38100" dist="38100" dir="2700000" algn="tl">
                    <a:srgbClr val="000000"/>
                  </a:outerShdw>
                </a:effectLst>
                <a:latin typeface="Comic Sans MS" charset="0"/>
              </a:rPr>
              <a:t>Factor II	60 horas</a:t>
            </a:r>
          </a:p>
          <a:p>
            <a:pPr eaLnBrk="0" hangingPunct="0">
              <a:lnSpc>
                <a:spcPct val="110000"/>
              </a:lnSpc>
              <a:spcBef>
                <a:spcPct val="10000"/>
              </a:spcBef>
            </a:pPr>
            <a:r>
              <a:rPr lang="en-US" altLang="es-ES_tradnl" sz="2600" b="1">
                <a:solidFill>
                  <a:srgbClr val="FFFFCC"/>
                </a:solidFill>
                <a:effectLst>
                  <a:outerShdw blurRad="38100" dist="38100" dir="2700000" algn="tl">
                    <a:srgbClr val="000000"/>
                  </a:outerShdw>
                </a:effectLst>
                <a:latin typeface="Comic Sans MS" charset="0"/>
              </a:rPr>
              <a:t>Factor X	48–72 horas</a:t>
            </a:r>
          </a:p>
          <a:p>
            <a:pPr eaLnBrk="0" hangingPunct="0">
              <a:lnSpc>
                <a:spcPct val="110000"/>
              </a:lnSpc>
              <a:spcBef>
                <a:spcPct val="20000"/>
              </a:spcBef>
            </a:pPr>
            <a:r>
              <a:rPr lang="en-US" altLang="es-ES_tradnl" sz="2600" b="1">
                <a:solidFill>
                  <a:srgbClr val="FFFFCC"/>
                </a:solidFill>
                <a:effectLst>
                  <a:outerShdw blurRad="38100" dist="38100" dir="2700000" algn="tl">
                    <a:srgbClr val="000000"/>
                  </a:outerShdw>
                </a:effectLst>
                <a:latin typeface="Comic Sans MS" charset="0"/>
              </a:rPr>
              <a:t>Proteína C	8 horas</a:t>
            </a:r>
          </a:p>
          <a:p>
            <a:pPr eaLnBrk="0" hangingPunct="0">
              <a:lnSpc>
                <a:spcPct val="110000"/>
              </a:lnSpc>
              <a:spcBef>
                <a:spcPct val="10000"/>
              </a:spcBef>
            </a:pPr>
            <a:r>
              <a:rPr lang="en-US" altLang="es-ES_tradnl" sz="2600" b="1">
                <a:solidFill>
                  <a:srgbClr val="FFFFCC"/>
                </a:solidFill>
                <a:effectLst>
                  <a:outerShdw blurRad="38100" dist="38100" dir="2700000" algn="tl">
                    <a:srgbClr val="000000"/>
                  </a:outerShdw>
                </a:effectLst>
                <a:latin typeface="Comic Sans MS" charset="0"/>
              </a:rPr>
              <a:t>Proteína S	30 horas</a:t>
            </a:r>
          </a:p>
        </p:txBody>
      </p:sp>
      <p:sp>
        <p:nvSpPr>
          <p:cNvPr id="89092" name="Line 4"/>
          <p:cNvSpPr>
            <a:spLocks noChangeShapeType="1"/>
          </p:cNvSpPr>
          <p:nvPr/>
        </p:nvSpPr>
        <p:spPr bwMode="auto">
          <a:xfrm>
            <a:off x="2622550" y="2740025"/>
            <a:ext cx="3819525" cy="158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9093" name="Line 5"/>
          <p:cNvSpPr>
            <a:spLocks noChangeShapeType="1"/>
          </p:cNvSpPr>
          <p:nvPr/>
        </p:nvSpPr>
        <p:spPr bwMode="auto">
          <a:xfrm>
            <a:off x="2622550" y="3219450"/>
            <a:ext cx="3819525" cy="158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9094" name="Line 6"/>
          <p:cNvSpPr>
            <a:spLocks noChangeShapeType="1"/>
          </p:cNvSpPr>
          <p:nvPr/>
        </p:nvSpPr>
        <p:spPr bwMode="auto">
          <a:xfrm>
            <a:off x="2622550" y="3698875"/>
            <a:ext cx="3819525" cy="158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9095" name="Line 7"/>
          <p:cNvSpPr>
            <a:spLocks noChangeShapeType="1"/>
          </p:cNvSpPr>
          <p:nvPr/>
        </p:nvSpPr>
        <p:spPr bwMode="auto">
          <a:xfrm>
            <a:off x="2622550" y="4178300"/>
            <a:ext cx="3819525" cy="158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9096" name="Line 8"/>
          <p:cNvSpPr>
            <a:spLocks noChangeShapeType="1"/>
          </p:cNvSpPr>
          <p:nvPr/>
        </p:nvSpPr>
        <p:spPr bwMode="auto">
          <a:xfrm>
            <a:off x="2622550" y="4659313"/>
            <a:ext cx="3819525" cy="1587"/>
          </a:xfrm>
          <a:prstGeom prst="line">
            <a:avLst/>
          </a:prstGeom>
          <a:noFill/>
          <a:ln w="3810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9097" name="Line 9"/>
          <p:cNvSpPr>
            <a:spLocks noChangeShapeType="1"/>
          </p:cNvSpPr>
          <p:nvPr/>
        </p:nvSpPr>
        <p:spPr bwMode="auto">
          <a:xfrm>
            <a:off x="2622550" y="5153025"/>
            <a:ext cx="3819525" cy="158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9098" name="Line 10"/>
          <p:cNvSpPr>
            <a:spLocks noChangeShapeType="1"/>
          </p:cNvSpPr>
          <p:nvPr/>
        </p:nvSpPr>
        <p:spPr bwMode="auto">
          <a:xfrm>
            <a:off x="2622550" y="5626100"/>
            <a:ext cx="3819525" cy="1588"/>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555875" y="476250"/>
            <a:ext cx="3960813" cy="720725"/>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600">
                <a:latin typeface="Al Nile" charset="-78"/>
                <a:ea typeface="Al Nile" charset="-78"/>
                <a:cs typeface="Al Nile" charset="-78"/>
              </a:rPr>
              <a:t>   IMPORTANTE !!!!!!!</a:t>
            </a:r>
            <a:endParaRPr lang="es-ES_tradnl" sz="3600" dirty="0">
              <a:latin typeface="Al Nile" charset="-78"/>
              <a:ea typeface="Al Nile" charset="-78"/>
              <a:cs typeface="Al Nile" charset="-78"/>
            </a:endParaRPr>
          </a:p>
        </p:txBody>
      </p:sp>
      <p:sp>
        <p:nvSpPr>
          <p:cNvPr id="168962" name="Hexágono 2"/>
          <p:cNvSpPr>
            <a:spLocks noChangeArrowheads="1"/>
          </p:cNvSpPr>
          <p:nvPr/>
        </p:nvSpPr>
        <p:spPr bwMode="auto">
          <a:xfrm>
            <a:off x="3059113" y="1916113"/>
            <a:ext cx="2736850" cy="1512887"/>
          </a:xfrm>
          <a:prstGeom prst="hexagon">
            <a:avLst>
              <a:gd name="adj" fmla="val 24991"/>
              <a:gd name="vf" fmla="val 115470"/>
            </a:avLst>
          </a:prstGeom>
          <a:solidFill>
            <a:srgbClr val="FF0000"/>
          </a:solidFill>
          <a:ln w="57150">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b="1">
                <a:latin typeface="Al Nile" charset="-78"/>
                <a:ea typeface="Al Nile" charset="-78"/>
                <a:cs typeface="Al Nile" charset="-78"/>
              </a:rPr>
              <a:t>APTT / KPTT</a:t>
            </a:r>
          </a:p>
          <a:p>
            <a:pPr algn="ctr" eaLnBrk="1" hangingPunct="1">
              <a:spcBef>
                <a:spcPct val="0"/>
              </a:spcBef>
              <a:buClrTx/>
              <a:buSzTx/>
              <a:buFontTx/>
              <a:buNone/>
            </a:pPr>
            <a:r>
              <a:rPr lang="es-ES_tradnl" altLang="es-ES_tradnl" b="1">
                <a:latin typeface="Al Nile" charset="-78"/>
                <a:ea typeface="Al Nile" charset="-78"/>
                <a:cs typeface="Al Nile" charset="-78"/>
              </a:rPr>
              <a:t>TTPA</a:t>
            </a:r>
          </a:p>
        </p:txBody>
      </p:sp>
      <p:sp>
        <p:nvSpPr>
          <p:cNvPr id="4" name="Rectángulo redondeado 3"/>
          <p:cNvSpPr/>
          <p:nvPr/>
        </p:nvSpPr>
        <p:spPr bwMode="auto">
          <a:xfrm>
            <a:off x="719138" y="4292600"/>
            <a:ext cx="7416800" cy="165735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600" b="1">
                <a:solidFill>
                  <a:srgbClr val="FFC000"/>
                </a:solidFill>
                <a:latin typeface="Al Nile" charset="-78"/>
                <a:ea typeface="Al Nile" charset="-78"/>
                <a:cs typeface="Al Nile" charset="-78"/>
              </a:rPr>
              <a:t>  ES </a:t>
            </a:r>
            <a:r>
              <a:rPr lang="es-ES_tradnl" sz="3600" b="1" dirty="0">
                <a:solidFill>
                  <a:srgbClr val="FFC000"/>
                </a:solidFill>
                <a:latin typeface="Al Nile" charset="-78"/>
                <a:ea typeface="Al Nile" charset="-78"/>
                <a:cs typeface="Al Nile" charset="-78"/>
              </a:rPr>
              <a:t>ANORMAL SOLO SI EL FVIII ESTA </a:t>
            </a:r>
          </a:p>
          <a:p>
            <a:pPr eaLnBrk="1" hangingPunct="1">
              <a:defRPr/>
            </a:pPr>
            <a:r>
              <a:rPr lang="es-ES_tradnl" sz="3600" b="1" dirty="0">
                <a:solidFill>
                  <a:srgbClr val="FFC000"/>
                </a:solidFill>
                <a:latin typeface="Al Nile" charset="-78"/>
                <a:ea typeface="Al Nile" charset="-78"/>
                <a:cs typeface="Al Nile" charset="-78"/>
              </a:rPr>
              <a:t>                   DISMINUIDO</a:t>
            </a:r>
          </a:p>
        </p:txBody>
      </p:sp>
      <p:pic>
        <p:nvPicPr>
          <p:cNvPr id="168964"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1438"/>
            <a:ext cx="20621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2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Object 3"/>
          <p:cNvPicPr>
            <a:picLocks noChangeAspect="1"/>
          </p:cNvPicPr>
          <p:nvPr/>
        </p:nvPicPr>
        <p:blipFill>
          <a:blip r:embed="rId3"/>
          <a:stretch>
            <a:fillRect/>
          </a:stretch>
        </p:blipFill>
        <p:spPr>
          <a:xfrm>
            <a:off x="457200" y="620713"/>
            <a:ext cx="8305800" cy="6008687"/>
          </a:xfrm>
          <a:prstGeom prst="rect">
            <a:avLst/>
          </a:prstGeom>
        </p:spPr>
      </p:pic>
      <p:pic>
        <p:nvPicPr>
          <p:cNvPr id="169986"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0"/>
            <a:ext cx="3040062"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00" y="3166023"/>
            <a:ext cx="7569200" cy="1460500"/>
          </a:xfrm>
          <a:prstGeom prst="rect">
            <a:avLst/>
          </a:prstGeom>
          <a:ln w="142875">
            <a:solidFill>
              <a:schemeClr val="bg1">
                <a:lumMod val="75000"/>
              </a:schemeClr>
            </a:solidFill>
          </a:ln>
          <a:effectLst>
            <a:reflection endPos="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212206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Rectángulo redondeado 1"/>
          <p:cNvSpPr>
            <a:spLocks noChangeArrowheads="1"/>
          </p:cNvSpPr>
          <p:nvPr/>
        </p:nvSpPr>
        <p:spPr bwMode="auto">
          <a:xfrm>
            <a:off x="827088" y="908050"/>
            <a:ext cx="7489825" cy="1008063"/>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4800" b="1">
                <a:solidFill>
                  <a:srgbClr val="FFC000"/>
                </a:solidFill>
                <a:latin typeface="Al Nile" charset="-78"/>
                <a:ea typeface="Al Nile" charset="-78"/>
                <a:cs typeface="Al Nile" charset="-78"/>
              </a:rPr>
              <a:t>DIAGNOSTICO DIFERENCIAL</a:t>
            </a:r>
          </a:p>
        </p:txBody>
      </p:sp>
      <p:sp>
        <p:nvSpPr>
          <p:cNvPr id="3" name="Rectángulo redondeado 2"/>
          <p:cNvSpPr/>
          <p:nvPr/>
        </p:nvSpPr>
        <p:spPr bwMode="auto">
          <a:xfrm>
            <a:off x="611188" y="2492375"/>
            <a:ext cx="7921625" cy="3240088"/>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marL="1143000" indent="-1143000" eaLnBrk="1" hangingPunct="1">
              <a:buFont typeface="+mj-lt"/>
              <a:buAutoNum type="arabicPeriod"/>
              <a:defRPr/>
            </a:pPr>
            <a:r>
              <a:rPr lang="es-ES" altLang="es-AR" sz="6000" b="1" dirty="0">
                <a:solidFill>
                  <a:srgbClr val="FF0000"/>
                </a:solidFill>
                <a:latin typeface="Al Nile" charset="-78"/>
                <a:ea typeface="Al Nile" charset="-78"/>
                <a:cs typeface="Al Nile" charset="-78"/>
              </a:rPr>
              <a:t>VWD adquirida</a:t>
            </a:r>
          </a:p>
          <a:p>
            <a:pPr marL="1143000" indent="-1143000" eaLnBrk="1" hangingPunct="1">
              <a:buFont typeface="+mj-lt"/>
              <a:buAutoNum type="arabicPeriod"/>
              <a:defRPr/>
            </a:pPr>
            <a:r>
              <a:rPr lang="es-ES" altLang="es-AR" sz="6000" b="1" dirty="0">
                <a:solidFill>
                  <a:srgbClr val="FF0000"/>
                </a:solidFill>
                <a:latin typeface="Al Nile" charset="-78"/>
                <a:ea typeface="Al Nile" charset="-78"/>
                <a:cs typeface="Al Nile" charset="-78"/>
              </a:rPr>
              <a:t> Hemofilia A</a:t>
            </a:r>
          </a:p>
          <a:p>
            <a:pPr marL="1143000" indent="-1143000" eaLnBrk="1" hangingPunct="1">
              <a:buFont typeface="+mj-lt"/>
              <a:buAutoNum type="arabicPeriod"/>
              <a:defRPr/>
            </a:pPr>
            <a:r>
              <a:rPr lang="es-ES" altLang="es-AR" sz="6000" b="1" dirty="0">
                <a:solidFill>
                  <a:srgbClr val="FF0000"/>
                </a:solidFill>
                <a:latin typeface="Al Nile" charset="-78"/>
                <a:ea typeface="Al Nile" charset="-78"/>
                <a:cs typeface="Al Nile" charset="-78"/>
              </a:rPr>
              <a:t>   PT-VWD</a:t>
            </a:r>
          </a:p>
        </p:txBody>
      </p:sp>
    </p:spTree>
    <p:extLst>
      <p:ext uri="{BB962C8B-B14F-4D97-AF65-F5344CB8AC3E}">
        <p14:creationId xmlns:p14="http://schemas.microsoft.com/office/powerpoint/2010/main" val="166701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Object 2"/>
          <p:cNvPicPr>
            <a:picLocks noChangeAspect="1"/>
          </p:cNvPicPr>
          <p:nvPr/>
        </p:nvPicPr>
        <p:blipFill>
          <a:blip r:embed="rId3"/>
          <a:stretch>
            <a:fillRect/>
          </a:stretch>
        </p:blipFill>
        <p:spPr>
          <a:xfrm>
            <a:off x="152400" y="990600"/>
            <a:ext cx="8839200" cy="5638800"/>
          </a:xfrm>
          <a:prstGeom prst="rect">
            <a:avLst/>
          </a:prstGeom>
        </p:spPr>
      </p:pic>
      <p:sp>
        <p:nvSpPr>
          <p:cNvPr id="10243" name="Text Box 3"/>
          <p:cNvSpPr txBox="1">
            <a:spLocks noChangeArrowheads="1"/>
          </p:cNvSpPr>
          <p:nvPr/>
        </p:nvSpPr>
        <p:spPr bwMode="auto">
          <a:xfrm>
            <a:off x="2590800" y="228600"/>
            <a:ext cx="41910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pPr>
            <a:r>
              <a:rPr lang="es-AR" altLang="es-ES_tradnl" b="1"/>
              <a:t>¿ QUIEN ES QUIEN?</a:t>
            </a:r>
            <a:endParaRPr lang="es-ES" altLang="es-ES_tradnl" b="1"/>
          </a:p>
        </p:txBody>
      </p:sp>
    </p:spTree>
    <p:extLst>
      <p:ext uri="{BB962C8B-B14F-4D97-AF65-F5344CB8AC3E}">
        <p14:creationId xmlns:p14="http://schemas.microsoft.com/office/powerpoint/2010/main" val="143442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Object 2"/>
          <p:cNvPicPr>
            <a:picLocks noChangeAspect="1"/>
          </p:cNvPicPr>
          <p:nvPr/>
        </p:nvPicPr>
        <p:blipFill>
          <a:blip r:embed="rId3"/>
          <a:stretch>
            <a:fillRect/>
          </a:stretch>
        </p:blipFill>
        <p:spPr>
          <a:xfrm>
            <a:off x="685800" y="838200"/>
            <a:ext cx="7924800" cy="5486400"/>
          </a:xfrm>
          <a:prstGeom prst="rect">
            <a:avLst/>
          </a:prstGeom>
        </p:spPr>
      </p:pic>
    </p:spTree>
    <p:extLst>
      <p:ext uri="{BB962C8B-B14F-4D97-AF65-F5344CB8AC3E}">
        <p14:creationId xmlns:p14="http://schemas.microsoft.com/office/powerpoint/2010/main" val="753503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441" name="Object 2"/>
          <p:cNvPicPr>
            <a:picLocks noChangeAspect="1"/>
          </p:cNvPicPr>
          <p:nvPr/>
        </p:nvPicPr>
        <p:blipFill>
          <a:blip r:embed="rId3"/>
          <a:stretch>
            <a:fillRect/>
          </a:stretch>
        </p:blipFill>
        <p:spPr>
          <a:xfrm>
            <a:off x="468313" y="549275"/>
            <a:ext cx="8280400" cy="5616575"/>
          </a:xfrm>
          <a:prstGeom prst="rect">
            <a:avLst/>
          </a:prstGeom>
        </p:spPr>
      </p:pic>
    </p:spTree>
    <p:extLst>
      <p:ext uri="{BB962C8B-B14F-4D97-AF65-F5344CB8AC3E}">
        <p14:creationId xmlns:p14="http://schemas.microsoft.com/office/powerpoint/2010/main" val="426510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5" name="Object 2"/>
          <p:cNvPicPr>
            <a:picLocks noChangeAspect="1"/>
          </p:cNvPicPr>
          <p:nvPr/>
        </p:nvPicPr>
        <p:blipFill>
          <a:blip r:embed="rId3"/>
          <a:stretch>
            <a:fillRect/>
          </a:stretch>
        </p:blipFill>
        <p:spPr>
          <a:xfrm>
            <a:off x="539750" y="393700"/>
            <a:ext cx="8135938" cy="4459288"/>
          </a:xfrm>
          <a:prstGeom prst="rect">
            <a:avLst/>
          </a:prstGeom>
        </p:spPr>
      </p:pic>
      <p:sp>
        <p:nvSpPr>
          <p:cNvPr id="2" name="Rectángulo redondeado 1"/>
          <p:cNvSpPr/>
          <p:nvPr/>
        </p:nvSpPr>
        <p:spPr bwMode="auto">
          <a:xfrm>
            <a:off x="539750" y="5084763"/>
            <a:ext cx="8353425" cy="158432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dirty="0">
                <a:solidFill>
                  <a:srgbClr val="FF0000"/>
                </a:solidFill>
                <a:latin typeface="Al Nile" charset="-78"/>
                <a:ea typeface="Al Nile" charset="-78"/>
                <a:cs typeface="Al Nile" charset="-78"/>
              </a:rPr>
              <a:t>DX.:  ANTECEDENTES FLIA.</a:t>
            </a:r>
          </a:p>
          <a:p>
            <a:pPr eaLnBrk="1" hangingPunct="1">
              <a:defRPr/>
            </a:pPr>
            <a:r>
              <a:rPr lang="es-ES_tradnl" sz="3200" dirty="0">
                <a:solidFill>
                  <a:srgbClr val="FF0000"/>
                </a:solidFill>
                <a:latin typeface="Al Nile" charset="-78"/>
                <a:ea typeface="Al Nile" charset="-78"/>
                <a:cs typeface="Al Nile" charset="-78"/>
              </a:rPr>
              <a:t>	ESTUDIOS DE UNION VIII </a:t>
            </a:r>
            <a:r>
              <a:rPr lang="mr-IN" sz="3200" dirty="0">
                <a:solidFill>
                  <a:srgbClr val="FF0000"/>
                </a:solidFill>
                <a:latin typeface="Al Nile" charset="-78"/>
                <a:ea typeface="Al Nile" charset="-78"/>
                <a:cs typeface="Al Nile" charset="-78"/>
              </a:rPr>
              <a:t>–</a:t>
            </a:r>
            <a:r>
              <a:rPr lang="es-ES_tradnl" sz="3200" dirty="0">
                <a:solidFill>
                  <a:srgbClr val="FF0000"/>
                </a:solidFill>
                <a:latin typeface="Al Nile" charset="-78"/>
                <a:ea typeface="Al Nile" charset="-78"/>
                <a:cs typeface="Al Nile" charset="-78"/>
              </a:rPr>
              <a:t> VWF</a:t>
            </a:r>
          </a:p>
          <a:p>
            <a:pPr eaLnBrk="1" hangingPunct="1">
              <a:defRPr/>
            </a:pPr>
            <a:r>
              <a:rPr lang="es-ES_tradnl" sz="3200" dirty="0">
                <a:solidFill>
                  <a:srgbClr val="FF0000"/>
                </a:solidFill>
                <a:latin typeface="Al Nile" charset="-78"/>
                <a:ea typeface="Al Nile" charset="-78"/>
                <a:cs typeface="Al Nile" charset="-78"/>
              </a:rPr>
              <a:t>	ESTUDIO GENETICO	  </a:t>
            </a:r>
            <a:r>
              <a:rPr lang="es-ES_tradnl" sz="3200" b="1" dirty="0" err="1">
                <a:solidFill>
                  <a:srgbClr val="FFC000"/>
                </a:solidFill>
                <a:latin typeface="Al Nile" charset="-78"/>
                <a:ea typeface="Al Nile" charset="-78"/>
                <a:cs typeface="Al Nile" charset="-78"/>
              </a:rPr>
              <a:t>TTO:fVIII</a:t>
            </a:r>
            <a:r>
              <a:rPr lang="es-ES_tradnl" sz="3200" b="1" dirty="0">
                <a:solidFill>
                  <a:srgbClr val="FFC000"/>
                </a:solidFill>
                <a:latin typeface="Al Nile" charset="-78"/>
                <a:ea typeface="Al Nile" charset="-78"/>
                <a:cs typeface="Al Nile" charset="-78"/>
              </a:rPr>
              <a:t>: &lt; vida 1/2</a:t>
            </a:r>
          </a:p>
        </p:txBody>
      </p:sp>
    </p:spTree>
    <p:extLst>
      <p:ext uri="{BB962C8B-B14F-4D97-AF65-F5344CB8AC3E}">
        <p14:creationId xmlns:p14="http://schemas.microsoft.com/office/powerpoint/2010/main" val="58400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79512" y="3789040"/>
            <a:ext cx="8610600" cy="1569660"/>
          </a:xfrm>
          <a:prstGeom prst="rect">
            <a:avLst/>
          </a:prstGeom>
          <a:solidFill>
            <a:srgbClr val="FF0000"/>
          </a:solidFill>
          <a:ln w="9525">
            <a:solidFill>
              <a:schemeClr val="tx1"/>
            </a:solidFill>
            <a:round/>
            <a:headEnd/>
            <a:tailEnd/>
          </a:ln>
          <a:effectLst>
            <a:glow rad="101600">
              <a:schemeClr val="accent2">
                <a:satMod val="175000"/>
                <a:alpha val="40000"/>
              </a:schemeClr>
            </a:glow>
            <a:outerShdw blurRad="63500" dist="38099" dir="2700000" algn="ctr" rotWithShape="0">
              <a:schemeClr val="bg2">
                <a:alpha val="74998"/>
              </a:schemeClr>
            </a:outerShdw>
            <a:softEdge rad="50800"/>
          </a:effectLs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None/>
              <a:defRPr/>
            </a:pPr>
            <a:r>
              <a:rPr lang="es-AR" altLang="es-ES_tradnl" sz="4800" b="1" dirty="0" smtClean="0">
                <a:latin typeface="Al Nile" charset="-78"/>
                <a:ea typeface="Al Nile" charset="-78"/>
                <a:cs typeface="Al Nile" charset="-78"/>
              </a:rPr>
              <a:t>¿CUANDO, COMO Y CON QUE TRATAR?</a:t>
            </a:r>
            <a:endParaRPr lang="es-ES" altLang="es-ES_tradnl" sz="4800" b="1" dirty="0" smtClean="0">
              <a:latin typeface="Al Nile" charset="-78"/>
              <a:ea typeface="Al Nile" charset="-78"/>
              <a:cs typeface="Al Nile" charset="-78"/>
            </a:endParaRPr>
          </a:p>
        </p:txBody>
      </p:sp>
      <p:sp>
        <p:nvSpPr>
          <p:cNvPr id="2" name="Rectángulo redondeado 1"/>
          <p:cNvSpPr/>
          <p:nvPr/>
        </p:nvSpPr>
        <p:spPr bwMode="auto">
          <a:xfrm>
            <a:off x="1547813" y="1700213"/>
            <a:ext cx="5688012" cy="1081087"/>
          </a:xfrm>
          <a:prstGeom prst="roundRect">
            <a:avLst/>
          </a:prstGeom>
          <a:solidFill>
            <a:schemeClr val="bg1">
              <a:lumMod val="75000"/>
            </a:schemeClr>
          </a:solidFill>
          <a:ln w="5397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6000" b="1">
                <a:latin typeface="Al Nile" charset="-78"/>
                <a:ea typeface="Al Nile" charset="-78"/>
                <a:cs typeface="Al Nile" charset="-78"/>
              </a:rPr>
              <a:t>TRATAMIENTOS</a:t>
            </a:r>
          </a:p>
        </p:txBody>
      </p:sp>
    </p:spTree>
    <p:extLst>
      <p:ext uri="{BB962C8B-B14F-4D97-AF65-F5344CB8AC3E}">
        <p14:creationId xmlns:p14="http://schemas.microsoft.com/office/powerpoint/2010/main" val="13042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ángulo redondeado 1"/>
          <p:cNvSpPr>
            <a:spLocks noChangeArrowheads="1"/>
          </p:cNvSpPr>
          <p:nvPr/>
        </p:nvSpPr>
        <p:spPr bwMode="auto">
          <a:xfrm>
            <a:off x="1547813" y="476250"/>
            <a:ext cx="6048375" cy="649288"/>
          </a:xfrm>
          <a:prstGeom prst="roundRect">
            <a:avLst>
              <a:gd name="adj" fmla="val 16667"/>
            </a:avLst>
          </a:prstGeom>
          <a:noFill/>
          <a:ln w="920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3600">
                <a:latin typeface="Al Nile" charset="-78"/>
                <a:ea typeface="Al Nile" charset="-78"/>
                <a:cs typeface="Al Nile" charset="-78"/>
              </a:rPr>
              <a:t>OBJETIVO DEL TRATAMIENTO</a:t>
            </a:r>
          </a:p>
        </p:txBody>
      </p:sp>
      <p:sp>
        <p:nvSpPr>
          <p:cNvPr id="3" name="Rectángulo redondeado 2"/>
          <p:cNvSpPr/>
          <p:nvPr/>
        </p:nvSpPr>
        <p:spPr bwMode="auto">
          <a:xfrm>
            <a:off x="684213" y="1628775"/>
            <a:ext cx="5472112" cy="720725"/>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a:latin typeface="Al Nile" charset="-78"/>
                <a:ea typeface="Al Nile" charset="-78"/>
                <a:cs typeface="Al Nile" charset="-78"/>
              </a:rPr>
              <a:t>CORREGIR EL DOBLE DEFECTO</a:t>
            </a:r>
          </a:p>
        </p:txBody>
      </p:sp>
      <p:sp>
        <p:nvSpPr>
          <p:cNvPr id="210947" name="Rectángulo redondeado 3"/>
          <p:cNvSpPr>
            <a:spLocks noChangeArrowheads="1"/>
          </p:cNvSpPr>
          <p:nvPr/>
        </p:nvSpPr>
        <p:spPr bwMode="auto">
          <a:xfrm>
            <a:off x="3994150" y="2708275"/>
            <a:ext cx="4465638" cy="504825"/>
          </a:xfrm>
          <a:prstGeom prst="roundRect">
            <a:avLst>
              <a:gd name="adj" fmla="val 16667"/>
            </a:avLst>
          </a:prstGeom>
          <a:solidFill>
            <a:srgbClr val="92D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TIPO 1: DEFICIENCIA</a:t>
            </a:r>
          </a:p>
        </p:txBody>
      </p:sp>
      <p:sp>
        <p:nvSpPr>
          <p:cNvPr id="210948" name="Rectángulo redondeado 4"/>
          <p:cNvSpPr>
            <a:spLocks noChangeArrowheads="1"/>
          </p:cNvSpPr>
          <p:nvPr/>
        </p:nvSpPr>
        <p:spPr bwMode="auto">
          <a:xfrm>
            <a:off x="3994150" y="3500438"/>
            <a:ext cx="4465638" cy="504825"/>
          </a:xfrm>
          <a:prstGeom prst="roundRect">
            <a:avLst>
              <a:gd name="adj" fmla="val 16667"/>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TIPO 2: DISFUNCION. </a:t>
            </a:r>
          </a:p>
        </p:txBody>
      </p:sp>
      <p:sp>
        <p:nvSpPr>
          <p:cNvPr id="210949" name="Rectángulo redondeado 5"/>
          <p:cNvSpPr>
            <a:spLocks noChangeArrowheads="1"/>
          </p:cNvSpPr>
          <p:nvPr/>
        </p:nvSpPr>
        <p:spPr bwMode="auto">
          <a:xfrm>
            <a:off x="3924300" y="5300663"/>
            <a:ext cx="4464050" cy="504825"/>
          </a:xfrm>
          <a:prstGeom prst="roundRect">
            <a:avLst>
              <a:gd name="adj" fmla="val 16667"/>
            </a:avLst>
          </a:prstGeom>
          <a:solidFill>
            <a:srgbClr val="C0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FACTOR VIII: DISMINUCION </a:t>
            </a:r>
          </a:p>
        </p:txBody>
      </p:sp>
      <p:sp>
        <p:nvSpPr>
          <p:cNvPr id="7" name="Anillo 6"/>
          <p:cNvSpPr/>
          <p:nvPr/>
        </p:nvSpPr>
        <p:spPr bwMode="auto">
          <a:xfrm>
            <a:off x="179388" y="2492375"/>
            <a:ext cx="1727200" cy="1512888"/>
          </a:xfrm>
          <a:prstGeom prst="donut">
            <a:avLst/>
          </a:prstGeom>
          <a:solidFill>
            <a:srgbClr val="FF0000">
              <a:alpha val="80000"/>
            </a:srgb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    </a:t>
            </a:r>
            <a:endParaRPr lang="es-ES_tradnl" sz="4400" b="1" dirty="0">
              <a:latin typeface="Al Nile" charset="-78"/>
              <a:ea typeface="Al Nile" charset="-78"/>
              <a:cs typeface="Al Nile" charset="-78"/>
            </a:endParaRPr>
          </a:p>
        </p:txBody>
      </p:sp>
      <p:sp>
        <p:nvSpPr>
          <p:cNvPr id="210951" name="CuadroTexto 7"/>
          <p:cNvSpPr txBox="1">
            <a:spLocks noChangeArrowheads="1"/>
          </p:cNvSpPr>
          <p:nvPr/>
        </p:nvSpPr>
        <p:spPr bwMode="auto">
          <a:xfrm>
            <a:off x="827088" y="2852738"/>
            <a:ext cx="576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5400" b="1">
                <a:solidFill>
                  <a:srgbClr val="FFC000"/>
                </a:solidFill>
                <a:latin typeface="Al Nile" charset="-78"/>
                <a:ea typeface="Al Nile" charset="-78"/>
                <a:cs typeface="Al Nile" charset="-78"/>
              </a:rPr>
              <a:t>1</a:t>
            </a:r>
          </a:p>
        </p:txBody>
      </p:sp>
      <p:sp>
        <p:nvSpPr>
          <p:cNvPr id="9" name="Anillo 8"/>
          <p:cNvSpPr/>
          <p:nvPr/>
        </p:nvSpPr>
        <p:spPr bwMode="auto">
          <a:xfrm>
            <a:off x="179388" y="4652963"/>
            <a:ext cx="1727200" cy="1512887"/>
          </a:xfrm>
          <a:prstGeom prst="donut">
            <a:avLst/>
          </a:prstGeom>
          <a:solidFill>
            <a:srgbClr val="FF0000">
              <a:alpha val="80000"/>
            </a:srgb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    </a:t>
            </a:r>
            <a:endParaRPr lang="es-ES_tradnl" sz="4400" b="1" dirty="0">
              <a:latin typeface="Al Nile" charset="-78"/>
              <a:ea typeface="Al Nile" charset="-78"/>
              <a:cs typeface="Al Nile" charset="-78"/>
            </a:endParaRPr>
          </a:p>
        </p:txBody>
      </p:sp>
      <p:sp>
        <p:nvSpPr>
          <p:cNvPr id="210953" name="CuadroTexto 9"/>
          <p:cNvSpPr txBox="1">
            <a:spLocks noChangeArrowheads="1"/>
          </p:cNvSpPr>
          <p:nvPr/>
        </p:nvSpPr>
        <p:spPr bwMode="auto">
          <a:xfrm>
            <a:off x="827088" y="5026025"/>
            <a:ext cx="576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spcBef>
                <a:spcPct val="0"/>
              </a:spcBef>
              <a:buClrTx/>
              <a:buSzTx/>
              <a:buFontTx/>
              <a:buNone/>
            </a:pPr>
            <a:r>
              <a:rPr lang="es-ES_tradnl" altLang="es-ES_tradnl" sz="5400" b="1">
                <a:solidFill>
                  <a:srgbClr val="FFC000"/>
                </a:solidFill>
                <a:latin typeface="Al Nile" charset="-78"/>
                <a:ea typeface="Al Nile" charset="-78"/>
                <a:cs typeface="Al Nile" charset="-78"/>
              </a:rPr>
              <a:t>2</a:t>
            </a:r>
          </a:p>
        </p:txBody>
      </p:sp>
      <p:sp>
        <p:nvSpPr>
          <p:cNvPr id="8" name="Bisel 7"/>
          <p:cNvSpPr/>
          <p:nvPr/>
        </p:nvSpPr>
        <p:spPr bwMode="auto">
          <a:xfrm>
            <a:off x="2124075" y="2852738"/>
            <a:ext cx="1295400" cy="792162"/>
          </a:xfrm>
          <a:prstGeom prst="bevel">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wrap="none"/>
          <a:lstStyle/>
          <a:p>
            <a:pPr algn="ctr" eaLnBrk="1" hangingPunct="1">
              <a:defRPr/>
            </a:pPr>
            <a:r>
              <a:rPr lang="es-ES_tradnl" sz="4000" b="1" dirty="0">
                <a:solidFill>
                  <a:srgbClr val="FF0000"/>
                </a:solidFill>
                <a:latin typeface="Al Nile" charset="-78"/>
                <a:ea typeface="Al Nile" charset="-78"/>
                <a:cs typeface="Al Nile" charset="-78"/>
              </a:rPr>
              <a:t>VWF</a:t>
            </a:r>
          </a:p>
        </p:txBody>
      </p:sp>
      <p:sp>
        <p:nvSpPr>
          <p:cNvPr id="210955" name="Bisel 11"/>
          <p:cNvSpPr>
            <a:spLocks noChangeArrowheads="1"/>
          </p:cNvSpPr>
          <p:nvPr/>
        </p:nvSpPr>
        <p:spPr bwMode="auto">
          <a:xfrm>
            <a:off x="2124075" y="5084763"/>
            <a:ext cx="1439863" cy="792162"/>
          </a:xfrm>
          <a:prstGeom prst="bevel">
            <a:avLst>
              <a:gd name="adj" fmla="val 12500"/>
            </a:avLst>
          </a:prstGeom>
          <a:solidFill>
            <a:srgbClr val="00B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sz="4000" b="1">
                <a:solidFill>
                  <a:srgbClr val="FF0000"/>
                </a:solidFill>
                <a:latin typeface="Al Nile" charset="-78"/>
                <a:ea typeface="Al Nile" charset="-78"/>
                <a:cs typeface="Al Nile" charset="-78"/>
              </a:rPr>
              <a:t>FVIII</a:t>
            </a:r>
          </a:p>
        </p:txBody>
      </p:sp>
    </p:spTree>
    <p:extLst>
      <p:ext uri="{BB962C8B-B14F-4D97-AF65-F5344CB8AC3E}">
        <p14:creationId xmlns:p14="http://schemas.microsoft.com/office/powerpoint/2010/main" val="1542460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ángulo redondeado 1"/>
          <p:cNvSpPr>
            <a:spLocks noChangeArrowheads="1"/>
          </p:cNvSpPr>
          <p:nvPr/>
        </p:nvSpPr>
        <p:spPr bwMode="auto">
          <a:xfrm>
            <a:off x="1331913" y="334963"/>
            <a:ext cx="6624637" cy="646112"/>
          </a:xfrm>
          <a:prstGeom prst="roundRect">
            <a:avLst>
              <a:gd name="adj" fmla="val 16667"/>
            </a:avLst>
          </a:prstGeom>
          <a:solidFill>
            <a:srgbClr val="FFC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solidFill>
                  <a:srgbClr val="FF0000"/>
                </a:solidFill>
              </a:rPr>
              <a:t>OPCIONES DE TRATAMIENTO DE LA EVW</a:t>
            </a:r>
          </a:p>
        </p:txBody>
      </p:sp>
      <p:sp>
        <p:nvSpPr>
          <p:cNvPr id="3" name="Rectángulo redondeado 2"/>
          <p:cNvSpPr/>
          <p:nvPr/>
        </p:nvSpPr>
        <p:spPr bwMode="auto">
          <a:xfrm>
            <a:off x="107950" y="4221163"/>
            <a:ext cx="4608513" cy="431800"/>
          </a:xfrm>
          <a:prstGeom prst="roundRect">
            <a:avLst/>
          </a:prstGeom>
          <a:solidFill>
            <a:schemeClr val="accent6">
              <a:lumMod val="60000"/>
              <a:lumOff val="40000"/>
            </a:schemeClr>
          </a:solidFill>
          <a:ln w="95250" cap="flat" cmpd="sng" algn="ctr">
            <a:solidFill>
              <a:srgbClr val="FFC000"/>
            </a:solidFill>
            <a:prstDash val="solid"/>
            <a:round/>
            <a:headEnd type="none" w="med" len="med"/>
            <a:tailEnd type="none" w="med" len="med"/>
          </a:ln>
          <a:effectLst/>
          <a:extLst/>
        </p:spPr>
        <p:txBody>
          <a:bodyPr wrap="none"/>
          <a:lstStyle/>
          <a:p>
            <a:pPr eaLnBrk="1" hangingPunct="1">
              <a:defRPr/>
            </a:pPr>
            <a:r>
              <a:rPr lang="es-ES_tradnl" dirty="0">
                <a:latin typeface="Al Nile" charset="-78"/>
                <a:ea typeface="Al Nile" charset="-78"/>
                <a:cs typeface="Al Nile" charset="-78"/>
              </a:rPr>
              <a:t>TERAPIA COADYUVANTE</a:t>
            </a:r>
          </a:p>
        </p:txBody>
      </p:sp>
      <p:sp>
        <p:nvSpPr>
          <p:cNvPr id="211971" name="Rectángulo redondeado 3"/>
          <p:cNvSpPr>
            <a:spLocks noChangeArrowheads="1"/>
          </p:cNvSpPr>
          <p:nvPr/>
        </p:nvSpPr>
        <p:spPr bwMode="auto">
          <a:xfrm>
            <a:off x="2627313" y="5084763"/>
            <a:ext cx="5689600" cy="1439862"/>
          </a:xfrm>
          <a:prstGeom prst="roundRect">
            <a:avLst>
              <a:gd name="adj" fmla="val 16667"/>
            </a:avLst>
          </a:prstGeom>
          <a:noFill/>
          <a:ln w="6985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lstStyle>
            <a:lvl1pPr marL="342900" indent="-3429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 typeface="Arial" charset="0"/>
              <a:buChar char="•"/>
            </a:pPr>
            <a:r>
              <a:rPr lang="es-ES_tradnl" altLang="es-ES_tradnl" sz="2400">
                <a:latin typeface="Al Nile" charset="-78"/>
                <a:ea typeface="Al Nile" charset="-78"/>
                <a:cs typeface="Al Nile" charset="-78"/>
              </a:rPr>
              <a:t>AGENTE ANTIFIBRINOLITICOS</a:t>
            </a:r>
          </a:p>
          <a:p>
            <a:pPr eaLnBrk="1" hangingPunct="1">
              <a:spcBef>
                <a:spcPct val="0"/>
              </a:spcBef>
              <a:buClrTx/>
              <a:buSzTx/>
              <a:buFont typeface="Arial" charset="0"/>
              <a:buChar char="•"/>
            </a:pPr>
            <a:r>
              <a:rPr lang="es-ES_tradnl" altLang="es-ES_tradnl" sz="2400">
                <a:latin typeface="Al Nile" charset="-78"/>
                <a:ea typeface="Al Nile" charset="-78"/>
                <a:cs typeface="Al Nile" charset="-78"/>
              </a:rPr>
              <a:t>ESTROGENO</a:t>
            </a:r>
          </a:p>
          <a:p>
            <a:pPr eaLnBrk="1" hangingPunct="1">
              <a:spcBef>
                <a:spcPct val="0"/>
              </a:spcBef>
              <a:buClrTx/>
              <a:buSzTx/>
              <a:buFont typeface="Arial" charset="0"/>
              <a:buChar char="•"/>
            </a:pPr>
            <a:r>
              <a:rPr lang="es-ES_tradnl" altLang="es-ES_tradnl" sz="2400">
                <a:latin typeface="Al Nile" charset="-78"/>
                <a:ea typeface="Al Nile" charset="-78"/>
                <a:cs typeface="Al Nile" charset="-78"/>
              </a:rPr>
              <a:t>AGENTES HEMOSTATICOS TOPICOS</a:t>
            </a:r>
          </a:p>
        </p:txBody>
      </p:sp>
      <p:sp>
        <p:nvSpPr>
          <p:cNvPr id="5" name="Rectángulo redondeado 4"/>
          <p:cNvSpPr/>
          <p:nvPr/>
        </p:nvSpPr>
        <p:spPr bwMode="auto">
          <a:xfrm>
            <a:off x="107950" y="1266825"/>
            <a:ext cx="4608513" cy="431800"/>
          </a:xfrm>
          <a:prstGeom prst="roundRect">
            <a:avLst/>
          </a:prstGeom>
          <a:solidFill>
            <a:schemeClr val="accent2">
              <a:lumMod val="75000"/>
            </a:schemeClr>
          </a:solidFill>
          <a:ln w="76200" cap="flat" cmpd="sng" algn="ctr">
            <a:solidFill>
              <a:srgbClr val="FF0000"/>
            </a:solidFill>
            <a:prstDash val="solid"/>
            <a:round/>
            <a:headEnd type="none" w="med" len="med"/>
            <a:tailEnd type="none" w="med" len="med"/>
          </a:ln>
          <a:effectLst/>
          <a:extLst/>
        </p:spPr>
        <p:txBody>
          <a:bodyPr wrap="none"/>
          <a:lstStyle/>
          <a:p>
            <a:pPr eaLnBrk="1" hangingPunct="1">
              <a:defRPr/>
            </a:pPr>
            <a:r>
              <a:rPr lang="es-ES_tradnl" dirty="0">
                <a:latin typeface="Al Nile" charset="-78"/>
                <a:ea typeface="Al Nile" charset="-78"/>
                <a:cs typeface="Al Nile" charset="-78"/>
              </a:rPr>
              <a:t>TRATAMIENTO CON FVW/FVIII</a:t>
            </a:r>
          </a:p>
        </p:txBody>
      </p:sp>
      <p:sp>
        <p:nvSpPr>
          <p:cNvPr id="211973" name="Rectángulo redondeado 5"/>
          <p:cNvSpPr>
            <a:spLocks noChangeArrowheads="1"/>
          </p:cNvSpPr>
          <p:nvPr/>
        </p:nvSpPr>
        <p:spPr bwMode="auto">
          <a:xfrm>
            <a:off x="2411413" y="2133600"/>
            <a:ext cx="6481762" cy="1439863"/>
          </a:xfrm>
          <a:prstGeom prst="roundRect">
            <a:avLst>
              <a:gd name="adj" fmla="val 16667"/>
            </a:avLst>
          </a:prstGeom>
          <a:noFill/>
          <a:ln w="603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marL="342900" indent="-3429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 typeface="Arial" charset="0"/>
              <a:buChar char="•"/>
            </a:pPr>
            <a:r>
              <a:rPr lang="es-ES_tradnl" altLang="es-ES_tradnl" sz="2400">
                <a:latin typeface="Al Nile" charset="-78"/>
                <a:ea typeface="Al Nile" charset="-78"/>
                <a:cs typeface="Al Nile" charset="-78"/>
              </a:rPr>
              <a:t>DESMOPRESINA</a:t>
            </a:r>
          </a:p>
          <a:p>
            <a:pPr eaLnBrk="1" hangingPunct="1">
              <a:spcBef>
                <a:spcPct val="0"/>
              </a:spcBef>
              <a:buClrTx/>
              <a:buSzTx/>
              <a:buFont typeface="Arial" charset="0"/>
              <a:buChar char="•"/>
            </a:pPr>
            <a:r>
              <a:rPr lang="es-ES_tradnl" altLang="es-ES_tradnl" sz="2400">
                <a:latin typeface="Al Nile" charset="-78"/>
                <a:ea typeface="Al Nile" charset="-78"/>
                <a:cs typeface="Al Nile" charset="-78"/>
              </a:rPr>
              <a:t>CONCENTRADO DE FACTOR VIII/VW</a:t>
            </a:r>
          </a:p>
          <a:p>
            <a:pPr eaLnBrk="1" hangingPunct="1">
              <a:spcBef>
                <a:spcPct val="0"/>
              </a:spcBef>
              <a:buClrTx/>
              <a:buSzTx/>
              <a:buFont typeface="Arial" charset="0"/>
              <a:buChar char="•"/>
            </a:pPr>
            <a:r>
              <a:rPr lang="es-ES_tradnl" altLang="es-ES_tradnl" sz="2400">
                <a:latin typeface="Al Nile" charset="-78"/>
                <a:ea typeface="Al Nile" charset="-78"/>
                <a:cs typeface="Al Nile" charset="-78"/>
              </a:rPr>
              <a:t>CONCENTRADO DE VW RECOMBINANTE</a:t>
            </a:r>
          </a:p>
        </p:txBody>
      </p:sp>
      <p:sp>
        <p:nvSpPr>
          <p:cNvPr id="7" name="Flecha a la derecha con muesca 6"/>
          <p:cNvSpPr>
            <a:spLocks noChangeArrowheads="1"/>
          </p:cNvSpPr>
          <p:nvPr/>
        </p:nvSpPr>
        <p:spPr bwMode="auto">
          <a:xfrm>
            <a:off x="474663" y="2020888"/>
            <a:ext cx="1944687" cy="652462"/>
          </a:xfrm>
          <a:prstGeom prst="notchedRightArrow">
            <a:avLst>
              <a:gd name="adj1" fmla="val 50000"/>
              <a:gd name="adj2" fmla="val 50034"/>
            </a:avLst>
          </a:prstGeom>
          <a:solidFill>
            <a:srgbClr val="FFC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1600">
                <a:latin typeface="Al Nile" charset="-78"/>
                <a:ea typeface="Al Nile" charset="-78"/>
                <a:cs typeface="Al Nile" charset="-78"/>
              </a:rPr>
              <a:t>VWF ENDOGENO</a:t>
            </a:r>
          </a:p>
        </p:txBody>
      </p:sp>
      <p:sp>
        <p:nvSpPr>
          <p:cNvPr id="8" name="Flecha a la derecha con muesca 7"/>
          <p:cNvSpPr>
            <a:spLocks noChangeArrowheads="1"/>
          </p:cNvSpPr>
          <p:nvPr/>
        </p:nvSpPr>
        <p:spPr bwMode="auto">
          <a:xfrm>
            <a:off x="403225" y="2636838"/>
            <a:ext cx="1944688" cy="652462"/>
          </a:xfrm>
          <a:prstGeom prst="notchedRightArrow">
            <a:avLst>
              <a:gd name="adj1" fmla="val 50000"/>
              <a:gd name="adj2" fmla="val 50034"/>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1600">
                <a:latin typeface="Al Nile" charset="-78"/>
                <a:ea typeface="Al Nile" charset="-78"/>
                <a:cs typeface="Al Nile" charset="-78"/>
              </a:rPr>
              <a:t>VWF EXOGENO</a:t>
            </a:r>
          </a:p>
        </p:txBody>
      </p:sp>
    </p:spTree>
    <p:extLst>
      <p:ext uri="{BB962C8B-B14F-4D97-AF65-F5344CB8AC3E}">
        <p14:creationId xmlns:p14="http://schemas.microsoft.com/office/powerpoint/2010/main" val="185867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472113" y="3206750"/>
            <a:ext cx="1177925" cy="1511300"/>
            <a:chOff x="3878" y="2020"/>
            <a:chExt cx="835" cy="952"/>
          </a:xfrm>
        </p:grpSpPr>
        <p:cxnSp>
          <p:nvCxnSpPr>
            <p:cNvPr id="88067" name="AutoShape 3"/>
            <p:cNvCxnSpPr>
              <a:cxnSpLocks noChangeShapeType="1"/>
            </p:cNvCxnSpPr>
            <p:nvPr/>
          </p:nvCxnSpPr>
          <p:spPr bwMode="auto">
            <a:xfrm flipV="1">
              <a:off x="3878" y="2332"/>
              <a:ext cx="835" cy="166"/>
            </a:xfrm>
            <a:prstGeom prst="bentConnector3">
              <a:avLst>
                <a:gd name="adj1" fmla="val 49940"/>
              </a:avLst>
            </a:prstGeom>
            <a:noFill/>
            <a:ln w="28575">
              <a:solidFill>
                <a:srgbClr val="FFD25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8068" name="AutoShape 4"/>
            <p:cNvCxnSpPr>
              <a:cxnSpLocks noChangeShapeType="1"/>
            </p:cNvCxnSpPr>
            <p:nvPr/>
          </p:nvCxnSpPr>
          <p:spPr bwMode="auto">
            <a:xfrm flipV="1">
              <a:off x="3878" y="2020"/>
              <a:ext cx="835" cy="478"/>
            </a:xfrm>
            <a:prstGeom prst="bentConnector3">
              <a:avLst>
                <a:gd name="adj1" fmla="val 49940"/>
              </a:avLst>
            </a:prstGeom>
            <a:noFill/>
            <a:ln w="28575">
              <a:solidFill>
                <a:srgbClr val="FFD25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8069" name="AutoShape 5"/>
            <p:cNvCxnSpPr>
              <a:cxnSpLocks noChangeShapeType="1"/>
            </p:cNvCxnSpPr>
            <p:nvPr/>
          </p:nvCxnSpPr>
          <p:spPr bwMode="auto">
            <a:xfrm>
              <a:off x="3878" y="2498"/>
              <a:ext cx="835" cy="154"/>
            </a:xfrm>
            <a:prstGeom prst="bentConnector3">
              <a:avLst>
                <a:gd name="adj1" fmla="val 49940"/>
              </a:avLst>
            </a:prstGeom>
            <a:noFill/>
            <a:ln w="28575">
              <a:solidFill>
                <a:srgbClr val="FFD25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8070" name="AutoShape 6"/>
            <p:cNvCxnSpPr>
              <a:cxnSpLocks noChangeShapeType="1"/>
            </p:cNvCxnSpPr>
            <p:nvPr/>
          </p:nvCxnSpPr>
          <p:spPr bwMode="auto">
            <a:xfrm>
              <a:off x="3878" y="2498"/>
              <a:ext cx="835" cy="474"/>
            </a:xfrm>
            <a:prstGeom prst="bentConnector3">
              <a:avLst>
                <a:gd name="adj1" fmla="val 49940"/>
              </a:avLst>
            </a:prstGeom>
            <a:noFill/>
            <a:ln w="28575">
              <a:solidFill>
                <a:srgbClr val="FFD25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88071" name="Rectangle 7"/>
          <p:cNvSpPr>
            <a:spLocks noChangeArrowheads="1"/>
          </p:cNvSpPr>
          <p:nvPr/>
        </p:nvSpPr>
        <p:spPr bwMode="auto">
          <a:xfrm>
            <a:off x="285750" y="2011363"/>
            <a:ext cx="1755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spcBef>
                <a:spcPct val="20000"/>
              </a:spcBef>
            </a:pPr>
            <a:r>
              <a:rPr lang="en-US" altLang="es-ES_tradnl" sz="2400" b="1">
                <a:solidFill>
                  <a:srgbClr val="FF0000"/>
                </a:solidFill>
                <a:effectLst>
                  <a:outerShdw blurRad="38100" dist="38100" dir="2700000" algn="tl">
                    <a:srgbClr val="000000"/>
                  </a:outerShdw>
                </a:effectLst>
                <a:latin typeface="Comic Sans MS" charset="0"/>
              </a:rPr>
              <a:t>Vitamina K</a:t>
            </a:r>
          </a:p>
        </p:txBody>
      </p:sp>
      <p:sp>
        <p:nvSpPr>
          <p:cNvPr id="88072" name="Rectangle 8"/>
          <p:cNvSpPr>
            <a:spLocks noChangeArrowheads="1"/>
          </p:cNvSpPr>
          <p:nvPr/>
        </p:nvSpPr>
        <p:spPr bwMode="auto">
          <a:xfrm>
            <a:off x="420688" y="5643563"/>
            <a:ext cx="14954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spcBef>
                <a:spcPct val="20000"/>
              </a:spcBef>
            </a:pPr>
            <a:r>
              <a:rPr lang="en-US" altLang="es-ES_tradnl" sz="2400" b="1">
                <a:solidFill>
                  <a:srgbClr val="FFD255"/>
                </a:solidFill>
                <a:effectLst>
                  <a:outerShdw blurRad="38100" dist="38100" dir="2700000" algn="tl">
                    <a:srgbClr val="000000"/>
                  </a:outerShdw>
                </a:effectLst>
                <a:latin typeface="Comic Sans MS" charset="0"/>
              </a:rPr>
              <a:t>A.Orales</a:t>
            </a:r>
          </a:p>
        </p:txBody>
      </p:sp>
      <p:pic>
        <p:nvPicPr>
          <p:cNvPr id="880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2533650"/>
            <a:ext cx="4397375" cy="3652838"/>
          </a:xfrm>
          <a:prstGeom prst="rect">
            <a:avLst/>
          </a:prstGeom>
          <a:noFill/>
          <a:extLst>
            <a:ext uri="{909E8E84-426E-40DD-AFC4-6F175D3DCCD1}">
              <a14:hiddenFill xmlns:a14="http://schemas.microsoft.com/office/drawing/2010/main">
                <a:solidFill>
                  <a:srgbClr val="FFFFFF"/>
                </a:solidFill>
              </a14:hiddenFill>
            </a:ext>
          </a:extLst>
        </p:spPr>
      </p:pic>
      <p:sp>
        <p:nvSpPr>
          <p:cNvPr id="88074" name="Rectangle 10"/>
          <p:cNvSpPr>
            <a:spLocks noChangeArrowheads="1"/>
          </p:cNvSpPr>
          <p:nvPr/>
        </p:nvSpPr>
        <p:spPr bwMode="auto">
          <a:xfrm>
            <a:off x="6994525" y="3316288"/>
            <a:ext cx="1782763"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nSpc>
                <a:spcPct val="90000"/>
              </a:lnSpc>
            </a:pPr>
            <a:r>
              <a:rPr lang="en-US" altLang="es-ES_tradnl" sz="2000">
                <a:solidFill>
                  <a:srgbClr val="FFFFCC"/>
                </a:solidFill>
                <a:effectLst>
                  <a:outerShdw blurRad="38100" dist="38100" dir="2700000" algn="tl">
                    <a:srgbClr val="000000"/>
                  </a:outerShdw>
                </a:effectLst>
                <a:latin typeface="Comic Sans MS" charset="0"/>
              </a:rPr>
              <a:t>Síntesis alterada de los Factores de Coagulación</a:t>
            </a:r>
          </a:p>
        </p:txBody>
      </p:sp>
      <p:sp>
        <p:nvSpPr>
          <p:cNvPr id="88075" name="Rectangle 11"/>
          <p:cNvSpPr>
            <a:spLocks noChangeArrowheads="1"/>
          </p:cNvSpPr>
          <p:nvPr/>
        </p:nvSpPr>
        <p:spPr bwMode="auto">
          <a:xfrm>
            <a:off x="6524625" y="2979738"/>
            <a:ext cx="720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spcBef>
                <a:spcPct val="20000"/>
              </a:spcBef>
            </a:pPr>
            <a:r>
              <a:rPr lang="en-US" altLang="es-ES_tradnl" sz="2400" b="1">
                <a:solidFill>
                  <a:srgbClr val="FFCC00"/>
                </a:solidFill>
                <a:effectLst>
                  <a:outerShdw blurRad="38100" dist="38100" dir="2700000" algn="tl">
                    <a:srgbClr val="000000"/>
                  </a:outerShdw>
                </a:effectLst>
                <a:latin typeface="Comic Sans MS" charset="0"/>
              </a:rPr>
              <a:t>VII</a:t>
            </a:r>
          </a:p>
        </p:txBody>
      </p:sp>
      <p:sp>
        <p:nvSpPr>
          <p:cNvPr id="88076" name="Rectangle 12"/>
          <p:cNvSpPr>
            <a:spLocks noChangeArrowheads="1"/>
          </p:cNvSpPr>
          <p:nvPr/>
        </p:nvSpPr>
        <p:spPr bwMode="auto">
          <a:xfrm>
            <a:off x="6600825" y="3475038"/>
            <a:ext cx="5683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spcBef>
                <a:spcPct val="20000"/>
              </a:spcBef>
            </a:pPr>
            <a:r>
              <a:rPr lang="en-US" altLang="es-ES_tradnl" sz="2400" b="1">
                <a:solidFill>
                  <a:srgbClr val="FFCC00"/>
                </a:solidFill>
                <a:effectLst>
                  <a:outerShdw blurRad="38100" dist="38100" dir="2700000" algn="tl">
                    <a:srgbClr val="000000"/>
                  </a:outerShdw>
                </a:effectLst>
                <a:latin typeface="Comic Sans MS" charset="0"/>
              </a:rPr>
              <a:t>IX</a:t>
            </a:r>
          </a:p>
        </p:txBody>
      </p:sp>
      <p:sp>
        <p:nvSpPr>
          <p:cNvPr id="88077" name="Rectangle 13"/>
          <p:cNvSpPr>
            <a:spLocks noChangeArrowheads="1"/>
          </p:cNvSpPr>
          <p:nvPr/>
        </p:nvSpPr>
        <p:spPr bwMode="auto">
          <a:xfrm>
            <a:off x="6681788" y="3983038"/>
            <a:ext cx="4016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spcBef>
                <a:spcPct val="20000"/>
              </a:spcBef>
            </a:pPr>
            <a:r>
              <a:rPr lang="en-US" altLang="es-ES_tradnl" sz="2400" b="1">
                <a:solidFill>
                  <a:srgbClr val="FFCC00"/>
                </a:solidFill>
                <a:effectLst>
                  <a:outerShdw blurRad="38100" dist="38100" dir="2700000" algn="tl">
                    <a:srgbClr val="000000"/>
                  </a:outerShdw>
                </a:effectLst>
                <a:latin typeface="Comic Sans MS" charset="0"/>
              </a:rPr>
              <a:t>X</a:t>
            </a:r>
          </a:p>
        </p:txBody>
      </p:sp>
      <p:sp>
        <p:nvSpPr>
          <p:cNvPr id="88078" name="Rectangle 14"/>
          <p:cNvSpPr>
            <a:spLocks noChangeArrowheads="1"/>
          </p:cNvSpPr>
          <p:nvPr/>
        </p:nvSpPr>
        <p:spPr bwMode="auto">
          <a:xfrm>
            <a:off x="6626225" y="4491038"/>
            <a:ext cx="5143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spcBef>
                <a:spcPct val="20000"/>
              </a:spcBef>
            </a:pPr>
            <a:r>
              <a:rPr lang="en-US" altLang="es-ES_tradnl" sz="2400" b="1">
                <a:solidFill>
                  <a:srgbClr val="FFCC00"/>
                </a:solidFill>
                <a:effectLst>
                  <a:outerShdw blurRad="38100" dist="38100" dir="2700000" algn="tl">
                    <a:srgbClr val="000000"/>
                  </a:outerShdw>
                </a:effectLst>
                <a:latin typeface="Comic Sans MS" charset="0"/>
              </a:rPr>
              <a:t>II</a:t>
            </a:r>
          </a:p>
        </p:txBody>
      </p:sp>
      <p:cxnSp>
        <p:nvCxnSpPr>
          <p:cNvPr id="88079" name="AutoShape 15"/>
          <p:cNvCxnSpPr>
            <a:cxnSpLocks noChangeShapeType="1"/>
          </p:cNvCxnSpPr>
          <p:nvPr/>
        </p:nvCxnSpPr>
        <p:spPr bwMode="auto">
          <a:xfrm rot="16200000" flipH="1">
            <a:off x="756443" y="2983707"/>
            <a:ext cx="1547813" cy="495300"/>
          </a:xfrm>
          <a:prstGeom prst="bentConnector2">
            <a:avLst/>
          </a:prstGeom>
          <a:noFill/>
          <a:ln w="28575">
            <a:solidFill>
              <a:srgbClr val="FFD25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8080" name="Freeform 16"/>
          <p:cNvSpPr>
            <a:spLocks/>
          </p:cNvSpPr>
          <p:nvPr/>
        </p:nvSpPr>
        <p:spPr bwMode="auto">
          <a:xfrm>
            <a:off x="1149350" y="4267200"/>
            <a:ext cx="425450" cy="1392238"/>
          </a:xfrm>
          <a:custGeom>
            <a:avLst/>
            <a:gdLst>
              <a:gd name="T0" fmla="*/ 0 w 295"/>
              <a:gd name="T1" fmla="*/ 800 h 800"/>
              <a:gd name="T2" fmla="*/ 0 w 295"/>
              <a:gd name="T3" fmla="*/ 0 h 800"/>
              <a:gd name="T4" fmla="*/ 295 w 295"/>
              <a:gd name="T5" fmla="*/ 0 h 800"/>
            </a:gdLst>
            <a:ahLst/>
            <a:cxnLst>
              <a:cxn ang="0">
                <a:pos x="T0" y="T1"/>
              </a:cxn>
              <a:cxn ang="0">
                <a:pos x="T2" y="T3"/>
              </a:cxn>
              <a:cxn ang="0">
                <a:pos x="T4" y="T5"/>
              </a:cxn>
            </a:cxnLst>
            <a:rect l="0" t="0" r="r" b="b"/>
            <a:pathLst>
              <a:path w="295" h="800">
                <a:moveTo>
                  <a:pt x="0" y="800"/>
                </a:moveTo>
                <a:lnTo>
                  <a:pt x="0" y="0"/>
                </a:lnTo>
                <a:lnTo>
                  <a:pt x="295" y="0"/>
                </a:lnTo>
              </a:path>
            </a:pathLst>
          </a:custGeom>
          <a:noFill/>
          <a:ln w="28575" cap="flat" cmpd="sng">
            <a:solidFill>
              <a:srgbClr val="FFD255"/>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grpSp>
        <p:nvGrpSpPr>
          <p:cNvPr id="88081" name="Group 17"/>
          <p:cNvGrpSpPr>
            <a:grpSpLocks/>
          </p:cNvGrpSpPr>
          <p:nvPr/>
        </p:nvGrpSpPr>
        <p:grpSpPr bwMode="auto">
          <a:xfrm>
            <a:off x="2111375" y="3302000"/>
            <a:ext cx="2878138" cy="744538"/>
            <a:chOff x="1496" y="2080"/>
            <a:chExt cx="2040" cy="469"/>
          </a:xfrm>
        </p:grpSpPr>
        <p:sp>
          <p:nvSpPr>
            <p:cNvPr id="88082" name="Rectangle 18"/>
            <p:cNvSpPr>
              <a:spLocks noChangeArrowheads="1"/>
            </p:cNvSpPr>
            <p:nvPr/>
          </p:nvSpPr>
          <p:spPr bwMode="auto">
            <a:xfrm>
              <a:off x="1496" y="2094"/>
              <a:ext cx="2016" cy="247"/>
            </a:xfrm>
            <a:prstGeom prst="rect">
              <a:avLst/>
            </a:prstGeom>
            <a:solidFill>
              <a:srgbClr val="FCD1C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8083" name="Rectangle 19"/>
            <p:cNvSpPr>
              <a:spLocks noChangeArrowheads="1"/>
            </p:cNvSpPr>
            <p:nvPr/>
          </p:nvSpPr>
          <p:spPr bwMode="auto">
            <a:xfrm>
              <a:off x="2080" y="2320"/>
              <a:ext cx="880" cy="229"/>
            </a:xfrm>
            <a:prstGeom prst="rect">
              <a:avLst/>
            </a:prstGeom>
            <a:solidFill>
              <a:srgbClr val="FCD1C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88084" name="Rectangle 20"/>
            <p:cNvSpPr>
              <a:spLocks noChangeArrowheads="1"/>
            </p:cNvSpPr>
            <p:nvPr/>
          </p:nvSpPr>
          <p:spPr bwMode="auto">
            <a:xfrm>
              <a:off x="1496" y="2080"/>
              <a:ext cx="204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lnSpc>
                  <a:spcPct val="90000"/>
                </a:lnSpc>
              </a:pPr>
              <a:r>
                <a:rPr lang="en-US" altLang="es-ES_tradnl" sz="1800" b="1" dirty="0" err="1">
                  <a:solidFill>
                    <a:schemeClr val="bg2"/>
                  </a:solidFill>
                  <a:latin typeface="Comic Sans MS" charset="0"/>
                </a:rPr>
                <a:t>Utilización</a:t>
              </a:r>
              <a:r>
                <a:rPr lang="en-US" altLang="es-ES_tradnl" sz="1800" b="1" dirty="0">
                  <a:solidFill>
                    <a:schemeClr val="bg2"/>
                  </a:solidFill>
                  <a:latin typeface="Comic Sans MS" charset="0"/>
                </a:rPr>
                <a:t> </a:t>
              </a:r>
              <a:r>
                <a:rPr lang="en-US" altLang="es-ES_tradnl" sz="1800" b="1" dirty="0" err="1">
                  <a:solidFill>
                    <a:schemeClr val="bg2"/>
                  </a:solidFill>
                  <a:latin typeface="Comic Sans MS" charset="0"/>
                </a:rPr>
                <a:t>reducida</a:t>
              </a:r>
              <a:r>
                <a:rPr lang="en-US" altLang="es-ES_tradnl" sz="1800" b="1" dirty="0">
                  <a:solidFill>
                    <a:schemeClr val="bg2"/>
                  </a:solidFill>
                  <a:latin typeface="Comic Sans MS" charset="0"/>
                </a:rPr>
                <a:t> de </a:t>
              </a:r>
              <a:r>
                <a:rPr lang="en-US" altLang="es-ES_tradnl" sz="1800" b="1" dirty="0" err="1">
                  <a:solidFill>
                    <a:schemeClr val="bg2"/>
                  </a:solidFill>
                  <a:latin typeface="Comic Sans MS" charset="0"/>
                </a:rPr>
                <a:t>Vitamina</a:t>
              </a:r>
              <a:r>
                <a:rPr lang="en-US" altLang="es-ES_tradnl" sz="1800" b="1" dirty="0">
                  <a:solidFill>
                    <a:schemeClr val="bg2"/>
                  </a:solidFill>
                  <a:latin typeface="Comic Sans MS" charset="0"/>
                </a:rPr>
                <a:t> K</a:t>
              </a:r>
            </a:p>
          </p:txBody>
        </p:sp>
      </p:grpSp>
      <p:sp>
        <p:nvSpPr>
          <p:cNvPr id="88085" name="Rectangle 21"/>
          <p:cNvSpPr>
            <a:spLocks noChangeArrowheads="1"/>
          </p:cNvSpPr>
          <p:nvPr/>
        </p:nvSpPr>
        <p:spPr bwMode="auto">
          <a:xfrm>
            <a:off x="395288" y="304800"/>
            <a:ext cx="83534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
          <a:lstStyle/>
          <a:p>
            <a:pPr eaLnBrk="1" hangingPunct="1"/>
            <a:r>
              <a:rPr lang="en-US" altLang="es-ES_tradnl" sz="3200">
                <a:solidFill>
                  <a:srgbClr val="FFCC00"/>
                </a:solidFill>
              </a:rPr>
              <a:t>Factores Vitamina K Dependiente</a:t>
            </a:r>
          </a:p>
        </p:txBody>
      </p:sp>
    </p:spTree>
    <p:extLst>
      <p:ext uri="{BB962C8B-B14F-4D97-AF65-F5344CB8AC3E}">
        <p14:creationId xmlns:p14="http://schemas.microsoft.com/office/powerpoint/2010/main" val="406165721"/>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ángulo redondeado 1"/>
          <p:cNvSpPr>
            <a:spLocks noChangeArrowheads="1"/>
          </p:cNvSpPr>
          <p:nvPr/>
        </p:nvSpPr>
        <p:spPr bwMode="auto">
          <a:xfrm>
            <a:off x="1116013" y="1062038"/>
            <a:ext cx="6551612" cy="2232025"/>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pic>
        <p:nvPicPr>
          <p:cNvPr id="5" name="Picture 2" descr="https://espanol.kaiserpermanente.org/static/drugency/images/A2452010.JPG"/>
          <p:cNvPicPr>
            <a:picLocks noChangeAspect="1" noChangeArrowheads="1"/>
          </p:cNvPicPr>
          <p:nvPr/>
        </p:nvPicPr>
        <p:blipFill rotWithShape="1">
          <a:blip r:embed="rId2" cstate="print"/>
          <a:srcRect l="27173" t="2726" r="43480"/>
          <a:stretch/>
        </p:blipFill>
        <p:spPr bwMode="auto">
          <a:xfrm>
            <a:off x="5724128" y="3533656"/>
            <a:ext cx="1296144" cy="3222077"/>
          </a:xfrm>
          <a:prstGeom prst="rect">
            <a:avLst/>
          </a:prstGeom>
          <a:noFill/>
          <a:effectLst>
            <a:reflection blurRad="152400" stA="45000" endPos="65000" dist="50800" dir="5400000" sy="-100000" algn="bl" rotWithShape="0"/>
          </a:effectLst>
        </p:spPr>
      </p:pic>
      <p:sp>
        <p:nvSpPr>
          <p:cNvPr id="6" name="Rectángulo 5"/>
          <p:cNvSpPr/>
          <p:nvPr/>
        </p:nvSpPr>
        <p:spPr>
          <a:xfrm>
            <a:off x="1619672" y="1301408"/>
            <a:ext cx="5905891" cy="1754326"/>
          </a:xfrm>
          <a:prstGeom prst="rect">
            <a:avLst/>
          </a:prstGeom>
          <a:noFill/>
        </p:spPr>
        <p:txBody>
          <a:bodyPr>
            <a:spAutoFit/>
          </a:bodyPr>
          <a:lstStyle/>
          <a:p>
            <a:pPr algn="ctr">
              <a:defRPr/>
            </a:pPr>
            <a:r>
              <a:rPr lang="es-E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DESMOPRESINA</a:t>
            </a:r>
          </a:p>
          <a:p>
            <a:pPr algn="ctr">
              <a:defRPr/>
            </a:pPr>
            <a:r>
              <a:rPr lang="es-E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DDAVP</a:t>
            </a:r>
          </a:p>
        </p:txBody>
      </p:sp>
      <p:pic>
        <p:nvPicPr>
          <p:cNvPr id="9" name="Picture 2" descr="http://profmx.ferringamericas.com/wp-content/uploads/sites/7/2013/12/octostim.jpg"/>
          <p:cNvPicPr>
            <a:picLocks noChangeAspect="1" noChangeArrowheads="1"/>
          </p:cNvPicPr>
          <p:nvPr/>
        </p:nvPicPr>
        <p:blipFill>
          <a:blip r:embed="rId3" cstate="print"/>
          <a:srcRect r="2668" b="18895"/>
          <a:stretch>
            <a:fillRect/>
          </a:stretch>
        </p:blipFill>
        <p:spPr bwMode="auto">
          <a:xfrm>
            <a:off x="1475656" y="3631242"/>
            <a:ext cx="2381078" cy="3026901"/>
          </a:xfrm>
          <a:prstGeom prst="rect">
            <a:avLst/>
          </a:prstGeom>
          <a:noFill/>
          <a:effectLst>
            <a:reflection blurRad="165100" stA="45000" endPos="65000" dist="50800" dir="5400000" sy="-100000" algn="bl" rotWithShape="0"/>
          </a:effectLst>
        </p:spPr>
      </p:pic>
    </p:spTree>
    <p:extLst>
      <p:ext uri="{BB962C8B-B14F-4D97-AF65-F5344CB8AC3E}">
        <p14:creationId xmlns:p14="http://schemas.microsoft.com/office/powerpoint/2010/main" val="140025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548063"/>
            <a:ext cx="8626475"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8"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2700"/>
            <a:ext cx="342741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324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0" y="65088"/>
            <a:ext cx="9144000" cy="1128712"/>
          </a:xfrm>
          <a:prstGeom prst="rect">
            <a:avLst/>
          </a:prstGeom>
          <a:noFill/>
          <a:ln w="9525">
            <a:noFill/>
            <a:miter lim="800000"/>
            <a:headEnd/>
            <a:tailEnd/>
          </a:ln>
          <a:effec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sz="3600" b="1">
                <a:solidFill>
                  <a:srgbClr val="C00000"/>
                </a:solidFill>
                <a:effectLst>
                  <a:outerShdw blurRad="38100" dist="38100" dir="2700000" algn="tl">
                    <a:srgbClr val="000000"/>
                  </a:outerShdw>
                </a:effectLst>
                <a:latin typeface="Calibri" charset="0"/>
                <a:ea typeface="Calibri" charset="0"/>
                <a:cs typeface="Calibri" charset="0"/>
              </a:rPr>
              <a:t>Desmopresina</a:t>
            </a:r>
            <a:r>
              <a:rPr lang="es-ES_tradnl" altLang="es-ES_tradnl" b="1">
                <a:solidFill>
                  <a:srgbClr val="C00000"/>
                </a:solidFill>
                <a:effectLst>
                  <a:outerShdw blurRad="38100" dist="38100" dir="2700000" algn="tl">
                    <a:srgbClr val="000000"/>
                  </a:outerShdw>
                </a:effectLst>
                <a:latin typeface="Calibri" charset="0"/>
                <a:ea typeface="Calibri" charset="0"/>
                <a:cs typeface="Calibri" charset="0"/>
              </a:rPr>
              <a:t> </a:t>
            </a:r>
          </a:p>
          <a:p>
            <a:pPr algn="ctr" eaLnBrk="1" hangingPunct="1">
              <a:spcBef>
                <a:spcPct val="0"/>
              </a:spcBef>
              <a:buClrTx/>
              <a:buSzTx/>
              <a:buFontTx/>
              <a:buNone/>
            </a:pPr>
            <a:r>
              <a:rPr lang="es-ES_tradnl" altLang="es-ES_tradnl" b="1">
                <a:solidFill>
                  <a:srgbClr val="C00000"/>
                </a:solidFill>
                <a:effectLst>
                  <a:outerShdw blurRad="38100" dist="38100" dir="2700000" algn="tl">
                    <a:srgbClr val="000000"/>
                  </a:outerShdw>
                </a:effectLst>
                <a:latin typeface="Calibri" charset="0"/>
                <a:ea typeface="Calibri" charset="0"/>
                <a:cs typeface="Calibri" charset="0"/>
              </a:rPr>
              <a:t>(DDAVP, 1-deamino-8-D-arginina vasopresina)</a:t>
            </a:r>
            <a:endParaRPr lang="es-AR" altLang="es-ES_tradnl" b="1">
              <a:solidFill>
                <a:srgbClr val="C00000"/>
              </a:solidFill>
              <a:effectLst>
                <a:outerShdw blurRad="38100" dist="38100" dir="2700000" algn="tl">
                  <a:srgbClr val="000000"/>
                </a:outerShdw>
              </a:effectLst>
              <a:latin typeface="Calibri" charset="0"/>
              <a:ea typeface="Calibri" charset="0"/>
              <a:cs typeface="Calibri" charset="0"/>
            </a:endParaRPr>
          </a:p>
        </p:txBody>
      </p:sp>
      <p:sp>
        <p:nvSpPr>
          <p:cNvPr id="215042" name="4 Rectángulo"/>
          <p:cNvSpPr>
            <a:spLocks noChangeArrowheads="1"/>
          </p:cNvSpPr>
          <p:nvPr/>
        </p:nvSpPr>
        <p:spPr bwMode="auto">
          <a:xfrm>
            <a:off x="323850" y="6165850"/>
            <a:ext cx="8207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1600">
                <a:latin typeface="Calibri" charset="0"/>
                <a:ea typeface="Calibri" charset="0"/>
                <a:cs typeface="Calibri" charset="0"/>
              </a:rPr>
              <a:t>Nichols WL. 2008- Keeling DM. 2008- Mannucci PM. 2008- Federici AB. 2008- Kaufmann JE. 2003</a:t>
            </a:r>
          </a:p>
        </p:txBody>
      </p:sp>
      <p:sp>
        <p:nvSpPr>
          <p:cNvPr id="9" name="8 Marcador de contenido"/>
          <p:cNvSpPr>
            <a:spLocks noGrp="1"/>
          </p:cNvSpPr>
          <p:nvPr>
            <p:ph idx="4294967295"/>
          </p:nvPr>
        </p:nvSpPr>
        <p:spPr>
          <a:xfrm>
            <a:off x="250825" y="1733550"/>
            <a:ext cx="8643938" cy="4071938"/>
          </a:xfrm>
          <a:solidFill>
            <a:srgbClr val="FF9900"/>
          </a:solidFill>
        </p:spPr>
        <p:txBody>
          <a:bodyPr/>
          <a:lstStyle/>
          <a:p>
            <a:pPr marL="273050" indent="-273050" eaLnBrk="1" hangingPunct="1">
              <a:lnSpc>
                <a:spcPct val="130000"/>
              </a:lnSpc>
              <a:buFont typeface="Wingdings 3" charset="2"/>
              <a:buChar char=""/>
            </a:pPr>
            <a:r>
              <a:rPr lang="es-AR" altLang="es-ES_tradnl" sz="2500" b="1">
                <a:solidFill>
                  <a:srgbClr val="002060"/>
                </a:solidFill>
              </a:rPr>
              <a:t>Análogo sintético de vasopresina</a:t>
            </a:r>
          </a:p>
          <a:p>
            <a:pPr marL="273050" indent="-273050" eaLnBrk="1" hangingPunct="1">
              <a:lnSpc>
                <a:spcPct val="130000"/>
              </a:lnSpc>
              <a:buFont typeface="Wingdings 3" charset="2"/>
              <a:buChar char=""/>
            </a:pPr>
            <a:r>
              <a:rPr lang="es-AR" altLang="es-ES_tradnl" sz="2500" b="1">
                <a:solidFill>
                  <a:srgbClr val="002060"/>
                </a:solidFill>
              </a:rPr>
              <a:t>Alta afinidad por receptor V2</a:t>
            </a:r>
          </a:p>
          <a:p>
            <a:pPr marL="273050" indent="-273050" eaLnBrk="1" hangingPunct="1">
              <a:lnSpc>
                <a:spcPct val="130000"/>
              </a:lnSpc>
              <a:buFont typeface="Wingdings 3" charset="2"/>
              <a:buChar char=""/>
            </a:pPr>
            <a:r>
              <a:rPr lang="es-AR" altLang="es-ES_tradnl" sz="2500" b="1">
                <a:solidFill>
                  <a:srgbClr val="002060"/>
                </a:solidFill>
              </a:rPr>
              <a:t>Sin efecto sobre receptor V1</a:t>
            </a:r>
          </a:p>
          <a:p>
            <a:pPr marL="273050" indent="-273050" eaLnBrk="1" hangingPunct="1">
              <a:lnSpc>
                <a:spcPct val="130000"/>
              </a:lnSpc>
              <a:buFont typeface="Wingdings 3" charset="2"/>
              <a:buChar char=""/>
            </a:pPr>
            <a:r>
              <a:rPr lang="es-AR" altLang="es-ES_tradnl" sz="2500" b="1">
                <a:solidFill>
                  <a:srgbClr val="002060"/>
                </a:solidFill>
              </a:rPr>
              <a:t> No vasoconstricción, ni actividad útero-tónica</a:t>
            </a:r>
          </a:p>
          <a:p>
            <a:pPr marL="273050" indent="-273050" eaLnBrk="1" hangingPunct="1">
              <a:lnSpc>
                <a:spcPct val="130000"/>
              </a:lnSpc>
              <a:buFont typeface="Wingdings 3" charset="2"/>
              <a:buChar char=""/>
            </a:pPr>
            <a:r>
              <a:rPr lang="es-AR" altLang="es-ES_tradnl" sz="2500" b="1">
                <a:solidFill>
                  <a:srgbClr val="002060"/>
                </a:solidFill>
              </a:rPr>
              <a:t> &gt; efecto antidiurético y de &gt; duración que la hormona  ADH (6-24 hs. para DDAVP vs. 2-6 hs. para ADH)</a:t>
            </a:r>
          </a:p>
          <a:p>
            <a:pPr marL="273050" indent="-273050" eaLnBrk="1" hangingPunct="1">
              <a:lnSpc>
                <a:spcPct val="130000"/>
              </a:lnSpc>
              <a:buFont typeface="Wingdings 3" charset="2"/>
              <a:buChar char=""/>
            </a:pPr>
            <a:r>
              <a:rPr lang="es-AR" altLang="es-ES_tradnl" sz="2500" b="1">
                <a:solidFill>
                  <a:srgbClr val="002060"/>
                </a:solidFill>
              </a:rPr>
              <a:t> Vida media: 55 minutos</a:t>
            </a:r>
          </a:p>
          <a:p>
            <a:pPr marL="273050" indent="-273050" eaLnBrk="1" hangingPunct="1">
              <a:lnSpc>
                <a:spcPct val="130000"/>
              </a:lnSpc>
              <a:buFont typeface="Wingdings 3" charset="2"/>
              <a:buChar char=""/>
            </a:pPr>
            <a:endParaRPr lang="es-AR" altLang="es-ES_tradnl" sz="2500" b="1">
              <a:solidFill>
                <a:srgbClr val="002060"/>
              </a:solidFill>
            </a:endParaRPr>
          </a:p>
        </p:txBody>
      </p:sp>
    </p:spTree>
    <p:extLst>
      <p:ext uri="{BB962C8B-B14F-4D97-AF65-F5344CB8AC3E}">
        <p14:creationId xmlns:p14="http://schemas.microsoft.com/office/powerpoint/2010/main" val="2017691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1233488" y="344488"/>
            <a:ext cx="6624637" cy="584200"/>
          </a:xfrm>
          <a:prstGeom prst="rect">
            <a:avLst/>
          </a:prstGeom>
          <a:solidFill>
            <a:schemeClr val="tx2">
              <a:lumMod val="75000"/>
            </a:schemeClr>
          </a:solidFill>
          <a:ln w="9525">
            <a:noFill/>
            <a:miter lim="800000"/>
            <a:headEnd/>
            <a:tailEnd/>
          </a:ln>
          <a:effectLst/>
        </p:spPr>
        <p:txBody>
          <a:bodyPr>
            <a:spAutoFit/>
          </a:bodyPr>
          <a:lstStyle/>
          <a:p>
            <a:pPr algn="ctr" eaLnBrk="1" fontAlgn="auto" hangingPunct="1">
              <a:spcBef>
                <a:spcPct val="50000"/>
              </a:spcBef>
              <a:spcAft>
                <a:spcPts val="0"/>
              </a:spcAft>
              <a:defRPr/>
            </a:pPr>
            <a:r>
              <a:rPr lang="es-ES" sz="3200" b="1" dirty="0">
                <a:solidFill>
                  <a:srgbClr val="C00000"/>
                </a:solidFill>
                <a:effectLst>
                  <a:outerShdw blurRad="38100" dist="38100" dir="2700000" algn="tl">
                    <a:srgbClr val="C0C0C0"/>
                  </a:outerShdw>
                </a:effectLst>
                <a:latin typeface="+mn-lt"/>
                <a:ea typeface="+mn-ea"/>
                <a:cs typeface="Arial" charset="0"/>
              </a:rPr>
              <a:t>Respuesta a DDAVP en subtipos</a:t>
            </a:r>
          </a:p>
        </p:txBody>
      </p:sp>
      <p:graphicFrame>
        <p:nvGraphicFramePr>
          <p:cNvPr id="152617" name="Group 41"/>
          <p:cNvGraphicFramePr>
            <a:graphicFrameLocks noGrp="1"/>
          </p:cNvGraphicFramePr>
          <p:nvPr/>
        </p:nvGraphicFramePr>
        <p:xfrm>
          <a:off x="214313" y="1438275"/>
          <a:ext cx="8643937" cy="4419600"/>
        </p:xfrm>
        <a:graphic>
          <a:graphicData uri="http://schemas.openxmlformats.org/drawingml/2006/table">
            <a:tbl>
              <a:tblPr/>
              <a:tblGrid>
                <a:gridCol w="1323975"/>
                <a:gridCol w="3605212"/>
                <a:gridCol w="3714750"/>
              </a:tblGrid>
              <a:tr h="371475">
                <a:tc gridSpan="2">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endParaRPr kumimoji="0" lang="es-ES_tradnl" altLang="es-ES_tradnl" sz="2200" b="1" i="0" u="none" strike="noStrike" cap="none" normalizeH="0" baseline="0">
                        <a:ln>
                          <a:noFill/>
                        </a:ln>
                        <a:solidFill>
                          <a:srgbClr val="002060"/>
                        </a:solidFill>
                        <a:effectLst/>
                        <a:latin typeface="Times New Roman" charset="0"/>
                        <a:ea typeface="Arial" charset="0"/>
                        <a:cs typeface="Arial" charset="0"/>
                      </a:endParaRPr>
                    </a:p>
                  </a:txBody>
                  <a:tcPr horzOverflow="overflow">
                    <a:lnL>
                      <a:noFill/>
                    </a:lnL>
                    <a:lnR w="28575" cap="flat" cmpd="sng" algn="ctr">
                      <a:solidFill>
                        <a:srgbClr val="C00000"/>
                      </a:solidFill>
                      <a:prstDash val="solid"/>
                      <a:round/>
                      <a:headEnd type="none" w="med" len="med"/>
                      <a:tailEnd type="none" w="med" len="med"/>
                    </a:lnR>
                    <a:lnT>
                      <a:noFill/>
                    </a:lnT>
                    <a:lnB w="12700" cap="flat" cmpd="sng" algn="ctr">
                      <a:solidFill>
                        <a:srgbClr val="C00000"/>
                      </a:solidFill>
                      <a:prstDash val="solid"/>
                      <a:round/>
                      <a:headEnd type="none" w="med" len="med"/>
                      <a:tailEnd type="none" w="med" len="med"/>
                    </a:lnB>
                    <a:lnTlToBr>
                      <a:noFill/>
                    </a:lnTlToBr>
                    <a:lnBlToTr>
                      <a:noFill/>
                    </a:lnBlToTr>
                    <a:noFill/>
                  </a:tcPr>
                </a:tc>
                <a:tc hMerge="1">
                  <a:txBody>
                    <a:bodyPr/>
                    <a:lstStyle/>
                    <a:p>
                      <a:endParaRPr lang="es-ES_tradnl"/>
                    </a:p>
                  </a:txBody>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C00000"/>
                          </a:solidFill>
                          <a:effectLst/>
                          <a:latin typeface="Times New Roman" charset="0"/>
                          <a:ea typeface="Arial" charset="0"/>
                          <a:cs typeface="Arial" charset="0"/>
                        </a:rPr>
                        <a:t>Respuesta</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bg1"/>
                          </a:solidFill>
                          <a:effectLst/>
                          <a:latin typeface="Times New Roman" charset="0"/>
                          <a:ea typeface="Arial" charset="0"/>
                          <a:cs typeface="Arial" charset="0"/>
                        </a:rPr>
                        <a:t>Tipo 1</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leve</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hlink"/>
                          </a:solidFill>
                          <a:effectLst/>
                          <a:latin typeface="Times New Roman" charset="0"/>
                          <a:ea typeface="Arial" charset="0"/>
                          <a:cs typeface="Arial" charset="0"/>
                        </a:rPr>
                        <a:t>&gt; 85%</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endParaRPr kumimoji="0" lang="es-ES_tradnl" altLang="es-ES_tradnl" sz="2200" b="1" i="0" u="none" strike="noStrike" cap="none" normalizeH="0" baseline="0">
                        <a:ln>
                          <a:noFill/>
                        </a:ln>
                        <a:solidFill>
                          <a:schemeClr val="bg1"/>
                        </a:solidFill>
                        <a:effectLst/>
                        <a:latin typeface="Times New Roman" charset="0"/>
                        <a:ea typeface="Arial" charset="0"/>
                        <a:cs typeface="Arial" charset="0"/>
                      </a:endParaRP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severo</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n-US" altLang="es-ES_tradnl" sz="2200" b="1" i="0" u="none" strike="noStrike" cap="none" normalizeH="0" baseline="0">
                          <a:ln>
                            <a:noFill/>
                          </a:ln>
                          <a:solidFill>
                            <a:schemeClr val="hlink"/>
                          </a:solidFill>
                          <a:effectLst/>
                          <a:latin typeface="Times New Roman" charset="0"/>
                          <a:ea typeface="Arial" charset="0"/>
                          <a:cs typeface="Arial" charset="0"/>
                        </a:rPr>
                        <a:t>27</a:t>
                      </a:r>
                      <a:r>
                        <a:rPr kumimoji="0" lang="es-AR" altLang="es-ES_tradnl" sz="2200" b="1" i="0" u="none" strike="noStrike" cap="none" normalizeH="0" baseline="0">
                          <a:ln>
                            <a:noFill/>
                          </a:ln>
                          <a:solidFill>
                            <a:schemeClr val="hlink"/>
                          </a:solidFill>
                          <a:effectLst/>
                          <a:latin typeface="Times New Roman" charset="0"/>
                          <a:ea typeface="Arial" charset="0"/>
                          <a:cs typeface="Arial" charset="0"/>
                        </a:rPr>
                        <a:t>%</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endParaRPr kumimoji="0" lang="es-ES_tradnl" altLang="es-ES_tradnl" sz="2200" b="1" i="0" u="none" strike="noStrike" cap="none" normalizeH="0" baseline="0">
                        <a:ln>
                          <a:noFill/>
                        </a:ln>
                        <a:solidFill>
                          <a:schemeClr val="bg1"/>
                        </a:solidFill>
                        <a:effectLst/>
                        <a:latin typeface="Times New Roman" charset="0"/>
                        <a:ea typeface="Arial" charset="0"/>
                        <a:cs typeface="Arial" charset="0"/>
                      </a:endParaRP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Vicenza (Arg</a:t>
                      </a:r>
                      <a:r>
                        <a:rPr kumimoji="1" lang="es-MX" altLang="es-ES_tradnl" sz="2200" b="1" i="0" u="none" strike="noStrike" cap="none" normalizeH="0" baseline="0">
                          <a:ln>
                            <a:noFill/>
                          </a:ln>
                          <a:solidFill>
                            <a:srgbClr val="FF9900"/>
                          </a:solidFill>
                          <a:effectLst/>
                          <a:latin typeface="Times New Roman" charset="0"/>
                          <a:ea typeface="Arial" charset="0"/>
                          <a:cs typeface="Arial" charset="0"/>
                        </a:rPr>
                        <a:t>1205His) y</a:t>
                      </a:r>
                      <a:endParaRPr kumimoji="0" lang="es-AR" altLang="es-ES_tradnl" sz="2200" b="1" i="0" u="none" strike="noStrike" cap="none" normalizeH="0" baseline="0">
                        <a:ln>
                          <a:noFill/>
                        </a:ln>
                        <a:solidFill>
                          <a:srgbClr val="FF9900"/>
                        </a:solidFill>
                        <a:effectLst/>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Cys 1149Arg, Cys1130Phe</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hlink"/>
                          </a:solidFill>
                          <a:effectLst/>
                          <a:latin typeface="Times New Roman" charset="0"/>
                          <a:ea typeface="Arial" charset="0"/>
                          <a:cs typeface="Arial" charset="0"/>
                        </a:rPr>
                        <a:t>Menor duración</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bg1"/>
                          </a:solidFill>
                          <a:effectLst/>
                          <a:latin typeface="Times New Roman" charset="0"/>
                          <a:ea typeface="Arial" charset="0"/>
                          <a:cs typeface="Arial" charset="0"/>
                        </a:rPr>
                        <a:t>Tipo 2 </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niños</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hlink"/>
                          </a:solidFill>
                          <a:effectLst/>
                          <a:latin typeface="Times New Roman" charset="0"/>
                          <a:ea typeface="Arial" charset="0"/>
                          <a:cs typeface="Arial" charset="0"/>
                        </a:rPr>
                        <a:t>68%</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bg1"/>
                          </a:solidFill>
                          <a:effectLst/>
                          <a:latin typeface="Times New Roman" charset="0"/>
                          <a:ea typeface="Arial" charset="0"/>
                          <a:cs typeface="Arial" charset="0"/>
                        </a:rPr>
                        <a:t>2A</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severo</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hlink"/>
                          </a:solidFill>
                          <a:effectLst/>
                          <a:latin typeface="Times New Roman" charset="0"/>
                          <a:ea typeface="Arial" charset="0"/>
                          <a:cs typeface="Arial" charset="0"/>
                        </a:rPr>
                        <a:t>7%</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bg1"/>
                          </a:solidFill>
                          <a:effectLst/>
                          <a:latin typeface="Times New Roman" charset="0"/>
                          <a:ea typeface="Arial" charset="0"/>
                          <a:cs typeface="Arial" charset="0"/>
                        </a:rPr>
                        <a:t>2M</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rgbClr val="FF9900"/>
                          </a:solidFill>
                          <a:effectLst/>
                          <a:latin typeface="Times New Roman" charset="0"/>
                          <a:ea typeface="Arial" charset="0"/>
                          <a:cs typeface="Arial" charset="0"/>
                        </a:rPr>
                        <a:t>severo</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hlink"/>
                          </a:solidFill>
                          <a:effectLst/>
                          <a:latin typeface="Times New Roman" charset="0"/>
                          <a:ea typeface="Arial" charset="0"/>
                          <a:cs typeface="Arial" charset="0"/>
                        </a:rPr>
                        <a:t>14%</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200" b="1" i="0" u="none" strike="noStrike" cap="none" normalizeH="0" baseline="0">
                          <a:ln>
                            <a:noFill/>
                          </a:ln>
                          <a:solidFill>
                            <a:schemeClr val="bg1"/>
                          </a:solidFill>
                          <a:effectLst/>
                          <a:latin typeface="Times New Roman" charset="0"/>
                          <a:ea typeface="Arial" charset="0"/>
                          <a:cs typeface="Arial" charset="0"/>
                        </a:rPr>
                        <a:t>2N</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endParaRPr kumimoji="0" lang="en-US" altLang="es-ES_tradnl" sz="2200" b="1" i="0" u="none" strike="noStrike" cap="none" normalizeH="0" baseline="0">
                        <a:ln>
                          <a:noFill/>
                        </a:ln>
                        <a:solidFill>
                          <a:srgbClr val="FF9900"/>
                        </a:solidFill>
                        <a:effectLst/>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n-US" altLang="es-ES_tradnl" sz="2200" b="1" i="0" u="none" strike="noStrike" cap="none" normalizeH="0" baseline="0">
                          <a:ln>
                            <a:noFill/>
                          </a:ln>
                          <a:solidFill>
                            <a:srgbClr val="FF9900"/>
                          </a:solidFill>
                          <a:effectLst/>
                          <a:latin typeface="Times New Roman" charset="0"/>
                          <a:ea typeface="Arial" charset="0"/>
                          <a:cs typeface="Arial" charset="0"/>
                        </a:rPr>
                        <a:t>R854Q</a:t>
                      </a:r>
                    </a:p>
                    <a:p>
                      <a:pPr marL="0" marR="0" lvl="0" indent="0" algn="l" defTabSz="914400" rtl="0" eaLnBrk="1" fontAlgn="base" latinLnBrk="0" hangingPunct="1">
                        <a:lnSpc>
                          <a:spcPct val="100000"/>
                        </a:lnSpc>
                        <a:spcBef>
                          <a:spcPct val="0"/>
                        </a:spcBef>
                        <a:spcAft>
                          <a:spcPct val="0"/>
                        </a:spcAft>
                        <a:buClr>
                          <a:schemeClr val="accent2"/>
                        </a:buClr>
                        <a:buSzPct val="80000"/>
                        <a:buFontTx/>
                        <a:buNone/>
                        <a:tabLst/>
                      </a:pPr>
                      <a:r>
                        <a:rPr kumimoji="0" lang="en-US" altLang="es-ES_tradnl" sz="2200" b="1" i="0" u="none" strike="noStrike" cap="none" normalizeH="0" baseline="0">
                          <a:ln>
                            <a:noFill/>
                          </a:ln>
                          <a:solidFill>
                            <a:srgbClr val="FF9900"/>
                          </a:solidFill>
                          <a:effectLst/>
                          <a:latin typeface="Times New Roman" charset="0"/>
                          <a:ea typeface="Arial" charset="0"/>
                          <a:cs typeface="Arial" charset="0"/>
                        </a:rPr>
                        <a:t>R924Q</a:t>
                      </a:r>
                      <a:endParaRPr kumimoji="0" lang="es-AR" altLang="es-ES_tradnl" sz="2200" b="1" i="0" u="none" strike="noStrike" cap="none" normalizeH="0" baseline="0">
                        <a:ln>
                          <a:noFill/>
                        </a:ln>
                        <a:solidFill>
                          <a:srgbClr val="FF9900"/>
                        </a:solidFill>
                        <a:effectLst/>
                        <a:latin typeface="Times New Roman" charset="0"/>
                        <a:ea typeface="Arial" charset="0"/>
                        <a:cs typeface="Arial" charset="0"/>
                      </a:endParaRP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n-US" altLang="es-ES_tradnl" sz="2200" b="1" i="0" u="none" strike="noStrike" cap="none" normalizeH="0" baseline="0">
                          <a:ln>
                            <a:noFill/>
                          </a:ln>
                          <a:solidFill>
                            <a:schemeClr val="hlink"/>
                          </a:solidFill>
                          <a:effectLst/>
                          <a:latin typeface="Times New Roman" charset="0"/>
                          <a:ea typeface="Arial" charset="0"/>
                          <a:cs typeface="Arial" charset="0"/>
                        </a:rPr>
                        <a:t>Variable,  menor duración</a:t>
                      </a:r>
                      <a:endParaRPr kumimoji="0" lang="es-AR" altLang="es-ES_tradnl" sz="2200" b="1" i="0" u="none" strike="noStrike" cap="none" normalizeH="0" baseline="0">
                        <a:ln>
                          <a:noFill/>
                        </a:ln>
                        <a:solidFill>
                          <a:schemeClr val="hlink"/>
                        </a:solidFill>
                        <a:effectLst/>
                        <a:latin typeface="Times New Roman"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n-US" altLang="es-ES_tradnl" sz="2200" b="1" i="0" u="none" strike="noStrike" cap="none" normalizeH="0" baseline="0">
                          <a:ln>
                            <a:noFill/>
                          </a:ln>
                          <a:solidFill>
                            <a:schemeClr val="hlink"/>
                          </a:solidFill>
                          <a:effectLst/>
                          <a:latin typeface="Times New Roman" charset="0"/>
                          <a:ea typeface="Arial" charset="0"/>
                          <a:cs typeface="Arial" charset="0"/>
                        </a:rPr>
                        <a:t>mejor</a:t>
                      </a:r>
                    </a:p>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n-US" altLang="es-ES_tradnl" sz="2200" b="1" i="0" u="none" strike="noStrike" cap="none" normalizeH="0" baseline="0">
                          <a:ln>
                            <a:noFill/>
                          </a:ln>
                          <a:solidFill>
                            <a:schemeClr val="hlink"/>
                          </a:solidFill>
                          <a:effectLst/>
                          <a:latin typeface="Times New Roman" charset="0"/>
                          <a:ea typeface="Arial" charset="0"/>
                          <a:cs typeface="Arial" charset="0"/>
                        </a:rPr>
                        <a:t>peor</a:t>
                      </a:r>
                    </a:p>
                  </a:txBody>
                  <a:tcP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bl>
          </a:graphicData>
        </a:graphic>
      </p:graphicFrame>
      <p:sp>
        <p:nvSpPr>
          <p:cNvPr id="216103" name="5 CuadroTexto"/>
          <p:cNvSpPr txBox="1">
            <a:spLocks noChangeArrowheads="1"/>
          </p:cNvSpPr>
          <p:nvPr/>
        </p:nvSpPr>
        <p:spPr bwMode="auto">
          <a:xfrm>
            <a:off x="611188" y="6165850"/>
            <a:ext cx="778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400">
                <a:latin typeface="Gill Sans MT" charset="0"/>
                <a:ea typeface="Arial" charset="0"/>
                <a:cs typeface="Arial" charset="0"/>
              </a:rPr>
              <a:t>Federici A. 2002 y 2004- Schneppenheim R.  2009- Rodeguiero F. 2009- Mazurier C. 1994-  Nitu-Walley I. 2001</a:t>
            </a:r>
          </a:p>
        </p:txBody>
      </p:sp>
    </p:spTree>
    <p:extLst>
      <p:ext uri="{BB962C8B-B14F-4D97-AF65-F5344CB8AC3E}">
        <p14:creationId xmlns:p14="http://schemas.microsoft.com/office/powerpoint/2010/main" val="423695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1 Título"/>
          <p:cNvSpPr>
            <a:spLocks noGrp="1"/>
          </p:cNvSpPr>
          <p:nvPr>
            <p:ph type="title" idx="4294967295"/>
          </p:nvPr>
        </p:nvSpPr>
        <p:spPr>
          <a:xfrm>
            <a:off x="0" y="152400"/>
            <a:ext cx="8229600" cy="776288"/>
          </a:xfrm>
        </p:spPr>
        <p:txBody>
          <a:bodyPr lIns="91440" tIns="45720" rIns="91440" bIns="45720">
            <a:normAutofit/>
          </a:bodyPr>
          <a:lstStyle/>
          <a:p>
            <a:pPr eaLnBrk="1" hangingPunct="1">
              <a:defRPr/>
            </a:pPr>
            <a:r>
              <a:rPr lang="es-AR" altLang="es-ES_tradnl" b="1" smtClean="0">
                <a:solidFill>
                  <a:srgbClr val="C00000"/>
                </a:solidFill>
              </a:rPr>
              <a:t>DDAVP en Tipo 2B</a:t>
            </a:r>
          </a:p>
        </p:txBody>
      </p:sp>
      <p:sp>
        <p:nvSpPr>
          <p:cNvPr id="153603" name="2 Marcador de contenido"/>
          <p:cNvSpPr>
            <a:spLocks noGrp="1"/>
          </p:cNvSpPr>
          <p:nvPr>
            <p:ph idx="4294967295"/>
          </p:nvPr>
        </p:nvSpPr>
        <p:spPr>
          <a:xfrm>
            <a:off x="0" y="1214438"/>
            <a:ext cx="8229600" cy="1709737"/>
          </a:xfrm>
        </p:spPr>
        <p:txBody>
          <a:bodyPr/>
          <a:lstStyle/>
          <a:p>
            <a:pPr eaLnBrk="1" hangingPunct="1"/>
            <a:r>
              <a:rPr lang="en-US" altLang="es-ES_tradnl" sz="2400" b="1">
                <a:solidFill>
                  <a:srgbClr val="FF9900"/>
                </a:solidFill>
              </a:rPr>
              <a:t>Uso controvertido</a:t>
            </a:r>
            <a:r>
              <a:rPr lang="es-AR" altLang="es-ES_tradnl" sz="2400" b="1">
                <a:solidFill>
                  <a:srgbClr val="FF9900"/>
                </a:solidFill>
              </a:rPr>
              <a:t>: </a:t>
            </a:r>
            <a:r>
              <a:rPr lang="es-AR" altLang="es-ES_tradnl" sz="2400" b="1">
                <a:solidFill>
                  <a:srgbClr val="FF9900"/>
                </a:solidFill>
                <a:ea typeface="Calibri" charset="0"/>
                <a:cs typeface="Calibri" charset="0"/>
              </a:rPr>
              <a:t>↑ VWF agrava trombocitopenia con ↑ riesgo de sangrado?</a:t>
            </a:r>
          </a:p>
          <a:p>
            <a:pPr eaLnBrk="1" hangingPunct="1"/>
            <a:r>
              <a:rPr lang="es-AR" altLang="es-ES_tradnl" sz="2400" b="1">
                <a:solidFill>
                  <a:srgbClr val="FF9900"/>
                </a:solidFill>
                <a:ea typeface="Calibri" charset="0"/>
                <a:cs typeface="Calibri" charset="0"/>
              </a:rPr>
              <a:t>Trombocitopenia post-DDAVP es transitoria, no ↑ riesgo de sangrado. Pseudo-trombocitopenia?</a:t>
            </a:r>
          </a:p>
        </p:txBody>
      </p:sp>
      <p:graphicFrame>
        <p:nvGraphicFramePr>
          <p:cNvPr id="4" name="3 Tabla"/>
          <p:cNvGraphicFramePr>
            <a:graphicFrameLocks noGrp="1"/>
          </p:cNvGraphicFramePr>
          <p:nvPr/>
        </p:nvGraphicFramePr>
        <p:xfrm>
          <a:off x="71438" y="3286125"/>
          <a:ext cx="8929687" cy="2743200"/>
        </p:xfrm>
        <a:graphic>
          <a:graphicData uri="http://schemas.openxmlformats.org/drawingml/2006/table">
            <a:tbl>
              <a:tblPr/>
              <a:tblGrid>
                <a:gridCol w="1295400"/>
                <a:gridCol w="1609725"/>
                <a:gridCol w="833437"/>
                <a:gridCol w="1063625"/>
                <a:gridCol w="1103313"/>
                <a:gridCol w="1368425"/>
                <a:gridCol w="1655762"/>
              </a:tblGrid>
              <a:tr h="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endParaRPr kumimoji="0" lang="es-ES_tradnl"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R. Plaquetas</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(/mm</a:t>
                      </a:r>
                      <a:r>
                        <a:rPr kumimoji="0" lang="en-US" altLang="es-ES_tradnl" sz="1800" b="1" i="0" u="none" strike="noStrike" cap="none" normalizeH="0" baseline="30000">
                          <a:ln>
                            <a:noFill/>
                          </a:ln>
                          <a:solidFill>
                            <a:schemeClr val="tx1"/>
                          </a:solidFill>
                          <a:effectLst/>
                          <a:latin typeface="Times New Roman" charset="0"/>
                          <a:ea typeface="Times New Roman" charset="0"/>
                          <a:cs typeface="Times New Roman" charset="0"/>
                        </a:rPr>
                        <a:t>3</a:t>
                      </a:r>
                      <a:r>
                        <a:rPr kumimoji="0" lang="en-US" altLang="es-ES_tradnl" sz="1800" b="1" i="0" u="none" strike="noStrike" cap="none" normalizeH="0" baseline="0">
                          <a:ln>
                            <a:noFill/>
                          </a:ln>
                          <a:solidFill>
                            <a:schemeClr val="tx1"/>
                          </a:solidFill>
                          <a:effectLst/>
                          <a:latin typeface="Times New Roman" charset="0"/>
                          <a:ea typeface="Times New Roman" charset="0"/>
                          <a:cs typeface="Times New Roman" charset="0"/>
                        </a:rPr>
                        <a:t>)</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TS</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(min)</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APTT</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(seg)</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FVIII</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VWF:Ag</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VWF: Rco</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Basal</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118.000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18</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57</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36</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52</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19</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60 min</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90.000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18</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40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100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190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65</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120 min</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95.000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endPar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45</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80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190</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75</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0">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24 horas</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endPar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18</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52</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42</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63</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n-US" altLang="es-ES_tradnl" sz="2000" b="1" i="0" u="none" strike="noStrike" cap="none" normalizeH="0" baseline="0">
                          <a:ln>
                            <a:noFill/>
                          </a:ln>
                          <a:solidFill>
                            <a:schemeClr val="tx1"/>
                          </a:solidFill>
                          <a:effectLst/>
                          <a:latin typeface="Times New Roman" charset="0"/>
                          <a:ea typeface="Times New Roman" charset="0"/>
                          <a:cs typeface="Times New Roman" charset="0"/>
                        </a:rPr>
                        <a:t>14</a:t>
                      </a:r>
                      <a:endParaRPr kumimoji="0" lang="es-AR" altLang="es-ES_tradnl" sz="2000" b="1" i="0" u="none" strike="noStrike" cap="none" normalizeH="0" baseline="0">
                        <a:ln>
                          <a:noFill/>
                        </a:ln>
                        <a:solidFill>
                          <a:schemeClr val="tx1"/>
                        </a:solidFill>
                        <a:effectLst/>
                        <a:latin typeface="Times New Roman" charset="0"/>
                        <a:ea typeface="Times New Roman" charset="0"/>
                        <a:cs typeface="Times New Roman" charset="0"/>
                      </a:endParaRPr>
                    </a:p>
                  </a:txBody>
                  <a:tcPr marL="68580" marR="68580" marT="0" marB="0"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bl>
          </a:graphicData>
        </a:graphic>
      </p:graphicFrame>
      <p:sp>
        <p:nvSpPr>
          <p:cNvPr id="5" name="4 CuadroTexto"/>
          <p:cNvSpPr txBox="1"/>
          <p:nvPr/>
        </p:nvSpPr>
        <p:spPr>
          <a:xfrm>
            <a:off x="2143125" y="6237288"/>
            <a:ext cx="5500688" cy="338137"/>
          </a:xfrm>
          <a:prstGeom prst="rect">
            <a:avLst/>
          </a:prstGeom>
          <a:noFill/>
        </p:spPr>
        <p:txBody>
          <a:bodyPr>
            <a:spAutoFit/>
          </a:bodyPr>
          <a:lstStyle/>
          <a:p>
            <a:pPr eaLnBrk="1" hangingPunct="1">
              <a:defRPr/>
            </a:pPr>
            <a:r>
              <a:rPr lang="es-AR" sz="1600" dirty="0">
                <a:latin typeface="+mn-lt"/>
                <a:ea typeface="+mn-ea"/>
                <a:cs typeface="Arial" charset="0"/>
              </a:rPr>
              <a:t>De Meyer SF. 2009- </a:t>
            </a:r>
            <a:r>
              <a:rPr lang="es-AR" sz="1600" dirty="0" err="1">
                <a:latin typeface="+mn-lt"/>
                <a:ea typeface="+mn-ea"/>
                <a:cs typeface="Arial" charset="0"/>
              </a:rPr>
              <a:t>Nichols</a:t>
            </a:r>
            <a:r>
              <a:rPr lang="es-AR" sz="1600" dirty="0">
                <a:latin typeface="+mn-lt"/>
                <a:ea typeface="+mn-ea"/>
                <a:cs typeface="Arial" charset="0"/>
              </a:rPr>
              <a:t> WL. 2008-  </a:t>
            </a:r>
          </a:p>
        </p:txBody>
      </p:sp>
    </p:spTree>
    <p:extLst>
      <p:ext uri="{BB962C8B-B14F-4D97-AF65-F5344CB8AC3E}">
        <p14:creationId xmlns:p14="http://schemas.microsoft.com/office/powerpoint/2010/main" val="2134281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214313"/>
            <a:ext cx="8229600" cy="785812"/>
          </a:xfrm>
        </p:spPr>
        <p:txBody>
          <a:bodyPr lIns="91440" tIns="45720" rIns="91440" bIns="45720">
            <a:normAutofit/>
          </a:bodyPr>
          <a:lstStyle/>
          <a:p>
            <a:pPr eaLnBrk="1" hangingPunct="1">
              <a:tabLst>
                <a:tab pos="4037013" algn="l"/>
              </a:tabLst>
              <a:defRPr/>
            </a:pPr>
            <a:r>
              <a:rPr lang="es-AR" altLang="es-ES_tradnl" b="1" smtClean="0">
                <a:solidFill>
                  <a:srgbClr val="FFC000"/>
                </a:solidFill>
                <a:latin typeface="Al Nile" charset="-78"/>
                <a:ea typeface="Al Nile" charset="-78"/>
                <a:cs typeface="Al Nile" charset="-78"/>
              </a:rPr>
              <a:t>Dosis y vías de administración </a:t>
            </a:r>
          </a:p>
        </p:txBody>
      </p:sp>
      <p:graphicFrame>
        <p:nvGraphicFramePr>
          <p:cNvPr id="146460" name="Group 28"/>
          <p:cNvGraphicFramePr>
            <a:graphicFrameLocks noGrp="1"/>
          </p:cNvGraphicFramePr>
          <p:nvPr>
            <p:ph idx="4294967295"/>
          </p:nvPr>
        </p:nvGraphicFramePr>
        <p:xfrm>
          <a:off x="460375" y="1357313"/>
          <a:ext cx="8215313" cy="4206240"/>
        </p:xfrm>
        <a:graphic>
          <a:graphicData uri="http://schemas.openxmlformats.org/drawingml/2006/table">
            <a:tbl>
              <a:tblPr/>
              <a:tblGrid>
                <a:gridCol w="1857375"/>
                <a:gridCol w="2357438"/>
                <a:gridCol w="4000500"/>
              </a:tblGrid>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1"/>
                          </a:solidFill>
                          <a:effectLst/>
                          <a:latin typeface="Times New Roman" charset="0"/>
                          <a:ea typeface="Arial" charset="0"/>
                          <a:cs typeface="Arial" charset="0"/>
                        </a:rPr>
                        <a:t>Vía</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1"/>
                          </a:solidFill>
                          <a:effectLst/>
                          <a:latin typeface="Times New Roman" charset="0"/>
                          <a:ea typeface="Arial" charset="0"/>
                          <a:cs typeface="Arial" charset="0"/>
                        </a:rPr>
                        <a:t>Dosis</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1"/>
                          </a:solidFill>
                          <a:effectLst/>
                          <a:latin typeface="Times New Roman" charset="0"/>
                          <a:ea typeface="Arial" charset="0"/>
                          <a:cs typeface="Arial" charset="0"/>
                        </a:rPr>
                        <a:t>Modo infusión</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solidFill>
                      <a:srgbClr val="C00000"/>
                    </a:solid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2"/>
                          </a:solidFill>
                          <a:effectLst/>
                          <a:latin typeface="Times New Roman" charset="0"/>
                          <a:ea typeface="Arial" charset="0"/>
                          <a:cs typeface="Arial" charset="0"/>
                        </a:rPr>
                        <a:t>ev</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c rowSpan="2">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rgbClr val="990033"/>
                          </a:solidFill>
                          <a:effectLst/>
                          <a:latin typeface="Times New Roman" charset="0"/>
                          <a:ea typeface="Arial" charset="0"/>
                          <a:cs typeface="Arial" charset="0"/>
                        </a:rPr>
                        <a:t>0.3 </a:t>
                      </a:r>
                      <a:r>
                        <a:rPr kumimoji="0" lang="es-AR" altLang="es-ES_tradnl" sz="2400" b="1" i="0" u="none" strike="noStrike" cap="none" normalizeH="0" baseline="0">
                          <a:ln>
                            <a:noFill/>
                          </a:ln>
                          <a:solidFill>
                            <a:srgbClr val="990033"/>
                          </a:solidFill>
                          <a:effectLst/>
                          <a:latin typeface="Times New Roman" charset="0"/>
                          <a:ea typeface="Arial" charset="0"/>
                          <a:cs typeface="Arial" charset="0"/>
                          <a:sym typeface="Symbol" charset="2"/>
                        </a:rPr>
                        <a:t>g/ kg</a:t>
                      </a:r>
                      <a:endParaRPr kumimoji="0" lang="es-AR" altLang="es-ES_tradnl" sz="2400" b="1" i="0" u="none" strike="noStrike" cap="none" normalizeH="0" baseline="0">
                        <a:ln>
                          <a:noFill/>
                        </a:ln>
                        <a:solidFill>
                          <a:srgbClr val="990033"/>
                        </a:solidFill>
                        <a:effectLst/>
                        <a:latin typeface="Times New Roman" charset="0"/>
                        <a:ea typeface="Arial" charset="0"/>
                        <a:cs typeface="Arial" charset="0"/>
                      </a:endParaRP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rgbClr val="FB0B05"/>
                          </a:solidFill>
                          <a:effectLst/>
                          <a:latin typeface="Times New Roman" charset="0"/>
                          <a:ea typeface="Arial" charset="0"/>
                          <a:cs typeface="Arial" charset="0"/>
                        </a:rPr>
                        <a:t>50 cc Sol. Fisiológica</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rgbClr val="FB0B05"/>
                          </a:solidFill>
                          <a:effectLst/>
                          <a:latin typeface="Times New Roman" charset="0"/>
                          <a:ea typeface="Arial" charset="0"/>
                          <a:cs typeface="Arial" charset="0"/>
                        </a:rPr>
                        <a:t>En 20 minutos </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rgbClr val="FB0B05"/>
                          </a:solidFill>
                          <a:effectLst/>
                          <a:latin typeface="Times New Roman" charset="0"/>
                          <a:ea typeface="Arial" charset="0"/>
                          <a:cs typeface="Arial" charset="0"/>
                        </a:rPr>
                        <a:t>Inmediatamente antes</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2"/>
                          </a:solidFill>
                          <a:effectLst/>
                          <a:latin typeface="Times New Roman" charset="0"/>
                          <a:ea typeface="Arial" charset="0"/>
                          <a:cs typeface="Arial" charset="0"/>
                        </a:rPr>
                        <a:t>sc</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c vMerge="1">
                  <a:txBody>
                    <a:bodyPr/>
                    <a:lstStyle/>
                    <a:p>
                      <a:endParaRPr lang="es-ES_tradnl"/>
                    </a:p>
                  </a:txBody>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folHlink"/>
                          </a:solidFill>
                          <a:effectLst/>
                          <a:latin typeface="Times New Roman" charset="0"/>
                          <a:ea typeface="Arial" charset="0"/>
                          <a:cs typeface="Arial" charset="0"/>
                        </a:rPr>
                        <a:t>Sin dilución</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folHlink"/>
                          </a:solidFill>
                          <a:effectLst/>
                          <a:latin typeface="Times New Roman" charset="0"/>
                          <a:ea typeface="Arial" charset="0"/>
                          <a:cs typeface="Arial" charset="0"/>
                        </a:rPr>
                        <a:t>60 minutos antes</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r>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2"/>
                          </a:solidFill>
                          <a:effectLst/>
                          <a:latin typeface="Times New Roman" charset="0"/>
                          <a:ea typeface="Arial" charset="0"/>
                          <a:cs typeface="Arial" charset="0"/>
                        </a:rPr>
                        <a:t>intranasal</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rgbClr val="FB0B05"/>
                          </a:solidFill>
                          <a:effectLst/>
                          <a:latin typeface="Times New Roman" charset="0"/>
                          <a:ea typeface="Arial" charset="0"/>
                          <a:cs typeface="Arial" charset="0"/>
                        </a:rPr>
                        <a:t>150 – 300 </a:t>
                      </a:r>
                      <a:r>
                        <a:rPr kumimoji="0" lang="es-AR" altLang="es-ES_tradnl" sz="2400" b="1" i="0" u="none" strike="noStrike" cap="none" normalizeH="0" baseline="0">
                          <a:ln>
                            <a:noFill/>
                          </a:ln>
                          <a:solidFill>
                            <a:srgbClr val="FB0B05"/>
                          </a:solidFill>
                          <a:effectLst/>
                          <a:latin typeface="Times New Roman" charset="0"/>
                          <a:ea typeface="Arial" charset="0"/>
                          <a:cs typeface="Arial" charset="0"/>
                          <a:sym typeface="Symbol" charset="2"/>
                        </a:rPr>
                        <a:t>g </a:t>
                      </a:r>
                      <a:endParaRPr kumimoji="0" lang="es-AR" altLang="es-ES_tradnl" sz="2400" b="1" i="0" u="none" strike="noStrike" cap="none" normalizeH="0" baseline="0">
                        <a:ln>
                          <a:noFill/>
                        </a:ln>
                        <a:solidFill>
                          <a:srgbClr val="FB0B05"/>
                        </a:solidFill>
                        <a:effectLst/>
                        <a:latin typeface="Times New Roman" charset="0"/>
                        <a:ea typeface="Arial" charset="0"/>
                        <a:cs typeface="Arial" charset="0"/>
                      </a:endParaRP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rgbClr val="FF9900"/>
                          </a:solidFill>
                          <a:effectLst/>
                          <a:latin typeface="Times New Roman" charset="0"/>
                          <a:ea typeface="Arial" charset="0"/>
                          <a:cs typeface="Arial" charset="0"/>
                        </a:rPr>
                        <a:t>Durante sangrado</a:t>
                      </a:r>
                    </a:p>
                  </a:txBody>
                  <a:tcPr anchor="ctr" horzOverflow="overflow">
                    <a:lnL w="19050" cap="flat" cmpd="sng" algn="ctr">
                      <a:solidFill>
                        <a:srgbClr val="C00000"/>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lnTlToBr>
                      <a:noFill/>
                    </a:lnTlToBr>
                    <a:lnBlToTr>
                      <a:noFill/>
                    </a:lnBlToTr>
                    <a:noFill/>
                  </a:tcPr>
                </a:tc>
              </a:tr>
            </a:tbl>
          </a:graphicData>
        </a:graphic>
      </p:graphicFrame>
      <p:sp>
        <p:nvSpPr>
          <p:cNvPr id="221208" name="6 CuadroTexto"/>
          <p:cNvSpPr txBox="1">
            <a:spLocks noChangeArrowheads="1"/>
          </p:cNvSpPr>
          <p:nvPr/>
        </p:nvSpPr>
        <p:spPr bwMode="auto">
          <a:xfrm>
            <a:off x="642938" y="5857875"/>
            <a:ext cx="771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2400" b="1">
                <a:solidFill>
                  <a:srgbClr val="FF9900"/>
                </a:solidFill>
                <a:latin typeface="Gill Sans MT" charset="0"/>
                <a:ea typeface="Arial" charset="0"/>
                <a:cs typeface="Arial" charset="0"/>
                <a:sym typeface="Symbol" charset="2"/>
              </a:rPr>
              <a:t>Ampollas :  4 g- 15 g-  20 g</a:t>
            </a:r>
            <a:endParaRPr lang="es-AR" altLang="es-ES_tradnl" sz="2400">
              <a:solidFill>
                <a:srgbClr val="FF9900"/>
              </a:solidFill>
              <a:latin typeface="Gill Sans MT" charset="0"/>
              <a:ea typeface="Arial" charset="0"/>
              <a:cs typeface="Arial" charset="0"/>
            </a:endParaRPr>
          </a:p>
        </p:txBody>
      </p:sp>
      <p:sp>
        <p:nvSpPr>
          <p:cNvPr id="221209" name="7 Rectángulo"/>
          <p:cNvSpPr>
            <a:spLocks noChangeArrowheads="1"/>
          </p:cNvSpPr>
          <p:nvPr/>
        </p:nvSpPr>
        <p:spPr bwMode="auto">
          <a:xfrm>
            <a:off x="2428875" y="3857625"/>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000" b="1">
                <a:solidFill>
                  <a:srgbClr val="002060"/>
                </a:solidFill>
                <a:latin typeface="Gill Sans MT" charset="0"/>
                <a:ea typeface="Arial" charset="0"/>
                <a:cs typeface="Arial" charset="0"/>
              </a:rPr>
              <a:t>(máximo 20 </a:t>
            </a:r>
            <a:r>
              <a:rPr lang="es-AR" altLang="es-ES_tradnl" sz="2000" b="1">
                <a:solidFill>
                  <a:srgbClr val="002060"/>
                </a:solidFill>
                <a:latin typeface="Gill Sans MT" charset="0"/>
                <a:ea typeface="Arial" charset="0"/>
                <a:cs typeface="Arial" charset="0"/>
                <a:sym typeface="Symbol" charset="2"/>
              </a:rPr>
              <a:t></a:t>
            </a:r>
            <a:r>
              <a:rPr lang="es-AR" altLang="es-ES_tradnl" sz="2000" b="1">
                <a:solidFill>
                  <a:srgbClr val="002060"/>
                </a:solidFill>
                <a:latin typeface="Gill Sans MT" charset="0"/>
                <a:ea typeface="Arial" charset="0"/>
                <a:cs typeface="Arial" charset="0"/>
              </a:rPr>
              <a:t>g)</a:t>
            </a:r>
          </a:p>
        </p:txBody>
      </p:sp>
      <p:sp>
        <p:nvSpPr>
          <p:cNvPr id="221210" name="4 Rectángulo"/>
          <p:cNvSpPr>
            <a:spLocks noChangeArrowheads="1"/>
          </p:cNvSpPr>
          <p:nvPr/>
        </p:nvSpPr>
        <p:spPr bwMode="auto">
          <a:xfrm>
            <a:off x="468313" y="6448425"/>
            <a:ext cx="7880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1600">
                <a:latin typeface="Calibri" charset="0"/>
                <a:ea typeface="Calibri" charset="0"/>
                <a:cs typeface="Calibri" charset="0"/>
              </a:rPr>
              <a:t>Nichols WL. 2008- </a:t>
            </a:r>
            <a:r>
              <a:rPr lang="es-AR" altLang="es-ES_tradnl" sz="1600">
                <a:ea typeface="Calibri" charset="0"/>
                <a:cs typeface="Calibri" charset="0"/>
              </a:rPr>
              <a:t>Keeling DM. 2008- Mannucci PM. 2009- Federici AB. 2008- </a:t>
            </a:r>
            <a:r>
              <a:rPr lang="en-US" altLang="es-ES_tradnl" sz="1600">
                <a:ea typeface="Arial" charset="0"/>
                <a:cs typeface="Arial" charset="0"/>
              </a:rPr>
              <a:t>Kasper C. 2008</a:t>
            </a:r>
            <a:endParaRPr lang="es-AR" altLang="es-ES_tradnl" sz="1600">
              <a:ea typeface="Arial" charset="0"/>
              <a:cs typeface="Arial" charset="0"/>
            </a:endParaRPr>
          </a:p>
        </p:txBody>
      </p:sp>
      <p:sp>
        <p:nvSpPr>
          <p:cNvPr id="3" name="Rectángulo redondeado 2"/>
          <p:cNvSpPr/>
          <p:nvPr/>
        </p:nvSpPr>
        <p:spPr bwMode="auto">
          <a:xfrm>
            <a:off x="1331913" y="1196975"/>
            <a:ext cx="6264275" cy="3384550"/>
          </a:xfrm>
          <a:prstGeom prst="roundRect">
            <a:avLst/>
          </a:prstGeom>
          <a:solidFill>
            <a:schemeClr val="accent3">
              <a:lumMod val="50000"/>
            </a:schemeClr>
          </a:solidFill>
          <a:ln w="60325" cap="flat" cmpd="sng" algn="ctr">
            <a:solidFill>
              <a:schemeClr val="tx1"/>
            </a:solidFill>
            <a:prstDash val="solid"/>
            <a:round/>
            <a:headEnd type="none" w="med" len="med"/>
            <a:tailEnd type="none" w="med" len="med"/>
          </a:ln>
          <a:effectLst/>
          <a:extLst/>
        </p:spPr>
        <p:txBody>
          <a:bodyPr wrap="none"/>
          <a:lstStyle/>
          <a:p>
            <a:pPr algn="ctr" eaLnBrk="1" hangingPunct="1">
              <a:defRPr/>
            </a:pPr>
            <a:r>
              <a:rPr lang="es-ES_tradnl" sz="4800" b="1" dirty="0">
                <a:solidFill>
                  <a:srgbClr val="FFC000"/>
                </a:solidFill>
                <a:latin typeface="Al Nile" charset="-78"/>
                <a:ea typeface="Al Nile" charset="-78"/>
                <a:cs typeface="Al Nile" charset="-78"/>
              </a:rPr>
              <a:t>RAPIDO</a:t>
            </a:r>
          </a:p>
          <a:p>
            <a:pPr algn="ctr" eaLnBrk="1" hangingPunct="1">
              <a:defRPr/>
            </a:pPr>
            <a:r>
              <a:rPr lang="es-ES_tradnl" sz="4800" b="1" dirty="0">
                <a:solidFill>
                  <a:srgbClr val="FFC000"/>
                </a:solidFill>
                <a:latin typeface="Al Nile" charset="-78"/>
                <a:ea typeface="Al Nile" charset="-78"/>
                <a:cs typeface="Al Nile" charset="-78"/>
              </a:rPr>
              <a:t>Y</a:t>
            </a:r>
          </a:p>
          <a:p>
            <a:pPr algn="ctr" eaLnBrk="1" hangingPunct="1">
              <a:defRPr/>
            </a:pPr>
            <a:r>
              <a:rPr lang="es-ES_tradnl" sz="4800" b="1" dirty="0">
                <a:solidFill>
                  <a:srgbClr val="FFC000"/>
                </a:solidFill>
                <a:latin typeface="Al Nile" charset="-78"/>
                <a:ea typeface="Al Nile" charset="-78"/>
                <a:cs typeface="Al Nile" charset="-78"/>
              </a:rPr>
              <a:t>EN POCO VOLUMEN</a:t>
            </a:r>
          </a:p>
          <a:p>
            <a:pPr algn="ctr" eaLnBrk="1" hangingPunct="1">
              <a:defRPr/>
            </a:pPr>
            <a:r>
              <a:rPr lang="es-ES_tradnl" sz="4800" b="1" dirty="0">
                <a:solidFill>
                  <a:srgbClr val="FFC000"/>
                </a:solidFill>
                <a:latin typeface="Al Nile" charset="-78"/>
                <a:ea typeface="Al Nile" charset="-78"/>
                <a:cs typeface="Al Nile" charset="-78"/>
              </a:rPr>
              <a:t>IMPORTANTE!!!!!!</a:t>
            </a:r>
          </a:p>
        </p:txBody>
      </p:sp>
      <p:pic>
        <p:nvPicPr>
          <p:cNvPr id="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764" y="214313"/>
            <a:ext cx="1425740" cy="148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906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590550" y="214313"/>
            <a:ext cx="7910513" cy="584200"/>
          </a:xfrm>
          <a:prstGeom prst="rect">
            <a:avLst/>
          </a:prstGeom>
          <a:solidFill>
            <a:schemeClr val="accent6">
              <a:lumMod val="60000"/>
              <a:lumOff val="40000"/>
            </a:schemeClr>
          </a:solidFill>
          <a:ln w="85725">
            <a:solidFill>
              <a:schemeClr val="tx1"/>
            </a:solidFill>
            <a:miter lim="800000"/>
            <a:headEnd/>
            <a:tailEnd/>
          </a:ln>
          <a:effectLst>
            <a:reflection blurRad="6350" stA="50000" endA="275" endPos="40000" dist="101600" dir="5400000" sy="-100000" algn="bl" rotWithShape="0"/>
          </a:effectLst>
        </p:spPr>
        <p:txBody>
          <a:bodyPr>
            <a:spAutoFit/>
          </a:bodyPr>
          <a:lstStyle/>
          <a:p>
            <a:pPr algn="ctr" eaLnBrk="1" fontAlgn="auto" hangingPunct="1">
              <a:spcBef>
                <a:spcPct val="50000"/>
              </a:spcBef>
              <a:spcAft>
                <a:spcPts val="0"/>
              </a:spcAft>
              <a:defRPr/>
            </a:pPr>
            <a:r>
              <a:rPr lang="es-ES" sz="3200" b="1" dirty="0">
                <a:solidFill>
                  <a:schemeClr val="tx2">
                    <a:lumMod val="75000"/>
                  </a:schemeClr>
                </a:solidFill>
                <a:effectLst>
                  <a:outerShdw blurRad="38100" dist="38100" dir="2700000" algn="tl">
                    <a:srgbClr val="C0C0C0"/>
                  </a:outerShdw>
                </a:effectLst>
                <a:latin typeface="+mn-lt"/>
                <a:ea typeface="+mn-ea"/>
                <a:cs typeface="Arial" charset="0"/>
              </a:rPr>
              <a:t>Prueba de respuesta </a:t>
            </a:r>
            <a:r>
              <a:rPr lang="es-ES" sz="3200" b="1" u="sng" dirty="0">
                <a:solidFill>
                  <a:schemeClr val="tx2">
                    <a:lumMod val="75000"/>
                  </a:schemeClr>
                </a:solidFill>
                <a:effectLst>
                  <a:outerShdw blurRad="38100" dist="38100" dir="2700000" algn="tl">
                    <a:srgbClr val="C0C0C0"/>
                  </a:outerShdw>
                </a:effectLst>
                <a:latin typeface="+mn-lt"/>
                <a:ea typeface="+mn-ea"/>
                <a:cs typeface="Arial" charset="0"/>
              </a:rPr>
              <a:t>biológica</a:t>
            </a:r>
            <a:r>
              <a:rPr lang="es-ES" sz="3200" b="1" dirty="0">
                <a:solidFill>
                  <a:schemeClr val="tx2">
                    <a:lumMod val="75000"/>
                  </a:schemeClr>
                </a:solidFill>
                <a:effectLst>
                  <a:outerShdw blurRad="38100" dist="38100" dir="2700000" algn="tl">
                    <a:srgbClr val="C0C0C0"/>
                  </a:outerShdw>
                </a:effectLst>
                <a:latin typeface="+mn-lt"/>
                <a:ea typeface="+mn-ea"/>
                <a:cs typeface="Arial" charset="0"/>
              </a:rPr>
              <a:t> al DDAVP</a:t>
            </a:r>
          </a:p>
        </p:txBody>
      </p:sp>
      <p:graphicFrame>
        <p:nvGraphicFramePr>
          <p:cNvPr id="150549" name="Group 21"/>
          <p:cNvGraphicFramePr>
            <a:graphicFrameLocks noGrp="1"/>
          </p:cNvGraphicFramePr>
          <p:nvPr/>
        </p:nvGraphicFramePr>
        <p:xfrm>
          <a:off x="428625" y="2000250"/>
          <a:ext cx="7929563" cy="914400"/>
        </p:xfrm>
        <a:graphic>
          <a:graphicData uri="http://schemas.openxmlformats.org/drawingml/2006/table">
            <a:tbl>
              <a:tblPr/>
              <a:tblGrid>
                <a:gridCol w="1982788"/>
                <a:gridCol w="1982787"/>
                <a:gridCol w="1981200"/>
                <a:gridCol w="1982788"/>
              </a:tblGrid>
              <a:tr h="37147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1"/>
                          </a:solidFill>
                          <a:effectLst/>
                          <a:latin typeface="Times New Roman" charset="0"/>
                          <a:ea typeface="Arial" charset="0"/>
                          <a:cs typeface="Arial" charset="0"/>
                        </a:rPr>
                        <a:t>Basal</a:t>
                      </a:r>
                    </a:p>
                  </a:txBody>
                  <a:tcPr anchor="ctr" horzOverflow="overflow">
                    <a:lnL w="28575" cap="flat" cmpd="sng" algn="ctr">
                      <a:solidFill>
                        <a:srgbClr val="C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400" b="1" i="0" u="none" strike="noStrike" cap="none" normalizeH="0" baseline="0">
                          <a:ln>
                            <a:noFill/>
                          </a:ln>
                          <a:solidFill>
                            <a:schemeClr val="bg1"/>
                          </a:solidFill>
                          <a:effectLst/>
                          <a:latin typeface="Times New Roman" charset="0"/>
                          <a:ea typeface="Arial" charset="0"/>
                          <a:cs typeface="Arial" charset="0"/>
                        </a:rPr>
                        <a:t>60 min </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400" b="1" i="0" u="none" strike="noStrike" cap="none" normalizeH="0" baseline="0" dirty="0">
                          <a:ln>
                            <a:noFill/>
                          </a:ln>
                          <a:solidFill>
                            <a:schemeClr val="bg1"/>
                          </a:solidFill>
                          <a:effectLst/>
                          <a:latin typeface="Times New Roman" charset="0"/>
                          <a:ea typeface="Arial" charset="0"/>
                          <a:cs typeface="Arial" charset="0"/>
                        </a:rPr>
                        <a:t>120 min</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400" b="1" i="0" u="none" strike="noStrike" cap="none" normalizeH="0" baseline="0" dirty="0">
                          <a:ln>
                            <a:noFill/>
                          </a:ln>
                          <a:solidFill>
                            <a:schemeClr val="bg1"/>
                          </a:solidFill>
                          <a:effectLst/>
                          <a:latin typeface="Times New Roman" charset="0"/>
                          <a:ea typeface="Arial" charset="0"/>
                          <a:cs typeface="Arial" charset="0"/>
                        </a:rPr>
                        <a:t>(24 hs.?)</a:t>
                      </a:r>
                    </a:p>
                  </a:txBody>
                  <a:tcPr anchor="ctr" horzOverflow="overflow">
                    <a:lnL w="28575" cap="flat" cmpd="sng" algn="ctr">
                      <a:solidFill>
                        <a:schemeClr val="bg1"/>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r>
              <a:tr h="371475">
                <a:tc gridSpan="4">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fontAlgn="base">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
                          <a:schemeClr val="accent2"/>
                        </a:buClr>
                        <a:buSzPct val="80000"/>
                        <a:buFontTx/>
                        <a:buNone/>
                        <a:tabLst/>
                      </a:pPr>
                      <a:r>
                        <a:rPr kumimoji="0" lang="es-AR" altLang="es-ES_tradnl" sz="2400" b="1" i="0" u="none" strike="noStrike" cap="none" normalizeH="0" baseline="0" dirty="0">
                          <a:ln>
                            <a:noFill/>
                          </a:ln>
                          <a:solidFill>
                            <a:srgbClr val="FF9900"/>
                          </a:solidFill>
                          <a:effectLst/>
                          <a:latin typeface="Times New Roman" charset="0"/>
                          <a:ea typeface="Arial" charset="0"/>
                          <a:cs typeface="Arial" charset="0"/>
                        </a:rPr>
                        <a:t>T. Sangría - APTT – FVIII - VWF: Ag - VWF:RCo</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bl>
          </a:graphicData>
        </a:graphic>
      </p:graphicFrame>
      <p:sp>
        <p:nvSpPr>
          <p:cNvPr id="8" name="7 Llamada de flecha hacia abajo"/>
          <p:cNvSpPr>
            <a:spLocks noChangeArrowheads="1"/>
          </p:cNvSpPr>
          <p:nvPr/>
        </p:nvSpPr>
        <p:spPr bwMode="auto">
          <a:xfrm>
            <a:off x="1785938" y="1214438"/>
            <a:ext cx="1285875" cy="700087"/>
          </a:xfrm>
          <a:prstGeom prst="downArrowCallout">
            <a:avLst>
              <a:gd name="adj1" fmla="val 25000"/>
              <a:gd name="adj2" fmla="val 25000"/>
              <a:gd name="adj3" fmla="val 25000"/>
              <a:gd name="adj4" fmla="val 64977"/>
            </a:avLst>
          </a:prstGeom>
          <a:solidFill>
            <a:srgbClr val="00FF00"/>
          </a:solidFill>
          <a:ln w="25400">
            <a:solidFill>
              <a:srgbClr val="385D8A"/>
            </a:solidFill>
            <a:miter lim="800000"/>
            <a:headEnd/>
            <a:tailEnd/>
          </a:ln>
        </p:spPr>
        <p:txBody>
          <a:bodyPr anchor="ctr"/>
          <a:lstStyle/>
          <a:p>
            <a:pPr algn="ctr" eaLnBrk="1" fontAlgn="auto" hangingPunct="1">
              <a:spcBef>
                <a:spcPts val="0"/>
              </a:spcBef>
              <a:spcAft>
                <a:spcPts val="0"/>
              </a:spcAft>
              <a:defRPr/>
            </a:pPr>
            <a:r>
              <a:rPr lang="es-AR" b="1" spc="-150" dirty="0">
                <a:solidFill>
                  <a:schemeClr val="lt1"/>
                </a:solidFill>
                <a:latin typeface="+mn-lt"/>
                <a:ea typeface="+mn-ea"/>
                <a:cs typeface="+mn-cs"/>
              </a:rPr>
              <a:t>DDAVP</a:t>
            </a:r>
          </a:p>
        </p:txBody>
      </p:sp>
      <p:sp>
        <p:nvSpPr>
          <p:cNvPr id="10" name="9 Marcador de contenido"/>
          <p:cNvSpPr>
            <a:spLocks noGrp="1"/>
          </p:cNvSpPr>
          <p:nvPr>
            <p:ph sz="half" idx="4294967295"/>
          </p:nvPr>
        </p:nvSpPr>
        <p:spPr>
          <a:xfrm>
            <a:off x="0" y="3143250"/>
            <a:ext cx="8715375" cy="1285875"/>
          </a:xfrm>
        </p:spPr>
        <p:txBody>
          <a:bodyPr>
            <a:normAutofit/>
          </a:bodyPr>
          <a:lstStyle/>
          <a:p>
            <a:pPr marL="273050" indent="-273050" eaLnBrk="1" hangingPunct="1">
              <a:buFont typeface="Wingdings 3" charset="2"/>
              <a:buChar char=""/>
            </a:pPr>
            <a:r>
              <a:rPr lang="es-AR" altLang="es-ES_tradnl" sz="2400" b="1" u="sng">
                <a:solidFill>
                  <a:srgbClr val="FB0B05"/>
                </a:solidFill>
              </a:rPr>
              <a:t>Respuesta adecuada</a:t>
            </a:r>
            <a:r>
              <a:rPr lang="es-AR" altLang="es-ES_tradnl" sz="2400" b="1">
                <a:solidFill>
                  <a:srgbClr val="FB0B05"/>
                </a:solidFill>
              </a:rPr>
              <a:t>:</a:t>
            </a:r>
          </a:p>
          <a:p>
            <a:pPr marL="273050" indent="-273050" eaLnBrk="1" hangingPunct="1">
              <a:buFont typeface="Wingdings 3" charset="2"/>
              <a:buNone/>
            </a:pPr>
            <a:r>
              <a:rPr lang="es-AR" altLang="es-ES_tradnl" sz="2400" b="1"/>
              <a:t>aumento del 30% en FVIII y VWF con respecto al basal con niveles plasmáticos ≥ 30% (ó 30 UI/dL) a los 120 minutos</a:t>
            </a:r>
          </a:p>
          <a:p>
            <a:pPr marL="273050" indent="-273050" eaLnBrk="1" hangingPunct="1">
              <a:buFont typeface="Wingdings 3" charset="2"/>
              <a:buNone/>
            </a:pPr>
            <a:endParaRPr lang="es-AR" altLang="es-ES_tradnl" sz="2400"/>
          </a:p>
        </p:txBody>
      </p:sp>
      <p:sp>
        <p:nvSpPr>
          <p:cNvPr id="14" name="9 Marcador de contenido"/>
          <p:cNvSpPr>
            <a:spLocks noGrp="1"/>
          </p:cNvSpPr>
          <p:nvPr>
            <p:ph sz="half" idx="4294967295"/>
          </p:nvPr>
        </p:nvSpPr>
        <p:spPr>
          <a:xfrm>
            <a:off x="0" y="4500563"/>
            <a:ext cx="8715375" cy="1714500"/>
          </a:xfrm>
        </p:spPr>
        <p:txBody>
          <a:bodyPr/>
          <a:lstStyle/>
          <a:p>
            <a:pPr eaLnBrk="1" hangingPunct="1"/>
            <a:r>
              <a:rPr lang="es-AR" altLang="es-ES_tradnl" sz="2400" b="1" u="sng">
                <a:solidFill>
                  <a:srgbClr val="FF9900"/>
                </a:solidFill>
              </a:rPr>
              <a:t>Respuesta completa</a:t>
            </a:r>
            <a:r>
              <a:rPr lang="es-AR" altLang="es-ES_tradnl" sz="2400" b="1">
                <a:solidFill>
                  <a:srgbClr val="FF9900"/>
                </a:solidFill>
              </a:rPr>
              <a:t>:</a:t>
            </a:r>
            <a:r>
              <a:rPr lang="es-AR" altLang="es-ES_tradnl" sz="2400" b="1">
                <a:solidFill>
                  <a:srgbClr val="002060"/>
                </a:solidFill>
              </a:rPr>
              <a:t> </a:t>
            </a:r>
            <a:r>
              <a:rPr lang="es-AR" altLang="es-ES_tradnl" sz="2400" b="1">
                <a:solidFill>
                  <a:schemeClr val="folHlink"/>
                </a:solidFill>
              </a:rPr>
              <a:t>FVIII y VWF:RCo ≥ 50%</a:t>
            </a:r>
          </a:p>
          <a:p>
            <a:pPr eaLnBrk="1" hangingPunct="1"/>
            <a:r>
              <a:rPr lang="es-AR" altLang="es-ES_tradnl" sz="2400" b="1" u="sng">
                <a:solidFill>
                  <a:srgbClr val="FF9900"/>
                </a:solidFill>
              </a:rPr>
              <a:t>Respuesta parcial</a:t>
            </a:r>
            <a:r>
              <a:rPr lang="es-AR" altLang="es-ES_tradnl" sz="2400" b="1">
                <a:solidFill>
                  <a:srgbClr val="FF9900"/>
                </a:solidFill>
              </a:rPr>
              <a:t>:</a:t>
            </a:r>
            <a:r>
              <a:rPr lang="es-AR" altLang="es-ES_tradnl" sz="2400" b="1">
                <a:solidFill>
                  <a:srgbClr val="002060"/>
                </a:solidFill>
              </a:rPr>
              <a:t> </a:t>
            </a:r>
            <a:r>
              <a:rPr lang="es-AR" altLang="es-ES_tradnl" sz="2400" b="1">
                <a:solidFill>
                  <a:schemeClr val="folHlink"/>
                </a:solidFill>
              </a:rPr>
              <a:t>FVIII y VWF:RCo &lt; 50% pero </a:t>
            </a:r>
            <a:r>
              <a:rPr lang="es-AR" altLang="es-ES_tradnl" sz="2400" b="1">
                <a:solidFill>
                  <a:schemeClr val="folHlink"/>
                </a:solidFill>
                <a:ea typeface="Calibri" charset="0"/>
                <a:cs typeface="Calibri" charset="0"/>
              </a:rPr>
              <a:t>↑ 3 veces el nivel basal</a:t>
            </a:r>
          </a:p>
          <a:p>
            <a:pPr eaLnBrk="1" hangingPunct="1"/>
            <a:r>
              <a:rPr lang="es-AR" altLang="es-ES_tradnl" sz="2400" b="1" u="sng">
                <a:solidFill>
                  <a:srgbClr val="FF9900"/>
                </a:solidFill>
                <a:ea typeface="Calibri" charset="0"/>
                <a:cs typeface="Calibri" charset="0"/>
              </a:rPr>
              <a:t>Ausencia de respuesta</a:t>
            </a:r>
            <a:r>
              <a:rPr lang="es-AR" altLang="es-ES_tradnl" sz="2400" b="1">
                <a:solidFill>
                  <a:srgbClr val="FF9900"/>
                </a:solidFill>
                <a:ea typeface="Calibri" charset="0"/>
                <a:cs typeface="Calibri" charset="0"/>
              </a:rPr>
              <a:t>:</a:t>
            </a:r>
            <a:r>
              <a:rPr lang="es-AR" altLang="es-ES_tradnl" sz="2400" b="1">
                <a:solidFill>
                  <a:srgbClr val="002060"/>
                </a:solidFill>
                <a:ea typeface="Calibri" charset="0"/>
                <a:cs typeface="Calibri" charset="0"/>
              </a:rPr>
              <a:t> </a:t>
            </a:r>
            <a:r>
              <a:rPr lang="es-AR" altLang="es-ES_tradnl" sz="2400" b="1">
                <a:solidFill>
                  <a:schemeClr val="folHlink"/>
                </a:solidFill>
                <a:ea typeface="Calibri" charset="0"/>
                <a:cs typeface="Calibri" charset="0"/>
              </a:rPr>
              <a:t>ninguna de las anteriores</a:t>
            </a:r>
            <a:endParaRPr lang="es-AR" altLang="es-ES_tradnl" sz="2400" b="1">
              <a:solidFill>
                <a:schemeClr val="folHlink"/>
              </a:solidFill>
            </a:endParaRPr>
          </a:p>
          <a:p>
            <a:pPr eaLnBrk="1" hangingPunct="1"/>
            <a:endParaRPr lang="es-AR" altLang="es-ES_tradnl" sz="2400" b="1">
              <a:solidFill>
                <a:schemeClr val="folHlink"/>
              </a:solidFill>
            </a:endParaRPr>
          </a:p>
          <a:p>
            <a:pPr eaLnBrk="1" hangingPunct="1">
              <a:buFont typeface="Wingdings 3" charset="2"/>
              <a:buNone/>
            </a:pPr>
            <a:endParaRPr lang="es-AR" altLang="es-ES_tradnl" sz="2400"/>
          </a:p>
        </p:txBody>
      </p:sp>
      <p:sp>
        <p:nvSpPr>
          <p:cNvPr id="222227" name="4 Rectángulo"/>
          <p:cNvSpPr>
            <a:spLocks noChangeArrowheads="1"/>
          </p:cNvSpPr>
          <p:nvPr/>
        </p:nvSpPr>
        <p:spPr bwMode="auto">
          <a:xfrm>
            <a:off x="571500" y="6429375"/>
            <a:ext cx="8501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600">
                <a:ea typeface="Calibri" charset="0"/>
                <a:cs typeface="Calibri" charset="0"/>
              </a:rPr>
              <a:t>Nichols WL. 2008 -Keeling DM. 2008- Mannucci PM. 2009- Federici AB. 2008</a:t>
            </a:r>
            <a:endParaRPr lang="es-AR" altLang="es-ES_tradnl" sz="1600">
              <a:ea typeface="Arial" charset="0"/>
              <a:cs typeface="Arial" charset="0"/>
            </a:endParaRPr>
          </a:p>
        </p:txBody>
      </p:sp>
      <p:sp>
        <p:nvSpPr>
          <p:cNvPr id="2" name="Rectángulo redondeado 1"/>
          <p:cNvSpPr/>
          <p:nvPr/>
        </p:nvSpPr>
        <p:spPr bwMode="auto">
          <a:xfrm>
            <a:off x="6156325" y="1092200"/>
            <a:ext cx="2087563" cy="673100"/>
          </a:xfrm>
          <a:prstGeom prst="roundRect">
            <a:avLst/>
          </a:prstGeom>
          <a:solidFill>
            <a:schemeClr val="accent3">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3200" b="1" dirty="0">
                <a:solidFill>
                  <a:srgbClr val="FFC000"/>
                </a:solidFill>
                <a:latin typeface="+mn-lt"/>
                <a:ea typeface="Al Nile" charset="-78"/>
                <a:cs typeface="Al Nile" charset="-78"/>
              </a:rPr>
              <a:t>4</a:t>
            </a:r>
            <a:r>
              <a:rPr lang="es-ES_tradnl" sz="3200" b="1" dirty="0">
                <a:latin typeface="+mn-lt"/>
                <a:ea typeface="Al Nile" charset="-78"/>
                <a:cs typeface="Al Nile" charset="-78"/>
              </a:rPr>
              <a:t> </a:t>
            </a:r>
            <a:r>
              <a:rPr lang="es-ES_tradnl" sz="3200" b="1" dirty="0">
                <a:solidFill>
                  <a:srgbClr val="FFC000"/>
                </a:solidFill>
                <a:latin typeface="Al Nile" charset="-78"/>
                <a:ea typeface="Al Nile" charset="-78"/>
                <a:cs typeface="Al Nile" charset="-78"/>
              </a:rPr>
              <a:t>Hs. ????</a:t>
            </a:r>
          </a:p>
        </p:txBody>
      </p:sp>
      <p:sp>
        <p:nvSpPr>
          <p:cNvPr id="3" name="Rectángulo redondeado 2"/>
          <p:cNvSpPr/>
          <p:nvPr/>
        </p:nvSpPr>
        <p:spPr bwMode="auto">
          <a:xfrm>
            <a:off x="755650" y="1765300"/>
            <a:ext cx="6553200" cy="3032125"/>
          </a:xfrm>
          <a:prstGeom prst="roundRect">
            <a:avLst/>
          </a:prstGeom>
          <a:solidFill>
            <a:schemeClr val="bg1">
              <a:lumMod val="40000"/>
              <a:lumOff val="60000"/>
            </a:schemeClr>
          </a:solidFill>
          <a:ln w="190500" cap="flat" cmpd="sng" algn="ctr">
            <a:solidFill>
              <a:schemeClr val="tx1"/>
            </a:solidFill>
            <a:prstDash val="solid"/>
            <a:round/>
            <a:headEnd type="none" w="med" len="med"/>
            <a:tailEnd type="none" w="med" len="med"/>
          </a:ln>
          <a:effectLst/>
          <a:extLst/>
        </p:spPr>
        <p:txBody>
          <a:bodyPr wrap="none"/>
          <a:lstStyle/>
          <a:p>
            <a:pPr algn="ctr" eaLnBrk="1" hangingPunct="1">
              <a:defRPr/>
            </a:pPr>
            <a:r>
              <a:rPr lang="es-ES_tradnl" sz="4400" b="1" u="sng" dirty="0">
                <a:solidFill>
                  <a:srgbClr val="FF0000"/>
                </a:solidFill>
                <a:latin typeface="Al Nile" charset="-78"/>
                <a:ea typeface="Al Nile" charset="-78"/>
                <a:cs typeface="Al Nile" charset="-78"/>
              </a:rPr>
              <a:t>IMPORTANTE:</a:t>
            </a:r>
          </a:p>
          <a:p>
            <a:pPr eaLnBrk="1" hangingPunct="1">
              <a:defRPr/>
            </a:pPr>
            <a:r>
              <a:rPr lang="es-ES_tradnl" sz="4400" b="1" dirty="0">
                <a:solidFill>
                  <a:schemeClr val="tx2">
                    <a:lumMod val="75000"/>
                  </a:schemeClr>
                </a:solidFill>
                <a:latin typeface="Al Nile" charset="-78"/>
                <a:ea typeface="Al Nile" charset="-78"/>
                <a:cs typeface="Al Nile" charset="-78"/>
              </a:rPr>
              <a:t>QUE AUMENTE &gt; DEL 50 % </a:t>
            </a:r>
          </a:p>
          <a:p>
            <a:pPr eaLnBrk="1" hangingPunct="1">
              <a:defRPr/>
            </a:pPr>
            <a:r>
              <a:rPr lang="es-ES_tradnl" sz="4400" b="1" dirty="0">
                <a:solidFill>
                  <a:schemeClr val="tx2">
                    <a:lumMod val="75000"/>
                  </a:schemeClr>
                </a:solidFill>
                <a:latin typeface="Al Nile" charset="-78"/>
                <a:ea typeface="Al Nile" charset="-78"/>
                <a:cs typeface="Al Nile" charset="-78"/>
              </a:rPr>
              <a:t>Y QUE LO MANTENGA</a:t>
            </a:r>
          </a:p>
        </p:txBody>
      </p:sp>
      <p:sp>
        <p:nvSpPr>
          <p:cNvPr id="11" name="Rectángulo redondeado 10"/>
          <p:cNvSpPr/>
          <p:nvPr/>
        </p:nvSpPr>
        <p:spPr bwMode="auto">
          <a:xfrm>
            <a:off x="455613" y="5224463"/>
            <a:ext cx="7416800" cy="130016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lnSpc>
                <a:spcPct val="160000"/>
              </a:lnSpc>
              <a:buClr>
                <a:srgbClr val="FF9900"/>
              </a:buClr>
              <a:buSzPct val="150000"/>
            </a:pPr>
            <a:r>
              <a:rPr lang="es-ES_tradnl" altLang="es-AR" b="1">
                <a:solidFill>
                  <a:srgbClr val="7030A0"/>
                </a:solidFill>
                <a:latin typeface="Arial" charset="0"/>
                <a:ea typeface="Arial" charset="0"/>
                <a:cs typeface="Arial" charset="0"/>
              </a:rPr>
              <a:t>Evaluar en la respuesta a DDAVP si la</a:t>
            </a:r>
            <a:r>
              <a:rPr lang="es-AR" altLang="es-AR" b="1">
                <a:solidFill>
                  <a:srgbClr val="7030A0"/>
                </a:solidFill>
                <a:latin typeface="Arial" charset="0"/>
                <a:ea typeface="Arial" charset="0"/>
                <a:cs typeface="Arial" charset="0"/>
              </a:rPr>
              <a:t> </a:t>
            </a:r>
            <a:r>
              <a:rPr lang="es-ES_tradnl" altLang="es-AR" b="1">
                <a:solidFill>
                  <a:srgbClr val="7030A0"/>
                </a:solidFill>
                <a:latin typeface="Arial" charset="0"/>
                <a:ea typeface="Arial" charset="0"/>
                <a:cs typeface="Arial" charset="0"/>
              </a:rPr>
              <a:t>lisis de</a:t>
            </a:r>
            <a:endParaRPr lang="es-AR" altLang="es-AR" b="1">
              <a:solidFill>
                <a:srgbClr val="7030A0"/>
              </a:solidFill>
              <a:latin typeface="Arial" charset="0"/>
              <a:ea typeface="Arial" charset="0"/>
              <a:cs typeface="Arial" charset="0"/>
            </a:endParaRPr>
          </a:p>
          <a:p>
            <a:pPr eaLnBrk="1" hangingPunct="1">
              <a:lnSpc>
                <a:spcPct val="160000"/>
              </a:lnSpc>
              <a:buClr>
                <a:srgbClr val="FF9900"/>
              </a:buClr>
              <a:buSzPct val="150000"/>
            </a:pPr>
            <a:r>
              <a:rPr lang="es-ES_tradnl" altLang="es-AR" b="1">
                <a:solidFill>
                  <a:srgbClr val="7030A0"/>
                </a:solidFill>
                <a:latin typeface="Arial" charset="0"/>
                <a:ea typeface="Arial" charset="0"/>
                <a:cs typeface="Arial" charset="0"/>
              </a:rPr>
              <a:t>   euglobulinas &lt; 30min usar &lt;dosis de DDAVP.</a:t>
            </a:r>
            <a:endParaRPr lang="es-ES" altLang="es-AR" b="1">
              <a:solidFill>
                <a:srgbClr val="7030A0"/>
              </a:solidFill>
              <a:latin typeface="Arial" charset="0"/>
              <a:ea typeface="Arial" charset="0"/>
              <a:cs typeface="Arial" charset="0"/>
            </a:endParaRPr>
          </a:p>
        </p:txBody>
      </p:sp>
    </p:spTree>
    <p:extLst>
      <p:ext uri="{BB962C8B-B14F-4D97-AF65-F5344CB8AC3E}">
        <p14:creationId xmlns:p14="http://schemas.microsoft.com/office/powerpoint/2010/main" val="1552304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3"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Line 6"/>
          <p:cNvSpPr>
            <a:spLocks noChangeShapeType="1"/>
          </p:cNvSpPr>
          <p:nvPr/>
        </p:nvSpPr>
        <p:spPr bwMode="auto">
          <a:xfrm flipV="1">
            <a:off x="1946275" y="2514600"/>
            <a:ext cx="304800" cy="2209800"/>
          </a:xfrm>
          <a:prstGeom prst="line">
            <a:avLst/>
          </a:prstGeom>
          <a:noFill/>
          <a:ln w="57150">
            <a:solidFill>
              <a:srgbClr val="00B05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2" name="Line 7"/>
          <p:cNvSpPr>
            <a:spLocks noChangeShapeType="1"/>
          </p:cNvSpPr>
          <p:nvPr/>
        </p:nvSpPr>
        <p:spPr bwMode="auto">
          <a:xfrm>
            <a:off x="2251075" y="2514600"/>
            <a:ext cx="1447800" cy="2362200"/>
          </a:xfrm>
          <a:prstGeom prst="line">
            <a:avLst/>
          </a:prstGeom>
          <a:noFill/>
          <a:ln w="57150">
            <a:solidFill>
              <a:srgbClr val="00B05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3" name="Line 8"/>
          <p:cNvSpPr>
            <a:spLocks noChangeShapeType="1"/>
          </p:cNvSpPr>
          <p:nvPr/>
        </p:nvSpPr>
        <p:spPr bwMode="auto">
          <a:xfrm flipV="1">
            <a:off x="3698875" y="3505200"/>
            <a:ext cx="152400" cy="1371600"/>
          </a:xfrm>
          <a:prstGeom prst="line">
            <a:avLst/>
          </a:prstGeom>
          <a:noFill/>
          <a:ln w="57150">
            <a:solidFill>
              <a:srgbClr val="00B05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4" name="Line 9"/>
          <p:cNvSpPr>
            <a:spLocks noChangeShapeType="1"/>
          </p:cNvSpPr>
          <p:nvPr/>
        </p:nvSpPr>
        <p:spPr bwMode="auto">
          <a:xfrm>
            <a:off x="3851275" y="3505200"/>
            <a:ext cx="1676400" cy="1371600"/>
          </a:xfrm>
          <a:prstGeom prst="line">
            <a:avLst/>
          </a:prstGeom>
          <a:noFill/>
          <a:ln w="57150">
            <a:solidFill>
              <a:srgbClr val="00B05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5" name="Line 10"/>
          <p:cNvSpPr>
            <a:spLocks noChangeShapeType="1"/>
          </p:cNvSpPr>
          <p:nvPr/>
        </p:nvSpPr>
        <p:spPr bwMode="auto">
          <a:xfrm flipV="1">
            <a:off x="5527675" y="3810000"/>
            <a:ext cx="152400" cy="1066800"/>
          </a:xfrm>
          <a:prstGeom prst="line">
            <a:avLst/>
          </a:prstGeom>
          <a:noFill/>
          <a:ln w="57150">
            <a:solidFill>
              <a:srgbClr val="00B05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6" name="Line 11"/>
          <p:cNvSpPr>
            <a:spLocks noChangeShapeType="1"/>
          </p:cNvSpPr>
          <p:nvPr/>
        </p:nvSpPr>
        <p:spPr bwMode="auto">
          <a:xfrm>
            <a:off x="5680075" y="3810000"/>
            <a:ext cx="1295400" cy="838200"/>
          </a:xfrm>
          <a:prstGeom prst="line">
            <a:avLst/>
          </a:prstGeom>
          <a:noFill/>
          <a:ln w="57150">
            <a:solidFill>
              <a:srgbClr val="00B05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7" name="Line 12"/>
          <p:cNvSpPr>
            <a:spLocks noChangeShapeType="1"/>
          </p:cNvSpPr>
          <p:nvPr/>
        </p:nvSpPr>
        <p:spPr bwMode="auto">
          <a:xfrm flipV="1">
            <a:off x="1946275" y="4038600"/>
            <a:ext cx="228600" cy="1143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8" name="Line 14"/>
          <p:cNvSpPr>
            <a:spLocks noChangeShapeType="1"/>
          </p:cNvSpPr>
          <p:nvPr/>
        </p:nvSpPr>
        <p:spPr bwMode="auto">
          <a:xfrm>
            <a:off x="2174875" y="4038600"/>
            <a:ext cx="1600200" cy="1143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89" name="Line 15"/>
          <p:cNvSpPr>
            <a:spLocks noChangeShapeType="1"/>
          </p:cNvSpPr>
          <p:nvPr/>
        </p:nvSpPr>
        <p:spPr bwMode="auto">
          <a:xfrm flipH="1">
            <a:off x="3775075" y="4343400"/>
            <a:ext cx="76200" cy="838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0" name="Line 16"/>
          <p:cNvSpPr>
            <a:spLocks noChangeShapeType="1"/>
          </p:cNvSpPr>
          <p:nvPr/>
        </p:nvSpPr>
        <p:spPr bwMode="auto">
          <a:xfrm>
            <a:off x="3851275" y="4343400"/>
            <a:ext cx="1752600" cy="838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1" name="Line 18"/>
          <p:cNvSpPr>
            <a:spLocks noChangeShapeType="1"/>
          </p:cNvSpPr>
          <p:nvPr/>
        </p:nvSpPr>
        <p:spPr bwMode="auto">
          <a:xfrm flipH="1">
            <a:off x="5603875" y="4419600"/>
            <a:ext cx="76200" cy="762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2" name="Line 19"/>
          <p:cNvSpPr>
            <a:spLocks noChangeShapeType="1"/>
          </p:cNvSpPr>
          <p:nvPr/>
        </p:nvSpPr>
        <p:spPr bwMode="auto">
          <a:xfrm>
            <a:off x="5680075" y="4419600"/>
            <a:ext cx="1295400" cy="609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3" name="Line 20"/>
          <p:cNvSpPr>
            <a:spLocks noChangeShapeType="1"/>
          </p:cNvSpPr>
          <p:nvPr/>
        </p:nvSpPr>
        <p:spPr bwMode="auto">
          <a:xfrm>
            <a:off x="1641475" y="1524000"/>
            <a:ext cx="0" cy="388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4" name="Line 21"/>
          <p:cNvSpPr>
            <a:spLocks noChangeShapeType="1"/>
          </p:cNvSpPr>
          <p:nvPr/>
        </p:nvSpPr>
        <p:spPr bwMode="auto">
          <a:xfrm>
            <a:off x="1870075" y="5638800"/>
            <a:ext cx="6019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5" name="Line 22"/>
          <p:cNvSpPr>
            <a:spLocks noChangeShapeType="1"/>
          </p:cNvSpPr>
          <p:nvPr/>
        </p:nvSpPr>
        <p:spPr bwMode="auto">
          <a:xfrm>
            <a:off x="1641475" y="5410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6" name="Line 23"/>
          <p:cNvSpPr>
            <a:spLocks noChangeShapeType="1"/>
          </p:cNvSpPr>
          <p:nvPr/>
        </p:nvSpPr>
        <p:spPr bwMode="auto">
          <a:xfrm>
            <a:off x="1641475" y="1524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7" name="Line 24"/>
          <p:cNvSpPr>
            <a:spLocks noChangeShapeType="1"/>
          </p:cNvSpPr>
          <p:nvPr/>
        </p:nvSpPr>
        <p:spPr bwMode="auto">
          <a:xfrm>
            <a:off x="1641475" y="2819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8" name="Line 25"/>
          <p:cNvSpPr>
            <a:spLocks noChangeShapeType="1"/>
          </p:cNvSpPr>
          <p:nvPr/>
        </p:nvSpPr>
        <p:spPr bwMode="auto">
          <a:xfrm>
            <a:off x="1641475" y="4114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299" name="Line 26"/>
          <p:cNvSpPr>
            <a:spLocks noChangeShapeType="1"/>
          </p:cNvSpPr>
          <p:nvPr/>
        </p:nvSpPr>
        <p:spPr bwMode="auto">
          <a:xfrm>
            <a:off x="1946275"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300" name="Line 27"/>
          <p:cNvSpPr>
            <a:spLocks noChangeShapeType="1"/>
          </p:cNvSpPr>
          <p:nvPr/>
        </p:nvSpPr>
        <p:spPr bwMode="auto">
          <a:xfrm>
            <a:off x="7356475"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301" name="Line 28"/>
          <p:cNvSpPr>
            <a:spLocks noChangeShapeType="1"/>
          </p:cNvSpPr>
          <p:nvPr/>
        </p:nvSpPr>
        <p:spPr bwMode="auto">
          <a:xfrm>
            <a:off x="5527675"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302" name="Line 29"/>
          <p:cNvSpPr>
            <a:spLocks noChangeShapeType="1"/>
          </p:cNvSpPr>
          <p:nvPr/>
        </p:nvSpPr>
        <p:spPr bwMode="auto">
          <a:xfrm>
            <a:off x="3698875"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25303" name="Text Box 30"/>
          <p:cNvSpPr txBox="1">
            <a:spLocks noChangeArrowheads="1"/>
          </p:cNvSpPr>
          <p:nvPr/>
        </p:nvSpPr>
        <p:spPr bwMode="auto">
          <a:xfrm>
            <a:off x="4003675" y="58293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pPr>
            <a:r>
              <a:rPr lang="es-AR" altLang="es-ES_tradnl" sz="2400" b="1">
                <a:latin typeface="Calibri" charset="0"/>
                <a:ea typeface="Arial" charset="0"/>
                <a:cs typeface="Arial" charset="0"/>
              </a:rPr>
              <a:t>Días</a:t>
            </a:r>
            <a:endParaRPr lang="es-ES" altLang="es-ES_tradnl" sz="2400" b="1">
              <a:latin typeface="Calibri" charset="0"/>
              <a:ea typeface="Arial" charset="0"/>
              <a:cs typeface="Arial" charset="0"/>
            </a:endParaRPr>
          </a:p>
        </p:txBody>
      </p:sp>
      <p:sp>
        <p:nvSpPr>
          <p:cNvPr id="225304" name="Text Box 31"/>
          <p:cNvSpPr txBox="1">
            <a:spLocks noChangeArrowheads="1"/>
          </p:cNvSpPr>
          <p:nvPr/>
        </p:nvSpPr>
        <p:spPr bwMode="auto">
          <a:xfrm rot="-5400000">
            <a:off x="-585787" y="3038475"/>
            <a:ext cx="257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400" b="1">
                <a:latin typeface="Calibri" charset="0"/>
                <a:ea typeface="Arial" charset="0"/>
                <a:cs typeface="Arial" charset="0"/>
              </a:rPr>
              <a:t>Nivel plasmático %</a:t>
            </a:r>
            <a:endParaRPr lang="es-ES" altLang="es-ES_tradnl" sz="2400" b="1">
              <a:latin typeface="Calibri" charset="0"/>
              <a:ea typeface="Arial" charset="0"/>
              <a:cs typeface="Arial" charset="0"/>
            </a:endParaRPr>
          </a:p>
        </p:txBody>
      </p:sp>
      <p:sp>
        <p:nvSpPr>
          <p:cNvPr id="225305" name="Rectangle 34"/>
          <p:cNvSpPr>
            <a:spLocks noChangeArrowheads="1"/>
          </p:cNvSpPr>
          <p:nvPr/>
        </p:nvSpPr>
        <p:spPr bwMode="auto">
          <a:xfrm>
            <a:off x="7151688" y="3071813"/>
            <a:ext cx="16621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400" b="1">
                <a:solidFill>
                  <a:srgbClr val="00B050"/>
                </a:solidFill>
                <a:latin typeface="Gill Sans MT" charset="0"/>
                <a:ea typeface="Arial" charset="0"/>
                <a:cs typeface="Arial" charset="0"/>
              </a:rPr>
              <a:t>FVIII</a:t>
            </a:r>
            <a:endParaRPr lang="es-ES" altLang="es-ES_tradnl" sz="2400" b="1">
              <a:solidFill>
                <a:srgbClr val="00B050"/>
              </a:solidFill>
              <a:latin typeface="Gill Sans MT" charset="0"/>
              <a:ea typeface="Arial" charset="0"/>
              <a:cs typeface="Arial" charset="0"/>
            </a:endParaRPr>
          </a:p>
          <a:p>
            <a:pPr eaLnBrk="1" hangingPunct="1">
              <a:spcBef>
                <a:spcPct val="0"/>
              </a:spcBef>
              <a:buClrTx/>
              <a:buSzTx/>
              <a:buFontTx/>
              <a:buNone/>
            </a:pPr>
            <a:r>
              <a:rPr lang="es-AR" altLang="es-ES_tradnl" sz="2400" b="1">
                <a:solidFill>
                  <a:srgbClr val="FF0000"/>
                </a:solidFill>
                <a:latin typeface="Gill Sans MT" charset="0"/>
                <a:ea typeface="Arial" charset="0"/>
                <a:cs typeface="Arial" charset="0"/>
              </a:rPr>
              <a:t>VWF:RCo</a:t>
            </a:r>
          </a:p>
        </p:txBody>
      </p:sp>
      <p:sp>
        <p:nvSpPr>
          <p:cNvPr id="225306" name="Text Box 37"/>
          <p:cNvSpPr txBox="1">
            <a:spLocks noChangeArrowheads="1"/>
          </p:cNvSpPr>
          <p:nvPr/>
        </p:nvSpPr>
        <p:spPr bwMode="auto">
          <a:xfrm>
            <a:off x="955675" y="13716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r>
              <a:rPr lang="es-AR" altLang="es-ES_tradnl" sz="1800" b="1">
                <a:latin typeface="Gill Sans MT" charset="0"/>
                <a:ea typeface="Arial" charset="0"/>
                <a:cs typeface="Arial" charset="0"/>
              </a:rPr>
              <a:t>150</a:t>
            </a:r>
            <a:endParaRPr lang="es-ES" altLang="es-ES_tradnl" sz="1800" b="1">
              <a:latin typeface="Gill Sans MT" charset="0"/>
              <a:ea typeface="Arial" charset="0"/>
              <a:cs typeface="Arial" charset="0"/>
            </a:endParaRPr>
          </a:p>
        </p:txBody>
      </p:sp>
      <p:sp>
        <p:nvSpPr>
          <p:cNvPr id="225307" name="Text Box 38"/>
          <p:cNvSpPr txBox="1">
            <a:spLocks noChangeArrowheads="1"/>
          </p:cNvSpPr>
          <p:nvPr/>
        </p:nvSpPr>
        <p:spPr bwMode="auto">
          <a:xfrm>
            <a:off x="955675" y="260508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r>
              <a:rPr lang="es-AR" altLang="es-ES_tradnl" sz="1800" b="1">
                <a:latin typeface="Gill Sans MT" charset="0"/>
                <a:ea typeface="Arial" charset="0"/>
                <a:cs typeface="Arial" charset="0"/>
              </a:rPr>
              <a:t>100</a:t>
            </a:r>
            <a:endParaRPr lang="es-ES" altLang="es-ES_tradnl" sz="1800" b="1">
              <a:latin typeface="Gill Sans MT" charset="0"/>
              <a:ea typeface="Arial" charset="0"/>
              <a:cs typeface="Arial" charset="0"/>
            </a:endParaRPr>
          </a:p>
        </p:txBody>
      </p:sp>
      <p:sp>
        <p:nvSpPr>
          <p:cNvPr id="225308" name="Text Box 39"/>
          <p:cNvSpPr txBox="1">
            <a:spLocks noChangeArrowheads="1"/>
          </p:cNvSpPr>
          <p:nvPr/>
        </p:nvSpPr>
        <p:spPr bwMode="auto">
          <a:xfrm>
            <a:off x="955675" y="390048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r>
              <a:rPr lang="es-AR" altLang="es-ES_tradnl" sz="1800" b="1">
                <a:latin typeface="Gill Sans MT" charset="0"/>
                <a:ea typeface="Arial" charset="0"/>
                <a:cs typeface="Arial" charset="0"/>
              </a:rPr>
              <a:t>50</a:t>
            </a:r>
            <a:endParaRPr lang="es-ES" altLang="es-ES_tradnl" sz="1800" b="1">
              <a:latin typeface="Gill Sans MT" charset="0"/>
              <a:ea typeface="Arial" charset="0"/>
              <a:cs typeface="Arial" charset="0"/>
            </a:endParaRPr>
          </a:p>
        </p:txBody>
      </p:sp>
      <p:sp>
        <p:nvSpPr>
          <p:cNvPr id="225309" name="Text Box 40"/>
          <p:cNvSpPr txBox="1">
            <a:spLocks noChangeArrowheads="1"/>
          </p:cNvSpPr>
          <p:nvPr/>
        </p:nvSpPr>
        <p:spPr bwMode="auto">
          <a:xfrm>
            <a:off x="955675" y="5195888"/>
            <a:ext cx="625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r" eaLnBrk="1" hangingPunct="1">
              <a:spcBef>
                <a:spcPct val="0"/>
              </a:spcBef>
              <a:buClrTx/>
              <a:buSzTx/>
              <a:buFontTx/>
              <a:buNone/>
            </a:pPr>
            <a:r>
              <a:rPr lang="es-AR" altLang="es-ES_tradnl" sz="1800" b="1">
                <a:latin typeface="Gill Sans MT" charset="0"/>
                <a:ea typeface="Arial" charset="0"/>
                <a:cs typeface="Arial" charset="0"/>
              </a:rPr>
              <a:t>0</a:t>
            </a:r>
            <a:endParaRPr lang="es-ES" altLang="es-ES_tradnl" sz="1800" b="1">
              <a:latin typeface="Gill Sans MT" charset="0"/>
              <a:ea typeface="Arial" charset="0"/>
              <a:cs typeface="Arial" charset="0"/>
            </a:endParaRPr>
          </a:p>
        </p:txBody>
      </p:sp>
      <p:sp>
        <p:nvSpPr>
          <p:cNvPr id="225310" name="Text Box 41"/>
          <p:cNvSpPr txBox="1">
            <a:spLocks noChangeArrowheads="1"/>
          </p:cNvSpPr>
          <p:nvPr/>
        </p:nvSpPr>
        <p:spPr bwMode="auto">
          <a:xfrm>
            <a:off x="1778000" y="5649913"/>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000" b="1">
                <a:latin typeface="Gill Sans MT" charset="0"/>
                <a:ea typeface="Arial" charset="0"/>
                <a:cs typeface="Arial" charset="0"/>
              </a:rPr>
              <a:t>1</a:t>
            </a:r>
            <a:endParaRPr lang="es-ES" altLang="es-ES_tradnl" sz="2000" b="1">
              <a:latin typeface="Gill Sans MT" charset="0"/>
              <a:ea typeface="Arial" charset="0"/>
              <a:cs typeface="Arial" charset="0"/>
            </a:endParaRPr>
          </a:p>
        </p:txBody>
      </p:sp>
      <p:sp>
        <p:nvSpPr>
          <p:cNvPr id="225311" name="Text Box 42"/>
          <p:cNvSpPr txBox="1">
            <a:spLocks noChangeArrowheads="1"/>
          </p:cNvSpPr>
          <p:nvPr/>
        </p:nvSpPr>
        <p:spPr bwMode="auto">
          <a:xfrm>
            <a:off x="3602038" y="56388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000" b="1">
                <a:latin typeface="Gill Sans MT" charset="0"/>
                <a:ea typeface="Arial" charset="0"/>
                <a:cs typeface="Arial" charset="0"/>
              </a:rPr>
              <a:t>2</a:t>
            </a:r>
            <a:endParaRPr lang="es-ES" altLang="es-ES_tradnl" sz="2000" b="1">
              <a:latin typeface="Gill Sans MT" charset="0"/>
              <a:ea typeface="Arial" charset="0"/>
              <a:cs typeface="Arial" charset="0"/>
            </a:endParaRPr>
          </a:p>
        </p:txBody>
      </p:sp>
      <p:sp>
        <p:nvSpPr>
          <p:cNvPr id="225312" name="Text Box 43"/>
          <p:cNvSpPr txBox="1">
            <a:spLocks noChangeArrowheads="1"/>
          </p:cNvSpPr>
          <p:nvPr/>
        </p:nvSpPr>
        <p:spPr bwMode="auto">
          <a:xfrm>
            <a:off x="5354638" y="56388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000" b="1">
                <a:latin typeface="Gill Sans MT" charset="0"/>
                <a:ea typeface="Arial" charset="0"/>
                <a:cs typeface="Arial" charset="0"/>
              </a:rPr>
              <a:t>3</a:t>
            </a:r>
            <a:endParaRPr lang="es-ES" altLang="es-ES_tradnl" sz="2000" b="1">
              <a:latin typeface="Gill Sans MT" charset="0"/>
              <a:ea typeface="Arial" charset="0"/>
              <a:cs typeface="Arial" charset="0"/>
            </a:endParaRPr>
          </a:p>
        </p:txBody>
      </p:sp>
      <p:sp>
        <p:nvSpPr>
          <p:cNvPr id="225313" name="Text Box 44"/>
          <p:cNvSpPr txBox="1">
            <a:spLocks noChangeArrowheads="1"/>
          </p:cNvSpPr>
          <p:nvPr/>
        </p:nvSpPr>
        <p:spPr bwMode="auto">
          <a:xfrm>
            <a:off x="7259638" y="56388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000" b="1">
                <a:latin typeface="Gill Sans MT" charset="0"/>
                <a:ea typeface="Arial" charset="0"/>
                <a:cs typeface="Arial" charset="0"/>
              </a:rPr>
              <a:t>4</a:t>
            </a:r>
            <a:endParaRPr lang="es-ES" altLang="es-ES_tradnl" sz="2000" b="1">
              <a:latin typeface="Gill Sans MT" charset="0"/>
              <a:ea typeface="Arial" charset="0"/>
              <a:cs typeface="Arial" charset="0"/>
            </a:endParaRPr>
          </a:p>
        </p:txBody>
      </p:sp>
      <p:sp>
        <p:nvSpPr>
          <p:cNvPr id="37" name="Text Box 45"/>
          <p:cNvSpPr txBox="1">
            <a:spLocks noChangeArrowheads="1"/>
          </p:cNvSpPr>
          <p:nvPr/>
        </p:nvSpPr>
        <p:spPr bwMode="auto">
          <a:xfrm>
            <a:off x="2452688" y="285750"/>
            <a:ext cx="4191000" cy="762000"/>
          </a:xfrm>
          <a:prstGeom prst="rect">
            <a:avLst/>
          </a:prstGeom>
          <a:noFill/>
          <a:ln w="9525">
            <a:noFill/>
            <a:miter lim="800000"/>
            <a:headEnd/>
            <a:tailEnd/>
          </a:ln>
          <a:effec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pPr>
            <a:r>
              <a:rPr lang="es-AR" altLang="es-ES_tradnl" sz="4400" b="1">
                <a:solidFill>
                  <a:srgbClr val="C00000"/>
                </a:solidFill>
                <a:effectLst>
                  <a:outerShdw blurRad="38100" dist="38100" dir="2700000" algn="tl">
                    <a:srgbClr val="000000"/>
                  </a:outerShdw>
                </a:effectLst>
                <a:latin typeface="Calibri" charset="0"/>
                <a:ea typeface="Arial" charset="0"/>
                <a:cs typeface="Arial" charset="0"/>
              </a:rPr>
              <a:t>Taquifilaxia</a:t>
            </a:r>
            <a:endParaRPr lang="es-ES" altLang="es-ES_tradnl" sz="4400" b="1">
              <a:solidFill>
                <a:srgbClr val="C00000"/>
              </a:solidFill>
              <a:effectLst>
                <a:outerShdw blurRad="38100" dist="38100" dir="2700000" algn="tl">
                  <a:srgbClr val="000000"/>
                </a:outerShdw>
              </a:effectLst>
              <a:latin typeface="Calibri" charset="0"/>
              <a:ea typeface="Arial" charset="0"/>
              <a:cs typeface="Arial" charset="0"/>
            </a:endParaRPr>
          </a:p>
        </p:txBody>
      </p:sp>
      <p:sp>
        <p:nvSpPr>
          <p:cNvPr id="38" name="Text Box 46"/>
          <p:cNvSpPr txBox="1">
            <a:spLocks noChangeArrowheads="1"/>
          </p:cNvSpPr>
          <p:nvPr/>
        </p:nvSpPr>
        <p:spPr bwMode="auto">
          <a:xfrm>
            <a:off x="2241550" y="1357313"/>
            <a:ext cx="4648200" cy="1003300"/>
          </a:xfrm>
          <a:prstGeom prst="rect">
            <a:avLst/>
          </a:prstGeom>
          <a:solidFill>
            <a:schemeClr val="tx2">
              <a:alpha val="50000"/>
            </a:schemeClr>
          </a:solidFill>
          <a:ln w="57150" cmpd="thickThin">
            <a:solidFill>
              <a:schemeClr val="tx2"/>
            </a:solidFill>
            <a:miter lim="800000"/>
            <a:headEnd/>
            <a:tailEnd/>
          </a:ln>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pPr>
            <a:r>
              <a:rPr lang="es-AR" altLang="es-ES_tradnl" sz="2800" b="1">
                <a:solidFill>
                  <a:srgbClr val="002060"/>
                </a:solidFill>
                <a:effectLst>
                  <a:outerShdw blurRad="38100" dist="38100" dir="2700000" algn="tl">
                    <a:srgbClr val="000000"/>
                  </a:outerShdw>
                </a:effectLst>
                <a:latin typeface="Calibri" charset="0"/>
                <a:ea typeface="Arial" charset="0"/>
                <a:cs typeface="Arial" charset="0"/>
              </a:rPr>
              <a:t>Persiste el efecto antidiurético</a:t>
            </a:r>
            <a:endParaRPr lang="es-ES" altLang="es-ES_tradnl" sz="2800" b="1">
              <a:solidFill>
                <a:srgbClr val="002060"/>
              </a:solidFill>
              <a:effectLst>
                <a:outerShdw blurRad="38100" dist="38100" dir="2700000" algn="tl">
                  <a:srgbClr val="000000"/>
                </a:outerShdw>
              </a:effectLst>
              <a:latin typeface="Calibri" charset="0"/>
              <a:ea typeface="Arial" charset="0"/>
              <a:cs typeface="Arial" charset="0"/>
            </a:endParaRPr>
          </a:p>
        </p:txBody>
      </p:sp>
      <p:sp>
        <p:nvSpPr>
          <p:cNvPr id="225316" name="4 Rectángulo"/>
          <p:cNvSpPr>
            <a:spLocks noChangeArrowheads="1"/>
          </p:cNvSpPr>
          <p:nvPr/>
        </p:nvSpPr>
        <p:spPr bwMode="auto">
          <a:xfrm>
            <a:off x="906463" y="6448425"/>
            <a:ext cx="7880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1600">
                <a:latin typeface="Calibri" charset="0"/>
                <a:ea typeface="Calibri" charset="0"/>
                <a:cs typeface="Calibri" charset="0"/>
              </a:rPr>
              <a:t>Nichols WL. 2008- </a:t>
            </a:r>
            <a:r>
              <a:rPr lang="es-AR" altLang="es-ES_tradnl" sz="1600">
                <a:ea typeface="Calibri" charset="0"/>
                <a:cs typeface="Calibri" charset="0"/>
              </a:rPr>
              <a:t>Keeling DM. 2008- Mannucci PM. 2009- Federici AB. 2008- </a:t>
            </a:r>
            <a:r>
              <a:rPr lang="en-US" altLang="es-ES_tradnl" sz="1600">
                <a:ea typeface="Arial" charset="0"/>
                <a:cs typeface="Arial" charset="0"/>
              </a:rPr>
              <a:t>Kasper C. 2008</a:t>
            </a:r>
            <a:endParaRPr lang="es-AR" altLang="es-ES_tradnl" sz="1600">
              <a:ea typeface="Arial" charset="0"/>
              <a:cs typeface="Arial" charset="0"/>
            </a:endParaRPr>
          </a:p>
        </p:txBody>
      </p:sp>
    </p:spTree>
    <p:extLst>
      <p:ext uri="{BB962C8B-B14F-4D97-AF65-F5344CB8AC3E}">
        <p14:creationId xmlns:p14="http://schemas.microsoft.com/office/powerpoint/2010/main" val="195122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828800" y="273050"/>
            <a:ext cx="5457825" cy="584200"/>
          </a:xfrm>
          <a:prstGeom prst="rect">
            <a:avLst/>
          </a:prstGeom>
          <a:noFill/>
          <a:ln w="9525">
            <a:noFill/>
            <a:miter lim="800000"/>
            <a:headEnd/>
            <a:tailEnd/>
          </a:ln>
          <a:effec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b="1">
                <a:solidFill>
                  <a:srgbClr val="C00000"/>
                </a:solidFill>
                <a:effectLst>
                  <a:outerShdw blurRad="38100" dist="38100" dir="2700000" algn="tl">
                    <a:srgbClr val="000000"/>
                  </a:outerShdw>
                </a:effectLst>
                <a:ea typeface="Arial" charset="0"/>
                <a:cs typeface="Arial" charset="0"/>
              </a:rPr>
              <a:t> Eventos Adversos</a:t>
            </a:r>
            <a:endParaRPr lang="es-AR" altLang="es-ES_tradnl" b="1">
              <a:solidFill>
                <a:srgbClr val="C00000"/>
              </a:solidFill>
              <a:effectLst>
                <a:outerShdw blurRad="38100" dist="38100" dir="2700000" algn="tl">
                  <a:srgbClr val="000000"/>
                </a:outerShdw>
              </a:effectLst>
              <a:ea typeface="Arial" charset="0"/>
              <a:cs typeface="Arial" charset="0"/>
            </a:endParaRPr>
          </a:p>
        </p:txBody>
      </p:sp>
      <p:sp>
        <p:nvSpPr>
          <p:cNvPr id="148484" name="4 Marcador de contenido"/>
          <p:cNvSpPr>
            <a:spLocks noGrp="1"/>
          </p:cNvSpPr>
          <p:nvPr>
            <p:ph idx="4294967295"/>
          </p:nvPr>
        </p:nvSpPr>
        <p:spPr>
          <a:xfrm>
            <a:off x="428625" y="838200"/>
            <a:ext cx="8715375" cy="5000625"/>
          </a:xfrm>
          <a:solidFill>
            <a:schemeClr val="tx1"/>
          </a:solidFill>
        </p:spPr>
        <p:txBody>
          <a:bodyPr/>
          <a:lstStyle/>
          <a:p>
            <a:pPr eaLnBrk="1" hangingPunct="1">
              <a:buFont typeface="Wingdings 3" charset="2"/>
              <a:buNone/>
            </a:pPr>
            <a:r>
              <a:rPr lang="es-ES_tradnl" altLang="es-ES_tradnl" sz="2400" b="1">
                <a:solidFill>
                  <a:srgbClr val="C00000"/>
                </a:solidFill>
                <a:ea typeface="Arial" charset="0"/>
                <a:cs typeface="Arial" charset="0"/>
              </a:rPr>
              <a:t>Leves:</a:t>
            </a:r>
          </a:p>
          <a:p>
            <a:pPr eaLnBrk="1" hangingPunct="1"/>
            <a:r>
              <a:rPr lang="es-ES_tradnl" altLang="es-ES_tradnl" sz="2400" b="1">
                <a:solidFill>
                  <a:srgbClr val="002060"/>
                </a:solidFill>
                <a:ea typeface="Arial" charset="0"/>
                <a:cs typeface="Arial" charset="0"/>
              </a:rPr>
              <a:t>Vasodilatación </a:t>
            </a:r>
            <a:r>
              <a:rPr lang="es-AR" altLang="es-ES_tradnl" sz="2400" b="1">
                <a:solidFill>
                  <a:srgbClr val="002060"/>
                </a:solidFill>
                <a:ea typeface="Arial" charset="0"/>
                <a:cs typeface="Arial" charset="0"/>
              </a:rPr>
              <a:t>cutánea (rubor facial)</a:t>
            </a:r>
          </a:p>
          <a:p>
            <a:pPr eaLnBrk="1" hangingPunct="1"/>
            <a:r>
              <a:rPr lang="es-AR" altLang="es-ES_tradnl" sz="2400" b="1">
                <a:solidFill>
                  <a:srgbClr val="002060"/>
                </a:solidFill>
                <a:ea typeface="Arial" charset="0"/>
                <a:cs typeface="Arial" charset="0"/>
              </a:rPr>
              <a:t>Cefalea leve y transitoria</a:t>
            </a:r>
          </a:p>
          <a:p>
            <a:pPr eaLnBrk="1" hangingPunct="1"/>
            <a:r>
              <a:rPr lang="es-AR" altLang="es-ES_tradnl" sz="2400" b="1">
                <a:solidFill>
                  <a:srgbClr val="002060"/>
                </a:solidFill>
                <a:ea typeface="Arial" charset="0"/>
                <a:cs typeface="Arial" charset="0"/>
              </a:rPr>
              <a:t>Retención hídrica</a:t>
            </a:r>
          </a:p>
          <a:p>
            <a:pPr eaLnBrk="1" hangingPunct="1"/>
            <a:r>
              <a:rPr lang="es-AR" altLang="es-ES_tradnl" sz="2400" b="1">
                <a:solidFill>
                  <a:srgbClr val="002060"/>
                </a:solidFill>
                <a:ea typeface="Arial" charset="0"/>
                <a:cs typeface="Arial" charset="0"/>
              </a:rPr>
              <a:t>Hiponatremia (niños, múltiples dosis)</a:t>
            </a:r>
          </a:p>
          <a:p>
            <a:pPr eaLnBrk="1" hangingPunct="1"/>
            <a:endParaRPr lang="es-AR" altLang="es-ES_tradnl" sz="2400" b="1">
              <a:solidFill>
                <a:srgbClr val="002060"/>
              </a:solidFill>
              <a:ea typeface="Arial" charset="0"/>
              <a:cs typeface="Arial" charset="0"/>
            </a:endParaRPr>
          </a:p>
          <a:p>
            <a:pPr eaLnBrk="1" hangingPunct="1">
              <a:buFont typeface="Wingdings 3" charset="2"/>
              <a:buNone/>
            </a:pPr>
            <a:r>
              <a:rPr lang="es-AR" altLang="es-ES_tradnl" sz="2400" b="1">
                <a:solidFill>
                  <a:srgbClr val="C00000"/>
                </a:solidFill>
              </a:rPr>
              <a:t>Severos:</a:t>
            </a:r>
          </a:p>
          <a:p>
            <a:pPr eaLnBrk="1" hangingPunct="1"/>
            <a:r>
              <a:rPr lang="es-AR" altLang="es-ES_tradnl" sz="2400" b="1">
                <a:solidFill>
                  <a:srgbClr val="002060"/>
                </a:solidFill>
              </a:rPr>
              <a:t>Infarto de miocardio en paciente añoso (1988)</a:t>
            </a:r>
          </a:p>
          <a:p>
            <a:pPr eaLnBrk="1" hangingPunct="1"/>
            <a:r>
              <a:rPr lang="es-AR" altLang="es-ES_tradnl" sz="2400" b="1">
                <a:solidFill>
                  <a:srgbClr val="002060"/>
                </a:solidFill>
              </a:rPr>
              <a:t>Accidente cerebrovascular en paciente con insuficiencia renal crónica (1988)</a:t>
            </a:r>
          </a:p>
          <a:p>
            <a:pPr eaLnBrk="1" hangingPunct="1"/>
            <a:r>
              <a:rPr lang="es-AR" altLang="es-ES_tradnl" sz="2400" b="1">
                <a:solidFill>
                  <a:srgbClr val="002060"/>
                </a:solidFill>
              </a:rPr>
              <a:t>Tromboembolismo pulmonar en diabetes insípida</a:t>
            </a:r>
          </a:p>
          <a:p>
            <a:pPr eaLnBrk="1" hangingPunct="1"/>
            <a:endParaRPr lang="es-AR" altLang="es-ES_tradnl" sz="2400" b="1">
              <a:solidFill>
                <a:srgbClr val="002060"/>
              </a:solidFill>
            </a:endParaRPr>
          </a:p>
        </p:txBody>
      </p:sp>
      <p:sp>
        <p:nvSpPr>
          <p:cNvPr id="6" name="1 Título"/>
          <p:cNvSpPr>
            <a:spLocks noGrp="1"/>
          </p:cNvSpPr>
          <p:nvPr>
            <p:ph type="title" idx="4294967295"/>
          </p:nvPr>
        </p:nvSpPr>
        <p:spPr>
          <a:xfrm>
            <a:off x="393700" y="838200"/>
            <a:ext cx="8715375" cy="3505200"/>
          </a:xfrm>
          <a:solidFill>
            <a:schemeClr val="bg1"/>
          </a:solidFill>
        </p:spPr>
        <p:txBody>
          <a:bodyPr lIns="91440" tIns="45720" rIns="91440" bIns="45720">
            <a:noAutofit/>
          </a:bodyPr>
          <a:lstStyle/>
          <a:p>
            <a:pPr eaLnBrk="1" hangingPunct="1">
              <a:defRPr/>
            </a:pPr>
            <a:r>
              <a:rPr lang="es-AR" altLang="es-ES_tradnl" b="1" smtClean="0">
                <a:solidFill>
                  <a:srgbClr val="C00000"/>
                </a:solidFill>
              </a:rPr>
              <a:t>Contraindicaci</a:t>
            </a:r>
            <a:r>
              <a:rPr lang="es-AR" altLang="es-ES_tradnl" b="1" smtClean="0">
                <a:solidFill>
                  <a:srgbClr val="C00000"/>
                </a:solidFill>
                <a:latin typeface="Times New Roman" charset="0"/>
              </a:rPr>
              <a:t>ó</a:t>
            </a:r>
            <a:r>
              <a:rPr lang="es-AR" altLang="es-ES_tradnl" b="1" smtClean="0">
                <a:solidFill>
                  <a:srgbClr val="C00000"/>
                </a:solidFill>
              </a:rPr>
              <a:t>n para el uso de DDAVP </a:t>
            </a:r>
          </a:p>
        </p:txBody>
      </p:sp>
      <p:sp>
        <p:nvSpPr>
          <p:cNvPr id="4" name="2 Marcador de contenido"/>
          <p:cNvSpPr txBox="1">
            <a:spLocks/>
          </p:cNvSpPr>
          <p:nvPr/>
        </p:nvSpPr>
        <p:spPr bwMode="auto">
          <a:xfrm>
            <a:off x="457200" y="4343400"/>
            <a:ext cx="8472488" cy="1928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lnSpc>
                <a:spcPct val="150000"/>
              </a:lnSpc>
              <a:spcBef>
                <a:spcPts val="600"/>
              </a:spcBef>
              <a:buClr>
                <a:schemeClr val="accent1"/>
              </a:buClr>
              <a:buSzPct val="76000"/>
              <a:buFont typeface="Wingdings 3" charset="2"/>
              <a:buChar char=""/>
            </a:pPr>
            <a:r>
              <a:rPr lang="es-AR" altLang="es-ES_tradnl" sz="2400" b="1">
                <a:solidFill>
                  <a:srgbClr val="002060"/>
                </a:solidFill>
                <a:latin typeface="Gill Sans MT" charset="0"/>
                <a:ea typeface="Arial" charset="0"/>
                <a:cs typeface="Arial" charset="0"/>
              </a:rPr>
              <a:t>Factores de riesgo trombótico</a:t>
            </a:r>
          </a:p>
          <a:p>
            <a:pPr eaLnBrk="1" hangingPunct="1">
              <a:lnSpc>
                <a:spcPct val="150000"/>
              </a:lnSpc>
              <a:spcBef>
                <a:spcPts val="600"/>
              </a:spcBef>
              <a:buClr>
                <a:schemeClr val="accent1"/>
              </a:buClr>
              <a:buSzPct val="76000"/>
              <a:buFont typeface="Wingdings 3" charset="2"/>
              <a:buChar char=""/>
            </a:pPr>
            <a:r>
              <a:rPr lang="es-AR" altLang="es-ES_tradnl" sz="2400" b="1">
                <a:solidFill>
                  <a:srgbClr val="002060"/>
                </a:solidFill>
                <a:latin typeface="Gill Sans MT" charset="0"/>
                <a:ea typeface="Arial" charset="0"/>
                <a:cs typeface="Arial" charset="0"/>
              </a:rPr>
              <a:t>Pacientes con alteración en manejo de los líquidos</a:t>
            </a:r>
          </a:p>
          <a:p>
            <a:pPr eaLnBrk="1" hangingPunct="1">
              <a:lnSpc>
                <a:spcPct val="150000"/>
              </a:lnSpc>
              <a:spcBef>
                <a:spcPts val="600"/>
              </a:spcBef>
              <a:buClr>
                <a:schemeClr val="accent1"/>
              </a:buClr>
              <a:buSzPct val="76000"/>
              <a:buFont typeface="Wingdings 3" charset="2"/>
              <a:buChar char=""/>
            </a:pPr>
            <a:r>
              <a:rPr lang="es-AR" altLang="es-ES_tradnl" sz="2400" b="1">
                <a:solidFill>
                  <a:srgbClr val="002060"/>
                </a:solidFill>
                <a:latin typeface="Gill Sans MT" charset="0"/>
                <a:ea typeface="Arial" charset="0"/>
                <a:cs typeface="Arial" charset="0"/>
              </a:rPr>
              <a:t>Pacientes sin respuesta a la prueba terapéutica</a:t>
            </a:r>
          </a:p>
        </p:txBody>
      </p:sp>
      <p:sp>
        <p:nvSpPr>
          <p:cNvPr id="226309" name="4 Rectángulo"/>
          <p:cNvSpPr>
            <a:spLocks noChangeArrowheads="1"/>
          </p:cNvSpPr>
          <p:nvPr/>
        </p:nvSpPr>
        <p:spPr bwMode="auto">
          <a:xfrm>
            <a:off x="428625" y="6448425"/>
            <a:ext cx="8715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400">
                <a:ea typeface="Calibri" charset="0"/>
                <a:cs typeface="Calibri" charset="0"/>
              </a:rPr>
              <a:t>Nichols WL. 2008- Keeling DM. 2008- Mannucci PM. 2009- Federici AB. 2008- </a:t>
            </a:r>
            <a:r>
              <a:rPr lang="en-US" altLang="es-ES_tradnl" sz="1400">
                <a:ea typeface="Arial" charset="0"/>
                <a:cs typeface="Arial" charset="0"/>
              </a:rPr>
              <a:t> Rodeghiero F. 2009</a:t>
            </a:r>
            <a:endParaRPr lang="es-AR" altLang="es-ES_tradnl" sz="1400">
              <a:ea typeface="Arial" charset="0"/>
              <a:cs typeface="Arial" charset="0"/>
            </a:endParaRPr>
          </a:p>
        </p:txBody>
      </p:sp>
    </p:spTree>
    <p:extLst>
      <p:ext uri="{BB962C8B-B14F-4D97-AF65-F5344CB8AC3E}">
        <p14:creationId xmlns:p14="http://schemas.microsoft.com/office/powerpoint/2010/main" val="67802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4" grpId="0" animBg="1"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113" name="2 Marcador de contenido"/>
          <p:cNvSpPr txBox="1">
            <a:spLocks/>
          </p:cNvSpPr>
          <p:nvPr/>
        </p:nvSpPr>
        <p:spPr bwMode="auto">
          <a:xfrm>
            <a:off x="206375" y="1285875"/>
            <a:ext cx="8686800" cy="4357688"/>
          </a:xfrm>
          <a:prstGeom prst="rect">
            <a:avLst/>
          </a:prstGeom>
          <a:noFill/>
          <a:ln w="73025">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73050" indent="-27305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lnSpc>
                <a:spcPct val="150000"/>
              </a:lnSpc>
              <a:spcBef>
                <a:spcPts val="600"/>
              </a:spcBef>
              <a:buClr>
                <a:schemeClr val="accent1"/>
              </a:buClr>
              <a:buSzPct val="76000"/>
              <a:buFont typeface="Wingdings 3" charset="2"/>
              <a:buChar char=""/>
              <a:defRPr/>
            </a:pPr>
            <a:r>
              <a:rPr lang="es-AR" altLang="es-ES_tradnl" sz="2400" b="1" smtClean="0">
                <a:latin typeface="Al Nile" charset="-78"/>
                <a:ea typeface="Al Nile" charset="-78"/>
                <a:cs typeface="Al Nile" charset="-78"/>
              </a:rPr>
              <a:t>Dependería del tipo de enf. </a:t>
            </a:r>
            <a:r>
              <a:rPr lang="es-AR" altLang="es-ES_tradnl" sz="2400" b="1" dirty="0" smtClean="0">
                <a:latin typeface="Al Nile" charset="-78"/>
                <a:ea typeface="Al Nile" charset="-78"/>
                <a:cs typeface="Al Nile" charset="-78"/>
              </a:rPr>
              <a:t>de von Willebrand y del  genotipo. Recomendable hacerla al diagnóstico</a:t>
            </a:r>
          </a:p>
          <a:p>
            <a:pPr eaLnBrk="1" hangingPunct="1">
              <a:lnSpc>
                <a:spcPct val="150000"/>
              </a:lnSpc>
              <a:spcBef>
                <a:spcPts val="600"/>
              </a:spcBef>
              <a:buClr>
                <a:schemeClr val="accent1"/>
              </a:buClr>
              <a:buSzPct val="76000"/>
              <a:buFont typeface="Wingdings 3" charset="2"/>
              <a:buChar char=""/>
              <a:defRPr/>
            </a:pPr>
            <a:r>
              <a:rPr lang="es-AR" altLang="es-ES_tradnl" sz="2400" b="1" dirty="0" smtClean="0">
                <a:latin typeface="Al Nile" charset="-78"/>
                <a:ea typeface="Al Nile" charset="-78"/>
                <a:cs typeface="Al Nile" charset="-78"/>
              </a:rPr>
              <a:t>Variable e impredecible entre pacientes</a:t>
            </a:r>
          </a:p>
          <a:p>
            <a:pPr eaLnBrk="1" hangingPunct="1">
              <a:lnSpc>
                <a:spcPct val="150000"/>
              </a:lnSpc>
              <a:spcBef>
                <a:spcPts val="600"/>
              </a:spcBef>
              <a:buClr>
                <a:schemeClr val="accent1"/>
              </a:buClr>
              <a:buSzPct val="76000"/>
              <a:buFont typeface="Wingdings 3" charset="2"/>
              <a:buChar char=""/>
              <a:defRPr/>
            </a:pPr>
            <a:r>
              <a:rPr lang="es-AR" altLang="es-ES_tradnl" sz="2400" b="1" dirty="0" smtClean="0">
                <a:latin typeface="Al Nile" charset="-78"/>
                <a:ea typeface="Al Nile" charset="-78"/>
                <a:cs typeface="Al Nile" charset="-78"/>
              </a:rPr>
              <a:t>Consistente en la misma persona: No re-evaluar!!</a:t>
            </a:r>
          </a:p>
          <a:p>
            <a:pPr eaLnBrk="1" hangingPunct="1">
              <a:lnSpc>
                <a:spcPct val="150000"/>
              </a:lnSpc>
              <a:spcBef>
                <a:spcPts val="600"/>
              </a:spcBef>
              <a:buClr>
                <a:schemeClr val="accent1"/>
              </a:buClr>
              <a:buSzPct val="76000"/>
              <a:buFont typeface="Wingdings 3" charset="2"/>
              <a:buChar char=""/>
              <a:defRPr/>
            </a:pPr>
            <a:r>
              <a:rPr lang="es-AR" altLang="es-ES_tradnl" sz="2400" b="1" dirty="0" smtClean="0">
                <a:latin typeface="Al Nile" charset="-78"/>
                <a:ea typeface="Al Nile" charset="-78"/>
                <a:cs typeface="Al Nile" charset="-78"/>
              </a:rPr>
              <a:t>Afectan la respuesta: momento de infusión, dosis, reposo del paciente, tiempo y vía de administración, etc. </a:t>
            </a:r>
          </a:p>
          <a:p>
            <a:pPr eaLnBrk="1" hangingPunct="1">
              <a:lnSpc>
                <a:spcPct val="150000"/>
              </a:lnSpc>
              <a:spcBef>
                <a:spcPts val="600"/>
              </a:spcBef>
              <a:buClr>
                <a:schemeClr val="accent1"/>
              </a:buClr>
              <a:buSzPct val="76000"/>
              <a:buFont typeface="Wingdings 3" charset="2"/>
              <a:buChar char=""/>
              <a:defRPr/>
            </a:pPr>
            <a:r>
              <a:rPr lang="es-AR" altLang="es-ES_tradnl" sz="2400" b="1" dirty="0" smtClean="0">
                <a:latin typeface="Al Nile" charset="-78"/>
                <a:ea typeface="Al Nile" charset="-78"/>
                <a:cs typeface="Al Nile" charset="-78"/>
              </a:rPr>
              <a:t>Nunca durante episodio de sangrado ni en embarazo</a:t>
            </a:r>
          </a:p>
          <a:p>
            <a:pPr eaLnBrk="1" hangingPunct="1">
              <a:lnSpc>
                <a:spcPct val="150000"/>
              </a:lnSpc>
              <a:spcBef>
                <a:spcPts val="600"/>
              </a:spcBef>
              <a:buClr>
                <a:schemeClr val="accent1"/>
              </a:buClr>
              <a:buSzPct val="76000"/>
              <a:buFont typeface="Wingdings 3" charset="2"/>
              <a:buChar char=""/>
              <a:defRPr/>
            </a:pPr>
            <a:endParaRPr lang="es-AR" altLang="es-ES_tradnl" sz="2400" b="1" dirty="0" smtClean="0">
              <a:latin typeface="Al Nile" charset="-78"/>
              <a:ea typeface="Al Nile" charset="-78"/>
              <a:cs typeface="Al Nile" charset="-78"/>
            </a:endParaRPr>
          </a:p>
        </p:txBody>
      </p:sp>
      <p:sp>
        <p:nvSpPr>
          <p:cNvPr id="7" name="Text Box 3"/>
          <p:cNvSpPr txBox="1">
            <a:spLocks noChangeArrowheads="1"/>
          </p:cNvSpPr>
          <p:nvPr/>
        </p:nvSpPr>
        <p:spPr bwMode="auto">
          <a:xfrm>
            <a:off x="1187450" y="214313"/>
            <a:ext cx="6624638" cy="708025"/>
          </a:xfrm>
          <a:prstGeom prst="rect">
            <a:avLst/>
          </a:prstGeom>
          <a:solidFill>
            <a:srgbClr val="FF0000"/>
          </a:solidFill>
          <a:ln w="9525">
            <a:noFill/>
            <a:miter lim="800000"/>
            <a:headEnd/>
            <a:tailEnd/>
          </a:ln>
          <a:effectLst/>
        </p:spPr>
        <p:txBody>
          <a:bodyPr>
            <a:spAutoFit/>
          </a:bodyPr>
          <a:lstStyle/>
          <a:p>
            <a:pPr algn="ctr" eaLnBrk="1" fontAlgn="auto" hangingPunct="1">
              <a:spcBef>
                <a:spcPct val="50000"/>
              </a:spcBef>
              <a:spcAft>
                <a:spcPts val="0"/>
              </a:spcAft>
              <a:defRPr/>
            </a:pPr>
            <a:r>
              <a:rPr lang="es-ES" sz="4000" b="1" dirty="0">
                <a:effectLst>
                  <a:outerShdw blurRad="38100" dist="38100" dir="2700000" algn="tl">
                    <a:srgbClr val="C0C0C0"/>
                  </a:outerShdw>
                </a:effectLst>
                <a:latin typeface="Al Nile" charset="-78"/>
                <a:ea typeface="Al Nile" charset="-78"/>
                <a:cs typeface="Al Nile" charset="-78"/>
              </a:rPr>
              <a:t>Respuesta a DDAVP</a:t>
            </a:r>
          </a:p>
        </p:txBody>
      </p:sp>
      <p:cxnSp>
        <p:nvCxnSpPr>
          <p:cNvPr id="9" name="8 Conector recto"/>
          <p:cNvCxnSpPr/>
          <p:nvPr/>
        </p:nvCxnSpPr>
        <p:spPr>
          <a:xfrm>
            <a:off x="395288" y="5429250"/>
            <a:ext cx="7500937"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4787900" y="3571875"/>
            <a:ext cx="2071688"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8357" name="4 Rectángulo"/>
          <p:cNvSpPr>
            <a:spLocks noChangeArrowheads="1"/>
          </p:cNvSpPr>
          <p:nvPr/>
        </p:nvSpPr>
        <p:spPr bwMode="auto">
          <a:xfrm>
            <a:off x="395288" y="6092825"/>
            <a:ext cx="8501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600">
                <a:ea typeface="Calibri" charset="0"/>
                <a:cs typeface="Calibri" charset="0"/>
              </a:rPr>
              <a:t>Nichols WL. 2008 -Keeling DM. 2008- Mannucci PM. 2009- Federici AB. 2008</a:t>
            </a:r>
            <a:endParaRPr lang="es-AR" altLang="es-ES_tradnl" sz="1600">
              <a:ea typeface="Arial" charset="0"/>
              <a:cs typeface="Arial" charset="0"/>
            </a:endParaRPr>
          </a:p>
        </p:txBody>
      </p:sp>
    </p:spTree>
    <p:extLst>
      <p:ext uri="{BB962C8B-B14F-4D97-AF65-F5344CB8AC3E}">
        <p14:creationId xmlns:p14="http://schemas.microsoft.com/office/powerpoint/2010/main" val="1380554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Object 2"/>
          <p:cNvPicPr>
            <a:picLocks noChangeAspect="1"/>
          </p:cNvPicPr>
          <p:nvPr/>
        </p:nvPicPr>
        <p:blipFill>
          <a:blip r:embed="rId3"/>
          <a:stretch>
            <a:fillRect/>
          </a:stretch>
        </p:blipFill>
        <p:spPr>
          <a:xfrm>
            <a:off x="0" y="0"/>
            <a:ext cx="9144000" cy="6858000"/>
          </a:xfrm>
          <a:prstGeom prst="rect">
            <a:avLst/>
          </a:prstGeom>
        </p:spPr>
      </p:pic>
      <p:sp>
        <p:nvSpPr>
          <p:cNvPr id="80899" name="Rectangle 3"/>
          <p:cNvSpPr>
            <a:spLocks noChangeArrowheads="1"/>
          </p:cNvSpPr>
          <p:nvPr/>
        </p:nvSpPr>
        <p:spPr bwMode="auto">
          <a:xfrm>
            <a:off x="0" y="1905000"/>
            <a:ext cx="8915400" cy="2286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404938" y="549275"/>
            <a:ext cx="6119812" cy="3097213"/>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wrap="none"/>
          <a:lstStyle/>
          <a:p>
            <a:pPr algn="ctr" eaLnBrk="1" hangingPunct="1">
              <a:defRPr/>
            </a:pPr>
            <a:r>
              <a:rPr lang="es-ES_tradnl" sz="6000" b="1" dirty="0">
                <a:solidFill>
                  <a:schemeClr val="accent2">
                    <a:lumMod val="75000"/>
                  </a:schemeClr>
                </a:solidFill>
                <a:latin typeface="Al Nile" charset="-78"/>
                <a:ea typeface="Al Nile" charset="-78"/>
                <a:cs typeface="Al Nile" charset="-78"/>
              </a:rPr>
              <a:t>CONCENTRADOS </a:t>
            </a:r>
          </a:p>
          <a:p>
            <a:pPr algn="ctr" eaLnBrk="1" hangingPunct="1">
              <a:defRPr/>
            </a:pPr>
            <a:r>
              <a:rPr lang="es-ES_tradnl" sz="6000" b="1" dirty="0">
                <a:solidFill>
                  <a:schemeClr val="accent2">
                    <a:lumMod val="75000"/>
                  </a:schemeClr>
                </a:solidFill>
                <a:latin typeface="Al Nile" charset="-78"/>
                <a:ea typeface="Al Nile" charset="-78"/>
                <a:cs typeface="Al Nile" charset="-78"/>
              </a:rPr>
              <a:t>DE </a:t>
            </a:r>
          </a:p>
          <a:p>
            <a:pPr algn="ctr" eaLnBrk="1" hangingPunct="1">
              <a:defRPr/>
            </a:pPr>
            <a:r>
              <a:rPr lang="es-ES_tradnl" sz="6000" b="1" dirty="0">
                <a:solidFill>
                  <a:schemeClr val="accent2">
                    <a:lumMod val="75000"/>
                  </a:schemeClr>
                </a:solidFill>
                <a:latin typeface="Al Nile" charset="-78"/>
                <a:ea typeface="Al Nile" charset="-78"/>
                <a:cs typeface="Al Nile" charset="-78"/>
              </a:rPr>
              <a:t>FACTOR VIII/VW</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4149080"/>
            <a:ext cx="2376264" cy="1654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241" y="3919344"/>
            <a:ext cx="2741337" cy="226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692" y="4119605"/>
            <a:ext cx="2634094" cy="1570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873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4 Título"/>
          <p:cNvSpPr>
            <a:spLocks noGrp="1"/>
          </p:cNvSpPr>
          <p:nvPr>
            <p:ph type="title" idx="4294967295"/>
          </p:nvPr>
        </p:nvSpPr>
        <p:spPr>
          <a:xfrm>
            <a:off x="0" y="304800"/>
            <a:ext cx="7772400" cy="714375"/>
          </a:xfrm>
        </p:spPr>
        <p:txBody>
          <a:bodyPr lIns="91440" tIns="45720" rIns="91440" bIns="45720">
            <a:normAutofit/>
          </a:bodyPr>
          <a:lstStyle/>
          <a:p>
            <a:pPr eaLnBrk="1" hangingPunct="1">
              <a:defRPr/>
            </a:pPr>
            <a:r>
              <a:rPr lang="es-AR" altLang="es-ES_tradnl" sz="4000" b="1" smtClean="0">
                <a:solidFill>
                  <a:srgbClr val="C00000"/>
                </a:solidFill>
              </a:rPr>
              <a:t>Reemplazo alog</a:t>
            </a:r>
            <a:r>
              <a:rPr lang="es-AR" altLang="es-ES_tradnl" sz="4000" b="1" smtClean="0">
                <a:solidFill>
                  <a:srgbClr val="C00000"/>
                </a:solidFill>
                <a:latin typeface="Times New Roman" charset="0"/>
              </a:rPr>
              <a:t>é</a:t>
            </a:r>
            <a:r>
              <a:rPr lang="es-AR" altLang="es-ES_tradnl" sz="4000" b="1" smtClean="0">
                <a:solidFill>
                  <a:srgbClr val="C00000"/>
                </a:solidFill>
              </a:rPr>
              <a:t>nico</a:t>
            </a:r>
          </a:p>
        </p:txBody>
      </p:sp>
      <p:sp>
        <p:nvSpPr>
          <p:cNvPr id="8" name="7 Marcador de contenido"/>
          <p:cNvSpPr>
            <a:spLocks noGrp="1"/>
          </p:cNvSpPr>
          <p:nvPr>
            <p:ph sz="half" idx="4294967295"/>
          </p:nvPr>
        </p:nvSpPr>
        <p:spPr>
          <a:xfrm>
            <a:off x="642938" y="1362075"/>
            <a:ext cx="8501062" cy="4495800"/>
          </a:xfrm>
          <a:solidFill>
            <a:schemeClr val="tx1"/>
          </a:solidFill>
        </p:spPr>
        <p:txBody>
          <a:bodyPr/>
          <a:lstStyle/>
          <a:p>
            <a:pPr marL="273050" indent="-273050" eaLnBrk="1" hangingPunct="1">
              <a:lnSpc>
                <a:spcPct val="90000"/>
              </a:lnSpc>
              <a:buFont typeface="Wingdings 3" charset="2"/>
              <a:buChar char=""/>
            </a:pPr>
            <a:r>
              <a:rPr lang="es-AR" altLang="es-ES_tradnl" sz="2800" b="1">
                <a:solidFill>
                  <a:srgbClr val="002060"/>
                </a:solidFill>
              </a:rPr>
              <a:t>A quién? </a:t>
            </a:r>
          </a:p>
          <a:p>
            <a:pPr marL="273050" indent="-273050" eaLnBrk="1" hangingPunct="1">
              <a:lnSpc>
                <a:spcPct val="90000"/>
              </a:lnSpc>
              <a:buFont typeface="Calibri" charset="0"/>
              <a:buAutoNum type="arabicPeriod"/>
            </a:pPr>
            <a:r>
              <a:rPr lang="es-AR" altLang="es-ES_tradnl" sz="2800" b="1">
                <a:solidFill>
                  <a:srgbClr val="002060"/>
                </a:solidFill>
              </a:rPr>
              <a:t>Paciente con tipo 3 </a:t>
            </a:r>
          </a:p>
          <a:p>
            <a:pPr marL="273050" indent="-273050" eaLnBrk="1" hangingPunct="1">
              <a:lnSpc>
                <a:spcPct val="90000"/>
              </a:lnSpc>
              <a:buFont typeface="Calibri" charset="0"/>
              <a:buAutoNum type="arabicPeriod"/>
            </a:pPr>
            <a:r>
              <a:rPr lang="es-AR" altLang="es-ES_tradnl" sz="2800" b="1">
                <a:solidFill>
                  <a:srgbClr val="002060"/>
                </a:solidFill>
              </a:rPr>
              <a:t>Otros tipos/subtipos sin respuesta a o con </a:t>
            </a:r>
          </a:p>
          <a:p>
            <a:pPr marL="273050" indent="-273050" eaLnBrk="1" hangingPunct="1">
              <a:lnSpc>
                <a:spcPct val="90000"/>
              </a:lnSpc>
              <a:buFont typeface="Wingdings 3" charset="2"/>
              <a:buNone/>
            </a:pPr>
            <a:r>
              <a:rPr lang="es-AR" altLang="es-ES_tradnl" sz="2800" b="1">
                <a:solidFill>
                  <a:srgbClr val="002060"/>
                </a:solidFill>
              </a:rPr>
              <a:t> contraindicación de DDAVP</a:t>
            </a:r>
          </a:p>
          <a:p>
            <a:pPr marL="273050" indent="-273050" eaLnBrk="1" hangingPunct="1">
              <a:lnSpc>
                <a:spcPct val="90000"/>
              </a:lnSpc>
              <a:buFont typeface="Wingdings 3" charset="2"/>
              <a:buNone/>
            </a:pPr>
            <a:endParaRPr lang="es-AR" altLang="es-ES_tradnl" sz="2800" b="1">
              <a:solidFill>
                <a:srgbClr val="002060"/>
              </a:solidFill>
            </a:endParaRPr>
          </a:p>
          <a:p>
            <a:pPr marL="273050" indent="-273050" eaLnBrk="1" hangingPunct="1">
              <a:lnSpc>
                <a:spcPct val="90000"/>
              </a:lnSpc>
              <a:buFont typeface="Wingdings 3" charset="2"/>
              <a:buChar char=""/>
            </a:pPr>
            <a:r>
              <a:rPr lang="es-AR" altLang="es-ES_tradnl" sz="2800" b="1">
                <a:solidFill>
                  <a:srgbClr val="002060"/>
                </a:solidFill>
              </a:rPr>
              <a:t>Con qué?</a:t>
            </a:r>
          </a:p>
          <a:p>
            <a:pPr marL="273050" indent="-273050" eaLnBrk="1" hangingPunct="1">
              <a:lnSpc>
                <a:spcPct val="90000"/>
              </a:lnSpc>
              <a:buFont typeface="Calibri" charset="0"/>
              <a:buAutoNum type="arabicPeriod"/>
            </a:pPr>
            <a:r>
              <a:rPr lang="es-AR" altLang="es-ES_tradnl" sz="2800" b="1">
                <a:solidFill>
                  <a:srgbClr val="002060"/>
                </a:solidFill>
              </a:rPr>
              <a:t>Concentrados de VWF (con o sin FVIII?)</a:t>
            </a:r>
          </a:p>
          <a:p>
            <a:pPr marL="273050" indent="-273050" eaLnBrk="1" hangingPunct="1">
              <a:lnSpc>
                <a:spcPct val="90000"/>
              </a:lnSpc>
              <a:buFont typeface="Calibri" charset="0"/>
              <a:buAutoNum type="arabicPeriod"/>
            </a:pPr>
            <a:r>
              <a:rPr lang="es-AR" altLang="es-ES_tradnl" sz="2800" b="1">
                <a:solidFill>
                  <a:srgbClr val="002060"/>
                </a:solidFill>
              </a:rPr>
              <a:t>Crioprecipitados sólo en caso de no acceso a concentrados</a:t>
            </a:r>
          </a:p>
        </p:txBody>
      </p:sp>
      <p:sp>
        <p:nvSpPr>
          <p:cNvPr id="231427" name="4 Rectángulo"/>
          <p:cNvSpPr>
            <a:spLocks noChangeArrowheads="1"/>
          </p:cNvSpPr>
          <p:nvPr/>
        </p:nvSpPr>
        <p:spPr bwMode="auto">
          <a:xfrm>
            <a:off x="571500" y="6500813"/>
            <a:ext cx="8501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600">
                <a:ea typeface="Calibri" charset="0"/>
                <a:cs typeface="Calibri" charset="0"/>
              </a:rPr>
              <a:t>Nichols WL. 2008 -Keeling DM. 2008- Mannucci PM. 2009- Federici AB. 2008</a:t>
            </a:r>
            <a:endParaRPr lang="es-AR" altLang="es-ES_tradnl" sz="1600">
              <a:ea typeface="Arial" charset="0"/>
              <a:cs typeface="Arial" charset="0"/>
            </a:endParaRPr>
          </a:p>
        </p:txBody>
      </p:sp>
    </p:spTree>
    <p:extLst>
      <p:ext uri="{BB962C8B-B14F-4D97-AF65-F5344CB8AC3E}">
        <p14:creationId xmlns:p14="http://schemas.microsoft.com/office/powerpoint/2010/main" val="432486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ángulo redondeado 1"/>
          <p:cNvSpPr/>
          <p:nvPr/>
        </p:nvSpPr>
        <p:spPr bwMode="auto">
          <a:xfrm>
            <a:off x="2633663" y="333375"/>
            <a:ext cx="4818062" cy="792163"/>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4000" dirty="0">
                <a:latin typeface="Al Nile" charset="-78"/>
                <a:ea typeface="Al Nile" charset="-78"/>
                <a:cs typeface="Al Nile" charset="-78"/>
              </a:rPr>
              <a:t>PRECAUCION CIRUGIA</a:t>
            </a:r>
          </a:p>
        </p:txBody>
      </p:sp>
      <p:sp>
        <p:nvSpPr>
          <p:cNvPr id="232450" name="Rectángulo redondeado 3"/>
          <p:cNvSpPr>
            <a:spLocks noChangeArrowheads="1"/>
          </p:cNvSpPr>
          <p:nvPr/>
        </p:nvSpPr>
        <p:spPr bwMode="auto">
          <a:xfrm>
            <a:off x="2700338" y="1484313"/>
            <a:ext cx="4032250" cy="576262"/>
          </a:xfrm>
          <a:prstGeom prst="roundRect">
            <a:avLst>
              <a:gd name="adj" fmla="val 16667"/>
            </a:avLst>
          </a:prstGeom>
          <a:solidFill>
            <a:srgbClr val="FB0B05"/>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LAS PREGUNTAS SERIAN:</a:t>
            </a:r>
          </a:p>
        </p:txBody>
      </p:sp>
      <p:sp>
        <p:nvSpPr>
          <p:cNvPr id="5" name="Rectángulo redondeado 4"/>
          <p:cNvSpPr/>
          <p:nvPr/>
        </p:nvSpPr>
        <p:spPr bwMode="auto">
          <a:xfrm>
            <a:off x="179388" y="3141663"/>
            <a:ext cx="3313112" cy="574675"/>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CON QUE TRATAR???</a:t>
            </a:r>
          </a:p>
        </p:txBody>
      </p:sp>
      <p:sp>
        <p:nvSpPr>
          <p:cNvPr id="6" name="Rectángulo redondeado 5"/>
          <p:cNvSpPr/>
          <p:nvPr/>
        </p:nvSpPr>
        <p:spPr bwMode="auto">
          <a:xfrm>
            <a:off x="179388" y="3933825"/>
            <a:ext cx="3313112" cy="574675"/>
          </a:xfrm>
          <a:prstGeom prst="roundRect">
            <a:avLst/>
          </a:prstGeom>
          <a:solidFill>
            <a:schemeClr val="accent5">
              <a:lumMod val="2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CUANTO DAR??</a:t>
            </a:r>
          </a:p>
        </p:txBody>
      </p:sp>
      <p:sp>
        <p:nvSpPr>
          <p:cNvPr id="232453" name="Rectángulo redondeado 6"/>
          <p:cNvSpPr>
            <a:spLocks noChangeArrowheads="1"/>
          </p:cNvSpPr>
          <p:nvPr/>
        </p:nvSpPr>
        <p:spPr bwMode="auto">
          <a:xfrm>
            <a:off x="179388" y="4797425"/>
            <a:ext cx="4032250" cy="576263"/>
          </a:xfrm>
          <a:prstGeom prst="roundRect">
            <a:avLst>
              <a:gd name="adj" fmla="val 16667"/>
            </a:avLst>
          </a:prstGeom>
          <a:solidFill>
            <a:srgbClr val="00B0F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POR CUANTO TIEMPO????</a:t>
            </a:r>
          </a:p>
        </p:txBody>
      </p:sp>
      <p:sp>
        <p:nvSpPr>
          <p:cNvPr id="8" name="Rectángulo redondeado 7"/>
          <p:cNvSpPr/>
          <p:nvPr/>
        </p:nvSpPr>
        <p:spPr bwMode="auto">
          <a:xfrm>
            <a:off x="179388" y="5516563"/>
            <a:ext cx="8785225" cy="576262"/>
          </a:xfrm>
          <a:prstGeom prst="round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2500" dirty="0">
                <a:latin typeface="Al Nile" charset="-78"/>
                <a:ea typeface="Al Nile" charset="-78"/>
                <a:cs typeface="Al Nile" charset="-78"/>
              </a:rPr>
              <a:t>MUY IMPORTANTE¡¡¡¡¡</a:t>
            </a:r>
            <a:r>
              <a:rPr lang="es-ES" sz="2500" dirty="0">
                <a:latin typeface="Al Nile" charset="-78"/>
                <a:ea typeface="Al Nile" charset="-78"/>
                <a:cs typeface="Al Nile" charset="-78"/>
              </a:rPr>
              <a:t>  SIMPRE HABLAR ANTES CON EL CIRUJANO</a:t>
            </a:r>
            <a:endParaRPr lang="es-ES_tradnl" sz="2500" dirty="0">
              <a:latin typeface="Al Nile" charset="-78"/>
              <a:ea typeface="Al Nile" charset="-78"/>
              <a:cs typeface="Al Nile" charset="-78"/>
            </a:endParaRPr>
          </a:p>
        </p:txBody>
      </p:sp>
      <p:sp>
        <p:nvSpPr>
          <p:cNvPr id="9" name="Rectángulo redondeado 8"/>
          <p:cNvSpPr/>
          <p:nvPr/>
        </p:nvSpPr>
        <p:spPr bwMode="auto">
          <a:xfrm>
            <a:off x="179388" y="2276475"/>
            <a:ext cx="3313112" cy="576263"/>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TIPO DE CIRUGIA</a:t>
            </a:r>
          </a:p>
        </p:txBody>
      </p:sp>
      <p:sp>
        <p:nvSpPr>
          <p:cNvPr id="10" name="Rectángulo redondeado 9"/>
          <p:cNvSpPr/>
          <p:nvPr/>
        </p:nvSpPr>
        <p:spPr bwMode="auto">
          <a:xfrm>
            <a:off x="4284663" y="2276475"/>
            <a:ext cx="2663825" cy="504825"/>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a:t>&gt; O &lt; -  MUCOSA</a:t>
            </a:r>
          </a:p>
        </p:txBody>
      </p:sp>
      <p:sp>
        <p:nvSpPr>
          <p:cNvPr id="11" name="Rectángulo redondeado 10"/>
          <p:cNvSpPr/>
          <p:nvPr/>
        </p:nvSpPr>
        <p:spPr bwMode="auto">
          <a:xfrm>
            <a:off x="4211638" y="3068638"/>
            <a:ext cx="4752975" cy="504825"/>
          </a:xfrm>
          <a:prstGeom prst="roundRect">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VIII/VW</a:t>
            </a:r>
            <a:r>
              <a:rPr lang="es-ES" altLang="es-ES_tradnl" sz="2400"/>
              <a:t>  -  DESMO - AROTRAN</a:t>
            </a:r>
            <a:endParaRPr lang="es-ES_tradnl" altLang="es-ES_tradnl" sz="2400"/>
          </a:p>
        </p:txBody>
      </p:sp>
      <p:sp>
        <p:nvSpPr>
          <p:cNvPr id="12" name="Rectángulo redondeado 11"/>
          <p:cNvSpPr/>
          <p:nvPr/>
        </p:nvSpPr>
        <p:spPr bwMode="auto">
          <a:xfrm>
            <a:off x="4265613" y="3916363"/>
            <a:ext cx="4699000" cy="503237"/>
          </a:xfrm>
          <a:prstGeom prst="roundRect">
            <a:avLst/>
          </a:prstGeom>
          <a:solidFill>
            <a:schemeClr val="tx2">
              <a:lumMod val="60000"/>
              <a:lumOff val="40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dirty="0"/>
              <a:t>QUE NIVEL ALCANZAR &gt; 50%</a:t>
            </a:r>
          </a:p>
        </p:txBody>
      </p:sp>
      <p:sp>
        <p:nvSpPr>
          <p:cNvPr id="232459" name="Rectángulo redondeado 12"/>
          <p:cNvSpPr>
            <a:spLocks noChangeArrowheads="1"/>
          </p:cNvSpPr>
          <p:nvPr/>
        </p:nvSpPr>
        <p:spPr bwMode="auto">
          <a:xfrm>
            <a:off x="4716463" y="4797425"/>
            <a:ext cx="4248150" cy="503238"/>
          </a:xfrm>
          <a:prstGeom prst="roundRect">
            <a:avLst>
              <a:gd name="adj" fmla="val 16667"/>
            </a:avLst>
          </a:prstGeom>
          <a:solidFill>
            <a:srgbClr val="92D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400"/>
              <a:t>DEPENDE CICATRIZACION</a:t>
            </a:r>
          </a:p>
        </p:txBody>
      </p:sp>
      <p:sp>
        <p:nvSpPr>
          <p:cNvPr id="232460" name="Rectángulo redondeado 13"/>
          <p:cNvSpPr>
            <a:spLocks noChangeArrowheads="1"/>
          </p:cNvSpPr>
          <p:nvPr/>
        </p:nvSpPr>
        <p:spPr bwMode="auto">
          <a:xfrm>
            <a:off x="179388" y="6165850"/>
            <a:ext cx="8496300" cy="576263"/>
          </a:xfrm>
          <a:prstGeom prst="roundRect">
            <a:avLst>
              <a:gd name="adj" fmla="val 16667"/>
            </a:avLst>
          </a:prstGeom>
          <a:solidFill>
            <a:srgbClr val="92D05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000">
                <a:latin typeface="Al Nile" charset="-78"/>
                <a:ea typeface="Al Nile" charset="-78"/>
                <a:cs typeface="Al Nile" charset="-78"/>
              </a:rPr>
              <a:t>AVISARLE QUE EL PATRON DE SANGRADO ES IGUAL A CULQUIER PACIENTE¡¡</a:t>
            </a:r>
          </a:p>
        </p:txBody>
      </p:sp>
      <p:pic>
        <p:nvPicPr>
          <p:cNvPr id="15" name="Imagen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86" y="359053"/>
            <a:ext cx="1317593" cy="1097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3893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4763"/>
            <a:ext cx="8964613" cy="4386262"/>
          </a:xfrm>
          <a:prstGeom prst="rect">
            <a:avLst/>
          </a:prstGeom>
          <a:noFill/>
          <a:ln w="8255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233474" name="Rectángulo redondeado 2"/>
          <p:cNvSpPr>
            <a:spLocks noChangeArrowheads="1"/>
          </p:cNvSpPr>
          <p:nvPr/>
        </p:nvSpPr>
        <p:spPr bwMode="auto">
          <a:xfrm>
            <a:off x="468313" y="260350"/>
            <a:ext cx="8064500" cy="647700"/>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b="1">
                <a:latin typeface="Al Nile" charset="-78"/>
                <a:ea typeface="Al Nile" charset="-78"/>
                <a:cs typeface="Al Nile" charset="-78"/>
              </a:rPr>
              <a:t>TIPOS DE CONCENTRADOS PARA EL TTO VWD</a:t>
            </a:r>
          </a:p>
        </p:txBody>
      </p:sp>
      <p:sp>
        <p:nvSpPr>
          <p:cNvPr id="233475" name="Rectángulo 3"/>
          <p:cNvSpPr>
            <a:spLocks noChangeArrowheads="1"/>
          </p:cNvSpPr>
          <p:nvPr/>
        </p:nvSpPr>
        <p:spPr bwMode="auto">
          <a:xfrm>
            <a:off x="395288" y="5949950"/>
            <a:ext cx="8064500" cy="647700"/>
          </a:xfrm>
          <a:prstGeom prst="rect">
            <a:avLst/>
          </a:prstGeom>
          <a:solidFill>
            <a:srgbClr val="FFC000"/>
          </a:solidFill>
          <a:ln w="730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ES_tradnl" altLang="es-ES_tradnl" sz="2800" b="1">
                <a:latin typeface="Al Nile" charset="-78"/>
                <a:ea typeface="Al Nile" charset="-78"/>
                <a:cs typeface="Al Nile" charset="-78"/>
              </a:rPr>
              <a:t>NUNCA USAR FVIIIr o FACTORES MONOCLONALES</a:t>
            </a:r>
          </a:p>
        </p:txBody>
      </p:sp>
      <p:cxnSp>
        <p:nvCxnSpPr>
          <p:cNvPr id="6" name="Conector recto 5"/>
          <p:cNvCxnSpPr/>
          <p:nvPr/>
        </p:nvCxnSpPr>
        <p:spPr bwMode="auto">
          <a:xfrm>
            <a:off x="107950" y="2781300"/>
            <a:ext cx="935038" cy="0"/>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Conector recto 7"/>
          <p:cNvCxnSpPr/>
          <p:nvPr/>
        </p:nvCxnSpPr>
        <p:spPr bwMode="auto">
          <a:xfrm>
            <a:off x="107950" y="3357563"/>
            <a:ext cx="935038"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ector recto 8"/>
          <p:cNvCxnSpPr/>
          <p:nvPr/>
        </p:nvCxnSpPr>
        <p:spPr bwMode="auto">
          <a:xfrm>
            <a:off x="179388" y="3500438"/>
            <a:ext cx="431800" cy="0"/>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ector recto 10"/>
          <p:cNvCxnSpPr/>
          <p:nvPr/>
        </p:nvCxnSpPr>
        <p:spPr bwMode="auto">
          <a:xfrm>
            <a:off x="179388" y="4437063"/>
            <a:ext cx="647700" cy="0"/>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dondear rectángulo de esquina del mismo lado 12"/>
          <p:cNvSpPr/>
          <p:nvPr/>
        </p:nvSpPr>
        <p:spPr bwMode="auto">
          <a:xfrm>
            <a:off x="4067175" y="1700213"/>
            <a:ext cx="1441450" cy="433387"/>
          </a:xfrm>
          <a:prstGeom prst="round2SameRect">
            <a:avLst/>
          </a:prstGeom>
          <a:noFill/>
          <a:ln w="73025" cap="flat" cmpd="sng" algn="ctr">
            <a:solidFill>
              <a:srgbClr val="00B050"/>
            </a:solidFill>
            <a:prstDash val="solid"/>
            <a:round/>
            <a:headEnd type="none" w="med" len="med"/>
            <a:tailEnd type="none" w="med" len="med"/>
          </a:ln>
          <a:effectLst/>
          <a:extLst/>
        </p:spPr>
        <p:txBody>
          <a:bodyPr wrap="none"/>
          <a:lstStyle/>
          <a:p>
            <a:pPr eaLnBrk="1" hangingPunct="1">
              <a:defRPr/>
            </a:pPr>
            <a:endParaRPr lang="es-ES_tradnl"/>
          </a:p>
        </p:txBody>
      </p:sp>
      <p:sp>
        <p:nvSpPr>
          <p:cNvPr id="14" name="Redondear rectángulo de esquina del mismo lado 13"/>
          <p:cNvSpPr/>
          <p:nvPr/>
        </p:nvSpPr>
        <p:spPr bwMode="auto">
          <a:xfrm>
            <a:off x="6156325" y="1681163"/>
            <a:ext cx="1439863" cy="431800"/>
          </a:xfrm>
          <a:prstGeom prst="round2SameRect">
            <a:avLst/>
          </a:prstGeom>
          <a:noFill/>
          <a:ln w="73025" cap="flat" cmpd="sng" algn="ctr">
            <a:solidFill>
              <a:srgbClr val="FF0000"/>
            </a:solidFill>
            <a:prstDash val="solid"/>
            <a:round/>
            <a:headEnd type="none" w="med" len="med"/>
            <a:tailEnd type="none" w="med" len="med"/>
          </a:ln>
          <a:effectLst/>
          <a:extLst/>
        </p:spPr>
        <p:txBody>
          <a:bodyPr wrap="none"/>
          <a:lstStyle/>
          <a:p>
            <a:pPr eaLnBrk="1" hangingPunct="1">
              <a:defRPr/>
            </a:pPr>
            <a:endParaRPr lang="es-ES_tradnl"/>
          </a:p>
        </p:txBody>
      </p:sp>
      <p:sp>
        <p:nvSpPr>
          <p:cNvPr id="15" name="Redondear rectángulo de esquina del mismo lado 14"/>
          <p:cNvSpPr/>
          <p:nvPr/>
        </p:nvSpPr>
        <p:spPr bwMode="auto">
          <a:xfrm>
            <a:off x="7885113" y="1484313"/>
            <a:ext cx="1187450" cy="549275"/>
          </a:xfrm>
          <a:prstGeom prst="round2SameRect">
            <a:avLst/>
          </a:prstGeom>
          <a:noFill/>
          <a:ln w="73025" cap="flat" cmpd="sng" algn="ctr">
            <a:solidFill>
              <a:schemeClr val="accent2">
                <a:lumMod val="75000"/>
              </a:schemeClr>
            </a:solidFill>
            <a:prstDash val="solid"/>
            <a:round/>
            <a:headEnd type="none" w="med" len="med"/>
            <a:tailEnd type="none" w="med" len="med"/>
          </a:ln>
          <a:effectLst/>
          <a:extLst/>
        </p:spPr>
        <p:txBody>
          <a:bodyPr wrap="none"/>
          <a:lstStyle/>
          <a:p>
            <a:pPr eaLnBrk="1" hangingPunct="1">
              <a:defRPr/>
            </a:pPr>
            <a:endParaRPr lang="es-ES_tradnl"/>
          </a:p>
        </p:txBody>
      </p:sp>
      <p:cxnSp>
        <p:nvCxnSpPr>
          <p:cNvPr id="17" name="Conector recto 16"/>
          <p:cNvCxnSpPr/>
          <p:nvPr/>
        </p:nvCxnSpPr>
        <p:spPr bwMode="auto">
          <a:xfrm>
            <a:off x="8172450" y="3213100"/>
            <a:ext cx="792163" cy="0"/>
          </a:xfrm>
          <a:prstGeom prst="line">
            <a:avLst/>
          </a:prstGeom>
          <a:solidFill>
            <a:schemeClr val="accent1"/>
          </a:solidFill>
          <a:ln w="539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80593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2875" y="344488"/>
            <a:ext cx="8858250" cy="584200"/>
          </a:xfrm>
          <a:prstGeom prst="rect">
            <a:avLst/>
          </a:prstGeom>
          <a:noFill/>
          <a:ln w="9525">
            <a:noFill/>
            <a:miter lim="800000"/>
            <a:headEnd/>
            <a:tailEnd/>
          </a:ln>
          <a:effectLst/>
        </p:spPr>
        <p:txBody>
          <a:bodyPr anchor="ct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b="1">
                <a:solidFill>
                  <a:srgbClr val="C00000"/>
                </a:solidFill>
                <a:effectLst>
                  <a:outerShdw blurRad="38100" dist="38100" dir="2700000" algn="tl">
                    <a:srgbClr val="000000"/>
                  </a:outerShdw>
                </a:effectLst>
                <a:ea typeface="Calibri" charset="0"/>
                <a:cs typeface="Calibri" charset="0"/>
              </a:rPr>
              <a:t>Dosis concentrados de VWF/FVIII</a:t>
            </a:r>
            <a:endParaRPr lang="es-AR" altLang="es-ES_tradnl" b="1">
              <a:solidFill>
                <a:srgbClr val="C00000"/>
              </a:solidFill>
              <a:effectLst>
                <a:outerShdw blurRad="38100" dist="38100" dir="2700000" algn="tl">
                  <a:srgbClr val="000000"/>
                </a:outerShdw>
              </a:effectLst>
              <a:ea typeface="Arial" charset="0"/>
              <a:cs typeface="Arial" charset="0"/>
            </a:endParaRPr>
          </a:p>
        </p:txBody>
      </p:sp>
      <p:sp>
        <p:nvSpPr>
          <p:cNvPr id="234498" name="2 Rectángulo"/>
          <p:cNvSpPr>
            <a:spLocks noChangeArrowheads="1"/>
          </p:cNvSpPr>
          <p:nvPr/>
        </p:nvSpPr>
        <p:spPr bwMode="auto">
          <a:xfrm>
            <a:off x="285750" y="1071563"/>
            <a:ext cx="450056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lnSpc>
                <a:spcPct val="150000"/>
              </a:lnSpc>
              <a:spcBef>
                <a:spcPct val="0"/>
              </a:spcBef>
              <a:buClrTx/>
              <a:buSzTx/>
              <a:buFontTx/>
              <a:buNone/>
            </a:pPr>
            <a:r>
              <a:rPr lang="es-AR" altLang="es-ES_tradnl" sz="2400" b="1">
                <a:latin typeface="Gill Sans MT" charset="0"/>
                <a:ea typeface="Calibri" charset="0"/>
                <a:cs typeface="Calibri" charset="0"/>
              </a:rPr>
              <a:t> </a:t>
            </a:r>
          </a:p>
        </p:txBody>
      </p:sp>
      <p:graphicFrame>
        <p:nvGraphicFramePr>
          <p:cNvPr id="158755" name="Group 35"/>
          <p:cNvGraphicFramePr>
            <a:graphicFrameLocks noGrp="1"/>
          </p:cNvGraphicFramePr>
          <p:nvPr/>
        </p:nvGraphicFramePr>
        <p:xfrm>
          <a:off x="142875" y="1336675"/>
          <a:ext cx="8929688" cy="4663440"/>
        </p:xfrm>
        <a:graphic>
          <a:graphicData uri="http://schemas.openxmlformats.org/drawingml/2006/table">
            <a:tbl>
              <a:tblPr/>
              <a:tblGrid>
                <a:gridCol w="2146300"/>
                <a:gridCol w="3295650"/>
                <a:gridCol w="3487738"/>
              </a:tblGrid>
              <a:tr h="97472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bg1"/>
                          </a:solidFill>
                          <a:effectLst/>
                          <a:latin typeface="Times New Roman" charset="0"/>
                          <a:ea typeface="Calibri" charset="0"/>
                          <a:cs typeface="Calibri" charset="0"/>
                        </a:rPr>
                        <a:t>Dosis </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bg1"/>
                          </a:solidFill>
                          <a:effectLst/>
                          <a:latin typeface="Times New Roman" charset="0"/>
                          <a:ea typeface="Calibri" charset="0"/>
                          <a:cs typeface="Calibri" charset="0"/>
                        </a:rPr>
                        <a:t>(UI  VWF: RCo)</a:t>
                      </a:r>
                    </a:p>
                  </a:txBody>
                  <a:tcPr anchor="ctr" horzOverflow="overflow">
                    <a:lnL w="28575" cap="flat" cmpd="sng" algn="ctr">
                      <a:solidFill>
                        <a:srgbClr val="C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bg1"/>
                          </a:solidFill>
                          <a:effectLst/>
                          <a:latin typeface="Times New Roman" charset="0"/>
                          <a:ea typeface="Calibri" charset="0"/>
                          <a:cs typeface="Calibri" charset="0"/>
                        </a:rPr>
                        <a:t>Sangrado o Cirugía </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bg1"/>
                          </a:solidFill>
                          <a:effectLst/>
                          <a:latin typeface="Times New Roman" charset="0"/>
                          <a:ea typeface="Calibri" charset="0"/>
                          <a:cs typeface="Calibri" charset="0"/>
                        </a:rPr>
                        <a:t>Mayor</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bg1"/>
                          </a:solidFill>
                          <a:effectLst/>
                          <a:latin typeface="Times New Roman" charset="0"/>
                          <a:ea typeface="Arial" charset="0"/>
                          <a:cs typeface="Arial" charset="0"/>
                        </a:rPr>
                        <a:t>Sangrado o Cirugía </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bg1"/>
                          </a:solidFill>
                          <a:effectLst/>
                          <a:latin typeface="Times New Roman" charset="0"/>
                          <a:ea typeface="Arial" charset="0"/>
                          <a:cs typeface="Arial" charset="0"/>
                        </a:rPr>
                        <a:t>Menor</a:t>
                      </a:r>
                    </a:p>
                  </a:txBody>
                  <a:tcPr anchor="ctr" horzOverflow="overflow">
                    <a:lnL w="28575" cap="flat" cmpd="sng" algn="ctr">
                      <a:solidFill>
                        <a:schemeClr val="bg1"/>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solidFill>
                      <a:srgbClr val="C00000"/>
                    </a:solidFill>
                  </a:tcPr>
                </a:tc>
              </a:tr>
              <a:tr h="53181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Carga</a:t>
                      </a:r>
                      <a:endParaRPr kumimoji="0" lang="es-AR" altLang="es-ES_tradnl" sz="2000" b="1" i="0" u="none" strike="noStrike" cap="none" normalizeH="0" baseline="0">
                        <a:ln>
                          <a:noFill/>
                        </a:ln>
                        <a:solidFill>
                          <a:schemeClr val="tx1"/>
                        </a:solidFill>
                        <a:effectLst/>
                        <a:latin typeface="Times New Roman" charset="0"/>
                        <a:ea typeface="Arial" charset="0"/>
                        <a:cs typeface="Arial" charset="0"/>
                      </a:endParaRP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40–60 U/ kg</a:t>
                      </a:r>
                      <a:endParaRPr kumimoji="0" lang="es-AR" altLang="es-ES_tradnl" sz="2000" b="1" i="0" u="none" strike="noStrike" cap="none" normalizeH="0" baseline="0">
                        <a:ln>
                          <a:noFill/>
                        </a:ln>
                        <a:solidFill>
                          <a:schemeClr val="tx1"/>
                        </a:solidFill>
                        <a:effectLst/>
                        <a:latin typeface="Times New Roman" charset="0"/>
                        <a:ea typeface="Arial" charset="0"/>
                        <a:cs typeface="Arial" charset="0"/>
                      </a:endParaRP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30–60 U/ kg</a:t>
                      </a:r>
                      <a:endParaRPr kumimoji="0" lang="es-AR" altLang="es-ES_tradnl" sz="2000" b="1" i="0" u="none" strike="noStrike" cap="none" normalizeH="0" baseline="0">
                        <a:ln>
                          <a:noFill/>
                        </a:ln>
                        <a:solidFill>
                          <a:schemeClr val="tx1"/>
                        </a:solidFill>
                        <a:effectLst/>
                        <a:latin typeface="Times New Roman" charset="0"/>
                        <a:ea typeface="Arial" charset="0"/>
                        <a:cs typeface="Arial" charset="0"/>
                      </a:endParaRP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53181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Arial" charset="0"/>
                          <a:cs typeface="Arial" charset="0"/>
                        </a:rPr>
                        <a:t>Mantenimiento</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20-40 U/kg cada 8–24 hs</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20–40 U/kg cada 12-48 hs</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r>
              <a:tr h="97472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Arial" charset="0"/>
                          <a:cs typeface="Arial" charset="0"/>
                        </a:rPr>
                        <a:t>Objetivo terapéutico</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VWF:RCo &gt;50 UI/dL</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FVIII &gt;50 UI/dL </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hMerge="1">
                  <a:txBody>
                    <a:bodyPr/>
                    <a:lstStyle/>
                    <a:p>
                      <a:endParaRPr lang="es-ES_tradnl"/>
                    </a:p>
                  </a:txBody>
                  <a:tcPr/>
                </a:tc>
              </a:tr>
              <a:tr h="531813">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Arial" charset="0"/>
                          <a:cs typeface="Arial" charset="0"/>
                        </a:rPr>
                        <a:t>Duración</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5-10 días (según evolución)</a:t>
                      </a:r>
                      <a:endParaRPr kumimoji="0" lang="es-AR" altLang="es-ES_tradnl" sz="2000" b="1" i="0" u="none" strike="noStrike" cap="none" normalizeH="0" baseline="0">
                        <a:ln>
                          <a:noFill/>
                        </a:ln>
                        <a:solidFill>
                          <a:schemeClr val="tx1"/>
                        </a:solidFill>
                        <a:effectLst/>
                        <a:latin typeface="Times New Roman" charset="0"/>
                        <a:ea typeface="Arial" charset="0"/>
                        <a:cs typeface="Arial" charset="0"/>
                      </a:endParaRP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hMerge="1">
                  <a:txBody>
                    <a:bodyPr/>
                    <a:lstStyle/>
                    <a:p>
                      <a:endParaRPr lang="es-ES_tradnl"/>
                    </a:p>
                  </a:txBody>
                  <a:tcPr/>
                </a:tc>
              </a:tr>
              <a:tr h="974725">
                <a:tc>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l"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Arial" charset="0"/>
                          <a:cs typeface="Arial" charset="0"/>
                        </a:rPr>
                        <a:t>Nivel de seguridad</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accent2"/>
                        </a:buClr>
                        <a:buSzPct val="80000"/>
                        <a:buFont typeface="Wingdings" charset="2"/>
                        <a:defRPr sz="28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defRPr sz="24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defRPr sz="2000">
                          <a:solidFill>
                            <a:schemeClr val="tx1"/>
                          </a:solidFill>
                          <a:latin typeface="Times New Roman" charset="0"/>
                          <a:ea typeface="Times New Roman" charset="0"/>
                          <a:cs typeface="Times New Roman" charset="0"/>
                        </a:defRPr>
                      </a:lvl3pPr>
                      <a:lvl4pPr marL="1600200" indent="-228600">
                        <a:spcBef>
                          <a:spcPct val="20000"/>
                        </a:spcBef>
                        <a:buClr>
                          <a:schemeClr val="tx1"/>
                        </a:buClr>
                        <a:defRPr>
                          <a:solidFill>
                            <a:schemeClr val="tx1"/>
                          </a:solidFill>
                          <a:latin typeface="Times New Roman" charset="0"/>
                          <a:ea typeface="Times New Roman" charset="0"/>
                          <a:cs typeface="Times New Roman" charset="0"/>
                        </a:defRPr>
                      </a:lvl4pPr>
                      <a:lvl5pPr marL="2057400" indent="-228600">
                        <a:spcBef>
                          <a:spcPct val="20000"/>
                        </a:spcBef>
                        <a:buClr>
                          <a:schemeClr val="accent1"/>
                        </a:buClr>
                        <a:defRPr>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defRPr>
                          <a:solidFill>
                            <a:schemeClr val="tx1"/>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VWF:RCo &lt; 200 UI/dL</a:t>
                      </a:r>
                    </a:p>
                    <a:p>
                      <a:pPr marL="0" marR="0" lvl="0" indent="0" algn="ctr" defTabSz="914400" rtl="0" eaLnBrk="1" fontAlgn="base" latinLnBrk="0" hangingPunct="1">
                        <a:lnSpc>
                          <a:spcPct val="150000"/>
                        </a:lnSpc>
                        <a:spcBef>
                          <a:spcPct val="0"/>
                        </a:spcBef>
                        <a:spcAft>
                          <a:spcPct val="0"/>
                        </a:spcAft>
                        <a:buClr>
                          <a:schemeClr val="accent2"/>
                        </a:buClr>
                        <a:buSzPct val="80000"/>
                        <a:buFontTx/>
                        <a:buNone/>
                        <a:tabLst/>
                      </a:pPr>
                      <a:r>
                        <a:rPr kumimoji="0" lang="es-AR" altLang="es-ES_tradnl" sz="2000" b="1" i="0" u="none" strike="noStrike" cap="none" normalizeH="0" baseline="0">
                          <a:ln>
                            <a:noFill/>
                          </a:ln>
                          <a:solidFill>
                            <a:schemeClr val="tx1"/>
                          </a:solidFill>
                          <a:effectLst/>
                          <a:latin typeface="Times New Roman" charset="0"/>
                          <a:ea typeface="Calibri" charset="0"/>
                          <a:cs typeface="Calibri" charset="0"/>
                        </a:rPr>
                        <a:t>FVIII &lt;  250–300 UI/dL</a:t>
                      </a:r>
                    </a:p>
                  </a:txBody>
                  <a:tcPr anchor="ctr" horzOverflow="overflow">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a:noFill/>
                    </a:lnTlToBr>
                    <a:lnBlToTr>
                      <a:noFill/>
                    </a:lnBlToTr>
                    <a:noFill/>
                  </a:tcPr>
                </a:tc>
                <a:tc hMerge="1">
                  <a:txBody>
                    <a:bodyPr/>
                    <a:lstStyle/>
                    <a:p>
                      <a:endParaRPr lang="es-ES_tradnl"/>
                    </a:p>
                  </a:txBody>
                  <a:tcPr/>
                </a:tc>
              </a:tr>
            </a:tbl>
          </a:graphicData>
        </a:graphic>
      </p:graphicFrame>
      <p:sp>
        <p:nvSpPr>
          <p:cNvPr id="234528" name="Text Box 1029"/>
          <p:cNvSpPr txBox="1">
            <a:spLocks noChangeArrowheads="1"/>
          </p:cNvSpPr>
          <p:nvPr/>
        </p:nvSpPr>
        <p:spPr bwMode="auto">
          <a:xfrm>
            <a:off x="3505200" y="6505575"/>
            <a:ext cx="20574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0000" tIns="46800" rIns="90000" bIns="46800">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a:lnSpc>
                <a:spcPct val="110000"/>
              </a:lnSpc>
              <a:spcBef>
                <a:spcPct val="50000"/>
              </a:spcBef>
              <a:buClrTx/>
              <a:buSzTx/>
              <a:buFontTx/>
              <a:buNone/>
            </a:pPr>
            <a:r>
              <a:rPr lang="es-ES" altLang="es-ES_tradnl" sz="1600">
                <a:latin typeface="Gill Sans MT" charset="0"/>
                <a:ea typeface="Arial" charset="0"/>
                <a:cs typeface="Arial" charset="0"/>
              </a:rPr>
              <a:t>Nichols WL</a:t>
            </a:r>
            <a:r>
              <a:rPr lang="es-MX" altLang="es-ES_tradnl" sz="1600">
                <a:latin typeface="Gill Sans MT" charset="0"/>
                <a:ea typeface="Arial" charset="0"/>
                <a:cs typeface="Arial" charset="0"/>
              </a:rPr>
              <a:t>. 2008</a:t>
            </a:r>
            <a:r>
              <a:rPr lang="es-ES" altLang="es-ES_tradnl" sz="1600">
                <a:latin typeface="Gill Sans MT" charset="0"/>
                <a:ea typeface="Arial" charset="0"/>
                <a:cs typeface="Arial" charset="0"/>
              </a:rPr>
              <a:t> </a:t>
            </a:r>
          </a:p>
        </p:txBody>
      </p:sp>
      <p:sp>
        <p:nvSpPr>
          <p:cNvPr id="234529" name="6 CuadroTexto"/>
          <p:cNvSpPr txBox="1">
            <a:spLocks noChangeArrowheads="1"/>
          </p:cNvSpPr>
          <p:nvPr/>
        </p:nvSpPr>
        <p:spPr bwMode="auto">
          <a:xfrm>
            <a:off x="404813" y="6003925"/>
            <a:ext cx="7526337" cy="396875"/>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r>
              <a:rPr lang="es-AR" altLang="es-ES_tradnl" sz="2000" b="1">
                <a:solidFill>
                  <a:srgbClr val="002060"/>
                </a:solidFill>
                <a:latin typeface="Calibri" charset="0"/>
                <a:ea typeface="Arial" charset="0"/>
                <a:cs typeface="Arial" charset="0"/>
              </a:rPr>
              <a:t>Exodoncias y otros procedimientos menores: nivel deseado </a:t>
            </a:r>
            <a:r>
              <a:rPr lang="es-AR" altLang="es-ES_tradnl" sz="2000" b="1">
                <a:solidFill>
                  <a:srgbClr val="002060"/>
                </a:solidFill>
                <a:latin typeface="Calibri" charset="0"/>
                <a:ea typeface="Calibri" charset="0"/>
                <a:cs typeface="Calibri" charset="0"/>
              </a:rPr>
              <a:t>&gt;30 UI/dL</a:t>
            </a:r>
            <a:endParaRPr lang="es-AR" altLang="es-ES_tradnl" sz="2000" b="1">
              <a:solidFill>
                <a:srgbClr val="002060"/>
              </a:solidFill>
              <a:latin typeface="Calibri" charset="0"/>
              <a:ea typeface="Arial" charset="0"/>
              <a:cs typeface="Arial" charset="0"/>
            </a:endParaRPr>
          </a:p>
        </p:txBody>
      </p:sp>
    </p:spTree>
    <p:extLst>
      <p:ext uri="{BB962C8B-B14F-4D97-AF65-F5344CB8AC3E}">
        <p14:creationId xmlns:p14="http://schemas.microsoft.com/office/powerpoint/2010/main" val="12430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4018" name="Imagen 2"/>
          <p:cNvPicPr>
            <a:picLocks noChangeAspect="1"/>
          </p:cNvPicPr>
          <p:nvPr/>
        </p:nvPicPr>
        <p:blipFill>
          <a:blip r:embed="rId2">
            <a:extLst>
              <a:ext uri="{28A0092B-C50C-407E-A947-70E740481C1C}">
                <a14:useLocalDpi xmlns:a14="http://schemas.microsoft.com/office/drawing/2010/main" val="0"/>
              </a:ext>
            </a:extLst>
          </a:blip>
          <a:srcRect l="-2702" t="2" r="-5405" b="36958"/>
          <a:stretch>
            <a:fillRect/>
          </a:stretch>
        </p:blipFill>
        <p:spPr bwMode="auto">
          <a:xfrm>
            <a:off x="31750" y="2708275"/>
            <a:ext cx="9293225" cy="3744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6250"/>
            <a:ext cx="8569325" cy="1651000"/>
          </a:xfrm>
          <a:prstGeom prst="rect">
            <a:avLst/>
          </a:prstGeom>
          <a:noFill/>
          <a:ln w="95250">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37571" name="Rectángulo redondeado 1"/>
          <p:cNvSpPr>
            <a:spLocks noChangeArrowheads="1"/>
          </p:cNvSpPr>
          <p:nvPr/>
        </p:nvSpPr>
        <p:spPr bwMode="auto">
          <a:xfrm>
            <a:off x="7451725" y="2997200"/>
            <a:ext cx="1223963" cy="3527425"/>
          </a:xfrm>
          <a:prstGeom prst="roundRect">
            <a:avLst>
              <a:gd name="adj" fmla="val 16667"/>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Tx/>
              <a:buNone/>
            </a:pPr>
            <a:endParaRPr lang="es-ES_tradnl" altLang="es-ES_tradnl" sz="2400"/>
          </a:p>
        </p:txBody>
      </p:sp>
    </p:spTree>
    <p:extLst>
      <p:ext uri="{BB962C8B-B14F-4D97-AF65-F5344CB8AC3E}">
        <p14:creationId xmlns:p14="http://schemas.microsoft.com/office/powerpoint/2010/main" val="475932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187450" y="1052513"/>
            <a:ext cx="6408738" cy="792162"/>
          </a:xfrm>
          <a:prstGeom prst="roundRect">
            <a:avLst>
              <a:gd name="adj" fmla="val 0"/>
            </a:avLst>
          </a:prstGeom>
          <a:solidFill>
            <a:schemeClr val="accent6">
              <a:lumMod val="60000"/>
              <a:lumOff val="40000"/>
            </a:schemeClr>
          </a:solidFill>
          <a:ln w="95250" cap="flat" cmpd="sng" algn="ctr">
            <a:solidFill>
              <a:srgbClr val="FFC000"/>
            </a:solidFill>
            <a:prstDash val="solid"/>
            <a:round/>
            <a:headEnd type="none" w="med" len="med"/>
            <a:tailEnd type="none" w="med" len="med"/>
          </a:ln>
          <a:effectLst/>
          <a:extLst/>
        </p:spPr>
        <p:txBody>
          <a:bodyPr wrap="none"/>
          <a:lstStyle/>
          <a:p>
            <a:pPr algn="ctr" eaLnBrk="1" hangingPunct="1">
              <a:defRPr/>
            </a:pPr>
            <a:r>
              <a:rPr lang="es-ES_tradnl" sz="4800" dirty="0">
                <a:latin typeface="Al Nile" charset="-78"/>
                <a:ea typeface="Al Nile" charset="-78"/>
                <a:cs typeface="Al Nile" charset="-78"/>
              </a:rPr>
              <a:t>TERAPIA COADYUVANTE</a:t>
            </a:r>
          </a:p>
        </p:txBody>
      </p:sp>
      <p:sp>
        <p:nvSpPr>
          <p:cNvPr id="243714" name="Rectángulo redondeado 3"/>
          <p:cNvSpPr>
            <a:spLocks noChangeArrowheads="1"/>
          </p:cNvSpPr>
          <p:nvPr/>
        </p:nvSpPr>
        <p:spPr bwMode="auto">
          <a:xfrm>
            <a:off x="1547813" y="2492375"/>
            <a:ext cx="5689600" cy="1439863"/>
          </a:xfrm>
          <a:prstGeom prst="roundRect">
            <a:avLst>
              <a:gd name="adj" fmla="val 16667"/>
            </a:avLst>
          </a:prstGeom>
          <a:noFill/>
          <a:ln w="6985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lstStyle>
            <a:lvl1pPr marL="342900" indent="-342900">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0"/>
              </a:spcBef>
              <a:buClrTx/>
              <a:buSzTx/>
              <a:buFont typeface="Arial" charset="0"/>
              <a:buChar char="•"/>
            </a:pPr>
            <a:r>
              <a:rPr lang="es-ES_tradnl" altLang="es-ES_tradnl" sz="2400">
                <a:latin typeface="Al Nile" charset="-78"/>
                <a:ea typeface="Al Nile" charset="-78"/>
                <a:cs typeface="Al Nile" charset="-78"/>
              </a:rPr>
              <a:t>AGENTE ANTIFIBRINOLITICOS</a:t>
            </a:r>
          </a:p>
          <a:p>
            <a:pPr eaLnBrk="1" hangingPunct="1">
              <a:spcBef>
                <a:spcPct val="0"/>
              </a:spcBef>
              <a:buClrTx/>
              <a:buSzTx/>
              <a:buFont typeface="Arial" charset="0"/>
              <a:buChar char="•"/>
            </a:pPr>
            <a:r>
              <a:rPr lang="es-ES_tradnl" altLang="es-ES_tradnl" sz="2400">
                <a:latin typeface="Al Nile" charset="-78"/>
                <a:ea typeface="Al Nile" charset="-78"/>
                <a:cs typeface="Al Nile" charset="-78"/>
              </a:rPr>
              <a:t>ESTROGENO</a:t>
            </a:r>
          </a:p>
          <a:p>
            <a:pPr eaLnBrk="1" hangingPunct="1">
              <a:spcBef>
                <a:spcPct val="0"/>
              </a:spcBef>
              <a:buClrTx/>
              <a:buSzTx/>
              <a:buFont typeface="Arial" charset="0"/>
              <a:buChar char="•"/>
            </a:pPr>
            <a:r>
              <a:rPr lang="es-ES_tradnl" altLang="es-ES_tradnl" sz="2400">
                <a:latin typeface="Al Nile" charset="-78"/>
                <a:ea typeface="Al Nile" charset="-78"/>
                <a:cs typeface="Al Nile" charset="-78"/>
              </a:rPr>
              <a:t>AGENTES HEMOSTATICOS TOPICOS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4434036"/>
            <a:ext cx="3556000" cy="201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ángulo redondeado 4"/>
          <p:cNvSpPr/>
          <p:nvPr/>
        </p:nvSpPr>
        <p:spPr bwMode="auto">
          <a:xfrm>
            <a:off x="323850" y="765175"/>
            <a:ext cx="8640763" cy="3455988"/>
          </a:xfrm>
          <a:prstGeom prst="roundRect">
            <a:avLst/>
          </a:prstGeom>
          <a:solidFill>
            <a:schemeClr val="tx1"/>
          </a:solidFill>
          <a:ln w="57150" cap="flat" cmpd="sng" algn="ctr">
            <a:solidFill>
              <a:srgbClr val="FF0000"/>
            </a:solidFill>
            <a:prstDash val="solid"/>
            <a:round/>
            <a:headEnd type="none" w="med" len="med"/>
            <a:tailEnd type="none" w="med" len="med"/>
          </a:ln>
          <a:effectLst/>
          <a:extLst/>
        </p:spPr>
        <p:txBody>
          <a:bodyPr wrap="none"/>
          <a:lstStyle/>
          <a:p>
            <a:pPr marL="342900" indent="-342900" eaLnBrk="1" hangingPunct="1">
              <a:buFont typeface="Arial" charset="0"/>
              <a:buChar char="•"/>
              <a:defRPr/>
            </a:pPr>
            <a:r>
              <a:rPr lang="es-ES_tradnl" sz="2800" b="1">
                <a:solidFill>
                  <a:srgbClr val="FF0000"/>
                </a:solidFill>
                <a:latin typeface="Al Nile" charset="-78"/>
                <a:ea typeface="Al Nile" charset="-78"/>
                <a:cs typeface="Al Nile" charset="-78"/>
              </a:rPr>
              <a:t>CONTRACEPTIVOS ORALES</a:t>
            </a:r>
            <a:endParaRPr lang="es-ES_tradnl" sz="2800" b="1" dirty="0">
              <a:solidFill>
                <a:srgbClr val="FF0000"/>
              </a:solidFill>
              <a:latin typeface="Al Nile" charset="-78"/>
              <a:ea typeface="Al Nile" charset="-78"/>
              <a:cs typeface="Al Nile" charset="-78"/>
            </a:endParaRPr>
          </a:p>
          <a:p>
            <a:pPr marL="342900" indent="-342900" eaLnBrk="1" hangingPunct="1">
              <a:buFont typeface="Arial" charset="0"/>
              <a:buChar char="•"/>
              <a:defRPr/>
            </a:pPr>
            <a:r>
              <a:rPr lang="es-ES_tradnl" sz="2800" b="1" dirty="0">
                <a:solidFill>
                  <a:schemeClr val="bg1">
                    <a:lumMod val="60000"/>
                    <a:lumOff val="40000"/>
                  </a:schemeClr>
                </a:solidFill>
                <a:latin typeface="Al Nile" charset="-78"/>
                <a:ea typeface="Al Nile" charset="-78"/>
                <a:cs typeface="Al Nile" charset="-78"/>
              </a:rPr>
              <a:t>MEDROXYPROGESTERONA ACETATO DE DEPOSITO</a:t>
            </a:r>
          </a:p>
          <a:p>
            <a:pPr eaLnBrk="1" hangingPunct="1">
              <a:defRPr/>
            </a:pPr>
            <a:r>
              <a:rPr lang="es-ES_tradnl" sz="2800" b="1" dirty="0">
                <a:solidFill>
                  <a:schemeClr val="bg1">
                    <a:lumMod val="60000"/>
                    <a:lumOff val="40000"/>
                  </a:schemeClr>
                </a:solidFill>
                <a:latin typeface="Al Nile" charset="-78"/>
                <a:ea typeface="Al Nile" charset="-78"/>
                <a:cs typeface="Al Nile" charset="-78"/>
              </a:rPr>
              <a:t>MIRENA (Dispositivo IU y </a:t>
            </a:r>
            <a:r>
              <a:rPr lang="es-ES_tradnl" sz="2800" b="1" dirty="0" err="1">
                <a:solidFill>
                  <a:schemeClr val="bg1">
                    <a:lumMod val="60000"/>
                    <a:lumOff val="40000"/>
                  </a:schemeClr>
                </a:solidFill>
                <a:latin typeface="Al Nile" charset="-78"/>
                <a:ea typeface="Al Nile" charset="-78"/>
                <a:cs typeface="Al Nile" charset="-78"/>
              </a:rPr>
              <a:t>liberaci</a:t>
            </a:r>
            <a:r>
              <a:rPr lang="es-ES" sz="2800" b="1" dirty="0" err="1">
                <a:solidFill>
                  <a:schemeClr val="bg1">
                    <a:lumMod val="60000"/>
                    <a:lumOff val="40000"/>
                  </a:schemeClr>
                </a:solidFill>
                <a:latin typeface="Al Nile" charset="-78"/>
                <a:ea typeface="Al Nile" charset="-78"/>
                <a:cs typeface="Al Nile" charset="-78"/>
              </a:rPr>
              <a:t>òn</a:t>
            </a:r>
            <a:r>
              <a:rPr lang="es-ES" sz="2800" b="1" dirty="0">
                <a:solidFill>
                  <a:schemeClr val="bg1">
                    <a:lumMod val="60000"/>
                    <a:lumOff val="40000"/>
                  </a:schemeClr>
                </a:solidFill>
                <a:latin typeface="Al Nile" charset="-78"/>
                <a:ea typeface="Al Nile" charset="-78"/>
                <a:cs typeface="Al Nile" charset="-78"/>
              </a:rPr>
              <a:t> de </a:t>
            </a:r>
            <a:r>
              <a:rPr lang="es-ES" sz="2800" b="1" dirty="0" err="1">
                <a:solidFill>
                  <a:schemeClr val="bg1">
                    <a:lumMod val="60000"/>
                    <a:lumOff val="40000"/>
                  </a:schemeClr>
                </a:solidFill>
                <a:latin typeface="Al Nile" charset="-78"/>
                <a:ea typeface="Al Nile" charset="-78"/>
                <a:cs typeface="Al Nile" charset="-78"/>
              </a:rPr>
              <a:t>Levonogestrel</a:t>
            </a:r>
            <a:r>
              <a:rPr lang="es-ES" sz="2800" b="1" dirty="0">
                <a:solidFill>
                  <a:schemeClr val="bg1">
                    <a:lumMod val="60000"/>
                    <a:lumOff val="40000"/>
                  </a:schemeClr>
                </a:solidFill>
                <a:latin typeface="Al Nile" charset="-78"/>
                <a:ea typeface="Al Nile" charset="-78"/>
                <a:cs typeface="Al Nile" charset="-78"/>
              </a:rPr>
              <a:t>)</a:t>
            </a:r>
          </a:p>
          <a:p>
            <a:pPr eaLnBrk="1" hangingPunct="1">
              <a:defRPr/>
            </a:pPr>
            <a:endParaRPr lang="es-ES" sz="2800" b="1" dirty="0">
              <a:solidFill>
                <a:schemeClr val="bg1">
                  <a:lumMod val="60000"/>
                  <a:lumOff val="40000"/>
                </a:schemeClr>
              </a:solidFill>
              <a:latin typeface="Al Nile" charset="-78"/>
              <a:ea typeface="Al Nile" charset="-78"/>
              <a:cs typeface="Al Nile" charset="-78"/>
            </a:endParaRPr>
          </a:p>
          <a:p>
            <a:pPr marL="342900" indent="-342900" eaLnBrk="1" hangingPunct="1">
              <a:buFont typeface="Arial" charset="0"/>
              <a:buChar char="•"/>
              <a:defRPr/>
            </a:pPr>
            <a:r>
              <a:rPr lang="es-ES" sz="2800" b="1" dirty="0">
                <a:solidFill>
                  <a:schemeClr val="tx2">
                    <a:lumMod val="75000"/>
                  </a:schemeClr>
                </a:solidFill>
                <a:latin typeface="Al Nile" charset="-78"/>
                <a:ea typeface="Al Nile" charset="-78"/>
                <a:cs typeface="Al Nile" charset="-78"/>
              </a:rPr>
              <a:t>ACIDO EPSILON AMINO CAPROICO</a:t>
            </a:r>
          </a:p>
          <a:p>
            <a:pPr marL="342900" indent="-342900" eaLnBrk="1" hangingPunct="1">
              <a:buFont typeface="Arial" charset="0"/>
              <a:buChar char="•"/>
              <a:defRPr/>
            </a:pPr>
            <a:r>
              <a:rPr lang="es-ES" sz="2800" b="1" dirty="0">
                <a:solidFill>
                  <a:srgbClr val="92D050"/>
                </a:solidFill>
                <a:latin typeface="Al Nile" charset="-78"/>
                <a:ea typeface="Al Nile" charset="-78"/>
                <a:cs typeface="Al Nile" charset="-78"/>
              </a:rPr>
              <a:t>ACIDO TRANEXAMICO (AROTRAN)</a:t>
            </a:r>
            <a:endParaRPr lang="es-ES_tradnl" sz="2800" b="1" dirty="0">
              <a:solidFill>
                <a:srgbClr val="92D050"/>
              </a:solidFill>
              <a:latin typeface="Al Nile" charset="-78"/>
              <a:ea typeface="Al Nile" charset="-78"/>
              <a:cs typeface="Al Nile" charset="-78"/>
            </a:endParaRPr>
          </a:p>
        </p:txBody>
      </p:sp>
    </p:spTree>
    <p:extLst>
      <p:ext uri="{BB962C8B-B14F-4D97-AF65-F5344CB8AC3E}">
        <p14:creationId xmlns:p14="http://schemas.microsoft.com/office/powerpoint/2010/main" val="176514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CuadroTexto"/>
          <p:cNvSpPr txBox="1">
            <a:spLocks noChangeArrowheads="1"/>
          </p:cNvSpPr>
          <p:nvPr/>
        </p:nvSpPr>
        <p:spPr bwMode="auto">
          <a:xfrm>
            <a:off x="971600" y="188640"/>
            <a:ext cx="7084640" cy="830997"/>
          </a:xfrm>
          <a:prstGeom prst="rect">
            <a:avLst/>
          </a:prstGeom>
          <a:solidFill>
            <a:srgbClr val="FFC000"/>
          </a:solidFill>
          <a:ln w="82550">
            <a:solidFill>
              <a:srgbClr val="FF0000"/>
            </a:solidFill>
            <a:miter lim="800000"/>
            <a:headEnd/>
            <a:tailEnd/>
          </a:ln>
          <a:effectLst>
            <a:reflection blurRad="139700" stA="45000" endPos="65000" dist="50800" dir="5400000" sy="-100000" algn="bl" rotWithShape="0"/>
          </a:effectLst>
        </p:spPr>
        <p:txBody>
          <a:bodyPr>
            <a:spAutoFit/>
          </a:bodyPr>
          <a:lstStyle/>
          <a:p>
            <a:pPr algn="ctr" eaLnBrk="1" hangingPunct="1">
              <a:defRPr/>
            </a:pPr>
            <a:r>
              <a:rPr lang="es-AR" sz="4800" b="1" dirty="0">
                <a:solidFill>
                  <a:srgbClr val="C00000"/>
                </a:solidFill>
                <a:effectLst>
                  <a:outerShdw blurRad="38100" dist="38100" dir="2700000" algn="tl">
                    <a:srgbClr val="000000">
                      <a:alpha val="43137"/>
                    </a:srgbClr>
                  </a:outerShdw>
                </a:effectLst>
                <a:latin typeface="Al Nile" charset="-78"/>
                <a:ea typeface="Al Nile" charset="-78"/>
                <a:cs typeface="Al Nile" charset="-78"/>
              </a:rPr>
              <a:t>Agentes </a:t>
            </a:r>
            <a:r>
              <a:rPr lang="es-AR" sz="4800" b="1" dirty="0" err="1">
                <a:solidFill>
                  <a:srgbClr val="C00000"/>
                </a:solidFill>
                <a:effectLst>
                  <a:outerShdw blurRad="38100" dist="38100" dir="2700000" algn="tl">
                    <a:srgbClr val="000000">
                      <a:alpha val="43137"/>
                    </a:srgbClr>
                  </a:outerShdw>
                </a:effectLst>
                <a:latin typeface="Al Nile" charset="-78"/>
                <a:ea typeface="Al Nile" charset="-78"/>
                <a:cs typeface="Al Nile" charset="-78"/>
              </a:rPr>
              <a:t>antifibrinolíticos</a:t>
            </a:r>
            <a:endParaRPr lang="es-AR" sz="4800" b="1" dirty="0">
              <a:solidFill>
                <a:srgbClr val="C00000"/>
              </a:solidFill>
              <a:effectLst>
                <a:outerShdw blurRad="38100" dist="38100" dir="2700000" algn="tl">
                  <a:srgbClr val="000000">
                    <a:alpha val="43137"/>
                  </a:srgbClr>
                </a:outerShdw>
              </a:effectLst>
              <a:latin typeface="Al Nile" charset="-78"/>
              <a:ea typeface="Al Nile" charset="-78"/>
              <a:cs typeface="Al Nile" charset="-78"/>
            </a:endParaRPr>
          </a:p>
        </p:txBody>
      </p:sp>
      <p:sp>
        <p:nvSpPr>
          <p:cNvPr id="163843" name="4 Marcador de contenido"/>
          <p:cNvSpPr>
            <a:spLocks noGrp="1"/>
          </p:cNvSpPr>
          <p:nvPr>
            <p:ph idx="4294967295"/>
          </p:nvPr>
        </p:nvSpPr>
        <p:spPr>
          <a:xfrm>
            <a:off x="214313" y="1214438"/>
            <a:ext cx="8786812" cy="5143500"/>
          </a:xfrm>
          <a:solidFill>
            <a:schemeClr val="tx1"/>
          </a:solidFill>
        </p:spPr>
        <p:txBody>
          <a:bodyPr/>
          <a:lstStyle/>
          <a:p>
            <a:pPr eaLnBrk="1" hangingPunct="1"/>
            <a:r>
              <a:rPr lang="es-AR" altLang="es-ES_tradnl" sz="2200" b="1">
                <a:solidFill>
                  <a:srgbClr val="002060"/>
                </a:solidFill>
              </a:rPr>
              <a:t>Profilaxis o tratamiento de sangrados mucosos menores</a:t>
            </a:r>
          </a:p>
          <a:p>
            <a:pPr eaLnBrk="1" hangingPunct="1"/>
            <a:r>
              <a:rPr lang="es-AR" altLang="es-ES_tradnl" sz="2200" b="1">
                <a:solidFill>
                  <a:srgbClr val="002060"/>
                </a:solidFill>
              </a:rPr>
              <a:t>Contraindicados en hematuria</a:t>
            </a:r>
          </a:p>
          <a:p>
            <a:pPr eaLnBrk="1" hangingPunct="1"/>
            <a:r>
              <a:rPr lang="es-AR" altLang="es-ES_tradnl" sz="2200" b="1">
                <a:solidFill>
                  <a:srgbClr val="002060"/>
                </a:solidFill>
              </a:rPr>
              <a:t>Administración oral, ev o tópica, solos o con DDAVP</a:t>
            </a:r>
          </a:p>
          <a:p>
            <a:pPr eaLnBrk="1" hangingPunct="1"/>
            <a:endParaRPr lang="es-AR" altLang="es-ES_tradnl" sz="2200" b="1">
              <a:solidFill>
                <a:srgbClr val="002060"/>
              </a:solidFill>
            </a:endParaRPr>
          </a:p>
          <a:p>
            <a:pPr eaLnBrk="1" hangingPunct="1">
              <a:buFont typeface="Wingdings 3" charset="2"/>
              <a:buNone/>
            </a:pPr>
            <a:r>
              <a:rPr lang="es-AR" altLang="es-ES_tradnl" sz="2200" b="1">
                <a:solidFill>
                  <a:srgbClr val="002060"/>
                </a:solidFill>
              </a:rPr>
              <a:t>Ácido epsilón-aminocaproico (AEAC)</a:t>
            </a:r>
          </a:p>
          <a:p>
            <a:pPr eaLnBrk="1" hangingPunct="1"/>
            <a:r>
              <a:rPr lang="es-AR" altLang="es-ES_tradnl" sz="2200" b="1">
                <a:solidFill>
                  <a:srgbClr val="002060"/>
                </a:solidFill>
              </a:rPr>
              <a:t>Dosis: 50-100 mg/kg (máximo: 6 gramos), cada 4-6 horas, durante 7-10 (máximo 24 gramos en 24 horas).</a:t>
            </a:r>
          </a:p>
          <a:p>
            <a:pPr eaLnBrk="1" hangingPunct="1">
              <a:buFont typeface="Wingdings 3" charset="2"/>
              <a:buNone/>
            </a:pPr>
            <a:endParaRPr lang="es-AR" altLang="es-ES_tradnl" sz="2200" b="1">
              <a:solidFill>
                <a:srgbClr val="002060"/>
              </a:solidFill>
            </a:endParaRPr>
          </a:p>
          <a:p>
            <a:pPr eaLnBrk="1" hangingPunct="1">
              <a:buFont typeface="Wingdings 3" charset="2"/>
              <a:buNone/>
            </a:pPr>
            <a:r>
              <a:rPr lang="es-AR" altLang="es-ES_tradnl" sz="2200" b="1">
                <a:solidFill>
                  <a:srgbClr val="002060"/>
                </a:solidFill>
              </a:rPr>
              <a:t>Ácido tranexámico</a:t>
            </a:r>
          </a:p>
          <a:p>
            <a:pPr eaLnBrk="1" hangingPunct="1"/>
            <a:r>
              <a:rPr lang="es-AR" altLang="es-ES_tradnl" sz="2200" b="1">
                <a:solidFill>
                  <a:srgbClr val="002060"/>
                </a:solidFill>
              </a:rPr>
              <a:t>Dosis: 25 mg/kg vo cada 8 horas durante 10 días para inhibir la fibrinólisis y permitir la cicatrización de heridas. </a:t>
            </a:r>
          </a:p>
          <a:p>
            <a:pPr eaLnBrk="1" hangingPunct="1"/>
            <a:r>
              <a:rPr lang="es-AR" altLang="es-ES_tradnl" sz="2200" b="1">
                <a:solidFill>
                  <a:srgbClr val="002060"/>
                </a:solidFill>
              </a:rPr>
              <a:t>Elección? Menor dosis y menor costo que el AEAC.</a:t>
            </a:r>
          </a:p>
          <a:p>
            <a:pPr eaLnBrk="1" hangingPunct="1"/>
            <a:endParaRPr lang="es-AR" altLang="es-ES_tradnl" sz="2200" b="1">
              <a:solidFill>
                <a:srgbClr val="002060"/>
              </a:solidFill>
            </a:endParaRPr>
          </a:p>
        </p:txBody>
      </p:sp>
      <p:sp>
        <p:nvSpPr>
          <p:cNvPr id="252931" name="4 Rectángulo"/>
          <p:cNvSpPr>
            <a:spLocks noChangeArrowheads="1"/>
          </p:cNvSpPr>
          <p:nvPr/>
        </p:nvSpPr>
        <p:spPr bwMode="auto">
          <a:xfrm>
            <a:off x="500063" y="6429375"/>
            <a:ext cx="8501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600">
                <a:ea typeface="Calibri" charset="0"/>
                <a:cs typeface="Calibri" charset="0"/>
              </a:rPr>
              <a:t>Nichols WL. 2008 -Keeling DM. 2008- Mannucci PM. 2009- Philipp CS. 2011</a:t>
            </a:r>
            <a:endParaRPr lang="es-AR" altLang="es-ES_tradnl" sz="1600">
              <a:ea typeface="Arial" charset="0"/>
              <a:cs typeface="Arial" charset="0"/>
            </a:endParaRPr>
          </a:p>
        </p:txBody>
      </p:sp>
      <p:pic>
        <p:nvPicPr>
          <p:cNvPr id="25293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5300663"/>
            <a:ext cx="1639888"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218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404664"/>
            <a:ext cx="3168352"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32656"/>
            <a:ext cx="3960440" cy="1843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redondeado 3"/>
          <p:cNvSpPr/>
          <p:nvPr/>
        </p:nvSpPr>
        <p:spPr bwMode="auto">
          <a:xfrm>
            <a:off x="107950" y="2276475"/>
            <a:ext cx="8928100" cy="4437063"/>
          </a:xfrm>
          <a:prstGeom prst="roundRect">
            <a:avLst/>
          </a:prstGeom>
          <a:solidFill>
            <a:schemeClr val="bg1">
              <a:lumMod val="75000"/>
            </a:schemeClr>
          </a:solidFill>
          <a:ln w="44450" cap="flat" cmpd="sng" algn="ctr">
            <a:solidFill>
              <a:schemeClr val="tx1"/>
            </a:solidFill>
            <a:prstDash val="solid"/>
            <a:round/>
            <a:headEnd type="none" w="med" len="med"/>
            <a:tailEnd type="none" w="med" len="med"/>
          </a:ln>
          <a:effectLst/>
          <a:extLst/>
        </p:spPr>
        <p:txBody>
          <a:bodyPr wrap="none"/>
          <a:lstStyle/>
          <a:p>
            <a:pPr marL="342900" indent="-342900" eaLnBrk="1" hangingPunct="1">
              <a:buFont typeface="Arial" charset="0"/>
              <a:buChar char="•"/>
              <a:defRPr/>
            </a:pPr>
            <a:r>
              <a:rPr lang="es-ES_tradnl" dirty="0">
                <a:latin typeface="Al Nile" charset="-78"/>
                <a:ea typeface="Al Nile" charset="-78"/>
                <a:cs typeface="Al Nile" charset="-78"/>
              </a:rPr>
              <a:t>ES 10 VECES MAS POTENTE QUE EL IPSILON</a:t>
            </a:r>
          </a:p>
          <a:p>
            <a:pPr marL="342900" indent="-342900" eaLnBrk="1" hangingPunct="1">
              <a:buFont typeface="Arial" charset="0"/>
              <a:buChar char="•"/>
              <a:defRPr/>
            </a:pPr>
            <a:r>
              <a:rPr lang="es-ES_tradnl" dirty="0">
                <a:latin typeface="Al Nile" charset="-78"/>
                <a:ea typeface="Al Nile" charset="-78"/>
                <a:cs typeface="Al Nile" charset="-78"/>
              </a:rPr>
              <a:t>DOSIS SUGERIDA 10 A 25 </a:t>
            </a:r>
            <a:r>
              <a:rPr lang="es-ES_tradnl" dirty="0" err="1">
                <a:latin typeface="Al Nile" charset="-78"/>
                <a:ea typeface="Al Nile" charset="-78"/>
                <a:cs typeface="Al Nile" charset="-78"/>
              </a:rPr>
              <a:t>mrg</a:t>
            </a:r>
            <a:r>
              <a:rPr lang="es-ES_tradnl" dirty="0">
                <a:latin typeface="Al Nile" charset="-78"/>
                <a:ea typeface="Al Nile" charset="-78"/>
                <a:cs typeface="Al Nile" charset="-78"/>
              </a:rPr>
              <a:t>./kg. 1 a 4 veces por d</a:t>
            </a:r>
            <a:r>
              <a:rPr lang="es-ES" dirty="0" err="1">
                <a:latin typeface="Al Nile" charset="-78"/>
                <a:ea typeface="Al Nile" charset="-78"/>
                <a:cs typeface="Al Nile" charset="-78"/>
              </a:rPr>
              <a:t>ía</a:t>
            </a:r>
            <a:r>
              <a:rPr lang="es-ES" dirty="0">
                <a:latin typeface="Al Nile" charset="-78"/>
                <a:ea typeface="Al Nile" charset="-78"/>
                <a:cs typeface="Al Nile" charset="-78"/>
              </a:rPr>
              <a:t>.(1gr. Cada 8hs.)</a:t>
            </a:r>
          </a:p>
          <a:p>
            <a:pPr marL="342900" indent="-342900" eaLnBrk="1" hangingPunct="1">
              <a:buFont typeface="Arial" charset="0"/>
              <a:buChar char="•"/>
              <a:defRPr/>
            </a:pPr>
            <a:r>
              <a:rPr lang="es-ES" dirty="0">
                <a:latin typeface="Al Nile" charset="-78"/>
                <a:ea typeface="Al Nile" charset="-78"/>
                <a:cs typeface="Al Nile" charset="-78"/>
              </a:rPr>
              <a:t>SE ELIMINA POR ORINA 95% SIN MODIFICACIONES. Ajustar Dosis IR.</a:t>
            </a:r>
          </a:p>
          <a:p>
            <a:pPr marL="342900" indent="-342900" eaLnBrk="1" hangingPunct="1">
              <a:buFont typeface="Arial" charset="0"/>
              <a:buChar char="•"/>
              <a:defRPr/>
            </a:pPr>
            <a:r>
              <a:rPr lang="es-ES" dirty="0">
                <a:latin typeface="Al Nile" charset="-78"/>
                <a:ea typeface="Al Nile" charset="-78"/>
                <a:cs typeface="Al Nile" charset="-78"/>
              </a:rPr>
              <a:t>Uso: VO, IM, EV, TOPICO.</a:t>
            </a:r>
          </a:p>
          <a:p>
            <a:pPr marL="342900" indent="-342900" eaLnBrk="1" hangingPunct="1">
              <a:buFont typeface="Arial" charset="0"/>
              <a:buChar char="•"/>
              <a:defRPr/>
            </a:pPr>
            <a:r>
              <a:rPr lang="es-ES" dirty="0" err="1">
                <a:latin typeface="Al Nile" charset="-78"/>
                <a:ea typeface="Al Nile" charset="-78"/>
                <a:cs typeface="Al Nile" charset="-78"/>
              </a:rPr>
              <a:t>Cmax</a:t>
            </a:r>
            <a:r>
              <a:rPr lang="es-ES" dirty="0">
                <a:latin typeface="Al Nile" charset="-78"/>
                <a:ea typeface="Al Nile" charset="-78"/>
                <a:cs typeface="Al Nile" charset="-78"/>
              </a:rPr>
              <a:t> 2 </a:t>
            </a:r>
            <a:r>
              <a:rPr lang="mr-IN" dirty="0">
                <a:latin typeface="Al Nile" charset="-78"/>
                <a:ea typeface="Al Nile" charset="-78"/>
                <a:cs typeface="Al Nile" charset="-78"/>
              </a:rPr>
              <a:t>–</a:t>
            </a:r>
            <a:r>
              <a:rPr lang="es-ES" dirty="0">
                <a:latin typeface="Al Nile" charset="-78"/>
                <a:ea typeface="Al Nile" charset="-78"/>
                <a:cs typeface="Al Nile" charset="-78"/>
              </a:rPr>
              <a:t> 3 </a:t>
            </a:r>
            <a:r>
              <a:rPr lang="es-ES" dirty="0" err="1">
                <a:latin typeface="Al Nile" charset="-78"/>
                <a:ea typeface="Al Nile" charset="-78"/>
                <a:cs typeface="Al Nile" charset="-78"/>
              </a:rPr>
              <a:t>hs</a:t>
            </a:r>
            <a:r>
              <a:rPr lang="es-ES" dirty="0">
                <a:latin typeface="Al Nile" charset="-78"/>
                <a:ea typeface="Al Nile" charset="-78"/>
                <a:cs typeface="Al Nile" charset="-78"/>
              </a:rPr>
              <a:t>.</a:t>
            </a:r>
          </a:p>
          <a:p>
            <a:pPr marL="342900" indent="-342900" eaLnBrk="1" hangingPunct="1">
              <a:buFont typeface="Arial" charset="0"/>
              <a:buChar char="•"/>
              <a:defRPr/>
            </a:pPr>
            <a:r>
              <a:rPr lang="es-ES" dirty="0">
                <a:latin typeface="Al Nile" charset="-78"/>
                <a:ea typeface="Al Nile" charset="-78"/>
                <a:cs typeface="Al Nile" charset="-78"/>
              </a:rPr>
              <a:t>Biodisponibilidad: 30 </a:t>
            </a:r>
            <a:r>
              <a:rPr lang="mr-IN" dirty="0">
                <a:latin typeface="Al Nile" charset="-78"/>
                <a:ea typeface="Al Nile" charset="-78"/>
                <a:cs typeface="Al Nile" charset="-78"/>
              </a:rPr>
              <a:t>–</a:t>
            </a:r>
            <a:r>
              <a:rPr lang="es-ES" dirty="0">
                <a:latin typeface="Al Nile" charset="-78"/>
                <a:ea typeface="Al Nile" charset="-78"/>
                <a:cs typeface="Al Nile" charset="-78"/>
              </a:rPr>
              <a:t> 50% (dosis oral) No se </a:t>
            </a:r>
            <a:r>
              <a:rPr lang="es-ES" dirty="0" err="1">
                <a:latin typeface="Al Nile" charset="-78"/>
                <a:ea typeface="Al Nile" charset="-78"/>
                <a:cs typeface="Al Nile" charset="-78"/>
              </a:rPr>
              <a:t>modif</a:t>
            </a:r>
            <a:r>
              <a:rPr lang="es-ES" dirty="0">
                <a:latin typeface="Al Nile" charset="-78"/>
                <a:ea typeface="Al Nile" charset="-78"/>
                <a:cs typeface="Al Nile" charset="-78"/>
              </a:rPr>
              <a:t>. Con alimentos.</a:t>
            </a:r>
          </a:p>
          <a:p>
            <a:pPr marL="342900" indent="-342900" eaLnBrk="1" hangingPunct="1">
              <a:buFont typeface="Arial" charset="0"/>
              <a:buChar char="•"/>
              <a:defRPr/>
            </a:pPr>
            <a:r>
              <a:rPr lang="es-ES" dirty="0">
                <a:latin typeface="Al Nile" charset="-78"/>
                <a:ea typeface="Al Nile" charset="-78"/>
                <a:cs typeface="Al Nile" charset="-78"/>
              </a:rPr>
              <a:t>Efecto Hemostático:74% VO y 84% </a:t>
            </a:r>
            <a:r>
              <a:rPr lang="es-ES" dirty="0" err="1">
                <a:latin typeface="Al Nile" charset="-78"/>
                <a:ea typeface="Al Nile" charset="-78"/>
                <a:cs typeface="Al Nile" charset="-78"/>
              </a:rPr>
              <a:t>via</a:t>
            </a:r>
            <a:r>
              <a:rPr lang="es-ES" dirty="0">
                <a:latin typeface="Al Nile" charset="-78"/>
                <a:ea typeface="Al Nile" charset="-78"/>
                <a:cs typeface="Al Nile" charset="-78"/>
              </a:rPr>
              <a:t> parenteral. </a:t>
            </a:r>
          </a:p>
          <a:p>
            <a:pPr marL="342900" indent="-342900" eaLnBrk="1" hangingPunct="1">
              <a:buFont typeface="Arial" charset="0"/>
              <a:buChar char="•"/>
              <a:defRPr/>
            </a:pPr>
            <a:r>
              <a:rPr lang="es-ES" dirty="0">
                <a:latin typeface="Al Nile" charset="-78"/>
                <a:ea typeface="Al Nile" charset="-78"/>
                <a:cs typeface="Al Nile" charset="-78"/>
              </a:rPr>
              <a:t>MULTIPLES INDICACIONES. </a:t>
            </a:r>
          </a:p>
          <a:p>
            <a:pPr marL="342900" indent="-342900" eaLnBrk="1" hangingPunct="1">
              <a:buFont typeface="Arial" charset="0"/>
              <a:buChar char="•"/>
              <a:defRPr/>
            </a:pPr>
            <a:r>
              <a:rPr lang="es-ES" dirty="0">
                <a:latin typeface="Al Nile" charset="-78"/>
                <a:ea typeface="Al Nile" charset="-78"/>
                <a:cs typeface="Al Nile" charset="-78"/>
              </a:rPr>
              <a:t>SE PUEDE USAR EN CONJUNTO CON FACTOR </a:t>
            </a:r>
            <a:r>
              <a:rPr lang="es-ES" dirty="0" err="1">
                <a:latin typeface="Al Nile" charset="-78"/>
                <a:ea typeface="Al Nile" charset="-78"/>
                <a:cs typeface="Al Nile" charset="-78"/>
              </a:rPr>
              <a:t>VIIar</a:t>
            </a:r>
            <a:r>
              <a:rPr lang="es-ES" dirty="0">
                <a:latin typeface="Al Nile" charset="-78"/>
                <a:ea typeface="Al Nile" charset="-78"/>
                <a:cs typeface="Al Nile" charset="-78"/>
              </a:rPr>
              <a:t> y FEIBA.</a:t>
            </a:r>
          </a:p>
          <a:p>
            <a:pPr marL="342900" indent="-342900" eaLnBrk="1" hangingPunct="1">
              <a:buFont typeface="Arial" charset="0"/>
              <a:buChar char="•"/>
              <a:defRPr/>
            </a:pPr>
            <a:r>
              <a:rPr lang="es-ES" dirty="0">
                <a:latin typeface="Al Nile" charset="-78"/>
                <a:ea typeface="Al Nile" charset="-78"/>
                <a:cs typeface="Al Nile" charset="-78"/>
              </a:rPr>
              <a:t>Reacciones adversas POCO FRECUENTES (</a:t>
            </a:r>
            <a:r>
              <a:rPr lang="es-ES" dirty="0" err="1">
                <a:latin typeface="Al Nile" charset="-78"/>
                <a:ea typeface="Al Nile" charset="-78"/>
                <a:cs typeface="Al Nile" charset="-78"/>
              </a:rPr>
              <a:t>Nauseas.Dolor</a:t>
            </a:r>
            <a:r>
              <a:rPr lang="es-ES" dirty="0">
                <a:latin typeface="Al Nile" charset="-78"/>
                <a:ea typeface="Al Nile" charset="-78"/>
                <a:cs typeface="Al Nile" charset="-78"/>
              </a:rPr>
              <a:t> </a:t>
            </a:r>
            <a:r>
              <a:rPr lang="es-ES" dirty="0" err="1">
                <a:latin typeface="Al Nile" charset="-78"/>
                <a:ea typeface="Al Nile" charset="-78"/>
                <a:cs typeface="Al Nile" charset="-78"/>
              </a:rPr>
              <a:t>abd</a:t>
            </a:r>
            <a:r>
              <a:rPr lang="es-ES" dirty="0">
                <a:latin typeface="Al Nile" charset="-78"/>
                <a:ea typeface="Al Nile" charset="-78"/>
                <a:cs typeface="Al Nile" charset="-78"/>
              </a:rPr>
              <a:t>.)</a:t>
            </a:r>
          </a:p>
          <a:p>
            <a:pPr marL="342900" indent="-342900" eaLnBrk="1" hangingPunct="1">
              <a:buFont typeface="Arial" charset="0"/>
              <a:buChar char="•"/>
              <a:defRPr/>
            </a:pPr>
            <a:endParaRPr lang="es-ES_tradnl" dirty="0">
              <a:latin typeface="Al Nile" charset="-78"/>
              <a:ea typeface="Al Nile" charset="-78"/>
              <a:cs typeface="Al Nile" charset="-78"/>
            </a:endParaRPr>
          </a:p>
        </p:txBody>
      </p:sp>
    </p:spTree>
    <p:extLst>
      <p:ext uri="{BB962C8B-B14F-4D97-AF65-F5344CB8AC3E}">
        <p14:creationId xmlns:p14="http://schemas.microsoft.com/office/powerpoint/2010/main" val="1422814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981200" y="304800"/>
            <a:ext cx="5334000" cy="6413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50000"/>
              </a:spcBef>
              <a:buClrTx/>
              <a:buSzTx/>
              <a:buFontTx/>
              <a:buNone/>
            </a:pPr>
            <a:r>
              <a:rPr lang="es-AR" altLang="es-ES_tradnl" sz="3600" b="1"/>
              <a:t>EVW Y EMBARAZO</a:t>
            </a:r>
            <a:endParaRPr lang="es-ES" altLang="es-ES_tradnl" sz="3600" b="1"/>
          </a:p>
        </p:txBody>
      </p:sp>
      <p:sp>
        <p:nvSpPr>
          <p:cNvPr id="180227" name="Text Box 3"/>
          <p:cNvSpPr txBox="1">
            <a:spLocks noChangeArrowheads="1"/>
          </p:cNvSpPr>
          <p:nvPr/>
        </p:nvSpPr>
        <p:spPr bwMode="auto">
          <a:xfrm>
            <a:off x="304800" y="1143000"/>
            <a:ext cx="8382000" cy="5213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eaLnBrk="1" hangingPunct="1">
              <a:spcBef>
                <a:spcPct val="50000"/>
              </a:spcBef>
              <a:buClrTx/>
              <a:buSzTx/>
              <a:buFontTx/>
              <a:buChar char="•"/>
            </a:pPr>
            <a:r>
              <a:rPr lang="es-AR" altLang="es-ES_tradnl" sz="2400" b="1"/>
              <a:t> Determinar el dosaje del Factor VIII y FVW RCO al inicio y a las 36 semanas.</a:t>
            </a:r>
          </a:p>
          <a:p>
            <a:pPr eaLnBrk="1" hangingPunct="1">
              <a:spcBef>
                <a:spcPct val="50000"/>
              </a:spcBef>
              <a:buClrTx/>
              <a:buSzTx/>
              <a:buFontTx/>
              <a:buChar char="•"/>
            </a:pPr>
            <a:r>
              <a:rPr lang="es-AR" altLang="es-ES_tradnl" sz="2400" b="1"/>
              <a:t> Si los niveles estan por debaja de 50 UI/dl. Debe utilizar Tto ante cualquier procedimiento invasivo.</a:t>
            </a:r>
          </a:p>
          <a:p>
            <a:pPr eaLnBrk="1" hangingPunct="1">
              <a:spcBef>
                <a:spcPct val="50000"/>
              </a:spcBef>
              <a:buClrTx/>
              <a:buSzTx/>
              <a:buFontTx/>
              <a:buChar char="•"/>
            </a:pPr>
            <a:r>
              <a:rPr lang="es-AR" altLang="es-ES_tradnl" sz="2400" b="1" u="sng">
                <a:solidFill>
                  <a:srgbClr val="FF9900"/>
                </a:solidFill>
              </a:rPr>
              <a:t>Tratamiento</a:t>
            </a:r>
          </a:p>
          <a:p>
            <a:pPr eaLnBrk="1" hangingPunct="1">
              <a:spcBef>
                <a:spcPct val="50000"/>
              </a:spcBef>
              <a:buClrTx/>
              <a:buSzTx/>
              <a:buFontTx/>
              <a:buChar char="•"/>
            </a:pPr>
            <a:r>
              <a:rPr lang="es-AR" altLang="es-ES_tradnl" sz="2400" b="1"/>
              <a:t> Tipo 1: Desmopresina.</a:t>
            </a:r>
          </a:p>
          <a:p>
            <a:pPr eaLnBrk="1" hangingPunct="1">
              <a:spcBef>
                <a:spcPct val="50000"/>
              </a:spcBef>
              <a:buClrTx/>
              <a:buSzTx/>
              <a:buFontTx/>
              <a:buChar char="•"/>
            </a:pPr>
            <a:r>
              <a:rPr lang="es-AR" altLang="es-ES_tradnl" sz="2400" b="1"/>
              <a:t> Tipo 2: Concentrados VIII/VW. Desmopresina si tiene respuesta.</a:t>
            </a:r>
          </a:p>
          <a:p>
            <a:pPr eaLnBrk="1" hangingPunct="1">
              <a:spcBef>
                <a:spcPct val="50000"/>
              </a:spcBef>
              <a:buClrTx/>
              <a:buSzTx/>
              <a:buFontTx/>
              <a:buChar char="•"/>
            </a:pPr>
            <a:r>
              <a:rPr lang="es-AR" altLang="es-ES_tradnl" sz="2400" b="1"/>
              <a:t> Tipo 3: Siempre concentrados VIII/VW.</a:t>
            </a:r>
          </a:p>
          <a:p>
            <a:pPr eaLnBrk="1" hangingPunct="1">
              <a:spcBef>
                <a:spcPct val="50000"/>
              </a:spcBef>
              <a:buClrTx/>
              <a:buSzTx/>
              <a:buFontTx/>
              <a:buChar char="•"/>
            </a:pPr>
            <a:r>
              <a:rPr lang="es-AR" altLang="es-ES_tradnl" sz="2400" b="1"/>
              <a:t> La HPP tardia ( mas 24 hs. a 6 semanas) la prevelencia es de 12,5 a 25%. </a:t>
            </a:r>
            <a:endParaRPr lang="es-ES" altLang="es-ES_tradnl" sz="2400" b="1"/>
          </a:p>
        </p:txBody>
      </p:sp>
      <p:sp>
        <p:nvSpPr>
          <p:cNvPr id="2" name="Rectángulo redondeado 1"/>
          <p:cNvSpPr/>
          <p:nvPr/>
        </p:nvSpPr>
        <p:spPr bwMode="auto">
          <a:xfrm>
            <a:off x="638175" y="3357563"/>
            <a:ext cx="7715250" cy="2016125"/>
          </a:xfrm>
          <a:prstGeom prst="roundRect">
            <a:avLst/>
          </a:prstGeom>
          <a:solidFill>
            <a:schemeClr val="tx2">
              <a:lumMod val="75000"/>
            </a:schemeClr>
          </a:solidFill>
          <a:ln w="9525" cap="flat" cmpd="sng" algn="ctr">
            <a:solidFill>
              <a:schemeClr val="tx1"/>
            </a:solidFill>
            <a:prstDash val="solid"/>
            <a:round/>
            <a:headEnd type="none" w="med" len="med"/>
            <a:tailEnd type="none" w="med" len="med"/>
          </a:ln>
          <a:effectLst/>
          <a:extLst/>
        </p:spPr>
        <p:txBody>
          <a:bodyPr wrap="none"/>
          <a:lstStyle/>
          <a:p>
            <a:pPr eaLnBrk="1" hangingPunct="1">
              <a:defRPr/>
            </a:pPr>
            <a:r>
              <a:rPr lang="es-ES_tradnl" sz="4000" b="1" dirty="0">
                <a:solidFill>
                  <a:srgbClr val="FF0000"/>
                </a:solidFill>
                <a:latin typeface="Al Nile" charset="-78"/>
                <a:ea typeface="Al Nile" charset="-78"/>
                <a:cs typeface="Al Nile" charset="-78"/>
              </a:rPr>
              <a:t>LA DESMOPRESINA ES SEGURA </a:t>
            </a:r>
          </a:p>
          <a:p>
            <a:pPr algn="ctr" eaLnBrk="1" hangingPunct="1">
              <a:defRPr/>
            </a:pPr>
            <a:r>
              <a:rPr lang="es-ES_tradnl" sz="4000" b="1" dirty="0">
                <a:solidFill>
                  <a:srgbClr val="FF0000"/>
                </a:solidFill>
                <a:latin typeface="Al Nile" charset="-78"/>
                <a:ea typeface="Al Nile" charset="-78"/>
                <a:cs typeface="Al Nile" charset="-78"/>
              </a:rPr>
              <a:t>EN EL EMBARAZO</a:t>
            </a:r>
          </a:p>
          <a:p>
            <a:pPr algn="ctr" eaLnBrk="1" hangingPunct="1">
              <a:defRPr/>
            </a:pPr>
            <a:r>
              <a:rPr lang="es-ES_tradnl" sz="1800" b="1" dirty="0" err="1">
                <a:solidFill>
                  <a:srgbClr val="FF0000"/>
                </a:solidFill>
                <a:latin typeface="Al Nile" charset="-78"/>
                <a:ea typeface="Al Nile" charset="-78"/>
                <a:cs typeface="Al Nile" charset="-78"/>
              </a:rPr>
              <a:t>Mannucci</a:t>
            </a:r>
            <a:r>
              <a:rPr lang="es-ES_tradnl" sz="1800" b="1" dirty="0">
                <a:solidFill>
                  <a:srgbClr val="FF0000"/>
                </a:solidFill>
                <a:latin typeface="Al Nile" charset="-78"/>
                <a:ea typeface="Al Nile" charset="-78"/>
                <a:cs typeface="Al Nile" charset="-78"/>
              </a:rPr>
              <a:t> PM, </a:t>
            </a:r>
            <a:r>
              <a:rPr lang="es-ES_tradnl" sz="1800" b="1" dirty="0">
                <a:solidFill>
                  <a:srgbClr val="FF0000"/>
                </a:solidFill>
                <a:latin typeface="+mn-lt"/>
                <a:ea typeface="Al Nile" charset="-78"/>
                <a:cs typeface="Al Nile" charset="-78"/>
              </a:rPr>
              <a:t>2004.</a:t>
            </a:r>
            <a:endParaRPr lang="es-ES_tradnl" sz="1800" b="1" dirty="0">
              <a:solidFill>
                <a:srgbClr val="FF0000"/>
              </a:solidFill>
              <a:latin typeface="Al Nile" charset="-78"/>
              <a:ea typeface="Al Nile" charset="-78"/>
              <a:cs typeface="Al Nile" charset="-78"/>
            </a:endParaRPr>
          </a:p>
        </p:txBody>
      </p:sp>
    </p:spTree>
    <p:extLst>
      <p:ext uri="{BB962C8B-B14F-4D97-AF65-F5344CB8AC3E}">
        <p14:creationId xmlns:p14="http://schemas.microsoft.com/office/powerpoint/2010/main" val="101979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51359" y="3410055"/>
            <a:ext cx="4419600" cy="567680"/>
          </a:xfrm>
          <a:prstGeom prst="rect">
            <a:avLst/>
          </a:prstGeom>
          <a:solidFill>
            <a:schemeClr val="accent2"/>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VITAMINA K DEPENDINTE</a:t>
            </a:r>
            <a:endParaRPr lang="es-ES" altLang="es-ES_tradnl"/>
          </a:p>
        </p:txBody>
      </p:sp>
      <p:sp>
        <p:nvSpPr>
          <p:cNvPr id="173059" name="Rectangle 3"/>
          <p:cNvSpPr>
            <a:spLocks noChangeArrowheads="1"/>
          </p:cNvSpPr>
          <p:nvPr/>
        </p:nvSpPr>
        <p:spPr bwMode="auto">
          <a:xfrm>
            <a:off x="1727240" y="4992797"/>
            <a:ext cx="990600" cy="1676400"/>
          </a:xfrm>
          <a:prstGeom prst="rect">
            <a:avLst/>
          </a:prstGeom>
          <a:solidFill>
            <a:schemeClr val="folHlink"/>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b="1">
                <a:solidFill>
                  <a:schemeClr val="bg1"/>
                </a:solidFill>
              </a:rPr>
              <a:t>II</a:t>
            </a:r>
          </a:p>
          <a:p>
            <a:pPr algn="ctr"/>
            <a:r>
              <a:rPr lang="es-AR" altLang="es-ES_tradnl" b="1">
                <a:solidFill>
                  <a:schemeClr val="bg1"/>
                </a:solidFill>
              </a:rPr>
              <a:t>VII</a:t>
            </a:r>
          </a:p>
          <a:p>
            <a:pPr algn="ctr"/>
            <a:r>
              <a:rPr lang="es-AR" altLang="es-ES_tradnl" b="1">
                <a:solidFill>
                  <a:schemeClr val="bg1"/>
                </a:solidFill>
              </a:rPr>
              <a:t>IX</a:t>
            </a:r>
          </a:p>
          <a:p>
            <a:pPr algn="ctr"/>
            <a:r>
              <a:rPr lang="es-AR" altLang="es-ES_tradnl" b="1">
                <a:solidFill>
                  <a:schemeClr val="bg1"/>
                </a:solidFill>
              </a:rPr>
              <a:t>X</a:t>
            </a:r>
            <a:endParaRPr lang="es-ES" altLang="es-ES_tradnl" b="1">
              <a:solidFill>
                <a:schemeClr val="bg1"/>
              </a:solidFill>
            </a:endParaRPr>
          </a:p>
        </p:txBody>
      </p:sp>
      <p:sp>
        <p:nvSpPr>
          <p:cNvPr id="173060" name="Rectangle 4"/>
          <p:cNvSpPr>
            <a:spLocks noChangeArrowheads="1"/>
          </p:cNvSpPr>
          <p:nvPr/>
        </p:nvSpPr>
        <p:spPr bwMode="auto">
          <a:xfrm>
            <a:off x="5186738" y="3124199"/>
            <a:ext cx="3124200" cy="532997"/>
          </a:xfrm>
          <a:prstGeom prst="rect">
            <a:avLst/>
          </a:prstGeom>
          <a:solidFill>
            <a:schemeClr val="hlink"/>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NO K DEPENDIENTE</a:t>
            </a:r>
            <a:endParaRPr lang="es-ES" altLang="es-ES_tradnl"/>
          </a:p>
        </p:txBody>
      </p:sp>
      <p:sp>
        <p:nvSpPr>
          <p:cNvPr id="173061" name="Rectangle 5"/>
          <p:cNvSpPr>
            <a:spLocks noChangeArrowheads="1"/>
          </p:cNvSpPr>
          <p:nvPr/>
        </p:nvSpPr>
        <p:spPr bwMode="auto">
          <a:xfrm>
            <a:off x="5428828" y="4413622"/>
            <a:ext cx="2462808" cy="1033388"/>
          </a:xfrm>
          <a:prstGeom prst="rect">
            <a:avLst/>
          </a:prstGeom>
          <a:noFill/>
          <a:ln w="38100">
            <a:solidFill>
              <a:srgbClr val="FF0000"/>
            </a:solidFill>
            <a:miter lim="800000"/>
            <a:headEnd/>
            <a:tailEnd/>
          </a:ln>
          <a:effectLst/>
          <a:extLst/>
        </p:spPr>
        <p:txBody>
          <a:bodyPr wrap="none" anchor="ctr"/>
          <a:lstStyle/>
          <a:p>
            <a:pPr algn="ctr"/>
            <a:r>
              <a:rPr lang="es-AR" altLang="es-ES_tradnl" sz="4400" b="1" dirty="0"/>
              <a:t>V</a:t>
            </a:r>
          </a:p>
          <a:p>
            <a:pPr algn="ctr"/>
            <a:r>
              <a:rPr lang="es-AR" altLang="es-ES_tradnl" sz="2000" b="1" dirty="0"/>
              <a:t>(Vida media corta)</a:t>
            </a:r>
            <a:endParaRPr lang="es-ES" altLang="es-ES_tradnl" sz="2000" b="1" dirty="0"/>
          </a:p>
        </p:txBody>
      </p:sp>
      <p:sp>
        <p:nvSpPr>
          <p:cNvPr id="173062" name="Rectangle 6"/>
          <p:cNvSpPr>
            <a:spLocks noChangeArrowheads="1"/>
          </p:cNvSpPr>
          <p:nvPr/>
        </p:nvSpPr>
        <p:spPr bwMode="auto">
          <a:xfrm>
            <a:off x="4139952" y="6168752"/>
            <a:ext cx="4822304" cy="464096"/>
          </a:xfrm>
          <a:prstGeom prst="rect">
            <a:avLst/>
          </a:prstGeom>
          <a:solidFill>
            <a:srgbClr val="003366"/>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EL TP es el primero </a:t>
            </a:r>
            <a:r>
              <a:rPr lang="es-AR" altLang="es-ES_tradnl" smtClean="0"/>
              <a:t>que </a:t>
            </a:r>
            <a:r>
              <a:rPr lang="es-AR" altLang="es-ES_tradnl"/>
              <a:t>se altera</a:t>
            </a:r>
            <a:endParaRPr lang="es-ES" altLang="es-ES_tradnl" dirty="0"/>
          </a:p>
        </p:txBody>
      </p:sp>
      <p:sp>
        <p:nvSpPr>
          <p:cNvPr id="173063" name="Line 7"/>
          <p:cNvSpPr>
            <a:spLocks noChangeShapeType="1"/>
          </p:cNvSpPr>
          <p:nvPr/>
        </p:nvSpPr>
        <p:spPr bwMode="auto">
          <a:xfrm>
            <a:off x="6660232" y="3789040"/>
            <a:ext cx="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sp>
        <p:nvSpPr>
          <p:cNvPr id="173064" name="Line 8"/>
          <p:cNvSpPr>
            <a:spLocks noChangeShapeType="1"/>
          </p:cNvSpPr>
          <p:nvPr/>
        </p:nvSpPr>
        <p:spPr bwMode="auto">
          <a:xfrm>
            <a:off x="6660232" y="5562600"/>
            <a:ext cx="0" cy="5334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sp>
        <p:nvSpPr>
          <p:cNvPr id="173065" name="Line 9"/>
          <p:cNvSpPr>
            <a:spLocks noChangeShapeType="1"/>
          </p:cNvSpPr>
          <p:nvPr/>
        </p:nvSpPr>
        <p:spPr bwMode="auto">
          <a:xfrm>
            <a:off x="2231105" y="4092116"/>
            <a:ext cx="0" cy="838200"/>
          </a:xfrm>
          <a:prstGeom prst="line">
            <a:avLst/>
          </a:prstGeom>
          <a:noFill/>
          <a:ln w="5715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pic>
        <p:nvPicPr>
          <p:cNvPr id="2" name="Imagen 1"/>
          <p:cNvPicPr>
            <a:picLocks noChangeAspect="1"/>
          </p:cNvPicPr>
          <p:nvPr/>
        </p:nvPicPr>
        <p:blipFill>
          <a:blip r:embed="rId3"/>
          <a:stretch>
            <a:fillRect/>
          </a:stretch>
        </p:blipFill>
        <p:spPr>
          <a:xfrm>
            <a:off x="6660232" y="836370"/>
            <a:ext cx="2372477" cy="1761108"/>
          </a:xfrm>
          <a:prstGeom prst="rect">
            <a:avLst/>
          </a:prstGeom>
        </p:spPr>
      </p:pic>
      <p:pic>
        <p:nvPicPr>
          <p:cNvPr id="3" name="Imagen 2"/>
          <p:cNvPicPr>
            <a:picLocks noChangeAspect="1"/>
          </p:cNvPicPr>
          <p:nvPr/>
        </p:nvPicPr>
        <p:blipFill>
          <a:blip r:embed="rId4"/>
          <a:stretch>
            <a:fillRect/>
          </a:stretch>
        </p:blipFill>
        <p:spPr>
          <a:xfrm>
            <a:off x="5004048" y="994736"/>
            <a:ext cx="2169215" cy="1847850"/>
          </a:xfrm>
          <a:prstGeom prst="rect">
            <a:avLst/>
          </a:prstGeom>
        </p:spPr>
      </p:pic>
      <p:sp>
        <p:nvSpPr>
          <p:cNvPr id="4" name="Rectángulo redondeado 3"/>
          <p:cNvSpPr/>
          <p:nvPr/>
        </p:nvSpPr>
        <p:spPr bwMode="auto">
          <a:xfrm>
            <a:off x="1115616" y="146716"/>
            <a:ext cx="6660232" cy="725760"/>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dirty="0" smtClean="0">
                <a:ln>
                  <a:noFill/>
                </a:ln>
                <a:solidFill>
                  <a:schemeClr val="tx1"/>
                </a:solidFill>
                <a:effectLst/>
                <a:latin typeface="Times New Roman" charset="0"/>
                <a:ea typeface="Times New Roman" charset="0"/>
                <a:cs typeface="Times New Roman" charset="0"/>
              </a:rPr>
              <a:t>¿ Es el H</a:t>
            </a:r>
            <a:r>
              <a:rPr kumimoji="0" lang="es-ES" sz="3600" b="0" i="0" u="none" strike="noStrike" cap="none" normalizeH="0" baseline="0" dirty="0" smtClean="0">
                <a:ln>
                  <a:noFill/>
                </a:ln>
                <a:solidFill>
                  <a:schemeClr val="tx1"/>
                </a:solidFill>
                <a:effectLst/>
                <a:latin typeface="Times New Roman" charset="0"/>
                <a:ea typeface="Times New Roman" charset="0"/>
                <a:cs typeface="Times New Roman" charset="0"/>
              </a:rPr>
              <a:t>í</a:t>
            </a:r>
            <a:r>
              <a:rPr kumimoji="0" lang="es-ES_tradnl" sz="3600" b="0" i="0" u="none" strike="noStrike" cap="none" normalizeH="0" baseline="0" dirty="0" smtClean="0">
                <a:ln>
                  <a:noFill/>
                </a:ln>
                <a:solidFill>
                  <a:schemeClr val="tx1"/>
                </a:solidFill>
                <a:effectLst/>
                <a:latin typeface="Times New Roman" charset="0"/>
                <a:ea typeface="Times New Roman" charset="0"/>
                <a:cs typeface="Times New Roman" charset="0"/>
              </a:rPr>
              <a:t>gado o falta Vitamina K?</a:t>
            </a:r>
            <a:endParaRPr kumimoji="0" lang="es-ES_tradnl" sz="36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5" name="Rectángulo redondeado 4"/>
          <p:cNvSpPr/>
          <p:nvPr/>
        </p:nvSpPr>
        <p:spPr bwMode="auto">
          <a:xfrm>
            <a:off x="102623" y="1344249"/>
            <a:ext cx="2128482" cy="1454966"/>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000" dirty="0" smtClean="0"/>
              <a:t>Vitamina </a:t>
            </a:r>
          </a:p>
          <a:p>
            <a:pPr marL="0" marR="0" indent="0" algn="ctr" defTabSz="914400" rtl="0" eaLnBrk="1" fontAlgn="base" latinLnBrk="0" hangingPunct="1">
              <a:lnSpc>
                <a:spcPct val="100000"/>
              </a:lnSpc>
              <a:spcBef>
                <a:spcPct val="0"/>
              </a:spcBef>
              <a:spcAft>
                <a:spcPct val="0"/>
              </a:spcAft>
              <a:buClrTx/>
              <a:buSzTx/>
              <a:buFontTx/>
              <a:buNone/>
              <a:tabLst/>
            </a:pPr>
            <a:r>
              <a:rPr lang="es-ES_tradnl" sz="4800" dirty="0" smtClean="0"/>
              <a:t>k</a:t>
            </a:r>
            <a:endParaRPr kumimoji="0" lang="es-ES_tradnl" sz="4800" b="0" i="0" u="none" strike="noStrike" cap="none" normalizeH="0" baseline="0" dirty="0">
              <a:ln>
                <a:noFill/>
              </a:ln>
              <a:solidFill>
                <a:schemeClr val="tx1"/>
              </a:solidFill>
              <a:effectLst/>
            </a:endParaRPr>
          </a:p>
        </p:txBody>
      </p:sp>
      <p:sp>
        <p:nvSpPr>
          <p:cNvPr id="6" name="Rectángulo redondeado 5"/>
          <p:cNvSpPr/>
          <p:nvPr/>
        </p:nvSpPr>
        <p:spPr bwMode="auto">
          <a:xfrm>
            <a:off x="3044874" y="1519649"/>
            <a:ext cx="1483135" cy="896670"/>
          </a:xfrm>
          <a:prstGeom prst="round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6000" smtClean="0"/>
              <a:t>Vs.</a:t>
            </a:r>
            <a:endParaRPr kumimoji="0" lang="es-ES_tradnl" sz="6000" b="0" i="0" u="none" strike="noStrike" cap="none" normalizeH="0" baseline="0">
              <a:ln>
                <a:noFill/>
              </a:ln>
              <a:solidFill>
                <a:schemeClr val="tx1"/>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35150" y="112713"/>
            <a:ext cx="5214938" cy="830262"/>
          </a:xfrm>
          <a:prstGeom prst="rect">
            <a:avLst/>
          </a:prstGeom>
          <a:noFill/>
          <a:ln w="123825">
            <a:solidFill>
              <a:schemeClr val="tx1"/>
            </a:solidFill>
          </a:ln>
        </p:spPr>
        <p:txBody>
          <a:bodyPr>
            <a:spAutoFit/>
          </a:bodyPr>
          <a:lstStyle>
            <a:lvl1pPr>
              <a:defRPr sz="2400">
                <a:solidFill>
                  <a:schemeClr val="tx1"/>
                </a:solidFill>
                <a:latin typeface="Times New Roman" charset="0"/>
                <a:ea typeface="Times New Roman" charset="0"/>
                <a:cs typeface="Times New Roman" charset="0"/>
              </a:defRPr>
            </a:lvl1pPr>
            <a:lvl2pPr marL="742950" indent="-285750">
              <a:defRPr sz="2400">
                <a:solidFill>
                  <a:schemeClr val="tx1"/>
                </a:solidFill>
                <a:latin typeface="Times New Roman" charset="0"/>
                <a:ea typeface="Times New Roman" charset="0"/>
                <a:cs typeface="Times New Roman" charset="0"/>
              </a:defRPr>
            </a:lvl2pPr>
            <a:lvl3pPr marL="1143000" indent="-228600">
              <a:defRPr sz="2400">
                <a:solidFill>
                  <a:schemeClr val="tx1"/>
                </a:solidFill>
                <a:latin typeface="Times New Roman" charset="0"/>
                <a:ea typeface="Times New Roman" charset="0"/>
                <a:cs typeface="Times New Roman" charset="0"/>
              </a:defRPr>
            </a:lvl3pPr>
            <a:lvl4pPr marL="1600200" indent="-228600">
              <a:defRPr sz="2400">
                <a:solidFill>
                  <a:schemeClr val="tx1"/>
                </a:solidFill>
                <a:latin typeface="Times New Roman" charset="0"/>
                <a:ea typeface="Times New Roman" charset="0"/>
                <a:cs typeface="Times New Roman" charset="0"/>
              </a:defRPr>
            </a:lvl4pPr>
            <a:lvl5pPr marL="2057400" indent="-228600">
              <a:defRPr sz="2400">
                <a:solidFill>
                  <a:schemeClr val="tx1"/>
                </a:solidFill>
                <a:latin typeface="Times New Roman" charset="0"/>
                <a:ea typeface="Times New Roman" charset="0"/>
                <a:cs typeface="Times New Roman" charset="0"/>
              </a:defRPr>
            </a:lvl5pPr>
            <a:lvl6pPr marL="2514600" indent="-228600" fontAlgn="base">
              <a:spcBef>
                <a:spcPct val="0"/>
              </a:spcBef>
              <a:spcAft>
                <a:spcPct val="0"/>
              </a:spcAft>
              <a:defRPr sz="2400">
                <a:solidFill>
                  <a:schemeClr val="tx1"/>
                </a:solidFill>
                <a:latin typeface="Times New Roman" charset="0"/>
                <a:ea typeface="Times New Roman" charset="0"/>
                <a:cs typeface="Times New Roman" charset="0"/>
              </a:defRPr>
            </a:lvl6pPr>
            <a:lvl7pPr marL="2971800" indent="-228600" fontAlgn="base">
              <a:spcBef>
                <a:spcPct val="0"/>
              </a:spcBef>
              <a:spcAft>
                <a:spcPct val="0"/>
              </a:spcAft>
              <a:defRPr sz="2400">
                <a:solidFill>
                  <a:schemeClr val="tx1"/>
                </a:solidFill>
                <a:latin typeface="Times New Roman" charset="0"/>
                <a:ea typeface="Times New Roman" charset="0"/>
                <a:cs typeface="Times New Roman" charset="0"/>
              </a:defRPr>
            </a:lvl7pPr>
            <a:lvl8pPr marL="3429000" indent="-228600" fontAlgn="base">
              <a:spcBef>
                <a:spcPct val="0"/>
              </a:spcBef>
              <a:spcAft>
                <a:spcPct val="0"/>
              </a:spcAft>
              <a:defRPr sz="2400">
                <a:solidFill>
                  <a:schemeClr val="tx1"/>
                </a:solidFill>
                <a:latin typeface="Times New Roman" charset="0"/>
                <a:ea typeface="Times New Roman" charset="0"/>
                <a:cs typeface="Times New Roman" charset="0"/>
              </a:defRPr>
            </a:lvl8pPr>
            <a:lvl9pPr marL="3886200" indent="-228600" fontAlgn="base">
              <a:spcBef>
                <a:spcPct val="0"/>
              </a:spcBef>
              <a:spcAft>
                <a:spcPct val="0"/>
              </a:spcAft>
              <a:defRPr sz="2400">
                <a:solidFill>
                  <a:schemeClr val="tx1"/>
                </a:solidFill>
                <a:latin typeface="Times New Roman" charset="0"/>
                <a:ea typeface="Times New Roman" charset="0"/>
                <a:cs typeface="Times New Roman" charset="0"/>
              </a:defRPr>
            </a:lvl9pPr>
          </a:lstStyle>
          <a:p>
            <a:pPr algn="ctr" eaLnBrk="1" hangingPunct="1">
              <a:defRPr/>
            </a:pPr>
            <a:r>
              <a:rPr lang="es-AR" altLang="es-ES_tradnl" sz="4800" b="1" dirty="0" smtClean="0">
                <a:solidFill>
                  <a:srgbClr val="C00000"/>
                </a:solidFill>
                <a:effectLst>
                  <a:outerShdw blurRad="38100" dist="38100" dir="2700000" algn="tl">
                    <a:srgbClr val="000000"/>
                  </a:outerShdw>
                </a:effectLst>
                <a:latin typeface="Calibri" charset="0"/>
                <a:ea typeface="Arial" charset="0"/>
                <a:cs typeface="Arial" charset="0"/>
              </a:rPr>
              <a:t>Menorragia</a:t>
            </a:r>
          </a:p>
        </p:txBody>
      </p:sp>
      <p:sp>
        <p:nvSpPr>
          <p:cNvPr id="35843" name="7 Marcador de contenido"/>
          <p:cNvSpPr>
            <a:spLocks noGrp="1"/>
          </p:cNvSpPr>
          <p:nvPr>
            <p:ph sz="half" idx="4294967295"/>
          </p:nvPr>
        </p:nvSpPr>
        <p:spPr>
          <a:xfrm>
            <a:off x="323850" y="1071563"/>
            <a:ext cx="8496300" cy="5165725"/>
          </a:xfrm>
          <a:solidFill>
            <a:schemeClr val="tx2">
              <a:lumMod val="75000"/>
            </a:schemeClr>
          </a:solidFill>
        </p:spPr>
        <p:txBody>
          <a:bodyPr/>
          <a:lstStyle/>
          <a:p>
            <a:pPr eaLnBrk="1" hangingPunct="1">
              <a:lnSpc>
                <a:spcPct val="140000"/>
              </a:lnSpc>
            </a:pPr>
            <a:r>
              <a:rPr lang="es-AR" altLang="es-ES_tradnl" sz="2400" b="1">
                <a:solidFill>
                  <a:srgbClr val="002060"/>
                </a:solidFill>
              </a:rPr>
              <a:t>Pérdida de ≥ 80 mL de sangre por período menstrual</a:t>
            </a:r>
          </a:p>
          <a:p>
            <a:pPr eaLnBrk="1" hangingPunct="1">
              <a:lnSpc>
                <a:spcPct val="140000"/>
              </a:lnSpc>
            </a:pPr>
            <a:r>
              <a:rPr lang="es-AR" altLang="es-ES_tradnl" sz="2400" b="1">
                <a:solidFill>
                  <a:srgbClr val="002060"/>
                </a:solidFill>
              </a:rPr>
              <a:t>Antifibrinolíticos: </a:t>
            </a:r>
            <a:r>
              <a:rPr lang="es-AR" altLang="es-ES_tradnl" sz="2400" b="1">
                <a:solidFill>
                  <a:srgbClr val="002060"/>
                </a:solidFill>
                <a:sym typeface="Symbol" charset="2"/>
              </a:rPr>
              <a:t> </a:t>
            </a:r>
            <a:r>
              <a:rPr lang="es-AR" altLang="es-ES_tradnl" sz="2400" b="1">
                <a:solidFill>
                  <a:srgbClr val="002060"/>
                </a:solidFill>
              </a:rPr>
              <a:t>50% volumen menstrual (4 g/día, días 1 a 4)</a:t>
            </a:r>
          </a:p>
          <a:p>
            <a:pPr eaLnBrk="1" hangingPunct="1">
              <a:lnSpc>
                <a:spcPct val="140000"/>
              </a:lnSpc>
            </a:pPr>
            <a:r>
              <a:rPr lang="es-AR" altLang="es-ES_tradnl" sz="2400" b="1">
                <a:solidFill>
                  <a:srgbClr val="002060"/>
                </a:solidFill>
              </a:rPr>
              <a:t>Estrógenos sintéticos (etinilestradiol)+ progestágeno: inhiben ovulación y disminuyen sangrado menstrual</a:t>
            </a:r>
          </a:p>
          <a:p>
            <a:pPr eaLnBrk="1" hangingPunct="1">
              <a:lnSpc>
                <a:spcPct val="140000"/>
              </a:lnSpc>
            </a:pPr>
            <a:r>
              <a:rPr lang="es-AR" altLang="es-ES_tradnl" sz="2400" b="1">
                <a:solidFill>
                  <a:srgbClr val="002060"/>
                </a:solidFill>
              </a:rPr>
              <a:t>Dispositivo intra-uterino liberador de levonorgestrel:  </a:t>
            </a:r>
            <a:r>
              <a:rPr lang="es-AR" altLang="es-ES_tradnl" sz="2400" b="1">
                <a:solidFill>
                  <a:srgbClr val="002060"/>
                </a:solidFill>
                <a:sym typeface="Symbol" charset="2"/>
              </a:rPr>
              <a:t> menorragia, duración de la menstruación, mejora la anemia y la calidad de vida (12 meses/ 13 mujeres).</a:t>
            </a:r>
          </a:p>
          <a:p>
            <a:pPr eaLnBrk="1" hangingPunct="1">
              <a:lnSpc>
                <a:spcPct val="140000"/>
              </a:lnSpc>
            </a:pPr>
            <a:r>
              <a:rPr lang="es-AR" altLang="es-ES_tradnl" sz="2400" b="1">
                <a:solidFill>
                  <a:srgbClr val="002060"/>
                </a:solidFill>
                <a:sym typeface="Symbol" charset="2"/>
              </a:rPr>
              <a:t>DDAVP subcut</a:t>
            </a:r>
            <a:r>
              <a:rPr lang="es-ES" altLang="es-ES_tradnl" sz="2400" b="1">
                <a:solidFill>
                  <a:srgbClr val="002060"/>
                </a:solidFill>
                <a:sym typeface="Symbol" charset="2"/>
              </a:rPr>
              <a:t>ánea.</a:t>
            </a:r>
            <a:endParaRPr lang="es-AR" altLang="es-ES_tradnl" sz="2400" b="1">
              <a:solidFill>
                <a:srgbClr val="002060"/>
              </a:solidFill>
              <a:sym typeface="Symbol" charset="2"/>
            </a:endParaRPr>
          </a:p>
          <a:p>
            <a:pPr eaLnBrk="1" hangingPunct="1">
              <a:lnSpc>
                <a:spcPct val="140000"/>
              </a:lnSpc>
              <a:buFont typeface="Wingdings" charset="2"/>
              <a:buNone/>
            </a:pPr>
            <a:endParaRPr lang="es-AR" altLang="es-ES_tradnl" sz="2400" b="1">
              <a:solidFill>
                <a:srgbClr val="002060"/>
              </a:solidFill>
            </a:endParaRPr>
          </a:p>
          <a:p>
            <a:pPr eaLnBrk="1" hangingPunct="1">
              <a:lnSpc>
                <a:spcPct val="140000"/>
              </a:lnSpc>
            </a:pPr>
            <a:endParaRPr lang="es-AR" altLang="es-ES_tradnl" sz="2400" b="1">
              <a:solidFill>
                <a:srgbClr val="002060"/>
              </a:solidFill>
            </a:endParaRPr>
          </a:p>
        </p:txBody>
      </p:sp>
      <p:sp>
        <p:nvSpPr>
          <p:cNvPr id="258051" name="4 Rectángulo"/>
          <p:cNvSpPr>
            <a:spLocks noChangeArrowheads="1"/>
          </p:cNvSpPr>
          <p:nvPr/>
        </p:nvSpPr>
        <p:spPr bwMode="auto">
          <a:xfrm>
            <a:off x="428625" y="6429375"/>
            <a:ext cx="8501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AR" altLang="es-ES_tradnl" sz="1400">
                <a:ea typeface="Calibri" charset="0"/>
                <a:cs typeface="Calibri" charset="0"/>
              </a:rPr>
              <a:t>Nichols WL. 2008 -Keeling DM. 2008- Mannucci PM. 2009- Philipp CS. 2011- Chi C. 2011- James A. 2011</a:t>
            </a:r>
            <a:endParaRPr lang="es-AR" altLang="es-ES_tradnl" sz="1400">
              <a:ea typeface="Arial" charset="0"/>
              <a:cs typeface="Arial" charset="0"/>
            </a:endParaRPr>
          </a:p>
        </p:txBody>
      </p:sp>
    </p:spTree>
    <p:extLst>
      <p:ext uri="{BB962C8B-B14F-4D97-AF65-F5344CB8AC3E}">
        <p14:creationId xmlns:p14="http://schemas.microsoft.com/office/powerpoint/2010/main" val="70878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619672" y="2852936"/>
            <a:ext cx="4968552" cy="1512168"/>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8000" b="0" i="0" u="none" strike="noStrike" cap="none" normalizeH="0" baseline="0" smtClean="0">
                <a:ln>
                  <a:noFill/>
                </a:ln>
                <a:solidFill>
                  <a:schemeClr val="tx1"/>
                </a:solidFill>
                <a:effectLst/>
                <a:latin typeface="+mj-lt"/>
                <a:ea typeface="Times New Roman" charset="0"/>
                <a:cs typeface="Times New Roman" charset="0"/>
              </a:rPr>
              <a:t>GRACIAS</a:t>
            </a:r>
            <a:endParaRPr kumimoji="0" lang="es-ES_tradnl" sz="8000" b="0" i="0" u="none" strike="noStrike" cap="none" normalizeH="0" baseline="0">
              <a:ln>
                <a:noFill/>
              </a:ln>
              <a:solidFill>
                <a:schemeClr val="tx1"/>
              </a:solidFill>
              <a:effectLst/>
              <a:latin typeface="+mj-lt"/>
              <a:ea typeface="Times New Roman" charset="0"/>
              <a:cs typeface="Times New Roman" charset="0"/>
            </a:endParaRPr>
          </a:p>
        </p:txBody>
      </p:sp>
    </p:spTree>
    <p:extLst>
      <p:ext uri="{BB962C8B-B14F-4D97-AF65-F5344CB8AC3E}">
        <p14:creationId xmlns:p14="http://schemas.microsoft.com/office/powerpoint/2010/main" val="174782003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142875"/>
            <a:ext cx="8229600" cy="785813"/>
          </a:xfrm>
        </p:spPr>
        <p:txBody>
          <a:bodyPr lIns="91440" tIns="45720" rIns="91440" bIns="45720">
            <a:normAutofit/>
          </a:bodyPr>
          <a:lstStyle/>
          <a:p>
            <a:pPr eaLnBrk="1" hangingPunct="1">
              <a:defRPr/>
            </a:pPr>
            <a:r>
              <a:rPr lang="es-AR" altLang="es-ES_tradnl" b="1" dirty="0" smtClean="0">
                <a:solidFill>
                  <a:srgbClr val="C00000"/>
                </a:solidFill>
              </a:rPr>
              <a:t>Conclusiones</a:t>
            </a:r>
          </a:p>
        </p:txBody>
      </p:sp>
      <p:sp>
        <p:nvSpPr>
          <p:cNvPr id="166915" name="2 Marcador de contenido"/>
          <p:cNvSpPr>
            <a:spLocks noGrp="1"/>
          </p:cNvSpPr>
          <p:nvPr>
            <p:ph idx="4294967295"/>
          </p:nvPr>
        </p:nvSpPr>
        <p:spPr>
          <a:xfrm>
            <a:off x="0" y="1285875"/>
            <a:ext cx="9144000" cy="4937125"/>
          </a:xfrm>
          <a:solidFill>
            <a:schemeClr val="tx1"/>
          </a:solidFill>
        </p:spPr>
        <p:txBody>
          <a:bodyPr/>
          <a:lstStyle/>
          <a:p>
            <a:pPr eaLnBrk="1" hangingPunct="1"/>
            <a:r>
              <a:rPr lang="es-AR" altLang="es-ES_tradnl" sz="2200" b="1">
                <a:solidFill>
                  <a:srgbClr val="002060"/>
                </a:solidFill>
              </a:rPr>
              <a:t>DDAVP es tratamiento de elección en pacientes con enf.  von Willebrand sin contraindicaciones y con adecuada respuesta.</a:t>
            </a:r>
          </a:p>
          <a:p>
            <a:pPr eaLnBrk="1" hangingPunct="1"/>
            <a:r>
              <a:rPr lang="es-AR" altLang="es-ES_tradnl" sz="2400" b="1">
                <a:solidFill>
                  <a:srgbClr val="002060"/>
                </a:solidFill>
              </a:rPr>
              <a:t>Respuesta a la DDAVP dependería del fenotipo y del genotipo de la enfermedad. Debería evaluarse al diagnóstico.</a:t>
            </a:r>
          </a:p>
          <a:p>
            <a:pPr eaLnBrk="1" hangingPunct="1"/>
            <a:r>
              <a:rPr lang="es-AR" altLang="es-ES_tradnl" sz="2400" b="1">
                <a:solidFill>
                  <a:srgbClr val="002060"/>
                </a:solidFill>
              </a:rPr>
              <a:t>DDAVP es segura y eficaz en niños y embarazadas.</a:t>
            </a:r>
          </a:p>
          <a:p>
            <a:pPr eaLnBrk="1" hangingPunct="1"/>
            <a:r>
              <a:rPr lang="es-AR" altLang="es-ES_tradnl" sz="2400" b="1">
                <a:solidFill>
                  <a:srgbClr val="002060"/>
                </a:solidFill>
              </a:rPr>
              <a:t>Los concentrados de VWF/FVIII son el tratamiento de elección para el tipo 3 y pacientes sin respuesta a DDAVP.</a:t>
            </a:r>
          </a:p>
          <a:p>
            <a:pPr eaLnBrk="1" hangingPunct="1"/>
            <a:r>
              <a:rPr lang="es-AR" altLang="es-ES_tradnl" sz="2400" b="1">
                <a:solidFill>
                  <a:srgbClr val="002060"/>
                </a:solidFill>
              </a:rPr>
              <a:t>Los antifibrinolíticos son útiles en sangrado mucoso</a:t>
            </a:r>
          </a:p>
          <a:p>
            <a:pPr eaLnBrk="1" hangingPunct="1"/>
            <a:r>
              <a:rPr lang="es-AR" altLang="es-ES_tradnl" sz="2400" b="1">
                <a:solidFill>
                  <a:srgbClr val="002060"/>
                </a:solidFill>
              </a:rPr>
              <a:t>Los anovulatorios y el dispositivo intra-uterino liberador de levonorgestrel son seguros y eficaces en la metrorragia </a:t>
            </a:r>
          </a:p>
          <a:p>
            <a:pPr eaLnBrk="1" hangingPunct="1">
              <a:buFont typeface="Wingdings" charset="2"/>
              <a:buNone/>
            </a:pPr>
            <a:endParaRPr lang="es-AR" altLang="es-ES_tradnl" sz="2400" b="1">
              <a:solidFill>
                <a:srgbClr val="002060"/>
              </a:solidFill>
            </a:endParaRPr>
          </a:p>
          <a:p>
            <a:pPr eaLnBrk="1" hangingPunct="1"/>
            <a:endParaRPr lang="es-AR" altLang="es-ES_tradnl" sz="2400" b="1">
              <a:solidFill>
                <a:srgbClr val="002060"/>
              </a:solidFill>
            </a:endParaRPr>
          </a:p>
        </p:txBody>
      </p:sp>
    </p:spTree>
    <p:extLst>
      <p:ext uri="{BB962C8B-B14F-4D97-AF65-F5344CB8AC3E}">
        <p14:creationId xmlns:p14="http://schemas.microsoft.com/office/powerpoint/2010/main" val="536983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23528" y="2204864"/>
            <a:ext cx="8136904" cy="1728192"/>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smtClean="0">
                <a:solidFill>
                  <a:srgbClr val="002060"/>
                </a:solidFill>
                <a:latin typeface="+mj-lt"/>
              </a:rPr>
              <a:t>TEORIAS / MODELOS DEL SISTEMA </a:t>
            </a:r>
          </a:p>
          <a:p>
            <a:pPr marL="0" marR="0" indent="0" algn="ctr" defTabSz="914400" rtl="0" eaLnBrk="1" fontAlgn="base" latinLnBrk="0" hangingPunct="1">
              <a:lnSpc>
                <a:spcPct val="100000"/>
              </a:lnSpc>
              <a:spcBef>
                <a:spcPct val="0"/>
              </a:spcBef>
              <a:spcAft>
                <a:spcPct val="0"/>
              </a:spcAft>
              <a:buClrTx/>
              <a:buSzTx/>
              <a:buFontTx/>
              <a:buNone/>
              <a:tabLst/>
            </a:pPr>
            <a:r>
              <a:rPr lang="es-ES_tradnl" sz="3600" dirty="0" smtClean="0">
                <a:solidFill>
                  <a:srgbClr val="002060"/>
                </a:solidFill>
                <a:latin typeface="+mj-lt"/>
              </a:rPr>
              <a:t>DE COAGULACION</a:t>
            </a:r>
            <a:endParaRPr kumimoji="0" lang="es-ES_tradnl" sz="3600" b="0" i="0" u="none" strike="noStrike" cap="none" normalizeH="0" baseline="0" dirty="0">
              <a:ln>
                <a:noFill/>
              </a:ln>
              <a:solidFill>
                <a:srgbClr val="002060"/>
              </a:solidFill>
              <a:effectLst/>
              <a:latin typeface="+mj-lt"/>
            </a:endParaRPr>
          </a:p>
        </p:txBody>
      </p:sp>
    </p:spTree>
    <p:extLst>
      <p:ext uri="{BB962C8B-B14F-4D97-AF65-F5344CB8AC3E}">
        <p14:creationId xmlns:p14="http://schemas.microsoft.com/office/powerpoint/2010/main" val="1204392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338" name="Rectangle 2"/>
          <p:cNvSpPr>
            <a:spLocks noGrp="1" noRot="1" noChangeArrowheads="1"/>
          </p:cNvSpPr>
          <p:nvPr>
            <p:ph type="ctrTitle" idx="4294967295"/>
          </p:nvPr>
        </p:nvSpPr>
        <p:spPr>
          <a:xfrm>
            <a:off x="588963" y="152400"/>
            <a:ext cx="7772400" cy="1600200"/>
          </a:xfrm>
        </p:spPr>
        <p:txBody>
          <a:bodyPr lIns="91440" tIns="45720" rIns="91440" bIns="45720"/>
          <a:lstStyle/>
          <a:p>
            <a:r>
              <a:rPr lang="es-ES" altLang="es-ES_tradnl">
                <a:solidFill>
                  <a:schemeClr val="tx1"/>
                </a:solidFill>
              </a:rPr>
              <a:t>ESQUEMA GENERAL DE LA COAGULACI</a:t>
            </a:r>
            <a:r>
              <a:rPr lang="es-ES" altLang="es-ES_tradnl">
                <a:solidFill>
                  <a:schemeClr val="tx1"/>
                </a:solidFill>
                <a:latin typeface="Times New Roman" charset="0"/>
              </a:rPr>
              <a:t>Ó</a:t>
            </a:r>
            <a:r>
              <a:rPr lang="es-ES" altLang="es-ES_tradnl">
                <a:solidFill>
                  <a:schemeClr val="tx1"/>
                </a:solidFill>
              </a:rPr>
              <a:t>N</a:t>
            </a:r>
          </a:p>
        </p:txBody>
      </p:sp>
      <p:pic>
        <p:nvPicPr>
          <p:cNvPr id="14340" name="Picture 4" descr="Hemostasia y coagulación"/>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a:xfrm>
            <a:off x="234566" y="1752600"/>
            <a:ext cx="8481193" cy="48033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685800" y="304800"/>
            <a:ext cx="7620000" cy="685800"/>
          </a:xfrm>
          <a:prstGeom prst="rect">
            <a:avLst/>
          </a:prstGeom>
          <a:solidFill>
            <a:schemeClr val="hlink"/>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TEORIAS DE LA ACTIVACION DE LA COAGULACION</a:t>
            </a:r>
            <a:endParaRPr lang="es-ES" altLang="es-ES_tradnl"/>
          </a:p>
        </p:txBody>
      </p:sp>
      <p:sp>
        <p:nvSpPr>
          <p:cNvPr id="67587" name="Rectangle 3"/>
          <p:cNvSpPr>
            <a:spLocks noChangeArrowheads="1"/>
          </p:cNvSpPr>
          <p:nvPr/>
        </p:nvSpPr>
        <p:spPr bwMode="auto">
          <a:xfrm>
            <a:off x="609600" y="1524000"/>
            <a:ext cx="7315200" cy="457200"/>
          </a:xfrm>
          <a:prstGeom prst="rect">
            <a:avLst/>
          </a:prstGeom>
          <a:solidFill>
            <a:schemeClr val="folHlink"/>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b="1"/>
              <a:t>1904 TEORIA DE LOS 4 FACTORES</a:t>
            </a:r>
            <a:r>
              <a:rPr lang="es-AR" altLang="es-ES_tradnl"/>
              <a:t>.</a:t>
            </a:r>
            <a:endParaRPr lang="es-ES" altLang="es-ES_tradnl"/>
          </a:p>
        </p:txBody>
      </p:sp>
      <p:sp>
        <p:nvSpPr>
          <p:cNvPr id="67588" name="Rectangle 4"/>
          <p:cNvSpPr>
            <a:spLocks noChangeArrowheads="1"/>
          </p:cNvSpPr>
          <p:nvPr/>
        </p:nvSpPr>
        <p:spPr bwMode="auto">
          <a:xfrm>
            <a:off x="609600" y="2133600"/>
            <a:ext cx="7315200" cy="762000"/>
          </a:xfrm>
          <a:prstGeom prst="rect">
            <a:avLst/>
          </a:prstGeom>
          <a:solidFill>
            <a:srgbClr val="FF6600"/>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1964 MODELO DE ACTIVACION EN CASCADA CON </a:t>
            </a:r>
          </a:p>
          <a:p>
            <a:r>
              <a:rPr lang="es-AR" altLang="es-ES_tradnl"/>
              <a:t>TROMBOPLASTINA(VIA INTRIN. EXTRI.) CRITICAS</a:t>
            </a:r>
            <a:endParaRPr lang="es-ES" altLang="es-ES_tradnl"/>
          </a:p>
        </p:txBody>
      </p:sp>
      <p:sp>
        <p:nvSpPr>
          <p:cNvPr id="67589" name="Rectangle 5"/>
          <p:cNvSpPr>
            <a:spLocks noChangeArrowheads="1"/>
          </p:cNvSpPr>
          <p:nvPr/>
        </p:nvSpPr>
        <p:spPr bwMode="auto">
          <a:xfrm>
            <a:off x="609600" y="3124200"/>
            <a:ext cx="7315200" cy="457200"/>
          </a:xfrm>
          <a:prstGeom prst="rect">
            <a:avLst/>
          </a:prstGeom>
          <a:solidFill>
            <a:srgbClr val="008000"/>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1977 CASCADA REVISADA. </a:t>
            </a:r>
            <a:endParaRPr lang="es-ES" altLang="es-ES_tradnl"/>
          </a:p>
        </p:txBody>
      </p:sp>
      <p:sp>
        <p:nvSpPr>
          <p:cNvPr id="67590" name="Rectangle 6"/>
          <p:cNvSpPr>
            <a:spLocks noChangeArrowheads="1"/>
          </p:cNvSpPr>
          <p:nvPr/>
        </p:nvSpPr>
        <p:spPr bwMode="auto">
          <a:xfrm>
            <a:off x="609600" y="3810000"/>
            <a:ext cx="7315200" cy="457200"/>
          </a:xfrm>
          <a:prstGeom prst="rect">
            <a:avLst/>
          </a:prstGeom>
          <a:solidFill>
            <a:srgbClr val="800000"/>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1991 CASCADA REVISADA (G. BRAZER)</a:t>
            </a:r>
            <a:endParaRPr lang="es-ES" altLang="es-ES_tradnl"/>
          </a:p>
        </p:txBody>
      </p:sp>
      <p:sp>
        <p:nvSpPr>
          <p:cNvPr id="67591" name="Rectangle 7"/>
          <p:cNvSpPr>
            <a:spLocks noChangeArrowheads="1"/>
          </p:cNvSpPr>
          <p:nvPr/>
        </p:nvSpPr>
        <p:spPr bwMode="auto">
          <a:xfrm>
            <a:off x="609600" y="4419600"/>
            <a:ext cx="7315200" cy="457200"/>
          </a:xfrm>
          <a:prstGeom prst="rect">
            <a:avLst/>
          </a:prstGeom>
          <a:solidFill>
            <a:schemeClr val="hlink"/>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2001 MODELO CELULAR DE HOFFMAN</a:t>
            </a:r>
            <a:endParaRPr lang="es-ES" altLang="es-ES_tradnl"/>
          </a:p>
        </p:txBody>
      </p:sp>
      <p:sp>
        <p:nvSpPr>
          <p:cNvPr id="67592" name="Rectangle 8"/>
          <p:cNvSpPr>
            <a:spLocks noChangeArrowheads="1"/>
          </p:cNvSpPr>
          <p:nvPr/>
        </p:nvSpPr>
        <p:spPr bwMode="auto">
          <a:xfrm>
            <a:off x="609600" y="5105400"/>
            <a:ext cx="7315200" cy="685800"/>
          </a:xfrm>
          <a:prstGeom prst="rect">
            <a:avLst/>
          </a:prstGeom>
          <a:solidFill>
            <a:srgbClr val="3366FF"/>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sz="2000"/>
              <a:t>2007 OBSERVACION  DE LA FORMACION DEL TROMBO</a:t>
            </a:r>
          </a:p>
          <a:p>
            <a:r>
              <a:rPr lang="es-AR" altLang="es-ES_tradnl" sz="2000"/>
              <a:t>EN VIVO (FURIE FURIE). N Engl. V Med. 2008 www.mejm.org</a:t>
            </a:r>
            <a:endParaRPr lang="es-ES" altLang="es-ES_tradnl" sz="20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5488" y="116632"/>
            <a:ext cx="7772400" cy="1143000"/>
          </a:xfrm>
        </p:spPr>
        <p:txBody>
          <a:bodyPr/>
          <a:lstStyle/>
          <a:p>
            <a:r>
              <a:rPr lang="es-ES_tradnl" dirty="0" smtClean="0"/>
              <a:t>Porque estos temas?</a:t>
            </a:r>
            <a:endParaRPr lang="es-ES_tradnl" dirty="0"/>
          </a:p>
        </p:txBody>
      </p:sp>
      <p:sp>
        <p:nvSpPr>
          <p:cNvPr id="3" name="Marcador de contenido 2"/>
          <p:cNvSpPr>
            <a:spLocks noGrp="1"/>
          </p:cNvSpPr>
          <p:nvPr>
            <p:ph idx="1"/>
          </p:nvPr>
        </p:nvSpPr>
        <p:spPr>
          <a:xfrm>
            <a:off x="91271" y="1628800"/>
            <a:ext cx="5328592" cy="4114800"/>
          </a:xfrm>
        </p:spPr>
        <p:txBody>
          <a:bodyPr/>
          <a:lstStyle/>
          <a:p>
            <a:pPr>
              <a:buClr>
                <a:srgbClr val="FF0000"/>
              </a:buClr>
            </a:pPr>
            <a:r>
              <a:rPr lang="es-ES_tradnl" dirty="0" smtClean="0"/>
              <a:t>LABORATORIO.</a:t>
            </a:r>
          </a:p>
          <a:p>
            <a:pPr>
              <a:buClr>
                <a:srgbClr val="FF0000"/>
              </a:buClr>
            </a:pPr>
            <a:endParaRPr lang="es-ES_tradnl" dirty="0"/>
          </a:p>
          <a:p>
            <a:pPr>
              <a:buClr>
                <a:srgbClr val="FF0000"/>
              </a:buClr>
            </a:pPr>
            <a:r>
              <a:rPr lang="es-ES_tradnl" dirty="0" smtClean="0"/>
              <a:t>VON WILLEBRAND.</a:t>
            </a:r>
          </a:p>
          <a:p>
            <a:pPr>
              <a:buClr>
                <a:srgbClr val="FF0000"/>
              </a:buClr>
            </a:pPr>
            <a:endParaRPr lang="es-ES_tradnl" dirty="0"/>
          </a:p>
          <a:p>
            <a:pPr>
              <a:buClr>
                <a:srgbClr val="FF0000"/>
              </a:buClr>
            </a:pPr>
            <a:r>
              <a:rPr lang="es-ES_tradnl" dirty="0" smtClean="0"/>
              <a:t>HEMOFILIA CONGENITA.</a:t>
            </a:r>
          </a:p>
          <a:p>
            <a:pPr>
              <a:buClr>
                <a:srgbClr val="FF0000"/>
              </a:buClr>
            </a:pPr>
            <a:endParaRPr lang="es-ES_tradnl" dirty="0"/>
          </a:p>
          <a:p>
            <a:pPr>
              <a:buClr>
                <a:srgbClr val="FF0000"/>
              </a:buClr>
            </a:pPr>
            <a:r>
              <a:rPr lang="es-ES_tradnl" dirty="0" smtClean="0"/>
              <a:t>HEMOFILIA ADQUIRIDA.</a:t>
            </a:r>
            <a:endParaRPr lang="es-ES_tradnl" dirty="0"/>
          </a:p>
        </p:txBody>
      </p:sp>
      <p:sp>
        <p:nvSpPr>
          <p:cNvPr id="4" name="Flecha izquierda 3"/>
          <p:cNvSpPr/>
          <p:nvPr/>
        </p:nvSpPr>
        <p:spPr bwMode="auto">
          <a:xfrm>
            <a:off x="4283968" y="1628800"/>
            <a:ext cx="864096" cy="504056"/>
          </a:xfrm>
          <a:prstGeom prst="leftArrow">
            <a:avLst/>
          </a:prstGeom>
          <a:solidFill>
            <a:srgbClr val="FF0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izquierda 4"/>
          <p:cNvSpPr/>
          <p:nvPr/>
        </p:nvSpPr>
        <p:spPr bwMode="auto">
          <a:xfrm>
            <a:off x="4716016" y="2888894"/>
            <a:ext cx="864096" cy="504056"/>
          </a:xfrm>
          <a:prstGeom prst="leftArrow">
            <a:avLst/>
          </a:prstGeom>
          <a:solidFill>
            <a:srgbClr val="FF0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izquierda 5"/>
          <p:cNvSpPr/>
          <p:nvPr/>
        </p:nvSpPr>
        <p:spPr bwMode="auto">
          <a:xfrm>
            <a:off x="5218139" y="3987822"/>
            <a:ext cx="563697" cy="504056"/>
          </a:xfrm>
          <a:prstGeom prst="leftArrow">
            <a:avLst/>
          </a:prstGeom>
          <a:solidFill>
            <a:srgbClr val="FF0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Flecha izquierda 6"/>
          <p:cNvSpPr/>
          <p:nvPr/>
        </p:nvSpPr>
        <p:spPr bwMode="auto">
          <a:xfrm>
            <a:off x="5205231" y="5239544"/>
            <a:ext cx="710036" cy="504056"/>
          </a:xfrm>
          <a:prstGeom prst="leftArrow">
            <a:avLst/>
          </a:prstGeom>
          <a:solidFill>
            <a:srgbClr val="FF0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 name="Rectángulo 7"/>
          <p:cNvSpPr/>
          <p:nvPr/>
        </p:nvSpPr>
        <p:spPr bwMode="auto">
          <a:xfrm>
            <a:off x="5580112" y="1613034"/>
            <a:ext cx="3211033" cy="535588"/>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FF00"/>
                </a:solidFill>
              </a:rPr>
              <a:t>DE TODOS LOS DIAS</a:t>
            </a:r>
            <a:endParaRPr kumimoji="0" lang="es-ES_tradnl" sz="2400" b="0" i="0" u="none" strike="noStrike" cap="none" normalizeH="0" baseline="0">
              <a:ln>
                <a:noFill/>
              </a:ln>
              <a:solidFill>
                <a:srgbClr val="FFFF00"/>
              </a:solidFill>
              <a:effectLst/>
            </a:endParaRPr>
          </a:p>
        </p:txBody>
      </p:sp>
      <p:sp>
        <p:nvSpPr>
          <p:cNvPr id="9" name="Rectángulo 8"/>
          <p:cNvSpPr/>
          <p:nvPr/>
        </p:nvSpPr>
        <p:spPr bwMode="auto">
          <a:xfrm>
            <a:off x="5747689" y="2589445"/>
            <a:ext cx="3211033" cy="879770"/>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rgbClr val="FFFF00"/>
                </a:solidFill>
              </a:rPr>
              <a:t>COAGULOPATIA MAS</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 FRECUENTE</a:t>
            </a:r>
            <a:endParaRPr kumimoji="0" lang="es-ES_tradnl" sz="2400" b="0" i="0" u="none" strike="noStrike" cap="none" normalizeH="0" baseline="0" dirty="0">
              <a:ln>
                <a:noFill/>
              </a:ln>
              <a:solidFill>
                <a:srgbClr val="FFFF00"/>
              </a:solidFill>
              <a:effectLst/>
            </a:endParaRPr>
          </a:p>
        </p:txBody>
      </p:sp>
      <p:sp>
        <p:nvSpPr>
          <p:cNvPr id="10" name="Rectángulo 9"/>
          <p:cNvSpPr/>
          <p:nvPr/>
        </p:nvSpPr>
        <p:spPr bwMode="auto">
          <a:xfrm>
            <a:off x="5894880" y="3799181"/>
            <a:ext cx="2875878" cy="881338"/>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SOLO HOY LA VAN </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FFFF00"/>
                </a:solidFill>
                <a:effectLst/>
              </a:rPr>
              <a:t>A</a:t>
            </a:r>
            <a:r>
              <a:rPr kumimoji="0" lang="es-ES_tradnl" sz="2400" b="0" i="0" u="none" strike="noStrike" cap="none" normalizeH="0" dirty="0" smtClean="0">
                <a:ln>
                  <a:noFill/>
                </a:ln>
                <a:solidFill>
                  <a:srgbClr val="FFFF00"/>
                </a:solidFill>
                <a:effectLst/>
              </a:rPr>
              <a:t> VER</a:t>
            </a:r>
            <a:endParaRPr kumimoji="0" lang="es-ES_tradnl" sz="2400" b="0" i="0" u="none" strike="noStrike" cap="none" normalizeH="0" baseline="0" dirty="0">
              <a:ln>
                <a:noFill/>
              </a:ln>
              <a:solidFill>
                <a:srgbClr val="FFFF00"/>
              </a:solidFill>
              <a:effectLst/>
            </a:endParaRPr>
          </a:p>
        </p:txBody>
      </p:sp>
      <p:sp>
        <p:nvSpPr>
          <p:cNvPr id="11" name="Rectángulo 10"/>
          <p:cNvSpPr/>
          <p:nvPr/>
        </p:nvSpPr>
        <p:spPr bwMode="auto">
          <a:xfrm>
            <a:off x="6012904" y="5239544"/>
            <a:ext cx="2945818" cy="791996"/>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FF00"/>
                </a:solidFill>
              </a:rPr>
              <a:t>TIENEN </a:t>
            </a:r>
            <a:r>
              <a:rPr lang="es-ES_tradnl" dirty="0" smtClean="0">
                <a:solidFill>
                  <a:srgbClr val="FFFF00"/>
                </a:solidFill>
              </a:rPr>
              <a:t>QUE SABER </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FFFF00"/>
                </a:solidFill>
                <a:effectLst/>
              </a:rPr>
              <a:t>QUE</a:t>
            </a:r>
            <a:r>
              <a:rPr kumimoji="0" lang="es-ES_tradnl" sz="2400" b="0" i="0" u="none" strike="noStrike" cap="none" normalizeH="0" dirty="0" smtClean="0">
                <a:ln>
                  <a:noFill/>
                </a:ln>
                <a:solidFill>
                  <a:srgbClr val="FFFF00"/>
                </a:solidFill>
                <a:effectLst/>
              </a:rPr>
              <a:t> EXISTE</a:t>
            </a:r>
            <a:endParaRPr kumimoji="0" lang="es-ES_tradnl" sz="24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1499087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468313" y="1484313"/>
            <a:ext cx="8351837" cy="3870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s-MX" altLang="es-ES_tradnl" sz="6000" b="1">
                <a:solidFill>
                  <a:srgbClr val="FFFF00"/>
                </a:solidFill>
              </a:rPr>
              <a:t>Modelo celular de la Hemostasia</a:t>
            </a:r>
          </a:p>
          <a:p>
            <a:pPr algn="ctr"/>
            <a:endParaRPr lang="es-MX" altLang="es-ES_tradnl" sz="3200" b="1">
              <a:solidFill>
                <a:srgbClr val="FFFF00"/>
              </a:solidFill>
            </a:endParaRPr>
          </a:p>
          <a:p>
            <a:pPr algn="ctr"/>
            <a:r>
              <a:rPr lang="es-MX" altLang="es-ES_tradnl" sz="3200" b="1">
                <a:solidFill>
                  <a:schemeClr val="bg1"/>
                </a:solidFill>
              </a:rPr>
              <a:t>Monroe-Hoffman-Roberts</a:t>
            </a:r>
          </a:p>
          <a:p>
            <a:pPr algn="ctr"/>
            <a:endParaRPr lang="es-MX" altLang="es-ES_tradnl" sz="3200" b="1">
              <a:solidFill>
                <a:schemeClr val="bg1"/>
              </a:solidFill>
            </a:endParaRPr>
          </a:p>
          <a:p>
            <a:pPr algn="ctr"/>
            <a:r>
              <a:rPr lang="es-MX" altLang="es-ES_tradnl" sz="3200" b="1">
                <a:solidFill>
                  <a:schemeClr val="bg1"/>
                </a:solidFill>
              </a:rPr>
              <a:t>USA</a:t>
            </a:r>
            <a:endParaRPr lang="es-ES" altLang="es-ES_tradnl" sz="3200" b="1">
              <a:solidFill>
                <a:schemeClr val="bg1"/>
              </a:solidFill>
            </a:endParaRPr>
          </a:p>
        </p:txBody>
      </p:sp>
      <p:pic>
        <p:nvPicPr>
          <p:cNvPr id="69635" name="Picture 3" descr="welcome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4797425"/>
            <a:ext cx="1428750" cy="1714500"/>
          </a:xfrm>
          <a:prstGeom prst="rect">
            <a:avLst/>
          </a:prstGeom>
          <a:noFill/>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Object 1026"/>
          <p:cNvPicPr>
            <a:picLocks noChangeAspect="1"/>
          </p:cNvPicPr>
          <p:nvPr>
            <p:extLst>
              <p:ext uri="{D42A27DB-BD31-4B8C-83A1-F6EECF244321}">
                <p14:modId xmlns:p14="http://schemas.microsoft.com/office/powerpoint/2010/main" val="1313267104"/>
              </p:ext>
            </p:extLst>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Object 2"/>
          <p:cNvPicPr>
            <a:picLocks noChangeAspect="1"/>
          </p:cNvPicPr>
          <p:nvPr/>
        </p:nvPicPr>
        <p:blipFill>
          <a:blip r:embed="rId3"/>
          <a:stretch>
            <a:fillRect/>
          </a:stretch>
        </p:blipFill>
        <p:spPr>
          <a:xfrm>
            <a:off x="0" y="0"/>
            <a:ext cx="9144000" cy="6858000"/>
          </a:xfrm>
          <a:prstGeom prst="rect">
            <a:avLst/>
          </a:prstGeom>
        </p:spPr>
      </p:pic>
      <p:pic>
        <p:nvPicPr>
          <p:cNvPr id="3" name="Immagine 6" descr="72bd86183fff8f4b151eb7fe34f2a930.jpg"/>
          <p:cNvPicPr>
            <a:picLocks noChangeAspect="1"/>
          </p:cNvPicPr>
          <p:nvPr/>
        </p:nvPicPr>
        <p:blipFill rotWithShape="1">
          <a:blip r:embed="rId5">
            <a:extLst>
              <a:ext uri="{28A0092B-C50C-407E-A947-70E740481C1C}">
                <a14:useLocalDpi xmlns:a14="http://schemas.microsoft.com/office/drawing/2010/main" val="0"/>
              </a:ext>
            </a:extLst>
          </a:blip>
          <a:srcRect t="15546" b="18043"/>
          <a:stretch/>
        </p:blipFill>
        <p:spPr>
          <a:xfrm>
            <a:off x="467544" y="3212976"/>
            <a:ext cx="1944216" cy="1422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727955" y="-111943"/>
            <a:ext cx="3784600" cy="1843424"/>
          </a:xfrm>
          <a:prstGeom prst="rect">
            <a:avLst/>
          </a:prstGeom>
        </p:spPr>
      </p:pic>
      <p:sp>
        <p:nvSpPr>
          <p:cNvPr id="6" name="Text Box 2"/>
          <p:cNvSpPr txBox="1">
            <a:spLocks noChangeArrowheads="1"/>
          </p:cNvSpPr>
          <p:nvPr/>
        </p:nvSpPr>
        <p:spPr bwMode="auto">
          <a:xfrm>
            <a:off x="6660232" y="676445"/>
            <a:ext cx="2292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s-ES_tradnl" altLang="es-ES_tradnl" sz="2400" b="1" dirty="0">
                <a:solidFill>
                  <a:srgbClr val="00FF00"/>
                </a:solidFill>
              </a:rPr>
              <a:t>Injuria vascular</a:t>
            </a:r>
          </a:p>
        </p:txBody>
      </p:sp>
      <p:sp>
        <p:nvSpPr>
          <p:cNvPr id="7" name="CuadroTexto 6"/>
          <p:cNvSpPr txBox="1"/>
          <p:nvPr/>
        </p:nvSpPr>
        <p:spPr>
          <a:xfrm>
            <a:off x="251169" y="800100"/>
            <a:ext cx="2335729" cy="461665"/>
          </a:xfrm>
          <a:prstGeom prst="rect">
            <a:avLst/>
          </a:prstGeom>
          <a:noFill/>
        </p:spPr>
        <p:txBody>
          <a:bodyPr wrap="square" rtlCol="0">
            <a:spAutoFit/>
          </a:bodyPr>
          <a:lstStyle/>
          <a:p>
            <a:r>
              <a:rPr lang="es-ES_tradnl" sz="1200" dirty="0" smtClean="0"/>
              <a:t>Fase de contacto a </a:t>
            </a:r>
            <a:r>
              <a:rPr lang="es-ES_tradnl" sz="1200" dirty="0" err="1" smtClean="0"/>
              <a:t>travez</a:t>
            </a:r>
            <a:r>
              <a:rPr lang="es-ES_tradnl" sz="1200" dirty="0" smtClean="0"/>
              <a:t> de cargas </a:t>
            </a:r>
          </a:p>
          <a:p>
            <a:r>
              <a:rPr lang="es-ES_tradnl" sz="1200" dirty="0" smtClean="0"/>
              <a:t>negativas de la matriz extracelular</a:t>
            </a:r>
            <a:endParaRPr lang="es-ES_tradnl" sz="1200" dirty="0"/>
          </a:p>
        </p:txBody>
      </p:sp>
      <p:sp>
        <p:nvSpPr>
          <p:cNvPr id="8" name="Elipse 7"/>
          <p:cNvSpPr/>
          <p:nvPr/>
        </p:nvSpPr>
        <p:spPr bwMode="auto">
          <a:xfrm>
            <a:off x="375777"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9" name="Elipse 8"/>
          <p:cNvSpPr/>
          <p:nvPr/>
        </p:nvSpPr>
        <p:spPr bwMode="auto">
          <a:xfrm>
            <a:off x="1007604"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0" name="Elipse 9"/>
          <p:cNvSpPr/>
          <p:nvPr/>
        </p:nvSpPr>
        <p:spPr bwMode="auto">
          <a:xfrm>
            <a:off x="1639431"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1" name="Rectángulo 10"/>
          <p:cNvSpPr/>
          <p:nvPr/>
        </p:nvSpPr>
        <p:spPr bwMode="auto">
          <a:xfrm>
            <a:off x="343287" y="1844824"/>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PK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2" name="Rectángulo 11"/>
          <p:cNvSpPr/>
          <p:nvPr/>
        </p:nvSpPr>
        <p:spPr bwMode="auto">
          <a:xfrm>
            <a:off x="1751439" y="1881956"/>
            <a:ext cx="37628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3" name="Rectángulo 12"/>
          <p:cNvSpPr/>
          <p:nvPr/>
        </p:nvSpPr>
        <p:spPr bwMode="auto">
          <a:xfrm>
            <a:off x="982588" y="1668779"/>
            <a:ext cx="9971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smtClean="0"/>
              <a:t>QAPM</a:t>
            </a:r>
            <a:endParaRPr kumimoji="0" lang="es-ES_tradnl" sz="1600" b="0" i="0" u="none" strike="noStrike" cap="none" normalizeH="0" baseline="0">
              <a:ln>
                <a:noFill/>
              </a:ln>
              <a:solidFill>
                <a:schemeClr val="tx1"/>
              </a:solidFill>
              <a:effectLst/>
            </a:endParaRPr>
          </a:p>
        </p:txBody>
      </p:sp>
      <p:sp>
        <p:nvSpPr>
          <p:cNvPr id="14" name="Rectángulo 13"/>
          <p:cNvSpPr/>
          <p:nvPr/>
        </p:nvSpPr>
        <p:spPr bwMode="auto">
          <a:xfrm>
            <a:off x="574538" y="2342345"/>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5" name="Rectángulo 14"/>
          <p:cNvSpPr/>
          <p:nvPr/>
        </p:nvSpPr>
        <p:spPr bwMode="auto">
          <a:xfrm>
            <a:off x="2030591" y="2321304"/>
            <a:ext cx="669199"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6" name="Rectángulo 15"/>
          <p:cNvSpPr/>
          <p:nvPr/>
        </p:nvSpPr>
        <p:spPr bwMode="auto">
          <a:xfrm>
            <a:off x="680340" y="3082638"/>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XI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7" name="Rectángulo 16"/>
          <p:cNvSpPr/>
          <p:nvPr/>
        </p:nvSpPr>
        <p:spPr bwMode="auto">
          <a:xfrm>
            <a:off x="2087039" y="3068960"/>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XIa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8" name="Rectángulo 17"/>
          <p:cNvSpPr/>
          <p:nvPr/>
        </p:nvSpPr>
        <p:spPr bwMode="auto">
          <a:xfrm>
            <a:off x="216939" y="4891797"/>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VIII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0" name="Rectángulo 19"/>
          <p:cNvSpPr/>
          <p:nvPr/>
        </p:nvSpPr>
        <p:spPr bwMode="auto">
          <a:xfrm>
            <a:off x="2242278" y="3751251"/>
            <a:ext cx="658249" cy="51709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IXa</a:t>
            </a:r>
            <a:endParaRPr lang="es-ES_tradnl" dirty="0" smtClean="0"/>
          </a:p>
        </p:txBody>
      </p:sp>
      <p:sp>
        <p:nvSpPr>
          <p:cNvPr id="21" name="Rectángulo 20"/>
          <p:cNvSpPr/>
          <p:nvPr/>
        </p:nvSpPr>
        <p:spPr bwMode="auto">
          <a:xfrm>
            <a:off x="702738" y="3814535"/>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IX</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3" name="Rectángulo 22"/>
          <p:cNvSpPr/>
          <p:nvPr/>
        </p:nvSpPr>
        <p:spPr bwMode="auto">
          <a:xfrm>
            <a:off x="4022420" y="2815832"/>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smtClean="0">
                <a:solidFill>
                  <a:srgbClr val="00B050"/>
                </a:solidFill>
              </a:rPr>
              <a:t>X</a:t>
            </a:r>
            <a:endParaRPr kumimoji="0" lang="es-ES_tradnl" sz="2400" b="1" i="0" u="none" strike="noStrike" cap="none" normalizeH="0" baseline="0" dirty="0">
              <a:ln>
                <a:noFill/>
              </a:ln>
              <a:solidFill>
                <a:srgbClr val="00B050"/>
              </a:solidFill>
              <a:effectLst/>
            </a:endParaRPr>
          </a:p>
        </p:txBody>
      </p:sp>
      <p:sp>
        <p:nvSpPr>
          <p:cNvPr id="24" name="Rectángulo 23"/>
          <p:cNvSpPr/>
          <p:nvPr/>
        </p:nvSpPr>
        <p:spPr bwMode="auto">
          <a:xfrm>
            <a:off x="3995936" y="3751251"/>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00B050"/>
                </a:solidFill>
              </a:rPr>
              <a:t>Xa</a:t>
            </a:r>
            <a:endParaRPr lang="es-ES_tradnl"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solidFill>
                  <a:srgbClr val="FFC000"/>
                </a:solidFill>
              </a:rPr>
              <a:t>Va</a:t>
            </a:r>
            <a:endParaRPr kumimoji="0" lang="es-ES_tradnl" sz="2400" b="1" i="0" u="none" strike="noStrike" cap="none" normalizeH="0" baseline="0" dirty="0">
              <a:ln>
                <a:noFill/>
              </a:ln>
              <a:solidFill>
                <a:srgbClr val="FFC000"/>
              </a:solidFill>
              <a:effectLst/>
            </a:endParaRPr>
          </a:p>
        </p:txBody>
      </p:sp>
      <p:sp>
        <p:nvSpPr>
          <p:cNvPr id="26" name="Rectángulo 25"/>
          <p:cNvSpPr/>
          <p:nvPr/>
        </p:nvSpPr>
        <p:spPr bwMode="auto">
          <a:xfrm>
            <a:off x="7156946" y="1809803"/>
            <a:ext cx="1943603"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FT </a:t>
            </a:r>
            <a:r>
              <a:rPr lang="mr-IN" dirty="0" smtClean="0"/>
              <a:t>–</a:t>
            </a:r>
            <a:r>
              <a:rPr lang="es-ES_tradnl" dirty="0" smtClean="0"/>
              <a:t> VII - FL</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7" name="Explosión 1 26"/>
          <p:cNvSpPr/>
          <p:nvPr/>
        </p:nvSpPr>
        <p:spPr bwMode="auto">
          <a:xfrm>
            <a:off x="7427432" y="1133645"/>
            <a:ext cx="1152128" cy="82671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28" name="Rectángulo 27"/>
          <p:cNvSpPr/>
          <p:nvPr/>
        </p:nvSpPr>
        <p:spPr bwMode="auto">
          <a:xfrm>
            <a:off x="4604549" y="1766320"/>
            <a:ext cx="1423609" cy="870591"/>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FT </a:t>
            </a:r>
            <a:r>
              <a:rPr lang="mr-IN" dirty="0" smtClean="0"/>
              <a:t>–</a:t>
            </a:r>
            <a:r>
              <a:rPr lang="es-ES_tradnl" dirty="0" smtClean="0"/>
              <a:t> </a:t>
            </a:r>
            <a:r>
              <a:rPr lang="es-ES_tradnl" dirty="0" err="1" smtClean="0"/>
              <a:t>VIIa</a:t>
            </a:r>
            <a:r>
              <a:rPr lang="es-ES_tradnl" dirty="0" smtClean="0"/>
              <a:t>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 FL</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0" name="Rectángulo 29"/>
          <p:cNvSpPr/>
          <p:nvPr/>
        </p:nvSpPr>
        <p:spPr bwMode="auto">
          <a:xfrm>
            <a:off x="3085649" y="5781543"/>
            <a:ext cx="432048"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1" name="Explosión 1 30"/>
          <p:cNvSpPr/>
          <p:nvPr/>
        </p:nvSpPr>
        <p:spPr bwMode="auto">
          <a:xfrm>
            <a:off x="4404857" y="5064455"/>
            <a:ext cx="1596759" cy="1800448"/>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lang="es-ES_tradnl" dirty="0" err="1" smtClean="0">
                <a:solidFill>
                  <a:srgbClr val="002060"/>
                </a:solidFill>
              </a:rPr>
              <a:t>IIa</a:t>
            </a:r>
            <a:endParaRPr lang="es-ES_tradnl"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a:solidFill>
                  <a:srgbClr val="002060"/>
                </a:solidFill>
              </a:rPr>
              <a:t>T</a:t>
            </a:r>
            <a:r>
              <a:rPr kumimoji="0" lang="es-ES_tradnl" sz="1400" b="0" i="0" u="none" strike="noStrike" cap="none" normalizeH="0" baseline="0" dirty="0" smtClean="0">
                <a:ln>
                  <a:noFill/>
                </a:ln>
                <a:solidFill>
                  <a:srgbClr val="002060"/>
                </a:solidFill>
                <a:effectLst/>
              </a:rPr>
              <a:t>rombina</a:t>
            </a:r>
            <a:endParaRPr kumimoji="0" lang="es-ES_tradnl" sz="1400" b="0" i="0" u="none" strike="noStrike" cap="none" normalizeH="0" baseline="0" dirty="0">
              <a:ln>
                <a:noFill/>
              </a:ln>
              <a:solidFill>
                <a:srgbClr val="002060"/>
              </a:solidFill>
              <a:effectLst/>
            </a:endParaRPr>
          </a:p>
        </p:txBody>
      </p:sp>
      <p:sp>
        <p:nvSpPr>
          <p:cNvPr id="32" name="Rectángulo 31"/>
          <p:cNvSpPr/>
          <p:nvPr/>
        </p:nvSpPr>
        <p:spPr bwMode="auto">
          <a:xfrm>
            <a:off x="6828407" y="3068960"/>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Fibrinogeno</a:t>
            </a:r>
            <a:r>
              <a:rPr lang="es-ES_tradnl" dirty="0" smtClean="0"/>
              <a:t> - 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3" name="Rectángulo 32"/>
          <p:cNvSpPr/>
          <p:nvPr/>
        </p:nvSpPr>
        <p:spPr bwMode="auto">
          <a:xfrm>
            <a:off x="6836813" y="4177166"/>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Fibrina Soluble</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4" name="Rectángulo 33"/>
          <p:cNvSpPr/>
          <p:nvPr/>
        </p:nvSpPr>
        <p:spPr bwMode="auto">
          <a:xfrm>
            <a:off x="6737182" y="5781543"/>
            <a:ext cx="23066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t>FIBRINA ESTABLE</a:t>
            </a:r>
            <a:endParaRPr kumimoji="0" lang="es-ES_tradnl" sz="20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5" name="Rectángulo 34"/>
          <p:cNvSpPr/>
          <p:nvPr/>
        </p:nvSpPr>
        <p:spPr bwMode="auto">
          <a:xfrm>
            <a:off x="5834348" y="6120522"/>
            <a:ext cx="6860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6" name="Rectángulo 35"/>
          <p:cNvSpPr/>
          <p:nvPr/>
        </p:nvSpPr>
        <p:spPr bwMode="auto">
          <a:xfrm>
            <a:off x="5779600" y="5107821"/>
            <a:ext cx="880632"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7" name="Line 69"/>
          <p:cNvSpPr>
            <a:spLocks noChangeShapeType="1"/>
          </p:cNvSpPr>
          <p:nvPr/>
        </p:nvSpPr>
        <p:spPr bwMode="auto">
          <a:xfrm flipV="1">
            <a:off x="830509" y="2119680"/>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38" name="Line 69"/>
          <p:cNvSpPr>
            <a:spLocks noChangeShapeType="1"/>
          </p:cNvSpPr>
          <p:nvPr/>
        </p:nvSpPr>
        <p:spPr bwMode="auto">
          <a:xfrm flipV="1">
            <a:off x="990797" y="5113643"/>
            <a:ext cx="1290240" cy="1683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39" name="AutoShape 5"/>
          <p:cNvSpPr>
            <a:spLocks noChangeArrowheads="1"/>
          </p:cNvSpPr>
          <p:nvPr/>
        </p:nvSpPr>
        <p:spPr bwMode="auto">
          <a:xfrm rot="1492354">
            <a:off x="1435692" y="2539562"/>
            <a:ext cx="274638" cy="75565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0" name="AutoShape 5"/>
          <p:cNvSpPr>
            <a:spLocks noChangeArrowheads="1"/>
          </p:cNvSpPr>
          <p:nvPr/>
        </p:nvSpPr>
        <p:spPr bwMode="auto">
          <a:xfrm rot="1492354">
            <a:off x="1568755" y="3368849"/>
            <a:ext cx="274638" cy="75565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1" name="AutoShape 13"/>
          <p:cNvSpPr>
            <a:spLocks noChangeArrowheads="1"/>
          </p:cNvSpPr>
          <p:nvPr/>
        </p:nvSpPr>
        <p:spPr bwMode="auto">
          <a:xfrm rot="20175448">
            <a:off x="2823184" y="3217959"/>
            <a:ext cx="1166624" cy="52201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2" name="AutoShape 21"/>
          <p:cNvSpPr>
            <a:spLocks noChangeArrowheads="1"/>
          </p:cNvSpPr>
          <p:nvPr/>
        </p:nvSpPr>
        <p:spPr bwMode="auto">
          <a:xfrm rot="1492354">
            <a:off x="3978124" y="1889228"/>
            <a:ext cx="313393" cy="1028057"/>
          </a:xfrm>
          <a:prstGeom prst="curvedRightArrow">
            <a:avLst>
              <a:gd name="adj1" fmla="val 54913"/>
              <a:gd name="adj2" fmla="val 109827"/>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3" name="Line 69"/>
          <p:cNvSpPr>
            <a:spLocks noChangeShapeType="1"/>
          </p:cNvSpPr>
          <p:nvPr/>
        </p:nvSpPr>
        <p:spPr bwMode="auto">
          <a:xfrm flipV="1">
            <a:off x="1190452" y="2551190"/>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44" name="Line 69"/>
          <p:cNvSpPr>
            <a:spLocks noChangeShapeType="1"/>
          </p:cNvSpPr>
          <p:nvPr/>
        </p:nvSpPr>
        <p:spPr bwMode="auto">
          <a:xfrm flipV="1">
            <a:off x="1187624" y="3342633"/>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45" name="Line 69"/>
          <p:cNvSpPr>
            <a:spLocks noChangeShapeType="1"/>
          </p:cNvSpPr>
          <p:nvPr/>
        </p:nvSpPr>
        <p:spPr bwMode="auto">
          <a:xfrm flipV="1">
            <a:off x="1272464" y="4093073"/>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46" name="AutoShape 9"/>
          <p:cNvSpPr>
            <a:spLocks noChangeArrowheads="1"/>
          </p:cNvSpPr>
          <p:nvPr/>
        </p:nvSpPr>
        <p:spPr bwMode="auto">
          <a:xfrm rot="5237727">
            <a:off x="2464770" y="4289926"/>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7" name="AutoShape 9"/>
          <p:cNvSpPr>
            <a:spLocks noChangeArrowheads="1"/>
          </p:cNvSpPr>
          <p:nvPr/>
        </p:nvSpPr>
        <p:spPr bwMode="auto">
          <a:xfrm rot="5237727">
            <a:off x="3968693" y="4299825"/>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8" name="AutoShape 9"/>
          <p:cNvSpPr>
            <a:spLocks noChangeArrowheads="1"/>
          </p:cNvSpPr>
          <p:nvPr/>
        </p:nvSpPr>
        <p:spPr bwMode="auto">
          <a:xfrm rot="10800000">
            <a:off x="4698815" y="2152577"/>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9" name="AutoShape 5"/>
          <p:cNvSpPr>
            <a:spLocks noChangeArrowheads="1"/>
          </p:cNvSpPr>
          <p:nvPr/>
        </p:nvSpPr>
        <p:spPr bwMode="auto">
          <a:xfrm rot="1492354">
            <a:off x="1288041" y="2064487"/>
            <a:ext cx="222592" cy="490334"/>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0" name="AutoShape 85"/>
          <p:cNvSpPr>
            <a:spLocks noChangeArrowheads="1"/>
          </p:cNvSpPr>
          <p:nvPr/>
        </p:nvSpPr>
        <p:spPr bwMode="auto">
          <a:xfrm>
            <a:off x="3957883" y="5372718"/>
            <a:ext cx="583043" cy="416940"/>
          </a:xfrm>
          <a:prstGeom prst="downArrow">
            <a:avLst>
              <a:gd name="adj1" fmla="val 50000"/>
              <a:gd name="adj2" fmla="val 25000"/>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1" name="Line 69"/>
          <p:cNvSpPr>
            <a:spLocks noChangeShapeType="1"/>
          </p:cNvSpPr>
          <p:nvPr/>
        </p:nvSpPr>
        <p:spPr bwMode="auto">
          <a:xfrm flipV="1">
            <a:off x="3420214" y="5989151"/>
            <a:ext cx="1290240" cy="1683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2" name="Line 69"/>
          <p:cNvSpPr>
            <a:spLocks noChangeShapeType="1"/>
          </p:cNvSpPr>
          <p:nvPr/>
        </p:nvSpPr>
        <p:spPr bwMode="auto">
          <a:xfrm>
            <a:off x="7926943" y="4721005"/>
            <a:ext cx="29433" cy="1012251"/>
          </a:xfrm>
          <a:prstGeom prst="line">
            <a:avLst/>
          </a:prstGeom>
          <a:noFill/>
          <a:ln w="381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3" name="Line 69"/>
          <p:cNvSpPr>
            <a:spLocks noChangeShapeType="1"/>
          </p:cNvSpPr>
          <p:nvPr/>
        </p:nvSpPr>
        <p:spPr bwMode="auto">
          <a:xfrm flipH="1" flipV="1">
            <a:off x="6177373" y="5539869"/>
            <a:ext cx="1870" cy="63159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4" name="Line 69"/>
          <p:cNvSpPr>
            <a:spLocks noChangeShapeType="1"/>
          </p:cNvSpPr>
          <p:nvPr/>
        </p:nvSpPr>
        <p:spPr bwMode="auto">
          <a:xfrm flipV="1">
            <a:off x="5428086" y="3751249"/>
            <a:ext cx="1880218" cy="1685073"/>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5" name="Line 69"/>
          <p:cNvSpPr>
            <a:spLocks noChangeShapeType="1"/>
          </p:cNvSpPr>
          <p:nvPr/>
        </p:nvSpPr>
        <p:spPr bwMode="auto">
          <a:xfrm>
            <a:off x="7926942" y="3501008"/>
            <a:ext cx="3837" cy="709257"/>
          </a:xfrm>
          <a:prstGeom prst="line">
            <a:avLst/>
          </a:prstGeom>
          <a:noFill/>
          <a:ln w="254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6" name="Line 69"/>
          <p:cNvSpPr>
            <a:spLocks noChangeShapeType="1"/>
          </p:cNvSpPr>
          <p:nvPr/>
        </p:nvSpPr>
        <p:spPr bwMode="auto">
          <a:xfrm flipV="1">
            <a:off x="6680301" y="5282936"/>
            <a:ext cx="1060051" cy="22479"/>
          </a:xfrm>
          <a:prstGeom prst="line">
            <a:avLst/>
          </a:prstGeom>
          <a:noFill/>
          <a:ln w="254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7" name="Line 69"/>
          <p:cNvSpPr>
            <a:spLocks noChangeShapeType="1"/>
          </p:cNvSpPr>
          <p:nvPr/>
        </p:nvSpPr>
        <p:spPr bwMode="auto">
          <a:xfrm flipH="1" flipV="1">
            <a:off x="6028158" y="1985360"/>
            <a:ext cx="1009238" cy="9891"/>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8" name="Line 69"/>
          <p:cNvSpPr>
            <a:spLocks noChangeShapeType="1"/>
          </p:cNvSpPr>
          <p:nvPr/>
        </p:nvSpPr>
        <p:spPr bwMode="auto">
          <a:xfrm>
            <a:off x="4209260" y="3212976"/>
            <a:ext cx="10904" cy="562360"/>
          </a:xfrm>
          <a:prstGeom prst="line">
            <a:avLst/>
          </a:prstGeom>
          <a:noFill/>
          <a:ln w="603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9" name="Rectángulo redondeado 58"/>
          <p:cNvSpPr/>
          <p:nvPr/>
        </p:nvSpPr>
        <p:spPr bwMode="auto">
          <a:xfrm>
            <a:off x="310189" y="221871"/>
            <a:ext cx="1988677" cy="467444"/>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V</a:t>
            </a:r>
            <a:r>
              <a:rPr lang="es-ES" dirty="0" err="1" smtClean="0">
                <a:solidFill>
                  <a:srgbClr val="002060"/>
                </a:solidFill>
              </a:rPr>
              <a:t>ì</a:t>
            </a:r>
            <a:r>
              <a:rPr lang="es-ES_tradnl" dirty="0" smtClean="0">
                <a:solidFill>
                  <a:srgbClr val="002060"/>
                </a:solidFill>
              </a:rPr>
              <a:t>a </a:t>
            </a:r>
            <a:r>
              <a:rPr lang="es-ES_tradnl" dirty="0" err="1" smtClean="0">
                <a:solidFill>
                  <a:srgbClr val="002060"/>
                </a:solidFill>
              </a:rPr>
              <a:t>Intrinseca</a:t>
            </a:r>
            <a:endParaRPr kumimoji="0" lang="es-ES_tradnl" sz="2400" b="0" i="0" u="none" strike="noStrike" cap="none" normalizeH="0" baseline="0" dirty="0">
              <a:ln>
                <a:noFill/>
              </a:ln>
              <a:solidFill>
                <a:srgbClr val="002060"/>
              </a:solidFill>
              <a:effectLst/>
            </a:endParaRPr>
          </a:p>
        </p:txBody>
      </p:sp>
      <p:sp>
        <p:nvSpPr>
          <p:cNvPr id="60" name="Rectángulo redondeado 59"/>
          <p:cNvSpPr/>
          <p:nvPr/>
        </p:nvSpPr>
        <p:spPr bwMode="auto">
          <a:xfrm>
            <a:off x="6896155" y="207687"/>
            <a:ext cx="1988677" cy="467444"/>
          </a:xfrm>
          <a:prstGeom prst="roundRect">
            <a:avLst/>
          </a:prstGeom>
          <a:solidFill>
            <a:srgbClr val="0070C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V</a:t>
            </a:r>
            <a:r>
              <a:rPr lang="es-ES" dirty="0" err="1" smtClean="0">
                <a:solidFill>
                  <a:srgbClr val="FFFF00"/>
                </a:solidFill>
              </a:rPr>
              <a:t>ì</a:t>
            </a:r>
            <a:r>
              <a:rPr lang="es-ES_tradnl" dirty="0" smtClean="0">
                <a:solidFill>
                  <a:srgbClr val="FFFF00"/>
                </a:solidFill>
              </a:rPr>
              <a:t>a </a:t>
            </a:r>
            <a:r>
              <a:rPr lang="es-ES_tradnl" dirty="0" err="1" smtClean="0">
                <a:solidFill>
                  <a:srgbClr val="FFFF00"/>
                </a:solidFill>
              </a:rPr>
              <a:t>Extrinseca</a:t>
            </a:r>
            <a:endParaRPr kumimoji="0" lang="es-ES_tradnl" sz="2400" b="0" i="0" u="none" strike="noStrike" cap="none" normalizeH="0" baseline="0" dirty="0">
              <a:ln>
                <a:noFill/>
              </a:ln>
              <a:solidFill>
                <a:srgbClr val="FFFF00"/>
              </a:solidFill>
              <a:effectLst/>
            </a:endParaRPr>
          </a:p>
        </p:txBody>
      </p:sp>
      <p:sp>
        <p:nvSpPr>
          <p:cNvPr id="62" name="Forma libre 61"/>
          <p:cNvSpPr/>
          <p:nvPr/>
        </p:nvSpPr>
        <p:spPr bwMode="auto">
          <a:xfrm>
            <a:off x="8127088" y="4646239"/>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3" name="Forma libre 62"/>
          <p:cNvSpPr/>
          <p:nvPr/>
        </p:nvSpPr>
        <p:spPr bwMode="auto">
          <a:xfrm>
            <a:off x="6969356" y="4624428"/>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4" name="Forma libre 63"/>
          <p:cNvSpPr/>
          <p:nvPr/>
        </p:nvSpPr>
        <p:spPr bwMode="auto">
          <a:xfrm>
            <a:off x="8223160" y="4755513"/>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5" name="Forma libre 64"/>
          <p:cNvSpPr/>
          <p:nvPr/>
        </p:nvSpPr>
        <p:spPr bwMode="auto">
          <a:xfrm>
            <a:off x="6765264" y="4771171"/>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6" name="Forma libre 65"/>
          <p:cNvSpPr/>
          <p:nvPr/>
        </p:nvSpPr>
        <p:spPr bwMode="auto">
          <a:xfrm rot="10800000">
            <a:off x="7145193" y="4863105"/>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7" name="Forma libre 66"/>
          <p:cNvSpPr/>
          <p:nvPr/>
        </p:nvSpPr>
        <p:spPr bwMode="auto">
          <a:xfrm rot="10800000">
            <a:off x="8043680" y="4846369"/>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69" name="Conector recto 68"/>
          <p:cNvCxnSpPr/>
          <p:nvPr/>
        </p:nvCxnSpPr>
        <p:spPr bwMode="auto">
          <a:xfrm flipH="1">
            <a:off x="7306198" y="6192530"/>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 name="Conector recto 69"/>
          <p:cNvCxnSpPr/>
          <p:nvPr/>
        </p:nvCxnSpPr>
        <p:spPr bwMode="auto">
          <a:xfrm flipH="1">
            <a:off x="7342922" y="624450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Conector recto 70"/>
          <p:cNvCxnSpPr/>
          <p:nvPr/>
        </p:nvCxnSpPr>
        <p:spPr bwMode="auto">
          <a:xfrm flipH="1">
            <a:off x="7386163" y="628565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Conector recto 71"/>
          <p:cNvCxnSpPr/>
          <p:nvPr/>
        </p:nvCxnSpPr>
        <p:spPr bwMode="auto">
          <a:xfrm flipH="1">
            <a:off x="7450214" y="6336546"/>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 name="Conector recto 72"/>
          <p:cNvCxnSpPr/>
          <p:nvPr/>
        </p:nvCxnSpPr>
        <p:spPr bwMode="auto">
          <a:xfrm flipH="1">
            <a:off x="7487271" y="638117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 name="Conector recto 73"/>
          <p:cNvCxnSpPr/>
          <p:nvPr/>
        </p:nvCxnSpPr>
        <p:spPr bwMode="auto">
          <a:xfrm flipH="1">
            <a:off x="7534780" y="642648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 name="Conector recto 74"/>
          <p:cNvCxnSpPr/>
          <p:nvPr/>
        </p:nvCxnSpPr>
        <p:spPr bwMode="auto">
          <a:xfrm flipH="1">
            <a:off x="7251104" y="614447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 name="Conector recto 76"/>
          <p:cNvCxnSpPr/>
          <p:nvPr/>
        </p:nvCxnSpPr>
        <p:spPr bwMode="auto">
          <a:xfrm>
            <a:off x="7210326" y="6426481"/>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 name="Conector recto 77"/>
          <p:cNvCxnSpPr/>
          <p:nvPr/>
        </p:nvCxnSpPr>
        <p:spPr bwMode="auto">
          <a:xfrm>
            <a:off x="7250212" y="6378723"/>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 name="Conector recto 78"/>
          <p:cNvCxnSpPr/>
          <p:nvPr/>
        </p:nvCxnSpPr>
        <p:spPr bwMode="auto">
          <a:xfrm>
            <a:off x="7295501" y="633598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 name="Conector recto 79"/>
          <p:cNvCxnSpPr/>
          <p:nvPr/>
        </p:nvCxnSpPr>
        <p:spPr bwMode="auto">
          <a:xfrm>
            <a:off x="7364819" y="631174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Conector recto 80"/>
          <p:cNvCxnSpPr/>
          <p:nvPr/>
        </p:nvCxnSpPr>
        <p:spPr bwMode="auto">
          <a:xfrm>
            <a:off x="7417953" y="626557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 name="Conector recto 81"/>
          <p:cNvCxnSpPr/>
          <p:nvPr/>
        </p:nvCxnSpPr>
        <p:spPr bwMode="auto">
          <a:xfrm>
            <a:off x="7463407" y="622026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Conector recto 82"/>
          <p:cNvCxnSpPr/>
          <p:nvPr/>
        </p:nvCxnSpPr>
        <p:spPr bwMode="auto">
          <a:xfrm>
            <a:off x="7620616" y="611301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Conector recto 83"/>
          <p:cNvCxnSpPr/>
          <p:nvPr/>
        </p:nvCxnSpPr>
        <p:spPr bwMode="auto">
          <a:xfrm>
            <a:off x="7548477" y="613935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5" name="Conector recto 84"/>
          <p:cNvCxnSpPr/>
          <p:nvPr/>
        </p:nvCxnSpPr>
        <p:spPr bwMode="auto">
          <a:xfrm>
            <a:off x="7489856" y="618029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6" name="Rectángulo 85"/>
          <p:cNvSpPr/>
          <p:nvPr/>
        </p:nvSpPr>
        <p:spPr bwMode="auto">
          <a:xfrm>
            <a:off x="6229881" y="1593779"/>
            <a:ext cx="575746"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smtClean="0"/>
              <a:t>Ca+</a:t>
            </a:r>
            <a:endParaRPr kumimoji="0" lang="es-ES_tradnl" sz="20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7" name="Line 69"/>
          <p:cNvSpPr>
            <a:spLocks noChangeShapeType="1"/>
          </p:cNvSpPr>
          <p:nvPr/>
        </p:nvSpPr>
        <p:spPr bwMode="auto">
          <a:xfrm flipV="1">
            <a:off x="5436096" y="5989151"/>
            <a:ext cx="667053" cy="0"/>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88" name="Rectángulo 87"/>
          <p:cNvSpPr/>
          <p:nvPr/>
        </p:nvSpPr>
        <p:spPr bwMode="auto">
          <a:xfrm>
            <a:off x="2054949" y="1284062"/>
            <a:ext cx="5725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C000"/>
                </a:solidFill>
              </a:rPr>
              <a:t>FC</a:t>
            </a:r>
            <a:endParaRPr kumimoji="0" lang="es-ES_tradnl" sz="2400" b="0" i="0" u="none" strike="noStrike" cap="none" normalizeH="0" baseline="0">
              <a:ln>
                <a:noFill/>
              </a:ln>
              <a:solidFill>
                <a:srgbClr val="FFC000"/>
              </a:solidFill>
              <a:effectLst/>
            </a:endParaRPr>
          </a:p>
        </p:txBody>
      </p:sp>
      <p:pic>
        <p:nvPicPr>
          <p:cNvPr id="89" name="Imagen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32416" y="4917914"/>
            <a:ext cx="963587" cy="997722"/>
          </a:xfrm>
          <a:prstGeom prst="rect">
            <a:avLst/>
          </a:prstGeom>
        </p:spPr>
      </p:pic>
      <p:sp>
        <p:nvSpPr>
          <p:cNvPr id="90" name="Rectángulo redondeado 89"/>
          <p:cNvSpPr/>
          <p:nvPr/>
        </p:nvSpPr>
        <p:spPr bwMode="auto">
          <a:xfrm>
            <a:off x="4794086" y="3805694"/>
            <a:ext cx="1767520"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Final </a:t>
            </a:r>
            <a:r>
              <a:rPr lang="es-ES_tradnl" sz="1800" dirty="0" err="1" smtClean="0">
                <a:solidFill>
                  <a:srgbClr val="002060"/>
                </a:solidFill>
              </a:rPr>
              <a:t>Com</a:t>
            </a:r>
            <a:r>
              <a:rPr lang="es-ES" sz="1800" dirty="0" err="1" smtClean="0">
                <a:solidFill>
                  <a:srgbClr val="002060"/>
                </a:solidFill>
              </a:rPr>
              <a:t>ùn</a:t>
            </a:r>
            <a:endParaRPr kumimoji="0" lang="es-ES_tradnl" sz="1800" b="0" i="0" u="none" strike="noStrike" cap="none" normalizeH="0" baseline="0" dirty="0">
              <a:ln>
                <a:noFill/>
              </a:ln>
              <a:solidFill>
                <a:srgbClr val="002060"/>
              </a:solidFill>
              <a:effectLst/>
            </a:endParaRPr>
          </a:p>
        </p:txBody>
      </p:sp>
      <p:sp>
        <p:nvSpPr>
          <p:cNvPr id="2" name="Rectángulo 1"/>
          <p:cNvSpPr/>
          <p:nvPr/>
        </p:nvSpPr>
        <p:spPr bwMode="auto">
          <a:xfrm>
            <a:off x="2267744" y="4149080"/>
            <a:ext cx="786783" cy="116797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r>
              <a:rPr lang="es-ES_tradnl" dirty="0"/>
              <a:t>FL</a:t>
            </a:r>
          </a:p>
          <a:p>
            <a:r>
              <a:rPr lang="es-ES_tradnl" dirty="0"/>
              <a:t>Ca+</a:t>
            </a:r>
          </a:p>
          <a:p>
            <a:r>
              <a:rPr lang="es-ES_tradnl" b="1" dirty="0" err="1">
                <a:solidFill>
                  <a:srgbClr val="FFC000"/>
                </a:solidFill>
              </a:rPr>
              <a:t>VIIIa</a:t>
            </a:r>
            <a:endParaRPr lang="es-ES_tradnl"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checkerboard(across)">
                                      <p:cBhvr>
                                        <p:cTn id="19" dur="500"/>
                                        <p:tgtEl>
                                          <p:spTgt spid="8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checkerboard(across)">
                                      <p:cBhvr>
                                        <p:cTn id="33" dur="500"/>
                                        <p:tgtEl>
                                          <p:spTgt spid="3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checkerboard(across)">
                                      <p:cBhvr>
                                        <p:cTn id="36" dur="500"/>
                                        <p:tgtEl>
                                          <p:spTgt spid="49"/>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checkerboard(across)">
                                      <p:cBhvr>
                                        <p:cTn id="42" dur="500"/>
                                        <p:tgtEl>
                                          <p:spTgt spid="4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checkerboard(across)">
                                      <p:cBhvr>
                                        <p:cTn id="50" dur="500"/>
                                        <p:tgtEl>
                                          <p:spTgt spid="3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checkerboard(across)">
                                      <p:cBhvr>
                                        <p:cTn id="56" dur="500"/>
                                        <p:tgtEl>
                                          <p:spTgt spid="4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heckerboard(across)">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checkerboard(across)">
                                      <p:cBhvr>
                                        <p:cTn id="64" dur="500"/>
                                        <p:tgtEl>
                                          <p:spTgt spid="40"/>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checkerboard(across)">
                                      <p:cBhvr>
                                        <p:cTn id="70" dur="500"/>
                                        <p:tgtEl>
                                          <p:spTgt spid="45"/>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checkerboard(across)">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checkerboard(across)">
                                      <p:cBhvr>
                                        <p:cTn id="78" dur="500"/>
                                        <p:tgtEl>
                                          <p:spTgt spid="2"/>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checkerboard(across)">
                                      <p:cBhvr>
                                        <p:cTn id="81" dur="500"/>
                                        <p:tgtEl>
                                          <p:spTgt spid="18"/>
                                        </p:tgtEl>
                                      </p:cBhvr>
                                    </p:animEffect>
                                  </p:childTnLst>
                                </p:cTn>
                              </p:par>
                              <p:par>
                                <p:cTn id="82" presetID="5" presetClass="entr" presetSubtype="1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checkerboard(across)">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checkerboard(across)">
                                      <p:cBhvr>
                                        <p:cTn id="89" dur="500"/>
                                        <p:tgtEl>
                                          <p:spTgt spid="46"/>
                                        </p:tgtEl>
                                      </p:cBhvr>
                                    </p:animEffect>
                                  </p:childTnLst>
                                </p:cTn>
                              </p:par>
                              <p:par>
                                <p:cTn id="90" presetID="5" presetClass="entr" presetSubtype="1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checkerboard(across)">
                                      <p:cBhvr>
                                        <p:cTn id="92" dur="500"/>
                                        <p:tgtEl>
                                          <p:spTgt spid="41"/>
                                        </p:tgtEl>
                                      </p:cBhvr>
                                    </p:animEffect>
                                  </p:childTnLst>
                                </p:cTn>
                              </p:par>
                              <p:par>
                                <p:cTn id="93" presetID="5" presetClass="entr" presetSubtype="1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checkerboard(across)">
                                      <p:cBhvr>
                                        <p:cTn id="95" dur="500"/>
                                        <p:tgtEl>
                                          <p:spTgt spid="23"/>
                                        </p:tgtEl>
                                      </p:cBhvr>
                                    </p:animEffec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checkerboard(across)">
                                      <p:cBhvr>
                                        <p:cTn id="100" dur="500"/>
                                        <p:tgtEl>
                                          <p:spTgt spid="60"/>
                                        </p:tgtEl>
                                      </p:cBhvr>
                                    </p:animEffect>
                                  </p:childTnLst>
                                </p:cTn>
                              </p:par>
                              <p:par>
                                <p:cTn id="101" presetID="5" presetClass="entr" presetSubtype="10" fill="hold" grpId="0" nodeType="with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checkerboard(across)">
                                      <p:cBhvr>
                                        <p:cTn id="103" dur="500"/>
                                        <p:tgtEl>
                                          <p:spTgt spid="6"/>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checkerboard(across)">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checkerboard(across)">
                                      <p:cBhvr>
                                        <p:cTn id="111" dur="500"/>
                                        <p:tgtEl>
                                          <p:spTgt spid="26"/>
                                        </p:tgtEl>
                                      </p:cBhvr>
                                    </p:animEffect>
                                  </p:childTnLst>
                                </p:cTn>
                              </p:par>
                              <p:par>
                                <p:cTn id="112" presetID="5" presetClass="entr" presetSubtype="10" fill="hold" grpId="0"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checkerboard(across)">
                                      <p:cBhvr>
                                        <p:cTn id="114" dur="500"/>
                                        <p:tgtEl>
                                          <p:spTgt spid="57"/>
                                        </p:tgtEl>
                                      </p:cBhvr>
                                    </p:animEffect>
                                  </p:childTnLst>
                                </p:cTn>
                              </p:par>
                              <p:par>
                                <p:cTn id="115" presetID="5" presetClass="entr" presetSubtype="10"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animEffect transition="in" filter="checkerboard(across)">
                                      <p:cBhvr>
                                        <p:cTn id="117" dur="500"/>
                                        <p:tgtEl>
                                          <p:spTgt spid="86"/>
                                        </p:tgtEl>
                                      </p:cBhvr>
                                    </p:animEffect>
                                  </p:childTnLst>
                                </p:cTn>
                              </p:par>
                              <p:par>
                                <p:cTn id="118" presetID="5" presetClass="entr" presetSubtype="10"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checkerboard(across)">
                                      <p:cBhvr>
                                        <p:cTn id="120" dur="500"/>
                                        <p:tgtEl>
                                          <p:spTgt spid="28"/>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checkerboard(across)">
                                      <p:cBhvr>
                                        <p:cTn id="123" dur="500"/>
                                        <p:tgtEl>
                                          <p:spTgt spid="48"/>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checkerboard(across)">
                                      <p:cBhvr>
                                        <p:cTn id="126" dur="500"/>
                                        <p:tgtEl>
                                          <p:spTgt spid="42"/>
                                        </p:tgtEl>
                                      </p:cBhvr>
                                    </p:animEffect>
                                  </p:childTnLst>
                                </p:cTn>
                              </p:par>
                            </p:childTnLst>
                          </p:cTn>
                        </p:par>
                      </p:childTnLst>
                    </p:cTn>
                  </p:par>
                  <p:par>
                    <p:cTn id="127" fill="hold">
                      <p:stCondLst>
                        <p:cond delay="indefinite"/>
                      </p:stCondLst>
                      <p:childTnLst>
                        <p:par>
                          <p:cTn id="128" fill="hold">
                            <p:stCondLst>
                              <p:cond delay="0"/>
                            </p:stCondLst>
                            <p:childTnLst>
                              <p:par>
                                <p:cTn id="129" presetID="5" presetClass="entr" presetSubtype="10" fill="hold" grpId="0" nodeType="clickEffect">
                                  <p:stCondLst>
                                    <p:cond delay="0"/>
                                  </p:stCondLst>
                                  <p:childTnLst>
                                    <p:set>
                                      <p:cBhvr>
                                        <p:cTn id="130" dur="1" fill="hold">
                                          <p:stCondLst>
                                            <p:cond delay="0"/>
                                          </p:stCondLst>
                                        </p:cTn>
                                        <p:tgtEl>
                                          <p:spTgt spid="58"/>
                                        </p:tgtEl>
                                        <p:attrNameLst>
                                          <p:attrName>style.visibility</p:attrName>
                                        </p:attrNameLst>
                                      </p:cBhvr>
                                      <p:to>
                                        <p:strVal val="visible"/>
                                      </p:to>
                                    </p:set>
                                    <p:animEffect transition="in" filter="checkerboard(across)">
                                      <p:cBhvr>
                                        <p:cTn id="131" dur="500"/>
                                        <p:tgtEl>
                                          <p:spTgt spid="58"/>
                                        </p:tgtEl>
                                      </p:cBhvr>
                                    </p:animEffect>
                                  </p:childTnLst>
                                </p:cTn>
                              </p:par>
                              <p:par>
                                <p:cTn id="132" presetID="5" presetClass="entr" presetSubtype="10" fill="hold" grpId="0" nodeType="with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checkerboard(across)">
                                      <p:cBhvr>
                                        <p:cTn id="134" dur="500"/>
                                        <p:tgtEl>
                                          <p:spTgt spid="24"/>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checkerboard(across)">
                                      <p:cBhvr>
                                        <p:cTn id="137" dur="500"/>
                                        <p:tgtEl>
                                          <p:spTgt spid="47"/>
                                        </p:tgtEl>
                                      </p:cBhvr>
                                    </p:animEffect>
                                  </p:childTnLst>
                                </p:cTn>
                              </p:par>
                              <p:par>
                                <p:cTn id="138" presetID="5" presetClass="entr" presetSubtype="10" fill="hold" grpId="0" nodeType="withEffect">
                                  <p:stCondLst>
                                    <p:cond delay="0"/>
                                  </p:stCondLst>
                                  <p:childTnLst>
                                    <p:set>
                                      <p:cBhvr>
                                        <p:cTn id="139" dur="1" fill="hold">
                                          <p:stCondLst>
                                            <p:cond delay="0"/>
                                          </p:stCondLst>
                                        </p:cTn>
                                        <p:tgtEl>
                                          <p:spTgt spid="90"/>
                                        </p:tgtEl>
                                        <p:attrNameLst>
                                          <p:attrName>style.visibility</p:attrName>
                                        </p:attrNameLst>
                                      </p:cBhvr>
                                      <p:to>
                                        <p:strVal val="visible"/>
                                      </p:to>
                                    </p:set>
                                    <p:animEffect transition="in" filter="checkerboard(across)">
                                      <p:cBhvr>
                                        <p:cTn id="140" dur="500"/>
                                        <p:tgtEl>
                                          <p:spTgt spid="90"/>
                                        </p:tgtEl>
                                      </p:cBhvr>
                                    </p:animEffec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grpId="0" nodeType="clickEffect">
                                  <p:stCondLst>
                                    <p:cond delay="0"/>
                                  </p:stCondLst>
                                  <p:childTnLst>
                                    <p:set>
                                      <p:cBhvr>
                                        <p:cTn id="144" dur="1" fill="hold">
                                          <p:stCondLst>
                                            <p:cond delay="0"/>
                                          </p:stCondLst>
                                        </p:cTn>
                                        <p:tgtEl>
                                          <p:spTgt spid="50"/>
                                        </p:tgtEl>
                                        <p:attrNameLst>
                                          <p:attrName>style.visibility</p:attrName>
                                        </p:attrNameLst>
                                      </p:cBhvr>
                                      <p:to>
                                        <p:strVal val="visible"/>
                                      </p:to>
                                    </p:set>
                                    <p:animEffect transition="in" filter="checkerboard(across)">
                                      <p:cBhvr>
                                        <p:cTn id="145" dur="500"/>
                                        <p:tgtEl>
                                          <p:spTgt spid="50"/>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checkerboard(across)">
                                      <p:cBhvr>
                                        <p:cTn id="148" dur="500"/>
                                        <p:tgtEl>
                                          <p:spTgt spid="30"/>
                                        </p:tgtEl>
                                      </p:cBhvr>
                                    </p:animEffect>
                                  </p:childTnLst>
                                </p:cTn>
                              </p:par>
                              <p:par>
                                <p:cTn id="149" presetID="5" presetClass="entr" presetSubtype="1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checkerboard(across)">
                                      <p:cBhvr>
                                        <p:cTn id="151" dur="500"/>
                                        <p:tgtEl>
                                          <p:spTgt spid="51"/>
                                        </p:tgtEl>
                                      </p:cBhvr>
                                    </p:animEffect>
                                  </p:childTnLst>
                                </p:cTn>
                              </p:par>
                              <p:par>
                                <p:cTn id="152" presetID="5" presetClass="entr" presetSubtype="10" fill="hold" grpId="0" nodeType="withEffect">
                                  <p:stCondLst>
                                    <p:cond delay="0"/>
                                  </p:stCondLst>
                                  <p:childTnLst>
                                    <p:set>
                                      <p:cBhvr>
                                        <p:cTn id="153" dur="1" fill="hold">
                                          <p:stCondLst>
                                            <p:cond delay="0"/>
                                          </p:stCondLst>
                                        </p:cTn>
                                        <p:tgtEl>
                                          <p:spTgt spid="31"/>
                                        </p:tgtEl>
                                        <p:attrNameLst>
                                          <p:attrName>style.visibility</p:attrName>
                                        </p:attrNameLst>
                                      </p:cBhvr>
                                      <p:to>
                                        <p:strVal val="visible"/>
                                      </p:to>
                                    </p:set>
                                    <p:animEffect transition="in" filter="checkerboard(across)">
                                      <p:cBhvr>
                                        <p:cTn id="154" dur="500"/>
                                        <p:tgtEl>
                                          <p:spTgt spid="31"/>
                                        </p:tgtEl>
                                      </p:cBhvr>
                                    </p:animEffect>
                                  </p:childTnLst>
                                </p:cTn>
                              </p:par>
                            </p:childTnLst>
                          </p:cTn>
                        </p:par>
                      </p:childTnLst>
                    </p:cTn>
                  </p:par>
                  <p:par>
                    <p:cTn id="155" fill="hold">
                      <p:stCondLst>
                        <p:cond delay="indefinite"/>
                      </p:stCondLst>
                      <p:childTnLst>
                        <p:par>
                          <p:cTn id="156" fill="hold">
                            <p:stCondLst>
                              <p:cond delay="0"/>
                            </p:stCondLst>
                            <p:childTnLst>
                              <p:par>
                                <p:cTn id="157" presetID="5" presetClass="entr" presetSubtype="10"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checkerboard(across)">
                                      <p:cBhvr>
                                        <p:cTn id="159" dur="500"/>
                                        <p:tgtEl>
                                          <p:spTgt spid="54"/>
                                        </p:tgtEl>
                                      </p:cBhvr>
                                    </p:animEffect>
                                  </p:childTnLst>
                                </p:cTn>
                              </p:par>
                              <p:par>
                                <p:cTn id="160" presetID="5" presetClass="entr" presetSubtype="10" fill="hold" grpId="0" nodeType="with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checkerboard(across)">
                                      <p:cBhvr>
                                        <p:cTn id="162" dur="500"/>
                                        <p:tgtEl>
                                          <p:spTgt spid="32"/>
                                        </p:tgtEl>
                                      </p:cBhvr>
                                    </p:animEffect>
                                  </p:childTnLst>
                                </p:cTn>
                              </p:par>
                              <p:par>
                                <p:cTn id="163" presetID="5" presetClass="entr" presetSubtype="10" fill="hold" grpId="0" nodeType="withEffect">
                                  <p:stCondLst>
                                    <p:cond delay="0"/>
                                  </p:stCondLst>
                                  <p:childTnLst>
                                    <p:set>
                                      <p:cBhvr>
                                        <p:cTn id="164" dur="1" fill="hold">
                                          <p:stCondLst>
                                            <p:cond delay="0"/>
                                          </p:stCondLst>
                                        </p:cTn>
                                        <p:tgtEl>
                                          <p:spTgt spid="55"/>
                                        </p:tgtEl>
                                        <p:attrNameLst>
                                          <p:attrName>style.visibility</p:attrName>
                                        </p:attrNameLst>
                                      </p:cBhvr>
                                      <p:to>
                                        <p:strVal val="visible"/>
                                      </p:to>
                                    </p:set>
                                    <p:animEffect transition="in" filter="checkerboard(across)">
                                      <p:cBhvr>
                                        <p:cTn id="165" dur="500"/>
                                        <p:tgtEl>
                                          <p:spTgt spid="55"/>
                                        </p:tgtEl>
                                      </p:cBhvr>
                                    </p:animEffect>
                                  </p:childTnLst>
                                </p:cTn>
                              </p:par>
                              <p:par>
                                <p:cTn id="166" presetID="5" presetClass="entr" presetSubtype="10"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Effect transition="in" filter="checkerboard(across)">
                                      <p:cBhvr>
                                        <p:cTn id="168" dur="500"/>
                                        <p:tgtEl>
                                          <p:spTgt spid="33"/>
                                        </p:tgtEl>
                                      </p:cBhvr>
                                    </p:animEffect>
                                  </p:childTnLst>
                                </p:cTn>
                              </p:par>
                              <p:par>
                                <p:cTn id="169" presetID="5" presetClass="entr" presetSubtype="10" fill="hold" grpId="0" nodeType="withEffect">
                                  <p:stCondLst>
                                    <p:cond delay="0"/>
                                  </p:stCondLst>
                                  <p:childTnLst>
                                    <p:set>
                                      <p:cBhvr>
                                        <p:cTn id="170" dur="1" fill="hold">
                                          <p:stCondLst>
                                            <p:cond delay="0"/>
                                          </p:stCondLst>
                                        </p:cTn>
                                        <p:tgtEl>
                                          <p:spTgt spid="63"/>
                                        </p:tgtEl>
                                        <p:attrNameLst>
                                          <p:attrName>style.visibility</p:attrName>
                                        </p:attrNameLst>
                                      </p:cBhvr>
                                      <p:to>
                                        <p:strVal val="visible"/>
                                      </p:to>
                                    </p:set>
                                    <p:animEffect transition="in" filter="checkerboard(across)">
                                      <p:cBhvr>
                                        <p:cTn id="171" dur="500"/>
                                        <p:tgtEl>
                                          <p:spTgt spid="63"/>
                                        </p:tgtEl>
                                      </p:cBhvr>
                                    </p:animEffect>
                                  </p:childTnLst>
                                </p:cTn>
                              </p:par>
                              <p:par>
                                <p:cTn id="172" presetID="5" presetClass="entr" presetSubtype="10" fill="hold" grpId="0" nodeType="with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checkerboard(across)">
                                      <p:cBhvr>
                                        <p:cTn id="174" dur="500"/>
                                        <p:tgtEl>
                                          <p:spTgt spid="65"/>
                                        </p:tgtEl>
                                      </p:cBhvr>
                                    </p:animEffect>
                                  </p:childTnLst>
                                </p:cTn>
                              </p:par>
                              <p:par>
                                <p:cTn id="175" presetID="5" presetClass="entr" presetSubtype="10" fill="hold" grpId="0" nodeType="withEffect">
                                  <p:stCondLst>
                                    <p:cond delay="0"/>
                                  </p:stCondLst>
                                  <p:childTnLst>
                                    <p:set>
                                      <p:cBhvr>
                                        <p:cTn id="176" dur="1" fill="hold">
                                          <p:stCondLst>
                                            <p:cond delay="0"/>
                                          </p:stCondLst>
                                        </p:cTn>
                                        <p:tgtEl>
                                          <p:spTgt spid="66"/>
                                        </p:tgtEl>
                                        <p:attrNameLst>
                                          <p:attrName>style.visibility</p:attrName>
                                        </p:attrNameLst>
                                      </p:cBhvr>
                                      <p:to>
                                        <p:strVal val="visible"/>
                                      </p:to>
                                    </p:set>
                                    <p:animEffect transition="in" filter="checkerboard(across)">
                                      <p:cBhvr>
                                        <p:cTn id="177" dur="500"/>
                                        <p:tgtEl>
                                          <p:spTgt spid="66"/>
                                        </p:tgtEl>
                                      </p:cBhvr>
                                    </p:animEffect>
                                  </p:childTnLst>
                                </p:cTn>
                              </p:par>
                              <p:par>
                                <p:cTn id="178" presetID="5" presetClass="entr" presetSubtype="10" fill="hold" grpId="0"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checkerboard(across)">
                                      <p:cBhvr>
                                        <p:cTn id="180" dur="500"/>
                                        <p:tgtEl>
                                          <p:spTgt spid="64"/>
                                        </p:tgtEl>
                                      </p:cBhvr>
                                    </p:animEffect>
                                  </p:childTnLst>
                                </p:cTn>
                              </p:par>
                              <p:par>
                                <p:cTn id="181" presetID="5" presetClass="entr" presetSubtype="10" fill="hold" grpId="0" nodeType="withEffect">
                                  <p:stCondLst>
                                    <p:cond delay="0"/>
                                  </p:stCondLst>
                                  <p:childTnLst>
                                    <p:set>
                                      <p:cBhvr>
                                        <p:cTn id="182" dur="1" fill="hold">
                                          <p:stCondLst>
                                            <p:cond delay="0"/>
                                          </p:stCondLst>
                                        </p:cTn>
                                        <p:tgtEl>
                                          <p:spTgt spid="62"/>
                                        </p:tgtEl>
                                        <p:attrNameLst>
                                          <p:attrName>style.visibility</p:attrName>
                                        </p:attrNameLst>
                                      </p:cBhvr>
                                      <p:to>
                                        <p:strVal val="visible"/>
                                      </p:to>
                                    </p:set>
                                    <p:animEffect transition="in" filter="checkerboard(across)">
                                      <p:cBhvr>
                                        <p:cTn id="183" dur="500"/>
                                        <p:tgtEl>
                                          <p:spTgt spid="62"/>
                                        </p:tgtEl>
                                      </p:cBhvr>
                                    </p:animEffect>
                                  </p:childTnLst>
                                </p:cTn>
                              </p:par>
                              <p:par>
                                <p:cTn id="184" presetID="5" presetClass="entr" presetSubtype="10" fill="hold" grpId="0" nodeType="withEffect">
                                  <p:stCondLst>
                                    <p:cond delay="0"/>
                                  </p:stCondLst>
                                  <p:childTnLst>
                                    <p:set>
                                      <p:cBhvr>
                                        <p:cTn id="185" dur="1" fill="hold">
                                          <p:stCondLst>
                                            <p:cond delay="0"/>
                                          </p:stCondLst>
                                        </p:cTn>
                                        <p:tgtEl>
                                          <p:spTgt spid="67"/>
                                        </p:tgtEl>
                                        <p:attrNameLst>
                                          <p:attrName>style.visibility</p:attrName>
                                        </p:attrNameLst>
                                      </p:cBhvr>
                                      <p:to>
                                        <p:strVal val="visible"/>
                                      </p:to>
                                    </p:set>
                                    <p:animEffect transition="in" filter="checkerboard(across)">
                                      <p:cBhvr>
                                        <p:cTn id="186" dur="500"/>
                                        <p:tgtEl>
                                          <p:spTgt spid="67"/>
                                        </p:tgtEl>
                                      </p:cBhvr>
                                    </p:animEffect>
                                  </p:childTnLst>
                                </p:cTn>
                              </p:par>
                            </p:childTnLst>
                          </p:cTn>
                        </p:par>
                      </p:childTnLst>
                    </p:cTn>
                  </p:par>
                  <p:par>
                    <p:cTn id="187" fill="hold">
                      <p:stCondLst>
                        <p:cond delay="indefinite"/>
                      </p:stCondLst>
                      <p:childTnLst>
                        <p:par>
                          <p:cTn id="188" fill="hold">
                            <p:stCondLst>
                              <p:cond delay="0"/>
                            </p:stCondLst>
                            <p:childTnLst>
                              <p:par>
                                <p:cTn id="189" presetID="5" presetClass="entr" presetSubtype="10" fill="hold" grpId="0" nodeType="clickEffect">
                                  <p:stCondLst>
                                    <p:cond delay="0"/>
                                  </p:stCondLst>
                                  <p:childTnLst>
                                    <p:set>
                                      <p:cBhvr>
                                        <p:cTn id="190" dur="1" fill="hold">
                                          <p:stCondLst>
                                            <p:cond delay="0"/>
                                          </p:stCondLst>
                                        </p:cTn>
                                        <p:tgtEl>
                                          <p:spTgt spid="87"/>
                                        </p:tgtEl>
                                        <p:attrNameLst>
                                          <p:attrName>style.visibility</p:attrName>
                                        </p:attrNameLst>
                                      </p:cBhvr>
                                      <p:to>
                                        <p:strVal val="visible"/>
                                      </p:to>
                                    </p:set>
                                    <p:animEffect transition="in" filter="checkerboard(across)">
                                      <p:cBhvr>
                                        <p:cTn id="191" dur="500"/>
                                        <p:tgtEl>
                                          <p:spTgt spid="87"/>
                                        </p:tgtEl>
                                      </p:cBhvr>
                                    </p:animEffect>
                                  </p:childTnLst>
                                </p:cTn>
                              </p:par>
                              <p:par>
                                <p:cTn id="192" presetID="5" presetClass="entr" presetSubtype="10" fill="hold" grpId="0" nodeType="withEffect">
                                  <p:stCondLst>
                                    <p:cond delay="0"/>
                                  </p:stCondLst>
                                  <p:childTnLst>
                                    <p:set>
                                      <p:cBhvr>
                                        <p:cTn id="193" dur="1" fill="hold">
                                          <p:stCondLst>
                                            <p:cond delay="0"/>
                                          </p:stCondLst>
                                        </p:cTn>
                                        <p:tgtEl>
                                          <p:spTgt spid="35"/>
                                        </p:tgtEl>
                                        <p:attrNameLst>
                                          <p:attrName>style.visibility</p:attrName>
                                        </p:attrNameLst>
                                      </p:cBhvr>
                                      <p:to>
                                        <p:strVal val="visible"/>
                                      </p:to>
                                    </p:set>
                                    <p:animEffect transition="in" filter="checkerboard(across)">
                                      <p:cBhvr>
                                        <p:cTn id="194" dur="500"/>
                                        <p:tgtEl>
                                          <p:spTgt spid="35"/>
                                        </p:tgtEl>
                                      </p:cBhvr>
                                    </p:animEffect>
                                  </p:childTnLst>
                                </p:cTn>
                              </p:par>
                              <p:par>
                                <p:cTn id="195" presetID="5" presetClass="entr" presetSubtype="10" fill="hold" grpId="0" nodeType="withEffect">
                                  <p:stCondLst>
                                    <p:cond delay="0"/>
                                  </p:stCondLst>
                                  <p:childTnLst>
                                    <p:set>
                                      <p:cBhvr>
                                        <p:cTn id="196" dur="1" fill="hold">
                                          <p:stCondLst>
                                            <p:cond delay="0"/>
                                          </p:stCondLst>
                                        </p:cTn>
                                        <p:tgtEl>
                                          <p:spTgt spid="53"/>
                                        </p:tgtEl>
                                        <p:attrNameLst>
                                          <p:attrName>style.visibility</p:attrName>
                                        </p:attrNameLst>
                                      </p:cBhvr>
                                      <p:to>
                                        <p:strVal val="visible"/>
                                      </p:to>
                                    </p:set>
                                    <p:animEffect transition="in" filter="checkerboard(across)">
                                      <p:cBhvr>
                                        <p:cTn id="197" dur="500"/>
                                        <p:tgtEl>
                                          <p:spTgt spid="53"/>
                                        </p:tgtEl>
                                      </p:cBhvr>
                                    </p:animEffect>
                                  </p:childTnLst>
                                </p:cTn>
                              </p:par>
                              <p:par>
                                <p:cTn id="198" presetID="5" presetClass="entr" presetSubtype="10" fill="hold" grpId="0" nodeType="withEffect">
                                  <p:stCondLst>
                                    <p:cond delay="0"/>
                                  </p:stCondLst>
                                  <p:childTnLst>
                                    <p:set>
                                      <p:cBhvr>
                                        <p:cTn id="199" dur="1" fill="hold">
                                          <p:stCondLst>
                                            <p:cond delay="0"/>
                                          </p:stCondLst>
                                        </p:cTn>
                                        <p:tgtEl>
                                          <p:spTgt spid="36"/>
                                        </p:tgtEl>
                                        <p:attrNameLst>
                                          <p:attrName>style.visibility</p:attrName>
                                        </p:attrNameLst>
                                      </p:cBhvr>
                                      <p:to>
                                        <p:strVal val="visible"/>
                                      </p:to>
                                    </p:set>
                                    <p:animEffect transition="in" filter="checkerboard(across)">
                                      <p:cBhvr>
                                        <p:cTn id="200" dur="500"/>
                                        <p:tgtEl>
                                          <p:spTgt spid="36"/>
                                        </p:tgtEl>
                                      </p:cBhvr>
                                    </p:animEffect>
                                  </p:childTnLst>
                                </p:cTn>
                              </p:par>
                              <p:par>
                                <p:cTn id="201" presetID="5" presetClass="entr" presetSubtype="10" fill="hold" nodeType="withEffect">
                                  <p:stCondLst>
                                    <p:cond delay="0"/>
                                  </p:stCondLst>
                                  <p:childTnLst>
                                    <p:set>
                                      <p:cBhvr>
                                        <p:cTn id="202" dur="1" fill="hold">
                                          <p:stCondLst>
                                            <p:cond delay="0"/>
                                          </p:stCondLst>
                                        </p:cTn>
                                        <p:tgtEl>
                                          <p:spTgt spid="89"/>
                                        </p:tgtEl>
                                        <p:attrNameLst>
                                          <p:attrName>style.visibility</p:attrName>
                                        </p:attrNameLst>
                                      </p:cBhvr>
                                      <p:to>
                                        <p:strVal val="visible"/>
                                      </p:to>
                                    </p:set>
                                    <p:animEffect transition="in" filter="checkerboard(across)">
                                      <p:cBhvr>
                                        <p:cTn id="203" dur="500"/>
                                        <p:tgtEl>
                                          <p:spTgt spid="89"/>
                                        </p:tgtEl>
                                      </p:cBhvr>
                                    </p:animEffect>
                                  </p:childTnLst>
                                </p:cTn>
                              </p:par>
                              <p:par>
                                <p:cTn id="204" presetID="5" presetClass="entr" presetSubtype="10" fill="hold" grpId="0" nodeType="withEffect">
                                  <p:stCondLst>
                                    <p:cond delay="0"/>
                                  </p:stCondLst>
                                  <p:childTnLst>
                                    <p:set>
                                      <p:cBhvr>
                                        <p:cTn id="205" dur="1" fill="hold">
                                          <p:stCondLst>
                                            <p:cond delay="0"/>
                                          </p:stCondLst>
                                        </p:cTn>
                                        <p:tgtEl>
                                          <p:spTgt spid="56"/>
                                        </p:tgtEl>
                                        <p:attrNameLst>
                                          <p:attrName>style.visibility</p:attrName>
                                        </p:attrNameLst>
                                      </p:cBhvr>
                                      <p:to>
                                        <p:strVal val="visible"/>
                                      </p:to>
                                    </p:set>
                                    <p:animEffect transition="in" filter="checkerboard(across)">
                                      <p:cBhvr>
                                        <p:cTn id="206" dur="500"/>
                                        <p:tgtEl>
                                          <p:spTgt spid="56"/>
                                        </p:tgtEl>
                                      </p:cBhvr>
                                    </p:animEffect>
                                  </p:childTnLst>
                                </p:cTn>
                              </p:par>
                              <p:par>
                                <p:cTn id="207" presetID="5" presetClass="entr" presetSubtype="10" fill="hold" grpId="0" nodeType="withEffect">
                                  <p:stCondLst>
                                    <p:cond delay="0"/>
                                  </p:stCondLst>
                                  <p:childTnLst>
                                    <p:set>
                                      <p:cBhvr>
                                        <p:cTn id="208" dur="1" fill="hold">
                                          <p:stCondLst>
                                            <p:cond delay="0"/>
                                          </p:stCondLst>
                                        </p:cTn>
                                        <p:tgtEl>
                                          <p:spTgt spid="52"/>
                                        </p:tgtEl>
                                        <p:attrNameLst>
                                          <p:attrName>style.visibility</p:attrName>
                                        </p:attrNameLst>
                                      </p:cBhvr>
                                      <p:to>
                                        <p:strVal val="visible"/>
                                      </p:to>
                                    </p:set>
                                    <p:animEffect transition="in" filter="checkerboard(across)">
                                      <p:cBhvr>
                                        <p:cTn id="209" dur="500"/>
                                        <p:tgtEl>
                                          <p:spTgt spid="52"/>
                                        </p:tgtEl>
                                      </p:cBhvr>
                                    </p:animEffect>
                                  </p:childTnLst>
                                </p:cTn>
                              </p:par>
                            </p:childTnLst>
                          </p:cTn>
                        </p:par>
                      </p:childTnLst>
                    </p:cTn>
                  </p:par>
                  <p:par>
                    <p:cTn id="210" fill="hold">
                      <p:stCondLst>
                        <p:cond delay="indefinite"/>
                      </p:stCondLst>
                      <p:childTnLst>
                        <p:par>
                          <p:cTn id="211" fill="hold">
                            <p:stCondLst>
                              <p:cond delay="0"/>
                            </p:stCondLst>
                            <p:childTnLst>
                              <p:par>
                                <p:cTn id="212" presetID="5" presetClass="entr" presetSubtype="10" fill="hold" grpId="0" nodeType="clickEffect">
                                  <p:stCondLst>
                                    <p:cond delay="0"/>
                                  </p:stCondLst>
                                  <p:childTnLst>
                                    <p:set>
                                      <p:cBhvr>
                                        <p:cTn id="213" dur="1" fill="hold">
                                          <p:stCondLst>
                                            <p:cond delay="0"/>
                                          </p:stCondLst>
                                        </p:cTn>
                                        <p:tgtEl>
                                          <p:spTgt spid="34"/>
                                        </p:tgtEl>
                                        <p:attrNameLst>
                                          <p:attrName>style.visibility</p:attrName>
                                        </p:attrNameLst>
                                      </p:cBhvr>
                                      <p:to>
                                        <p:strVal val="visible"/>
                                      </p:to>
                                    </p:set>
                                    <p:animEffect transition="in" filter="checkerboard(across)">
                                      <p:cBhvr>
                                        <p:cTn id="214" dur="500"/>
                                        <p:tgtEl>
                                          <p:spTgt spid="34"/>
                                        </p:tgtEl>
                                      </p:cBhvr>
                                    </p:animEffect>
                                  </p:childTnLst>
                                </p:cTn>
                              </p:par>
                              <p:par>
                                <p:cTn id="215" presetID="5" presetClass="entr" presetSubtype="10" fill="hold" nodeType="withEffect">
                                  <p:stCondLst>
                                    <p:cond delay="0"/>
                                  </p:stCondLst>
                                  <p:childTnLst>
                                    <p:set>
                                      <p:cBhvr>
                                        <p:cTn id="216" dur="1" fill="hold">
                                          <p:stCondLst>
                                            <p:cond delay="0"/>
                                          </p:stCondLst>
                                        </p:cTn>
                                        <p:tgtEl>
                                          <p:spTgt spid="69"/>
                                        </p:tgtEl>
                                        <p:attrNameLst>
                                          <p:attrName>style.visibility</p:attrName>
                                        </p:attrNameLst>
                                      </p:cBhvr>
                                      <p:to>
                                        <p:strVal val="visible"/>
                                      </p:to>
                                    </p:set>
                                    <p:animEffect transition="in" filter="checkerboard(across)">
                                      <p:cBhvr>
                                        <p:cTn id="217" dur="500"/>
                                        <p:tgtEl>
                                          <p:spTgt spid="69"/>
                                        </p:tgtEl>
                                      </p:cBhvr>
                                    </p:animEffect>
                                  </p:childTnLst>
                                </p:cTn>
                              </p:par>
                              <p:par>
                                <p:cTn id="218" presetID="5" presetClass="entr" presetSubtype="10" fill="hold" nodeType="withEffect">
                                  <p:stCondLst>
                                    <p:cond delay="0"/>
                                  </p:stCondLst>
                                  <p:childTnLst>
                                    <p:set>
                                      <p:cBhvr>
                                        <p:cTn id="219" dur="1" fill="hold">
                                          <p:stCondLst>
                                            <p:cond delay="0"/>
                                          </p:stCondLst>
                                        </p:cTn>
                                        <p:tgtEl>
                                          <p:spTgt spid="70"/>
                                        </p:tgtEl>
                                        <p:attrNameLst>
                                          <p:attrName>style.visibility</p:attrName>
                                        </p:attrNameLst>
                                      </p:cBhvr>
                                      <p:to>
                                        <p:strVal val="visible"/>
                                      </p:to>
                                    </p:set>
                                    <p:animEffect transition="in" filter="checkerboard(across)">
                                      <p:cBhvr>
                                        <p:cTn id="220" dur="500"/>
                                        <p:tgtEl>
                                          <p:spTgt spid="70"/>
                                        </p:tgtEl>
                                      </p:cBhvr>
                                    </p:animEffect>
                                  </p:childTnLst>
                                </p:cTn>
                              </p:par>
                              <p:par>
                                <p:cTn id="221" presetID="5" presetClass="entr" presetSubtype="10" fill="hold" nodeType="withEffect">
                                  <p:stCondLst>
                                    <p:cond delay="0"/>
                                  </p:stCondLst>
                                  <p:childTnLst>
                                    <p:set>
                                      <p:cBhvr>
                                        <p:cTn id="222" dur="1" fill="hold">
                                          <p:stCondLst>
                                            <p:cond delay="0"/>
                                          </p:stCondLst>
                                        </p:cTn>
                                        <p:tgtEl>
                                          <p:spTgt spid="71"/>
                                        </p:tgtEl>
                                        <p:attrNameLst>
                                          <p:attrName>style.visibility</p:attrName>
                                        </p:attrNameLst>
                                      </p:cBhvr>
                                      <p:to>
                                        <p:strVal val="visible"/>
                                      </p:to>
                                    </p:set>
                                    <p:animEffect transition="in" filter="checkerboard(across)">
                                      <p:cBhvr>
                                        <p:cTn id="223" dur="500"/>
                                        <p:tgtEl>
                                          <p:spTgt spid="71"/>
                                        </p:tgtEl>
                                      </p:cBhvr>
                                    </p:animEffect>
                                  </p:childTnLst>
                                </p:cTn>
                              </p:par>
                              <p:par>
                                <p:cTn id="224" presetID="5" presetClass="entr" presetSubtype="10" fill="hold" nodeType="withEffect">
                                  <p:stCondLst>
                                    <p:cond delay="0"/>
                                  </p:stCondLst>
                                  <p:childTnLst>
                                    <p:set>
                                      <p:cBhvr>
                                        <p:cTn id="225" dur="1" fill="hold">
                                          <p:stCondLst>
                                            <p:cond delay="0"/>
                                          </p:stCondLst>
                                        </p:cTn>
                                        <p:tgtEl>
                                          <p:spTgt spid="72"/>
                                        </p:tgtEl>
                                        <p:attrNameLst>
                                          <p:attrName>style.visibility</p:attrName>
                                        </p:attrNameLst>
                                      </p:cBhvr>
                                      <p:to>
                                        <p:strVal val="visible"/>
                                      </p:to>
                                    </p:set>
                                    <p:animEffect transition="in" filter="checkerboard(across)">
                                      <p:cBhvr>
                                        <p:cTn id="226" dur="500"/>
                                        <p:tgtEl>
                                          <p:spTgt spid="72"/>
                                        </p:tgtEl>
                                      </p:cBhvr>
                                    </p:animEffect>
                                  </p:childTnLst>
                                </p:cTn>
                              </p:par>
                              <p:par>
                                <p:cTn id="227" presetID="5" presetClass="entr" presetSubtype="10" fill="hold" nodeType="withEffect">
                                  <p:stCondLst>
                                    <p:cond delay="0"/>
                                  </p:stCondLst>
                                  <p:childTnLst>
                                    <p:set>
                                      <p:cBhvr>
                                        <p:cTn id="228" dur="1" fill="hold">
                                          <p:stCondLst>
                                            <p:cond delay="0"/>
                                          </p:stCondLst>
                                        </p:cTn>
                                        <p:tgtEl>
                                          <p:spTgt spid="73"/>
                                        </p:tgtEl>
                                        <p:attrNameLst>
                                          <p:attrName>style.visibility</p:attrName>
                                        </p:attrNameLst>
                                      </p:cBhvr>
                                      <p:to>
                                        <p:strVal val="visible"/>
                                      </p:to>
                                    </p:set>
                                    <p:animEffect transition="in" filter="checkerboard(across)">
                                      <p:cBhvr>
                                        <p:cTn id="229" dur="500"/>
                                        <p:tgtEl>
                                          <p:spTgt spid="73"/>
                                        </p:tgtEl>
                                      </p:cBhvr>
                                    </p:animEffect>
                                  </p:childTnLst>
                                </p:cTn>
                              </p:par>
                              <p:par>
                                <p:cTn id="230" presetID="5" presetClass="entr" presetSubtype="10" fill="hold" nodeType="withEffect">
                                  <p:stCondLst>
                                    <p:cond delay="0"/>
                                  </p:stCondLst>
                                  <p:childTnLst>
                                    <p:set>
                                      <p:cBhvr>
                                        <p:cTn id="231" dur="1" fill="hold">
                                          <p:stCondLst>
                                            <p:cond delay="0"/>
                                          </p:stCondLst>
                                        </p:cTn>
                                        <p:tgtEl>
                                          <p:spTgt spid="74"/>
                                        </p:tgtEl>
                                        <p:attrNameLst>
                                          <p:attrName>style.visibility</p:attrName>
                                        </p:attrNameLst>
                                      </p:cBhvr>
                                      <p:to>
                                        <p:strVal val="visible"/>
                                      </p:to>
                                    </p:set>
                                    <p:animEffect transition="in" filter="checkerboard(across)">
                                      <p:cBhvr>
                                        <p:cTn id="232" dur="500"/>
                                        <p:tgtEl>
                                          <p:spTgt spid="74"/>
                                        </p:tgtEl>
                                      </p:cBhvr>
                                    </p:animEffect>
                                  </p:childTnLst>
                                </p:cTn>
                              </p:par>
                              <p:par>
                                <p:cTn id="233" presetID="5" presetClass="entr" presetSubtype="10" fill="hold" nodeType="withEffect">
                                  <p:stCondLst>
                                    <p:cond delay="0"/>
                                  </p:stCondLst>
                                  <p:childTnLst>
                                    <p:set>
                                      <p:cBhvr>
                                        <p:cTn id="234" dur="1" fill="hold">
                                          <p:stCondLst>
                                            <p:cond delay="0"/>
                                          </p:stCondLst>
                                        </p:cTn>
                                        <p:tgtEl>
                                          <p:spTgt spid="75"/>
                                        </p:tgtEl>
                                        <p:attrNameLst>
                                          <p:attrName>style.visibility</p:attrName>
                                        </p:attrNameLst>
                                      </p:cBhvr>
                                      <p:to>
                                        <p:strVal val="visible"/>
                                      </p:to>
                                    </p:set>
                                    <p:animEffect transition="in" filter="checkerboard(across)">
                                      <p:cBhvr>
                                        <p:cTn id="235" dur="500"/>
                                        <p:tgtEl>
                                          <p:spTgt spid="75"/>
                                        </p:tgtEl>
                                      </p:cBhvr>
                                    </p:animEffect>
                                  </p:childTnLst>
                                </p:cTn>
                              </p:par>
                              <p:par>
                                <p:cTn id="236" presetID="5" presetClass="entr" presetSubtype="10" fill="hold" nodeType="withEffect">
                                  <p:stCondLst>
                                    <p:cond delay="0"/>
                                  </p:stCondLst>
                                  <p:childTnLst>
                                    <p:set>
                                      <p:cBhvr>
                                        <p:cTn id="237" dur="1" fill="hold">
                                          <p:stCondLst>
                                            <p:cond delay="0"/>
                                          </p:stCondLst>
                                        </p:cTn>
                                        <p:tgtEl>
                                          <p:spTgt spid="77"/>
                                        </p:tgtEl>
                                        <p:attrNameLst>
                                          <p:attrName>style.visibility</p:attrName>
                                        </p:attrNameLst>
                                      </p:cBhvr>
                                      <p:to>
                                        <p:strVal val="visible"/>
                                      </p:to>
                                    </p:set>
                                    <p:animEffect transition="in" filter="checkerboard(across)">
                                      <p:cBhvr>
                                        <p:cTn id="238" dur="500"/>
                                        <p:tgtEl>
                                          <p:spTgt spid="77"/>
                                        </p:tgtEl>
                                      </p:cBhvr>
                                    </p:animEffect>
                                  </p:childTnLst>
                                </p:cTn>
                              </p:par>
                              <p:par>
                                <p:cTn id="239" presetID="5" presetClass="entr" presetSubtype="10" fill="hold" nodeType="withEffect">
                                  <p:stCondLst>
                                    <p:cond delay="0"/>
                                  </p:stCondLst>
                                  <p:childTnLst>
                                    <p:set>
                                      <p:cBhvr>
                                        <p:cTn id="240" dur="1" fill="hold">
                                          <p:stCondLst>
                                            <p:cond delay="0"/>
                                          </p:stCondLst>
                                        </p:cTn>
                                        <p:tgtEl>
                                          <p:spTgt spid="78"/>
                                        </p:tgtEl>
                                        <p:attrNameLst>
                                          <p:attrName>style.visibility</p:attrName>
                                        </p:attrNameLst>
                                      </p:cBhvr>
                                      <p:to>
                                        <p:strVal val="visible"/>
                                      </p:to>
                                    </p:set>
                                    <p:animEffect transition="in" filter="checkerboard(across)">
                                      <p:cBhvr>
                                        <p:cTn id="241" dur="500"/>
                                        <p:tgtEl>
                                          <p:spTgt spid="78"/>
                                        </p:tgtEl>
                                      </p:cBhvr>
                                    </p:animEffect>
                                  </p:childTnLst>
                                </p:cTn>
                              </p:par>
                              <p:par>
                                <p:cTn id="242" presetID="5" presetClass="entr" presetSubtype="10" fill="hold" nodeType="withEffect">
                                  <p:stCondLst>
                                    <p:cond delay="0"/>
                                  </p:stCondLst>
                                  <p:childTnLst>
                                    <p:set>
                                      <p:cBhvr>
                                        <p:cTn id="243" dur="1" fill="hold">
                                          <p:stCondLst>
                                            <p:cond delay="0"/>
                                          </p:stCondLst>
                                        </p:cTn>
                                        <p:tgtEl>
                                          <p:spTgt spid="79"/>
                                        </p:tgtEl>
                                        <p:attrNameLst>
                                          <p:attrName>style.visibility</p:attrName>
                                        </p:attrNameLst>
                                      </p:cBhvr>
                                      <p:to>
                                        <p:strVal val="visible"/>
                                      </p:to>
                                    </p:set>
                                    <p:animEffect transition="in" filter="checkerboard(across)">
                                      <p:cBhvr>
                                        <p:cTn id="244" dur="500"/>
                                        <p:tgtEl>
                                          <p:spTgt spid="79"/>
                                        </p:tgtEl>
                                      </p:cBhvr>
                                    </p:animEffect>
                                  </p:childTnLst>
                                </p:cTn>
                              </p:par>
                              <p:par>
                                <p:cTn id="245" presetID="5" presetClass="entr" presetSubtype="10" fill="hold" nodeType="withEffect">
                                  <p:stCondLst>
                                    <p:cond delay="0"/>
                                  </p:stCondLst>
                                  <p:childTnLst>
                                    <p:set>
                                      <p:cBhvr>
                                        <p:cTn id="246" dur="1" fill="hold">
                                          <p:stCondLst>
                                            <p:cond delay="0"/>
                                          </p:stCondLst>
                                        </p:cTn>
                                        <p:tgtEl>
                                          <p:spTgt spid="80"/>
                                        </p:tgtEl>
                                        <p:attrNameLst>
                                          <p:attrName>style.visibility</p:attrName>
                                        </p:attrNameLst>
                                      </p:cBhvr>
                                      <p:to>
                                        <p:strVal val="visible"/>
                                      </p:to>
                                    </p:set>
                                    <p:animEffect transition="in" filter="checkerboard(across)">
                                      <p:cBhvr>
                                        <p:cTn id="247" dur="500"/>
                                        <p:tgtEl>
                                          <p:spTgt spid="80"/>
                                        </p:tgtEl>
                                      </p:cBhvr>
                                    </p:animEffect>
                                  </p:childTnLst>
                                </p:cTn>
                              </p:par>
                              <p:par>
                                <p:cTn id="248" presetID="5" presetClass="entr" presetSubtype="10" fill="hold" nodeType="withEffect">
                                  <p:stCondLst>
                                    <p:cond delay="0"/>
                                  </p:stCondLst>
                                  <p:childTnLst>
                                    <p:set>
                                      <p:cBhvr>
                                        <p:cTn id="249" dur="1" fill="hold">
                                          <p:stCondLst>
                                            <p:cond delay="0"/>
                                          </p:stCondLst>
                                        </p:cTn>
                                        <p:tgtEl>
                                          <p:spTgt spid="81"/>
                                        </p:tgtEl>
                                        <p:attrNameLst>
                                          <p:attrName>style.visibility</p:attrName>
                                        </p:attrNameLst>
                                      </p:cBhvr>
                                      <p:to>
                                        <p:strVal val="visible"/>
                                      </p:to>
                                    </p:set>
                                    <p:animEffect transition="in" filter="checkerboard(across)">
                                      <p:cBhvr>
                                        <p:cTn id="250" dur="500"/>
                                        <p:tgtEl>
                                          <p:spTgt spid="81"/>
                                        </p:tgtEl>
                                      </p:cBhvr>
                                    </p:animEffect>
                                  </p:childTnLst>
                                </p:cTn>
                              </p:par>
                              <p:par>
                                <p:cTn id="251" presetID="5" presetClass="entr" presetSubtype="10" fill="hold" nodeType="withEffect">
                                  <p:stCondLst>
                                    <p:cond delay="0"/>
                                  </p:stCondLst>
                                  <p:childTnLst>
                                    <p:set>
                                      <p:cBhvr>
                                        <p:cTn id="252" dur="1" fill="hold">
                                          <p:stCondLst>
                                            <p:cond delay="0"/>
                                          </p:stCondLst>
                                        </p:cTn>
                                        <p:tgtEl>
                                          <p:spTgt spid="82"/>
                                        </p:tgtEl>
                                        <p:attrNameLst>
                                          <p:attrName>style.visibility</p:attrName>
                                        </p:attrNameLst>
                                      </p:cBhvr>
                                      <p:to>
                                        <p:strVal val="visible"/>
                                      </p:to>
                                    </p:set>
                                    <p:animEffect transition="in" filter="checkerboard(across)">
                                      <p:cBhvr>
                                        <p:cTn id="253" dur="500"/>
                                        <p:tgtEl>
                                          <p:spTgt spid="82"/>
                                        </p:tgtEl>
                                      </p:cBhvr>
                                    </p:animEffect>
                                  </p:childTnLst>
                                </p:cTn>
                              </p:par>
                              <p:par>
                                <p:cTn id="254" presetID="5" presetClass="entr" presetSubtype="10" fill="hold" nodeType="withEffect">
                                  <p:stCondLst>
                                    <p:cond delay="0"/>
                                  </p:stCondLst>
                                  <p:childTnLst>
                                    <p:set>
                                      <p:cBhvr>
                                        <p:cTn id="255" dur="1" fill="hold">
                                          <p:stCondLst>
                                            <p:cond delay="0"/>
                                          </p:stCondLst>
                                        </p:cTn>
                                        <p:tgtEl>
                                          <p:spTgt spid="83"/>
                                        </p:tgtEl>
                                        <p:attrNameLst>
                                          <p:attrName>style.visibility</p:attrName>
                                        </p:attrNameLst>
                                      </p:cBhvr>
                                      <p:to>
                                        <p:strVal val="visible"/>
                                      </p:to>
                                    </p:set>
                                    <p:animEffect transition="in" filter="checkerboard(across)">
                                      <p:cBhvr>
                                        <p:cTn id="256" dur="500"/>
                                        <p:tgtEl>
                                          <p:spTgt spid="83"/>
                                        </p:tgtEl>
                                      </p:cBhvr>
                                    </p:animEffect>
                                  </p:childTnLst>
                                </p:cTn>
                              </p:par>
                              <p:par>
                                <p:cTn id="257" presetID="5" presetClass="entr" presetSubtype="10" fill="hold" nodeType="withEffect">
                                  <p:stCondLst>
                                    <p:cond delay="0"/>
                                  </p:stCondLst>
                                  <p:childTnLst>
                                    <p:set>
                                      <p:cBhvr>
                                        <p:cTn id="258" dur="1" fill="hold">
                                          <p:stCondLst>
                                            <p:cond delay="0"/>
                                          </p:stCondLst>
                                        </p:cTn>
                                        <p:tgtEl>
                                          <p:spTgt spid="84"/>
                                        </p:tgtEl>
                                        <p:attrNameLst>
                                          <p:attrName>style.visibility</p:attrName>
                                        </p:attrNameLst>
                                      </p:cBhvr>
                                      <p:to>
                                        <p:strVal val="visible"/>
                                      </p:to>
                                    </p:set>
                                    <p:animEffect transition="in" filter="checkerboard(across)">
                                      <p:cBhvr>
                                        <p:cTn id="259" dur="500"/>
                                        <p:tgtEl>
                                          <p:spTgt spid="84"/>
                                        </p:tgtEl>
                                      </p:cBhvr>
                                    </p:animEffect>
                                  </p:childTnLst>
                                </p:cTn>
                              </p:par>
                              <p:par>
                                <p:cTn id="260" presetID="5" presetClass="entr" presetSubtype="10" fill="hold" nodeType="withEffect">
                                  <p:stCondLst>
                                    <p:cond delay="0"/>
                                  </p:stCondLst>
                                  <p:childTnLst>
                                    <p:set>
                                      <p:cBhvr>
                                        <p:cTn id="261" dur="1" fill="hold">
                                          <p:stCondLst>
                                            <p:cond delay="0"/>
                                          </p:stCondLst>
                                        </p:cTn>
                                        <p:tgtEl>
                                          <p:spTgt spid="85"/>
                                        </p:tgtEl>
                                        <p:attrNameLst>
                                          <p:attrName>style.visibility</p:attrName>
                                        </p:attrNameLst>
                                      </p:cBhvr>
                                      <p:to>
                                        <p:strVal val="visible"/>
                                      </p:to>
                                    </p:set>
                                    <p:animEffect transition="in" filter="checkerboard(across)">
                                      <p:cBhvr>
                                        <p:cTn id="26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p:bldP spid="12" grpId="0"/>
      <p:bldP spid="13" grpId="0"/>
      <p:bldP spid="14" grpId="0"/>
      <p:bldP spid="15" grpId="0"/>
      <p:bldP spid="16" grpId="0"/>
      <p:bldP spid="17" grpId="0"/>
      <p:bldP spid="18" grpId="0"/>
      <p:bldP spid="20" grpId="0"/>
      <p:bldP spid="21" grpId="0"/>
      <p:bldP spid="23" grpId="0"/>
      <p:bldP spid="24" grpId="0"/>
      <p:bldP spid="26" grpId="0"/>
      <p:bldP spid="27" grpId="0" animBg="1"/>
      <p:bldP spid="28" grpId="0"/>
      <p:bldP spid="30" grpId="0"/>
      <p:bldP spid="31" grpId="0" animBg="1"/>
      <p:bldP spid="32" grpId="0"/>
      <p:bldP spid="33" grpId="0"/>
      <p:bldP spid="34" grpId="0"/>
      <p:bldP spid="35" grpId="0"/>
      <p:bldP spid="36"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62" grpId="0" animBg="1"/>
      <p:bldP spid="63" grpId="0" animBg="1"/>
      <p:bldP spid="64" grpId="0" animBg="1"/>
      <p:bldP spid="65" grpId="0" animBg="1"/>
      <p:bldP spid="66" grpId="0" animBg="1"/>
      <p:bldP spid="67" grpId="0" animBg="1"/>
      <p:bldP spid="86" grpId="0"/>
      <p:bldP spid="87" grpId="0" animBg="1"/>
      <p:bldP spid="88" grpId="0"/>
      <p:bldP spid="90"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627499" y="-74402"/>
            <a:ext cx="3784600" cy="1605366"/>
          </a:xfrm>
          <a:prstGeom prst="rect">
            <a:avLst/>
          </a:prstGeom>
        </p:spPr>
      </p:pic>
      <p:sp>
        <p:nvSpPr>
          <p:cNvPr id="6" name="Text Box 2"/>
          <p:cNvSpPr txBox="1">
            <a:spLocks noChangeArrowheads="1"/>
          </p:cNvSpPr>
          <p:nvPr/>
        </p:nvSpPr>
        <p:spPr bwMode="auto">
          <a:xfrm>
            <a:off x="6660232" y="676445"/>
            <a:ext cx="2292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s-ES_tradnl" altLang="es-ES_tradnl" sz="2400" b="1" dirty="0">
                <a:solidFill>
                  <a:srgbClr val="00FF00"/>
                </a:solidFill>
              </a:rPr>
              <a:t>Injuria vascular</a:t>
            </a:r>
          </a:p>
        </p:txBody>
      </p:sp>
      <p:sp>
        <p:nvSpPr>
          <p:cNvPr id="7" name="CuadroTexto 6"/>
          <p:cNvSpPr txBox="1"/>
          <p:nvPr/>
        </p:nvSpPr>
        <p:spPr>
          <a:xfrm>
            <a:off x="251169" y="800100"/>
            <a:ext cx="2335729" cy="461665"/>
          </a:xfrm>
          <a:prstGeom prst="rect">
            <a:avLst/>
          </a:prstGeom>
          <a:noFill/>
        </p:spPr>
        <p:txBody>
          <a:bodyPr wrap="square" rtlCol="0">
            <a:spAutoFit/>
          </a:bodyPr>
          <a:lstStyle/>
          <a:p>
            <a:r>
              <a:rPr lang="es-ES_tradnl" sz="1200" dirty="0" smtClean="0"/>
              <a:t>Fase de contacto a </a:t>
            </a:r>
            <a:r>
              <a:rPr lang="es-ES_tradnl" sz="1200" dirty="0" err="1" smtClean="0"/>
              <a:t>travez</a:t>
            </a:r>
            <a:r>
              <a:rPr lang="es-ES_tradnl" sz="1200" dirty="0" smtClean="0"/>
              <a:t> de cargas </a:t>
            </a:r>
          </a:p>
          <a:p>
            <a:r>
              <a:rPr lang="es-ES_tradnl" sz="1200" dirty="0" smtClean="0"/>
              <a:t>negativas de la matriz extracelular</a:t>
            </a:r>
            <a:endParaRPr lang="es-ES_tradnl" sz="1200" dirty="0"/>
          </a:p>
        </p:txBody>
      </p:sp>
      <p:sp>
        <p:nvSpPr>
          <p:cNvPr id="8" name="Elipse 7"/>
          <p:cNvSpPr/>
          <p:nvPr/>
        </p:nvSpPr>
        <p:spPr bwMode="auto">
          <a:xfrm>
            <a:off x="375777"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9" name="Elipse 8"/>
          <p:cNvSpPr/>
          <p:nvPr/>
        </p:nvSpPr>
        <p:spPr bwMode="auto">
          <a:xfrm>
            <a:off x="1007604"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0" name="Elipse 9"/>
          <p:cNvSpPr/>
          <p:nvPr/>
        </p:nvSpPr>
        <p:spPr bwMode="auto">
          <a:xfrm>
            <a:off x="1639431"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1" name="Rectángulo 10"/>
          <p:cNvSpPr/>
          <p:nvPr/>
        </p:nvSpPr>
        <p:spPr bwMode="auto">
          <a:xfrm>
            <a:off x="343287" y="1844824"/>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PK</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2" name="Rectángulo 11"/>
          <p:cNvSpPr/>
          <p:nvPr/>
        </p:nvSpPr>
        <p:spPr bwMode="auto">
          <a:xfrm>
            <a:off x="1751439" y="1881956"/>
            <a:ext cx="37628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3" name="Rectángulo 12"/>
          <p:cNvSpPr/>
          <p:nvPr/>
        </p:nvSpPr>
        <p:spPr bwMode="auto">
          <a:xfrm>
            <a:off x="982588" y="1668779"/>
            <a:ext cx="9971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QAPM</a:t>
            </a:r>
            <a:endParaRPr kumimoji="0" lang="es-ES_tradnl" sz="1600" b="0" i="0" u="none" strike="noStrike" cap="none" normalizeH="0" baseline="0" dirty="0">
              <a:ln>
                <a:noFill/>
              </a:ln>
              <a:solidFill>
                <a:schemeClr val="tx1"/>
              </a:solidFill>
              <a:effectLst/>
            </a:endParaRPr>
          </a:p>
        </p:txBody>
      </p:sp>
      <p:sp>
        <p:nvSpPr>
          <p:cNvPr id="15" name="Rectángulo 14"/>
          <p:cNvSpPr/>
          <p:nvPr/>
        </p:nvSpPr>
        <p:spPr bwMode="auto">
          <a:xfrm>
            <a:off x="725549" y="2357467"/>
            <a:ext cx="669199"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7" name="Rectángulo 16"/>
          <p:cNvSpPr/>
          <p:nvPr/>
        </p:nvSpPr>
        <p:spPr bwMode="auto">
          <a:xfrm>
            <a:off x="1038728" y="3038141"/>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XIa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0" name="Rectángulo 19"/>
          <p:cNvSpPr/>
          <p:nvPr/>
        </p:nvSpPr>
        <p:spPr bwMode="auto">
          <a:xfrm>
            <a:off x="1730660" y="3661494"/>
            <a:ext cx="843371" cy="171468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IXa</a:t>
            </a:r>
            <a:endParaRPr lang="es-ES_tradnl" dirty="0" smtClean="0"/>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FFC000"/>
                </a:solidFill>
              </a:rPr>
              <a:t>VIIIa</a:t>
            </a:r>
            <a:endParaRPr kumimoji="0" lang="es-ES_tradnl" sz="2400" b="1" i="0" u="none" strike="noStrike" cap="none" normalizeH="0" baseline="0" dirty="0">
              <a:ln>
                <a:noFill/>
              </a:ln>
              <a:solidFill>
                <a:srgbClr val="FFC000"/>
              </a:solidFill>
              <a:effectLst/>
            </a:endParaRPr>
          </a:p>
        </p:txBody>
      </p:sp>
      <p:sp>
        <p:nvSpPr>
          <p:cNvPr id="23" name="Rectángulo 22"/>
          <p:cNvSpPr/>
          <p:nvPr/>
        </p:nvSpPr>
        <p:spPr bwMode="auto">
          <a:xfrm>
            <a:off x="3954621" y="1873045"/>
            <a:ext cx="689387" cy="456610"/>
          </a:xfrm>
          <a:prstGeom prst="rect">
            <a:avLst/>
          </a:prstGeom>
          <a:noFill/>
          <a:ln w="9525" cap="flat" cmpd="sng" algn="ctr">
            <a:noFill/>
            <a:prstDash val="solid"/>
            <a:round/>
            <a:headEnd type="none" w="med" len="med"/>
            <a:tailEnd type="none" w="med" len="med"/>
          </a:ln>
          <a:effectLst>
            <a:glow rad="190500">
              <a:schemeClr val="accent1">
                <a:alpha val="58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000" b="1" dirty="0" smtClean="0">
                <a:solidFill>
                  <a:srgbClr val="00B050"/>
                </a:solidFill>
              </a:rPr>
              <a:t>X</a:t>
            </a:r>
            <a:endParaRPr kumimoji="0" lang="es-ES_tradnl" sz="4000" b="1" i="0" u="none" strike="noStrike" cap="none" normalizeH="0" baseline="0" dirty="0">
              <a:ln>
                <a:noFill/>
              </a:ln>
              <a:solidFill>
                <a:srgbClr val="00B050"/>
              </a:solidFill>
              <a:effectLst/>
            </a:endParaRPr>
          </a:p>
        </p:txBody>
      </p:sp>
      <p:sp>
        <p:nvSpPr>
          <p:cNvPr id="24" name="Rectángulo 23"/>
          <p:cNvSpPr/>
          <p:nvPr/>
        </p:nvSpPr>
        <p:spPr bwMode="auto">
          <a:xfrm>
            <a:off x="3936164" y="3031171"/>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00B050"/>
                </a:solidFill>
              </a:rPr>
              <a:t>Xa</a:t>
            </a:r>
            <a:endParaRPr lang="es-ES_tradnl"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solidFill>
                  <a:srgbClr val="FFC000"/>
                </a:solidFill>
              </a:rPr>
              <a:t>Va</a:t>
            </a:r>
            <a:endParaRPr kumimoji="0" lang="es-ES_tradnl" sz="2400" b="1" i="0" u="none" strike="noStrike" cap="none" normalizeH="0" baseline="0" dirty="0">
              <a:ln>
                <a:noFill/>
              </a:ln>
              <a:solidFill>
                <a:srgbClr val="FFC000"/>
              </a:solidFill>
              <a:effectLst/>
            </a:endParaRPr>
          </a:p>
        </p:txBody>
      </p:sp>
      <p:sp>
        <p:nvSpPr>
          <p:cNvPr id="27" name="Explosión 1 26"/>
          <p:cNvSpPr/>
          <p:nvPr/>
        </p:nvSpPr>
        <p:spPr bwMode="auto">
          <a:xfrm>
            <a:off x="7427432" y="1133645"/>
            <a:ext cx="1152128" cy="82671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28" name="Rectángulo 27"/>
          <p:cNvSpPr/>
          <p:nvPr/>
        </p:nvSpPr>
        <p:spPr bwMode="auto">
          <a:xfrm>
            <a:off x="5933890" y="1095669"/>
            <a:ext cx="1423609" cy="870591"/>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FT </a:t>
            </a:r>
            <a:r>
              <a:rPr lang="mr-IN" dirty="0" smtClean="0"/>
              <a:t>–</a:t>
            </a:r>
            <a:r>
              <a:rPr lang="es-ES_tradnl" dirty="0" smtClean="0"/>
              <a:t> </a:t>
            </a:r>
            <a:r>
              <a:rPr lang="es-ES_tradnl" dirty="0" err="1" smtClean="0"/>
              <a:t>VIIa</a:t>
            </a:r>
            <a:r>
              <a:rPr lang="es-ES_tradnl" dirty="0" smtClean="0"/>
              <a:t>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 FL </a:t>
            </a:r>
            <a:r>
              <a:rPr lang="mr-IN" dirty="0" smtClean="0"/>
              <a:t>–</a:t>
            </a:r>
            <a:r>
              <a:rPr lang="es-ES_tradnl" dirty="0" smtClean="0"/>
              <a:t>Ca+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0" name="Rectángulo 29"/>
          <p:cNvSpPr/>
          <p:nvPr/>
        </p:nvSpPr>
        <p:spPr bwMode="auto">
          <a:xfrm>
            <a:off x="2987824" y="5528415"/>
            <a:ext cx="432048"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1" name="Explosión 1 30"/>
          <p:cNvSpPr/>
          <p:nvPr/>
        </p:nvSpPr>
        <p:spPr bwMode="auto">
          <a:xfrm>
            <a:off x="4307032" y="4811327"/>
            <a:ext cx="1596759" cy="1800448"/>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lang="es-ES_tradnl" dirty="0" err="1" smtClean="0">
                <a:solidFill>
                  <a:srgbClr val="002060"/>
                </a:solidFill>
              </a:rPr>
              <a:t>IIa</a:t>
            </a:r>
            <a:endParaRPr lang="es-ES_tradnl"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a:solidFill>
                  <a:srgbClr val="002060"/>
                </a:solidFill>
              </a:rPr>
              <a:t>T</a:t>
            </a:r>
            <a:r>
              <a:rPr kumimoji="0" lang="es-ES_tradnl" sz="1400" b="0" i="0" u="none" strike="noStrike" cap="none" normalizeH="0" baseline="0" dirty="0" smtClean="0">
                <a:ln>
                  <a:noFill/>
                </a:ln>
                <a:solidFill>
                  <a:srgbClr val="002060"/>
                </a:solidFill>
                <a:effectLst/>
              </a:rPr>
              <a:t>rombina</a:t>
            </a:r>
            <a:endParaRPr kumimoji="0" lang="es-ES_tradnl" sz="1400" b="0" i="0" u="none" strike="noStrike" cap="none" normalizeH="0" baseline="0" dirty="0">
              <a:ln>
                <a:noFill/>
              </a:ln>
              <a:solidFill>
                <a:srgbClr val="002060"/>
              </a:solidFill>
              <a:effectLst/>
            </a:endParaRPr>
          </a:p>
        </p:txBody>
      </p:sp>
      <p:sp>
        <p:nvSpPr>
          <p:cNvPr id="32" name="Rectángulo 31"/>
          <p:cNvSpPr/>
          <p:nvPr/>
        </p:nvSpPr>
        <p:spPr bwMode="auto">
          <a:xfrm>
            <a:off x="6730582" y="2815832"/>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Fibrin</a:t>
            </a:r>
            <a:r>
              <a:rPr lang="es-ES" dirty="0" err="1" smtClean="0"/>
              <a:t>ò</a:t>
            </a:r>
            <a:r>
              <a:rPr lang="es-ES_tradnl" dirty="0" err="1" smtClean="0"/>
              <a:t>geno</a:t>
            </a:r>
            <a:r>
              <a:rPr lang="es-ES_tradnl" dirty="0" smtClean="0"/>
              <a:t> - 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3" name="Rectángulo 32"/>
          <p:cNvSpPr/>
          <p:nvPr/>
        </p:nvSpPr>
        <p:spPr bwMode="auto">
          <a:xfrm>
            <a:off x="6738988" y="3924038"/>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Fibrina Soluble</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4" name="Rectángulo 33"/>
          <p:cNvSpPr/>
          <p:nvPr/>
        </p:nvSpPr>
        <p:spPr bwMode="auto">
          <a:xfrm>
            <a:off x="6639357" y="5528415"/>
            <a:ext cx="23066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t>FIBRINA ESTABLE</a:t>
            </a:r>
            <a:endParaRPr kumimoji="0" lang="es-ES_tradnl" sz="20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5" name="Rectángulo 34"/>
          <p:cNvSpPr/>
          <p:nvPr/>
        </p:nvSpPr>
        <p:spPr bwMode="auto">
          <a:xfrm>
            <a:off x="5736523" y="5867394"/>
            <a:ext cx="6860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6" name="Rectángulo 35"/>
          <p:cNvSpPr/>
          <p:nvPr/>
        </p:nvSpPr>
        <p:spPr bwMode="auto">
          <a:xfrm>
            <a:off x="5681775" y="4854693"/>
            <a:ext cx="880632"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7" name="Line 69"/>
          <p:cNvSpPr>
            <a:spLocks noChangeShapeType="1"/>
          </p:cNvSpPr>
          <p:nvPr/>
        </p:nvSpPr>
        <p:spPr bwMode="auto">
          <a:xfrm flipV="1">
            <a:off x="830509" y="2119680"/>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39" name="AutoShape 5"/>
          <p:cNvSpPr>
            <a:spLocks noChangeArrowheads="1"/>
          </p:cNvSpPr>
          <p:nvPr/>
        </p:nvSpPr>
        <p:spPr bwMode="auto">
          <a:xfrm rot="20281964">
            <a:off x="520461" y="2723316"/>
            <a:ext cx="310047" cy="777692"/>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0" name="AutoShape 5"/>
          <p:cNvSpPr>
            <a:spLocks noChangeArrowheads="1"/>
          </p:cNvSpPr>
          <p:nvPr/>
        </p:nvSpPr>
        <p:spPr bwMode="auto">
          <a:xfrm rot="18515607">
            <a:off x="1301169" y="3446715"/>
            <a:ext cx="274638" cy="75565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1" name="AutoShape 13"/>
          <p:cNvSpPr>
            <a:spLocks noChangeArrowheads="1"/>
          </p:cNvSpPr>
          <p:nvPr/>
        </p:nvSpPr>
        <p:spPr bwMode="auto">
          <a:xfrm rot="20123171">
            <a:off x="1927697" y="2750468"/>
            <a:ext cx="2042593" cy="403431"/>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alpha val="84000"/>
            </a:srgbClr>
          </a:solidFill>
          <a:ln w="44450">
            <a:solidFill>
              <a:srgbClr val="002060">
                <a:alpha val="61000"/>
              </a:srgbClr>
            </a:solidFill>
            <a:miter lim="800000"/>
            <a:headEnd/>
            <a:tailEnd/>
          </a:ln>
          <a:effectLst>
            <a:glow rad="38100">
              <a:schemeClr val="accent1">
                <a:alpha val="40000"/>
              </a:schemeClr>
            </a:glow>
            <a:outerShdw blurRad="63500" dist="38099" dir="2700000" algn="ctr" rotWithShape="0">
              <a:schemeClr val="tx1">
                <a:alpha val="74998"/>
              </a:schemeClr>
            </a:outerShdw>
            <a:reflection endPos="0" dir="5400000" sy="-100000" algn="bl" rotWithShape="0"/>
          </a:effectLst>
        </p:spPr>
        <p:txBody>
          <a:bodyPr wrap="none" anchor="ctr"/>
          <a:lstStyle/>
          <a:p>
            <a:endParaRPr lang="es-ES_tradnl"/>
          </a:p>
        </p:txBody>
      </p:sp>
      <p:sp>
        <p:nvSpPr>
          <p:cNvPr id="46" name="AutoShape 9"/>
          <p:cNvSpPr>
            <a:spLocks noChangeArrowheads="1"/>
          </p:cNvSpPr>
          <p:nvPr/>
        </p:nvSpPr>
        <p:spPr bwMode="auto">
          <a:xfrm rot="5237727">
            <a:off x="2040589" y="4178287"/>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7" name="AutoShape 9"/>
          <p:cNvSpPr>
            <a:spLocks noChangeArrowheads="1"/>
          </p:cNvSpPr>
          <p:nvPr/>
        </p:nvSpPr>
        <p:spPr bwMode="auto">
          <a:xfrm rot="5237727">
            <a:off x="3908921" y="3579745"/>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8" name="AutoShape 9"/>
          <p:cNvSpPr>
            <a:spLocks noChangeArrowheads="1"/>
          </p:cNvSpPr>
          <p:nvPr/>
        </p:nvSpPr>
        <p:spPr bwMode="auto">
          <a:xfrm rot="10800000">
            <a:off x="6060426" y="1651595"/>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9" name="AutoShape 5"/>
          <p:cNvSpPr>
            <a:spLocks noChangeArrowheads="1"/>
          </p:cNvSpPr>
          <p:nvPr/>
        </p:nvSpPr>
        <p:spPr bwMode="auto">
          <a:xfrm rot="21208990">
            <a:off x="212482" y="2260046"/>
            <a:ext cx="226023" cy="52459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0" name="AutoShape 85"/>
          <p:cNvSpPr>
            <a:spLocks noChangeArrowheads="1"/>
          </p:cNvSpPr>
          <p:nvPr/>
        </p:nvSpPr>
        <p:spPr bwMode="auto">
          <a:xfrm>
            <a:off x="3898111" y="4652638"/>
            <a:ext cx="583043" cy="416940"/>
          </a:xfrm>
          <a:prstGeom prst="downArrow">
            <a:avLst>
              <a:gd name="adj1" fmla="val 50000"/>
              <a:gd name="adj2" fmla="val 25000"/>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1" name="Line 69"/>
          <p:cNvSpPr>
            <a:spLocks noChangeShapeType="1"/>
          </p:cNvSpPr>
          <p:nvPr/>
        </p:nvSpPr>
        <p:spPr bwMode="auto">
          <a:xfrm flipV="1">
            <a:off x="3322389" y="5736023"/>
            <a:ext cx="1290240" cy="1683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2" name="Line 69"/>
          <p:cNvSpPr>
            <a:spLocks noChangeShapeType="1"/>
          </p:cNvSpPr>
          <p:nvPr/>
        </p:nvSpPr>
        <p:spPr bwMode="auto">
          <a:xfrm>
            <a:off x="7829118" y="4467877"/>
            <a:ext cx="29433" cy="1012251"/>
          </a:xfrm>
          <a:prstGeom prst="line">
            <a:avLst/>
          </a:prstGeom>
          <a:noFill/>
          <a:ln w="381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3" name="Line 69"/>
          <p:cNvSpPr>
            <a:spLocks noChangeShapeType="1"/>
          </p:cNvSpPr>
          <p:nvPr/>
        </p:nvSpPr>
        <p:spPr bwMode="auto">
          <a:xfrm flipH="1" flipV="1">
            <a:off x="6079548" y="5286741"/>
            <a:ext cx="1870" cy="63159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4" name="Line 69"/>
          <p:cNvSpPr>
            <a:spLocks noChangeShapeType="1"/>
          </p:cNvSpPr>
          <p:nvPr/>
        </p:nvSpPr>
        <p:spPr bwMode="auto">
          <a:xfrm flipV="1">
            <a:off x="5330261" y="3498121"/>
            <a:ext cx="1880218" cy="1685073"/>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5" name="Line 69"/>
          <p:cNvSpPr>
            <a:spLocks noChangeShapeType="1"/>
          </p:cNvSpPr>
          <p:nvPr/>
        </p:nvSpPr>
        <p:spPr bwMode="auto">
          <a:xfrm>
            <a:off x="7829117" y="3247880"/>
            <a:ext cx="3837" cy="709257"/>
          </a:xfrm>
          <a:prstGeom prst="line">
            <a:avLst/>
          </a:prstGeom>
          <a:noFill/>
          <a:ln w="254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6" name="Line 69"/>
          <p:cNvSpPr>
            <a:spLocks noChangeShapeType="1"/>
          </p:cNvSpPr>
          <p:nvPr/>
        </p:nvSpPr>
        <p:spPr bwMode="auto">
          <a:xfrm flipV="1">
            <a:off x="6582476" y="5029808"/>
            <a:ext cx="1060051" cy="2247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8" name="Line 69"/>
          <p:cNvSpPr>
            <a:spLocks noChangeShapeType="1"/>
          </p:cNvSpPr>
          <p:nvPr/>
        </p:nvSpPr>
        <p:spPr bwMode="auto">
          <a:xfrm>
            <a:off x="4149488" y="2492896"/>
            <a:ext cx="10904" cy="562360"/>
          </a:xfrm>
          <a:prstGeom prst="line">
            <a:avLst/>
          </a:prstGeom>
          <a:noFill/>
          <a:ln w="603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9" name="Rectángulo redondeado 58"/>
          <p:cNvSpPr/>
          <p:nvPr/>
        </p:nvSpPr>
        <p:spPr bwMode="auto">
          <a:xfrm>
            <a:off x="310189" y="221871"/>
            <a:ext cx="1988677" cy="467444"/>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V</a:t>
            </a:r>
            <a:r>
              <a:rPr lang="es-ES" dirty="0" err="1" smtClean="0">
                <a:solidFill>
                  <a:srgbClr val="002060"/>
                </a:solidFill>
              </a:rPr>
              <a:t>ì</a:t>
            </a:r>
            <a:r>
              <a:rPr lang="es-ES_tradnl" dirty="0" smtClean="0">
                <a:solidFill>
                  <a:srgbClr val="002060"/>
                </a:solidFill>
              </a:rPr>
              <a:t>a </a:t>
            </a:r>
            <a:r>
              <a:rPr lang="es-ES_tradnl" dirty="0" err="1" smtClean="0">
                <a:solidFill>
                  <a:srgbClr val="002060"/>
                </a:solidFill>
              </a:rPr>
              <a:t>Intrinseca</a:t>
            </a:r>
            <a:endParaRPr kumimoji="0" lang="es-ES_tradnl" sz="2400" b="0" i="0" u="none" strike="noStrike" cap="none" normalizeH="0" baseline="0" dirty="0">
              <a:ln>
                <a:noFill/>
              </a:ln>
              <a:solidFill>
                <a:srgbClr val="002060"/>
              </a:solidFill>
              <a:effectLst/>
            </a:endParaRPr>
          </a:p>
        </p:txBody>
      </p:sp>
      <p:sp>
        <p:nvSpPr>
          <p:cNvPr id="60" name="Rectángulo redondeado 59"/>
          <p:cNvSpPr/>
          <p:nvPr/>
        </p:nvSpPr>
        <p:spPr bwMode="auto">
          <a:xfrm>
            <a:off x="6896155" y="207687"/>
            <a:ext cx="1988677" cy="467444"/>
          </a:xfrm>
          <a:prstGeom prst="roundRect">
            <a:avLst/>
          </a:prstGeom>
          <a:solidFill>
            <a:srgbClr val="0070C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V</a:t>
            </a:r>
            <a:r>
              <a:rPr lang="es-ES" dirty="0" err="1" smtClean="0">
                <a:solidFill>
                  <a:srgbClr val="FFFF00"/>
                </a:solidFill>
              </a:rPr>
              <a:t>ì</a:t>
            </a:r>
            <a:r>
              <a:rPr lang="es-ES_tradnl" dirty="0" smtClean="0">
                <a:solidFill>
                  <a:srgbClr val="FFFF00"/>
                </a:solidFill>
              </a:rPr>
              <a:t>a </a:t>
            </a:r>
            <a:r>
              <a:rPr lang="es-ES_tradnl" dirty="0" err="1" smtClean="0">
                <a:solidFill>
                  <a:srgbClr val="FFFF00"/>
                </a:solidFill>
              </a:rPr>
              <a:t>Extrinseca</a:t>
            </a:r>
            <a:endParaRPr kumimoji="0" lang="es-ES_tradnl" sz="2400" b="0" i="0" u="none" strike="noStrike" cap="none" normalizeH="0" baseline="0" dirty="0">
              <a:ln>
                <a:noFill/>
              </a:ln>
              <a:solidFill>
                <a:srgbClr val="FFFF00"/>
              </a:solidFill>
              <a:effectLst/>
            </a:endParaRPr>
          </a:p>
        </p:txBody>
      </p:sp>
      <p:sp>
        <p:nvSpPr>
          <p:cNvPr id="62" name="Forma libre 61"/>
          <p:cNvSpPr/>
          <p:nvPr/>
        </p:nvSpPr>
        <p:spPr bwMode="auto">
          <a:xfrm>
            <a:off x="8029263" y="4393111"/>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3" name="Forma libre 62"/>
          <p:cNvSpPr/>
          <p:nvPr/>
        </p:nvSpPr>
        <p:spPr bwMode="auto">
          <a:xfrm>
            <a:off x="6871531" y="4371300"/>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4" name="Forma libre 63"/>
          <p:cNvSpPr/>
          <p:nvPr/>
        </p:nvSpPr>
        <p:spPr bwMode="auto">
          <a:xfrm>
            <a:off x="8125335" y="4502385"/>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5" name="Forma libre 64"/>
          <p:cNvSpPr/>
          <p:nvPr/>
        </p:nvSpPr>
        <p:spPr bwMode="auto">
          <a:xfrm>
            <a:off x="6667439" y="4518043"/>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6" name="Forma libre 65"/>
          <p:cNvSpPr/>
          <p:nvPr/>
        </p:nvSpPr>
        <p:spPr bwMode="auto">
          <a:xfrm rot="10800000">
            <a:off x="7047368" y="4609977"/>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7" name="Forma libre 66"/>
          <p:cNvSpPr/>
          <p:nvPr/>
        </p:nvSpPr>
        <p:spPr bwMode="auto">
          <a:xfrm rot="10800000">
            <a:off x="7945855" y="4593241"/>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69" name="Conector recto 68"/>
          <p:cNvCxnSpPr/>
          <p:nvPr/>
        </p:nvCxnSpPr>
        <p:spPr bwMode="auto">
          <a:xfrm flipH="1">
            <a:off x="7573080" y="6028800"/>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 name="Conector recto 69"/>
          <p:cNvCxnSpPr/>
          <p:nvPr/>
        </p:nvCxnSpPr>
        <p:spPr bwMode="auto">
          <a:xfrm flipH="1">
            <a:off x="7609804" y="608077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Conector recto 70"/>
          <p:cNvCxnSpPr/>
          <p:nvPr/>
        </p:nvCxnSpPr>
        <p:spPr bwMode="auto">
          <a:xfrm flipH="1">
            <a:off x="7653045" y="612192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Conector recto 71"/>
          <p:cNvCxnSpPr/>
          <p:nvPr/>
        </p:nvCxnSpPr>
        <p:spPr bwMode="auto">
          <a:xfrm flipH="1">
            <a:off x="7717096" y="6172816"/>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 name="Conector recto 72"/>
          <p:cNvCxnSpPr/>
          <p:nvPr/>
        </p:nvCxnSpPr>
        <p:spPr bwMode="auto">
          <a:xfrm flipH="1">
            <a:off x="7754153" y="621744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 name="Conector recto 73"/>
          <p:cNvCxnSpPr/>
          <p:nvPr/>
        </p:nvCxnSpPr>
        <p:spPr bwMode="auto">
          <a:xfrm flipH="1">
            <a:off x="7801662" y="626275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 name="Conector recto 74"/>
          <p:cNvCxnSpPr/>
          <p:nvPr/>
        </p:nvCxnSpPr>
        <p:spPr bwMode="auto">
          <a:xfrm flipH="1">
            <a:off x="7517986" y="598074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 name="Conector recto 76"/>
          <p:cNvCxnSpPr/>
          <p:nvPr/>
        </p:nvCxnSpPr>
        <p:spPr bwMode="auto">
          <a:xfrm>
            <a:off x="7477208" y="6262751"/>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 name="Conector recto 77"/>
          <p:cNvCxnSpPr/>
          <p:nvPr/>
        </p:nvCxnSpPr>
        <p:spPr bwMode="auto">
          <a:xfrm>
            <a:off x="7517094" y="6214993"/>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 name="Conector recto 78"/>
          <p:cNvCxnSpPr/>
          <p:nvPr/>
        </p:nvCxnSpPr>
        <p:spPr bwMode="auto">
          <a:xfrm>
            <a:off x="7562383" y="617225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 name="Conector recto 79"/>
          <p:cNvCxnSpPr/>
          <p:nvPr/>
        </p:nvCxnSpPr>
        <p:spPr bwMode="auto">
          <a:xfrm>
            <a:off x="7631701" y="614801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Conector recto 80"/>
          <p:cNvCxnSpPr/>
          <p:nvPr/>
        </p:nvCxnSpPr>
        <p:spPr bwMode="auto">
          <a:xfrm>
            <a:off x="7684835" y="610184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 name="Conector recto 81"/>
          <p:cNvCxnSpPr/>
          <p:nvPr/>
        </p:nvCxnSpPr>
        <p:spPr bwMode="auto">
          <a:xfrm>
            <a:off x="7730289" y="605653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Conector recto 82"/>
          <p:cNvCxnSpPr/>
          <p:nvPr/>
        </p:nvCxnSpPr>
        <p:spPr bwMode="auto">
          <a:xfrm>
            <a:off x="7887498" y="594928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Conector recto 83"/>
          <p:cNvCxnSpPr/>
          <p:nvPr/>
        </p:nvCxnSpPr>
        <p:spPr bwMode="auto">
          <a:xfrm>
            <a:off x="7815359" y="597562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5" name="Conector recto 84"/>
          <p:cNvCxnSpPr/>
          <p:nvPr/>
        </p:nvCxnSpPr>
        <p:spPr bwMode="auto">
          <a:xfrm>
            <a:off x="7756738" y="601656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7" name="Line 69"/>
          <p:cNvSpPr>
            <a:spLocks noChangeShapeType="1"/>
          </p:cNvSpPr>
          <p:nvPr/>
        </p:nvSpPr>
        <p:spPr bwMode="auto">
          <a:xfrm flipV="1">
            <a:off x="5338271" y="5736023"/>
            <a:ext cx="667053" cy="0"/>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88" name="Rectángulo 87"/>
          <p:cNvSpPr/>
          <p:nvPr/>
        </p:nvSpPr>
        <p:spPr bwMode="auto">
          <a:xfrm>
            <a:off x="2054949" y="1284062"/>
            <a:ext cx="5725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C000"/>
                </a:solidFill>
              </a:rPr>
              <a:t>FC</a:t>
            </a:r>
            <a:endParaRPr kumimoji="0" lang="es-ES_tradnl" sz="2400" b="0" i="0" u="none" strike="noStrike" cap="none" normalizeH="0" baseline="0">
              <a:ln>
                <a:noFill/>
              </a:ln>
              <a:solidFill>
                <a:srgbClr val="FFC000"/>
              </a:solidFill>
              <a:effectLst/>
            </a:endParaRPr>
          </a:p>
        </p:txBody>
      </p:sp>
      <p:sp>
        <p:nvSpPr>
          <p:cNvPr id="89" name="AutoShape 13"/>
          <p:cNvSpPr>
            <a:spLocks noChangeArrowheads="1"/>
          </p:cNvSpPr>
          <p:nvPr/>
        </p:nvSpPr>
        <p:spPr bwMode="auto">
          <a:xfrm rot="8685176" flipV="1">
            <a:off x="4367025" y="1498149"/>
            <a:ext cx="1612739" cy="494041"/>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38100">
            <a:solidFill>
              <a:srgbClr val="002060"/>
            </a:solidFill>
            <a:miter lim="800000"/>
            <a:headEnd/>
            <a:tailEnd/>
          </a:ln>
          <a:effectLst>
            <a:glow rad="12700">
              <a:schemeClr val="accent1"/>
            </a:glow>
            <a:outerShdw blurRad="63500" dist="38099" dir="2700000" algn="ctr" rotWithShape="0">
              <a:schemeClr val="tx1">
                <a:alpha val="74998"/>
              </a:schemeClr>
            </a:outerShdw>
          </a:effectLst>
        </p:spPr>
        <p:txBody>
          <a:bodyPr wrap="none" anchor="ctr"/>
          <a:lstStyle/>
          <a:p>
            <a:endParaRPr lang="es-ES_tradnl"/>
          </a:p>
        </p:txBody>
      </p:sp>
      <p:sp>
        <p:nvSpPr>
          <p:cNvPr id="90" name="Rectángulo redondeado 89"/>
          <p:cNvSpPr/>
          <p:nvPr/>
        </p:nvSpPr>
        <p:spPr bwMode="auto">
          <a:xfrm>
            <a:off x="4446501" y="2521418"/>
            <a:ext cx="1333943"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a:t>
            </a:r>
            <a:r>
              <a:rPr lang="es-ES_tradnl" sz="1800" dirty="0" err="1" smtClean="0">
                <a:solidFill>
                  <a:srgbClr val="002060"/>
                </a:solidFill>
              </a:rPr>
              <a:t>Com</a:t>
            </a:r>
            <a:r>
              <a:rPr lang="es-ES" sz="1800" dirty="0" err="1" smtClean="0">
                <a:solidFill>
                  <a:srgbClr val="002060"/>
                </a:solidFill>
              </a:rPr>
              <a:t>ùn</a:t>
            </a:r>
            <a:endParaRPr kumimoji="0" lang="es-ES_tradnl" sz="1800" b="0" i="0" u="none" strike="noStrike" cap="none" normalizeH="0" baseline="0" dirty="0">
              <a:ln>
                <a:noFill/>
              </a:ln>
              <a:solidFill>
                <a:srgbClr val="002060"/>
              </a:solidFill>
              <a:effectLst/>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07171" y="4638669"/>
            <a:ext cx="963587" cy="997722"/>
          </a:xfrm>
          <a:prstGeom prst="rect">
            <a:avLst/>
          </a:prstGeom>
        </p:spPr>
      </p:pic>
      <p:sp>
        <p:nvSpPr>
          <p:cNvPr id="91" name="Rectángulo redondeado 90"/>
          <p:cNvSpPr/>
          <p:nvPr/>
        </p:nvSpPr>
        <p:spPr bwMode="auto">
          <a:xfrm>
            <a:off x="5780444" y="3539274"/>
            <a:ext cx="1132252"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Final </a:t>
            </a:r>
            <a:endParaRPr kumimoji="0" lang="es-ES_tradnl" sz="1800"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1340101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Object 2"/>
          <p:cNvPicPr>
            <a:picLocks noChangeAspect="1"/>
          </p:cNvPicPr>
          <p:nvPr/>
        </p:nvPicPr>
        <p:blipFill>
          <a:blip r:embed="rId3"/>
          <a:stretch>
            <a:fillRect/>
          </a:stretch>
        </p:blipFill>
        <p:spPr>
          <a:xfrm>
            <a:off x="152400" y="1295400"/>
            <a:ext cx="8656638" cy="5334000"/>
          </a:xfrm>
          <a:prstGeom prst="rect">
            <a:avLst/>
          </a:prstGeom>
        </p:spPr>
      </p:pic>
      <p:pic>
        <p:nvPicPr>
          <p:cNvPr id="83971" name="Object 3"/>
          <p:cNvPicPr>
            <a:picLocks noChangeAspect="1"/>
          </p:cNvPicPr>
          <p:nvPr/>
        </p:nvPicPr>
        <p:blipFill>
          <a:blip r:embed="rId5"/>
          <a:stretch>
            <a:fillRect/>
          </a:stretch>
        </p:blipFill>
        <p:spPr>
          <a:xfrm>
            <a:off x="838200" y="53975"/>
            <a:ext cx="7423150" cy="116522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504669" y="191888"/>
            <a:ext cx="3960440" cy="70386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smtClean="0">
                <a:ln>
                  <a:noFill/>
                </a:ln>
                <a:solidFill>
                  <a:schemeClr val="tx1"/>
                </a:solidFill>
                <a:effectLst/>
                <a:latin typeface="+mj-lt"/>
                <a:ea typeface="Times New Roman" charset="0"/>
                <a:cs typeface="Times New Roman" charset="0"/>
              </a:rPr>
              <a:t>QUE RECORDAR</a:t>
            </a:r>
            <a:endParaRPr kumimoji="0" lang="es-ES_tradnl" sz="3600" b="0" i="0" u="none" strike="noStrike" cap="none" normalizeH="0" baseline="0">
              <a:ln>
                <a:noFill/>
              </a:ln>
              <a:solidFill>
                <a:schemeClr val="tx1"/>
              </a:solidFill>
              <a:effectLst/>
              <a:latin typeface="+mj-lt"/>
              <a:ea typeface="Times New Roman" charset="0"/>
              <a:cs typeface="Times New Roman" charset="0"/>
            </a:endParaRPr>
          </a:p>
        </p:txBody>
      </p:sp>
      <p:sp>
        <p:nvSpPr>
          <p:cNvPr id="3" name="Rectángulo redondeado 2"/>
          <p:cNvSpPr/>
          <p:nvPr/>
        </p:nvSpPr>
        <p:spPr bwMode="auto">
          <a:xfrm>
            <a:off x="145797" y="1492386"/>
            <a:ext cx="2078916" cy="720080"/>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mj-lt"/>
              </a:rPr>
              <a:t>Fase</a:t>
            </a:r>
            <a:r>
              <a:rPr kumimoji="0" lang="es-ES_tradnl" sz="1800" b="0" i="0" u="none" strike="noStrike" cap="none" normalizeH="0" dirty="0" smtClean="0">
                <a:ln>
                  <a:noFill/>
                </a:ln>
                <a:solidFill>
                  <a:schemeClr val="tx1"/>
                </a:solidFill>
                <a:effectLst/>
                <a:latin typeface="+mj-lt"/>
              </a:rPr>
              <a:t> de contacto</a:t>
            </a:r>
          </a:p>
          <a:p>
            <a:pPr marL="0" marR="0" indent="0" algn="l" defTabSz="914400" rtl="0" eaLnBrk="1" fontAlgn="base" latinLnBrk="0" hangingPunct="1">
              <a:lnSpc>
                <a:spcPct val="100000"/>
              </a:lnSpc>
              <a:spcBef>
                <a:spcPct val="0"/>
              </a:spcBef>
              <a:spcAft>
                <a:spcPct val="0"/>
              </a:spcAft>
              <a:buClrTx/>
              <a:buSzTx/>
              <a:buFontTx/>
              <a:buNone/>
              <a:tabLst/>
            </a:pPr>
            <a:r>
              <a:rPr lang="es-ES_tradnl" sz="1800" baseline="0" dirty="0" smtClean="0">
                <a:latin typeface="+mj-lt"/>
              </a:rPr>
              <a:t>Cargas</a:t>
            </a:r>
            <a:r>
              <a:rPr lang="es-ES_tradnl" sz="1800" dirty="0" smtClean="0">
                <a:latin typeface="+mj-lt"/>
              </a:rPr>
              <a:t> Negativas</a:t>
            </a:r>
            <a:endParaRPr kumimoji="0" lang="es-ES_tradnl" sz="1800" b="0" i="0" u="none" strike="noStrike" cap="none" normalizeH="0" baseline="0" dirty="0">
              <a:ln>
                <a:noFill/>
              </a:ln>
              <a:solidFill>
                <a:schemeClr val="tx1"/>
              </a:solidFill>
              <a:effectLst/>
              <a:latin typeface="+mj-lt"/>
            </a:endParaRPr>
          </a:p>
        </p:txBody>
      </p:sp>
      <p:sp>
        <p:nvSpPr>
          <p:cNvPr id="4" name="Rectángulo redondeado 3"/>
          <p:cNvSpPr/>
          <p:nvPr/>
        </p:nvSpPr>
        <p:spPr bwMode="auto">
          <a:xfrm>
            <a:off x="366181" y="2403376"/>
            <a:ext cx="720080" cy="576064"/>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ea typeface="Times New Roman" charset="0"/>
                <a:cs typeface="Times New Roman" charset="0"/>
              </a:rPr>
              <a:t>XII</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
        <p:nvSpPr>
          <p:cNvPr id="5" name="Rectángulo redondeado 4"/>
          <p:cNvSpPr/>
          <p:nvPr/>
        </p:nvSpPr>
        <p:spPr bwMode="auto">
          <a:xfrm>
            <a:off x="1403648" y="2950058"/>
            <a:ext cx="720080" cy="576064"/>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ea typeface="Times New Roman" charset="0"/>
                <a:cs typeface="Times New Roman" charset="0"/>
              </a:rPr>
              <a:t>XI</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
        <p:nvSpPr>
          <p:cNvPr id="6" name="Rectángulo redondeado 5"/>
          <p:cNvSpPr/>
          <p:nvPr/>
        </p:nvSpPr>
        <p:spPr bwMode="auto">
          <a:xfrm>
            <a:off x="3745669" y="3887420"/>
            <a:ext cx="720080" cy="576064"/>
          </a:xfrm>
          <a:prstGeom prst="roundRect">
            <a:avLst/>
          </a:prstGeom>
          <a:solidFill>
            <a:srgbClr val="7030A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mj-lt"/>
                <a:ea typeface="Times New Roman" charset="0"/>
                <a:cs typeface="Times New Roman" charset="0"/>
              </a:rPr>
              <a:t>X</a:t>
            </a:r>
            <a:endParaRPr kumimoji="0" lang="es-ES_tradnl" sz="2400" b="0" i="0" u="none" strike="noStrike" cap="none" normalizeH="0" baseline="0" dirty="0">
              <a:ln>
                <a:noFill/>
              </a:ln>
              <a:solidFill>
                <a:schemeClr val="tx1"/>
              </a:solidFill>
              <a:effectLst/>
              <a:latin typeface="+mj-lt"/>
              <a:ea typeface="Times New Roman" charset="0"/>
              <a:cs typeface="Times New Roman" charset="0"/>
            </a:endParaRPr>
          </a:p>
        </p:txBody>
      </p:sp>
      <p:sp>
        <p:nvSpPr>
          <p:cNvPr id="7" name="Rectángulo redondeado 6"/>
          <p:cNvSpPr/>
          <p:nvPr/>
        </p:nvSpPr>
        <p:spPr bwMode="auto">
          <a:xfrm>
            <a:off x="1784589" y="4077072"/>
            <a:ext cx="720080" cy="57606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chemeClr val="tx1"/>
                </a:solidFill>
                <a:effectLst/>
                <a:latin typeface="+mj-lt"/>
                <a:ea typeface="Times New Roman" charset="0"/>
                <a:cs typeface="Times New Roman" charset="0"/>
              </a:rPr>
              <a:t>VIII</a:t>
            </a:r>
            <a:endParaRPr kumimoji="0" lang="es-ES_tradnl" sz="2400" b="0" i="0" u="none" strike="noStrike" cap="none" normalizeH="0" baseline="0" dirty="0">
              <a:ln>
                <a:noFill/>
              </a:ln>
              <a:solidFill>
                <a:schemeClr val="tx1"/>
              </a:solidFill>
              <a:effectLst/>
              <a:latin typeface="+mj-lt"/>
              <a:ea typeface="Times New Roman" charset="0"/>
              <a:cs typeface="Times New Roman" charset="0"/>
            </a:endParaRPr>
          </a:p>
        </p:txBody>
      </p:sp>
      <p:sp>
        <p:nvSpPr>
          <p:cNvPr id="8" name="Rectángulo redondeado 7"/>
          <p:cNvSpPr/>
          <p:nvPr/>
        </p:nvSpPr>
        <p:spPr bwMode="auto">
          <a:xfrm>
            <a:off x="2422210" y="3717032"/>
            <a:ext cx="720080" cy="576064"/>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latin typeface="+mj-lt"/>
              </a:rPr>
              <a:t>IX</a:t>
            </a:r>
            <a:endParaRPr kumimoji="0" lang="es-ES_tradnl" sz="2400" b="0" i="0" u="none" strike="noStrike" cap="none" normalizeH="0" baseline="0" dirty="0">
              <a:ln>
                <a:noFill/>
              </a:ln>
              <a:solidFill>
                <a:srgbClr val="002060"/>
              </a:solidFill>
              <a:effectLst/>
              <a:latin typeface="+mj-lt"/>
            </a:endParaRPr>
          </a:p>
        </p:txBody>
      </p:sp>
      <p:sp>
        <p:nvSpPr>
          <p:cNvPr id="9" name="Rectángulo redondeado 8"/>
          <p:cNvSpPr/>
          <p:nvPr/>
        </p:nvSpPr>
        <p:spPr bwMode="auto">
          <a:xfrm>
            <a:off x="6555010" y="5355211"/>
            <a:ext cx="720080" cy="576064"/>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800" dirty="0" smtClean="0">
                <a:solidFill>
                  <a:srgbClr val="002060"/>
                </a:solidFill>
                <a:latin typeface="+mj-lt"/>
              </a:rPr>
              <a:t>XIII</a:t>
            </a:r>
            <a:endParaRPr kumimoji="0" lang="es-ES_tradnl" sz="2800" b="0" i="0" u="none" strike="noStrike" cap="none" normalizeH="0" baseline="0" dirty="0">
              <a:ln>
                <a:noFill/>
              </a:ln>
              <a:solidFill>
                <a:srgbClr val="002060"/>
              </a:solidFill>
              <a:effectLst/>
              <a:latin typeface="+mj-lt"/>
            </a:endParaRPr>
          </a:p>
        </p:txBody>
      </p:sp>
      <p:sp>
        <p:nvSpPr>
          <p:cNvPr id="10" name="Rectángulo redondeado 9"/>
          <p:cNvSpPr/>
          <p:nvPr/>
        </p:nvSpPr>
        <p:spPr bwMode="auto">
          <a:xfrm>
            <a:off x="7092281" y="6021288"/>
            <a:ext cx="1840588" cy="576064"/>
          </a:xfrm>
          <a:prstGeom prst="round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002060"/>
                </a:solidFill>
                <a:latin typeface="+mj-lt"/>
              </a:rPr>
              <a:t>Fn</a:t>
            </a:r>
            <a:r>
              <a:rPr lang="es-ES_tradnl" dirty="0" smtClean="0">
                <a:solidFill>
                  <a:srgbClr val="002060"/>
                </a:solidFill>
                <a:latin typeface="+mj-lt"/>
              </a:rPr>
              <a:t> insoluble</a:t>
            </a:r>
            <a:endParaRPr kumimoji="0" lang="es-ES_tradnl" sz="2400" b="0" i="0" u="none" strike="noStrike" cap="none" normalizeH="0" baseline="0" dirty="0">
              <a:ln>
                <a:noFill/>
              </a:ln>
              <a:solidFill>
                <a:srgbClr val="002060"/>
              </a:solidFill>
              <a:effectLst/>
              <a:latin typeface="+mj-lt"/>
            </a:endParaRPr>
          </a:p>
        </p:txBody>
      </p:sp>
      <p:sp>
        <p:nvSpPr>
          <p:cNvPr id="11" name="Rectángulo redondeado 10"/>
          <p:cNvSpPr/>
          <p:nvPr/>
        </p:nvSpPr>
        <p:spPr bwMode="auto">
          <a:xfrm>
            <a:off x="7705103" y="4869160"/>
            <a:ext cx="755329" cy="432048"/>
          </a:xfrm>
          <a:prstGeom prst="roundRect">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rgbClr val="002060"/>
                </a:solidFill>
                <a:effectLst/>
                <a:latin typeface="+mj-lt"/>
                <a:ea typeface="Times New Roman" charset="0"/>
                <a:cs typeface="Times New Roman" charset="0"/>
              </a:rPr>
              <a:t>Fn</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
        <p:nvSpPr>
          <p:cNvPr id="12" name="Rectángulo redondeado 11"/>
          <p:cNvSpPr/>
          <p:nvPr/>
        </p:nvSpPr>
        <p:spPr bwMode="auto">
          <a:xfrm>
            <a:off x="7524328" y="3876825"/>
            <a:ext cx="936104" cy="488279"/>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mj-lt"/>
                <a:ea typeface="Times New Roman" charset="0"/>
                <a:cs typeface="Times New Roman" charset="0"/>
              </a:rPr>
              <a:t>I -</a:t>
            </a:r>
            <a:r>
              <a:rPr kumimoji="0" lang="es-ES_tradnl" sz="2400" b="0" i="0" u="none" strike="noStrike" cap="none" normalizeH="0" baseline="0" dirty="0" err="1" smtClean="0">
                <a:ln>
                  <a:noFill/>
                </a:ln>
                <a:solidFill>
                  <a:schemeClr val="tx1"/>
                </a:solidFill>
                <a:effectLst/>
                <a:latin typeface="+mj-lt"/>
                <a:ea typeface="Times New Roman" charset="0"/>
                <a:cs typeface="Times New Roman" charset="0"/>
              </a:rPr>
              <a:t>Fg</a:t>
            </a:r>
            <a:endParaRPr kumimoji="0" lang="es-ES_tradnl" sz="2400" b="0" i="0" u="none" strike="noStrike" cap="none" normalizeH="0" baseline="0" dirty="0">
              <a:ln>
                <a:noFill/>
              </a:ln>
              <a:solidFill>
                <a:schemeClr val="tx1"/>
              </a:solidFill>
              <a:effectLst/>
              <a:latin typeface="+mj-lt"/>
              <a:ea typeface="Times New Roman" charset="0"/>
              <a:cs typeface="Times New Roman" charset="0"/>
            </a:endParaRPr>
          </a:p>
        </p:txBody>
      </p:sp>
      <p:sp>
        <p:nvSpPr>
          <p:cNvPr id="13" name="Rectángulo redondeado 12"/>
          <p:cNvSpPr/>
          <p:nvPr/>
        </p:nvSpPr>
        <p:spPr bwMode="auto">
          <a:xfrm>
            <a:off x="4804953" y="5589240"/>
            <a:ext cx="720080" cy="576064"/>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rgbClr val="002060"/>
                </a:solidFill>
                <a:effectLst/>
                <a:latin typeface="+mj-lt"/>
                <a:ea typeface="Times New Roman" charset="0"/>
                <a:cs typeface="Times New Roman" charset="0"/>
              </a:rPr>
              <a:t>IIa</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
        <p:nvSpPr>
          <p:cNvPr id="14" name="Rectángulo redondeado 13"/>
          <p:cNvSpPr/>
          <p:nvPr/>
        </p:nvSpPr>
        <p:spPr bwMode="auto">
          <a:xfrm>
            <a:off x="2694856" y="5589240"/>
            <a:ext cx="720080" cy="576064"/>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ea typeface="Times New Roman" charset="0"/>
                <a:cs typeface="Times New Roman" charset="0"/>
              </a:rPr>
              <a:t>II</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
        <p:nvSpPr>
          <p:cNvPr id="15" name="Rectángulo redondeado 14"/>
          <p:cNvSpPr/>
          <p:nvPr/>
        </p:nvSpPr>
        <p:spPr bwMode="auto">
          <a:xfrm>
            <a:off x="3764000" y="4581128"/>
            <a:ext cx="720080" cy="57606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mj-lt"/>
                <a:ea typeface="Times New Roman" charset="0"/>
                <a:cs typeface="Times New Roman" charset="0"/>
              </a:rPr>
              <a:t>V</a:t>
            </a:r>
            <a:endParaRPr kumimoji="0" lang="es-ES_tradnl" sz="2400" b="0" i="0" u="none" strike="noStrike" cap="none" normalizeH="0" baseline="0" dirty="0">
              <a:ln>
                <a:noFill/>
              </a:ln>
              <a:solidFill>
                <a:schemeClr val="tx1"/>
              </a:solidFill>
              <a:effectLst/>
              <a:latin typeface="+mj-lt"/>
              <a:ea typeface="Times New Roman" charset="0"/>
              <a:cs typeface="Times New Roman" charset="0"/>
            </a:endParaRPr>
          </a:p>
        </p:txBody>
      </p:sp>
      <p:sp>
        <p:nvSpPr>
          <p:cNvPr id="16" name="Rectángulo redondeado 15"/>
          <p:cNvSpPr/>
          <p:nvPr/>
        </p:nvSpPr>
        <p:spPr bwMode="auto">
          <a:xfrm>
            <a:off x="6194970" y="2209942"/>
            <a:ext cx="720080" cy="576064"/>
          </a:xfrm>
          <a:prstGeom prst="roundRect">
            <a:avLst/>
          </a:prstGeom>
          <a:solidFill>
            <a:srgbClr val="73F4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ea typeface="Times New Roman" charset="0"/>
                <a:cs typeface="Times New Roman" charset="0"/>
              </a:rPr>
              <a:t>VII</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
        <p:nvSpPr>
          <p:cNvPr id="17" name="Explosión 1 16"/>
          <p:cNvSpPr/>
          <p:nvPr/>
        </p:nvSpPr>
        <p:spPr bwMode="auto">
          <a:xfrm>
            <a:off x="6959755" y="1345846"/>
            <a:ext cx="1231849" cy="864096"/>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smtClean="0">
                <a:solidFill>
                  <a:srgbClr val="002060"/>
                </a:solidFill>
                <a:latin typeface="+mj-lt"/>
              </a:rPr>
              <a:t>FT</a:t>
            </a:r>
            <a:endParaRPr kumimoji="0" lang="es-ES_tradnl" sz="2400" b="1" i="0" u="none" strike="noStrike" cap="none" normalizeH="0" baseline="0">
              <a:ln>
                <a:noFill/>
              </a:ln>
              <a:solidFill>
                <a:srgbClr val="002060"/>
              </a:solidFill>
              <a:effectLst/>
              <a:latin typeface="+mj-lt"/>
            </a:endParaRPr>
          </a:p>
        </p:txBody>
      </p:sp>
      <p:cxnSp>
        <p:nvCxnSpPr>
          <p:cNvPr id="19" name="Conector recto de flecha 18"/>
          <p:cNvCxnSpPr/>
          <p:nvPr/>
        </p:nvCxnSpPr>
        <p:spPr bwMode="auto">
          <a:xfrm>
            <a:off x="1160936" y="2548688"/>
            <a:ext cx="386728" cy="288032"/>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Conector recto de flecha 19"/>
          <p:cNvCxnSpPr>
            <a:stCxn id="8" idx="3"/>
          </p:cNvCxnSpPr>
          <p:nvPr/>
        </p:nvCxnSpPr>
        <p:spPr bwMode="auto">
          <a:xfrm>
            <a:off x="3142290" y="4005064"/>
            <a:ext cx="509463" cy="216024"/>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Conector recto de flecha 20"/>
          <p:cNvCxnSpPr/>
          <p:nvPr/>
        </p:nvCxnSpPr>
        <p:spPr bwMode="auto">
          <a:xfrm>
            <a:off x="2098132" y="3370920"/>
            <a:ext cx="386728" cy="288032"/>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Conector recto de flecha 22"/>
          <p:cNvCxnSpPr/>
          <p:nvPr/>
        </p:nvCxnSpPr>
        <p:spPr bwMode="auto">
          <a:xfrm flipH="1">
            <a:off x="4716016" y="2836720"/>
            <a:ext cx="1368152" cy="1040105"/>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Conector recto de flecha 26"/>
          <p:cNvCxnSpPr>
            <a:stCxn id="15" idx="2"/>
          </p:cNvCxnSpPr>
          <p:nvPr/>
        </p:nvCxnSpPr>
        <p:spPr bwMode="auto">
          <a:xfrm>
            <a:off x="4124040" y="5157192"/>
            <a:ext cx="10120" cy="696642"/>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ector recto de flecha 29"/>
          <p:cNvCxnSpPr/>
          <p:nvPr/>
        </p:nvCxnSpPr>
        <p:spPr bwMode="auto">
          <a:xfrm>
            <a:off x="3552305" y="5853834"/>
            <a:ext cx="1163711" cy="23438"/>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ector recto de flecha 32"/>
          <p:cNvCxnSpPr/>
          <p:nvPr/>
        </p:nvCxnSpPr>
        <p:spPr bwMode="auto">
          <a:xfrm>
            <a:off x="7992380" y="4392106"/>
            <a:ext cx="0" cy="549062"/>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Conector recto de flecha 34"/>
          <p:cNvCxnSpPr/>
          <p:nvPr/>
        </p:nvCxnSpPr>
        <p:spPr bwMode="auto">
          <a:xfrm>
            <a:off x="7945883" y="5301208"/>
            <a:ext cx="0" cy="720080"/>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Conector recto de flecha 36"/>
          <p:cNvCxnSpPr/>
          <p:nvPr/>
        </p:nvCxnSpPr>
        <p:spPr bwMode="auto">
          <a:xfrm>
            <a:off x="7339000" y="5634246"/>
            <a:ext cx="473360" cy="8997"/>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Conector recto de flecha 38"/>
          <p:cNvCxnSpPr/>
          <p:nvPr/>
        </p:nvCxnSpPr>
        <p:spPr bwMode="auto">
          <a:xfrm flipV="1">
            <a:off x="5568026" y="4653136"/>
            <a:ext cx="1947844" cy="1080120"/>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Conector recto de flecha 40"/>
          <p:cNvCxnSpPr/>
          <p:nvPr/>
        </p:nvCxnSpPr>
        <p:spPr bwMode="auto">
          <a:xfrm flipV="1">
            <a:off x="5539713" y="5688250"/>
            <a:ext cx="920395" cy="55705"/>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 name="Rectángulo redondeado 42"/>
          <p:cNvSpPr/>
          <p:nvPr/>
        </p:nvSpPr>
        <p:spPr bwMode="auto">
          <a:xfrm>
            <a:off x="97771" y="584276"/>
            <a:ext cx="1988677" cy="467444"/>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V</a:t>
            </a:r>
            <a:r>
              <a:rPr lang="es-ES" dirty="0" err="1" smtClean="0">
                <a:solidFill>
                  <a:srgbClr val="002060"/>
                </a:solidFill>
              </a:rPr>
              <a:t>ì</a:t>
            </a:r>
            <a:r>
              <a:rPr lang="es-ES_tradnl" dirty="0" smtClean="0">
                <a:solidFill>
                  <a:srgbClr val="002060"/>
                </a:solidFill>
              </a:rPr>
              <a:t>a </a:t>
            </a:r>
            <a:r>
              <a:rPr lang="es-ES_tradnl" dirty="0" err="1" smtClean="0">
                <a:solidFill>
                  <a:srgbClr val="002060"/>
                </a:solidFill>
              </a:rPr>
              <a:t>Intrinseca</a:t>
            </a:r>
            <a:endParaRPr kumimoji="0" lang="es-ES_tradnl" sz="2400" b="0" i="0" u="none" strike="noStrike" cap="none" normalizeH="0" baseline="0" dirty="0">
              <a:ln>
                <a:noFill/>
              </a:ln>
              <a:solidFill>
                <a:srgbClr val="002060"/>
              </a:solidFill>
              <a:effectLst/>
            </a:endParaRPr>
          </a:p>
        </p:txBody>
      </p:sp>
      <p:sp>
        <p:nvSpPr>
          <p:cNvPr id="44" name="Rectángulo redondeado 43"/>
          <p:cNvSpPr/>
          <p:nvPr/>
        </p:nvSpPr>
        <p:spPr bwMode="auto">
          <a:xfrm>
            <a:off x="6683737" y="570092"/>
            <a:ext cx="1988677" cy="467444"/>
          </a:xfrm>
          <a:prstGeom prst="roundRect">
            <a:avLst/>
          </a:prstGeom>
          <a:solidFill>
            <a:srgbClr val="0070C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V</a:t>
            </a:r>
            <a:r>
              <a:rPr lang="es-ES" dirty="0" err="1" smtClean="0">
                <a:solidFill>
                  <a:srgbClr val="FFFF00"/>
                </a:solidFill>
              </a:rPr>
              <a:t>ì</a:t>
            </a:r>
            <a:r>
              <a:rPr lang="es-ES_tradnl" dirty="0" smtClean="0">
                <a:solidFill>
                  <a:srgbClr val="FFFF00"/>
                </a:solidFill>
              </a:rPr>
              <a:t>a </a:t>
            </a:r>
            <a:r>
              <a:rPr lang="es-ES_tradnl" dirty="0" err="1" smtClean="0">
                <a:solidFill>
                  <a:srgbClr val="FFFF00"/>
                </a:solidFill>
              </a:rPr>
              <a:t>Extrinseca</a:t>
            </a:r>
            <a:endParaRPr kumimoji="0" lang="es-ES_tradnl" sz="2400" b="0" i="0" u="none" strike="noStrike" cap="none" normalizeH="0" baseline="0" dirty="0">
              <a:ln>
                <a:noFill/>
              </a:ln>
              <a:solidFill>
                <a:srgbClr val="FFFF00"/>
              </a:solidFill>
              <a:effectLst/>
            </a:endParaRPr>
          </a:p>
        </p:txBody>
      </p:sp>
      <p:sp>
        <p:nvSpPr>
          <p:cNvPr id="45" name="Rectángulo redondeado 44"/>
          <p:cNvSpPr/>
          <p:nvPr/>
        </p:nvSpPr>
        <p:spPr bwMode="auto">
          <a:xfrm>
            <a:off x="3438737" y="3328097"/>
            <a:ext cx="1333943"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a:t>
            </a:r>
            <a:r>
              <a:rPr lang="es-ES_tradnl" sz="1800" dirty="0" err="1" smtClean="0">
                <a:solidFill>
                  <a:srgbClr val="002060"/>
                </a:solidFill>
              </a:rPr>
              <a:t>Com</a:t>
            </a:r>
            <a:r>
              <a:rPr lang="es-ES" sz="1800" dirty="0" err="1" smtClean="0">
                <a:solidFill>
                  <a:srgbClr val="002060"/>
                </a:solidFill>
              </a:rPr>
              <a:t>ùn</a:t>
            </a:r>
            <a:endParaRPr kumimoji="0" lang="es-ES_tradnl" sz="1800" b="0" i="0" u="none" strike="noStrike" cap="none" normalizeH="0" baseline="0" dirty="0">
              <a:ln>
                <a:noFill/>
              </a:ln>
              <a:solidFill>
                <a:srgbClr val="002060"/>
              </a:solidFill>
              <a:effectLst/>
            </a:endParaRPr>
          </a:p>
        </p:txBody>
      </p:sp>
      <p:sp>
        <p:nvSpPr>
          <p:cNvPr id="46" name="Rectángulo redondeado 45"/>
          <p:cNvSpPr/>
          <p:nvPr/>
        </p:nvSpPr>
        <p:spPr bwMode="auto">
          <a:xfrm>
            <a:off x="6248438" y="4134459"/>
            <a:ext cx="1132252"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Final </a:t>
            </a:r>
            <a:endParaRPr kumimoji="0" lang="es-ES_tradnl" sz="1800"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146641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heckerboard(across)">
                                      <p:cBhvr>
                                        <p:cTn id="7" dur="500"/>
                                        <p:tgtEl>
                                          <p:spTgt spid="4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heckerboard(across)">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heckerboard(across)">
                                      <p:cBhvr>
                                        <p:cTn id="21" dur="500"/>
                                        <p:tgtEl>
                                          <p:spTgt spid="1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heckerboard(across)">
                                      <p:cBhvr>
                                        <p:cTn id="29" dur="500"/>
                                        <p:tgtEl>
                                          <p:spTgt spid="21"/>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par>
                                <p:cTn id="38" presetID="5" presetClass="entr" presetSubtype="1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500"/>
                                        <p:tgtEl>
                                          <p:spTgt spid="6"/>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checkerboard(across)">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checkerboard(across)">
                                      <p:cBhvr>
                                        <p:cTn id="51" dur="500"/>
                                        <p:tgtEl>
                                          <p:spTgt spid="4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heckerboard(across)">
                                      <p:cBhvr>
                                        <p:cTn id="54" dur="500"/>
                                        <p:tgtEl>
                                          <p:spTgt spid="1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par>
                                <p:cTn id="58" presetID="5" presetClass="entr" presetSubtype="1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checkerboard(across)">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checkerboard(across)">
                                      <p:cBhvr>
                                        <p:cTn id="65" dur="500"/>
                                        <p:tgtEl>
                                          <p:spTgt spid="15"/>
                                        </p:tgtEl>
                                      </p:cBhvr>
                                    </p:animEffect>
                                  </p:childTnLst>
                                </p:cTn>
                              </p:par>
                              <p:par>
                                <p:cTn id="66" presetID="5" presetClass="entr" presetSubtype="1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checkerboard(across)">
                                      <p:cBhvr>
                                        <p:cTn id="68" dur="500"/>
                                        <p:tgtEl>
                                          <p:spTgt spid="27"/>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par>
                                <p:cTn id="72" presetID="5" presetClass="entr" presetSubtype="1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checkerboard(across)">
                                      <p:cBhvr>
                                        <p:cTn id="74" dur="500"/>
                                        <p:tgtEl>
                                          <p:spTgt spid="30"/>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checkerboard(across)">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checkerboard(across)">
                                      <p:cBhvr>
                                        <p:cTn id="82" dur="500"/>
                                        <p:tgtEl>
                                          <p:spTgt spid="39"/>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checkerboard(across)">
                                      <p:cBhvr>
                                        <p:cTn id="85" dur="500"/>
                                        <p:tgtEl>
                                          <p:spTgt spid="46"/>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checkerboard(across)">
                                      <p:cBhvr>
                                        <p:cTn id="88" dur="500"/>
                                        <p:tgtEl>
                                          <p:spTgt spid="12"/>
                                        </p:tgtEl>
                                      </p:cBhvr>
                                    </p:animEffect>
                                  </p:childTnLst>
                                </p:cTn>
                              </p:par>
                              <p:par>
                                <p:cTn id="89" presetID="5" presetClass="entr" presetSubtype="10"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checkerboard(across)">
                                      <p:cBhvr>
                                        <p:cTn id="91" dur="500"/>
                                        <p:tgtEl>
                                          <p:spTgt spid="33"/>
                                        </p:tgtEl>
                                      </p:cBhvr>
                                    </p:animEffect>
                                  </p:childTnLst>
                                </p:cTn>
                              </p:par>
                              <p:par>
                                <p:cTn id="92" presetID="5" presetClass="entr" presetSubtype="1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checkerboard(across)">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nodeType="click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checkerboard(across)">
                                      <p:cBhvr>
                                        <p:cTn id="99" dur="500"/>
                                        <p:tgtEl>
                                          <p:spTgt spid="41"/>
                                        </p:tgtEl>
                                      </p:cBhvr>
                                    </p:animEffect>
                                  </p:childTnLst>
                                </p:cTn>
                              </p:par>
                              <p:par>
                                <p:cTn id="100" presetID="5" presetClass="entr" presetSubtype="10" fill="hold" grpId="0"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checkerboard(across)">
                                      <p:cBhvr>
                                        <p:cTn id="102" dur="500"/>
                                        <p:tgtEl>
                                          <p:spTgt spid="9"/>
                                        </p:tgtEl>
                                      </p:cBhvr>
                                    </p:animEffect>
                                  </p:childTnLst>
                                </p:cTn>
                              </p:par>
                              <p:par>
                                <p:cTn id="103" presetID="5" presetClass="entr" presetSubtype="10" fill="hold"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heckerboard(across)">
                                      <p:cBhvr>
                                        <p:cTn id="105" dur="500"/>
                                        <p:tgtEl>
                                          <p:spTgt spid="37"/>
                                        </p:tgtEl>
                                      </p:cBhvr>
                                    </p:animEffect>
                                  </p:childTnLst>
                                </p:cTn>
                              </p:par>
                              <p:par>
                                <p:cTn id="106" presetID="5" presetClass="entr" presetSubtype="1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checkerboard(across)">
                                      <p:cBhvr>
                                        <p:cTn id="108" dur="500"/>
                                        <p:tgtEl>
                                          <p:spTgt spid="35"/>
                                        </p:tgtEl>
                                      </p:cBhvr>
                                    </p:animEffect>
                                  </p:childTnLst>
                                </p:cTn>
                              </p:par>
                              <p:par>
                                <p:cTn id="109" presetID="5" presetClass="entr" presetSubtype="10" fill="hold" grpId="0" nodeType="with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checkerboard(across)">
                                      <p:cBhvr>
                                        <p:cTn id="1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43" grpId="0" animBg="1"/>
      <p:bldP spid="44" grpId="0" animBg="1"/>
      <p:bldP spid="45" grpId="0" animBg="1"/>
      <p:bldP spid="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p:cNvSpPr>
            <a:spLocks noChangeArrowheads="1"/>
          </p:cNvSpPr>
          <p:nvPr/>
        </p:nvSpPr>
        <p:spPr bwMode="auto">
          <a:xfrm>
            <a:off x="1066800" y="2590800"/>
            <a:ext cx="7391400" cy="1524000"/>
          </a:xfrm>
          <a:prstGeom prst="rect">
            <a:avLst/>
          </a:prstGeom>
          <a:solidFill>
            <a:schemeClr val="hlink"/>
          </a:solidFill>
          <a:ln w="28575">
            <a:solidFill>
              <a:srgbClr val="80008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7200" b="1" dirty="0" smtClean="0"/>
              <a:t>FIBRINOLISIS</a:t>
            </a:r>
            <a:endParaRPr lang="es-ES" altLang="es-ES_tradnl" sz="7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5242" y="1808561"/>
            <a:ext cx="4601765" cy="340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ángulo redondeado 3"/>
          <p:cNvSpPr>
            <a:spLocks noChangeArrowheads="1"/>
          </p:cNvSpPr>
          <p:nvPr/>
        </p:nvSpPr>
        <p:spPr bwMode="auto">
          <a:xfrm>
            <a:off x="662152" y="294537"/>
            <a:ext cx="7903779" cy="1219734"/>
          </a:xfrm>
          <a:prstGeom prst="roundRect">
            <a:avLst>
              <a:gd name="adj" fmla="val 16667"/>
            </a:avLst>
          </a:prstGeom>
          <a:solidFill>
            <a:srgbClr val="FF99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a:solidFill>
                  <a:srgbClr val="002060"/>
                </a:solidFill>
              </a:rPr>
              <a:t>SEGURO EN ALGUN MOMENTO </a:t>
            </a:r>
          </a:p>
          <a:p>
            <a:pPr algn="ctr" eaLnBrk="1" hangingPunct="1">
              <a:spcBef>
                <a:spcPct val="0"/>
              </a:spcBef>
              <a:buClrTx/>
              <a:buSzTx/>
              <a:buFontTx/>
              <a:buNone/>
            </a:pPr>
            <a:r>
              <a:rPr lang="es-ES_tradnl" altLang="es-ES_tradnl">
                <a:solidFill>
                  <a:srgbClr val="002060"/>
                </a:solidFill>
              </a:rPr>
              <a:t>VAN A SENTIR ESTO!!!!!</a:t>
            </a:r>
          </a:p>
        </p:txBody>
      </p:sp>
      <p:sp>
        <p:nvSpPr>
          <p:cNvPr id="15363" name="Rectángulo redondeado 4"/>
          <p:cNvSpPr>
            <a:spLocks noChangeArrowheads="1"/>
          </p:cNvSpPr>
          <p:nvPr/>
        </p:nvSpPr>
        <p:spPr bwMode="auto">
          <a:xfrm>
            <a:off x="375251" y="5505657"/>
            <a:ext cx="8036719" cy="757238"/>
          </a:xfrm>
          <a:prstGeom prst="roundRect">
            <a:avLst>
              <a:gd name="adj" fmla="val 16667"/>
            </a:avLst>
          </a:prstGeom>
          <a:solidFill>
            <a:srgbClr val="FF0000"/>
          </a:solidFill>
          <a:ln w="9525">
            <a:solidFill>
              <a:schemeClr val="tx1"/>
            </a:solidFill>
            <a:round/>
            <a:headEnd/>
            <a:tailEnd/>
          </a:ln>
        </p:spPr>
        <p:txBody>
          <a:bodyPr wrap="none"/>
          <a:lstStyle>
            <a:lvl1pPr>
              <a:spcBef>
                <a:spcPct val="20000"/>
              </a:spcBef>
              <a:buClr>
                <a:schemeClr val="accent2"/>
              </a:buClr>
              <a:buSzPct val="80000"/>
              <a:buFont typeface="Wingdings" charset="2"/>
              <a:buChar char="l"/>
              <a:defRPr sz="3200">
                <a:solidFill>
                  <a:schemeClr val="tx1"/>
                </a:solidFill>
                <a:latin typeface="Times New Roman" charset="0"/>
                <a:ea typeface="Times New Roman" charset="0"/>
                <a:cs typeface="Times New Roman" charset="0"/>
              </a:defRPr>
            </a:lvl1pPr>
            <a:lvl2pPr marL="742950" indent="-285750">
              <a:spcBef>
                <a:spcPct val="20000"/>
              </a:spcBef>
              <a:buClr>
                <a:schemeClr val="tx1"/>
              </a:buClr>
              <a:buSzPct val="90000"/>
              <a:buChar char="–"/>
              <a:defRPr sz="2800">
                <a:solidFill>
                  <a:schemeClr val="tx1"/>
                </a:solidFill>
                <a:latin typeface="Times New Roman" charset="0"/>
                <a:ea typeface="Times New Roman" charset="0"/>
                <a:cs typeface="Times New Roman" charset="0"/>
              </a:defRPr>
            </a:lvl2pPr>
            <a:lvl3pPr marL="1143000" indent="-228600">
              <a:spcBef>
                <a:spcPct val="20000"/>
              </a:spcBef>
              <a:buClr>
                <a:schemeClr val="accent1"/>
              </a:buClr>
              <a:buSzPct val="60000"/>
              <a:buFont typeface="Wingdings" charset="2"/>
              <a:buChar char="l"/>
              <a:defRPr sz="2400">
                <a:solidFill>
                  <a:schemeClr val="tx1"/>
                </a:solidFill>
                <a:latin typeface="Times New Roman" charset="0"/>
                <a:ea typeface="Times New Roman" charset="0"/>
                <a:cs typeface="Times New Roman" charset="0"/>
              </a:defRPr>
            </a:lvl3pPr>
            <a:lvl4pPr marL="1600200" indent="-228600">
              <a:spcBef>
                <a:spcPct val="20000"/>
              </a:spcBef>
              <a:buClr>
                <a:schemeClr val="tx1"/>
              </a:buClr>
              <a:buChar char="–"/>
              <a:defRPr sz="2000">
                <a:solidFill>
                  <a:schemeClr val="tx1"/>
                </a:solidFill>
                <a:latin typeface="Times New Roman" charset="0"/>
                <a:ea typeface="Times New Roman" charset="0"/>
                <a:cs typeface="Times New Roman" charset="0"/>
              </a:defRPr>
            </a:lvl4pPr>
            <a:lvl5pPr marL="2057400" indent="-228600">
              <a:spcBef>
                <a:spcPct val="20000"/>
              </a:spcBef>
              <a:buClr>
                <a:schemeClr val="accent1"/>
              </a:buClr>
              <a:buChar char="•"/>
              <a:defRPr sz="2000">
                <a:solidFill>
                  <a:schemeClr val="tx1"/>
                </a:solidFill>
                <a:latin typeface="Times New Roman" charset="0"/>
                <a:ea typeface="Times New Roman" charset="0"/>
                <a:cs typeface="Times New Roman"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charset="0"/>
                <a:ea typeface="Times New Roman" charset="0"/>
                <a:cs typeface="Times New Roman" charset="0"/>
              </a:defRPr>
            </a:lvl9pPr>
          </a:lstStyle>
          <a:p>
            <a:pPr algn="ctr" eaLnBrk="1" hangingPunct="1">
              <a:spcBef>
                <a:spcPct val="0"/>
              </a:spcBef>
              <a:buClrTx/>
              <a:buSzTx/>
              <a:buFontTx/>
              <a:buNone/>
            </a:pPr>
            <a:r>
              <a:rPr lang="es-ES_tradnl" altLang="es-ES_tradnl" sz="1800" dirty="0">
                <a:solidFill>
                  <a:srgbClr val="002060"/>
                </a:solidFill>
              </a:rPr>
              <a:t>PERO NO SE OLVIDEN QUE LA CULPA ES DEL DR. </a:t>
            </a:r>
            <a:r>
              <a:rPr lang="es-ES_tradnl" altLang="es-ES_tradnl" sz="1800" dirty="0" smtClean="0">
                <a:solidFill>
                  <a:srgbClr val="002060"/>
                </a:solidFill>
              </a:rPr>
              <a:t>BEDINI</a:t>
            </a:r>
            <a:r>
              <a:rPr lang="es-ES_tradnl" altLang="es-ES_tradnl" sz="2700" dirty="0" smtClean="0">
                <a:solidFill>
                  <a:srgbClr val="002060"/>
                </a:solidFill>
              </a:rPr>
              <a:t> !!!</a:t>
            </a:r>
            <a:endParaRPr lang="es-ES_tradnl" altLang="es-ES_tradnl" sz="2700" dirty="0">
              <a:solidFill>
                <a:srgbClr val="002060"/>
              </a:solidFill>
            </a:endParaRPr>
          </a:p>
        </p:txBody>
      </p:sp>
    </p:spTree>
    <p:extLst>
      <p:ext uri="{BB962C8B-B14F-4D97-AF65-F5344CB8AC3E}">
        <p14:creationId xmlns:p14="http://schemas.microsoft.com/office/powerpoint/2010/main" val="138335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linds(horizontal)">
                                      <p:cBhvr>
                                        <p:cTn id="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07504" y="2741294"/>
            <a:ext cx="2299892" cy="504056"/>
          </a:xfrm>
          <a:prstGeom prst="round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chemeClr val="tx1"/>
                </a:solidFill>
                <a:effectLst/>
                <a:latin typeface="+mj-lt"/>
                <a:ea typeface="Times New Roman" charset="0"/>
                <a:cs typeface="Times New Roman" charset="0"/>
              </a:rPr>
              <a:t>FIBRINOGENO</a:t>
            </a:r>
            <a:endParaRPr kumimoji="0" lang="es-ES_tradnl" sz="2400" b="0" i="0" u="none" strike="noStrike" cap="none" normalizeH="0" baseline="0">
              <a:ln>
                <a:noFill/>
              </a:ln>
              <a:solidFill>
                <a:schemeClr val="tx1"/>
              </a:solidFill>
              <a:effectLst/>
              <a:latin typeface="+mj-lt"/>
              <a:ea typeface="Times New Roman" charset="0"/>
              <a:cs typeface="Times New Roman" charset="0"/>
            </a:endParaRPr>
          </a:p>
        </p:txBody>
      </p:sp>
      <p:sp>
        <p:nvSpPr>
          <p:cNvPr id="3" name="Rectángulo redondeado 2"/>
          <p:cNvSpPr/>
          <p:nvPr/>
        </p:nvSpPr>
        <p:spPr bwMode="auto">
          <a:xfrm>
            <a:off x="3347864" y="2741294"/>
            <a:ext cx="2448272" cy="504056"/>
          </a:xfrm>
          <a:prstGeom prst="roundRect">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chemeClr val="tx1"/>
                </a:solidFill>
                <a:effectLst/>
                <a:latin typeface="+mj-lt"/>
                <a:ea typeface="Times New Roman" charset="0"/>
                <a:cs typeface="Times New Roman" charset="0"/>
              </a:rPr>
              <a:t>FIBRINA</a:t>
            </a:r>
            <a:r>
              <a:rPr kumimoji="0" lang="es-ES_tradnl" sz="2000" b="0" i="0" u="none" strike="noStrike" cap="none" normalizeH="0" dirty="0" smtClean="0">
                <a:ln>
                  <a:noFill/>
                </a:ln>
                <a:solidFill>
                  <a:schemeClr val="tx1"/>
                </a:solidFill>
                <a:effectLst/>
                <a:latin typeface="+mj-lt"/>
                <a:ea typeface="Times New Roman" charset="0"/>
                <a:cs typeface="Times New Roman" charset="0"/>
              </a:rPr>
              <a:t> SOLUBLE</a:t>
            </a:r>
            <a:endParaRPr kumimoji="0" lang="es-ES_tradnl" sz="2000" b="0" i="0" u="none" strike="noStrike" cap="none" normalizeH="0" baseline="0" dirty="0">
              <a:ln>
                <a:noFill/>
              </a:ln>
              <a:solidFill>
                <a:schemeClr val="tx1"/>
              </a:solidFill>
              <a:effectLst/>
              <a:latin typeface="+mj-lt"/>
              <a:ea typeface="Times New Roman" charset="0"/>
              <a:cs typeface="Times New Roman" charset="0"/>
            </a:endParaRPr>
          </a:p>
        </p:txBody>
      </p:sp>
      <p:sp>
        <p:nvSpPr>
          <p:cNvPr id="4" name="Rectángulo redondeado 3"/>
          <p:cNvSpPr/>
          <p:nvPr/>
        </p:nvSpPr>
        <p:spPr bwMode="auto">
          <a:xfrm>
            <a:off x="6720065" y="2718599"/>
            <a:ext cx="2374082" cy="504056"/>
          </a:xfrm>
          <a:prstGeom prst="roundRect">
            <a:avLst/>
          </a:prstGeom>
          <a:solidFill>
            <a:srgbClr val="73F4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rgbClr val="002060"/>
                </a:solidFill>
                <a:effectLst/>
                <a:latin typeface="+mj-lt"/>
                <a:ea typeface="Times New Roman" charset="0"/>
                <a:cs typeface="Times New Roman" charset="0"/>
              </a:rPr>
              <a:t>FIBRINA</a:t>
            </a:r>
            <a:r>
              <a:rPr kumimoji="0" lang="es-ES_tradnl" sz="2000" b="0" i="0" u="none" strike="noStrike" cap="none" normalizeH="0" dirty="0" smtClean="0">
                <a:ln>
                  <a:noFill/>
                </a:ln>
                <a:solidFill>
                  <a:srgbClr val="002060"/>
                </a:solidFill>
                <a:effectLst/>
                <a:latin typeface="+mj-lt"/>
                <a:ea typeface="Times New Roman" charset="0"/>
                <a:cs typeface="Times New Roman" charset="0"/>
              </a:rPr>
              <a:t> ESTABLE</a:t>
            </a:r>
            <a:endParaRPr kumimoji="0" lang="es-ES_tradnl" sz="2000" b="0" i="0" u="none" strike="noStrike" cap="none" normalizeH="0" baseline="0" dirty="0">
              <a:ln>
                <a:noFill/>
              </a:ln>
              <a:solidFill>
                <a:srgbClr val="002060"/>
              </a:solidFill>
              <a:effectLst/>
              <a:latin typeface="+mj-lt"/>
              <a:ea typeface="Times New Roman" charset="0"/>
              <a:cs typeface="Times New Roman" charset="0"/>
            </a:endParaRPr>
          </a:p>
        </p:txBody>
      </p:sp>
      <p:sp>
        <p:nvSpPr>
          <p:cNvPr id="5" name="Flecha derecha 4"/>
          <p:cNvSpPr/>
          <p:nvPr/>
        </p:nvSpPr>
        <p:spPr bwMode="auto">
          <a:xfrm>
            <a:off x="2628154" y="2794714"/>
            <a:ext cx="432048" cy="392414"/>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derecha 5"/>
          <p:cNvSpPr/>
          <p:nvPr/>
        </p:nvSpPr>
        <p:spPr bwMode="auto">
          <a:xfrm>
            <a:off x="6006072" y="2794714"/>
            <a:ext cx="432048" cy="392414"/>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Explosión 2 6"/>
          <p:cNvSpPr/>
          <p:nvPr/>
        </p:nvSpPr>
        <p:spPr bwMode="auto">
          <a:xfrm>
            <a:off x="2812794" y="4365104"/>
            <a:ext cx="3625326" cy="1800200"/>
          </a:xfrm>
          <a:prstGeom prst="irregularSeal2">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PLASMINA</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cxnSp>
        <p:nvCxnSpPr>
          <p:cNvPr id="9" name="Conector recto 8"/>
          <p:cNvCxnSpPr/>
          <p:nvPr/>
        </p:nvCxnSpPr>
        <p:spPr bwMode="auto">
          <a:xfrm flipH="1">
            <a:off x="7556589" y="3499976"/>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Conector recto 9"/>
          <p:cNvCxnSpPr/>
          <p:nvPr/>
        </p:nvCxnSpPr>
        <p:spPr bwMode="auto">
          <a:xfrm flipH="1">
            <a:off x="7593313" y="3551955"/>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Conector recto 10"/>
          <p:cNvCxnSpPr/>
          <p:nvPr/>
        </p:nvCxnSpPr>
        <p:spPr bwMode="auto">
          <a:xfrm flipH="1">
            <a:off x="7636554" y="3593097"/>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Conector recto 11"/>
          <p:cNvCxnSpPr/>
          <p:nvPr/>
        </p:nvCxnSpPr>
        <p:spPr bwMode="auto">
          <a:xfrm flipH="1">
            <a:off x="7700605" y="3643992"/>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Conector recto 12"/>
          <p:cNvCxnSpPr/>
          <p:nvPr/>
        </p:nvCxnSpPr>
        <p:spPr bwMode="auto">
          <a:xfrm flipH="1">
            <a:off x="7737662" y="3688625"/>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Conector recto 13"/>
          <p:cNvCxnSpPr/>
          <p:nvPr/>
        </p:nvCxnSpPr>
        <p:spPr bwMode="auto">
          <a:xfrm flipH="1">
            <a:off x="7785171" y="3733927"/>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Conector recto 14"/>
          <p:cNvCxnSpPr/>
          <p:nvPr/>
        </p:nvCxnSpPr>
        <p:spPr bwMode="auto">
          <a:xfrm flipH="1">
            <a:off x="7501495" y="3451917"/>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Conector recto 15"/>
          <p:cNvCxnSpPr/>
          <p:nvPr/>
        </p:nvCxnSpPr>
        <p:spPr bwMode="auto">
          <a:xfrm>
            <a:off x="7460717" y="3733927"/>
            <a:ext cx="462960" cy="43163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Conector recto 16"/>
          <p:cNvCxnSpPr/>
          <p:nvPr/>
        </p:nvCxnSpPr>
        <p:spPr bwMode="auto">
          <a:xfrm>
            <a:off x="7500603" y="368616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Conector recto 17"/>
          <p:cNvCxnSpPr/>
          <p:nvPr/>
        </p:nvCxnSpPr>
        <p:spPr bwMode="auto">
          <a:xfrm>
            <a:off x="7545892" y="3643435"/>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ector recto 18"/>
          <p:cNvCxnSpPr/>
          <p:nvPr/>
        </p:nvCxnSpPr>
        <p:spPr bwMode="auto">
          <a:xfrm>
            <a:off x="7615210" y="3619194"/>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Conector recto 19"/>
          <p:cNvCxnSpPr/>
          <p:nvPr/>
        </p:nvCxnSpPr>
        <p:spPr bwMode="auto">
          <a:xfrm>
            <a:off x="7668344" y="3573016"/>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Conector recto 20"/>
          <p:cNvCxnSpPr/>
          <p:nvPr/>
        </p:nvCxnSpPr>
        <p:spPr bwMode="auto">
          <a:xfrm>
            <a:off x="7713798" y="3527714"/>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Conector recto 21"/>
          <p:cNvCxnSpPr/>
          <p:nvPr/>
        </p:nvCxnSpPr>
        <p:spPr bwMode="auto">
          <a:xfrm>
            <a:off x="7871007" y="3420456"/>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Conector recto 22"/>
          <p:cNvCxnSpPr/>
          <p:nvPr/>
        </p:nvCxnSpPr>
        <p:spPr bwMode="auto">
          <a:xfrm>
            <a:off x="7798868" y="3446805"/>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ector recto 23"/>
          <p:cNvCxnSpPr/>
          <p:nvPr/>
        </p:nvCxnSpPr>
        <p:spPr bwMode="auto">
          <a:xfrm>
            <a:off x="7740247" y="3487744"/>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Rectángulo redondeado 40"/>
          <p:cNvSpPr/>
          <p:nvPr/>
        </p:nvSpPr>
        <p:spPr bwMode="auto">
          <a:xfrm>
            <a:off x="2628154" y="404664"/>
            <a:ext cx="4077906" cy="936104"/>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4400" b="0" i="0" u="none" strike="noStrike" cap="none" normalizeH="0" baseline="0" smtClean="0">
                <a:ln>
                  <a:noFill/>
                </a:ln>
                <a:solidFill>
                  <a:srgbClr val="002060"/>
                </a:solidFill>
                <a:effectLst/>
                <a:latin typeface="+mj-lt"/>
                <a:ea typeface="Times New Roman" charset="0"/>
                <a:cs typeface="Times New Roman" charset="0"/>
              </a:rPr>
              <a:t>FIBRINOLISIS</a:t>
            </a:r>
            <a:endParaRPr kumimoji="0" lang="es-ES_tradnl" sz="4400" b="0" i="0" u="none" strike="noStrike" cap="none" normalizeH="0" baseline="0">
              <a:ln>
                <a:noFill/>
              </a:ln>
              <a:solidFill>
                <a:srgbClr val="002060"/>
              </a:solidFill>
              <a:effectLst/>
              <a:latin typeface="+mj-lt"/>
              <a:ea typeface="Times New Roman" charset="0"/>
              <a:cs typeface="Times New Roman" charset="0"/>
            </a:endParaRPr>
          </a:p>
        </p:txBody>
      </p:sp>
      <p:sp>
        <p:nvSpPr>
          <p:cNvPr id="42" name="Flecha izquierda 41"/>
          <p:cNvSpPr/>
          <p:nvPr/>
        </p:nvSpPr>
        <p:spPr bwMode="auto">
          <a:xfrm rot="2407545">
            <a:off x="1331640" y="3997919"/>
            <a:ext cx="2304256" cy="583209"/>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3" name="Flecha izquierda 42"/>
          <p:cNvSpPr/>
          <p:nvPr/>
        </p:nvSpPr>
        <p:spPr bwMode="auto">
          <a:xfrm rot="9047732">
            <a:off x="5982514" y="4238868"/>
            <a:ext cx="1455064" cy="583209"/>
          </a:xfrm>
          <a:prstGeom prst="lef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4" name="Rectángulo redondeado 43"/>
          <p:cNvSpPr/>
          <p:nvPr/>
        </p:nvSpPr>
        <p:spPr bwMode="auto">
          <a:xfrm>
            <a:off x="251520" y="4797151"/>
            <a:ext cx="2124976" cy="902003"/>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FIBRINOLISIS</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PRIMARIA</a:t>
            </a:r>
            <a:endParaRPr kumimoji="0" lang="es-ES_tradnl" sz="2400" b="0" i="0" u="none" strike="noStrike" cap="none" normalizeH="0" baseline="0" dirty="0">
              <a:ln>
                <a:noFill/>
              </a:ln>
              <a:solidFill>
                <a:srgbClr val="002060"/>
              </a:solidFill>
              <a:effectLst/>
            </a:endParaRPr>
          </a:p>
        </p:txBody>
      </p:sp>
      <p:sp>
        <p:nvSpPr>
          <p:cNvPr id="45" name="Rectángulo redondeado 44"/>
          <p:cNvSpPr/>
          <p:nvPr/>
        </p:nvSpPr>
        <p:spPr bwMode="auto">
          <a:xfrm>
            <a:off x="6844618" y="4854577"/>
            <a:ext cx="2124976" cy="902003"/>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FIBRINOLISIS</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SECUNDARIA</a:t>
            </a:r>
            <a:endParaRPr kumimoji="0" lang="es-ES_tradnl" sz="2400" b="0" i="0" u="none" strike="noStrike" cap="none" normalizeH="0" baseline="0" dirty="0">
              <a:ln>
                <a:noFill/>
              </a:ln>
              <a:solidFill>
                <a:srgbClr val="002060"/>
              </a:solidFill>
              <a:effectLst/>
            </a:endParaRPr>
          </a:p>
        </p:txBody>
      </p:sp>
      <p:sp>
        <p:nvSpPr>
          <p:cNvPr id="46" name="Flecha abajo 45"/>
          <p:cNvSpPr/>
          <p:nvPr/>
        </p:nvSpPr>
        <p:spPr bwMode="auto">
          <a:xfrm>
            <a:off x="6006072" y="2178127"/>
            <a:ext cx="432048" cy="490312"/>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7" name="Rectángulo redondeado 46"/>
          <p:cNvSpPr/>
          <p:nvPr/>
        </p:nvSpPr>
        <p:spPr bwMode="auto">
          <a:xfrm>
            <a:off x="5932713" y="1556792"/>
            <a:ext cx="773347" cy="50405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rgbClr val="002060"/>
                </a:solidFill>
                <a:effectLst/>
                <a:latin typeface="Times New Roman" charset="0"/>
                <a:ea typeface="Times New Roman" charset="0"/>
                <a:cs typeface="Times New Roman" charset="0"/>
              </a:rPr>
              <a:t>XIII</a:t>
            </a:r>
            <a:endParaRPr kumimoji="0" lang="es-ES_tradnl" sz="2400" b="0" i="0" u="none" strike="noStrike" cap="none" normalizeH="0" baseline="0">
              <a:ln>
                <a:noFill/>
              </a:ln>
              <a:solidFill>
                <a:srgbClr val="002060"/>
              </a:solidFill>
              <a:effectLst/>
              <a:latin typeface="Times New Roman" charset="0"/>
              <a:ea typeface="Times New Roman" charset="0"/>
              <a:cs typeface="Times New Roman" charset="0"/>
            </a:endParaRPr>
          </a:p>
        </p:txBody>
      </p:sp>
      <p:sp>
        <p:nvSpPr>
          <p:cNvPr id="48" name="Explosión 1 47"/>
          <p:cNvSpPr/>
          <p:nvPr/>
        </p:nvSpPr>
        <p:spPr bwMode="auto">
          <a:xfrm>
            <a:off x="2996578" y="1396643"/>
            <a:ext cx="1883444" cy="864096"/>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smtClean="0">
                <a:ln>
                  <a:noFill/>
                </a:ln>
                <a:solidFill>
                  <a:srgbClr val="002060"/>
                </a:solidFill>
                <a:effectLst/>
                <a:latin typeface="Times New Roman" charset="0"/>
                <a:ea typeface="Times New Roman" charset="0"/>
                <a:cs typeface="Times New Roman" charset="0"/>
              </a:rPr>
              <a:t>TROMBINA</a:t>
            </a:r>
            <a:endParaRPr kumimoji="0" lang="es-ES_tradnl" sz="1600" b="0" i="0" u="none" strike="noStrike" cap="none" normalizeH="0" baseline="0">
              <a:ln>
                <a:noFill/>
              </a:ln>
              <a:solidFill>
                <a:srgbClr val="002060"/>
              </a:solidFill>
              <a:effectLst/>
              <a:latin typeface="Times New Roman" charset="0"/>
              <a:ea typeface="Times New Roman" charset="0"/>
              <a:cs typeface="Times New Roman" charset="0"/>
            </a:endParaRPr>
          </a:p>
        </p:txBody>
      </p:sp>
      <p:sp>
        <p:nvSpPr>
          <p:cNvPr id="49" name="Flecha derecha 48"/>
          <p:cNvSpPr/>
          <p:nvPr/>
        </p:nvSpPr>
        <p:spPr bwMode="auto">
          <a:xfrm>
            <a:off x="5010998" y="1630952"/>
            <a:ext cx="785137" cy="392414"/>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0" name="Flecha derecha 49"/>
          <p:cNvSpPr/>
          <p:nvPr/>
        </p:nvSpPr>
        <p:spPr bwMode="auto">
          <a:xfrm rot="7746893">
            <a:off x="2722772" y="2257789"/>
            <a:ext cx="648072" cy="24908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551243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835696" y="549634"/>
            <a:ext cx="5472608" cy="72008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Times New Roman" charset="0"/>
                <a:ea typeface="Times New Roman" charset="0"/>
                <a:cs typeface="Times New Roman" charset="0"/>
              </a:rPr>
              <a:t>¿PREGUNTA DE EXAMEN?</a:t>
            </a:r>
            <a:endParaRPr kumimoji="0" lang="es-ES_tradnl" sz="3200" b="0" i="0" u="none" strike="noStrike" cap="none" normalizeH="0" baseline="0">
              <a:ln>
                <a:noFill/>
              </a:ln>
              <a:solidFill>
                <a:srgbClr val="002060"/>
              </a:solidFill>
              <a:effectLst/>
              <a:latin typeface="Times New Roman" charset="0"/>
              <a:ea typeface="Times New Roman" charset="0"/>
              <a:cs typeface="Times New Roman" charset="0"/>
            </a:endParaRPr>
          </a:p>
        </p:txBody>
      </p:sp>
      <p:sp>
        <p:nvSpPr>
          <p:cNvPr id="3" name="Rectángulo 2"/>
          <p:cNvSpPr/>
          <p:nvPr/>
        </p:nvSpPr>
        <p:spPr bwMode="auto">
          <a:xfrm>
            <a:off x="342523" y="1745086"/>
            <a:ext cx="8784976" cy="1080120"/>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b="0" i="0" u="none" strike="noStrike" cap="none" normalizeH="0" baseline="0" dirty="0" smtClean="0">
                <a:ln>
                  <a:noFill/>
                </a:ln>
                <a:solidFill>
                  <a:schemeClr val="tx1"/>
                </a:solidFill>
                <a:effectLst/>
                <a:latin typeface="+mj-lt"/>
                <a:ea typeface="Times New Roman" charset="0"/>
                <a:cs typeface="Times New Roman" charset="0"/>
              </a:rPr>
              <a:t>¿Cual</a:t>
            </a:r>
            <a:r>
              <a:rPr kumimoji="0" lang="es-ES_tradnl" b="0" i="0" u="none" strike="noStrike" cap="none" normalizeH="0" dirty="0" smtClean="0">
                <a:ln>
                  <a:noFill/>
                </a:ln>
                <a:solidFill>
                  <a:schemeClr val="tx1"/>
                </a:solidFill>
                <a:effectLst/>
                <a:latin typeface="+mj-lt"/>
                <a:ea typeface="Times New Roman" charset="0"/>
                <a:cs typeface="Times New Roman" charset="0"/>
              </a:rPr>
              <a:t> / cuales de estos par</a:t>
            </a:r>
            <a:r>
              <a:rPr kumimoji="0" lang="es-ES" b="0" i="0" u="none" strike="noStrike" cap="none" normalizeH="0" dirty="0" smtClean="0">
                <a:ln>
                  <a:noFill/>
                </a:ln>
                <a:solidFill>
                  <a:schemeClr val="tx1"/>
                </a:solidFill>
                <a:effectLst/>
                <a:latin typeface="+mj-lt"/>
                <a:ea typeface="Times New Roman" charset="0"/>
                <a:cs typeface="Times New Roman" charset="0"/>
              </a:rPr>
              <a:t>á</a:t>
            </a:r>
            <a:r>
              <a:rPr kumimoji="0" lang="es-ES_tradnl" b="0" i="0" u="none" strike="noStrike" cap="none" normalizeH="0" dirty="0" smtClean="0">
                <a:ln>
                  <a:noFill/>
                </a:ln>
                <a:solidFill>
                  <a:schemeClr val="tx1"/>
                </a:solidFill>
                <a:effectLst/>
                <a:latin typeface="+mj-lt"/>
                <a:ea typeface="Times New Roman" charset="0"/>
                <a:cs typeface="Times New Roman" charset="0"/>
              </a:rPr>
              <a:t>metros de laboratorios se </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b="0" i="0" u="none" strike="noStrike" cap="none" normalizeH="0" dirty="0" smtClean="0">
                <a:ln>
                  <a:noFill/>
                </a:ln>
                <a:solidFill>
                  <a:schemeClr val="tx1"/>
                </a:solidFill>
                <a:effectLst/>
                <a:latin typeface="+mj-lt"/>
                <a:ea typeface="Times New Roman" charset="0"/>
                <a:cs typeface="Times New Roman" charset="0"/>
              </a:rPr>
              <a:t>encuentran alterados en una </a:t>
            </a:r>
            <a:r>
              <a:rPr kumimoji="0" lang="es-ES_tradnl" b="1" i="0" u="sng" strike="noStrike" cap="none" normalizeH="0" dirty="0" smtClean="0">
                <a:ln>
                  <a:noFill/>
                </a:ln>
                <a:solidFill>
                  <a:srgbClr val="FF0000"/>
                </a:solidFill>
                <a:effectLst/>
                <a:latin typeface="+mj-lt"/>
                <a:ea typeface="Times New Roman" charset="0"/>
                <a:cs typeface="Times New Roman" charset="0"/>
              </a:rPr>
              <a:t>FIBRINOLISIS SECUNDARIA</a:t>
            </a:r>
            <a:r>
              <a:rPr kumimoji="0" lang="es-ES_tradnl" b="0" i="0" u="none" strike="noStrike" cap="none" normalizeH="0" dirty="0" smtClean="0">
                <a:ln>
                  <a:noFill/>
                </a:ln>
                <a:solidFill>
                  <a:schemeClr val="tx1"/>
                </a:solidFill>
                <a:effectLst/>
                <a:latin typeface="+mj-lt"/>
                <a:ea typeface="Times New Roman" charset="0"/>
                <a:cs typeface="Times New Roman" charset="0"/>
              </a:rPr>
              <a:t>?</a:t>
            </a:r>
            <a:endParaRPr kumimoji="0" lang="es-ES_tradnl" b="0" i="0" u="none" strike="noStrike" cap="none" normalizeH="0" baseline="0" dirty="0">
              <a:ln>
                <a:noFill/>
              </a:ln>
              <a:solidFill>
                <a:schemeClr val="tx1"/>
              </a:solidFill>
              <a:effectLst/>
              <a:latin typeface="+mj-lt"/>
              <a:ea typeface="Times New Roman" charset="0"/>
              <a:cs typeface="Times New Roman" charset="0"/>
            </a:endParaRPr>
          </a:p>
        </p:txBody>
      </p:sp>
      <p:sp>
        <p:nvSpPr>
          <p:cNvPr id="4" name="Rectángulo 3"/>
          <p:cNvSpPr/>
          <p:nvPr/>
        </p:nvSpPr>
        <p:spPr bwMode="auto">
          <a:xfrm>
            <a:off x="369581" y="3212976"/>
            <a:ext cx="4680520" cy="2448272"/>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457200" marR="0" indent="-457200" algn="l" defTabSz="914400" rtl="0" eaLnBrk="1" fontAlgn="base" latinLnBrk="0" hangingPunct="1">
              <a:lnSpc>
                <a:spcPct val="100000"/>
              </a:lnSpc>
              <a:spcBef>
                <a:spcPct val="0"/>
              </a:spcBef>
              <a:spcAft>
                <a:spcPct val="0"/>
              </a:spcAft>
              <a:buClrTx/>
              <a:buSzTx/>
              <a:buFontTx/>
              <a:buAutoNum type="arabicParenR"/>
              <a:tabLst/>
            </a:pPr>
            <a:r>
              <a:rPr kumimoji="0" lang="es-ES_tradnl" sz="4800" b="0" i="0" u="none" strike="noStrike" cap="none" normalizeH="0" baseline="0" dirty="0" smtClean="0">
                <a:ln>
                  <a:noFill/>
                </a:ln>
                <a:solidFill>
                  <a:srgbClr val="002060"/>
                </a:solidFill>
                <a:effectLst/>
                <a:latin typeface="+mj-lt"/>
              </a:rPr>
              <a:t>DD</a:t>
            </a:r>
          </a:p>
          <a:p>
            <a:pPr marL="457200" marR="0" indent="-457200" algn="l" defTabSz="914400" rtl="0" eaLnBrk="1" fontAlgn="base" latinLnBrk="0" hangingPunct="1">
              <a:lnSpc>
                <a:spcPct val="100000"/>
              </a:lnSpc>
              <a:spcBef>
                <a:spcPct val="0"/>
              </a:spcBef>
              <a:spcAft>
                <a:spcPct val="0"/>
              </a:spcAft>
              <a:buClrTx/>
              <a:buSzTx/>
              <a:buFontTx/>
              <a:buAutoNum type="arabicParenR"/>
              <a:tabLst/>
            </a:pPr>
            <a:r>
              <a:rPr lang="es-ES_tradnl" sz="4800" dirty="0" smtClean="0">
                <a:solidFill>
                  <a:srgbClr val="002060"/>
                </a:solidFill>
                <a:latin typeface="+mj-lt"/>
              </a:rPr>
              <a:t>PDF /</a:t>
            </a:r>
            <a:r>
              <a:rPr lang="es-ES_tradnl" sz="4800" dirty="0" err="1" smtClean="0">
                <a:solidFill>
                  <a:srgbClr val="002060"/>
                </a:solidFill>
                <a:latin typeface="+mj-lt"/>
              </a:rPr>
              <a:t>pdf</a:t>
            </a:r>
            <a:endParaRPr lang="es-ES_tradnl" sz="4800" dirty="0" smtClean="0">
              <a:solidFill>
                <a:srgbClr val="002060"/>
              </a:solidFill>
              <a:latin typeface="+mj-lt"/>
            </a:endParaRPr>
          </a:p>
          <a:p>
            <a:pPr marL="457200" marR="0" indent="-457200" algn="l" defTabSz="914400" rtl="0" eaLnBrk="1" fontAlgn="base" latinLnBrk="0" hangingPunct="1">
              <a:lnSpc>
                <a:spcPct val="100000"/>
              </a:lnSpc>
              <a:spcBef>
                <a:spcPct val="0"/>
              </a:spcBef>
              <a:spcAft>
                <a:spcPct val="0"/>
              </a:spcAft>
              <a:buClrTx/>
              <a:buSzTx/>
              <a:buFontTx/>
              <a:buAutoNum type="arabicParenR"/>
              <a:tabLst/>
            </a:pPr>
            <a:r>
              <a:rPr kumimoji="0" lang="es-ES_tradnl" sz="4800" b="0" i="0" u="none" strike="noStrike" cap="none" normalizeH="0" baseline="0" dirty="0" smtClean="0">
                <a:ln>
                  <a:noFill/>
                </a:ln>
                <a:solidFill>
                  <a:srgbClr val="002060"/>
                </a:solidFill>
                <a:effectLst/>
                <a:latin typeface="+mj-lt"/>
              </a:rPr>
              <a:t>DD + PDF/</a:t>
            </a:r>
            <a:r>
              <a:rPr kumimoji="0" lang="es-ES_tradnl" sz="4800" b="0" i="0" u="none" strike="noStrike" cap="none" normalizeH="0" baseline="0" dirty="0" err="1" smtClean="0">
                <a:ln>
                  <a:noFill/>
                </a:ln>
                <a:solidFill>
                  <a:srgbClr val="002060"/>
                </a:solidFill>
                <a:effectLst/>
                <a:latin typeface="+mj-lt"/>
              </a:rPr>
              <a:t>pdf</a:t>
            </a:r>
            <a:endParaRPr kumimoji="0" lang="es-ES_tradnl" sz="4800" b="0" i="0" u="none" strike="noStrike" cap="none" normalizeH="0" baseline="0" dirty="0">
              <a:ln>
                <a:noFill/>
              </a:ln>
              <a:solidFill>
                <a:srgbClr val="002060"/>
              </a:solidFill>
              <a:effectLst/>
              <a:latin typeface="+mj-lt"/>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3398" y="401899"/>
            <a:ext cx="2959174" cy="1412430"/>
          </a:xfrm>
          <a:prstGeom prst="rect">
            <a:avLst/>
          </a:prstGeom>
        </p:spPr>
      </p:pic>
      <p:pic>
        <p:nvPicPr>
          <p:cNvPr id="6" name="Immagine 6" descr="72bd86183fff8f4b151eb7fe34f2a930.jpg"/>
          <p:cNvPicPr>
            <a:picLocks noChangeAspect="1"/>
          </p:cNvPicPr>
          <p:nvPr/>
        </p:nvPicPr>
        <p:blipFill rotWithShape="1">
          <a:blip r:embed="rId3">
            <a:extLst>
              <a:ext uri="{28A0092B-C50C-407E-A947-70E740481C1C}">
                <a14:useLocalDpi xmlns:a14="http://schemas.microsoft.com/office/drawing/2010/main" val="0"/>
              </a:ext>
            </a:extLst>
          </a:blip>
          <a:srcRect t="15546" b="18043"/>
          <a:stretch/>
        </p:blipFill>
        <p:spPr>
          <a:xfrm>
            <a:off x="5840903" y="4437112"/>
            <a:ext cx="1834112" cy="134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ángulo 6"/>
          <p:cNvSpPr/>
          <p:nvPr/>
        </p:nvSpPr>
        <p:spPr bwMode="auto">
          <a:xfrm>
            <a:off x="251520" y="4725144"/>
            <a:ext cx="5040560" cy="1008112"/>
          </a:xfrm>
          <a:prstGeom prst="rect">
            <a:avLst/>
          </a:prstGeom>
          <a:noFill/>
          <a:ln w="952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pic>
        <p:nvPicPr>
          <p:cNvPr id="8" name="Immagine 1"/>
          <p:cNvPicPr>
            <a:picLocks noChangeAspect="1"/>
          </p:cNvPicPr>
          <p:nvPr/>
        </p:nvPicPr>
        <p:blipFill>
          <a:blip r:embed="rId4"/>
          <a:stretch>
            <a:fillRect/>
          </a:stretch>
        </p:blipFill>
        <p:spPr>
          <a:xfrm>
            <a:off x="7236296" y="401899"/>
            <a:ext cx="1662855" cy="1074468"/>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158105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635896" y="188640"/>
            <a:ext cx="2088232" cy="1656184"/>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8000" dirty="0" smtClean="0">
                <a:solidFill>
                  <a:srgbClr val="002060"/>
                </a:solidFill>
                <a:latin typeface="+mj-lt"/>
              </a:rPr>
              <a:t>DD</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002060"/>
                </a:solidFill>
                <a:effectLst/>
                <a:latin typeface="+mj-lt"/>
              </a:rPr>
              <a:t>El </a:t>
            </a:r>
            <a:r>
              <a:rPr kumimoji="0" lang="es-ES_tradnl" sz="1800" b="0" i="0" u="none" strike="noStrike" cap="none" normalizeH="0" baseline="0" dirty="0" err="1" smtClean="0">
                <a:ln>
                  <a:noFill/>
                </a:ln>
                <a:solidFill>
                  <a:srgbClr val="002060"/>
                </a:solidFill>
                <a:effectLst/>
                <a:latin typeface="+mj-lt"/>
              </a:rPr>
              <a:t>Dimero</a:t>
            </a:r>
            <a:r>
              <a:rPr kumimoji="0" lang="es-ES_tradnl" sz="1800" b="0" i="0" u="none" strike="noStrike" cap="none" normalizeH="0" baseline="0" dirty="0" smtClean="0">
                <a:ln>
                  <a:noFill/>
                </a:ln>
                <a:solidFill>
                  <a:srgbClr val="002060"/>
                </a:solidFill>
                <a:effectLst/>
                <a:latin typeface="+mj-lt"/>
              </a:rPr>
              <a:t> D</a:t>
            </a:r>
            <a:endParaRPr kumimoji="0" lang="es-ES_tradnl" sz="1800" b="0" i="0" u="none" strike="noStrike" cap="none" normalizeH="0" baseline="0" dirty="0">
              <a:ln>
                <a:noFill/>
              </a:ln>
              <a:solidFill>
                <a:srgbClr val="002060"/>
              </a:solidFill>
              <a:effectLst/>
              <a:latin typeface="+mj-lt"/>
            </a:endParaRPr>
          </a:p>
        </p:txBody>
      </p:sp>
      <p:sp>
        <p:nvSpPr>
          <p:cNvPr id="3" name="Rectángulo redondeado 2"/>
          <p:cNvSpPr/>
          <p:nvPr/>
        </p:nvSpPr>
        <p:spPr bwMode="auto">
          <a:xfrm>
            <a:off x="102075" y="2015459"/>
            <a:ext cx="8934421" cy="1656184"/>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200" dirty="0" smtClean="0">
                <a:solidFill>
                  <a:srgbClr val="002060"/>
                </a:solidFill>
                <a:latin typeface="+mj-lt"/>
              </a:rPr>
              <a:t>Me esta marcando </a:t>
            </a:r>
            <a:r>
              <a:rPr lang="es-ES_tradnl" sz="3200" dirty="0" err="1" smtClean="0">
                <a:solidFill>
                  <a:srgbClr val="002060"/>
                </a:solidFill>
                <a:latin typeface="+mj-lt"/>
              </a:rPr>
              <a:t>Activaci</a:t>
            </a:r>
            <a:r>
              <a:rPr lang="es-ES" sz="3200" dirty="0" err="1" smtClean="0">
                <a:solidFill>
                  <a:srgbClr val="002060"/>
                </a:solidFill>
                <a:latin typeface="+mj-lt"/>
              </a:rPr>
              <a:t>ó</a:t>
            </a:r>
            <a:r>
              <a:rPr lang="es-ES_tradnl" sz="3200" dirty="0" smtClean="0">
                <a:solidFill>
                  <a:srgbClr val="002060"/>
                </a:solidFill>
                <a:latin typeface="+mj-lt"/>
              </a:rPr>
              <a:t>n de la </a:t>
            </a:r>
            <a:r>
              <a:rPr lang="es-ES_tradnl" sz="3200" dirty="0" err="1" smtClean="0">
                <a:solidFill>
                  <a:srgbClr val="002060"/>
                </a:solidFill>
                <a:latin typeface="+mj-lt"/>
              </a:rPr>
              <a:t>Coagulaci</a:t>
            </a:r>
            <a:r>
              <a:rPr lang="es-ES" sz="3200" dirty="0" err="1" smtClean="0">
                <a:solidFill>
                  <a:srgbClr val="002060"/>
                </a:solidFill>
                <a:latin typeface="+mj-lt"/>
              </a:rPr>
              <a:t>ò</a:t>
            </a:r>
            <a:r>
              <a:rPr lang="es-ES_tradnl" sz="3200" dirty="0" smtClean="0">
                <a:solidFill>
                  <a:srgbClr val="002060"/>
                </a:solidFill>
                <a:latin typeface="+mj-lt"/>
              </a:rPr>
              <a:t>n.</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smtClean="0">
                <a:ln>
                  <a:noFill/>
                </a:ln>
                <a:solidFill>
                  <a:srgbClr val="002060"/>
                </a:solidFill>
                <a:effectLst/>
                <a:latin typeface="+mj-lt"/>
              </a:rPr>
              <a:t>Su presencia confirma </a:t>
            </a:r>
            <a:r>
              <a:rPr kumimoji="0" lang="es-ES_tradnl" sz="3200" b="0" i="0" u="none" strike="noStrike" cap="none" normalizeH="0" baseline="0" dirty="0" err="1" smtClean="0">
                <a:ln>
                  <a:noFill/>
                </a:ln>
                <a:solidFill>
                  <a:srgbClr val="002060"/>
                </a:solidFill>
                <a:effectLst/>
                <a:latin typeface="+mj-lt"/>
              </a:rPr>
              <a:t>formaci</a:t>
            </a:r>
            <a:r>
              <a:rPr kumimoji="0" lang="es-ES" sz="3200" b="0" i="0" u="none" strike="noStrike" cap="none" normalizeH="0" baseline="0" dirty="0" err="1" smtClean="0">
                <a:ln>
                  <a:noFill/>
                </a:ln>
                <a:solidFill>
                  <a:srgbClr val="002060"/>
                </a:solidFill>
                <a:effectLst/>
                <a:latin typeface="+mj-lt"/>
              </a:rPr>
              <a:t>ó</a:t>
            </a:r>
            <a:r>
              <a:rPr kumimoji="0" lang="es-ES_tradnl" sz="3200" b="0" i="0" u="none" strike="noStrike" cap="none" normalizeH="0" baseline="0" dirty="0" smtClean="0">
                <a:ln>
                  <a:noFill/>
                </a:ln>
                <a:solidFill>
                  <a:srgbClr val="002060"/>
                </a:solidFill>
                <a:effectLst/>
                <a:latin typeface="+mj-lt"/>
              </a:rPr>
              <a:t>n de TROMBINA</a:t>
            </a:r>
          </a:p>
          <a:p>
            <a:pPr marL="0" marR="0" indent="0" algn="l" defTabSz="914400" rtl="0" eaLnBrk="1" fontAlgn="base" latinLnBrk="0" hangingPunct="1">
              <a:lnSpc>
                <a:spcPct val="100000"/>
              </a:lnSpc>
              <a:spcBef>
                <a:spcPct val="0"/>
              </a:spcBef>
              <a:spcAft>
                <a:spcPct val="0"/>
              </a:spcAft>
              <a:buClrTx/>
              <a:buSzTx/>
              <a:buFontTx/>
              <a:buNone/>
              <a:tabLst/>
            </a:pPr>
            <a:r>
              <a:rPr lang="es-ES_tradnl" sz="3200" dirty="0" smtClean="0">
                <a:solidFill>
                  <a:srgbClr val="002060"/>
                </a:solidFill>
                <a:latin typeface="+mj-lt"/>
              </a:rPr>
              <a:t>Y PLASMINA</a:t>
            </a:r>
            <a:endParaRPr kumimoji="0" lang="es-ES_tradnl" sz="3200" b="0" i="0" u="none" strike="noStrike" cap="none" normalizeH="0" baseline="0" dirty="0">
              <a:ln>
                <a:noFill/>
              </a:ln>
              <a:solidFill>
                <a:srgbClr val="002060"/>
              </a:solidFill>
              <a:effectLst/>
              <a:latin typeface="+mj-lt"/>
            </a:endParaRPr>
          </a:p>
        </p:txBody>
      </p:sp>
      <p:sp>
        <p:nvSpPr>
          <p:cNvPr id="4" name="Rectángulo redondeado 3"/>
          <p:cNvSpPr/>
          <p:nvPr/>
        </p:nvSpPr>
        <p:spPr bwMode="auto">
          <a:xfrm>
            <a:off x="3275856" y="3842278"/>
            <a:ext cx="2952328" cy="165618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4800" b="0" i="0" u="none" strike="noStrike" cap="none" normalizeH="0" baseline="0" dirty="0" smtClean="0">
                <a:ln>
                  <a:noFill/>
                </a:ln>
                <a:effectLst/>
                <a:latin typeface="+mj-lt"/>
              </a:rPr>
              <a:t>Ej</a:t>
            </a:r>
            <a:r>
              <a:rPr kumimoji="0" lang="es-ES_tradnl" sz="4800" b="0" i="0" u="none" strike="noStrike" cap="none" normalizeH="0" baseline="0" smtClean="0">
                <a:ln>
                  <a:noFill/>
                </a:ln>
                <a:effectLst/>
                <a:latin typeface="+mj-lt"/>
              </a:rPr>
              <a:t>.  </a:t>
            </a:r>
            <a:r>
              <a:rPr kumimoji="0" lang="es-ES_tradnl" sz="4800" b="0" i="0" u="none" strike="noStrike" cap="none" normalizeH="0" baseline="0" dirty="0" smtClean="0">
                <a:ln>
                  <a:noFill/>
                </a:ln>
                <a:effectLst/>
                <a:latin typeface="+mj-lt"/>
              </a:rPr>
              <a:t>TVP</a:t>
            </a:r>
          </a:p>
          <a:p>
            <a:pPr marL="0" marR="0" indent="0" algn="l" defTabSz="914400" rtl="0" eaLnBrk="1" fontAlgn="base" latinLnBrk="0" hangingPunct="1">
              <a:lnSpc>
                <a:spcPct val="100000"/>
              </a:lnSpc>
              <a:spcBef>
                <a:spcPct val="0"/>
              </a:spcBef>
              <a:spcAft>
                <a:spcPct val="0"/>
              </a:spcAft>
              <a:buClrTx/>
              <a:buSzTx/>
              <a:buFontTx/>
              <a:buNone/>
              <a:tabLst/>
            </a:pPr>
            <a:r>
              <a:rPr lang="es-ES_tradnl" sz="4800" dirty="0" smtClean="0">
                <a:latin typeface="+mj-lt"/>
              </a:rPr>
              <a:t>      TEP</a:t>
            </a:r>
            <a:endParaRPr kumimoji="0" lang="es-ES_tradnl" sz="4800" b="0" i="0" u="none" strike="noStrike" cap="none" normalizeH="0" baseline="0" dirty="0">
              <a:ln>
                <a:noFill/>
              </a:ln>
              <a:effectLst/>
              <a:latin typeface="+mj-lt"/>
            </a:endParaRPr>
          </a:p>
        </p:txBody>
      </p:sp>
      <p:sp>
        <p:nvSpPr>
          <p:cNvPr id="5" name="Rectángulo redondeado 4"/>
          <p:cNvSpPr/>
          <p:nvPr/>
        </p:nvSpPr>
        <p:spPr bwMode="auto">
          <a:xfrm>
            <a:off x="140793" y="5669096"/>
            <a:ext cx="3312368" cy="1000263"/>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VN: menor 100 </a:t>
            </a:r>
            <a:r>
              <a:rPr lang="es-ES_tradnl" dirty="0" err="1" smtClean="0"/>
              <a:t>ng</a:t>
            </a:r>
            <a:r>
              <a:rPr lang="es-ES_tradnl" dirty="0" smtClean="0"/>
              <a:t>./ml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VPN: 90 </a:t>
            </a:r>
            <a:r>
              <a:rPr kumimoji="0" lang="mr-IN" sz="2400" b="0" i="0" u="none" strike="noStrike" cap="none" normalizeH="0" baseline="0" dirty="0" smtClean="0">
                <a:ln>
                  <a:noFill/>
                </a:ln>
                <a:solidFill>
                  <a:schemeClr val="tx1"/>
                </a:solidFill>
                <a:effectLst/>
                <a:latin typeface="Times New Roman" charset="0"/>
                <a:ea typeface="Times New Roman" charset="0"/>
                <a:cs typeface="Times New Roman" charset="0"/>
              </a:rPr>
              <a:t>–</a:t>
            </a: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100 %.</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pic>
        <p:nvPicPr>
          <p:cNvPr id="6" name="Imagen 5"/>
          <p:cNvPicPr>
            <a:picLocks noChangeAspect="1"/>
          </p:cNvPicPr>
          <p:nvPr/>
        </p:nvPicPr>
        <p:blipFill>
          <a:blip r:embed="rId2"/>
          <a:stretch>
            <a:fillRect/>
          </a:stretch>
        </p:blipFill>
        <p:spPr>
          <a:xfrm>
            <a:off x="395536" y="168441"/>
            <a:ext cx="1816231" cy="1646906"/>
          </a:xfrm>
          <a:prstGeom prst="rect">
            <a:avLst/>
          </a:prstGeom>
        </p:spPr>
      </p:pic>
    </p:spTree>
    <p:extLst>
      <p:ext uri="{BB962C8B-B14F-4D97-AF65-F5344CB8AC3E}">
        <p14:creationId xmlns:p14="http://schemas.microsoft.com/office/powerpoint/2010/main" val="1545172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95536" y="3212976"/>
            <a:ext cx="8280920" cy="2664296"/>
          </a:xfrm>
          <a:prstGeom prst="roundRect">
            <a:avLst/>
          </a:prstGeom>
          <a:solidFill>
            <a:srgbClr val="002060"/>
          </a:solidFill>
          <a:ln w="444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800" dirty="0" smtClean="0">
                <a:solidFill>
                  <a:srgbClr val="FFC000"/>
                </a:solidFill>
              </a:rPr>
              <a:t>PRUEBAS GLOBALES DE LA </a:t>
            </a:r>
          </a:p>
          <a:p>
            <a:pPr marL="0" marR="0" indent="0" algn="ctr" defTabSz="914400" rtl="0" eaLnBrk="1" fontAlgn="base" latinLnBrk="0" hangingPunct="1">
              <a:lnSpc>
                <a:spcPct val="100000"/>
              </a:lnSpc>
              <a:spcBef>
                <a:spcPct val="0"/>
              </a:spcBef>
              <a:spcAft>
                <a:spcPct val="0"/>
              </a:spcAft>
              <a:buClrTx/>
              <a:buSzTx/>
              <a:buFontTx/>
              <a:buNone/>
              <a:tabLst/>
            </a:pPr>
            <a:r>
              <a:rPr lang="es-ES_tradnl" sz="4800" dirty="0" smtClean="0">
                <a:solidFill>
                  <a:srgbClr val="FFC000"/>
                </a:solidFill>
              </a:rPr>
              <a:t>COAGULACION</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4800" b="0" i="0" u="none" strike="noStrike" cap="none" normalizeH="0" baseline="0" dirty="0" smtClean="0">
                <a:ln>
                  <a:noFill/>
                </a:ln>
                <a:solidFill>
                  <a:srgbClr val="FFC000"/>
                </a:solidFill>
                <a:effectLst/>
              </a:rPr>
              <a:t>(SCREENING)</a:t>
            </a:r>
            <a:endParaRPr kumimoji="0" lang="es-ES_tradnl" sz="4800" b="0" i="0" u="none" strike="noStrike" cap="none" normalizeH="0" baseline="0" dirty="0">
              <a:ln>
                <a:noFill/>
              </a:ln>
              <a:solidFill>
                <a:srgbClr val="FFC000"/>
              </a:solidFill>
              <a:effectLst/>
            </a:endParaRPr>
          </a:p>
        </p:txBody>
      </p:sp>
      <p:sp>
        <p:nvSpPr>
          <p:cNvPr id="3" name="Rectángulo redondeado 2"/>
          <p:cNvSpPr/>
          <p:nvPr/>
        </p:nvSpPr>
        <p:spPr bwMode="auto">
          <a:xfrm>
            <a:off x="251520" y="1628800"/>
            <a:ext cx="8280920" cy="936104"/>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smtClean="0">
                <a:ln>
                  <a:noFill/>
                </a:ln>
                <a:solidFill>
                  <a:srgbClr val="002060"/>
                </a:solidFill>
                <a:effectLst/>
                <a:latin typeface="Times New Roman" charset="0"/>
                <a:ea typeface="Times New Roman" charset="0"/>
                <a:cs typeface="Times New Roman" charset="0"/>
              </a:rPr>
              <a:t>¿CÓMO EVALUAR LA COAGULACION?</a:t>
            </a:r>
            <a:endParaRPr kumimoji="0" lang="es-ES_tradnl" sz="3600" b="0" i="0" u="none" strike="noStrike" cap="none" normalizeH="0" baseline="0">
              <a:ln>
                <a:noFill/>
              </a:ln>
              <a:solidFill>
                <a:srgbClr val="002060"/>
              </a:solidFill>
              <a:effectLst/>
              <a:latin typeface="Times New Roman" charset="0"/>
              <a:ea typeface="Times New Roman" charset="0"/>
              <a:cs typeface="Times New Roman" charset="0"/>
            </a:endParaRPr>
          </a:p>
        </p:txBody>
      </p:sp>
      <p:pic>
        <p:nvPicPr>
          <p:cNvPr id="5" name="Imagen 4"/>
          <p:cNvPicPr>
            <a:picLocks noChangeAspect="1"/>
          </p:cNvPicPr>
          <p:nvPr/>
        </p:nvPicPr>
        <p:blipFill>
          <a:blip r:embed="rId2"/>
          <a:stretch>
            <a:fillRect/>
          </a:stretch>
        </p:blipFill>
        <p:spPr>
          <a:xfrm>
            <a:off x="2483768" y="116631"/>
            <a:ext cx="4464496" cy="119253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85324" y="520410"/>
            <a:ext cx="8352928" cy="1656184"/>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algn="ctr">
              <a:spcBef>
                <a:spcPct val="50000"/>
              </a:spcBef>
            </a:pPr>
            <a:r>
              <a:rPr lang="es-AR" altLang="es-ES_tradnl" sz="3200" b="1" dirty="0">
                <a:solidFill>
                  <a:srgbClr val="002060"/>
                </a:solidFill>
              </a:rPr>
              <a:t>SIEMPRE HAY QUE CORRELACIONAR </a:t>
            </a:r>
            <a:endParaRPr lang="es-AR" altLang="es-ES_tradnl" sz="3200" b="1" dirty="0" smtClean="0">
              <a:solidFill>
                <a:srgbClr val="002060"/>
              </a:solidFill>
            </a:endParaRPr>
          </a:p>
          <a:p>
            <a:pPr algn="ctr">
              <a:spcBef>
                <a:spcPct val="50000"/>
              </a:spcBef>
            </a:pPr>
            <a:r>
              <a:rPr lang="es-AR" altLang="es-ES_tradnl" sz="3200" b="1" dirty="0" smtClean="0">
                <a:solidFill>
                  <a:srgbClr val="002060"/>
                </a:solidFill>
              </a:rPr>
              <a:t>EL LABORATORIO CON</a:t>
            </a:r>
            <a:r>
              <a:rPr lang="es-ES" altLang="es-ES_tradnl" sz="3200" b="1" dirty="0">
                <a:solidFill>
                  <a:srgbClr val="002060"/>
                </a:solidFill>
              </a:rPr>
              <a:t> </a:t>
            </a:r>
            <a:r>
              <a:rPr lang="es-AR" altLang="es-ES_tradnl" sz="3200" b="1" dirty="0" smtClean="0">
                <a:solidFill>
                  <a:srgbClr val="002060"/>
                </a:solidFill>
              </a:rPr>
              <a:t>LA </a:t>
            </a:r>
            <a:r>
              <a:rPr lang="es-AR" altLang="es-ES_tradnl" sz="3200" b="1" dirty="0">
                <a:solidFill>
                  <a:srgbClr val="002060"/>
                </a:solidFill>
              </a:rPr>
              <a:t>CLINICA </a:t>
            </a:r>
            <a:r>
              <a:rPr lang="es-AR" altLang="es-ES_tradnl" sz="3200" b="1" dirty="0" smtClean="0">
                <a:solidFill>
                  <a:srgbClr val="002060"/>
                </a:solidFill>
              </a:rPr>
              <a:t>!!!!</a:t>
            </a:r>
            <a:endParaRPr lang="es-ES" altLang="es-ES_tradnl" sz="3200" b="1" dirty="0">
              <a:solidFill>
                <a:srgbClr val="002060"/>
              </a:solidFill>
            </a:endParaRPr>
          </a:p>
        </p:txBody>
      </p:sp>
      <p:sp>
        <p:nvSpPr>
          <p:cNvPr id="3" name="Rectángulo redondeado 2"/>
          <p:cNvSpPr/>
          <p:nvPr/>
        </p:nvSpPr>
        <p:spPr bwMode="auto">
          <a:xfrm>
            <a:off x="251520" y="2668083"/>
            <a:ext cx="3096344" cy="720080"/>
          </a:xfrm>
          <a:prstGeom prst="roundRect">
            <a:avLst/>
          </a:prstGeom>
          <a:solidFill>
            <a:srgbClr val="73F4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dirty="0" smtClean="0">
                <a:ln>
                  <a:noFill/>
                </a:ln>
                <a:solidFill>
                  <a:srgbClr val="002060"/>
                </a:solidFill>
                <a:effectLst/>
                <a:latin typeface="Times New Roman" charset="0"/>
                <a:ea typeface="Times New Roman" charset="0"/>
                <a:cs typeface="Times New Roman" charset="0"/>
              </a:rPr>
              <a:t>Examen</a:t>
            </a:r>
            <a:r>
              <a:rPr kumimoji="0" lang="es-ES_tradnl" sz="3600" b="0" i="0" u="none" strike="noStrike" cap="none" normalizeH="0" dirty="0" smtClean="0">
                <a:ln>
                  <a:noFill/>
                </a:ln>
                <a:solidFill>
                  <a:srgbClr val="002060"/>
                </a:solidFill>
                <a:effectLst/>
                <a:latin typeface="Times New Roman" charset="0"/>
                <a:ea typeface="Times New Roman" charset="0"/>
                <a:cs typeface="Times New Roman" charset="0"/>
              </a:rPr>
              <a:t> F</a:t>
            </a:r>
            <a:r>
              <a:rPr kumimoji="0" lang="es-ES" sz="3600" b="0" i="0" u="none" strike="noStrike" cap="none" normalizeH="0" dirty="0" smtClean="0">
                <a:ln>
                  <a:noFill/>
                </a:ln>
                <a:solidFill>
                  <a:srgbClr val="002060"/>
                </a:solidFill>
                <a:effectLst/>
                <a:latin typeface="Times New Roman" charset="0"/>
                <a:ea typeface="Times New Roman" charset="0"/>
                <a:cs typeface="Times New Roman" charset="0"/>
              </a:rPr>
              <a:t>í</a:t>
            </a:r>
            <a:r>
              <a:rPr kumimoji="0" lang="es-ES_tradnl" sz="3600" b="0" i="0" u="none" strike="noStrike" cap="none" normalizeH="0" dirty="0" err="1" smtClean="0">
                <a:ln>
                  <a:noFill/>
                </a:ln>
                <a:solidFill>
                  <a:srgbClr val="002060"/>
                </a:solidFill>
                <a:effectLst/>
                <a:latin typeface="Times New Roman" charset="0"/>
                <a:ea typeface="Times New Roman" charset="0"/>
                <a:cs typeface="Times New Roman" charset="0"/>
              </a:rPr>
              <a:t>sico</a:t>
            </a:r>
            <a:endParaRPr kumimoji="0" lang="es-ES_tradnl" sz="36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5" name="Rectángulo redondeado 4"/>
          <p:cNvSpPr/>
          <p:nvPr/>
        </p:nvSpPr>
        <p:spPr bwMode="auto">
          <a:xfrm>
            <a:off x="251520" y="3803271"/>
            <a:ext cx="3096344" cy="72008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smtClean="0">
                <a:solidFill>
                  <a:srgbClr val="002060"/>
                </a:solidFill>
              </a:rPr>
              <a:t>Interrogatorio</a:t>
            </a:r>
            <a:endParaRPr kumimoji="0" lang="es-ES_tradnl" sz="3600" b="0" i="0" u="none" strike="noStrike" cap="none" normalizeH="0" baseline="0" dirty="0">
              <a:ln>
                <a:noFill/>
              </a:ln>
              <a:solidFill>
                <a:srgbClr val="002060"/>
              </a:solidFill>
              <a:effectLst/>
            </a:endParaRPr>
          </a:p>
        </p:txBody>
      </p:sp>
      <p:pic>
        <p:nvPicPr>
          <p:cNvPr id="7" name="Picture 2" descr="http://www.botiquin.org/wp-content/uploads/2013/02/herida_sangre_en_bo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5146009"/>
            <a:ext cx="1364550" cy="1222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10" descr="https://otorrinos2do.files.wordpress.com/2009/06/800px-epistaxis1-e1293716671515.jpg?w=300&amp;h=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61" y="5157026"/>
            <a:ext cx="1624019" cy="1218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38" y="5179129"/>
            <a:ext cx="1561936" cy="1029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2362727"/>
            <a:ext cx="30257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rm.jpeg" descr="arm"/>
          <p:cNvPicPr>
            <a:picLocks noChangeAspect="1"/>
          </p:cNvPicPr>
          <p:nvPr/>
        </p:nvPicPr>
        <p:blipFill>
          <a:blip r:embed="rId6">
            <a:extLst/>
          </a:blip>
          <a:srcRect/>
          <a:stretch>
            <a:fillRect/>
          </a:stretch>
        </p:blipFill>
        <p:spPr>
          <a:xfrm>
            <a:off x="3707904" y="4077496"/>
            <a:ext cx="1971375" cy="89170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grpSp>
        <p:nvGrpSpPr>
          <p:cNvPr id="14" name="Group 568" descr="trunk+arm-face"/>
          <p:cNvGrpSpPr/>
          <p:nvPr/>
        </p:nvGrpSpPr>
        <p:grpSpPr>
          <a:xfrm>
            <a:off x="7154302" y="5019680"/>
            <a:ext cx="1483950" cy="1355360"/>
            <a:chOff x="0" y="0"/>
            <a:chExt cx="5823698" cy="6553448"/>
          </a:xfrm>
        </p:grpSpPr>
        <p:pic>
          <p:nvPicPr>
            <p:cNvPr id="15" name="trunk+arm-face.jpeg" descr="trunk+arm-face"/>
            <p:cNvPicPr>
              <a:picLocks noChangeAspect="1"/>
            </p:cNvPicPr>
            <p:nvPr/>
          </p:nvPicPr>
          <p:blipFill>
            <a:blip r:embed="rId7">
              <a:extLst/>
            </a:blip>
            <a:srcRect/>
            <a:stretch>
              <a:fillRect/>
            </a:stretch>
          </p:blipFill>
          <p:spPr>
            <a:xfrm>
              <a:off x="101600" y="63500"/>
              <a:ext cx="5620499" cy="6286749"/>
            </a:xfrm>
            <a:prstGeom prst="rect">
              <a:avLst/>
            </a:prstGeom>
            <a:ln>
              <a:noFill/>
            </a:ln>
            <a:effectLst/>
          </p:spPr>
        </p:pic>
        <p:pic>
          <p:nvPicPr>
            <p:cNvPr id="16" name="Imagen 15"/>
            <p:cNvPicPr>
              <a:picLocks/>
            </p:cNvPicPr>
            <p:nvPr/>
          </p:nvPicPr>
          <p:blipFill>
            <a:blip r:embed="rId8">
              <a:extLst/>
            </a:blip>
            <a:stretch>
              <a:fillRect/>
            </a:stretch>
          </p:blipFill>
          <p:spPr>
            <a:xfrm>
              <a:off x="0" y="0"/>
              <a:ext cx="5823699" cy="6553449"/>
            </a:xfrm>
            <a:prstGeom prst="rect">
              <a:avLst/>
            </a:prstGeom>
            <a:effectLst/>
          </p:spPr>
        </p:pic>
      </p:grpSp>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9489" y="2564904"/>
            <a:ext cx="1755351" cy="1080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1447800" y="381000"/>
            <a:ext cx="6400800" cy="495300"/>
          </a:xfrm>
          <a:prstGeom prst="rect">
            <a:avLst/>
          </a:prstGeom>
          <a:solidFill>
            <a:srgbClr val="993366"/>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AR" altLang="es-ES_tradnl"/>
              <a:t>LABORATORIO BASICO DE COAGULACION</a:t>
            </a:r>
            <a:endParaRPr lang="es-ES" altLang="es-ES_tradnl"/>
          </a:p>
        </p:txBody>
      </p:sp>
      <p:sp>
        <p:nvSpPr>
          <p:cNvPr id="112643" name="Text Box 3"/>
          <p:cNvSpPr txBox="1">
            <a:spLocks noChangeArrowheads="1"/>
          </p:cNvSpPr>
          <p:nvPr/>
        </p:nvSpPr>
        <p:spPr bwMode="auto">
          <a:xfrm>
            <a:off x="152400" y="1524000"/>
            <a:ext cx="8839200" cy="4838700"/>
          </a:xfrm>
          <a:prstGeom prst="rect">
            <a:avLst/>
          </a:prstGeom>
          <a:solidFill>
            <a:srgbClr val="000080"/>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s-AR" altLang="es-ES_tradnl"/>
              <a:t> HEMOGRAMA CON PLAQUETAS</a:t>
            </a:r>
          </a:p>
          <a:p>
            <a:pPr>
              <a:spcBef>
                <a:spcPct val="50000"/>
              </a:spcBef>
              <a:buFontTx/>
              <a:buChar char="•"/>
            </a:pPr>
            <a:r>
              <a:rPr lang="es-AR" altLang="es-ES_tradnl" dirty="0"/>
              <a:t> KPTT o APTT o TTPA</a:t>
            </a:r>
          </a:p>
          <a:p>
            <a:pPr>
              <a:spcBef>
                <a:spcPct val="50000"/>
              </a:spcBef>
              <a:buFontTx/>
              <a:buChar char="•"/>
            </a:pPr>
            <a:r>
              <a:rPr lang="es-AR" altLang="es-ES_tradnl" dirty="0"/>
              <a:t> TIEMPO DE PROTROMBINA O DE QUICK</a:t>
            </a:r>
          </a:p>
          <a:p>
            <a:pPr>
              <a:spcBef>
                <a:spcPct val="50000"/>
              </a:spcBef>
              <a:buFontTx/>
              <a:buChar char="•"/>
            </a:pPr>
            <a:r>
              <a:rPr lang="es-AR" altLang="es-ES_tradnl" dirty="0"/>
              <a:t> TIEMPO DE TROMBINA</a:t>
            </a:r>
          </a:p>
          <a:p>
            <a:pPr>
              <a:spcBef>
                <a:spcPct val="50000"/>
              </a:spcBef>
              <a:buFontTx/>
              <a:buChar char="•"/>
            </a:pPr>
            <a:r>
              <a:rPr lang="es-AR" altLang="es-ES_tradnl" dirty="0"/>
              <a:t> FIBRINOGENO</a:t>
            </a:r>
          </a:p>
          <a:p>
            <a:pPr>
              <a:spcBef>
                <a:spcPct val="50000"/>
              </a:spcBef>
              <a:buFontTx/>
              <a:buChar char="•"/>
            </a:pPr>
            <a:r>
              <a:rPr lang="es-AR" altLang="es-ES_tradnl" dirty="0"/>
              <a:t> SOLUBILIDAD DEL COAGULA CON </a:t>
            </a:r>
          </a:p>
          <a:p>
            <a:pPr>
              <a:spcBef>
                <a:spcPct val="50000"/>
              </a:spcBef>
            </a:pPr>
            <a:r>
              <a:rPr lang="es-AR" altLang="es-ES_tradnl" dirty="0"/>
              <a:t>UREA 5 MOLAR (F XIII)</a:t>
            </a:r>
          </a:p>
          <a:p>
            <a:pPr>
              <a:spcBef>
                <a:spcPct val="50000"/>
              </a:spcBef>
              <a:buFontTx/>
              <a:buChar char="•"/>
            </a:pPr>
            <a:r>
              <a:rPr lang="es-AR" altLang="es-ES_tradnl" dirty="0"/>
              <a:t> LISIS DE EUGLOBULINA</a:t>
            </a:r>
          </a:p>
          <a:p>
            <a:pPr>
              <a:spcBef>
                <a:spcPct val="50000"/>
              </a:spcBef>
              <a:buFontTx/>
              <a:buChar char="•"/>
            </a:pPr>
            <a:r>
              <a:rPr lang="es-AR" altLang="es-ES_tradnl" dirty="0"/>
              <a:t> LISIS DEL COAGULO</a:t>
            </a:r>
            <a:endParaRPr lang="es-ES" altLang="es-ES_tradnl" dirty="0"/>
          </a:p>
        </p:txBody>
      </p:sp>
      <p:sp>
        <p:nvSpPr>
          <p:cNvPr id="112644" name="AutoShape 4"/>
          <p:cNvSpPr>
            <a:spLocks/>
          </p:cNvSpPr>
          <p:nvPr/>
        </p:nvSpPr>
        <p:spPr bwMode="auto">
          <a:xfrm>
            <a:off x="6705600" y="1600200"/>
            <a:ext cx="533400" cy="3581400"/>
          </a:xfrm>
          <a:prstGeom prst="rightBrace">
            <a:avLst>
              <a:gd name="adj1" fmla="val 55952"/>
              <a:gd name="adj2" fmla="val 50000"/>
            </a:avLst>
          </a:pr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112645" name="AutoShape 5"/>
          <p:cNvSpPr>
            <a:spLocks/>
          </p:cNvSpPr>
          <p:nvPr/>
        </p:nvSpPr>
        <p:spPr bwMode="auto">
          <a:xfrm>
            <a:off x="4114800" y="5334000"/>
            <a:ext cx="76200" cy="914400"/>
          </a:xfrm>
          <a:prstGeom prst="rightBrace">
            <a:avLst>
              <a:gd name="adj1" fmla="val 100000"/>
              <a:gd name="adj2" fmla="val 50000"/>
            </a:avLst>
          </a:pr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_tradnl"/>
          </a:p>
        </p:txBody>
      </p:sp>
      <p:sp>
        <p:nvSpPr>
          <p:cNvPr id="112646" name="Rectangle 6"/>
          <p:cNvSpPr>
            <a:spLocks noChangeArrowheads="1"/>
          </p:cNvSpPr>
          <p:nvPr/>
        </p:nvSpPr>
        <p:spPr bwMode="auto">
          <a:xfrm>
            <a:off x="7239000" y="3124200"/>
            <a:ext cx="1676400" cy="5334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1600" b="1">
                <a:solidFill>
                  <a:srgbClr val="002060"/>
                </a:solidFill>
              </a:rPr>
              <a:t>COAGULACIÓN</a:t>
            </a:r>
            <a:endParaRPr lang="es-ES" altLang="es-ES_tradnl" sz="1600" b="1" dirty="0">
              <a:solidFill>
                <a:srgbClr val="002060"/>
              </a:solidFill>
            </a:endParaRPr>
          </a:p>
        </p:txBody>
      </p:sp>
      <p:sp>
        <p:nvSpPr>
          <p:cNvPr id="112647" name="Rectangle 7"/>
          <p:cNvSpPr>
            <a:spLocks noChangeArrowheads="1"/>
          </p:cNvSpPr>
          <p:nvPr/>
        </p:nvSpPr>
        <p:spPr bwMode="auto">
          <a:xfrm>
            <a:off x="4572000" y="5638800"/>
            <a:ext cx="1224136" cy="454496"/>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1200" b="1">
                <a:solidFill>
                  <a:srgbClr val="002060"/>
                </a:solidFill>
              </a:rPr>
              <a:t>FIBRINOLISIS</a:t>
            </a:r>
            <a:endParaRPr lang="es-ES" altLang="es-ES_tradnl" sz="1200" b="1">
              <a:solidFill>
                <a:srgbClr val="00206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Object 2"/>
          <p:cNvPicPr>
            <a:picLocks noChangeAspect="1"/>
          </p:cNvPicPr>
          <p:nvPr/>
        </p:nvPicPr>
        <p:blipFill>
          <a:blip r:embed="rId3"/>
          <a:stretch>
            <a:fillRect/>
          </a:stretch>
        </p:blipFill>
        <p:spPr>
          <a:xfrm>
            <a:off x="220663" y="857250"/>
            <a:ext cx="8702675" cy="51435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Object 2"/>
          <p:cNvPicPr>
            <a:picLocks noChangeAspect="1"/>
          </p:cNvPicPr>
          <p:nvPr/>
        </p:nvPicPr>
        <p:blipFill>
          <a:blip r:embed="rId3"/>
          <a:stretch>
            <a:fillRect/>
          </a:stretch>
        </p:blipFill>
        <p:spPr>
          <a:xfrm>
            <a:off x="228600" y="457200"/>
            <a:ext cx="8763000" cy="60198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007448" y="1066893"/>
            <a:ext cx="7162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5400" b="1" dirty="0">
                <a:solidFill>
                  <a:schemeClr val="folHlink"/>
                </a:solidFill>
              </a:rPr>
              <a:t>LABORATORIO BASICO </a:t>
            </a:r>
          </a:p>
          <a:p>
            <a:pPr algn="ctr"/>
            <a:r>
              <a:rPr lang="es-AR" altLang="es-ES_tradnl" sz="5400" b="1" dirty="0">
                <a:solidFill>
                  <a:schemeClr val="folHlink"/>
                </a:solidFill>
              </a:rPr>
              <a:t>EN </a:t>
            </a:r>
          </a:p>
          <a:p>
            <a:pPr algn="ctr"/>
            <a:r>
              <a:rPr lang="es-AR" altLang="es-ES_tradnl" sz="5400" b="1" dirty="0">
                <a:solidFill>
                  <a:schemeClr val="folHlink"/>
                </a:solidFill>
              </a:rPr>
              <a:t>HEMOSTASIA</a:t>
            </a:r>
            <a:endParaRPr lang="es-ES" altLang="es-ES_tradnl" sz="5400" b="1" dirty="0">
              <a:solidFill>
                <a:schemeClr val="folHlink"/>
              </a:solidFill>
            </a:endParaRPr>
          </a:p>
        </p:txBody>
      </p:sp>
      <p:sp>
        <p:nvSpPr>
          <p:cNvPr id="53252" name="Text Box 4"/>
          <p:cNvSpPr txBox="1">
            <a:spLocks noChangeArrowheads="1"/>
          </p:cNvSpPr>
          <p:nvPr/>
        </p:nvSpPr>
        <p:spPr bwMode="auto">
          <a:xfrm>
            <a:off x="3179148" y="3562873"/>
            <a:ext cx="2819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s-AR" altLang="es-ES_tradnl" b="1" dirty="0"/>
              <a:t>Dr. Davoli, </a:t>
            </a:r>
            <a:r>
              <a:rPr lang="es-AR" altLang="es-ES_tradnl" b="1" dirty="0" smtClean="0"/>
              <a:t>Mauro</a:t>
            </a:r>
          </a:p>
          <a:p>
            <a:pPr algn="ctr">
              <a:spcBef>
                <a:spcPct val="50000"/>
              </a:spcBef>
            </a:pPr>
            <a:r>
              <a:rPr lang="es-AR" altLang="es-ES_tradnl" b="1" dirty="0" smtClean="0"/>
              <a:t>Hematologo</a:t>
            </a:r>
            <a:endParaRPr lang="es-ES" altLang="es-ES_tradnl" b="1" dirty="0"/>
          </a:p>
        </p:txBody>
      </p:sp>
      <p:grpSp>
        <p:nvGrpSpPr>
          <p:cNvPr id="5" name="15 Grupo"/>
          <p:cNvGrpSpPr>
            <a:grpSpLocks/>
          </p:cNvGrpSpPr>
          <p:nvPr/>
        </p:nvGrpSpPr>
        <p:grpSpPr bwMode="auto">
          <a:xfrm>
            <a:off x="7263670" y="3755234"/>
            <a:ext cx="1171249" cy="630940"/>
            <a:chOff x="1476375" y="4868863"/>
            <a:chExt cx="647700" cy="865187"/>
          </a:xfrm>
          <a:effectLst>
            <a:outerShdw blurRad="50800" dist="38100" dir="16200000" rotWithShape="0">
              <a:prstClr val="black">
                <a:alpha val="40000"/>
              </a:prstClr>
            </a:outerShdw>
          </a:effectLst>
        </p:grpSpPr>
        <p:sp>
          <p:nvSpPr>
            <p:cNvPr id="6" name="Rectangle 18"/>
            <p:cNvSpPr>
              <a:spLocks noChangeArrowheads="1"/>
            </p:cNvSpPr>
            <p:nvPr/>
          </p:nvSpPr>
          <p:spPr bwMode="auto">
            <a:xfrm>
              <a:off x="1832827" y="5287680"/>
              <a:ext cx="138234" cy="446370"/>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a:defRPr/>
              </a:pPr>
              <a:endParaRPr lang="es-AR" sz="2100" dirty="0">
                <a:latin typeface="Garamond" pitchFamily="18" charset="0"/>
              </a:endParaRPr>
            </a:p>
          </p:txBody>
        </p:sp>
        <p:sp>
          <p:nvSpPr>
            <p:cNvPr id="7" name="Rectangle 20"/>
            <p:cNvSpPr>
              <a:spLocks noChangeArrowheads="1"/>
            </p:cNvSpPr>
            <p:nvPr/>
          </p:nvSpPr>
          <p:spPr bwMode="auto">
            <a:xfrm>
              <a:off x="1645907" y="5026608"/>
              <a:ext cx="170402" cy="446370"/>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a:defRPr/>
              </a:pPr>
              <a:endParaRPr lang="es-AR" sz="2100" dirty="0">
                <a:latin typeface="Garamond" pitchFamily="18" charset="0"/>
              </a:endParaRPr>
            </a:p>
          </p:txBody>
        </p:sp>
        <p:sp>
          <p:nvSpPr>
            <p:cNvPr id="8" name="Rectangle 21"/>
            <p:cNvSpPr>
              <a:spLocks noChangeArrowheads="1"/>
            </p:cNvSpPr>
            <p:nvPr/>
          </p:nvSpPr>
          <p:spPr bwMode="auto">
            <a:xfrm>
              <a:off x="1476375" y="5287680"/>
              <a:ext cx="153014" cy="446370"/>
            </a:xfrm>
            <a:prstGeom prst="rect">
              <a:avLst/>
            </a:prstGeom>
            <a:solidFill>
              <a:srgbClr val="FF3300"/>
            </a:solidFill>
            <a:ln w="9525">
              <a:solidFill>
                <a:srgbClr val="FC0128"/>
              </a:solidFill>
              <a:miter lim="800000"/>
              <a:headEnd/>
              <a:tailEnd/>
            </a:ln>
            <a:scene3d>
              <a:camera prst="orthographicFront"/>
              <a:lightRig rig="threePt" dir="t"/>
            </a:scene3d>
            <a:sp3d>
              <a:bevelT prst="angle"/>
            </a:sp3d>
          </p:spPr>
          <p:txBody>
            <a:bodyPr/>
            <a:lstStyle/>
            <a:p>
              <a:pPr>
                <a:defRPr/>
              </a:pPr>
              <a:endParaRPr lang="es-AR" sz="2100" dirty="0">
                <a:latin typeface="Garamond" pitchFamily="18" charset="0"/>
              </a:endParaRPr>
            </a:p>
          </p:txBody>
        </p:sp>
        <p:sp>
          <p:nvSpPr>
            <p:cNvPr id="9" name="Freeform 22"/>
            <p:cNvSpPr>
              <a:spLocks/>
            </p:cNvSpPr>
            <p:nvPr/>
          </p:nvSpPr>
          <p:spPr bwMode="auto">
            <a:xfrm>
              <a:off x="1645907" y="4868863"/>
              <a:ext cx="478168" cy="180477"/>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0 h 13"/>
                <a:gd name="T10" fmla="*/ 0 w 28"/>
                <a:gd name="T11" fmla="*/ 2147483647 h 13"/>
                <a:gd name="T12" fmla="*/ 2147483647 w 28"/>
                <a:gd name="T13" fmla="*/ 2147483647 h 13"/>
                <a:gd name="T14" fmla="*/ 0 60000 65536"/>
                <a:gd name="T15" fmla="*/ 0 60000 65536"/>
                <a:gd name="T16" fmla="*/ 0 60000 65536"/>
                <a:gd name="T17" fmla="*/ 0 60000 65536"/>
                <a:gd name="T18" fmla="*/ 0 60000 65536"/>
                <a:gd name="T19" fmla="*/ 0 60000 65536"/>
                <a:gd name="T20" fmla="*/ 0 60000 65536"/>
                <a:gd name="T21" fmla="*/ 0 w 28"/>
                <a:gd name="T22" fmla="*/ 0 h 13"/>
                <a:gd name="T23" fmla="*/ 28 w 2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3">
                  <a:moveTo>
                    <a:pt x="10" y="13"/>
                  </a:moveTo>
                  <a:cubicBezTo>
                    <a:pt x="10" y="11"/>
                    <a:pt x="12" y="10"/>
                    <a:pt x="14" y="10"/>
                  </a:cubicBezTo>
                  <a:cubicBezTo>
                    <a:pt x="16" y="10"/>
                    <a:pt x="18" y="11"/>
                    <a:pt x="18" y="13"/>
                  </a:cubicBezTo>
                  <a:lnTo>
                    <a:pt x="28" y="13"/>
                  </a:lnTo>
                  <a:cubicBezTo>
                    <a:pt x="28" y="6"/>
                    <a:pt x="22" y="0"/>
                    <a:pt x="14" y="0"/>
                  </a:cubicBezTo>
                  <a:cubicBezTo>
                    <a:pt x="6" y="0"/>
                    <a:pt x="0" y="6"/>
                    <a:pt x="0" y="13"/>
                  </a:cubicBezTo>
                  <a:lnTo>
                    <a:pt x="10" y="13"/>
                  </a:lnTo>
                  <a:close/>
                </a:path>
              </a:pathLst>
            </a:custGeom>
            <a:solidFill>
              <a:srgbClr val="FFFFFF"/>
            </a:solidFill>
            <a:ln w="9525">
              <a:solidFill>
                <a:srgbClr val="FFFFFF"/>
              </a:solidFill>
              <a:round/>
              <a:headEnd/>
              <a:tailEnd/>
            </a:ln>
            <a:scene3d>
              <a:camera prst="orthographicFront"/>
              <a:lightRig rig="threePt" dir="t"/>
            </a:scene3d>
            <a:sp3d>
              <a:bevelT prst="angle"/>
            </a:sp3d>
          </p:spPr>
          <p:txBody>
            <a:bodyPr/>
            <a:lstStyle/>
            <a:p>
              <a:pPr>
                <a:defRPr/>
              </a:pPr>
              <a:endParaRPr lang="es-AR" sz="2100" dirty="0">
                <a:latin typeface="Garamond" pitchFamily="18" charset="0"/>
              </a:endParaRPr>
            </a:p>
          </p:txBody>
        </p:sp>
        <p:sp>
          <p:nvSpPr>
            <p:cNvPr id="10" name="Rectangle 23"/>
            <p:cNvSpPr>
              <a:spLocks noChangeArrowheads="1"/>
            </p:cNvSpPr>
            <p:nvPr/>
          </p:nvSpPr>
          <p:spPr bwMode="auto">
            <a:xfrm>
              <a:off x="1527669" y="5458513"/>
              <a:ext cx="409486" cy="99882"/>
            </a:xfrm>
            <a:prstGeom prst="rect">
              <a:avLst/>
            </a:prstGeom>
            <a:solidFill>
              <a:srgbClr val="FF3300"/>
            </a:solidFill>
            <a:ln w="9525">
              <a:solidFill>
                <a:srgbClr val="FF3300"/>
              </a:solidFill>
              <a:miter lim="800000"/>
              <a:headEnd/>
              <a:tailEnd/>
            </a:ln>
            <a:scene3d>
              <a:camera prst="orthographicFront"/>
              <a:lightRig rig="threePt" dir="t"/>
            </a:scene3d>
            <a:sp3d>
              <a:bevelT prst="angle"/>
            </a:sp3d>
          </p:spPr>
          <p:txBody>
            <a:bodyPr/>
            <a:lstStyle/>
            <a:p>
              <a:pPr>
                <a:defRPr/>
              </a:pPr>
              <a:endParaRPr lang="es-AR" sz="2100" dirty="0">
                <a:latin typeface="Garamond" pitchFamily="18" charset="0"/>
              </a:endParaRPr>
            </a:p>
          </p:txBody>
        </p:sp>
        <p:sp>
          <p:nvSpPr>
            <p:cNvPr id="11" name="Rectangle 24"/>
            <p:cNvSpPr>
              <a:spLocks noChangeArrowheads="1"/>
            </p:cNvSpPr>
            <p:nvPr/>
          </p:nvSpPr>
          <p:spPr bwMode="auto">
            <a:xfrm>
              <a:off x="1493763" y="5195375"/>
              <a:ext cx="494686" cy="97127"/>
            </a:xfrm>
            <a:prstGeom prst="rect">
              <a:avLst/>
            </a:prstGeom>
            <a:solidFill>
              <a:srgbClr val="FFFFFF"/>
            </a:solidFill>
            <a:ln w="9525">
              <a:solidFill>
                <a:srgbClr val="FFFFFF"/>
              </a:solidFill>
              <a:miter lim="800000"/>
              <a:headEnd/>
              <a:tailEnd/>
            </a:ln>
            <a:scene3d>
              <a:camera prst="orthographicFront"/>
              <a:lightRig rig="threePt" dir="t"/>
            </a:scene3d>
            <a:sp3d>
              <a:bevelT prst="angle"/>
            </a:sp3d>
          </p:spPr>
          <p:txBody>
            <a:bodyPr/>
            <a:lstStyle/>
            <a:p>
              <a:pPr>
                <a:defRPr/>
              </a:pPr>
              <a:endParaRPr lang="es-AR" sz="2100" dirty="0">
                <a:latin typeface="Garamond" pitchFamily="18" charset="0"/>
              </a:endParaRPr>
            </a:p>
          </p:txBody>
        </p:sp>
        <p:sp>
          <p:nvSpPr>
            <p:cNvPr id="12" name="Rectangle 25"/>
            <p:cNvSpPr>
              <a:spLocks noChangeArrowheads="1"/>
            </p:cNvSpPr>
            <p:nvPr/>
          </p:nvSpPr>
          <p:spPr bwMode="auto">
            <a:xfrm>
              <a:off x="1643063" y="5568950"/>
              <a:ext cx="166687" cy="165100"/>
            </a:xfrm>
            <a:prstGeom prst="rect">
              <a:avLst/>
            </a:prstGeom>
            <a:solidFill>
              <a:schemeClr val="bg1"/>
            </a:solidFill>
            <a:ln w="38100">
              <a:noFill/>
              <a:miter lim="800000"/>
              <a:headEnd/>
              <a:tailEnd/>
            </a:ln>
            <a:effectLst/>
            <a:scene3d>
              <a:camera prst="orthographicFront"/>
              <a:lightRig rig="threePt" dir="t"/>
            </a:scene3d>
            <a:sp3d>
              <a:bevelT prst="angle"/>
            </a:sp3d>
          </p:spPr>
          <p:txBody>
            <a:bodyPr wrap="none" anchor="ctr"/>
            <a:lstStyle/>
            <a:p>
              <a:pPr>
                <a:defRPr/>
              </a:pPr>
              <a:endParaRPr lang="es-AR" sz="2100" dirty="0">
                <a:ln>
                  <a:solidFill>
                    <a:schemeClr val="tx1"/>
                  </a:solidFill>
                </a:ln>
                <a:solidFill>
                  <a:schemeClr val="bg1"/>
                </a:solidFill>
                <a:latin typeface="Garamond" pitchFamily="18" charset="0"/>
              </a:endParaRPr>
            </a:p>
          </p:txBody>
        </p:sp>
      </p:gr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777920"/>
            <a:ext cx="1374474" cy="828766"/>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5050368"/>
            <a:ext cx="1300113" cy="8001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Object 2"/>
          <p:cNvPicPr>
            <a:picLocks noChangeAspect="1"/>
          </p:cNvPicPr>
          <p:nvPr/>
        </p:nvPicPr>
        <p:blipFill>
          <a:blip r:embed="rId3"/>
          <a:stretch>
            <a:fillRect/>
          </a:stretch>
        </p:blipFill>
        <p:spPr>
          <a:xfrm>
            <a:off x="152400" y="381000"/>
            <a:ext cx="8839200" cy="6096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Object 2"/>
          <p:cNvPicPr>
            <a:picLocks noChangeAspect="1"/>
          </p:cNvPicPr>
          <p:nvPr/>
        </p:nvPicPr>
        <p:blipFill>
          <a:blip r:embed="rId3"/>
          <a:stretch>
            <a:fillRect/>
          </a:stretch>
        </p:blipFill>
        <p:spPr>
          <a:xfrm>
            <a:off x="274638" y="304800"/>
            <a:ext cx="8596312" cy="62484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Object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627499" y="-74402"/>
            <a:ext cx="3784600" cy="1605366"/>
          </a:xfrm>
          <a:prstGeom prst="rect">
            <a:avLst/>
          </a:prstGeom>
        </p:spPr>
      </p:pic>
      <p:sp>
        <p:nvSpPr>
          <p:cNvPr id="6" name="Text Box 2"/>
          <p:cNvSpPr txBox="1">
            <a:spLocks noChangeArrowheads="1"/>
          </p:cNvSpPr>
          <p:nvPr/>
        </p:nvSpPr>
        <p:spPr bwMode="auto">
          <a:xfrm>
            <a:off x="6660232" y="676445"/>
            <a:ext cx="2292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s-ES_tradnl" altLang="es-ES_tradnl" sz="2400" b="1" dirty="0">
                <a:solidFill>
                  <a:srgbClr val="00FF00"/>
                </a:solidFill>
              </a:rPr>
              <a:t>Injuria vascular</a:t>
            </a:r>
          </a:p>
        </p:txBody>
      </p:sp>
      <p:sp>
        <p:nvSpPr>
          <p:cNvPr id="7" name="CuadroTexto 6"/>
          <p:cNvSpPr txBox="1"/>
          <p:nvPr/>
        </p:nvSpPr>
        <p:spPr>
          <a:xfrm>
            <a:off x="251169" y="800100"/>
            <a:ext cx="2335729" cy="461665"/>
          </a:xfrm>
          <a:prstGeom prst="rect">
            <a:avLst/>
          </a:prstGeom>
          <a:noFill/>
        </p:spPr>
        <p:txBody>
          <a:bodyPr wrap="square" rtlCol="0">
            <a:spAutoFit/>
          </a:bodyPr>
          <a:lstStyle/>
          <a:p>
            <a:r>
              <a:rPr lang="es-ES_tradnl" sz="1200" dirty="0" smtClean="0"/>
              <a:t>Fase de contacto a </a:t>
            </a:r>
            <a:r>
              <a:rPr lang="es-ES_tradnl" sz="1200" dirty="0" err="1" smtClean="0"/>
              <a:t>travez</a:t>
            </a:r>
            <a:r>
              <a:rPr lang="es-ES_tradnl" sz="1200" dirty="0" smtClean="0"/>
              <a:t> de cargas </a:t>
            </a:r>
          </a:p>
          <a:p>
            <a:r>
              <a:rPr lang="es-ES_tradnl" sz="1200" dirty="0" smtClean="0"/>
              <a:t>negativas de la matriz extracelular</a:t>
            </a:r>
            <a:endParaRPr lang="es-ES_tradnl" sz="1200" dirty="0"/>
          </a:p>
        </p:txBody>
      </p:sp>
      <p:sp>
        <p:nvSpPr>
          <p:cNvPr id="8" name="Elipse 7"/>
          <p:cNvSpPr/>
          <p:nvPr/>
        </p:nvSpPr>
        <p:spPr bwMode="auto">
          <a:xfrm>
            <a:off x="375777"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9" name="Elipse 8"/>
          <p:cNvSpPr/>
          <p:nvPr/>
        </p:nvSpPr>
        <p:spPr bwMode="auto">
          <a:xfrm>
            <a:off x="1007604"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0" name="Elipse 9"/>
          <p:cNvSpPr/>
          <p:nvPr/>
        </p:nvSpPr>
        <p:spPr bwMode="auto">
          <a:xfrm>
            <a:off x="1639431" y="1361893"/>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11" name="Rectángulo 10"/>
          <p:cNvSpPr/>
          <p:nvPr/>
        </p:nvSpPr>
        <p:spPr bwMode="auto">
          <a:xfrm>
            <a:off x="343287" y="1844824"/>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PK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2" name="Rectángulo 11"/>
          <p:cNvSpPr/>
          <p:nvPr/>
        </p:nvSpPr>
        <p:spPr bwMode="auto">
          <a:xfrm>
            <a:off x="1751439" y="1881956"/>
            <a:ext cx="37628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K</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3" name="Rectángulo 12"/>
          <p:cNvSpPr/>
          <p:nvPr/>
        </p:nvSpPr>
        <p:spPr bwMode="auto">
          <a:xfrm>
            <a:off x="982588" y="1668779"/>
            <a:ext cx="9971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smtClean="0"/>
              <a:t>QAPM</a:t>
            </a:r>
            <a:endParaRPr kumimoji="0" lang="es-ES_tradnl" sz="1600" b="0" i="0" u="none" strike="noStrike" cap="none" normalizeH="0" baseline="0">
              <a:ln>
                <a:noFill/>
              </a:ln>
              <a:solidFill>
                <a:schemeClr val="tx1"/>
              </a:solidFill>
              <a:effectLst/>
            </a:endParaRPr>
          </a:p>
        </p:txBody>
      </p:sp>
      <p:sp>
        <p:nvSpPr>
          <p:cNvPr id="15" name="Rectángulo 14"/>
          <p:cNvSpPr/>
          <p:nvPr/>
        </p:nvSpPr>
        <p:spPr bwMode="auto">
          <a:xfrm>
            <a:off x="725549" y="2357467"/>
            <a:ext cx="669199"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7" name="Rectángulo 16"/>
          <p:cNvSpPr/>
          <p:nvPr/>
        </p:nvSpPr>
        <p:spPr bwMode="auto">
          <a:xfrm>
            <a:off x="1038728" y="3038141"/>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XIa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0" name="Rectángulo 19"/>
          <p:cNvSpPr/>
          <p:nvPr/>
        </p:nvSpPr>
        <p:spPr bwMode="auto">
          <a:xfrm>
            <a:off x="1730660" y="3661494"/>
            <a:ext cx="843371" cy="171468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IXa</a:t>
            </a:r>
            <a:endParaRPr lang="es-ES_tradnl" dirty="0" smtClean="0"/>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FFC000"/>
                </a:solidFill>
              </a:rPr>
              <a:t>VIIIa</a:t>
            </a:r>
            <a:endParaRPr kumimoji="0" lang="es-ES_tradnl" sz="2400" b="1" i="0" u="none" strike="noStrike" cap="none" normalizeH="0" baseline="0" dirty="0">
              <a:ln>
                <a:noFill/>
              </a:ln>
              <a:solidFill>
                <a:srgbClr val="FFC000"/>
              </a:solidFill>
              <a:effectLst/>
            </a:endParaRPr>
          </a:p>
        </p:txBody>
      </p:sp>
      <p:sp>
        <p:nvSpPr>
          <p:cNvPr id="23" name="Rectángulo 22"/>
          <p:cNvSpPr/>
          <p:nvPr/>
        </p:nvSpPr>
        <p:spPr bwMode="auto">
          <a:xfrm>
            <a:off x="3954621" y="1873045"/>
            <a:ext cx="689387" cy="456610"/>
          </a:xfrm>
          <a:prstGeom prst="rect">
            <a:avLst/>
          </a:prstGeom>
          <a:noFill/>
          <a:ln w="9525" cap="flat" cmpd="sng" algn="ctr">
            <a:noFill/>
            <a:prstDash val="solid"/>
            <a:round/>
            <a:headEnd type="none" w="med" len="med"/>
            <a:tailEnd type="none" w="med" len="med"/>
          </a:ln>
          <a:effectLst>
            <a:glow rad="190500">
              <a:schemeClr val="accent1">
                <a:alpha val="58000"/>
              </a:schemeClr>
            </a:glow>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000" b="1" dirty="0" smtClean="0">
                <a:solidFill>
                  <a:srgbClr val="00B050"/>
                </a:solidFill>
              </a:rPr>
              <a:t>X</a:t>
            </a:r>
            <a:endParaRPr kumimoji="0" lang="es-ES_tradnl" sz="4000" b="1" i="0" u="none" strike="noStrike" cap="none" normalizeH="0" baseline="0" dirty="0">
              <a:ln>
                <a:noFill/>
              </a:ln>
              <a:solidFill>
                <a:srgbClr val="00B050"/>
              </a:solidFill>
              <a:effectLst/>
            </a:endParaRPr>
          </a:p>
        </p:txBody>
      </p:sp>
      <p:sp>
        <p:nvSpPr>
          <p:cNvPr id="24" name="Rectángulo 23"/>
          <p:cNvSpPr/>
          <p:nvPr/>
        </p:nvSpPr>
        <p:spPr bwMode="auto">
          <a:xfrm>
            <a:off x="3936164" y="3031171"/>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00B050"/>
                </a:solidFill>
              </a:rPr>
              <a:t>Xa</a:t>
            </a:r>
            <a:endParaRPr lang="es-ES_tradnl"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solidFill>
                  <a:srgbClr val="FFC000"/>
                </a:solidFill>
              </a:rPr>
              <a:t>Va</a:t>
            </a:r>
            <a:endParaRPr kumimoji="0" lang="es-ES_tradnl" sz="2400" b="1" i="0" u="none" strike="noStrike" cap="none" normalizeH="0" baseline="0" dirty="0">
              <a:ln>
                <a:noFill/>
              </a:ln>
              <a:solidFill>
                <a:srgbClr val="FFC000"/>
              </a:solidFill>
              <a:effectLst/>
            </a:endParaRPr>
          </a:p>
        </p:txBody>
      </p:sp>
      <p:sp>
        <p:nvSpPr>
          <p:cNvPr id="27" name="Explosión 1 26"/>
          <p:cNvSpPr/>
          <p:nvPr/>
        </p:nvSpPr>
        <p:spPr bwMode="auto">
          <a:xfrm>
            <a:off x="7427432" y="1133645"/>
            <a:ext cx="1152128" cy="82671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28" name="Rectángulo 27"/>
          <p:cNvSpPr/>
          <p:nvPr/>
        </p:nvSpPr>
        <p:spPr bwMode="auto">
          <a:xfrm>
            <a:off x="5933890" y="1095669"/>
            <a:ext cx="1423609" cy="870591"/>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FT </a:t>
            </a:r>
            <a:r>
              <a:rPr lang="mr-IN" dirty="0" smtClean="0"/>
              <a:t>–</a:t>
            </a:r>
            <a:r>
              <a:rPr lang="es-ES_tradnl" dirty="0" smtClean="0"/>
              <a:t> </a:t>
            </a:r>
            <a:r>
              <a:rPr lang="es-ES_tradnl" dirty="0" err="1" smtClean="0"/>
              <a:t>VIIa</a:t>
            </a:r>
            <a:r>
              <a:rPr lang="es-ES_tradnl" dirty="0" smtClean="0"/>
              <a:t>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 FL </a:t>
            </a:r>
            <a:r>
              <a:rPr lang="mr-IN" dirty="0" smtClean="0"/>
              <a:t>–</a:t>
            </a:r>
            <a:r>
              <a:rPr lang="es-ES_tradnl" dirty="0" smtClean="0"/>
              <a:t>Ca+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0" name="Rectángulo 29"/>
          <p:cNvSpPr/>
          <p:nvPr/>
        </p:nvSpPr>
        <p:spPr bwMode="auto">
          <a:xfrm>
            <a:off x="2987824" y="5528415"/>
            <a:ext cx="432048"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1" name="Explosión 1 30"/>
          <p:cNvSpPr/>
          <p:nvPr/>
        </p:nvSpPr>
        <p:spPr bwMode="auto">
          <a:xfrm>
            <a:off x="4307032" y="4811327"/>
            <a:ext cx="1596759" cy="1800448"/>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lang="es-ES_tradnl" dirty="0" err="1" smtClean="0">
                <a:solidFill>
                  <a:srgbClr val="002060"/>
                </a:solidFill>
              </a:rPr>
              <a:t>IIa</a:t>
            </a:r>
            <a:endParaRPr lang="es-ES_tradnl"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a:solidFill>
                  <a:srgbClr val="002060"/>
                </a:solidFill>
              </a:rPr>
              <a:t>T</a:t>
            </a:r>
            <a:r>
              <a:rPr kumimoji="0" lang="es-ES_tradnl" sz="1400" b="0" i="0" u="none" strike="noStrike" cap="none" normalizeH="0" baseline="0" dirty="0" smtClean="0">
                <a:ln>
                  <a:noFill/>
                </a:ln>
                <a:solidFill>
                  <a:srgbClr val="002060"/>
                </a:solidFill>
                <a:effectLst/>
              </a:rPr>
              <a:t>rombina</a:t>
            </a:r>
            <a:endParaRPr kumimoji="0" lang="es-ES_tradnl" sz="1400" b="0" i="0" u="none" strike="noStrike" cap="none" normalizeH="0" baseline="0" dirty="0">
              <a:ln>
                <a:noFill/>
              </a:ln>
              <a:solidFill>
                <a:srgbClr val="002060"/>
              </a:solidFill>
              <a:effectLst/>
            </a:endParaRPr>
          </a:p>
        </p:txBody>
      </p:sp>
      <p:sp>
        <p:nvSpPr>
          <p:cNvPr id="32" name="Rectángulo 31"/>
          <p:cNvSpPr/>
          <p:nvPr/>
        </p:nvSpPr>
        <p:spPr bwMode="auto">
          <a:xfrm>
            <a:off x="6730582" y="2815832"/>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Fibrin</a:t>
            </a:r>
            <a:r>
              <a:rPr lang="es-ES" dirty="0" err="1" smtClean="0"/>
              <a:t>ò</a:t>
            </a:r>
            <a:r>
              <a:rPr lang="es-ES_tradnl" dirty="0" err="1" smtClean="0"/>
              <a:t>geno</a:t>
            </a:r>
            <a:r>
              <a:rPr lang="es-ES_tradnl" dirty="0" smtClean="0"/>
              <a:t> - 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3" name="Rectángulo 32"/>
          <p:cNvSpPr/>
          <p:nvPr/>
        </p:nvSpPr>
        <p:spPr bwMode="auto">
          <a:xfrm>
            <a:off x="6738988" y="3924038"/>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Fibrina Soluble</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4" name="Rectángulo 33"/>
          <p:cNvSpPr/>
          <p:nvPr/>
        </p:nvSpPr>
        <p:spPr bwMode="auto">
          <a:xfrm>
            <a:off x="6639357" y="5528415"/>
            <a:ext cx="23066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smtClean="0"/>
              <a:t>FIBRINA ESTABLE</a:t>
            </a:r>
            <a:endParaRPr kumimoji="0" lang="es-ES_tradnl" sz="20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5" name="Rectángulo 34"/>
          <p:cNvSpPr/>
          <p:nvPr/>
        </p:nvSpPr>
        <p:spPr bwMode="auto">
          <a:xfrm>
            <a:off x="5736523" y="5867394"/>
            <a:ext cx="6860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6" name="Rectángulo 35"/>
          <p:cNvSpPr/>
          <p:nvPr/>
        </p:nvSpPr>
        <p:spPr bwMode="auto">
          <a:xfrm>
            <a:off x="5681775" y="4854693"/>
            <a:ext cx="880632"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t>XIIIa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37" name="Line 69"/>
          <p:cNvSpPr>
            <a:spLocks noChangeShapeType="1"/>
          </p:cNvSpPr>
          <p:nvPr/>
        </p:nvSpPr>
        <p:spPr bwMode="auto">
          <a:xfrm flipV="1">
            <a:off x="830509" y="2119680"/>
            <a:ext cx="933179" cy="1435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39" name="AutoShape 5"/>
          <p:cNvSpPr>
            <a:spLocks noChangeArrowheads="1"/>
          </p:cNvSpPr>
          <p:nvPr/>
        </p:nvSpPr>
        <p:spPr bwMode="auto">
          <a:xfrm rot="20281964">
            <a:off x="520461" y="2723316"/>
            <a:ext cx="310047" cy="777692"/>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0" name="AutoShape 5"/>
          <p:cNvSpPr>
            <a:spLocks noChangeArrowheads="1"/>
          </p:cNvSpPr>
          <p:nvPr/>
        </p:nvSpPr>
        <p:spPr bwMode="auto">
          <a:xfrm rot="18515607">
            <a:off x="1301169" y="3446715"/>
            <a:ext cx="274638" cy="75565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1" name="AutoShape 13"/>
          <p:cNvSpPr>
            <a:spLocks noChangeArrowheads="1"/>
          </p:cNvSpPr>
          <p:nvPr/>
        </p:nvSpPr>
        <p:spPr bwMode="auto">
          <a:xfrm rot="20123171">
            <a:off x="1927697" y="2750468"/>
            <a:ext cx="2042593" cy="403431"/>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alpha val="84000"/>
            </a:srgbClr>
          </a:solidFill>
          <a:ln w="44450">
            <a:solidFill>
              <a:srgbClr val="002060">
                <a:alpha val="61000"/>
              </a:srgbClr>
            </a:solidFill>
            <a:miter lim="800000"/>
            <a:headEnd/>
            <a:tailEnd/>
          </a:ln>
          <a:effectLst>
            <a:glow rad="38100">
              <a:schemeClr val="accent1">
                <a:alpha val="40000"/>
              </a:schemeClr>
            </a:glow>
            <a:outerShdw blurRad="63500" dist="38099" dir="2700000" algn="ctr" rotWithShape="0">
              <a:schemeClr val="tx1">
                <a:alpha val="74998"/>
              </a:schemeClr>
            </a:outerShdw>
            <a:reflection endPos="0" dir="5400000" sy="-100000" algn="bl" rotWithShape="0"/>
          </a:effectLst>
        </p:spPr>
        <p:txBody>
          <a:bodyPr wrap="none" anchor="ctr"/>
          <a:lstStyle/>
          <a:p>
            <a:endParaRPr lang="es-ES_tradnl"/>
          </a:p>
        </p:txBody>
      </p:sp>
      <p:sp>
        <p:nvSpPr>
          <p:cNvPr id="46" name="AutoShape 9"/>
          <p:cNvSpPr>
            <a:spLocks noChangeArrowheads="1"/>
          </p:cNvSpPr>
          <p:nvPr/>
        </p:nvSpPr>
        <p:spPr bwMode="auto">
          <a:xfrm rot="5237727">
            <a:off x="2040589" y="4178287"/>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7" name="AutoShape 9"/>
          <p:cNvSpPr>
            <a:spLocks noChangeArrowheads="1"/>
          </p:cNvSpPr>
          <p:nvPr/>
        </p:nvSpPr>
        <p:spPr bwMode="auto">
          <a:xfrm rot="5237727">
            <a:off x="3908921" y="3579745"/>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8" name="AutoShape 9"/>
          <p:cNvSpPr>
            <a:spLocks noChangeArrowheads="1"/>
          </p:cNvSpPr>
          <p:nvPr/>
        </p:nvSpPr>
        <p:spPr bwMode="auto">
          <a:xfrm rot="10800000">
            <a:off x="6060426" y="1651595"/>
            <a:ext cx="1235075" cy="61753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gradFill rotWithShape="0">
            <a:gsLst>
              <a:gs pos="0">
                <a:srgbClr val="FFFF00">
                  <a:gamma/>
                  <a:shade val="46275"/>
                  <a:invGamma/>
                </a:srgbClr>
              </a:gs>
              <a:gs pos="50000">
                <a:srgbClr val="FFFF00"/>
              </a:gs>
              <a:gs pos="100000">
                <a:srgbClr val="FFFF00">
                  <a:gamma/>
                  <a:shade val="46275"/>
                  <a:invGamma/>
                </a:srgbClr>
              </a:gs>
            </a:gsLst>
            <a:lin ang="54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49" name="AutoShape 5"/>
          <p:cNvSpPr>
            <a:spLocks noChangeArrowheads="1"/>
          </p:cNvSpPr>
          <p:nvPr/>
        </p:nvSpPr>
        <p:spPr bwMode="auto">
          <a:xfrm rot="21208990">
            <a:off x="212482" y="2260046"/>
            <a:ext cx="226023" cy="524590"/>
          </a:xfrm>
          <a:prstGeom prst="curvedRightArrow">
            <a:avLst>
              <a:gd name="adj1" fmla="val 55029"/>
              <a:gd name="adj2" fmla="val 110058"/>
              <a:gd name="adj3" fmla="val 33333"/>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0" name="AutoShape 85"/>
          <p:cNvSpPr>
            <a:spLocks noChangeArrowheads="1"/>
          </p:cNvSpPr>
          <p:nvPr/>
        </p:nvSpPr>
        <p:spPr bwMode="auto">
          <a:xfrm>
            <a:off x="3898111" y="4652638"/>
            <a:ext cx="583043" cy="416940"/>
          </a:xfrm>
          <a:prstGeom prst="downArrow">
            <a:avLst>
              <a:gd name="adj1" fmla="val 50000"/>
              <a:gd name="adj2" fmla="val 25000"/>
            </a:avLst>
          </a:prstGeom>
          <a:solidFill>
            <a:srgbClr val="FF0000"/>
          </a:soli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endParaRPr lang="es-ES_tradnl"/>
          </a:p>
        </p:txBody>
      </p:sp>
      <p:sp>
        <p:nvSpPr>
          <p:cNvPr id="51" name="Line 69"/>
          <p:cNvSpPr>
            <a:spLocks noChangeShapeType="1"/>
          </p:cNvSpPr>
          <p:nvPr/>
        </p:nvSpPr>
        <p:spPr bwMode="auto">
          <a:xfrm flipV="1">
            <a:off x="3322389" y="5736023"/>
            <a:ext cx="1290240" cy="1683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2" name="Line 69"/>
          <p:cNvSpPr>
            <a:spLocks noChangeShapeType="1"/>
          </p:cNvSpPr>
          <p:nvPr/>
        </p:nvSpPr>
        <p:spPr bwMode="auto">
          <a:xfrm>
            <a:off x="7829118" y="4467877"/>
            <a:ext cx="29433" cy="1012251"/>
          </a:xfrm>
          <a:prstGeom prst="line">
            <a:avLst/>
          </a:prstGeom>
          <a:noFill/>
          <a:ln w="381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3" name="Line 69"/>
          <p:cNvSpPr>
            <a:spLocks noChangeShapeType="1"/>
          </p:cNvSpPr>
          <p:nvPr/>
        </p:nvSpPr>
        <p:spPr bwMode="auto">
          <a:xfrm flipH="1" flipV="1">
            <a:off x="6079548" y="5286741"/>
            <a:ext cx="1870" cy="631592"/>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4" name="Line 69"/>
          <p:cNvSpPr>
            <a:spLocks noChangeShapeType="1"/>
          </p:cNvSpPr>
          <p:nvPr/>
        </p:nvSpPr>
        <p:spPr bwMode="auto">
          <a:xfrm flipV="1">
            <a:off x="5330261" y="3498121"/>
            <a:ext cx="1880218" cy="1685073"/>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5" name="Line 69"/>
          <p:cNvSpPr>
            <a:spLocks noChangeShapeType="1"/>
          </p:cNvSpPr>
          <p:nvPr/>
        </p:nvSpPr>
        <p:spPr bwMode="auto">
          <a:xfrm>
            <a:off x="7829117" y="3247880"/>
            <a:ext cx="3837" cy="709257"/>
          </a:xfrm>
          <a:prstGeom prst="line">
            <a:avLst/>
          </a:prstGeom>
          <a:noFill/>
          <a:ln w="25400">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6" name="Line 69"/>
          <p:cNvSpPr>
            <a:spLocks noChangeShapeType="1"/>
          </p:cNvSpPr>
          <p:nvPr/>
        </p:nvSpPr>
        <p:spPr bwMode="auto">
          <a:xfrm flipV="1">
            <a:off x="6582476" y="5029808"/>
            <a:ext cx="1060051" cy="22479"/>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8" name="Line 69"/>
          <p:cNvSpPr>
            <a:spLocks noChangeShapeType="1"/>
          </p:cNvSpPr>
          <p:nvPr/>
        </p:nvSpPr>
        <p:spPr bwMode="auto">
          <a:xfrm>
            <a:off x="4149488" y="2492896"/>
            <a:ext cx="10904" cy="562360"/>
          </a:xfrm>
          <a:prstGeom prst="line">
            <a:avLst/>
          </a:prstGeom>
          <a:noFill/>
          <a:ln w="603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59" name="Rectángulo redondeado 58"/>
          <p:cNvSpPr/>
          <p:nvPr/>
        </p:nvSpPr>
        <p:spPr bwMode="auto">
          <a:xfrm>
            <a:off x="310189" y="221871"/>
            <a:ext cx="1988677" cy="467444"/>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V</a:t>
            </a:r>
            <a:r>
              <a:rPr lang="es-ES" dirty="0" err="1" smtClean="0">
                <a:solidFill>
                  <a:srgbClr val="002060"/>
                </a:solidFill>
              </a:rPr>
              <a:t>ì</a:t>
            </a:r>
            <a:r>
              <a:rPr lang="es-ES_tradnl" dirty="0" smtClean="0">
                <a:solidFill>
                  <a:srgbClr val="002060"/>
                </a:solidFill>
              </a:rPr>
              <a:t>a </a:t>
            </a:r>
            <a:r>
              <a:rPr lang="es-ES_tradnl" dirty="0" err="1" smtClean="0">
                <a:solidFill>
                  <a:srgbClr val="002060"/>
                </a:solidFill>
              </a:rPr>
              <a:t>Intrinseca</a:t>
            </a:r>
            <a:endParaRPr kumimoji="0" lang="es-ES_tradnl" sz="2400" b="0" i="0" u="none" strike="noStrike" cap="none" normalizeH="0" baseline="0" dirty="0">
              <a:ln>
                <a:noFill/>
              </a:ln>
              <a:solidFill>
                <a:srgbClr val="002060"/>
              </a:solidFill>
              <a:effectLst/>
            </a:endParaRPr>
          </a:p>
        </p:txBody>
      </p:sp>
      <p:sp>
        <p:nvSpPr>
          <p:cNvPr id="60" name="Rectángulo redondeado 59"/>
          <p:cNvSpPr/>
          <p:nvPr/>
        </p:nvSpPr>
        <p:spPr bwMode="auto">
          <a:xfrm>
            <a:off x="6896155" y="207687"/>
            <a:ext cx="1988677" cy="467444"/>
          </a:xfrm>
          <a:prstGeom prst="roundRect">
            <a:avLst/>
          </a:prstGeom>
          <a:solidFill>
            <a:srgbClr val="0070C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V</a:t>
            </a:r>
            <a:r>
              <a:rPr lang="es-ES" dirty="0" err="1" smtClean="0">
                <a:solidFill>
                  <a:srgbClr val="FFFF00"/>
                </a:solidFill>
              </a:rPr>
              <a:t>ì</a:t>
            </a:r>
            <a:r>
              <a:rPr lang="es-ES_tradnl" dirty="0" smtClean="0">
                <a:solidFill>
                  <a:srgbClr val="FFFF00"/>
                </a:solidFill>
              </a:rPr>
              <a:t>a </a:t>
            </a:r>
            <a:r>
              <a:rPr lang="es-ES_tradnl" dirty="0" err="1" smtClean="0">
                <a:solidFill>
                  <a:srgbClr val="FFFF00"/>
                </a:solidFill>
              </a:rPr>
              <a:t>Extrinseca</a:t>
            </a:r>
            <a:endParaRPr kumimoji="0" lang="es-ES_tradnl" sz="2400" b="0" i="0" u="none" strike="noStrike" cap="none" normalizeH="0" baseline="0" dirty="0">
              <a:ln>
                <a:noFill/>
              </a:ln>
              <a:solidFill>
                <a:srgbClr val="FFFF00"/>
              </a:solidFill>
              <a:effectLst/>
            </a:endParaRPr>
          </a:p>
        </p:txBody>
      </p:sp>
      <p:sp>
        <p:nvSpPr>
          <p:cNvPr id="62" name="Forma libre 61"/>
          <p:cNvSpPr/>
          <p:nvPr/>
        </p:nvSpPr>
        <p:spPr bwMode="auto">
          <a:xfrm>
            <a:off x="8029263" y="4393111"/>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3" name="Forma libre 62"/>
          <p:cNvSpPr/>
          <p:nvPr/>
        </p:nvSpPr>
        <p:spPr bwMode="auto">
          <a:xfrm>
            <a:off x="6871531" y="4371300"/>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4" name="Forma libre 63"/>
          <p:cNvSpPr/>
          <p:nvPr/>
        </p:nvSpPr>
        <p:spPr bwMode="auto">
          <a:xfrm>
            <a:off x="8125335" y="4502385"/>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5" name="Forma libre 64"/>
          <p:cNvSpPr/>
          <p:nvPr/>
        </p:nvSpPr>
        <p:spPr bwMode="auto">
          <a:xfrm>
            <a:off x="6667439" y="4518043"/>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6" name="Forma libre 65"/>
          <p:cNvSpPr/>
          <p:nvPr/>
        </p:nvSpPr>
        <p:spPr bwMode="auto">
          <a:xfrm rot="10800000">
            <a:off x="7047368" y="4609977"/>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7" name="Forma libre 66"/>
          <p:cNvSpPr/>
          <p:nvPr/>
        </p:nvSpPr>
        <p:spPr bwMode="auto">
          <a:xfrm rot="10800000">
            <a:off x="7945855" y="4593241"/>
            <a:ext cx="747132" cy="90856"/>
          </a:xfrm>
          <a:custGeom>
            <a:avLst/>
            <a:gdLst>
              <a:gd name="connsiteX0" fmla="*/ 0 w 747132"/>
              <a:gd name="connsiteY0" fmla="*/ 44963 h 90856"/>
              <a:gd name="connsiteX1" fmla="*/ 200722 w 747132"/>
              <a:gd name="connsiteY1" fmla="*/ 89567 h 90856"/>
              <a:gd name="connsiteX2" fmla="*/ 367990 w 747132"/>
              <a:gd name="connsiteY2" fmla="*/ 358 h 90856"/>
              <a:gd name="connsiteX3" fmla="*/ 535259 w 747132"/>
              <a:gd name="connsiteY3" fmla="*/ 56114 h 90856"/>
              <a:gd name="connsiteX4" fmla="*/ 747132 w 747132"/>
              <a:gd name="connsiteY4" fmla="*/ 358 h 90856"/>
              <a:gd name="connsiteX5" fmla="*/ 747132 w 747132"/>
              <a:gd name="connsiteY5" fmla="*/ 358 h 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132" h="90856">
                <a:moveTo>
                  <a:pt x="0" y="44963"/>
                </a:moveTo>
                <a:cubicBezTo>
                  <a:pt x="69695" y="70982"/>
                  <a:pt x="139390" y="97001"/>
                  <a:pt x="200722" y="89567"/>
                </a:cubicBezTo>
                <a:cubicBezTo>
                  <a:pt x="262054" y="82133"/>
                  <a:pt x="312234" y="5933"/>
                  <a:pt x="367990" y="358"/>
                </a:cubicBezTo>
                <a:cubicBezTo>
                  <a:pt x="423746" y="-5218"/>
                  <a:pt x="472069" y="56114"/>
                  <a:pt x="535259" y="56114"/>
                </a:cubicBezTo>
                <a:cubicBezTo>
                  <a:pt x="598449" y="56114"/>
                  <a:pt x="747132" y="358"/>
                  <a:pt x="747132" y="358"/>
                </a:cubicBezTo>
                <a:lnTo>
                  <a:pt x="747132" y="358"/>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69" name="Conector recto 68"/>
          <p:cNvCxnSpPr/>
          <p:nvPr/>
        </p:nvCxnSpPr>
        <p:spPr bwMode="auto">
          <a:xfrm flipH="1">
            <a:off x="7573080" y="6028800"/>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 name="Conector recto 69"/>
          <p:cNvCxnSpPr/>
          <p:nvPr/>
        </p:nvCxnSpPr>
        <p:spPr bwMode="auto">
          <a:xfrm flipH="1">
            <a:off x="7609804" y="608077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Conector recto 70"/>
          <p:cNvCxnSpPr/>
          <p:nvPr/>
        </p:nvCxnSpPr>
        <p:spPr bwMode="auto">
          <a:xfrm flipH="1">
            <a:off x="7653045" y="612192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Conector recto 71"/>
          <p:cNvCxnSpPr/>
          <p:nvPr/>
        </p:nvCxnSpPr>
        <p:spPr bwMode="auto">
          <a:xfrm flipH="1">
            <a:off x="7717096" y="6172816"/>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3" name="Conector recto 72"/>
          <p:cNvCxnSpPr/>
          <p:nvPr/>
        </p:nvCxnSpPr>
        <p:spPr bwMode="auto">
          <a:xfrm flipH="1">
            <a:off x="7754153" y="6217449"/>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 name="Conector recto 73"/>
          <p:cNvCxnSpPr/>
          <p:nvPr/>
        </p:nvCxnSpPr>
        <p:spPr bwMode="auto">
          <a:xfrm flipH="1">
            <a:off x="7801662" y="626275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5" name="Conector recto 74"/>
          <p:cNvCxnSpPr/>
          <p:nvPr/>
        </p:nvCxnSpPr>
        <p:spPr bwMode="auto">
          <a:xfrm flipH="1">
            <a:off x="7517986" y="5980741"/>
            <a:ext cx="506162" cy="4048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7" name="Conector recto 76"/>
          <p:cNvCxnSpPr/>
          <p:nvPr/>
        </p:nvCxnSpPr>
        <p:spPr bwMode="auto">
          <a:xfrm>
            <a:off x="7477208" y="6262751"/>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8" name="Conector recto 77"/>
          <p:cNvCxnSpPr/>
          <p:nvPr/>
        </p:nvCxnSpPr>
        <p:spPr bwMode="auto">
          <a:xfrm>
            <a:off x="7517094" y="6214993"/>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9" name="Conector recto 78"/>
          <p:cNvCxnSpPr/>
          <p:nvPr/>
        </p:nvCxnSpPr>
        <p:spPr bwMode="auto">
          <a:xfrm>
            <a:off x="7562383" y="617225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0" name="Conector recto 79"/>
          <p:cNvCxnSpPr/>
          <p:nvPr/>
        </p:nvCxnSpPr>
        <p:spPr bwMode="auto">
          <a:xfrm>
            <a:off x="7631701" y="614801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1" name="Conector recto 80"/>
          <p:cNvCxnSpPr/>
          <p:nvPr/>
        </p:nvCxnSpPr>
        <p:spPr bwMode="auto">
          <a:xfrm>
            <a:off x="7684835" y="610184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 name="Conector recto 81"/>
          <p:cNvCxnSpPr/>
          <p:nvPr/>
        </p:nvCxnSpPr>
        <p:spPr bwMode="auto">
          <a:xfrm>
            <a:off x="7730289" y="605653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Conector recto 82"/>
          <p:cNvCxnSpPr/>
          <p:nvPr/>
        </p:nvCxnSpPr>
        <p:spPr bwMode="auto">
          <a:xfrm>
            <a:off x="7887498" y="5949280"/>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Conector recto 83"/>
          <p:cNvCxnSpPr/>
          <p:nvPr/>
        </p:nvCxnSpPr>
        <p:spPr bwMode="auto">
          <a:xfrm>
            <a:off x="7815359" y="5975629"/>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5" name="Conector recto 84"/>
          <p:cNvCxnSpPr/>
          <p:nvPr/>
        </p:nvCxnSpPr>
        <p:spPr bwMode="auto">
          <a:xfrm>
            <a:off x="7756738" y="6016568"/>
            <a:ext cx="428918" cy="43151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7" name="Line 69"/>
          <p:cNvSpPr>
            <a:spLocks noChangeShapeType="1"/>
          </p:cNvSpPr>
          <p:nvPr/>
        </p:nvSpPr>
        <p:spPr bwMode="auto">
          <a:xfrm flipV="1">
            <a:off x="5338271" y="5736023"/>
            <a:ext cx="667053" cy="0"/>
          </a:xfrm>
          <a:prstGeom prst="line">
            <a:avLst/>
          </a:prstGeom>
          <a:noFill/>
          <a:ln w="9525">
            <a:solidFill>
              <a:srgbClr val="66CC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88" name="Rectángulo 87"/>
          <p:cNvSpPr/>
          <p:nvPr/>
        </p:nvSpPr>
        <p:spPr bwMode="auto">
          <a:xfrm>
            <a:off x="2054949" y="1284062"/>
            <a:ext cx="5725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C000"/>
                </a:solidFill>
              </a:rPr>
              <a:t>FC</a:t>
            </a:r>
            <a:endParaRPr kumimoji="0" lang="es-ES_tradnl" sz="2400" b="0" i="0" u="none" strike="noStrike" cap="none" normalizeH="0" baseline="0">
              <a:ln>
                <a:noFill/>
              </a:ln>
              <a:solidFill>
                <a:srgbClr val="FFC000"/>
              </a:solidFill>
              <a:effectLst/>
            </a:endParaRPr>
          </a:p>
        </p:txBody>
      </p:sp>
      <p:sp>
        <p:nvSpPr>
          <p:cNvPr id="89" name="AutoShape 13"/>
          <p:cNvSpPr>
            <a:spLocks noChangeArrowheads="1"/>
          </p:cNvSpPr>
          <p:nvPr/>
        </p:nvSpPr>
        <p:spPr bwMode="auto">
          <a:xfrm rot="8685176" flipV="1">
            <a:off x="4367025" y="1498149"/>
            <a:ext cx="1612739" cy="494041"/>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38100">
            <a:solidFill>
              <a:srgbClr val="002060"/>
            </a:solidFill>
            <a:miter lim="800000"/>
            <a:headEnd/>
            <a:tailEnd/>
          </a:ln>
          <a:effectLst>
            <a:glow rad="12700">
              <a:schemeClr val="accent1"/>
            </a:glow>
            <a:outerShdw blurRad="63500" dist="38099" dir="2700000" algn="ctr" rotWithShape="0">
              <a:schemeClr val="tx1">
                <a:alpha val="74998"/>
              </a:schemeClr>
            </a:outerShdw>
          </a:effectLst>
        </p:spPr>
        <p:txBody>
          <a:bodyPr wrap="none" anchor="ctr"/>
          <a:lstStyle/>
          <a:p>
            <a:endParaRPr lang="es-ES_tradnl"/>
          </a:p>
        </p:txBody>
      </p:sp>
      <p:sp>
        <p:nvSpPr>
          <p:cNvPr id="90" name="Rectángulo redondeado 89"/>
          <p:cNvSpPr/>
          <p:nvPr/>
        </p:nvSpPr>
        <p:spPr bwMode="auto">
          <a:xfrm>
            <a:off x="4446501" y="2521418"/>
            <a:ext cx="1340077" cy="396050"/>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a:t>
            </a:r>
            <a:r>
              <a:rPr lang="es-ES_tradnl" sz="1800" dirty="0" err="1" smtClean="0">
                <a:solidFill>
                  <a:srgbClr val="002060"/>
                </a:solidFill>
              </a:rPr>
              <a:t>Com</a:t>
            </a:r>
            <a:r>
              <a:rPr lang="es-ES" sz="1800" dirty="0" err="1" smtClean="0">
                <a:solidFill>
                  <a:srgbClr val="002060"/>
                </a:solidFill>
              </a:rPr>
              <a:t>ún</a:t>
            </a:r>
            <a:endParaRPr kumimoji="0" lang="es-ES_tradnl" sz="1800" b="0" i="0" u="none" strike="noStrike" cap="none" normalizeH="0" baseline="0" dirty="0">
              <a:ln>
                <a:noFill/>
              </a:ln>
              <a:solidFill>
                <a:srgbClr val="002060"/>
              </a:solidFill>
              <a:effectLst/>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07171" y="4638669"/>
            <a:ext cx="963587" cy="997722"/>
          </a:xfrm>
          <a:prstGeom prst="rect">
            <a:avLst/>
          </a:prstGeom>
        </p:spPr>
      </p:pic>
      <p:sp>
        <p:nvSpPr>
          <p:cNvPr id="4" name="Rectángulo redondeado 3"/>
          <p:cNvSpPr/>
          <p:nvPr/>
        </p:nvSpPr>
        <p:spPr bwMode="auto">
          <a:xfrm>
            <a:off x="3024058" y="1847573"/>
            <a:ext cx="2757358" cy="4374626"/>
          </a:xfrm>
          <a:prstGeom prst="roundRect">
            <a:avLst/>
          </a:prstGeom>
          <a:solidFill>
            <a:srgbClr val="7030A0">
              <a:alpha val="16000"/>
            </a:srgbClr>
          </a:solidFill>
          <a:ln w="22225" cap="flat" cmpd="sng" algn="ctr">
            <a:solidFill>
              <a:srgbClr val="FF0000"/>
            </a:solidFill>
            <a:prstDash val="solid"/>
            <a:round/>
            <a:headEnd type="none" w="med" len="med"/>
            <a:tailEnd type="none" w="med" len="med"/>
          </a:ln>
          <a:effectLst>
            <a:glow>
              <a:schemeClr val="accent1"/>
            </a:glow>
            <a:outerShdw blurRad="63500" dist="38099" dir="2700000" algn="ctr" rotWithShape="0">
              <a:schemeClr val="bg2">
                <a:alpha val="74998"/>
              </a:schemeClr>
            </a:outerShdw>
            <a:reflection endPos="0" dist="50800" dir="5400000" sy="-100000" algn="bl" rotWithShape="0"/>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Rectángulo redondeado 4"/>
          <p:cNvSpPr/>
          <p:nvPr/>
        </p:nvSpPr>
        <p:spPr bwMode="auto">
          <a:xfrm>
            <a:off x="5817649" y="823583"/>
            <a:ext cx="3201629" cy="1479620"/>
          </a:xfrm>
          <a:prstGeom prst="roundRect">
            <a:avLst/>
          </a:prstGeom>
          <a:solidFill>
            <a:srgbClr val="0070C0">
              <a:alpha val="40000"/>
            </a:srgbClr>
          </a:solidFill>
          <a:ln w="2540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4" name="Rectángulo redondeado 13"/>
          <p:cNvSpPr/>
          <p:nvPr/>
        </p:nvSpPr>
        <p:spPr bwMode="auto">
          <a:xfrm>
            <a:off x="95711" y="816776"/>
            <a:ext cx="2858174" cy="4566643"/>
          </a:xfrm>
          <a:prstGeom prst="roundRect">
            <a:avLst/>
          </a:prstGeom>
          <a:solidFill>
            <a:srgbClr val="FFFF00">
              <a:alpha val="33000"/>
            </a:srgb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6" name="Rectángulo redondeado 15"/>
          <p:cNvSpPr/>
          <p:nvPr/>
        </p:nvSpPr>
        <p:spPr bwMode="auto">
          <a:xfrm>
            <a:off x="6667439" y="2693556"/>
            <a:ext cx="2285143" cy="1768600"/>
          </a:xfrm>
          <a:prstGeom prst="roundRect">
            <a:avLst/>
          </a:prstGeom>
          <a:solidFill>
            <a:schemeClr val="accent1">
              <a:lumMod val="60000"/>
              <a:lumOff val="40000"/>
              <a:alpha val="46000"/>
            </a:schemeClr>
          </a:solidFill>
          <a:ln w="9525" cap="flat" cmpd="sng" algn="ctr">
            <a:solidFill>
              <a:srgbClr val="FF0000"/>
            </a:solidFill>
            <a:prstDash val="solid"/>
            <a:round/>
            <a:headEnd type="none" w="med" len="med"/>
            <a:tailEnd type="none" w="med" len="med"/>
          </a:ln>
          <a:effectLst>
            <a:outerShdw blurRad="63500" dist="38099" dir="2700000" algn="ctr" rotWithShape="0">
              <a:schemeClr val="bg2">
                <a:alpha val="74998"/>
              </a:schemeClr>
            </a:outerShdw>
            <a:reflection endPos="0" dist="50800" dir="5400000" sy="-100000" algn="bl" rotWithShape="0"/>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8" name="Rectángulo redondeado 17"/>
          <p:cNvSpPr/>
          <p:nvPr/>
        </p:nvSpPr>
        <p:spPr bwMode="auto">
          <a:xfrm>
            <a:off x="328448" y="5366380"/>
            <a:ext cx="2221610" cy="597894"/>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smtClean="0">
                <a:ln>
                  <a:noFill/>
                </a:ln>
                <a:solidFill>
                  <a:srgbClr val="002060"/>
                </a:solidFill>
                <a:effectLst/>
                <a:latin typeface="Times New Roman" charset="0"/>
                <a:ea typeface="Times New Roman" charset="0"/>
                <a:cs typeface="Times New Roman" charset="0"/>
              </a:rPr>
              <a:t>  </a:t>
            </a:r>
            <a:r>
              <a:rPr kumimoji="0" lang="es-ES_tradnl" sz="2400" b="1" i="0" u="none" strike="noStrike" cap="none" normalizeH="0" baseline="0" dirty="0" err="1" smtClean="0">
                <a:ln>
                  <a:noFill/>
                </a:ln>
                <a:solidFill>
                  <a:srgbClr val="002060"/>
                </a:solidFill>
                <a:effectLst/>
                <a:latin typeface="Times New Roman" charset="0"/>
                <a:ea typeface="Times New Roman" charset="0"/>
                <a:cs typeface="Times New Roman" charset="0"/>
              </a:rPr>
              <a:t>aPTT</a:t>
            </a:r>
            <a:r>
              <a:rPr kumimoji="0" lang="es-ES_tradnl" sz="2400" b="1" i="0" u="none" strike="noStrike" cap="none" normalizeH="0" dirty="0" smtClean="0">
                <a:ln>
                  <a:noFill/>
                </a:ln>
                <a:solidFill>
                  <a:srgbClr val="002060"/>
                </a:solidFill>
                <a:effectLst/>
                <a:latin typeface="Times New Roman" charset="0"/>
                <a:ea typeface="Times New Roman" charset="0"/>
                <a:cs typeface="Times New Roman" charset="0"/>
              </a:rPr>
              <a:t> - KPTT</a:t>
            </a:r>
            <a:endParaRPr kumimoji="0" lang="es-ES_tradnl" sz="2400" b="1"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76" name="Rectángulo redondeado 75"/>
          <p:cNvSpPr/>
          <p:nvPr/>
        </p:nvSpPr>
        <p:spPr bwMode="auto">
          <a:xfrm>
            <a:off x="3254987" y="150954"/>
            <a:ext cx="3184476" cy="987824"/>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smtClean="0">
                <a:ln>
                  <a:noFill/>
                </a:ln>
                <a:solidFill>
                  <a:srgbClr val="002060"/>
                </a:solidFill>
                <a:effectLst/>
                <a:latin typeface="Times New Roman" charset="0"/>
                <a:ea typeface="Times New Roman" charset="0"/>
                <a:cs typeface="Times New Roman" charset="0"/>
              </a:rPr>
              <a:t>  </a:t>
            </a:r>
            <a:r>
              <a:rPr kumimoji="0" lang="es-ES_tradnl" sz="3200" b="1" i="0" u="none" strike="noStrike" cap="none" normalizeH="0" baseline="0" dirty="0" smtClean="0">
                <a:ln>
                  <a:noFill/>
                </a:ln>
                <a:solidFill>
                  <a:srgbClr val="002060"/>
                </a:solidFill>
                <a:effectLst/>
                <a:latin typeface="Times New Roman" charset="0"/>
                <a:ea typeface="Times New Roman" charset="0"/>
                <a:cs typeface="Times New Roman" charset="0"/>
              </a:rPr>
              <a:t>TP</a:t>
            </a:r>
          </a:p>
          <a:p>
            <a:pPr marL="0" marR="0" indent="0" algn="ctr" defTabSz="914400" rtl="0" eaLnBrk="1" fontAlgn="base" latinLnBrk="0" hangingPunct="1">
              <a:lnSpc>
                <a:spcPct val="100000"/>
              </a:lnSpc>
              <a:spcBef>
                <a:spcPct val="0"/>
              </a:spcBef>
              <a:spcAft>
                <a:spcPct val="0"/>
              </a:spcAft>
              <a:buClrTx/>
              <a:buSzTx/>
              <a:buFontTx/>
              <a:buNone/>
              <a:tabLst/>
            </a:pPr>
            <a:r>
              <a:rPr lang="es-ES_tradnl" b="1" dirty="0" smtClean="0">
                <a:solidFill>
                  <a:srgbClr val="002060"/>
                </a:solidFill>
              </a:rPr>
              <a:t>Tiempo de </a:t>
            </a:r>
            <a:r>
              <a:rPr lang="es-ES_tradnl" b="1" dirty="0" err="1" smtClean="0">
                <a:solidFill>
                  <a:srgbClr val="002060"/>
                </a:solidFill>
              </a:rPr>
              <a:t>Protrobina</a:t>
            </a:r>
            <a:endParaRPr kumimoji="0" lang="es-ES_tradnl" sz="2400" b="1"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86" name="Rectángulo redondeado 85"/>
          <p:cNvSpPr/>
          <p:nvPr/>
        </p:nvSpPr>
        <p:spPr bwMode="auto">
          <a:xfrm>
            <a:off x="5369042" y="3227991"/>
            <a:ext cx="1641261" cy="653639"/>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rgbClr val="002060"/>
                </a:solidFill>
                <a:effectLst/>
                <a:latin typeface="Times New Roman" charset="0"/>
                <a:ea typeface="Times New Roman" charset="0"/>
                <a:cs typeface="Times New Roman" charset="0"/>
              </a:rPr>
              <a:t>TT</a:t>
            </a:r>
          </a:p>
          <a:p>
            <a:pPr marL="0" marR="0" indent="0" algn="ctr" defTabSz="914400" rtl="0" eaLnBrk="1" fontAlgn="base" latinLnBrk="0" hangingPunct="1">
              <a:lnSpc>
                <a:spcPct val="100000"/>
              </a:lnSpc>
              <a:spcBef>
                <a:spcPct val="0"/>
              </a:spcBef>
              <a:spcAft>
                <a:spcPct val="0"/>
              </a:spcAft>
              <a:buClrTx/>
              <a:buSzTx/>
              <a:buFontTx/>
              <a:buNone/>
              <a:tabLst/>
            </a:pPr>
            <a:r>
              <a:rPr lang="es-ES_tradnl" sz="1200" b="1" dirty="0" smtClean="0">
                <a:solidFill>
                  <a:srgbClr val="002060"/>
                </a:solidFill>
              </a:rPr>
              <a:t>Tiempo de Trombina</a:t>
            </a:r>
            <a:endParaRPr kumimoji="0" lang="es-ES_tradnl" sz="1200" b="1" i="0" u="none" strike="noStrike" cap="none" normalizeH="0" baseline="0" dirty="0">
              <a:ln>
                <a:noFill/>
              </a:ln>
              <a:solidFill>
                <a:srgbClr val="002060"/>
              </a:solidFill>
              <a:effectLst/>
            </a:endParaRPr>
          </a:p>
        </p:txBody>
      </p:sp>
      <p:sp>
        <p:nvSpPr>
          <p:cNvPr id="91" name="Rectángulo redondeado 90"/>
          <p:cNvSpPr/>
          <p:nvPr/>
        </p:nvSpPr>
        <p:spPr bwMode="auto">
          <a:xfrm>
            <a:off x="8079242" y="3387931"/>
            <a:ext cx="1026341" cy="333758"/>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ía</a:t>
            </a:r>
            <a:r>
              <a:rPr lang="es-ES" sz="1800" dirty="0" smtClean="0">
                <a:solidFill>
                  <a:srgbClr val="002060"/>
                </a:solidFill>
              </a:rPr>
              <a:t> Final</a:t>
            </a:r>
            <a:endParaRPr kumimoji="0" lang="es-ES_tradnl" sz="1800" b="0" i="0" u="none" strike="noStrike" cap="none" normalizeH="0" baseline="0" dirty="0">
              <a:ln>
                <a:noFill/>
              </a:ln>
              <a:solidFill>
                <a:srgbClr val="002060"/>
              </a:solidFill>
              <a:effectLst/>
            </a:endParaRPr>
          </a:p>
        </p:txBody>
      </p:sp>
      <p:sp>
        <p:nvSpPr>
          <p:cNvPr id="92" name="Rectángulo redondeado 91"/>
          <p:cNvSpPr/>
          <p:nvPr/>
        </p:nvSpPr>
        <p:spPr bwMode="auto">
          <a:xfrm>
            <a:off x="2987444" y="6280185"/>
            <a:ext cx="1754283" cy="426272"/>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smtClean="0">
                <a:ln>
                  <a:noFill/>
                </a:ln>
                <a:solidFill>
                  <a:srgbClr val="002060"/>
                </a:solidFill>
                <a:effectLst/>
                <a:latin typeface="Times New Roman" charset="0"/>
                <a:ea typeface="Times New Roman" charset="0"/>
                <a:cs typeface="Times New Roman" charset="0"/>
              </a:rPr>
              <a:t> </a:t>
            </a:r>
            <a:r>
              <a:rPr lang="es-ES_tradnl" b="1" smtClean="0">
                <a:solidFill>
                  <a:srgbClr val="002060"/>
                </a:solidFill>
              </a:rPr>
              <a:t>APTT - TP</a:t>
            </a:r>
            <a:endParaRPr kumimoji="0" lang="es-ES_tradnl" sz="2400" b="1" i="0" u="none" strike="noStrike" cap="none" normalizeH="0" baseline="0" dirty="0">
              <a:ln>
                <a:noFill/>
              </a:ln>
              <a:solidFill>
                <a:srgbClr val="00206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5378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checkerboard(across)">
                                      <p:cBhvr>
                                        <p:cTn id="18" dur="500"/>
                                        <p:tgtEl>
                                          <p:spTgt spid="7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checkerboard(across)">
                                      <p:cBhvr>
                                        <p:cTn id="26" dur="500"/>
                                        <p:tgtEl>
                                          <p:spTgt spid="9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checkerboard(across)">
                                      <p:cBhvr>
                                        <p:cTn id="3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6" grpId="0" animBg="1"/>
      <p:bldP spid="18" grpId="0" animBg="1"/>
      <p:bldP spid="76" grpId="0" animBg="1"/>
      <p:bldP spid="86" grpId="0" animBg="1"/>
      <p:bldP spid="9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arriba 1"/>
          <p:cNvSpPr/>
          <p:nvPr/>
        </p:nvSpPr>
        <p:spPr bwMode="auto">
          <a:xfrm rot="8492641">
            <a:off x="894286" y="731238"/>
            <a:ext cx="2169538" cy="4066864"/>
          </a:xfrm>
          <a:prstGeom prst="upArrow">
            <a:avLst/>
          </a:prstGeom>
          <a:solidFill>
            <a:schemeClr val="accent6">
              <a:lumMod val="5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 name="Flecha arriba 2"/>
          <p:cNvSpPr/>
          <p:nvPr/>
        </p:nvSpPr>
        <p:spPr bwMode="auto">
          <a:xfrm rot="13432565">
            <a:off x="6206116" y="714835"/>
            <a:ext cx="1639464" cy="3265671"/>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 name="Flecha arriba 3"/>
          <p:cNvSpPr/>
          <p:nvPr/>
        </p:nvSpPr>
        <p:spPr bwMode="auto">
          <a:xfrm rot="5400000">
            <a:off x="4153160" y="4048339"/>
            <a:ext cx="1170953" cy="2742135"/>
          </a:xfrm>
          <a:prstGeom prst="up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rriba 4"/>
          <p:cNvSpPr/>
          <p:nvPr/>
        </p:nvSpPr>
        <p:spPr bwMode="auto">
          <a:xfrm rot="10800000">
            <a:off x="3797137" y="2781096"/>
            <a:ext cx="1605751" cy="2059776"/>
          </a:xfrm>
          <a:prstGeom prst="up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abajo 5"/>
          <p:cNvSpPr/>
          <p:nvPr/>
        </p:nvSpPr>
        <p:spPr bwMode="auto">
          <a:xfrm>
            <a:off x="7492929" y="5661248"/>
            <a:ext cx="396578" cy="696359"/>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Rectángulo 6"/>
          <p:cNvSpPr/>
          <p:nvPr/>
        </p:nvSpPr>
        <p:spPr bwMode="auto">
          <a:xfrm>
            <a:off x="454275" y="1243328"/>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0000"/>
                </a:solidFill>
              </a:rPr>
              <a:t>PK</a:t>
            </a:r>
            <a:endParaRPr kumimoji="0" lang="es-ES_tradnl" sz="2400" b="0" i="0" u="none" strike="noStrike" cap="none" normalizeH="0" baseline="0" dirty="0">
              <a:ln>
                <a:noFill/>
              </a:ln>
              <a:solidFill>
                <a:srgbClr val="FF0000"/>
              </a:solidFill>
              <a:effectLst/>
            </a:endParaRPr>
          </a:p>
        </p:txBody>
      </p:sp>
      <p:sp>
        <p:nvSpPr>
          <p:cNvPr id="8" name="Rectángulo 7"/>
          <p:cNvSpPr/>
          <p:nvPr/>
        </p:nvSpPr>
        <p:spPr bwMode="auto">
          <a:xfrm>
            <a:off x="1178594" y="1234870"/>
            <a:ext cx="37628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0000"/>
                </a:solidFill>
              </a:rPr>
              <a:t>K</a:t>
            </a:r>
            <a:endParaRPr kumimoji="0" lang="es-ES_tradnl" sz="2400" b="0" i="0" u="none" strike="noStrike" cap="none" normalizeH="0" baseline="0">
              <a:ln>
                <a:noFill/>
              </a:ln>
              <a:solidFill>
                <a:srgbClr val="FF0000"/>
              </a:solidFill>
              <a:effectLst/>
            </a:endParaRPr>
          </a:p>
        </p:txBody>
      </p:sp>
      <p:sp>
        <p:nvSpPr>
          <p:cNvPr id="9" name="Rectángulo 8"/>
          <p:cNvSpPr/>
          <p:nvPr/>
        </p:nvSpPr>
        <p:spPr bwMode="auto">
          <a:xfrm>
            <a:off x="641394" y="1041678"/>
            <a:ext cx="9971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solidFill>
                  <a:srgbClr val="FF0000"/>
                </a:solidFill>
              </a:rPr>
              <a:t>QAPM</a:t>
            </a:r>
            <a:endParaRPr kumimoji="0" lang="es-ES_tradnl" sz="1600" b="0" i="0" u="none" strike="noStrike" cap="none" normalizeH="0" baseline="0" dirty="0">
              <a:ln>
                <a:noFill/>
              </a:ln>
              <a:solidFill>
                <a:srgbClr val="FF0000"/>
              </a:solidFill>
              <a:effectLst/>
            </a:endParaRPr>
          </a:p>
        </p:txBody>
      </p:sp>
      <p:sp>
        <p:nvSpPr>
          <p:cNvPr id="10" name="Rectángulo 9"/>
          <p:cNvSpPr/>
          <p:nvPr/>
        </p:nvSpPr>
        <p:spPr bwMode="auto">
          <a:xfrm>
            <a:off x="1010580" y="1762193"/>
            <a:ext cx="669199"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0070C0"/>
                </a:solidFill>
              </a:rPr>
              <a:t>XIIa</a:t>
            </a:r>
            <a:endParaRPr kumimoji="0" lang="es-ES_tradnl" sz="2400" b="0" i="0" u="none" strike="noStrike" cap="none" normalizeH="0" baseline="0" dirty="0">
              <a:ln>
                <a:noFill/>
              </a:ln>
              <a:solidFill>
                <a:srgbClr val="0070C0"/>
              </a:solidFill>
              <a:effectLst/>
            </a:endParaRPr>
          </a:p>
        </p:txBody>
      </p:sp>
      <p:sp>
        <p:nvSpPr>
          <p:cNvPr id="11" name="Rectángulo 10"/>
          <p:cNvSpPr/>
          <p:nvPr/>
        </p:nvSpPr>
        <p:spPr bwMode="auto">
          <a:xfrm>
            <a:off x="1607598" y="2340102"/>
            <a:ext cx="55630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FFFF00"/>
                </a:solidFill>
              </a:rPr>
              <a:t>XIa</a:t>
            </a:r>
            <a:endParaRPr kumimoji="0" lang="es-ES_tradnl" sz="2400" b="0" i="0" u="none" strike="noStrike" cap="none" normalizeH="0" baseline="0" dirty="0">
              <a:ln>
                <a:noFill/>
              </a:ln>
              <a:solidFill>
                <a:srgbClr val="FFFF00"/>
              </a:solidFill>
              <a:effectLst/>
            </a:endParaRPr>
          </a:p>
        </p:txBody>
      </p:sp>
      <p:sp>
        <p:nvSpPr>
          <p:cNvPr id="12" name="Rectángulo 11"/>
          <p:cNvSpPr/>
          <p:nvPr/>
        </p:nvSpPr>
        <p:spPr bwMode="auto">
          <a:xfrm>
            <a:off x="2250979" y="2781096"/>
            <a:ext cx="843371" cy="171468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92D050"/>
                </a:solidFill>
              </a:rPr>
              <a:t>IXa</a:t>
            </a:r>
            <a:endParaRPr lang="es-ES_tradnl" dirty="0" smtClean="0">
              <a:solidFill>
                <a:srgbClr val="92D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err="1" smtClean="0">
                <a:solidFill>
                  <a:srgbClr val="FFC000"/>
                </a:solidFill>
              </a:rPr>
              <a:t>VIIIa</a:t>
            </a:r>
            <a:endParaRPr kumimoji="0" lang="es-ES_tradnl" sz="2400" b="1" i="0" u="none" strike="noStrike" cap="none" normalizeH="0" baseline="0" dirty="0">
              <a:ln>
                <a:noFill/>
              </a:ln>
              <a:solidFill>
                <a:srgbClr val="FFC000"/>
              </a:solidFill>
              <a:effectLst/>
            </a:endParaRPr>
          </a:p>
        </p:txBody>
      </p:sp>
      <p:sp>
        <p:nvSpPr>
          <p:cNvPr id="14" name="Rectángulo 13"/>
          <p:cNvSpPr/>
          <p:nvPr/>
        </p:nvSpPr>
        <p:spPr bwMode="auto">
          <a:xfrm>
            <a:off x="4252576" y="2781096"/>
            <a:ext cx="452491"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200" b="1" dirty="0" err="1" smtClean="0">
                <a:solidFill>
                  <a:srgbClr val="00B050"/>
                </a:solidFill>
              </a:rPr>
              <a:t>Xa</a:t>
            </a:r>
            <a:endParaRPr lang="es-ES_tradnl" sz="3200"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b="1" dirty="0" smtClean="0">
                <a:solidFill>
                  <a:srgbClr val="002060"/>
                </a:solidFill>
              </a:rPr>
              <a:t>Va</a:t>
            </a:r>
            <a:endParaRPr kumimoji="0" lang="es-ES_tradnl" sz="2400" b="1" i="0" u="none" strike="noStrike" cap="none" normalizeH="0" baseline="0" dirty="0">
              <a:ln>
                <a:noFill/>
              </a:ln>
              <a:solidFill>
                <a:srgbClr val="002060"/>
              </a:solidFill>
              <a:effectLst/>
            </a:endParaRPr>
          </a:p>
        </p:txBody>
      </p:sp>
      <p:sp>
        <p:nvSpPr>
          <p:cNvPr id="15" name="Rectángulo 14"/>
          <p:cNvSpPr/>
          <p:nvPr/>
        </p:nvSpPr>
        <p:spPr bwMode="auto">
          <a:xfrm rot="18862953">
            <a:off x="6494989" y="1547106"/>
            <a:ext cx="1719917" cy="953152"/>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smtClean="0">
                <a:solidFill>
                  <a:srgbClr val="002060"/>
                </a:solidFill>
              </a:rPr>
              <a:t> </a:t>
            </a:r>
            <a:r>
              <a:rPr lang="es-ES_tradnl" sz="3200" b="1" dirty="0" err="1" smtClean="0">
                <a:solidFill>
                  <a:srgbClr val="002060"/>
                </a:solidFill>
              </a:rPr>
              <a:t>VIIa</a:t>
            </a:r>
            <a:r>
              <a:rPr lang="es-ES_tradnl" sz="3200" b="1" dirty="0" smtClean="0">
                <a:solidFill>
                  <a:srgbClr val="002060"/>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 FL </a:t>
            </a:r>
            <a:r>
              <a:rPr lang="mr-IN" dirty="0" smtClean="0"/>
              <a:t>–</a:t>
            </a:r>
            <a:r>
              <a:rPr lang="es-ES_tradnl" dirty="0" smtClean="0"/>
              <a:t>Ca+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16" name="Explosión 1 15"/>
          <p:cNvSpPr/>
          <p:nvPr/>
        </p:nvSpPr>
        <p:spPr bwMode="auto">
          <a:xfrm>
            <a:off x="7752040" y="249023"/>
            <a:ext cx="1152128" cy="82671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7" name="Rectángulo 16"/>
          <p:cNvSpPr/>
          <p:nvPr/>
        </p:nvSpPr>
        <p:spPr bwMode="auto">
          <a:xfrm>
            <a:off x="3802341" y="5102498"/>
            <a:ext cx="432048"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dirty="0" smtClean="0">
                <a:solidFill>
                  <a:srgbClr val="002060"/>
                </a:solidFill>
              </a:rPr>
              <a:t>II</a:t>
            </a:r>
            <a:endParaRPr kumimoji="0" lang="es-ES_tradnl" sz="3600" b="0" i="0" u="none" strike="noStrike" cap="none" normalizeH="0" baseline="0" dirty="0">
              <a:ln>
                <a:noFill/>
              </a:ln>
              <a:solidFill>
                <a:srgbClr val="002060"/>
              </a:solidFill>
              <a:effectLst/>
            </a:endParaRPr>
          </a:p>
        </p:txBody>
      </p:sp>
      <p:sp>
        <p:nvSpPr>
          <p:cNvPr id="18" name="Explosión 1 17"/>
          <p:cNvSpPr/>
          <p:nvPr/>
        </p:nvSpPr>
        <p:spPr bwMode="auto">
          <a:xfrm>
            <a:off x="4961761" y="4998753"/>
            <a:ext cx="769024" cy="950527"/>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002060"/>
                </a:solidFill>
              </a:rPr>
              <a:t>IIa</a:t>
            </a:r>
            <a:endParaRPr lang="es-ES_tradnl"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a:solidFill>
                  <a:srgbClr val="002060"/>
                </a:solidFill>
              </a:rPr>
              <a:t>T</a:t>
            </a:r>
            <a:r>
              <a:rPr kumimoji="0" lang="es-ES_tradnl" sz="1400" b="0" i="0" u="none" strike="noStrike" cap="none" normalizeH="0" baseline="0" dirty="0" smtClean="0">
                <a:ln>
                  <a:noFill/>
                </a:ln>
                <a:solidFill>
                  <a:srgbClr val="002060"/>
                </a:solidFill>
                <a:effectLst/>
              </a:rPr>
              <a:t>rombina</a:t>
            </a:r>
            <a:endParaRPr kumimoji="0" lang="es-ES_tradnl" sz="1400" b="0" i="0" u="none" strike="noStrike" cap="none" normalizeH="0" baseline="0" dirty="0">
              <a:ln>
                <a:noFill/>
              </a:ln>
              <a:solidFill>
                <a:srgbClr val="002060"/>
              </a:solidFill>
              <a:effectLst/>
            </a:endParaRPr>
          </a:p>
        </p:txBody>
      </p:sp>
      <p:sp>
        <p:nvSpPr>
          <p:cNvPr id="19" name="Rectángulo 18"/>
          <p:cNvSpPr/>
          <p:nvPr/>
        </p:nvSpPr>
        <p:spPr bwMode="auto">
          <a:xfrm>
            <a:off x="6689952" y="4034809"/>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t>Fibrin</a:t>
            </a:r>
            <a:r>
              <a:rPr lang="es-ES" dirty="0" err="1" smtClean="0"/>
              <a:t>ò</a:t>
            </a:r>
            <a:r>
              <a:rPr lang="es-ES_tradnl" dirty="0" err="1" smtClean="0"/>
              <a:t>geno</a:t>
            </a:r>
            <a:r>
              <a:rPr lang="es-ES_tradnl" dirty="0" smtClean="0"/>
              <a:t> - I</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0" name="Rectángulo 19"/>
          <p:cNvSpPr/>
          <p:nvPr/>
        </p:nvSpPr>
        <p:spPr bwMode="auto">
          <a:xfrm>
            <a:off x="6689952" y="5167674"/>
            <a:ext cx="2124175"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t>Fibrina Soluble</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1" name="Rectángulo 20"/>
          <p:cNvSpPr/>
          <p:nvPr/>
        </p:nvSpPr>
        <p:spPr bwMode="auto">
          <a:xfrm>
            <a:off x="6639357" y="6357607"/>
            <a:ext cx="230662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t>FIBRINA ESTABLE</a:t>
            </a:r>
            <a:endParaRPr kumimoji="0" lang="es-ES_tradnl" sz="20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22" name="Rectángulo 21"/>
          <p:cNvSpPr/>
          <p:nvPr/>
        </p:nvSpPr>
        <p:spPr bwMode="auto">
          <a:xfrm>
            <a:off x="6297240" y="5733987"/>
            <a:ext cx="880632"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dirty="0" err="1" smtClean="0">
                <a:solidFill>
                  <a:srgbClr val="FFC000"/>
                </a:solidFill>
              </a:rPr>
              <a:t>XIIIa</a:t>
            </a:r>
            <a:endParaRPr kumimoji="0" lang="es-ES_tradnl" sz="3600" b="0" i="0" u="none" strike="noStrike" cap="none" normalizeH="0" baseline="0" dirty="0">
              <a:ln>
                <a:noFill/>
              </a:ln>
              <a:solidFill>
                <a:srgbClr val="FFC000"/>
              </a:solidFill>
              <a:effectLst/>
            </a:endParaRPr>
          </a:p>
        </p:txBody>
      </p:sp>
      <p:sp>
        <p:nvSpPr>
          <p:cNvPr id="23" name="Flecha abajo 22"/>
          <p:cNvSpPr/>
          <p:nvPr/>
        </p:nvSpPr>
        <p:spPr bwMode="auto">
          <a:xfrm>
            <a:off x="7504890" y="4551319"/>
            <a:ext cx="372656" cy="65938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24" name="Line 69"/>
          <p:cNvSpPr>
            <a:spLocks noChangeShapeType="1"/>
          </p:cNvSpPr>
          <p:nvPr/>
        </p:nvSpPr>
        <p:spPr bwMode="auto">
          <a:xfrm flipV="1">
            <a:off x="4249771" y="5459657"/>
            <a:ext cx="682269" cy="2911"/>
          </a:xfrm>
          <a:prstGeom prst="line">
            <a:avLst/>
          </a:prstGeom>
          <a:noFill/>
          <a:ln w="4445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a:p>
        </p:txBody>
      </p:sp>
      <p:sp>
        <p:nvSpPr>
          <p:cNvPr id="25" name="Elipse 24"/>
          <p:cNvSpPr/>
          <p:nvPr/>
        </p:nvSpPr>
        <p:spPr bwMode="auto">
          <a:xfrm>
            <a:off x="128235" y="472881"/>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26" name="Elipse 25"/>
          <p:cNvSpPr/>
          <p:nvPr/>
        </p:nvSpPr>
        <p:spPr bwMode="auto">
          <a:xfrm>
            <a:off x="760062" y="472881"/>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27" name="Elipse 26"/>
          <p:cNvSpPr/>
          <p:nvPr/>
        </p:nvSpPr>
        <p:spPr bwMode="auto">
          <a:xfrm>
            <a:off x="1391889" y="472881"/>
            <a:ext cx="360040" cy="28803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b="1" dirty="0">
                <a:solidFill>
                  <a:srgbClr val="002060"/>
                </a:solidFill>
              </a:rPr>
              <a:t>-</a:t>
            </a:r>
            <a:endParaRPr kumimoji="0" lang="es-ES_tradnl" sz="3200" b="1" i="0" u="none" strike="noStrike" cap="none" normalizeH="0" baseline="0" dirty="0">
              <a:ln>
                <a:noFill/>
              </a:ln>
              <a:solidFill>
                <a:srgbClr val="002060"/>
              </a:solidFill>
              <a:effectLst/>
            </a:endParaRPr>
          </a:p>
        </p:txBody>
      </p:sp>
      <p:sp>
        <p:nvSpPr>
          <p:cNvPr id="28" name="Rectángulo 27"/>
          <p:cNvSpPr/>
          <p:nvPr/>
        </p:nvSpPr>
        <p:spPr bwMode="auto">
          <a:xfrm>
            <a:off x="1807407" y="395050"/>
            <a:ext cx="57255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C000"/>
                </a:solidFill>
              </a:rPr>
              <a:t>FC</a:t>
            </a:r>
            <a:endParaRPr kumimoji="0" lang="es-ES_tradnl" sz="2400" b="0" i="0" u="none" strike="noStrike" cap="none" normalizeH="0" baseline="0">
              <a:ln>
                <a:noFill/>
              </a:ln>
              <a:solidFill>
                <a:srgbClr val="FFC000"/>
              </a:solidFill>
              <a:effectLst/>
            </a:endParaRPr>
          </a:p>
        </p:txBody>
      </p:sp>
      <p:sp>
        <p:nvSpPr>
          <p:cNvPr id="29" name="Rectángulo 28"/>
          <p:cNvSpPr/>
          <p:nvPr/>
        </p:nvSpPr>
        <p:spPr bwMode="auto">
          <a:xfrm>
            <a:off x="128235" y="827098"/>
            <a:ext cx="3433505" cy="3724221"/>
          </a:xfrm>
          <a:prstGeom prst="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0" name="Rectángulo redondeado 29"/>
          <p:cNvSpPr/>
          <p:nvPr/>
        </p:nvSpPr>
        <p:spPr bwMode="auto">
          <a:xfrm>
            <a:off x="553038" y="4558345"/>
            <a:ext cx="2221610" cy="597894"/>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1" i="0" u="none" strike="noStrike" cap="none" normalizeH="0" baseline="0" smtClean="0">
                <a:ln>
                  <a:noFill/>
                </a:ln>
                <a:solidFill>
                  <a:srgbClr val="002060"/>
                </a:solidFill>
                <a:effectLst/>
                <a:latin typeface="Times New Roman" charset="0"/>
                <a:ea typeface="Times New Roman" charset="0"/>
                <a:cs typeface="Times New Roman" charset="0"/>
              </a:rPr>
              <a:t>  </a:t>
            </a:r>
            <a:r>
              <a:rPr kumimoji="0" lang="es-ES_tradnl" sz="2400" b="1" i="0" u="none" strike="noStrike" cap="none" normalizeH="0" baseline="0" dirty="0" err="1" smtClean="0">
                <a:ln>
                  <a:noFill/>
                </a:ln>
                <a:solidFill>
                  <a:srgbClr val="002060"/>
                </a:solidFill>
                <a:effectLst/>
                <a:latin typeface="Times New Roman" charset="0"/>
                <a:ea typeface="Times New Roman" charset="0"/>
                <a:cs typeface="Times New Roman" charset="0"/>
              </a:rPr>
              <a:t>aPTT</a:t>
            </a:r>
            <a:r>
              <a:rPr kumimoji="0" lang="es-ES_tradnl" sz="2400" b="1" i="0" u="none" strike="noStrike" cap="none" normalizeH="0" dirty="0" smtClean="0">
                <a:ln>
                  <a:noFill/>
                </a:ln>
                <a:solidFill>
                  <a:srgbClr val="002060"/>
                </a:solidFill>
                <a:effectLst/>
                <a:latin typeface="Times New Roman" charset="0"/>
                <a:ea typeface="Times New Roman" charset="0"/>
                <a:cs typeface="Times New Roman" charset="0"/>
              </a:rPr>
              <a:t> - KPTT</a:t>
            </a:r>
            <a:endParaRPr kumimoji="0" lang="es-ES_tradnl" sz="2400" b="1"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31" name="Rectángulo 30"/>
          <p:cNvSpPr/>
          <p:nvPr/>
        </p:nvSpPr>
        <p:spPr bwMode="auto">
          <a:xfrm>
            <a:off x="5684484" y="827098"/>
            <a:ext cx="2847956" cy="2983886"/>
          </a:xfrm>
          <a:prstGeom prst="rect">
            <a:avLst/>
          </a:prstGeom>
          <a:noFill/>
          <a:ln w="6350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2" name="Rectángulo redondeado 31"/>
          <p:cNvSpPr/>
          <p:nvPr/>
        </p:nvSpPr>
        <p:spPr bwMode="auto">
          <a:xfrm>
            <a:off x="4429765" y="248799"/>
            <a:ext cx="2260187" cy="792879"/>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800" b="1" i="0" u="none" strike="noStrike" cap="none" normalizeH="0" baseline="0" dirty="0" smtClean="0">
                <a:ln>
                  <a:noFill/>
                </a:ln>
                <a:solidFill>
                  <a:srgbClr val="002060"/>
                </a:solidFill>
                <a:effectLst/>
                <a:latin typeface="Times New Roman" charset="0"/>
                <a:ea typeface="Times New Roman" charset="0"/>
                <a:cs typeface="Times New Roman" charset="0"/>
              </a:rPr>
              <a:t>  </a:t>
            </a:r>
            <a:r>
              <a:rPr kumimoji="0" lang="es-ES_tradnl" b="1" i="0" u="none" strike="noStrike" cap="none" normalizeH="0" baseline="0" dirty="0" smtClean="0">
                <a:ln>
                  <a:noFill/>
                </a:ln>
                <a:solidFill>
                  <a:srgbClr val="002060"/>
                </a:solidFill>
                <a:effectLst/>
                <a:latin typeface="Times New Roman" charset="0"/>
                <a:ea typeface="Times New Roman" charset="0"/>
                <a:cs typeface="Times New Roman" charset="0"/>
              </a:rPr>
              <a:t>TP</a:t>
            </a:r>
          </a:p>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smtClean="0">
                <a:solidFill>
                  <a:srgbClr val="002060"/>
                </a:solidFill>
              </a:rPr>
              <a:t>Tiempo de </a:t>
            </a:r>
            <a:r>
              <a:rPr lang="es-ES_tradnl" sz="1800" b="1" dirty="0" err="1" smtClean="0">
                <a:solidFill>
                  <a:srgbClr val="002060"/>
                </a:solidFill>
              </a:rPr>
              <a:t>Protrobina</a:t>
            </a:r>
            <a:endParaRPr kumimoji="0" lang="es-ES_tradnl" sz="1800" b="1" i="0" u="none" strike="noStrike" cap="none" normalizeH="0" baseline="0" dirty="0">
              <a:ln>
                <a:noFill/>
              </a:ln>
              <a:solidFill>
                <a:srgbClr val="002060"/>
              </a:solidFill>
              <a:effectLst/>
            </a:endParaRPr>
          </a:p>
        </p:txBody>
      </p:sp>
      <p:sp>
        <p:nvSpPr>
          <p:cNvPr id="33" name="Rectángulo 32"/>
          <p:cNvSpPr/>
          <p:nvPr/>
        </p:nvSpPr>
        <p:spPr bwMode="auto">
          <a:xfrm>
            <a:off x="6639357" y="4034809"/>
            <a:ext cx="2264811" cy="1699178"/>
          </a:xfrm>
          <a:prstGeom prst="rect">
            <a:avLst/>
          </a:prstGeom>
          <a:noFill/>
          <a:ln w="444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4" name="Rectángulo redondeado 33"/>
          <p:cNvSpPr/>
          <p:nvPr/>
        </p:nvSpPr>
        <p:spPr bwMode="auto">
          <a:xfrm>
            <a:off x="5580052" y="4469942"/>
            <a:ext cx="1641261" cy="653639"/>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b="1" i="0" u="none" strike="noStrike" cap="none" normalizeH="0" baseline="0" dirty="0" smtClean="0">
                <a:ln>
                  <a:noFill/>
                </a:ln>
                <a:solidFill>
                  <a:srgbClr val="002060"/>
                </a:solidFill>
                <a:effectLst/>
                <a:latin typeface="Times New Roman" charset="0"/>
                <a:ea typeface="Times New Roman" charset="0"/>
                <a:cs typeface="Times New Roman" charset="0"/>
              </a:rPr>
              <a:t>TT</a:t>
            </a:r>
          </a:p>
          <a:p>
            <a:pPr marL="0" marR="0" indent="0" algn="ctr" defTabSz="914400" rtl="0" eaLnBrk="1" fontAlgn="base" latinLnBrk="0" hangingPunct="1">
              <a:lnSpc>
                <a:spcPct val="100000"/>
              </a:lnSpc>
              <a:spcBef>
                <a:spcPct val="0"/>
              </a:spcBef>
              <a:spcAft>
                <a:spcPct val="0"/>
              </a:spcAft>
              <a:buClrTx/>
              <a:buSzTx/>
              <a:buFontTx/>
              <a:buNone/>
              <a:tabLst/>
            </a:pPr>
            <a:r>
              <a:rPr lang="es-ES_tradnl" sz="1200" b="1" dirty="0" smtClean="0">
                <a:solidFill>
                  <a:srgbClr val="002060"/>
                </a:solidFill>
              </a:rPr>
              <a:t>Tiempo de Trombina</a:t>
            </a:r>
            <a:endParaRPr kumimoji="0" lang="es-ES_tradnl" sz="1200" b="1" i="0" u="none" strike="noStrike" cap="none" normalizeH="0" baseline="0" dirty="0">
              <a:ln>
                <a:noFill/>
              </a:ln>
              <a:solidFill>
                <a:srgbClr val="002060"/>
              </a:solidFill>
              <a:effectLst/>
            </a:endParaRPr>
          </a:p>
        </p:txBody>
      </p:sp>
      <p:sp>
        <p:nvSpPr>
          <p:cNvPr id="35" name="Rectángulo 34"/>
          <p:cNvSpPr/>
          <p:nvPr/>
        </p:nvSpPr>
        <p:spPr bwMode="auto">
          <a:xfrm>
            <a:off x="3810113" y="2675566"/>
            <a:ext cx="1769999" cy="3097177"/>
          </a:xfrm>
          <a:prstGeom prst="rect">
            <a:avLst/>
          </a:prstGeom>
          <a:noFill/>
          <a:ln w="60325"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6" name="Rectángulo redondeado 35"/>
          <p:cNvSpPr/>
          <p:nvPr/>
        </p:nvSpPr>
        <p:spPr bwMode="auto">
          <a:xfrm>
            <a:off x="4026363" y="1585879"/>
            <a:ext cx="1024198" cy="875606"/>
          </a:xfrm>
          <a:prstGeom prst="roundRect">
            <a:avLst/>
          </a:prstGeom>
          <a:solidFill>
            <a:srgbClr val="FFC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rgbClr val="002060"/>
                </a:solidFill>
                <a:effectLst/>
                <a:latin typeface="Times New Roman" charset="0"/>
                <a:ea typeface="Times New Roman" charset="0"/>
                <a:cs typeface="Times New Roman" charset="0"/>
              </a:rPr>
              <a:t>aPTT</a:t>
            </a:r>
            <a:endPar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TP</a:t>
            </a:r>
            <a:endParaRPr kumimoji="0" lang="es-ES_tradnl" sz="2400" b="0" i="0" u="none" strike="noStrike" cap="none" normalizeH="0" baseline="0" dirty="0">
              <a:ln>
                <a:noFill/>
              </a:ln>
              <a:solidFill>
                <a:srgbClr val="002060"/>
              </a:solidFill>
              <a:effectLst/>
            </a:endParaRPr>
          </a:p>
        </p:txBody>
      </p:sp>
      <p:sp>
        <p:nvSpPr>
          <p:cNvPr id="37" name="Elipse 36"/>
          <p:cNvSpPr/>
          <p:nvPr/>
        </p:nvSpPr>
        <p:spPr bwMode="auto">
          <a:xfrm>
            <a:off x="6292590" y="5621402"/>
            <a:ext cx="1205287" cy="805229"/>
          </a:xfrm>
          <a:prstGeom prst="ellipse">
            <a:avLst/>
          </a:prstGeom>
          <a:noFill/>
          <a:ln w="38100" cap="flat" cmpd="sng" algn="ctr">
            <a:solidFill>
              <a:schemeClr val="accent3">
                <a:lumMod val="9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39" name="Conector recto de flecha 38"/>
          <p:cNvCxnSpPr/>
          <p:nvPr/>
        </p:nvCxnSpPr>
        <p:spPr bwMode="auto">
          <a:xfrm flipH="1">
            <a:off x="4026363" y="6271440"/>
            <a:ext cx="2266229" cy="240753"/>
          </a:xfrm>
          <a:prstGeom prst="straightConnector1">
            <a:avLst/>
          </a:prstGeom>
          <a:solidFill>
            <a:schemeClr val="accent1"/>
          </a:solidFill>
          <a:ln w="571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Rectángulo redondeado 40"/>
          <p:cNvSpPr/>
          <p:nvPr/>
        </p:nvSpPr>
        <p:spPr bwMode="auto">
          <a:xfrm>
            <a:off x="488275" y="6039299"/>
            <a:ext cx="3510268" cy="717169"/>
          </a:xfrm>
          <a:prstGeom prst="roundRect">
            <a:avLst/>
          </a:prstGeom>
          <a:solidFill>
            <a:srgbClr val="73F43F"/>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002060"/>
                </a:solidFill>
                <a:effectLst/>
              </a:rPr>
              <a:t>NINGUNA DE ESTAS PRUEBAS </a:t>
            </a:r>
          </a:p>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MIDE EL DEFICIT DE F XIII</a:t>
            </a:r>
            <a:endParaRPr kumimoji="0" lang="es-ES_tradnl" sz="1800" b="0" i="0" u="none" strike="noStrike" cap="none" normalizeH="0" baseline="0" dirty="0">
              <a:ln>
                <a:noFill/>
              </a:ln>
              <a:solidFill>
                <a:srgbClr val="002060"/>
              </a:solidFill>
              <a:effectLst/>
            </a:endParaRPr>
          </a:p>
        </p:txBody>
      </p:sp>
      <p:sp>
        <p:nvSpPr>
          <p:cNvPr id="40" name="Rectángulo redondeado 39"/>
          <p:cNvSpPr/>
          <p:nvPr/>
        </p:nvSpPr>
        <p:spPr bwMode="auto">
          <a:xfrm>
            <a:off x="744063" y="72996"/>
            <a:ext cx="1506916" cy="308826"/>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V</a:t>
            </a:r>
            <a:r>
              <a:rPr lang="es-ES" sz="1800" dirty="0" err="1" smtClean="0">
                <a:solidFill>
                  <a:srgbClr val="002060"/>
                </a:solidFill>
              </a:rPr>
              <a:t>ì</a:t>
            </a:r>
            <a:r>
              <a:rPr lang="es-ES_tradnl" sz="1800" dirty="0" smtClean="0">
                <a:solidFill>
                  <a:srgbClr val="002060"/>
                </a:solidFill>
              </a:rPr>
              <a:t>a </a:t>
            </a:r>
            <a:r>
              <a:rPr lang="es-ES_tradnl" sz="1800" dirty="0" err="1" smtClean="0">
                <a:solidFill>
                  <a:srgbClr val="002060"/>
                </a:solidFill>
              </a:rPr>
              <a:t>Intrinseca</a:t>
            </a:r>
            <a:endParaRPr kumimoji="0" lang="es-ES_tradnl" sz="1800" b="0" i="0" u="none" strike="noStrike" cap="none" normalizeH="0" baseline="0" dirty="0">
              <a:ln>
                <a:noFill/>
              </a:ln>
              <a:solidFill>
                <a:srgbClr val="002060"/>
              </a:solidFill>
              <a:effectLst/>
            </a:endParaRPr>
          </a:p>
        </p:txBody>
      </p:sp>
      <p:sp>
        <p:nvSpPr>
          <p:cNvPr id="42" name="Rectángulo redondeado 41"/>
          <p:cNvSpPr/>
          <p:nvPr/>
        </p:nvSpPr>
        <p:spPr bwMode="auto">
          <a:xfrm>
            <a:off x="7330029" y="58812"/>
            <a:ext cx="1506916" cy="371498"/>
          </a:xfrm>
          <a:prstGeom prst="roundRect">
            <a:avLst/>
          </a:prstGeom>
          <a:solidFill>
            <a:srgbClr val="0070C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dirty="0" smtClean="0">
                <a:solidFill>
                  <a:srgbClr val="FFFF00"/>
                </a:solidFill>
              </a:rPr>
              <a:t>V</a:t>
            </a:r>
            <a:r>
              <a:rPr lang="es-ES" sz="1800" dirty="0" err="1" smtClean="0">
                <a:solidFill>
                  <a:srgbClr val="FFFF00"/>
                </a:solidFill>
              </a:rPr>
              <a:t>ì</a:t>
            </a:r>
            <a:r>
              <a:rPr lang="es-ES_tradnl" sz="1800" dirty="0" smtClean="0">
                <a:solidFill>
                  <a:srgbClr val="FFFF00"/>
                </a:solidFill>
              </a:rPr>
              <a:t>a </a:t>
            </a:r>
            <a:r>
              <a:rPr lang="es-ES_tradnl" sz="1800" dirty="0" err="1" smtClean="0">
                <a:solidFill>
                  <a:srgbClr val="FFFF00"/>
                </a:solidFill>
              </a:rPr>
              <a:t>Extrinseca</a:t>
            </a:r>
            <a:endParaRPr kumimoji="0" lang="es-ES_tradnl" sz="1800" b="0" i="0" u="none" strike="noStrike" cap="none" normalizeH="0" baseline="0" dirty="0">
              <a:ln>
                <a:noFill/>
              </a:ln>
              <a:solidFill>
                <a:srgbClr val="FFFF00"/>
              </a:solidFill>
              <a:effectLst/>
            </a:endParaRPr>
          </a:p>
        </p:txBody>
      </p:sp>
      <p:sp>
        <p:nvSpPr>
          <p:cNvPr id="43" name="Rectángulo redondeado 42"/>
          <p:cNvSpPr/>
          <p:nvPr/>
        </p:nvSpPr>
        <p:spPr bwMode="auto">
          <a:xfrm>
            <a:off x="8046309" y="4581968"/>
            <a:ext cx="777707" cy="307316"/>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rPr>
              <a:t>V</a:t>
            </a:r>
            <a:r>
              <a:rPr lang="es-ES" sz="1400" dirty="0" err="1" smtClean="0">
                <a:solidFill>
                  <a:srgbClr val="002060"/>
                </a:solidFill>
              </a:rPr>
              <a:t>ía</a:t>
            </a:r>
            <a:r>
              <a:rPr lang="es-ES" sz="1400" dirty="0" smtClean="0">
                <a:solidFill>
                  <a:srgbClr val="002060"/>
                </a:solidFill>
              </a:rPr>
              <a:t> Final</a:t>
            </a:r>
            <a:endParaRPr kumimoji="0" lang="es-ES_tradnl" sz="1400" b="0" i="0" u="none" strike="noStrike" cap="none" normalizeH="0" baseline="0" dirty="0">
              <a:ln>
                <a:noFill/>
              </a:ln>
              <a:solidFill>
                <a:srgbClr val="002060"/>
              </a:solidFill>
              <a:effectLst/>
            </a:endParaRPr>
          </a:p>
        </p:txBody>
      </p:sp>
      <p:sp>
        <p:nvSpPr>
          <p:cNvPr id="44" name="Rectángulo redondeado 43"/>
          <p:cNvSpPr/>
          <p:nvPr/>
        </p:nvSpPr>
        <p:spPr bwMode="auto">
          <a:xfrm>
            <a:off x="3307294" y="4654189"/>
            <a:ext cx="1179806" cy="307316"/>
          </a:xfrm>
          <a:prstGeom prst="roundRect">
            <a:avLst/>
          </a:prstGeom>
          <a:solidFill>
            <a:srgbClr val="FFFF00"/>
          </a:solidFill>
          <a:ln w="1905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solidFill>
                  <a:srgbClr val="002060"/>
                </a:solidFill>
              </a:rPr>
              <a:t>V</a:t>
            </a:r>
            <a:r>
              <a:rPr lang="es-ES" sz="1600" dirty="0" err="1" smtClean="0">
                <a:solidFill>
                  <a:srgbClr val="002060"/>
                </a:solidFill>
              </a:rPr>
              <a:t>ía</a:t>
            </a:r>
            <a:r>
              <a:rPr lang="es-ES" sz="1600" dirty="0" smtClean="0">
                <a:solidFill>
                  <a:srgbClr val="002060"/>
                </a:solidFill>
              </a:rPr>
              <a:t> Común</a:t>
            </a:r>
            <a:endParaRPr kumimoji="0" lang="es-ES_tradnl" sz="1600" b="0" i="0" u="none" strike="noStrike" cap="none" normalizeH="0" baseline="0" dirty="0">
              <a:ln>
                <a:noFill/>
              </a:ln>
              <a:solidFill>
                <a:srgbClr val="00206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checkerboard(across)">
                                      <p:cBhvr>
                                        <p:cTn id="15" dur="500"/>
                                        <p:tgtEl>
                                          <p:spTgt spid="4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checkerboard(across)">
                                      <p:cBhvr>
                                        <p:cTn id="18" dur="500"/>
                                        <p:tgtEl>
                                          <p:spTgt spid="3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heckerboard(across)">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heckerboard(across)">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heckerboard(across)">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heckerboard(across)">
                                      <p:cBhvr>
                                        <p:cTn id="42" dur="500"/>
                                        <p:tgtEl>
                                          <p:spTgt spid="37"/>
                                        </p:tgtEl>
                                      </p:cBhvr>
                                    </p:animEffect>
                                  </p:childTnLst>
                                </p:cTn>
                              </p:par>
                              <p:par>
                                <p:cTn id="43" presetID="5" presetClass="entr" presetSubtype="1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checkerboard(across)">
                                      <p:cBhvr>
                                        <p:cTn id="45" dur="500"/>
                                        <p:tgtEl>
                                          <p:spTgt spid="39"/>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51520" y="3212976"/>
            <a:ext cx="8640960" cy="1080120"/>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smtClean="0">
                <a:latin typeface="+mj-lt"/>
              </a:rPr>
              <a:t>¿COMO SE HACEN LOS TIEMPOS?</a:t>
            </a:r>
            <a:endParaRPr kumimoji="0" lang="es-ES_tradnl" sz="4000" b="0" i="0" u="none" strike="noStrike" cap="none" normalizeH="0" baseline="0">
              <a:ln>
                <a:noFill/>
              </a:ln>
              <a:solidFill>
                <a:schemeClr val="tx1"/>
              </a:solidFill>
              <a:effectLst/>
              <a:latin typeface="+mj-lt"/>
            </a:endParaRPr>
          </a:p>
        </p:txBody>
      </p:sp>
      <p:sp>
        <p:nvSpPr>
          <p:cNvPr id="3" name="Rectángulo redondeado 2"/>
          <p:cNvSpPr/>
          <p:nvPr/>
        </p:nvSpPr>
        <p:spPr bwMode="auto">
          <a:xfrm>
            <a:off x="2267744" y="1659833"/>
            <a:ext cx="4212468" cy="936104"/>
          </a:xfrm>
          <a:prstGeom prst="roundRect">
            <a:avLst/>
          </a:prstGeom>
          <a:solidFill>
            <a:srgbClr val="FFC000"/>
          </a:solidFill>
          <a:ln w="2857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4400" b="0" i="0" u="none" strike="noStrike" cap="none" normalizeH="0" baseline="0" smtClean="0">
                <a:ln>
                  <a:noFill/>
                </a:ln>
                <a:solidFill>
                  <a:srgbClr val="002060"/>
                </a:solidFill>
                <a:effectLst/>
                <a:latin typeface="Times New Roman" charset="0"/>
                <a:ea typeface="Times New Roman" charset="0"/>
                <a:cs typeface="Times New Roman" charset="0"/>
              </a:rPr>
              <a:t>LABORATORIO</a:t>
            </a:r>
            <a:endParaRPr kumimoji="0" lang="es-ES_tradnl" sz="4400" b="0" i="0" u="none" strike="noStrike" cap="none" normalizeH="0" baseline="0">
              <a:ln>
                <a:noFill/>
              </a:ln>
              <a:solidFill>
                <a:srgbClr val="002060"/>
              </a:solidFill>
              <a:effectLst/>
              <a:latin typeface="Times New Roman" charset="0"/>
              <a:ea typeface="Times New Roman" charset="0"/>
              <a:cs typeface="Times New Roman" charset="0"/>
            </a:endParaRPr>
          </a:p>
        </p:txBody>
      </p:sp>
      <p:pic>
        <p:nvPicPr>
          <p:cNvPr id="4" name="Imagen 3"/>
          <p:cNvPicPr>
            <a:picLocks noChangeAspect="1"/>
          </p:cNvPicPr>
          <p:nvPr/>
        </p:nvPicPr>
        <p:blipFill>
          <a:blip r:embed="rId2"/>
          <a:stretch>
            <a:fillRect/>
          </a:stretch>
        </p:blipFill>
        <p:spPr>
          <a:xfrm>
            <a:off x="3128760" y="4509120"/>
            <a:ext cx="2490436" cy="2258256"/>
          </a:xfrm>
          <a:prstGeom prst="rect">
            <a:avLst/>
          </a:prstGeom>
        </p:spPr>
      </p:pic>
      <p:pic>
        <p:nvPicPr>
          <p:cNvPr id="5" name="Imagen 4"/>
          <p:cNvPicPr>
            <a:picLocks noChangeAspect="1"/>
          </p:cNvPicPr>
          <p:nvPr/>
        </p:nvPicPr>
        <p:blipFill>
          <a:blip r:embed="rId3"/>
          <a:stretch>
            <a:fillRect/>
          </a:stretch>
        </p:blipFill>
        <p:spPr>
          <a:xfrm>
            <a:off x="1979712" y="116631"/>
            <a:ext cx="4968552" cy="1327178"/>
          </a:xfrm>
          <a:prstGeom prst="rect">
            <a:avLst/>
          </a:prstGeom>
        </p:spPr>
      </p:pic>
    </p:spTree>
    <p:extLst>
      <p:ext uri="{BB962C8B-B14F-4D97-AF65-F5344CB8AC3E}">
        <p14:creationId xmlns:p14="http://schemas.microsoft.com/office/powerpoint/2010/main" val="1263645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56390" y="2653185"/>
            <a:ext cx="1656184" cy="1306066"/>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5" name="Imagen 4"/>
          <p:cNvPicPr>
            <a:picLocks noChangeAspect="1"/>
          </p:cNvPicPr>
          <p:nvPr/>
        </p:nvPicPr>
        <p:blipFill>
          <a:blip r:embed="rId3"/>
          <a:stretch>
            <a:fillRect/>
          </a:stretch>
        </p:blipFill>
        <p:spPr>
          <a:xfrm>
            <a:off x="3808242" y="2604483"/>
            <a:ext cx="1513260" cy="1306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4"/>
          <a:stretch>
            <a:fillRect/>
          </a:stretch>
        </p:blipFill>
        <p:spPr>
          <a:xfrm>
            <a:off x="1924232" y="2345250"/>
            <a:ext cx="2297984" cy="1430936"/>
          </a:xfrm>
          <a:prstGeom prst="rect">
            <a:avLst/>
          </a:prstGeom>
        </p:spPr>
      </p:pic>
      <p:pic>
        <p:nvPicPr>
          <p:cNvPr id="9" name="Imagen 8"/>
          <p:cNvPicPr>
            <a:picLocks noChangeAspect="1"/>
          </p:cNvPicPr>
          <p:nvPr/>
        </p:nvPicPr>
        <p:blipFill>
          <a:blip r:embed="rId5"/>
          <a:stretch>
            <a:fillRect/>
          </a:stretch>
        </p:blipFill>
        <p:spPr>
          <a:xfrm>
            <a:off x="472542" y="980728"/>
            <a:ext cx="8128000" cy="1519549"/>
          </a:xfrm>
          <a:prstGeom prst="rect">
            <a:avLst/>
          </a:prstGeom>
        </p:spPr>
      </p:pic>
      <p:pic>
        <p:nvPicPr>
          <p:cNvPr id="10" name="Imagen 9"/>
          <p:cNvPicPr>
            <a:picLocks noChangeAspect="1"/>
          </p:cNvPicPr>
          <p:nvPr/>
        </p:nvPicPr>
        <p:blipFill>
          <a:blip r:embed="rId6"/>
          <a:stretch>
            <a:fillRect/>
          </a:stretch>
        </p:blipFill>
        <p:spPr>
          <a:xfrm>
            <a:off x="6242049" y="2657876"/>
            <a:ext cx="1788666" cy="1294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7"/>
          <a:stretch>
            <a:fillRect/>
          </a:stretch>
        </p:blipFill>
        <p:spPr>
          <a:xfrm>
            <a:off x="323528" y="4869159"/>
            <a:ext cx="1363936" cy="115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p:cNvPicPr>
            <a:picLocks noChangeAspect="1"/>
          </p:cNvPicPr>
          <p:nvPr/>
        </p:nvPicPr>
        <p:blipFill>
          <a:blip r:embed="rId8"/>
          <a:stretch>
            <a:fillRect/>
          </a:stretch>
        </p:blipFill>
        <p:spPr>
          <a:xfrm>
            <a:off x="5611801" y="4202973"/>
            <a:ext cx="1649760" cy="1237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p:cNvPicPr>
            <a:picLocks noChangeAspect="1"/>
          </p:cNvPicPr>
          <p:nvPr/>
        </p:nvPicPr>
        <p:blipFill>
          <a:blip r:embed="rId9"/>
          <a:stretch>
            <a:fillRect/>
          </a:stretch>
        </p:blipFill>
        <p:spPr>
          <a:xfrm>
            <a:off x="7668344" y="4309685"/>
            <a:ext cx="1226508" cy="1029204"/>
          </a:xfrm>
          <a:prstGeom prst="rect">
            <a:avLst/>
          </a:prstGeom>
        </p:spPr>
      </p:pic>
      <p:sp>
        <p:nvSpPr>
          <p:cNvPr id="16" name="Rectángulo redondeado 15"/>
          <p:cNvSpPr/>
          <p:nvPr/>
        </p:nvSpPr>
        <p:spPr bwMode="auto">
          <a:xfrm>
            <a:off x="2530663" y="3573016"/>
            <a:ext cx="889209" cy="386234"/>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rPr>
              <a:t>Citrato</a:t>
            </a:r>
            <a:endParaRPr kumimoji="0" lang="es-ES_tradnl" sz="2000" b="0" i="0" u="none" strike="noStrike" cap="none" normalizeH="0" baseline="0" dirty="0">
              <a:ln>
                <a:noFill/>
              </a:ln>
              <a:solidFill>
                <a:srgbClr val="002060"/>
              </a:solidFill>
              <a:effectLst/>
            </a:endParaRPr>
          </a:p>
        </p:txBody>
      </p:sp>
      <p:pic>
        <p:nvPicPr>
          <p:cNvPr id="17" name="Imagen 16"/>
          <p:cNvPicPr>
            <a:picLocks noChangeAspect="1"/>
          </p:cNvPicPr>
          <p:nvPr/>
        </p:nvPicPr>
        <p:blipFill rotWithShape="1">
          <a:blip r:embed="rId10"/>
          <a:srcRect l="24494" t="24390" r="54614" b="7519"/>
          <a:stretch/>
        </p:blipFill>
        <p:spPr>
          <a:xfrm>
            <a:off x="2004587" y="4691368"/>
            <a:ext cx="670332" cy="163859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18" name="Rectángulo redondeado 17"/>
          <p:cNvSpPr/>
          <p:nvPr/>
        </p:nvSpPr>
        <p:spPr bwMode="auto">
          <a:xfrm>
            <a:off x="179512" y="187647"/>
            <a:ext cx="8421030" cy="576064"/>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rPr>
              <a:t>¿CÓMO SE HACEN LOS TIEMPOS DE COAGULACION?</a:t>
            </a:r>
            <a:endParaRPr kumimoji="0" lang="es-ES_tradnl" sz="2400" b="0" i="0" u="none" strike="noStrike" cap="none" normalizeH="0" baseline="0">
              <a:ln>
                <a:noFill/>
              </a:ln>
              <a:solidFill>
                <a:srgbClr val="002060"/>
              </a:solidFill>
              <a:effectLst/>
            </a:endParaRPr>
          </a:p>
        </p:txBody>
      </p:sp>
      <p:pic>
        <p:nvPicPr>
          <p:cNvPr id="19" name="Imagen 18"/>
          <p:cNvPicPr>
            <a:picLocks noChangeAspect="1"/>
          </p:cNvPicPr>
          <p:nvPr/>
        </p:nvPicPr>
        <p:blipFill>
          <a:blip r:embed="rId11"/>
          <a:stretch>
            <a:fillRect/>
          </a:stretch>
        </p:blipFill>
        <p:spPr>
          <a:xfrm>
            <a:off x="2992042" y="4021482"/>
            <a:ext cx="2375557" cy="263481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15" name="Rectángulo redondeado 14"/>
          <p:cNvSpPr/>
          <p:nvPr/>
        </p:nvSpPr>
        <p:spPr bwMode="auto">
          <a:xfrm>
            <a:off x="5448887" y="5899738"/>
            <a:ext cx="3625348" cy="720441"/>
          </a:xfrm>
          <a:prstGeom prst="roundRect">
            <a:avLst/>
          </a:prstGeom>
          <a:solidFill>
            <a:srgbClr val="FFFF00"/>
          </a:solid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002060"/>
                </a:solidFill>
                <a:effectLst/>
                <a:latin typeface="Times New Roman" charset="0"/>
                <a:ea typeface="Times New Roman" charset="0"/>
                <a:cs typeface="Times New Roman" charset="0"/>
              </a:rPr>
              <a:t>Cuando se forma el coagulo se</a:t>
            </a:r>
            <a:r>
              <a:rPr kumimoji="0" lang="es-ES_tradnl" sz="1800" b="0" i="0" u="none" strike="noStrike" cap="none" normalizeH="0" dirty="0" smtClean="0">
                <a:ln>
                  <a:noFill/>
                </a:ln>
                <a:solidFill>
                  <a:srgbClr val="002060"/>
                </a:solidFill>
                <a:effectLst/>
                <a:latin typeface="Times New Roman" charset="0"/>
                <a:ea typeface="Times New Roman" charset="0"/>
                <a:cs typeface="Times New Roman" charset="0"/>
              </a:rPr>
              <a:t> </a:t>
            </a:r>
            <a:r>
              <a:rPr kumimoji="0" lang="es-ES_tradnl" sz="1800" b="0" i="0" u="none" strike="noStrike" cap="none" normalizeH="0" baseline="0" dirty="0" smtClean="0">
                <a:ln>
                  <a:noFill/>
                </a:ln>
                <a:solidFill>
                  <a:srgbClr val="002060"/>
                </a:solidFill>
                <a:effectLst/>
                <a:latin typeface="Times New Roman" charset="0"/>
                <a:ea typeface="Times New Roman" charset="0"/>
                <a:cs typeface="Times New Roman" charset="0"/>
              </a:rPr>
              <a:t>corta</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002060"/>
                </a:solidFill>
                <a:effectLst/>
                <a:latin typeface="Times New Roman" charset="0"/>
                <a:ea typeface="Times New Roman" charset="0"/>
                <a:cs typeface="Times New Roman" charset="0"/>
              </a:rPr>
              <a:t> el cronometro</a:t>
            </a:r>
            <a:r>
              <a:rPr kumimoji="0" lang="es-ES_tradnl" sz="1800" b="0" i="0" u="none" strike="noStrike" cap="none" normalizeH="0" dirty="0" smtClean="0">
                <a:ln>
                  <a:noFill/>
                </a:ln>
                <a:solidFill>
                  <a:srgbClr val="002060"/>
                </a:solidFill>
                <a:effectLst/>
                <a:latin typeface="Times New Roman" charset="0"/>
                <a:ea typeface="Times New Roman" charset="0"/>
                <a:cs typeface="Times New Roman" charset="0"/>
              </a:rPr>
              <a:t> </a:t>
            </a:r>
            <a:r>
              <a:rPr kumimoji="0" lang="es-ES_tradnl" sz="1800" b="0" i="0" u="none" strike="noStrike" cap="none" normalizeH="0" baseline="0" dirty="0" smtClean="0">
                <a:ln>
                  <a:noFill/>
                </a:ln>
                <a:solidFill>
                  <a:srgbClr val="002060"/>
                </a:solidFill>
                <a:effectLst/>
                <a:latin typeface="Times New Roman" charset="0"/>
                <a:ea typeface="Times New Roman" charset="0"/>
                <a:cs typeface="Times New Roman" charset="0"/>
              </a:rPr>
              <a:t>ese es el </a:t>
            </a:r>
            <a:r>
              <a:rPr kumimoji="0" lang="es-ES_tradnl" sz="1800" b="0" i="0" u="none" strike="noStrike" cap="none" normalizeH="0" baseline="0" dirty="0" err="1" smtClean="0">
                <a:ln>
                  <a:noFill/>
                </a:ln>
                <a:solidFill>
                  <a:srgbClr val="002060"/>
                </a:solidFill>
                <a:effectLst/>
                <a:latin typeface="Times New Roman" charset="0"/>
                <a:ea typeface="Times New Roman" charset="0"/>
                <a:cs typeface="Times New Roman" charset="0"/>
              </a:rPr>
              <a:t>Tpo</a:t>
            </a:r>
            <a:r>
              <a:rPr kumimoji="0" lang="es-ES_tradnl" sz="1800" b="0" i="0" u="none" strike="noStrike" cap="none" normalizeH="0" baseline="0" dirty="0" smtClean="0">
                <a:ln>
                  <a:noFill/>
                </a:ln>
                <a:solidFill>
                  <a:srgbClr val="002060"/>
                </a:solidFill>
                <a:effectLst/>
                <a:latin typeface="Times New Roman" charset="0"/>
                <a:ea typeface="Times New Roman" charset="0"/>
                <a:cs typeface="Times New Roman" charset="0"/>
              </a:rPr>
              <a:t>.</a:t>
            </a:r>
            <a:r>
              <a:rPr kumimoji="0" lang="es-ES_tradnl" sz="1800" b="0" i="0" u="none" strike="noStrike" cap="none" normalizeH="0" dirty="0" smtClean="0">
                <a:ln>
                  <a:noFill/>
                </a:ln>
                <a:solidFill>
                  <a:srgbClr val="002060"/>
                </a:solidFill>
                <a:effectLst/>
                <a:latin typeface="Times New Roman" charset="0"/>
                <a:ea typeface="Times New Roman" charset="0"/>
                <a:cs typeface="Times New Roman" charset="0"/>
              </a:rPr>
              <a:t> </a:t>
            </a:r>
            <a:r>
              <a:rPr lang="es-ES_tradnl" sz="1800" dirty="0">
                <a:solidFill>
                  <a:srgbClr val="002060"/>
                </a:solidFill>
              </a:rPr>
              <a:t>d</a:t>
            </a:r>
            <a:r>
              <a:rPr kumimoji="0" lang="es-ES_tradnl" sz="1800" b="0" i="0" u="none" strike="noStrike" cap="none" normalizeH="0" dirty="0" smtClean="0">
                <a:ln>
                  <a:noFill/>
                </a:ln>
                <a:solidFill>
                  <a:srgbClr val="002060"/>
                </a:solidFill>
                <a:effectLst/>
                <a:latin typeface="Times New Roman" charset="0"/>
                <a:ea typeface="Times New Roman" charset="0"/>
                <a:cs typeface="Times New Roman" charset="0"/>
              </a:rPr>
              <a:t>e </a:t>
            </a:r>
            <a:r>
              <a:rPr kumimoji="0" lang="es-ES_tradnl" sz="1800" b="0" i="0" u="none" strike="noStrike" cap="none" normalizeH="0" dirty="0" err="1" smtClean="0">
                <a:ln>
                  <a:noFill/>
                </a:ln>
                <a:solidFill>
                  <a:srgbClr val="002060"/>
                </a:solidFill>
                <a:effectLst/>
                <a:latin typeface="Times New Roman" charset="0"/>
                <a:ea typeface="Times New Roman" charset="0"/>
                <a:cs typeface="Times New Roman" charset="0"/>
              </a:rPr>
              <a:t>coag</a:t>
            </a:r>
            <a:r>
              <a:rPr kumimoji="0" lang="es-ES_tradnl" sz="1800" b="0" i="0" u="none" strike="noStrike" cap="none" normalizeH="0" dirty="0" smtClean="0">
                <a:ln>
                  <a:noFill/>
                </a:ln>
                <a:solidFill>
                  <a:srgbClr val="002060"/>
                </a:solidFill>
                <a:effectLst/>
                <a:latin typeface="Times New Roman" charset="0"/>
                <a:ea typeface="Times New Roman" charset="0"/>
                <a:cs typeface="Times New Roman" charset="0"/>
              </a:rPr>
              <a:t>.</a:t>
            </a:r>
            <a:endParaRPr kumimoji="0" lang="es-ES_tradnl" sz="1800" b="0" i="0" u="none" strike="noStrike" cap="none" normalizeH="0" baseline="0" dirty="0">
              <a:ln>
                <a:noFill/>
              </a:ln>
              <a:solidFill>
                <a:srgbClr val="002060"/>
              </a:solidFill>
              <a:effectLst/>
              <a:latin typeface="Times New Roman" charset="0"/>
              <a:ea typeface="Times New Roman" charset="0"/>
              <a:cs typeface="Times New Roman" charset="0"/>
            </a:endParaRPr>
          </a:p>
        </p:txBody>
      </p:sp>
      <p:cxnSp>
        <p:nvCxnSpPr>
          <p:cNvPr id="21" name="Conector recto de flecha 20"/>
          <p:cNvCxnSpPr/>
          <p:nvPr/>
        </p:nvCxnSpPr>
        <p:spPr bwMode="auto">
          <a:xfrm flipH="1" flipV="1">
            <a:off x="6948264" y="4941168"/>
            <a:ext cx="432048" cy="958571"/>
          </a:xfrm>
          <a:prstGeom prst="straightConnector1">
            <a:avLst/>
          </a:prstGeom>
          <a:solidFill>
            <a:schemeClr val="accent1"/>
          </a:solidFill>
          <a:ln w="412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0" name="Imagen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8808" y="638176"/>
            <a:ext cx="1386044" cy="10025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par>
                                <p:cTn id="25" presetID="5"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par>
                                <p:cTn id="28" presetID="5"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heckerboard(across)">
                                      <p:cBhvr>
                                        <p:cTn id="30" dur="500"/>
                                        <p:tgtEl>
                                          <p:spTgt spid="19"/>
                                        </p:tgtEl>
                                      </p:cBhvr>
                                    </p:animEffect>
                                  </p:childTnLst>
                                </p:cTn>
                              </p:par>
                              <p:par>
                                <p:cTn id="31" presetID="5" presetClass="entr" presetSubtype="1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checkerboard(across)">
                                      <p:cBhvr>
                                        <p:cTn id="39" dur="500"/>
                                        <p:tgtEl>
                                          <p:spTgt spid="21"/>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arriba 1"/>
          <p:cNvSpPr/>
          <p:nvPr/>
        </p:nvSpPr>
        <p:spPr bwMode="auto">
          <a:xfrm rot="7706887">
            <a:off x="1217443" y="1794547"/>
            <a:ext cx="1900937" cy="3811799"/>
          </a:xfrm>
          <a:prstGeom prst="upArrow">
            <a:avLst/>
          </a:prstGeom>
          <a:solidFill>
            <a:schemeClr val="accent6">
              <a:lumMod val="5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 name="Flecha arriba 2"/>
          <p:cNvSpPr/>
          <p:nvPr/>
        </p:nvSpPr>
        <p:spPr bwMode="auto">
          <a:xfrm rot="13432565">
            <a:off x="5627496" y="2078772"/>
            <a:ext cx="1116099" cy="2198855"/>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 name="Flecha arriba 3"/>
          <p:cNvSpPr/>
          <p:nvPr/>
        </p:nvSpPr>
        <p:spPr bwMode="auto">
          <a:xfrm rot="5400000">
            <a:off x="4869382" y="4251750"/>
            <a:ext cx="551438" cy="2679444"/>
          </a:xfrm>
          <a:prstGeom prst="up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rriba 4"/>
          <p:cNvSpPr/>
          <p:nvPr/>
        </p:nvSpPr>
        <p:spPr bwMode="auto">
          <a:xfrm rot="10800000">
            <a:off x="4103298" y="4138956"/>
            <a:ext cx="877183" cy="1256285"/>
          </a:xfrm>
          <a:prstGeom prst="up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abajo 5"/>
          <p:cNvSpPr/>
          <p:nvPr/>
        </p:nvSpPr>
        <p:spPr bwMode="auto">
          <a:xfrm>
            <a:off x="7407536" y="5828685"/>
            <a:ext cx="307983" cy="61652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Rectángulo 6"/>
          <p:cNvSpPr/>
          <p:nvPr/>
        </p:nvSpPr>
        <p:spPr bwMode="auto">
          <a:xfrm>
            <a:off x="606169" y="2636836"/>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FF0000"/>
                </a:solidFill>
              </a:rPr>
              <a:t>PK</a:t>
            </a:r>
            <a:endParaRPr kumimoji="0" lang="es-ES_tradnl" sz="1400" b="0" i="0" u="none" strike="noStrike" cap="none" normalizeH="0" baseline="0" dirty="0">
              <a:ln>
                <a:noFill/>
              </a:ln>
              <a:solidFill>
                <a:srgbClr val="FF0000"/>
              </a:solidFill>
              <a:effectLst/>
            </a:endParaRPr>
          </a:p>
        </p:txBody>
      </p:sp>
      <p:sp>
        <p:nvSpPr>
          <p:cNvPr id="8" name="Rectángulo 7"/>
          <p:cNvSpPr/>
          <p:nvPr/>
        </p:nvSpPr>
        <p:spPr bwMode="auto">
          <a:xfrm>
            <a:off x="1300543" y="2672866"/>
            <a:ext cx="29222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smtClean="0">
                <a:solidFill>
                  <a:srgbClr val="FF0000"/>
                </a:solidFill>
              </a:rPr>
              <a:t>K</a:t>
            </a:r>
            <a:endParaRPr kumimoji="0" lang="es-ES_tradnl" sz="1400" b="0" i="0" u="none" strike="noStrike" cap="none" normalizeH="0" baseline="0">
              <a:ln>
                <a:noFill/>
              </a:ln>
              <a:solidFill>
                <a:srgbClr val="FF0000"/>
              </a:solidFill>
              <a:effectLst/>
            </a:endParaRPr>
          </a:p>
        </p:txBody>
      </p:sp>
      <p:sp>
        <p:nvSpPr>
          <p:cNvPr id="9" name="Rectángulo 8"/>
          <p:cNvSpPr/>
          <p:nvPr/>
        </p:nvSpPr>
        <p:spPr bwMode="auto">
          <a:xfrm>
            <a:off x="827820" y="2481041"/>
            <a:ext cx="774368"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050" dirty="0" smtClean="0">
                <a:solidFill>
                  <a:srgbClr val="FF0000"/>
                </a:solidFill>
              </a:rPr>
              <a:t>QAPM</a:t>
            </a:r>
            <a:endParaRPr kumimoji="0" lang="es-ES_tradnl" sz="1050" b="0" i="0" u="none" strike="noStrike" cap="none" normalizeH="0" baseline="0" dirty="0">
              <a:ln>
                <a:noFill/>
              </a:ln>
              <a:solidFill>
                <a:srgbClr val="FF0000"/>
              </a:solidFill>
              <a:effectLst/>
            </a:endParaRPr>
          </a:p>
        </p:txBody>
      </p:sp>
      <p:sp>
        <p:nvSpPr>
          <p:cNvPr id="10" name="Rectángulo 9"/>
          <p:cNvSpPr/>
          <p:nvPr/>
        </p:nvSpPr>
        <p:spPr bwMode="auto">
          <a:xfrm>
            <a:off x="1562971" y="3019350"/>
            <a:ext cx="519701"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0070C0"/>
                </a:solidFill>
              </a:rPr>
              <a:t>XIIa</a:t>
            </a:r>
            <a:endParaRPr kumimoji="0" lang="es-ES_tradnl" sz="2000" b="0" i="0" u="none" strike="noStrike" cap="none" normalizeH="0" baseline="0" dirty="0">
              <a:ln>
                <a:noFill/>
              </a:ln>
              <a:solidFill>
                <a:srgbClr val="0070C0"/>
              </a:solidFill>
              <a:effectLst/>
            </a:endParaRPr>
          </a:p>
        </p:txBody>
      </p:sp>
      <p:sp>
        <p:nvSpPr>
          <p:cNvPr id="11" name="Rectángulo 10"/>
          <p:cNvSpPr/>
          <p:nvPr/>
        </p:nvSpPr>
        <p:spPr bwMode="auto">
          <a:xfrm>
            <a:off x="2134769" y="3597259"/>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FFFF00"/>
                </a:solidFill>
              </a:rPr>
              <a:t>XIa</a:t>
            </a:r>
            <a:endParaRPr kumimoji="0" lang="es-ES_tradnl" b="0" i="0" u="none" strike="noStrike" cap="none" normalizeH="0" baseline="0" dirty="0">
              <a:ln>
                <a:noFill/>
              </a:ln>
              <a:solidFill>
                <a:srgbClr val="FFFF00"/>
              </a:solidFill>
              <a:effectLst/>
            </a:endParaRPr>
          </a:p>
        </p:txBody>
      </p:sp>
      <p:sp>
        <p:nvSpPr>
          <p:cNvPr id="12" name="Rectángulo 11"/>
          <p:cNvSpPr/>
          <p:nvPr/>
        </p:nvSpPr>
        <p:spPr bwMode="auto">
          <a:xfrm>
            <a:off x="2842280" y="3798824"/>
            <a:ext cx="654963" cy="151809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92D050"/>
                </a:solidFill>
              </a:rPr>
              <a:t>IXa</a:t>
            </a:r>
            <a:endParaRPr lang="es-ES_tradnl" sz="2000" dirty="0" smtClean="0">
              <a:solidFill>
                <a:srgbClr val="92D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b="1" dirty="0" err="1" smtClean="0">
                <a:solidFill>
                  <a:srgbClr val="FFC000"/>
                </a:solidFill>
              </a:rPr>
              <a:t>VIIIa</a:t>
            </a:r>
            <a:endParaRPr kumimoji="0" lang="es-ES_tradnl" sz="1600" b="1" i="0" u="none" strike="noStrike" cap="none" normalizeH="0" baseline="0" dirty="0">
              <a:ln>
                <a:noFill/>
              </a:ln>
              <a:solidFill>
                <a:srgbClr val="FFC000"/>
              </a:solidFill>
              <a:effectLst/>
            </a:endParaRPr>
          </a:p>
        </p:txBody>
      </p:sp>
      <p:sp>
        <p:nvSpPr>
          <p:cNvPr id="14" name="Rectángulo 13"/>
          <p:cNvSpPr/>
          <p:nvPr/>
        </p:nvSpPr>
        <p:spPr bwMode="auto">
          <a:xfrm>
            <a:off x="4351790" y="4224073"/>
            <a:ext cx="351405" cy="54302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dirty="0" err="1" smtClean="0">
                <a:solidFill>
                  <a:srgbClr val="00B050"/>
                </a:solidFill>
              </a:rPr>
              <a:t>Xa</a:t>
            </a:r>
            <a:endParaRPr lang="es-ES_tradnl" sz="1800"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solidFill>
                  <a:srgbClr val="002060"/>
                </a:solidFill>
              </a:rPr>
              <a:t>Va</a:t>
            </a:r>
            <a:endParaRPr kumimoji="0" lang="es-ES_tradnl" sz="1400" b="1" i="0" u="none" strike="noStrike" cap="none" normalizeH="0" baseline="0" dirty="0">
              <a:ln>
                <a:noFill/>
              </a:ln>
              <a:solidFill>
                <a:srgbClr val="002060"/>
              </a:solidFill>
              <a:effectLst/>
            </a:endParaRPr>
          </a:p>
        </p:txBody>
      </p:sp>
      <p:sp>
        <p:nvSpPr>
          <p:cNvPr id="15" name="Rectángulo 14"/>
          <p:cNvSpPr/>
          <p:nvPr/>
        </p:nvSpPr>
        <p:spPr bwMode="auto">
          <a:xfrm rot="18862953">
            <a:off x="5608933" y="2699365"/>
            <a:ext cx="1335690" cy="84387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b="1" dirty="0" smtClean="0">
                <a:solidFill>
                  <a:srgbClr val="002060"/>
                </a:solidFill>
              </a:rPr>
              <a:t> </a:t>
            </a:r>
            <a:r>
              <a:rPr lang="es-ES_tradnl" b="1" dirty="0" err="1" smtClean="0">
                <a:solidFill>
                  <a:srgbClr val="002060"/>
                </a:solidFill>
              </a:rPr>
              <a:t>VIIa</a:t>
            </a:r>
            <a:r>
              <a:rPr lang="es-ES_tradnl" b="1" dirty="0" smtClean="0">
                <a:solidFill>
                  <a:srgbClr val="002060"/>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1800" dirty="0" smtClean="0"/>
              <a:t> FL </a:t>
            </a:r>
            <a:r>
              <a:rPr lang="mr-IN" sz="1800" dirty="0" smtClean="0"/>
              <a:t>–</a:t>
            </a:r>
            <a:r>
              <a:rPr lang="es-ES_tradnl" sz="1800" dirty="0" smtClean="0"/>
              <a:t>Ca+</a:t>
            </a:r>
            <a:endParaRPr kumimoji="0" lang="es-ES_tradnl" sz="1800" b="0" i="0" u="none" strike="noStrike" cap="none" normalizeH="0" baseline="0" dirty="0">
              <a:ln>
                <a:noFill/>
              </a:ln>
              <a:solidFill>
                <a:schemeClr val="tx1"/>
              </a:solidFill>
              <a:effectLst/>
            </a:endParaRPr>
          </a:p>
        </p:txBody>
      </p:sp>
      <p:sp>
        <p:nvSpPr>
          <p:cNvPr id="16" name="Explosión 1 15"/>
          <p:cNvSpPr/>
          <p:nvPr/>
        </p:nvSpPr>
        <p:spPr bwMode="auto">
          <a:xfrm>
            <a:off x="7681272" y="574214"/>
            <a:ext cx="942619" cy="910570"/>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1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1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7" name="Rectángulo 16"/>
          <p:cNvSpPr/>
          <p:nvPr/>
        </p:nvSpPr>
        <p:spPr bwMode="auto">
          <a:xfrm flipV="1">
            <a:off x="4063299" y="5726855"/>
            <a:ext cx="45719" cy="45719"/>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rPr>
              <a:t>II</a:t>
            </a:r>
            <a:endParaRPr kumimoji="0" lang="es-ES_tradnl" sz="2000" b="0" i="0" u="none" strike="noStrike" cap="none" normalizeH="0" baseline="0" dirty="0">
              <a:ln>
                <a:noFill/>
              </a:ln>
              <a:solidFill>
                <a:srgbClr val="002060"/>
              </a:solidFill>
              <a:effectLst/>
            </a:endParaRPr>
          </a:p>
        </p:txBody>
      </p:sp>
      <p:sp>
        <p:nvSpPr>
          <p:cNvPr id="18" name="Explosión 1 17"/>
          <p:cNvSpPr/>
          <p:nvPr/>
        </p:nvSpPr>
        <p:spPr bwMode="auto">
          <a:xfrm>
            <a:off x="4621839" y="5179739"/>
            <a:ext cx="597225" cy="84154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solidFill>
                  <a:srgbClr val="002060"/>
                </a:solidFill>
              </a:rPr>
              <a:t>IIa</a:t>
            </a:r>
            <a:endParaRPr lang="es-ES_tradnl" sz="1400"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000" dirty="0">
                <a:solidFill>
                  <a:srgbClr val="002060"/>
                </a:solidFill>
              </a:rPr>
              <a:t>T</a:t>
            </a:r>
            <a:r>
              <a:rPr kumimoji="0" lang="es-ES_tradnl" sz="1000" b="0" i="0" u="none" strike="noStrike" cap="none" normalizeH="0" baseline="0" dirty="0" smtClean="0">
                <a:ln>
                  <a:noFill/>
                </a:ln>
                <a:solidFill>
                  <a:srgbClr val="002060"/>
                </a:solidFill>
                <a:effectLst/>
              </a:rPr>
              <a:t>rombina</a:t>
            </a:r>
            <a:endParaRPr kumimoji="0" lang="es-ES_tradnl" sz="1000" b="0" i="0" u="none" strike="noStrike" cap="none" normalizeH="0" baseline="0" dirty="0">
              <a:ln>
                <a:noFill/>
              </a:ln>
              <a:solidFill>
                <a:srgbClr val="002060"/>
              </a:solidFill>
              <a:effectLst/>
            </a:endParaRPr>
          </a:p>
        </p:txBody>
      </p:sp>
      <p:sp>
        <p:nvSpPr>
          <p:cNvPr id="19" name="Rectángulo 18"/>
          <p:cNvSpPr/>
          <p:nvPr/>
        </p:nvSpPr>
        <p:spPr bwMode="auto">
          <a:xfrm>
            <a:off x="7031054" y="4274782"/>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t>Fibrin</a:t>
            </a:r>
            <a:r>
              <a:rPr lang="es-ES" sz="1400" dirty="0" err="1" smtClean="0"/>
              <a:t>ò</a:t>
            </a:r>
            <a:r>
              <a:rPr lang="es-ES_tradnl" sz="1400" dirty="0" err="1" smtClean="0"/>
              <a:t>geno</a:t>
            </a:r>
            <a:r>
              <a:rPr lang="es-ES_tradnl" sz="1400" dirty="0" smtClean="0"/>
              <a:t> - I</a:t>
            </a:r>
            <a:endParaRPr kumimoji="0" lang="es-ES_tradnl" sz="1400" b="0" i="0" u="none" strike="noStrike" cap="none" normalizeH="0" baseline="0" dirty="0">
              <a:ln>
                <a:noFill/>
              </a:ln>
              <a:solidFill>
                <a:schemeClr val="tx1"/>
              </a:solidFill>
              <a:effectLst/>
            </a:endParaRPr>
          </a:p>
        </p:txBody>
      </p:sp>
      <p:sp>
        <p:nvSpPr>
          <p:cNvPr id="20" name="Rectángulo 19"/>
          <p:cNvSpPr/>
          <p:nvPr/>
        </p:nvSpPr>
        <p:spPr bwMode="auto">
          <a:xfrm>
            <a:off x="6990503" y="5335111"/>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t>Fibrina Soluble</a:t>
            </a:r>
            <a:endParaRPr kumimoji="0" lang="es-ES_tradnl" sz="1400" b="0" i="0" u="none" strike="noStrike" cap="none" normalizeH="0" baseline="0" dirty="0">
              <a:ln>
                <a:noFill/>
              </a:ln>
              <a:solidFill>
                <a:schemeClr val="tx1"/>
              </a:solidFill>
              <a:effectLst/>
            </a:endParaRPr>
          </a:p>
        </p:txBody>
      </p:sp>
      <p:sp>
        <p:nvSpPr>
          <p:cNvPr id="21" name="Rectángulo 20"/>
          <p:cNvSpPr/>
          <p:nvPr/>
        </p:nvSpPr>
        <p:spPr bwMode="auto">
          <a:xfrm>
            <a:off x="6980666" y="6525044"/>
            <a:ext cx="17913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200" dirty="0" smtClean="0"/>
              <a:t>FIBRINA ESTABLE</a:t>
            </a:r>
            <a:endParaRPr kumimoji="0" lang="es-ES_tradnl" sz="1200" b="0" i="0" u="none" strike="noStrike" cap="none" normalizeH="0" baseline="0" dirty="0">
              <a:ln>
                <a:noFill/>
              </a:ln>
              <a:solidFill>
                <a:schemeClr val="tx1"/>
              </a:solidFill>
              <a:effectLst/>
            </a:endParaRPr>
          </a:p>
        </p:txBody>
      </p:sp>
      <p:sp>
        <p:nvSpPr>
          <p:cNvPr id="22" name="Rectángulo 21"/>
          <p:cNvSpPr/>
          <p:nvPr/>
        </p:nvSpPr>
        <p:spPr bwMode="auto">
          <a:xfrm>
            <a:off x="6484824" y="5964089"/>
            <a:ext cx="683900"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FFC000"/>
                </a:solidFill>
              </a:rPr>
              <a:t>XIIIa</a:t>
            </a:r>
            <a:endParaRPr kumimoji="0" lang="es-ES_tradnl" sz="2000" b="0" i="0" u="none" strike="noStrike" cap="none" normalizeH="0" baseline="0" dirty="0">
              <a:ln>
                <a:noFill/>
              </a:ln>
              <a:solidFill>
                <a:srgbClr val="FFC000"/>
              </a:solidFill>
              <a:effectLst/>
            </a:endParaRPr>
          </a:p>
        </p:txBody>
      </p:sp>
      <p:sp>
        <p:nvSpPr>
          <p:cNvPr id="23" name="Flecha abajo 22"/>
          <p:cNvSpPr/>
          <p:nvPr/>
        </p:nvSpPr>
        <p:spPr bwMode="auto">
          <a:xfrm>
            <a:off x="7414153" y="4718756"/>
            <a:ext cx="289405" cy="58378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24" name="Line 69"/>
          <p:cNvSpPr>
            <a:spLocks noChangeShapeType="1"/>
          </p:cNvSpPr>
          <p:nvPr/>
        </p:nvSpPr>
        <p:spPr bwMode="auto">
          <a:xfrm flipV="1">
            <a:off x="4170408" y="5629927"/>
            <a:ext cx="529851" cy="2577"/>
          </a:xfrm>
          <a:prstGeom prst="line">
            <a:avLst/>
          </a:prstGeom>
          <a:noFill/>
          <a:ln w="4445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sz="1400"/>
          </a:p>
        </p:txBody>
      </p:sp>
      <p:sp>
        <p:nvSpPr>
          <p:cNvPr id="25" name="Elipse 24"/>
          <p:cNvSpPr/>
          <p:nvPr/>
        </p:nvSpPr>
        <p:spPr bwMode="auto">
          <a:xfrm flipV="1">
            <a:off x="201233"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6" name="Elipse 25"/>
          <p:cNvSpPr/>
          <p:nvPr/>
        </p:nvSpPr>
        <p:spPr bwMode="auto">
          <a:xfrm flipV="1">
            <a:off x="539808"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7" name="Elipse 26"/>
          <p:cNvSpPr/>
          <p:nvPr/>
        </p:nvSpPr>
        <p:spPr bwMode="auto">
          <a:xfrm flipV="1">
            <a:off x="878383" y="1306714"/>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9" name="Rectángulo 28"/>
          <p:cNvSpPr/>
          <p:nvPr/>
        </p:nvSpPr>
        <p:spPr bwMode="auto">
          <a:xfrm>
            <a:off x="395536" y="2059404"/>
            <a:ext cx="3286423" cy="2984378"/>
          </a:xfrm>
          <a:prstGeom prst="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0" name="Rectángulo redondeado 29"/>
          <p:cNvSpPr/>
          <p:nvPr/>
        </p:nvSpPr>
        <p:spPr bwMode="auto">
          <a:xfrm>
            <a:off x="598658" y="5043783"/>
            <a:ext cx="1396442" cy="350752"/>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rgbClr val="002060"/>
                </a:solidFill>
                <a:effectLst/>
                <a:latin typeface="Times New Roman" charset="0"/>
                <a:ea typeface="Times New Roman" charset="0"/>
                <a:cs typeface="Times New Roman" charset="0"/>
              </a:rPr>
              <a:t>  </a:t>
            </a:r>
            <a:r>
              <a:rPr kumimoji="0" lang="es-ES_tradnl" sz="1400" b="1" i="0" u="none" strike="noStrike" cap="none" normalizeH="0" baseline="0" dirty="0" err="1" smtClean="0">
                <a:ln>
                  <a:noFill/>
                </a:ln>
                <a:solidFill>
                  <a:srgbClr val="002060"/>
                </a:solidFill>
                <a:effectLst/>
                <a:latin typeface="Times New Roman" charset="0"/>
                <a:ea typeface="Times New Roman" charset="0"/>
                <a:cs typeface="Times New Roman" charset="0"/>
              </a:rPr>
              <a:t>aPTT</a:t>
            </a:r>
            <a:r>
              <a:rPr kumimoji="0" lang="es-ES_tradnl" sz="1400" b="1" i="0" u="none" strike="noStrike" cap="none" normalizeH="0" dirty="0" smtClean="0">
                <a:ln>
                  <a:noFill/>
                </a:ln>
                <a:solidFill>
                  <a:srgbClr val="002060"/>
                </a:solidFill>
                <a:effectLst/>
                <a:latin typeface="Times New Roman" charset="0"/>
                <a:ea typeface="Times New Roman" charset="0"/>
                <a:cs typeface="Times New Roman" charset="0"/>
              </a:rPr>
              <a:t> - KPTT</a:t>
            </a:r>
            <a:endParaRPr kumimoji="0" lang="es-ES_tradnl" sz="1400" b="1"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31" name="Rectángulo 30"/>
          <p:cNvSpPr/>
          <p:nvPr/>
        </p:nvSpPr>
        <p:spPr bwMode="auto">
          <a:xfrm>
            <a:off x="5284649" y="2059405"/>
            <a:ext cx="1884076" cy="2004584"/>
          </a:xfrm>
          <a:prstGeom prst="rect">
            <a:avLst/>
          </a:prstGeom>
          <a:noFill/>
          <a:ln w="6350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2" name="Rectángulo redondeado 31"/>
          <p:cNvSpPr/>
          <p:nvPr/>
        </p:nvSpPr>
        <p:spPr bwMode="auto">
          <a:xfrm>
            <a:off x="7287402" y="1963834"/>
            <a:ext cx="1755264" cy="701975"/>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rgbClr val="002060"/>
                </a:solidFill>
                <a:effectLst/>
                <a:latin typeface="Times New Roman" charset="0"/>
                <a:ea typeface="Times New Roman" charset="0"/>
                <a:cs typeface="Times New Roman" charset="0"/>
              </a:rPr>
              <a:t>  </a:t>
            </a:r>
            <a:r>
              <a:rPr kumimoji="0" lang="es-ES_tradnl" sz="1400" b="1" i="0" u="none" strike="noStrike" cap="none" normalizeH="0" baseline="0" dirty="0" smtClean="0">
                <a:ln>
                  <a:noFill/>
                </a:ln>
                <a:solidFill>
                  <a:srgbClr val="002060"/>
                </a:solidFill>
                <a:effectLst/>
                <a:latin typeface="Times New Roman" charset="0"/>
                <a:ea typeface="Times New Roman" charset="0"/>
                <a:cs typeface="Times New Roman" charset="0"/>
              </a:rPr>
              <a:t>TP</a:t>
            </a:r>
          </a:p>
          <a:p>
            <a:pPr marL="0" marR="0" indent="0" algn="ctr" defTabSz="914400" rtl="0" eaLnBrk="1" fontAlgn="base" latinLnBrk="0" hangingPunct="1">
              <a:lnSpc>
                <a:spcPct val="100000"/>
              </a:lnSpc>
              <a:spcBef>
                <a:spcPct val="0"/>
              </a:spcBef>
              <a:spcAft>
                <a:spcPct val="0"/>
              </a:spcAft>
              <a:buClrTx/>
              <a:buSzTx/>
              <a:buFontTx/>
              <a:buNone/>
              <a:tabLst/>
            </a:pPr>
            <a:r>
              <a:rPr lang="es-ES_tradnl" sz="1100" b="1" dirty="0" smtClean="0">
                <a:solidFill>
                  <a:srgbClr val="002060"/>
                </a:solidFill>
              </a:rPr>
              <a:t>Tiempo de </a:t>
            </a:r>
            <a:r>
              <a:rPr lang="es-ES_tradnl" sz="1100" b="1" dirty="0" err="1" smtClean="0">
                <a:solidFill>
                  <a:srgbClr val="002060"/>
                </a:solidFill>
              </a:rPr>
              <a:t>Protrobina</a:t>
            </a:r>
            <a:endParaRPr kumimoji="0" lang="es-ES_tradnl" sz="1100" b="1" i="0" u="none" strike="noStrike" cap="none" normalizeH="0" baseline="0" dirty="0">
              <a:ln>
                <a:noFill/>
              </a:ln>
              <a:solidFill>
                <a:srgbClr val="002060"/>
              </a:solidFill>
              <a:effectLst/>
            </a:endParaRPr>
          </a:p>
        </p:txBody>
      </p:sp>
      <p:sp>
        <p:nvSpPr>
          <p:cNvPr id="33" name="Rectángulo 32"/>
          <p:cNvSpPr/>
          <p:nvPr/>
        </p:nvSpPr>
        <p:spPr bwMode="auto">
          <a:xfrm>
            <a:off x="6865037" y="4202246"/>
            <a:ext cx="1758855" cy="1504367"/>
          </a:xfrm>
          <a:prstGeom prst="rect">
            <a:avLst/>
          </a:prstGeom>
          <a:noFill/>
          <a:ln w="444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4" name="Rectángulo redondeado 33"/>
          <p:cNvSpPr/>
          <p:nvPr/>
        </p:nvSpPr>
        <p:spPr bwMode="auto">
          <a:xfrm>
            <a:off x="6222627" y="4954429"/>
            <a:ext cx="1159354" cy="440106"/>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rgbClr val="002060"/>
                </a:solidFill>
                <a:effectLst/>
                <a:latin typeface="Times New Roman" charset="0"/>
                <a:ea typeface="Times New Roman" charset="0"/>
                <a:cs typeface="Times New Roman" charset="0"/>
              </a:rPr>
              <a:t>TT</a:t>
            </a:r>
          </a:p>
          <a:p>
            <a:pPr marL="0" marR="0" indent="0" algn="ctr" defTabSz="914400" rtl="0" eaLnBrk="1" fontAlgn="base" latinLnBrk="0" hangingPunct="1">
              <a:lnSpc>
                <a:spcPct val="100000"/>
              </a:lnSpc>
              <a:spcBef>
                <a:spcPct val="0"/>
              </a:spcBef>
              <a:spcAft>
                <a:spcPct val="0"/>
              </a:spcAft>
              <a:buClrTx/>
              <a:buSzTx/>
              <a:buFontTx/>
              <a:buNone/>
              <a:tabLst/>
            </a:pPr>
            <a:r>
              <a:rPr lang="es-ES_tradnl" sz="900" b="1" dirty="0" smtClean="0">
                <a:solidFill>
                  <a:srgbClr val="002060"/>
                </a:solidFill>
              </a:rPr>
              <a:t>Tiempo de Trombina</a:t>
            </a:r>
            <a:endParaRPr kumimoji="0" lang="es-ES_tradnl" sz="900" b="1" i="0" u="none" strike="noStrike" cap="none" normalizeH="0" baseline="0" dirty="0">
              <a:ln>
                <a:noFill/>
              </a:ln>
              <a:solidFill>
                <a:srgbClr val="002060"/>
              </a:solidFill>
              <a:effectLst/>
            </a:endParaRPr>
          </a:p>
        </p:txBody>
      </p:sp>
      <p:sp>
        <p:nvSpPr>
          <p:cNvPr id="35" name="Rectángulo 34"/>
          <p:cNvSpPr/>
          <p:nvPr/>
        </p:nvSpPr>
        <p:spPr bwMode="auto">
          <a:xfrm>
            <a:off x="3779912" y="4105498"/>
            <a:ext cx="1428684" cy="1915790"/>
          </a:xfrm>
          <a:prstGeom prst="rect">
            <a:avLst/>
          </a:prstGeom>
          <a:noFill/>
          <a:ln w="60325"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6" name="Rectángulo redondeado 35"/>
          <p:cNvSpPr/>
          <p:nvPr/>
        </p:nvSpPr>
        <p:spPr bwMode="auto">
          <a:xfrm>
            <a:off x="4120653" y="3390486"/>
            <a:ext cx="795393" cy="592341"/>
          </a:xfrm>
          <a:prstGeom prst="roundRect">
            <a:avLst/>
          </a:prstGeom>
          <a:solidFill>
            <a:srgbClr val="FFC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err="1" smtClean="0">
                <a:ln>
                  <a:noFill/>
                </a:ln>
                <a:solidFill>
                  <a:srgbClr val="002060"/>
                </a:solidFill>
                <a:effectLst/>
              </a:rPr>
              <a:t>aPTT</a:t>
            </a:r>
            <a:endParaRPr kumimoji="0" lang="es-ES_tradnl" sz="1400" b="0" i="0" u="none" strike="noStrike" cap="none" normalizeH="0" baseline="0" dirty="0" smtClean="0">
              <a:ln>
                <a:noFill/>
              </a:ln>
              <a:solidFill>
                <a:srgbClr val="002060"/>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rPr>
              <a:t>TP</a:t>
            </a:r>
            <a:endParaRPr kumimoji="0" lang="es-ES_tradnl" sz="1400" b="0" i="0" u="none" strike="noStrike" cap="none" normalizeH="0" baseline="0" dirty="0">
              <a:ln>
                <a:noFill/>
              </a:ln>
              <a:solidFill>
                <a:srgbClr val="002060"/>
              </a:solidFill>
              <a:effectLst/>
            </a:endParaRPr>
          </a:p>
        </p:txBody>
      </p:sp>
      <p:sp>
        <p:nvSpPr>
          <p:cNvPr id="37" name="Elipse 36"/>
          <p:cNvSpPr/>
          <p:nvPr/>
        </p:nvSpPr>
        <p:spPr bwMode="auto">
          <a:xfrm>
            <a:off x="6387863" y="5788839"/>
            <a:ext cx="936027" cy="712909"/>
          </a:xfrm>
          <a:prstGeom prst="ellipse">
            <a:avLst/>
          </a:prstGeom>
          <a:noFill/>
          <a:ln w="38100" cap="flat" cmpd="sng" algn="ctr">
            <a:solidFill>
              <a:schemeClr val="accent3">
                <a:lumMod val="9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39" name="Conector recto de flecha 38"/>
          <p:cNvCxnSpPr/>
          <p:nvPr/>
        </p:nvCxnSpPr>
        <p:spPr bwMode="auto">
          <a:xfrm flipH="1">
            <a:off x="4026364" y="6271440"/>
            <a:ext cx="2266229" cy="240753"/>
          </a:xfrm>
          <a:prstGeom prst="straightConnector1">
            <a:avLst/>
          </a:prstGeom>
          <a:solidFill>
            <a:schemeClr val="accent1"/>
          </a:solidFill>
          <a:ln w="571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Rectángulo redondeado 40"/>
          <p:cNvSpPr/>
          <p:nvPr/>
        </p:nvSpPr>
        <p:spPr bwMode="auto">
          <a:xfrm>
            <a:off x="1272463" y="6039299"/>
            <a:ext cx="2726079" cy="634945"/>
          </a:xfrm>
          <a:prstGeom prst="roundRect">
            <a:avLst/>
          </a:prstGeom>
          <a:solidFill>
            <a:srgbClr val="73F43F"/>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smtClean="0">
                <a:ln>
                  <a:noFill/>
                </a:ln>
                <a:solidFill>
                  <a:srgbClr val="002060"/>
                </a:solidFill>
                <a:effectLst/>
              </a:rPr>
              <a:t>NINGUNA DE ESTAS PRUEBAS </a:t>
            </a:r>
          </a:p>
          <a:p>
            <a:pPr marL="0" marR="0" indent="0" algn="l" defTabSz="914400" rtl="0" eaLnBrk="1" fontAlgn="base" latinLnBrk="0" hangingPunct="1">
              <a:lnSpc>
                <a:spcPct val="100000"/>
              </a:lnSpc>
              <a:spcBef>
                <a:spcPct val="0"/>
              </a:spcBef>
              <a:spcAft>
                <a:spcPct val="0"/>
              </a:spcAft>
              <a:buClrTx/>
              <a:buSzTx/>
              <a:buFontTx/>
              <a:buNone/>
              <a:tabLst/>
            </a:pPr>
            <a:r>
              <a:rPr lang="es-ES_tradnl" sz="1100" dirty="0" smtClean="0">
                <a:solidFill>
                  <a:srgbClr val="002060"/>
                </a:solidFill>
              </a:rPr>
              <a:t>MIDE EL DEFICIT DE F XIII</a:t>
            </a:r>
            <a:endParaRPr kumimoji="0" lang="es-ES_tradnl" sz="1100" b="0" i="0" u="none" strike="noStrike" cap="none" normalizeH="0" baseline="0" dirty="0">
              <a:ln>
                <a:noFill/>
              </a:ln>
              <a:solidFill>
                <a:srgbClr val="002060"/>
              </a:solidFill>
              <a:effectLst/>
            </a:endParaRPr>
          </a:p>
        </p:txBody>
      </p:sp>
      <p:pic>
        <p:nvPicPr>
          <p:cNvPr id="38" name="Imagen 37"/>
          <p:cNvPicPr>
            <a:picLocks noChangeAspect="1"/>
          </p:cNvPicPr>
          <p:nvPr/>
        </p:nvPicPr>
        <p:blipFill>
          <a:blip r:embed="rId2"/>
          <a:stretch>
            <a:fillRect/>
          </a:stretch>
        </p:blipFill>
        <p:spPr>
          <a:xfrm>
            <a:off x="576393" y="801224"/>
            <a:ext cx="2059109" cy="1430936"/>
          </a:xfrm>
          <a:prstGeom prst="rect">
            <a:avLst/>
          </a:prstGeom>
        </p:spPr>
      </p:pic>
      <p:pic>
        <p:nvPicPr>
          <p:cNvPr id="42" name="Imagen 41"/>
          <p:cNvPicPr>
            <a:picLocks noChangeAspect="1"/>
          </p:cNvPicPr>
          <p:nvPr/>
        </p:nvPicPr>
        <p:blipFill>
          <a:blip r:embed="rId2"/>
          <a:stretch>
            <a:fillRect/>
          </a:stretch>
        </p:blipFill>
        <p:spPr>
          <a:xfrm>
            <a:off x="5226344" y="747275"/>
            <a:ext cx="2059109" cy="1430936"/>
          </a:xfrm>
          <a:prstGeom prst="rect">
            <a:avLst/>
          </a:prstGeom>
        </p:spPr>
      </p:pic>
      <p:sp>
        <p:nvSpPr>
          <p:cNvPr id="43" name="Rectángulo 42"/>
          <p:cNvSpPr/>
          <p:nvPr/>
        </p:nvSpPr>
        <p:spPr bwMode="auto">
          <a:xfrm>
            <a:off x="346361" y="980728"/>
            <a:ext cx="44464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smtClean="0">
                <a:solidFill>
                  <a:srgbClr val="FFC000"/>
                </a:solidFill>
              </a:rPr>
              <a:t>FC</a:t>
            </a:r>
            <a:endParaRPr kumimoji="0" lang="es-ES_tradnl" sz="1800" b="1" i="0" u="none" strike="noStrike" cap="none" normalizeH="0" baseline="0">
              <a:ln>
                <a:noFill/>
              </a:ln>
              <a:solidFill>
                <a:srgbClr val="FFC000"/>
              </a:solidFill>
              <a:effectLst/>
            </a:endParaRPr>
          </a:p>
        </p:txBody>
      </p:sp>
      <p:sp>
        <p:nvSpPr>
          <p:cNvPr id="40" name="Rectángulo redondeado 39"/>
          <p:cNvSpPr/>
          <p:nvPr/>
        </p:nvSpPr>
        <p:spPr bwMode="auto">
          <a:xfrm>
            <a:off x="1899582" y="1390765"/>
            <a:ext cx="3968562" cy="44572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2800" smtClean="0">
                <a:solidFill>
                  <a:srgbClr val="002060"/>
                </a:solidFill>
              </a:rPr>
              <a:t>Plasma de mi Pte.</a:t>
            </a:r>
            <a:endParaRPr kumimoji="0" lang="es-ES_tradnl" sz="2800" b="0" i="0" u="none" strike="noStrike" cap="none" normalizeH="0" baseline="0">
              <a:ln>
                <a:noFill/>
              </a:ln>
              <a:solidFill>
                <a:srgbClr val="002060"/>
              </a:solidFill>
              <a:effectLst/>
            </a:endParaRPr>
          </a:p>
        </p:txBody>
      </p:sp>
      <p:sp>
        <p:nvSpPr>
          <p:cNvPr id="44" name="Llamada de flecha hacia abajo 43"/>
          <p:cNvSpPr/>
          <p:nvPr/>
        </p:nvSpPr>
        <p:spPr bwMode="auto">
          <a:xfrm>
            <a:off x="251520" y="45153"/>
            <a:ext cx="2523962" cy="1031730"/>
          </a:xfrm>
          <a:prstGeom prst="downArrowCallout">
            <a:avLst/>
          </a:prstGeom>
          <a:solidFill>
            <a:srgbClr val="73F43F"/>
          </a:solidFill>
          <a:ln w="9525" cap="flat" cmpd="sng" algn="ctr">
            <a:solidFill>
              <a:srgbClr val="73F43F"/>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latin typeface="+mj-lt"/>
              </a:rPr>
              <a:t>TROMBOPLASTINA PARCIAL</a:t>
            </a:r>
          </a:p>
          <a:p>
            <a:pPr marL="0" marR="0" indent="0" algn="ctr"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latin typeface="+mj-lt"/>
              </a:rPr>
              <a:t>Activador de cargas Negativas</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rgbClr val="002060"/>
                </a:solidFill>
                <a:effectLst/>
                <a:latin typeface="+mj-lt"/>
              </a:rPr>
              <a:t>Ca+</a:t>
            </a:r>
            <a:endParaRPr kumimoji="0" lang="es-ES_tradnl" sz="1400" b="0" i="0" u="none" strike="noStrike" cap="none" normalizeH="0" baseline="0" dirty="0">
              <a:ln>
                <a:noFill/>
              </a:ln>
              <a:solidFill>
                <a:srgbClr val="002060"/>
              </a:solidFill>
              <a:effectLst/>
              <a:latin typeface="+mj-lt"/>
            </a:endParaRPr>
          </a:p>
        </p:txBody>
      </p:sp>
      <p:sp>
        <p:nvSpPr>
          <p:cNvPr id="45" name="Llamada de flecha hacia abajo 44"/>
          <p:cNvSpPr/>
          <p:nvPr/>
        </p:nvSpPr>
        <p:spPr bwMode="auto">
          <a:xfrm>
            <a:off x="5166773" y="113124"/>
            <a:ext cx="2215208" cy="844609"/>
          </a:xfrm>
          <a:prstGeom prst="downArrowCallout">
            <a:avLst/>
          </a:prstGeom>
          <a:solidFill>
            <a:srgbClr val="73F4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solidFill>
                  <a:srgbClr val="002060"/>
                </a:solidFill>
                <a:latin typeface="+mj-lt"/>
              </a:rPr>
              <a:t>TROMBOPLASTINA</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smtClean="0">
                <a:ln>
                  <a:noFill/>
                </a:ln>
                <a:solidFill>
                  <a:srgbClr val="002060"/>
                </a:solidFill>
                <a:effectLst/>
                <a:latin typeface="+mj-lt"/>
              </a:rPr>
              <a:t>(Mezcla de FT con FL)</a:t>
            </a:r>
            <a:endParaRPr kumimoji="0" lang="es-ES_tradnl" sz="1600" b="0" i="0" u="none" strike="noStrike" cap="none" normalizeH="0" baseline="0" dirty="0">
              <a:ln>
                <a:noFill/>
              </a:ln>
              <a:solidFill>
                <a:srgbClr val="002060"/>
              </a:solidFill>
              <a:effectLst/>
              <a:latin typeface="+mj-lt"/>
            </a:endParaRPr>
          </a:p>
        </p:txBody>
      </p:sp>
      <p:pic>
        <p:nvPicPr>
          <p:cNvPr id="48" name="Imagen 47"/>
          <p:cNvPicPr>
            <a:picLocks noChangeAspect="1"/>
          </p:cNvPicPr>
          <p:nvPr/>
        </p:nvPicPr>
        <p:blipFill>
          <a:blip r:embed="rId3"/>
          <a:stretch>
            <a:fillRect/>
          </a:stretch>
        </p:blipFill>
        <p:spPr>
          <a:xfrm>
            <a:off x="3286061" y="120772"/>
            <a:ext cx="1226508" cy="1029204"/>
          </a:xfrm>
          <a:prstGeom prst="rect">
            <a:avLst/>
          </a:prstGeom>
        </p:spPr>
      </p:pic>
      <p:pic>
        <p:nvPicPr>
          <p:cNvPr id="49" name="Imagen 48"/>
          <p:cNvPicPr>
            <a:picLocks noChangeAspect="1"/>
          </p:cNvPicPr>
          <p:nvPr/>
        </p:nvPicPr>
        <p:blipFill>
          <a:blip r:embed="rId2"/>
          <a:stretch>
            <a:fillRect/>
          </a:stretch>
        </p:blipFill>
        <p:spPr>
          <a:xfrm>
            <a:off x="5012496" y="4551202"/>
            <a:ext cx="2059109" cy="1430936"/>
          </a:xfrm>
          <a:prstGeom prst="rect">
            <a:avLst/>
          </a:prstGeom>
        </p:spPr>
      </p:pic>
      <p:sp>
        <p:nvSpPr>
          <p:cNvPr id="50" name="Llamada de flecha hacia abajo 49"/>
          <p:cNvSpPr/>
          <p:nvPr/>
        </p:nvSpPr>
        <p:spPr bwMode="auto">
          <a:xfrm>
            <a:off x="5371138" y="4203066"/>
            <a:ext cx="1260909" cy="549695"/>
          </a:xfrm>
          <a:prstGeom prst="downArrowCallout">
            <a:avLst/>
          </a:prstGeom>
          <a:solidFill>
            <a:srgbClr val="73F43F"/>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smtClean="0">
                <a:solidFill>
                  <a:srgbClr val="002060"/>
                </a:solidFill>
                <a:latin typeface="+mj-lt"/>
              </a:rPr>
              <a:t>Trombina</a:t>
            </a:r>
            <a:endParaRPr kumimoji="0" lang="es-ES_tradnl" sz="2000" b="0" i="0" u="none" strike="noStrike" cap="none" normalizeH="0" baseline="0">
              <a:ln>
                <a:noFill/>
              </a:ln>
              <a:solidFill>
                <a:srgbClr val="002060"/>
              </a:solidFill>
              <a:effectLst/>
              <a:latin typeface="+mj-lt"/>
            </a:endParaRPr>
          </a:p>
        </p:txBody>
      </p:sp>
    </p:spTree>
    <p:extLst>
      <p:ext uri="{BB962C8B-B14F-4D97-AF65-F5344CB8AC3E}">
        <p14:creationId xmlns:p14="http://schemas.microsoft.com/office/powerpoint/2010/main" val="8134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heckerboard(across)">
                                      <p:cBhvr>
                                        <p:cTn id="10" dur="500"/>
                                        <p:tgtEl>
                                          <p:spTgt spid="2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checkerboard(across)">
                                      <p:cBhvr>
                                        <p:cTn id="18" dur="500"/>
                                        <p:tgtEl>
                                          <p:spTgt spid="4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heckerboard(across)">
                                      <p:cBhvr>
                                        <p:cTn id="29" dur="500"/>
                                        <p:tgtEl>
                                          <p:spTgt spid="36"/>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checkerboard(across)">
                                      <p:cBhvr>
                                        <p:cTn id="37" dur="500"/>
                                        <p:tgtEl>
                                          <p:spTgt spid="50"/>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heckerboard(across)">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checkerboard(across)">
                                      <p:cBhvr>
                                        <p:cTn id="48" dur="500"/>
                                        <p:tgtEl>
                                          <p:spTgt spid="37"/>
                                        </p:tgtEl>
                                      </p:cBhvr>
                                    </p:animEffect>
                                  </p:childTnLst>
                                </p:cTn>
                              </p:par>
                              <p:par>
                                <p:cTn id="49" presetID="5" presetClass="entr" presetSubtype="1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checkerboard(across)">
                                      <p:cBhvr>
                                        <p:cTn id="51" dur="500"/>
                                        <p:tgtEl>
                                          <p:spTgt spid="3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checkerboard(across)">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4" grpId="0" animBg="1"/>
      <p:bldP spid="45" grpId="0" animBg="1"/>
      <p:bldP spid="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arriba 1"/>
          <p:cNvSpPr/>
          <p:nvPr/>
        </p:nvSpPr>
        <p:spPr bwMode="auto">
          <a:xfrm rot="7706887">
            <a:off x="1217443" y="1794547"/>
            <a:ext cx="1900937" cy="3811799"/>
          </a:xfrm>
          <a:prstGeom prst="upArrow">
            <a:avLst/>
          </a:prstGeom>
          <a:solidFill>
            <a:schemeClr val="accent6">
              <a:lumMod val="5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 name="Flecha arriba 2"/>
          <p:cNvSpPr/>
          <p:nvPr/>
        </p:nvSpPr>
        <p:spPr bwMode="auto">
          <a:xfrm rot="13432565">
            <a:off x="5627496" y="2078772"/>
            <a:ext cx="1116099" cy="2198855"/>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 name="Flecha arriba 3"/>
          <p:cNvSpPr/>
          <p:nvPr/>
        </p:nvSpPr>
        <p:spPr bwMode="auto">
          <a:xfrm rot="5400000">
            <a:off x="4869382" y="4251750"/>
            <a:ext cx="551438" cy="2679444"/>
          </a:xfrm>
          <a:prstGeom prst="up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rriba 4"/>
          <p:cNvSpPr/>
          <p:nvPr/>
        </p:nvSpPr>
        <p:spPr bwMode="auto">
          <a:xfrm rot="10800000">
            <a:off x="4103298" y="4138956"/>
            <a:ext cx="877183" cy="1256285"/>
          </a:xfrm>
          <a:prstGeom prst="up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abajo 5"/>
          <p:cNvSpPr/>
          <p:nvPr/>
        </p:nvSpPr>
        <p:spPr bwMode="auto">
          <a:xfrm>
            <a:off x="7407536" y="5828685"/>
            <a:ext cx="307983" cy="61652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Rectángulo 6"/>
          <p:cNvSpPr/>
          <p:nvPr/>
        </p:nvSpPr>
        <p:spPr bwMode="auto">
          <a:xfrm>
            <a:off x="606169" y="2636836"/>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FF0000"/>
                </a:solidFill>
              </a:rPr>
              <a:t>PK</a:t>
            </a:r>
            <a:endParaRPr kumimoji="0" lang="es-ES_tradnl" sz="1400" b="0" i="0" u="none" strike="noStrike" cap="none" normalizeH="0" baseline="0" dirty="0">
              <a:ln>
                <a:noFill/>
              </a:ln>
              <a:solidFill>
                <a:srgbClr val="FF0000"/>
              </a:solidFill>
              <a:effectLst/>
            </a:endParaRPr>
          </a:p>
        </p:txBody>
      </p:sp>
      <p:sp>
        <p:nvSpPr>
          <p:cNvPr id="8" name="Rectángulo 7"/>
          <p:cNvSpPr/>
          <p:nvPr/>
        </p:nvSpPr>
        <p:spPr bwMode="auto">
          <a:xfrm>
            <a:off x="1300543" y="2672866"/>
            <a:ext cx="29222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smtClean="0">
                <a:solidFill>
                  <a:srgbClr val="FF0000"/>
                </a:solidFill>
              </a:rPr>
              <a:t>K</a:t>
            </a:r>
            <a:endParaRPr kumimoji="0" lang="es-ES_tradnl" sz="1400" b="0" i="0" u="none" strike="noStrike" cap="none" normalizeH="0" baseline="0">
              <a:ln>
                <a:noFill/>
              </a:ln>
              <a:solidFill>
                <a:srgbClr val="FF0000"/>
              </a:solidFill>
              <a:effectLst/>
            </a:endParaRPr>
          </a:p>
        </p:txBody>
      </p:sp>
      <p:sp>
        <p:nvSpPr>
          <p:cNvPr id="9" name="Rectángulo 8"/>
          <p:cNvSpPr/>
          <p:nvPr/>
        </p:nvSpPr>
        <p:spPr bwMode="auto">
          <a:xfrm>
            <a:off x="827820" y="2481041"/>
            <a:ext cx="774368"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050" dirty="0" smtClean="0">
                <a:solidFill>
                  <a:srgbClr val="FF0000"/>
                </a:solidFill>
              </a:rPr>
              <a:t>QAPM</a:t>
            </a:r>
            <a:endParaRPr kumimoji="0" lang="es-ES_tradnl" sz="1050" b="0" i="0" u="none" strike="noStrike" cap="none" normalizeH="0" baseline="0" dirty="0">
              <a:ln>
                <a:noFill/>
              </a:ln>
              <a:solidFill>
                <a:srgbClr val="FF0000"/>
              </a:solidFill>
              <a:effectLst/>
            </a:endParaRPr>
          </a:p>
        </p:txBody>
      </p:sp>
      <p:sp>
        <p:nvSpPr>
          <p:cNvPr id="10" name="Rectángulo 9"/>
          <p:cNvSpPr/>
          <p:nvPr/>
        </p:nvSpPr>
        <p:spPr bwMode="auto">
          <a:xfrm>
            <a:off x="1562971" y="3019350"/>
            <a:ext cx="519701"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0070C0"/>
                </a:solidFill>
              </a:rPr>
              <a:t>XIIa</a:t>
            </a:r>
            <a:endParaRPr kumimoji="0" lang="es-ES_tradnl" sz="2000" b="0" i="0" u="none" strike="noStrike" cap="none" normalizeH="0" baseline="0" dirty="0">
              <a:ln>
                <a:noFill/>
              </a:ln>
              <a:solidFill>
                <a:srgbClr val="0070C0"/>
              </a:solidFill>
              <a:effectLst/>
            </a:endParaRPr>
          </a:p>
        </p:txBody>
      </p:sp>
      <p:sp>
        <p:nvSpPr>
          <p:cNvPr id="11" name="Rectángulo 10"/>
          <p:cNvSpPr/>
          <p:nvPr/>
        </p:nvSpPr>
        <p:spPr bwMode="auto">
          <a:xfrm>
            <a:off x="2134769" y="3597259"/>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FFFF00"/>
                </a:solidFill>
              </a:rPr>
              <a:t>XIa</a:t>
            </a:r>
            <a:endParaRPr kumimoji="0" lang="es-ES_tradnl" b="0" i="0" u="none" strike="noStrike" cap="none" normalizeH="0" baseline="0" dirty="0">
              <a:ln>
                <a:noFill/>
              </a:ln>
              <a:solidFill>
                <a:srgbClr val="FFFF00"/>
              </a:solidFill>
              <a:effectLst/>
            </a:endParaRPr>
          </a:p>
        </p:txBody>
      </p:sp>
      <p:sp>
        <p:nvSpPr>
          <p:cNvPr id="12" name="Rectángulo 11"/>
          <p:cNvSpPr/>
          <p:nvPr/>
        </p:nvSpPr>
        <p:spPr bwMode="auto">
          <a:xfrm>
            <a:off x="2842280" y="3798824"/>
            <a:ext cx="654963" cy="151809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92D050"/>
                </a:solidFill>
              </a:rPr>
              <a:t>IXa</a:t>
            </a:r>
            <a:endParaRPr lang="es-ES_tradnl" sz="2000" dirty="0" smtClean="0">
              <a:solidFill>
                <a:srgbClr val="92D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b="1" dirty="0" err="1" smtClean="0">
                <a:solidFill>
                  <a:srgbClr val="FFC000"/>
                </a:solidFill>
              </a:rPr>
              <a:t>VIIIa</a:t>
            </a:r>
            <a:endParaRPr kumimoji="0" lang="es-ES_tradnl" sz="1600" b="1" i="0" u="none" strike="noStrike" cap="none" normalizeH="0" baseline="0" dirty="0">
              <a:ln>
                <a:noFill/>
              </a:ln>
              <a:solidFill>
                <a:srgbClr val="FFC000"/>
              </a:solidFill>
              <a:effectLst/>
            </a:endParaRPr>
          </a:p>
        </p:txBody>
      </p:sp>
      <p:sp>
        <p:nvSpPr>
          <p:cNvPr id="14" name="Rectángulo 13"/>
          <p:cNvSpPr/>
          <p:nvPr/>
        </p:nvSpPr>
        <p:spPr bwMode="auto">
          <a:xfrm>
            <a:off x="4351790" y="4224073"/>
            <a:ext cx="351405" cy="54302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dirty="0" err="1" smtClean="0">
                <a:solidFill>
                  <a:srgbClr val="00B050"/>
                </a:solidFill>
              </a:rPr>
              <a:t>Xa</a:t>
            </a:r>
            <a:endParaRPr lang="es-ES_tradnl" sz="1800"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solidFill>
                  <a:srgbClr val="002060"/>
                </a:solidFill>
              </a:rPr>
              <a:t>Va</a:t>
            </a:r>
            <a:endParaRPr kumimoji="0" lang="es-ES_tradnl" sz="1400" b="1" i="0" u="none" strike="noStrike" cap="none" normalizeH="0" baseline="0" dirty="0">
              <a:ln>
                <a:noFill/>
              </a:ln>
              <a:solidFill>
                <a:srgbClr val="002060"/>
              </a:solidFill>
              <a:effectLst/>
            </a:endParaRPr>
          </a:p>
        </p:txBody>
      </p:sp>
      <p:sp>
        <p:nvSpPr>
          <p:cNvPr id="15" name="Rectángulo 14"/>
          <p:cNvSpPr/>
          <p:nvPr/>
        </p:nvSpPr>
        <p:spPr bwMode="auto">
          <a:xfrm rot="18862953">
            <a:off x="5608933" y="2699365"/>
            <a:ext cx="1335690" cy="84387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b="1" dirty="0" smtClean="0">
                <a:solidFill>
                  <a:srgbClr val="002060"/>
                </a:solidFill>
              </a:rPr>
              <a:t> </a:t>
            </a:r>
            <a:r>
              <a:rPr lang="es-ES_tradnl" b="1" dirty="0" err="1" smtClean="0">
                <a:solidFill>
                  <a:srgbClr val="002060"/>
                </a:solidFill>
              </a:rPr>
              <a:t>VIIa</a:t>
            </a:r>
            <a:r>
              <a:rPr lang="es-ES_tradnl" b="1" dirty="0" smtClean="0">
                <a:solidFill>
                  <a:srgbClr val="002060"/>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1800" dirty="0" smtClean="0"/>
              <a:t> FL </a:t>
            </a:r>
            <a:r>
              <a:rPr lang="mr-IN" sz="1800" dirty="0" smtClean="0"/>
              <a:t>–</a:t>
            </a:r>
            <a:r>
              <a:rPr lang="es-ES_tradnl" sz="1800" dirty="0" smtClean="0"/>
              <a:t>Ca+</a:t>
            </a:r>
            <a:endParaRPr kumimoji="0" lang="es-ES_tradnl" sz="1800" b="0" i="0" u="none" strike="noStrike" cap="none" normalizeH="0" baseline="0" dirty="0">
              <a:ln>
                <a:noFill/>
              </a:ln>
              <a:solidFill>
                <a:schemeClr val="tx1"/>
              </a:solidFill>
              <a:effectLst/>
            </a:endParaRPr>
          </a:p>
        </p:txBody>
      </p:sp>
      <p:sp>
        <p:nvSpPr>
          <p:cNvPr id="16" name="Explosión 1 15"/>
          <p:cNvSpPr/>
          <p:nvPr/>
        </p:nvSpPr>
        <p:spPr bwMode="auto">
          <a:xfrm>
            <a:off x="7681272" y="574214"/>
            <a:ext cx="942619" cy="910570"/>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1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1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7" name="Rectángulo 16"/>
          <p:cNvSpPr/>
          <p:nvPr/>
        </p:nvSpPr>
        <p:spPr bwMode="auto">
          <a:xfrm flipV="1">
            <a:off x="4063299" y="5726855"/>
            <a:ext cx="45719" cy="45719"/>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rPr>
              <a:t>II</a:t>
            </a:r>
            <a:endParaRPr kumimoji="0" lang="es-ES_tradnl" sz="2000" b="0" i="0" u="none" strike="noStrike" cap="none" normalizeH="0" baseline="0" dirty="0">
              <a:ln>
                <a:noFill/>
              </a:ln>
              <a:solidFill>
                <a:srgbClr val="002060"/>
              </a:solidFill>
              <a:effectLst/>
            </a:endParaRPr>
          </a:p>
        </p:txBody>
      </p:sp>
      <p:sp>
        <p:nvSpPr>
          <p:cNvPr id="18" name="Explosión 1 17"/>
          <p:cNvSpPr/>
          <p:nvPr/>
        </p:nvSpPr>
        <p:spPr bwMode="auto">
          <a:xfrm>
            <a:off x="4621839" y="5179739"/>
            <a:ext cx="597225" cy="84154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solidFill>
                  <a:srgbClr val="002060"/>
                </a:solidFill>
              </a:rPr>
              <a:t>IIa</a:t>
            </a:r>
            <a:endParaRPr lang="es-ES_tradnl" sz="1400"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000" dirty="0">
                <a:solidFill>
                  <a:srgbClr val="002060"/>
                </a:solidFill>
              </a:rPr>
              <a:t>T</a:t>
            </a:r>
            <a:r>
              <a:rPr kumimoji="0" lang="es-ES_tradnl" sz="1000" b="0" i="0" u="none" strike="noStrike" cap="none" normalizeH="0" baseline="0" dirty="0" smtClean="0">
                <a:ln>
                  <a:noFill/>
                </a:ln>
                <a:solidFill>
                  <a:srgbClr val="002060"/>
                </a:solidFill>
                <a:effectLst/>
              </a:rPr>
              <a:t>rombina</a:t>
            </a:r>
            <a:endParaRPr kumimoji="0" lang="es-ES_tradnl" sz="1000" b="0" i="0" u="none" strike="noStrike" cap="none" normalizeH="0" baseline="0" dirty="0">
              <a:ln>
                <a:noFill/>
              </a:ln>
              <a:solidFill>
                <a:srgbClr val="002060"/>
              </a:solidFill>
              <a:effectLst/>
            </a:endParaRPr>
          </a:p>
        </p:txBody>
      </p:sp>
      <p:sp>
        <p:nvSpPr>
          <p:cNvPr id="19" name="Rectángulo 18"/>
          <p:cNvSpPr/>
          <p:nvPr/>
        </p:nvSpPr>
        <p:spPr bwMode="auto">
          <a:xfrm>
            <a:off x="7031054" y="4274782"/>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t>Fibrin</a:t>
            </a:r>
            <a:r>
              <a:rPr lang="es-ES" sz="1400" dirty="0" err="1" smtClean="0"/>
              <a:t>ò</a:t>
            </a:r>
            <a:r>
              <a:rPr lang="es-ES_tradnl" sz="1400" dirty="0" err="1" smtClean="0"/>
              <a:t>geno</a:t>
            </a:r>
            <a:r>
              <a:rPr lang="es-ES_tradnl" sz="1400" dirty="0" smtClean="0"/>
              <a:t> - I</a:t>
            </a:r>
            <a:endParaRPr kumimoji="0" lang="es-ES_tradnl" sz="1400" b="0" i="0" u="none" strike="noStrike" cap="none" normalizeH="0" baseline="0" dirty="0">
              <a:ln>
                <a:noFill/>
              </a:ln>
              <a:solidFill>
                <a:schemeClr val="tx1"/>
              </a:solidFill>
              <a:effectLst/>
            </a:endParaRPr>
          </a:p>
        </p:txBody>
      </p:sp>
      <p:sp>
        <p:nvSpPr>
          <p:cNvPr id="20" name="Rectángulo 19"/>
          <p:cNvSpPr/>
          <p:nvPr/>
        </p:nvSpPr>
        <p:spPr bwMode="auto">
          <a:xfrm>
            <a:off x="6990503" y="5335111"/>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t>Fibrina Soluble</a:t>
            </a:r>
            <a:endParaRPr kumimoji="0" lang="es-ES_tradnl" sz="1400" b="0" i="0" u="none" strike="noStrike" cap="none" normalizeH="0" baseline="0" dirty="0">
              <a:ln>
                <a:noFill/>
              </a:ln>
              <a:solidFill>
                <a:schemeClr val="tx1"/>
              </a:solidFill>
              <a:effectLst/>
            </a:endParaRPr>
          </a:p>
        </p:txBody>
      </p:sp>
      <p:sp>
        <p:nvSpPr>
          <p:cNvPr id="21" name="Rectángulo 20"/>
          <p:cNvSpPr/>
          <p:nvPr/>
        </p:nvSpPr>
        <p:spPr bwMode="auto">
          <a:xfrm>
            <a:off x="6980666" y="6525044"/>
            <a:ext cx="17913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200" dirty="0" smtClean="0"/>
              <a:t>FIBRINA ESTABLE</a:t>
            </a:r>
            <a:endParaRPr kumimoji="0" lang="es-ES_tradnl" sz="1200" b="0" i="0" u="none" strike="noStrike" cap="none" normalizeH="0" baseline="0" dirty="0">
              <a:ln>
                <a:noFill/>
              </a:ln>
              <a:solidFill>
                <a:schemeClr val="tx1"/>
              </a:solidFill>
              <a:effectLst/>
            </a:endParaRPr>
          </a:p>
        </p:txBody>
      </p:sp>
      <p:sp>
        <p:nvSpPr>
          <p:cNvPr id="22" name="Rectángulo 21"/>
          <p:cNvSpPr/>
          <p:nvPr/>
        </p:nvSpPr>
        <p:spPr bwMode="auto">
          <a:xfrm>
            <a:off x="6484824" y="5964089"/>
            <a:ext cx="683900"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FFC000"/>
                </a:solidFill>
              </a:rPr>
              <a:t>XIIIa</a:t>
            </a:r>
            <a:endParaRPr kumimoji="0" lang="es-ES_tradnl" sz="2000" b="0" i="0" u="none" strike="noStrike" cap="none" normalizeH="0" baseline="0" dirty="0">
              <a:ln>
                <a:noFill/>
              </a:ln>
              <a:solidFill>
                <a:srgbClr val="FFC000"/>
              </a:solidFill>
              <a:effectLst/>
            </a:endParaRPr>
          </a:p>
        </p:txBody>
      </p:sp>
      <p:sp>
        <p:nvSpPr>
          <p:cNvPr id="23" name="Flecha abajo 22"/>
          <p:cNvSpPr/>
          <p:nvPr/>
        </p:nvSpPr>
        <p:spPr bwMode="auto">
          <a:xfrm>
            <a:off x="7414153" y="4718756"/>
            <a:ext cx="289405" cy="58378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24" name="Line 69"/>
          <p:cNvSpPr>
            <a:spLocks noChangeShapeType="1"/>
          </p:cNvSpPr>
          <p:nvPr/>
        </p:nvSpPr>
        <p:spPr bwMode="auto">
          <a:xfrm flipV="1">
            <a:off x="4170408" y="5629927"/>
            <a:ext cx="529851" cy="2577"/>
          </a:xfrm>
          <a:prstGeom prst="line">
            <a:avLst/>
          </a:prstGeom>
          <a:noFill/>
          <a:ln w="4445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sz="1400"/>
          </a:p>
        </p:txBody>
      </p:sp>
      <p:sp>
        <p:nvSpPr>
          <p:cNvPr id="25" name="Elipse 24"/>
          <p:cNvSpPr/>
          <p:nvPr/>
        </p:nvSpPr>
        <p:spPr bwMode="auto">
          <a:xfrm flipV="1">
            <a:off x="201233"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6" name="Elipse 25"/>
          <p:cNvSpPr/>
          <p:nvPr/>
        </p:nvSpPr>
        <p:spPr bwMode="auto">
          <a:xfrm flipV="1">
            <a:off x="539808"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7" name="Elipse 26"/>
          <p:cNvSpPr/>
          <p:nvPr/>
        </p:nvSpPr>
        <p:spPr bwMode="auto">
          <a:xfrm flipV="1">
            <a:off x="878383" y="1306714"/>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31" name="Rectángulo 30"/>
          <p:cNvSpPr/>
          <p:nvPr/>
        </p:nvSpPr>
        <p:spPr bwMode="auto">
          <a:xfrm>
            <a:off x="5284649" y="2059405"/>
            <a:ext cx="1884076" cy="2004584"/>
          </a:xfrm>
          <a:prstGeom prst="rect">
            <a:avLst/>
          </a:prstGeom>
          <a:noFill/>
          <a:ln w="6350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2" name="Rectángulo redondeado 31"/>
          <p:cNvSpPr/>
          <p:nvPr/>
        </p:nvSpPr>
        <p:spPr bwMode="auto">
          <a:xfrm>
            <a:off x="7287402" y="1963834"/>
            <a:ext cx="1755264" cy="701975"/>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100" b="1" i="0" u="none" strike="noStrike" cap="none" normalizeH="0" baseline="0" dirty="0" smtClean="0">
                <a:ln>
                  <a:noFill/>
                </a:ln>
                <a:solidFill>
                  <a:srgbClr val="002060"/>
                </a:solidFill>
                <a:effectLst/>
                <a:latin typeface="Times New Roman" charset="0"/>
                <a:ea typeface="Times New Roman" charset="0"/>
                <a:cs typeface="Times New Roman" charset="0"/>
              </a:rPr>
              <a:t>  </a:t>
            </a:r>
            <a:r>
              <a:rPr kumimoji="0" lang="es-ES_tradnl" sz="1400" b="1" i="0" u="none" strike="noStrike" cap="none" normalizeH="0" baseline="0" dirty="0" smtClean="0">
                <a:ln>
                  <a:noFill/>
                </a:ln>
                <a:solidFill>
                  <a:srgbClr val="002060"/>
                </a:solidFill>
                <a:effectLst/>
                <a:latin typeface="Times New Roman" charset="0"/>
                <a:ea typeface="Times New Roman" charset="0"/>
                <a:cs typeface="Times New Roman" charset="0"/>
              </a:rPr>
              <a:t>TP</a:t>
            </a:r>
          </a:p>
          <a:p>
            <a:pPr marL="0" marR="0" indent="0" algn="ctr" defTabSz="914400" rtl="0" eaLnBrk="1" fontAlgn="base" latinLnBrk="0" hangingPunct="1">
              <a:lnSpc>
                <a:spcPct val="100000"/>
              </a:lnSpc>
              <a:spcBef>
                <a:spcPct val="0"/>
              </a:spcBef>
              <a:spcAft>
                <a:spcPct val="0"/>
              </a:spcAft>
              <a:buClrTx/>
              <a:buSzTx/>
              <a:buFontTx/>
              <a:buNone/>
              <a:tabLst/>
            </a:pPr>
            <a:r>
              <a:rPr lang="es-ES_tradnl" sz="1100" b="1" dirty="0" smtClean="0">
                <a:solidFill>
                  <a:srgbClr val="002060"/>
                </a:solidFill>
              </a:rPr>
              <a:t>Tiempo de </a:t>
            </a:r>
            <a:r>
              <a:rPr lang="es-ES_tradnl" sz="1100" b="1" dirty="0" err="1" smtClean="0">
                <a:solidFill>
                  <a:srgbClr val="002060"/>
                </a:solidFill>
              </a:rPr>
              <a:t>Protrobina</a:t>
            </a:r>
            <a:endParaRPr kumimoji="0" lang="es-ES_tradnl" sz="1100" b="1" i="0" u="none" strike="noStrike" cap="none" normalizeH="0" baseline="0" dirty="0">
              <a:ln>
                <a:noFill/>
              </a:ln>
              <a:solidFill>
                <a:srgbClr val="002060"/>
              </a:solidFill>
              <a:effectLst/>
            </a:endParaRPr>
          </a:p>
        </p:txBody>
      </p:sp>
      <p:sp>
        <p:nvSpPr>
          <p:cNvPr id="37" name="Elipse 36"/>
          <p:cNvSpPr/>
          <p:nvPr/>
        </p:nvSpPr>
        <p:spPr bwMode="auto">
          <a:xfrm>
            <a:off x="6387863" y="5788839"/>
            <a:ext cx="936027" cy="712909"/>
          </a:xfrm>
          <a:prstGeom prst="ellipse">
            <a:avLst/>
          </a:prstGeom>
          <a:noFill/>
          <a:ln w="38100" cap="flat" cmpd="sng" algn="ctr">
            <a:solidFill>
              <a:schemeClr val="accent3">
                <a:lumMod val="9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pic>
        <p:nvPicPr>
          <p:cNvPr id="38" name="Imagen 37"/>
          <p:cNvPicPr>
            <a:picLocks noChangeAspect="1"/>
          </p:cNvPicPr>
          <p:nvPr/>
        </p:nvPicPr>
        <p:blipFill>
          <a:blip r:embed="rId2"/>
          <a:stretch>
            <a:fillRect/>
          </a:stretch>
        </p:blipFill>
        <p:spPr>
          <a:xfrm>
            <a:off x="576393" y="801224"/>
            <a:ext cx="2059109" cy="1430936"/>
          </a:xfrm>
          <a:prstGeom prst="rect">
            <a:avLst/>
          </a:prstGeom>
        </p:spPr>
      </p:pic>
      <p:pic>
        <p:nvPicPr>
          <p:cNvPr id="42" name="Imagen 41"/>
          <p:cNvPicPr>
            <a:picLocks noChangeAspect="1"/>
          </p:cNvPicPr>
          <p:nvPr/>
        </p:nvPicPr>
        <p:blipFill>
          <a:blip r:embed="rId2"/>
          <a:stretch>
            <a:fillRect/>
          </a:stretch>
        </p:blipFill>
        <p:spPr>
          <a:xfrm>
            <a:off x="5226344" y="747275"/>
            <a:ext cx="2059109" cy="1430936"/>
          </a:xfrm>
          <a:prstGeom prst="rect">
            <a:avLst/>
          </a:prstGeom>
        </p:spPr>
      </p:pic>
      <p:sp>
        <p:nvSpPr>
          <p:cNvPr id="43" name="Rectángulo 42"/>
          <p:cNvSpPr/>
          <p:nvPr/>
        </p:nvSpPr>
        <p:spPr bwMode="auto">
          <a:xfrm>
            <a:off x="346361" y="980728"/>
            <a:ext cx="44464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smtClean="0">
                <a:solidFill>
                  <a:srgbClr val="FFC000"/>
                </a:solidFill>
              </a:rPr>
              <a:t>FC</a:t>
            </a:r>
            <a:endParaRPr kumimoji="0" lang="es-ES_tradnl" sz="1800" b="1" i="0" u="none" strike="noStrike" cap="none" normalizeH="0" baseline="0">
              <a:ln>
                <a:noFill/>
              </a:ln>
              <a:solidFill>
                <a:srgbClr val="FFC000"/>
              </a:solidFill>
              <a:effectLst/>
            </a:endParaRPr>
          </a:p>
        </p:txBody>
      </p:sp>
      <p:sp>
        <p:nvSpPr>
          <p:cNvPr id="40" name="Rectángulo redondeado 39"/>
          <p:cNvSpPr/>
          <p:nvPr/>
        </p:nvSpPr>
        <p:spPr bwMode="auto">
          <a:xfrm>
            <a:off x="1899582" y="1390765"/>
            <a:ext cx="3968562" cy="44572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2800" smtClean="0">
                <a:solidFill>
                  <a:srgbClr val="002060"/>
                </a:solidFill>
              </a:rPr>
              <a:t>Plasma de mi Pte.</a:t>
            </a:r>
            <a:endParaRPr kumimoji="0" lang="es-ES_tradnl" sz="2800" b="0" i="0" u="none" strike="noStrike" cap="none" normalizeH="0" baseline="0">
              <a:ln>
                <a:noFill/>
              </a:ln>
              <a:solidFill>
                <a:srgbClr val="002060"/>
              </a:solidFill>
              <a:effectLst/>
            </a:endParaRPr>
          </a:p>
        </p:txBody>
      </p:sp>
      <p:sp>
        <p:nvSpPr>
          <p:cNvPr id="45" name="Llamada de flecha hacia abajo 44"/>
          <p:cNvSpPr/>
          <p:nvPr/>
        </p:nvSpPr>
        <p:spPr bwMode="auto">
          <a:xfrm>
            <a:off x="5166773" y="113124"/>
            <a:ext cx="2215208" cy="844609"/>
          </a:xfrm>
          <a:prstGeom prst="downArrowCallout">
            <a:avLst/>
          </a:prstGeom>
          <a:solidFill>
            <a:srgbClr val="73F43F"/>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solidFill>
                  <a:srgbClr val="002060"/>
                </a:solidFill>
                <a:latin typeface="+mj-lt"/>
              </a:rPr>
              <a:t>TROMBOPLASTINA</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smtClean="0">
                <a:ln>
                  <a:noFill/>
                </a:ln>
                <a:solidFill>
                  <a:srgbClr val="002060"/>
                </a:solidFill>
                <a:effectLst/>
                <a:latin typeface="+mj-lt"/>
              </a:rPr>
              <a:t>(Mezcla de FT con FL)</a:t>
            </a:r>
            <a:endParaRPr kumimoji="0" lang="es-ES_tradnl" sz="1600" b="0" i="0" u="none" strike="noStrike" cap="none" normalizeH="0" baseline="0" dirty="0">
              <a:ln>
                <a:noFill/>
              </a:ln>
              <a:solidFill>
                <a:srgbClr val="002060"/>
              </a:solidFill>
              <a:effectLst/>
              <a:latin typeface="+mj-lt"/>
            </a:endParaRPr>
          </a:p>
        </p:txBody>
      </p:sp>
      <p:pic>
        <p:nvPicPr>
          <p:cNvPr id="48" name="Imagen 47"/>
          <p:cNvPicPr>
            <a:picLocks noChangeAspect="1"/>
          </p:cNvPicPr>
          <p:nvPr/>
        </p:nvPicPr>
        <p:blipFill>
          <a:blip r:embed="rId3"/>
          <a:stretch>
            <a:fillRect/>
          </a:stretch>
        </p:blipFill>
        <p:spPr>
          <a:xfrm>
            <a:off x="3286061" y="120772"/>
            <a:ext cx="1226508" cy="1029204"/>
          </a:xfrm>
          <a:prstGeom prst="rect">
            <a:avLst/>
          </a:prstGeom>
        </p:spPr>
      </p:pic>
      <p:pic>
        <p:nvPicPr>
          <p:cNvPr id="49" name="Imagen 48"/>
          <p:cNvPicPr>
            <a:picLocks noChangeAspect="1"/>
          </p:cNvPicPr>
          <p:nvPr/>
        </p:nvPicPr>
        <p:blipFill>
          <a:blip r:embed="rId2"/>
          <a:stretch>
            <a:fillRect/>
          </a:stretch>
        </p:blipFill>
        <p:spPr>
          <a:xfrm>
            <a:off x="5012496" y="4551202"/>
            <a:ext cx="2059109" cy="1430936"/>
          </a:xfrm>
          <a:prstGeom prst="rect">
            <a:avLst/>
          </a:prstGeom>
        </p:spPr>
      </p:pic>
    </p:spTree>
    <p:extLst>
      <p:ext uri="{BB962C8B-B14F-4D97-AF65-F5344CB8AC3E}">
        <p14:creationId xmlns:p14="http://schemas.microsoft.com/office/powerpoint/2010/main" val="98336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heckerboard(across)">
                                      <p:cBhvr>
                                        <p:cTn id="7" dur="500"/>
                                        <p:tgtEl>
                                          <p:spTgt spid="4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heckerboard(across)">
                                      <p:cBhvr>
                                        <p:cTn id="10" dur="500"/>
                                        <p:tgtEl>
                                          <p:spTgt spid="3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627784" y="548680"/>
            <a:ext cx="3960440" cy="830997"/>
          </a:xfrm>
          <a:prstGeom prst="rect">
            <a:avLst/>
          </a:prstGeom>
          <a:solidFill>
            <a:schemeClr val="hlink"/>
          </a:solidFill>
          <a:ln w="38100">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AR" altLang="es-ES_tradnl" sz="4800" b="1">
                <a:solidFill>
                  <a:srgbClr val="002060"/>
                </a:solidFill>
              </a:rPr>
              <a:t>OBJETIVOS</a:t>
            </a:r>
            <a:endParaRPr lang="es-ES" altLang="es-ES_tradnl" sz="4800" b="1">
              <a:solidFill>
                <a:srgbClr val="002060"/>
              </a:solidFill>
            </a:endParaRPr>
          </a:p>
        </p:txBody>
      </p:sp>
      <p:sp>
        <p:nvSpPr>
          <p:cNvPr id="55299" name="Text Box 3"/>
          <p:cNvSpPr txBox="1">
            <a:spLocks noChangeArrowheads="1"/>
          </p:cNvSpPr>
          <p:nvPr/>
        </p:nvSpPr>
        <p:spPr bwMode="auto">
          <a:xfrm>
            <a:off x="251520" y="2780928"/>
            <a:ext cx="8424936" cy="3416320"/>
          </a:xfrm>
          <a:prstGeom prst="rect">
            <a:avLst/>
          </a:prstGeom>
          <a:solidFill>
            <a:srgbClr val="000080"/>
          </a:solidFill>
          <a:ln w="44450">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s-AR" altLang="es-ES_tradnl" sz="3600" dirty="0" smtClean="0"/>
              <a:t>1- </a:t>
            </a:r>
            <a:r>
              <a:rPr lang="es-AR" altLang="es-ES_tradnl" sz="3600" dirty="0"/>
              <a:t>Breves nociones de fisiología de la coagulación.</a:t>
            </a:r>
          </a:p>
          <a:p>
            <a:pPr>
              <a:spcBef>
                <a:spcPct val="50000"/>
              </a:spcBef>
            </a:pPr>
            <a:r>
              <a:rPr lang="es-AR" altLang="es-ES_tradnl" sz="3600" dirty="0"/>
              <a:t>2- Comprender las Pruebas </a:t>
            </a:r>
            <a:r>
              <a:rPr lang="es-AR" altLang="es-ES_tradnl" sz="3600" b="1" i="1" u="sng" dirty="0"/>
              <a:t>Básicas</a:t>
            </a:r>
            <a:r>
              <a:rPr lang="es-AR" altLang="es-ES_tradnl" sz="3600" dirty="0"/>
              <a:t> de la Coagulación. </a:t>
            </a:r>
          </a:p>
          <a:p>
            <a:pPr>
              <a:spcBef>
                <a:spcPct val="50000"/>
              </a:spcBef>
            </a:pPr>
            <a:r>
              <a:rPr lang="es-AR" altLang="es-ES_tradnl" sz="3600" dirty="0"/>
              <a:t>3- Aplicación a la practica </a:t>
            </a:r>
            <a:r>
              <a:rPr lang="es-AR" altLang="es-ES_tradnl" sz="3600" dirty="0" smtClean="0"/>
              <a:t>Clínica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2536" y="673462"/>
            <a:ext cx="2959174" cy="141243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95536" y="260647"/>
            <a:ext cx="8424936" cy="1297305"/>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800" dirty="0" smtClean="0">
                <a:solidFill>
                  <a:srgbClr val="FFC000"/>
                </a:solidFill>
                <a:latin typeface="+mj-lt"/>
              </a:rPr>
              <a:t>TIEMPO DE PROTROMBINA</a:t>
            </a:r>
          </a:p>
          <a:p>
            <a:pPr marL="0" marR="0" indent="0" algn="ctr" defTabSz="914400" rtl="0" eaLnBrk="1" fontAlgn="base" latinLnBrk="0" hangingPunct="1">
              <a:lnSpc>
                <a:spcPct val="100000"/>
              </a:lnSpc>
              <a:spcBef>
                <a:spcPct val="0"/>
              </a:spcBef>
              <a:spcAft>
                <a:spcPct val="0"/>
              </a:spcAft>
              <a:buClrTx/>
              <a:buSzTx/>
              <a:buFontTx/>
              <a:buNone/>
              <a:tabLst/>
            </a:pPr>
            <a:r>
              <a:rPr lang="es-ES_tradnl" sz="2800" dirty="0" smtClean="0">
                <a:solidFill>
                  <a:srgbClr val="FFC000"/>
                </a:solidFill>
                <a:latin typeface="+mj-lt"/>
              </a:rPr>
              <a:t>(T. Quick)</a:t>
            </a:r>
            <a:endParaRPr kumimoji="0" lang="es-ES_tradnl" sz="2800" b="0" i="0" u="none" strike="noStrike" cap="none" normalizeH="0" baseline="0" dirty="0">
              <a:ln>
                <a:noFill/>
              </a:ln>
              <a:solidFill>
                <a:srgbClr val="FFC000"/>
              </a:solidFill>
              <a:effectLst/>
              <a:latin typeface="+mj-lt"/>
            </a:endParaRPr>
          </a:p>
        </p:txBody>
      </p:sp>
      <p:sp>
        <p:nvSpPr>
          <p:cNvPr id="3" name="Rectángulo redondeado 2"/>
          <p:cNvSpPr/>
          <p:nvPr/>
        </p:nvSpPr>
        <p:spPr bwMode="auto">
          <a:xfrm>
            <a:off x="179512" y="1890676"/>
            <a:ext cx="2304256" cy="648072"/>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3200" smtClean="0">
                <a:solidFill>
                  <a:srgbClr val="FF0000"/>
                </a:solidFill>
                <a:latin typeface="+mj-lt"/>
              </a:rPr>
              <a:t>EVALUA:</a:t>
            </a:r>
            <a:endParaRPr kumimoji="0" lang="es-ES_tradnl" sz="3200" b="0" i="0" u="none" strike="noStrike" cap="none" normalizeH="0" baseline="0">
              <a:ln>
                <a:noFill/>
              </a:ln>
              <a:solidFill>
                <a:srgbClr val="FF0000"/>
              </a:solidFill>
              <a:effectLst/>
              <a:latin typeface="+mj-lt"/>
            </a:endParaRPr>
          </a:p>
        </p:txBody>
      </p:sp>
      <p:sp>
        <p:nvSpPr>
          <p:cNvPr id="4" name="Rectángulo redondeado 3"/>
          <p:cNvSpPr/>
          <p:nvPr/>
        </p:nvSpPr>
        <p:spPr bwMode="auto">
          <a:xfrm>
            <a:off x="2951820" y="1772816"/>
            <a:ext cx="2736304" cy="1512168"/>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800" b="0" i="0" u="none" strike="noStrike" cap="none" normalizeH="0" baseline="0" smtClean="0">
                <a:ln>
                  <a:noFill/>
                </a:ln>
                <a:solidFill>
                  <a:srgbClr val="002060"/>
                </a:solidFill>
                <a:effectLst/>
                <a:latin typeface="Times New Roman" charset="0"/>
                <a:ea typeface="Times New Roman" charset="0"/>
                <a:cs typeface="Times New Roman" charset="0"/>
              </a:rPr>
              <a:t>CALIDAD</a:t>
            </a:r>
          </a:p>
          <a:p>
            <a:pPr marR="0" algn="l" defTabSz="914400" rtl="0" eaLnBrk="1" fontAlgn="base" latinLnBrk="0" hangingPunct="1">
              <a:lnSpc>
                <a:spcPct val="100000"/>
              </a:lnSpc>
              <a:spcBef>
                <a:spcPct val="0"/>
              </a:spcBef>
              <a:spcAft>
                <a:spcPct val="0"/>
              </a:spcAft>
              <a:buClrTx/>
              <a:buSzTx/>
              <a:tabLst/>
            </a:pPr>
            <a:endParaRPr kumimoji="0" lang="es-ES_tradnl" sz="2800" b="0" i="0" u="none" strike="noStrike" cap="none" normalizeH="0" baseline="0" dirty="0" smtClean="0">
              <a:ln>
                <a:noFill/>
              </a:ln>
              <a:solidFill>
                <a:srgbClr val="002060"/>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2800" dirty="0" smtClean="0">
                <a:solidFill>
                  <a:srgbClr val="002060"/>
                </a:solidFill>
              </a:rPr>
              <a:t>CANTIDAD</a:t>
            </a:r>
            <a:endParaRPr kumimoji="0" lang="es-ES_tradnl" sz="2800" b="0" i="0" u="none" strike="noStrike" cap="none" normalizeH="0" baseline="0" dirty="0">
              <a:ln>
                <a:noFill/>
              </a:ln>
              <a:solidFill>
                <a:srgbClr val="002060"/>
              </a:solidFill>
              <a:effectLst/>
            </a:endParaRPr>
          </a:p>
        </p:txBody>
      </p:sp>
      <p:sp>
        <p:nvSpPr>
          <p:cNvPr id="5" name="Rectángulo redondeado 4"/>
          <p:cNvSpPr/>
          <p:nvPr/>
        </p:nvSpPr>
        <p:spPr bwMode="auto">
          <a:xfrm>
            <a:off x="6228184" y="2348880"/>
            <a:ext cx="2376264" cy="648072"/>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mj-lt"/>
                <a:ea typeface="Times New Roman" charset="0"/>
                <a:cs typeface="Times New Roman" charset="0"/>
              </a:rPr>
              <a:t>FACTORES</a:t>
            </a:r>
            <a:endParaRPr kumimoji="0" lang="es-ES_tradnl" sz="3200" b="0" i="0" u="none" strike="noStrike" cap="none" normalizeH="0" baseline="0">
              <a:ln>
                <a:noFill/>
              </a:ln>
              <a:solidFill>
                <a:srgbClr val="002060"/>
              </a:solidFill>
              <a:effectLst/>
              <a:latin typeface="+mj-lt"/>
              <a:ea typeface="Times New Roman" charset="0"/>
              <a:cs typeface="Times New Roman" charset="0"/>
            </a:endParaRPr>
          </a:p>
        </p:txBody>
      </p:sp>
      <p:sp>
        <p:nvSpPr>
          <p:cNvPr id="6" name="Rectángulo redondeado 5"/>
          <p:cNvSpPr/>
          <p:nvPr/>
        </p:nvSpPr>
        <p:spPr bwMode="auto">
          <a:xfrm>
            <a:off x="179512" y="3649538"/>
            <a:ext cx="3600400" cy="648072"/>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3200" smtClean="0">
                <a:solidFill>
                  <a:srgbClr val="FF0000"/>
                </a:solidFill>
                <a:latin typeface="+mj-lt"/>
              </a:rPr>
              <a:t>SENSIBILIDAD:</a:t>
            </a:r>
            <a:endParaRPr kumimoji="0" lang="es-ES_tradnl" sz="3200" b="0" i="0" u="none" strike="noStrike" cap="none" normalizeH="0" baseline="0">
              <a:ln>
                <a:noFill/>
              </a:ln>
              <a:solidFill>
                <a:srgbClr val="FF0000"/>
              </a:solidFill>
              <a:effectLst/>
              <a:latin typeface="+mj-lt"/>
            </a:endParaRPr>
          </a:p>
        </p:txBody>
      </p:sp>
      <p:sp>
        <p:nvSpPr>
          <p:cNvPr id="7" name="Rectángulo redondeado 6"/>
          <p:cNvSpPr/>
          <p:nvPr/>
        </p:nvSpPr>
        <p:spPr bwMode="auto">
          <a:xfrm>
            <a:off x="1718504" y="4516146"/>
            <a:ext cx="5779000" cy="864096"/>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000" b="1" dirty="0" smtClean="0">
                <a:solidFill>
                  <a:srgbClr val="FFC000"/>
                </a:solidFill>
                <a:latin typeface="+mj-lt"/>
              </a:rPr>
              <a:t>FVII</a:t>
            </a:r>
            <a:r>
              <a:rPr lang="es-ES_tradnl" sz="4000" dirty="0" smtClean="0">
                <a:latin typeface="+mj-lt"/>
              </a:rPr>
              <a:t>  &gt; FX  &gt;  FV</a:t>
            </a:r>
            <a:r>
              <a:rPr lang="es-ES" sz="4000" dirty="0">
                <a:latin typeface="+mj-lt"/>
              </a:rPr>
              <a:t> </a:t>
            </a:r>
            <a:r>
              <a:rPr lang="es-ES" sz="4000" dirty="0" smtClean="0">
                <a:latin typeface="+mj-lt"/>
              </a:rPr>
              <a:t> &gt;  FII</a:t>
            </a:r>
            <a:endParaRPr kumimoji="0" lang="es-ES_tradnl" sz="4000" b="0" i="0" u="none" strike="noStrike" cap="none" normalizeH="0" baseline="0" dirty="0">
              <a:ln>
                <a:noFill/>
              </a:ln>
              <a:solidFill>
                <a:schemeClr val="tx1"/>
              </a:solidFill>
              <a:effectLst/>
              <a:latin typeface="+mj-lt"/>
            </a:endParaRPr>
          </a:p>
        </p:txBody>
      </p:sp>
      <p:sp>
        <p:nvSpPr>
          <p:cNvPr id="8" name="Rectángulo 7"/>
          <p:cNvSpPr/>
          <p:nvPr/>
        </p:nvSpPr>
        <p:spPr bwMode="auto">
          <a:xfrm>
            <a:off x="310116" y="6230871"/>
            <a:ext cx="8019712" cy="531991"/>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b="0" i="0" u="none" strike="noStrike" cap="none" normalizeH="0" baseline="0" smtClean="0">
                <a:ln>
                  <a:noFill/>
                </a:ln>
                <a:solidFill>
                  <a:schemeClr val="tx1"/>
                </a:solidFill>
                <a:effectLst/>
                <a:latin typeface="+mj-lt"/>
                <a:ea typeface="Times New Roman" charset="0"/>
                <a:cs typeface="Times New Roman" charset="0"/>
              </a:rPr>
              <a:t>Principalmente utilizando tromboplastinas recombinantes.</a:t>
            </a:r>
            <a:endParaRPr kumimoji="0" lang="es-ES_tradnl" b="0" i="0" u="none" strike="noStrike" cap="none" normalizeH="0" baseline="0">
              <a:ln>
                <a:noFill/>
              </a:ln>
              <a:solidFill>
                <a:schemeClr val="tx1"/>
              </a:solidFill>
              <a:effectLst/>
              <a:latin typeface="+mj-lt"/>
              <a:ea typeface="Times New Roman" charset="0"/>
              <a:cs typeface="Times New Roman" charset="0"/>
            </a:endParaRPr>
          </a:p>
        </p:txBody>
      </p:sp>
      <p:sp>
        <p:nvSpPr>
          <p:cNvPr id="9" name="Rectángulo redondeado 8"/>
          <p:cNvSpPr/>
          <p:nvPr/>
        </p:nvSpPr>
        <p:spPr bwMode="auto">
          <a:xfrm>
            <a:off x="2339752" y="5564776"/>
            <a:ext cx="4392488" cy="50405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latin typeface="+mj-lt"/>
              </a:rPr>
              <a:t>V</a:t>
            </a:r>
            <a:r>
              <a:rPr lang="es-ES" dirty="0" smtClean="0">
                <a:solidFill>
                  <a:srgbClr val="002060"/>
                </a:solidFill>
                <a:latin typeface="+mj-lt"/>
              </a:rPr>
              <a:t>í</a:t>
            </a:r>
            <a:r>
              <a:rPr lang="es-ES_tradnl" dirty="0" smtClean="0">
                <a:solidFill>
                  <a:srgbClr val="002060"/>
                </a:solidFill>
                <a:latin typeface="+mj-lt"/>
              </a:rPr>
              <a:t>a </a:t>
            </a:r>
            <a:r>
              <a:rPr lang="es-ES_tradnl" dirty="0" err="1" smtClean="0">
                <a:solidFill>
                  <a:srgbClr val="002060"/>
                </a:solidFill>
                <a:latin typeface="+mj-lt"/>
              </a:rPr>
              <a:t>Extr</a:t>
            </a:r>
            <a:r>
              <a:rPr lang="es-ES" dirty="0" smtClean="0">
                <a:solidFill>
                  <a:srgbClr val="002060"/>
                </a:solidFill>
                <a:latin typeface="+mj-lt"/>
              </a:rPr>
              <a:t>í</a:t>
            </a:r>
            <a:r>
              <a:rPr lang="es-ES_tradnl" dirty="0" err="1" smtClean="0">
                <a:solidFill>
                  <a:srgbClr val="002060"/>
                </a:solidFill>
                <a:latin typeface="+mj-lt"/>
              </a:rPr>
              <a:t>nseca</a:t>
            </a:r>
            <a:r>
              <a:rPr lang="es-ES" dirty="0">
                <a:solidFill>
                  <a:srgbClr val="002060"/>
                </a:solidFill>
                <a:latin typeface="+mj-lt"/>
              </a:rPr>
              <a:t> </a:t>
            </a:r>
            <a:r>
              <a:rPr lang="es-ES" dirty="0" smtClean="0">
                <a:solidFill>
                  <a:srgbClr val="002060"/>
                </a:solidFill>
                <a:latin typeface="+mj-lt"/>
              </a:rPr>
              <a:t> y   Vía Común</a:t>
            </a:r>
            <a:endParaRPr kumimoji="0" lang="es-ES_tradnl" sz="2400" b="0" i="0" u="none" strike="noStrike" cap="none" normalizeH="0" baseline="0" dirty="0">
              <a:ln>
                <a:noFill/>
              </a:ln>
              <a:solidFill>
                <a:srgbClr val="002060"/>
              </a:solidFill>
              <a:effectLst/>
              <a:latin typeface="+mj-lt"/>
            </a:endParaRPr>
          </a:p>
        </p:txBody>
      </p:sp>
      <p:sp>
        <p:nvSpPr>
          <p:cNvPr id="10" name="Rectángulo redondeado 9"/>
          <p:cNvSpPr/>
          <p:nvPr/>
        </p:nvSpPr>
        <p:spPr bwMode="auto">
          <a:xfrm>
            <a:off x="310116" y="5564776"/>
            <a:ext cx="1309556" cy="504056"/>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rgbClr val="002060"/>
                </a:solidFill>
                <a:effectLst/>
                <a:latin typeface="+mj-lt"/>
                <a:ea typeface="Times New Roman" charset="0"/>
                <a:cs typeface="Times New Roman" charset="0"/>
              </a:rPr>
              <a:t>VN:13s</a:t>
            </a:r>
            <a:endParaRPr kumimoji="0" lang="es-ES_tradnl" sz="2400" b="0" i="0" u="none" strike="noStrike" cap="none" normalizeH="0" baseline="0">
              <a:ln>
                <a:noFill/>
              </a:ln>
              <a:solidFill>
                <a:srgbClr val="002060"/>
              </a:solidFill>
              <a:effectLst/>
              <a:latin typeface="+mj-lt"/>
              <a:ea typeface="Times New Roman" charset="0"/>
              <a:cs typeface="Times New Roman" charset="0"/>
            </a:endParaRPr>
          </a:p>
        </p:txBody>
      </p:sp>
    </p:spTree>
    <p:extLst>
      <p:ext uri="{BB962C8B-B14F-4D97-AF65-F5344CB8AC3E}">
        <p14:creationId xmlns:p14="http://schemas.microsoft.com/office/powerpoint/2010/main" val="7940639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852936"/>
            <a:ext cx="8784976" cy="334240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 name="Rectángulo redondeado 3"/>
          <p:cNvSpPr/>
          <p:nvPr/>
        </p:nvSpPr>
        <p:spPr bwMode="auto">
          <a:xfrm>
            <a:off x="1583668" y="1268760"/>
            <a:ext cx="5976664" cy="93610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800" smtClean="0">
                <a:solidFill>
                  <a:srgbClr val="FFC000"/>
                </a:solidFill>
                <a:latin typeface="+mj-lt"/>
              </a:rPr>
              <a:t>TROMBOPLASTINA</a:t>
            </a:r>
            <a:endParaRPr kumimoji="0" lang="es-ES_tradnl" sz="4800" b="0" i="0" u="none" strike="noStrike" cap="none" normalizeH="0" baseline="0">
              <a:ln>
                <a:noFill/>
              </a:ln>
              <a:solidFill>
                <a:srgbClr val="FFC000"/>
              </a:solidFill>
              <a:effectLst/>
              <a:latin typeface="+mj-lt"/>
            </a:endParaRPr>
          </a:p>
        </p:txBody>
      </p:sp>
      <p:sp>
        <p:nvSpPr>
          <p:cNvPr id="5" name="Rectángulo redondeado 4"/>
          <p:cNvSpPr/>
          <p:nvPr/>
        </p:nvSpPr>
        <p:spPr bwMode="auto">
          <a:xfrm>
            <a:off x="3563888" y="343338"/>
            <a:ext cx="1800200" cy="55470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rgbClr val="FFC000"/>
                </a:solidFill>
                <a:effectLst/>
                <a:latin typeface="+mj-lt"/>
                <a:ea typeface="Times New Roman" charset="0"/>
                <a:cs typeface="Times New Roman" charset="0"/>
              </a:rPr>
              <a:t>REACTIVO</a:t>
            </a:r>
            <a:endParaRPr kumimoji="0" lang="es-ES_tradnl" sz="2400" b="0" i="0" u="none" strike="noStrike" cap="none" normalizeH="0" baseline="0">
              <a:ln>
                <a:noFill/>
              </a:ln>
              <a:solidFill>
                <a:srgbClr val="FFC000"/>
              </a:solidFill>
              <a:effectLst/>
              <a:latin typeface="+mj-lt"/>
              <a:ea typeface="Times New Roman" charset="0"/>
              <a:cs typeface="Times New Roman"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8560" y="191823"/>
            <a:ext cx="2959174" cy="1412430"/>
          </a:xfrm>
          <a:prstGeom prst="rect">
            <a:avLst/>
          </a:prstGeom>
        </p:spPr>
      </p:pic>
    </p:spTree>
    <p:extLst>
      <p:ext uri="{BB962C8B-B14F-4D97-AF65-F5344CB8AC3E}">
        <p14:creationId xmlns:p14="http://schemas.microsoft.com/office/powerpoint/2010/main" val="14903639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799"/>
          <a:stretch/>
        </p:blipFill>
        <p:spPr>
          <a:xfrm>
            <a:off x="518727" y="2585469"/>
            <a:ext cx="3929901" cy="2942580"/>
          </a:xfrm>
          <a:prstGeom prst="roundRect">
            <a:avLst>
              <a:gd name="adj" fmla="val 8594"/>
            </a:avLst>
          </a:prstGeom>
          <a:solidFill>
            <a:srgbClr val="FFFFFF">
              <a:shade val="85000"/>
            </a:srgbClr>
          </a:solidFill>
          <a:ln w="38100">
            <a:solidFill>
              <a:srgbClr val="002060"/>
            </a:solidFill>
          </a:ln>
          <a:effectLst>
            <a:reflection blurRad="12700" endPos="0" dist="5000" dir="5400000" sy="-100000" algn="bl" rotWithShape="0"/>
          </a:effectLst>
        </p:spPr>
      </p:pic>
      <p:sp>
        <p:nvSpPr>
          <p:cNvPr id="3" name="Rectángulo redondeado 2"/>
          <p:cNvSpPr/>
          <p:nvPr/>
        </p:nvSpPr>
        <p:spPr bwMode="auto">
          <a:xfrm>
            <a:off x="1115616" y="116632"/>
            <a:ext cx="6984776" cy="1008113"/>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dirty="0" smtClean="0">
                <a:solidFill>
                  <a:srgbClr val="FFC000"/>
                </a:solidFill>
                <a:latin typeface="+mj-lt"/>
              </a:rPr>
              <a:t>TIEMPO DE PROTROMBINA</a:t>
            </a:r>
          </a:p>
          <a:p>
            <a:pPr marL="0" marR="0" indent="0" algn="ctr" defTabSz="914400" rtl="0" eaLnBrk="1" fontAlgn="base" latinLnBrk="0" hangingPunct="1">
              <a:lnSpc>
                <a:spcPct val="100000"/>
              </a:lnSpc>
              <a:spcBef>
                <a:spcPct val="0"/>
              </a:spcBef>
              <a:spcAft>
                <a:spcPct val="0"/>
              </a:spcAft>
              <a:buClrTx/>
              <a:buSzTx/>
              <a:buFontTx/>
              <a:buNone/>
              <a:tabLst/>
            </a:pPr>
            <a:r>
              <a:rPr lang="es-ES_tradnl" sz="2000" dirty="0" smtClean="0">
                <a:solidFill>
                  <a:srgbClr val="FFC000"/>
                </a:solidFill>
                <a:latin typeface="+mj-lt"/>
              </a:rPr>
              <a:t>(T. Quick)</a:t>
            </a:r>
            <a:endParaRPr kumimoji="0" lang="es-ES_tradnl" sz="2000" b="0" i="0" u="none" strike="noStrike" cap="none" normalizeH="0" baseline="0" dirty="0">
              <a:ln>
                <a:noFill/>
              </a:ln>
              <a:solidFill>
                <a:srgbClr val="FFC000"/>
              </a:solidFill>
              <a:effectLst/>
              <a:latin typeface="+mj-lt"/>
            </a:endParaRPr>
          </a:p>
        </p:txBody>
      </p:sp>
      <p:sp>
        <p:nvSpPr>
          <p:cNvPr id="4" name="Rectángulo redondeado 3"/>
          <p:cNvSpPr/>
          <p:nvPr/>
        </p:nvSpPr>
        <p:spPr bwMode="auto">
          <a:xfrm>
            <a:off x="107504" y="5805264"/>
            <a:ext cx="8928992" cy="864096"/>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chemeClr val="tx1"/>
                </a:solidFill>
                <a:effectLst/>
                <a:latin typeface="Times New Roman" charset="0"/>
                <a:ea typeface="Times New Roman" charset="0"/>
                <a:cs typeface="Times New Roman" charset="0"/>
              </a:rPr>
              <a:t>Variaci</a:t>
            </a:r>
            <a:r>
              <a:rPr kumimoji="0" lang="es-ES" sz="2400" b="0" i="0" u="none" strike="noStrike" cap="none" normalizeH="0" baseline="0" dirty="0" err="1" smtClean="0">
                <a:ln>
                  <a:noFill/>
                </a:ln>
                <a:solidFill>
                  <a:schemeClr val="tx1"/>
                </a:solidFill>
                <a:effectLst/>
                <a:latin typeface="Times New Roman" charset="0"/>
                <a:ea typeface="Times New Roman" charset="0"/>
                <a:cs typeface="Times New Roman" charset="0"/>
              </a:rPr>
              <a:t>ón</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 del TP de acuerdo a la cantidad de Factores de Vía </a:t>
            </a:r>
            <a:r>
              <a:rPr lang="es-ES" dirty="0" smtClean="0"/>
              <a:t>E</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xtrínseca</a:t>
            </a:r>
          </a:p>
          <a:p>
            <a:pPr marL="0" marR="0" indent="0" algn="l" defTabSz="914400" rtl="0" eaLnBrk="1" fontAlgn="base" latinLnBrk="0" hangingPunct="1">
              <a:lnSpc>
                <a:spcPct val="100000"/>
              </a:lnSpc>
              <a:spcBef>
                <a:spcPct val="0"/>
              </a:spcBef>
              <a:spcAft>
                <a:spcPct val="0"/>
              </a:spcAft>
              <a:buClrTx/>
              <a:buSzTx/>
              <a:buFontTx/>
              <a:buNone/>
              <a:tabLst/>
            </a:pPr>
            <a:r>
              <a:rPr lang="es-ES" dirty="0" smtClean="0"/>
              <a:t>y Vía Final Común deficientes y el nivel de los mismos.</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 </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5" name="Rectángulo redondeado 4"/>
          <p:cNvSpPr/>
          <p:nvPr/>
        </p:nvSpPr>
        <p:spPr bwMode="auto">
          <a:xfrm>
            <a:off x="323528" y="1309892"/>
            <a:ext cx="8250201" cy="99836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800" b="1" i="0" u="none" strike="noStrike" cap="none" normalizeH="0" baseline="0" dirty="0" smtClean="0">
                <a:ln>
                  <a:noFill/>
                </a:ln>
                <a:solidFill>
                  <a:srgbClr val="002060"/>
                </a:solidFill>
                <a:effectLst/>
                <a:latin typeface="+mj-lt"/>
              </a:rPr>
              <a:t>TP </a:t>
            </a:r>
            <a:r>
              <a:rPr kumimoji="0" lang="es-ES_tradnl" sz="2400" b="0" i="0" u="none" strike="noStrike" cap="none" normalizeH="0" baseline="0" dirty="0" smtClean="0">
                <a:ln>
                  <a:noFill/>
                </a:ln>
                <a:solidFill>
                  <a:srgbClr val="002060"/>
                </a:solidFill>
                <a:effectLst/>
                <a:latin typeface="+mj-lt"/>
              </a:rPr>
              <a:t>es una prueba</a:t>
            </a:r>
            <a:r>
              <a:rPr kumimoji="0" lang="es-ES_tradnl" sz="2400" b="0" i="0" u="none" strike="noStrike" cap="none" normalizeH="0" dirty="0" smtClean="0">
                <a:ln>
                  <a:noFill/>
                </a:ln>
                <a:solidFill>
                  <a:srgbClr val="002060"/>
                </a:solidFill>
                <a:effectLst/>
                <a:latin typeface="+mj-lt"/>
              </a:rPr>
              <a:t> global y, por lo tanto, refleja el equilibrio </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dirty="0" smtClean="0">
                <a:ln>
                  <a:noFill/>
                </a:ln>
                <a:solidFill>
                  <a:srgbClr val="002060"/>
                </a:solidFill>
                <a:effectLst/>
                <a:latin typeface="+mj-lt"/>
              </a:rPr>
              <a:t>entre los </a:t>
            </a:r>
            <a:r>
              <a:rPr lang="es-ES_tradnl" dirty="0">
                <a:solidFill>
                  <a:srgbClr val="002060"/>
                </a:solidFill>
                <a:latin typeface="+mj-lt"/>
              </a:rPr>
              <a:t>d</a:t>
            </a:r>
            <a:r>
              <a:rPr lang="es-ES_tradnl" baseline="0" dirty="0" smtClean="0">
                <a:solidFill>
                  <a:srgbClr val="002060"/>
                </a:solidFill>
                <a:latin typeface="+mj-lt"/>
              </a:rPr>
              <a:t>istintos</a:t>
            </a:r>
            <a:r>
              <a:rPr lang="es-ES_tradnl" dirty="0" smtClean="0">
                <a:solidFill>
                  <a:srgbClr val="002060"/>
                </a:solidFill>
                <a:latin typeface="+mj-lt"/>
              </a:rPr>
              <a:t> factores de la v</a:t>
            </a:r>
            <a:r>
              <a:rPr lang="es-ES" dirty="0" smtClean="0">
                <a:solidFill>
                  <a:srgbClr val="002060"/>
                </a:solidFill>
                <a:latin typeface="+mj-lt"/>
              </a:rPr>
              <a:t>í</a:t>
            </a:r>
            <a:r>
              <a:rPr lang="es-ES_tradnl" dirty="0" smtClean="0">
                <a:solidFill>
                  <a:srgbClr val="002060"/>
                </a:solidFill>
                <a:latin typeface="+mj-lt"/>
              </a:rPr>
              <a:t>a </a:t>
            </a:r>
            <a:r>
              <a:rPr lang="es-ES_tradnl" dirty="0" err="1" smtClean="0">
                <a:solidFill>
                  <a:srgbClr val="002060"/>
                </a:solidFill>
                <a:latin typeface="+mj-lt"/>
              </a:rPr>
              <a:t>extr</a:t>
            </a:r>
            <a:r>
              <a:rPr lang="es-ES" dirty="0" smtClean="0">
                <a:solidFill>
                  <a:srgbClr val="002060"/>
                </a:solidFill>
                <a:latin typeface="+mj-lt"/>
              </a:rPr>
              <a:t>í</a:t>
            </a:r>
            <a:r>
              <a:rPr lang="es-ES_tradnl" dirty="0" err="1" smtClean="0">
                <a:solidFill>
                  <a:srgbClr val="002060"/>
                </a:solidFill>
                <a:latin typeface="+mj-lt"/>
              </a:rPr>
              <a:t>nseca</a:t>
            </a:r>
            <a:r>
              <a:rPr lang="es-ES_tradnl" dirty="0" smtClean="0">
                <a:solidFill>
                  <a:srgbClr val="002060"/>
                </a:solidFill>
                <a:latin typeface="+mj-lt"/>
              </a:rPr>
              <a:t>.</a:t>
            </a:r>
            <a:endParaRPr kumimoji="0" lang="es-ES_tradnl" sz="2400" b="0" i="0" u="none" strike="noStrike" cap="none" normalizeH="0" baseline="0" dirty="0">
              <a:ln>
                <a:noFill/>
              </a:ln>
              <a:solidFill>
                <a:srgbClr val="002060"/>
              </a:solidFill>
              <a:effectLst/>
              <a:latin typeface="+mj-lt"/>
            </a:endParaRPr>
          </a:p>
        </p:txBody>
      </p:sp>
      <p:sp>
        <p:nvSpPr>
          <p:cNvPr id="6" name="Rectángulo redondeado 5"/>
          <p:cNvSpPr/>
          <p:nvPr/>
        </p:nvSpPr>
        <p:spPr bwMode="auto">
          <a:xfrm>
            <a:off x="4608004" y="2987294"/>
            <a:ext cx="4428492" cy="1449818"/>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La deficiencia de un Factor a</a:t>
            </a: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islado</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 </a:t>
            </a:r>
            <a:r>
              <a:rPr kumimoji="0" lang="es-ES_tradnl" sz="2400" b="0" i="0" u="none" strike="noStrike" cap="none" normalizeH="0" baseline="0" dirty="0" err="1" smtClean="0">
                <a:ln>
                  <a:noFill/>
                </a:ln>
                <a:solidFill>
                  <a:srgbClr val="FFFF00"/>
                </a:solidFill>
                <a:effectLst/>
                <a:latin typeface="Times New Roman" charset="0"/>
                <a:ea typeface="Times New Roman" charset="0"/>
                <a:cs typeface="Times New Roman" charset="0"/>
              </a:rPr>
              <a:t>tendr</a:t>
            </a:r>
            <a:r>
              <a:rPr kumimoji="0" lang="es-ES" sz="2400" b="0" i="0" u="none" strike="noStrike" cap="none" normalizeH="0" baseline="0" dirty="0" smtClean="0">
                <a:ln>
                  <a:noFill/>
                </a:ln>
                <a:solidFill>
                  <a:srgbClr val="FFFF00"/>
                </a:solidFill>
                <a:effectLst/>
                <a:latin typeface="Times New Roman" charset="0"/>
                <a:ea typeface="Times New Roman" charset="0"/>
                <a:cs typeface="Times New Roman" charset="0"/>
              </a:rPr>
              <a:t>á menor repercusión que la</a:t>
            </a:r>
          </a:p>
          <a:p>
            <a:pPr marL="0" marR="0" indent="0" algn="l" defTabSz="914400" rtl="0" eaLnBrk="1" fontAlgn="base" latinLnBrk="0" hangingPunct="1">
              <a:lnSpc>
                <a:spcPct val="100000"/>
              </a:lnSpc>
              <a:spcBef>
                <a:spcPct val="0"/>
              </a:spcBef>
              <a:spcAft>
                <a:spcPct val="0"/>
              </a:spcAft>
              <a:buClrTx/>
              <a:buSzTx/>
              <a:buFontTx/>
              <a:buNone/>
              <a:tabLst/>
            </a:pPr>
            <a:r>
              <a:rPr lang="es-ES" dirty="0">
                <a:solidFill>
                  <a:srgbClr val="FFFF00"/>
                </a:solidFill>
              </a:rPr>
              <a:t>d</a:t>
            </a:r>
            <a:r>
              <a:rPr lang="es-ES" dirty="0" smtClean="0">
                <a:solidFill>
                  <a:srgbClr val="FFFF00"/>
                </a:solidFill>
              </a:rPr>
              <a:t>eficiencia de varios </a:t>
            </a:r>
            <a:r>
              <a:rPr lang="es-ES" u="sng" dirty="0" smtClean="0">
                <a:solidFill>
                  <a:srgbClr val="FFFF00"/>
                </a:solidFill>
              </a:rPr>
              <a:t>FACTORES</a:t>
            </a:r>
            <a:endParaRPr kumimoji="0" lang="es-ES" sz="2400" b="0" i="0" u="sng" strike="noStrike" cap="none" normalizeH="0" baseline="0" dirty="0" smtClean="0">
              <a:ln>
                <a:noFill/>
              </a:ln>
              <a:solidFill>
                <a:srgbClr val="FFFF00"/>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FFFF00"/>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 </a:t>
            </a:r>
            <a:endParaRPr kumimoji="0" lang="es-ES_tradnl" sz="2400" b="0" i="0" u="none" strike="noStrike" cap="none" normalizeH="0" baseline="0" dirty="0">
              <a:ln>
                <a:noFill/>
              </a:ln>
              <a:solidFill>
                <a:srgbClr val="FFFF00"/>
              </a:solidFill>
              <a:effectLst/>
              <a:latin typeface="Times New Roman" charset="0"/>
              <a:ea typeface="Times New Roman" charset="0"/>
              <a:cs typeface="Times New Roman" charset="0"/>
            </a:endParaRPr>
          </a:p>
        </p:txBody>
      </p:sp>
      <p:sp>
        <p:nvSpPr>
          <p:cNvPr id="7" name="Rectángulo 6"/>
          <p:cNvSpPr/>
          <p:nvPr/>
        </p:nvSpPr>
        <p:spPr bwMode="auto">
          <a:xfrm>
            <a:off x="186076" y="3387959"/>
            <a:ext cx="8784976" cy="1728192"/>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mj-lt"/>
                <a:ea typeface="Times New Roman" charset="0"/>
                <a:cs typeface="Times New Roman" charset="0"/>
              </a:rPr>
              <a:t>SI </a:t>
            </a:r>
            <a:r>
              <a:rPr kumimoji="0" lang="es-ES_tradnl" sz="3200" b="0" i="0" u="none" strike="noStrike" cap="none" normalizeH="0" baseline="0" dirty="0" smtClean="0">
                <a:ln>
                  <a:noFill/>
                </a:ln>
                <a:solidFill>
                  <a:srgbClr val="002060"/>
                </a:solidFill>
                <a:effectLst/>
                <a:latin typeface="+mj-lt"/>
                <a:ea typeface="Times New Roman" charset="0"/>
                <a:cs typeface="Times New Roman" charset="0"/>
              </a:rPr>
              <a:t>HAY CLINICA SUGESTIVA,</a:t>
            </a:r>
            <a:r>
              <a:rPr kumimoji="0" lang="es-ES_tradnl" sz="3200" b="0" i="0" u="none" strike="noStrike" cap="none" normalizeH="0" dirty="0" smtClean="0">
                <a:ln>
                  <a:noFill/>
                </a:ln>
                <a:solidFill>
                  <a:srgbClr val="002060"/>
                </a:solidFill>
                <a:effectLst/>
                <a:latin typeface="+mj-lt"/>
                <a:ea typeface="Times New Roman" charset="0"/>
                <a:cs typeface="Times New Roman" charset="0"/>
              </a:rPr>
              <a:t> IGUALMENTE</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dirty="0" smtClean="0">
                <a:ln>
                  <a:noFill/>
                </a:ln>
                <a:solidFill>
                  <a:srgbClr val="002060"/>
                </a:solidFill>
                <a:effectLst/>
                <a:latin typeface="+mj-lt"/>
                <a:ea typeface="Times New Roman" charset="0"/>
                <a:cs typeface="Times New Roman" charset="0"/>
              </a:rPr>
              <a:t> PEDIR DOSAJE DE FACTORES POR MAS</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dirty="0" smtClean="0">
                <a:ln>
                  <a:noFill/>
                </a:ln>
                <a:solidFill>
                  <a:srgbClr val="002060"/>
                </a:solidFill>
                <a:effectLst/>
                <a:latin typeface="+mj-lt"/>
                <a:ea typeface="Times New Roman" charset="0"/>
                <a:cs typeface="Times New Roman" charset="0"/>
              </a:rPr>
              <a:t> QUE LOS TIEMPOS SEAN NORMALES</a:t>
            </a:r>
            <a:endParaRPr kumimoji="0" lang="es-ES_tradnl" sz="3200" b="0" i="0" u="none" strike="noStrike" cap="none" normalizeH="0" baseline="0" dirty="0">
              <a:ln>
                <a:noFill/>
              </a:ln>
              <a:solidFill>
                <a:srgbClr val="002060"/>
              </a:solidFill>
              <a:effectLst/>
              <a:latin typeface="+mj-lt"/>
              <a:ea typeface="Times New Roman" charset="0"/>
              <a:cs typeface="Times New Roman" charset="0"/>
            </a:endParaRPr>
          </a:p>
        </p:txBody>
      </p:sp>
    </p:spTree>
    <p:extLst>
      <p:ext uri="{BB962C8B-B14F-4D97-AF65-F5344CB8AC3E}">
        <p14:creationId xmlns:p14="http://schemas.microsoft.com/office/powerpoint/2010/main" val="4344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195736" y="188640"/>
            <a:ext cx="4536504" cy="792088"/>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dirty="0" smtClean="0">
                <a:solidFill>
                  <a:srgbClr val="FFC000"/>
                </a:solidFill>
                <a:latin typeface="+mj-lt"/>
              </a:rPr>
              <a:t>TP PROLONGADO</a:t>
            </a:r>
          </a:p>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dirty="0">
              <a:ln>
                <a:noFill/>
              </a:ln>
              <a:solidFill>
                <a:srgbClr val="FFC000"/>
              </a:solidFill>
              <a:effectLst/>
              <a:latin typeface="+mj-lt"/>
            </a:endParaRPr>
          </a:p>
        </p:txBody>
      </p:sp>
      <p:sp>
        <p:nvSpPr>
          <p:cNvPr id="3" name="Elipse 2"/>
          <p:cNvSpPr/>
          <p:nvPr/>
        </p:nvSpPr>
        <p:spPr bwMode="auto">
          <a:xfrm>
            <a:off x="2915816" y="2564904"/>
            <a:ext cx="4176464" cy="2520280"/>
          </a:xfrm>
          <a:prstGeom prst="ellipse">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1" i="0" u="sng" strike="noStrike" cap="none" normalizeH="0" baseline="0" dirty="0" err="1" smtClean="0">
                <a:ln>
                  <a:noFill/>
                </a:ln>
                <a:solidFill>
                  <a:srgbClr val="FFFF00"/>
                </a:solidFill>
                <a:effectLst/>
              </a:rPr>
              <a:t>Deficit</a:t>
            </a:r>
            <a:r>
              <a:rPr kumimoji="0" lang="es-ES_tradnl" sz="3200" b="1" i="0" u="sng" strike="noStrike" cap="none" normalizeH="0" baseline="0" dirty="0" smtClean="0">
                <a:ln>
                  <a:noFill/>
                </a:ln>
                <a:solidFill>
                  <a:srgbClr val="FFFF00"/>
                </a:solidFill>
                <a:effectLst/>
              </a:rPr>
              <a:t> aislados</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a:t>
            </a:r>
            <a:r>
              <a:rPr lang="es-ES_tradnl" dirty="0" err="1" smtClean="0"/>
              <a:t>congenitas</a:t>
            </a:r>
            <a:r>
              <a:rPr lang="es-ES_tradnl" dirty="0" smtClean="0"/>
              <a:t> o adquiridas)</a:t>
            </a:r>
            <a:endParaRPr kumimoji="0" lang="es-ES_tradnl"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smtClean="0"/>
              <a:t>FVII, FX, FV</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smtClean="0">
                <a:ln>
                  <a:noFill/>
                </a:ln>
                <a:solidFill>
                  <a:schemeClr val="tx1"/>
                </a:solidFill>
                <a:effectLst/>
              </a:rPr>
              <a:t>FII, o </a:t>
            </a:r>
            <a:r>
              <a:rPr kumimoji="0" lang="es-ES_tradnl" sz="3200" b="0" i="0" u="none" strike="noStrike" cap="none" normalizeH="0" baseline="0" dirty="0" err="1" smtClean="0">
                <a:ln>
                  <a:noFill/>
                </a:ln>
                <a:solidFill>
                  <a:schemeClr val="tx1"/>
                </a:solidFill>
                <a:effectLst/>
              </a:rPr>
              <a:t>Fg</a:t>
            </a:r>
            <a:r>
              <a:rPr kumimoji="0" lang="es-ES_tradnl" sz="3200" b="0" i="0" u="none" strike="noStrike" cap="none" normalizeH="0" baseline="0" dirty="0" smtClean="0">
                <a:ln>
                  <a:noFill/>
                </a:ln>
                <a:solidFill>
                  <a:schemeClr val="tx1"/>
                </a:solidFill>
                <a:effectLst/>
              </a:rPr>
              <a:t>.</a:t>
            </a:r>
            <a:endParaRPr kumimoji="0" lang="es-ES_tradnl" sz="3200" b="0" i="0" u="none" strike="noStrike" cap="none" normalizeH="0" baseline="0" dirty="0">
              <a:ln>
                <a:noFill/>
              </a:ln>
              <a:solidFill>
                <a:schemeClr val="tx1"/>
              </a:solidFill>
              <a:effectLst/>
            </a:endParaRPr>
          </a:p>
        </p:txBody>
      </p:sp>
      <p:sp>
        <p:nvSpPr>
          <p:cNvPr id="4" name="Elipse 3"/>
          <p:cNvSpPr/>
          <p:nvPr/>
        </p:nvSpPr>
        <p:spPr bwMode="auto">
          <a:xfrm>
            <a:off x="467544" y="1412776"/>
            <a:ext cx="2160240" cy="1584176"/>
          </a:xfrm>
          <a:prstGeom prst="ellipse">
            <a:avLst/>
          </a:prstGeom>
          <a:solidFill>
            <a:schemeClr val="bg1">
              <a:lumMod val="60000"/>
              <a:lumOff val="40000"/>
            </a:scheme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smtClean="0">
                <a:solidFill>
                  <a:schemeClr val="tx2">
                    <a:lumMod val="75000"/>
                  </a:schemeClr>
                </a:solidFill>
              </a:rPr>
              <a:t>D</a:t>
            </a:r>
            <a:r>
              <a:rPr lang="es-ES" sz="3200" dirty="0" smtClean="0">
                <a:solidFill>
                  <a:schemeClr val="tx2">
                    <a:lumMod val="75000"/>
                  </a:schemeClr>
                </a:solidFill>
              </a:rPr>
              <a:t>é</a:t>
            </a:r>
            <a:r>
              <a:rPr lang="es-ES_tradnl" sz="3200" dirty="0" err="1" smtClean="0">
                <a:solidFill>
                  <a:schemeClr val="tx2">
                    <a:lumMod val="75000"/>
                  </a:schemeClr>
                </a:solidFill>
              </a:rPr>
              <a:t>ficit</a:t>
            </a:r>
            <a:r>
              <a:rPr lang="es-ES_tradnl" sz="3200" dirty="0" smtClean="0">
                <a:solidFill>
                  <a:schemeClr val="tx2">
                    <a:lumMod val="75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a:solidFill>
                  <a:schemeClr val="tx2">
                    <a:lumMod val="75000"/>
                  </a:schemeClr>
                </a:solidFill>
              </a:rPr>
              <a:t>d</a:t>
            </a:r>
            <a:r>
              <a:rPr kumimoji="0" lang="es-ES_tradnl" sz="3200" b="0" i="0" u="none" strike="noStrike" cap="none" normalizeH="0" baseline="0" dirty="0" smtClean="0">
                <a:ln>
                  <a:noFill/>
                </a:ln>
                <a:solidFill>
                  <a:schemeClr val="tx2">
                    <a:lumMod val="75000"/>
                  </a:schemeClr>
                </a:solidFill>
                <a:effectLst/>
              </a:rPr>
              <a:t>e</a:t>
            </a:r>
            <a:r>
              <a:rPr kumimoji="0" lang="es-ES_tradnl" sz="3200" b="0" i="0" u="none" strike="noStrike" cap="none" normalizeH="0" dirty="0" smtClean="0">
                <a:ln>
                  <a:noFill/>
                </a:ln>
                <a:solidFill>
                  <a:schemeClr val="tx2">
                    <a:lumMod val="75000"/>
                  </a:schemeClr>
                </a:solidFill>
                <a:effectLst/>
              </a:rPr>
              <a:t>  </a:t>
            </a:r>
            <a:r>
              <a:rPr kumimoji="0" lang="es-ES_tradnl" sz="3200" b="0" i="0" u="none" strike="noStrike" cap="none" normalizeH="0" dirty="0" err="1" smtClean="0">
                <a:ln>
                  <a:noFill/>
                </a:ln>
                <a:solidFill>
                  <a:schemeClr val="tx2">
                    <a:lumMod val="75000"/>
                  </a:schemeClr>
                </a:solidFill>
                <a:effectLst/>
              </a:rPr>
              <a:t>vit</a:t>
            </a:r>
            <a:r>
              <a:rPr kumimoji="0" lang="es-ES_tradnl" sz="3200" b="0" i="0" u="none" strike="noStrike" cap="none" normalizeH="0" dirty="0" smtClean="0">
                <a:ln>
                  <a:noFill/>
                </a:ln>
                <a:solidFill>
                  <a:schemeClr val="tx2">
                    <a:lumMod val="75000"/>
                  </a:schemeClr>
                </a:solidFill>
                <a:effectLst/>
              </a:rPr>
              <a:t>. K</a:t>
            </a:r>
            <a:endParaRPr kumimoji="0" lang="es-ES_tradnl" sz="3200" b="0" i="0" u="none" strike="noStrike" cap="none" normalizeH="0" baseline="0" dirty="0">
              <a:ln>
                <a:noFill/>
              </a:ln>
              <a:solidFill>
                <a:schemeClr val="tx2">
                  <a:lumMod val="75000"/>
                </a:schemeClr>
              </a:solidFill>
              <a:effectLst/>
            </a:endParaRPr>
          </a:p>
        </p:txBody>
      </p:sp>
      <p:sp>
        <p:nvSpPr>
          <p:cNvPr id="5" name="Elipse 4"/>
          <p:cNvSpPr/>
          <p:nvPr/>
        </p:nvSpPr>
        <p:spPr bwMode="auto">
          <a:xfrm>
            <a:off x="6372200" y="1700808"/>
            <a:ext cx="2664296" cy="1008112"/>
          </a:xfrm>
          <a:prstGeom prst="ellipse">
            <a:avLst/>
          </a:prstGeom>
          <a:solidFill>
            <a:schemeClr val="accent2">
              <a:lumMod val="75000"/>
            </a:schemeClr>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chemeClr val="tx2">
                    <a:lumMod val="75000"/>
                  </a:schemeClr>
                </a:solidFill>
              </a:rPr>
              <a:t>HEPATOPATIAS</a:t>
            </a:r>
            <a:endParaRPr kumimoji="0" lang="es-ES_tradnl" sz="2400" b="0" i="0" u="none" strike="noStrike" cap="none" normalizeH="0" baseline="0">
              <a:ln>
                <a:noFill/>
              </a:ln>
              <a:solidFill>
                <a:schemeClr val="tx2">
                  <a:lumMod val="75000"/>
                </a:schemeClr>
              </a:solidFill>
              <a:effectLst/>
            </a:endParaRPr>
          </a:p>
        </p:txBody>
      </p:sp>
      <p:sp>
        <p:nvSpPr>
          <p:cNvPr id="6" name="Elipse 5"/>
          <p:cNvSpPr/>
          <p:nvPr/>
        </p:nvSpPr>
        <p:spPr bwMode="auto">
          <a:xfrm>
            <a:off x="223471" y="5321548"/>
            <a:ext cx="3744416" cy="1203796"/>
          </a:xfrm>
          <a:prstGeom prst="ellipse">
            <a:avLst/>
          </a:prstGeom>
          <a:solidFill>
            <a:srgbClr val="C00000"/>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rgbClr val="0070C0"/>
                </a:solidFill>
              </a:rPr>
              <a:t>ANTICOAGULACION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70C0"/>
                </a:solidFill>
              </a:rPr>
              <a:t>ORAL</a:t>
            </a:r>
            <a:endParaRPr kumimoji="0" lang="es-ES_tradnl" sz="2400" b="0" i="0" u="none" strike="noStrike" cap="none" normalizeH="0" baseline="0" dirty="0">
              <a:ln>
                <a:noFill/>
              </a:ln>
              <a:solidFill>
                <a:srgbClr val="0070C0"/>
              </a:solidFill>
              <a:effectLst/>
            </a:endParaRPr>
          </a:p>
        </p:txBody>
      </p:sp>
      <p:sp>
        <p:nvSpPr>
          <p:cNvPr id="7" name="Elipse 6"/>
          <p:cNvSpPr/>
          <p:nvPr/>
        </p:nvSpPr>
        <p:spPr bwMode="auto">
          <a:xfrm>
            <a:off x="215516" y="3748360"/>
            <a:ext cx="2664296" cy="1008112"/>
          </a:xfrm>
          <a:prstGeom prst="ellipse">
            <a:avLst/>
          </a:prstGeom>
          <a:solidFill>
            <a:srgbClr val="FFC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CID</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rgbClr val="002060"/>
                </a:solidFill>
                <a:effectLst/>
              </a:rPr>
              <a:t>Politransfusi</a:t>
            </a:r>
            <a:r>
              <a:rPr kumimoji="0" lang="es-ES" sz="2400" b="0" i="0" u="none" strike="noStrike" cap="none" normalizeH="0" baseline="0" dirty="0" err="1" smtClean="0">
                <a:ln>
                  <a:noFill/>
                </a:ln>
                <a:solidFill>
                  <a:srgbClr val="002060"/>
                </a:solidFill>
                <a:effectLst/>
              </a:rPr>
              <a:t>ó</a:t>
            </a:r>
            <a:r>
              <a:rPr kumimoji="0" lang="es-ES_tradnl" sz="2400" b="0" i="0" u="none" strike="noStrike" cap="none" normalizeH="0" baseline="0" dirty="0" smtClean="0">
                <a:ln>
                  <a:noFill/>
                </a:ln>
                <a:solidFill>
                  <a:srgbClr val="002060"/>
                </a:solidFill>
                <a:effectLst/>
              </a:rPr>
              <a:t>n</a:t>
            </a:r>
            <a:endParaRPr kumimoji="0" lang="es-ES_tradnl" sz="2400" b="0" i="0" u="none" strike="noStrike" cap="none" normalizeH="0" baseline="0" dirty="0">
              <a:ln>
                <a:noFill/>
              </a:ln>
              <a:solidFill>
                <a:srgbClr val="002060"/>
              </a:solidFill>
              <a:effectLst/>
            </a:endParaRPr>
          </a:p>
        </p:txBody>
      </p:sp>
      <p:sp>
        <p:nvSpPr>
          <p:cNvPr id="8" name="Elipse 7"/>
          <p:cNvSpPr/>
          <p:nvPr/>
        </p:nvSpPr>
        <p:spPr bwMode="auto">
          <a:xfrm>
            <a:off x="3149759" y="1392436"/>
            <a:ext cx="2376264" cy="936104"/>
          </a:xfrm>
          <a:prstGeom prst="ellipse">
            <a:avLst/>
          </a:prstGeom>
          <a:solidFill>
            <a:srgbClr val="FF0000"/>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rPr>
              <a:t>INHIBIDORES</a:t>
            </a:r>
            <a:endParaRPr kumimoji="0" lang="es-ES_tradnl" sz="2400" b="0" i="0" u="none" strike="noStrike" cap="none" normalizeH="0" baseline="0">
              <a:ln>
                <a:noFill/>
              </a:ln>
              <a:solidFill>
                <a:srgbClr val="002060"/>
              </a:solidFill>
              <a:effectLst/>
            </a:endParaRPr>
          </a:p>
        </p:txBody>
      </p:sp>
      <p:sp>
        <p:nvSpPr>
          <p:cNvPr id="10" name="Elipse 9"/>
          <p:cNvSpPr/>
          <p:nvPr/>
        </p:nvSpPr>
        <p:spPr bwMode="auto">
          <a:xfrm>
            <a:off x="5670039" y="5155664"/>
            <a:ext cx="3096344" cy="1535564"/>
          </a:xfrm>
          <a:prstGeom prst="ellipse">
            <a:avLst/>
          </a:prstGeom>
          <a:solidFill>
            <a:srgbClr val="73F43F"/>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err="1" smtClean="0">
                <a:solidFill>
                  <a:srgbClr val="002060"/>
                </a:solidFill>
              </a:rPr>
              <a:t>Hipofibrinogenemia</a:t>
            </a:r>
            <a:endParaRPr lang="es-ES_tradnl" dirty="0" smtClean="0">
              <a:solidFill>
                <a:srgbClr val="002060"/>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(menor 80 / 50mrg./dl.)</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rgbClr val="002060"/>
                </a:solidFill>
                <a:effectLst/>
              </a:rPr>
              <a:t>Disfibrinogenemia</a:t>
            </a:r>
            <a:endParaRPr kumimoji="0" lang="es-ES_tradnl" sz="2400"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432475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691679" y="237628"/>
            <a:ext cx="5266627" cy="1335887"/>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5400" b="1" dirty="0" smtClean="0">
                <a:solidFill>
                  <a:srgbClr val="FFC000"/>
                </a:solidFill>
                <a:latin typeface="+mj-lt"/>
              </a:rPr>
              <a:t>RIN</a:t>
            </a:r>
          </a:p>
          <a:p>
            <a:pPr marL="0" marR="0" indent="0" algn="ctr" defTabSz="914400" rtl="0" eaLnBrk="1" fontAlgn="base" latinLnBrk="0" hangingPunct="1">
              <a:lnSpc>
                <a:spcPct val="100000"/>
              </a:lnSpc>
              <a:spcBef>
                <a:spcPct val="0"/>
              </a:spcBef>
              <a:spcAft>
                <a:spcPct val="0"/>
              </a:spcAft>
              <a:buClrTx/>
              <a:buSzTx/>
              <a:buFontTx/>
              <a:buNone/>
              <a:tabLst/>
            </a:pPr>
            <a:r>
              <a:rPr lang="es-ES_tradnl" sz="2000" b="1" dirty="0" err="1" smtClean="0">
                <a:solidFill>
                  <a:srgbClr val="FFC000"/>
                </a:solidFill>
                <a:latin typeface="+mj-lt"/>
              </a:rPr>
              <a:t>Raz</a:t>
            </a:r>
            <a:r>
              <a:rPr lang="es-ES" sz="2000" b="1" dirty="0" err="1" smtClean="0">
                <a:solidFill>
                  <a:srgbClr val="FFC000"/>
                </a:solidFill>
                <a:latin typeface="+mj-lt"/>
              </a:rPr>
              <a:t>ón</a:t>
            </a:r>
            <a:r>
              <a:rPr lang="es-ES" sz="2000" b="1" dirty="0" smtClean="0">
                <a:solidFill>
                  <a:srgbClr val="FFC000"/>
                </a:solidFill>
                <a:latin typeface="+mj-lt"/>
              </a:rPr>
              <a:t> Internacional </a:t>
            </a:r>
            <a:r>
              <a:rPr lang="es-ES" sz="2000" b="1" dirty="0" err="1" smtClean="0">
                <a:solidFill>
                  <a:srgbClr val="FFC000"/>
                </a:solidFill>
                <a:latin typeface="+mj-lt"/>
              </a:rPr>
              <a:t>Normatizada</a:t>
            </a:r>
            <a:endParaRPr kumimoji="0" lang="es-ES_tradnl" sz="2000" b="1" i="0" u="none" strike="noStrike" cap="none" normalizeH="0" baseline="0" dirty="0">
              <a:ln>
                <a:noFill/>
              </a:ln>
              <a:solidFill>
                <a:srgbClr val="FFC000"/>
              </a:solidFill>
              <a:effectLst/>
              <a:latin typeface="+mj-lt"/>
            </a:endParaRPr>
          </a:p>
        </p:txBody>
      </p:sp>
      <p:sp>
        <p:nvSpPr>
          <p:cNvPr id="3" name="Rectángulo 2"/>
          <p:cNvSpPr/>
          <p:nvPr/>
        </p:nvSpPr>
        <p:spPr bwMode="auto">
          <a:xfrm>
            <a:off x="179512" y="1913902"/>
            <a:ext cx="1008112" cy="648072"/>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b="1" smtClean="0">
                <a:solidFill>
                  <a:srgbClr val="FFC000"/>
                </a:solidFill>
                <a:latin typeface="+mj-lt"/>
              </a:rPr>
              <a:t>RIN</a:t>
            </a:r>
            <a:endParaRPr kumimoji="0" lang="es-ES_tradnl" sz="3600" b="1" i="0" u="none" strike="noStrike" cap="none" normalizeH="0" baseline="0">
              <a:ln>
                <a:noFill/>
              </a:ln>
              <a:solidFill>
                <a:srgbClr val="FFC000"/>
              </a:solidFill>
              <a:effectLst/>
              <a:latin typeface="+mj-lt"/>
            </a:endParaRPr>
          </a:p>
        </p:txBody>
      </p:sp>
      <p:sp>
        <p:nvSpPr>
          <p:cNvPr id="4" name="Igual 3"/>
          <p:cNvSpPr/>
          <p:nvPr/>
        </p:nvSpPr>
        <p:spPr bwMode="auto">
          <a:xfrm>
            <a:off x="1403648" y="1934579"/>
            <a:ext cx="792088" cy="720080"/>
          </a:xfrm>
          <a:prstGeom prst="mathEqual">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Rectángulo 4"/>
          <p:cNvSpPr/>
          <p:nvPr/>
        </p:nvSpPr>
        <p:spPr bwMode="auto">
          <a:xfrm>
            <a:off x="2555776" y="1556792"/>
            <a:ext cx="3548478" cy="68407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4000" b="0" i="0" strike="noStrike" cap="none" normalizeH="0" baseline="0" dirty="0" smtClean="0">
                <a:ln>
                  <a:noFill/>
                </a:ln>
                <a:solidFill>
                  <a:srgbClr val="FFC000"/>
                </a:solidFill>
                <a:effectLst/>
                <a:latin typeface="+mj-lt"/>
                <a:ea typeface="Times New Roman" charset="0"/>
                <a:cs typeface="Times New Roman" charset="0"/>
              </a:rPr>
              <a:t>TP Paciente </a:t>
            </a:r>
            <a:r>
              <a:rPr kumimoji="0" lang="es-ES_tradnl" b="0" i="0" strike="noStrike" cap="none" normalizeH="0" baseline="0" dirty="0" smtClean="0">
                <a:ln>
                  <a:noFill/>
                </a:ln>
                <a:solidFill>
                  <a:srgbClr val="FFC000"/>
                </a:solidFill>
                <a:effectLst/>
                <a:latin typeface="+mj-lt"/>
                <a:ea typeface="Times New Roman" charset="0"/>
                <a:cs typeface="Times New Roman" charset="0"/>
              </a:rPr>
              <a:t>(s)</a:t>
            </a:r>
            <a:endParaRPr kumimoji="0" lang="es-ES_tradnl" sz="4000" b="0" i="0" strike="noStrike" cap="none" normalizeH="0" baseline="0" dirty="0">
              <a:ln>
                <a:noFill/>
              </a:ln>
              <a:solidFill>
                <a:srgbClr val="FFC000"/>
              </a:solidFill>
              <a:effectLst/>
              <a:latin typeface="+mj-lt"/>
              <a:ea typeface="Times New Roman" charset="0"/>
              <a:cs typeface="Times New Roman" charset="0"/>
            </a:endParaRPr>
          </a:p>
        </p:txBody>
      </p:sp>
      <p:cxnSp>
        <p:nvCxnSpPr>
          <p:cNvPr id="7" name="Conector recto 6"/>
          <p:cNvCxnSpPr/>
          <p:nvPr/>
        </p:nvCxnSpPr>
        <p:spPr bwMode="auto">
          <a:xfrm>
            <a:off x="2411760" y="2337587"/>
            <a:ext cx="3816424" cy="0"/>
          </a:xfrm>
          <a:prstGeom prst="line">
            <a:avLst/>
          </a:prstGeom>
          <a:solidFill>
            <a:schemeClr val="accent1"/>
          </a:solidFill>
          <a:ln w="603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ángulo 7"/>
          <p:cNvSpPr/>
          <p:nvPr/>
        </p:nvSpPr>
        <p:spPr bwMode="auto">
          <a:xfrm>
            <a:off x="2483768" y="2489157"/>
            <a:ext cx="3816424" cy="68407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4000" b="0" i="0" strike="noStrike" cap="none" normalizeH="0" baseline="0" dirty="0" smtClean="0">
                <a:ln>
                  <a:noFill/>
                </a:ln>
                <a:solidFill>
                  <a:srgbClr val="FFC000"/>
                </a:solidFill>
                <a:effectLst/>
                <a:latin typeface="+mj-lt"/>
                <a:ea typeface="Times New Roman" charset="0"/>
                <a:cs typeface="Times New Roman" charset="0"/>
              </a:rPr>
              <a:t>TP Testigo</a:t>
            </a:r>
            <a:r>
              <a:rPr kumimoji="0" lang="es-ES_tradnl" sz="4000" b="0" i="0" strike="noStrike" cap="none" normalizeH="0" dirty="0" smtClean="0">
                <a:ln>
                  <a:noFill/>
                </a:ln>
                <a:solidFill>
                  <a:srgbClr val="FFC000"/>
                </a:solidFill>
                <a:effectLst/>
                <a:latin typeface="+mj-lt"/>
                <a:ea typeface="Times New Roman" charset="0"/>
                <a:cs typeface="Times New Roman" charset="0"/>
              </a:rPr>
              <a:t> </a:t>
            </a:r>
            <a:r>
              <a:rPr kumimoji="0" lang="es-ES_tradnl" b="0" i="0" strike="noStrike" cap="none" normalizeH="0" dirty="0" smtClean="0">
                <a:ln>
                  <a:noFill/>
                </a:ln>
                <a:solidFill>
                  <a:srgbClr val="FFC000"/>
                </a:solidFill>
                <a:effectLst/>
                <a:latin typeface="+mj-lt"/>
                <a:ea typeface="Times New Roman" charset="0"/>
                <a:cs typeface="Times New Roman" charset="0"/>
              </a:rPr>
              <a:t>(normal)</a:t>
            </a:r>
            <a:endParaRPr kumimoji="0" lang="es-ES_tradnl" b="0" i="0" strike="noStrike" cap="none" normalizeH="0" baseline="0" dirty="0">
              <a:ln>
                <a:noFill/>
              </a:ln>
              <a:solidFill>
                <a:srgbClr val="FFC000"/>
              </a:solidFill>
              <a:effectLst/>
              <a:latin typeface="+mj-lt"/>
              <a:ea typeface="Times New Roman" charset="0"/>
              <a:cs typeface="Times New Roman" charset="0"/>
            </a:endParaRPr>
          </a:p>
        </p:txBody>
      </p:sp>
      <p:sp>
        <p:nvSpPr>
          <p:cNvPr id="10" name="Multiplicación 9"/>
          <p:cNvSpPr/>
          <p:nvPr/>
        </p:nvSpPr>
        <p:spPr bwMode="auto">
          <a:xfrm>
            <a:off x="6238227" y="1977291"/>
            <a:ext cx="720080" cy="677368"/>
          </a:xfrm>
          <a:prstGeom prst="mathMultiply">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rgbClr val="FF0000"/>
              </a:solidFill>
              <a:effectLst/>
              <a:latin typeface="Times New Roman" charset="0"/>
              <a:ea typeface="Times New Roman" charset="0"/>
              <a:cs typeface="Times New Roman" charset="0"/>
            </a:endParaRPr>
          </a:p>
        </p:txBody>
      </p:sp>
      <p:sp>
        <p:nvSpPr>
          <p:cNvPr id="11" name="Rectángulo 10"/>
          <p:cNvSpPr/>
          <p:nvPr/>
        </p:nvSpPr>
        <p:spPr bwMode="auto">
          <a:xfrm>
            <a:off x="7092280" y="1802535"/>
            <a:ext cx="1512168" cy="87080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5400" b="1" smtClean="0">
                <a:solidFill>
                  <a:srgbClr val="00B050"/>
                </a:solidFill>
              </a:rPr>
              <a:t>ISI</a:t>
            </a:r>
            <a:endParaRPr kumimoji="0" lang="es-ES_tradnl" sz="5400" b="1" i="0" u="none" strike="noStrike" cap="none" normalizeH="0" baseline="0">
              <a:ln>
                <a:noFill/>
              </a:ln>
              <a:solidFill>
                <a:srgbClr val="00B050"/>
              </a:solidFill>
              <a:effectLst/>
            </a:endParaRPr>
          </a:p>
        </p:txBody>
      </p:sp>
      <p:sp>
        <p:nvSpPr>
          <p:cNvPr id="12" name="Rectángulo 11"/>
          <p:cNvSpPr/>
          <p:nvPr/>
        </p:nvSpPr>
        <p:spPr bwMode="auto">
          <a:xfrm>
            <a:off x="179512" y="2906355"/>
            <a:ext cx="8784976" cy="275489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0"/>
              </a:spcBef>
              <a:spcAft>
                <a:spcPct val="0"/>
              </a:spcAft>
              <a:buClrTx/>
              <a:buSzTx/>
              <a:tabLst/>
            </a:pPr>
            <a:r>
              <a:rPr lang="es-ES_tradnl" sz="4800" b="1" dirty="0" smtClean="0">
                <a:solidFill>
                  <a:srgbClr val="00B050"/>
                </a:solidFill>
              </a:rPr>
              <a:t>ISI: </a:t>
            </a:r>
            <a:r>
              <a:rPr lang="es-ES_tradnl" sz="3200" b="1" dirty="0" err="1" smtClean="0">
                <a:solidFill>
                  <a:srgbClr val="FFC000"/>
                </a:solidFill>
              </a:rPr>
              <a:t>I</a:t>
            </a:r>
            <a:r>
              <a:rPr lang="es-ES_tradnl" sz="2800" b="1" dirty="0" err="1" smtClean="0">
                <a:solidFill>
                  <a:srgbClr val="00B050"/>
                </a:solidFill>
              </a:rPr>
              <a:t>ndice</a:t>
            </a:r>
            <a:r>
              <a:rPr lang="es-ES_tradnl" sz="2800" b="1" dirty="0" smtClean="0">
                <a:solidFill>
                  <a:srgbClr val="00B050"/>
                </a:solidFill>
              </a:rPr>
              <a:t> </a:t>
            </a:r>
            <a:r>
              <a:rPr lang="es-ES_tradnl" sz="3200" b="1" dirty="0" smtClean="0">
                <a:solidFill>
                  <a:srgbClr val="FFC000"/>
                </a:solidFill>
              </a:rPr>
              <a:t>I</a:t>
            </a:r>
            <a:r>
              <a:rPr lang="es-ES_tradnl" sz="2800" b="1" dirty="0" smtClean="0">
                <a:solidFill>
                  <a:srgbClr val="00B050"/>
                </a:solidFill>
              </a:rPr>
              <a:t>nternacional de </a:t>
            </a:r>
            <a:r>
              <a:rPr lang="es-ES_tradnl" sz="3200" b="1" dirty="0" smtClean="0">
                <a:solidFill>
                  <a:srgbClr val="FFC000"/>
                </a:solidFill>
              </a:rPr>
              <a:t>S</a:t>
            </a:r>
            <a:r>
              <a:rPr lang="es-ES_tradnl" sz="2800" b="1" dirty="0" smtClean="0">
                <a:solidFill>
                  <a:srgbClr val="00B050"/>
                </a:solidFill>
              </a:rPr>
              <a:t>ensibilidad.</a:t>
            </a:r>
          </a:p>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kumimoji="0" lang="es-ES_tradnl" sz="2800" b="1" i="0" u="none" strike="noStrike" cap="none" normalizeH="0" baseline="0" dirty="0" smtClean="0">
                <a:ln>
                  <a:noFill/>
                </a:ln>
                <a:effectLst/>
              </a:rPr>
              <a:t>Cuanto mas cercano</a:t>
            </a:r>
            <a:r>
              <a:rPr kumimoji="0" lang="es-ES_tradnl" sz="2800" b="1" i="0" u="none" strike="noStrike" cap="none" normalizeH="0" dirty="0" smtClean="0">
                <a:ln>
                  <a:noFill/>
                </a:ln>
                <a:effectLst/>
              </a:rPr>
              <a:t> a 1 es mas sensible el reactivo</a:t>
            </a:r>
          </a:p>
          <a:p>
            <a:pPr marR="0" algn="l" defTabSz="914400" rtl="0" eaLnBrk="1" fontAlgn="base" latinLnBrk="0" hangingPunct="1">
              <a:lnSpc>
                <a:spcPct val="100000"/>
              </a:lnSpc>
              <a:spcBef>
                <a:spcPct val="0"/>
              </a:spcBef>
              <a:spcAft>
                <a:spcPct val="0"/>
              </a:spcAft>
              <a:buClrTx/>
              <a:buSzTx/>
              <a:tabLst/>
            </a:pPr>
            <a:r>
              <a:rPr kumimoji="0" lang="es-ES_tradnl" sz="2800" b="1" i="0" u="none" strike="noStrike" cap="none" normalizeH="0" baseline="0" dirty="0" smtClean="0">
                <a:ln>
                  <a:noFill/>
                </a:ln>
                <a:effectLst/>
              </a:rPr>
              <a:t> RIN</a:t>
            </a:r>
            <a:r>
              <a:rPr kumimoji="0" lang="es-ES_tradnl" sz="2800" b="1" i="0" u="none" strike="noStrike" cap="none" normalizeH="0" dirty="0" smtClean="0">
                <a:ln>
                  <a:noFill/>
                </a:ln>
                <a:effectLst/>
              </a:rPr>
              <a:t> normal: 0,9 a 1,2.</a:t>
            </a:r>
          </a:p>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lang="es-ES_tradnl" sz="2800" b="1" dirty="0" smtClean="0"/>
              <a:t>El RIN se usa para el Pte. En </a:t>
            </a:r>
            <a:r>
              <a:rPr lang="es-ES_tradnl" sz="2800" b="1" dirty="0" err="1" smtClean="0"/>
              <a:t>tto</a:t>
            </a:r>
            <a:r>
              <a:rPr lang="es-ES_tradnl" sz="2800" b="1" dirty="0" smtClean="0"/>
              <a:t>. con </a:t>
            </a:r>
            <a:r>
              <a:rPr lang="es-ES_tradnl" sz="2800" b="1" dirty="0" err="1" smtClean="0"/>
              <a:t>dicumarinico</a:t>
            </a:r>
            <a:r>
              <a:rPr lang="es-ES_tradnl" sz="2800" b="1" dirty="0" smtClean="0"/>
              <a:t>.</a:t>
            </a:r>
          </a:p>
          <a:p>
            <a:pPr marL="457200" marR="0" indent="-457200" algn="l" defTabSz="914400" rtl="0" eaLnBrk="1" fontAlgn="base" latinLnBrk="0" hangingPunct="1">
              <a:lnSpc>
                <a:spcPct val="100000"/>
              </a:lnSpc>
              <a:spcBef>
                <a:spcPct val="0"/>
              </a:spcBef>
              <a:spcAft>
                <a:spcPct val="0"/>
              </a:spcAft>
              <a:buClrTx/>
              <a:buSzTx/>
              <a:buFont typeface="Arial" charset="0"/>
              <a:buChar char="•"/>
              <a:tabLst/>
            </a:pPr>
            <a:r>
              <a:rPr lang="es-ES_tradnl" sz="2800" b="1" dirty="0" smtClean="0">
                <a:solidFill>
                  <a:srgbClr val="FFC000"/>
                </a:solidFill>
              </a:rPr>
              <a:t>Ej.: RVM: 2,5 a 3,5</a:t>
            </a:r>
            <a:r>
              <a:rPr lang="es-ES" sz="2800" b="1" dirty="0" smtClean="0">
                <a:solidFill>
                  <a:srgbClr val="FFC000"/>
                </a:solidFill>
              </a:rPr>
              <a:t>.   -   TVP: 2 </a:t>
            </a:r>
            <a:r>
              <a:rPr lang="mr-IN" sz="2800" b="1" dirty="0" smtClean="0">
                <a:solidFill>
                  <a:srgbClr val="FFC000"/>
                </a:solidFill>
              </a:rPr>
              <a:t>–</a:t>
            </a:r>
            <a:r>
              <a:rPr lang="es-ES" sz="2800" b="1" dirty="0" smtClean="0">
                <a:solidFill>
                  <a:srgbClr val="FFC000"/>
                </a:solidFill>
              </a:rPr>
              <a:t> 3.</a:t>
            </a:r>
            <a:r>
              <a:rPr lang="es-ES_tradnl" sz="2800" b="1" dirty="0" smtClean="0">
                <a:solidFill>
                  <a:srgbClr val="FFC000"/>
                </a:solidFill>
              </a:rPr>
              <a:t> </a:t>
            </a:r>
            <a:endParaRPr kumimoji="0" lang="es-ES_tradnl" sz="2800" b="1" i="0" u="none" strike="noStrike" cap="none" normalizeH="0" dirty="0" smtClean="0">
              <a:ln>
                <a:noFill/>
              </a:ln>
              <a:solidFill>
                <a:srgbClr val="FFC000"/>
              </a:solidFill>
              <a:effectLst/>
            </a:endParaRPr>
          </a:p>
          <a:p>
            <a:pPr marR="0" algn="l" defTabSz="914400" rtl="0" eaLnBrk="1" fontAlgn="base" latinLnBrk="0" hangingPunct="1">
              <a:lnSpc>
                <a:spcPct val="100000"/>
              </a:lnSpc>
              <a:spcBef>
                <a:spcPct val="0"/>
              </a:spcBef>
              <a:spcAft>
                <a:spcPct val="0"/>
              </a:spcAft>
              <a:buClrTx/>
              <a:buSzTx/>
              <a:tabLst/>
            </a:pPr>
            <a:endParaRPr kumimoji="0" lang="es-ES_tradnl" sz="2800" b="1" i="0" u="none" strike="noStrike" cap="none" normalizeH="0" dirty="0" smtClean="0">
              <a:ln>
                <a:noFill/>
              </a:ln>
              <a:solidFill>
                <a:srgbClr val="FFC000"/>
              </a:solidFill>
              <a:effectLst/>
            </a:endParaRPr>
          </a:p>
        </p:txBody>
      </p:sp>
      <p:sp>
        <p:nvSpPr>
          <p:cNvPr id="13" name="Rectángulo redondeado 12"/>
          <p:cNvSpPr/>
          <p:nvPr/>
        </p:nvSpPr>
        <p:spPr bwMode="auto">
          <a:xfrm>
            <a:off x="77443" y="5517233"/>
            <a:ext cx="3558453" cy="395712"/>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200" dirty="0" smtClean="0">
                <a:solidFill>
                  <a:srgbClr val="FFC000"/>
                </a:solidFill>
                <a:latin typeface="+mj-lt"/>
              </a:rPr>
              <a:t>TASA DE PROTROMBINA: Se informa en % de actividad. Se realiza </a:t>
            </a:r>
          </a:p>
          <a:p>
            <a:pPr marL="0" marR="0" indent="0" algn="l" defTabSz="914400" rtl="0" eaLnBrk="1" fontAlgn="base" latinLnBrk="0" hangingPunct="1">
              <a:lnSpc>
                <a:spcPct val="100000"/>
              </a:lnSpc>
              <a:spcBef>
                <a:spcPct val="0"/>
              </a:spcBef>
              <a:spcAft>
                <a:spcPct val="0"/>
              </a:spcAft>
              <a:buClrTx/>
              <a:buSzTx/>
              <a:buFontTx/>
              <a:buNone/>
              <a:tabLst/>
            </a:pPr>
            <a:r>
              <a:rPr lang="es-ES_tradnl" sz="2200" dirty="0" smtClean="0">
                <a:solidFill>
                  <a:srgbClr val="FFC000"/>
                </a:solidFill>
                <a:latin typeface="+mj-lt"/>
              </a:rPr>
              <a:t>una </a:t>
            </a:r>
            <a:r>
              <a:rPr lang="es-ES_tradnl" sz="2200" dirty="0" err="1" smtClean="0">
                <a:solidFill>
                  <a:srgbClr val="FFC000"/>
                </a:solidFill>
                <a:latin typeface="+mj-lt"/>
              </a:rPr>
              <a:t>curba</a:t>
            </a:r>
            <a:r>
              <a:rPr lang="es-ES_tradnl" sz="2200" dirty="0" smtClean="0">
                <a:solidFill>
                  <a:srgbClr val="FFC000"/>
                </a:solidFill>
                <a:latin typeface="+mj-lt"/>
              </a:rPr>
              <a:t> de </a:t>
            </a:r>
            <a:r>
              <a:rPr lang="es-ES_tradnl" sz="2200" dirty="0" err="1" smtClean="0">
                <a:solidFill>
                  <a:srgbClr val="FFC000"/>
                </a:solidFill>
                <a:latin typeface="+mj-lt"/>
              </a:rPr>
              <a:t>calibracion</a:t>
            </a:r>
            <a:r>
              <a:rPr lang="es-ES_tradnl" sz="2200" dirty="0" smtClean="0">
                <a:solidFill>
                  <a:srgbClr val="FFC000"/>
                </a:solidFill>
                <a:latin typeface="+mj-lt"/>
              </a:rPr>
              <a:t> (recta de </a:t>
            </a:r>
            <a:r>
              <a:rPr lang="es-ES_tradnl" sz="2200" dirty="0" err="1" smtClean="0">
                <a:solidFill>
                  <a:srgbClr val="FFC000"/>
                </a:solidFill>
                <a:latin typeface="+mj-lt"/>
              </a:rPr>
              <a:t>Thivolle</a:t>
            </a:r>
            <a:r>
              <a:rPr lang="es-ES_tradnl" sz="2200" dirty="0" smtClean="0">
                <a:solidFill>
                  <a:srgbClr val="FFC000"/>
                </a:solidFill>
                <a:latin typeface="+mj-lt"/>
              </a:rPr>
              <a:t>) para cada reactivo y </a:t>
            </a:r>
            <a:r>
              <a:rPr lang="es-ES_tradnl" sz="2200" dirty="0" err="1" smtClean="0">
                <a:solidFill>
                  <a:srgbClr val="FFC000"/>
                </a:solidFill>
                <a:latin typeface="+mj-lt"/>
              </a:rPr>
              <a:t>lab</a:t>
            </a:r>
            <a:r>
              <a:rPr lang="es-ES_tradnl" sz="2200" dirty="0" smtClean="0">
                <a:solidFill>
                  <a:srgbClr val="FFC000"/>
                </a:solidFill>
                <a:latin typeface="+mj-lt"/>
              </a:rPr>
              <a:t>. </a:t>
            </a:r>
            <a:endParaRPr kumimoji="0" lang="es-ES_tradnl" sz="2200" b="0" i="0" u="none" strike="noStrike" cap="none" normalizeH="0" baseline="0" dirty="0">
              <a:ln>
                <a:noFill/>
              </a:ln>
              <a:solidFill>
                <a:srgbClr val="FFC000"/>
              </a:solidFill>
              <a:effectLst/>
              <a:latin typeface="+mj-lt"/>
            </a:endParaRPr>
          </a:p>
        </p:txBody>
      </p:sp>
      <p:sp>
        <p:nvSpPr>
          <p:cNvPr id="14" name="Rectángulo redondeado 13"/>
          <p:cNvSpPr/>
          <p:nvPr/>
        </p:nvSpPr>
        <p:spPr bwMode="auto">
          <a:xfrm>
            <a:off x="378308" y="6408712"/>
            <a:ext cx="2681524" cy="40466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C000"/>
                </a:solidFill>
                <a:latin typeface="+mj-lt"/>
              </a:rPr>
              <a:t>VN: 70 %</a:t>
            </a:r>
            <a:r>
              <a:rPr lang="es-ES" dirty="0" smtClean="0">
                <a:solidFill>
                  <a:srgbClr val="FFC000"/>
                </a:solidFill>
                <a:latin typeface="+mj-lt"/>
              </a:rPr>
              <a:t>. - 110%</a:t>
            </a:r>
            <a:endParaRPr kumimoji="0" lang="es-ES_tradnl" sz="2400" b="0" i="0" u="none" strike="noStrike" cap="none" normalizeH="0" baseline="0" dirty="0">
              <a:ln>
                <a:noFill/>
              </a:ln>
              <a:solidFill>
                <a:srgbClr val="FFC000"/>
              </a:solidFill>
              <a:effectLst/>
              <a:latin typeface="+mj-lt"/>
            </a:endParaRPr>
          </a:p>
        </p:txBody>
      </p:sp>
    </p:spTree>
    <p:extLst>
      <p:ext uri="{BB962C8B-B14F-4D97-AF65-F5344CB8AC3E}">
        <p14:creationId xmlns:p14="http://schemas.microsoft.com/office/powerpoint/2010/main" val="71732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arriba 1"/>
          <p:cNvSpPr/>
          <p:nvPr/>
        </p:nvSpPr>
        <p:spPr bwMode="auto">
          <a:xfrm rot="7706887">
            <a:off x="1217443" y="1794547"/>
            <a:ext cx="1900937" cy="3811799"/>
          </a:xfrm>
          <a:prstGeom prst="upArrow">
            <a:avLst/>
          </a:prstGeom>
          <a:solidFill>
            <a:schemeClr val="accent6">
              <a:lumMod val="5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 name="Flecha arriba 2"/>
          <p:cNvSpPr/>
          <p:nvPr/>
        </p:nvSpPr>
        <p:spPr bwMode="auto">
          <a:xfrm rot="13432565">
            <a:off x="5627496" y="2078772"/>
            <a:ext cx="1116099" cy="2198855"/>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 name="Flecha arriba 3"/>
          <p:cNvSpPr/>
          <p:nvPr/>
        </p:nvSpPr>
        <p:spPr bwMode="auto">
          <a:xfrm rot="5400000">
            <a:off x="4869382" y="4251750"/>
            <a:ext cx="551438" cy="2679444"/>
          </a:xfrm>
          <a:prstGeom prst="up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rriba 4"/>
          <p:cNvSpPr/>
          <p:nvPr/>
        </p:nvSpPr>
        <p:spPr bwMode="auto">
          <a:xfrm rot="10800000">
            <a:off x="4103298" y="4138956"/>
            <a:ext cx="877183" cy="1256285"/>
          </a:xfrm>
          <a:prstGeom prst="up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abajo 5"/>
          <p:cNvSpPr/>
          <p:nvPr/>
        </p:nvSpPr>
        <p:spPr bwMode="auto">
          <a:xfrm>
            <a:off x="7407536" y="5828685"/>
            <a:ext cx="307983" cy="61652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Rectángulo 6"/>
          <p:cNvSpPr/>
          <p:nvPr/>
        </p:nvSpPr>
        <p:spPr bwMode="auto">
          <a:xfrm>
            <a:off x="606169" y="2636836"/>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FF0000"/>
                </a:solidFill>
              </a:rPr>
              <a:t>PK</a:t>
            </a:r>
            <a:endParaRPr kumimoji="0" lang="es-ES_tradnl" sz="1400" b="0" i="0" u="none" strike="noStrike" cap="none" normalizeH="0" baseline="0" dirty="0">
              <a:ln>
                <a:noFill/>
              </a:ln>
              <a:solidFill>
                <a:srgbClr val="FF0000"/>
              </a:solidFill>
              <a:effectLst/>
            </a:endParaRPr>
          </a:p>
        </p:txBody>
      </p:sp>
      <p:sp>
        <p:nvSpPr>
          <p:cNvPr id="8" name="Rectángulo 7"/>
          <p:cNvSpPr/>
          <p:nvPr/>
        </p:nvSpPr>
        <p:spPr bwMode="auto">
          <a:xfrm>
            <a:off x="1300543" y="2672866"/>
            <a:ext cx="29222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smtClean="0">
                <a:solidFill>
                  <a:srgbClr val="FF0000"/>
                </a:solidFill>
              </a:rPr>
              <a:t>K</a:t>
            </a:r>
            <a:endParaRPr kumimoji="0" lang="es-ES_tradnl" sz="1400" b="0" i="0" u="none" strike="noStrike" cap="none" normalizeH="0" baseline="0">
              <a:ln>
                <a:noFill/>
              </a:ln>
              <a:solidFill>
                <a:srgbClr val="FF0000"/>
              </a:solidFill>
              <a:effectLst/>
            </a:endParaRPr>
          </a:p>
        </p:txBody>
      </p:sp>
      <p:sp>
        <p:nvSpPr>
          <p:cNvPr id="9" name="Rectángulo 8"/>
          <p:cNvSpPr/>
          <p:nvPr/>
        </p:nvSpPr>
        <p:spPr bwMode="auto">
          <a:xfrm>
            <a:off x="827820" y="2481041"/>
            <a:ext cx="774368"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050" dirty="0" smtClean="0">
                <a:solidFill>
                  <a:srgbClr val="FF0000"/>
                </a:solidFill>
              </a:rPr>
              <a:t>QAPM</a:t>
            </a:r>
            <a:endParaRPr kumimoji="0" lang="es-ES_tradnl" sz="1050" b="0" i="0" u="none" strike="noStrike" cap="none" normalizeH="0" baseline="0" dirty="0">
              <a:ln>
                <a:noFill/>
              </a:ln>
              <a:solidFill>
                <a:srgbClr val="FF0000"/>
              </a:solidFill>
              <a:effectLst/>
            </a:endParaRPr>
          </a:p>
        </p:txBody>
      </p:sp>
      <p:sp>
        <p:nvSpPr>
          <p:cNvPr id="10" name="Rectángulo 9"/>
          <p:cNvSpPr/>
          <p:nvPr/>
        </p:nvSpPr>
        <p:spPr bwMode="auto">
          <a:xfrm>
            <a:off x="1562971" y="3019350"/>
            <a:ext cx="519701"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0070C0"/>
                </a:solidFill>
              </a:rPr>
              <a:t>XIIa</a:t>
            </a:r>
            <a:endParaRPr kumimoji="0" lang="es-ES_tradnl" sz="2000" b="0" i="0" u="none" strike="noStrike" cap="none" normalizeH="0" baseline="0" dirty="0">
              <a:ln>
                <a:noFill/>
              </a:ln>
              <a:solidFill>
                <a:srgbClr val="0070C0"/>
              </a:solidFill>
              <a:effectLst/>
            </a:endParaRPr>
          </a:p>
        </p:txBody>
      </p:sp>
      <p:sp>
        <p:nvSpPr>
          <p:cNvPr id="11" name="Rectángulo 10"/>
          <p:cNvSpPr/>
          <p:nvPr/>
        </p:nvSpPr>
        <p:spPr bwMode="auto">
          <a:xfrm>
            <a:off x="2134769" y="3597259"/>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FFFF00"/>
                </a:solidFill>
              </a:rPr>
              <a:t>XIa</a:t>
            </a:r>
            <a:endParaRPr kumimoji="0" lang="es-ES_tradnl" b="0" i="0" u="none" strike="noStrike" cap="none" normalizeH="0" baseline="0" dirty="0">
              <a:ln>
                <a:noFill/>
              </a:ln>
              <a:solidFill>
                <a:srgbClr val="FFFF00"/>
              </a:solidFill>
              <a:effectLst/>
            </a:endParaRPr>
          </a:p>
        </p:txBody>
      </p:sp>
      <p:sp>
        <p:nvSpPr>
          <p:cNvPr id="12" name="Rectángulo 11"/>
          <p:cNvSpPr/>
          <p:nvPr/>
        </p:nvSpPr>
        <p:spPr bwMode="auto">
          <a:xfrm>
            <a:off x="2842280" y="3798824"/>
            <a:ext cx="654963" cy="151809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92D050"/>
                </a:solidFill>
              </a:rPr>
              <a:t>IXa</a:t>
            </a:r>
            <a:endParaRPr lang="es-ES_tradnl" sz="2000" dirty="0" smtClean="0">
              <a:solidFill>
                <a:srgbClr val="92D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b="1" dirty="0" err="1" smtClean="0">
                <a:solidFill>
                  <a:srgbClr val="FFC000"/>
                </a:solidFill>
              </a:rPr>
              <a:t>VIIIa</a:t>
            </a:r>
            <a:endParaRPr kumimoji="0" lang="es-ES_tradnl" sz="1600" b="1" i="0" u="none" strike="noStrike" cap="none" normalizeH="0" baseline="0" dirty="0">
              <a:ln>
                <a:noFill/>
              </a:ln>
              <a:solidFill>
                <a:srgbClr val="FFC000"/>
              </a:solidFill>
              <a:effectLst/>
            </a:endParaRPr>
          </a:p>
        </p:txBody>
      </p:sp>
      <p:sp>
        <p:nvSpPr>
          <p:cNvPr id="14" name="Rectángulo 13"/>
          <p:cNvSpPr/>
          <p:nvPr/>
        </p:nvSpPr>
        <p:spPr bwMode="auto">
          <a:xfrm>
            <a:off x="4351790" y="4224073"/>
            <a:ext cx="351405" cy="54302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dirty="0" err="1" smtClean="0">
                <a:solidFill>
                  <a:srgbClr val="00B050"/>
                </a:solidFill>
              </a:rPr>
              <a:t>Xa</a:t>
            </a:r>
            <a:endParaRPr lang="es-ES_tradnl" sz="1800"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solidFill>
                  <a:srgbClr val="002060"/>
                </a:solidFill>
              </a:rPr>
              <a:t>Va</a:t>
            </a:r>
            <a:endParaRPr kumimoji="0" lang="es-ES_tradnl" sz="1400" b="1" i="0" u="none" strike="noStrike" cap="none" normalizeH="0" baseline="0" dirty="0">
              <a:ln>
                <a:noFill/>
              </a:ln>
              <a:solidFill>
                <a:srgbClr val="002060"/>
              </a:solidFill>
              <a:effectLst/>
            </a:endParaRPr>
          </a:p>
        </p:txBody>
      </p:sp>
      <p:sp>
        <p:nvSpPr>
          <p:cNvPr id="15" name="Rectángulo 14"/>
          <p:cNvSpPr/>
          <p:nvPr/>
        </p:nvSpPr>
        <p:spPr bwMode="auto">
          <a:xfrm rot="18862953">
            <a:off x="5608933" y="2699365"/>
            <a:ext cx="1335690" cy="84387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b="1" dirty="0" smtClean="0">
                <a:solidFill>
                  <a:srgbClr val="002060"/>
                </a:solidFill>
              </a:rPr>
              <a:t> </a:t>
            </a:r>
            <a:r>
              <a:rPr lang="es-ES_tradnl" b="1" dirty="0" err="1" smtClean="0">
                <a:solidFill>
                  <a:srgbClr val="002060"/>
                </a:solidFill>
              </a:rPr>
              <a:t>VIIa</a:t>
            </a:r>
            <a:r>
              <a:rPr lang="es-ES_tradnl" b="1" dirty="0" smtClean="0">
                <a:solidFill>
                  <a:srgbClr val="002060"/>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1800" dirty="0" smtClean="0"/>
              <a:t> FL </a:t>
            </a:r>
            <a:r>
              <a:rPr lang="mr-IN" sz="1800" dirty="0" smtClean="0"/>
              <a:t>–</a:t>
            </a:r>
            <a:r>
              <a:rPr lang="es-ES_tradnl" sz="1800" dirty="0" smtClean="0"/>
              <a:t>Ca+</a:t>
            </a:r>
            <a:endParaRPr kumimoji="0" lang="es-ES_tradnl" sz="1800" b="0" i="0" u="none" strike="noStrike" cap="none" normalizeH="0" baseline="0" dirty="0">
              <a:ln>
                <a:noFill/>
              </a:ln>
              <a:solidFill>
                <a:schemeClr val="tx1"/>
              </a:solidFill>
              <a:effectLst/>
            </a:endParaRPr>
          </a:p>
        </p:txBody>
      </p:sp>
      <p:sp>
        <p:nvSpPr>
          <p:cNvPr id="16" name="Explosión 1 15"/>
          <p:cNvSpPr/>
          <p:nvPr/>
        </p:nvSpPr>
        <p:spPr bwMode="auto">
          <a:xfrm>
            <a:off x="7681272" y="574214"/>
            <a:ext cx="942619" cy="910570"/>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1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1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7" name="Rectángulo 16"/>
          <p:cNvSpPr/>
          <p:nvPr/>
        </p:nvSpPr>
        <p:spPr bwMode="auto">
          <a:xfrm flipV="1">
            <a:off x="4063299" y="5726855"/>
            <a:ext cx="45719" cy="45719"/>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rPr>
              <a:t>II</a:t>
            </a:r>
            <a:endParaRPr kumimoji="0" lang="es-ES_tradnl" sz="2000" b="0" i="0" u="none" strike="noStrike" cap="none" normalizeH="0" baseline="0" dirty="0">
              <a:ln>
                <a:noFill/>
              </a:ln>
              <a:solidFill>
                <a:srgbClr val="002060"/>
              </a:solidFill>
              <a:effectLst/>
            </a:endParaRPr>
          </a:p>
        </p:txBody>
      </p:sp>
      <p:sp>
        <p:nvSpPr>
          <p:cNvPr id="18" name="Explosión 1 17"/>
          <p:cNvSpPr/>
          <p:nvPr/>
        </p:nvSpPr>
        <p:spPr bwMode="auto">
          <a:xfrm>
            <a:off x="4621839" y="5179739"/>
            <a:ext cx="597225" cy="84154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solidFill>
                  <a:srgbClr val="002060"/>
                </a:solidFill>
              </a:rPr>
              <a:t>IIa</a:t>
            </a:r>
            <a:endParaRPr lang="es-ES_tradnl" sz="1400"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000" dirty="0">
                <a:solidFill>
                  <a:srgbClr val="002060"/>
                </a:solidFill>
              </a:rPr>
              <a:t>T</a:t>
            </a:r>
            <a:r>
              <a:rPr kumimoji="0" lang="es-ES_tradnl" sz="1000" b="0" i="0" u="none" strike="noStrike" cap="none" normalizeH="0" baseline="0" dirty="0" smtClean="0">
                <a:ln>
                  <a:noFill/>
                </a:ln>
                <a:solidFill>
                  <a:srgbClr val="002060"/>
                </a:solidFill>
                <a:effectLst/>
              </a:rPr>
              <a:t>rombina</a:t>
            </a:r>
            <a:endParaRPr kumimoji="0" lang="es-ES_tradnl" sz="1000" b="0" i="0" u="none" strike="noStrike" cap="none" normalizeH="0" baseline="0" dirty="0">
              <a:ln>
                <a:noFill/>
              </a:ln>
              <a:solidFill>
                <a:srgbClr val="002060"/>
              </a:solidFill>
              <a:effectLst/>
            </a:endParaRPr>
          </a:p>
        </p:txBody>
      </p:sp>
      <p:sp>
        <p:nvSpPr>
          <p:cNvPr id="19" name="Rectángulo 18"/>
          <p:cNvSpPr/>
          <p:nvPr/>
        </p:nvSpPr>
        <p:spPr bwMode="auto">
          <a:xfrm>
            <a:off x="7031054" y="4274782"/>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t>Fibrin</a:t>
            </a:r>
            <a:r>
              <a:rPr lang="es-ES" sz="1400" dirty="0" err="1" smtClean="0"/>
              <a:t>ò</a:t>
            </a:r>
            <a:r>
              <a:rPr lang="es-ES_tradnl" sz="1400" dirty="0" err="1" smtClean="0"/>
              <a:t>geno</a:t>
            </a:r>
            <a:r>
              <a:rPr lang="es-ES_tradnl" sz="1400" dirty="0" smtClean="0"/>
              <a:t> - I</a:t>
            </a:r>
            <a:endParaRPr kumimoji="0" lang="es-ES_tradnl" sz="1400" b="0" i="0" u="none" strike="noStrike" cap="none" normalizeH="0" baseline="0" dirty="0">
              <a:ln>
                <a:noFill/>
              </a:ln>
              <a:solidFill>
                <a:schemeClr val="tx1"/>
              </a:solidFill>
              <a:effectLst/>
            </a:endParaRPr>
          </a:p>
        </p:txBody>
      </p:sp>
      <p:sp>
        <p:nvSpPr>
          <p:cNvPr id="20" name="Rectángulo 19"/>
          <p:cNvSpPr/>
          <p:nvPr/>
        </p:nvSpPr>
        <p:spPr bwMode="auto">
          <a:xfrm>
            <a:off x="6990503" y="5335111"/>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t>Fibrina Soluble</a:t>
            </a:r>
            <a:endParaRPr kumimoji="0" lang="es-ES_tradnl" sz="1400" b="0" i="0" u="none" strike="noStrike" cap="none" normalizeH="0" baseline="0" dirty="0">
              <a:ln>
                <a:noFill/>
              </a:ln>
              <a:solidFill>
                <a:schemeClr val="tx1"/>
              </a:solidFill>
              <a:effectLst/>
            </a:endParaRPr>
          </a:p>
        </p:txBody>
      </p:sp>
      <p:sp>
        <p:nvSpPr>
          <p:cNvPr id="21" name="Rectángulo 20"/>
          <p:cNvSpPr/>
          <p:nvPr/>
        </p:nvSpPr>
        <p:spPr bwMode="auto">
          <a:xfrm>
            <a:off x="6980666" y="6525044"/>
            <a:ext cx="17913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200" dirty="0" smtClean="0"/>
              <a:t>FIBRINA ESTABLE</a:t>
            </a:r>
            <a:endParaRPr kumimoji="0" lang="es-ES_tradnl" sz="1200" b="0" i="0" u="none" strike="noStrike" cap="none" normalizeH="0" baseline="0" dirty="0">
              <a:ln>
                <a:noFill/>
              </a:ln>
              <a:solidFill>
                <a:schemeClr val="tx1"/>
              </a:solidFill>
              <a:effectLst/>
            </a:endParaRPr>
          </a:p>
        </p:txBody>
      </p:sp>
      <p:sp>
        <p:nvSpPr>
          <p:cNvPr id="22" name="Rectángulo 21"/>
          <p:cNvSpPr/>
          <p:nvPr/>
        </p:nvSpPr>
        <p:spPr bwMode="auto">
          <a:xfrm>
            <a:off x="6484824" y="5964089"/>
            <a:ext cx="683900"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FFC000"/>
                </a:solidFill>
              </a:rPr>
              <a:t>XIIIa</a:t>
            </a:r>
            <a:endParaRPr kumimoji="0" lang="es-ES_tradnl" sz="2000" b="0" i="0" u="none" strike="noStrike" cap="none" normalizeH="0" baseline="0" dirty="0">
              <a:ln>
                <a:noFill/>
              </a:ln>
              <a:solidFill>
                <a:srgbClr val="FFC000"/>
              </a:solidFill>
              <a:effectLst/>
            </a:endParaRPr>
          </a:p>
        </p:txBody>
      </p:sp>
      <p:sp>
        <p:nvSpPr>
          <p:cNvPr id="23" name="Flecha abajo 22"/>
          <p:cNvSpPr/>
          <p:nvPr/>
        </p:nvSpPr>
        <p:spPr bwMode="auto">
          <a:xfrm>
            <a:off x="7414153" y="4718756"/>
            <a:ext cx="289405" cy="58378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24" name="Line 69"/>
          <p:cNvSpPr>
            <a:spLocks noChangeShapeType="1"/>
          </p:cNvSpPr>
          <p:nvPr/>
        </p:nvSpPr>
        <p:spPr bwMode="auto">
          <a:xfrm flipV="1">
            <a:off x="4170408" y="5629927"/>
            <a:ext cx="529851" cy="2577"/>
          </a:xfrm>
          <a:prstGeom prst="line">
            <a:avLst/>
          </a:prstGeom>
          <a:noFill/>
          <a:ln w="4445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sz="1400"/>
          </a:p>
        </p:txBody>
      </p:sp>
      <p:sp>
        <p:nvSpPr>
          <p:cNvPr id="25" name="Elipse 24"/>
          <p:cNvSpPr/>
          <p:nvPr/>
        </p:nvSpPr>
        <p:spPr bwMode="auto">
          <a:xfrm flipV="1">
            <a:off x="201233"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6" name="Elipse 25"/>
          <p:cNvSpPr/>
          <p:nvPr/>
        </p:nvSpPr>
        <p:spPr bwMode="auto">
          <a:xfrm flipV="1">
            <a:off x="539808"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7" name="Elipse 26"/>
          <p:cNvSpPr/>
          <p:nvPr/>
        </p:nvSpPr>
        <p:spPr bwMode="auto">
          <a:xfrm flipV="1">
            <a:off x="878383" y="1306714"/>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9" name="Rectángulo 28"/>
          <p:cNvSpPr/>
          <p:nvPr/>
        </p:nvSpPr>
        <p:spPr bwMode="auto">
          <a:xfrm>
            <a:off x="395536" y="2059404"/>
            <a:ext cx="3286423" cy="2984378"/>
          </a:xfrm>
          <a:prstGeom prst="rect">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0" name="Rectángulo redondeado 29"/>
          <p:cNvSpPr/>
          <p:nvPr/>
        </p:nvSpPr>
        <p:spPr bwMode="auto">
          <a:xfrm>
            <a:off x="598658" y="5043783"/>
            <a:ext cx="1396442" cy="350752"/>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smtClean="0">
                <a:ln>
                  <a:noFill/>
                </a:ln>
                <a:solidFill>
                  <a:srgbClr val="002060"/>
                </a:solidFill>
                <a:effectLst/>
                <a:latin typeface="Times New Roman" charset="0"/>
                <a:ea typeface="Times New Roman" charset="0"/>
                <a:cs typeface="Times New Roman" charset="0"/>
              </a:rPr>
              <a:t>  </a:t>
            </a:r>
            <a:r>
              <a:rPr kumimoji="0" lang="es-ES_tradnl" sz="1400" b="1" i="0" u="none" strike="noStrike" cap="none" normalizeH="0" baseline="0" dirty="0" err="1" smtClean="0">
                <a:ln>
                  <a:noFill/>
                </a:ln>
                <a:solidFill>
                  <a:srgbClr val="002060"/>
                </a:solidFill>
                <a:effectLst/>
                <a:latin typeface="Times New Roman" charset="0"/>
                <a:ea typeface="Times New Roman" charset="0"/>
                <a:cs typeface="Times New Roman" charset="0"/>
              </a:rPr>
              <a:t>aPTT</a:t>
            </a:r>
            <a:r>
              <a:rPr kumimoji="0" lang="es-ES_tradnl" sz="1400" b="1" i="0" u="none" strike="noStrike" cap="none" normalizeH="0" dirty="0" smtClean="0">
                <a:ln>
                  <a:noFill/>
                </a:ln>
                <a:solidFill>
                  <a:srgbClr val="002060"/>
                </a:solidFill>
                <a:effectLst/>
                <a:latin typeface="Times New Roman" charset="0"/>
                <a:ea typeface="Times New Roman" charset="0"/>
                <a:cs typeface="Times New Roman" charset="0"/>
              </a:rPr>
              <a:t> - KPTT</a:t>
            </a:r>
            <a:endParaRPr kumimoji="0" lang="es-ES_tradnl" sz="1400" b="1"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37" name="Elipse 36"/>
          <p:cNvSpPr/>
          <p:nvPr/>
        </p:nvSpPr>
        <p:spPr bwMode="auto">
          <a:xfrm>
            <a:off x="6387863" y="5788839"/>
            <a:ext cx="936027" cy="712909"/>
          </a:xfrm>
          <a:prstGeom prst="ellipse">
            <a:avLst/>
          </a:prstGeom>
          <a:noFill/>
          <a:ln w="38100" cap="flat" cmpd="sng" algn="ctr">
            <a:solidFill>
              <a:schemeClr val="accent3">
                <a:lumMod val="9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39" name="Conector recto de flecha 38"/>
          <p:cNvCxnSpPr/>
          <p:nvPr/>
        </p:nvCxnSpPr>
        <p:spPr bwMode="auto">
          <a:xfrm flipH="1">
            <a:off x="4026364" y="6271440"/>
            <a:ext cx="2266229" cy="240753"/>
          </a:xfrm>
          <a:prstGeom prst="straightConnector1">
            <a:avLst/>
          </a:prstGeom>
          <a:solidFill>
            <a:schemeClr val="accent1"/>
          </a:solidFill>
          <a:ln w="571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Rectángulo redondeado 40"/>
          <p:cNvSpPr/>
          <p:nvPr/>
        </p:nvSpPr>
        <p:spPr bwMode="auto">
          <a:xfrm>
            <a:off x="1272463" y="6039299"/>
            <a:ext cx="2726079" cy="634945"/>
          </a:xfrm>
          <a:prstGeom prst="roundRect">
            <a:avLst/>
          </a:prstGeom>
          <a:solidFill>
            <a:srgbClr val="73F43F"/>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smtClean="0">
                <a:ln>
                  <a:noFill/>
                </a:ln>
                <a:solidFill>
                  <a:srgbClr val="002060"/>
                </a:solidFill>
                <a:effectLst/>
              </a:rPr>
              <a:t>NINGUNA DE ESTAS PRUEBAS </a:t>
            </a:r>
          </a:p>
          <a:p>
            <a:pPr marL="0" marR="0" indent="0" algn="l" defTabSz="914400" rtl="0" eaLnBrk="1" fontAlgn="base" latinLnBrk="0" hangingPunct="1">
              <a:lnSpc>
                <a:spcPct val="100000"/>
              </a:lnSpc>
              <a:spcBef>
                <a:spcPct val="0"/>
              </a:spcBef>
              <a:spcAft>
                <a:spcPct val="0"/>
              </a:spcAft>
              <a:buClrTx/>
              <a:buSzTx/>
              <a:buFontTx/>
              <a:buNone/>
              <a:tabLst/>
            </a:pPr>
            <a:r>
              <a:rPr lang="es-ES_tradnl" sz="1100" dirty="0" smtClean="0">
                <a:solidFill>
                  <a:srgbClr val="002060"/>
                </a:solidFill>
              </a:rPr>
              <a:t>MIDE EL DEFICIT DE F XIII</a:t>
            </a:r>
            <a:endParaRPr kumimoji="0" lang="es-ES_tradnl" sz="1100" b="0" i="0" u="none" strike="noStrike" cap="none" normalizeH="0" baseline="0" dirty="0">
              <a:ln>
                <a:noFill/>
              </a:ln>
              <a:solidFill>
                <a:srgbClr val="002060"/>
              </a:solidFill>
              <a:effectLst/>
            </a:endParaRPr>
          </a:p>
        </p:txBody>
      </p:sp>
      <p:pic>
        <p:nvPicPr>
          <p:cNvPr id="38" name="Imagen 37"/>
          <p:cNvPicPr>
            <a:picLocks noChangeAspect="1"/>
          </p:cNvPicPr>
          <p:nvPr/>
        </p:nvPicPr>
        <p:blipFill>
          <a:blip r:embed="rId2"/>
          <a:stretch>
            <a:fillRect/>
          </a:stretch>
        </p:blipFill>
        <p:spPr>
          <a:xfrm>
            <a:off x="576393" y="801224"/>
            <a:ext cx="2059109" cy="1430936"/>
          </a:xfrm>
          <a:prstGeom prst="rect">
            <a:avLst/>
          </a:prstGeom>
        </p:spPr>
      </p:pic>
      <p:pic>
        <p:nvPicPr>
          <p:cNvPr id="42" name="Imagen 41"/>
          <p:cNvPicPr>
            <a:picLocks noChangeAspect="1"/>
          </p:cNvPicPr>
          <p:nvPr/>
        </p:nvPicPr>
        <p:blipFill>
          <a:blip r:embed="rId2"/>
          <a:stretch>
            <a:fillRect/>
          </a:stretch>
        </p:blipFill>
        <p:spPr>
          <a:xfrm>
            <a:off x="5226344" y="747275"/>
            <a:ext cx="2059109" cy="1430936"/>
          </a:xfrm>
          <a:prstGeom prst="rect">
            <a:avLst/>
          </a:prstGeom>
        </p:spPr>
      </p:pic>
      <p:sp>
        <p:nvSpPr>
          <p:cNvPr id="43" name="Rectángulo 42"/>
          <p:cNvSpPr/>
          <p:nvPr/>
        </p:nvSpPr>
        <p:spPr bwMode="auto">
          <a:xfrm>
            <a:off x="346361" y="980728"/>
            <a:ext cx="44464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smtClean="0">
                <a:solidFill>
                  <a:srgbClr val="FFC000"/>
                </a:solidFill>
              </a:rPr>
              <a:t>FC</a:t>
            </a:r>
            <a:endParaRPr kumimoji="0" lang="es-ES_tradnl" sz="1800" b="1" i="0" u="none" strike="noStrike" cap="none" normalizeH="0" baseline="0">
              <a:ln>
                <a:noFill/>
              </a:ln>
              <a:solidFill>
                <a:srgbClr val="FFC000"/>
              </a:solidFill>
              <a:effectLst/>
            </a:endParaRPr>
          </a:p>
        </p:txBody>
      </p:sp>
      <p:sp>
        <p:nvSpPr>
          <p:cNvPr id="40" name="Rectángulo redondeado 39"/>
          <p:cNvSpPr/>
          <p:nvPr/>
        </p:nvSpPr>
        <p:spPr bwMode="auto">
          <a:xfrm>
            <a:off x="1899582" y="1390765"/>
            <a:ext cx="3968562" cy="44572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2800" smtClean="0">
                <a:solidFill>
                  <a:srgbClr val="002060"/>
                </a:solidFill>
              </a:rPr>
              <a:t>Plasma de mi Pte.</a:t>
            </a:r>
            <a:endParaRPr kumimoji="0" lang="es-ES_tradnl" sz="2800" b="0" i="0" u="none" strike="noStrike" cap="none" normalizeH="0" baseline="0">
              <a:ln>
                <a:noFill/>
              </a:ln>
              <a:solidFill>
                <a:srgbClr val="002060"/>
              </a:solidFill>
              <a:effectLst/>
            </a:endParaRPr>
          </a:p>
        </p:txBody>
      </p:sp>
      <p:sp>
        <p:nvSpPr>
          <p:cNvPr id="44" name="Llamada de flecha hacia abajo 43"/>
          <p:cNvSpPr/>
          <p:nvPr/>
        </p:nvSpPr>
        <p:spPr bwMode="auto">
          <a:xfrm>
            <a:off x="251520" y="45153"/>
            <a:ext cx="2523962" cy="1031730"/>
          </a:xfrm>
          <a:prstGeom prst="downArrowCallout">
            <a:avLst/>
          </a:prstGeom>
          <a:solidFill>
            <a:srgbClr val="73F43F"/>
          </a:solidFill>
          <a:ln w="9525" cap="flat" cmpd="sng" algn="ctr">
            <a:solidFill>
              <a:srgbClr val="73F43F"/>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latin typeface="+mj-lt"/>
              </a:rPr>
              <a:t>TROMBOPLASTINA PARCIAL</a:t>
            </a:r>
          </a:p>
          <a:p>
            <a:pPr marL="0" marR="0" indent="0" algn="ctr"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latin typeface="+mj-lt"/>
              </a:rPr>
              <a:t>Activador de cargas Negativas</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rgbClr val="002060"/>
                </a:solidFill>
                <a:effectLst/>
                <a:latin typeface="+mj-lt"/>
              </a:rPr>
              <a:t>Ca+</a:t>
            </a:r>
            <a:endParaRPr kumimoji="0" lang="es-ES_tradnl" sz="1400" b="0" i="0" u="none" strike="noStrike" cap="none" normalizeH="0" baseline="0" dirty="0">
              <a:ln>
                <a:noFill/>
              </a:ln>
              <a:solidFill>
                <a:srgbClr val="002060"/>
              </a:solidFill>
              <a:effectLst/>
              <a:latin typeface="+mj-lt"/>
            </a:endParaRPr>
          </a:p>
        </p:txBody>
      </p:sp>
      <p:pic>
        <p:nvPicPr>
          <p:cNvPr id="48" name="Imagen 47"/>
          <p:cNvPicPr>
            <a:picLocks noChangeAspect="1"/>
          </p:cNvPicPr>
          <p:nvPr/>
        </p:nvPicPr>
        <p:blipFill>
          <a:blip r:embed="rId3"/>
          <a:stretch>
            <a:fillRect/>
          </a:stretch>
        </p:blipFill>
        <p:spPr>
          <a:xfrm>
            <a:off x="3286061" y="120772"/>
            <a:ext cx="1226508" cy="1029204"/>
          </a:xfrm>
          <a:prstGeom prst="rect">
            <a:avLst/>
          </a:prstGeom>
        </p:spPr>
      </p:pic>
      <p:pic>
        <p:nvPicPr>
          <p:cNvPr id="49" name="Imagen 48"/>
          <p:cNvPicPr>
            <a:picLocks noChangeAspect="1"/>
          </p:cNvPicPr>
          <p:nvPr/>
        </p:nvPicPr>
        <p:blipFill>
          <a:blip r:embed="rId2"/>
          <a:stretch>
            <a:fillRect/>
          </a:stretch>
        </p:blipFill>
        <p:spPr>
          <a:xfrm>
            <a:off x="5012496" y="4551202"/>
            <a:ext cx="2059109" cy="1430936"/>
          </a:xfrm>
          <a:prstGeom prst="rect">
            <a:avLst/>
          </a:prstGeom>
        </p:spPr>
      </p:pic>
    </p:spTree>
    <p:extLst>
      <p:ext uri="{BB962C8B-B14F-4D97-AF65-F5344CB8AC3E}">
        <p14:creationId xmlns:p14="http://schemas.microsoft.com/office/powerpoint/2010/main" val="124169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heckerboard(across)">
                                      <p:cBhvr>
                                        <p:cTn id="10" dur="500"/>
                                        <p:tgtEl>
                                          <p:spTgt spid="2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95536" y="181033"/>
            <a:ext cx="8424936" cy="1297305"/>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800" dirty="0" smtClean="0">
                <a:solidFill>
                  <a:srgbClr val="FFC000"/>
                </a:solidFill>
                <a:latin typeface="+mj-lt"/>
              </a:rPr>
              <a:t>TIEMPO TROMBOPLASTINA PARCIAL ACTIVADA </a:t>
            </a:r>
          </a:p>
          <a:p>
            <a:pPr marL="0" marR="0" indent="0" algn="ctr" defTabSz="914400" rtl="0" eaLnBrk="1" fontAlgn="base" latinLnBrk="0" hangingPunct="1">
              <a:lnSpc>
                <a:spcPct val="100000"/>
              </a:lnSpc>
              <a:spcBef>
                <a:spcPct val="0"/>
              </a:spcBef>
              <a:spcAft>
                <a:spcPct val="0"/>
              </a:spcAft>
              <a:buClrTx/>
              <a:buSzTx/>
              <a:buFontTx/>
              <a:buNone/>
              <a:tabLst/>
            </a:pPr>
            <a:r>
              <a:rPr lang="es-ES_tradnl" sz="4400" dirty="0" smtClean="0">
                <a:solidFill>
                  <a:srgbClr val="FFC000"/>
                </a:solidFill>
                <a:latin typeface="+mj-lt"/>
              </a:rPr>
              <a:t>TTPA </a:t>
            </a:r>
            <a:r>
              <a:rPr lang="mr-IN" sz="4400" dirty="0" smtClean="0">
                <a:solidFill>
                  <a:srgbClr val="FFC000"/>
                </a:solidFill>
                <a:latin typeface="+mj-lt"/>
              </a:rPr>
              <a:t>–</a:t>
            </a:r>
            <a:r>
              <a:rPr lang="es-ES_tradnl" sz="4400" dirty="0" smtClean="0">
                <a:solidFill>
                  <a:srgbClr val="FFC000"/>
                </a:solidFill>
                <a:latin typeface="+mj-lt"/>
              </a:rPr>
              <a:t> </a:t>
            </a:r>
            <a:r>
              <a:rPr lang="es-ES_tradnl" sz="4400" dirty="0" err="1" smtClean="0">
                <a:solidFill>
                  <a:srgbClr val="FFC000"/>
                </a:solidFill>
                <a:latin typeface="+mj-lt"/>
              </a:rPr>
              <a:t>aPTT</a:t>
            </a:r>
            <a:r>
              <a:rPr lang="es-ES_tradnl" sz="4400" dirty="0" smtClean="0">
                <a:solidFill>
                  <a:srgbClr val="FFC000"/>
                </a:solidFill>
                <a:latin typeface="+mj-lt"/>
              </a:rPr>
              <a:t> - KPTT</a:t>
            </a:r>
            <a:endParaRPr kumimoji="0" lang="es-ES_tradnl" sz="4400" b="0" i="0" u="none" strike="noStrike" cap="none" normalizeH="0" baseline="0" dirty="0">
              <a:ln>
                <a:noFill/>
              </a:ln>
              <a:solidFill>
                <a:srgbClr val="FFC000"/>
              </a:solidFill>
              <a:effectLst/>
              <a:latin typeface="+mj-lt"/>
            </a:endParaRPr>
          </a:p>
        </p:txBody>
      </p:sp>
      <p:sp>
        <p:nvSpPr>
          <p:cNvPr id="3" name="Rectángulo redondeado 2"/>
          <p:cNvSpPr/>
          <p:nvPr/>
        </p:nvSpPr>
        <p:spPr bwMode="auto">
          <a:xfrm>
            <a:off x="179512" y="1890676"/>
            <a:ext cx="2304256" cy="648072"/>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3200" smtClean="0">
                <a:solidFill>
                  <a:srgbClr val="FF0000"/>
                </a:solidFill>
                <a:latin typeface="+mj-lt"/>
              </a:rPr>
              <a:t>EVALUA:</a:t>
            </a:r>
            <a:endParaRPr kumimoji="0" lang="es-ES_tradnl" sz="3200" b="0" i="0" u="none" strike="noStrike" cap="none" normalizeH="0" baseline="0">
              <a:ln>
                <a:noFill/>
              </a:ln>
              <a:solidFill>
                <a:srgbClr val="FF0000"/>
              </a:solidFill>
              <a:effectLst/>
              <a:latin typeface="+mj-lt"/>
            </a:endParaRPr>
          </a:p>
        </p:txBody>
      </p:sp>
      <p:sp>
        <p:nvSpPr>
          <p:cNvPr id="4" name="Rectángulo redondeado 3"/>
          <p:cNvSpPr/>
          <p:nvPr/>
        </p:nvSpPr>
        <p:spPr bwMode="auto">
          <a:xfrm>
            <a:off x="2951820" y="1772816"/>
            <a:ext cx="2736304" cy="1512168"/>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800" b="0" i="0" u="none" strike="noStrike" cap="none" normalizeH="0" baseline="0" smtClean="0">
                <a:ln>
                  <a:noFill/>
                </a:ln>
                <a:solidFill>
                  <a:srgbClr val="002060"/>
                </a:solidFill>
                <a:effectLst/>
                <a:latin typeface="Times New Roman" charset="0"/>
                <a:ea typeface="Times New Roman" charset="0"/>
                <a:cs typeface="Times New Roman" charset="0"/>
              </a:rPr>
              <a:t>CALIDAD</a:t>
            </a:r>
          </a:p>
          <a:p>
            <a:pPr marR="0" algn="l" defTabSz="914400" rtl="0" eaLnBrk="1" fontAlgn="base" latinLnBrk="0" hangingPunct="1">
              <a:lnSpc>
                <a:spcPct val="100000"/>
              </a:lnSpc>
              <a:spcBef>
                <a:spcPct val="0"/>
              </a:spcBef>
              <a:spcAft>
                <a:spcPct val="0"/>
              </a:spcAft>
              <a:buClrTx/>
              <a:buSzTx/>
              <a:tabLst/>
            </a:pPr>
            <a:endParaRPr kumimoji="0" lang="es-ES_tradnl" sz="2800" b="0" i="0" u="none" strike="noStrike" cap="none" normalizeH="0" baseline="0" dirty="0" smtClean="0">
              <a:ln>
                <a:noFill/>
              </a:ln>
              <a:solidFill>
                <a:srgbClr val="002060"/>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2800" dirty="0" smtClean="0">
                <a:solidFill>
                  <a:srgbClr val="002060"/>
                </a:solidFill>
              </a:rPr>
              <a:t>CANTIDAD</a:t>
            </a:r>
            <a:endParaRPr kumimoji="0" lang="es-ES_tradnl" sz="2800" b="0" i="0" u="none" strike="noStrike" cap="none" normalizeH="0" baseline="0" dirty="0">
              <a:ln>
                <a:noFill/>
              </a:ln>
              <a:solidFill>
                <a:srgbClr val="002060"/>
              </a:solidFill>
              <a:effectLst/>
            </a:endParaRPr>
          </a:p>
        </p:txBody>
      </p:sp>
      <p:sp>
        <p:nvSpPr>
          <p:cNvPr id="5" name="Rectángulo redondeado 4"/>
          <p:cNvSpPr/>
          <p:nvPr/>
        </p:nvSpPr>
        <p:spPr bwMode="auto">
          <a:xfrm>
            <a:off x="6228184" y="2348880"/>
            <a:ext cx="2376264" cy="648072"/>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mj-lt"/>
                <a:ea typeface="Times New Roman" charset="0"/>
                <a:cs typeface="Times New Roman" charset="0"/>
              </a:rPr>
              <a:t>FACTORES</a:t>
            </a:r>
            <a:endParaRPr kumimoji="0" lang="es-ES_tradnl" sz="3200" b="0" i="0" u="none" strike="noStrike" cap="none" normalizeH="0" baseline="0">
              <a:ln>
                <a:noFill/>
              </a:ln>
              <a:solidFill>
                <a:srgbClr val="002060"/>
              </a:solidFill>
              <a:effectLst/>
              <a:latin typeface="+mj-lt"/>
              <a:ea typeface="Times New Roman" charset="0"/>
              <a:cs typeface="Times New Roman" charset="0"/>
            </a:endParaRPr>
          </a:p>
        </p:txBody>
      </p:sp>
      <p:sp>
        <p:nvSpPr>
          <p:cNvPr id="6" name="Rectángulo redondeado 5"/>
          <p:cNvSpPr/>
          <p:nvPr/>
        </p:nvSpPr>
        <p:spPr bwMode="auto">
          <a:xfrm>
            <a:off x="179512" y="3649538"/>
            <a:ext cx="3600400" cy="648072"/>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3200" smtClean="0">
                <a:solidFill>
                  <a:srgbClr val="FF0000"/>
                </a:solidFill>
                <a:latin typeface="+mj-lt"/>
              </a:rPr>
              <a:t>SENSIBILIDAD:</a:t>
            </a:r>
            <a:endParaRPr kumimoji="0" lang="es-ES_tradnl" sz="3200" b="0" i="0" u="none" strike="noStrike" cap="none" normalizeH="0" baseline="0">
              <a:ln>
                <a:noFill/>
              </a:ln>
              <a:solidFill>
                <a:srgbClr val="FF0000"/>
              </a:solidFill>
              <a:effectLst/>
              <a:latin typeface="+mj-lt"/>
            </a:endParaRPr>
          </a:p>
        </p:txBody>
      </p:sp>
      <p:sp>
        <p:nvSpPr>
          <p:cNvPr id="7" name="Rectángulo redondeado 6"/>
          <p:cNvSpPr/>
          <p:nvPr/>
        </p:nvSpPr>
        <p:spPr bwMode="auto">
          <a:xfrm>
            <a:off x="1331640" y="4516146"/>
            <a:ext cx="6912768" cy="864096"/>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b="1" dirty="0" smtClean="0">
                <a:solidFill>
                  <a:srgbClr val="FFC000"/>
                </a:solidFill>
                <a:latin typeface="+mj-lt"/>
              </a:rPr>
              <a:t>FVIII</a:t>
            </a:r>
            <a:r>
              <a:rPr lang="es-ES_tradnl" sz="4000" dirty="0" smtClean="0">
                <a:latin typeface="+mj-lt"/>
              </a:rPr>
              <a:t>  &gt; FIX  &gt;  FXI</a:t>
            </a:r>
            <a:r>
              <a:rPr lang="es-ES" sz="4000" dirty="0" smtClean="0">
                <a:latin typeface="+mj-lt"/>
              </a:rPr>
              <a:t>  &gt;  FXII</a:t>
            </a:r>
            <a:endParaRPr kumimoji="0" lang="es-ES_tradnl" sz="4000" b="0" i="0" u="none" strike="noStrike" cap="none" normalizeH="0" baseline="0" dirty="0">
              <a:ln>
                <a:noFill/>
              </a:ln>
              <a:solidFill>
                <a:schemeClr val="tx1"/>
              </a:solidFill>
              <a:effectLst/>
              <a:latin typeface="+mj-lt"/>
            </a:endParaRPr>
          </a:p>
        </p:txBody>
      </p:sp>
      <p:sp>
        <p:nvSpPr>
          <p:cNvPr id="8" name="Rectángulo 7"/>
          <p:cNvSpPr/>
          <p:nvPr/>
        </p:nvSpPr>
        <p:spPr bwMode="auto">
          <a:xfrm>
            <a:off x="280818" y="6202814"/>
            <a:ext cx="8654372" cy="531991"/>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latin typeface="+mj-lt"/>
              </a:rPr>
              <a:t>Menos sensible a los Factores de la V</a:t>
            </a:r>
            <a:r>
              <a:rPr lang="es-ES" dirty="0" err="1" smtClean="0">
                <a:latin typeface="+mj-lt"/>
              </a:rPr>
              <a:t>ía</a:t>
            </a:r>
            <a:r>
              <a:rPr lang="es-ES" dirty="0" smtClean="0">
                <a:latin typeface="+mj-lt"/>
              </a:rPr>
              <a:t> Final Común. (X-V-II)</a:t>
            </a:r>
            <a:r>
              <a:rPr kumimoji="0" lang="es-ES_tradnl" b="0" i="0" u="none" strike="noStrike" cap="none" normalizeH="0" baseline="0" dirty="0" smtClean="0">
                <a:ln>
                  <a:noFill/>
                </a:ln>
                <a:solidFill>
                  <a:schemeClr val="tx1"/>
                </a:solidFill>
                <a:effectLst/>
                <a:latin typeface="+mj-lt"/>
                <a:ea typeface="Times New Roman" charset="0"/>
                <a:cs typeface="Times New Roman" charset="0"/>
              </a:rPr>
              <a:t>.</a:t>
            </a:r>
            <a:endParaRPr kumimoji="0" lang="es-ES_tradnl" b="0" i="0" u="none" strike="noStrike" cap="none" normalizeH="0" baseline="0" dirty="0">
              <a:ln>
                <a:noFill/>
              </a:ln>
              <a:solidFill>
                <a:schemeClr val="tx1"/>
              </a:solidFill>
              <a:effectLst/>
              <a:latin typeface="+mj-lt"/>
              <a:ea typeface="Times New Roman" charset="0"/>
              <a:cs typeface="Times New Roman" charset="0"/>
            </a:endParaRPr>
          </a:p>
        </p:txBody>
      </p:sp>
      <p:sp>
        <p:nvSpPr>
          <p:cNvPr id="9" name="Rectángulo redondeado 8"/>
          <p:cNvSpPr/>
          <p:nvPr/>
        </p:nvSpPr>
        <p:spPr bwMode="auto">
          <a:xfrm>
            <a:off x="2339752" y="5564776"/>
            <a:ext cx="4392488" cy="50405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latin typeface="+mj-lt"/>
              </a:rPr>
              <a:t>V</a:t>
            </a:r>
            <a:r>
              <a:rPr lang="es-ES" dirty="0" smtClean="0">
                <a:solidFill>
                  <a:srgbClr val="002060"/>
                </a:solidFill>
                <a:latin typeface="+mj-lt"/>
              </a:rPr>
              <a:t>í</a:t>
            </a:r>
            <a:r>
              <a:rPr lang="es-ES_tradnl" dirty="0" smtClean="0">
                <a:solidFill>
                  <a:srgbClr val="002060"/>
                </a:solidFill>
                <a:latin typeface="+mj-lt"/>
              </a:rPr>
              <a:t>a </a:t>
            </a:r>
            <a:r>
              <a:rPr lang="es-ES_tradnl" dirty="0" err="1">
                <a:solidFill>
                  <a:srgbClr val="002060"/>
                </a:solidFill>
                <a:latin typeface="+mj-lt"/>
              </a:rPr>
              <a:t>I</a:t>
            </a:r>
            <a:r>
              <a:rPr lang="es-ES_tradnl" dirty="0" err="1" smtClean="0">
                <a:solidFill>
                  <a:srgbClr val="002060"/>
                </a:solidFill>
                <a:latin typeface="+mj-lt"/>
              </a:rPr>
              <a:t>ntr</a:t>
            </a:r>
            <a:r>
              <a:rPr lang="es-ES" dirty="0" smtClean="0">
                <a:solidFill>
                  <a:srgbClr val="002060"/>
                </a:solidFill>
                <a:latin typeface="+mj-lt"/>
              </a:rPr>
              <a:t>í</a:t>
            </a:r>
            <a:r>
              <a:rPr lang="es-ES_tradnl" dirty="0" err="1" smtClean="0">
                <a:solidFill>
                  <a:srgbClr val="002060"/>
                </a:solidFill>
                <a:latin typeface="+mj-lt"/>
              </a:rPr>
              <a:t>nseca</a:t>
            </a:r>
            <a:r>
              <a:rPr lang="es-ES" dirty="0">
                <a:solidFill>
                  <a:srgbClr val="002060"/>
                </a:solidFill>
                <a:latin typeface="+mj-lt"/>
              </a:rPr>
              <a:t> </a:t>
            </a:r>
            <a:r>
              <a:rPr lang="es-ES" dirty="0" smtClean="0">
                <a:solidFill>
                  <a:srgbClr val="002060"/>
                </a:solidFill>
                <a:latin typeface="+mj-lt"/>
              </a:rPr>
              <a:t> y   Vía Común</a:t>
            </a:r>
            <a:endParaRPr kumimoji="0" lang="es-ES_tradnl" sz="2400" b="0" i="0" u="none" strike="noStrike" cap="none" normalizeH="0" baseline="0" dirty="0">
              <a:ln>
                <a:noFill/>
              </a:ln>
              <a:solidFill>
                <a:srgbClr val="002060"/>
              </a:solidFill>
              <a:effectLst/>
              <a:latin typeface="+mj-lt"/>
            </a:endParaRPr>
          </a:p>
        </p:txBody>
      </p:sp>
      <p:sp>
        <p:nvSpPr>
          <p:cNvPr id="10" name="Rectángulo redondeado 9"/>
          <p:cNvSpPr/>
          <p:nvPr/>
        </p:nvSpPr>
        <p:spPr bwMode="auto">
          <a:xfrm>
            <a:off x="190809" y="5514224"/>
            <a:ext cx="1309556" cy="504056"/>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ea typeface="Times New Roman" charset="0"/>
                <a:cs typeface="Times New Roman" charset="0"/>
              </a:rPr>
              <a:t>VN:31s</a:t>
            </a:r>
            <a:endParaRPr kumimoji="0" lang="es-ES_tradnl" sz="2400" b="0" i="0" u="none" strike="noStrike" cap="none" normalizeH="0" baseline="0" dirty="0">
              <a:ln>
                <a:noFill/>
              </a:ln>
              <a:solidFill>
                <a:srgbClr val="002060"/>
              </a:solidFill>
              <a:effectLst/>
              <a:latin typeface="+mj-lt"/>
              <a:ea typeface="Times New Roman" charset="0"/>
              <a:cs typeface="Times New Roman" charset="0"/>
            </a:endParaRPr>
          </a:p>
        </p:txBody>
      </p:sp>
    </p:spTree>
    <p:extLst>
      <p:ext uri="{BB962C8B-B14F-4D97-AF65-F5344CB8AC3E}">
        <p14:creationId xmlns:p14="http://schemas.microsoft.com/office/powerpoint/2010/main" val="736394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92896"/>
            <a:ext cx="8568952" cy="3654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redondeado 3"/>
          <p:cNvSpPr/>
          <p:nvPr/>
        </p:nvSpPr>
        <p:spPr bwMode="auto">
          <a:xfrm>
            <a:off x="395536" y="691535"/>
            <a:ext cx="8424936" cy="1297305"/>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800" dirty="0" smtClean="0">
                <a:solidFill>
                  <a:srgbClr val="FFC000"/>
                </a:solidFill>
                <a:latin typeface="+mj-lt"/>
              </a:rPr>
              <a:t>TIEMPO TROMBOPLASTINA PARCIAL ACTIVADA </a:t>
            </a:r>
          </a:p>
          <a:p>
            <a:pPr marL="0" marR="0" indent="0" algn="ctr" defTabSz="914400" rtl="0" eaLnBrk="1" fontAlgn="base" latinLnBrk="0" hangingPunct="1">
              <a:lnSpc>
                <a:spcPct val="100000"/>
              </a:lnSpc>
              <a:spcBef>
                <a:spcPct val="0"/>
              </a:spcBef>
              <a:spcAft>
                <a:spcPct val="0"/>
              </a:spcAft>
              <a:buClrTx/>
              <a:buSzTx/>
              <a:buFontTx/>
              <a:buNone/>
              <a:tabLst/>
            </a:pPr>
            <a:r>
              <a:rPr lang="es-ES_tradnl" sz="4400" dirty="0" smtClean="0">
                <a:solidFill>
                  <a:srgbClr val="FFC000"/>
                </a:solidFill>
                <a:latin typeface="+mj-lt"/>
              </a:rPr>
              <a:t>TTPA </a:t>
            </a:r>
            <a:r>
              <a:rPr lang="mr-IN" sz="4400" dirty="0" smtClean="0">
                <a:solidFill>
                  <a:srgbClr val="FFC000"/>
                </a:solidFill>
                <a:latin typeface="+mj-lt"/>
              </a:rPr>
              <a:t>–</a:t>
            </a:r>
            <a:r>
              <a:rPr lang="es-ES_tradnl" sz="4400" dirty="0" smtClean="0">
                <a:solidFill>
                  <a:srgbClr val="FFC000"/>
                </a:solidFill>
                <a:latin typeface="+mj-lt"/>
              </a:rPr>
              <a:t> </a:t>
            </a:r>
            <a:r>
              <a:rPr lang="es-ES_tradnl" sz="4400" dirty="0" err="1" smtClean="0">
                <a:solidFill>
                  <a:srgbClr val="FFC000"/>
                </a:solidFill>
                <a:latin typeface="+mj-lt"/>
              </a:rPr>
              <a:t>aPTT</a:t>
            </a:r>
            <a:r>
              <a:rPr lang="es-ES_tradnl" sz="4400" dirty="0" smtClean="0">
                <a:solidFill>
                  <a:srgbClr val="FFC000"/>
                </a:solidFill>
                <a:latin typeface="+mj-lt"/>
              </a:rPr>
              <a:t> - KPTT</a:t>
            </a:r>
            <a:endParaRPr kumimoji="0" lang="es-ES_tradnl" sz="4400" b="0" i="0" u="none" strike="noStrike" cap="none" normalizeH="0" baseline="0" dirty="0">
              <a:ln>
                <a:noFill/>
              </a:ln>
              <a:solidFill>
                <a:srgbClr val="FFC000"/>
              </a:solidFill>
              <a:effectLst/>
              <a:latin typeface="+mj-lt"/>
            </a:endParaRPr>
          </a:p>
        </p:txBody>
      </p:sp>
      <p:sp>
        <p:nvSpPr>
          <p:cNvPr id="5" name="Rectángulo redondeado 4"/>
          <p:cNvSpPr/>
          <p:nvPr/>
        </p:nvSpPr>
        <p:spPr bwMode="auto">
          <a:xfrm>
            <a:off x="3707904" y="116632"/>
            <a:ext cx="1800200" cy="432048"/>
          </a:xfrm>
          <a:prstGeom prst="roundRect">
            <a:avLst/>
          </a:prstGeom>
          <a:solidFill>
            <a:srgbClr val="FFC000"/>
          </a:solidFill>
          <a:ln w="317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rgbClr val="002060"/>
                </a:solidFill>
                <a:effectLst/>
                <a:latin typeface="+mj-lt"/>
                <a:ea typeface="Times New Roman" charset="0"/>
                <a:cs typeface="Times New Roman" charset="0"/>
              </a:rPr>
              <a:t>REACTIVO</a:t>
            </a:r>
            <a:endParaRPr kumimoji="0" lang="es-ES_tradnl" sz="2400" b="0" i="0" u="none" strike="noStrike" cap="none" normalizeH="0" baseline="0">
              <a:ln>
                <a:noFill/>
              </a:ln>
              <a:solidFill>
                <a:srgbClr val="002060"/>
              </a:solidFill>
              <a:effectLst/>
              <a:latin typeface="+mj-lt"/>
              <a:ea typeface="Times New Roman" charset="0"/>
              <a:cs typeface="Times New Roman" charset="0"/>
            </a:endParaRPr>
          </a:p>
        </p:txBody>
      </p:sp>
    </p:spTree>
    <p:extLst>
      <p:ext uri="{BB962C8B-B14F-4D97-AF65-F5344CB8AC3E}">
        <p14:creationId xmlns:p14="http://schemas.microsoft.com/office/powerpoint/2010/main" val="3770662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bwMode="auto">
          <a:xfrm>
            <a:off x="107504" y="5805264"/>
            <a:ext cx="8863548" cy="864096"/>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chemeClr val="tx1"/>
                </a:solidFill>
                <a:effectLst/>
                <a:latin typeface="Times New Roman" charset="0"/>
                <a:ea typeface="Times New Roman" charset="0"/>
                <a:cs typeface="Times New Roman" charset="0"/>
              </a:rPr>
              <a:t>Variaci</a:t>
            </a:r>
            <a:r>
              <a:rPr kumimoji="0" lang="es-ES" sz="2400" b="0" i="0" u="none" strike="noStrike" cap="none" normalizeH="0" baseline="0" dirty="0" err="1" smtClean="0">
                <a:ln>
                  <a:noFill/>
                </a:ln>
                <a:solidFill>
                  <a:schemeClr val="tx1"/>
                </a:solidFill>
                <a:effectLst/>
                <a:latin typeface="Times New Roman" charset="0"/>
                <a:ea typeface="Times New Roman" charset="0"/>
                <a:cs typeface="Times New Roman" charset="0"/>
              </a:rPr>
              <a:t>ón</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 del </a:t>
            </a:r>
            <a:r>
              <a:rPr kumimoji="0" lang="es-ES" sz="2400" b="0" i="0" u="none" strike="noStrike" cap="none" normalizeH="0" baseline="0" dirty="0" err="1" smtClean="0">
                <a:ln>
                  <a:noFill/>
                </a:ln>
                <a:solidFill>
                  <a:schemeClr val="tx1"/>
                </a:solidFill>
                <a:effectLst/>
                <a:latin typeface="Times New Roman" charset="0"/>
                <a:ea typeface="Times New Roman" charset="0"/>
                <a:cs typeface="Times New Roman" charset="0"/>
              </a:rPr>
              <a:t>TTPa</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 de acuerdo a la cantidad de Factores de  Vía </a:t>
            </a:r>
          </a:p>
          <a:p>
            <a:pPr marL="0" marR="0" indent="0" algn="l" defTabSz="914400" rtl="0" eaLnBrk="1" fontAlgn="base" latinLnBrk="0" hangingPunct="1">
              <a:lnSpc>
                <a:spcPct val="100000"/>
              </a:lnSpc>
              <a:spcBef>
                <a:spcPct val="0"/>
              </a:spcBef>
              <a:spcAft>
                <a:spcPct val="0"/>
              </a:spcAft>
              <a:buClrTx/>
              <a:buSzTx/>
              <a:buFontTx/>
              <a:buNone/>
              <a:tabLst/>
            </a:pPr>
            <a:r>
              <a:rPr lang="es-ES" dirty="0" smtClean="0"/>
              <a:t>E</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xtrínseca</a:t>
            </a:r>
            <a:r>
              <a:rPr lang="es-ES" dirty="0"/>
              <a:t> </a:t>
            </a:r>
            <a:r>
              <a:rPr lang="es-ES" dirty="0" smtClean="0"/>
              <a:t>y Vía Final Común deficientes y el nivel de los mismos.</a:t>
            </a:r>
            <a:r>
              <a:rPr kumimoji="0" lang="es-ES" sz="2400" b="0" i="0" u="none" strike="noStrike" cap="none" normalizeH="0" baseline="0" dirty="0" smtClean="0">
                <a:ln>
                  <a:noFill/>
                </a:ln>
                <a:solidFill>
                  <a:schemeClr val="tx1"/>
                </a:solidFill>
                <a:effectLst/>
                <a:latin typeface="Times New Roman" charset="0"/>
                <a:ea typeface="Times New Roman" charset="0"/>
                <a:cs typeface="Times New Roman" charset="0"/>
              </a:rPr>
              <a:t> </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5" name="Rectángulo redondeado 4"/>
          <p:cNvSpPr/>
          <p:nvPr/>
        </p:nvSpPr>
        <p:spPr bwMode="auto">
          <a:xfrm>
            <a:off x="323528" y="1309892"/>
            <a:ext cx="8647524" cy="99836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800" b="1" i="0" u="none" strike="noStrike" cap="none" normalizeH="0" baseline="0" dirty="0" smtClean="0">
                <a:ln>
                  <a:noFill/>
                </a:ln>
                <a:solidFill>
                  <a:srgbClr val="002060"/>
                </a:solidFill>
                <a:effectLst/>
                <a:latin typeface="+mj-lt"/>
              </a:rPr>
              <a:t>TTPA </a:t>
            </a:r>
            <a:r>
              <a:rPr kumimoji="0" lang="es-ES_tradnl" sz="2400" b="0" i="0" u="none" strike="noStrike" cap="none" normalizeH="0" baseline="0" dirty="0" smtClean="0">
                <a:ln>
                  <a:noFill/>
                </a:ln>
                <a:solidFill>
                  <a:srgbClr val="002060"/>
                </a:solidFill>
                <a:effectLst/>
                <a:latin typeface="+mj-lt"/>
              </a:rPr>
              <a:t>es una prueba</a:t>
            </a:r>
            <a:r>
              <a:rPr kumimoji="0" lang="es-ES_tradnl" sz="2400" b="0" i="0" u="none" strike="noStrike" cap="none" normalizeH="0" dirty="0" smtClean="0">
                <a:ln>
                  <a:noFill/>
                </a:ln>
                <a:solidFill>
                  <a:srgbClr val="002060"/>
                </a:solidFill>
                <a:effectLst/>
                <a:latin typeface="+mj-lt"/>
              </a:rPr>
              <a:t> global y, por lo tanto, refleja el equilibrio </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dirty="0" smtClean="0">
                <a:ln>
                  <a:noFill/>
                </a:ln>
                <a:solidFill>
                  <a:srgbClr val="002060"/>
                </a:solidFill>
                <a:effectLst/>
                <a:latin typeface="+mj-lt"/>
              </a:rPr>
              <a:t>entre los </a:t>
            </a:r>
            <a:r>
              <a:rPr lang="es-ES_tradnl" dirty="0">
                <a:solidFill>
                  <a:srgbClr val="002060"/>
                </a:solidFill>
                <a:latin typeface="+mj-lt"/>
              </a:rPr>
              <a:t>d</a:t>
            </a:r>
            <a:r>
              <a:rPr lang="es-ES_tradnl" baseline="0" dirty="0" smtClean="0">
                <a:solidFill>
                  <a:srgbClr val="002060"/>
                </a:solidFill>
                <a:latin typeface="+mj-lt"/>
              </a:rPr>
              <a:t>istintos</a:t>
            </a:r>
            <a:r>
              <a:rPr lang="es-ES_tradnl" dirty="0" smtClean="0">
                <a:solidFill>
                  <a:srgbClr val="002060"/>
                </a:solidFill>
                <a:latin typeface="+mj-lt"/>
              </a:rPr>
              <a:t> factores de la v</a:t>
            </a:r>
            <a:r>
              <a:rPr lang="es-ES" dirty="0" smtClean="0">
                <a:solidFill>
                  <a:srgbClr val="002060"/>
                </a:solidFill>
                <a:latin typeface="+mj-lt"/>
              </a:rPr>
              <a:t>í</a:t>
            </a:r>
            <a:r>
              <a:rPr lang="es-ES_tradnl" dirty="0" smtClean="0">
                <a:solidFill>
                  <a:srgbClr val="002060"/>
                </a:solidFill>
                <a:latin typeface="+mj-lt"/>
              </a:rPr>
              <a:t>a </a:t>
            </a:r>
            <a:r>
              <a:rPr lang="es-ES_tradnl" dirty="0" err="1">
                <a:solidFill>
                  <a:srgbClr val="002060"/>
                </a:solidFill>
                <a:latin typeface="+mj-lt"/>
              </a:rPr>
              <a:t>i</a:t>
            </a:r>
            <a:r>
              <a:rPr lang="es-ES_tradnl" dirty="0" err="1" smtClean="0">
                <a:solidFill>
                  <a:srgbClr val="002060"/>
                </a:solidFill>
                <a:latin typeface="+mj-lt"/>
              </a:rPr>
              <a:t>ntr</a:t>
            </a:r>
            <a:r>
              <a:rPr lang="es-ES" dirty="0" smtClean="0">
                <a:solidFill>
                  <a:srgbClr val="002060"/>
                </a:solidFill>
                <a:latin typeface="+mj-lt"/>
              </a:rPr>
              <a:t>í</a:t>
            </a:r>
            <a:r>
              <a:rPr lang="es-ES_tradnl" dirty="0" err="1" smtClean="0">
                <a:solidFill>
                  <a:srgbClr val="002060"/>
                </a:solidFill>
                <a:latin typeface="+mj-lt"/>
              </a:rPr>
              <a:t>nseca</a:t>
            </a:r>
            <a:r>
              <a:rPr lang="es-ES_tradnl" dirty="0" smtClean="0">
                <a:solidFill>
                  <a:srgbClr val="002060"/>
                </a:solidFill>
                <a:latin typeface="+mj-lt"/>
              </a:rPr>
              <a:t>.</a:t>
            </a:r>
            <a:endParaRPr kumimoji="0" lang="es-ES_tradnl" sz="2400" b="0" i="0" u="none" strike="noStrike" cap="none" normalizeH="0" baseline="0" dirty="0">
              <a:ln>
                <a:noFill/>
              </a:ln>
              <a:solidFill>
                <a:srgbClr val="002060"/>
              </a:solidFill>
              <a:effectLst/>
              <a:latin typeface="+mj-lt"/>
            </a:endParaRPr>
          </a:p>
        </p:txBody>
      </p:sp>
      <p:sp>
        <p:nvSpPr>
          <p:cNvPr id="6" name="Rectángulo redondeado 5"/>
          <p:cNvSpPr/>
          <p:nvPr/>
        </p:nvSpPr>
        <p:spPr bwMode="auto">
          <a:xfrm>
            <a:off x="4608004" y="2987294"/>
            <a:ext cx="4428492" cy="1449818"/>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La deficiencia de un Factor a</a:t>
            </a: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islado</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 </a:t>
            </a:r>
            <a:r>
              <a:rPr kumimoji="0" lang="es-ES_tradnl" sz="2400" b="0" i="0" u="none" strike="noStrike" cap="none" normalizeH="0" baseline="0" dirty="0" err="1" smtClean="0">
                <a:ln>
                  <a:noFill/>
                </a:ln>
                <a:solidFill>
                  <a:srgbClr val="FFFF00"/>
                </a:solidFill>
                <a:effectLst/>
                <a:latin typeface="Times New Roman" charset="0"/>
                <a:ea typeface="Times New Roman" charset="0"/>
                <a:cs typeface="Times New Roman" charset="0"/>
              </a:rPr>
              <a:t>tendr</a:t>
            </a:r>
            <a:r>
              <a:rPr kumimoji="0" lang="es-ES" sz="2400" b="0" i="0" u="none" strike="noStrike" cap="none" normalizeH="0" baseline="0" dirty="0" smtClean="0">
                <a:ln>
                  <a:noFill/>
                </a:ln>
                <a:solidFill>
                  <a:srgbClr val="FFFF00"/>
                </a:solidFill>
                <a:effectLst/>
                <a:latin typeface="Times New Roman" charset="0"/>
                <a:ea typeface="Times New Roman" charset="0"/>
                <a:cs typeface="Times New Roman" charset="0"/>
              </a:rPr>
              <a:t>á menor repercusión que la</a:t>
            </a:r>
          </a:p>
          <a:p>
            <a:pPr marL="0" marR="0" indent="0" algn="l" defTabSz="914400" rtl="0" eaLnBrk="1" fontAlgn="base" latinLnBrk="0" hangingPunct="1">
              <a:lnSpc>
                <a:spcPct val="100000"/>
              </a:lnSpc>
              <a:spcBef>
                <a:spcPct val="0"/>
              </a:spcBef>
              <a:spcAft>
                <a:spcPct val="0"/>
              </a:spcAft>
              <a:buClrTx/>
              <a:buSzTx/>
              <a:buFontTx/>
              <a:buNone/>
              <a:tabLst/>
            </a:pPr>
            <a:r>
              <a:rPr lang="es-ES" dirty="0">
                <a:solidFill>
                  <a:srgbClr val="FFFF00"/>
                </a:solidFill>
              </a:rPr>
              <a:t>d</a:t>
            </a:r>
            <a:r>
              <a:rPr lang="es-ES" dirty="0" smtClean="0">
                <a:solidFill>
                  <a:srgbClr val="FFFF00"/>
                </a:solidFill>
              </a:rPr>
              <a:t>eficiencia de varios </a:t>
            </a:r>
            <a:r>
              <a:rPr lang="es-ES" u="sng" dirty="0" smtClean="0">
                <a:solidFill>
                  <a:srgbClr val="FFFF00"/>
                </a:solidFill>
              </a:rPr>
              <a:t>FACTORES</a:t>
            </a:r>
            <a:endParaRPr kumimoji="0" lang="es-ES" sz="2400" b="0" i="0" u="sng" strike="noStrike" cap="none" normalizeH="0" baseline="0" dirty="0" smtClean="0">
              <a:ln>
                <a:noFill/>
              </a:ln>
              <a:solidFill>
                <a:srgbClr val="FFFF00"/>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FFFF00"/>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 </a:t>
            </a:r>
            <a:endParaRPr kumimoji="0" lang="es-ES_tradnl" sz="2400" b="0" i="0" u="none" strike="noStrike" cap="none" normalizeH="0" baseline="0" dirty="0">
              <a:ln>
                <a:noFill/>
              </a:ln>
              <a:solidFill>
                <a:srgbClr val="FFFF00"/>
              </a:solidFill>
              <a:effectLst/>
              <a:latin typeface="Times New Roman" charset="0"/>
              <a:ea typeface="Times New Roman" charset="0"/>
              <a:cs typeface="Times New Roman" charset="0"/>
            </a:endParaRPr>
          </a:p>
        </p:txBody>
      </p:sp>
      <p:sp>
        <p:nvSpPr>
          <p:cNvPr id="8" name="Rectángulo redondeado 7"/>
          <p:cNvSpPr/>
          <p:nvPr/>
        </p:nvSpPr>
        <p:spPr bwMode="auto">
          <a:xfrm>
            <a:off x="366096" y="104279"/>
            <a:ext cx="8424936" cy="1020465"/>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800" dirty="0" smtClean="0">
                <a:solidFill>
                  <a:srgbClr val="FFC000"/>
                </a:solidFill>
                <a:latin typeface="+mj-lt"/>
              </a:rPr>
              <a:t>TIEMPO TROMBOPLASTINA PARCIAL ACTIVADA </a:t>
            </a:r>
          </a:p>
          <a:p>
            <a:pPr marL="0" marR="0" indent="0" algn="ctr" defTabSz="914400" rtl="0" eaLnBrk="1" fontAlgn="base" latinLnBrk="0" hangingPunct="1">
              <a:lnSpc>
                <a:spcPct val="100000"/>
              </a:lnSpc>
              <a:spcBef>
                <a:spcPct val="0"/>
              </a:spcBef>
              <a:spcAft>
                <a:spcPct val="0"/>
              </a:spcAft>
              <a:buClrTx/>
              <a:buSzTx/>
              <a:buFontTx/>
              <a:buNone/>
              <a:tabLst/>
            </a:pPr>
            <a:r>
              <a:rPr lang="es-ES_tradnl" sz="3600" dirty="0" smtClean="0">
                <a:solidFill>
                  <a:srgbClr val="FFC000"/>
                </a:solidFill>
                <a:latin typeface="+mj-lt"/>
              </a:rPr>
              <a:t>TTPA </a:t>
            </a:r>
            <a:r>
              <a:rPr lang="mr-IN" sz="3600" dirty="0" smtClean="0">
                <a:solidFill>
                  <a:srgbClr val="FFC000"/>
                </a:solidFill>
                <a:latin typeface="+mj-lt"/>
              </a:rPr>
              <a:t>–</a:t>
            </a:r>
            <a:r>
              <a:rPr lang="es-ES_tradnl" sz="3600" dirty="0" smtClean="0">
                <a:solidFill>
                  <a:srgbClr val="FFC000"/>
                </a:solidFill>
                <a:latin typeface="+mj-lt"/>
              </a:rPr>
              <a:t> </a:t>
            </a:r>
            <a:r>
              <a:rPr lang="es-ES_tradnl" sz="3600" dirty="0" err="1" smtClean="0">
                <a:solidFill>
                  <a:srgbClr val="FFC000"/>
                </a:solidFill>
                <a:latin typeface="+mj-lt"/>
              </a:rPr>
              <a:t>aPTT</a:t>
            </a:r>
            <a:r>
              <a:rPr lang="es-ES_tradnl" sz="3600" dirty="0" smtClean="0">
                <a:solidFill>
                  <a:srgbClr val="FFC000"/>
                </a:solidFill>
                <a:latin typeface="+mj-lt"/>
              </a:rPr>
              <a:t> - KPTT</a:t>
            </a:r>
            <a:endParaRPr kumimoji="0" lang="es-ES_tradnl" sz="3600" b="0" i="0" u="none" strike="noStrike" cap="none" normalizeH="0" baseline="0" dirty="0">
              <a:ln>
                <a:noFill/>
              </a:ln>
              <a:solidFill>
                <a:srgbClr val="FFC000"/>
              </a:solidFill>
              <a:effectLst/>
              <a:latin typeface="+mj-lt"/>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96" y="2492896"/>
            <a:ext cx="3958704" cy="2921308"/>
          </a:xfrm>
          <a:prstGeom prst="roundRect">
            <a:avLst>
              <a:gd name="adj" fmla="val 8594"/>
            </a:avLst>
          </a:prstGeom>
          <a:solidFill>
            <a:srgbClr val="FFFFFF">
              <a:shade val="85000"/>
            </a:srgbClr>
          </a:solidFill>
          <a:ln w="47625">
            <a:solidFill>
              <a:srgbClr val="002060"/>
            </a:solidFill>
          </a:ln>
          <a:effectLst>
            <a:reflection blurRad="12700" endPos="0" dist="5000" dir="5400000" sy="-100000" algn="bl" rotWithShape="0"/>
          </a:effectLst>
        </p:spPr>
      </p:pic>
      <p:sp>
        <p:nvSpPr>
          <p:cNvPr id="7" name="Rectángulo 6"/>
          <p:cNvSpPr/>
          <p:nvPr/>
        </p:nvSpPr>
        <p:spPr bwMode="auto">
          <a:xfrm>
            <a:off x="235095" y="2848107"/>
            <a:ext cx="8784976" cy="1728192"/>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mj-lt"/>
                <a:ea typeface="Times New Roman" charset="0"/>
                <a:cs typeface="Times New Roman" charset="0"/>
              </a:rPr>
              <a:t>SI </a:t>
            </a:r>
            <a:r>
              <a:rPr kumimoji="0" lang="es-ES_tradnl" sz="3200" b="0" i="0" u="none" strike="noStrike" cap="none" normalizeH="0" baseline="0" dirty="0" smtClean="0">
                <a:ln>
                  <a:noFill/>
                </a:ln>
                <a:solidFill>
                  <a:srgbClr val="002060"/>
                </a:solidFill>
                <a:effectLst/>
                <a:latin typeface="+mj-lt"/>
                <a:ea typeface="Times New Roman" charset="0"/>
                <a:cs typeface="Times New Roman" charset="0"/>
              </a:rPr>
              <a:t>HAY CLINICA SUGESTIVA,</a:t>
            </a:r>
            <a:r>
              <a:rPr kumimoji="0" lang="es-ES_tradnl" sz="3200" b="0" i="0" u="none" strike="noStrike" cap="none" normalizeH="0" dirty="0" smtClean="0">
                <a:ln>
                  <a:noFill/>
                </a:ln>
                <a:solidFill>
                  <a:srgbClr val="002060"/>
                </a:solidFill>
                <a:effectLst/>
                <a:latin typeface="+mj-lt"/>
                <a:ea typeface="Times New Roman" charset="0"/>
                <a:cs typeface="Times New Roman" charset="0"/>
              </a:rPr>
              <a:t> IGUALMENTE</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dirty="0" smtClean="0">
                <a:ln>
                  <a:noFill/>
                </a:ln>
                <a:solidFill>
                  <a:srgbClr val="002060"/>
                </a:solidFill>
                <a:effectLst/>
                <a:latin typeface="+mj-lt"/>
                <a:ea typeface="Times New Roman" charset="0"/>
                <a:cs typeface="Times New Roman" charset="0"/>
              </a:rPr>
              <a:t> PEDIR DOSAJE DE FACTORES POR MAS</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dirty="0" smtClean="0">
                <a:ln>
                  <a:noFill/>
                </a:ln>
                <a:solidFill>
                  <a:srgbClr val="002060"/>
                </a:solidFill>
                <a:effectLst/>
                <a:latin typeface="+mj-lt"/>
                <a:ea typeface="Times New Roman" charset="0"/>
                <a:cs typeface="Times New Roman" charset="0"/>
              </a:rPr>
              <a:t> QUE LOS TIEMPOS SEAN NORMALES</a:t>
            </a:r>
            <a:endParaRPr kumimoji="0" lang="es-ES_tradnl" sz="3200" b="0" i="0" u="none" strike="noStrike" cap="none" normalizeH="0" baseline="0" dirty="0">
              <a:ln>
                <a:noFill/>
              </a:ln>
              <a:solidFill>
                <a:srgbClr val="002060"/>
              </a:solidFill>
              <a:effectLst/>
              <a:latin typeface="+mj-lt"/>
              <a:ea typeface="Times New Roman" charset="0"/>
              <a:cs typeface="Times New Roman" charset="0"/>
            </a:endParaRPr>
          </a:p>
        </p:txBody>
      </p:sp>
    </p:spTree>
    <p:extLst>
      <p:ext uri="{BB962C8B-B14F-4D97-AF65-F5344CB8AC3E}">
        <p14:creationId xmlns:p14="http://schemas.microsoft.com/office/powerpoint/2010/main" val="18758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763688" y="155207"/>
            <a:ext cx="5760640" cy="792088"/>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dirty="0" err="1" smtClean="0">
                <a:solidFill>
                  <a:srgbClr val="FFC000"/>
                </a:solidFill>
                <a:latin typeface="+mj-lt"/>
              </a:rPr>
              <a:t>aPTT</a:t>
            </a:r>
            <a:r>
              <a:rPr lang="es-ES_tradnl" sz="4000" dirty="0" smtClean="0">
                <a:solidFill>
                  <a:srgbClr val="FFC000"/>
                </a:solidFill>
                <a:latin typeface="+mj-lt"/>
              </a:rPr>
              <a:t> PROLONGADO</a:t>
            </a:r>
          </a:p>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dirty="0">
              <a:ln>
                <a:noFill/>
              </a:ln>
              <a:solidFill>
                <a:srgbClr val="FFC000"/>
              </a:solidFill>
              <a:effectLst/>
              <a:latin typeface="+mj-lt"/>
            </a:endParaRPr>
          </a:p>
        </p:txBody>
      </p:sp>
      <p:sp>
        <p:nvSpPr>
          <p:cNvPr id="3" name="Elipse 2"/>
          <p:cNvSpPr/>
          <p:nvPr/>
        </p:nvSpPr>
        <p:spPr bwMode="auto">
          <a:xfrm>
            <a:off x="2159456" y="2519507"/>
            <a:ext cx="4176464" cy="2880320"/>
          </a:xfrm>
          <a:prstGeom prst="ellipse">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1" i="0" u="sng" strike="noStrike" cap="none" normalizeH="0" baseline="0" dirty="0" err="1" smtClean="0">
                <a:ln>
                  <a:noFill/>
                </a:ln>
                <a:solidFill>
                  <a:srgbClr val="FFFF00"/>
                </a:solidFill>
                <a:effectLst/>
              </a:rPr>
              <a:t>Deficit</a:t>
            </a:r>
            <a:r>
              <a:rPr kumimoji="0" lang="es-ES_tradnl" sz="3200" b="1" i="0" u="sng" strike="noStrike" cap="none" normalizeH="0" baseline="0" dirty="0" smtClean="0">
                <a:ln>
                  <a:noFill/>
                </a:ln>
                <a:solidFill>
                  <a:srgbClr val="FFFF00"/>
                </a:solidFill>
                <a:effectLst/>
              </a:rPr>
              <a:t> aislados</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t>(</a:t>
            </a:r>
            <a:r>
              <a:rPr lang="es-ES_tradnl" dirty="0" err="1" smtClean="0"/>
              <a:t>congenitas</a:t>
            </a:r>
            <a:r>
              <a:rPr lang="es-ES_tradnl" dirty="0" smtClean="0"/>
              <a:t> o adquiridas)</a:t>
            </a:r>
            <a:endParaRPr kumimoji="0" lang="es-ES_tradnl" b="0" i="0" u="none" strike="noStrike" cap="none" normalizeH="0" baseline="0" dirty="0" smtClean="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smtClean="0"/>
              <a:t>FVIII, FIX, FXI</a:t>
            </a:r>
          </a:p>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a:t>X</a:t>
            </a:r>
            <a:r>
              <a:rPr kumimoji="0" lang="es-ES_tradnl" sz="3200" b="0" i="0" u="none" strike="noStrike" cap="none" normalizeH="0" baseline="0" dirty="0" smtClean="0">
                <a:ln>
                  <a:noFill/>
                </a:ln>
                <a:solidFill>
                  <a:schemeClr val="tx1"/>
                </a:solidFill>
                <a:effectLst/>
              </a:rPr>
              <a:t>II,  PK o Q</a:t>
            </a:r>
            <a:r>
              <a:rPr kumimoji="0" lang="es-ES_tradnl" sz="3200" b="0" i="0" u="none" strike="noStrike" cap="none" normalizeH="0" dirty="0" smtClean="0">
                <a:ln>
                  <a:noFill/>
                </a:ln>
                <a:solidFill>
                  <a:schemeClr val="tx1"/>
                </a:solidFill>
                <a:effectLst/>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2800" dirty="0" smtClean="0">
                <a:solidFill>
                  <a:srgbClr val="FFC000"/>
                </a:solidFill>
              </a:rPr>
              <a:t>X-V-II</a:t>
            </a:r>
            <a:endParaRPr kumimoji="0" lang="es-ES_tradnl" sz="2800" b="0" i="0" u="none" strike="noStrike" cap="none" normalizeH="0" baseline="0" dirty="0">
              <a:ln>
                <a:noFill/>
              </a:ln>
              <a:solidFill>
                <a:srgbClr val="FFC000"/>
              </a:solidFill>
              <a:effectLst/>
            </a:endParaRPr>
          </a:p>
        </p:txBody>
      </p:sp>
      <p:sp>
        <p:nvSpPr>
          <p:cNvPr id="4" name="Elipse 3"/>
          <p:cNvSpPr/>
          <p:nvPr/>
        </p:nvSpPr>
        <p:spPr bwMode="auto">
          <a:xfrm>
            <a:off x="467544" y="1412776"/>
            <a:ext cx="2160240" cy="1584176"/>
          </a:xfrm>
          <a:prstGeom prst="ellipse">
            <a:avLst/>
          </a:prstGeom>
          <a:solidFill>
            <a:schemeClr val="bg1">
              <a:lumMod val="60000"/>
              <a:lumOff val="40000"/>
            </a:scheme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smtClean="0">
                <a:solidFill>
                  <a:schemeClr val="tx2">
                    <a:lumMod val="75000"/>
                  </a:schemeClr>
                </a:solidFill>
              </a:rPr>
              <a:t>D</a:t>
            </a:r>
            <a:r>
              <a:rPr lang="es-ES" sz="3200" dirty="0" smtClean="0">
                <a:solidFill>
                  <a:schemeClr val="tx2">
                    <a:lumMod val="75000"/>
                  </a:schemeClr>
                </a:solidFill>
              </a:rPr>
              <a:t>é</a:t>
            </a:r>
            <a:r>
              <a:rPr lang="es-ES_tradnl" sz="3200" dirty="0" err="1" smtClean="0">
                <a:solidFill>
                  <a:schemeClr val="tx2">
                    <a:lumMod val="75000"/>
                  </a:schemeClr>
                </a:solidFill>
              </a:rPr>
              <a:t>ficit</a:t>
            </a:r>
            <a:r>
              <a:rPr lang="es-ES_tradnl" sz="3200" dirty="0" smtClean="0">
                <a:solidFill>
                  <a:schemeClr val="tx2">
                    <a:lumMod val="75000"/>
                  </a:schemeClr>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3200" dirty="0">
                <a:solidFill>
                  <a:schemeClr val="tx2">
                    <a:lumMod val="75000"/>
                  </a:schemeClr>
                </a:solidFill>
              </a:rPr>
              <a:t>d</a:t>
            </a:r>
            <a:r>
              <a:rPr kumimoji="0" lang="es-ES_tradnl" sz="3200" b="0" i="0" u="none" strike="noStrike" cap="none" normalizeH="0" baseline="0" dirty="0" smtClean="0">
                <a:ln>
                  <a:noFill/>
                </a:ln>
                <a:solidFill>
                  <a:schemeClr val="tx2">
                    <a:lumMod val="75000"/>
                  </a:schemeClr>
                </a:solidFill>
                <a:effectLst/>
              </a:rPr>
              <a:t>e</a:t>
            </a:r>
            <a:r>
              <a:rPr kumimoji="0" lang="es-ES_tradnl" sz="3200" b="0" i="0" u="none" strike="noStrike" cap="none" normalizeH="0" dirty="0" smtClean="0">
                <a:ln>
                  <a:noFill/>
                </a:ln>
                <a:solidFill>
                  <a:schemeClr val="tx2">
                    <a:lumMod val="75000"/>
                  </a:schemeClr>
                </a:solidFill>
                <a:effectLst/>
              </a:rPr>
              <a:t>  </a:t>
            </a:r>
            <a:r>
              <a:rPr kumimoji="0" lang="es-ES_tradnl" sz="3200" b="0" i="0" u="none" strike="noStrike" cap="none" normalizeH="0" dirty="0" err="1" smtClean="0">
                <a:ln>
                  <a:noFill/>
                </a:ln>
                <a:solidFill>
                  <a:schemeClr val="tx2">
                    <a:lumMod val="75000"/>
                  </a:schemeClr>
                </a:solidFill>
                <a:effectLst/>
              </a:rPr>
              <a:t>vit</a:t>
            </a:r>
            <a:r>
              <a:rPr kumimoji="0" lang="es-ES_tradnl" sz="3200" b="0" i="0" u="none" strike="noStrike" cap="none" normalizeH="0" dirty="0" smtClean="0">
                <a:ln>
                  <a:noFill/>
                </a:ln>
                <a:solidFill>
                  <a:schemeClr val="tx2">
                    <a:lumMod val="75000"/>
                  </a:schemeClr>
                </a:solidFill>
                <a:effectLst/>
              </a:rPr>
              <a:t>. K</a:t>
            </a:r>
            <a:endParaRPr kumimoji="0" lang="es-ES_tradnl" sz="3200" b="0" i="0" u="none" strike="noStrike" cap="none" normalizeH="0" baseline="0" dirty="0">
              <a:ln>
                <a:noFill/>
              </a:ln>
              <a:solidFill>
                <a:schemeClr val="tx2">
                  <a:lumMod val="75000"/>
                </a:schemeClr>
              </a:solidFill>
              <a:effectLst/>
            </a:endParaRPr>
          </a:p>
        </p:txBody>
      </p:sp>
      <p:sp>
        <p:nvSpPr>
          <p:cNvPr id="5" name="Elipse 4"/>
          <p:cNvSpPr/>
          <p:nvPr/>
        </p:nvSpPr>
        <p:spPr bwMode="auto">
          <a:xfrm>
            <a:off x="6372200" y="1257115"/>
            <a:ext cx="2664296" cy="1008112"/>
          </a:xfrm>
          <a:prstGeom prst="ellipse">
            <a:avLst/>
          </a:prstGeom>
          <a:solidFill>
            <a:schemeClr val="accent2">
              <a:lumMod val="75000"/>
            </a:schemeClr>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chemeClr val="tx2">
                    <a:lumMod val="75000"/>
                  </a:schemeClr>
                </a:solidFill>
              </a:rPr>
              <a:t>HEPATOPATIAS</a:t>
            </a:r>
            <a:endParaRPr kumimoji="0" lang="es-ES_tradnl" sz="2400" b="0" i="0" u="none" strike="noStrike" cap="none" normalizeH="0" baseline="0">
              <a:ln>
                <a:noFill/>
              </a:ln>
              <a:solidFill>
                <a:schemeClr val="tx2">
                  <a:lumMod val="75000"/>
                </a:schemeClr>
              </a:solidFill>
              <a:effectLst/>
            </a:endParaRPr>
          </a:p>
        </p:txBody>
      </p:sp>
      <p:sp>
        <p:nvSpPr>
          <p:cNvPr id="6" name="Elipse 5"/>
          <p:cNvSpPr/>
          <p:nvPr/>
        </p:nvSpPr>
        <p:spPr bwMode="auto">
          <a:xfrm>
            <a:off x="223471" y="5321548"/>
            <a:ext cx="3744416" cy="1491828"/>
          </a:xfrm>
          <a:prstGeom prst="ellipse">
            <a:avLst/>
          </a:prstGeom>
          <a:solidFill>
            <a:srgbClr val="C00000"/>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70C0"/>
                </a:solidFill>
              </a:rPr>
              <a:t>ANTICOAGULACION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70C0"/>
                </a:solidFill>
              </a:rPr>
              <a:t>ORAL </a:t>
            </a:r>
            <a:r>
              <a:rPr lang="mr-IN" dirty="0" smtClean="0">
                <a:solidFill>
                  <a:srgbClr val="0070C0"/>
                </a:solidFill>
              </a:rPr>
              <a:t>–</a:t>
            </a:r>
            <a:r>
              <a:rPr lang="es-ES_tradnl" dirty="0" smtClean="0">
                <a:solidFill>
                  <a:srgbClr val="0070C0"/>
                </a:solidFill>
              </a:rPr>
              <a:t> HEPARINA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70C0"/>
                </a:solidFill>
              </a:rPr>
              <a:t>(No Fraccionada)</a:t>
            </a:r>
            <a:endParaRPr kumimoji="0" lang="es-ES_tradnl" sz="2400" b="0" i="0" u="none" strike="noStrike" cap="none" normalizeH="0" baseline="0" dirty="0">
              <a:ln>
                <a:noFill/>
              </a:ln>
              <a:solidFill>
                <a:srgbClr val="0070C0"/>
              </a:solidFill>
              <a:effectLst/>
            </a:endParaRPr>
          </a:p>
        </p:txBody>
      </p:sp>
      <p:sp>
        <p:nvSpPr>
          <p:cNvPr id="7" name="Elipse 6"/>
          <p:cNvSpPr/>
          <p:nvPr/>
        </p:nvSpPr>
        <p:spPr bwMode="auto">
          <a:xfrm>
            <a:off x="129993" y="3655194"/>
            <a:ext cx="1993736" cy="1008112"/>
          </a:xfrm>
          <a:prstGeom prst="ellipse">
            <a:avLst/>
          </a:prstGeom>
          <a:solidFill>
            <a:srgbClr val="FFC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CID</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err="1" smtClean="0">
                <a:ln>
                  <a:noFill/>
                </a:ln>
                <a:solidFill>
                  <a:srgbClr val="002060"/>
                </a:solidFill>
                <a:effectLst/>
              </a:rPr>
              <a:t>Politransfusi</a:t>
            </a:r>
            <a:r>
              <a:rPr kumimoji="0" lang="es-ES" sz="2000" b="0" i="0" u="none" strike="noStrike" cap="none" normalizeH="0" baseline="0" dirty="0" err="1" smtClean="0">
                <a:ln>
                  <a:noFill/>
                </a:ln>
                <a:solidFill>
                  <a:srgbClr val="002060"/>
                </a:solidFill>
                <a:effectLst/>
              </a:rPr>
              <a:t>ó</a:t>
            </a:r>
            <a:r>
              <a:rPr kumimoji="0" lang="es-ES_tradnl" sz="2000" b="0" i="0" u="none" strike="noStrike" cap="none" normalizeH="0" baseline="0" dirty="0" smtClean="0">
                <a:ln>
                  <a:noFill/>
                </a:ln>
                <a:solidFill>
                  <a:srgbClr val="002060"/>
                </a:solidFill>
                <a:effectLst/>
              </a:rPr>
              <a:t>n</a:t>
            </a:r>
            <a:endParaRPr kumimoji="0" lang="es-ES_tradnl" sz="2000" b="0" i="0" u="none" strike="noStrike" cap="none" normalizeH="0" baseline="0" dirty="0">
              <a:ln>
                <a:noFill/>
              </a:ln>
              <a:solidFill>
                <a:srgbClr val="002060"/>
              </a:solidFill>
              <a:effectLst/>
            </a:endParaRPr>
          </a:p>
        </p:txBody>
      </p:sp>
      <p:sp>
        <p:nvSpPr>
          <p:cNvPr id="8" name="Elipse 7"/>
          <p:cNvSpPr/>
          <p:nvPr/>
        </p:nvSpPr>
        <p:spPr bwMode="auto">
          <a:xfrm>
            <a:off x="3032787" y="1265349"/>
            <a:ext cx="2610207" cy="936104"/>
          </a:xfrm>
          <a:prstGeom prst="ellipse">
            <a:avLst/>
          </a:prstGeom>
          <a:solidFill>
            <a:srgbClr val="FF0000"/>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INHIBIDORES</a:t>
            </a:r>
          </a:p>
          <a:p>
            <a:pPr marL="0" marR="0" indent="0" algn="ctr" defTabSz="914400" rtl="0" eaLnBrk="1" fontAlgn="base" latinLnBrk="0" hangingPunct="1">
              <a:lnSpc>
                <a:spcPct val="100000"/>
              </a:lnSpc>
              <a:spcBef>
                <a:spcPct val="0"/>
              </a:spcBef>
              <a:spcAft>
                <a:spcPct val="0"/>
              </a:spcAft>
              <a:buClrTx/>
              <a:buSzTx/>
              <a:buFontTx/>
              <a:buNone/>
              <a:tabLst/>
            </a:pPr>
            <a:r>
              <a:rPr lang="es-ES_tradnl" sz="1400" dirty="0" err="1" smtClean="0">
                <a:solidFill>
                  <a:srgbClr val="002060"/>
                </a:solidFill>
              </a:rPr>
              <a:t>Especificos</a:t>
            </a:r>
            <a:r>
              <a:rPr lang="es-ES_tradnl" sz="1400" dirty="0" smtClean="0">
                <a:solidFill>
                  <a:srgbClr val="002060"/>
                </a:solidFill>
              </a:rPr>
              <a:t> (VIII) y</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rgbClr val="002060"/>
                </a:solidFill>
                <a:effectLst/>
              </a:rPr>
              <a:t>Interferencia</a:t>
            </a:r>
            <a:r>
              <a:rPr kumimoji="0" lang="es-ES_tradnl" sz="1400" b="0" i="0" u="none" strike="noStrike" cap="none" normalizeH="0" dirty="0" smtClean="0">
                <a:ln>
                  <a:noFill/>
                </a:ln>
                <a:solidFill>
                  <a:srgbClr val="002060"/>
                </a:solidFill>
                <a:effectLst/>
              </a:rPr>
              <a:t> (IL)</a:t>
            </a:r>
            <a:endParaRPr kumimoji="0" lang="es-ES_tradnl" sz="1400" b="0" i="0" u="none" strike="noStrike" cap="none" normalizeH="0" baseline="0" dirty="0">
              <a:ln>
                <a:noFill/>
              </a:ln>
              <a:solidFill>
                <a:srgbClr val="002060"/>
              </a:solidFill>
              <a:effectLst/>
            </a:endParaRPr>
          </a:p>
        </p:txBody>
      </p:sp>
      <p:sp>
        <p:nvSpPr>
          <p:cNvPr id="9" name="Elipse 8"/>
          <p:cNvSpPr/>
          <p:nvPr/>
        </p:nvSpPr>
        <p:spPr bwMode="auto">
          <a:xfrm>
            <a:off x="5670039" y="5155664"/>
            <a:ext cx="3096344" cy="1535564"/>
          </a:xfrm>
          <a:prstGeom prst="ellipse">
            <a:avLst/>
          </a:prstGeom>
          <a:solidFill>
            <a:srgbClr val="73F43F"/>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err="1" smtClean="0">
                <a:solidFill>
                  <a:srgbClr val="002060"/>
                </a:solidFill>
              </a:rPr>
              <a:t>Hipofibrinogenemia</a:t>
            </a:r>
            <a:endParaRPr lang="es-ES_tradnl" dirty="0" smtClean="0">
              <a:solidFill>
                <a:srgbClr val="002060"/>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1800" dirty="0" smtClean="0">
                <a:solidFill>
                  <a:srgbClr val="002060"/>
                </a:solidFill>
              </a:rPr>
              <a:t>(menor 80mrg./dl.)</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err="1" smtClean="0">
                <a:ln>
                  <a:noFill/>
                </a:ln>
                <a:solidFill>
                  <a:srgbClr val="002060"/>
                </a:solidFill>
                <a:effectLst/>
              </a:rPr>
              <a:t>Disfibrinogenemia</a:t>
            </a:r>
            <a:endParaRPr kumimoji="0" lang="es-ES_tradnl" sz="2400" b="0" i="0" u="none" strike="noStrike" cap="none" normalizeH="0" baseline="0" dirty="0">
              <a:ln>
                <a:noFill/>
              </a:ln>
              <a:solidFill>
                <a:srgbClr val="002060"/>
              </a:solidFill>
              <a:effectLst/>
            </a:endParaRPr>
          </a:p>
        </p:txBody>
      </p:sp>
      <p:sp>
        <p:nvSpPr>
          <p:cNvPr id="10" name="Elipse 9"/>
          <p:cNvSpPr/>
          <p:nvPr/>
        </p:nvSpPr>
        <p:spPr bwMode="auto">
          <a:xfrm>
            <a:off x="6263680" y="2514066"/>
            <a:ext cx="2880320" cy="1995053"/>
          </a:xfrm>
          <a:prstGeom prst="ellipse">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600" b="1" u="sng" dirty="0" smtClean="0">
                <a:solidFill>
                  <a:srgbClr val="FFC000"/>
                </a:solidFill>
              </a:rPr>
              <a:t>ACO anti </a:t>
            </a:r>
            <a:r>
              <a:rPr lang="es-ES_tradnl" sz="1600" b="1" u="sng" dirty="0" err="1" smtClean="0">
                <a:solidFill>
                  <a:srgbClr val="FFC000"/>
                </a:solidFill>
              </a:rPr>
              <a:t>Xa</a:t>
            </a:r>
            <a:r>
              <a:rPr lang="es-ES_tradnl" sz="1600" b="1" u="sng" dirty="0" smtClean="0">
                <a:solidFill>
                  <a:srgbClr val="FFC000"/>
                </a:solidFill>
              </a:rPr>
              <a:t> DIRECTOS</a:t>
            </a:r>
          </a:p>
          <a:p>
            <a:pPr marL="0" marR="0" indent="0" algn="ctr" defTabSz="914400" rtl="0" eaLnBrk="1" fontAlgn="base" latinLnBrk="0" hangingPunct="1">
              <a:lnSpc>
                <a:spcPct val="100000"/>
              </a:lnSpc>
              <a:spcBef>
                <a:spcPct val="0"/>
              </a:spcBef>
              <a:spcAft>
                <a:spcPct val="0"/>
              </a:spcAft>
              <a:buClrTx/>
              <a:buSzTx/>
              <a:buFontTx/>
              <a:buNone/>
              <a:tabLst/>
            </a:pPr>
            <a:r>
              <a:rPr lang="es-ES_tradnl" sz="1400" b="1" u="sng" dirty="0" smtClean="0">
                <a:solidFill>
                  <a:srgbClr val="FFC000"/>
                </a:solidFill>
              </a:rPr>
              <a:t>(poco)</a:t>
            </a:r>
          </a:p>
          <a:p>
            <a:pPr marL="0" marR="0" indent="0" algn="ctr" defTabSz="914400" rtl="0" eaLnBrk="1" fontAlgn="base" latinLnBrk="0" hangingPunct="1">
              <a:lnSpc>
                <a:spcPct val="100000"/>
              </a:lnSpc>
              <a:spcBef>
                <a:spcPct val="0"/>
              </a:spcBef>
              <a:spcAft>
                <a:spcPct val="0"/>
              </a:spcAft>
              <a:buClrTx/>
              <a:buSzTx/>
              <a:buFontTx/>
              <a:buNone/>
              <a:tabLst/>
            </a:pPr>
            <a:r>
              <a:rPr lang="es-ES_tradnl" sz="1600" dirty="0" err="1" smtClean="0">
                <a:solidFill>
                  <a:srgbClr val="FFC000"/>
                </a:solidFill>
              </a:rPr>
              <a:t>Ribaroxaban</a:t>
            </a:r>
            <a:r>
              <a:rPr lang="es-ES_tradnl" sz="1600" dirty="0" smtClean="0">
                <a:solidFill>
                  <a:srgbClr val="FFC000"/>
                </a:solidFill>
              </a:rPr>
              <a:t> </a:t>
            </a:r>
            <a:r>
              <a:rPr lang="mr-IN" sz="1600" dirty="0" smtClean="0">
                <a:solidFill>
                  <a:srgbClr val="FFC000"/>
                </a:solidFill>
              </a:rPr>
              <a:t>–</a:t>
            </a:r>
            <a:r>
              <a:rPr lang="es-ES_tradnl" sz="1600" dirty="0" smtClean="0">
                <a:solidFill>
                  <a:srgbClr val="FFC000"/>
                </a:solidFill>
              </a:rPr>
              <a:t> </a:t>
            </a:r>
            <a:r>
              <a:rPr lang="es-ES_tradnl" sz="1600" dirty="0" err="1" smtClean="0">
                <a:solidFill>
                  <a:srgbClr val="FFC000"/>
                </a:solidFill>
              </a:rPr>
              <a:t>Apixaban</a:t>
            </a:r>
            <a:endParaRPr lang="es-ES_tradnl" sz="1600" dirty="0" smtClean="0">
              <a:solidFill>
                <a:srgbClr val="FFC000"/>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b="1" i="1" u="sng" dirty="0" smtClean="0">
                <a:solidFill>
                  <a:srgbClr val="FFFF00"/>
                </a:solidFill>
              </a:rPr>
              <a:t>ACO anti </a:t>
            </a:r>
            <a:r>
              <a:rPr lang="es-ES_tradnl" b="1" i="1" u="sng" dirty="0" err="1" smtClean="0">
                <a:solidFill>
                  <a:srgbClr val="FFFF00"/>
                </a:solidFill>
              </a:rPr>
              <a:t>IIa</a:t>
            </a:r>
            <a:endParaRPr lang="es-ES_tradnl" b="1" i="1" u="sng" dirty="0" smtClean="0">
              <a:solidFill>
                <a:srgbClr val="FFFF00"/>
              </a:solidFill>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600" i="0" strike="noStrike" cap="none" normalizeH="0" baseline="0" dirty="0" err="1" smtClean="0">
                <a:ln>
                  <a:noFill/>
                </a:ln>
                <a:solidFill>
                  <a:srgbClr val="FFFF00"/>
                </a:solidFill>
                <a:effectLst/>
              </a:rPr>
              <a:t>Dabigatran</a:t>
            </a:r>
            <a:endParaRPr kumimoji="0" lang="es-ES_tradnl" sz="1600" i="0" strike="noStrike" cap="none" normalizeH="0" baseline="0" dirty="0" smtClean="0">
              <a:ln>
                <a:noFill/>
              </a:ln>
              <a:solidFill>
                <a:srgbClr val="FFFF00"/>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1600" dirty="0" smtClean="0">
                <a:solidFill>
                  <a:srgbClr val="FFFF00"/>
                </a:solidFill>
              </a:rPr>
              <a:t>(mas)</a:t>
            </a:r>
            <a:endParaRPr kumimoji="0" lang="es-ES_tradnl" sz="1600" i="0" strike="noStrike" cap="none" normalizeH="0" baseline="0" dirty="0">
              <a:ln>
                <a:noFill/>
              </a:ln>
              <a:solidFill>
                <a:srgbClr val="FFFF00"/>
              </a:solidFill>
              <a:effectLst/>
            </a:endParaRPr>
          </a:p>
        </p:txBody>
      </p:sp>
    </p:spTree>
    <p:extLst>
      <p:ext uri="{BB962C8B-B14F-4D97-AF65-F5344CB8AC3E}">
        <p14:creationId xmlns:p14="http://schemas.microsoft.com/office/powerpoint/2010/main" val="1645571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219200" y="304800"/>
            <a:ext cx="6248400" cy="762000"/>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PRUEBAS BASICAS</a:t>
            </a:r>
            <a:endParaRPr lang="es-ES" altLang="es-ES_tradnl"/>
          </a:p>
        </p:txBody>
      </p:sp>
      <p:sp>
        <p:nvSpPr>
          <p:cNvPr id="54275" name="Rectangle 3"/>
          <p:cNvSpPr>
            <a:spLocks noChangeArrowheads="1"/>
          </p:cNvSpPr>
          <p:nvPr/>
        </p:nvSpPr>
        <p:spPr bwMode="auto">
          <a:xfrm>
            <a:off x="609600" y="1524000"/>
            <a:ext cx="7239000" cy="533400"/>
          </a:xfrm>
          <a:prstGeom prst="rect">
            <a:avLst/>
          </a:prstGeom>
          <a:solidFill>
            <a:srgbClr val="666699"/>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1)HISTORIA CLINICA</a:t>
            </a:r>
            <a:endParaRPr lang="es-ES" altLang="es-ES_tradnl"/>
          </a:p>
        </p:txBody>
      </p:sp>
      <p:sp>
        <p:nvSpPr>
          <p:cNvPr id="54276" name="Rectangle 4"/>
          <p:cNvSpPr>
            <a:spLocks noChangeArrowheads="1"/>
          </p:cNvSpPr>
          <p:nvPr/>
        </p:nvSpPr>
        <p:spPr bwMode="auto">
          <a:xfrm>
            <a:off x="609600" y="2286000"/>
            <a:ext cx="7239000" cy="533400"/>
          </a:xfrm>
          <a:prstGeom prst="rect">
            <a:avLst/>
          </a:prstGeom>
          <a:solidFill>
            <a:srgbClr val="FF6600">
              <a:alpha val="50000"/>
            </a:srgb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2) EXTENDIDO DE SANGRE</a:t>
            </a:r>
            <a:endParaRPr lang="es-ES" altLang="es-ES_tradnl"/>
          </a:p>
        </p:txBody>
      </p:sp>
      <p:sp>
        <p:nvSpPr>
          <p:cNvPr id="54277" name="Rectangle 5"/>
          <p:cNvSpPr>
            <a:spLocks noChangeArrowheads="1"/>
          </p:cNvSpPr>
          <p:nvPr/>
        </p:nvSpPr>
        <p:spPr bwMode="auto">
          <a:xfrm>
            <a:off x="609600" y="3048000"/>
            <a:ext cx="7239000" cy="533400"/>
          </a:xfrm>
          <a:prstGeom prst="rect">
            <a:avLst/>
          </a:prstGeom>
          <a:solidFill>
            <a:srgbClr val="99CC00">
              <a:alpha val="50000"/>
            </a:srgb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3) TIEMPO DE PROTROMBINA O DE QUICK</a:t>
            </a:r>
            <a:endParaRPr lang="es-ES" altLang="es-ES_tradnl"/>
          </a:p>
        </p:txBody>
      </p:sp>
      <p:sp>
        <p:nvSpPr>
          <p:cNvPr id="54278" name="Rectangle 6"/>
          <p:cNvSpPr>
            <a:spLocks noChangeArrowheads="1"/>
          </p:cNvSpPr>
          <p:nvPr/>
        </p:nvSpPr>
        <p:spPr bwMode="auto">
          <a:xfrm>
            <a:off x="609600" y="4038600"/>
            <a:ext cx="8077200" cy="533400"/>
          </a:xfrm>
          <a:prstGeom prst="rect">
            <a:avLst/>
          </a:prstGeom>
          <a:solidFill>
            <a:srgbClr val="FF0000">
              <a:alpha val="50000"/>
            </a:srgb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4) TIEMPO PARCIAL DE TROMBOPLASTINA ACTIVADO</a:t>
            </a:r>
            <a:endParaRPr lang="es-ES" altLang="es-ES_tradnl"/>
          </a:p>
        </p:txBody>
      </p:sp>
      <p:sp>
        <p:nvSpPr>
          <p:cNvPr id="54279" name="Rectangle 7"/>
          <p:cNvSpPr>
            <a:spLocks noChangeArrowheads="1"/>
          </p:cNvSpPr>
          <p:nvPr/>
        </p:nvSpPr>
        <p:spPr bwMode="auto">
          <a:xfrm>
            <a:off x="609600" y="4953000"/>
            <a:ext cx="7239000" cy="533400"/>
          </a:xfrm>
          <a:prstGeom prst="rect">
            <a:avLst/>
          </a:prstGeom>
          <a:solidFill>
            <a:srgbClr val="008080">
              <a:alpha val="50000"/>
            </a:srgb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5)TIEMPO DE TROMBINA</a:t>
            </a:r>
            <a:endParaRPr lang="es-ES" altLang="es-ES_tradnl"/>
          </a:p>
        </p:txBody>
      </p:sp>
      <p:sp>
        <p:nvSpPr>
          <p:cNvPr id="54280" name="Rectangle 8"/>
          <p:cNvSpPr>
            <a:spLocks noChangeArrowheads="1"/>
          </p:cNvSpPr>
          <p:nvPr/>
        </p:nvSpPr>
        <p:spPr bwMode="auto">
          <a:xfrm>
            <a:off x="609600" y="5867400"/>
            <a:ext cx="7239000" cy="533400"/>
          </a:xfrm>
          <a:prstGeom prst="rect">
            <a:avLst/>
          </a:prstGeom>
          <a:solidFill>
            <a:schemeClr val="folHlink">
              <a:alpha val="50000"/>
            </a:scheme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s-AR" altLang="es-ES_tradnl"/>
              <a:t>6)DISOLU. UREA 5 MOLAR (XIII)</a:t>
            </a:r>
            <a:endParaRPr lang="es-ES" altLang="es-ES_tradnl"/>
          </a:p>
        </p:txBody>
      </p:sp>
      <p:sp>
        <p:nvSpPr>
          <p:cNvPr id="54281" name="Rectangle 9"/>
          <p:cNvSpPr>
            <a:spLocks noChangeArrowheads="1"/>
          </p:cNvSpPr>
          <p:nvPr/>
        </p:nvSpPr>
        <p:spPr bwMode="auto">
          <a:xfrm>
            <a:off x="2895600" y="6553200"/>
            <a:ext cx="2590800" cy="304800"/>
          </a:xfrm>
          <a:prstGeom prst="rect">
            <a:avLst/>
          </a:prstGeom>
          <a:solidFill>
            <a:srgbClr val="FF00FF">
              <a:alpha val="50000"/>
            </a:srgb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8) OTROS</a:t>
            </a:r>
            <a:endParaRPr lang="es-ES" altLang="es-ES_tradnl"/>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arriba 1"/>
          <p:cNvSpPr/>
          <p:nvPr/>
        </p:nvSpPr>
        <p:spPr bwMode="auto">
          <a:xfrm rot="7706887">
            <a:off x="1217443" y="1794547"/>
            <a:ext cx="1900937" cy="3811799"/>
          </a:xfrm>
          <a:prstGeom prst="upArrow">
            <a:avLst/>
          </a:prstGeom>
          <a:solidFill>
            <a:schemeClr val="accent6">
              <a:lumMod val="5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 name="Flecha arriba 2"/>
          <p:cNvSpPr/>
          <p:nvPr/>
        </p:nvSpPr>
        <p:spPr bwMode="auto">
          <a:xfrm rot="13432565">
            <a:off x="5627496" y="2078772"/>
            <a:ext cx="1116099" cy="2198855"/>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4" name="Flecha arriba 3"/>
          <p:cNvSpPr/>
          <p:nvPr/>
        </p:nvSpPr>
        <p:spPr bwMode="auto">
          <a:xfrm rot="5400000">
            <a:off x="4869382" y="4251750"/>
            <a:ext cx="551438" cy="2679444"/>
          </a:xfrm>
          <a:prstGeom prst="upArrow">
            <a:avLst/>
          </a:prstGeom>
          <a:solidFill>
            <a:srgbClr val="00B0F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rriba 4"/>
          <p:cNvSpPr/>
          <p:nvPr/>
        </p:nvSpPr>
        <p:spPr bwMode="auto">
          <a:xfrm rot="10800000">
            <a:off x="4103298" y="4138956"/>
            <a:ext cx="877183" cy="1256285"/>
          </a:xfrm>
          <a:prstGeom prst="up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Flecha abajo 5"/>
          <p:cNvSpPr/>
          <p:nvPr/>
        </p:nvSpPr>
        <p:spPr bwMode="auto">
          <a:xfrm>
            <a:off x="7407536" y="5828685"/>
            <a:ext cx="307983" cy="616521"/>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Rectángulo 6"/>
          <p:cNvSpPr/>
          <p:nvPr/>
        </p:nvSpPr>
        <p:spPr bwMode="auto">
          <a:xfrm>
            <a:off x="606169" y="2636836"/>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FF0000"/>
                </a:solidFill>
              </a:rPr>
              <a:t>PK</a:t>
            </a:r>
            <a:endParaRPr kumimoji="0" lang="es-ES_tradnl" sz="1400" b="0" i="0" u="none" strike="noStrike" cap="none" normalizeH="0" baseline="0" dirty="0">
              <a:ln>
                <a:noFill/>
              </a:ln>
              <a:solidFill>
                <a:srgbClr val="FF0000"/>
              </a:solidFill>
              <a:effectLst/>
            </a:endParaRPr>
          </a:p>
        </p:txBody>
      </p:sp>
      <p:sp>
        <p:nvSpPr>
          <p:cNvPr id="8" name="Rectángulo 7"/>
          <p:cNvSpPr/>
          <p:nvPr/>
        </p:nvSpPr>
        <p:spPr bwMode="auto">
          <a:xfrm>
            <a:off x="1300543" y="2672866"/>
            <a:ext cx="29222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smtClean="0">
                <a:solidFill>
                  <a:srgbClr val="FF0000"/>
                </a:solidFill>
              </a:rPr>
              <a:t>K</a:t>
            </a:r>
            <a:endParaRPr kumimoji="0" lang="es-ES_tradnl" sz="1400" b="0" i="0" u="none" strike="noStrike" cap="none" normalizeH="0" baseline="0">
              <a:ln>
                <a:noFill/>
              </a:ln>
              <a:solidFill>
                <a:srgbClr val="FF0000"/>
              </a:solidFill>
              <a:effectLst/>
            </a:endParaRPr>
          </a:p>
        </p:txBody>
      </p:sp>
      <p:sp>
        <p:nvSpPr>
          <p:cNvPr id="9" name="Rectángulo 8"/>
          <p:cNvSpPr/>
          <p:nvPr/>
        </p:nvSpPr>
        <p:spPr bwMode="auto">
          <a:xfrm>
            <a:off x="827820" y="2481041"/>
            <a:ext cx="774368"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050" dirty="0" smtClean="0">
                <a:solidFill>
                  <a:srgbClr val="FF0000"/>
                </a:solidFill>
              </a:rPr>
              <a:t>QAPM</a:t>
            </a:r>
            <a:endParaRPr kumimoji="0" lang="es-ES_tradnl" sz="1050" b="0" i="0" u="none" strike="noStrike" cap="none" normalizeH="0" baseline="0" dirty="0">
              <a:ln>
                <a:noFill/>
              </a:ln>
              <a:solidFill>
                <a:srgbClr val="FF0000"/>
              </a:solidFill>
              <a:effectLst/>
            </a:endParaRPr>
          </a:p>
        </p:txBody>
      </p:sp>
      <p:sp>
        <p:nvSpPr>
          <p:cNvPr id="10" name="Rectángulo 9"/>
          <p:cNvSpPr/>
          <p:nvPr/>
        </p:nvSpPr>
        <p:spPr bwMode="auto">
          <a:xfrm>
            <a:off x="1562971" y="3019350"/>
            <a:ext cx="519701"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0070C0"/>
                </a:solidFill>
              </a:rPr>
              <a:t>XIIa</a:t>
            </a:r>
            <a:endParaRPr kumimoji="0" lang="es-ES_tradnl" sz="2000" b="0" i="0" u="none" strike="noStrike" cap="none" normalizeH="0" baseline="0" dirty="0">
              <a:ln>
                <a:noFill/>
              </a:ln>
              <a:solidFill>
                <a:srgbClr val="0070C0"/>
              </a:solidFill>
              <a:effectLst/>
            </a:endParaRPr>
          </a:p>
        </p:txBody>
      </p:sp>
      <p:sp>
        <p:nvSpPr>
          <p:cNvPr id="11" name="Rectángulo 10"/>
          <p:cNvSpPr/>
          <p:nvPr/>
        </p:nvSpPr>
        <p:spPr bwMode="auto">
          <a:xfrm>
            <a:off x="2134769" y="3597259"/>
            <a:ext cx="4320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FFFF00"/>
                </a:solidFill>
              </a:rPr>
              <a:t>XIa</a:t>
            </a:r>
            <a:endParaRPr kumimoji="0" lang="es-ES_tradnl" b="0" i="0" u="none" strike="noStrike" cap="none" normalizeH="0" baseline="0" dirty="0">
              <a:ln>
                <a:noFill/>
              </a:ln>
              <a:solidFill>
                <a:srgbClr val="FFFF00"/>
              </a:solidFill>
              <a:effectLst/>
            </a:endParaRPr>
          </a:p>
        </p:txBody>
      </p:sp>
      <p:sp>
        <p:nvSpPr>
          <p:cNvPr id="12" name="Rectángulo 11"/>
          <p:cNvSpPr/>
          <p:nvPr/>
        </p:nvSpPr>
        <p:spPr bwMode="auto">
          <a:xfrm>
            <a:off x="2842280" y="3798824"/>
            <a:ext cx="654963" cy="1518096"/>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92D050"/>
                </a:solidFill>
              </a:rPr>
              <a:t>IXa</a:t>
            </a:r>
            <a:endParaRPr lang="es-ES_tradnl" sz="2000" dirty="0" smtClean="0">
              <a:solidFill>
                <a:srgbClr val="92D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FL</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dirty="0" smtClean="0"/>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600" b="1" dirty="0" err="1" smtClean="0">
                <a:solidFill>
                  <a:srgbClr val="FFC000"/>
                </a:solidFill>
              </a:rPr>
              <a:t>VIIIa</a:t>
            </a:r>
            <a:endParaRPr kumimoji="0" lang="es-ES_tradnl" sz="1600" b="1" i="0" u="none" strike="noStrike" cap="none" normalizeH="0" baseline="0" dirty="0">
              <a:ln>
                <a:noFill/>
              </a:ln>
              <a:solidFill>
                <a:srgbClr val="FFC000"/>
              </a:solidFill>
              <a:effectLst/>
            </a:endParaRPr>
          </a:p>
        </p:txBody>
      </p:sp>
      <p:sp>
        <p:nvSpPr>
          <p:cNvPr id="14" name="Rectángulo 13"/>
          <p:cNvSpPr/>
          <p:nvPr/>
        </p:nvSpPr>
        <p:spPr bwMode="auto">
          <a:xfrm>
            <a:off x="4351790" y="4224073"/>
            <a:ext cx="351405" cy="543025"/>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dirty="0" err="1" smtClean="0">
                <a:solidFill>
                  <a:srgbClr val="00B050"/>
                </a:solidFill>
              </a:rPr>
              <a:t>Xa</a:t>
            </a:r>
            <a:endParaRPr lang="es-ES_tradnl" sz="1800" b="1" dirty="0" smtClean="0">
              <a:solidFill>
                <a:srgbClr val="00B05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t>FL</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1" i="0" u="none" strike="noStrike" cap="none" normalizeH="0" baseline="0" dirty="0" smtClean="0">
                <a:ln>
                  <a:noFill/>
                </a:ln>
                <a:solidFill>
                  <a:schemeClr val="tx1"/>
                </a:solidFill>
                <a:effectLst/>
              </a:rPr>
              <a:t>Ca+</a:t>
            </a:r>
          </a:p>
          <a:p>
            <a:pPr marL="0" marR="0" indent="0" algn="l" defTabSz="914400" rtl="0" eaLnBrk="1" fontAlgn="base" latinLnBrk="0" hangingPunct="1">
              <a:lnSpc>
                <a:spcPct val="100000"/>
              </a:lnSpc>
              <a:spcBef>
                <a:spcPct val="0"/>
              </a:spcBef>
              <a:spcAft>
                <a:spcPct val="0"/>
              </a:spcAft>
              <a:buClrTx/>
              <a:buSzTx/>
              <a:buFontTx/>
              <a:buNone/>
              <a:tabLst/>
            </a:pPr>
            <a:r>
              <a:rPr lang="es-ES_tradnl" sz="1400" b="1" dirty="0" smtClean="0">
                <a:solidFill>
                  <a:srgbClr val="002060"/>
                </a:solidFill>
              </a:rPr>
              <a:t>Va</a:t>
            </a:r>
            <a:endParaRPr kumimoji="0" lang="es-ES_tradnl" sz="1400" b="1" i="0" u="none" strike="noStrike" cap="none" normalizeH="0" baseline="0" dirty="0">
              <a:ln>
                <a:noFill/>
              </a:ln>
              <a:solidFill>
                <a:srgbClr val="002060"/>
              </a:solidFill>
              <a:effectLst/>
            </a:endParaRPr>
          </a:p>
        </p:txBody>
      </p:sp>
      <p:sp>
        <p:nvSpPr>
          <p:cNvPr id="15" name="Rectángulo 14"/>
          <p:cNvSpPr/>
          <p:nvPr/>
        </p:nvSpPr>
        <p:spPr bwMode="auto">
          <a:xfrm rot="18862953">
            <a:off x="5608933" y="2699365"/>
            <a:ext cx="1335690" cy="84387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b="1" dirty="0" smtClean="0">
                <a:solidFill>
                  <a:srgbClr val="002060"/>
                </a:solidFill>
              </a:rPr>
              <a:t> </a:t>
            </a:r>
            <a:r>
              <a:rPr lang="es-ES_tradnl" b="1" dirty="0" err="1" smtClean="0">
                <a:solidFill>
                  <a:srgbClr val="002060"/>
                </a:solidFill>
              </a:rPr>
              <a:t>VIIa</a:t>
            </a:r>
            <a:r>
              <a:rPr lang="es-ES_tradnl" b="1" dirty="0" smtClean="0">
                <a:solidFill>
                  <a:srgbClr val="002060"/>
                </a:solidFill>
              </a:rPr>
              <a:t> </a:t>
            </a:r>
          </a:p>
          <a:p>
            <a:pPr marL="0" marR="0" indent="0" algn="ctr" defTabSz="914400" rtl="0" eaLnBrk="1" fontAlgn="base" latinLnBrk="0" hangingPunct="1">
              <a:lnSpc>
                <a:spcPct val="100000"/>
              </a:lnSpc>
              <a:spcBef>
                <a:spcPct val="0"/>
              </a:spcBef>
              <a:spcAft>
                <a:spcPct val="0"/>
              </a:spcAft>
              <a:buClrTx/>
              <a:buSzTx/>
              <a:buFontTx/>
              <a:buNone/>
              <a:tabLst/>
            </a:pPr>
            <a:r>
              <a:rPr lang="es-ES_tradnl" sz="1800" dirty="0" smtClean="0"/>
              <a:t> FL </a:t>
            </a:r>
            <a:r>
              <a:rPr lang="mr-IN" sz="1800" dirty="0" smtClean="0"/>
              <a:t>–</a:t>
            </a:r>
            <a:r>
              <a:rPr lang="es-ES_tradnl" sz="1800" dirty="0" smtClean="0"/>
              <a:t>Ca+</a:t>
            </a:r>
            <a:endParaRPr kumimoji="0" lang="es-ES_tradnl" sz="1800" b="0" i="0" u="none" strike="noStrike" cap="none" normalizeH="0" baseline="0" dirty="0">
              <a:ln>
                <a:noFill/>
              </a:ln>
              <a:solidFill>
                <a:schemeClr val="tx1"/>
              </a:solidFill>
              <a:effectLst/>
            </a:endParaRPr>
          </a:p>
        </p:txBody>
      </p:sp>
      <p:sp>
        <p:nvSpPr>
          <p:cNvPr id="16" name="Explosión 1 15"/>
          <p:cNvSpPr/>
          <p:nvPr/>
        </p:nvSpPr>
        <p:spPr bwMode="auto">
          <a:xfrm>
            <a:off x="7681272" y="574214"/>
            <a:ext cx="942619" cy="910570"/>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1400" b="0" i="0" u="none" strike="noStrike" cap="none" normalizeH="0" baseline="0" dirty="0" smtClean="0">
                <a:ln>
                  <a:noFill/>
                </a:ln>
                <a:solidFill>
                  <a:srgbClr val="002060"/>
                </a:solidFill>
                <a:effectLst/>
                <a:latin typeface="Times New Roman" charset="0"/>
                <a:ea typeface="Times New Roman" charset="0"/>
                <a:cs typeface="Times New Roman" charset="0"/>
              </a:rPr>
              <a:t>FT</a:t>
            </a:r>
            <a:endParaRPr kumimoji="0" lang="es-ES_tradnl" sz="1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7" name="Rectángulo 16"/>
          <p:cNvSpPr/>
          <p:nvPr/>
        </p:nvSpPr>
        <p:spPr bwMode="auto">
          <a:xfrm flipV="1">
            <a:off x="4063299" y="5726855"/>
            <a:ext cx="45719" cy="45719"/>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rPr>
              <a:t>II</a:t>
            </a:r>
            <a:endParaRPr kumimoji="0" lang="es-ES_tradnl" sz="2000" b="0" i="0" u="none" strike="noStrike" cap="none" normalizeH="0" baseline="0" dirty="0">
              <a:ln>
                <a:noFill/>
              </a:ln>
              <a:solidFill>
                <a:srgbClr val="002060"/>
              </a:solidFill>
              <a:effectLst/>
            </a:endParaRPr>
          </a:p>
        </p:txBody>
      </p:sp>
      <p:sp>
        <p:nvSpPr>
          <p:cNvPr id="18" name="Explosión 1 17"/>
          <p:cNvSpPr/>
          <p:nvPr/>
        </p:nvSpPr>
        <p:spPr bwMode="auto">
          <a:xfrm>
            <a:off x="4621839" y="5179739"/>
            <a:ext cx="597225" cy="841549"/>
          </a:xfrm>
          <a:prstGeom prst="irregularSeal1">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solidFill>
                  <a:srgbClr val="002060"/>
                </a:solidFill>
              </a:rPr>
              <a:t>IIa</a:t>
            </a:r>
            <a:endParaRPr lang="es-ES_tradnl" sz="1400" dirty="0" smtClean="0">
              <a:solidFill>
                <a:srgbClr val="002060"/>
              </a:solidFill>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000" dirty="0">
                <a:solidFill>
                  <a:srgbClr val="002060"/>
                </a:solidFill>
              </a:rPr>
              <a:t>T</a:t>
            </a:r>
            <a:r>
              <a:rPr kumimoji="0" lang="es-ES_tradnl" sz="1000" b="0" i="0" u="none" strike="noStrike" cap="none" normalizeH="0" baseline="0" dirty="0" smtClean="0">
                <a:ln>
                  <a:noFill/>
                </a:ln>
                <a:solidFill>
                  <a:srgbClr val="002060"/>
                </a:solidFill>
                <a:effectLst/>
              </a:rPr>
              <a:t>rombina</a:t>
            </a:r>
            <a:endParaRPr kumimoji="0" lang="es-ES_tradnl" sz="1000" b="0" i="0" u="none" strike="noStrike" cap="none" normalizeH="0" baseline="0" dirty="0">
              <a:ln>
                <a:noFill/>
              </a:ln>
              <a:solidFill>
                <a:srgbClr val="002060"/>
              </a:solidFill>
              <a:effectLst/>
            </a:endParaRPr>
          </a:p>
        </p:txBody>
      </p:sp>
      <p:sp>
        <p:nvSpPr>
          <p:cNvPr id="19" name="Rectángulo 18"/>
          <p:cNvSpPr/>
          <p:nvPr/>
        </p:nvSpPr>
        <p:spPr bwMode="auto">
          <a:xfrm>
            <a:off x="7031054" y="4274782"/>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err="1" smtClean="0"/>
              <a:t>Fibrin</a:t>
            </a:r>
            <a:r>
              <a:rPr lang="es-ES" sz="1400" dirty="0" err="1" smtClean="0"/>
              <a:t>ò</a:t>
            </a:r>
            <a:r>
              <a:rPr lang="es-ES_tradnl" sz="1400" dirty="0" err="1" smtClean="0"/>
              <a:t>geno</a:t>
            </a:r>
            <a:r>
              <a:rPr lang="es-ES_tradnl" sz="1400" dirty="0" smtClean="0"/>
              <a:t> - I</a:t>
            </a:r>
            <a:endParaRPr kumimoji="0" lang="es-ES_tradnl" sz="1400" b="0" i="0" u="none" strike="noStrike" cap="none" normalizeH="0" baseline="0" dirty="0">
              <a:ln>
                <a:noFill/>
              </a:ln>
              <a:solidFill>
                <a:schemeClr val="tx1"/>
              </a:solidFill>
              <a:effectLst/>
            </a:endParaRPr>
          </a:p>
        </p:txBody>
      </p:sp>
      <p:sp>
        <p:nvSpPr>
          <p:cNvPr id="20" name="Rectángulo 19"/>
          <p:cNvSpPr/>
          <p:nvPr/>
        </p:nvSpPr>
        <p:spPr bwMode="auto">
          <a:xfrm>
            <a:off x="6990503" y="5335111"/>
            <a:ext cx="164963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t>Fibrina Soluble</a:t>
            </a:r>
            <a:endParaRPr kumimoji="0" lang="es-ES_tradnl" sz="1400" b="0" i="0" u="none" strike="noStrike" cap="none" normalizeH="0" baseline="0" dirty="0">
              <a:ln>
                <a:noFill/>
              </a:ln>
              <a:solidFill>
                <a:schemeClr val="tx1"/>
              </a:solidFill>
              <a:effectLst/>
            </a:endParaRPr>
          </a:p>
        </p:txBody>
      </p:sp>
      <p:sp>
        <p:nvSpPr>
          <p:cNvPr id="21" name="Rectángulo 20"/>
          <p:cNvSpPr/>
          <p:nvPr/>
        </p:nvSpPr>
        <p:spPr bwMode="auto">
          <a:xfrm>
            <a:off x="6980666" y="6525044"/>
            <a:ext cx="1791327"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200" dirty="0" smtClean="0"/>
              <a:t>FIBRINA ESTABLE</a:t>
            </a:r>
            <a:endParaRPr kumimoji="0" lang="es-ES_tradnl" sz="1200" b="0" i="0" u="none" strike="noStrike" cap="none" normalizeH="0" baseline="0" dirty="0">
              <a:ln>
                <a:noFill/>
              </a:ln>
              <a:solidFill>
                <a:schemeClr val="tx1"/>
              </a:solidFill>
              <a:effectLst/>
            </a:endParaRPr>
          </a:p>
        </p:txBody>
      </p:sp>
      <p:sp>
        <p:nvSpPr>
          <p:cNvPr id="22" name="Rectángulo 21"/>
          <p:cNvSpPr/>
          <p:nvPr/>
        </p:nvSpPr>
        <p:spPr bwMode="auto">
          <a:xfrm>
            <a:off x="6484824" y="5964089"/>
            <a:ext cx="683900"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dirty="0" err="1" smtClean="0">
                <a:solidFill>
                  <a:srgbClr val="FFC000"/>
                </a:solidFill>
              </a:rPr>
              <a:t>XIIIa</a:t>
            </a:r>
            <a:endParaRPr kumimoji="0" lang="es-ES_tradnl" sz="2000" b="0" i="0" u="none" strike="noStrike" cap="none" normalizeH="0" baseline="0" dirty="0">
              <a:ln>
                <a:noFill/>
              </a:ln>
              <a:solidFill>
                <a:srgbClr val="FFC000"/>
              </a:solidFill>
              <a:effectLst/>
            </a:endParaRPr>
          </a:p>
        </p:txBody>
      </p:sp>
      <p:sp>
        <p:nvSpPr>
          <p:cNvPr id="23" name="Flecha abajo 22"/>
          <p:cNvSpPr/>
          <p:nvPr/>
        </p:nvSpPr>
        <p:spPr bwMode="auto">
          <a:xfrm>
            <a:off x="7414153" y="4718756"/>
            <a:ext cx="289405" cy="58378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24" name="Line 69"/>
          <p:cNvSpPr>
            <a:spLocks noChangeShapeType="1"/>
          </p:cNvSpPr>
          <p:nvPr/>
        </p:nvSpPr>
        <p:spPr bwMode="auto">
          <a:xfrm flipV="1">
            <a:off x="4170408" y="5629927"/>
            <a:ext cx="529851" cy="2577"/>
          </a:xfrm>
          <a:prstGeom prst="line">
            <a:avLst/>
          </a:prstGeom>
          <a:noFill/>
          <a:ln w="4445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wrap="none" anchor="ctr"/>
          <a:lstStyle/>
          <a:p>
            <a:endParaRPr lang="es-ES_tradnl" sz="1400"/>
          </a:p>
        </p:txBody>
      </p:sp>
      <p:sp>
        <p:nvSpPr>
          <p:cNvPr id="25" name="Elipse 24"/>
          <p:cNvSpPr/>
          <p:nvPr/>
        </p:nvSpPr>
        <p:spPr bwMode="auto">
          <a:xfrm flipV="1">
            <a:off x="201233"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6" name="Elipse 25"/>
          <p:cNvSpPr/>
          <p:nvPr/>
        </p:nvSpPr>
        <p:spPr bwMode="auto">
          <a:xfrm flipV="1">
            <a:off x="539808" y="1306715"/>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27" name="Elipse 26"/>
          <p:cNvSpPr/>
          <p:nvPr/>
        </p:nvSpPr>
        <p:spPr bwMode="auto">
          <a:xfrm flipV="1">
            <a:off x="878383" y="1306714"/>
            <a:ext cx="237233" cy="296371"/>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1800" b="1" dirty="0">
                <a:solidFill>
                  <a:srgbClr val="002060"/>
                </a:solidFill>
              </a:rPr>
              <a:t>-</a:t>
            </a:r>
            <a:endParaRPr kumimoji="0" lang="es-ES_tradnl" sz="1800" b="1" i="0" u="none" strike="noStrike" cap="none" normalizeH="0" baseline="0" dirty="0">
              <a:ln>
                <a:noFill/>
              </a:ln>
              <a:solidFill>
                <a:srgbClr val="002060"/>
              </a:solidFill>
              <a:effectLst/>
            </a:endParaRPr>
          </a:p>
        </p:txBody>
      </p:sp>
      <p:sp>
        <p:nvSpPr>
          <p:cNvPr id="33" name="Rectángulo 32"/>
          <p:cNvSpPr/>
          <p:nvPr/>
        </p:nvSpPr>
        <p:spPr bwMode="auto">
          <a:xfrm>
            <a:off x="6865037" y="4202246"/>
            <a:ext cx="1758855" cy="1504367"/>
          </a:xfrm>
          <a:prstGeom prst="rect">
            <a:avLst/>
          </a:prstGeom>
          <a:noFill/>
          <a:ln w="44450"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34" name="Rectángulo redondeado 33"/>
          <p:cNvSpPr/>
          <p:nvPr/>
        </p:nvSpPr>
        <p:spPr bwMode="auto">
          <a:xfrm>
            <a:off x="6781172" y="3256625"/>
            <a:ext cx="1800200" cy="809710"/>
          </a:xfrm>
          <a:prstGeom prst="roundRect">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800" b="1" i="0" u="none" strike="noStrike" cap="none" normalizeH="0" baseline="0" dirty="0" smtClean="0">
                <a:ln>
                  <a:noFill/>
                </a:ln>
                <a:solidFill>
                  <a:srgbClr val="002060"/>
                </a:solidFill>
                <a:effectLst/>
                <a:latin typeface="Times New Roman" charset="0"/>
                <a:ea typeface="Times New Roman" charset="0"/>
                <a:cs typeface="Times New Roman" charset="0"/>
              </a:rPr>
              <a:t>TT</a:t>
            </a:r>
          </a:p>
          <a:p>
            <a:pPr marL="0" marR="0" indent="0" algn="ctr" defTabSz="914400" rtl="0" eaLnBrk="1" fontAlgn="base" latinLnBrk="0" hangingPunct="1">
              <a:lnSpc>
                <a:spcPct val="100000"/>
              </a:lnSpc>
              <a:spcBef>
                <a:spcPct val="0"/>
              </a:spcBef>
              <a:spcAft>
                <a:spcPct val="0"/>
              </a:spcAft>
              <a:buClrTx/>
              <a:buSzTx/>
              <a:buFontTx/>
              <a:buNone/>
              <a:tabLst/>
            </a:pPr>
            <a:r>
              <a:rPr lang="es-ES_tradnl" sz="1400" b="1" dirty="0" smtClean="0">
                <a:solidFill>
                  <a:srgbClr val="002060"/>
                </a:solidFill>
              </a:rPr>
              <a:t>Tiempo de Trombina</a:t>
            </a:r>
            <a:endParaRPr kumimoji="0" lang="es-ES_tradnl" sz="1400" b="1" i="0" u="none" strike="noStrike" cap="none" normalizeH="0" baseline="0" dirty="0">
              <a:ln>
                <a:noFill/>
              </a:ln>
              <a:solidFill>
                <a:srgbClr val="002060"/>
              </a:solidFill>
              <a:effectLst/>
            </a:endParaRPr>
          </a:p>
        </p:txBody>
      </p:sp>
      <p:sp>
        <p:nvSpPr>
          <p:cNvPr id="36" name="Rectángulo redondeado 35"/>
          <p:cNvSpPr/>
          <p:nvPr/>
        </p:nvSpPr>
        <p:spPr bwMode="auto">
          <a:xfrm>
            <a:off x="4120653" y="3390486"/>
            <a:ext cx="795393" cy="592341"/>
          </a:xfrm>
          <a:prstGeom prst="roundRect">
            <a:avLst/>
          </a:prstGeom>
          <a:solidFill>
            <a:srgbClr val="FFC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err="1" smtClean="0">
                <a:ln>
                  <a:noFill/>
                </a:ln>
                <a:solidFill>
                  <a:srgbClr val="002060"/>
                </a:solidFill>
                <a:effectLst/>
              </a:rPr>
              <a:t>aPTT</a:t>
            </a:r>
            <a:endParaRPr kumimoji="0" lang="es-ES_tradnl" sz="1400" b="0" i="0" u="none" strike="noStrike" cap="none" normalizeH="0" baseline="0" dirty="0" smtClean="0">
              <a:ln>
                <a:noFill/>
              </a:ln>
              <a:solidFill>
                <a:srgbClr val="002060"/>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lang="es-ES_tradnl" sz="1400" dirty="0" smtClean="0">
                <a:solidFill>
                  <a:srgbClr val="002060"/>
                </a:solidFill>
              </a:rPr>
              <a:t>TP</a:t>
            </a:r>
            <a:endParaRPr kumimoji="0" lang="es-ES_tradnl" sz="1400" b="0" i="0" u="none" strike="noStrike" cap="none" normalizeH="0" baseline="0" dirty="0">
              <a:ln>
                <a:noFill/>
              </a:ln>
              <a:solidFill>
                <a:srgbClr val="002060"/>
              </a:solidFill>
              <a:effectLst/>
            </a:endParaRPr>
          </a:p>
        </p:txBody>
      </p:sp>
      <p:sp>
        <p:nvSpPr>
          <p:cNvPr id="37" name="Elipse 36"/>
          <p:cNvSpPr/>
          <p:nvPr/>
        </p:nvSpPr>
        <p:spPr bwMode="auto">
          <a:xfrm>
            <a:off x="6387863" y="5788839"/>
            <a:ext cx="936027" cy="712909"/>
          </a:xfrm>
          <a:prstGeom prst="ellipse">
            <a:avLst/>
          </a:prstGeom>
          <a:noFill/>
          <a:ln w="38100" cap="flat" cmpd="sng" algn="ctr">
            <a:solidFill>
              <a:schemeClr val="accent3">
                <a:lumMod val="90000"/>
              </a:schemeClr>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400" b="0" i="0" u="none" strike="noStrike" cap="none" normalizeH="0" baseline="0">
              <a:ln>
                <a:noFill/>
              </a:ln>
              <a:solidFill>
                <a:schemeClr val="tx1"/>
              </a:solidFill>
              <a:effectLst/>
              <a:latin typeface="Times New Roman" charset="0"/>
              <a:ea typeface="Times New Roman" charset="0"/>
              <a:cs typeface="Times New Roman" charset="0"/>
            </a:endParaRPr>
          </a:p>
        </p:txBody>
      </p:sp>
      <p:cxnSp>
        <p:nvCxnSpPr>
          <p:cNvPr id="39" name="Conector recto de flecha 38"/>
          <p:cNvCxnSpPr/>
          <p:nvPr/>
        </p:nvCxnSpPr>
        <p:spPr bwMode="auto">
          <a:xfrm flipH="1">
            <a:off x="4026364" y="6271440"/>
            <a:ext cx="2266229" cy="240753"/>
          </a:xfrm>
          <a:prstGeom prst="straightConnector1">
            <a:avLst/>
          </a:prstGeom>
          <a:solidFill>
            <a:schemeClr val="accent1"/>
          </a:solidFill>
          <a:ln w="571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Rectángulo redondeado 40"/>
          <p:cNvSpPr/>
          <p:nvPr/>
        </p:nvSpPr>
        <p:spPr bwMode="auto">
          <a:xfrm>
            <a:off x="1272463" y="6039299"/>
            <a:ext cx="2726079" cy="634945"/>
          </a:xfrm>
          <a:prstGeom prst="roundRect">
            <a:avLst/>
          </a:prstGeom>
          <a:solidFill>
            <a:srgbClr val="73F43F"/>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1100" b="0" i="0" u="none" strike="noStrike" cap="none" normalizeH="0" baseline="0" dirty="0" smtClean="0">
                <a:ln>
                  <a:noFill/>
                </a:ln>
                <a:solidFill>
                  <a:srgbClr val="002060"/>
                </a:solidFill>
                <a:effectLst/>
              </a:rPr>
              <a:t>NINGUNA DE ESTAS PRUEBAS </a:t>
            </a:r>
          </a:p>
          <a:p>
            <a:pPr marL="0" marR="0" indent="0" algn="l" defTabSz="914400" rtl="0" eaLnBrk="1" fontAlgn="base" latinLnBrk="0" hangingPunct="1">
              <a:lnSpc>
                <a:spcPct val="100000"/>
              </a:lnSpc>
              <a:spcBef>
                <a:spcPct val="0"/>
              </a:spcBef>
              <a:spcAft>
                <a:spcPct val="0"/>
              </a:spcAft>
              <a:buClrTx/>
              <a:buSzTx/>
              <a:buFontTx/>
              <a:buNone/>
              <a:tabLst/>
            </a:pPr>
            <a:r>
              <a:rPr lang="es-ES_tradnl" sz="1100" dirty="0" smtClean="0">
                <a:solidFill>
                  <a:srgbClr val="002060"/>
                </a:solidFill>
              </a:rPr>
              <a:t>MIDE EL DEFICIT DE F XIII</a:t>
            </a:r>
            <a:endParaRPr kumimoji="0" lang="es-ES_tradnl" sz="1100" b="0" i="0" u="none" strike="noStrike" cap="none" normalizeH="0" baseline="0" dirty="0">
              <a:ln>
                <a:noFill/>
              </a:ln>
              <a:solidFill>
                <a:srgbClr val="002060"/>
              </a:solidFill>
              <a:effectLst/>
            </a:endParaRPr>
          </a:p>
        </p:txBody>
      </p:sp>
      <p:pic>
        <p:nvPicPr>
          <p:cNvPr id="38" name="Imagen 37"/>
          <p:cNvPicPr>
            <a:picLocks noChangeAspect="1"/>
          </p:cNvPicPr>
          <p:nvPr/>
        </p:nvPicPr>
        <p:blipFill>
          <a:blip r:embed="rId2"/>
          <a:stretch>
            <a:fillRect/>
          </a:stretch>
        </p:blipFill>
        <p:spPr>
          <a:xfrm>
            <a:off x="576393" y="801224"/>
            <a:ext cx="2059109" cy="1430936"/>
          </a:xfrm>
          <a:prstGeom prst="rect">
            <a:avLst/>
          </a:prstGeom>
        </p:spPr>
      </p:pic>
      <p:pic>
        <p:nvPicPr>
          <p:cNvPr id="42" name="Imagen 41"/>
          <p:cNvPicPr>
            <a:picLocks noChangeAspect="1"/>
          </p:cNvPicPr>
          <p:nvPr/>
        </p:nvPicPr>
        <p:blipFill>
          <a:blip r:embed="rId2"/>
          <a:stretch>
            <a:fillRect/>
          </a:stretch>
        </p:blipFill>
        <p:spPr>
          <a:xfrm>
            <a:off x="5226344" y="747275"/>
            <a:ext cx="2059109" cy="1430936"/>
          </a:xfrm>
          <a:prstGeom prst="rect">
            <a:avLst/>
          </a:prstGeom>
        </p:spPr>
      </p:pic>
      <p:sp>
        <p:nvSpPr>
          <p:cNvPr id="43" name="Rectángulo 42"/>
          <p:cNvSpPr/>
          <p:nvPr/>
        </p:nvSpPr>
        <p:spPr bwMode="auto">
          <a:xfrm>
            <a:off x="346361" y="980728"/>
            <a:ext cx="444643" cy="382514"/>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b="1" smtClean="0">
                <a:solidFill>
                  <a:srgbClr val="FFC000"/>
                </a:solidFill>
              </a:rPr>
              <a:t>FC</a:t>
            </a:r>
            <a:endParaRPr kumimoji="0" lang="es-ES_tradnl" sz="1800" b="1" i="0" u="none" strike="noStrike" cap="none" normalizeH="0" baseline="0">
              <a:ln>
                <a:noFill/>
              </a:ln>
              <a:solidFill>
                <a:srgbClr val="FFC000"/>
              </a:solidFill>
              <a:effectLst/>
            </a:endParaRPr>
          </a:p>
        </p:txBody>
      </p:sp>
      <p:sp>
        <p:nvSpPr>
          <p:cNvPr id="40" name="Rectángulo redondeado 39"/>
          <p:cNvSpPr/>
          <p:nvPr/>
        </p:nvSpPr>
        <p:spPr bwMode="auto">
          <a:xfrm>
            <a:off x="1899582" y="1390765"/>
            <a:ext cx="3968562" cy="445720"/>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2800" smtClean="0">
                <a:solidFill>
                  <a:srgbClr val="002060"/>
                </a:solidFill>
              </a:rPr>
              <a:t>Plasma de mi Pte.</a:t>
            </a:r>
            <a:endParaRPr kumimoji="0" lang="es-ES_tradnl" sz="2800" b="0" i="0" u="none" strike="noStrike" cap="none" normalizeH="0" baseline="0">
              <a:ln>
                <a:noFill/>
              </a:ln>
              <a:solidFill>
                <a:srgbClr val="002060"/>
              </a:solidFill>
              <a:effectLst/>
            </a:endParaRPr>
          </a:p>
        </p:txBody>
      </p:sp>
      <p:pic>
        <p:nvPicPr>
          <p:cNvPr id="48" name="Imagen 47"/>
          <p:cNvPicPr>
            <a:picLocks noChangeAspect="1"/>
          </p:cNvPicPr>
          <p:nvPr/>
        </p:nvPicPr>
        <p:blipFill>
          <a:blip r:embed="rId3"/>
          <a:stretch>
            <a:fillRect/>
          </a:stretch>
        </p:blipFill>
        <p:spPr>
          <a:xfrm>
            <a:off x="3286061" y="120772"/>
            <a:ext cx="1226508" cy="1029204"/>
          </a:xfrm>
          <a:prstGeom prst="rect">
            <a:avLst/>
          </a:prstGeom>
        </p:spPr>
      </p:pic>
      <p:pic>
        <p:nvPicPr>
          <p:cNvPr id="49" name="Imagen 48"/>
          <p:cNvPicPr>
            <a:picLocks noChangeAspect="1"/>
          </p:cNvPicPr>
          <p:nvPr/>
        </p:nvPicPr>
        <p:blipFill>
          <a:blip r:embed="rId2"/>
          <a:stretch>
            <a:fillRect/>
          </a:stretch>
        </p:blipFill>
        <p:spPr>
          <a:xfrm>
            <a:off x="4971945" y="4520062"/>
            <a:ext cx="2059109" cy="1430936"/>
          </a:xfrm>
          <a:prstGeom prst="rect">
            <a:avLst/>
          </a:prstGeom>
        </p:spPr>
      </p:pic>
      <p:sp>
        <p:nvSpPr>
          <p:cNvPr id="50" name="Llamada de flecha hacia abajo 49"/>
          <p:cNvSpPr/>
          <p:nvPr/>
        </p:nvSpPr>
        <p:spPr bwMode="auto">
          <a:xfrm>
            <a:off x="5371138" y="4203066"/>
            <a:ext cx="1260909" cy="549695"/>
          </a:xfrm>
          <a:prstGeom prst="downArrowCallout">
            <a:avLst/>
          </a:prstGeom>
          <a:solidFill>
            <a:srgbClr val="73F43F"/>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smtClean="0">
                <a:solidFill>
                  <a:srgbClr val="002060"/>
                </a:solidFill>
                <a:latin typeface="+mj-lt"/>
              </a:rPr>
              <a:t>Trombina</a:t>
            </a:r>
            <a:endParaRPr kumimoji="0" lang="es-ES_tradnl" sz="2000" b="0" i="0" u="none" strike="noStrike" cap="none" normalizeH="0" baseline="0">
              <a:ln>
                <a:noFill/>
              </a:ln>
              <a:solidFill>
                <a:srgbClr val="002060"/>
              </a:solidFill>
              <a:effectLst/>
              <a:latin typeface="+mj-lt"/>
            </a:endParaRPr>
          </a:p>
        </p:txBody>
      </p:sp>
    </p:spTree>
    <p:extLst>
      <p:ext uri="{BB962C8B-B14F-4D97-AF65-F5344CB8AC3E}">
        <p14:creationId xmlns:p14="http://schemas.microsoft.com/office/powerpoint/2010/main" val="7237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heckerboard(across)">
                                      <p:cBhvr>
                                        <p:cTn id="7" dur="500"/>
                                        <p:tgtEl>
                                          <p:spTgt spid="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heckerboard(across)">
                                      <p:cBhvr>
                                        <p:cTn id="10" dur="500"/>
                                        <p:tgtEl>
                                          <p:spTgt spid="3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heckerboard(across)">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771800" y="169328"/>
            <a:ext cx="3600400" cy="1099432"/>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600" dirty="0" smtClean="0">
                <a:solidFill>
                  <a:srgbClr val="FFC000"/>
                </a:solidFill>
                <a:latin typeface="+mj-lt"/>
              </a:rPr>
              <a:t>TT</a:t>
            </a:r>
            <a:endParaRPr lang="es-ES" sz="3600" dirty="0">
              <a:solidFill>
                <a:srgbClr val="FFC000"/>
              </a:solidFill>
              <a:latin typeface="+mj-lt"/>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2800" dirty="0" smtClean="0">
                <a:solidFill>
                  <a:srgbClr val="FFC000"/>
                </a:solidFill>
                <a:latin typeface="+mj-lt"/>
              </a:rPr>
              <a:t>TIEMPO TROMBINA </a:t>
            </a:r>
          </a:p>
        </p:txBody>
      </p:sp>
      <p:sp>
        <p:nvSpPr>
          <p:cNvPr id="3" name="Rectángulo redondeado 2"/>
          <p:cNvSpPr/>
          <p:nvPr/>
        </p:nvSpPr>
        <p:spPr bwMode="auto">
          <a:xfrm>
            <a:off x="179512" y="1890676"/>
            <a:ext cx="2304256" cy="648072"/>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3200" smtClean="0">
                <a:solidFill>
                  <a:srgbClr val="FF0000"/>
                </a:solidFill>
                <a:latin typeface="+mj-lt"/>
              </a:rPr>
              <a:t>EVALUA:</a:t>
            </a:r>
            <a:endParaRPr kumimoji="0" lang="es-ES_tradnl" sz="3200" b="0" i="0" u="none" strike="noStrike" cap="none" normalizeH="0" baseline="0">
              <a:ln>
                <a:noFill/>
              </a:ln>
              <a:solidFill>
                <a:srgbClr val="FF0000"/>
              </a:solidFill>
              <a:effectLst/>
              <a:latin typeface="+mj-lt"/>
            </a:endParaRPr>
          </a:p>
        </p:txBody>
      </p:sp>
      <p:sp>
        <p:nvSpPr>
          <p:cNvPr id="4" name="Rectángulo redondeado 3"/>
          <p:cNvSpPr/>
          <p:nvPr/>
        </p:nvSpPr>
        <p:spPr bwMode="auto">
          <a:xfrm>
            <a:off x="2699792" y="1667745"/>
            <a:ext cx="2736304" cy="1512168"/>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800" b="0" i="0" u="none" strike="noStrike" cap="none" normalizeH="0" baseline="0" smtClean="0">
                <a:ln>
                  <a:noFill/>
                </a:ln>
                <a:solidFill>
                  <a:srgbClr val="002060"/>
                </a:solidFill>
                <a:effectLst/>
                <a:latin typeface="Times New Roman" charset="0"/>
                <a:ea typeface="Times New Roman" charset="0"/>
                <a:cs typeface="Times New Roman" charset="0"/>
              </a:rPr>
              <a:t>CALIDAD</a:t>
            </a:r>
          </a:p>
          <a:p>
            <a:pPr marR="0" algn="l" defTabSz="914400" rtl="0" eaLnBrk="1" fontAlgn="base" latinLnBrk="0" hangingPunct="1">
              <a:lnSpc>
                <a:spcPct val="100000"/>
              </a:lnSpc>
              <a:spcBef>
                <a:spcPct val="0"/>
              </a:spcBef>
              <a:spcAft>
                <a:spcPct val="0"/>
              </a:spcAft>
              <a:buClrTx/>
              <a:buSzTx/>
              <a:tabLst/>
            </a:pPr>
            <a:endParaRPr kumimoji="0" lang="es-ES_tradnl" sz="2800" b="0" i="0" u="none" strike="noStrike" cap="none" normalizeH="0" baseline="0" dirty="0" smtClean="0">
              <a:ln>
                <a:noFill/>
              </a:ln>
              <a:solidFill>
                <a:srgbClr val="002060"/>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2800" dirty="0" smtClean="0">
                <a:solidFill>
                  <a:srgbClr val="002060"/>
                </a:solidFill>
              </a:rPr>
              <a:t>CANTIDAD</a:t>
            </a:r>
            <a:endParaRPr kumimoji="0" lang="es-ES_tradnl" sz="2800" b="0" i="0" u="none" strike="noStrike" cap="none" normalizeH="0" baseline="0" dirty="0">
              <a:ln>
                <a:noFill/>
              </a:ln>
              <a:solidFill>
                <a:srgbClr val="002060"/>
              </a:solidFill>
              <a:effectLst/>
            </a:endParaRPr>
          </a:p>
        </p:txBody>
      </p:sp>
      <p:sp>
        <p:nvSpPr>
          <p:cNvPr id="5" name="Rectángulo redondeado 4"/>
          <p:cNvSpPr/>
          <p:nvPr/>
        </p:nvSpPr>
        <p:spPr bwMode="auto">
          <a:xfrm>
            <a:off x="5652120" y="2091332"/>
            <a:ext cx="3024336" cy="648072"/>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mj-lt"/>
                <a:ea typeface="Times New Roman" charset="0"/>
                <a:cs typeface="Times New Roman" charset="0"/>
              </a:rPr>
              <a:t>FIBRINOGENO</a:t>
            </a:r>
            <a:endParaRPr kumimoji="0" lang="es-ES_tradnl" sz="3200" b="0" i="0" u="none" strike="noStrike" cap="none" normalizeH="0" baseline="0" dirty="0">
              <a:ln>
                <a:noFill/>
              </a:ln>
              <a:solidFill>
                <a:srgbClr val="002060"/>
              </a:solidFill>
              <a:effectLst/>
              <a:latin typeface="+mj-lt"/>
              <a:ea typeface="Times New Roman" charset="0"/>
              <a:cs typeface="Times New Roman" charset="0"/>
            </a:endParaRPr>
          </a:p>
        </p:txBody>
      </p:sp>
      <p:sp>
        <p:nvSpPr>
          <p:cNvPr id="6" name="Rectángulo redondeado 5"/>
          <p:cNvSpPr/>
          <p:nvPr/>
        </p:nvSpPr>
        <p:spPr bwMode="auto">
          <a:xfrm>
            <a:off x="179512" y="3649538"/>
            <a:ext cx="3600400" cy="648072"/>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sz="3200" smtClean="0">
                <a:solidFill>
                  <a:srgbClr val="FF0000"/>
                </a:solidFill>
                <a:latin typeface="+mj-lt"/>
              </a:rPr>
              <a:t>SENSIBILIDAD:</a:t>
            </a:r>
            <a:endParaRPr kumimoji="0" lang="es-ES_tradnl" sz="3200" b="0" i="0" u="none" strike="noStrike" cap="none" normalizeH="0" baseline="0">
              <a:ln>
                <a:noFill/>
              </a:ln>
              <a:solidFill>
                <a:srgbClr val="FF0000"/>
              </a:solidFill>
              <a:effectLst/>
              <a:latin typeface="+mj-lt"/>
            </a:endParaRPr>
          </a:p>
        </p:txBody>
      </p:sp>
      <p:sp>
        <p:nvSpPr>
          <p:cNvPr id="7" name="Rectángulo redondeado 6"/>
          <p:cNvSpPr/>
          <p:nvPr/>
        </p:nvSpPr>
        <p:spPr bwMode="auto">
          <a:xfrm>
            <a:off x="3059832" y="4390725"/>
            <a:ext cx="4752528" cy="864096"/>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algn="ctr"/>
            <a:r>
              <a:rPr lang="es-ES_tradnl" sz="4000" dirty="0">
                <a:solidFill>
                  <a:srgbClr val="FFC000"/>
                </a:solidFill>
              </a:rPr>
              <a:t>menor </a:t>
            </a:r>
            <a:r>
              <a:rPr lang="es-ES_tradnl" sz="4000" dirty="0" smtClean="0">
                <a:solidFill>
                  <a:srgbClr val="FFC000"/>
                </a:solidFill>
              </a:rPr>
              <a:t>100mg</a:t>
            </a:r>
            <a:r>
              <a:rPr lang="es-ES_tradnl" sz="4000" dirty="0">
                <a:solidFill>
                  <a:srgbClr val="FFC000"/>
                </a:solidFill>
              </a:rPr>
              <a:t>./dl.</a:t>
            </a:r>
            <a:endParaRPr kumimoji="0" lang="es-ES_tradnl" sz="4000" b="0" i="0" u="none" strike="noStrike" cap="none" normalizeH="0" baseline="0" dirty="0">
              <a:ln>
                <a:noFill/>
              </a:ln>
              <a:solidFill>
                <a:srgbClr val="FFC000"/>
              </a:solidFill>
              <a:effectLst/>
              <a:latin typeface="+mj-lt"/>
            </a:endParaRPr>
          </a:p>
        </p:txBody>
      </p:sp>
      <p:sp>
        <p:nvSpPr>
          <p:cNvPr id="9" name="Rectángulo redondeado 8"/>
          <p:cNvSpPr/>
          <p:nvPr/>
        </p:nvSpPr>
        <p:spPr bwMode="auto">
          <a:xfrm>
            <a:off x="1871700" y="5528772"/>
            <a:ext cx="5544616" cy="50405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latin typeface="+mj-lt"/>
              </a:rPr>
              <a:t>Mide el Paso del </a:t>
            </a:r>
            <a:r>
              <a:rPr lang="es-ES_tradnl" dirty="0" err="1" smtClean="0">
                <a:solidFill>
                  <a:srgbClr val="002060"/>
                </a:solidFill>
                <a:latin typeface="+mj-lt"/>
              </a:rPr>
              <a:t>Fibrinogeno</a:t>
            </a:r>
            <a:r>
              <a:rPr lang="es-ES_tradnl" dirty="0" smtClean="0">
                <a:solidFill>
                  <a:srgbClr val="002060"/>
                </a:solidFill>
                <a:latin typeface="+mj-lt"/>
              </a:rPr>
              <a:t> a Fibrina</a:t>
            </a:r>
            <a:endParaRPr kumimoji="0" lang="es-ES_tradnl" sz="2400" b="0" i="0" u="none" strike="noStrike" cap="none" normalizeH="0" baseline="0" dirty="0">
              <a:ln>
                <a:noFill/>
              </a:ln>
              <a:solidFill>
                <a:srgbClr val="002060"/>
              </a:solidFill>
              <a:effectLst/>
              <a:latin typeface="+mj-lt"/>
            </a:endParaRPr>
          </a:p>
        </p:txBody>
      </p:sp>
      <p:sp>
        <p:nvSpPr>
          <p:cNvPr id="10" name="Rectángulo redondeado 9"/>
          <p:cNvSpPr/>
          <p:nvPr/>
        </p:nvSpPr>
        <p:spPr bwMode="auto">
          <a:xfrm>
            <a:off x="251520" y="6177601"/>
            <a:ext cx="2808312" cy="576064"/>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smtClean="0">
                <a:ln>
                  <a:noFill/>
                </a:ln>
                <a:solidFill>
                  <a:srgbClr val="FFC000"/>
                </a:solidFill>
                <a:effectLst/>
                <a:latin typeface="+mj-lt"/>
                <a:ea typeface="Times New Roman" charset="0"/>
                <a:cs typeface="Times New Roman" charset="0"/>
              </a:rPr>
              <a:t>VN: 15s</a:t>
            </a:r>
            <a:r>
              <a:rPr kumimoji="0" lang="es-ES_tradnl" sz="3200" b="0" i="0" u="none" strike="noStrike" cap="none" normalizeH="0" dirty="0" smtClean="0">
                <a:ln>
                  <a:noFill/>
                </a:ln>
                <a:solidFill>
                  <a:srgbClr val="FFC000"/>
                </a:solidFill>
                <a:effectLst/>
                <a:latin typeface="+mj-lt"/>
                <a:ea typeface="Times New Roman" charset="0"/>
                <a:cs typeface="Times New Roman" charset="0"/>
              </a:rPr>
              <a:t> </a:t>
            </a:r>
            <a:r>
              <a:rPr kumimoji="0" lang="mr-IN" sz="3200" b="0" i="0" u="none" strike="noStrike" cap="none" normalizeH="0" dirty="0" smtClean="0">
                <a:ln>
                  <a:noFill/>
                </a:ln>
                <a:solidFill>
                  <a:srgbClr val="FFC000"/>
                </a:solidFill>
                <a:effectLst/>
                <a:latin typeface="+mj-lt"/>
                <a:ea typeface="Times New Roman" charset="0"/>
                <a:cs typeface="Times New Roman" charset="0"/>
              </a:rPr>
              <a:t>–</a:t>
            </a:r>
            <a:r>
              <a:rPr kumimoji="0" lang="es-ES_tradnl" sz="3200" b="0" i="0" u="none" strike="noStrike" cap="none" normalizeH="0" dirty="0" smtClean="0">
                <a:ln>
                  <a:noFill/>
                </a:ln>
                <a:solidFill>
                  <a:srgbClr val="FFC000"/>
                </a:solidFill>
                <a:effectLst/>
                <a:latin typeface="+mj-lt"/>
                <a:ea typeface="Times New Roman" charset="0"/>
                <a:cs typeface="Times New Roman" charset="0"/>
              </a:rPr>
              <a:t> 17s</a:t>
            </a:r>
            <a:endParaRPr kumimoji="0" lang="es-ES_tradnl" sz="3200" b="0" i="0" u="none" strike="noStrike" cap="none" normalizeH="0" baseline="0" dirty="0">
              <a:ln>
                <a:noFill/>
              </a:ln>
              <a:solidFill>
                <a:srgbClr val="FFC000"/>
              </a:solidFill>
              <a:effectLst/>
              <a:latin typeface="+mj-lt"/>
              <a:ea typeface="Times New Roman" charset="0"/>
              <a:cs typeface="Times New Roman" charset="0"/>
            </a:endParaRPr>
          </a:p>
        </p:txBody>
      </p:sp>
    </p:spTree>
    <p:extLst>
      <p:ext uri="{BB962C8B-B14F-4D97-AF65-F5344CB8AC3E}">
        <p14:creationId xmlns:p14="http://schemas.microsoft.com/office/powerpoint/2010/main" val="21355249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763688" y="155207"/>
            <a:ext cx="5760640" cy="792088"/>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dirty="0" smtClean="0">
                <a:solidFill>
                  <a:srgbClr val="FFC000"/>
                </a:solidFill>
                <a:latin typeface="+mj-lt"/>
              </a:rPr>
              <a:t>TT PROLONGADO</a:t>
            </a:r>
          </a:p>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dirty="0">
              <a:ln>
                <a:noFill/>
              </a:ln>
              <a:solidFill>
                <a:srgbClr val="FFC000"/>
              </a:solidFill>
              <a:effectLst/>
              <a:latin typeface="+mj-lt"/>
            </a:endParaRPr>
          </a:p>
        </p:txBody>
      </p:sp>
      <p:sp>
        <p:nvSpPr>
          <p:cNvPr id="5" name="Elipse 4"/>
          <p:cNvSpPr/>
          <p:nvPr/>
        </p:nvSpPr>
        <p:spPr bwMode="auto">
          <a:xfrm>
            <a:off x="6372199" y="2080135"/>
            <a:ext cx="2664296" cy="1008112"/>
          </a:xfrm>
          <a:prstGeom prst="ellipse">
            <a:avLst/>
          </a:prstGeom>
          <a:solidFill>
            <a:schemeClr val="accent2">
              <a:lumMod val="75000"/>
            </a:schemeClr>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chemeClr val="tx2">
                    <a:lumMod val="75000"/>
                  </a:schemeClr>
                </a:solidFill>
              </a:rPr>
              <a:t>HEPATOPATIAS</a:t>
            </a:r>
            <a:endParaRPr kumimoji="0" lang="es-ES_tradnl" sz="2400" b="0" i="0" u="none" strike="noStrike" cap="none" normalizeH="0" baseline="0">
              <a:ln>
                <a:noFill/>
              </a:ln>
              <a:solidFill>
                <a:schemeClr val="tx2">
                  <a:lumMod val="75000"/>
                </a:schemeClr>
              </a:solidFill>
              <a:effectLst/>
            </a:endParaRPr>
          </a:p>
        </p:txBody>
      </p:sp>
      <p:sp>
        <p:nvSpPr>
          <p:cNvPr id="7" name="Elipse 6"/>
          <p:cNvSpPr/>
          <p:nvPr/>
        </p:nvSpPr>
        <p:spPr bwMode="auto">
          <a:xfrm>
            <a:off x="107504" y="3115803"/>
            <a:ext cx="1993736" cy="1008112"/>
          </a:xfrm>
          <a:prstGeom prst="ellipse">
            <a:avLst/>
          </a:prstGeom>
          <a:solidFill>
            <a:srgbClr val="FFC000"/>
          </a:solidFill>
          <a:ln w="22225" cap="flat" cmpd="sng" algn="ctr">
            <a:solidFill>
              <a:srgbClr val="00206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CID</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err="1" smtClean="0">
                <a:ln>
                  <a:noFill/>
                </a:ln>
                <a:solidFill>
                  <a:srgbClr val="002060"/>
                </a:solidFill>
                <a:effectLst/>
              </a:rPr>
              <a:t>Politransfusi</a:t>
            </a:r>
            <a:r>
              <a:rPr kumimoji="0" lang="es-ES" sz="2000" b="0" i="0" u="none" strike="noStrike" cap="none" normalizeH="0" baseline="0" dirty="0" err="1" smtClean="0">
                <a:ln>
                  <a:noFill/>
                </a:ln>
                <a:solidFill>
                  <a:srgbClr val="002060"/>
                </a:solidFill>
                <a:effectLst/>
              </a:rPr>
              <a:t>ó</a:t>
            </a:r>
            <a:r>
              <a:rPr kumimoji="0" lang="es-ES_tradnl" sz="2000" b="0" i="0" u="none" strike="noStrike" cap="none" normalizeH="0" baseline="0" dirty="0" smtClean="0">
                <a:ln>
                  <a:noFill/>
                </a:ln>
                <a:solidFill>
                  <a:srgbClr val="002060"/>
                </a:solidFill>
                <a:effectLst/>
              </a:rPr>
              <a:t>n</a:t>
            </a:r>
            <a:endParaRPr kumimoji="0" lang="es-ES_tradnl" sz="2000" b="0" i="0" u="none" strike="noStrike" cap="none" normalizeH="0" baseline="0" dirty="0">
              <a:ln>
                <a:noFill/>
              </a:ln>
              <a:solidFill>
                <a:srgbClr val="002060"/>
              </a:solidFill>
              <a:effectLst/>
            </a:endParaRPr>
          </a:p>
        </p:txBody>
      </p:sp>
      <p:sp>
        <p:nvSpPr>
          <p:cNvPr id="8" name="Elipse 7"/>
          <p:cNvSpPr/>
          <p:nvPr/>
        </p:nvSpPr>
        <p:spPr bwMode="auto">
          <a:xfrm>
            <a:off x="827584" y="1248875"/>
            <a:ext cx="3816424" cy="1052369"/>
          </a:xfrm>
          <a:prstGeom prst="ellipse">
            <a:avLst/>
          </a:prstGeom>
          <a:solidFill>
            <a:srgbClr val="FF0000"/>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INHIBIDORES</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rPr>
              <a:t>PDF/</a:t>
            </a:r>
            <a:r>
              <a:rPr lang="es-ES_tradnl" dirty="0" err="1" smtClean="0">
                <a:solidFill>
                  <a:srgbClr val="002060"/>
                </a:solidFill>
              </a:rPr>
              <a:t>pdf</a:t>
            </a:r>
            <a:r>
              <a:rPr lang="es-ES_tradnl" dirty="0" smtClean="0">
                <a:solidFill>
                  <a:srgbClr val="002060"/>
                </a:solidFill>
              </a:rPr>
              <a:t> - </a:t>
            </a:r>
            <a:r>
              <a:rPr lang="es-ES_tradnl" dirty="0" err="1" smtClean="0">
                <a:solidFill>
                  <a:srgbClr val="002060"/>
                </a:solidFill>
              </a:rPr>
              <a:t>Paraproteinas</a:t>
            </a:r>
            <a:endParaRPr lang="es-ES_tradnl" dirty="0" smtClean="0">
              <a:solidFill>
                <a:srgbClr val="002060"/>
              </a:solidFill>
            </a:endParaRPr>
          </a:p>
        </p:txBody>
      </p:sp>
      <p:sp>
        <p:nvSpPr>
          <p:cNvPr id="9" name="Elipse 8"/>
          <p:cNvSpPr/>
          <p:nvPr/>
        </p:nvSpPr>
        <p:spPr bwMode="auto">
          <a:xfrm>
            <a:off x="2375756" y="2761288"/>
            <a:ext cx="4536504" cy="2531925"/>
          </a:xfrm>
          <a:prstGeom prst="ellipse">
            <a:avLst/>
          </a:prstGeom>
          <a:solidFill>
            <a:srgbClr val="73F43F"/>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600" dirty="0" err="1" smtClean="0">
                <a:solidFill>
                  <a:srgbClr val="002060"/>
                </a:solidFill>
              </a:rPr>
              <a:t>Hipofibrinogenemia</a:t>
            </a:r>
            <a:endParaRPr lang="es-ES_tradnl" sz="3600" dirty="0" smtClean="0">
              <a:solidFill>
                <a:srgbClr val="002060"/>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es-ES_tradnl" sz="2800" dirty="0" smtClean="0">
                <a:solidFill>
                  <a:srgbClr val="002060"/>
                </a:solidFill>
              </a:rPr>
              <a:t>(menor 100mrg./dl.)</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dirty="0" err="1" smtClean="0">
                <a:ln>
                  <a:noFill/>
                </a:ln>
                <a:solidFill>
                  <a:srgbClr val="002060"/>
                </a:solidFill>
                <a:effectLst/>
              </a:rPr>
              <a:t>Disfibrinogenemia</a:t>
            </a:r>
            <a:endParaRPr kumimoji="0" lang="es-ES_tradnl" sz="3600" b="0" i="0" u="none" strike="noStrike" cap="none" normalizeH="0" baseline="0" dirty="0">
              <a:ln>
                <a:noFill/>
              </a:ln>
              <a:solidFill>
                <a:srgbClr val="002060"/>
              </a:solidFill>
              <a:effectLst/>
            </a:endParaRPr>
          </a:p>
        </p:txBody>
      </p:sp>
      <p:sp>
        <p:nvSpPr>
          <p:cNvPr id="10" name="Elipse 9"/>
          <p:cNvSpPr/>
          <p:nvPr/>
        </p:nvSpPr>
        <p:spPr bwMode="auto">
          <a:xfrm>
            <a:off x="6049843" y="5193196"/>
            <a:ext cx="2808312" cy="1357982"/>
          </a:xfrm>
          <a:prstGeom prst="ellipse">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b="1" i="1" u="sng" dirty="0" smtClean="0">
                <a:solidFill>
                  <a:srgbClr val="FFFF00"/>
                </a:solidFill>
              </a:rPr>
              <a:t>ACO anti </a:t>
            </a:r>
            <a:r>
              <a:rPr lang="es-ES_tradnl" b="1" i="1" u="sng" dirty="0" err="1" smtClean="0">
                <a:solidFill>
                  <a:srgbClr val="FFFF00"/>
                </a:solidFill>
              </a:rPr>
              <a:t>IIa</a:t>
            </a:r>
            <a:endParaRPr lang="es-ES_tradnl" b="1" i="1" u="sng" dirty="0" smtClean="0">
              <a:solidFill>
                <a:srgbClr val="FFFF00"/>
              </a:solidFill>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1600" i="0" strike="noStrike" cap="none" normalizeH="0" baseline="0" dirty="0" err="1" smtClean="0">
                <a:ln>
                  <a:noFill/>
                </a:ln>
                <a:solidFill>
                  <a:srgbClr val="FFFF00"/>
                </a:solidFill>
                <a:effectLst/>
              </a:rPr>
              <a:t>Dabigatran</a:t>
            </a:r>
            <a:endParaRPr kumimoji="0" lang="es-ES_tradnl" sz="1600" i="0" strike="noStrike" cap="none" normalizeH="0" baseline="0" dirty="0" smtClean="0">
              <a:ln>
                <a:noFill/>
              </a:ln>
              <a:solidFill>
                <a:srgbClr val="FFFF00"/>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1600" i="0" strike="noStrike" cap="none" normalizeH="0" baseline="0" dirty="0">
              <a:ln>
                <a:noFill/>
              </a:ln>
              <a:solidFill>
                <a:srgbClr val="FFFF00"/>
              </a:solidFill>
              <a:effectLst/>
            </a:endParaRPr>
          </a:p>
        </p:txBody>
      </p:sp>
      <p:sp>
        <p:nvSpPr>
          <p:cNvPr id="11" name="Elipse 10"/>
          <p:cNvSpPr/>
          <p:nvPr/>
        </p:nvSpPr>
        <p:spPr bwMode="auto">
          <a:xfrm>
            <a:off x="433384" y="5092268"/>
            <a:ext cx="2916325" cy="1321978"/>
          </a:xfrm>
          <a:prstGeom prst="ellipse">
            <a:avLst/>
          </a:prstGeom>
          <a:solidFill>
            <a:srgbClr val="C00000"/>
          </a:solidFill>
          <a:ln w="9525" cap="flat" cmpd="sng" algn="ctr">
            <a:solidFill>
              <a:srgbClr val="FFC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rgbClr val="0070C0"/>
                </a:solidFill>
              </a:rPr>
              <a:t> </a:t>
            </a:r>
            <a:r>
              <a:rPr lang="es-ES_tradnl" dirty="0" smtClean="0">
                <a:solidFill>
                  <a:srgbClr val="0070C0"/>
                </a:solidFill>
              </a:rPr>
              <a:t>HEPARINA </a:t>
            </a:r>
          </a:p>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0070C0"/>
                </a:solidFill>
              </a:rPr>
              <a:t>(No Fraccionada)</a:t>
            </a:r>
            <a:endParaRPr kumimoji="0" lang="es-ES_tradnl" sz="2400" b="0" i="0" u="none" strike="noStrike" cap="none" normalizeH="0" baseline="0" dirty="0">
              <a:ln>
                <a:noFill/>
              </a:ln>
              <a:solidFill>
                <a:srgbClr val="0070C0"/>
              </a:solidFill>
              <a:effectLst/>
            </a:endParaRPr>
          </a:p>
        </p:txBody>
      </p:sp>
    </p:spTree>
    <p:extLst>
      <p:ext uri="{BB962C8B-B14F-4D97-AF65-F5344CB8AC3E}">
        <p14:creationId xmlns:p14="http://schemas.microsoft.com/office/powerpoint/2010/main" val="12652089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Object 2"/>
          <p:cNvPicPr>
            <a:picLocks noChangeAspect="1"/>
          </p:cNvPicPr>
          <p:nvPr>
            <p:extLst>
              <p:ext uri="{D42A27DB-BD31-4B8C-83A1-F6EECF244321}">
                <p14:modId xmlns:p14="http://schemas.microsoft.com/office/powerpoint/2010/main" val="1593824425"/>
              </p:ext>
            </p:extLst>
          </p:nvPr>
        </p:nvPicPr>
        <p:blipFill>
          <a:blip r:embed="rId3"/>
          <a:stretch>
            <a:fillRect/>
          </a:stretch>
        </p:blipFill>
        <p:spPr>
          <a:xfrm>
            <a:off x="323528" y="1340768"/>
            <a:ext cx="8496944" cy="4536504"/>
          </a:xfrm>
          <a:prstGeom prst="rect">
            <a:avLst/>
          </a:prstGeom>
        </p:spPr>
      </p:pic>
      <p:sp>
        <p:nvSpPr>
          <p:cNvPr id="3" name="Rectángulo redondeado 2"/>
          <p:cNvSpPr/>
          <p:nvPr/>
        </p:nvSpPr>
        <p:spPr bwMode="auto">
          <a:xfrm>
            <a:off x="1835696" y="260648"/>
            <a:ext cx="5760640" cy="792088"/>
          </a:xfrm>
          <a:prstGeom prst="roundRect">
            <a:avLst/>
          </a:prstGeom>
          <a:noFill/>
          <a:ln w="1587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4000" dirty="0" smtClean="0">
                <a:solidFill>
                  <a:srgbClr val="FFC000"/>
                </a:solidFill>
                <a:latin typeface="+mj-lt"/>
              </a:rPr>
              <a:t>TT PROLONGADO</a:t>
            </a:r>
          </a:p>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000" b="0" i="0" u="none" strike="noStrike" cap="none" normalizeH="0" baseline="0" dirty="0">
              <a:ln>
                <a:noFill/>
              </a:ln>
              <a:solidFill>
                <a:srgbClr val="FFC000"/>
              </a:solidFill>
              <a:effectLst/>
              <a:latin typeface="+mj-lt"/>
            </a:endParaRP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8560" y="764704"/>
            <a:ext cx="2959174" cy="1412430"/>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5896" y="5229200"/>
            <a:ext cx="1584176" cy="1320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2899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3"/>
          <p:cNvSpPr txBox="1">
            <a:spLocks noChangeArrowheads="1"/>
          </p:cNvSpPr>
          <p:nvPr/>
        </p:nvSpPr>
        <p:spPr bwMode="auto">
          <a:xfrm>
            <a:off x="251520" y="1268760"/>
            <a:ext cx="8640960" cy="5447645"/>
          </a:xfrm>
          <a:prstGeom prst="rect">
            <a:avLst/>
          </a:prstGeom>
          <a:solidFill>
            <a:srgbClr val="003366"/>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FontTx/>
              <a:buChar char="•"/>
            </a:pPr>
            <a:endParaRPr lang="es-AR" altLang="es-ES_tradnl" dirty="0" smtClean="0"/>
          </a:p>
          <a:p>
            <a:pPr>
              <a:spcBef>
                <a:spcPct val="50000"/>
              </a:spcBef>
              <a:buFontTx/>
              <a:buChar char="•"/>
            </a:pPr>
            <a:r>
              <a:rPr lang="es-AR" altLang="es-ES_tradnl" dirty="0" smtClean="0"/>
              <a:t> Se </a:t>
            </a:r>
            <a:r>
              <a:rPr lang="es-AR" altLang="es-ES_tradnl" dirty="0"/>
              <a:t>obtiene al añadir al plasma reptilasa</a:t>
            </a:r>
          </a:p>
          <a:p>
            <a:pPr>
              <a:spcBef>
                <a:spcPct val="50000"/>
              </a:spcBef>
              <a:buFontTx/>
              <a:buChar char="•"/>
            </a:pPr>
            <a:r>
              <a:rPr lang="es-AR" altLang="es-ES_tradnl" dirty="0" smtClean="0"/>
              <a:t> Reptilasa</a:t>
            </a:r>
            <a:r>
              <a:rPr lang="es-AR" altLang="es-ES_tradnl" dirty="0"/>
              <a:t>: Enzima proteolitica extraida del veneno de la Serpiente BOTHROPS ATROX.</a:t>
            </a:r>
          </a:p>
          <a:p>
            <a:pPr>
              <a:spcBef>
                <a:spcPct val="50000"/>
              </a:spcBef>
              <a:buFontTx/>
              <a:buChar char="•"/>
            </a:pPr>
            <a:r>
              <a:rPr lang="es-AR" altLang="es-ES_tradnl" dirty="0" smtClean="0"/>
              <a:t> Actua </a:t>
            </a:r>
            <a:r>
              <a:rPr lang="es-AR" altLang="es-ES_tradnl" dirty="0"/>
              <a:t>sobre el Fg. De una forma parecida a la Trombina, liberando solamente el Fibrinopeptido A y pormandose en monomero de Fibrina.</a:t>
            </a:r>
          </a:p>
          <a:p>
            <a:pPr>
              <a:spcBef>
                <a:spcPct val="50000"/>
              </a:spcBef>
              <a:buFontTx/>
              <a:buChar char="•"/>
            </a:pPr>
            <a:r>
              <a:rPr lang="es-AR" altLang="es-ES_tradnl" b="1" u="sng" dirty="0" smtClean="0">
                <a:solidFill>
                  <a:schemeClr val="hlink"/>
                </a:solidFill>
              </a:rPr>
              <a:t> Se </a:t>
            </a:r>
            <a:r>
              <a:rPr lang="es-AR" altLang="es-ES_tradnl" b="1" u="sng" dirty="0">
                <a:solidFill>
                  <a:schemeClr val="hlink"/>
                </a:solidFill>
              </a:rPr>
              <a:t>alarga en:</a:t>
            </a:r>
            <a:r>
              <a:rPr lang="es-AR" altLang="es-ES_tradnl" dirty="0"/>
              <a:t> Hepatopatia, Hipo y Disfibrinogenemia.</a:t>
            </a:r>
          </a:p>
          <a:p>
            <a:pPr>
              <a:spcBef>
                <a:spcPct val="50000"/>
              </a:spcBef>
              <a:buFontTx/>
              <a:buChar char="•"/>
            </a:pPr>
            <a:r>
              <a:rPr lang="es-AR" altLang="es-ES_tradnl" b="1" dirty="0" smtClean="0">
                <a:solidFill>
                  <a:srgbClr val="FF9900"/>
                </a:solidFill>
              </a:rPr>
              <a:t> INSENSIBLE </a:t>
            </a:r>
            <a:r>
              <a:rPr lang="es-AR" altLang="es-ES_tradnl" b="1" dirty="0">
                <a:solidFill>
                  <a:srgbClr val="FF9900"/>
                </a:solidFill>
              </a:rPr>
              <a:t>A HEPARINA!!!!!</a:t>
            </a:r>
          </a:p>
          <a:p>
            <a:pPr>
              <a:spcBef>
                <a:spcPct val="50000"/>
              </a:spcBef>
              <a:buFontTx/>
              <a:buChar char="•"/>
            </a:pPr>
            <a:r>
              <a:rPr lang="es-AR" altLang="es-ES_tradnl" b="1" smtClean="0">
                <a:solidFill>
                  <a:srgbClr val="00CC00"/>
                </a:solidFill>
              </a:rPr>
              <a:t> UTIL </a:t>
            </a:r>
            <a:r>
              <a:rPr lang="es-AR" altLang="es-ES_tradnl" b="1" dirty="0">
                <a:solidFill>
                  <a:srgbClr val="00CC00"/>
                </a:solidFill>
              </a:rPr>
              <a:t>PARA DESCARTAR PRESENCIA DE </a:t>
            </a:r>
            <a:r>
              <a:rPr lang="es-AR" altLang="es-ES_tradnl" b="1" dirty="0" smtClean="0">
                <a:solidFill>
                  <a:srgbClr val="00CC00"/>
                </a:solidFill>
              </a:rPr>
              <a:t>HEPARINA</a:t>
            </a:r>
          </a:p>
          <a:p>
            <a:pPr>
              <a:spcBef>
                <a:spcPct val="50000"/>
              </a:spcBef>
            </a:pPr>
            <a:endParaRPr lang="es-ES" altLang="es-ES_tradnl" b="1" dirty="0">
              <a:solidFill>
                <a:srgbClr val="00CC00"/>
              </a:solidFill>
            </a:endParaRPr>
          </a:p>
        </p:txBody>
      </p:sp>
      <p:sp>
        <p:nvSpPr>
          <p:cNvPr id="4" name="Rectangle 2"/>
          <p:cNvSpPr>
            <a:spLocks noChangeArrowheads="1"/>
          </p:cNvSpPr>
          <p:nvPr/>
        </p:nvSpPr>
        <p:spPr bwMode="auto">
          <a:xfrm>
            <a:off x="2591780" y="260648"/>
            <a:ext cx="3960440" cy="792088"/>
          </a:xfrm>
          <a:prstGeom prst="rect">
            <a:avLst/>
          </a:prstGeom>
          <a:solidFill>
            <a:srgbClr val="FFFF00"/>
          </a:solidFill>
          <a:ln w="38100">
            <a:solidFill>
              <a:srgbClr val="002060"/>
            </a:solidFill>
            <a:miter lim="800000"/>
            <a:headEnd/>
            <a:tailEnd/>
          </a:ln>
          <a:effectLst/>
          <a:extLst/>
        </p:spPr>
        <p:txBody>
          <a:bodyPr wrap="none" anchor="ctr"/>
          <a:lstStyle/>
          <a:p>
            <a:pPr algn="ctr"/>
            <a:r>
              <a:rPr lang="es-AR" altLang="es-ES_tradnl" b="1">
                <a:solidFill>
                  <a:srgbClr val="002060"/>
                </a:solidFill>
                <a:latin typeface="+mj-lt"/>
              </a:rPr>
              <a:t>TIEMPO DE REPTILASA</a:t>
            </a:r>
            <a:endParaRPr lang="es-ES" altLang="es-ES_tradnl" b="1">
              <a:solidFill>
                <a:srgbClr val="00206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80728"/>
            <a:ext cx="8640960" cy="5513326"/>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3" name="Rectangle 2"/>
          <p:cNvSpPr>
            <a:spLocks noChangeArrowheads="1"/>
          </p:cNvSpPr>
          <p:nvPr/>
        </p:nvSpPr>
        <p:spPr bwMode="auto">
          <a:xfrm>
            <a:off x="2699792" y="188640"/>
            <a:ext cx="3816424" cy="576064"/>
          </a:xfrm>
          <a:prstGeom prst="rect">
            <a:avLst/>
          </a:prstGeom>
          <a:solidFill>
            <a:srgbClr val="FFFF00"/>
          </a:solidFill>
          <a:ln w="38100">
            <a:solidFill>
              <a:srgbClr val="002060"/>
            </a:solidFill>
            <a:miter lim="800000"/>
            <a:headEnd/>
            <a:tailEnd/>
          </a:ln>
          <a:effectLst/>
          <a:extLst/>
        </p:spPr>
        <p:txBody>
          <a:bodyPr wrap="none" anchor="ctr"/>
          <a:lstStyle/>
          <a:p>
            <a:pPr algn="ctr"/>
            <a:r>
              <a:rPr lang="es-AR" altLang="es-ES_tradnl" b="1">
                <a:solidFill>
                  <a:srgbClr val="002060"/>
                </a:solidFill>
                <a:latin typeface="+mj-lt"/>
              </a:rPr>
              <a:t>TIEMPO DE REPTILASA</a:t>
            </a:r>
            <a:endParaRPr lang="es-ES" altLang="es-ES_tradnl" b="1">
              <a:solidFill>
                <a:srgbClr val="002060"/>
              </a:solidFill>
              <a:latin typeface="+mj-l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835696" y="404664"/>
            <a:ext cx="5328592" cy="1152128"/>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6000" smtClean="0"/>
              <a:t>IMPORTANTE</a:t>
            </a:r>
            <a:endParaRPr kumimoji="0" lang="es-ES_tradnl" sz="6000" b="0" i="0" u="none" strike="noStrike" cap="none" normalizeH="0" baseline="0">
              <a:ln>
                <a:noFill/>
              </a:ln>
              <a:solidFill>
                <a:schemeClr val="tx1"/>
              </a:solidFill>
              <a:effectLst/>
            </a:endParaRPr>
          </a:p>
        </p:txBody>
      </p:sp>
      <p:sp>
        <p:nvSpPr>
          <p:cNvPr id="3" name="Rectángulo redondeado 2"/>
          <p:cNvSpPr/>
          <p:nvPr/>
        </p:nvSpPr>
        <p:spPr bwMode="auto">
          <a:xfrm>
            <a:off x="297729" y="4941168"/>
            <a:ext cx="8568952" cy="1152128"/>
          </a:xfrm>
          <a:prstGeom prst="roundRect">
            <a:avLst/>
          </a:prstGeom>
          <a:solidFill>
            <a:srgbClr val="FFFF00"/>
          </a:solidFill>
          <a:ln w="2857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NINGUNA DE ESTAS PRUEBAS</a:t>
            </a:r>
            <a:r>
              <a:rPr kumimoji="0" lang="es-ES_tradnl" sz="2400" b="0" i="0" u="none" strike="noStrike" cap="none" normalizeH="0" dirty="0" smtClean="0">
                <a:ln>
                  <a:noFill/>
                </a:ln>
                <a:solidFill>
                  <a:srgbClr val="002060"/>
                </a:solidFill>
                <a:effectLst/>
                <a:latin typeface="Times New Roman" charset="0"/>
                <a:ea typeface="Times New Roman" charset="0"/>
                <a:cs typeface="Times New Roman" charset="0"/>
              </a:rPr>
              <a:t> EVALUA EL DEFICIT DE </a:t>
            </a:r>
          </a:p>
          <a:p>
            <a:pPr marL="0" marR="0" indent="0" algn="ctr" defTabSz="914400" rtl="0" eaLnBrk="1" fontAlgn="base" latinLnBrk="0" hangingPunct="1">
              <a:lnSpc>
                <a:spcPct val="100000"/>
              </a:lnSpc>
              <a:spcBef>
                <a:spcPct val="0"/>
              </a:spcBef>
              <a:spcAft>
                <a:spcPct val="0"/>
              </a:spcAft>
              <a:buClrTx/>
              <a:buSzTx/>
              <a:buFontTx/>
              <a:buNone/>
              <a:tabLst/>
            </a:pPr>
            <a:r>
              <a:rPr lang="es-ES_tradnl" sz="3600" baseline="0" dirty="0" smtClean="0">
                <a:solidFill>
                  <a:srgbClr val="002060"/>
                </a:solidFill>
              </a:rPr>
              <a:t>FACTOR</a:t>
            </a:r>
            <a:r>
              <a:rPr lang="es-ES_tradnl" sz="3600" dirty="0" smtClean="0">
                <a:solidFill>
                  <a:srgbClr val="002060"/>
                </a:solidFill>
              </a:rPr>
              <a:t> XIII</a:t>
            </a:r>
            <a:endParaRPr kumimoji="0" lang="es-ES_tradnl" sz="3600" b="0" i="0" u="none" strike="noStrike" cap="none" normalizeH="0" baseline="0" dirty="0">
              <a:ln>
                <a:noFill/>
              </a:ln>
              <a:solidFill>
                <a:srgbClr val="002060"/>
              </a:solidFill>
              <a:effectLst/>
            </a:endParaRPr>
          </a:p>
        </p:txBody>
      </p:sp>
      <p:sp>
        <p:nvSpPr>
          <p:cNvPr id="4" name="Rectángulo redondeado 3"/>
          <p:cNvSpPr/>
          <p:nvPr/>
        </p:nvSpPr>
        <p:spPr bwMode="auto">
          <a:xfrm>
            <a:off x="827584" y="2361675"/>
            <a:ext cx="2520280" cy="1728192"/>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smtClean="0">
                <a:ln>
                  <a:noFill/>
                </a:ln>
                <a:solidFill>
                  <a:srgbClr val="002060"/>
                </a:solidFill>
                <a:effectLst/>
              </a:rPr>
              <a:t>NI EL TP</a:t>
            </a:r>
          </a:p>
          <a:p>
            <a:pPr marL="0" marR="0" indent="0" algn="l" defTabSz="914400" rtl="0" eaLnBrk="1" fontAlgn="base" latinLnBrk="0" hangingPunct="1">
              <a:lnSpc>
                <a:spcPct val="100000"/>
              </a:lnSpc>
              <a:spcBef>
                <a:spcPct val="0"/>
              </a:spcBef>
              <a:spcAft>
                <a:spcPct val="0"/>
              </a:spcAft>
              <a:buClrTx/>
              <a:buSzTx/>
              <a:buFontTx/>
              <a:buNone/>
              <a:tabLst/>
            </a:pPr>
            <a:r>
              <a:rPr lang="es-ES_tradnl" sz="3200" dirty="0" smtClean="0">
                <a:solidFill>
                  <a:srgbClr val="002060"/>
                </a:solidFill>
              </a:rPr>
              <a:t>NI EL APTT</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smtClean="0">
                <a:ln>
                  <a:noFill/>
                </a:ln>
                <a:solidFill>
                  <a:srgbClr val="002060"/>
                </a:solidFill>
                <a:effectLst/>
              </a:rPr>
              <a:t>NI EL TT</a:t>
            </a:r>
            <a:endParaRPr kumimoji="0" lang="es-ES_tradnl" sz="3200" b="0" i="0" u="none" strike="noStrike" cap="none" normalizeH="0" baseline="0" dirty="0">
              <a:ln>
                <a:noFill/>
              </a:ln>
              <a:solidFill>
                <a:srgbClr val="002060"/>
              </a:solidFill>
              <a:effectLst/>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907315"/>
            <a:ext cx="3404786" cy="2636912"/>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179" y="1772816"/>
            <a:ext cx="1317593" cy="1097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22247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 Box 3"/>
          <p:cNvSpPr txBox="1">
            <a:spLocks noChangeArrowheads="1"/>
          </p:cNvSpPr>
          <p:nvPr/>
        </p:nvSpPr>
        <p:spPr bwMode="auto">
          <a:xfrm>
            <a:off x="755576" y="404664"/>
            <a:ext cx="7594848" cy="1077218"/>
          </a:xfrm>
          <a:prstGeom prst="rect">
            <a:avLst/>
          </a:prstGeom>
          <a:solidFill>
            <a:srgbClr val="FFFF00"/>
          </a:solidFill>
          <a:ln>
            <a:noFill/>
          </a:ln>
          <a:effectLst/>
          <a:extLst/>
        </p:spPr>
        <p:txBody>
          <a:bodyPr wrap="square">
            <a:spAutoFit/>
          </a:bodyPr>
          <a:lstStyle/>
          <a:p>
            <a:pPr algn="ctr">
              <a:spcBef>
                <a:spcPct val="50000"/>
              </a:spcBef>
            </a:pPr>
            <a:r>
              <a:rPr lang="es-AR" altLang="es-ES_tradnl" sz="2800" dirty="0">
                <a:solidFill>
                  <a:srgbClr val="002060"/>
                </a:solidFill>
              </a:rPr>
              <a:t>PRUEBA DE SOLUBILIDAD DEL COAGULO:</a:t>
            </a:r>
          </a:p>
          <a:p>
            <a:pPr algn="ctr">
              <a:spcBef>
                <a:spcPct val="50000"/>
              </a:spcBef>
            </a:pPr>
            <a:r>
              <a:rPr lang="es-AR" altLang="es-ES_tradnl" dirty="0">
                <a:solidFill>
                  <a:srgbClr val="002060"/>
                </a:solidFill>
              </a:rPr>
              <a:t>Solucion de UREA 5 M. N: Coagulo insoluble en 24Hs.</a:t>
            </a:r>
            <a:endParaRPr lang="es-ES" altLang="es-ES_tradnl" dirty="0">
              <a:solidFill>
                <a:srgbClr val="002060"/>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700808"/>
            <a:ext cx="7134243" cy="4865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395536" y="4941168"/>
            <a:ext cx="8352928" cy="792088"/>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3600" smtClean="0">
                <a:solidFill>
                  <a:srgbClr val="002060"/>
                </a:solidFill>
              </a:rPr>
              <a:t>CORRECCION CON EL AGREGADO PN</a:t>
            </a:r>
            <a:endParaRPr kumimoji="0" lang="es-ES_tradnl" sz="3600" b="0" i="0" u="none" strike="noStrike" cap="none" normalizeH="0" baseline="0">
              <a:ln>
                <a:noFill/>
              </a:ln>
              <a:solidFill>
                <a:srgbClr val="002060"/>
              </a:solidFill>
              <a:effectLst/>
            </a:endParaRPr>
          </a:p>
        </p:txBody>
      </p:sp>
      <p:sp>
        <p:nvSpPr>
          <p:cNvPr id="3" name="Rectangle 3"/>
          <p:cNvSpPr>
            <a:spLocks noChangeArrowheads="1"/>
          </p:cNvSpPr>
          <p:nvPr/>
        </p:nvSpPr>
        <p:spPr bwMode="auto">
          <a:xfrm>
            <a:off x="660641" y="2996952"/>
            <a:ext cx="7822717" cy="1181393"/>
          </a:xfrm>
          <a:prstGeom prst="rect">
            <a:avLst/>
          </a:prstGeom>
          <a:solidFill>
            <a:schemeClr val="accent2"/>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3200" b="1" dirty="0" smtClean="0"/>
              <a:t>CUANDO UN TIEMPO DE ALARGADO</a:t>
            </a:r>
          </a:p>
          <a:p>
            <a:pPr algn="ctr"/>
            <a:r>
              <a:rPr lang="es-AR" altLang="es-ES_tradnl" sz="3200" b="1" dirty="0" smtClean="0"/>
              <a:t>SIEMPRE TENGO QUE REALIZAR </a:t>
            </a:r>
            <a:endParaRPr lang="es-ES" altLang="es-ES_tradnl" sz="3200" b="1" dirty="0"/>
          </a:p>
        </p:txBody>
      </p:sp>
      <p:sp>
        <p:nvSpPr>
          <p:cNvPr id="4" name="Rectángulo redondeado 3"/>
          <p:cNvSpPr/>
          <p:nvPr/>
        </p:nvSpPr>
        <p:spPr bwMode="auto">
          <a:xfrm>
            <a:off x="2843808" y="1628800"/>
            <a:ext cx="3744416" cy="720080"/>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err="1" smtClean="0">
                <a:ln>
                  <a:noFill/>
                </a:ln>
                <a:solidFill>
                  <a:srgbClr val="0070C0"/>
                </a:solidFill>
                <a:effectLst/>
                <a:latin typeface="Times New Roman" charset="0"/>
                <a:ea typeface="Times New Roman" charset="0"/>
                <a:cs typeface="Times New Roman" charset="0"/>
              </a:rPr>
              <a:t>aPTT</a:t>
            </a:r>
            <a:r>
              <a:rPr kumimoji="0" lang="es-ES_tradnl" sz="3200" b="0" i="0" u="none" strike="noStrike" cap="none" normalizeH="0" baseline="0" dirty="0" smtClean="0">
                <a:ln>
                  <a:noFill/>
                </a:ln>
                <a:solidFill>
                  <a:srgbClr val="0070C0"/>
                </a:solidFill>
                <a:effectLst/>
                <a:latin typeface="Times New Roman" charset="0"/>
                <a:ea typeface="Times New Roman" charset="0"/>
                <a:cs typeface="Times New Roman" charset="0"/>
              </a:rPr>
              <a:t> y/o</a:t>
            </a:r>
            <a:r>
              <a:rPr kumimoji="0" lang="es-ES_tradnl" sz="3200" b="0" i="0" u="none" strike="noStrike" cap="none" normalizeH="0" dirty="0" smtClean="0">
                <a:ln>
                  <a:noFill/>
                </a:ln>
                <a:solidFill>
                  <a:srgbClr val="0070C0"/>
                </a:solidFill>
                <a:effectLst/>
                <a:latin typeface="Times New Roman" charset="0"/>
                <a:ea typeface="Times New Roman" charset="0"/>
                <a:cs typeface="Times New Roman" charset="0"/>
              </a:rPr>
              <a:t> TP y/o  TT</a:t>
            </a:r>
            <a:endParaRPr kumimoji="0" lang="es-ES_tradnl" sz="3200" b="0" i="0" u="none" strike="noStrike" cap="none" normalizeH="0" baseline="0" dirty="0">
              <a:ln>
                <a:noFill/>
              </a:ln>
              <a:solidFill>
                <a:srgbClr val="0070C0"/>
              </a:solidFill>
              <a:effectLst/>
              <a:latin typeface="Times New Roman" charset="0"/>
              <a:ea typeface="Times New Roman" charset="0"/>
              <a:cs typeface="Times New Roman" charset="0"/>
            </a:endParaRPr>
          </a:p>
        </p:txBody>
      </p:sp>
      <p:sp>
        <p:nvSpPr>
          <p:cNvPr id="5" name="Flecha arriba 4"/>
          <p:cNvSpPr/>
          <p:nvPr/>
        </p:nvSpPr>
        <p:spPr bwMode="auto">
          <a:xfrm>
            <a:off x="1763688" y="1615504"/>
            <a:ext cx="57606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Rectángulo redondeado 5"/>
          <p:cNvSpPr/>
          <p:nvPr/>
        </p:nvSpPr>
        <p:spPr bwMode="auto">
          <a:xfrm>
            <a:off x="1907704" y="297989"/>
            <a:ext cx="4824536" cy="936104"/>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5400" b="0" i="0" u="none" strike="noStrike" cap="none" normalizeH="0" baseline="0" smtClean="0">
                <a:ln>
                  <a:noFill/>
                </a:ln>
                <a:solidFill>
                  <a:schemeClr val="tx1"/>
                </a:solidFill>
                <a:effectLst/>
                <a:latin typeface="+mj-lt"/>
                <a:ea typeface="Times New Roman" charset="0"/>
                <a:cs typeface="Times New Roman" charset="0"/>
              </a:rPr>
              <a:t>IMPORTANTE</a:t>
            </a:r>
            <a:endParaRPr kumimoji="0" lang="es-ES_tradnl" sz="5400" b="0" i="0" u="none" strike="noStrike" cap="none" normalizeH="0" baseline="0">
              <a:ln>
                <a:noFill/>
              </a:ln>
              <a:solidFill>
                <a:schemeClr val="tx1"/>
              </a:solidFill>
              <a:effectLst/>
              <a:latin typeface="+mj-lt"/>
              <a:ea typeface="Times New Roman" charset="0"/>
              <a:cs typeface="Times New Roman" charset="0"/>
            </a:endParaRPr>
          </a:p>
        </p:txBody>
      </p:sp>
    </p:spTree>
    <p:extLst>
      <p:ext uri="{BB962C8B-B14F-4D97-AF65-F5344CB8AC3E}">
        <p14:creationId xmlns:p14="http://schemas.microsoft.com/office/powerpoint/2010/main" val="16528320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85390" y="5067899"/>
            <a:ext cx="1649760" cy="1237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a:stretch>
            <a:fillRect/>
          </a:stretch>
        </p:blipFill>
        <p:spPr>
          <a:xfrm>
            <a:off x="5999213" y="4960139"/>
            <a:ext cx="1642109" cy="1377949"/>
          </a:xfrm>
          <a:prstGeom prst="rect">
            <a:avLst/>
          </a:prstGeom>
        </p:spPr>
      </p:pic>
      <p:pic>
        <p:nvPicPr>
          <p:cNvPr id="4" name="Imagen 3"/>
          <p:cNvPicPr>
            <a:picLocks noChangeAspect="1"/>
          </p:cNvPicPr>
          <p:nvPr/>
        </p:nvPicPr>
        <p:blipFill rotWithShape="1">
          <a:blip r:embed="rId4"/>
          <a:srcRect l="24494" t="24390" r="54614" b="7519"/>
          <a:stretch/>
        </p:blipFill>
        <p:spPr>
          <a:xfrm>
            <a:off x="1232200" y="1772816"/>
            <a:ext cx="670332" cy="163859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5" name="Imagen 4"/>
          <p:cNvPicPr>
            <a:picLocks noChangeAspect="1"/>
          </p:cNvPicPr>
          <p:nvPr/>
        </p:nvPicPr>
        <p:blipFill rotWithShape="1">
          <a:blip r:embed="rId4"/>
          <a:srcRect l="24494" t="24390" r="54614" b="7519"/>
          <a:stretch/>
        </p:blipFill>
        <p:spPr>
          <a:xfrm>
            <a:off x="6820268" y="1772816"/>
            <a:ext cx="670332" cy="163859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pic>
        <p:nvPicPr>
          <p:cNvPr id="6" name="Imagen 5"/>
          <p:cNvPicPr>
            <a:picLocks noChangeAspect="1"/>
          </p:cNvPicPr>
          <p:nvPr/>
        </p:nvPicPr>
        <p:blipFill rotWithShape="1">
          <a:blip r:embed="rId4"/>
          <a:srcRect l="24494" t="24390" r="54614" b="7519"/>
          <a:stretch/>
        </p:blipFill>
        <p:spPr>
          <a:xfrm>
            <a:off x="3873740" y="2839290"/>
            <a:ext cx="670332" cy="163859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cxnSp>
        <p:nvCxnSpPr>
          <p:cNvPr id="8" name="Conector recto 7"/>
          <p:cNvCxnSpPr/>
          <p:nvPr/>
        </p:nvCxnSpPr>
        <p:spPr bwMode="auto">
          <a:xfrm>
            <a:off x="834008" y="2839290"/>
            <a:ext cx="1378684" cy="0"/>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Conector recto 8"/>
          <p:cNvCxnSpPr/>
          <p:nvPr/>
        </p:nvCxnSpPr>
        <p:spPr bwMode="auto">
          <a:xfrm>
            <a:off x="6516216" y="2839290"/>
            <a:ext cx="1378684" cy="0"/>
          </a:xfrm>
          <a:prstGeom prst="line">
            <a:avLst/>
          </a:prstGeom>
          <a:solidFill>
            <a:schemeClr val="accent1"/>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Flecha curvada hacia la izquierda 9"/>
          <p:cNvSpPr/>
          <p:nvPr/>
        </p:nvSpPr>
        <p:spPr bwMode="auto">
          <a:xfrm rot="4377957">
            <a:off x="5574818" y="2373502"/>
            <a:ext cx="529906" cy="3148111"/>
          </a:xfrm>
          <a:prstGeom prst="curvedLeftArrow">
            <a:avLst/>
          </a:prstGeom>
          <a:solidFill>
            <a:srgbClr val="FFC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1" name="Flecha curvada hacia la izquierda 10"/>
          <p:cNvSpPr/>
          <p:nvPr/>
        </p:nvSpPr>
        <p:spPr bwMode="auto">
          <a:xfrm rot="17402281" flipH="1">
            <a:off x="2569840" y="2480549"/>
            <a:ext cx="500485" cy="2866501"/>
          </a:xfrm>
          <a:prstGeom prst="curvedLeftArrow">
            <a:avLst/>
          </a:prstGeom>
          <a:solidFill>
            <a:srgbClr val="FFC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2" name="Rectángulo redondeado 11"/>
          <p:cNvSpPr/>
          <p:nvPr/>
        </p:nvSpPr>
        <p:spPr bwMode="auto">
          <a:xfrm>
            <a:off x="742486" y="1270407"/>
            <a:ext cx="1649760" cy="432048"/>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FF00"/>
                </a:solidFill>
              </a:rPr>
              <a:t>Plasma Pte.</a:t>
            </a:r>
            <a:endParaRPr kumimoji="0" lang="es-ES_tradnl" sz="2400" b="0" i="0" u="none" strike="noStrike" cap="none" normalizeH="0" baseline="0">
              <a:ln>
                <a:noFill/>
              </a:ln>
              <a:solidFill>
                <a:srgbClr val="FFFF00"/>
              </a:solidFill>
              <a:effectLst/>
            </a:endParaRPr>
          </a:p>
        </p:txBody>
      </p:sp>
      <p:sp>
        <p:nvSpPr>
          <p:cNvPr id="13" name="Rectángulo redondeado 12"/>
          <p:cNvSpPr/>
          <p:nvPr/>
        </p:nvSpPr>
        <p:spPr bwMode="auto">
          <a:xfrm>
            <a:off x="6141362" y="1236710"/>
            <a:ext cx="2201886" cy="432048"/>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FFFF00"/>
                </a:solidFill>
              </a:rPr>
              <a:t>Plasma Normal</a:t>
            </a:r>
            <a:endParaRPr kumimoji="0" lang="es-ES_tradnl" sz="2400" b="0" i="0" u="none" strike="noStrike" cap="none" normalizeH="0" baseline="0">
              <a:ln>
                <a:noFill/>
              </a:ln>
              <a:solidFill>
                <a:srgbClr val="FFFF00"/>
              </a:solidFill>
              <a:effectLst/>
            </a:endParaRPr>
          </a:p>
        </p:txBody>
      </p:sp>
      <p:sp>
        <p:nvSpPr>
          <p:cNvPr id="14" name="Rectángulo redondeado 13"/>
          <p:cNvSpPr/>
          <p:nvPr/>
        </p:nvSpPr>
        <p:spPr bwMode="auto">
          <a:xfrm>
            <a:off x="3181976" y="2350684"/>
            <a:ext cx="2124078" cy="432048"/>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½ Pte. +  ½ PN</a:t>
            </a:r>
            <a:endParaRPr kumimoji="0" lang="es-ES_tradnl" sz="2400" b="0" i="0" u="none" strike="noStrike" cap="none" normalizeH="0" baseline="0" dirty="0">
              <a:ln>
                <a:noFill/>
              </a:ln>
              <a:solidFill>
                <a:srgbClr val="FFFF00"/>
              </a:solidFill>
              <a:effectLst/>
            </a:endParaRPr>
          </a:p>
        </p:txBody>
      </p:sp>
      <p:sp>
        <p:nvSpPr>
          <p:cNvPr id="15" name="Rectángulo redondeado 14"/>
          <p:cNvSpPr/>
          <p:nvPr/>
        </p:nvSpPr>
        <p:spPr bwMode="auto">
          <a:xfrm>
            <a:off x="3667951" y="1915028"/>
            <a:ext cx="1152128" cy="433852"/>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rPr>
              <a:t>Mezcla</a:t>
            </a:r>
            <a:endParaRPr kumimoji="0" lang="es-ES_tradnl" sz="2400" b="0" i="0" u="none" strike="noStrike" cap="none" normalizeH="0" baseline="0">
              <a:ln>
                <a:noFill/>
              </a:ln>
              <a:solidFill>
                <a:srgbClr val="002060"/>
              </a:solidFill>
              <a:effectLst/>
            </a:endParaRPr>
          </a:p>
        </p:txBody>
      </p:sp>
      <p:sp>
        <p:nvSpPr>
          <p:cNvPr id="16" name="Rectángulo redondeado 15"/>
          <p:cNvSpPr/>
          <p:nvPr/>
        </p:nvSpPr>
        <p:spPr bwMode="auto">
          <a:xfrm>
            <a:off x="3539962" y="4963270"/>
            <a:ext cx="1408105" cy="1446578"/>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err="1" smtClean="0">
                <a:ln>
                  <a:noFill/>
                </a:ln>
                <a:solidFill>
                  <a:srgbClr val="002060"/>
                </a:solidFill>
                <a:effectLst/>
                <a:latin typeface="Times New Roman" charset="0"/>
                <a:ea typeface="Times New Roman" charset="0"/>
                <a:cs typeface="Times New Roman" charset="0"/>
              </a:rPr>
              <a:t>aPTT</a:t>
            </a:r>
            <a:endPar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dirty="0" smtClean="0">
                <a:solidFill>
                  <a:srgbClr val="002060"/>
                </a:solidFill>
              </a:rPr>
              <a:t>TP</a:t>
            </a: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TT</a:t>
            </a:r>
            <a:endParaRPr kumimoji="0" lang="es-ES_tradnl" sz="24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7" name="Rectángulo redondeado 16"/>
          <p:cNvSpPr/>
          <p:nvPr/>
        </p:nvSpPr>
        <p:spPr bwMode="auto">
          <a:xfrm>
            <a:off x="1387850" y="259676"/>
            <a:ext cx="6208486" cy="576064"/>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rPr>
              <a:t>CORRECCION CON EL AGREGADO PN</a:t>
            </a:r>
            <a:endParaRPr kumimoji="0" lang="es-ES_tradnl" sz="2400" b="0" i="0" u="none" strike="noStrike" cap="none" normalizeH="0" baseline="0">
              <a:ln>
                <a:noFill/>
              </a:ln>
              <a:solidFill>
                <a:srgbClr val="002060"/>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ctrTitle" idx="4294967295"/>
          </p:nvPr>
        </p:nvSpPr>
        <p:spPr>
          <a:xfrm>
            <a:off x="755576" y="200025"/>
            <a:ext cx="7772400" cy="1600200"/>
          </a:xfrm>
        </p:spPr>
        <p:txBody>
          <a:bodyPr lIns="91440" tIns="45720" rIns="91440" bIns="45720"/>
          <a:lstStyle/>
          <a:p>
            <a:pPr>
              <a:defRPr/>
            </a:pPr>
            <a:r>
              <a:rPr lang="es-ES" kern="0">
                <a:solidFill>
                  <a:schemeClr val="tx1"/>
                </a:solidFill>
                <a:latin typeface="+mj-lt"/>
                <a:ea typeface="+mj-ea"/>
                <a:cs typeface="+mj-cs"/>
              </a:rPr>
              <a:t>HEMOSTASIA</a:t>
            </a:r>
          </a:p>
        </p:txBody>
      </p:sp>
      <p:sp>
        <p:nvSpPr>
          <p:cNvPr id="6147" name="Rectangle 3"/>
          <p:cNvSpPr>
            <a:spLocks noGrp="1" noRot="1" noChangeArrowheads="1"/>
          </p:cNvSpPr>
          <p:nvPr>
            <p:ph type="subTitle" idx="4294967295"/>
          </p:nvPr>
        </p:nvSpPr>
        <p:spPr>
          <a:xfrm>
            <a:off x="220663" y="1800225"/>
            <a:ext cx="8743825" cy="3560763"/>
          </a:xfrm>
        </p:spPr>
        <p:txBody>
          <a:bodyPr/>
          <a:lstStyle/>
          <a:p>
            <a:pPr marL="0" indent="0">
              <a:buFont typeface="Wingdings" charset="2"/>
              <a:buNone/>
            </a:pPr>
            <a:r>
              <a:rPr lang="es-ES_tradnl" altLang="es-ES_tradnl" dirty="0">
                <a:effectLst>
                  <a:outerShdw blurRad="38100" dist="38100" dir="2700000" algn="tl">
                    <a:srgbClr val="000000"/>
                  </a:outerShdw>
                </a:effectLst>
              </a:rPr>
              <a:t>Etimología: </a:t>
            </a:r>
            <a:r>
              <a:rPr lang="es-ES_tradnl" altLang="es-ES_tradnl" i="1" dirty="0" err="1">
                <a:effectLst>
                  <a:outerShdw blurRad="38100" dist="38100" dir="2700000" algn="tl">
                    <a:srgbClr val="000000"/>
                  </a:outerShdw>
                </a:effectLst>
              </a:rPr>
              <a:t>Hemo</a:t>
            </a:r>
            <a:r>
              <a:rPr lang="es-ES_tradnl" altLang="es-ES_tradnl" dirty="0">
                <a:effectLst>
                  <a:outerShdw blurRad="38100" dist="38100" dir="2700000" algn="tl">
                    <a:srgbClr val="000000"/>
                  </a:outerShdw>
                </a:effectLst>
              </a:rPr>
              <a:t> y </a:t>
            </a:r>
            <a:r>
              <a:rPr lang="es-ES_tradnl" altLang="es-ES_tradnl" i="1" dirty="0" err="1">
                <a:effectLst>
                  <a:outerShdw blurRad="38100" dist="38100" dir="2700000" algn="tl">
                    <a:srgbClr val="000000"/>
                  </a:outerShdw>
                </a:effectLst>
              </a:rPr>
              <a:t>stasis</a:t>
            </a:r>
            <a:r>
              <a:rPr lang="es-ES_tradnl" altLang="es-ES_tradnl" dirty="0">
                <a:effectLst>
                  <a:outerShdw blurRad="38100" dist="38100" dir="2700000" algn="tl">
                    <a:srgbClr val="000000"/>
                  </a:outerShdw>
                </a:effectLst>
              </a:rPr>
              <a:t>.	</a:t>
            </a:r>
          </a:p>
          <a:p>
            <a:pPr marL="0" indent="0">
              <a:buFont typeface="Wingdings" charset="2"/>
              <a:buNone/>
            </a:pPr>
            <a:r>
              <a:rPr lang="es-ES_tradnl" altLang="es-ES_tradnl" dirty="0">
                <a:effectLst>
                  <a:outerShdw blurRad="38100" dist="38100" dir="2700000" algn="tl">
                    <a:srgbClr val="000000"/>
                  </a:outerShdw>
                </a:effectLst>
              </a:rPr>
              <a:t>- La hemostasia es un conjunto de mecanismos para cohibir las hemorragias.</a:t>
            </a:r>
            <a:endParaRPr lang="es-ES" altLang="es-ES_tradnl" dirty="0">
              <a:effectLst>
                <a:outerShdw blurRad="38100" dist="38100" dir="2700000" algn="tl">
                  <a:srgbClr val="000000"/>
                </a:outerShdw>
              </a:effectLst>
            </a:endParaRPr>
          </a:p>
          <a:p>
            <a:pPr marL="0" indent="0" algn="ctr">
              <a:buFont typeface="Wingdings" charset="2"/>
              <a:buNone/>
            </a:pPr>
            <a:endParaRPr lang="es-ES" altLang="es-ES_tradnl" dirty="0">
              <a:effectLst>
                <a:outerShdw blurRad="38100" dist="38100" dir="2700000" algn="tl">
                  <a:srgbClr val="000000"/>
                </a:outerShdw>
              </a:effectLst>
            </a:endParaRPr>
          </a:p>
        </p:txBody>
      </p:sp>
      <p:pic>
        <p:nvPicPr>
          <p:cNvPr id="56324" name="Picture 5" descr="clot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400425"/>
            <a:ext cx="4378325" cy="3182937"/>
          </a:xfrm>
          <a:prstGeom prst="roundRect">
            <a:avLst>
              <a:gd name="adj" fmla="val 8594"/>
            </a:avLst>
          </a:prstGeom>
          <a:solidFill>
            <a:srgbClr val="FFFFFF">
              <a:shade val="85000"/>
            </a:srgbClr>
          </a:solidFill>
          <a:ln>
            <a:noFill/>
          </a:ln>
          <a:effectLst>
            <a:reflection blurRad="12700"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Immagine 6" descr="72bd86183fff8f4b151eb7fe34f2a930.jpg"/>
          <p:cNvPicPr>
            <a:picLocks noChangeAspect="1"/>
          </p:cNvPicPr>
          <p:nvPr/>
        </p:nvPicPr>
        <p:blipFill rotWithShape="1">
          <a:blip r:embed="rId3">
            <a:extLst>
              <a:ext uri="{28A0092B-C50C-407E-A947-70E740481C1C}">
                <a14:useLocalDpi xmlns:a14="http://schemas.microsoft.com/office/drawing/2010/main" val="0"/>
              </a:ext>
            </a:extLst>
          </a:blip>
          <a:srcRect t="15546" b="18043"/>
          <a:stretch/>
        </p:blipFill>
        <p:spPr>
          <a:xfrm>
            <a:off x="1187624" y="4358496"/>
            <a:ext cx="1834112" cy="134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25760" y="143884"/>
            <a:ext cx="8748464" cy="1181393"/>
          </a:xfrm>
          <a:prstGeom prst="rect">
            <a:avLst/>
          </a:prstGeom>
          <a:solidFill>
            <a:schemeClr val="accent2"/>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3200" b="1" smtClean="0"/>
              <a:t>CUANDO UN TIEMPO DE ALARGADO</a:t>
            </a:r>
          </a:p>
          <a:p>
            <a:pPr algn="ctr"/>
            <a:r>
              <a:rPr lang="es-AR" altLang="es-ES_tradnl" sz="3200" b="1" dirty="0" smtClean="0"/>
              <a:t>SIEMPRE </a:t>
            </a:r>
            <a:r>
              <a:rPr lang="es-AR" altLang="es-ES_tradnl" sz="3200" b="1" dirty="0"/>
              <a:t>ME TENGO QUE PREGUNTAR??</a:t>
            </a:r>
            <a:endParaRPr lang="es-ES" altLang="es-ES_tradnl" sz="3200" b="1" dirty="0"/>
          </a:p>
        </p:txBody>
      </p:sp>
      <p:sp>
        <p:nvSpPr>
          <p:cNvPr id="3" name="Rectángulo redondeado 2"/>
          <p:cNvSpPr/>
          <p:nvPr/>
        </p:nvSpPr>
        <p:spPr bwMode="auto">
          <a:xfrm>
            <a:off x="2627784" y="1700999"/>
            <a:ext cx="3744416" cy="720080"/>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err="1" smtClean="0">
                <a:ln>
                  <a:noFill/>
                </a:ln>
                <a:solidFill>
                  <a:srgbClr val="0070C0"/>
                </a:solidFill>
                <a:effectLst/>
                <a:latin typeface="Times New Roman" charset="0"/>
                <a:ea typeface="Times New Roman" charset="0"/>
                <a:cs typeface="Times New Roman" charset="0"/>
              </a:rPr>
              <a:t>aPTT</a:t>
            </a:r>
            <a:r>
              <a:rPr kumimoji="0" lang="es-ES_tradnl" sz="3200" b="0" i="0" u="none" strike="noStrike" cap="none" normalizeH="0" baseline="0" dirty="0" smtClean="0">
                <a:ln>
                  <a:noFill/>
                </a:ln>
                <a:solidFill>
                  <a:srgbClr val="0070C0"/>
                </a:solidFill>
                <a:effectLst/>
                <a:latin typeface="Times New Roman" charset="0"/>
                <a:ea typeface="Times New Roman" charset="0"/>
                <a:cs typeface="Times New Roman" charset="0"/>
              </a:rPr>
              <a:t> y/o</a:t>
            </a:r>
            <a:r>
              <a:rPr kumimoji="0" lang="es-ES_tradnl" sz="3200" b="0" i="0" u="none" strike="noStrike" cap="none" normalizeH="0" dirty="0" smtClean="0">
                <a:ln>
                  <a:noFill/>
                </a:ln>
                <a:solidFill>
                  <a:srgbClr val="0070C0"/>
                </a:solidFill>
                <a:effectLst/>
                <a:latin typeface="Times New Roman" charset="0"/>
                <a:ea typeface="Times New Roman" charset="0"/>
                <a:cs typeface="Times New Roman" charset="0"/>
              </a:rPr>
              <a:t> TP y/o  TT</a:t>
            </a:r>
            <a:endParaRPr kumimoji="0" lang="es-ES_tradnl" sz="3200" b="0" i="0" u="none" strike="noStrike" cap="none" normalizeH="0" baseline="0" dirty="0">
              <a:ln>
                <a:noFill/>
              </a:ln>
              <a:solidFill>
                <a:srgbClr val="0070C0"/>
              </a:solidFill>
              <a:effectLst/>
              <a:latin typeface="Times New Roman" charset="0"/>
              <a:ea typeface="Times New Roman" charset="0"/>
              <a:cs typeface="Times New Roman" charset="0"/>
            </a:endParaRPr>
          </a:p>
        </p:txBody>
      </p:sp>
      <p:sp>
        <p:nvSpPr>
          <p:cNvPr id="4" name="Flecha arriba 3"/>
          <p:cNvSpPr/>
          <p:nvPr/>
        </p:nvSpPr>
        <p:spPr bwMode="auto">
          <a:xfrm>
            <a:off x="1547664" y="1687703"/>
            <a:ext cx="57606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bajo 4"/>
          <p:cNvSpPr/>
          <p:nvPr/>
        </p:nvSpPr>
        <p:spPr bwMode="auto">
          <a:xfrm>
            <a:off x="3995936" y="2704175"/>
            <a:ext cx="720080" cy="792088"/>
          </a:xfrm>
          <a:prstGeom prst="down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Rectángulo 5"/>
          <p:cNvSpPr/>
          <p:nvPr/>
        </p:nvSpPr>
        <p:spPr bwMode="auto">
          <a:xfrm>
            <a:off x="3995936" y="3280239"/>
            <a:ext cx="720080" cy="115212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9600" b="1" dirty="0">
                <a:solidFill>
                  <a:srgbClr val="FF0000"/>
                </a:solidFill>
              </a:rPr>
              <a:t>?</a:t>
            </a:r>
            <a:endParaRPr kumimoji="0" lang="es-ES_tradnl" sz="9600" b="1" i="0" u="none" strike="noStrike" cap="none" normalizeH="0" baseline="0" dirty="0">
              <a:ln>
                <a:noFill/>
              </a:ln>
              <a:solidFill>
                <a:srgbClr val="FF0000"/>
              </a:solidFill>
              <a:effectLst/>
            </a:endParaRPr>
          </a:p>
        </p:txBody>
      </p:sp>
      <p:sp>
        <p:nvSpPr>
          <p:cNvPr id="7" name="Flecha curvada hacia la derecha 6"/>
          <p:cNvSpPr/>
          <p:nvPr/>
        </p:nvSpPr>
        <p:spPr bwMode="auto">
          <a:xfrm rot="17851311">
            <a:off x="5261377" y="4381158"/>
            <a:ext cx="1008112" cy="2653345"/>
          </a:xfrm>
          <a:prstGeom prst="curvedRightArrow">
            <a:avLst/>
          </a:prstGeom>
          <a:solidFill>
            <a:srgbClr val="FFFF0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 name="Flecha curvada hacia la izquierda 7"/>
          <p:cNvSpPr/>
          <p:nvPr/>
        </p:nvSpPr>
        <p:spPr bwMode="auto">
          <a:xfrm rot="3298064">
            <a:off x="2572736" y="4506500"/>
            <a:ext cx="1015930" cy="2402660"/>
          </a:xfrm>
          <a:prstGeom prst="curvedLeftArrow">
            <a:avLst/>
          </a:prstGeom>
          <a:solidFill>
            <a:srgbClr val="FFFF0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9" name="Rectángulo redondeado 8"/>
          <p:cNvSpPr/>
          <p:nvPr/>
        </p:nvSpPr>
        <p:spPr bwMode="auto">
          <a:xfrm>
            <a:off x="107504" y="4719786"/>
            <a:ext cx="2016224" cy="72069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smtClean="0">
                <a:ln>
                  <a:noFill/>
                </a:ln>
                <a:solidFill>
                  <a:srgbClr val="0070C0"/>
                </a:solidFill>
                <a:effectLst/>
                <a:latin typeface="Times New Roman" charset="0"/>
                <a:ea typeface="Times New Roman" charset="0"/>
                <a:cs typeface="Times New Roman" charset="0"/>
              </a:rPr>
              <a:t>DEFICIT</a:t>
            </a:r>
            <a:endParaRPr kumimoji="0" lang="es-ES_tradnl" sz="3600" b="0" i="0" u="none" strike="noStrike" cap="none" normalizeH="0" baseline="0">
              <a:ln>
                <a:noFill/>
              </a:ln>
              <a:solidFill>
                <a:srgbClr val="0070C0"/>
              </a:solidFill>
              <a:effectLst/>
              <a:latin typeface="Times New Roman" charset="0"/>
              <a:ea typeface="Times New Roman" charset="0"/>
              <a:cs typeface="Times New Roman" charset="0"/>
            </a:endParaRPr>
          </a:p>
        </p:txBody>
      </p:sp>
      <p:sp>
        <p:nvSpPr>
          <p:cNvPr id="10" name="Rectángulo redondeado 9"/>
          <p:cNvSpPr/>
          <p:nvPr/>
        </p:nvSpPr>
        <p:spPr bwMode="auto">
          <a:xfrm>
            <a:off x="6034955" y="4668293"/>
            <a:ext cx="3043869" cy="72069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smtClean="0">
                <a:solidFill>
                  <a:srgbClr val="0070C0"/>
                </a:solidFill>
              </a:rPr>
              <a:t>INHIBIDORES</a:t>
            </a:r>
            <a:endParaRPr kumimoji="0" lang="es-ES_tradnl" sz="3600" b="0" i="0" u="none" strike="noStrike" cap="none" normalizeH="0" baseline="0">
              <a:ln>
                <a:noFill/>
              </a:ln>
              <a:solidFill>
                <a:srgbClr val="0070C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67749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49" y="123873"/>
            <a:ext cx="8820472" cy="914400"/>
          </a:xfrm>
          <a:prstGeom prst="rect">
            <a:avLst/>
          </a:prstGeom>
          <a:solidFill>
            <a:schemeClr val="accent2"/>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3200" b="1"/>
              <a:t>SIEMPRE ME TENGO QUE PREGUNTAR??</a:t>
            </a:r>
            <a:endParaRPr lang="es-ES" altLang="es-ES_tradnl" sz="3200" b="1"/>
          </a:p>
        </p:txBody>
      </p:sp>
      <p:sp>
        <p:nvSpPr>
          <p:cNvPr id="3" name="Rectángulo redondeado 2"/>
          <p:cNvSpPr/>
          <p:nvPr/>
        </p:nvSpPr>
        <p:spPr bwMode="auto">
          <a:xfrm>
            <a:off x="2627784" y="1273696"/>
            <a:ext cx="3744416" cy="720080"/>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err="1" smtClean="0">
                <a:ln>
                  <a:noFill/>
                </a:ln>
                <a:solidFill>
                  <a:srgbClr val="0070C0"/>
                </a:solidFill>
                <a:effectLst/>
                <a:latin typeface="Times New Roman" charset="0"/>
                <a:ea typeface="Times New Roman" charset="0"/>
                <a:cs typeface="Times New Roman" charset="0"/>
              </a:rPr>
              <a:t>aPTT</a:t>
            </a:r>
            <a:r>
              <a:rPr kumimoji="0" lang="es-ES_tradnl" sz="3200" b="0" i="0" u="none" strike="noStrike" cap="none" normalizeH="0" baseline="0" dirty="0" smtClean="0">
                <a:ln>
                  <a:noFill/>
                </a:ln>
                <a:solidFill>
                  <a:srgbClr val="0070C0"/>
                </a:solidFill>
                <a:effectLst/>
                <a:latin typeface="Times New Roman" charset="0"/>
                <a:ea typeface="Times New Roman" charset="0"/>
                <a:cs typeface="Times New Roman" charset="0"/>
              </a:rPr>
              <a:t> y/o</a:t>
            </a:r>
            <a:r>
              <a:rPr kumimoji="0" lang="es-ES_tradnl" sz="3200" b="0" i="0" u="none" strike="noStrike" cap="none" normalizeH="0" dirty="0" smtClean="0">
                <a:ln>
                  <a:noFill/>
                </a:ln>
                <a:solidFill>
                  <a:srgbClr val="0070C0"/>
                </a:solidFill>
                <a:effectLst/>
                <a:latin typeface="Times New Roman" charset="0"/>
                <a:ea typeface="Times New Roman" charset="0"/>
                <a:cs typeface="Times New Roman" charset="0"/>
              </a:rPr>
              <a:t> TP y/o  TT</a:t>
            </a:r>
            <a:endParaRPr kumimoji="0" lang="es-ES_tradnl" sz="3200" b="0" i="0" u="none" strike="noStrike" cap="none" normalizeH="0" baseline="0" dirty="0">
              <a:ln>
                <a:noFill/>
              </a:ln>
              <a:solidFill>
                <a:srgbClr val="0070C0"/>
              </a:solidFill>
              <a:effectLst/>
              <a:latin typeface="Times New Roman" charset="0"/>
              <a:ea typeface="Times New Roman" charset="0"/>
              <a:cs typeface="Times New Roman" charset="0"/>
            </a:endParaRPr>
          </a:p>
        </p:txBody>
      </p:sp>
      <p:sp>
        <p:nvSpPr>
          <p:cNvPr id="4" name="Flecha arriba 3"/>
          <p:cNvSpPr/>
          <p:nvPr/>
        </p:nvSpPr>
        <p:spPr bwMode="auto">
          <a:xfrm>
            <a:off x="1547664" y="1260400"/>
            <a:ext cx="57606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bajo 4"/>
          <p:cNvSpPr/>
          <p:nvPr/>
        </p:nvSpPr>
        <p:spPr bwMode="auto">
          <a:xfrm>
            <a:off x="3995936" y="2276872"/>
            <a:ext cx="720080" cy="792088"/>
          </a:xfrm>
          <a:prstGeom prst="down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Flecha curvada hacia la derecha 6"/>
          <p:cNvSpPr/>
          <p:nvPr/>
        </p:nvSpPr>
        <p:spPr bwMode="auto">
          <a:xfrm rot="17851311">
            <a:off x="4965713" y="3864839"/>
            <a:ext cx="589287" cy="1495381"/>
          </a:xfrm>
          <a:prstGeom prst="curvedRightArrow">
            <a:avLst/>
          </a:prstGeom>
          <a:solidFill>
            <a:srgbClr val="FFFF0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 name="Flecha curvada hacia la izquierda 7"/>
          <p:cNvSpPr/>
          <p:nvPr/>
        </p:nvSpPr>
        <p:spPr bwMode="auto">
          <a:xfrm rot="3518805">
            <a:off x="3134418" y="3911869"/>
            <a:ext cx="607136" cy="1472220"/>
          </a:xfrm>
          <a:prstGeom prst="curvedLeftArrow">
            <a:avLst/>
          </a:prstGeom>
          <a:solidFill>
            <a:srgbClr val="FFFF0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9" name="Rectángulo redondeado 8"/>
          <p:cNvSpPr/>
          <p:nvPr/>
        </p:nvSpPr>
        <p:spPr bwMode="auto">
          <a:xfrm>
            <a:off x="431540" y="5659341"/>
            <a:ext cx="2016224" cy="72069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smtClean="0">
                <a:ln>
                  <a:noFill/>
                </a:ln>
                <a:solidFill>
                  <a:srgbClr val="0070C0"/>
                </a:solidFill>
                <a:effectLst/>
                <a:latin typeface="Times New Roman" charset="0"/>
                <a:ea typeface="Times New Roman" charset="0"/>
                <a:cs typeface="Times New Roman" charset="0"/>
              </a:rPr>
              <a:t>DEFICIT</a:t>
            </a:r>
            <a:endParaRPr kumimoji="0" lang="es-ES_tradnl" sz="3600" b="0" i="0" u="none" strike="noStrike" cap="none" normalizeH="0" baseline="0">
              <a:ln>
                <a:noFill/>
              </a:ln>
              <a:solidFill>
                <a:srgbClr val="0070C0"/>
              </a:solidFill>
              <a:effectLst/>
              <a:latin typeface="Times New Roman" charset="0"/>
              <a:ea typeface="Times New Roman" charset="0"/>
              <a:cs typeface="Times New Roman" charset="0"/>
            </a:endParaRPr>
          </a:p>
        </p:txBody>
      </p:sp>
      <p:sp>
        <p:nvSpPr>
          <p:cNvPr id="10" name="Rectángulo redondeado 9"/>
          <p:cNvSpPr/>
          <p:nvPr/>
        </p:nvSpPr>
        <p:spPr bwMode="auto">
          <a:xfrm>
            <a:off x="5940152" y="5659341"/>
            <a:ext cx="3043869" cy="720693"/>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smtClean="0">
                <a:solidFill>
                  <a:srgbClr val="0070C0"/>
                </a:solidFill>
              </a:rPr>
              <a:t>INHIBIDORES</a:t>
            </a:r>
            <a:endParaRPr kumimoji="0" lang="es-ES_tradnl" sz="3600" b="0" i="0" u="none" strike="noStrike" cap="none" normalizeH="0" baseline="0">
              <a:ln>
                <a:noFill/>
              </a:ln>
              <a:solidFill>
                <a:srgbClr val="0070C0"/>
              </a:solidFill>
              <a:effectLst/>
              <a:latin typeface="Times New Roman" charset="0"/>
              <a:ea typeface="Times New Roman" charset="0"/>
              <a:cs typeface="Times New Roman" charset="0"/>
            </a:endParaRPr>
          </a:p>
        </p:txBody>
      </p:sp>
      <p:sp>
        <p:nvSpPr>
          <p:cNvPr id="11" name="Rectángulo redondeado 10"/>
          <p:cNvSpPr/>
          <p:nvPr/>
        </p:nvSpPr>
        <p:spPr bwMode="auto">
          <a:xfrm>
            <a:off x="1115616" y="3140968"/>
            <a:ext cx="6984776" cy="648072"/>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dirty="0" err="1" smtClean="0">
                <a:ln>
                  <a:noFill/>
                </a:ln>
                <a:solidFill>
                  <a:srgbClr val="0070C0"/>
                </a:solidFill>
                <a:effectLst/>
                <a:latin typeface="Times New Roman" charset="0"/>
                <a:ea typeface="Times New Roman" charset="0"/>
                <a:cs typeface="Times New Roman" charset="0"/>
              </a:rPr>
              <a:t>Correcci</a:t>
            </a:r>
            <a:r>
              <a:rPr kumimoji="0" lang="es-ES" sz="3200" b="0" i="0" u="none" strike="noStrike" cap="none" normalizeH="0" baseline="0" dirty="0" err="1" smtClean="0">
                <a:ln>
                  <a:noFill/>
                </a:ln>
                <a:solidFill>
                  <a:srgbClr val="0070C0"/>
                </a:solidFill>
                <a:effectLst/>
                <a:latin typeface="Times New Roman" charset="0"/>
                <a:ea typeface="Times New Roman" charset="0"/>
                <a:cs typeface="Times New Roman" charset="0"/>
              </a:rPr>
              <a:t>òn</a:t>
            </a:r>
            <a:r>
              <a:rPr kumimoji="0" lang="es-ES" sz="3200" b="0" i="0" u="none" strike="noStrike" cap="none" normalizeH="0" baseline="0" dirty="0" smtClean="0">
                <a:ln>
                  <a:noFill/>
                </a:ln>
                <a:solidFill>
                  <a:srgbClr val="0070C0"/>
                </a:solidFill>
                <a:effectLst/>
                <a:latin typeface="Times New Roman" charset="0"/>
                <a:ea typeface="Times New Roman" charset="0"/>
                <a:cs typeface="Times New Roman" charset="0"/>
              </a:rPr>
              <a:t> con Plasma Normal. (P + N)</a:t>
            </a:r>
            <a:endParaRPr kumimoji="0" lang="es-ES_tradnl" sz="3200" b="0" i="0" u="none" strike="noStrike" cap="none" normalizeH="0" baseline="0" dirty="0">
              <a:ln>
                <a:noFill/>
              </a:ln>
              <a:solidFill>
                <a:srgbClr val="0070C0"/>
              </a:solidFill>
              <a:effectLst/>
              <a:latin typeface="Times New Roman" charset="0"/>
              <a:ea typeface="Times New Roman" charset="0"/>
              <a:cs typeface="Times New Roman" charset="0"/>
            </a:endParaRPr>
          </a:p>
        </p:txBody>
      </p:sp>
      <p:sp>
        <p:nvSpPr>
          <p:cNvPr id="12" name="Rectángulo redondeado 11"/>
          <p:cNvSpPr/>
          <p:nvPr/>
        </p:nvSpPr>
        <p:spPr bwMode="auto">
          <a:xfrm>
            <a:off x="6228184" y="4144144"/>
            <a:ext cx="2232248" cy="581000"/>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rgbClr val="FFFF00"/>
                </a:solidFill>
                <a:effectLst/>
                <a:latin typeface="Times New Roman" charset="0"/>
                <a:ea typeface="Times New Roman" charset="0"/>
                <a:cs typeface="Times New Roman" charset="0"/>
              </a:rPr>
              <a:t>NO CORRIGE</a:t>
            </a:r>
            <a:endParaRPr kumimoji="0" lang="es-ES_tradnl" sz="2400" b="0" i="0" u="none" strike="noStrike" cap="none" normalizeH="0" baseline="0">
              <a:ln>
                <a:noFill/>
              </a:ln>
              <a:solidFill>
                <a:srgbClr val="FFFF00"/>
              </a:solidFill>
              <a:effectLst/>
              <a:latin typeface="Times New Roman" charset="0"/>
              <a:ea typeface="Times New Roman" charset="0"/>
              <a:cs typeface="Times New Roman" charset="0"/>
            </a:endParaRPr>
          </a:p>
        </p:txBody>
      </p:sp>
      <p:sp>
        <p:nvSpPr>
          <p:cNvPr id="13" name="Rectángulo redondeado 12"/>
          <p:cNvSpPr/>
          <p:nvPr/>
        </p:nvSpPr>
        <p:spPr bwMode="auto">
          <a:xfrm>
            <a:off x="431540" y="4144144"/>
            <a:ext cx="2232248" cy="581000"/>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dirty="0" smtClean="0">
                <a:solidFill>
                  <a:srgbClr val="FFFF00"/>
                </a:solidFill>
              </a:rPr>
              <a:t>SI</a:t>
            </a:r>
            <a:r>
              <a:rPr kumimoji="0" lang="es-ES_tradnl" sz="2400" b="0" i="0" u="none" strike="noStrike" cap="none" normalizeH="0" baseline="0" dirty="0" smtClean="0">
                <a:ln>
                  <a:noFill/>
                </a:ln>
                <a:solidFill>
                  <a:srgbClr val="FFFF00"/>
                </a:solidFill>
                <a:effectLst/>
                <a:latin typeface="Times New Roman" charset="0"/>
                <a:ea typeface="Times New Roman" charset="0"/>
                <a:cs typeface="Times New Roman" charset="0"/>
              </a:rPr>
              <a:t> CORRIGE</a:t>
            </a:r>
            <a:endParaRPr kumimoji="0" lang="es-ES_tradnl" sz="2400" b="0" i="0" u="none" strike="noStrike" cap="none" normalizeH="0" baseline="0" dirty="0">
              <a:ln>
                <a:noFill/>
              </a:ln>
              <a:solidFill>
                <a:srgbClr val="FFFF00"/>
              </a:solidFill>
              <a:effectLst/>
              <a:latin typeface="Times New Roman" charset="0"/>
              <a:ea typeface="Times New Roman" charset="0"/>
              <a:cs typeface="Times New Roman" charset="0"/>
            </a:endParaRPr>
          </a:p>
        </p:txBody>
      </p:sp>
      <p:sp>
        <p:nvSpPr>
          <p:cNvPr id="14" name="Flecha arriba 13"/>
          <p:cNvSpPr/>
          <p:nvPr/>
        </p:nvSpPr>
        <p:spPr bwMode="auto">
          <a:xfrm rot="10800000">
            <a:off x="1095462" y="4869160"/>
            <a:ext cx="57606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5" name="Flecha arriba 14"/>
          <p:cNvSpPr/>
          <p:nvPr/>
        </p:nvSpPr>
        <p:spPr bwMode="auto">
          <a:xfrm rot="10800000">
            <a:off x="7056276" y="4869159"/>
            <a:ext cx="57606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9895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heckerboard(across)">
                                      <p:cBhvr>
                                        <p:cTn id="34" dur="500"/>
                                        <p:tgtEl>
                                          <p:spTgt spid="1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bwMode="auto">
          <a:xfrm>
            <a:off x="3923928" y="404664"/>
            <a:ext cx="1190993" cy="720080"/>
          </a:xfrm>
          <a:prstGeom prst="roundRect">
            <a:avLst/>
          </a:prstGeom>
          <a:solidFill>
            <a:srgbClr val="FFFF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200" dirty="0" err="1">
                <a:solidFill>
                  <a:srgbClr val="0070C0"/>
                </a:solidFill>
              </a:rPr>
              <a:t>A</a:t>
            </a:r>
            <a:r>
              <a:rPr kumimoji="0" lang="es-ES_tradnl" sz="3200" b="0" i="0" u="none" strike="noStrike" cap="none" normalizeH="0" baseline="0" smtClean="0">
                <a:ln>
                  <a:noFill/>
                </a:ln>
                <a:solidFill>
                  <a:srgbClr val="0070C0"/>
                </a:solidFill>
                <a:effectLst/>
                <a:latin typeface="Times New Roman" charset="0"/>
                <a:ea typeface="Times New Roman" charset="0"/>
                <a:cs typeface="Times New Roman" charset="0"/>
              </a:rPr>
              <a:t>PTT </a:t>
            </a:r>
            <a:endParaRPr kumimoji="0" lang="es-ES_tradnl" sz="3200" b="0" i="0" u="none" strike="noStrike" cap="none" normalizeH="0" baseline="0" dirty="0">
              <a:ln>
                <a:noFill/>
              </a:ln>
              <a:solidFill>
                <a:srgbClr val="0070C0"/>
              </a:solidFill>
              <a:effectLst/>
              <a:latin typeface="Times New Roman" charset="0"/>
              <a:ea typeface="Times New Roman" charset="0"/>
              <a:cs typeface="Times New Roman" charset="0"/>
            </a:endParaRPr>
          </a:p>
        </p:txBody>
      </p:sp>
      <p:sp>
        <p:nvSpPr>
          <p:cNvPr id="4" name="Flecha arriba 3"/>
          <p:cNvSpPr/>
          <p:nvPr/>
        </p:nvSpPr>
        <p:spPr bwMode="auto">
          <a:xfrm>
            <a:off x="3131840" y="404664"/>
            <a:ext cx="57606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5" name="Flecha abajo 4"/>
          <p:cNvSpPr/>
          <p:nvPr/>
        </p:nvSpPr>
        <p:spPr bwMode="auto">
          <a:xfrm>
            <a:off x="4211960" y="1268760"/>
            <a:ext cx="573203" cy="649026"/>
          </a:xfrm>
          <a:prstGeom prst="down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7" name="Flecha curvada hacia la derecha 6"/>
          <p:cNvSpPr/>
          <p:nvPr/>
        </p:nvSpPr>
        <p:spPr bwMode="auto">
          <a:xfrm rot="17851311">
            <a:off x="4965713" y="2569989"/>
            <a:ext cx="589287" cy="1495381"/>
          </a:xfrm>
          <a:prstGeom prst="curvedRightArrow">
            <a:avLst/>
          </a:prstGeom>
          <a:solidFill>
            <a:srgbClr val="FFFF0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8" name="Flecha curvada hacia la izquierda 7"/>
          <p:cNvSpPr/>
          <p:nvPr/>
        </p:nvSpPr>
        <p:spPr bwMode="auto">
          <a:xfrm rot="3518805">
            <a:off x="3134418" y="2617019"/>
            <a:ext cx="607136" cy="1472220"/>
          </a:xfrm>
          <a:prstGeom prst="curvedLeftArrow">
            <a:avLst/>
          </a:prstGeom>
          <a:solidFill>
            <a:srgbClr val="FFFF0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9" name="Rectángulo redondeado 8"/>
          <p:cNvSpPr/>
          <p:nvPr/>
        </p:nvSpPr>
        <p:spPr bwMode="auto">
          <a:xfrm>
            <a:off x="236244" y="3963409"/>
            <a:ext cx="2607564" cy="432661"/>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smtClean="0">
                <a:ln>
                  <a:noFill/>
                </a:ln>
                <a:solidFill>
                  <a:srgbClr val="0070C0"/>
                </a:solidFill>
                <a:effectLst/>
                <a:latin typeface="Times New Roman" charset="0"/>
                <a:ea typeface="Times New Roman" charset="0"/>
                <a:cs typeface="Times New Roman" charset="0"/>
              </a:rPr>
              <a:t>DEFICIT DE FACTOR</a:t>
            </a:r>
            <a:endParaRPr kumimoji="0" lang="es-ES_tradnl" sz="2000" b="0" i="0" u="none" strike="noStrike" cap="none" normalizeH="0" baseline="0">
              <a:ln>
                <a:noFill/>
              </a:ln>
              <a:solidFill>
                <a:srgbClr val="0070C0"/>
              </a:solidFill>
              <a:effectLst/>
              <a:latin typeface="Times New Roman" charset="0"/>
              <a:ea typeface="Times New Roman" charset="0"/>
              <a:cs typeface="Times New Roman" charset="0"/>
            </a:endParaRPr>
          </a:p>
        </p:txBody>
      </p:sp>
      <p:sp>
        <p:nvSpPr>
          <p:cNvPr id="10" name="Rectángulo redondeado 9"/>
          <p:cNvSpPr/>
          <p:nvPr/>
        </p:nvSpPr>
        <p:spPr bwMode="auto">
          <a:xfrm>
            <a:off x="6048164" y="3995377"/>
            <a:ext cx="2232248" cy="432661"/>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0070C0"/>
                </a:solidFill>
              </a:rPr>
              <a:t>INHIBIDORES</a:t>
            </a:r>
            <a:endParaRPr kumimoji="0" lang="es-ES_tradnl" b="0" i="0" u="none" strike="noStrike" cap="none" normalizeH="0" baseline="0">
              <a:ln>
                <a:noFill/>
              </a:ln>
              <a:solidFill>
                <a:srgbClr val="0070C0"/>
              </a:solidFill>
              <a:effectLst/>
            </a:endParaRPr>
          </a:p>
        </p:txBody>
      </p:sp>
      <p:sp>
        <p:nvSpPr>
          <p:cNvPr id="11" name="Rectángulo redondeado 10"/>
          <p:cNvSpPr/>
          <p:nvPr/>
        </p:nvSpPr>
        <p:spPr bwMode="auto">
          <a:xfrm>
            <a:off x="1072175" y="2052182"/>
            <a:ext cx="6304764" cy="492089"/>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800" b="0" i="0" u="none" strike="noStrike" cap="none" normalizeH="0" baseline="0" dirty="0" err="1" smtClean="0">
                <a:ln>
                  <a:noFill/>
                </a:ln>
                <a:solidFill>
                  <a:srgbClr val="002060"/>
                </a:solidFill>
                <a:effectLst/>
                <a:latin typeface="Times New Roman" charset="0"/>
                <a:ea typeface="Times New Roman" charset="0"/>
                <a:cs typeface="Times New Roman" charset="0"/>
              </a:rPr>
              <a:t>Correcci</a:t>
            </a:r>
            <a:r>
              <a:rPr kumimoji="0" lang="es-ES" sz="2800" b="0" i="0" u="none" strike="noStrike" cap="none" normalizeH="0" baseline="0" dirty="0" err="1" smtClean="0">
                <a:ln>
                  <a:noFill/>
                </a:ln>
                <a:solidFill>
                  <a:srgbClr val="002060"/>
                </a:solidFill>
                <a:effectLst/>
                <a:latin typeface="Times New Roman" charset="0"/>
                <a:ea typeface="Times New Roman" charset="0"/>
                <a:cs typeface="Times New Roman" charset="0"/>
              </a:rPr>
              <a:t>òn</a:t>
            </a:r>
            <a:r>
              <a:rPr kumimoji="0" lang="es-ES" sz="2800" b="0" i="0" u="none" strike="noStrike" cap="none" normalizeH="0" baseline="0" dirty="0" smtClean="0">
                <a:ln>
                  <a:noFill/>
                </a:ln>
                <a:solidFill>
                  <a:srgbClr val="002060"/>
                </a:solidFill>
                <a:effectLst/>
                <a:latin typeface="Times New Roman" charset="0"/>
                <a:ea typeface="Times New Roman" charset="0"/>
                <a:cs typeface="Times New Roman" charset="0"/>
              </a:rPr>
              <a:t> con Plasma Normal. (PP + PN)</a:t>
            </a:r>
            <a:endParaRPr kumimoji="0" lang="es-ES_tradnl" sz="28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12" name="Rectángulo redondeado 11"/>
          <p:cNvSpPr/>
          <p:nvPr/>
        </p:nvSpPr>
        <p:spPr bwMode="auto">
          <a:xfrm>
            <a:off x="6228184" y="2710882"/>
            <a:ext cx="1800200" cy="44053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smtClean="0">
                <a:ln>
                  <a:noFill/>
                </a:ln>
                <a:solidFill>
                  <a:srgbClr val="FFFF00"/>
                </a:solidFill>
                <a:effectLst/>
                <a:latin typeface="Times New Roman" charset="0"/>
                <a:ea typeface="Times New Roman" charset="0"/>
                <a:cs typeface="Times New Roman" charset="0"/>
              </a:rPr>
              <a:t>NO CORRIGE</a:t>
            </a:r>
            <a:endParaRPr kumimoji="0" lang="es-ES_tradnl" sz="2000" b="0" i="0" u="none" strike="noStrike" cap="none" normalizeH="0" baseline="0">
              <a:ln>
                <a:noFill/>
              </a:ln>
              <a:solidFill>
                <a:srgbClr val="FFFF00"/>
              </a:solidFill>
              <a:effectLst/>
              <a:latin typeface="Times New Roman" charset="0"/>
              <a:ea typeface="Times New Roman" charset="0"/>
              <a:cs typeface="Times New Roman" charset="0"/>
            </a:endParaRPr>
          </a:p>
        </p:txBody>
      </p:sp>
      <p:sp>
        <p:nvSpPr>
          <p:cNvPr id="13" name="Rectángulo redondeado 12"/>
          <p:cNvSpPr/>
          <p:nvPr/>
        </p:nvSpPr>
        <p:spPr bwMode="auto">
          <a:xfrm>
            <a:off x="609408" y="2702807"/>
            <a:ext cx="1548172" cy="448610"/>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s-ES_tradnl" sz="2000" dirty="0" smtClean="0">
                <a:solidFill>
                  <a:srgbClr val="FFFF00"/>
                </a:solidFill>
              </a:rPr>
              <a:t>SI</a:t>
            </a:r>
            <a:r>
              <a:rPr kumimoji="0" lang="es-ES_tradnl" sz="2000" b="0" i="0" u="none" strike="noStrike" cap="none" normalizeH="0" baseline="0" dirty="0" smtClean="0">
                <a:ln>
                  <a:noFill/>
                </a:ln>
                <a:solidFill>
                  <a:srgbClr val="FFFF00"/>
                </a:solidFill>
                <a:effectLst/>
              </a:rPr>
              <a:t> CORRIGE</a:t>
            </a:r>
            <a:endParaRPr kumimoji="0" lang="es-ES_tradnl" sz="2000" b="0" i="0" u="none" strike="noStrike" cap="none" normalizeH="0" baseline="0" dirty="0">
              <a:ln>
                <a:noFill/>
              </a:ln>
              <a:solidFill>
                <a:srgbClr val="FFFF00"/>
              </a:solidFill>
              <a:effectLst/>
            </a:endParaRPr>
          </a:p>
        </p:txBody>
      </p:sp>
      <p:sp>
        <p:nvSpPr>
          <p:cNvPr id="14" name="Flecha arriba 13"/>
          <p:cNvSpPr/>
          <p:nvPr/>
        </p:nvSpPr>
        <p:spPr bwMode="auto">
          <a:xfrm rot="10800000">
            <a:off x="1049060" y="3204398"/>
            <a:ext cx="49860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5" name="Flecha arriba 14"/>
          <p:cNvSpPr/>
          <p:nvPr/>
        </p:nvSpPr>
        <p:spPr bwMode="auto">
          <a:xfrm rot="10800000">
            <a:off x="6820654" y="3268568"/>
            <a:ext cx="468052" cy="665782"/>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6" name="Flecha arriba 15"/>
          <p:cNvSpPr/>
          <p:nvPr/>
        </p:nvSpPr>
        <p:spPr bwMode="auto">
          <a:xfrm rot="10800000">
            <a:off x="1029547" y="4512747"/>
            <a:ext cx="49860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7" name="Rectángulo redondeado 16"/>
          <p:cNvSpPr/>
          <p:nvPr/>
        </p:nvSpPr>
        <p:spPr bwMode="auto">
          <a:xfrm>
            <a:off x="236244" y="5340688"/>
            <a:ext cx="2607564" cy="432661"/>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rgbClr val="7030A0"/>
                </a:solidFill>
                <a:effectLst/>
                <a:latin typeface="Times New Roman" charset="0"/>
                <a:ea typeface="Times New Roman" charset="0"/>
                <a:cs typeface="Times New Roman" charset="0"/>
              </a:rPr>
              <a:t>DOSAJE DE FACTOR</a:t>
            </a:r>
            <a:endParaRPr kumimoji="0" lang="es-ES_tradnl" sz="2000" b="0" i="0" u="none" strike="noStrike" cap="none" normalizeH="0" baseline="0" dirty="0">
              <a:ln>
                <a:noFill/>
              </a:ln>
              <a:solidFill>
                <a:srgbClr val="7030A0"/>
              </a:solidFill>
              <a:effectLst/>
              <a:latin typeface="Times New Roman" charset="0"/>
              <a:ea typeface="Times New Roman" charset="0"/>
              <a:cs typeface="Times New Roman" charset="0"/>
            </a:endParaRPr>
          </a:p>
        </p:txBody>
      </p:sp>
      <p:sp>
        <p:nvSpPr>
          <p:cNvPr id="18" name="Flecha arriba 17"/>
          <p:cNvSpPr/>
          <p:nvPr/>
        </p:nvSpPr>
        <p:spPr bwMode="auto">
          <a:xfrm rot="10800000">
            <a:off x="6850960" y="4503225"/>
            <a:ext cx="498604" cy="720080"/>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16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Rectángulo redondeado 5"/>
          <p:cNvSpPr/>
          <p:nvPr/>
        </p:nvSpPr>
        <p:spPr bwMode="auto">
          <a:xfrm>
            <a:off x="3563888" y="5271997"/>
            <a:ext cx="5472608" cy="1325355"/>
          </a:xfrm>
          <a:prstGeom prst="round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Inhibidor</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 especifico de factores.</a:t>
            </a: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baseline="0" dirty="0" smtClean="0"/>
              <a:t>Inhibidor tipo </a:t>
            </a:r>
            <a:r>
              <a:rPr lang="es-ES_tradnl" dirty="0" err="1" smtClean="0"/>
              <a:t>L</a:t>
            </a:r>
            <a:r>
              <a:rPr lang="es-ES_tradnl" baseline="0" dirty="0" err="1" smtClean="0"/>
              <a:t>upico</a:t>
            </a:r>
            <a:r>
              <a:rPr lang="es-ES" baseline="0" dirty="0" smtClean="0"/>
              <a:t> (IL)</a:t>
            </a:r>
            <a:r>
              <a:rPr lang="es-ES_tradnl" baseline="0" dirty="0" smtClean="0"/>
              <a:t>.</a:t>
            </a: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Presencia de Heparina No Fraccionada.</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2776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1197086" y="103677"/>
            <a:ext cx="6624736" cy="1008112"/>
          </a:xfrm>
          <a:prstGeom prst="roundRect">
            <a:avLst/>
          </a:prstGeom>
          <a:solidFill>
            <a:srgbClr val="FFC000"/>
          </a:solidFill>
          <a:ln w="15875"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70C0"/>
                </a:solidFill>
                <a:effectLst/>
                <a:latin typeface="Times New Roman" charset="0"/>
                <a:ea typeface="Times New Roman" charset="0"/>
                <a:cs typeface="Times New Roman" charset="0"/>
              </a:rPr>
              <a:t>POR QUE ES</a:t>
            </a:r>
            <a:r>
              <a:rPr lang="es-ES" dirty="0">
                <a:solidFill>
                  <a:srgbClr val="0070C0"/>
                </a:solidFill>
              </a:rPr>
              <a:t> </a:t>
            </a:r>
            <a:r>
              <a:rPr lang="es-ES" dirty="0" smtClean="0">
                <a:solidFill>
                  <a:srgbClr val="0070C0"/>
                </a:solidFill>
              </a:rPr>
              <a:t> </a:t>
            </a:r>
            <a:r>
              <a:rPr kumimoji="0" lang="es-ES_tradnl" sz="2400" b="0" i="0" u="none" strike="noStrike" cap="none" normalizeH="0" baseline="0" dirty="0" smtClean="0">
                <a:ln>
                  <a:noFill/>
                </a:ln>
                <a:solidFill>
                  <a:srgbClr val="0070C0"/>
                </a:solidFill>
                <a:effectLst/>
                <a:latin typeface="Times New Roman" charset="0"/>
                <a:ea typeface="Times New Roman" charset="0"/>
                <a:cs typeface="Times New Roman" charset="0"/>
              </a:rPr>
              <a:t>IMPORTANTE</a:t>
            </a:r>
            <a:r>
              <a:rPr kumimoji="0" lang="es-ES_tradnl" sz="2400" b="0" i="0" u="none" strike="noStrike" cap="none" normalizeH="0" dirty="0" smtClean="0">
                <a:ln>
                  <a:noFill/>
                </a:ln>
                <a:solidFill>
                  <a:srgbClr val="0070C0"/>
                </a:solidFill>
                <a:effectLst/>
                <a:latin typeface="Times New Roman" charset="0"/>
                <a:ea typeface="Times New Roman" charset="0"/>
                <a:cs typeface="Times New Roman" charset="0"/>
              </a:rPr>
              <a:t> LA CORRECCION </a:t>
            </a:r>
          </a:p>
          <a:p>
            <a:pPr marL="0" marR="0" indent="0" algn="ctr" defTabSz="914400" rtl="0" eaLnBrk="1" fontAlgn="base" latinLnBrk="0" hangingPunct="1">
              <a:lnSpc>
                <a:spcPct val="100000"/>
              </a:lnSpc>
              <a:spcBef>
                <a:spcPct val="0"/>
              </a:spcBef>
              <a:spcAft>
                <a:spcPct val="0"/>
              </a:spcAft>
              <a:buClrTx/>
              <a:buSzTx/>
              <a:buFontTx/>
              <a:buNone/>
              <a:tabLst/>
            </a:pPr>
            <a:r>
              <a:rPr lang="es-ES_tradnl" baseline="0" dirty="0" smtClean="0">
                <a:solidFill>
                  <a:srgbClr val="0070C0"/>
                </a:solidFill>
              </a:rPr>
              <a:t>CON PLASMA NORMAL</a:t>
            </a:r>
            <a:r>
              <a:rPr kumimoji="0" lang="es-ES_tradnl" sz="2400" b="0" i="0" u="none" strike="noStrike" cap="none" normalizeH="0" baseline="0" dirty="0" smtClean="0">
                <a:ln>
                  <a:noFill/>
                </a:ln>
                <a:solidFill>
                  <a:srgbClr val="0070C0"/>
                </a:solidFill>
                <a:effectLst/>
                <a:latin typeface="Times New Roman" charset="0"/>
                <a:ea typeface="Times New Roman" charset="0"/>
                <a:cs typeface="Times New Roman" charset="0"/>
              </a:rPr>
              <a:t> </a:t>
            </a:r>
            <a:endParaRPr kumimoji="0" lang="es-ES_tradnl" sz="2400" b="0" i="0" u="none" strike="noStrike" cap="none" normalizeH="0" baseline="0" dirty="0">
              <a:ln>
                <a:noFill/>
              </a:ln>
              <a:solidFill>
                <a:srgbClr val="0070C0"/>
              </a:solidFill>
              <a:effectLst/>
              <a:latin typeface="Times New Roman" charset="0"/>
              <a:ea typeface="Times New Roman" charset="0"/>
              <a:cs typeface="Times New Roman" charset="0"/>
            </a:endParaRPr>
          </a:p>
        </p:txBody>
      </p:sp>
      <p:sp>
        <p:nvSpPr>
          <p:cNvPr id="12" name="Rectángulo redondeado 11"/>
          <p:cNvSpPr/>
          <p:nvPr/>
        </p:nvSpPr>
        <p:spPr>
          <a:xfrm>
            <a:off x="153444" y="5375668"/>
            <a:ext cx="3225350" cy="385921"/>
          </a:xfrm>
          <a:prstGeom prst="roundRect">
            <a:avLst/>
          </a:prstGeom>
          <a:solidFill>
            <a:schemeClr val="accent6">
              <a:lumMod val="60000"/>
              <a:lumOff val="40000"/>
            </a:schemeClr>
          </a:solidFill>
          <a:ln w="25400" cap="flat">
            <a:solidFill>
              <a:srgbClr val="000000"/>
            </a:solidFill>
            <a:prstDash val="solid"/>
            <a:miter lim="400000"/>
          </a:ln>
          <a:effectLst/>
          <a:scene3d>
            <a:camera prst="orthographicFront"/>
            <a:lightRig rig="freezing" dir="t"/>
          </a:scene3d>
          <a:sp3d extrusionH="76200" prstMaterial="flat">
            <a:bevelT prst="relaxedInset"/>
            <a:extrusionClr>
              <a:schemeClr val="accent1">
                <a:lumMod val="40000"/>
                <a:lumOff val="60000"/>
              </a:schemeClr>
            </a:extrusion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lang="es-ES_tradnl" sz="1600" dirty="0" smtClean="0">
                <a:solidFill>
                  <a:srgbClr val="FFC000"/>
                </a:solidFill>
                <a:effectLst>
                  <a:outerShdw blurRad="38100" dist="12700" dir="5400000" rotWithShape="0">
                    <a:srgbClr val="000000">
                      <a:alpha val="50000"/>
                    </a:srgbClr>
                  </a:outerShdw>
                </a:effectLst>
                <a:latin typeface="Gill Sans"/>
                <a:ea typeface="Gill Sans"/>
                <a:cs typeface="Gill Sans"/>
                <a:sym typeface="Gill Sans"/>
              </a:rPr>
              <a:t>TRATAMIENTO DEL SANGRADO</a:t>
            </a:r>
            <a:endParaRPr kumimoji="0" lang="es-ES_tradnl" sz="1600" i="0" u="none" strike="noStrike" cap="none" spc="0" normalizeH="0" baseline="0" dirty="0">
              <a:ln>
                <a:noFill/>
              </a:ln>
              <a:solidFill>
                <a:srgbClr val="FFC000"/>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3" name="Rectángulo redondeado 12"/>
          <p:cNvSpPr/>
          <p:nvPr/>
        </p:nvSpPr>
        <p:spPr>
          <a:xfrm>
            <a:off x="5566027" y="5308669"/>
            <a:ext cx="2736304" cy="385921"/>
          </a:xfrm>
          <a:prstGeom prst="roundRect">
            <a:avLst/>
          </a:prstGeom>
          <a:solidFill>
            <a:srgbClr val="FF00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lang="es-ES_tradnl" sz="1600" dirty="0" smtClean="0">
                <a:solidFill>
                  <a:schemeClr val="tx1">
                    <a:lumMod val="75000"/>
                  </a:schemeClr>
                </a:solidFill>
                <a:effectLst>
                  <a:outerShdw blurRad="38100" dist="12700" dir="5400000" rotWithShape="0">
                    <a:srgbClr val="000000">
                      <a:alpha val="50000"/>
                    </a:srgbClr>
                  </a:outerShdw>
                </a:effectLst>
                <a:latin typeface="Gill Sans"/>
                <a:ea typeface="Gill Sans"/>
                <a:cs typeface="Gill Sans"/>
                <a:sym typeface="Gill Sans"/>
              </a:rPr>
              <a:t>ERRADICAR EL INHIBIDOR</a:t>
            </a:r>
            <a:endParaRPr kumimoji="0" lang="es-ES_tradnl" sz="1600" b="0" i="0" u="none" strike="noStrike" cap="none" spc="0" normalizeH="0" baseline="0" dirty="0">
              <a:ln>
                <a:noFill/>
              </a:ln>
              <a:solidFill>
                <a:schemeClr val="tx1">
                  <a:lumMod val="75000"/>
                </a:schemeClr>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5" name="Rectángulo redondeado 14"/>
          <p:cNvSpPr/>
          <p:nvPr/>
        </p:nvSpPr>
        <p:spPr>
          <a:xfrm>
            <a:off x="4809943" y="6285989"/>
            <a:ext cx="4248472" cy="385921"/>
          </a:xfrm>
          <a:prstGeom prst="roundRect">
            <a:avLst/>
          </a:prstGeom>
          <a:solidFill>
            <a:srgbClr val="0070C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kumimoji="0" lang="es-ES_tradnl" sz="1600" b="0" i="0" u="none" strike="noStrike" cap="none" spc="0" normalizeH="0" baseline="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TRATAMIENTO</a:t>
            </a:r>
            <a:r>
              <a:rPr kumimoji="0" lang="es-ES_tradnl" sz="1600" b="0" i="0" u="none" strike="noStrike" cap="none" spc="0" normalizeH="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 </a:t>
            </a:r>
            <a:r>
              <a:rPr lang="es-ES_tradnl" sz="1600" smtClean="0">
                <a:solidFill>
                  <a:srgbClr val="FFFFFF"/>
                </a:solidFill>
                <a:effectLst>
                  <a:outerShdw blurRad="38100" dist="12700" dir="5400000" rotWithShape="0">
                    <a:srgbClr val="000000">
                      <a:alpha val="50000"/>
                    </a:srgbClr>
                  </a:outerShdw>
                </a:effectLst>
                <a:latin typeface="Gill Sans"/>
                <a:ea typeface="Gill Sans"/>
                <a:cs typeface="Gill Sans"/>
                <a:sym typeface="Gill Sans"/>
              </a:rPr>
              <a:t>INMUNOSUPRESOR</a:t>
            </a:r>
            <a:r>
              <a:rPr lang="es-ES_tradnl" sz="1600">
                <a:solidFill>
                  <a:srgbClr val="FFFFFF"/>
                </a:solidFill>
                <a:effectLst>
                  <a:outerShdw blurRad="38100" dist="12700" dir="5400000" rotWithShape="0">
                    <a:srgbClr val="000000">
                      <a:alpha val="50000"/>
                    </a:srgbClr>
                  </a:outerShdw>
                </a:effectLst>
                <a:latin typeface="Gill Sans"/>
                <a:ea typeface="Gill Sans"/>
                <a:cs typeface="Gill Sans"/>
                <a:sym typeface="Gill Sans"/>
              </a:rPr>
              <a:t> </a:t>
            </a:r>
            <a:r>
              <a:rPr lang="es-ES_tradnl" sz="1600" smtClean="0">
                <a:solidFill>
                  <a:srgbClr val="FFFFFF"/>
                </a:solidFill>
                <a:effectLst>
                  <a:outerShdw blurRad="38100" dist="12700" dir="5400000" rotWithShape="0">
                    <a:srgbClr val="000000">
                      <a:alpha val="50000"/>
                    </a:srgbClr>
                  </a:outerShdw>
                </a:effectLst>
                <a:latin typeface="Gill Sans"/>
                <a:ea typeface="Gill Sans"/>
                <a:cs typeface="Gill Sans"/>
                <a:sym typeface="Gill Sans"/>
              </a:rPr>
              <a:t> </a:t>
            </a:r>
            <a:r>
              <a:rPr kumimoji="0" lang="es-ES_tradnl" sz="1600" b="0" i="0" u="none" strike="noStrike" cap="none" spc="0" normalizeH="0" baseline="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TIS</a:t>
            </a:r>
            <a:r>
              <a:rPr kumimoji="0" lang="es-ES_tradnl" sz="1600" b="0"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a:t>
            </a:r>
            <a:endParaRPr kumimoji="0" lang="es-ES_tradnl" sz="16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6" name="Flecha abajo 15"/>
          <p:cNvSpPr/>
          <p:nvPr/>
        </p:nvSpPr>
        <p:spPr>
          <a:xfrm>
            <a:off x="1387081" y="5851665"/>
            <a:ext cx="453100" cy="538524"/>
          </a:xfrm>
          <a:prstGeom prst="downArrow">
            <a:avLst/>
          </a:prstGeom>
          <a:solidFill>
            <a:srgbClr val="FFC0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endParaRPr kumimoji="0" lang="es-ES_tradnl"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7" name="Flecha abajo 16"/>
          <p:cNvSpPr/>
          <p:nvPr/>
        </p:nvSpPr>
        <p:spPr>
          <a:xfrm>
            <a:off x="6681943" y="5757622"/>
            <a:ext cx="504472" cy="510790"/>
          </a:xfrm>
          <a:prstGeom prst="downArrow">
            <a:avLst/>
          </a:prstGeom>
          <a:solidFill>
            <a:srgbClr val="FFC0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endParaRPr kumimoji="0" lang="es-ES_tradnl" sz="28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8" name="Rectángulo redondeado 17"/>
          <p:cNvSpPr/>
          <p:nvPr/>
        </p:nvSpPr>
        <p:spPr>
          <a:xfrm>
            <a:off x="3671850" y="5558992"/>
            <a:ext cx="1308064" cy="454025"/>
          </a:xfrm>
          <a:prstGeom prst="roundRect">
            <a:avLst/>
          </a:prstGeom>
          <a:solidFill>
            <a:srgbClr val="FFFF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kumimoji="0" lang="es-ES_tradnl" sz="2000" b="1" i="0" u="none" strike="noStrike" cap="none" spc="0" normalizeH="0" baseline="0" smtClean="0">
                <a:ln>
                  <a:noFill/>
                </a:ln>
                <a:solidFill>
                  <a:schemeClr val="tx2">
                    <a:lumMod val="10000"/>
                  </a:schemeClr>
                </a:solidFill>
                <a:effectLst>
                  <a:outerShdw blurRad="38100" dist="12700" dir="5400000" rotWithShape="0">
                    <a:srgbClr val="000000">
                      <a:alpha val="50000"/>
                    </a:srgbClr>
                  </a:outerShdw>
                </a:effectLst>
                <a:uFillTx/>
                <a:latin typeface="Gill Sans"/>
                <a:ea typeface="Gill Sans"/>
                <a:cs typeface="Gill Sans"/>
                <a:sym typeface="Gill Sans"/>
              </a:rPr>
              <a:t>PRECOZ</a:t>
            </a:r>
            <a:endParaRPr kumimoji="0" lang="es-ES_tradnl" sz="2000" b="1" i="0" u="none" strike="noStrike" cap="none" spc="0" normalizeH="0" baseline="0">
              <a:ln>
                <a:noFill/>
              </a:ln>
              <a:solidFill>
                <a:schemeClr val="tx2">
                  <a:lumMod val="10000"/>
                </a:schemeClr>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9" name="Rectángulo redondeado 18"/>
          <p:cNvSpPr/>
          <p:nvPr/>
        </p:nvSpPr>
        <p:spPr>
          <a:xfrm>
            <a:off x="179513" y="6390189"/>
            <a:ext cx="2693002" cy="300792"/>
          </a:xfrm>
          <a:prstGeom prst="roundRect">
            <a:avLst/>
          </a:prstGeom>
          <a:solidFill>
            <a:srgbClr val="0070C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kumimoji="0" lang="es-ES_tradnl" sz="1100" b="0"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TRATAMIENTO</a:t>
            </a:r>
            <a:r>
              <a:rPr kumimoji="0" lang="es-ES_tradnl" sz="1100" b="0" i="0" u="none" strike="noStrike" cap="none" spc="0" normalizeH="0" dirty="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 </a:t>
            </a:r>
            <a:r>
              <a:rPr lang="es-ES_tradnl" sz="1100" dirty="0" smtClean="0">
                <a:solidFill>
                  <a:srgbClr val="FFFFFF"/>
                </a:solidFill>
                <a:effectLst>
                  <a:outerShdw blurRad="38100" dist="12700" dir="5400000" rotWithShape="0">
                    <a:srgbClr val="000000">
                      <a:alpha val="50000"/>
                    </a:srgbClr>
                  </a:outerShdw>
                </a:effectLst>
                <a:latin typeface="Gill Sans"/>
                <a:ea typeface="Gill Sans"/>
                <a:cs typeface="Gill Sans"/>
                <a:sym typeface="Gill Sans"/>
              </a:rPr>
              <a:t>HEMOSTATICO</a:t>
            </a:r>
            <a:endParaRPr kumimoji="0" lang="es-ES_tradnl" sz="11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23" name="Rectángulo redondeado 22"/>
          <p:cNvSpPr/>
          <p:nvPr/>
        </p:nvSpPr>
        <p:spPr bwMode="auto">
          <a:xfrm>
            <a:off x="179513" y="1494492"/>
            <a:ext cx="8640959" cy="2088233"/>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Paciente</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 de 68 años que ingresa por equimosis y Hematoma en </a:t>
            </a:r>
          </a:p>
          <a:p>
            <a:pPr marL="0" marR="0" indent="0" algn="just"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antebrazo post </a:t>
            </a:r>
            <a:r>
              <a:rPr kumimoji="0" lang="es-ES_tradnl" sz="2400" b="0" i="0" u="none" strike="noStrike" cap="none" normalizeH="0" dirty="0" err="1" smtClean="0">
                <a:ln>
                  <a:noFill/>
                </a:ln>
                <a:solidFill>
                  <a:schemeClr val="tx1"/>
                </a:solidFill>
                <a:effectLst/>
                <a:latin typeface="Times New Roman" charset="0"/>
                <a:ea typeface="Times New Roman" charset="0"/>
                <a:cs typeface="Times New Roman" charset="0"/>
              </a:rPr>
              <a:t>venopunci</a:t>
            </a:r>
            <a:r>
              <a:rPr kumimoji="0" lang="es-ES" sz="2400" b="0" i="0" u="none" strike="noStrike" cap="none" normalizeH="0" dirty="0" err="1" smtClean="0">
                <a:ln>
                  <a:noFill/>
                </a:ln>
                <a:solidFill>
                  <a:schemeClr val="tx1"/>
                </a:solidFill>
                <a:effectLst/>
                <a:latin typeface="Times New Roman" charset="0"/>
                <a:ea typeface="Times New Roman" charset="0"/>
                <a:cs typeface="Times New Roman" charset="0"/>
              </a:rPr>
              <a:t>ó</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n. No presenta antecedentes personales </a:t>
            </a:r>
          </a:p>
          <a:p>
            <a:pPr marL="0" marR="0" indent="0" algn="just"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de sangrados. </a:t>
            </a:r>
            <a:r>
              <a:rPr lang="es-ES_tradnl" dirty="0" smtClean="0"/>
              <a:t>Se le solicita Tiempos dando un </a:t>
            </a:r>
            <a:r>
              <a:rPr lang="es-ES_tradnl" dirty="0" err="1" smtClean="0"/>
              <a:t>aPTT</a:t>
            </a:r>
            <a:r>
              <a:rPr lang="es-ES_tradnl" dirty="0" smtClean="0"/>
              <a:t> prolongado. </a:t>
            </a:r>
          </a:p>
          <a:p>
            <a:pPr marL="0" marR="0" indent="0" algn="just"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Tiene </a:t>
            </a:r>
            <a:r>
              <a:rPr kumimoji="0" lang="es-ES_tradnl" sz="2400" b="0" i="0" u="none" strike="noStrike" cap="none" normalizeH="0" dirty="0" err="1" smtClean="0">
                <a:ln>
                  <a:noFill/>
                </a:ln>
                <a:solidFill>
                  <a:schemeClr val="tx1"/>
                </a:solidFill>
                <a:effectLst/>
                <a:latin typeface="Times New Roman" charset="0"/>
                <a:ea typeface="Times New Roman" charset="0"/>
                <a:cs typeface="Times New Roman" charset="0"/>
              </a:rPr>
              <a:t>ca</a:t>
            </a:r>
            <a:r>
              <a:rPr kumimoji="0" lang="es-ES" sz="2400" b="0" i="0" u="none" strike="noStrike" cap="none" normalizeH="0" dirty="0" err="1" smtClean="0">
                <a:ln>
                  <a:noFill/>
                </a:ln>
                <a:solidFill>
                  <a:schemeClr val="tx1"/>
                </a:solidFill>
                <a:effectLst/>
                <a:latin typeface="Times New Roman" charset="0"/>
                <a:ea typeface="Times New Roman" charset="0"/>
                <a:cs typeface="Times New Roman" charset="0"/>
              </a:rPr>
              <a:t>ì</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da del Hematocrito, por lo que se decide </a:t>
            </a:r>
            <a:r>
              <a:rPr lang="es-ES_tradnl" dirty="0"/>
              <a:t>a</a:t>
            </a:r>
            <a:r>
              <a:rPr lang="es-ES_tradnl" dirty="0" smtClean="0"/>
              <a:t>dministrar PFC, </a:t>
            </a:r>
          </a:p>
          <a:p>
            <a:pPr marL="0" marR="0" indent="0" algn="just" defTabSz="914400" rtl="0" eaLnBrk="1" fontAlgn="base" latinLnBrk="0" hangingPunct="1">
              <a:lnSpc>
                <a:spcPct val="100000"/>
              </a:lnSpc>
              <a:spcBef>
                <a:spcPct val="0"/>
              </a:spcBef>
              <a:spcAft>
                <a:spcPct val="0"/>
              </a:spcAft>
              <a:buClrTx/>
              <a:buSzTx/>
              <a:buFontTx/>
              <a:buNone/>
              <a:tabLst/>
            </a:pPr>
            <a:r>
              <a:rPr lang="es-ES_tradnl" dirty="0" smtClean="0"/>
              <a:t>sin mejoras.</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 </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pic>
        <p:nvPicPr>
          <p:cNvPr id="10" name="arm.jpeg" descr="arm"/>
          <p:cNvPicPr>
            <a:picLocks noChangeAspect="1"/>
          </p:cNvPicPr>
          <p:nvPr/>
        </p:nvPicPr>
        <p:blipFill>
          <a:blip r:embed="rId2">
            <a:extLst/>
          </a:blip>
          <a:srcRect/>
          <a:stretch>
            <a:fillRect/>
          </a:stretch>
        </p:blipFill>
        <p:spPr>
          <a:xfrm>
            <a:off x="298662" y="702518"/>
            <a:ext cx="1971375" cy="89170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grpSp>
        <p:nvGrpSpPr>
          <p:cNvPr id="20" name="Group 568" descr="trunk+arm-face"/>
          <p:cNvGrpSpPr/>
          <p:nvPr/>
        </p:nvGrpSpPr>
        <p:grpSpPr>
          <a:xfrm>
            <a:off x="7524328" y="589411"/>
            <a:ext cx="1195918" cy="1079909"/>
            <a:chOff x="0" y="0"/>
            <a:chExt cx="5823698" cy="6553448"/>
          </a:xfrm>
        </p:grpSpPr>
        <p:pic>
          <p:nvPicPr>
            <p:cNvPr id="21" name="trunk+arm-face.jpeg" descr="trunk+arm-face"/>
            <p:cNvPicPr>
              <a:picLocks noChangeAspect="1"/>
            </p:cNvPicPr>
            <p:nvPr/>
          </p:nvPicPr>
          <p:blipFill>
            <a:blip r:embed="rId3">
              <a:extLst/>
            </a:blip>
            <a:srcRect/>
            <a:stretch>
              <a:fillRect/>
            </a:stretch>
          </p:blipFill>
          <p:spPr>
            <a:xfrm>
              <a:off x="101600" y="63500"/>
              <a:ext cx="5620499" cy="6286749"/>
            </a:xfrm>
            <a:prstGeom prst="rect">
              <a:avLst/>
            </a:prstGeom>
            <a:ln>
              <a:noFill/>
            </a:ln>
            <a:effectLst/>
          </p:spPr>
        </p:pic>
        <p:pic>
          <p:nvPicPr>
            <p:cNvPr id="22" name="Imagen 21"/>
            <p:cNvPicPr>
              <a:picLocks/>
            </p:cNvPicPr>
            <p:nvPr/>
          </p:nvPicPr>
          <p:blipFill>
            <a:blip r:embed="rId4">
              <a:extLst/>
            </a:blip>
            <a:stretch>
              <a:fillRect/>
            </a:stretch>
          </p:blipFill>
          <p:spPr>
            <a:xfrm>
              <a:off x="0" y="0"/>
              <a:ext cx="5823699" cy="6553449"/>
            </a:xfrm>
            <a:prstGeom prst="rect">
              <a:avLst/>
            </a:prstGeom>
            <a:effectLst/>
          </p:spPr>
        </p:pic>
      </p:grpSp>
      <p:sp>
        <p:nvSpPr>
          <p:cNvPr id="24" name="Rectángulo redondeado 23"/>
          <p:cNvSpPr/>
          <p:nvPr/>
        </p:nvSpPr>
        <p:spPr bwMode="auto">
          <a:xfrm>
            <a:off x="179512" y="3893900"/>
            <a:ext cx="8873777" cy="957368"/>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70C0"/>
                </a:solidFill>
              </a:rPr>
              <a:t>Se repiten el </a:t>
            </a:r>
            <a:r>
              <a:rPr lang="es-ES_tradnl" dirty="0" err="1" smtClean="0">
                <a:solidFill>
                  <a:srgbClr val="0070C0"/>
                </a:solidFill>
              </a:rPr>
              <a:t>aPTT</a:t>
            </a:r>
            <a:r>
              <a:rPr lang="es-ES_tradnl" dirty="0" smtClean="0">
                <a:solidFill>
                  <a:srgbClr val="0070C0"/>
                </a:solidFill>
              </a:rPr>
              <a:t> dando 70 segundos (Test.:31 s.) se realiza la </a:t>
            </a:r>
          </a:p>
          <a:p>
            <a:pPr marL="0" marR="0" indent="0" algn="l" defTabSz="914400" rtl="0" eaLnBrk="1" fontAlgn="base" latinLnBrk="0" hangingPunct="1">
              <a:lnSpc>
                <a:spcPct val="100000"/>
              </a:lnSpc>
              <a:spcBef>
                <a:spcPct val="0"/>
              </a:spcBef>
              <a:spcAft>
                <a:spcPct val="0"/>
              </a:spcAft>
              <a:buClrTx/>
              <a:buSzTx/>
              <a:buFontTx/>
              <a:buNone/>
              <a:tabLst/>
            </a:pPr>
            <a:r>
              <a:rPr lang="es-ES_tradnl" dirty="0" err="1" smtClean="0">
                <a:solidFill>
                  <a:srgbClr val="0070C0"/>
                </a:solidFill>
              </a:rPr>
              <a:t>correcci</a:t>
            </a:r>
            <a:r>
              <a:rPr lang="es-ES" dirty="0" err="1" smtClean="0">
                <a:solidFill>
                  <a:srgbClr val="0070C0"/>
                </a:solidFill>
              </a:rPr>
              <a:t>ó</a:t>
            </a:r>
            <a:r>
              <a:rPr lang="es-ES_tradnl" dirty="0" smtClean="0">
                <a:solidFill>
                  <a:srgbClr val="0070C0"/>
                </a:solidFill>
              </a:rPr>
              <a:t>n con PN dando 68 </a:t>
            </a:r>
            <a:r>
              <a:rPr lang="es-ES_tradnl" dirty="0" err="1" smtClean="0">
                <a:solidFill>
                  <a:srgbClr val="0070C0"/>
                </a:solidFill>
              </a:rPr>
              <a:t>seg</a:t>
            </a:r>
            <a:r>
              <a:rPr lang="es-ES_tradnl" dirty="0" smtClean="0">
                <a:solidFill>
                  <a:srgbClr val="0070C0"/>
                </a:solidFill>
              </a:rPr>
              <a:t>.  </a:t>
            </a:r>
            <a:r>
              <a:rPr lang="es-ES_tradnl" dirty="0" err="1" smtClean="0">
                <a:solidFill>
                  <a:srgbClr val="0070C0"/>
                </a:solidFill>
              </a:rPr>
              <a:t>Conclusi</a:t>
            </a:r>
            <a:r>
              <a:rPr lang="es-ES" dirty="0" err="1" smtClean="0">
                <a:solidFill>
                  <a:srgbClr val="0070C0"/>
                </a:solidFill>
              </a:rPr>
              <a:t>ó</a:t>
            </a:r>
            <a:r>
              <a:rPr lang="es-ES_tradnl" dirty="0" err="1" smtClean="0">
                <a:solidFill>
                  <a:srgbClr val="0070C0"/>
                </a:solidFill>
              </a:rPr>
              <a:t>n:NO</a:t>
            </a:r>
            <a:r>
              <a:rPr lang="es-ES_tradnl" dirty="0" smtClean="0">
                <a:solidFill>
                  <a:srgbClr val="0070C0"/>
                </a:solidFill>
              </a:rPr>
              <a:t> CORRIGE CON PN</a:t>
            </a:r>
            <a:endParaRPr kumimoji="0" lang="es-ES_tradnl" sz="2400" b="0" i="0" u="none" strike="noStrike" cap="none" normalizeH="0" baseline="0" dirty="0">
              <a:ln>
                <a:noFill/>
              </a:ln>
              <a:solidFill>
                <a:srgbClr val="0070C0"/>
              </a:solidFill>
              <a:effectLst/>
            </a:endParaRPr>
          </a:p>
        </p:txBody>
      </p:sp>
      <p:sp>
        <p:nvSpPr>
          <p:cNvPr id="3" name="Rectángulo redondeado 2"/>
          <p:cNvSpPr/>
          <p:nvPr/>
        </p:nvSpPr>
        <p:spPr bwMode="auto">
          <a:xfrm>
            <a:off x="179512" y="2574401"/>
            <a:ext cx="8784976" cy="2276867"/>
          </a:xfrm>
          <a:prstGeom prst="round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3600" dirty="0" smtClean="0">
                <a:solidFill>
                  <a:srgbClr val="002060"/>
                </a:solidFill>
              </a:rPr>
              <a:t>DIAGNOSTICO: HEMOFILIA ADQUIRIDA</a:t>
            </a: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3600" b="0" i="0" u="none" strike="noStrike" cap="none" normalizeH="0" baseline="0" dirty="0" smtClean="0">
                <a:ln>
                  <a:noFill/>
                </a:ln>
                <a:solidFill>
                  <a:srgbClr val="002060"/>
                </a:solidFill>
                <a:effectLst/>
              </a:rPr>
              <a:t>SE</a:t>
            </a:r>
            <a:r>
              <a:rPr kumimoji="0" lang="es-ES_tradnl" sz="3600" b="0" i="0" u="none" strike="noStrike" cap="none" normalizeH="0" dirty="0" smtClean="0">
                <a:ln>
                  <a:noFill/>
                </a:ln>
                <a:solidFill>
                  <a:srgbClr val="002060"/>
                </a:solidFill>
                <a:effectLst/>
              </a:rPr>
              <a:t> DETECTA EL AC. ANTI FACTOR VIII</a:t>
            </a:r>
            <a:endParaRPr kumimoji="0" lang="es-ES_tradnl" sz="3600"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9727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1"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grpId="1"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heckerboard(across)">
                                      <p:cBhvr>
                                        <p:cTn id="26" dur="500"/>
                                        <p:tgtEl>
                                          <p:spTgt spid="1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heckerboard(across)">
                                      <p:cBhvr>
                                        <p:cTn id="29" dur="500"/>
                                        <p:tgtEl>
                                          <p:spTgt spid="18"/>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5" grpId="0" animBg="1"/>
      <p:bldP spid="16" grpId="0" animBg="1"/>
      <p:bldP spid="17" grpId="0" animBg="1"/>
      <p:bldP spid="18" grpId="0" animBg="1"/>
      <p:bldP spid="19" grpId="0" animBg="1"/>
      <p:bldP spid="19" grpId="1"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627784" y="116632"/>
            <a:ext cx="4032448" cy="698640"/>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4000" smtClean="0">
                <a:solidFill>
                  <a:srgbClr val="002060"/>
                </a:solidFill>
                <a:latin typeface="+mj-lt"/>
              </a:rPr>
              <a:t>SI HAY DEFICIT</a:t>
            </a:r>
            <a:endParaRPr kumimoji="0" lang="es-ES_tradnl" sz="4000" b="0" i="0" u="none" strike="noStrike" cap="none" normalizeH="0" baseline="0">
              <a:ln>
                <a:noFill/>
              </a:ln>
              <a:solidFill>
                <a:srgbClr val="002060"/>
              </a:solidFill>
              <a:effectLst/>
              <a:latin typeface="+mj-lt"/>
            </a:endParaRPr>
          </a:p>
        </p:txBody>
      </p:sp>
      <p:sp>
        <p:nvSpPr>
          <p:cNvPr id="3" name="Elipse 2"/>
          <p:cNvSpPr/>
          <p:nvPr/>
        </p:nvSpPr>
        <p:spPr bwMode="auto">
          <a:xfrm>
            <a:off x="2740704" y="958812"/>
            <a:ext cx="3744416" cy="1706099"/>
          </a:xfrm>
          <a:prstGeom prst="ellipse">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4000" b="0" i="0" u="none" strike="noStrike" cap="none" normalizeH="0" baseline="0" smtClean="0">
                <a:ln>
                  <a:noFill/>
                </a:ln>
                <a:solidFill>
                  <a:srgbClr val="002060"/>
                </a:solidFill>
                <a:effectLst/>
                <a:latin typeface="Times New Roman" charset="0"/>
                <a:ea typeface="Times New Roman" charset="0"/>
                <a:cs typeface="Times New Roman" charset="0"/>
              </a:rPr>
              <a:t>DOSAJE</a:t>
            </a:r>
            <a:r>
              <a:rPr kumimoji="0" lang="es-ES_tradnl" sz="4000" b="0" i="0" u="none" strike="noStrike" cap="none" normalizeH="0" smtClean="0">
                <a:ln>
                  <a:noFill/>
                </a:ln>
                <a:solidFill>
                  <a:srgbClr val="002060"/>
                </a:solidFill>
                <a:effectLst/>
                <a:latin typeface="Times New Roman" charset="0"/>
                <a:ea typeface="Times New Roman" charset="0"/>
                <a:cs typeface="Times New Roman" charset="0"/>
              </a:rPr>
              <a:t> DE </a:t>
            </a:r>
            <a:endParaRPr kumimoji="0" lang="es-ES_tradnl" sz="4000" b="0" i="0" u="none" strike="noStrike" cap="none" normalizeH="0" dirty="0" smtClean="0">
              <a:ln>
                <a:noFill/>
              </a:ln>
              <a:solidFill>
                <a:srgbClr val="002060"/>
              </a:solidFill>
              <a:effectLst/>
              <a:latin typeface="Times New Roman" charset="0"/>
              <a:ea typeface="Times New Roman" charset="0"/>
              <a:cs typeface="Times New Roman"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4000" b="0" i="0" u="none" strike="noStrike" cap="none" normalizeH="0" dirty="0" smtClean="0">
                <a:ln>
                  <a:noFill/>
                </a:ln>
                <a:solidFill>
                  <a:srgbClr val="002060"/>
                </a:solidFill>
                <a:effectLst/>
                <a:latin typeface="Times New Roman" charset="0"/>
                <a:ea typeface="Times New Roman" charset="0"/>
                <a:cs typeface="Times New Roman" charset="0"/>
              </a:rPr>
              <a:t>FACTORES</a:t>
            </a:r>
            <a:endParaRPr kumimoji="0" lang="es-ES_tradnl" sz="4000" b="0" i="0" u="none" strike="noStrike" cap="none" normalizeH="0" baseline="0" dirty="0">
              <a:ln>
                <a:noFill/>
              </a:ln>
              <a:solidFill>
                <a:srgbClr val="002060"/>
              </a:solidFill>
              <a:effectLst/>
              <a:latin typeface="Times New Roman" charset="0"/>
              <a:ea typeface="Times New Roman" charset="0"/>
              <a:cs typeface="Times New Roman" charset="0"/>
            </a:endParaRPr>
          </a:p>
        </p:txBody>
      </p:sp>
      <p:sp>
        <p:nvSpPr>
          <p:cNvPr id="4" name="Rectángulo redondeado 3"/>
          <p:cNvSpPr/>
          <p:nvPr/>
        </p:nvSpPr>
        <p:spPr bwMode="auto">
          <a:xfrm>
            <a:off x="1835696" y="2792516"/>
            <a:ext cx="6048672" cy="603473"/>
          </a:xfrm>
          <a:prstGeom prst="roundRect">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3200" b="0" i="0" u="none" strike="noStrike" cap="none" normalizeH="0" baseline="0" smtClean="0">
                <a:ln>
                  <a:noFill/>
                </a:ln>
                <a:solidFill>
                  <a:srgbClr val="002060"/>
                </a:solidFill>
                <a:effectLst/>
                <a:latin typeface="+mj-lt"/>
                <a:ea typeface="Times New Roman" charset="0"/>
                <a:cs typeface="Times New Roman" charset="0"/>
              </a:rPr>
              <a:t>¿QUÉ FACTORES EVALUAR?</a:t>
            </a:r>
            <a:endParaRPr kumimoji="0" lang="es-ES_tradnl" sz="3200" b="0" i="0" u="none" strike="noStrike" cap="none" normalizeH="0" baseline="0">
              <a:ln>
                <a:noFill/>
              </a:ln>
              <a:solidFill>
                <a:srgbClr val="002060"/>
              </a:solidFill>
              <a:effectLst/>
              <a:latin typeface="+mj-lt"/>
              <a:ea typeface="Times New Roman" charset="0"/>
              <a:cs typeface="Times New Roman" charset="0"/>
            </a:endParaRPr>
          </a:p>
        </p:txBody>
      </p:sp>
      <p:sp>
        <p:nvSpPr>
          <p:cNvPr id="5" name="Rectángulo 4"/>
          <p:cNvSpPr/>
          <p:nvPr/>
        </p:nvSpPr>
        <p:spPr bwMode="auto">
          <a:xfrm>
            <a:off x="520856" y="3774332"/>
            <a:ext cx="936104" cy="504056"/>
          </a:xfrm>
          <a:prstGeom prst="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smtClean="0">
                <a:ln>
                  <a:noFill/>
                </a:ln>
                <a:solidFill>
                  <a:schemeClr val="tx1"/>
                </a:solidFill>
                <a:effectLst/>
                <a:latin typeface="Times New Roman" charset="0"/>
                <a:ea typeface="Times New Roman" charset="0"/>
                <a:cs typeface="Times New Roman" charset="0"/>
              </a:rPr>
              <a:t>TTPA</a:t>
            </a: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6" name="Rectángulo 5"/>
          <p:cNvSpPr/>
          <p:nvPr/>
        </p:nvSpPr>
        <p:spPr bwMode="auto">
          <a:xfrm>
            <a:off x="520857" y="4403929"/>
            <a:ext cx="594759" cy="504056"/>
          </a:xfrm>
          <a:prstGeom prst="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TP</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7" name="Rectángulo 6"/>
          <p:cNvSpPr/>
          <p:nvPr/>
        </p:nvSpPr>
        <p:spPr bwMode="auto">
          <a:xfrm>
            <a:off x="520857" y="5013176"/>
            <a:ext cx="594759" cy="504056"/>
          </a:xfrm>
          <a:prstGeom prst="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TT</a:t>
            </a: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
        <p:nvSpPr>
          <p:cNvPr id="8" name="Rectángulo 7"/>
          <p:cNvSpPr/>
          <p:nvPr/>
        </p:nvSpPr>
        <p:spPr bwMode="auto">
          <a:xfrm>
            <a:off x="107504" y="5634228"/>
            <a:ext cx="1458856" cy="398865"/>
          </a:xfrm>
          <a:prstGeom prst="rect">
            <a:avLst/>
          </a:prstGeom>
          <a:solidFill>
            <a:srgbClr val="00206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1800" smtClean="0"/>
              <a:t>NORMALES</a:t>
            </a:r>
            <a:endParaRPr kumimoji="0" lang="es-ES_tradnl" sz="1800" b="0" i="0" u="none" strike="noStrike" cap="none" normalizeH="0" baseline="0">
              <a:ln>
                <a:noFill/>
              </a:ln>
              <a:solidFill>
                <a:schemeClr val="tx1"/>
              </a:solidFill>
              <a:effectLst/>
            </a:endParaRPr>
          </a:p>
        </p:txBody>
      </p:sp>
      <p:sp>
        <p:nvSpPr>
          <p:cNvPr id="9" name="Flecha arriba 8"/>
          <p:cNvSpPr/>
          <p:nvPr/>
        </p:nvSpPr>
        <p:spPr bwMode="auto">
          <a:xfrm>
            <a:off x="107504" y="3774332"/>
            <a:ext cx="288032" cy="374748"/>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0" name="Flecha arriba 9"/>
          <p:cNvSpPr/>
          <p:nvPr/>
        </p:nvSpPr>
        <p:spPr bwMode="auto">
          <a:xfrm>
            <a:off x="115888" y="4468583"/>
            <a:ext cx="288032" cy="374748"/>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1" name="Flecha arriba 10"/>
          <p:cNvSpPr/>
          <p:nvPr/>
        </p:nvSpPr>
        <p:spPr bwMode="auto">
          <a:xfrm>
            <a:off x="115888" y="5041914"/>
            <a:ext cx="288032" cy="374748"/>
          </a:xfrm>
          <a:prstGeom prst="upArrow">
            <a:avLst/>
          </a:prstGeom>
          <a:solidFill>
            <a:srgbClr val="FF0000"/>
          </a:solidFill>
          <a:ln w="9525"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a:ln>
                <a:noFill/>
              </a:ln>
              <a:solidFill>
                <a:schemeClr val="tx1"/>
              </a:solidFill>
              <a:effectLst/>
              <a:latin typeface="Times New Roman" charset="0"/>
              <a:ea typeface="Times New Roman" charset="0"/>
              <a:cs typeface="Times New Roman" charset="0"/>
            </a:endParaRPr>
          </a:p>
        </p:txBody>
      </p:sp>
      <p:sp>
        <p:nvSpPr>
          <p:cNvPr id="12" name="Rectángulo redondeado 11"/>
          <p:cNvSpPr/>
          <p:nvPr/>
        </p:nvSpPr>
        <p:spPr bwMode="auto">
          <a:xfrm>
            <a:off x="1691680" y="3717032"/>
            <a:ext cx="1944216" cy="504056"/>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rPr>
              <a:t>VIII </a:t>
            </a:r>
            <a:r>
              <a:rPr lang="es-ES" dirty="0">
                <a:solidFill>
                  <a:srgbClr val="002060"/>
                </a:solidFill>
                <a:latin typeface="+mj-lt"/>
              </a:rPr>
              <a:t>-</a:t>
            </a:r>
            <a:r>
              <a:rPr kumimoji="0" lang="es-ES_tradnl" sz="2400" b="0" i="0" u="none" strike="noStrike" cap="none" normalizeH="0" baseline="0" dirty="0" smtClean="0">
                <a:ln>
                  <a:noFill/>
                </a:ln>
                <a:solidFill>
                  <a:srgbClr val="002060"/>
                </a:solidFill>
                <a:effectLst/>
                <a:latin typeface="+mj-lt"/>
              </a:rPr>
              <a:t> IX - XI </a:t>
            </a:r>
            <a:endParaRPr kumimoji="0" lang="es-ES_tradnl" sz="2400" b="0" i="0" u="none" strike="noStrike" cap="none" normalizeH="0" baseline="0" dirty="0">
              <a:ln>
                <a:noFill/>
              </a:ln>
              <a:solidFill>
                <a:srgbClr val="002060"/>
              </a:solidFill>
              <a:effectLst/>
              <a:latin typeface="+mj-lt"/>
            </a:endParaRPr>
          </a:p>
        </p:txBody>
      </p:sp>
      <p:sp>
        <p:nvSpPr>
          <p:cNvPr id="13" name="Rectángulo redondeado 12"/>
          <p:cNvSpPr/>
          <p:nvPr/>
        </p:nvSpPr>
        <p:spPr bwMode="auto">
          <a:xfrm>
            <a:off x="1655676" y="4393754"/>
            <a:ext cx="2052228" cy="449577"/>
          </a:xfrm>
          <a:prstGeom prst="roundRect">
            <a:avLst/>
          </a:prstGeom>
          <a:solidFill>
            <a:srgbClr val="00B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rgbClr val="002060"/>
                </a:solidFill>
                <a:effectLst/>
                <a:latin typeface="+mj-lt"/>
              </a:rPr>
              <a:t>VII</a:t>
            </a:r>
            <a:r>
              <a:rPr kumimoji="0" lang="es-ES_tradnl" sz="2400" b="0" i="0" u="none" strike="noStrike" cap="none" normalizeH="0" dirty="0" smtClean="0">
                <a:ln>
                  <a:noFill/>
                </a:ln>
                <a:solidFill>
                  <a:srgbClr val="002060"/>
                </a:solidFill>
                <a:effectLst/>
                <a:latin typeface="+mj-lt"/>
              </a:rPr>
              <a:t> </a:t>
            </a:r>
            <a:r>
              <a:rPr lang="es-ES" dirty="0">
                <a:solidFill>
                  <a:srgbClr val="002060"/>
                </a:solidFill>
                <a:latin typeface="+mj-lt"/>
              </a:rPr>
              <a:t>-</a:t>
            </a:r>
            <a:r>
              <a:rPr kumimoji="0" lang="es-ES_tradnl" sz="2400" b="0" i="0" u="none" strike="noStrike" cap="none" normalizeH="0" dirty="0" smtClean="0">
                <a:ln>
                  <a:noFill/>
                </a:ln>
                <a:solidFill>
                  <a:srgbClr val="002060"/>
                </a:solidFill>
                <a:effectLst/>
                <a:latin typeface="+mj-lt"/>
              </a:rPr>
              <a:t> X </a:t>
            </a:r>
            <a:r>
              <a:rPr kumimoji="0" lang="mr-IN" sz="2400" b="0" i="0" u="none" strike="noStrike" cap="none" normalizeH="0" dirty="0" smtClean="0">
                <a:ln>
                  <a:noFill/>
                </a:ln>
                <a:solidFill>
                  <a:srgbClr val="002060"/>
                </a:solidFill>
                <a:effectLst/>
                <a:latin typeface="+mj-lt"/>
              </a:rPr>
              <a:t>–</a:t>
            </a:r>
            <a:r>
              <a:rPr kumimoji="0" lang="es-ES_tradnl" sz="2400" b="0" i="0" u="none" strike="noStrike" cap="none" normalizeH="0" dirty="0" smtClean="0">
                <a:ln>
                  <a:noFill/>
                </a:ln>
                <a:solidFill>
                  <a:srgbClr val="002060"/>
                </a:solidFill>
                <a:effectLst/>
                <a:latin typeface="+mj-lt"/>
              </a:rPr>
              <a:t> V - II </a:t>
            </a:r>
            <a:r>
              <a:rPr kumimoji="0" lang="es-ES_tradnl" sz="2400" b="0" i="0" u="none" strike="noStrike" cap="none" normalizeH="0" baseline="0" dirty="0" smtClean="0">
                <a:ln>
                  <a:noFill/>
                </a:ln>
                <a:solidFill>
                  <a:srgbClr val="002060"/>
                </a:solidFill>
                <a:effectLst/>
                <a:latin typeface="+mj-lt"/>
              </a:rPr>
              <a:t> </a:t>
            </a:r>
            <a:endParaRPr kumimoji="0" lang="es-ES_tradnl" sz="2400" b="0" i="0" u="none" strike="noStrike" cap="none" normalizeH="0" baseline="0" dirty="0">
              <a:ln>
                <a:noFill/>
              </a:ln>
              <a:solidFill>
                <a:srgbClr val="002060"/>
              </a:solidFill>
              <a:effectLst/>
              <a:latin typeface="+mj-lt"/>
            </a:endParaRPr>
          </a:p>
        </p:txBody>
      </p:sp>
      <p:sp>
        <p:nvSpPr>
          <p:cNvPr id="14" name="Rectángulo redondeado 13"/>
          <p:cNvSpPr/>
          <p:nvPr/>
        </p:nvSpPr>
        <p:spPr bwMode="auto">
          <a:xfrm>
            <a:off x="1645633" y="5067655"/>
            <a:ext cx="1990264" cy="449577"/>
          </a:xfrm>
          <a:prstGeom prst="roundRect">
            <a:avLst/>
          </a:prstGeom>
          <a:solidFill>
            <a:srgbClr val="7030A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z="2000" smtClean="0">
                <a:solidFill>
                  <a:srgbClr val="002060"/>
                </a:solidFill>
                <a:latin typeface="+mj-lt"/>
              </a:rPr>
              <a:t>FIBRINOGENO</a:t>
            </a:r>
            <a:r>
              <a:rPr kumimoji="0" lang="es-ES_tradnl" sz="2000" b="0" i="0" u="none" strike="noStrike" cap="none" normalizeH="0" smtClean="0">
                <a:ln>
                  <a:noFill/>
                </a:ln>
                <a:solidFill>
                  <a:srgbClr val="002060"/>
                </a:solidFill>
                <a:effectLst/>
                <a:latin typeface="+mj-lt"/>
              </a:rPr>
              <a:t> </a:t>
            </a:r>
            <a:r>
              <a:rPr kumimoji="0" lang="es-ES_tradnl" sz="2000" b="0" i="0" u="none" strike="noStrike" cap="none" normalizeH="0" baseline="0" smtClean="0">
                <a:ln>
                  <a:noFill/>
                </a:ln>
                <a:solidFill>
                  <a:srgbClr val="002060"/>
                </a:solidFill>
                <a:effectLst/>
                <a:latin typeface="+mj-lt"/>
              </a:rPr>
              <a:t> </a:t>
            </a:r>
            <a:endParaRPr kumimoji="0" lang="es-ES_tradnl" sz="2000" b="0" i="0" u="none" strike="noStrike" cap="none" normalizeH="0" baseline="0" dirty="0">
              <a:ln>
                <a:noFill/>
              </a:ln>
              <a:solidFill>
                <a:srgbClr val="002060"/>
              </a:solidFill>
              <a:effectLst/>
              <a:latin typeface="+mj-lt"/>
            </a:endParaRPr>
          </a:p>
        </p:txBody>
      </p:sp>
      <p:sp>
        <p:nvSpPr>
          <p:cNvPr id="15" name="Rectángulo redondeado 14"/>
          <p:cNvSpPr/>
          <p:nvPr/>
        </p:nvSpPr>
        <p:spPr bwMode="auto">
          <a:xfrm>
            <a:off x="2130000" y="5634228"/>
            <a:ext cx="666074" cy="398866"/>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latin typeface="+mj-lt"/>
              </a:rPr>
              <a:t>XIII</a:t>
            </a:r>
            <a:r>
              <a:rPr kumimoji="0" lang="es-ES_tradnl" sz="2400" b="0" i="0" u="none" strike="noStrike" cap="none" normalizeH="0" smtClean="0">
                <a:ln>
                  <a:noFill/>
                </a:ln>
                <a:solidFill>
                  <a:srgbClr val="002060"/>
                </a:solidFill>
                <a:effectLst/>
                <a:latin typeface="+mj-lt"/>
              </a:rPr>
              <a:t> </a:t>
            </a:r>
            <a:r>
              <a:rPr kumimoji="0" lang="es-ES_tradnl" sz="2400" b="0" i="0" u="none" strike="noStrike" cap="none" normalizeH="0" baseline="0" smtClean="0">
                <a:ln>
                  <a:noFill/>
                </a:ln>
                <a:solidFill>
                  <a:srgbClr val="002060"/>
                </a:solidFill>
                <a:effectLst/>
                <a:latin typeface="+mj-lt"/>
              </a:rPr>
              <a:t> </a:t>
            </a:r>
            <a:endParaRPr kumimoji="0" lang="es-ES_tradnl" sz="2400" b="0" i="0" u="none" strike="noStrike" cap="none" normalizeH="0" baseline="0" dirty="0">
              <a:ln>
                <a:noFill/>
              </a:ln>
              <a:solidFill>
                <a:srgbClr val="002060"/>
              </a:solidFill>
              <a:effectLst/>
              <a:latin typeface="+mj-lt"/>
            </a:endParaRPr>
          </a:p>
        </p:txBody>
      </p:sp>
      <p:sp>
        <p:nvSpPr>
          <p:cNvPr id="16" name="Rectángulo redondeado 15"/>
          <p:cNvSpPr/>
          <p:nvPr/>
        </p:nvSpPr>
        <p:spPr bwMode="auto">
          <a:xfrm>
            <a:off x="6948264" y="3752265"/>
            <a:ext cx="1368152" cy="449577"/>
          </a:xfrm>
          <a:prstGeom prst="roundRect">
            <a:avLst/>
          </a:prstGeom>
          <a:solidFill>
            <a:srgbClr val="0070C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dirty="0" smtClean="0">
                <a:solidFill>
                  <a:srgbClr val="002060"/>
                </a:solidFill>
                <a:latin typeface="+mj-lt"/>
              </a:rPr>
              <a:t>XII - FC</a:t>
            </a:r>
            <a:r>
              <a:rPr kumimoji="0" lang="es-ES_tradnl" sz="2400" b="0" i="0" u="none" strike="noStrike" cap="none" normalizeH="0" dirty="0" smtClean="0">
                <a:ln>
                  <a:noFill/>
                </a:ln>
                <a:solidFill>
                  <a:srgbClr val="002060"/>
                </a:solidFill>
                <a:effectLst/>
                <a:latin typeface="+mj-lt"/>
              </a:rPr>
              <a:t> </a:t>
            </a:r>
            <a:r>
              <a:rPr kumimoji="0" lang="es-ES_tradnl" sz="2400" b="0" i="0" u="none" strike="noStrike" cap="none" normalizeH="0" baseline="0" dirty="0" smtClean="0">
                <a:ln>
                  <a:noFill/>
                </a:ln>
                <a:solidFill>
                  <a:srgbClr val="002060"/>
                </a:solidFill>
                <a:effectLst/>
                <a:latin typeface="+mj-lt"/>
              </a:rPr>
              <a:t> </a:t>
            </a:r>
            <a:endParaRPr kumimoji="0" lang="es-ES_tradnl" sz="2400" b="0" i="0" u="none" strike="noStrike" cap="none" normalizeH="0" baseline="0" dirty="0">
              <a:ln>
                <a:noFill/>
              </a:ln>
              <a:solidFill>
                <a:srgbClr val="002060"/>
              </a:solidFill>
              <a:effectLst/>
              <a:latin typeface="+mj-lt"/>
            </a:endParaRPr>
          </a:p>
        </p:txBody>
      </p:sp>
      <p:sp>
        <p:nvSpPr>
          <p:cNvPr id="17" name="Rectángulo redondeado 16"/>
          <p:cNvSpPr/>
          <p:nvPr/>
        </p:nvSpPr>
        <p:spPr bwMode="auto">
          <a:xfrm>
            <a:off x="6485120" y="5040415"/>
            <a:ext cx="2263343" cy="449577"/>
          </a:xfrm>
          <a:prstGeom prst="roundRect">
            <a:avLst/>
          </a:prstGeom>
          <a:solidFill>
            <a:srgbClr val="7030A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s-ES_tradnl" smtClean="0">
                <a:solidFill>
                  <a:srgbClr val="002060"/>
                </a:solidFill>
                <a:latin typeface="+mj-lt"/>
              </a:rPr>
              <a:t>FIBRINOGENO</a:t>
            </a:r>
            <a:r>
              <a:rPr kumimoji="0" lang="es-ES_tradnl" sz="2400" b="0" i="0" u="none" strike="noStrike" cap="none" normalizeH="0" smtClean="0">
                <a:ln>
                  <a:noFill/>
                </a:ln>
                <a:solidFill>
                  <a:srgbClr val="002060"/>
                </a:solidFill>
                <a:effectLst/>
                <a:latin typeface="+mj-lt"/>
              </a:rPr>
              <a:t> </a:t>
            </a:r>
            <a:r>
              <a:rPr kumimoji="0" lang="es-ES_tradnl" sz="2400" b="0" i="0" u="none" strike="noStrike" cap="none" normalizeH="0" baseline="0" smtClean="0">
                <a:ln>
                  <a:noFill/>
                </a:ln>
                <a:solidFill>
                  <a:srgbClr val="002060"/>
                </a:solidFill>
                <a:effectLst/>
                <a:latin typeface="+mj-lt"/>
              </a:rPr>
              <a:t> </a:t>
            </a:r>
            <a:endParaRPr kumimoji="0" lang="es-ES_tradnl" sz="2400" b="0" i="0" u="none" strike="noStrike" cap="none" normalizeH="0" baseline="0" dirty="0">
              <a:ln>
                <a:noFill/>
              </a:ln>
              <a:solidFill>
                <a:srgbClr val="002060"/>
              </a:solidFill>
              <a:effectLst/>
              <a:latin typeface="+mj-lt"/>
            </a:endParaRPr>
          </a:p>
        </p:txBody>
      </p:sp>
      <p:sp>
        <p:nvSpPr>
          <p:cNvPr id="18" name="Rectángulo redondeado 17"/>
          <p:cNvSpPr/>
          <p:nvPr/>
        </p:nvSpPr>
        <p:spPr bwMode="auto">
          <a:xfrm>
            <a:off x="883573" y="6229783"/>
            <a:ext cx="3825001" cy="470189"/>
          </a:xfrm>
          <a:prstGeom prst="roundRect">
            <a:avLst/>
          </a:prstGeom>
          <a:solidFill>
            <a:srgbClr val="FF0000"/>
          </a:solidFill>
          <a:ln w="2540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smtClean="0">
                <a:ln>
                  <a:noFill/>
                </a:ln>
                <a:solidFill>
                  <a:srgbClr val="002060"/>
                </a:solidFill>
                <a:effectLst/>
                <a:latin typeface="+mj-lt"/>
                <a:ea typeface="Times New Roman" charset="0"/>
                <a:cs typeface="Times New Roman" charset="0"/>
              </a:rPr>
              <a:t>DEFECTOS HEMORRAGICOS</a:t>
            </a:r>
            <a:endParaRPr kumimoji="0" lang="es-ES_tradnl" sz="2000" b="0" i="0" u="none" strike="noStrike" cap="none" normalizeH="0" baseline="0">
              <a:ln>
                <a:noFill/>
              </a:ln>
              <a:solidFill>
                <a:srgbClr val="002060"/>
              </a:solidFill>
              <a:effectLst/>
              <a:latin typeface="+mj-lt"/>
              <a:ea typeface="Times New Roman" charset="0"/>
              <a:cs typeface="Times New Roman" charset="0"/>
            </a:endParaRPr>
          </a:p>
        </p:txBody>
      </p:sp>
      <p:sp>
        <p:nvSpPr>
          <p:cNvPr id="19" name="Rectángulo redondeado 18"/>
          <p:cNvSpPr/>
          <p:nvPr/>
        </p:nvSpPr>
        <p:spPr bwMode="auto">
          <a:xfrm>
            <a:off x="6428659" y="5704950"/>
            <a:ext cx="2376264" cy="1108425"/>
          </a:xfrm>
          <a:prstGeom prst="roundRect">
            <a:avLst/>
          </a:prstGeom>
          <a:solidFill>
            <a:srgbClr val="FF0000"/>
          </a:solidFill>
          <a:ln w="25400" cap="flat" cmpd="sng" algn="ctr">
            <a:solidFill>
              <a:srgbClr val="00206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rgbClr val="002060"/>
                </a:solidFill>
                <a:effectLst/>
                <a:latin typeface="+mj-lt"/>
                <a:ea typeface="Times New Roman" charset="0"/>
                <a:cs typeface="Times New Roman" charset="0"/>
              </a:rPr>
              <a:t>DEFECTOS </a:t>
            </a:r>
          </a:p>
          <a:p>
            <a:pPr marL="0" marR="0" indent="0" algn="ctr" defTabSz="914400" rtl="0" eaLnBrk="1" fontAlgn="base" latinLnBrk="0" hangingPunct="1">
              <a:lnSpc>
                <a:spcPct val="100000"/>
              </a:lnSpc>
              <a:spcBef>
                <a:spcPct val="0"/>
              </a:spcBef>
              <a:spcAft>
                <a:spcPct val="0"/>
              </a:spcAft>
              <a:buClrTx/>
              <a:buSzTx/>
              <a:buFontTx/>
              <a:buNone/>
              <a:tabLst/>
            </a:pPr>
            <a:r>
              <a:rPr lang="es-ES_tradnl" sz="2000" dirty="0" smtClean="0">
                <a:solidFill>
                  <a:srgbClr val="002060"/>
                </a:solidFill>
                <a:latin typeface="+mj-lt"/>
              </a:rPr>
              <a:t>NO</a:t>
            </a:r>
          </a:p>
          <a:p>
            <a:pPr marL="0" marR="0" indent="0" algn="ctr" defTabSz="9144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smtClean="0">
                <a:ln>
                  <a:noFill/>
                </a:ln>
                <a:solidFill>
                  <a:srgbClr val="002060"/>
                </a:solidFill>
                <a:effectLst/>
                <a:latin typeface="+mj-lt"/>
                <a:ea typeface="Times New Roman" charset="0"/>
                <a:cs typeface="Times New Roman" charset="0"/>
              </a:rPr>
              <a:t>HEMORRAGICOS</a:t>
            </a:r>
            <a:endParaRPr kumimoji="0" lang="es-ES_tradnl" sz="2000" b="0" i="0" u="none" strike="noStrike" cap="none" normalizeH="0" baseline="0" dirty="0">
              <a:ln>
                <a:noFill/>
              </a:ln>
              <a:solidFill>
                <a:srgbClr val="002060"/>
              </a:solidFill>
              <a:effectLst/>
              <a:latin typeface="+mj-lt"/>
              <a:ea typeface="Times New Roman" charset="0"/>
              <a:cs typeface="Times New Roman" charset="0"/>
            </a:endParaRPr>
          </a:p>
        </p:txBody>
      </p:sp>
      <p:cxnSp>
        <p:nvCxnSpPr>
          <p:cNvPr id="21" name="Conector recto 20"/>
          <p:cNvCxnSpPr/>
          <p:nvPr/>
        </p:nvCxnSpPr>
        <p:spPr bwMode="auto">
          <a:xfrm>
            <a:off x="5076056" y="3752265"/>
            <a:ext cx="0" cy="2280828"/>
          </a:xfrm>
          <a:prstGeom prst="line">
            <a:avLst/>
          </a:prstGeom>
          <a:solidFill>
            <a:schemeClr val="accent1"/>
          </a:solidFill>
          <a:ln w="603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3" name="Imagen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9094" y="171828"/>
            <a:ext cx="2959174" cy="1412430"/>
          </a:xfrm>
          <a:prstGeom prst="rect">
            <a:avLst/>
          </a:prstGeom>
        </p:spPr>
      </p:pic>
    </p:spTree>
    <p:extLst>
      <p:ext uri="{BB962C8B-B14F-4D97-AF65-F5344CB8AC3E}">
        <p14:creationId xmlns:p14="http://schemas.microsoft.com/office/powerpoint/2010/main" val="17315070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228600" y="2057400"/>
            <a:ext cx="3962400" cy="838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3200" b="1"/>
              <a:t>TP</a:t>
            </a:r>
            <a:r>
              <a:rPr lang="es-AR" altLang="es-ES_tradnl" sz="2800" b="1"/>
              <a:t> largo, el resto Normal</a:t>
            </a:r>
            <a:endParaRPr lang="es-ES" altLang="es-ES_tradnl" sz="2800" b="1"/>
          </a:p>
        </p:txBody>
      </p:sp>
      <p:sp>
        <p:nvSpPr>
          <p:cNvPr id="174083" name="Rectangle 3"/>
          <p:cNvSpPr>
            <a:spLocks noChangeArrowheads="1"/>
          </p:cNvSpPr>
          <p:nvPr/>
        </p:nvSpPr>
        <p:spPr bwMode="auto">
          <a:xfrm>
            <a:off x="876300" y="639285"/>
            <a:ext cx="7543800" cy="838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3200" dirty="0">
                <a:solidFill>
                  <a:schemeClr val="bg1"/>
                </a:solidFill>
              </a:rPr>
              <a:t>QUE </a:t>
            </a:r>
            <a:r>
              <a:rPr lang="es-AR" altLang="es-ES_tradnl" sz="3200" dirty="0" smtClean="0">
                <a:solidFill>
                  <a:schemeClr val="bg1"/>
                </a:solidFill>
              </a:rPr>
              <a:t>PIENSO EN  ESTOS </a:t>
            </a:r>
            <a:r>
              <a:rPr lang="es-AR" altLang="es-ES_tradnl" sz="3200" dirty="0">
                <a:solidFill>
                  <a:schemeClr val="bg1"/>
                </a:solidFill>
              </a:rPr>
              <a:t>PACIENTE????</a:t>
            </a:r>
            <a:endParaRPr lang="es-ES" altLang="es-ES_tradnl" sz="3200" dirty="0">
              <a:solidFill>
                <a:schemeClr val="bg1"/>
              </a:solidFill>
            </a:endParaRPr>
          </a:p>
        </p:txBody>
      </p:sp>
      <p:sp>
        <p:nvSpPr>
          <p:cNvPr id="174084" name="Rectangle 4"/>
          <p:cNvSpPr>
            <a:spLocks noChangeArrowheads="1"/>
          </p:cNvSpPr>
          <p:nvPr/>
        </p:nvSpPr>
        <p:spPr bwMode="auto">
          <a:xfrm>
            <a:off x="6248400" y="2057400"/>
            <a:ext cx="2284040" cy="838200"/>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sz="4000" dirty="0" smtClean="0"/>
              <a:t>VII- </a:t>
            </a:r>
            <a:r>
              <a:rPr lang="es-AR" altLang="es-ES_tradnl" dirty="0" smtClean="0"/>
              <a:t>X- V - II</a:t>
            </a:r>
            <a:endParaRPr lang="es-ES" altLang="es-ES_tradnl" dirty="0"/>
          </a:p>
        </p:txBody>
      </p:sp>
      <p:sp>
        <p:nvSpPr>
          <p:cNvPr id="174085" name="Rectangle 5"/>
          <p:cNvSpPr>
            <a:spLocks noChangeArrowheads="1"/>
          </p:cNvSpPr>
          <p:nvPr/>
        </p:nvSpPr>
        <p:spPr bwMode="auto">
          <a:xfrm>
            <a:off x="228600" y="3276600"/>
            <a:ext cx="4038600" cy="68580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APTT largo, el resto Normal</a:t>
            </a:r>
            <a:endParaRPr lang="es-ES" altLang="es-ES_tradnl"/>
          </a:p>
        </p:txBody>
      </p:sp>
      <p:sp>
        <p:nvSpPr>
          <p:cNvPr id="174086" name="Rectangle 6"/>
          <p:cNvSpPr>
            <a:spLocks noChangeArrowheads="1"/>
          </p:cNvSpPr>
          <p:nvPr/>
        </p:nvSpPr>
        <p:spPr bwMode="auto">
          <a:xfrm>
            <a:off x="152400" y="4419600"/>
            <a:ext cx="4191000" cy="762000"/>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TP Y APTT largo y TT normal</a:t>
            </a:r>
            <a:endParaRPr lang="es-ES" altLang="es-ES_tradnl"/>
          </a:p>
        </p:txBody>
      </p:sp>
      <p:sp>
        <p:nvSpPr>
          <p:cNvPr id="174087" name="Rectangle 7"/>
          <p:cNvSpPr>
            <a:spLocks noChangeArrowheads="1"/>
          </p:cNvSpPr>
          <p:nvPr/>
        </p:nvSpPr>
        <p:spPr bwMode="auto">
          <a:xfrm>
            <a:off x="152400" y="5638800"/>
            <a:ext cx="4191000" cy="533400"/>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TP, APTT, TT largo </a:t>
            </a:r>
            <a:endParaRPr lang="es-ES" altLang="es-ES_tradnl"/>
          </a:p>
        </p:txBody>
      </p:sp>
      <p:sp>
        <p:nvSpPr>
          <p:cNvPr id="174088" name="Rectangle 8"/>
          <p:cNvSpPr>
            <a:spLocks noChangeArrowheads="1"/>
          </p:cNvSpPr>
          <p:nvPr/>
        </p:nvSpPr>
        <p:spPr bwMode="auto">
          <a:xfrm>
            <a:off x="6019800" y="3276600"/>
            <a:ext cx="3124200" cy="838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XII, XI, IX, VIII</a:t>
            </a:r>
          </a:p>
          <a:p>
            <a:pPr algn="ctr"/>
            <a:r>
              <a:rPr lang="es-AR" altLang="es-ES_tradnl"/>
              <a:t>Precalicreina, HMWK</a:t>
            </a:r>
            <a:endParaRPr lang="es-ES" altLang="es-ES_tradnl"/>
          </a:p>
        </p:txBody>
      </p:sp>
      <p:sp>
        <p:nvSpPr>
          <p:cNvPr id="174089" name="Rectangle 9"/>
          <p:cNvSpPr>
            <a:spLocks noChangeArrowheads="1"/>
          </p:cNvSpPr>
          <p:nvPr/>
        </p:nvSpPr>
        <p:spPr bwMode="auto">
          <a:xfrm>
            <a:off x="6172200" y="4419600"/>
            <a:ext cx="1752600" cy="7620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s-AR" altLang="es-ES_tradnl"/>
              <a:t>X,V,II</a:t>
            </a:r>
            <a:endParaRPr lang="es-ES" altLang="es-ES_tradnl"/>
          </a:p>
        </p:txBody>
      </p:sp>
      <p:sp>
        <p:nvSpPr>
          <p:cNvPr id="174090" name="Rectangle 10"/>
          <p:cNvSpPr>
            <a:spLocks noChangeArrowheads="1"/>
          </p:cNvSpPr>
          <p:nvPr/>
        </p:nvSpPr>
        <p:spPr bwMode="auto">
          <a:xfrm>
            <a:off x="6019800" y="5486400"/>
            <a:ext cx="2667000" cy="12954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buClr>
                <a:schemeClr val="folHlink"/>
              </a:buClr>
              <a:buFont typeface="Wingdings" charset="2"/>
              <a:buChar char="§"/>
            </a:pPr>
            <a:r>
              <a:rPr lang="es-AR" altLang="es-ES_tradnl" sz="2000" b="1"/>
              <a:t>Fg. Bajo o Anomalo</a:t>
            </a:r>
          </a:p>
          <a:p>
            <a:pPr algn="ctr">
              <a:buClr>
                <a:schemeClr val="folHlink"/>
              </a:buClr>
              <a:buFont typeface="Wingdings" charset="2"/>
              <a:buChar char="§"/>
            </a:pPr>
            <a:r>
              <a:rPr lang="es-AR" altLang="es-ES_tradnl" sz="2000" b="1"/>
              <a:t>Heparina</a:t>
            </a:r>
          </a:p>
          <a:p>
            <a:pPr algn="ctr">
              <a:buClr>
                <a:schemeClr val="folHlink"/>
              </a:buClr>
              <a:buFont typeface="Wingdings" charset="2"/>
              <a:buChar char="§"/>
            </a:pPr>
            <a:r>
              <a:rPr lang="es-AR" altLang="es-ES_tradnl" sz="2000" b="1"/>
              <a:t>PDF</a:t>
            </a:r>
          </a:p>
          <a:p>
            <a:pPr algn="ctr">
              <a:buClr>
                <a:schemeClr val="folHlink"/>
              </a:buClr>
              <a:buFont typeface="Wingdings" charset="2"/>
              <a:buChar char="§"/>
            </a:pPr>
            <a:r>
              <a:rPr lang="es-AR" altLang="es-ES_tradnl" sz="2000" b="1"/>
              <a:t>CID, Hepatop.</a:t>
            </a:r>
            <a:endParaRPr lang="es-ES" altLang="es-ES_tradnl" sz="2000" b="1"/>
          </a:p>
        </p:txBody>
      </p:sp>
      <p:sp>
        <p:nvSpPr>
          <p:cNvPr id="174091" name="Line 11"/>
          <p:cNvSpPr>
            <a:spLocks noChangeShapeType="1"/>
          </p:cNvSpPr>
          <p:nvPr/>
        </p:nvSpPr>
        <p:spPr bwMode="auto">
          <a:xfrm>
            <a:off x="4267200" y="2439988"/>
            <a:ext cx="1828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sp>
        <p:nvSpPr>
          <p:cNvPr id="174092" name="Line 12"/>
          <p:cNvSpPr>
            <a:spLocks noChangeShapeType="1"/>
          </p:cNvSpPr>
          <p:nvPr/>
        </p:nvSpPr>
        <p:spPr bwMode="auto">
          <a:xfrm flipV="1">
            <a:off x="4343400" y="3657600"/>
            <a:ext cx="1524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sp>
        <p:nvSpPr>
          <p:cNvPr id="174093" name="Line 13"/>
          <p:cNvSpPr>
            <a:spLocks noChangeShapeType="1"/>
          </p:cNvSpPr>
          <p:nvPr/>
        </p:nvSpPr>
        <p:spPr bwMode="auto">
          <a:xfrm>
            <a:off x="4419600" y="4953000"/>
            <a:ext cx="15240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sp>
        <p:nvSpPr>
          <p:cNvPr id="174094" name="Line 14"/>
          <p:cNvSpPr>
            <a:spLocks noChangeShapeType="1"/>
          </p:cNvSpPr>
          <p:nvPr/>
        </p:nvSpPr>
        <p:spPr bwMode="auto">
          <a:xfrm>
            <a:off x="4648200" y="5867400"/>
            <a:ext cx="1219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s-ES_tradnl"/>
          </a:p>
        </p:txBody>
      </p:sp>
      <p:pic>
        <p:nvPicPr>
          <p:cNvPr id="15" name="Imagen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4544" y="76200"/>
            <a:ext cx="1800200" cy="859245"/>
          </a:xfrm>
          <a:prstGeom prst="rect">
            <a:avLst/>
          </a:prstGeom>
        </p:spPr>
      </p:pic>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81900" y="82733"/>
            <a:ext cx="1800200" cy="859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checkerboard(across)">
                                      <p:cBhvr>
                                        <p:cTn id="7" dur="500"/>
                                        <p:tgtEl>
                                          <p:spTgt spid="17408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088"/>
                                        </p:tgtEl>
                                        <p:attrNameLst>
                                          <p:attrName>style.visibility</p:attrName>
                                        </p:attrNameLst>
                                      </p:cBhvr>
                                      <p:to>
                                        <p:strVal val="visible"/>
                                      </p:to>
                                    </p:set>
                                    <p:animEffect transition="in" filter="checkerboard(across)">
                                      <p:cBhvr>
                                        <p:cTn id="12" dur="500"/>
                                        <p:tgtEl>
                                          <p:spTgt spid="17408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089"/>
                                        </p:tgtEl>
                                        <p:attrNameLst>
                                          <p:attrName>style.visibility</p:attrName>
                                        </p:attrNameLst>
                                      </p:cBhvr>
                                      <p:to>
                                        <p:strVal val="visible"/>
                                      </p:to>
                                    </p:set>
                                    <p:animEffect transition="in" filter="checkerboard(across)">
                                      <p:cBhvr>
                                        <p:cTn id="17" dur="500"/>
                                        <p:tgtEl>
                                          <p:spTgt spid="17408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090"/>
                                        </p:tgtEl>
                                        <p:attrNameLst>
                                          <p:attrName>style.visibility</p:attrName>
                                        </p:attrNameLst>
                                      </p:cBhvr>
                                      <p:to>
                                        <p:strVal val="visible"/>
                                      </p:to>
                                    </p:set>
                                    <p:animEffect transition="in" filter="checkerboard(across)">
                                      <p:cBhvr>
                                        <p:cTn id="22" dur="500"/>
                                        <p:tgtEl>
                                          <p:spTgt spid="174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nimBg="1"/>
      <p:bldP spid="174088" grpId="0" animBg="1"/>
      <p:bldP spid="174089" grpId="0" animBg="1"/>
      <p:bldP spid="17409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555776" y="260648"/>
            <a:ext cx="3744416" cy="720080"/>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_tradnl" sz="4000" b="0" i="0" u="none" strike="noStrike" cap="none" normalizeH="0" baseline="0" smtClean="0">
                <a:ln>
                  <a:noFill/>
                </a:ln>
                <a:solidFill>
                  <a:srgbClr val="002060"/>
                </a:solidFill>
                <a:effectLst/>
                <a:latin typeface="Times New Roman" charset="0"/>
                <a:ea typeface="Times New Roman" charset="0"/>
                <a:cs typeface="Times New Roman" charset="0"/>
              </a:rPr>
              <a:t>IMPORTANTE</a:t>
            </a:r>
            <a:endParaRPr kumimoji="0" lang="es-ES_tradnl" sz="4000" b="0" i="0" u="none" strike="noStrike" cap="none" normalizeH="0" baseline="0">
              <a:ln>
                <a:noFill/>
              </a:ln>
              <a:solidFill>
                <a:srgbClr val="002060"/>
              </a:solidFill>
              <a:effectLst/>
              <a:latin typeface="Times New Roman" charset="0"/>
              <a:ea typeface="Times New Roman" charset="0"/>
              <a:cs typeface="Times New Roman" charset="0"/>
            </a:endParaRPr>
          </a:p>
        </p:txBody>
      </p:sp>
      <p:sp>
        <p:nvSpPr>
          <p:cNvPr id="3" name="Rectángulo redondeado 2"/>
          <p:cNvSpPr/>
          <p:nvPr/>
        </p:nvSpPr>
        <p:spPr bwMode="auto">
          <a:xfrm>
            <a:off x="251520" y="1196752"/>
            <a:ext cx="8640960" cy="5400600"/>
          </a:xfrm>
          <a:prstGeom prst="round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Los tiempos de la </a:t>
            </a:r>
            <a:r>
              <a:rPr kumimoji="0" lang="es-ES_tradnl" sz="2400" b="0" i="0" u="none" strike="noStrike" cap="none" normalizeH="0" baseline="0" dirty="0" err="1" smtClean="0">
                <a:ln>
                  <a:noFill/>
                </a:ln>
                <a:solidFill>
                  <a:schemeClr val="tx1"/>
                </a:solidFill>
                <a:effectLst/>
                <a:latin typeface="Times New Roman" charset="0"/>
                <a:ea typeface="Times New Roman" charset="0"/>
                <a:cs typeface="Times New Roman" charset="0"/>
              </a:rPr>
              <a:t>coagulacion</a:t>
            </a: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SOLO miden los factores </a:t>
            </a:r>
          </a:p>
          <a:p>
            <a:pPr marR="0" algn="l" defTabSz="914400" rtl="0" eaLnBrk="1" fontAlgn="base" latinLnBrk="0" hangingPunct="1">
              <a:lnSpc>
                <a:spcPct val="100000"/>
              </a:lnSpc>
              <a:spcBef>
                <a:spcPct val="0"/>
              </a:spcBef>
              <a:spcAft>
                <a:spcPct val="0"/>
              </a:spcAft>
              <a:buClrTx/>
              <a:buSzTx/>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(activadores) de la </a:t>
            </a:r>
            <a:r>
              <a:rPr kumimoji="0" lang="es-ES_tradnl" sz="2400" b="0" i="0" u="none" strike="noStrike" cap="none" normalizeH="0" baseline="0" dirty="0" err="1" smtClean="0">
                <a:ln>
                  <a:noFill/>
                </a:ln>
                <a:solidFill>
                  <a:schemeClr val="tx1"/>
                </a:solidFill>
                <a:effectLst/>
                <a:latin typeface="Times New Roman" charset="0"/>
                <a:ea typeface="Times New Roman" charset="0"/>
                <a:cs typeface="Times New Roman" charset="0"/>
              </a:rPr>
              <a:t>coagulaci</a:t>
            </a:r>
            <a:r>
              <a:rPr kumimoji="0" lang="es-ES" sz="2400" b="0" i="0" u="none" strike="noStrike" cap="none" normalizeH="0" baseline="0" dirty="0" err="1" smtClean="0">
                <a:ln>
                  <a:noFill/>
                </a:ln>
                <a:solidFill>
                  <a:schemeClr val="tx1"/>
                </a:solidFill>
                <a:effectLst/>
                <a:latin typeface="Times New Roman" charset="0"/>
                <a:ea typeface="Times New Roman" charset="0"/>
                <a:cs typeface="Times New Roman" charset="0"/>
              </a:rPr>
              <a:t>ó</a:t>
            </a: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n, NO mide los INHIBIDORES.</a:t>
            </a:r>
          </a:p>
          <a:p>
            <a:pPr marR="0" algn="l" defTabSz="914400" rtl="0" eaLnBrk="1" fontAlgn="base" latinLnBrk="0" hangingPunct="1">
              <a:lnSpc>
                <a:spcPct val="100000"/>
              </a:lnSpc>
              <a:spcBef>
                <a:spcPct val="0"/>
              </a:spcBef>
              <a:spcAft>
                <a:spcPct val="0"/>
              </a:spcAft>
              <a:buClrTx/>
              <a:buSzTx/>
              <a:tabLst/>
            </a:pPr>
            <a:endPar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lang="es-ES_tradnl" dirty="0" smtClean="0">
                <a:solidFill>
                  <a:srgbClr val="002060"/>
                </a:solidFill>
              </a:rPr>
              <a:t>Miden de forma cuantitativa y funcional a los Factores.</a:t>
            </a: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endParaRPr lang="es-ES_tradnl" dirty="0" smtClean="0"/>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Son pruebas de </a:t>
            </a:r>
            <a:r>
              <a:rPr kumimoji="0" lang="es-ES_tradnl" sz="2400" b="0" i="0" u="none" strike="noStrike" cap="none" normalizeH="0" baseline="0" dirty="0" err="1" smtClean="0">
                <a:ln>
                  <a:noFill/>
                </a:ln>
                <a:solidFill>
                  <a:schemeClr val="tx1"/>
                </a:solidFill>
                <a:effectLst/>
                <a:latin typeface="Times New Roman" charset="0"/>
                <a:ea typeface="Times New Roman" charset="0"/>
                <a:cs typeface="Times New Roman" charset="0"/>
              </a:rPr>
              <a:t>screening</a:t>
            </a: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de partes de la HEMOSTASIA, </a:t>
            </a:r>
          </a:p>
          <a:p>
            <a:pPr marR="0" algn="l" defTabSz="914400" rtl="0" eaLnBrk="1" fontAlgn="base" latinLnBrk="0" hangingPunct="1">
              <a:lnSpc>
                <a:spcPct val="100000"/>
              </a:lnSpc>
              <a:spcBef>
                <a:spcPct val="0"/>
              </a:spcBef>
              <a:spcAft>
                <a:spcPct val="0"/>
              </a:spcAft>
              <a:buClrTx/>
              <a:buSzTx/>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pero no mide a los factores por separados.</a:t>
            </a:r>
          </a:p>
          <a:p>
            <a:pPr marR="0" algn="l" defTabSz="914400" rtl="0" eaLnBrk="1" fontAlgn="base" latinLnBrk="0" hangingPunct="1">
              <a:lnSpc>
                <a:spcPct val="100000"/>
              </a:lnSpc>
              <a:spcBef>
                <a:spcPct val="0"/>
              </a:spcBef>
              <a:spcAft>
                <a:spcPct val="0"/>
              </a:spcAft>
              <a:buClrTx/>
              <a:buSzTx/>
              <a:tabLst/>
            </a:pPr>
            <a:endPar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Ninguna de estas pruebas mide el </a:t>
            </a:r>
            <a:r>
              <a:rPr kumimoji="0" lang="es-ES_tradnl" sz="2400" b="0" i="0" u="none" strike="noStrike" cap="none" normalizeH="0" baseline="0" dirty="0" err="1" smtClean="0">
                <a:ln>
                  <a:noFill/>
                </a:ln>
                <a:solidFill>
                  <a:srgbClr val="002060"/>
                </a:solidFill>
                <a:effectLst/>
                <a:latin typeface="Times New Roman" charset="0"/>
                <a:ea typeface="Times New Roman" charset="0"/>
                <a:cs typeface="Times New Roman" charset="0"/>
              </a:rPr>
              <a:t>deficit</a:t>
            </a:r>
            <a:r>
              <a:rPr kumimoji="0" lang="es-ES_tradnl" sz="2400" b="0" i="0" u="none" strike="noStrike" cap="none" normalizeH="0" baseline="0" dirty="0" smtClean="0">
                <a:ln>
                  <a:noFill/>
                </a:ln>
                <a:solidFill>
                  <a:srgbClr val="002060"/>
                </a:solidFill>
                <a:effectLst/>
                <a:latin typeface="Times New Roman" charset="0"/>
                <a:ea typeface="Times New Roman" charset="0"/>
                <a:cs typeface="Times New Roman" charset="0"/>
              </a:rPr>
              <a:t> de Factor XIII.</a:t>
            </a: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endParaRPr lang="es-ES_tradnl" dirty="0"/>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r>
              <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rPr>
              <a:t>SI las pruebas son NORMALES</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 con </a:t>
            </a:r>
            <a:r>
              <a:rPr kumimoji="0" lang="es-ES_tradnl" sz="2400" b="0" i="0" u="none" strike="noStrike" cap="none" normalizeH="0" dirty="0" err="1" smtClean="0">
                <a:ln>
                  <a:noFill/>
                </a:ln>
                <a:solidFill>
                  <a:schemeClr val="tx1"/>
                </a:solidFill>
                <a:effectLst/>
                <a:latin typeface="Times New Roman" charset="0"/>
                <a:ea typeface="Times New Roman" charset="0"/>
                <a:cs typeface="Times New Roman" charset="0"/>
              </a:rPr>
              <a:t>clinica</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 </a:t>
            </a:r>
            <a:r>
              <a:rPr kumimoji="0" lang="es-ES_tradnl" sz="2400" b="0" i="0" u="none" strike="noStrike" cap="none" normalizeH="0" dirty="0" err="1" smtClean="0">
                <a:ln>
                  <a:noFill/>
                </a:ln>
                <a:solidFill>
                  <a:schemeClr val="tx1"/>
                </a:solidFill>
                <a:effectLst/>
                <a:latin typeface="Times New Roman" charset="0"/>
                <a:ea typeface="Times New Roman" charset="0"/>
                <a:cs typeface="Times New Roman" charset="0"/>
              </a:rPr>
              <a:t>sujestiva</a:t>
            </a:r>
            <a:r>
              <a:rPr kumimoji="0" lang="es-ES_tradnl" sz="2400" b="0" i="0" u="none" strike="noStrike" cap="none" normalizeH="0" dirty="0" smtClean="0">
                <a:ln>
                  <a:noFill/>
                </a:ln>
                <a:solidFill>
                  <a:schemeClr val="tx1"/>
                </a:solidFill>
                <a:effectLst/>
                <a:latin typeface="Times New Roman" charset="0"/>
                <a:ea typeface="Times New Roman" charset="0"/>
                <a:cs typeface="Times New Roman" charset="0"/>
              </a:rPr>
              <a:t> de </a:t>
            </a:r>
            <a:r>
              <a:rPr kumimoji="0" lang="es-ES_tradnl" sz="2400" b="0" i="0" u="none" strike="noStrike" cap="none" normalizeH="0" dirty="0" err="1" smtClean="0">
                <a:ln>
                  <a:noFill/>
                </a:ln>
                <a:solidFill>
                  <a:schemeClr val="tx1"/>
                </a:solidFill>
                <a:effectLst/>
                <a:latin typeface="Times New Roman" charset="0"/>
                <a:ea typeface="Times New Roman" charset="0"/>
                <a:cs typeface="Times New Roman" charset="0"/>
              </a:rPr>
              <a:t>alg</a:t>
            </a:r>
            <a:r>
              <a:rPr kumimoji="0" lang="es-ES" sz="2400" b="0" i="0" u="none" strike="noStrike" cap="none" normalizeH="0" dirty="0" err="1" smtClean="0">
                <a:ln>
                  <a:noFill/>
                </a:ln>
                <a:solidFill>
                  <a:schemeClr val="tx1"/>
                </a:solidFill>
                <a:effectLst/>
                <a:latin typeface="Times New Roman" charset="0"/>
                <a:ea typeface="Times New Roman" charset="0"/>
                <a:cs typeface="Times New Roman" charset="0"/>
              </a:rPr>
              <a:t>ún</a:t>
            </a:r>
            <a:endParaRPr kumimoji="0" lang="es-ES" sz="2400" b="0" i="0" u="none" strike="noStrike" cap="none" normalizeH="0" dirty="0" smtClean="0">
              <a:ln>
                <a:noFill/>
              </a:ln>
              <a:solidFill>
                <a:schemeClr val="tx1"/>
              </a:solidFill>
              <a:effectLst/>
              <a:latin typeface="Times New Roman" charset="0"/>
              <a:ea typeface="Times New Roman" charset="0"/>
              <a:cs typeface="Times New Roman" charset="0"/>
            </a:endParaRPr>
          </a:p>
          <a:p>
            <a:pPr marR="0" algn="l" defTabSz="914400" rtl="0" eaLnBrk="1" fontAlgn="base" latinLnBrk="0" hangingPunct="1">
              <a:lnSpc>
                <a:spcPct val="100000"/>
              </a:lnSpc>
              <a:spcBef>
                <a:spcPct val="0"/>
              </a:spcBef>
              <a:spcAft>
                <a:spcPct val="0"/>
              </a:spcAft>
              <a:buClrTx/>
              <a:buSzTx/>
              <a:tabLst/>
            </a:pPr>
            <a:r>
              <a:rPr lang="es-ES" baseline="0" dirty="0" smtClean="0"/>
              <a:t>Defecto</a:t>
            </a:r>
            <a:r>
              <a:rPr lang="es-ES" dirty="0" smtClean="0"/>
              <a:t> de la Hemostasia, igualmente pido </a:t>
            </a:r>
            <a:r>
              <a:rPr lang="es-ES" dirty="0" err="1" smtClean="0"/>
              <a:t>dosje</a:t>
            </a:r>
            <a:r>
              <a:rPr lang="es-ES" dirty="0" smtClean="0"/>
              <a:t> de factores.</a:t>
            </a:r>
            <a:endParaRPr kumimoji="0" lang="es-ES_tradnl" sz="2400" b="0" i="0" u="none" strike="noStrike" cap="none" normalizeH="0" baseline="0" dirty="0" smtClean="0">
              <a:ln>
                <a:noFill/>
              </a:ln>
              <a:solidFill>
                <a:schemeClr val="tx1"/>
              </a:solidFill>
              <a:effectLst/>
              <a:latin typeface="Times New Roman" charset="0"/>
              <a:ea typeface="Times New Roman" charset="0"/>
              <a:cs typeface="Times New Roman" charset="0"/>
            </a:endParaRPr>
          </a:p>
          <a:p>
            <a:pPr marL="342900" marR="0" indent="-342900" algn="l" defTabSz="914400" rtl="0" eaLnBrk="1" fontAlgn="base" latinLnBrk="0" hangingPunct="1">
              <a:lnSpc>
                <a:spcPct val="100000"/>
              </a:lnSpc>
              <a:spcBef>
                <a:spcPct val="0"/>
              </a:spcBef>
              <a:spcAft>
                <a:spcPct val="0"/>
              </a:spcAft>
              <a:buClrTx/>
              <a:buSzTx/>
              <a:buFont typeface="Arial" charset="0"/>
              <a:buChar char="•"/>
              <a:tabLst/>
            </a:pPr>
            <a:endParaRPr kumimoji="0" lang="es-ES_tradnl" sz="2400" b="0" i="0" u="none" strike="noStrike" cap="none" normalizeH="0" baseline="0" dirty="0">
              <a:ln>
                <a:noFill/>
              </a:ln>
              <a:solidFill>
                <a:schemeClr val="tx1"/>
              </a:solidFill>
              <a:effectLst/>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2051720" y="2636912"/>
            <a:ext cx="4968552" cy="1656184"/>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s-ES_tradnl" sz="8000" b="0" i="0" u="none" strike="noStrike" cap="none" normalizeH="0" baseline="0" smtClean="0">
                <a:ln>
                  <a:noFill/>
                </a:ln>
                <a:solidFill>
                  <a:srgbClr val="002060"/>
                </a:solidFill>
                <a:effectLst/>
                <a:latin typeface="Times New Roman" charset="0"/>
                <a:ea typeface="Times New Roman" charset="0"/>
                <a:cs typeface="Times New Roman" charset="0"/>
              </a:rPr>
              <a:t>GRACIAS </a:t>
            </a:r>
            <a:endParaRPr kumimoji="0" lang="es-ES_tradnl" sz="8000" b="0" i="0" u="none" strike="noStrike" cap="none" normalizeH="0" baseline="0">
              <a:ln>
                <a:noFill/>
              </a:ln>
              <a:solidFill>
                <a:srgbClr val="002060"/>
              </a:solidFill>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68243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539552" y="188640"/>
            <a:ext cx="7772400" cy="1143000"/>
          </a:xfrm>
        </p:spPr>
        <p:txBody>
          <a:bodyPr/>
          <a:lstStyle/>
          <a:p>
            <a:pPr eaLnBrk="1" hangingPunct="1"/>
            <a:r>
              <a:rPr lang="en-GB" altLang="es-ES_tradnl" sz="5400" b="1"/>
              <a:t>Hemofilia</a:t>
            </a:r>
            <a:r>
              <a:rPr lang="en-GB" altLang="es-ES_tradnl" sz="5400" b="1" dirty="0"/>
              <a:t> </a:t>
            </a:r>
            <a:r>
              <a:rPr lang="en-GB" altLang="es-ES_tradnl" sz="5400" b="1" dirty="0" err="1"/>
              <a:t>Adquirida</a:t>
            </a:r>
            <a:endParaRPr lang="en-US" altLang="es-ES_tradnl" sz="5400" b="1" dirty="0"/>
          </a:p>
        </p:txBody>
      </p:sp>
      <p:sp>
        <p:nvSpPr>
          <p:cNvPr id="4099" name="Content Placeholder 2"/>
          <p:cNvSpPr>
            <a:spLocks noGrp="1"/>
          </p:cNvSpPr>
          <p:nvPr>
            <p:ph idx="1"/>
          </p:nvPr>
        </p:nvSpPr>
        <p:spPr>
          <a:xfrm>
            <a:off x="395288" y="1428750"/>
            <a:ext cx="8208962" cy="5080000"/>
          </a:xfrm>
          <a:noFill/>
        </p:spPr>
        <p:txBody>
          <a:bodyPr/>
          <a:lstStyle/>
          <a:p>
            <a:pPr eaLnBrk="1" hangingPunct="1">
              <a:defRPr/>
            </a:pPr>
            <a:r>
              <a:rPr lang="en-GB" b="1" dirty="0" err="1" smtClean="0">
                <a:latin typeface="+mj-lt"/>
              </a:rPr>
              <a:t>Enfermedad</a:t>
            </a:r>
            <a:r>
              <a:rPr lang="en-GB" b="1" dirty="0" smtClean="0">
                <a:latin typeface="+mj-lt"/>
              </a:rPr>
              <a:t> </a:t>
            </a:r>
            <a:r>
              <a:rPr lang="en-GB" b="1" dirty="0" err="1" smtClean="0">
                <a:latin typeface="+mj-lt"/>
              </a:rPr>
              <a:t>Autoinmune</a:t>
            </a:r>
            <a:endParaRPr lang="en-GB" b="1" dirty="0" smtClean="0">
              <a:latin typeface="+mj-lt"/>
            </a:endParaRPr>
          </a:p>
          <a:p>
            <a:pPr eaLnBrk="1" hangingPunct="1">
              <a:defRPr/>
            </a:pPr>
            <a:r>
              <a:rPr lang="en-GB" b="1" dirty="0" err="1" smtClean="0">
                <a:latin typeface="+mj-lt"/>
              </a:rPr>
              <a:t>Autoanticuerpos</a:t>
            </a:r>
            <a:r>
              <a:rPr lang="en-GB" b="1" dirty="0" smtClean="0">
                <a:latin typeface="+mj-lt"/>
              </a:rPr>
              <a:t> contra el FVIII</a:t>
            </a:r>
          </a:p>
          <a:p>
            <a:pPr eaLnBrk="1" hangingPunct="1">
              <a:defRPr/>
            </a:pPr>
            <a:r>
              <a:rPr lang="en-GB" b="1" dirty="0" err="1" smtClean="0">
                <a:latin typeface="+mj-lt"/>
              </a:rPr>
              <a:t>Neutraliza</a:t>
            </a:r>
            <a:r>
              <a:rPr lang="en-GB" b="1" dirty="0" smtClean="0">
                <a:latin typeface="+mj-lt"/>
              </a:rPr>
              <a:t> la </a:t>
            </a:r>
            <a:r>
              <a:rPr lang="en-GB" b="1" dirty="0" err="1" smtClean="0">
                <a:latin typeface="+mj-lt"/>
              </a:rPr>
              <a:t>actividad</a:t>
            </a:r>
            <a:r>
              <a:rPr lang="en-GB" b="1" dirty="0" smtClean="0">
                <a:latin typeface="+mj-lt"/>
              </a:rPr>
              <a:t> </a:t>
            </a:r>
            <a:r>
              <a:rPr lang="en-GB" b="1" dirty="0" err="1" smtClean="0">
                <a:latin typeface="+mj-lt"/>
              </a:rPr>
              <a:t>coagulante</a:t>
            </a:r>
            <a:endParaRPr lang="en-GB" b="1" dirty="0" smtClean="0">
              <a:latin typeface="+mj-lt"/>
            </a:endParaRPr>
          </a:p>
          <a:p>
            <a:pPr eaLnBrk="1" hangingPunct="1">
              <a:defRPr/>
            </a:pPr>
            <a:r>
              <a:rPr lang="en-GB" b="1" dirty="0" err="1" smtClean="0">
                <a:latin typeface="+mj-lt"/>
              </a:rPr>
              <a:t>Desorden</a:t>
            </a:r>
            <a:r>
              <a:rPr lang="en-GB" b="1" dirty="0" smtClean="0">
                <a:latin typeface="+mj-lt"/>
              </a:rPr>
              <a:t> </a:t>
            </a:r>
            <a:r>
              <a:rPr lang="en-GB" b="1" dirty="0" err="1" smtClean="0">
                <a:latin typeface="+mj-lt"/>
              </a:rPr>
              <a:t>hemorr</a:t>
            </a:r>
            <a:r>
              <a:rPr lang="en-US" b="1" dirty="0" smtClean="0">
                <a:latin typeface="+mj-lt"/>
              </a:rPr>
              <a:t>á</a:t>
            </a:r>
            <a:r>
              <a:rPr lang="en-GB" b="1" dirty="0" err="1" smtClean="0">
                <a:latin typeface="+mj-lt"/>
              </a:rPr>
              <a:t>gico</a:t>
            </a:r>
            <a:r>
              <a:rPr lang="en-GB" b="1" dirty="0" smtClean="0">
                <a:latin typeface="+mj-lt"/>
              </a:rPr>
              <a:t> </a:t>
            </a:r>
            <a:r>
              <a:rPr lang="en-GB" b="1" dirty="0" err="1" smtClean="0">
                <a:latin typeface="+mj-lt"/>
              </a:rPr>
              <a:t>infrecuente</a:t>
            </a:r>
            <a:endParaRPr lang="en-GB" b="1" dirty="0" smtClean="0">
              <a:latin typeface="+mj-lt"/>
            </a:endParaRPr>
          </a:p>
          <a:p>
            <a:pPr lvl="1" eaLnBrk="1" hangingPunct="1">
              <a:defRPr/>
            </a:pPr>
            <a:r>
              <a:rPr lang="en-GB" b="1" dirty="0" err="1" smtClean="0">
                <a:latin typeface="+mj-lt"/>
              </a:rPr>
              <a:t>Incidencia</a:t>
            </a:r>
            <a:r>
              <a:rPr lang="en-GB" b="1" dirty="0" smtClean="0">
                <a:latin typeface="+mj-lt"/>
              </a:rPr>
              <a:t> 1.5/mill</a:t>
            </a:r>
            <a:r>
              <a:rPr lang="en-US" b="1" dirty="0" smtClean="0">
                <a:latin typeface="+mj-lt"/>
              </a:rPr>
              <a:t>ó</a:t>
            </a:r>
            <a:r>
              <a:rPr lang="en-GB" b="1" dirty="0" smtClean="0">
                <a:latin typeface="+mj-lt"/>
              </a:rPr>
              <a:t>n/a</a:t>
            </a:r>
            <a:r>
              <a:rPr lang="en-US" b="1" dirty="0" smtClean="0">
                <a:latin typeface="+mj-lt"/>
              </a:rPr>
              <a:t>ñ</a:t>
            </a:r>
            <a:r>
              <a:rPr lang="en-GB" b="1" dirty="0" smtClean="0">
                <a:latin typeface="+mj-lt"/>
              </a:rPr>
              <a:t>o en </a:t>
            </a:r>
            <a:r>
              <a:rPr lang="en-GB" b="1" dirty="0" err="1" smtClean="0">
                <a:latin typeface="+mj-lt"/>
              </a:rPr>
              <a:t>adultos</a:t>
            </a:r>
            <a:endParaRPr lang="en-GB" b="1" dirty="0" smtClean="0">
              <a:latin typeface="+mj-lt"/>
            </a:endParaRPr>
          </a:p>
          <a:p>
            <a:pPr lvl="2" eaLnBrk="1" hangingPunct="1">
              <a:defRPr/>
            </a:pPr>
            <a:r>
              <a:rPr lang="en-GB" b="1" dirty="0" smtClean="0">
                <a:latin typeface="+mj-lt"/>
              </a:rPr>
              <a:t>0.045/mill</a:t>
            </a:r>
            <a:r>
              <a:rPr lang="en-US" b="1" dirty="0" smtClean="0">
                <a:latin typeface="+mj-lt"/>
              </a:rPr>
              <a:t>ó</a:t>
            </a:r>
            <a:r>
              <a:rPr lang="en-GB" b="1" dirty="0" smtClean="0">
                <a:latin typeface="+mj-lt"/>
              </a:rPr>
              <a:t>n/a</a:t>
            </a:r>
            <a:r>
              <a:rPr lang="en-US" b="1" dirty="0" smtClean="0">
                <a:latin typeface="+mj-lt"/>
              </a:rPr>
              <a:t>ñ</a:t>
            </a:r>
            <a:r>
              <a:rPr lang="en-GB" b="1" dirty="0" smtClean="0">
                <a:latin typeface="+mj-lt"/>
              </a:rPr>
              <a:t>o en </a:t>
            </a:r>
            <a:r>
              <a:rPr lang="en-GB" b="1" dirty="0" err="1" smtClean="0">
                <a:latin typeface="+mj-lt"/>
              </a:rPr>
              <a:t>ni</a:t>
            </a:r>
            <a:r>
              <a:rPr lang="en-US" b="1" dirty="0" smtClean="0">
                <a:latin typeface="+mj-lt"/>
              </a:rPr>
              <a:t>ñ</a:t>
            </a:r>
            <a:r>
              <a:rPr lang="en-GB" b="1" dirty="0" err="1" smtClean="0">
                <a:latin typeface="+mj-lt"/>
              </a:rPr>
              <a:t>os</a:t>
            </a:r>
            <a:endParaRPr lang="en-GB" b="1" dirty="0" smtClean="0">
              <a:latin typeface="+mj-lt"/>
            </a:endParaRPr>
          </a:p>
          <a:p>
            <a:pPr lvl="2" eaLnBrk="1" hangingPunct="1">
              <a:defRPr/>
            </a:pPr>
            <a:r>
              <a:rPr lang="en-GB" b="1" dirty="0" smtClean="0">
                <a:latin typeface="+mj-lt"/>
              </a:rPr>
              <a:t>14.7/mill</a:t>
            </a:r>
            <a:r>
              <a:rPr lang="en-US" b="1" dirty="0" smtClean="0">
                <a:latin typeface="+mj-lt"/>
              </a:rPr>
              <a:t>ó</a:t>
            </a:r>
            <a:r>
              <a:rPr lang="en-GB" b="1" dirty="0" smtClean="0">
                <a:latin typeface="+mj-lt"/>
              </a:rPr>
              <a:t>n/a</a:t>
            </a:r>
            <a:r>
              <a:rPr lang="en-US" b="1" dirty="0" smtClean="0">
                <a:latin typeface="+mj-lt"/>
              </a:rPr>
              <a:t>ñ</a:t>
            </a:r>
            <a:r>
              <a:rPr lang="en-GB" b="1" dirty="0" smtClean="0">
                <a:latin typeface="+mj-lt"/>
              </a:rPr>
              <a:t>o en &gt; 85 a</a:t>
            </a:r>
            <a:r>
              <a:rPr lang="en-US" b="1" dirty="0" smtClean="0">
                <a:latin typeface="+mj-lt"/>
              </a:rPr>
              <a:t>ñ</a:t>
            </a:r>
            <a:r>
              <a:rPr lang="en-GB" b="1" dirty="0" err="1" smtClean="0">
                <a:latin typeface="+mj-lt"/>
              </a:rPr>
              <a:t>os</a:t>
            </a:r>
            <a:endParaRPr lang="en-GB" b="1" dirty="0" smtClean="0">
              <a:latin typeface="+mj-lt"/>
            </a:endParaRPr>
          </a:p>
          <a:p>
            <a:pPr eaLnBrk="1" hangingPunct="1">
              <a:defRPr/>
            </a:pPr>
            <a:r>
              <a:rPr lang="en-GB" b="1" dirty="0" err="1" smtClean="0">
                <a:latin typeface="+mj-lt"/>
              </a:rPr>
              <a:t>Mortalidad</a:t>
            </a:r>
            <a:r>
              <a:rPr lang="en-GB" b="1" dirty="0" smtClean="0">
                <a:latin typeface="+mj-lt"/>
              </a:rPr>
              <a:t>: 3 – 33% </a:t>
            </a:r>
          </a:p>
        </p:txBody>
      </p:sp>
    </p:spTree>
    <p:extLst>
      <p:ext uri="{BB962C8B-B14F-4D97-AF65-F5344CB8AC3E}">
        <p14:creationId xmlns:p14="http://schemas.microsoft.com/office/powerpoint/2010/main" val="6813705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172534" y="91765"/>
            <a:ext cx="8892480" cy="1143000"/>
          </a:xfrm>
        </p:spPr>
        <p:txBody>
          <a:bodyPr/>
          <a:lstStyle/>
          <a:p>
            <a:pPr eaLnBrk="1" hangingPunct="1"/>
            <a:r>
              <a:rPr lang="en-GB" altLang="es-ES_tradnl" sz="4000" b="1" dirty="0" err="1"/>
              <a:t>Hemofilia</a:t>
            </a:r>
            <a:r>
              <a:rPr lang="en-GB" altLang="es-ES_tradnl" sz="4000" b="1" dirty="0"/>
              <a:t> </a:t>
            </a:r>
            <a:r>
              <a:rPr lang="en-GB" altLang="es-ES_tradnl" sz="4000" b="1" dirty="0" err="1"/>
              <a:t>Adquirida</a:t>
            </a:r>
            <a:r>
              <a:rPr lang="en-GB" altLang="es-ES_tradnl" sz="4000" b="1" dirty="0"/>
              <a:t> vs Cong</a:t>
            </a:r>
            <a:r>
              <a:rPr lang="en-US" altLang="es-ES_tradnl" sz="4000" b="1" dirty="0" err="1"/>
              <a:t>énita</a:t>
            </a:r>
            <a:endParaRPr lang="en-US" altLang="es-ES_tradnl" sz="4000" b="1" dirty="0"/>
          </a:p>
        </p:txBody>
      </p:sp>
      <p:sp>
        <p:nvSpPr>
          <p:cNvPr id="21506" name="Date Placeholder 3"/>
          <p:cNvSpPr txBox="1">
            <a:spLocks noGrp="1"/>
          </p:cNvSpPr>
          <p:nvPr/>
        </p:nvSpPr>
        <p:spPr bwMode="auto">
          <a:xfrm>
            <a:off x="8232775" y="6553200"/>
            <a:ext cx="9112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36000" anchor="b"/>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0"/>
              </a:spcBef>
              <a:buFontTx/>
              <a:buNone/>
            </a:pPr>
            <a:endParaRPr lang="en-GB" altLang="es-ES_tradnl" sz="800">
              <a:solidFill>
                <a:srgbClr val="003300"/>
              </a:solidFill>
              <a:latin typeface="Verdana" charset="0"/>
            </a:endParaRPr>
          </a:p>
        </p:txBody>
      </p:sp>
      <p:grpSp>
        <p:nvGrpSpPr>
          <p:cNvPr id="21507" name="Group 94"/>
          <p:cNvGrpSpPr>
            <a:grpSpLocks/>
          </p:cNvGrpSpPr>
          <p:nvPr/>
        </p:nvGrpSpPr>
        <p:grpSpPr bwMode="auto">
          <a:xfrm>
            <a:off x="428625" y="1743075"/>
            <a:ext cx="8054975" cy="4829175"/>
            <a:chOff x="568" y="850"/>
            <a:chExt cx="4952" cy="2685"/>
          </a:xfrm>
        </p:grpSpPr>
        <p:sp>
          <p:nvSpPr>
            <p:cNvPr id="21509" name="Text Box 95"/>
            <p:cNvSpPr txBox="1">
              <a:spLocks noChangeArrowheads="1"/>
            </p:cNvSpPr>
            <p:nvPr/>
          </p:nvSpPr>
          <p:spPr bwMode="auto">
            <a:xfrm>
              <a:off x="2016"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21-30</a:t>
              </a:r>
            </a:p>
          </p:txBody>
        </p:sp>
        <p:sp>
          <p:nvSpPr>
            <p:cNvPr id="21510" name="Line 96"/>
            <p:cNvSpPr>
              <a:spLocks noChangeShapeType="1"/>
            </p:cNvSpPr>
            <p:nvPr/>
          </p:nvSpPr>
          <p:spPr bwMode="auto">
            <a:xfrm flipH="1">
              <a:off x="1026" y="3046"/>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11" name="Rectangle 97"/>
            <p:cNvSpPr>
              <a:spLocks noChangeArrowheads="1"/>
            </p:cNvSpPr>
            <p:nvPr/>
          </p:nvSpPr>
          <p:spPr bwMode="auto">
            <a:xfrm>
              <a:off x="963" y="298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0</a:t>
              </a:r>
              <a:endParaRPr lang="en-GB" altLang="es-ES_tradnl" sz="4800"/>
            </a:p>
          </p:txBody>
        </p:sp>
        <p:sp>
          <p:nvSpPr>
            <p:cNvPr id="21512" name="Text Box 98"/>
            <p:cNvSpPr txBox="1">
              <a:spLocks noChangeArrowheads="1"/>
            </p:cNvSpPr>
            <p:nvPr/>
          </p:nvSpPr>
          <p:spPr bwMode="auto">
            <a:xfrm>
              <a:off x="1056" y="3064"/>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1-10</a:t>
              </a:r>
            </a:p>
          </p:txBody>
        </p:sp>
        <p:sp>
          <p:nvSpPr>
            <p:cNvPr id="21513" name="Text Box 99"/>
            <p:cNvSpPr txBox="1">
              <a:spLocks noChangeArrowheads="1"/>
            </p:cNvSpPr>
            <p:nvPr/>
          </p:nvSpPr>
          <p:spPr bwMode="auto">
            <a:xfrm>
              <a:off x="1536"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11-20</a:t>
              </a:r>
            </a:p>
          </p:txBody>
        </p:sp>
        <p:sp>
          <p:nvSpPr>
            <p:cNvPr id="21514" name="Text Box 100"/>
            <p:cNvSpPr txBox="1">
              <a:spLocks noChangeArrowheads="1"/>
            </p:cNvSpPr>
            <p:nvPr/>
          </p:nvSpPr>
          <p:spPr bwMode="auto">
            <a:xfrm>
              <a:off x="2496"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31-40</a:t>
              </a:r>
            </a:p>
          </p:txBody>
        </p:sp>
        <p:sp>
          <p:nvSpPr>
            <p:cNvPr id="21515" name="Text Box 101"/>
            <p:cNvSpPr txBox="1">
              <a:spLocks noChangeArrowheads="1"/>
            </p:cNvSpPr>
            <p:nvPr/>
          </p:nvSpPr>
          <p:spPr bwMode="auto">
            <a:xfrm>
              <a:off x="2976"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41-50</a:t>
              </a:r>
            </a:p>
          </p:txBody>
        </p:sp>
        <p:sp>
          <p:nvSpPr>
            <p:cNvPr id="21516" name="Text Box 102"/>
            <p:cNvSpPr txBox="1">
              <a:spLocks noChangeArrowheads="1"/>
            </p:cNvSpPr>
            <p:nvPr/>
          </p:nvSpPr>
          <p:spPr bwMode="auto">
            <a:xfrm>
              <a:off x="3456"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51-60</a:t>
              </a:r>
            </a:p>
          </p:txBody>
        </p:sp>
        <p:sp>
          <p:nvSpPr>
            <p:cNvPr id="21517" name="Text Box 103"/>
            <p:cNvSpPr txBox="1">
              <a:spLocks noChangeArrowheads="1"/>
            </p:cNvSpPr>
            <p:nvPr/>
          </p:nvSpPr>
          <p:spPr bwMode="auto">
            <a:xfrm>
              <a:off x="3984"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61-70</a:t>
              </a:r>
            </a:p>
          </p:txBody>
        </p:sp>
        <p:sp>
          <p:nvSpPr>
            <p:cNvPr id="21518" name="Text Box 104"/>
            <p:cNvSpPr txBox="1">
              <a:spLocks noChangeArrowheads="1"/>
            </p:cNvSpPr>
            <p:nvPr/>
          </p:nvSpPr>
          <p:spPr bwMode="auto">
            <a:xfrm>
              <a:off x="4464"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71-80</a:t>
              </a:r>
            </a:p>
          </p:txBody>
        </p:sp>
        <p:sp>
          <p:nvSpPr>
            <p:cNvPr id="21519" name="Text Box 105"/>
            <p:cNvSpPr txBox="1">
              <a:spLocks noChangeArrowheads="1"/>
            </p:cNvSpPr>
            <p:nvPr/>
          </p:nvSpPr>
          <p:spPr bwMode="auto">
            <a:xfrm>
              <a:off x="4944" y="3064"/>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&gt;80</a:t>
              </a:r>
            </a:p>
          </p:txBody>
        </p:sp>
        <p:sp>
          <p:nvSpPr>
            <p:cNvPr id="21520" name="Freeform 106"/>
            <p:cNvSpPr>
              <a:spLocks/>
            </p:cNvSpPr>
            <p:nvPr/>
          </p:nvSpPr>
          <p:spPr bwMode="auto">
            <a:xfrm>
              <a:off x="1284" y="886"/>
              <a:ext cx="228" cy="2160"/>
            </a:xfrm>
            <a:custGeom>
              <a:avLst/>
              <a:gdLst>
                <a:gd name="T0" fmla="*/ 0 w 228"/>
                <a:gd name="T1" fmla="*/ 2160 h 2160"/>
                <a:gd name="T2" fmla="*/ 0 w 228"/>
                <a:gd name="T3" fmla="*/ 168 h 2160"/>
                <a:gd name="T4" fmla="*/ 228 w 228"/>
                <a:gd name="T5" fmla="*/ 0 h 2160"/>
                <a:gd name="T6" fmla="*/ 228 w 228"/>
                <a:gd name="T7" fmla="*/ 1986 h 2160"/>
                <a:gd name="T8" fmla="*/ 0 w 228"/>
                <a:gd name="T9" fmla="*/ 2160 h 2160"/>
                <a:gd name="T10" fmla="*/ 0 60000 65536"/>
                <a:gd name="T11" fmla="*/ 0 60000 65536"/>
                <a:gd name="T12" fmla="*/ 0 60000 65536"/>
                <a:gd name="T13" fmla="*/ 0 60000 65536"/>
                <a:gd name="T14" fmla="*/ 0 60000 65536"/>
                <a:gd name="T15" fmla="*/ 0 w 228"/>
                <a:gd name="T16" fmla="*/ 0 h 2160"/>
                <a:gd name="T17" fmla="*/ 228 w 228"/>
                <a:gd name="T18" fmla="*/ 2160 h 2160"/>
              </a:gdLst>
              <a:ahLst/>
              <a:cxnLst>
                <a:cxn ang="T10">
                  <a:pos x="T0" y="T1"/>
                </a:cxn>
                <a:cxn ang="T11">
                  <a:pos x="T2" y="T3"/>
                </a:cxn>
                <a:cxn ang="T12">
                  <a:pos x="T4" y="T5"/>
                </a:cxn>
                <a:cxn ang="T13">
                  <a:pos x="T6" y="T7"/>
                </a:cxn>
                <a:cxn ang="T14">
                  <a:pos x="T8" y="T9"/>
                </a:cxn>
              </a:cxnLst>
              <a:rect l="T15" t="T16" r="T17" b="T18"/>
              <a:pathLst>
                <a:path w="228" h="2160">
                  <a:moveTo>
                    <a:pt x="0" y="2160"/>
                  </a:moveTo>
                  <a:lnTo>
                    <a:pt x="0" y="168"/>
                  </a:lnTo>
                  <a:lnTo>
                    <a:pt x="228" y="0"/>
                  </a:lnTo>
                  <a:lnTo>
                    <a:pt x="228" y="1986"/>
                  </a:lnTo>
                  <a:lnTo>
                    <a:pt x="0" y="2160"/>
                  </a:lnTo>
                  <a:close/>
                </a:path>
              </a:pathLst>
            </a:custGeom>
            <a:solidFill>
              <a:schemeClr val="bg2"/>
            </a:solidFill>
            <a:ln w="9525">
              <a:solidFill>
                <a:srgbClr val="333399"/>
              </a:solidFill>
              <a:round/>
              <a:headEnd/>
              <a:tailEnd/>
            </a:ln>
          </p:spPr>
          <p:txBody>
            <a:bodyPr/>
            <a:lstStyle/>
            <a:p>
              <a:endParaRPr lang="es-ES_tradnl"/>
            </a:p>
          </p:txBody>
        </p:sp>
        <p:sp>
          <p:nvSpPr>
            <p:cNvPr id="21521" name="Rectangle 107"/>
            <p:cNvSpPr>
              <a:spLocks noChangeArrowheads="1"/>
            </p:cNvSpPr>
            <p:nvPr/>
          </p:nvSpPr>
          <p:spPr bwMode="auto">
            <a:xfrm>
              <a:off x="1152" y="1054"/>
              <a:ext cx="132" cy="199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22" name="Freeform 108"/>
            <p:cNvSpPr>
              <a:spLocks/>
            </p:cNvSpPr>
            <p:nvPr/>
          </p:nvSpPr>
          <p:spPr bwMode="auto">
            <a:xfrm>
              <a:off x="1152" y="886"/>
              <a:ext cx="360" cy="168"/>
            </a:xfrm>
            <a:custGeom>
              <a:avLst/>
              <a:gdLst>
                <a:gd name="T0" fmla="*/ 132 w 360"/>
                <a:gd name="T1" fmla="*/ 168 h 168"/>
                <a:gd name="T2" fmla="*/ 360 w 360"/>
                <a:gd name="T3" fmla="*/ 0 h 168"/>
                <a:gd name="T4" fmla="*/ 228 w 360"/>
                <a:gd name="T5" fmla="*/ 0 h 168"/>
                <a:gd name="T6" fmla="*/ 0 w 360"/>
                <a:gd name="T7" fmla="*/ 168 h 168"/>
                <a:gd name="T8" fmla="*/ 132 w 360"/>
                <a:gd name="T9" fmla="*/ 168 h 168"/>
                <a:gd name="T10" fmla="*/ 0 60000 65536"/>
                <a:gd name="T11" fmla="*/ 0 60000 65536"/>
                <a:gd name="T12" fmla="*/ 0 60000 65536"/>
                <a:gd name="T13" fmla="*/ 0 60000 65536"/>
                <a:gd name="T14" fmla="*/ 0 60000 65536"/>
                <a:gd name="T15" fmla="*/ 0 w 360"/>
                <a:gd name="T16" fmla="*/ 0 h 168"/>
                <a:gd name="T17" fmla="*/ 360 w 360"/>
                <a:gd name="T18" fmla="*/ 168 h 168"/>
              </a:gdLst>
              <a:ahLst/>
              <a:cxnLst>
                <a:cxn ang="T10">
                  <a:pos x="T0" y="T1"/>
                </a:cxn>
                <a:cxn ang="T11">
                  <a:pos x="T2" y="T3"/>
                </a:cxn>
                <a:cxn ang="T12">
                  <a:pos x="T4" y="T5"/>
                </a:cxn>
                <a:cxn ang="T13">
                  <a:pos x="T6" y="T7"/>
                </a:cxn>
                <a:cxn ang="T14">
                  <a:pos x="T8" y="T9"/>
                </a:cxn>
              </a:cxnLst>
              <a:rect l="T15" t="T16" r="T17" b="T18"/>
              <a:pathLst>
                <a:path w="360" h="168">
                  <a:moveTo>
                    <a:pt x="132" y="168"/>
                  </a:moveTo>
                  <a:lnTo>
                    <a:pt x="360" y="0"/>
                  </a:lnTo>
                  <a:lnTo>
                    <a:pt x="228" y="0"/>
                  </a:lnTo>
                  <a:lnTo>
                    <a:pt x="0" y="168"/>
                  </a:lnTo>
                  <a:lnTo>
                    <a:pt x="132" y="168"/>
                  </a:lnTo>
                  <a:close/>
                </a:path>
              </a:pathLst>
            </a:custGeom>
            <a:solidFill>
              <a:schemeClr val="bg2"/>
            </a:solidFill>
            <a:ln w="9525">
              <a:solidFill>
                <a:srgbClr val="333399"/>
              </a:solidFill>
              <a:round/>
              <a:headEnd/>
              <a:tailEnd/>
            </a:ln>
          </p:spPr>
          <p:txBody>
            <a:bodyPr/>
            <a:lstStyle/>
            <a:p>
              <a:endParaRPr lang="es-ES_tradnl"/>
            </a:p>
          </p:txBody>
        </p:sp>
        <p:sp>
          <p:nvSpPr>
            <p:cNvPr id="21523" name="Freeform 109"/>
            <p:cNvSpPr>
              <a:spLocks/>
            </p:cNvSpPr>
            <p:nvPr/>
          </p:nvSpPr>
          <p:spPr bwMode="auto">
            <a:xfrm>
              <a:off x="1422" y="2734"/>
              <a:ext cx="222" cy="312"/>
            </a:xfrm>
            <a:custGeom>
              <a:avLst/>
              <a:gdLst>
                <a:gd name="T0" fmla="*/ 0 w 222"/>
                <a:gd name="T1" fmla="*/ 312 h 312"/>
                <a:gd name="T2" fmla="*/ 0 w 222"/>
                <a:gd name="T3" fmla="*/ 168 h 312"/>
                <a:gd name="T4" fmla="*/ 222 w 222"/>
                <a:gd name="T5" fmla="*/ 0 h 312"/>
                <a:gd name="T6" fmla="*/ 222 w 222"/>
                <a:gd name="T7" fmla="*/ 138 h 312"/>
                <a:gd name="T8" fmla="*/ 0 w 222"/>
                <a:gd name="T9" fmla="*/ 312 h 312"/>
                <a:gd name="T10" fmla="*/ 0 60000 65536"/>
                <a:gd name="T11" fmla="*/ 0 60000 65536"/>
                <a:gd name="T12" fmla="*/ 0 60000 65536"/>
                <a:gd name="T13" fmla="*/ 0 60000 65536"/>
                <a:gd name="T14" fmla="*/ 0 60000 65536"/>
                <a:gd name="T15" fmla="*/ 0 w 222"/>
                <a:gd name="T16" fmla="*/ 0 h 312"/>
                <a:gd name="T17" fmla="*/ 222 w 222"/>
                <a:gd name="T18" fmla="*/ 312 h 312"/>
              </a:gdLst>
              <a:ahLst/>
              <a:cxnLst>
                <a:cxn ang="T10">
                  <a:pos x="T0" y="T1"/>
                </a:cxn>
                <a:cxn ang="T11">
                  <a:pos x="T2" y="T3"/>
                </a:cxn>
                <a:cxn ang="T12">
                  <a:pos x="T4" y="T5"/>
                </a:cxn>
                <a:cxn ang="T13">
                  <a:pos x="T6" y="T7"/>
                </a:cxn>
                <a:cxn ang="T14">
                  <a:pos x="T8" y="T9"/>
                </a:cxn>
              </a:cxnLst>
              <a:rect l="T15" t="T16" r="T17" b="T18"/>
              <a:pathLst>
                <a:path w="222" h="312">
                  <a:moveTo>
                    <a:pt x="0" y="312"/>
                  </a:moveTo>
                  <a:lnTo>
                    <a:pt x="0" y="168"/>
                  </a:lnTo>
                  <a:lnTo>
                    <a:pt x="222" y="0"/>
                  </a:lnTo>
                  <a:lnTo>
                    <a:pt x="222" y="138"/>
                  </a:lnTo>
                  <a:lnTo>
                    <a:pt x="0" y="312"/>
                  </a:lnTo>
                  <a:close/>
                </a:path>
              </a:pathLst>
            </a:custGeom>
            <a:solidFill>
              <a:srgbClr val="1A1A4D"/>
            </a:solidFill>
            <a:ln w="9525">
              <a:solidFill>
                <a:srgbClr val="333399"/>
              </a:solidFill>
              <a:round/>
              <a:headEnd/>
              <a:tailEnd/>
            </a:ln>
          </p:spPr>
          <p:txBody>
            <a:bodyPr/>
            <a:lstStyle/>
            <a:p>
              <a:endParaRPr lang="es-ES_tradnl"/>
            </a:p>
          </p:txBody>
        </p:sp>
        <p:sp>
          <p:nvSpPr>
            <p:cNvPr id="21524" name="Rectangle 110"/>
            <p:cNvSpPr>
              <a:spLocks noChangeArrowheads="1"/>
            </p:cNvSpPr>
            <p:nvPr/>
          </p:nvSpPr>
          <p:spPr bwMode="auto">
            <a:xfrm>
              <a:off x="1284" y="2902"/>
              <a:ext cx="138" cy="144"/>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25" name="Freeform 111"/>
            <p:cNvSpPr>
              <a:spLocks/>
            </p:cNvSpPr>
            <p:nvPr/>
          </p:nvSpPr>
          <p:spPr bwMode="auto">
            <a:xfrm>
              <a:off x="1284" y="2734"/>
              <a:ext cx="360" cy="168"/>
            </a:xfrm>
            <a:custGeom>
              <a:avLst/>
              <a:gdLst>
                <a:gd name="T0" fmla="*/ 138 w 360"/>
                <a:gd name="T1" fmla="*/ 168 h 168"/>
                <a:gd name="T2" fmla="*/ 360 w 360"/>
                <a:gd name="T3" fmla="*/ 0 h 168"/>
                <a:gd name="T4" fmla="*/ 228 w 360"/>
                <a:gd name="T5" fmla="*/ 0 h 168"/>
                <a:gd name="T6" fmla="*/ 0 w 360"/>
                <a:gd name="T7" fmla="*/ 168 h 168"/>
                <a:gd name="T8" fmla="*/ 138 w 360"/>
                <a:gd name="T9" fmla="*/ 168 h 168"/>
                <a:gd name="T10" fmla="*/ 0 60000 65536"/>
                <a:gd name="T11" fmla="*/ 0 60000 65536"/>
                <a:gd name="T12" fmla="*/ 0 60000 65536"/>
                <a:gd name="T13" fmla="*/ 0 60000 65536"/>
                <a:gd name="T14" fmla="*/ 0 60000 65536"/>
                <a:gd name="T15" fmla="*/ 0 w 360"/>
                <a:gd name="T16" fmla="*/ 0 h 168"/>
                <a:gd name="T17" fmla="*/ 360 w 360"/>
                <a:gd name="T18" fmla="*/ 168 h 168"/>
              </a:gdLst>
              <a:ahLst/>
              <a:cxnLst>
                <a:cxn ang="T10">
                  <a:pos x="T0" y="T1"/>
                </a:cxn>
                <a:cxn ang="T11">
                  <a:pos x="T2" y="T3"/>
                </a:cxn>
                <a:cxn ang="T12">
                  <a:pos x="T4" y="T5"/>
                </a:cxn>
                <a:cxn ang="T13">
                  <a:pos x="T6" y="T7"/>
                </a:cxn>
                <a:cxn ang="T14">
                  <a:pos x="T8" y="T9"/>
                </a:cxn>
              </a:cxnLst>
              <a:rect l="T15" t="T16" r="T17" b="T18"/>
              <a:pathLst>
                <a:path w="360" h="168">
                  <a:moveTo>
                    <a:pt x="138" y="168"/>
                  </a:moveTo>
                  <a:lnTo>
                    <a:pt x="360" y="0"/>
                  </a:lnTo>
                  <a:lnTo>
                    <a:pt x="228" y="0"/>
                  </a:lnTo>
                  <a:lnTo>
                    <a:pt x="0" y="168"/>
                  </a:lnTo>
                  <a:lnTo>
                    <a:pt x="138" y="168"/>
                  </a:lnTo>
                  <a:close/>
                </a:path>
              </a:pathLst>
            </a:custGeom>
            <a:solidFill>
              <a:srgbClr val="262673"/>
            </a:solidFill>
            <a:ln w="9525">
              <a:solidFill>
                <a:srgbClr val="333399"/>
              </a:solidFill>
              <a:round/>
              <a:headEnd/>
              <a:tailEnd/>
            </a:ln>
          </p:spPr>
          <p:txBody>
            <a:bodyPr/>
            <a:lstStyle/>
            <a:p>
              <a:endParaRPr lang="es-ES_tradnl"/>
            </a:p>
          </p:txBody>
        </p:sp>
        <p:sp>
          <p:nvSpPr>
            <p:cNvPr id="21526" name="Freeform 112"/>
            <p:cNvSpPr>
              <a:spLocks/>
            </p:cNvSpPr>
            <p:nvPr/>
          </p:nvSpPr>
          <p:spPr bwMode="auto">
            <a:xfrm>
              <a:off x="1752" y="1972"/>
              <a:ext cx="228" cy="1074"/>
            </a:xfrm>
            <a:custGeom>
              <a:avLst/>
              <a:gdLst>
                <a:gd name="T0" fmla="*/ 0 w 228"/>
                <a:gd name="T1" fmla="*/ 1074 h 1074"/>
                <a:gd name="T2" fmla="*/ 0 w 228"/>
                <a:gd name="T3" fmla="*/ 174 h 1074"/>
                <a:gd name="T4" fmla="*/ 228 w 228"/>
                <a:gd name="T5" fmla="*/ 0 h 1074"/>
                <a:gd name="T6" fmla="*/ 228 w 228"/>
                <a:gd name="T7" fmla="*/ 900 h 1074"/>
                <a:gd name="T8" fmla="*/ 0 w 228"/>
                <a:gd name="T9" fmla="*/ 1074 h 1074"/>
                <a:gd name="T10" fmla="*/ 0 60000 65536"/>
                <a:gd name="T11" fmla="*/ 0 60000 65536"/>
                <a:gd name="T12" fmla="*/ 0 60000 65536"/>
                <a:gd name="T13" fmla="*/ 0 60000 65536"/>
                <a:gd name="T14" fmla="*/ 0 60000 65536"/>
                <a:gd name="T15" fmla="*/ 0 w 228"/>
                <a:gd name="T16" fmla="*/ 0 h 1074"/>
                <a:gd name="T17" fmla="*/ 228 w 228"/>
                <a:gd name="T18" fmla="*/ 1074 h 1074"/>
              </a:gdLst>
              <a:ahLst/>
              <a:cxnLst>
                <a:cxn ang="T10">
                  <a:pos x="T0" y="T1"/>
                </a:cxn>
                <a:cxn ang="T11">
                  <a:pos x="T2" y="T3"/>
                </a:cxn>
                <a:cxn ang="T12">
                  <a:pos x="T4" y="T5"/>
                </a:cxn>
                <a:cxn ang="T13">
                  <a:pos x="T6" y="T7"/>
                </a:cxn>
                <a:cxn ang="T14">
                  <a:pos x="T8" y="T9"/>
                </a:cxn>
              </a:cxnLst>
              <a:rect l="T15" t="T16" r="T17" b="T18"/>
              <a:pathLst>
                <a:path w="228" h="1074">
                  <a:moveTo>
                    <a:pt x="0" y="1074"/>
                  </a:moveTo>
                  <a:lnTo>
                    <a:pt x="0" y="174"/>
                  </a:lnTo>
                  <a:lnTo>
                    <a:pt x="228" y="0"/>
                  </a:lnTo>
                  <a:lnTo>
                    <a:pt x="228" y="900"/>
                  </a:lnTo>
                  <a:lnTo>
                    <a:pt x="0" y="107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27" name="Rectangle 113"/>
            <p:cNvSpPr>
              <a:spLocks noChangeArrowheads="1"/>
            </p:cNvSpPr>
            <p:nvPr/>
          </p:nvSpPr>
          <p:spPr bwMode="auto">
            <a:xfrm>
              <a:off x="1620" y="2146"/>
              <a:ext cx="132" cy="900"/>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28" name="Freeform 114"/>
            <p:cNvSpPr>
              <a:spLocks/>
            </p:cNvSpPr>
            <p:nvPr/>
          </p:nvSpPr>
          <p:spPr bwMode="auto">
            <a:xfrm>
              <a:off x="1620" y="1972"/>
              <a:ext cx="360" cy="174"/>
            </a:xfrm>
            <a:custGeom>
              <a:avLst/>
              <a:gdLst>
                <a:gd name="T0" fmla="*/ 132 w 360"/>
                <a:gd name="T1" fmla="*/ 174 h 174"/>
                <a:gd name="T2" fmla="*/ 360 w 360"/>
                <a:gd name="T3" fmla="*/ 0 h 174"/>
                <a:gd name="T4" fmla="*/ 228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8" y="0"/>
                  </a:lnTo>
                  <a:lnTo>
                    <a:pt x="0" y="174"/>
                  </a:lnTo>
                  <a:lnTo>
                    <a:pt x="132" y="174"/>
                  </a:lnTo>
                  <a:close/>
                </a:path>
              </a:pathLst>
            </a:custGeom>
            <a:solidFill>
              <a:schemeClr val="bg2"/>
            </a:solidFill>
            <a:ln w="9525">
              <a:solidFill>
                <a:srgbClr val="333399"/>
              </a:solidFill>
              <a:round/>
              <a:headEnd/>
              <a:tailEnd/>
            </a:ln>
          </p:spPr>
          <p:txBody>
            <a:bodyPr/>
            <a:lstStyle/>
            <a:p>
              <a:endParaRPr lang="es-ES_tradnl"/>
            </a:p>
          </p:txBody>
        </p:sp>
        <p:sp>
          <p:nvSpPr>
            <p:cNvPr id="21529" name="Freeform 115"/>
            <p:cNvSpPr>
              <a:spLocks/>
            </p:cNvSpPr>
            <p:nvPr/>
          </p:nvSpPr>
          <p:spPr bwMode="auto">
            <a:xfrm>
              <a:off x="1884" y="2686"/>
              <a:ext cx="228" cy="360"/>
            </a:xfrm>
            <a:custGeom>
              <a:avLst/>
              <a:gdLst>
                <a:gd name="T0" fmla="*/ 0 w 228"/>
                <a:gd name="T1" fmla="*/ 360 h 360"/>
                <a:gd name="T2" fmla="*/ 0 w 228"/>
                <a:gd name="T3" fmla="*/ 168 h 360"/>
                <a:gd name="T4" fmla="*/ 228 w 228"/>
                <a:gd name="T5" fmla="*/ 0 h 360"/>
                <a:gd name="T6" fmla="*/ 228 w 228"/>
                <a:gd name="T7" fmla="*/ 186 h 360"/>
                <a:gd name="T8" fmla="*/ 0 w 228"/>
                <a:gd name="T9" fmla="*/ 360 h 360"/>
                <a:gd name="T10" fmla="*/ 0 60000 65536"/>
                <a:gd name="T11" fmla="*/ 0 60000 65536"/>
                <a:gd name="T12" fmla="*/ 0 60000 65536"/>
                <a:gd name="T13" fmla="*/ 0 60000 65536"/>
                <a:gd name="T14" fmla="*/ 0 60000 65536"/>
                <a:gd name="T15" fmla="*/ 0 w 228"/>
                <a:gd name="T16" fmla="*/ 0 h 360"/>
                <a:gd name="T17" fmla="*/ 228 w 228"/>
                <a:gd name="T18" fmla="*/ 360 h 360"/>
              </a:gdLst>
              <a:ahLst/>
              <a:cxnLst>
                <a:cxn ang="T10">
                  <a:pos x="T0" y="T1"/>
                </a:cxn>
                <a:cxn ang="T11">
                  <a:pos x="T2" y="T3"/>
                </a:cxn>
                <a:cxn ang="T12">
                  <a:pos x="T4" y="T5"/>
                </a:cxn>
                <a:cxn ang="T13">
                  <a:pos x="T6" y="T7"/>
                </a:cxn>
                <a:cxn ang="T14">
                  <a:pos x="T8" y="T9"/>
                </a:cxn>
              </a:cxnLst>
              <a:rect l="T15" t="T16" r="T17" b="T18"/>
              <a:pathLst>
                <a:path w="228" h="360">
                  <a:moveTo>
                    <a:pt x="0" y="360"/>
                  </a:moveTo>
                  <a:lnTo>
                    <a:pt x="0" y="168"/>
                  </a:lnTo>
                  <a:lnTo>
                    <a:pt x="228" y="0"/>
                  </a:lnTo>
                  <a:lnTo>
                    <a:pt x="228" y="186"/>
                  </a:lnTo>
                  <a:lnTo>
                    <a:pt x="0" y="360"/>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30" name="Rectangle 116"/>
            <p:cNvSpPr>
              <a:spLocks noChangeArrowheads="1"/>
            </p:cNvSpPr>
            <p:nvPr/>
          </p:nvSpPr>
          <p:spPr bwMode="auto">
            <a:xfrm>
              <a:off x="1752" y="2854"/>
              <a:ext cx="132" cy="192"/>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31" name="Freeform 117"/>
            <p:cNvSpPr>
              <a:spLocks/>
            </p:cNvSpPr>
            <p:nvPr/>
          </p:nvSpPr>
          <p:spPr bwMode="auto">
            <a:xfrm>
              <a:off x="1752" y="2686"/>
              <a:ext cx="360" cy="168"/>
            </a:xfrm>
            <a:custGeom>
              <a:avLst/>
              <a:gdLst>
                <a:gd name="T0" fmla="*/ 132 w 360"/>
                <a:gd name="T1" fmla="*/ 168 h 168"/>
                <a:gd name="T2" fmla="*/ 360 w 360"/>
                <a:gd name="T3" fmla="*/ 0 h 168"/>
                <a:gd name="T4" fmla="*/ 228 w 360"/>
                <a:gd name="T5" fmla="*/ 0 h 168"/>
                <a:gd name="T6" fmla="*/ 0 w 360"/>
                <a:gd name="T7" fmla="*/ 168 h 168"/>
                <a:gd name="T8" fmla="*/ 132 w 360"/>
                <a:gd name="T9" fmla="*/ 168 h 168"/>
                <a:gd name="T10" fmla="*/ 0 60000 65536"/>
                <a:gd name="T11" fmla="*/ 0 60000 65536"/>
                <a:gd name="T12" fmla="*/ 0 60000 65536"/>
                <a:gd name="T13" fmla="*/ 0 60000 65536"/>
                <a:gd name="T14" fmla="*/ 0 60000 65536"/>
                <a:gd name="T15" fmla="*/ 0 w 360"/>
                <a:gd name="T16" fmla="*/ 0 h 168"/>
                <a:gd name="T17" fmla="*/ 360 w 360"/>
                <a:gd name="T18" fmla="*/ 168 h 168"/>
              </a:gdLst>
              <a:ahLst/>
              <a:cxnLst>
                <a:cxn ang="T10">
                  <a:pos x="T0" y="T1"/>
                </a:cxn>
                <a:cxn ang="T11">
                  <a:pos x="T2" y="T3"/>
                </a:cxn>
                <a:cxn ang="T12">
                  <a:pos x="T4" y="T5"/>
                </a:cxn>
                <a:cxn ang="T13">
                  <a:pos x="T6" y="T7"/>
                </a:cxn>
                <a:cxn ang="T14">
                  <a:pos x="T8" y="T9"/>
                </a:cxn>
              </a:cxnLst>
              <a:rect l="T15" t="T16" r="T17" b="T18"/>
              <a:pathLst>
                <a:path w="360" h="168">
                  <a:moveTo>
                    <a:pt x="132" y="168"/>
                  </a:moveTo>
                  <a:lnTo>
                    <a:pt x="360" y="0"/>
                  </a:lnTo>
                  <a:lnTo>
                    <a:pt x="228" y="0"/>
                  </a:lnTo>
                  <a:lnTo>
                    <a:pt x="0" y="168"/>
                  </a:lnTo>
                  <a:lnTo>
                    <a:pt x="132" y="168"/>
                  </a:lnTo>
                  <a:close/>
                </a:path>
              </a:pathLst>
            </a:custGeom>
            <a:solidFill>
              <a:srgbClr val="262673"/>
            </a:solidFill>
            <a:ln w="9525">
              <a:solidFill>
                <a:srgbClr val="333399"/>
              </a:solidFill>
              <a:round/>
              <a:headEnd/>
              <a:tailEnd/>
            </a:ln>
          </p:spPr>
          <p:txBody>
            <a:bodyPr/>
            <a:lstStyle/>
            <a:p>
              <a:endParaRPr lang="es-ES_tradnl"/>
            </a:p>
          </p:txBody>
        </p:sp>
        <p:sp>
          <p:nvSpPr>
            <p:cNvPr id="21532" name="Freeform 118"/>
            <p:cNvSpPr>
              <a:spLocks/>
            </p:cNvSpPr>
            <p:nvPr/>
          </p:nvSpPr>
          <p:spPr bwMode="auto">
            <a:xfrm>
              <a:off x="2214" y="2116"/>
              <a:ext cx="228" cy="930"/>
            </a:xfrm>
            <a:custGeom>
              <a:avLst/>
              <a:gdLst>
                <a:gd name="T0" fmla="*/ 0 w 228"/>
                <a:gd name="T1" fmla="*/ 930 h 930"/>
                <a:gd name="T2" fmla="*/ 0 w 228"/>
                <a:gd name="T3" fmla="*/ 174 h 930"/>
                <a:gd name="T4" fmla="*/ 228 w 228"/>
                <a:gd name="T5" fmla="*/ 0 h 930"/>
                <a:gd name="T6" fmla="*/ 228 w 228"/>
                <a:gd name="T7" fmla="*/ 756 h 930"/>
                <a:gd name="T8" fmla="*/ 0 w 228"/>
                <a:gd name="T9" fmla="*/ 930 h 930"/>
                <a:gd name="T10" fmla="*/ 0 60000 65536"/>
                <a:gd name="T11" fmla="*/ 0 60000 65536"/>
                <a:gd name="T12" fmla="*/ 0 60000 65536"/>
                <a:gd name="T13" fmla="*/ 0 60000 65536"/>
                <a:gd name="T14" fmla="*/ 0 60000 65536"/>
                <a:gd name="T15" fmla="*/ 0 w 228"/>
                <a:gd name="T16" fmla="*/ 0 h 930"/>
                <a:gd name="T17" fmla="*/ 228 w 228"/>
                <a:gd name="T18" fmla="*/ 930 h 930"/>
              </a:gdLst>
              <a:ahLst/>
              <a:cxnLst>
                <a:cxn ang="T10">
                  <a:pos x="T0" y="T1"/>
                </a:cxn>
                <a:cxn ang="T11">
                  <a:pos x="T2" y="T3"/>
                </a:cxn>
                <a:cxn ang="T12">
                  <a:pos x="T4" y="T5"/>
                </a:cxn>
                <a:cxn ang="T13">
                  <a:pos x="T6" y="T7"/>
                </a:cxn>
                <a:cxn ang="T14">
                  <a:pos x="T8" y="T9"/>
                </a:cxn>
              </a:cxnLst>
              <a:rect l="T15" t="T16" r="T17" b="T18"/>
              <a:pathLst>
                <a:path w="228" h="930">
                  <a:moveTo>
                    <a:pt x="0" y="930"/>
                  </a:moveTo>
                  <a:lnTo>
                    <a:pt x="0" y="174"/>
                  </a:lnTo>
                  <a:lnTo>
                    <a:pt x="228" y="0"/>
                  </a:lnTo>
                  <a:lnTo>
                    <a:pt x="228" y="756"/>
                  </a:lnTo>
                  <a:lnTo>
                    <a:pt x="0" y="9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33" name="Rectangle 119"/>
            <p:cNvSpPr>
              <a:spLocks noChangeArrowheads="1"/>
            </p:cNvSpPr>
            <p:nvPr/>
          </p:nvSpPr>
          <p:spPr bwMode="auto">
            <a:xfrm>
              <a:off x="2082" y="2290"/>
              <a:ext cx="132" cy="756"/>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34" name="Freeform 120"/>
            <p:cNvSpPr>
              <a:spLocks/>
            </p:cNvSpPr>
            <p:nvPr/>
          </p:nvSpPr>
          <p:spPr bwMode="auto">
            <a:xfrm>
              <a:off x="2082" y="2116"/>
              <a:ext cx="360" cy="174"/>
            </a:xfrm>
            <a:custGeom>
              <a:avLst/>
              <a:gdLst>
                <a:gd name="T0" fmla="*/ 132 w 360"/>
                <a:gd name="T1" fmla="*/ 174 h 174"/>
                <a:gd name="T2" fmla="*/ 360 w 360"/>
                <a:gd name="T3" fmla="*/ 0 h 174"/>
                <a:gd name="T4" fmla="*/ 228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8" y="0"/>
                  </a:lnTo>
                  <a:lnTo>
                    <a:pt x="0" y="174"/>
                  </a:lnTo>
                  <a:lnTo>
                    <a:pt x="132" y="174"/>
                  </a:lnTo>
                  <a:close/>
                </a:path>
              </a:pathLst>
            </a:custGeom>
            <a:solidFill>
              <a:schemeClr val="bg2"/>
            </a:solidFill>
            <a:ln w="9525">
              <a:solidFill>
                <a:srgbClr val="333399"/>
              </a:solidFill>
              <a:round/>
              <a:headEnd/>
              <a:tailEnd/>
            </a:ln>
          </p:spPr>
          <p:txBody>
            <a:bodyPr/>
            <a:lstStyle/>
            <a:p>
              <a:endParaRPr lang="es-ES_tradnl"/>
            </a:p>
          </p:txBody>
        </p:sp>
        <p:sp>
          <p:nvSpPr>
            <p:cNvPr id="21535" name="Freeform 121"/>
            <p:cNvSpPr>
              <a:spLocks/>
            </p:cNvSpPr>
            <p:nvPr/>
          </p:nvSpPr>
          <p:spPr bwMode="auto">
            <a:xfrm>
              <a:off x="2346" y="2494"/>
              <a:ext cx="228" cy="552"/>
            </a:xfrm>
            <a:custGeom>
              <a:avLst/>
              <a:gdLst>
                <a:gd name="T0" fmla="*/ 0 w 228"/>
                <a:gd name="T1" fmla="*/ 552 h 552"/>
                <a:gd name="T2" fmla="*/ 0 w 228"/>
                <a:gd name="T3" fmla="*/ 174 h 552"/>
                <a:gd name="T4" fmla="*/ 228 w 228"/>
                <a:gd name="T5" fmla="*/ 0 h 552"/>
                <a:gd name="T6" fmla="*/ 228 w 228"/>
                <a:gd name="T7" fmla="*/ 378 h 552"/>
                <a:gd name="T8" fmla="*/ 0 w 228"/>
                <a:gd name="T9" fmla="*/ 552 h 552"/>
                <a:gd name="T10" fmla="*/ 0 60000 65536"/>
                <a:gd name="T11" fmla="*/ 0 60000 65536"/>
                <a:gd name="T12" fmla="*/ 0 60000 65536"/>
                <a:gd name="T13" fmla="*/ 0 60000 65536"/>
                <a:gd name="T14" fmla="*/ 0 60000 65536"/>
                <a:gd name="T15" fmla="*/ 0 w 228"/>
                <a:gd name="T16" fmla="*/ 0 h 552"/>
                <a:gd name="T17" fmla="*/ 228 w 228"/>
                <a:gd name="T18" fmla="*/ 552 h 552"/>
              </a:gdLst>
              <a:ahLst/>
              <a:cxnLst>
                <a:cxn ang="T10">
                  <a:pos x="T0" y="T1"/>
                </a:cxn>
                <a:cxn ang="T11">
                  <a:pos x="T2" y="T3"/>
                </a:cxn>
                <a:cxn ang="T12">
                  <a:pos x="T4" y="T5"/>
                </a:cxn>
                <a:cxn ang="T13">
                  <a:pos x="T6" y="T7"/>
                </a:cxn>
                <a:cxn ang="T14">
                  <a:pos x="T8" y="T9"/>
                </a:cxn>
              </a:cxnLst>
              <a:rect l="T15" t="T16" r="T17" b="T18"/>
              <a:pathLst>
                <a:path w="228" h="552">
                  <a:moveTo>
                    <a:pt x="0" y="552"/>
                  </a:moveTo>
                  <a:lnTo>
                    <a:pt x="0" y="174"/>
                  </a:lnTo>
                  <a:lnTo>
                    <a:pt x="228" y="0"/>
                  </a:lnTo>
                  <a:lnTo>
                    <a:pt x="228" y="378"/>
                  </a:lnTo>
                  <a:lnTo>
                    <a:pt x="0" y="552"/>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36" name="Rectangle 122"/>
            <p:cNvSpPr>
              <a:spLocks noChangeArrowheads="1"/>
            </p:cNvSpPr>
            <p:nvPr/>
          </p:nvSpPr>
          <p:spPr bwMode="auto">
            <a:xfrm>
              <a:off x="2214" y="2668"/>
              <a:ext cx="132" cy="378"/>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37" name="Freeform 123"/>
            <p:cNvSpPr>
              <a:spLocks/>
            </p:cNvSpPr>
            <p:nvPr/>
          </p:nvSpPr>
          <p:spPr bwMode="auto">
            <a:xfrm>
              <a:off x="2214" y="2494"/>
              <a:ext cx="360" cy="174"/>
            </a:xfrm>
            <a:custGeom>
              <a:avLst/>
              <a:gdLst>
                <a:gd name="T0" fmla="*/ 132 w 360"/>
                <a:gd name="T1" fmla="*/ 174 h 174"/>
                <a:gd name="T2" fmla="*/ 360 w 360"/>
                <a:gd name="T3" fmla="*/ 0 h 174"/>
                <a:gd name="T4" fmla="*/ 228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8" y="0"/>
                  </a:lnTo>
                  <a:lnTo>
                    <a:pt x="0" y="174"/>
                  </a:lnTo>
                  <a:lnTo>
                    <a:pt x="132" y="174"/>
                  </a:lnTo>
                  <a:close/>
                </a:path>
              </a:pathLst>
            </a:custGeom>
            <a:solidFill>
              <a:srgbClr val="262673"/>
            </a:solidFill>
            <a:ln w="9525">
              <a:solidFill>
                <a:srgbClr val="333399"/>
              </a:solidFill>
              <a:round/>
              <a:headEnd/>
              <a:tailEnd/>
            </a:ln>
          </p:spPr>
          <p:txBody>
            <a:bodyPr/>
            <a:lstStyle/>
            <a:p>
              <a:endParaRPr lang="es-ES_tradnl"/>
            </a:p>
          </p:txBody>
        </p:sp>
        <p:sp>
          <p:nvSpPr>
            <p:cNvPr id="21538" name="Freeform 124"/>
            <p:cNvSpPr>
              <a:spLocks/>
            </p:cNvSpPr>
            <p:nvPr/>
          </p:nvSpPr>
          <p:spPr bwMode="auto">
            <a:xfrm>
              <a:off x="2682" y="2734"/>
              <a:ext cx="222" cy="312"/>
            </a:xfrm>
            <a:custGeom>
              <a:avLst/>
              <a:gdLst>
                <a:gd name="T0" fmla="*/ 0 w 222"/>
                <a:gd name="T1" fmla="*/ 312 h 312"/>
                <a:gd name="T2" fmla="*/ 0 w 222"/>
                <a:gd name="T3" fmla="*/ 168 h 312"/>
                <a:gd name="T4" fmla="*/ 222 w 222"/>
                <a:gd name="T5" fmla="*/ 0 h 312"/>
                <a:gd name="T6" fmla="*/ 222 w 222"/>
                <a:gd name="T7" fmla="*/ 138 h 312"/>
                <a:gd name="T8" fmla="*/ 0 w 222"/>
                <a:gd name="T9" fmla="*/ 312 h 312"/>
                <a:gd name="T10" fmla="*/ 0 60000 65536"/>
                <a:gd name="T11" fmla="*/ 0 60000 65536"/>
                <a:gd name="T12" fmla="*/ 0 60000 65536"/>
                <a:gd name="T13" fmla="*/ 0 60000 65536"/>
                <a:gd name="T14" fmla="*/ 0 60000 65536"/>
                <a:gd name="T15" fmla="*/ 0 w 222"/>
                <a:gd name="T16" fmla="*/ 0 h 312"/>
                <a:gd name="T17" fmla="*/ 222 w 222"/>
                <a:gd name="T18" fmla="*/ 312 h 312"/>
              </a:gdLst>
              <a:ahLst/>
              <a:cxnLst>
                <a:cxn ang="T10">
                  <a:pos x="T0" y="T1"/>
                </a:cxn>
                <a:cxn ang="T11">
                  <a:pos x="T2" y="T3"/>
                </a:cxn>
                <a:cxn ang="T12">
                  <a:pos x="T4" y="T5"/>
                </a:cxn>
                <a:cxn ang="T13">
                  <a:pos x="T6" y="T7"/>
                </a:cxn>
                <a:cxn ang="T14">
                  <a:pos x="T8" y="T9"/>
                </a:cxn>
              </a:cxnLst>
              <a:rect l="T15" t="T16" r="T17" b="T18"/>
              <a:pathLst>
                <a:path w="222" h="312">
                  <a:moveTo>
                    <a:pt x="0" y="312"/>
                  </a:moveTo>
                  <a:lnTo>
                    <a:pt x="0" y="168"/>
                  </a:lnTo>
                  <a:lnTo>
                    <a:pt x="222" y="0"/>
                  </a:lnTo>
                  <a:lnTo>
                    <a:pt x="222" y="138"/>
                  </a:lnTo>
                  <a:lnTo>
                    <a:pt x="0" y="312"/>
                  </a:lnTo>
                  <a:close/>
                </a:path>
              </a:pathLst>
            </a:custGeom>
            <a:solidFill>
              <a:srgbClr val="800080"/>
            </a:solidFill>
            <a:ln w="9525">
              <a:solidFill>
                <a:srgbClr val="333399"/>
              </a:solidFill>
              <a:round/>
              <a:headEnd/>
              <a:tailEnd/>
            </a:ln>
          </p:spPr>
          <p:txBody>
            <a:bodyPr/>
            <a:lstStyle/>
            <a:p>
              <a:endParaRPr lang="es-ES_tradnl"/>
            </a:p>
          </p:txBody>
        </p:sp>
        <p:sp>
          <p:nvSpPr>
            <p:cNvPr id="21539" name="Rectangle 125"/>
            <p:cNvSpPr>
              <a:spLocks noChangeArrowheads="1"/>
            </p:cNvSpPr>
            <p:nvPr/>
          </p:nvSpPr>
          <p:spPr bwMode="auto">
            <a:xfrm>
              <a:off x="2550" y="2902"/>
              <a:ext cx="132" cy="144"/>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40" name="Freeform 126"/>
            <p:cNvSpPr>
              <a:spLocks/>
            </p:cNvSpPr>
            <p:nvPr/>
          </p:nvSpPr>
          <p:spPr bwMode="auto">
            <a:xfrm>
              <a:off x="2550" y="2734"/>
              <a:ext cx="354" cy="168"/>
            </a:xfrm>
            <a:custGeom>
              <a:avLst/>
              <a:gdLst>
                <a:gd name="T0" fmla="*/ 132 w 354"/>
                <a:gd name="T1" fmla="*/ 168 h 168"/>
                <a:gd name="T2" fmla="*/ 354 w 354"/>
                <a:gd name="T3" fmla="*/ 0 h 168"/>
                <a:gd name="T4" fmla="*/ 222 w 354"/>
                <a:gd name="T5" fmla="*/ 0 h 168"/>
                <a:gd name="T6" fmla="*/ 0 w 354"/>
                <a:gd name="T7" fmla="*/ 168 h 168"/>
                <a:gd name="T8" fmla="*/ 132 w 354"/>
                <a:gd name="T9" fmla="*/ 168 h 168"/>
                <a:gd name="T10" fmla="*/ 0 60000 65536"/>
                <a:gd name="T11" fmla="*/ 0 60000 65536"/>
                <a:gd name="T12" fmla="*/ 0 60000 65536"/>
                <a:gd name="T13" fmla="*/ 0 60000 65536"/>
                <a:gd name="T14" fmla="*/ 0 60000 65536"/>
                <a:gd name="T15" fmla="*/ 0 w 354"/>
                <a:gd name="T16" fmla="*/ 0 h 168"/>
                <a:gd name="T17" fmla="*/ 354 w 354"/>
                <a:gd name="T18" fmla="*/ 168 h 168"/>
              </a:gdLst>
              <a:ahLst/>
              <a:cxnLst>
                <a:cxn ang="T10">
                  <a:pos x="T0" y="T1"/>
                </a:cxn>
                <a:cxn ang="T11">
                  <a:pos x="T2" y="T3"/>
                </a:cxn>
                <a:cxn ang="T12">
                  <a:pos x="T4" y="T5"/>
                </a:cxn>
                <a:cxn ang="T13">
                  <a:pos x="T6" y="T7"/>
                </a:cxn>
                <a:cxn ang="T14">
                  <a:pos x="T8" y="T9"/>
                </a:cxn>
              </a:cxnLst>
              <a:rect l="T15" t="T16" r="T17" b="T18"/>
              <a:pathLst>
                <a:path w="354" h="168">
                  <a:moveTo>
                    <a:pt x="132" y="168"/>
                  </a:moveTo>
                  <a:lnTo>
                    <a:pt x="354" y="0"/>
                  </a:lnTo>
                  <a:lnTo>
                    <a:pt x="222" y="0"/>
                  </a:lnTo>
                  <a:lnTo>
                    <a:pt x="0" y="168"/>
                  </a:lnTo>
                  <a:lnTo>
                    <a:pt x="132" y="16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41" name="Freeform 127"/>
            <p:cNvSpPr>
              <a:spLocks/>
            </p:cNvSpPr>
            <p:nvPr/>
          </p:nvSpPr>
          <p:spPr bwMode="auto">
            <a:xfrm>
              <a:off x="2814" y="2734"/>
              <a:ext cx="228" cy="312"/>
            </a:xfrm>
            <a:custGeom>
              <a:avLst/>
              <a:gdLst>
                <a:gd name="T0" fmla="*/ 0 w 228"/>
                <a:gd name="T1" fmla="*/ 312 h 312"/>
                <a:gd name="T2" fmla="*/ 0 w 228"/>
                <a:gd name="T3" fmla="*/ 168 h 312"/>
                <a:gd name="T4" fmla="*/ 228 w 228"/>
                <a:gd name="T5" fmla="*/ 0 h 312"/>
                <a:gd name="T6" fmla="*/ 228 w 228"/>
                <a:gd name="T7" fmla="*/ 138 h 312"/>
                <a:gd name="T8" fmla="*/ 0 w 228"/>
                <a:gd name="T9" fmla="*/ 312 h 312"/>
                <a:gd name="T10" fmla="*/ 0 60000 65536"/>
                <a:gd name="T11" fmla="*/ 0 60000 65536"/>
                <a:gd name="T12" fmla="*/ 0 60000 65536"/>
                <a:gd name="T13" fmla="*/ 0 60000 65536"/>
                <a:gd name="T14" fmla="*/ 0 60000 65536"/>
                <a:gd name="T15" fmla="*/ 0 w 228"/>
                <a:gd name="T16" fmla="*/ 0 h 312"/>
                <a:gd name="T17" fmla="*/ 228 w 228"/>
                <a:gd name="T18" fmla="*/ 312 h 312"/>
              </a:gdLst>
              <a:ahLst/>
              <a:cxnLst>
                <a:cxn ang="T10">
                  <a:pos x="T0" y="T1"/>
                </a:cxn>
                <a:cxn ang="T11">
                  <a:pos x="T2" y="T3"/>
                </a:cxn>
                <a:cxn ang="T12">
                  <a:pos x="T4" y="T5"/>
                </a:cxn>
                <a:cxn ang="T13">
                  <a:pos x="T6" y="T7"/>
                </a:cxn>
                <a:cxn ang="T14">
                  <a:pos x="T8" y="T9"/>
                </a:cxn>
              </a:cxnLst>
              <a:rect l="T15" t="T16" r="T17" b="T18"/>
              <a:pathLst>
                <a:path w="228" h="312">
                  <a:moveTo>
                    <a:pt x="0" y="312"/>
                  </a:moveTo>
                  <a:lnTo>
                    <a:pt x="0" y="168"/>
                  </a:lnTo>
                  <a:lnTo>
                    <a:pt x="228" y="0"/>
                  </a:lnTo>
                  <a:lnTo>
                    <a:pt x="228" y="138"/>
                  </a:lnTo>
                  <a:lnTo>
                    <a:pt x="0" y="312"/>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42" name="Rectangle 128"/>
            <p:cNvSpPr>
              <a:spLocks noChangeArrowheads="1"/>
            </p:cNvSpPr>
            <p:nvPr/>
          </p:nvSpPr>
          <p:spPr bwMode="auto">
            <a:xfrm>
              <a:off x="2682" y="2902"/>
              <a:ext cx="132" cy="144"/>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43" name="Freeform 129"/>
            <p:cNvSpPr>
              <a:spLocks/>
            </p:cNvSpPr>
            <p:nvPr/>
          </p:nvSpPr>
          <p:spPr bwMode="auto">
            <a:xfrm>
              <a:off x="2682" y="2734"/>
              <a:ext cx="360" cy="168"/>
            </a:xfrm>
            <a:custGeom>
              <a:avLst/>
              <a:gdLst>
                <a:gd name="T0" fmla="*/ 132 w 360"/>
                <a:gd name="T1" fmla="*/ 168 h 168"/>
                <a:gd name="T2" fmla="*/ 360 w 360"/>
                <a:gd name="T3" fmla="*/ 0 h 168"/>
                <a:gd name="T4" fmla="*/ 222 w 360"/>
                <a:gd name="T5" fmla="*/ 0 h 168"/>
                <a:gd name="T6" fmla="*/ 0 w 360"/>
                <a:gd name="T7" fmla="*/ 168 h 168"/>
                <a:gd name="T8" fmla="*/ 132 w 360"/>
                <a:gd name="T9" fmla="*/ 168 h 168"/>
                <a:gd name="T10" fmla="*/ 0 60000 65536"/>
                <a:gd name="T11" fmla="*/ 0 60000 65536"/>
                <a:gd name="T12" fmla="*/ 0 60000 65536"/>
                <a:gd name="T13" fmla="*/ 0 60000 65536"/>
                <a:gd name="T14" fmla="*/ 0 60000 65536"/>
                <a:gd name="T15" fmla="*/ 0 w 360"/>
                <a:gd name="T16" fmla="*/ 0 h 168"/>
                <a:gd name="T17" fmla="*/ 360 w 360"/>
                <a:gd name="T18" fmla="*/ 168 h 168"/>
              </a:gdLst>
              <a:ahLst/>
              <a:cxnLst>
                <a:cxn ang="T10">
                  <a:pos x="T0" y="T1"/>
                </a:cxn>
                <a:cxn ang="T11">
                  <a:pos x="T2" y="T3"/>
                </a:cxn>
                <a:cxn ang="T12">
                  <a:pos x="T4" y="T5"/>
                </a:cxn>
                <a:cxn ang="T13">
                  <a:pos x="T6" y="T7"/>
                </a:cxn>
                <a:cxn ang="T14">
                  <a:pos x="T8" y="T9"/>
                </a:cxn>
              </a:cxnLst>
              <a:rect l="T15" t="T16" r="T17" b="T18"/>
              <a:pathLst>
                <a:path w="360" h="168">
                  <a:moveTo>
                    <a:pt x="132" y="168"/>
                  </a:moveTo>
                  <a:lnTo>
                    <a:pt x="360" y="0"/>
                  </a:lnTo>
                  <a:lnTo>
                    <a:pt x="222" y="0"/>
                  </a:lnTo>
                  <a:lnTo>
                    <a:pt x="0" y="168"/>
                  </a:lnTo>
                  <a:lnTo>
                    <a:pt x="132" y="168"/>
                  </a:lnTo>
                  <a:close/>
                </a:path>
              </a:pathLst>
            </a:custGeom>
            <a:solidFill>
              <a:srgbClr val="262673"/>
            </a:solidFill>
            <a:ln w="9525">
              <a:solidFill>
                <a:srgbClr val="333399"/>
              </a:solidFill>
              <a:round/>
              <a:headEnd/>
              <a:tailEnd/>
            </a:ln>
          </p:spPr>
          <p:txBody>
            <a:bodyPr/>
            <a:lstStyle/>
            <a:p>
              <a:endParaRPr lang="es-ES_tradnl"/>
            </a:p>
          </p:txBody>
        </p:sp>
        <p:sp>
          <p:nvSpPr>
            <p:cNvPr id="21544" name="Freeform 130"/>
            <p:cNvSpPr>
              <a:spLocks/>
            </p:cNvSpPr>
            <p:nvPr/>
          </p:nvSpPr>
          <p:spPr bwMode="auto">
            <a:xfrm>
              <a:off x="3144" y="2398"/>
              <a:ext cx="227" cy="648"/>
            </a:xfrm>
            <a:custGeom>
              <a:avLst/>
              <a:gdLst>
                <a:gd name="T0" fmla="*/ 0 w 227"/>
                <a:gd name="T1" fmla="*/ 648 h 648"/>
                <a:gd name="T2" fmla="*/ 0 w 227"/>
                <a:gd name="T3" fmla="*/ 174 h 648"/>
                <a:gd name="T4" fmla="*/ 227 w 227"/>
                <a:gd name="T5" fmla="*/ 0 h 648"/>
                <a:gd name="T6" fmla="*/ 227 w 227"/>
                <a:gd name="T7" fmla="*/ 474 h 648"/>
                <a:gd name="T8" fmla="*/ 0 w 227"/>
                <a:gd name="T9" fmla="*/ 648 h 648"/>
                <a:gd name="T10" fmla="*/ 0 60000 65536"/>
                <a:gd name="T11" fmla="*/ 0 60000 65536"/>
                <a:gd name="T12" fmla="*/ 0 60000 65536"/>
                <a:gd name="T13" fmla="*/ 0 60000 65536"/>
                <a:gd name="T14" fmla="*/ 0 60000 65536"/>
                <a:gd name="T15" fmla="*/ 0 w 227"/>
                <a:gd name="T16" fmla="*/ 0 h 648"/>
                <a:gd name="T17" fmla="*/ 227 w 227"/>
                <a:gd name="T18" fmla="*/ 648 h 648"/>
              </a:gdLst>
              <a:ahLst/>
              <a:cxnLst>
                <a:cxn ang="T10">
                  <a:pos x="T0" y="T1"/>
                </a:cxn>
                <a:cxn ang="T11">
                  <a:pos x="T2" y="T3"/>
                </a:cxn>
                <a:cxn ang="T12">
                  <a:pos x="T4" y="T5"/>
                </a:cxn>
                <a:cxn ang="T13">
                  <a:pos x="T6" y="T7"/>
                </a:cxn>
                <a:cxn ang="T14">
                  <a:pos x="T8" y="T9"/>
                </a:cxn>
              </a:cxnLst>
              <a:rect l="T15" t="T16" r="T17" b="T18"/>
              <a:pathLst>
                <a:path w="227" h="648">
                  <a:moveTo>
                    <a:pt x="0" y="648"/>
                  </a:moveTo>
                  <a:lnTo>
                    <a:pt x="0" y="174"/>
                  </a:lnTo>
                  <a:lnTo>
                    <a:pt x="227" y="0"/>
                  </a:lnTo>
                  <a:lnTo>
                    <a:pt x="227" y="474"/>
                  </a:lnTo>
                  <a:lnTo>
                    <a:pt x="0" y="648"/>
                  </a:lnTo>
                  <a:close/>
                </a:path>
              </a:pathLst>
            </a:custGeom>
            <a:solidFill>
              <a:schemeClr val="bg2"/>
            </a:solidFill>
            <a:ln w="9525">
              <a:solidFill>
                <a:srgbClr val="333399"/>
              </a:solidFill>
              <a:round/>
              <a:headEnd/>
              <a:tailEnd/>
            </a:ln>
          </p:spPr>
          <p:txBody>
            <a:bodyPr/>
            <a:lstStyle/>
            <a:p>
              <a:endParaRPr lang="es-ES_tradnl"/>
            </a:p>
          </p:txBody>
        </p:sp>
        <p:sp>
          <p:nvSpPr>
            <p:cNvPr id="21545" name="Rectangle 131"/>
            <p:cNvSpPr>
              <a:spLocks noChangeArrowheads="1"/>
            </p:cNvSpPr>
            <p:nvPr/>
          </p:nvSpPr>
          <p:spPr bwMode="auto">
            <a:xfrm>
              <a:off x="3012" y="2572"/>
              <a:ext cx="132" cy="47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46" name="Freeform 132"/>
            <p:cNvSpPr>
              <a:spLocks/>
            </p:cNvSpPr>
            <p:nvPr/>
          </p:nvSpPr>
          <p:spPr bwMode="auto">
            <a:xfrm>
              <a:off x="3012" y="2398"/>
              <a:ext cx="359" cy="174"/>
            </a:xfrm>
            <a:custGeom>
              <a:avLst/>
              <a:gdLst>
                <a:gd name="T0" fmla="*/ 132 w 359"/>
                <a:gd name="T1" fmla="*/ 174 h 174"/>
                <a:gd name="T2" fmla="*/ 359 w 359"/>
                <a:gd name="T3" fmla="*/ 0 h 174"/>
                <a:gd name="T4" fmla="*/ 228 w 359"/>
                <a:gd name="T5" fmla="*/ 0 h 174"/>
                <a:gd name="T6" fmla="*/ 0 w 359"/>
                <a:gd name="T7" fmla="*/ 174 h 174"/>
                <a:gd name="T8" fmla="*/ 132 w 359"/>
                <a:gd name="T9" fmla="*/ 174 h 174"/>
                <a:gd name="T10" fmla="*/ 0 60000 65536"/>
                <a:gd name="T11" fmla="*/ 0 60000 65536"/>
                <a:gd name="T12" fmla="*/ 0 60000 65536"/>
                <a:gd name="T13" fmla="*/ 0 60000 65536"/>
                <a:gd name="T14" fmla="*/ 0 60000 65536"/>
                <a:gd name="T15" fmla="*/ 0 w 359"/>
                <a:gd name="T16" fmla="*/ 0 h 174"/>
                <a:gd name="T17" fmla="*/ 359 w 359"/>
                <a:gd name="T18" fmla="*/ 174 h 174"/>
              </a:gdLst>
              <a:ahLst/>
              <a:cxnLst>
                <a:cxn ang="T10">
                  <a:pos x="T0" y="T1"/>
                </a:cxn>
                <a:cxn ang="T11">
                  <a:pos x="T2" y="T3"/>
                </a:cxn>
                <a:cxn ang="T12">
                  <a:pos x="T4" y="T5"/>
                </a:cxn>
                <a:cxn ang="T13">
                  <a:pos x="T6" y="T7"/>
                </a:cxn>
                <a:cxn ang="T14">
                  <a:pos x="T8" y="T9"/>
                </a:cxn>
              </a:cxnLst>
              <a:rect l="T15" t="T16" r="T17" b="T18"/>
              <a:pathLst>
                <a:path w="359" h="174">
                  <a:moveTo>
                    <a:pt x="132" y="174"/>
                  </a:moveTo>
                  <a:lnTo>
                    <a:pt x="359" y="0"/>
                  </a:lnTo>
                  <a:lnTo>
                    <a:pt x="228" y="0"/>
                  </a:lnTo>
                  <a:lnTo>
                    <a:pt x="0" y="174"/>
                  </a:lnTo>
                  <a:lnTo>
                    <a:pt x="132" y="174"/>
                  </a:lnTo>
                  <a:close/>
                </a:path>
              </a:pathLst>
            </a:custGeom>
            <a:solidFill>
              <a:schemeClr val="bg2"/>
            </a:solidFill>
            <a:ln w="9525">
              <a:solidFill>
                <a:srgbClr val="333399"/>
              </a:solidFill>
              <a:round/>
              <a:headEnd/>
              <a:tailEnd/>
            </a:ln>
          </p:spPr>
          <p:txBody>
            <a:bodyPr/>
            <a:lstStyle/>
            <a:p>
              <a:endParaRPr lang="es-ES_tradnl"/>
            </a:p>
          </p:txBody>
        </p:sp>
        <p:sp>
          <p:nvSpPr>
            <p:cNvPr id="21547" name="Freeform 133"/>
            <p:cNvSpPr>
              <a:spLocks/>
            </p:cNvSpPr>
            <p:nvPr/>
          </p:nvSpPr>
          <p:spPr bwMode="auto">
            <a:xfrm>
              <a:off x="3275" y="2446"/>
              <a:ext cx="228" cy="600"/>
            </a:xfrm>
            <a:custGeom>
              <a:avLst/>
              <a:gdLst>
                <a:gd name="T0" fmla="*/ 0 w 228"/>
                <a:gd name="T1" fmla="*/ 600 h 600"/>
                <a:gd name="T2" fmla="*/ 0 w 228"/>
                <a:gd name="T3" fmla="*/ 174 h 600"/>
                <a:gd name="T4" fmla="*/ 228 w 228"/>
                <a:gd name="T5" fmla="*/ 0 h 600"/>
                <a:gd name="T6" fmla="*/ 228 w 228"/>
                <a:gd name="T7" fmla="*/ 426 h 600"/>
                <a:gd name="T8" fmla="*/ 0 w 228"/>
                <a:gd name="T9" fmla="*/ 600 h 600"/>
                <a:gd name="T10" fmla="*/ 0 60000 65536"/>
                <a:gd name="T11" fmla="*/ 0 60000 65536"/>
                <a:gd name="T12" fmla="*/ 0 60000 65536"/>
                <a:gd name="T13" fmla="*/ 0 60000 65536"/>
                <a:gd name="T14" fmla="*/ 0 60000 65536"/>
                <a:gd name="T15" fmla="*/ 0 w 228"/>
                <a:gd name="T16" fmla="*/ 0 h 600"/>
                <a:gd name="T17" fmla="*/ 228 w 228"/>
                <a:gd name="T18" fmla="*/ 600 h 600"/>
              </a:gdLst>
              <a:ahLst/>
              <a:cxnLst>
                <a:cxn ang="T10">
                  <a:pos x="T0" y="T1"/>
                </a:cxn>
                <a:cxn ang="T11">
                  <a:pos x="T2" y="T3"/>
                </a:cxn>
                <a:cxn ang="T12">
                  <a:pos x="T4" y="T5"/>
                </a:cxn>
                <a:cxn ang="T13">
                  <a:pos x="T6" y="T7"/>
                </a:cxn>
                <a:cxn ang="T14">
                  <a:pos x="T8" y="T9"/>
                </a:cxn>
              </a:cxnLst>
              <a:rect l="T15" t="T16" r="T17" b="T18"/>
              <a:pathLst>
                <a:path w="228" h="600">
                  <a:moveTo>
                    <a:pt x="0" y="600"/>
                  </a:moveTo>
                  <a:lnTo>
                    <a:pt x="0" y="174"/>
                  </a:lnTo>
                  <a:lnTo>
                    <a:pt x="228" y="0"/>
                  </a:lnTo>
                  <a:lnTo>
                    <a:pt x="228" y="426"/>
                  </a:lnTo>
                  <a:lnTo>
                    <a:pt x="0" y="600"/>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48" name="Rectangle 134"/>
            <p:cNvSpPr>
              <a:spLocks noChangeArrowheads="1"/>
            </p:cNvSpPr>
            <p:nvPr/>
          </p:nvSpPr>
          <p:spPr bwMode="auto">
            <a:xfrm>
              <a:off x="3144" y="2620"/>
              <a:ext cx="131" cy="426"/>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49" name="Freeform 135"/>
            <p:cNvSpPr>
              <a:spLocks/>
            </p:cNvSpPr>
            <p:nvPr/>
          </p:nvSpPr>
          <p:spPr bwMode="auto">
            <a:xfrm>
              <a:off x="3144" y="2446"/>
              <a:ext cx="359" cy="174"/>
            </a:xfrm>
            <a:custGeom>
              <a:avLst/>
              <a:gdLst>
                <a:gd name="T0" fmla="*/ 131 w 359"/>
                <a:gd name="T1" fmla="*/ 174 h 174"/>
                <a:gd name="T2" fmla="*/ 359 w 359"/>
                <a:gd name="T3" fmla="*/ 0 h 174"/>
                <a:gd name="T4" fmla="*/ 227 w 359"/>
                <a:gd name="T5" fmla="*/ 0 h 174"/>
                <a:gd name="T6" fmla="*/ 0 w 359"/>
                <a:gd name="T7" fmla="*/ 174 h 174"/>
                <a:gd name="T8" fmla="*/ 131 w 359"/>
                <a:gd name="T9" fmla="*/ 174 h 174"/>
                <a:gd name="T10" fmla="*/ 0 60000 65536"/>
                <a:gd name="T11" fmla="*/ 0 60000 65536"/>
                <a:gd name="T12" fmla="*/ 0 60000 65536"/>
                <a:gd name="T13" fmla="*/ 0 60000 65536"/>
                <a:gd name="T14" fmla="*/ 0 60000 65536"/>
                <a:gd name="T15" fmla="*/ 0 w 359"/>
                <a:gd name="T16" fmla="*/ 0 h 174"/>
                <a:gd name="T17" fmla="*/ 359 w 359"/>
                <a:gd name="T18" fmla="*/ 174 h 174"/>
              </a:gdLst>
              <a:ahLst/>
              <a:cxnLst>
                <a:cxn ang="T10">
                  <a:pos x="T0" y="T1"/>
                </a:cxn>
                <a:cxn ang="T11">
                  <a:pos x="T2" y="T3"/>
                </a:cxn>
                <a:cxn ang="T12">
                  <a:pos x="T4" y="T5"/>
                </a:cxn>
                <a:cxn ang="T13">
                  <a:pos x="T6" y="T7"/>
                </a:cxn>
                <a:cxn ang="T14">
                  <a:pos x="T8" y="T9"/>
                </a:cxn>
              </a:cxnLst>
              <a:rect l="T15" t="T16" r="T17" b="T18"/>
              <a:pathLst>
                <a:path w="359" h="174">
                  <a:moveTo>
                    <a:pt x="131" y="174"/>
                  </a:moveTo>
                  <a:lnTo>
                    <a:pt x="359" y="0"/>
                  </a:lnTo>
                  <a:lnTo>
                    <a:pt x="227" y="0"/>
                  </a:lnTo>
                  <a:lnTo>
                    <a:pt x="0" y="174"/>
                  </a:lnTo>
                  <a:lnTo>
                    <a:pt x="131" y="174"/>
                  </a:lnTo>
                  <a:close/>
                </a:path>
              </a:pathLst>
            </a:custGeom>
            <a:solidFill>
              <a:srgbClr val="262673"/>
            </a:solidFill>
            <a:ln w="9525">
              <a:solidFill>
                <a:srgbClr val="333399"/>
              </a:solidFill>
              <a:round/>
              <a:headEnd/>
              <a:tailEnd/>
            </a:ln>
          </p:spPr>
          <p:txBody>
            <a:bodyPr/>
            <a:lstStyle/>
            <a:p>
              <a:endParaRPr lang="es-ES_tradnl"/>
            </a:p>
          </p:txBody>
        </p:sp>
        <p:sp>
          <p:nvSpPr>
            <p:cNvPr id="21550" name="Freeform 136"/>
            <p:cNvSpPr>
              <a:spLocks/>
            </p:cNvSpPr>
            <p:nvPr/>
          </p:nvSpPr>
          <p:spPr bwMode="auto">
            <a:xfrm>
              <a:off x="3611" y="2590"/>
              <a:ext cx="222" cy="456"/>
            </a:xfrm>
            <a:custGeom>
              <a:avLst/>
              <a:gdLst>
                <a:gd name="T0" fmla="*/ 0 w 222"/>
                <a:gd name="T1" fmla="*/ 456 h 456"/>
                <a:gd name="T2" fmla="*/ 0 w 222"/>
                <a:gd name="T3" fmla="*/ 174 h 456"/>
                <a:gd name="T4" fmla="*/ 222 w 222"/>
                <a:gd name="T5" fmla="*/ 0 h 456"/>
                <a:gd name="T6" fmla="*/ 222 w 222"/>
                <a:gd name="T7" fmla="*/ 282 h 456"/>
                <a:gd name="T8" fmla="*/ 0 w 222"/>
                <a:gd name="T9" fmla="*/ 456 h 456"/>
                <a:gd name="T10" fmla="*/ 0 60000 65536"/>
                <a:gd name="T11" fmla="*/ 0 60000 65536"/>
                <a:gd name="T12" fmla="*/ 0 60000 65536"/>
                <a:gd name="T13" fmla="*/ 0 60000 65536"/>
                <a:gd name="T14" fmla="*/ 0 60000 65536"/>
                <a:gd name="T15" fmla="*/ 0 w 222"/>
                <a:gd name="T16" fmla="*/ 0 h 456"/>
                <a:gd name="T17" fmla="*/ 222 w 222"/>
                <a:gd name="T18" fmla="*/ 456 h 456"/>
              </a:gdLst>
              <a:ahLst/>
              <a:cxnLst>
                <a:cxn ang="T10">
                  <a:pos x="T0" y="T1"/>
                </a:cxn>
                <a:cxn ang="T11">
                  <a:pos x="T2" y="T3"/>
                </a:cxn>
                <a:cxn ang="T12">
                  <a:pos x="T4" y="T5"/>
                </a:cxn>
                <a:cxn ang="T13">
                  <a:pos x="T6" y="T7"/>
                </a:cxn>
                <a:cxn ang="T14">
                  <a:pos x="T8" y="T9"/>
                </a:cxn>
              </a:cxnLst>
              <a:rect l="T15" t="T16" r="T17" b="T18"/>
              <a:pathLst>
                <a:path w="222" h="456">
                  <a:moveTo>
                    <a:pt x="0" y="456"/>
                  </a:moveTo>
                  <a:lnTo>
                    <a:pt x="0" y="174"/>
                  </a:lnTo>
                  <a:lnTo>
                    <a:pt x="222" y="0"/>
                  </a:lnTo>
                  <a:lnTo>
                    <a:pt x="222" y="282"/>
                  </a:lnTo>
                  <a:lnTo>
                    <a:pt x="0" y="456"/>
                  </a:lnTo>
                  <a:close/>
                </a:path>
              </a:pathLst>
            </a:custGeom>
            <a:solidFill>
              <a:srgbClr val="800080"/>
            </a:solidFill>
            <a:ln w="9525">
              <a:solidFill>
                <a:srgbClr val="333399"/>
              </a:solidFill>
              <a:round/>
              <a:headEnd/>
              <a:tailEnd/>
            </a:ln>
          </p:spPr>
          <p:txBody>
            <a:bodyPr/>
            <a:lstStyle/>
            <a:p>
              <a:endParaRPr lang="es-ES_tradnl"/>
            </a:p>
          </p:txBody>
        </p:sp>
        <p:sp>
          <p:nvSpPr>
            <p:cNvPr id="21551" name="Rectangle 137"/>
            <p:cNvSpPr>
              <a:spLocks noChangeArrowheads="1"/>
            </p:cNvSpPr>
            <p:nvPr/>
          </p:nvSpPr>
          <p:spPr bwMode="auto">
            <a:xfrm>
              <a:off x="3473" y="2764"/>
              <a:ext cx="138" cy="2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52" name="Freeform 138"/>
            <p:cNvSpPr>
              <a:spLocks/>
            </p:cNvSpPr>
            <p:nvPr/>
          </p:nvSpPr>
          <p:spPr bwMode="auto">
            <a:xfrm>
              <a:off x="3473" y="2590"/>
              <a:ext cx="360" cy="174"/>
            </a:xfrm>
            <a:custGeom>
              <a:avLst/>
              <a:gdLst>
                <a:gd name="T0" fmla="*/ 138 w 360"/>
                <a:gd name="T1" fmla="*/ 174 h 174"/>
                <a:gd name="T2" fmla="*/ 360 w 360"/>
                <a:gd name="T3" fmla="*/ 0 h 174"/>
                <a:gd name="T4" fmla="*/ 228 w 360"/>
                <a:gd name="T5" fmla="*/ 0 h 174"/>
                <a:gd name="T6" fmla="*/ 0 w 360"/>
                <a:gd name="T7" fmla="*/ 174 h 174"/>
                <a:gd name="T8" fmla="*/ 138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8" y="174"/>
                  </a:moveTo>
                  <a:lnTo>
                    <a:pt x="360" y="0"/>
                  </a:lnTo>
                  <a:lnTo>
                    <a:pt x="228" y="0"/>
                  </a:lnTo>
                  <a:lnTo>
                    <a:pt x="0" y="174"/>
                  </a:lnTo>
                  <a:lnTo>
                    <a:pt x="138" y="174"/>
                  </a:lnTo>
                  <a:close/>
                </a:path>
              </a:pathLst>
            </a:custGeom>
            <a:solidFill>
              <a:schemeClr val="bg2"/>
            </a:solidFill>
            <a:ln w="9525">
              <a:solidFill>
                <a:srgbClr val="333399"/>
              </a:solidFill>
              <a:round/>
              <a:headEnd/>
              <a:tailEnd/>
            </a:ln>
          </p:spPr>
          <p:txBody>
            <a:bodyPr/>
            <a:lstStyle/>
            <a:p>
              <a:endParaRPr lang="es-ES_tradnl"/>
            </a:p>
          </p:txBody>
        </p:sp>
        <p:sp>
          <p:nvSpPr>
            <p:cNvPr id="21553" name="Freeform 139"/>
            <p:cNvSpPr>
              <a:spLocks/>
            </p:cNvSpPr>
            <p:nvPr/>
          </p:nvSpPr>
          <p:spPr bwMode="auto">
            <a:xfrm>
              <a:off x="3743" y="2068"/>
              <a:ext cx="222" cy="978"/>
            </a:xfrm>
            <a:custGeom>
              <a:avLst/>
              <a:gdLst>
                <a:gd name="T0" fmla="*/ 0 w 222"/>
                <a:gd name="T1" fmla="*/ 978 h 978"/>
                <a:gd name="T2" fmla="*/ 0 w 222"/>
                <a:gd name="T3" fmla="*/ 174 h 978"/>
                <a:gd name="T4" fmla="*/ 222 w 222"/>
                <a:gd name="T5" fmla="*/ 0 h 978"/>
                <a:gd name="T6" fmla="*/ 222 w 222"/>
                <a:gd name="T7" fmla="*/ 804 h 978"/>
                <a:gd name="T8" fmla="*/ 0 w 222"/>
                <a:gd name="T9" fmla="*/ 978 h 978"/>
                <a:gd name="T10" fmla="*/ 0 60000 65536"/>
                <a:gd name="T11" fmla="*/ 0 60000 65536"/>
                <a:gd name="T12" fmla="*/ 0 60000 65536"/>
                <a:gd name="T13" fmla="*/ 0 60000 65536"/>
                <a:gd name="T14" fmla="*/ 0 60000 65536"/>
                <a:gd name="T15" fmla="*/ 0 w 222"/>
                <a:gd name="T16" fmla="*/ 0 h 978"/>
                <a:gd name="T17" fmla="*/ 222 w 222"/>
                <a:gd name="T18" fmla="*/ 978 h 978"/>
              </a:gdLst>
              <a:ahLst/>
              <a:cxnLst>
                <a:cxn ang="T10">
                  <a:pos x="T0" y="T1"/>
                </a:cxn>
                <a:cxn ang="T11">
                  <a:pos x="T2" y="T3"/>
                </a:cxn>
                <a:cxn ang="T12">
                  <a:pos x="T4" y="T5"/>
                </a:cxn>
                <a:cxn ang="T13">
                  <a:pos x="T6" y="T7"/>
                </a:cxn>
                <a:cxn ang="T14">
                  <a:pos x="T8" y="T9"/>
                </a:cxn>
              </a:cxnLst>
              <a:rect l="T15" t="T16" r="T17" b="T18"/>
              <a:pathLst>
                <a:path w="222" h="978">
                  <a:moveTo>
                    <a:pt x="0" y="978"/>
                  </a:moveTo>
                  <a:lnTo>
                    <a:pt x="0" y="174"/>
                  </a:lnTo>
                  <a:lnTo>
                    <a:pt x="222" y="0"/>
                  </a:lnTo>
                  <a:lnTo>
                    <a:pt x="222" y="804"/>
                  </a:lnTo>
                  <a:lnTo>
                    <a:pt x="0" y="978"/>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54" name="Rectangle 140"/>
            <p:cNvSpPr>
              <a:spLocks noChangeArrowheads="1"/>
            </p:cNvSpPr>
            <p:nvPr/>
          </p:nvSpPr>
          <p:spPr bwMode="auto">
            <a:xfrm>
              <a:off x="3611" y="2242"/>
              <a:ext cx="132" cy="804"/>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55" name="Freeform 141"/>
            <p:cNvSpPr>
              <a:spLocks/>
            </p:cNvSpPr>
            <p:nvPr/>
          </p:nvSpPr>
          <p:spPr bwMode="auto">
            <a:xfrm>
              <a:off x="3611" y="2068"/>
              <a:ext cx="354" cy="174"/>
            </a:xfrm>
            <a:custGeom>
              <a:avLst/>
              <a:gdLst>
                <a:gd name="T0" fmla="*/ 132 w 354"/>
                <a:gd name="T1" fmla="*/ 174 h 174"/>
                <a:gd name="T2" fmla="*/ 354 w 354"/>
                <a:gd name="T3" fmla="*/ 0 h 174"/>
                <a:gd name="T4" fmla="*/ 222 w 354"/>
                <a:gd name="T5" fmla="*/ 0 h 174"/>
                <a:gd name="T6" fmla="*/ 0 w 354"/>
                <a:gd name="T7" fmla="*/ 174 h 174"/>
                <a:gd name="T8" fmla="*/ 132 w 354"/>
                <a:gd name="T9" fmla="*/ 174 h 174"/>
                <a:gd name="T10" fmla="*/ 0 60000 65536"/>
                <a:gd name="T11" fmla="*/ 0 60000 65536"/>
                <a:gd name="T12" fmla="*/ 0 60000 65536"/>
                <a:gd name="T13" fmla="*/ 0 60000 65536"/>
                <a:gd name="T14" fmla="*/ 0 60000 65536"/>
                <a:gd name="T15" fmla="*/ 0 w 354"/>
                <a:gd name="T16" fmla="*/ 0 h 174"/>
                <a:gd name="T17" fmla="*/ 354 w 354"/>
                <a:gd name="T18" fmla="*/ 174 h 174"/>
              </a:gdLst>
              <a:ahLst/>
              <a:cxnLst>
                <a:cxn ang="T10">
                  <a:pos x="T0" y="T1"/>
                </a:cxn>
                <a:cxn ang="T11">
                  <a:pos x="T2" y="T3"/>
                </a:cxn>
                <a:cxn ang="T12">
                  <a:pos x="T4" y="T5"/>
                </a:cxn>
                <a:cxn ang="T13">
                  <a:pos x="T6" y="T7"/>
                </a:cxn>
                <a:cxn ang="T14">
                  <a:pos x="T8" y="T9"/>
                </a:cxn>
              </a:cxnLst>
              <a:rect l="T15" t="T16" r="T17" b="T18"/>
              <a:pathLst>
                <a:path w="354" h="174">
                  <a:moveTo>
                    <a:pt x="132" y="174"/>
                  </a:moveTo>
                  <a:lnTo>
                    <a:pt x="354" y="0"/>
                  </a:lnTo>
                  <a:lnTo>
                    <a:pt x="222" y="0"/>
                  </a:lnTo>
                  <a:lnTo>
                    <a:pt x="0" y="174"/>
                  </a:lnTo>
                  <a:lnTo>
                    <a:pt x="132" y="174"/>
                  </a:lnTo>
                  <a:close/>
                </a:path>
              </a:pathLst>
            </a:custGeom>
            <a:solidFill>
              <a:srgbClr val="262673"/>
            </a:solidFill>
            <a:ln w="9525">
              <a:solidFill>
                <a:srgbClr val="333399"/>
              </a:solidFill>
              <a:round/>
              <a:headEnd/>
              <a:tailEnd/>
            </a:ln>
          </p:spPr>
          <p:txBody>
            <a:bodyPr/>
            <a:lstStyle/>
            <a:p>
              <a:endParaRPr lang="es-ES_tradnl"/>
            </a:p>
          </p:txBody>
        </p:sp>
        <p:sp>
          <p:nvSpPr>
            <p:cNvPr id="21556" name="Freeform 142"/>
            <p:cNvSpPr>
              <a:spLocks/>
            </p:cNvSpPr>
            <p:nvPr/>
          </p:nvSpPr>
          <p:spPr bwMode="auto">
            <a:xfrm>
              <a:off x="4073" y="2734"/>
              <a:ext cx="228" cy="312"/>
            </a:xfrm>
            <a:custGeom>
              <a:avLst/>
              <a:gdLst>
                <a:gd name="T0" fmla="*/ 0 w 228"/>
                <a:gd name="T1" fmla="*/ 312 h 312"/>
                <a:gd name="T2" fmla="*/ 0 w 228"/>
                <a:gd name="T3" fmla="*/ 168 h 312"/>
                <a:gd name="T4" fmla="*/ 228 w 228"/>
                <a:gd name="T5" fmla="*/ 0 h 312"/>
                <a:gd name="T6" fmla="*/ 228 w 228"/>
                <a:gd name="T7" fmla="*/ 138 h 312"/>
                <a:gd name="T8" fmla="*/ 0 w 228"/>
                <a:gd name="T9" fmla="*/ 312 h 312"/>
                <a:gd name="T10" fmla="*/ 0 60000 65536"/>
                <a:gd name="T11" fmla="*/ 0 60000 65536"/>
                <a:gd name="T12" fmla="*/ 0 60000 65536"/>
                <a:gd name="T13" fmla="*/ 0 60000 65536"/>
                <a:gd name="T14" fmla="*/ 0 60000 65536"/>
                <a:gd name="T15" fmla="*/ 0 w 228"/>
                <a:gd name="T16" fmla="*/ 0 h 312"/>
                <a:gd name="T17" fmla="*/ 228 w 228"/>
                <a:gd name="T18" fmla="*/ 312 h 312"/>
              </a:gdLst>
              <a:ahLst/>
              <a:cxnLst>
                <a:cxn ang="T10">
                  <a:pos x="T0" y="T1"/>
                </a:cxn>
                <a:cxn ang="T11">
                  <a:pos x="T2" y="T3"/>
                </a:cxn>
                <a:cxn ang="T12">
                  <a:pos x="T4" y="T5"/>
                </a:cxn>
                <a:cxn ang="T13">
                  <a:pos x="T6" y="T7"/>
                </a:cxn>
                <a:cxn ang="T14">
                  <a:pos x="T8" y="T9"/>
                </a:cxn>
              </a:cxnLst>
              <a:rect l="T15" t="T16" r="T17" b="T18"/>
              <a:pathLst>
                <a:path w="228" h="312">
                  <a:moveTo>
                    <a:pt x="0" y="312"/>
                  </a:moveTo>
                  <a:lnTo>
                    <a:pt x="0" y="168"/>
                  </a:lnTo>
                  <a:lnTo>
                    <a:pt x="228" y="0"/>
                  </a:lnTo>
                  <a:lnTo>
                    <a:pt x="228" y="138"/>
                  </a:lnTo>
                  <a:lnTo>
                    <a:pt x="0" y="312"/>
                  </a:lnTo>
                  <a:close/>
                </a:path>
              </a:pathLst>
            </a:custGeom>
            <a:solidFill>
              <a:srgbClr val="800080"/>
            </a:solidFill>
            <a:ln w="9525">
              <a:solidFill>
                <a:srgbClr val="333399"/>
              </a:solidFill>
              <a:round/>
              <a:headEnd/>
              <a:tailEnd/>
            </a:ln>
          </p:spPr>
          <p:txBody>
            <a:bodyPr/>
            <a:lstStyle/>
            <a:p>
              <a:endParaRPr lang="es-ES_tradnl"/>
            </a:p>
          </p:txBody>
        </p:sp>
        <p:sp>
          <p:nvSpPr>
            <p:cNvPr id="21557" name="Rectangle 143"/>
            <p:cNvSpPr>
              <a:spLocks noChangeArrowheads="1"/>
            </p:cNvSpPr>
            <p:nvPr/>
          </p:nvSpPr>
          <p:spPr bwMode="auto">
            <a:xfrm>
              <a:off x="3941" y="2902"/>
              <a:ext cx="132" cy="1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58" name="Freeform 144"/>
            <p:cNvSpPr>
              <a:spLocks/>
            </p:cNvSpPr>
            <p:nvPr/>
          </p:nvSpPr>
          <p:spPr bwMode="auto">
            <a:xfrm>
              <a:off x="3941" y="2734"/>
              <a:ext cx="360" cy="168"/>
            </a:xfrm>
            <a:custGeom>
              <a:avLst/>
              <a:gdLst>
                <a:gd name="T0" fmla="*/ 132 w 360"/>
                <a:gd name="T1" fmla="*/ 168 h 168"/>
                <a:gd name="T2" fmla="*/ 360 w 360"/>
                <a:gd name="T3" fmla="*/ 0 h 168"/>
                <a:gd name="T4" fmla="*/ 228 w 360"/>
                <a:gd name="T5" fmla="*/ 0 h 168"/>
                <a:gd name="T6" fmla="*/ 0 w 360"/>
                <a:gd name="T7" fmla="*/ 168 h 168"/>
                <a:gd name="T8" fmla="*/ 132 w 360"/>
                <a:gd name="T9" fmla="*/ 168 h 168"/>
                <a:gd name="T10" fmla="*/ 0 60000 65536"/>
                <a:gd name="T11" fmla="*/ 0 60000 65536"/>
                <a:gd name="T12" fmla="*/ 0 60000 65536"/>
                <a:gd name="T13" fmla="*/ 0 60000 65536"/>
                <a:gd name="T14" fmla="*/ 0 60000 65536"/>
                <a:gd name="T15" fmla="*/ 0 w 360"/>
                <a:gd name="T16" fmla="*/ 0 h 168"/>
                <a:gd name="T17" fmla="*/ 360 w 360"/>
                <a:gd name="T18" fmla="*/ 168 h 168"/>
              </a:gdLst>
              <a:ahLst/>
              <a:cxnLst>
                <a:cxn ang="T10">
                  <a:pos x="T0" y="T1"/>
                </a:cxn>
                <a:cxn ang="T11">
                  <a:pos x="T2" y="T3"/>
                </a:cxn>
                <a:cxn ang="T12">
                  <a:pos x="T4" y="T5"/>
                </a:cxn>
                <a:cxn ang="T13">
                  <a:pos x="T6" y="T7"/>
                </a:cxn>
                <a:cxn ang="T14">
                  <a:pos x="T8" y="T9"/>
                </a:cxn>
              </a:cxnLst>
              <a:rect l="T15" t="T16" r="T17" b="T18"/>
              <a:pathLst>
                <a:path w="360" h="168">
                  <a:moveTo>
                    <a:pt x="132" y="168"/>
                  </a:moveTo>
                  <a:lnTo>
                    <a:pt x="360" y="0"/>
                  </a:lnTo>
                  <a:lnTo>
                    <a:pt x="228" y="0"/>
                  </a:lnTo>
                  <a:lnTo>
                    <a:pt x="0" y="168"/>
                  </a:lnTo>
                  <a:lnTo>
                    <a:pt x="132" y="168"/>
                  </a:lnTo>
                  <a:close/>
                </a:path>
              </a:pathLst>
            </a:custGeom>
            <a:solidFill>
              <a:schemeClr val="bg2"/>
            </a:solidFill>
            <a:ln w="9525">
              <a:solidFill>
                <a:srgbClr val="333399"/>
              </a:solidFill>
              <a:round/>
              <a:headEnd/>
              <a:tailEnd/>
            </a:ln>
          </p:spPr>
          <p:txBody>
            <a:bodyPr/>
            <a:lstStyle/>
            <a:p>
              <a:endParaRPr lang="es-ES_tradnl"/>
            </a:p>
          </p:txBody>
        </p:sp>
        <p:sp>
          <p:nvSpPr>
            <p:cNvPr id="21559" name="Freeform 145"/>
            <p:cNvSpPr>
              <a:spLocks/>
            </p:cNvSpPr>
            <p:nvPr/>
          </p:nvSpPr>
          <p:spPr bwMode="auto">
            <a:xfrm>
              <a:off x="4205" y="1690"/>
              <a:ext cx="228" cy="1356"/>
            </a:xfrm>
            <a:custGeom>
              <a:avLst/>
              <a:gdLst>
                <a:gd name="T0" fmla="*/ 0 w 228"/>
                <a:gd name="T1" fmla="*/ 1356 h 1356"/>
                <a:gd name="T2" fmla="*/ 0 w 228"/>
                <a:gd name="T3" fmla="*/ 174 h 1356"/>
                <a:gd name="T4" fmla="*/ 228 w 228"/>
                <a:gd name="T5" fmla="*/ 0 h 1356"/>
                <a:gd name="T6" fmla="*/ 228 w 228"/>
                <a:gd name="T7" fmla="*/ 1182 h 1356"/>
                <a:gd name="T8" fmla="*/ 0 w 228"/>
                <a:gd name="T9" fmla="*/ 1356 h 1356"/>
                <a:gd name="T10" fmla="*/ 0 60000 65536"/>
                <a:gd name="T11" fmla="*/ 0 60000 65536"/>
                <a:gd name="T12" fmla="*/ 0 60000 65536"/>
                <a:gd name="T13" fmla="*/ 0 60000 65536"/>
                <a:gd name="T14" fmla="*/ 0 60000 65536"/>
                <a:gd name="T15" fmla="*/ 0 w 228"/>
                <a:gd name="T16" fmla="*/ 0 h 1356"/>
                <a:gd name="T17" fmla="*/ 228 w 228"/>
                <a:gd name="T18" fmla="*/ 1356 h 1356"/>
              </a:gdLst>
              <a:ahLst/>
              <a:cxnLst>
                <a:cxn ang="T10">
                  <a:pos x="T0" y="T1"/>
                </a:cxn>
                <a:cxn ang="T11">
                  <a:pos x="T2" y="T3"/>
                </a:cxn>
                <a:cxn ang="T12">
                  <a:pos x="T4" y="T5"/>
                </a:cxn>
                <a:cxn ang="T13">
                  <a:pos x="T6" y="T7"/>
                </a:cxn>
                <a:cxn ang="T14">
                  <a:pos x="T8" y="T9"/>
                </a:cxn>
              </a:cxnLst>
              <a:rect l="T15" t="T16" r="T17" b="T18"/>
              <a:pathLst>
                <a:path w="228" h="1356">
                  <a:moveTo>
                    <a:pt x="0" y="1356"/>
                  </a:moveTo>
                  <a:lnTo>
                    <a:pt x="0" y="174"/>
                  </a:lnTo>
                  <a:lnTo>
                    <a:pt x="228" y="0"/>
                  </a:lnTo>
                  <a:lnTo>
                    <a:pt x="228" y="1182"/>
                  </a:lnTo>
                  <a:lnTo>
                    <a:pt x="0" y="1356"/>
                  </a:lnTo>
                  <a:close/>
                </a:path>
              </a:pathLst>
            </a:custGeom>
            <a:solidFill>
              <a:srgbClr val="1A1A4D"/>
            </a:solidFill>
            <a:ln w="9525">
              <a:solidFill>
                <a:srgbClr val="333399"/>
              </a:solidFill>
              <a:round/>
              <a:headEnd/>
              <a:tailEnd/>
            </a:ln>
          </p:spPr>
          <p:txBody>
            <a:bodyPr/>
            <a:lstStyle/>
            <a:p>
              <a:endParaRPr lang="es-ES_tradnl"/>
            </a:p>
          </p:txBody>
        </p:sp>
        <p:sp>
          <p:nvSpPr>
            <p:cNvPr id="21560" name="Rectangle 146"/>
            <p:cNvSpPr>
              <a:spLocks noChangeArrowheads="1"/>
            </p:cNvSpPr>
            <p:nvPr/>
          </p:nvSpPr>
          <p:spPr bwMode="auto">
            <a:xfrm>
              <a:off x="4073" y="1864"/>
              <a:ext cx="132" cy="118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61" name="Freeform 147"/>
            <p:cNvSpPr>
              <a:spLocks/>
            </p:cNvSpPr>
            <p:nvPr/>
          </p:nvSpPr>
          <p:spPr bwMode="auto">
            <a:xfrm>
              <a:off x="4073" y="1690"/>
              <a:ext cx="360" cy="174"/>
            </a:xfrm>
            <a:custGeom>
              <a:avLst/>
              <a:gdLst>
                <a:gd name="T0" fmla="*/ 132 w 360"/>
                <a:gd name="T1" fmla="*/ 174 h 174"/>
                <a:gd name="T2" fmla="*/ 360 w 360"/>
                <a:gd name="T3" fmla="*/ 0 h 174"/>
                <a:gd name="T4" fmla="*/ 228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8" y="0"/>
                  </a:lnTo>
                  <a:lnTo>
                    <a:pt x="0" y="174"/>
                  </a:lnTo>
                  <a:lnTo>
                    <a:pt x="132" y="174"/>
                  </a:lnTo>
                  <a:close/>
                </a:path>
              </a:pathLst>
            </a:custGeom>
            <a:solidFill>
              <a:srgbClr val="262673"/>
            </a:solidFill>
            <a:ln w="9525">
              <a:solidFill>
                <a:srgbClr val="333399"/>
              </a:solidFill>
              <a:round/>
              <a:headEnd/>
              <a:tailEnd/>
            </a:ln>
          </p:spPr>
          <p:txBody>
            <a:bodyPr/>
            <a:lstStyle/>
            <a:p>
              <a:endParaRPr lang="es-ES_tradnl"/>
            </a:p>
          </p:txBody>
        </p:sp>
        <p:sp>
          <p:nvSpPr>
            <p:cNvPr id="21562" name="Freeform 148"/>
            <p:cNvSpPr>
              <a:spLocks/>
            </p:cNvSpPr>
            <p:nvPr/>
          </p:nvSpPr>
          <p:spPr bwMode="auto">
            <a:xfrm>
              <a:off x="4403" y="2872"/>
              <a:ext cx="360" cy="174"/>
            </a:xfrm>
            <a:custGeom>
              <a:avLst/>
              <a:gdLst>
                <a:gd name="T0" fmla="*/ 132 w 360"/>
                <a:gd name="T1" fmla="*/ 174 h 174"/>
                <a:gd name="T2" fmla="*/ 360 w 360"/>
                <a:gd name="T3" fmla="*/ 0 h 174"/>
                <a:gd name="T4" fmla="*/ 228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8" y="0"/>
                  </a:lnTo>
                  <a:lnTo>
                    <a:pt x="0" y="174"/>
                  </a:lnTo>
                  <a:lnTo>
                    <a:pt x="132" y="17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63" name="Freeform 149"/>
            <p:cNvSpPr>
              <a:spLocks/>
            </p:cNvSpPr>
            <p:nvPr/>
          </p:nvSpPr>
          <p:spPr bwMode="auto">
            <a:xfrm>
              <a:off x="4667" y="1738"/>
              <a:ext cx="228" cy="1308"/>
            </a:xfrm>
            <a:custGeom>
              <a:avLst/>
              <a:gdLst>
                <a:gd name="T0" fmla="*/ 0 w 228"/>
                <a:gd name="T1" fmla="*/ 1308 h 1308"/>
                <a:gd name="T2" fmla="*/ 0 w 228"/>
                <a:gd name="T3" fmla="*/ 168 h 1308"/>
                <a:gd name="T4" fmla="*/ 228 w 228"/>
                <a:gd name="T5" fmla="*/ 0 h 1308"/>
                <a:gd name="T6" fmla="*/ 228 w 228"/>
                <a:gd name="T7" fmla="*/ 1134 h 1308"/>
                <a:gd name="T8" fmla="*/ 0 w 228"/>
                <a:gd name="T9" fmla="*/ 1308 h 1308"/>
                <a:gd name="T10" fmla="*/ 0 60000 65536"/>
                <a:gd name="T11" fmla="*/ 0 60000 65536"/>
                <a:gd name="T12" fmla="*/ 0 60000 65536"/>
                <a:gd name="T13" fmla="*/ 0 60000 65536"/>
                <a:gd name="T14" fmla="*/ 0 60000 65536"/>
                <a:gd name="T15" fmla="*/ 0 w 228"/>
                <a:gd name="T16" fmla="*/ 0 h 1308"/>
                <a:gd name="T17" fmla="*/ 228 w 228"/>
                <a:gd name="T18" fmla="*/ 1308 h 1308"/>
              </a:gdLst>
              <a:ahLst/>
              <a:cxnLst>
                <a:cxn ang="T10">
                  <a:pos x="T0" y="T1"/>
                </a:cxn>
                <a:cxn ang="T11">
                  <a:pos x="T2" y="T3"/>
                </a:cxn>
                <a:cxn ang="T12">
                  <a:pos x="T4" y="T5"/>
                </a:cxn>
                <a:cxn ang="T13">
                  <a:pos x="T6" y="T7"/>
                </a:cxn>
                <a:cxn ang="T14">
                  <a:pos x="T8" y="T9"/>
                </a:cxn>
              </a:cxnLst>
              <a:rect l="T15" t="T16" r="T17" b="T18"/>
              <a:pathLst>
                <a:path w="228" h="1308">
                  <a:moveTo>
                    <a:pt x="0" y="1308"/>
                  </a:moveTo>
                  <a:lnTo>
                    <a:pt x="0" y="168"/>
                  </a:lnTo>
                  <a:lnTo>
                    <a:pt x="228" y="0"/>
                  </a:lnTo>
                  <a:lnTo>
                    <a:pt x="228" y="1134"/>
                  </a:lnTo>
                  <a:lnTo>
                    <a:pt x="0" y="1308"/>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64" name="Rectangle 150"/>
            <p:cNvSpPr>
              <a:spLocks noChangeArrowheads="1"/>
            </p:cNvSpPr>
            <p:nvPr/>
          </p:nvSpPr>
          <p:spPr bwMode="auto">
            <a:xfrm>
              <a:off x="4535" y="1906"/>
              <a:ext cx="132" cy="1140"/>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65" name="Freeform 151"/>
            <p:cNvSpPr>
              <a:spLocks/>
            </p:cNvSpPr>
            <p:nvPr/>
          </p:nvSpPr>
          <p:spPr bwMode="auto">
            <a:xfrm>
              <a:off x="4535" y="1738"/>
              <a:ext cx="360" cy="168"/>
            </a:xfrm>
            <a:custGeom>
              <a:avLst/>
              <a:gdLst>
                <a:gd name="T0" fmla="*/ 132 w 360"/>
                <a:gd name="T1" fmla="*/ 168 h 168"/>
                <a:gd name="T2" fmla="*/ 360 w 360"/>
                <a:gd name="T3" fmla="*/ 0 h 168"/>
                <a:gd name="T4" fmla="*/ 228 w 360"/>
                <a:gd name="T5" fmla="*/ 0 h 168"/>
                <a:gd name="T6" fmla="*/ 0 w 360"/>
                <a:gd name="T7" fmla="*/ 168 h 168"/>
                <a:gd name="T8" fmla="*/ 132 w 360"/>
                <a:gd name="T9" fmla="*/ 168 h 168"/>
                <a:gd name="T10" fmla="*/ 0 60000 65536"/>
                <a:gd name="T11" fmla="*/ 0 60000 65536"/>
                <a:gd name="T12" fmla="*/ 0 60000 65536"/>
                <a:gd name="T13" fmla="*/ 0 60000 65536"/>
                <a:gd name="T14" fmla="*/ 0 60000 65536"/>
                <a:gd name="T15" fmla="*/ 0 w 360"/>
                <a:gd name="T16" fmla="*/ 0 h 168"/>
                <a:gd name="T17" fmla="*/ 360 w 360"/>
                <a:gd name="T18" fmla="*/ 168 h 168"/>
              </a:gdLst>
              <a:ahLst/>
              <a:cxnLst>
                <a:cxn ang="T10">
                  <a:pos x="T0" y="T1"/>
                </a:cxn>
                <a:cxn ang="T11">
                  <a:pos x="T2" y="T3"/>
                </a:cxn>
                <a:cxn ang="T12">
                  <a:pos x="T4" y="T5"/>
                </a:cxn>
                <a:cxn ang="T13">
                  <a:pos x="T6" y="T7"/>
                </a:cxn>
                <a:cxn ang="T14">
                  <a:pos x="T8" y="T9"/>
                </a:cxn>
              </a:cxnLst>
              <a:rect l="T15" t="T16" r="T17" b="T18"/>
              <a:pathLst>
                <a:path w="360" h="168">
                  <a:moveTo>
                    <a:pt x="132" y="168"/>
                  </a:moveTo>
                  <a:lnTo>
                    <a:pt x="360" y="0"/>
                  </a:lnTo>
                  <a:lnTo>
                    <a:pt x="228" y="0"/>
                  </a:lnTo>
                  <a:lnTo>
                    <a:pt x="0" y="168"/>
                  </a:lnTo>
                  <a:lnTo>
                    <a:pt x="132" y="168"/>
                  </a:lnTo>
                  <a:close/>
                </a:path>
              </a:pathLst>
            </a:custGeom>
            <a:solidFill>
              <a:srgbClr val="262673"/>
            </a:solidFill>
            <a:ln w="9525">
              <a:solidFill>
                <a:srgbClr val="333399"/>
              </a:solidFill>
              <a:round/>
              <a:headEnd/>
              <a:tailEnd/>
            </a:ln>
          </p:spPr>
          <p:txBody>
            <a:bodyPr/>
            <a:lstStyle/>
            <a:p>
              <a:endParaRPr lang="es-ES_tradnl"/>
            </a:p>
          </p:txBody>
        </p:sp>
        <p:sp>
          <p:nvSpPr>
            <p:cNvPr id="21566" name="Freeform 152"/>
            <p:cNvSpPr>
              <a:spLocks/>
            </p:cNvSpPr>
            <p:nvPr/>
          </p:nvSpPr>
          <p:spPr bwMode="auto">
            <a:xfrm>
              <a:off x="4871" y="2872"/>
              <a:ext cx="360" cy="174"/>
            </a:xfrm>
            <a:custGeom>
              <a:avLst/>
              <a:gdLst>
                <a:gd name="T0" fmla="*/ 132 w 360"/>
                <a:gd name="T1" fmla="*/ 174 h 174"/>
                <a:gd name="T2" fmla="*/ 360 w 360"/>
                <a:gd name="T3" fmla="*/ 0 h 174"/>
                <a:gd name="T4" fmla="*/ 222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2" y="0"/>
                  </a:lnTo>
                  <a:lnTo>
                    <a:pt x="0" y="174"/>
                  </a:lnTo>
                  <a:lnTo>
                    <a:pt x="132" y="17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_tradnl"/>
            </a:p>
          </p:txBody>
        </p:sp>
        <p:sp>
          <p:nvSpPr>
            <p:cNvPr id="21567" name="Freeform 153"/>
            <p:cNvSpPr>
              <a:spLocks/>
            </p:cNvSpPr>
            <p:nvPr/>
          </p:nvSpPr>
          <p:spPr bwMode="auto">
            <a:xfrm>
              <a:off x="5135" y="2542"/>
              <a:ext cx="228" cy="504"/>
            </a:xfrm>
            <a:custGeom>
              <a:avLst/>
              <a:gdLst>
                <a:gd name="T0" fmla="*/ 0 w 228"/>
                <a:gd name="T1" fmla="*/ 504 h 504"/>
                <a:gd name="T2" fmla="*/ 0 w 228"/>
                <a:gd name="T3" fmla="*/ 174 h 504"/>
                <a:gd name="T4" fmla="*/ 228 w 228"/>
                <a:gd name="T5" fmla="*/ 0 h 504"/>
                <a:gd name="T6" fmla="*/ 228 w 228"/>
                <a:gd name="T7" fmla="*/ 330 h 504"/>
                <a:gd name="T8" fmla="*/ 0 w 228"/>
                <a:gd name="T9" fmla="*/ 504 h 504"/>
                <a:gd name="T10" fmla="*/ 0 60000 65536"/>
                <a:gd name="T11" fmla="*/ 0 60000 65536"/>
                <a:gd name="T12" fmla="*/ 0 60000 65536"/>
                <a:gd name="T13" fmla="*/ 0 60000 65536"/>
                <a:gd name="T14" fmla="*/ 0 60000 65536"/>
                <a:gd name="T15" fmla="*/ 0 w 228"/>
                <a:gd name="T16" fmla="*/ 0 h 504"/>
                <a:gd name="T17" fmla="*/ 228 w 228"/>
                <a:gd name="T18" fmla="*/ 504 h 504"/>
              </a:gdLst>
              <a:ahLst/>
              <a:cxnLst>
                <a:cxn ang="T10">
                  <a:pos x="T0" y="T1"/>
                </a:cxn>
                <a:cxn ang="T11">
                  <a:pos x="T2" y="T3"/>
                </a:cxn>
                <a:cxn ang="T12">
                  <a:pos x="T4" y="T5"/>
                </a:cxn>
                <a:cxn ang="T13">
                  <a:pos x="T6" y="T7"/>
                </a:cxn>
                <a:cxn ang="T14">
                  <a:pos x="T8" y="T9"/>
                </a:cxn>
              </a:cxnLst>
              <a:rect l="T15" t="T16" r="T17" b="T18"/>
              <a:pathLst>
                <a:path w="228" h="504">
                  <a:moveTo>
                    <a:pt x="0" y="504"/>
                  </a:moveTo>
                  <a:lnTo>
                    <a:pt x="0" y="174"/>
                  </a:lnTo>
                  <a:lnTo>
                    <a:pt x="228" y="0"/>
                  </a:lnTo>
                  <a:lnTo>
                    <a:pt x="228" y="330"/>
                  </a:lnTo>
                  <a:lnTo>
                    <a:pt x="0" y="504"/>
                  </a:lnTo>
                  <a:close/>
                </a:path>
              </a:pathLst>
            </a:custGeom>
            <a:solidFill>
              <a:srgbClr val="1A1A4D"/>
            </a:solidFill>
            <a:ln w="9525">
              <a:solidFill>
                <a:srgbClr val="333399"/>
              </a:solidFill>
              <a:round/>
              <a:headEnd/>
              <a:tailEnd/>
            </a:ln>
          </p:spPr>
          <p:txBody>
            <a:bodyPr/>
            <a:lstStyle/>
            <a:p>
              <a:endParaRPr lang="es-ES_tradnl"/>
            </a:p>
          </p:txBody>
        </p:sp>
        <p:sp>
          <p:nvSpPr>
            <p:cNvPr id="21568" name="Rectangle 154"/>
            <p:cNvSpPr>
              <a:spLocks noChangeArrowheads="1"/>
            </p:cNvSpPr>
            <p:nvPr/>
          </p:nvSpPr>
          <p:spPr bwMode="auto">
            <a:xfrm>
              <a:off x="5003" y="2716"/>
              <a:ext cx="132" cy="33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69" name="Freeform 155"/>
            <p:cNvSpPr>
              <a:spLocks/>
            </p:cNvSpPr>
            <p:nvPr/>
          </p:nvSpPr>
          <p:spPr bwMode="auto">
            <a:xfrm>
              <a:off x="5003" y="2542"/>
              <a:ext cx="360" cy="174"/>
            </a:xfrm>
            <a:custGeom>
              <a:avLst/>
              <a:gdLst>
                <a:gd name="T0" fmla="*/ 132 w 360"/>
                <a:gd name="T1" fmla="*/ 174 h 174"/>
                <a:gd name="T2" fmla="*/ 360 w 360"/>
                <a:gd name="T3" fmla="*/ 0 h 174"/>
                <a:gd name="T4" fmla="*/ 228 w 360"/>
                <a:gd name="T5" fmla="*/ 0 h 174"/>
                <a:gd name="T6" fmla="*/ 0 w 360"/>
                <a:gd name="T7" fmla="*/ 174 h 174"/>
                <a:gd name="T8" fmla="*/ 132 w 360"/>
                <a:gd name="T9" fmla="*/ 174 h 174"/>
                <a:gd name="T10" fmla="*/ 0 60000 65536"/>
                <a:gd name="T11" fmla="*/ 0 60000 65536"/>
                <a:gd name="T12" fmla="*/ 0 60000 65536"/>
                <a:gd name="T13" fmla="*/ 0 60000 65536"/>
                <a:gd name="T14" fmla="*/ 0 60000 65536"/>
                <a:gd name="T15" fmla="*/ 0 w 360"/>
                <a:gd name="T16" fmla="*/ 0 h 174"/>
                <a:gd name="T17" fmla="*/ 360 w 360"/>
                <a:gd name="T18" fmla="*/ 174 h 174"/>
              </a:gdLst>
              <a:ahLst/>
              <a:cxnLst>
                <a:cxn ang="T10">
                  <a:pos x="T0" y="T1"/>
                </a:cxn>
                <a:cxn ang="T11">
                  <a:pos x="T2" y="T3"/>
                </a:cxn>
                <a:cxn ang="T12">
                  <a:pos x="T4" y="T5"/>
                </a:cxn>
                <a:cxn ang="T13">
                  <a:pos x="T6" y="T7"/>
                </a:cxn>
                <a:cxn ang="T14">
                  <a:pos x="T8" y="T9"/>
                </a:cxn>
              </a:cxnLst>
              <a:rect l="T15" t="T16" r="T17" b="T18"/>
              <a:pathLst>
                <a:path w="360" h="174">
                  <a:moveTo>
                    <a:pt x="132" y="174"/>
                  </a:moveTo>
                  <a:lnTo>
                    <a:pt x="360" y="0"/>
                  </a:lnTo>
                  <a:lnTo>
                    <a:pt x="228" y="0"/>
                  </a:lnTo>
                  <a:lnTo>
                    <a:pt x="0" y="174"/>
                  </a:lnTo>
                  <a:lnTo>
                    <a:pt x="132" y="174"/>
                  </a:lnTo>
                  <a:close/>
                </a:path>
              </a:pathLst>
            </a:custGeom>
            <a:solidFill>
              <a:srgbClr val="262673"/>
            </a:solidFill>
            <a:ln w="9525">
              <a:solidFill>
                <a:srgbClr val="333399"/>
              </a:solidFill>
              <a:round/>
              <a:headEnd/>
              <a:tailEnd/>
            </a:ln>
          </p:spPr>
          <p:txBody>
            <a:bodyPr/>
            <a:lstStyle/>
            <a:p>
              <a:endParaRPr lang="es-ES_tradnl"/>
            </a:p>
          </p:txBody>
        </p:sp>
        <p:sp>
          <p:nvSpPr>
            <p:cNvPr id="21570" name="Line 156"/>
            <p:cNvSpPr>
              <a:spLocks noChangeShapeType="1"/>
            </p:cNvSpPr>
            <p:nvPr/>
          </p:nvSpPr>
          <p:spPr bwMode="auto">
            <a:xfrm flipV="1">
              <a:off x="1056" y="916"/>
              <a:ext cx="1" cy="213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1" name="Line 157"/>
            <p:cNvSpPr>
              <a:spLocks noChangeShapeType="1"/>
            </p:cNvSpPr>
            <p:nvPr/>
          </p:nvSpPr>
          <p:spPr bwMode="auto">
            <a:xfrm flipH="1">
              <a:off x="1026" y="2812"/>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2" name="Line 158"/>
            <p:cNvSpPr>
              <a:spLocks noChangeShapeType="1"/>
            </p:cNvSpPr>
            <p:nvPr/>
          </p:nvSpPr>
          <p:spPr bwMode="auto">
            <a:xfrm flipH="1">
              <a:off x="1026" y="2572"/>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3" name="Line 159"/>
            <p:cNvSpPr>
              <a:spLocks noChangeShapeType="1"/>
            </p:cNvSpPr>
            <p:nvPr/>
          </p:nvSpPr>
          <p:spPr bwMode="auto">
            <a:xfrm flipH="1">
              <a:off x="1026" y="2338"/>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4" name="Line 160"/>
            <p:cNvSpPr>
              <a:spLocks noChangeShapeType="1"/>
            </p:cNvSpPr>
            <p:nvPr/>
          </p:nvSpPr>
          <p:spPr bwMode="auto">
            <a:xfrm flipH="1">
              <a:off x="1026" y="2098"/>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5" name="Line 161"/>
            <p:cNvSpPr>
              <a:spLocks noChangeShapeType="1"/>
            </p:cNvSpPr>
            <p:nvPr/>
          </p:nvSpPr>
          <p:spPr bwMode="auto">
            <a:xfrm flipH="1">
              <a:off x="1026" y="1864"/>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6" name="Line 162"/>
            <p:cNvSpPr>
              <a:spLocks noChangeShapeType="1"/>
            </p:cNvSpPr>
            <p:nvPr/>
          </p:nvSpPr>
          <p:spPr bwMode="auto">
            <a:xfrm flipH="1">
              <a:off x="1026" y="1624"/>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7" name="Line 163"/>
            <p:cNvSpPr>
              <a:spLocks noChangeShapeType="1"/>
            </p:cNvSpPr>
            <p:nvPr/>
          </p:nvSpPr>
          <p:spPr bwMode="auto">
            <a:xfrm flipH="1">
              <a:off x="1026" y="1390"/>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8" name="Line 164"/>
            <p:cNvSpPr>
              <a:spLocks noChangeShapeType="1"/>
            </p:cNvSpPr>
            <p:nvPr/>
          </p:nvSpPr>
          <p:spPr bwMode="auto">
            <a:xfrm flipH="1">
              <a:off x="1026" y="1150"/>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79" name="Line 165"/>
            <p:cNvSpPr>
              <a:spLocks noChangeShapeType="1"/>
            </p:cNvSpPr>
            <p:nvPr/>
          </p:nvSpPr>
          <p:spPr bwMode="auto">
            <a:xfrm flipH="1">
              <a:off x="1026" y="916"/>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21580" name="Rectangle 166"/>
            <p:cNvSpPr>
              <a:spLocks noChangeArrowheads="1"/>
            </p:cNvSpPr>
            <p:nvPr/>
          </p:nvSpPr>
          <p:spPr bwMode="auto">
            <a:xfrm>
              <a:off x="963" y="274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5</a:t>
              </a:r>
              <a:endParaRPr lang="en-GB" altLang="es-ES_tradnl" sz="4800"/>
            </a:p>
          </p:txBody>
        </p:sp>
        <p:sp>
          <p:nvSpPr>
            <p:cNvPr id="21581" name="Rectangle 167"/>
            <p:cNvSpPr>
              <a:spLocks noChangeArrowheads="1"/>
            </p:cNvSpPr>
            <p:nvPr/>
          </p:nvSpPr>
          <p:spPr bwMode="auto">
            <a:xfrm>
              <a:off x="889" y="2506"/>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10</a:t>
              </a:r>
              <a:endParaRPr lang="en-GB" altLang="es-ES_tradnl" sz="4800"/>
            </a:p>
          </p:txBody>
        </p:sp>
        <p:sp>
          <p:nvSpPr>
            <p:cNvPr id="21582" name="Rectangle 168"/>
            <p:cNvSpPr>
              <a:spLocks noChangeArrowheads="1"/>
            </p:cNvSpPr>
            <p:nvPr/>
          </p:nvSpPr>
          <p:spPr bwMode="auto">
            <a:xfrm>
              <a:off x="889" y="2272"/>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15</a:t>
              </a:r>
              <a:endParaRPr lang="en-GB" altLang="es-ES_tradnl" sz="4800"/>
            </a:p>
          </p:txBody>
        </p:sp>
        <p:sp>
          <p:nvSpPr>
            <p:cNvPr id="21583" name="Rectangle 169"/>
            <p:cNvSpPr>
              <a:spLocks noChangeArrowheads="1"/>
            </p:cNvSpPr>
            <p:nvPr/>
          </p:nvSpPr>
          <p:spPr bwMode="auto">
            <a:xfrm>
              <a:off x="889" y="2032"/>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20</a:t>
              </a:r>
              <a:endParaRPr lang="en-GB" altLang="es-ES_tradnl" sz="4800"/>
            </a:p>
          </p:txBody>
        </p:sp>
        <p:sp>
          <p:nvSpPr>
            <p:cNvPr id="21584" name="Rectangle 170"/>
            <p:cNvSpPr>
              <a:spLocks noChangeArrowheads="1"/>
            </p:cNvSpPr>
            <p:nvPr/>
          </p:nvSpPr>
          <p:spPr bwMode="auto">
            <a:xfrm>
              <a:off x="889" y="1798"/>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25</a:t>
              </a:r>
              <a:endParaRPr lang="en-GB" altLang="es-ES_tradnl" sz="4800"/>
            </a:p>
          </p:txBody>
        </p:sp>
        <p:sp>
          <p:nvSpPr>
            <p:cNvPr id="21585" name="Rectangle 171"/>
            <p:cNvSpPr>
              <a:spLocks noChangeArrowheads="1"/>
            </p:cNvSpPr>
            <p:nvPr/>
          </p:nvSpPr>
          <p:spPr bwMode="auto">
            <a:xfrm>
              <a:off x="889" y="1558"/>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30</a:t>
              </a:r>
              <a:endParaRPr lang="en-GB" altLang="es-ES_tradnl" sz="4800"/>
            </a:p>
          </p:txBody>
        </p:sp>
        <p:sp>
          <p:nvSpPr>
            <p:cNvPr id="21586" name="Rectangle 172"/>
            <p:cNvSpPr>
              <a:spLocks noChangeArrowheads="1"/>
            </p:cNvSpPr>
            <p:nvPr/>
          </p:nvSpPr>
          <p:spPr bwMode="auto">
            <a:xfrm>
              <a:off x="889" y="1324"/>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35</a:t>
              </a:r>
              <a:endParaRPr lang="en-GB" altLang="es-ES_tradnl" sz="4800"/>
            </a:p>
          </p:txBody>
        </p:sp>
        <p:sp>
          <p:nvSpPr>
            <p:cNvPr id="21587" name="Rectangle 173"/>
            <p:cNvSpPr>
              <a:spLocks noChangeArrowheads="1"/>
            </p:cNvSpPr>
            <p:nvPr/>
          </p:nvSpPr>
          <p:spPr bwMode="auto">
            <a:xfrm>
              <a:off x="889" y="1084"/>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40</a:t>
              </a:r>
              <a:endParaRPr lang="en-GB" altLang="es-ES_tradnl" sz="4800"/>
            </a:p>
          </p:txBody>
        </p:sp>
        <p:sp>
          <p:nvSpPr>
            <p:cNvPr id="21588" name="Rectangle 174"/>
            <p:cNvSpPr>
              <a:spLocks noChangeArrowheads="1"/>
            </p:cNvSpPr>
            <p:nvPr/>
          </p:nvSpPr>
          <p:spPr bwMode="auto">
            <a:xfrm>
              <a:off x="889" y="850"/>
              <a:ext cx="14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45</a:t>
              </a:r>
              <a:endParaRPr lang="en-GB" altLang="es-ES_tradnl" sz="4800"/>
            </a:p>
          </p:txBody>
        </p:sp>
        <p:sp>
          <p:nvSpPr>
            <p:cNvPr id="21589" name="Rectangle 175"/>
            <p:cNvSpPr>
              <a:spLocks noChangeArrowheads="1"/>
            </p:cNvSpPr>
            <p:nvPr/>
          </p:nvSpPr>
          <p:spPr bwMode="auto">
            <a:xfrm>
              <a:off x="2520" y="868"/>
              <a:ext cx="2867" cy="66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90" name="Rectangle 176"/>
            <p:cNvSpPr>
              <a:spLocks noChangeArrowheads="1"/>
            </p:cNvSpPr>
            <p:nvPr/>
          </p:nvSpPr>
          <p:spPr bwMode="auto">
            <a:xfrm>
              <a:off x="2646" y="994"/>
              <a:ext cx="84" cy="84"/>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91" name="Rectangle 177"/>
            <p:cNvSpPr>
              <a:spLocks noChangeArrowheads="1"/>
            </p:cNvSpPr>
            <p:nvPr/>
          </p:nvSpPr>
          <p:spPr bwMode="auto">
            <a:xfrm>
              <a:off x="2933" y="964"/>
              <a:ext cx="22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Aloanticuerpos McMillan (1988) [N=31]</a:t>
              </a:r>
              <a:endParaRPr lang="en-GB" altLang="es-ES_tradnl" sz="4800"/>
            </a:p>
          </p:txBody>
        </p:sp>
        <p:sp>
          <p:nvSpPr>
            <p:cNvPr id="21592" name="Rectangle 178"/>
            <p:cNvSpPr>
              <a:spLocks noChangeArrowheads="1"/>
            </p:cNvSpPr>
            <p:nvPr/>
          </p:nvSpPr>
          <p:spPr bwMode="auto">
            <a:xfrm>
              <a:off x="2646" y="1312"/>
              <a:ext cx="84" cy="84"/>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21593" name="Rectangle 179"/>
            <p:cNvSpPr>
              <a:spLocks noChangeArrowheads="1"/>
            </p:cNvSpPr>
            <p:nvPr/>
          </p:nvSpPr>
          <p:spPr bwMode="auto">
            <a:xfrm>
              <a:off x="2917" y="1282"/>
              <a:ext cx="220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600"/>
                <a:t>Autoanticuerpos Kessler (1993) [N=65]</a:t>
              </a:r>
              <a:endParaRPr lang="en-GB" altLang="es-ES_tradnl" sz="4800"/>
            </a:p>
          </p:txBody>
        </p:sp>
        <p:sp>
          <p:nvSpPr>
            <p:cNvPr id="21594" name="Text Box 180"/>
            <p:cNvSpPr txBox="1">
              <a:spLocks noChangeArrowheads="1"/>
            </p:cNvSpPr>
            <p:nvPr/>
          </p:nvSpPr>
          <p:spPr bwMode="auto">
            <a:xfrm>
              <a:off x="1008" y="3304"/>
              <a:ext cx="4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800"/>
                <a:t>Edad (a</a:t>
              </a:r>
              <a:r>
                <a:rPr lang="en-US" altLang="es-ES_tradnl" sz="1800"/>
                <a:t>ñ</a:t>
              </a:r>
              <a:r>
                <a:rPr lang="en-GB" altLang="es-ES_tradnl" sz="1800"/>
                <a:t>os)</a:t>
              </a:r>
            </a:p>
          </p:txBody>
        </p:sp>
        <p:sp>
          <p:nvSpPr>
            <p:cNvPr id="21595" name="Text Box 181"/>
            <p:cNvSpPr txBox="1">
              <a:spLocks noChangeArrowheads="1"/>
            </p:cNvSpPr>
            <p:nvPr/>
          </p:nvSpPr>
          <p:spPr bwMode="auto">
            <a:xfrm rot="-5400000">
              <a:off x="55" y="1811"/>
              <a:ext cx="12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50000"/>
                </a:spcBef>
                <a:buFontTx/>
                <a:buNone/>
              </a:pPr>
              <a:r>
                <a:rPr lang="en-GB" altLang="es-ES_tradnl" sz="1800"/>
                <a:t>Pacientes (%)</a:t>
              </a:r>
            </a:p>
          </p:txBody>
        </p:sp>
        <p:sp>
          <p:nvSpPr>
            <p:cNvPr id="21596" name="Line 182"/>
            <p:cNvSpPr>
              <a:spLocks noChangeShapeType="1"/>
            </p:cNvSpPr>
            <p:nvPr/>
          </p:nvSpPr>
          <p:spPr bwMode="auto">
            <a:xfrm>
              <a:off x="1056" y="3046"/>
              <a:ext cx="418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grpSp>
      <p:sp>
        <p:nvSpPr>
          <p:cNvPr id="21508" name="Text Box 183"/>
          <p:cNvSpPr txBox="1">
            <a:spLocks noChangeArrowheads="1"/>
          </p:cNvSpPr>
          <p:nvPr/>
        </p:nvSpPr>
        <p:spPr bwMode="auto">
          <a:xfrm>
            <a:off x="5292725" y="6461125"/>
            <a:ext cx="385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s-ES_tradnl" sz="1100" b="1">
                <a:ea typeface="ＭＳ Ｐゴシック" charset="-128"/>
              </a:rPr>
              <a:t>McMillan CW et al. Blood 1988;71:344-8.</a:t>
            </a:r>
            <a:br>
              <a:rPr lang="en-GB" altLang="es-ES_tradnl" sz="1100" b="1">
                <a:ea typeface="ＭＳ Ｐゴシック" charset="-128"/>
              </a:rPr>
            </a:br>
            <a:r>
              <a:rPr lang="en-GB" altLang="es-ES_tradnl" sz="1100" b="1">
                <a:ea typeface="ＭＳ Ｐゴシック" charset="-128"/>
              </a:rPr>
              <a:t>Kessler CM and Ludlam CA. Semin Hematol 1993;30(S1):22-7.</a:t>
            </a:r>
          </a:p>
        </p:txBody>
      </p:sp>
    </p:spTree>
    <p:extLst>
      <p:ext uri="{BB962C8B-B14F-4D97-AF65-F5344CB8AC3E}">
        <p14:creationId xmlns:p14="http://schemas.microsoft.com/office/powerpoint/2010/main" val="1197636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idx="4294967295"/>
          </p:nvPr>
        </p:nvSpPr>
        <p:spPr>
          <a:xfrm>
            <a:off x="680244" y="-20032"/>
            <a:ext cx="7772400" cy="1143000"/>
          </a:xfrm>
        </p:spPr>
        <p:txBody>
          <a:bodyPr lIns="91440" tIns="45720" rIns="91440" bIns="45720"/>
          <a:lstStyle/>
          <a:p>
            <a:pPr>
              <a:defRPr/>
            </a:pPr>
            <a:r>
              <a:rPr lang="es-ES" kern="0" dirty="0">
                <a:solidFill>
                  <a:schemeClr val="tx1"/>
                </a:solidFill>
                <a:latin typeface="+mj-lt"/>
                <a:ea typeface="+mj-ea"/>
                <a:cs typeface="Arial" charset="0"/>
              </a:rPr>
              <a:t>Mecanismos de la hemostasia</a:t>
            </a:r>
          </a:p>
        </p:txBody>
      </p:sp>
      <p:sp>
        <p:nvSpPr>
          <p:cNvPr id="95235" name="Rectangle 3"/>
          <p:cNvSpPr>
            <a:spLocks noGrp="1" noRot="1" noChangeArrowheads="1"/>
          </p:cNvSpPr>
          <p:nvPr>
            <p:ph type="body" idx="4294967295"/>
          </p:nvPr>
        </p:nvSpPr>
        <p:spPr>
          <a:xfrm>
            <a:off x="172021" y="1268760"/>
            <a:ext cx="8788846" cy="5100290"/>
          </a:xfrm>
        </p:spPr>
        <p:txBody>
          <a:bodyPr/>
          <a:lstStyle/>
          <a:p>
            <a:pPr>
              <a:lnSpc>
                <a:spcPct val="80000"/>
              </a:lnSpc>
              <a:buClr>
                <a:schemeClr val="tx1"/>
              </a:buClr>
              <a:buFontTx/>
              <a:buNone/>
            </a:pPr>
            <a:r>
              <a:rPr lang="es-ES" altLang="es-ES_tradnl" sz="2200" dirty="0">
                <a:effectLst>
                  <a:outerShdw blurRad="38100" dist="38100" dir="2700000" algn="tl">
                    <a:srgbClr val="000000"/>
                  </a:outerShdw>
                </a:effectLst>
              </a:rPr>
              <a:t>1.- </a:t>
            </a:r>
            <a:r>
              <a:rPr lang="es-ES" altLang="es-ES_tradnl" sz="2200" dirty="0">
                <a:solidFill>
                  <a:schemeClr val="hlink"/>
                </a:solidFill>
                <a:effectLst>
                  <a:outerShdw blurRad="38100" dist="38100" dir="2700000" algn="tl">
                    <a:srgbClr val="000000"/>
                  </a:outerShdw>
                </a:effectLst>
              </a:rPr>
              <a:t>La vasoconstricción</a:t>
            </a:r>
            <a:r>
              <a:rPr lang="es-ES" altLang="es-ES_tradnl" sz="2200" dirty="0">
                <a:effectLst>
                  <a:outerShdw blurRad="38100" dist="38100" dir="2700000" algn="tl">
                    <a:srgbClr val="000000"/>
                  </a:outerShdw>
                </a:effectLst>
              </a:rPr>
              <a:t> capilar que reduce la perdida de la sangre y disminuye el flujo sanguíneo por el sitio de la lesión.</a:t>
            </a:r>
          </a:p>
          <a:p>
            <a:pPr>
              <a:lnSpc>
                <a:spcPct val="80000"/>
              </a:lnSpc>
              <a:buClr>
                <a:schemeClr val="tx1"/>
              </a:buClr>
              <a:buFontTx/>
              <a:buNone/>
            </a:pPr>
            <a:endParaRPr lang="es-ES" altLang="es-ES_tradnl" sz="2200" dirty="0">
              <a:effectLst>
                <a:outerShdw blurRad="38100" dist="38100" dir="2700000" algn="tl">
                  <a:srgbClr val="000000"/>
                </a:outerShdw>
              </a:effectLst>
            </a:endParaRPr>
          </a:p>
          <a:p>
            <a:pPr>
              <a:lnSpc>
                <a:spcPct val="80000"/>
              </a:lnSpc>
              <a:buClr>
                <a:schemeClr val="tx1"/>
              </a:buClr>
              <a:buFontTx/>
              <a:buNone/>
            </a:pPr>
            <a:r>
              <a:rPr lang="es-ES" altLang="es-ES_tradnl" sz="2200" dirty="0">
                <a:effectLst>
                  <a:outerShdw blurRad="38100" dist="38100" dir="2700000" algn="tl">
                    <a:srgbClr val="000000"/>
                  </a:outerShdw>
                </a:effectLst>
              </a:rPr>
              <a:t>2.- </a:t>
            </a:r>
            <a:r>
              <a:rPr lang="es-ES" altLang="es-ES_tradnl" sz="2200" dirty="0">
                <a:solidFill>
                  <a:schemeClr val="hlink"/>
                </a:solidFill>
                <a:effectLst>
                  <a:outerShdw blurRad="38100" dist="38100" dir="2700000" algn="tl">
                    <a:srgbClr val="000000"/>
                  </a:outerShdw>
                </a:effectLst>
              </a:rPr>
              <a:t>La aglomeración</a:t>
            </a:r>
            <a:r>
              <a:rPr lang="es-ES" altLang="es-ES_tradnl" sz="2200" dirty="0">
                <a:effectLst>
                  <a:outerShdw blurRad="38100" dist="38100" dir="2700000" algn="tl">
                    <a:srgbClr val="000000"/>
                  </a:outerShdw>
                </a:effectLst>
              </a:rPr>
              <a:t> (adhesión y agregación) de plaquetas en la pared del vaso lesionado, que constituye la </a:t>
            </a:r>
            <a:r>
              <a:rPr lang="es-ES" altLang="es-ES_tradnl" sz="2200" u="sng" dirty="0">
                <a:solidFill>
                  <a:schemeClr val="hlink"/>
                </a:solidFill>
                <a:effectLst>
                  <a:outerShdw blurRad="38100" dist="38100" dir="2700000" algn="tl">
                    <a:srgbClr val="000000"/>
                  </a:outerShdw>
                </a:effectLst>
              </a:rPr>
              <a:t>hemostasia primaria</a:t>
            </a:r>
            <a:r>
              <a:rPr lang="es-ES" altLang="es-ES_tradnl" sz="2200" dirty="0">
                <a:solidFill>
                  <a:schemeClr val="hlink"/>
                </a:solidFill>
                <a:effectLst>
                  <a:outerShdw blurRad="38100" dist="38100" dir="2700000" algn="tl">
                    <a:srgbClr val="000000"/>
                  </a:outerShdw>
                </a:effectLst>
              </a:rPr>
              <a:t>.</a:t>
            </a:r>
          </a:p>
          <a:p>
            <a:pPr>
              <a:lnSpc>
                <a:spcPct val="80000"/>
              </a:lnSpc>
              <a:buClr>
                <a:schemeClr val="tx1"/>
              </a:buClr>
              <a:buFontTx/>
              <a:buNone/>
            </a:pPr>
            <a:endParaRPr lang="es-ES" altLang="es-ES_tradnl" sz="2200" dirty="0">
              <a:solidFill>
                <a:schemeClr val="hlink"/>
              </a:solidFill>
              <a:effectLst>
                <a:outerShdw blurRad="38100" dist="38100" dir="2700000" algn="tl">
                  <a:srgbClr val="000000"/>
                </a:outerShdw>
              </a:effectLst>
            </a:endParaRPr>
          </a:p>
          <a:p>
            <a:pPr>
              <a:lnSpc>
                <a:spcPct val="80000"/>
              </a:lnSpc>
              <a:buClr>
                <a:schemeClr val="tx1"/>
              </a:buClr>
              <a:buFontTx/>
              <a:buNone/>
            </a:pPr>
            <a:r>
              <a:rPr lang="es-ES" altLang="es-ES_tradnl" sz="2200" dirty="0">
                <a:effectLst>
                  <a:outerShdw blurRad="38100" dist="38100" dir="2700000" algn="tl">
                    <a:srgbClr val="000000"/>
                  </a:outerShdw>
                </a:effectLst>
              </a:rPr>
              <a:t>3.- </a:t>
            </a:r>
            <a:r>
              <a:rPr lang="es-ES" altLang="es-ES_tradnl" sz="2200" dirty="0">
                <a:solidFill>
                  <a:schemeClr val="hlink"/>
                </a:solidFill>
                <a:effectLst>
                  <a:outerShdw blurRad="38100" dist="38100" dir="2700000" algn="tl">
                    <a:srgbClr val="000000"/>
                  </a:outerShdw>
                </a:effectLst>
              </a:rPr>
              <a:t>La activación de los factores</a:t>
            </a:r>
            <a:r>
              <a:rPr lang="es-ES" altLang="es-ES_tradnl" sz="2200" dirty="0">
                <a:effectLst>
                  <a:outerShdw blurRad="38100" dist="38100" dir="2700000" algn="tl">
                    <a:srgbClr val="000000"/>
                  </a:outerShdw>
                </a:effectLst>
              </a:rPr>
              <a:t> de la coagulación que provoca la formación de una red estable de fibrina sobre el trombo plaquetario o </a:t>
            </a:r>
            <a:r>
              <a:rPr lang="es-ES" altLang="es-ES_tradnl" sz="2200" u="sng" dirty="0">
                <a:solidFill>
                  <a:schemeClr val="hlink"/>
                </a:solidFill>
                <a:effectLst>
                  <a:outerShdw blurRad="38100" dist="38100" dir="2700000" algn="tl">
                    <a:srgbClr val="000000"/>
                  </a:outerShdw>
                </a:effectLst>
              </a:rPr>
              <a:t>hemostasia secundaria</a:t>
            </a:r>
            <a:r>
              <a:rPr lang="es-ES" altLang="es-ES_tradnl" sz="2200" dirty="0">
                <a:solidFill>
                  <a:schemeClr val="hlink"/>
                </a:solidFill>
                <a:effectLst>
                  <a:outerShdw blurRad="38100" dist="38100" dir="2700000" algn="tl">
                    <a:srgbClr val="000000"/>
                  </a:outerShdw>
                </a:effectLst>
              </a:rPr>
              <a:t>.</a:t>
            </a:r>
          </a:p>
          <a:p>
            <a:pPr>
              <a:lnSpc>
                <a:spcPct val="80000"/>
              </a:lnSpc>
              <a:buClr>
                <a:schemeClr val="tx1"/>
              </a:buClr>
              <a:buFontTx/>
              <a:buNone/>
            </a:pPr>
            <a:endParaRPr lang="es-ES" altLang="es-ES_tradnl" sz="2200" dirty="0">
              <a:solidFill>
                <a:schemeClr val="hlink"/>
              </a:solidFill>
              <a:effectLst>
                <a:outerShdw blurRad="38100" dist="38100" dir="2700000" algn="tl">
                  <a:srgbClr val="000000"/>
                </a:outerShdw>
              </a:effectLst>
            </a:endParaRPr>
          </a:p>
          <a:p>
            <a:pPr>
              <a:lnSpc>
                <a:spcPct val="80000"/>
              </a:lnSpc>
              <a:buClr>
                <a:schemeClr val="tx1"/>
              </a:buClr>
              <a:buFontTx/>
              <a:buNone/>
            </a:pPr>
            <a:r>
              <a:rPr lang="es-ES" altLang="es-ES_tradnl" sz="2200" dirty="0">
                <a:effectLst>
                  <a:outerShdw blurRad="38100" dist="38100" dir="2700000" algn="tl">
                    <a:srgbClr val="000000"/>
                  </a:outerShdw>
                </a:effectLst>
              </a:rPr>
              <a:t>4.- </a:t>
            </a:r>
            <a:r>
              <a:rPr lang="es-ES_tradnl" altLang="es-ES_tradnl" sz="2400" dirty="0" err="1">
                <a:solidFill>
                  <a:srgbClr val="FF0000"/>
                </a:solidFill>
              </a:rPr>
              <a:t>Fibrinolisis</a:t>
            </a:r>
            <a:r>
              <a:rPr lang="es-ES_tradnl" altLang="es-ES_tradnl" sz="2400" dirty="0">
                <a:solidFill>
                  <a:srgbClr val="FF0000"/>
                </a:solidFill>
              </a:rPr>
              <a:t>.</a:t>
            </a:r>
            <a:endParaRPr lang="es-ES" altLang="es-ES_tradnl" sz="2200" dirty="0">
              <a:solidFill>
                <a:srgbClr val="FF0000"/>
              </a:solidFill>
            </a:endParaRPr>
          </a:p>
          <a:p>
            <a:pPr>
              <a:lnSpc>
                <a:spcPct val="80000"/>
              </a:lnSpc>
              <a:buClr>
                <a:schemeClr val="tx1"/>
              </a:buClr>
              <a:buFontTx/>
              <a:buNone/>
            </a:pPr>
            <a:endParaRPr lang="es-ES" altLang="es-ES_tradnl" sz="2400" dirty="0" smtClean="0">
              <a:solidFill>
                <a:schemeClr val="hlink"/>
              </a:solidFill>
              <a:effectLst>
                <a:outerShdw blurRad="38100" dist="38100" dir="2700000" algn="tl">
                  <a:srgbClr val="000000"/>
                </a:outerShdw>
              </a:effectLst>
            </a:endParaRPr>
          </a:p>
          <a:p>
            <a:pPr>
              <a:lnSpc>
                <a:spcPct val="80000"/>
              </a:lnSpc>
              <a:buClr>
                <a:schemeClr val="tx1"/>
              </a:buClr>
              <a:buFontTx/>
              <a:buNone/>
            </a:pPr>
            <a:r>
              <a:rPr lang="es-ES" altLang="es-ES_tradnl" sz="2400" dirty="0" smtClean="0">
                <a:solidFill>
                  <a:schemeClr val="hlink"/>
                </a:solidFill>
                <a:effectLst>
                  <a:outerShdw blurRad="38100" dist="38100" dir="2700000" algn="tl">
                    <a:srgbClr val="000000"/>
                  </a:outerShdw>
                </a:effectLst>
              </a:rPr>
              <a:t>* </a:t>
            </a:r>
            <a:r>
              <a:rPr lang="es-ES" altLang="es-ES_tradnl" sz="2400" dirty="0">
                <a:solidFill>
                  <a:schemeClr val="hlink"/>
                </a:solidFill>
                <a:effectLst>
                  <a:outerShdw blurRad="38100" dist="38100" dir="2700000" algn="tl">
                    <a:srgbClr val="000000"/>
                  </a:outerShdw>
                </a:effectLst>
              </a:rPr>
              <a:t>Es importante señalar que los vasos de menor calibre (capilares venosos y </a:t>
            </a:r>
            <a:r>
              <a:rPr lang="es-ES" altLang="es-ES_tradnl" sz="2400" dirty="0" smtClean="0">
                <a:solidFill>
                  <a:schemeClr val="hlink"/>
                </a:solidFill>
                <a:effectLst>
                  <a:outerShdw blurRad="38100" dist="38100" dir="2700000" algn="tl">
                    <a:srgbClr val="000000"/>
                  </a:outerShdw>
                </a:effectLst>
              </a:rPr>
              <a:t>arteriales) sellan </a:t>
            </a:r>
            <a:r>
              <a:rPr lang="es-ES" altLang="es-ES_tradnl" sz="2400" dirty="0">
                <a:solidFill>
                  <a:schemeClr val="hlink"/>
                </a:solidFill>
                <a:effectLst>
                  <a:outerShdw blurRad="38100" dist="38100" dir="2700000" algn="tl">
                    <a:srgbClr val="000000"/>
                  </a:outerShdw>
                </a:effectLst>
              </a:rPr>
              <a:t>por vasoconstricción. Los de mediano calibre requieren de </a:t>
            </a:r>
            <a:r>
              <a:rPr lang="es-ES" altLang="es-ES_tradnl" sz="2400" dirty="0" smtClean="0">
                <a:solidFill>
                  <a:schemeClr val="hlink"/>
                </a:solidFill>
                <a:effectLst>
                  <a:outerShdw blurRad="38100" dist="38100" dir="2700000" algn="tl">
                    <a:srgbClr val="000000"/>
                  </a:outerShdw>
                </a:effectLst>
              </a:rPr>
              <a:t>mecanismo hemostático </a:t>
            </a:r>
            <a:r>
              <a:rPr lang="es-ES" altLang="es-ES_tradnl" sz="2400" dirty="0">
                <a:solidFill>
                  <a:schemeClr val="hlink"/>
                </a:solidFill>
                <a:effectLst>
                  <a:outerShdw blurRad="38100" dist="38100" dir="2700000" algn="tl">
                    <a:srgbClr val="000000"/>
                  </a:outerShdw>
                </a:effectLst>
              </a:rPr>
              <a:t>y los de gran calibre necesitan de la sutura.</a:t>
            </a:r>
          </a:p>
          <a:p>
            <a:pPr>
              <a:lnSpc>
                <a:spcPct val="80000"/>
              </a:lnSpc>
              <a:buClr>
                <a:schemeClr val="tx1"/>
              </a:buClr>
              <a:buFontTx/>
              <a:buNone/>
            </a:pPr>
            <a:endParaRPr lang="es-ES" altLang="es-ES_tradnl" sz="2400" dirty="0">
              <a:solidFill>
                <a:schemeClr val="hlink"/>
              </a:solidFill>
              <a:effectLst>
                <a:outerShdw blurRad="38100" dist="38100" dir="2700000" algn="tl">
                  <a:srgbClr val="000000"/>
                </a:outerShdw>
              </a:effectLst>
            </a:endParaRPr>
          </a:p>
          <a:p>
            <a:pPr>
              <a:lnSpc>
                <a:spcPct val="80000"/>
              </a:lnSpc>
            </a:pPr>
            <a:endParaRPr lang="es-ES" altLang="es-ES_tradnl" sz="240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a:xfrm>
            <a:off x="683568" y="260648"/>
            <a:ext cx="7772400" cy="1143000"/>
          </a:xfrm>
        </p:spPr>
        <p:txBody>
          <a:bodyPr/>
          <a:lstStyle/>
          <a:p>
            <a:pPr eaLnBrk="1" hangingPunct="1"/>
            <a:r>
              <a:rPr lang="en-GB" altLang="es-ES_tradnl" sz="6000" b="1"/>
              <a:t>Hemofilia</a:t>
            </a:r>
            <a:r>
              <a:rPr lang="en-GB" altLang="es-ES_tradnl" sz="6000" b="1" dirty="0"/>
              <a:t> </a:t>
            </a:r>
            <a:r>
              <a:rPr lang="en-GB" altLang="es-ES_tradnl" sz="6000" b="1" dirty="0" err="1"/>
              <a:t>Adquirida</a:t>
            </a:r>
            <a:endParaRPr lang="en-US" altLang="es-ES_tradnl" sz="6000" b="1" dirty="0"/>
          </a:p>
        </p:txBody>
      </p:sp>
      <p:sp>
        <p:nvSpPr>
          <p:cNvPr id="7171" name="Content Placeholder 2"/>
          <p:cNvSpPr>
            <a:spLocks noGrp="1"/>
          </p:cNvSpPr>
          <p:nvPr>
            <p:ph idx="4294967295"/>
          </p:nvPr>
        </p:nvSpPr>
        <p:spPr>
          <a:xfrm>
            <a:off x="465287" y="1844824"/>
            <a:ext cx="8208962" cy="4643437"/>
          </a:xfrm>
          <a:noFill/>
        </p:spPr>
        <p:txBody>
          <a:bodyPr/>
          <a:lstStyle/>
          <a:p>
            <a:pPr eaLnBrk="1" hangingPunct="1">
              <a:defRPr/>
            </a:pPr>
            <a:r>
              <a:rPr lang="en-GB" sz="3600" b="1" dirty="0" err="1" smtClean="0"/>
              <a:t>Presentaci</a:t>
            </a:r>
            <a:r>
              <a:rPr lang="en-US" sz="3600" b="1" dirty="0" smtClean="0"/>
              <a:t>ó</a:t>
            </a:r>
            <a:r>
              <a:rPr lang="en-GB" sz="3600" b="1" dirty="0" smtClean="0"/>
              <a:t>n </a:t>
            </a:r>
            <a:r>
              <a:rPr lang="en-GB" sz="3600" b="1" dirty="0" err="1" smtClean="0"/>
              <a:t>cl</a:t>
            </a:r>
            <a:r>
              <a:rPr lang="en-US" sz="3600" b="1" dirty="0" smtClean="0"/>
              <a:t>í</a:t>
            </a:r>
            <a:r>
              <a:rPr lang="en-GB" sz="3600" b="1" dirty="0" err="1" smtClean="0"/>
              <a:t>nica</a:t>
            </a:r>
            <a:endParaRPr lang="en-GB" sz="3600" b="1" dirty="0" smtClean="0"/>
          </a:p>
          <a:p>
            <a:pPr lvl="1" eaLnBrk="1" hangingPunct="1">
              <a:defRPr/>
            </a:pPr>
            <a:r>
              <a:rPr lang="en-GB" sz="3200" b="1" i="1" u="sng" dirty="0" err="1" smtClean="0"/>
              <a:t>Hemorragias</a:t>
            </a:r>
            <a:r>
              <a:rPr lang="en-GB" sz="3200" dirty="0" smtClean="0"/>
              <a:t> en </a:t>
            </a:r>
            <a:r>
              <a:rPr lang="en-GB" sz="3200" dirty="0" err="1" smtClean="0"/>
              <a:t>pacientes</a:t>
            </a:r>
            <a:r>
              <a:rPr lang="en-GB" sz="3200" dirty="0" smtClean="0"/>
              <a:t> sin </a:t>
            </a:r>
            <a:r>
              <a:rPr lang="en-GB" sz="3200" dirty="0" err="1" smtClean="0"/>
              <a:t>antecedentes</a:t>
            </a:r>
            <a:r>
              <a:rPr lang="en-GB" sz="3200" dirty="0" smtClean="0"/>
              <a:t> </a:t>
            </a:r>
            <a:r>
              <a:rPr lang="en-GB" sz="3200" dirty="0" err="1" smtClean="0"/>
              <a:t>personales</a:t>
            </a:r>
            <a:r>
              <a:rPr lang="en-GB" sz="3200" dirty="0" smtClean="0"/>
              <a:t> </a:t>
            </a:r>
            <a:r>
              <a:rPr lang="en-GB" sz="3200" dirty="0" err="1" smtClean="0"/>
              <a:t>ni</a:t>
            </a:r>
            <a:r>
              <a:rPr lang="en-GB" sz="3200" dirty="0" smtClean="0"/>
              <a:t> </a:t>
            </a:r>
            <a:r>
              <a:rPr lang="en-GB" sz="3200" dirty="0" err="1" smtClean="0"/>
              <a:t>familiares</a:t>
            </a:r>
            <a:r>
              <a:rPr lang="en-GB" sz="3200" dirty="0" smtClean="0"/>
              <a:t> de </a:t>
            </a:r>
            <a:r>
              <a:rPr lang="en-GB" sz="3200" dirty="0" err="1" smtClean="0"/>
              <a:t>sangrado</a:t>
            </a:r>
            <a:r>
              <a:rPr lang="en-GB" sz="3200" dirty="0" smtClean="0"/>
              <a:t>.</a:t>
            </a:r>
          </a:p>
          <a:p>
            <a:pPr lvl="1" eaLnBrk="1" hangingPunct="1">
              <a:defRPr/>
            </a:pPr>
            <a:endParaRPr lang="en-GB" sz="3200" dirty="0" smtClean="0"/>
          </a:p>
          <a:p>
            <a:pPr lvl="1" eaLnBrk="1" hangingPunct="1">
              <a:defRPr/>
            </a:pPr>
            <a:r>
              <a:rPr lang="en-GB" sz="3200" dirty="0" err="1" smtClean="0"/>
              <a:t>Sangrados</a:t>
            </a:r>
            <a:r>
              <a:rPr lang="en-GB" sz="3200" dirty="0" smtClean="0"/>
              <a:t> </a:t>
            </a:r>
            <a:r>
              <a:rPr lang="en-GB" sz="3200" dirty="0" err="1" smtClean="0"/>
              <a:t>leves</a:t>
            </a:r>
            <a:r>
              <a:rPr lang="en-GB" sz="3200" dirty="0" smtClean="0"/>
              <a:t> a </a:t>
            </a:r>
            <a:r>
              <a:rPr lang="en-GB" sz="3200" i="1" u="sng" dirty="0" smtClean="0"/>
              <a:t>fatales (3% - 33%)</a:t>
            </a:r>
          </a:p>
          <a:p>
            <a:pPr lvl="1" eaLnBrk="1" hangingPunct="1">
              <a:defRPr/>
            </a:pPr>
            <a:endParaRPr lang="en-GB" sz="3200" dirty="0" smtClean="0"/>
          </a:p>
          <a:p>
            <a:pPr lvl="1" eaLnBrk="1" hangingPunct="1">
              <a:defRPr/>
            </a:pPr>
            <a:r>
              <a:rPr lang="en-GB" sz="3200" b="1" i="1" dirty="0" smtClean="0"/>
              <a:t>95 % </a:t>
            </a:r>
            <a:r>
              <a:rPr lang="en-GB" sz="3200" dirty="0" smtClean="0"/>
              <a:t>el </a:t>
            </a:r>
            <a:r>
              <a:rPr lang="en-GB" sz="3200" dirty="0" err="1" smtClean="0"/>
              <a:t>sangrado</a:t>
            </a:r>
            <a:r>
              <a:rPr lang="en-GB" sz="3200" dirty="0" smtClean="0"/>
              <a:t> </a:t>
            </a:r>
            <a:r>
              <a:rPr lang="en-GB" sz="3200" dirty="0" err="1" smtClean="0"/>
              <a:t>es</a:t>
            </a:r>
            <a:r>
              <a:rPr lang="en-GB" sz="3200" dirty="0" smtClean="0"/>
              <a:t> la </a:t>
            </a:r>
            <a:r>
              <a:rPr lang="en-GB" sz="3200" dirty="0" err="1" smtClean="0"/>
              <a:t>primera</a:t>
            </a:r>
            <a:r>
              <a:rPr lang="en-GB" sz="3200" dirty="0" smtClean="0"/>
              <a:t> </a:t>
            </a:r>
            <a:r>
              <a:rPr lang="en-GB" sz="3200" dirty="0" err="1" smtClean="0"/>
              <a:t>manifestaci</a:t>
            </a:r>
            <a:r>
              <a:rPr lang="en-US" sz="3200" dirty="0" smtClean="0"/>
              <a:t>ó</a:t>
            </a:r>
            <a:r>
              <a:rPr lang="en-GB" sz="3200" dirty="0" smtClean="0"/>
              <a:t>n</a:t>
            </a:r>
          </a:p>
        </p:txBody>
      </p:sp>
    </p:spTree>
    <p:extLst>
      <p:ext uri="{BB962C8B-B14F-4D97-AF65-F5344CB8AC3E}">
        <p14:creationId xmlns:p14="http://schemas.microsoft.com/office/powerpoint/2010/main" val="4565959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a:xfrm>
            <a:off x="685800" y="125413"/>
            <a:ext cx="7772400" cy="1143000"/>
          </a:xfrm>
        </p:spPr>
        <p:txBody>
          <a:bodyPr/>
          <a:lstStyle/>
          <a:p>
            <a:pPr eaLnBrk="1" hangingPunct="1"/>
            <a:r>
              <a:rPr lang="en-GB" altLang="es-ES_tradnl" sz="4000" b="1" dirty="0" err="1"/>
              <a:t>Hemofilia</a:t>
            </a:r>
            <a:r>
              <a:rPr lang="en-GB" altLang="es-ES_tradnl" sz="4000" b="1" dirty="0"/>
              <a:t> </a:t>
            </a:r>
            <a:r>
              <a:rPr lang="en-GB" altLang="es-ES_tradnl" sz="4000" b="1" dirty="0" err="1"/>
              <a:t>Adquirida</a:t>
            </a:r>
            <a:endParaRPr lang="en-US" altLang="es-ES_tradnl" sz="4000" b="1" dirty="0"/>
          </a:p>
        </p:txBody>
      </p:sp>
      <p:sp>
        <p:nvSpPr>
          <p:cNvPr id="8195" name="Content Placeholder 2"/>
          <p:cNvSpPr>
            <a:spLocks noGrp="1"/>
          </p:cNvSpPr>
          <p:nvPr>
            <p:ph idx="4294967295"/>
          </p:nvPr>
        </p:nvSpPr>
        <p:spPr>
          <a:xfrm>
            <a:off x="0" y="1268413"/>
            <a:ext cx="9144000" cy="5329237"/>
          </a:xfrm>
          <a:noFill/>
        </p:spPr>
        <p:txBody>
          <a:bodyPr rtlCol="0">
            <a:normAutofit lnSpcReduction="10000"/>
          </a:bodyPr>
          <a:lstStyle/>
          <a:p>
            <a:pPr eaLnBrk="1" fontAlgn="auto" hangingPunct="1">
              <a:spcAft>
                <a:spcPts val="0"/>
              </a:spcAft>
              <a:buFont typeface="Arial" pitchFamily="34" charset="0"/>
              <a:buChar char="•"/>
              <a:defRPr/>
            </a:pPr>
            <a:r>
              <a:rPr lang="en-GB" sz="2800" b="1" i="1" u="sng" dirty="0" err="1" smtClean="0"/>
              <a:t>Presentaci</a:t>
            </a:r>
            <a:r>
              <a:rPr lang="en-US" sz="2800" b="1" i="1" u="sng" dirty="0" smtClean="0"/>
              <a:t>ó</a:t>
            </a:r>
            <a:r>
              <a:rPr lang="en-GB" sz="2800" b="1" i="1" u="sng" dirty="0" smtClean="0"/>
              <a:t>n </a:t>
            </a:r>
            <a:r>
              <a:rPr lang="en-GB" sz="2800" b="1" i="1" u="sng" dirty="0" err="1" smtClean="0"/>
              <a:t>cl</a:t>
            </a:r>
            <a:r>
              <a:rPr lang="en-US" sz="2800" b="1" i="1" u="sng" dirty="0" smtClean="0"/>
              <a:t>í</a:t>
            </a:r>
            <a:r>
              <a:rPr lang="en-GB" sz="2800" b="1" i="1" u="sng" dirty="0" err="1" smtClean="0"/>
              <a:t>nica</a:t>
            </a:r>
            <a:endParaRPr lang="en-GB" sz="2800" b="1" i="1" u="sng" dirty="0" smtClean="0"/>
          </a:p>
          <a:p>
            <a:pPr lvl="1" eaLnBrk="1" fontAlgn="auto" hangingPunct="1">
              <a:spcAft>
                <a:spcPts val="0"/>
              </a:spcAft>
              <a:buFont typeface="Arial" pitchFamily="34" charset="0"/>
              <a:buChar char="–"/>
              <a:defRPr/>
            </a:pPr>
            <a:r>
              <a:rPr lang="en-GB" sz="2400" dirty="0" err="1" smtClean="0"/>
              <a:t>Localizaci</a:t>
            </a:r>
            <a:r>
              <a:rPr lang="en-US" sz="2400" dirty="0" smtClean="0"/>
              <a:t>ó</a:t>
            </a:r>
            <a:r>
              <a:rPr lang="en-GB" sz="2400" dirty="0" smtClean="0"/>
              <a:t>n del </a:t>
            </a:r>
            <a:r>
              <a:rPr lang="en-GB" sz="2400" dirty="0" err="1" smtClean="0"/>
              <a:t>sangrado</a:t>
            </a:r>
            <a:endParaRPr lang="en-GB" sz="2400" dirty="0" smtClean="0"/>
          </a:p>
          <a:p>
            <a:pPr lvl="2" eaLnBrk="1" fontAlgn="auto" hangingPunct="1">
              <a:spcAft>
                <a:spcPts val="0"/>
              </a:spcAft>
              <a:buFont typeface="Arial" pitchFamily="34" charset="0"/>
              <a:buChar char="•"/>
              <a:defRPr/>
            </a:pPr>
            <a:r>
              <a:rPr lang="en-GB" sz="2000" dirty="0" smtClean="0"/>
              <a:t>80% </a:t>
            </a:r>
            <a:r>
              <a:rPr lang="en-GB" sz="2000" dirty="0" err="1" smtClean="0"/>
              <a:t>Piel</a:t>
            </a:r>
            <a:r>
              <a:rPr lang="en-GB" sz="2000" dirty="0" smtClean="0"/>
              <a:t>, m</a:t>
            </a:r>
            <a:r>
              <a:rPr lang="en-US" sz="2000" dirty="0" smtClean="0"/>
              <a:t>ú</a:t>
            </a:r>
            <a:r>
              <a:rPr lang="en-GB" sz="2000" dirty="0" err="1" smtClean="0"/>
              <a:t>sculo</a:t>
            </a:r>
            <a:r>
              <a:rPr lang="en-GB" sz="2000" dirty="0" smtClean="0"/>
              <a:t>, </a:t>
            </a:r>
            <a:r>
              <a:rPr lang="en-GB" sz="2000" dirty="0" err="1" smtClean="0"/>
              <a:t>partes</a:t>
            </a:r>
            <a:r>
              <a:rPr lang="en-GB" sz="2000" dirty="0" smtClean="0"/>
              <a:t> </a:t>
            </a:r>
            <a:r>
              <a:rPr lang="en-GB" sz="2000" dirty="0" err="1" smtClean="0"/>
              <a:t>blandas</a:t>
            </a:r>
            <a:r>
              <a:rPr lang="en-GB" sz="2000" dirty="0" smtClean="0"/>
              <a:t> y </a:t>
            </a:r>
            <a:r>
              <a:rPr lang="en-GB" sz="2000" dirty="0" err="1" smtClean="0"/>
              <a:t>mucosas</a:t>
            </a:r>
            <a:r>
              <a:rPr lang="en-GB" sz="2000" dirty="0" smtClean="0"/>
              <a:t> (</a:t>
            </a:r>
            <a:r>
              <a:rPr lang="en-GB" sz="2000" dirty="0" err="1" smtClean="0"/>
              <a:t>espistaxis</a:t>
            </a:r>
            <a:r>
              <a:rPr lang="en-GB" sz="2000" dirty="0" smtClean="0"/>
              <a:t>, gastrointestinal, </a:t>
            </a:r>
            <a:r>
              <a:rPr lang="en-GB" sz="2000" dirty="0" err="1" smtClean="0"/>
              <a:t>hematuria</a:t>
            </a:r>
            <a:r>
              <a:rPr lang="en-GB" sz="2000" dirty="0" smtClean="0"/>
              <a:t>)</a:t>
            </a:r>
          </a:p>
          <a:p>
            <a:pPr lvl="2" eaLnBrk="1" fontAlgn="auto" hangingPunct="1">
              <a:spcAft>
                <a:spcPts val="0"/>
              </a:spcAft>
              <a:buFont typeface="Arial" pitchFamily="34" charset="0"/>
              <a:buChar char="•"/>
              <a:defRPr/>
            </a:pPr>
            <a:r>
              <a:rPr lang="en-GB" sz="2000" dirty="0" err="1" smtClean="0"/>
              <a:t>Infrecuente</a:t>
            </a:r>
            <a:r>
              <a:rPr lang="en-GB" sz="2000" dirty="0" smtClean="0"/>
              <a:t>: </a:t>
            </a:r>
            <a:r>
              <a:rPr lang="en-GB" sz="2000" dirty="0" err="1" smtClean="0"/>
              <a:t>Hemartrosis</a:t>
            </a:r>
            <a:endParaRPr lang="en-GB" sz="2000" dirty="0" smtClean="0"/>
          </a:p>
          <a:p>
            <a:pPr lvl="2" eaLnBrk="1" fontAlgn="auto" hangingPunct="1">
              <a:spcAft>
                <a:spcPts val="0"/>
              </a:spcAft>
              <a:buFont typeface="Arial" pitchFamily="34" charset="0"/>
              <a:buChar char="•"/>
              <a:defRPr/>
            </a:pPr>
            <a:r>
              <a:rPr lang="en-GB" sz="2000" dirty="0" err="1" smtClean="0"/>
              <a:t>Raro</a:t>
            </a:r>
            <a:r>
              <a:rPr lang="en-GB" sz="2000" dirty="0" smtClean="0"/>
              <a:t>: SNC o retroperitoneal</a:t>
            </a:r>
          </a:p>
          <a:p>
            <a:pPr lvl="2" eaLnBrk="1" fontAlgn="auto" hangingPunct="1">
              <a:spcAft>
                <a:spcPts val="0"/>
              </a:spcAft>
              <a:buFont typeface="Arial" pitchFamily="34" charset="0"/>
              <a:buChar char="•"/>
              <a:defRPr/>
            </a:pPr>
            <a:endParaRPr lang="en-GB" sz="2000" dirty="0" smtClean="0"/>
          </a:p>
          <a:p>
            <a:pPr lvl="1" eaLnBrk="1" fontAlgn="auto" hangingPunct="1">
              <a:spcAft>
                <a:spcPts val="0"/>
              </a:spcAft>
              <a:buFont typeface="Arial" pitchFamily="34" charset="0"/>
              <a:buChar char="–"/>
              <a:defRPr/>
            </a:pPr>
            <a:r>
              <a:rPr lang="en-GB" sz="2400" b="1" i="1" u="sng" dirty="0" smtClean="0"/>
              <a:t>Ante m</a:t>
            </a:r>
            <a:r>
              <a:rPr lang="en-US" sz="2400" b="1" i="1" u="sng" dirty="0" smtClean="0"/>
              <a:t>é</a:t>
            </a:r>
            <a:r>
              <a:rPr lang="en-GB" sz="2400" b="1" i="1" u="sng" dirty="0" err="1" smtClean="0"/>
              <a:t>dicos</a:t>
            </a:r>
            <a:r>
              <a:rPr lang="en-GB" sz="2400" b="1" i="1" u="sng" dirty="0" smtClean="0"/>
              <a:t> de </a:t>
            </a:r>
            <a:r>
              <a:rPr lang="en-GB" sz="2400" b="1" i="1" u="sng" dirty="0" err="1" smtClean="0"/>
              <a:t>otras</a:t>
            </a:r>
            <a:r>
              <a:rPr lang="en-GB" sz="2400" b="1" i="1" u="sng" dirty="0" smtClean="0"/>
              <a:t> </a:t>
            </a:r>
            <a:r>
              <a:rPr lang="en-GB" sz="2400" b="1" i="1" u="sng" dirty="0" err="1" smtClean="0"/>
              <a:t>especialidades</a:t>
            </a:r>
            <a:endParaRPr lang="en-GB" sz="2400" b="1" i="1" u="sng" dirty="0" smtClean="0"/>
          </a:p>
          <a:p>
            <a:pPr lvl="2" eaLnBrk="1" fontAlgn="auto" hangingPunct="1">
              <a:spcAft>
                <a:spcPts val="0"/>
              </a:spcAft>
              <a:buFont typeface="Arial" pitchFamily="34" charset="0"/>
              <a:buChar char="•"/>
              <a:defRPr/>
            </a:pPr>
            <a:r>
              <a:rPr lang="en-GB" sz="2000" dirty="0" err="1" smtClean="0"/>
              <a:t>Cl</a:t>
            </a:r>
            <a:r>
              <a:rPr lang="en-US" sz="2000" dirty="0" smtClean="0"/>
              <a:t>í</a:t>
            </a:r>
            <a:r>
              <a:rPr lang="en-GB" sz="2000" dirty="0" err="1" smtClean="0"/>
              <a:t>nicos</a:t>
            </a:r>
            <a:r>
              <a:rPr lang="en-GB" sz="2000" dirty="0" smtClean="0"/>
              <a:t>, </a:t>
            </a:r>
            <a:r>
              <a:rPr lang="en-GB" sz="2000" dirty="0" err="1" smtClean="0"/>
              <a:t>Ginecoobstetras</a:t>
            </a:r>
            <a:r>
              <a:rPr lang="en-GB" sz="2000" dirty="0" smtClean="0"/>
              <a:t>, </a:t>
            </a:r>
            <a:r>
              <a:rPr lang="en-GB" sz="2000" dirty="0" err="1" smtClean="0"/>
              <a:t>Onc</a:t>
            </a:r>
            <a:r>
              <a:rPr lang="en-US" sz="2000" dirty="0" smtClean="0"/>
              <a:t>ó</a:t>
            </a:r>
            <a:r>
              <a:rPr lang="en-GB" sz="2000" dirty="0" smtClean="0"/>
              <a:t>logo</a:t>
            </a:r>
          </a:p>
          <a:p>
            <a:pPr lvl="2" eaLnBrk="1" fontAlgn="auto" hangingPunct="1">
              <a:spcAft>
                <a:spcPts val="0"/>
              </a:spcAft>
              <a:buFont typeface="Arial" pitchFamily="34" charset="0"/>
              <a:buChar char="•"/>
              <a:defRPr/>
            </a:pPr>
            <a:endParaRPr lang="en-GB" sz="2000" dirty="0" smtClean="0"/>
          </a:p>
          <a:p>
            <a:pPr lvl="1" eaLnBrk="1" fontAlgn="auto" hangingPunct="1">
              <a:spcAft>
                <a:spcPts val="0"/>
              </a:spcAft>
              <a:buFont typeface="Arial" pitchFamily="34" charset="0"/>
              <a:buChar char="–"/>
              <a:defRPr/>
            </a:pPr>
            <a:r>
              <a:rPr lang="en-GB" sz="2400" dirty="0" err="1" smtClean="0"/>
              <a:t>Asintom</a:t>
            </a:r>
            <a:r>
              <a:rPr lang="en-US" sz="2400" dirty="0" smtClean="0"/>
              <a:t>á</a:t>
            </a:r>
            <a:r>
              <a:rPr lang="en-GB" sz="2400" dirty="0" err="1" smtClean="0"/>
              <a:t>ticos</a:t>
            </a:r>
            <a:r>
              <a:rPr lang="en-GB" sz="2400" dirty="0" smtClean="0"/>
              <a:t>   </a:t>
            </a:r>
            <a:r>
              <a:rPr lang="en-GB" sz="3200" b="1" i="1" dirty="0" smtClean="0"/>
              <a:t>6% </a:t>
            </a:r>
            <a:r>
              <a:rPr lang="en-GB" sz="1800" dirty="0" smtClean="0"/>
              <a:t>(EACH2)</a:t>
            </a:r>
          </a:p>
          <a:p>
            <a:pPr eaLnBrk="1" fontAlgn="auto" hangingPunct="1">
              <a:spcAft>
                <a:spcPts val="0"/>
              </a:spcAft>
              <a:buFont typeface="Arial" pitchFamily="34" charset="0"/>
              <a:buChar char="•"/>
              <a:defRPr/>
            </a:pPr>
            <a:r>
              <a:rPr lang="en-GB" u="sng" dirty="0" err="1" smtClean="0"/>
              <a:t>Atenci</a:t>
            </a:r>
            <a:r>
              <a:rPr lang="en-US" u="sng" dirty="0" smtClean="0"/>
              <a:t>ó</a:t>
            </a:r>
            <a:r>
              <a:rPr lang="en-GB" u="sng" dirty="0" smtClean="0"/>
              <a:t>n !! NO SUBESTIMAR !! </a:t>
            </a:r>
            <a:r>
              <a:rPr lang="en-GB" u="sng" dirty="0" err="1" smtClean="0"/>
              <a:t>Pacientes</a:t>
            </a:r>
            <a:r>
              <a:rPr lang="en-GB" u="sng" dirty="0" smtClean="0"/>
              <a:t> </a:t>
            </a:r>
            <a:r>
              <a:rPr lang="en-GB" u="sng" dirty="0" err="1" smtClean="0"/>
              <a:t>mayores</a:t>
            </a:r>
            <a:r>
              <a:rPr lang="en-GB" u="sng" dirty="0" smtClean="0"/>
              <a:t> AAS…</a:t>
            </a:r>
            <a:r>
              <a:rPr lang="en-GB" u="sng" dirty="0" err="1" smtClean="0"/>
              <a:t>Anticoagulaci</a:t>
            </a:r>
            <a:r>
              <a:rPr lang="en-US" u="sng" dirty="0" smtClean="0"/>
              <a:t>ó</a:t>
            </a:r>
            <a:r>
              <a:rPr lang="en-GB" u="sng" dirty="0" smtClean="0"/>
              <a:t>n oral</a:t>
            </a:r>
          </a:p>
        </p:txBody>
      </p:sp>
      <p:sp>
        <p:nvSpPr>
          <p:cNvPr id="2" name="Elipse 1"/>
          <p:cNvSpPr/>
          <p:nvPr/>
        </p:nvSpPr>
        <p:spPr bwMode="auto">
          <a:xfrm>
            <a:off x="6012160" y="3212976"/>
            <a:ext cx="2736304" cy="165618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mj-lt"/>
              <a:ea typeface="Times New Roman" charset="0"/>
              <a:cs typeface="Times New Roman"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s-ES_tradnl" sz="2400" b="0" i="0" u="none" strike="noStrike" cap="none" normalizeH="0" baseline="0" dirty="0" smtClean="0">
                <a:ln>
                  <a:noFill/>
                </a:ln>
                <a:solidFill>
                  <a:schemeClr val="tx1"/>
                </a:solidFill>
                <a:effectLst/>
                <a:latin typeface="+mj-lt"/>
                <a:ea typeface="Times New Roman" charset="0"/>
                <a:cs typeface="Times New Roman" charset="0"/>
              </a:rPr>
              <a:t>IMPORTANTE</a:t>
            </a:r>
            <a:endParaRPr kumimoji="0" lang="es-ES_tradnl" sz="2400" b="0" i="0" u="none" strike="noStrike" cap="none" normalizeH="0" baseline="0" dirty="0">
              <a:ln>
                <a:noFill/>
              </a:ln>
              <a:solidFill>
                <a:schemeClr val="tx1"/>
              </a:solidFill>
              <a:effectLst/>
              <a:latin typeface="+mj-lt"/>
              <a:ea typeface="Times New Roman" charset="0"/>
              <a:cs typeface="Times New Roman" charset="0"/>
            </a:endParaRPr>
          </a:p>
        </p:txBody>
      </p:sp>
    </p:spTree>
    <p:extLst>
      <p:ext uri="{BB962C8B-B14F-4D97-AF65-F5344CB8AC3E}">
        <p14:creationId xmlns:p14="http://schemas.microsoft.com/office/powerpoint/2010/main" val="11722357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6 Elipse"/>
          <p:cNvSpPr/>
          <p:nvPr/>
        </p:nvSpPr>
        <p:spPr>
          <a:xfrm>
            <a:off x="6786563" y="2714625"/>
            <a:ext cx="2143125" cy="17859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_tradnl" altLang="es-ES_tradnl" sz="1800">
              <a:solidFill>
                <a:srgbClr val="FFFFFF"/>
              </a:solidFill>
              <a:ea typeface="Arial" charset="0"/>
              <a:cs typeface="Arial" charset="0"/>
            </a:endParaRPr>
          </a:p>
        </p:txBody>
      </p:sp>
      <p:sp>
        <p:nvSpPr>
          <p:cNvPr id="27650" name="Rectangle 2"/>
          <p:cNvSpPr>
            <a:spLocks noChangeArrowheads="1"/>
          </p:cNvSpPr>
          <p:nvPr/>
        </p:nvSpPr>
        <p:spPr bwMode="auto">
          <a:xfrm>
            <a:off x="357188" y="428625"/>
            <a:ext cx="8501062" cy="1446213"/>
          </a:xfrm>
          <a:prstGeom prst="rect">
            <a:avLst/>
          </a:prstGeom>
          <a:solidFill>
            <a:srgbClr val="FFFF00"/>
          </a:solidFill>
          <a:ln w="25400">
            <a:solidFill>
              <a:schemeClr val="tx1"/>
            </a:solidFill>
            <a:miter lim="800000"/>
            <a:headEnd/>
            <a:tailEnd/>
          </a:ln>
        </p:spPr>
        <p:txBody>
          <a:bodyPr anchor="ct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s-ES_tradnl" sz="4400" b="1">
                <a:solidFill>
                  <a:srgbClr val="002060"/>
                </a:solidFill>
                <a:ea typeface="Calibri" charset="0"/>
                <a:cs typeface="Times New Roman" charset="0"/>
              </a:rPr>
              <a:t>EACH 2:             </a:t>
            </a:r>
          </a:p>
          <a:p>
            <a:pPr algn="ctr" eaLnBrk="1" hangingPunct="1">
              <a:spcBef>
                <a:spcPct val="0"/>
              </a:spcBef>
              <a:buFontTx/>
              <a:buNone/>
            </a:pPr>
            <a:r>
              <a:rPr lang="en-US" altLang="es-ES_tradnl" sz="4400" b="1">
                <a:solidFill>
                  <a:srgbClr val="002060"/>
                </a:solidFill>
                <a:ea typeface="Calibri" charset="0"/>
                <a:cs typeface="Times New Roman" charset="0"/>
              </a:rPr>
              <a:t>95%   Consulta por sangrado</a:t>
            </a:r>
          </a:p>
        </p:txBody>
      </p:sp>
      <p:graphicFrame>
        <p:nvGraphicFramePr>
          <p:cNvPr id="4" name="Tabelle 5"/>
          <p:cNvGraphicFramePr>
            <a:graphicFrameLocks noGrp="1"/>
          </p:cNvGraphicFramePr>
          <p:nvPr>
            <p:extLst>
              <p:ext uri="{D42A27DB-BD31-4B8C-83A1-F6EECF244321}">
                <p14:modId xmlns:p14="http://schemas.microsoft.com/office/powerpoint/2010/main" val="869014364"/>
              </p:ext>
            </p:extLst>
          </p:nvPr>
        </p:nvGraphicFramePr>
        <p:xfrm>
          <a:off x="214282" y="2571744"/>
          <a:ext cx="8501123" cy="2987040"/>
        </p:xfrm>
        <a:graphic>
          <a:graphicData uri="http://schemas.openxmlformats.org/drawingml/2006/table">
            <a:tbl>
              <a:tblPr/>
              <a:tblGrid>
                <a:gridCol w="6143668"/>
                <a:gridCol w="2357455"/>
              </a:tblGrid>
              <a:tr h="331601">
                <a:tc>
                  <a:txBody>
                    <a:bodyPr/>
                    <a:lstStyle/>
                    <a:p>
                      <a:pPr>
                        <a:spcAft>
                          <a:spcPts val="0"/>
                        </a:spcAft>
                      </a:pPr>
                      <a:r>
                        <a:rPr lang="de-AT" sz="2800" b="1" dirty="0" smtClean="0">
                          <a:solidFill>
                            <a:schemeClr val="tx1"/>
                          </a:solidFill>
                          <a:latin typeface="Calibri"/>
                          <a:ea typeface="Calibri"/>
                          <a:cs typeface="Times New Roman"/>
                        </a:rPr>
                        <a:t>Localización</a:t>
                      </a:r>
                      <a:r>
                        <a:rPr lang="de-AT" sz="2800" b="1" baseline="0" dirty="0" smtClean="0">
                          <a:solidFill>
                            <a:schemeClr val="tx1"/>
                          </a:solidFill>
                          <a:latin typeface="Calibri"/>
                          <a:ea typeface="Calibri"/>
                          <a:cs typeface="Times New Roman"/>
                        </a:rPr>
                        <a:t> de hemorragias</a:t>
                      </a:r>
                      <a:endParaRPr lang="de-DE" sz="2800" b="1" dirty="0">
                        <a:solidFill>
                          <a:schemeClr val="tx1"/>
                        </a:solidFill>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tcPr>
                </a:tc>
                <a:tc>
                  <a:txBody>
                    <a:bodyPr/>
                    <a:lstStyle/>
                    <a:p>
                      <a:pPr algn="ctr">
                        <a:spcAft>
                          <a:spcPts val="0"/>
                        </a:spcAft>
                      </a:pP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tcPr>
                </a:tc>
              </a:tr>
              <a:tr h="331601">
                <a:tc>
                  <a:txBody>
                    <a:bodyPr/>
                    <a:lstStyle/>
                    <a:p>
                      <a:pPr>
                        <a:spcAft>
                          <a:spcPts val="0"/>
                        </a:spcAft>
                      </a:pPr>
                      <a:r>
                        <a:rPr lang="en-US" sz="2800" dirty="0" err="1" smtClean="0">
                          <a:latin typeface="Calibri"/>
                          <a:ea typeface="Calibri"/>
                          <a:cs typeface="Times New Roman"/>
                        </a:rPr>
                        <a:t>Piel</a:t>
                      </a: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800" b="1" dirty="0">
                          <a:latin typeface="Calibri"/>
                          <a:ea typeface="Calibri"/>
                          <a:cs typeface="Times New Roman"/>
                        </a:rPr>
                        <a:t>252 </a:t>
                      </a:r>
                      <a:endParaRPr lang="de-DE" sz="2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01">
                <a:tc>
                  <a:txBody>
                    <a:bodyPr/>
                    <a:lstStyle/>
                    <a:p>
                      <a:pPr>
                        <a:spcAft>
                          <a:spcPts val="0"/>
                        </a:spcAft>
                      </a:pPr>
                      <a:r>
                        <a:rPr lang="en-US" sz="2800" dirty="0" err="1" smtClean="0">
                          <a:latin typeface="Calibri"/>
                          <a:ea typeface="Calibri"/>
                          <a:cs typeface="Times New Roman"/>
                        </a:rPr>
                        <a:t>Profundos</a:t>
                      </a:r>
                      <a:r>
                        <a:rPr lang="en-US" sz="2800" dirty="0" smtClean="0">
                          <a:latin typeface="Calibri"/>
                          <a:ea typeface="Calibri"/>
                          <a:cs typeface="Times New Roman"/>
                        </a:rPr>
                        <a:t> </a:t>
                      </a:r>
                      <a:r>
                        <a:rPr lang="en-US" sz="2800" dirty="0">
                          <a:latin typeface="Calibri"/>
                          <a:ea typeface="Calibri"/>
                          <a:cs typeface="Times New Roman"/>
                        </a:rPr>
                        <a:t>(</a:t>
                      </a:r>
                      <a:r>
                        <a:rPr lang="en-US" sz="2800" dirty="0" err="1" smtClean="0">
                          <a:latin typeface="Calibri"/>
                          <a:ea typeface="Calibri"/>
                          <a:cs typeface="Times New Roman"/>
                        </a:rPr>
                        <a:t>musculares</a:t>
                      </a:r>
                      <a:r>
                        <a:rPr lang="en-US" sz="2800" dirty="0" smtClean="0">
                          <a:latin typeface="Calibri"/>
                          <a:ea typeface="Calibri"/>
                          <a:cs typeface="Times New Roman"/>
                        </a:rPr>
                        <a:t>, retroperitoneal)</a:t>
                      </a: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800" b="1" dirty="0">
                          <a:latin typeface="Calibri"/>
                          <a:ea typeface="Calibri"/>
                          <a:cs typeface="Times New Roman"/>
                        </a:rPr>
                        <a:t>238 </a:t>
                      </a:r>
                      <a:endParaRPr lang="de-DE" sz="2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01">
                <a:tc>
                  <a:txBody>
                    <a:bodyPr/>
                    <a:lstStyle/>
                    <a:p>
                      <a:pPr>
                        <a:spcAft>
                          <a:spcPts val="0"/>
                        </a:spcAft>
                      </a:pPr>
                      <a:r>
                        <a:rPr lang="en-US" sz="2800" dirty="0" err="1" smtClean="0">
                          <a:latin typeface="Calibri"/>
                          <a:ea typeface="Calibri"/>
                          <a:cs typeface="Times New Roman"/>
                        </a:rPr>
                        <a:t>Mucosas</a:t>
                      </a: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800" b="1" dirty="0">
                          <a:latin typeface="Calibri"/>
                          <a:ea typeface="Calibri"/>
                          <a:cs typeface="Times New Roman"/>
                        </a:rPr>
                        <a:t>150 </a:t>
                      </a:r>
                      <a:endParaRPr lang="de-DE" sz="2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01">
                <a:tc>
                  <a:txBody>
                    <a:bodyPr/>
                    <a:lstStyle/>
                    <a:p>
                      <a:pPr>
                        <a:spcAft>
                          <a:spcPts val="0"/>
                        </a:spcAft>
                      </a:pPr>
                      <a:r>
                        <a:rPr lang="en-US" sz="2800" dirty="0" smtClean="0">
                          <a:latin typeface="Calibri"/>
                          <a:ea typeface="Calibri"/>
                          <a:cs typeface="Times New Roman"/>
                        </a:rPr>
                        <a:t>Hemartros</a:t>
                      </a: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800" b="1" dirty="0" smtClean="0">
                          <a:latin typeface="Calibri"/>
                          <a:ea typeface="Calibri"/>
                          <a:cs typeface="Times New Roman"/>
                        </a:rPr>
                        <a:t>23    </a:t>
                      </a:r>
                      <a:endParaRPr lang="de-DE" sz="2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01">
                <a:tc>
                  <a:txBody>
                    <a:bodyPr/>
                    <a:lstStyle/>
                    <a:p>
                      <a:pPr>
                        <a:spcAft>
                          <a:spcPts val="0"/>
                        </a:spcAft>
                      </a:pPr>
                      <a:r>
                        <a:rPr lang="en-US" sz="2800" dirty="0" err="1" smtClean="0">
                          <a:latin typeface="Calibri"/>
                          <a:ea typeface="Calibri"/>
                          <a:cs typeface="Times New Roman"/>
                        </a:rPr>
                        <a:t>Sistema</a:t>
                      </a:r>
                      <a:r>
                        <a:rPr lang="en-US" sz="2800" dirty="0" smtClean="0">
                          <a:latin typeface="Calibri"/>
                          <a:ea typeface="Calibri"/>
                          <a:cs typeface="Times New Roman"/>
                        </a:rPr>
                        <a:t> </a:t>
                      </a:r>
                      <a:r>
                        <a:rPr lang="en-US" sz="2800" dirty="0" err="1" smtClean="0">
                          <a:latin typeface="Calibri"/>
                          <a:ea typeface="Calibri"/>
                          <a:cs typeface="Times New Roman"/>
                        </a:rPr>
                        <a:t>Nervioso</a:t>
                      </a:r>
                      <a:r>
                        <a:rPr lang="en-US" sz="2800" dirty="0" smtClean="0">
                          <a:latin typeface="Calibri"/>
                          <a:ea typeface="Calibri"/>
                          <a:cs typeface="Times New Roman"/>
                        </a:rPr>
                        <a:t> Central </a:t>
                      </a: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800" b="1" dirty="0" smtClean="0">
                          <a:latin typeface="Calibri"/>
                          <a:ea typeface="Calibri"/>
                          <a:cs typeface="Times New Roman"/>
                        </a:rPr>
                        <a:t>5   </a:t>
                      </a:r>
                      <a:endParaRPr lang="de-DE" sz="2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601">
                <a:tc>
                  <a:txBody>
                    <a:bodyPr/>
                    <a:lstStyle/>
                    <a:p>
                      <a:pPr>
                        <a:spcAft>
                          <a:spcPts val="0"/>
                        </a:spcAft>
                      </a:pPr>
                      <a:r>
                        <a:rPr lang="en-US" sz="2800" dirty="0" smtClean="0">
                          <a:latin typeface="Calibri"/>
                          <a:ea typeface="Calibri"/>
                          <a:cs typeface="Times New Roman"/>
                        </a:rPr>
                        <a:t>No</a:t>
                      </a:r>
                      <a:r>
                        <a:rPr lang="en-US" sz="2800" baseline="0" dirty="0" smtClean="0">
                          <a:latin typeface="Calibri"/>
                          <a:ea typeface="Calibri"/>
                          <a:cs typeface="Times New Roman"/>
                        </a:rPr>
                        <a:t> </a:t>
                      </a:r>
                      <a:r>
                        <a:rPr lang="en-US" sz="2800" baseline="0" dirty="0" err="1" smtClean="0">
                          <a:latin typeface="Calibri"/>
                          <a:ea typeface="Calibri"/>
                          <a:cs typeface="Times New Roman"/>
                        </a:rPr>
                        <a:t>especificado</a:t>
                      </a:r>
                      <a:endParaRPr lang="de-DE" sz="2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800" b="1" smtClean="0">
                          <a:latin typeface="Calibri"/>
                          <a:ea typeface="Calibri"/>
                          <a:cs typeface="Times New Roman"/>
                        </a:rPr>
                        <a:t>4   </a:t>
                      </a:r>
                      <a:endParaRPr lang="de-DE" sz="2800" b="1"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08855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idx="4294967295"/>
          </p:nvPr>
        </p:nvSpPr>
        <p:spPr>
          <a:xfrm>
            <a:off x="831850" y="155332"/>
            <a:ext cx="7772400" cy="1143000"/>
          </a:xfrm>
        </p:spPr>
        <p:txBody>
          <a:bodyPr/>
          <a:lstStyle/>
          <a:p>
            <a:pPr eaLnBrk="1" hangingPunct="1"/>
            <a:r>
              <a:rPr lang="en-GB" altLang="es-ES_tradnl" dirty="0" err="1"/>
              <a:t>Hemofilia</a:t>
            </a:r>
            <a:r>
              <a:rPr lang="en-GB" altLang="es-ES_tradnl" dirty="0"/>
              <a:t> </a:t>
            </a:r>
            <a:r>
              <a:rPr lang="en-GB" altLang="es-ES_tradnl" dirty="0" err="1"/>
              <a:t>Adquirida</a:t>
            </a:r>
            <a:endParaRPr lang="en-US" altLang="es-ES_tradnl" dirty="0"/>
          </a:p>
        </p:txBody>
      </p:sp>
      <p:sp>
        <p:nvSpPr>
          <p:cNvPr id="28674" name="Content Placeholder 2"/>
          <p:cNvSpPr>
            <a:spLocks noGrp="1"/>
          </p:cNvSpPr>
          <p:nvPr>
            <p:ph idx="4294967295"/>
          </p:nvPr>
        </p:nvSpPr>
        <p:spPr>
          <a:xfrm>
            <a:off x="395288" y="1341438"/>
            <a:ext cx="8208962" cy="5167312"/>
          </a:xfrm>
        </p:spPr>
        <p:txBody>
          <a:bodyPr/>
          <a:lstStyle/>
          <a:p>
            <a:pPr eaLnBrk="1" hangingPunct="1">
              <a:buFontTx/>
              <a:buNone/>
            </a:pPr>
            <a:r>
              <a:rPr lang="en-GB" altLang="es-ES_tradnl"/>
              <a:t>Localizaci</a:t>
            </a:r>
            <a:r>
              <a:rPr lang="en-US" altLang="es-ES_tradnl"/>
              <a:t>ó</a:t>
            </a:r>
            <a:r>
              <a:rPr lang="en-GB" altLang="es-ES_tradnl"/>
              <a:t>n del sangrado</a:t>
            </a:r>
          </a:p>
          <a:p>
            <a:pPr lvl="1" eaLnBrk="1" hangingPunct="1">
              <a:buFont typeface="Arial" charset="0"/>
              <a:buNone/>
            </a:pPr>
            <a:endParaRPr lang="en-GB" altLang="es-ES_tradnl"/>
          </a:p>
        </p:txBody>
      </p:sp>
      <p:grpSp>
        <p:nvGrpSpPr>
          <p:cNvPr id="28675" name="Group 14"/>
          <p:cNvGrpSpPr>
            <a:grpSpLocks/>
          </p:cNvGrpSpPr>
          <p:nvPr/>
        </p:nvGrpSpPr>
        <p:grpSpPr bwMode="auto">
          <a:xfrm>
            <a:off x="1187450" y="2205038"/>
            <a:ext cx="6329363" cy="4248150"/>
            <a:chOff x="-1245" y="1930"/>
            <a:chExt cx="4959" cy="3745"/>
          </a:xfrm>
        </p:grpSpPr>
        <p:pic>
          <p:nvPicPr>
            <p:cNvPr id="28676" name="Picture 15" descr="trunk+arm-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 y="3061"/>
              <a:ext cx="2077" cy="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6" descr="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 y="1947"/>
              <a:ext cx="2828" cy="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7" descr="tru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 y="3059"/>
              <a:ext cx="2828" cy="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8"/>
            <p:cNvSpPr txBox="1">
              <a:spLocks noChangeArrowheads="1"/>
            </p:cNvSpPr>
            <p:nvPr/>
          </p:nvSpPr>
          <p:spPr bwMode="auto">
            <a:xfrm>
              <a:off x="-1245" y="3062"/>
              <a:ext cx="14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kumimoji="1" lang="de-DE" altLang="es-ES_tradnl" sz="1800" b="1">
                <a:solidFill>
                  <a:schemeClr val="bg1"/>
                </a:solidFill>
                <a:ea typeface="ＭＳ Ｐゴシック" charset="-128"/>
              </a:endParaRPr>
            </a:p>
          </p:txBody>
        </p:sp>
        <p:pic>
          <p:nvPicPr>
            <p:cNvPr id="28680" name="Picture 19" descr="leg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 y="1947"/>
              <a:ext cx="2077"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20"/>
            <p:cNvSpPr txBox="1">
              <a:spLocks noChangeArrowheads="1"/>
            </p:cNvSpPr>
            <p:nvPr/>
          </p:nvSpPr>
          <p:spPr bwMode="auto">
            <a:xfrm>
              <a:off x="-1240" y="1930"/>
              <a:ext cx="14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kumimoji="1" lang="de-DE" altLang="es-ES_tradnl" sz="1800" b="1">
                <a:solidFill>
                  <a:schemeClr val="bg1"/>
                </a:solidFill>
                <a:ea typeface="ＭＳ Ｐゴシック" charset="-128"/>
              </a:endParaRPr>
            </a:p>
          </p:txBody>
        </p:sp>
        <p:sp>
          <p:nvSpPr>
            <p:cNvPr id="28682" name="Text Box 21"/>
            <p:cNvSpPr txBox="1">
              <a:spLocks noChangeArrowheads="1"/>
            </p:cNvSpPr>
            <p:nvPr/>
          </p:nvSpPr>
          <p:spPr bwMode="auto">
            <a:xfrm>
              <a:off x="1636" y="1947"/>
              <a:ext cx="14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kumimoji="1" lang="de-DE" altLang="es-ES_tradnl" sz="1800" b="1">
                <a:solidFill>
                  <a:schemeClr val="bg1"/>
                </a:solidFill>
                <a:ea typeface="ＭＳ Ｐゴシック" charset="-128"/>
              </a:endParaRPr>
            </a:p>
          </p:txBody>
        </p:sp>
        <p:sp>
          <p:nvSpPr>
            <p:cNvPr id="28683" name="Text Box 22"/>
            <p:cNvSpPr txBox="1">
              <a:spLocks noChangeArrowheads="1"/>
            </p:cNvSpPr>
            <p:nvPr/>
          </p:nvSpPr>
          <p:spPr bwMode="auto">
            <a:xfrm>
              <a:off x="1641" y="3064"/>
              <a:ext cx="14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kumimoji="1" lang="de-DE" altLang="es-ES_tradnl" sz="1800" b="1">
                <a:solidFill>
                  <a:schemeClr val="bg1"/>
                </a:solidFill>
                <a:ea typeface="ＭＳ Ｐゴシック" charset="-128"/>
              </a:endParaRPr>
            </a:p>
          </p:txBody>
        </p:sp>
      </p:grpSp>
    </p:spTree>
    <p:extLst>
      <p:ext uri="{BB962C8B-B14F-4D97-AF65-F5344CB8AC3E}">
        <p14:creationId xmlns:p14="http://schemas.microsoft.com/office/powerpoint/2010/main" val="17771735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1113065" y="185075"/>
            <a:ext cx="7772400" cy="1143000"/>
          </a:xfrm>
        </p:spPr>
        <p:txBody>
          <a:bodyPr/>
          <a:lstStyle/>
          <a:p>
            <a:pPr eaLnBrk="1" hangingPunct="1"/>
            <a:r>
              <a:rPr lang="en-GB" altLang="es-ES_tradnl" dirty="0" err="1"/>
              <a:t>Hemofilia</a:t>
            </a:r>
            <a:r>
              <a:rPr lang="en-GB" altLang="es-ES_tradnl" dirty="0"/>
              <a:t> </a:t>
            </a:r>
            <a:r>
              <a:rPr lang="en-GB" altLang="es-ES_tradnl" dirty="0" err="1"/>
              <a:t>Adquirida</a:t>
            </a:r>
            <a:endParaRPr lang="en-US" altLang="es-ES_tradnl" dirty="0"/>
          </a:p>
        </p:txBody>
      </p:sp>
      <p:sp>
        <p:nvSpPr>
          <p:cNvPr id="33794" name="Content Placeholder 2"/>
          <p:cNvSpPr>
            <a:spLocks noGrp="1"/>
          </p:cNvSpPr>
          <p:nvPr>
            <p:ph idx="4294967295"/>
          </p:nvPr>
        </p:nvSpPr>
        <p:spPr>
          <a:xfrm>
            <a:off x="326085" y="1430180"/>
            <a:ext cx="7921625" cy="5095875"/>
          </a:xfrm>
        </p:spPr>
        <p:txBody>
          <a:bodyPr/>
          <a:lstStyle/>
          <a:p>
            <a:pPr marL="0" indent="0" eaLnBrk="1" hangingPunct="1">
              <a:buNone/>
            </a:pPr>
            <a:endParaRPr lang="en-GB" altLang="es-ES_tradnl" b="1" dirty="0"/>
          </a:p>
        </p:txBody>
      </p:sp>
      <p:grpSp>
        <p:nvGrpSpPr>
          <p:cNvPr id="33795" name="Group 5"/>
          <p:cNvGrpSpPr>
            <a:grpSpLocks/>
          </p:cNvGrpSpPr>
          <p:nvPr/>
        </p:nvGrpSpPr>
        <p:grpSpPr bwMode="auto">
          <a:xfrm>
            <a:off x="365810" y="2393453"/>
            <a:ext cx="7324725" cy="4779963"/>
            <a:chOff x="611" y="465"/>
            <a:chExt cx="5029" cy="3741"/>
          </a:xfrm>
        </p:grpSpPr>
        <p:sp>
          <p:nvSpPr>
            <p:cNvPr id="33796" name="Freeform 6"/>
            <p:cNvSpPr>
              <a:spLocks/>
            </p:cNvSpPr>
            <p:nvPr/>
          </p:nvSpPr>
          <p:spPr bwMode="auto">
            <a:xfrm>
              <a:off x="1370" y="615"/>
              <a:ext cx="270" cy="2093"/>
            </a:xfrm>
            <a:custGeom>
              <a:avLst/>
              <a:gdLst>
                <a:gd name="T0" fmla="*/ 0 w 270"/>
                <a:gd name="T1" fmla="*/ 2093 h 2093"/>
                <a:gd name="T2" fmla="*/ 0 w 270"/>
                <a:gd name="T3" fmla="*/ 204 h 2093"/>
                <a:gd name="T4" fmla="*/ 270 w 270"/>
                <a:gd name="T5" fmla="*/ 0 h 2093"/>
                <a:gd name="T6" fmla="*/ 270 w 270"/>
                <a:gd name="T7" fmla="*/ 1889 h 2093"/>
                <a:gd name="T8" fmla="*/ 0 w 270"/>
                <a:gd name="T9" fmla="*/ 2093 h 2093"/>
                <a:gd name="T10" fmla="*/ 0 60000 65536"/>
                <a:gd name="T11" fmla="*/ 0 60000 65536"/>
                <a:gd name="T12" fmla="*/ 0 60000 65536"/>
                <a:gd name="T13" fmla="*/ 0 60000 65536"/>
                <a:gd name="T14" fmla="*/ 0 60000 65536"/>
                <a:gd name="T15" fmla="*/ 0 w 270"/>
                <a:gd name="T16" fmla="*/ 0 h 2093"/>
                <a:gd name="T17" fmla="*/ 270 w 270"/>
                <a:gd name="T18" fmla="*/ 2093 h 2093"/>
              </a:gdLst>
              <a:ahLst/>
              <a:cxnLst>
                <a:cxn ang="T10">
                  <a:pos x="T0" y="T1"/>
                </a:cxn>
                <a:cxn ang="T11">
                  <a:pos x="T2" y="T3"/>
                </a:cxn>
                <a:cxn ang="T12">
                  <a:pos x="T4" y="T5"/>
                </a:cxn>
                <a:cxn ang="T13">
                  <a:pos x="T6" y="T7"/>
                </a:cxn>
                <a:cxn ang="T14">
                  <a:pos x="T8" y="T9"/>
                </a:cxn>
              </a:cxnLst>
              <a:rect l="T15" t="T16" r="T17" b="T18"/>
              <a:pathLst>
                <a:path w="270" h="2093">
                  <a:moveTo>
                    <a:pt x="0" y="2093"/>
                  </a:moveTo>
                  <a:lnTo>
                    <a:pt x="0" y="204"/>
                  </a:lnTo>
                  <a:lnTo>
                    <a:pt x="270" y="0"/>
                  </a:lnTo>
                  <a:lnTo>
                    <a:pt x="270" y="1889"/>
                  </a:lnTo>
                  <a:lnTo>
                    <a:pt x="0" y="2093"/>
                  </a:lnTo>
                  <a:close/>
                </a:path>
              </a:pathLst>
            </a:custGeom>
            <a:solidFill>
              <a:srgbClr val="333399"/>
            </a:solidFill>
            <a:ln w="9525">
              <a:solidFill>
                <a:srgbClr val="333399"/>
              </a:solidFill>
              <a:round/>
              <a:headEnd/>
              <a:tailEnd/>
            </a:ln>
          </p:spPr>
          <p:txBody>
            <a:bodyPr/>
            <a:lstStyle/>
            <a:p>
              <a:endParaRPr lang="es-ES_tradnl"/>
            </a:p>
          </p:txBody>
        </p:sp>
        <p:sp>
          <p:nvSpPr>
            <p:cNvPr id="33797" name="Rectangle 7"/>
            <p:cNvSpPr>
              <a:spLocks noChangeArrowheads="1"/>
            </p:cNvSpPr>
            <p:nvPr/>
          </p:nvSpPr>
          <p:spPr bwMode="auto">
            <a:xfrm>
              <a:off x="1214" y="819"/>
              <a:ext cx="156" cy="1889"/>
            </a:xfrm>
            <a:prstGeom prst="rect">
              <a:avLst/>
            </a:prstGeom>
            <a:solidFill>
              <a:schemeClr val="accent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798" name="Freeform 8"/>
            <p:cNvSpPr>
              <a:spLocks/>
            </p:cNvSpPr>
            <p:nvPr/>
          </p:nvSpPr>
          <p:spPr bwMode="auto">
            <a:xfrm>
              <a:off x="1214" y="615"/>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rgbClr val="333399"/>
            </a:solidFill>
            <a:ln w="9525">
              <a:solidFill>
                <a:srgbClr val="333399"/>
              </a:solidFill>
              <a:round/>
              <a:headEnd/>
              <a:tailEnd/>
            </a:ln>
          </p:spPr>
          <p:txBody>
            <a:bodyPr/>
            <a:lstStyle/>
            <a:p>
              <a:endParaRPr lang="es-ES_tradnl"/>
            </a:p>
          </p:txBody>
        </p:sp>
        <p:sp>
          <p:nvSpPr>
            <p:cNvPr id="33799" name="Freeform 9"/>
            <p:cNvSpPr>
              <a:spLocks/>
            </p:cNvSpPr>
            <p:nvPr/>
          </p:nvSpPr>
          <p:spPr bwMode="auto">
            <a:xfrm>
              <a:off x="1526" y="849"/>
              <a:ext cx="270" cy="1859"/>
            </a:xfrm>
            <a:custGeom>
              <a:avLst/>
              <a:gdLst>
                <a:gd name="T0" fmla="*/ 0 w 270"/>
                <a:gd name="T1" fmla="*/ 1859 h 1859"/>
                <a:gd name="T2" fmla="*/ 0 w 270"/>
                <a:gd name="T3" fmla="*/ 204 h 1859"/>
                <a:gd name="T4" fmla="*/ 270 w 270"/>
                <a:gd name="T5" fmla="*/ 0 h 1859"/>
                <a:gd name="T6" fmla="*/ 270 w 270"/>
                <a:gd name="T7" fmla="*/ 1655 h 1859"/>
                <a:gd name="T8" fmla="*/ 0 w 270"/>
                <a:gd name="T9" fmla="*/ 1859 h 1859"/>
                <a:gd name="T10" fmla="*/ 0 60000 65536"/>
                <a:gd name="T11" fmla="*/ 0 60000 65536"/>
                <a:gd name="T12" fmla="*/ 0 60000 65536"/>
                <a:gd name="T13" fmla="*/ 0 60000 65536"/>
                <a:gd name="T14" fmla="*/ 0 60000 65536"/>
                <a:gd name="T15" fmla="*/ 0 w 270"/>
                <a:gd name="T16" fmla="*/ 0 h 1859"/>
                <a:gd name="T17" fmla="*/ 270 w 270"/>
                <a:gd name="T18" fmla="*/ 1859 h 1859"/>
              </a:gdLst>
              <a:ahLst/>
              <a:cxnLst>
                <a:cxn ang="T10">
                  <a:pos x="T0" y="T1"/>
                </a:cxn>
                <a:cxn ang="T11">
                  <a:pos x="T2" y="T3"/>
                </a:cxn>
                <a:cxn ang="T12">
                  <a:pos x="T4" y="T5"/>
                </a:cxn>
                <a:cxn ang="T13">
                  <a:pos x="T6" y="T7"/>
                </a:cxn>
                <a:cxn ang="T14">
                  <a:pos x="T8" y="T9"/>
                </a:cxn>
              </a:cxnLst>
              <a:rect l="T15" t="T16" r="T17" b="T18"/>
              <a:pathLst>
                <a:path w="270" h="1859">
                  <a:moveTo>
                    <a:pt x="0" y="1859"/>
                  </a:moveTo>
                  <a:lnTo>
                    <a:pt x="0" y="204"/>
                  </a:lnTo>
                  <a:lnTo>
                    <a:pt x="270" y="0"/>
                  </a:lnTo>
                  <a:lnTo>
                    <a:pt x="270" y="1655"/>
                  </a:lnTo>
                  <a:lnTo>
                    <a:pt x="0" y="1859"/>
                  </a:lnTo>
                  <a:close/>
                </a:path>
              </a:pathLst>
            </a:custGeom>
            <a:solidFill>
              <a:schemeClr val="bg2"/>
            </a:solidFill>
            <a:ln w="9525">
              <a:solidFill>
                <a:srgbClr val="333399"/>
              </a:solidFill>
              <a:round/>
              <a:headEnd/>
              <a:tailEnd/>
            </a:ln>
          </p:spPr>
          <p:txBody>
            <a:bodyPr/>
            <a:lstStyle/>
            <a:p>
              <a:endParaRPr lang="es-ES_tradnl"/>
            </a:p>
          </p:txBody>
        </p:sp>
        <p:sp>
          <p:nvSpPr>
            <p:cNvPr id="33800" name="Rectangle 10"/>
            <p:cNvSpPr>
              <a:spLocks noChangeArrowheads="1"/>
            </p:cNvSpPr>
            <p:nvPr/>
          </p:nvSpPr>
          <p:spPr bwMode="auto">
            <a:xfrm>
              <a:off x="1370" y="1053"/>
              <a:ext cx="156" cy="1655"/>
            </a:xfrm>
            <a:prstGeom prst="rect">
              <a:avLst/>
            </a:prstGeom>
            <a:solidFill>
              <a:schemeClr val="bg2"/>
            </a:solidFill>
            <a:ln w="9525">
              <a:solidFill>
                <a:schemeClr val="bg2"/>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01" name="Freeform 11"/>
            <p:cNvSpPr>
              <a:spLocks/>
            </p:cNvSpPr>
            <p:nvPr/>
          </p:nvSpPr>
          <p:spPr bwMode="auto">
            <a:xfrm>
              <a:off x="1370" y="849"/>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bg2"/>
            </a:solidFill>
            <a:ln w="9525">
              <a:solidFill>
                <a:srgbClr val="333399"/>
              </a:solidFill>
              <a:round/>
              <a:headEnd/>
              <a:tailEnd/>
            </a:ln>
          </p:spPr>
          <p:txBody>
            <a:bodyPr/>
            <a:lstStyle/>
            <a:p>
              <a:endParaRPr lang="es-ES_tradnl"/>
            </a:p>
          </p:txBody>
        </p:sp>
        <p:sp>
          <p:nvSpPr>
            <p:cNvPr id="33802" name="Freeform 12"/>
            <p:cNvSpPr>
              <a:spLocks/>
            </p:cNvSpPr>
            <p:nvPr/>
          </p:nvSpPr>
          <p:spPr bwMode="auto">
            <a:xfrm>
              <a:off x="1922" y="1892"/>
              <a:ext cx="263" cy="816"/>
            </a:xfrm>
            <a:custGeom>
              <a:avLst/>
              <a:gdLst>
                <a:gd name="T0" fmla="*/ 0 w 263"/>
                <a:gd name="T1" fmla="*/ 816 h 816"/>
                <a:gd name="T2" fmla="*/ 0 w 263"/>
                <a:gd name="T3" fmla="*/ 204 h 816"/>
                <a:gd name="T4" fmla="*/ 263 w 263"/>
                <a:gd name="T5" fmla="*/ 0 h 816"/>
                <a:gd name="T6" fmla="*/ 263 w 263"/>
                <a:gd name="T7" fmla="*/ 612 h 816"/>
                <a:gd name="T8" fmla="*/ 0 w 263"/>
                <a:gd name="T9" fmla="*/ 816 h 816"/>
                <a:gd name="T10" fmla="*/ 0 60000 65536"/>
                <a:gd name="T11" fmla="*/ 0 60000 65536"/>
                <a:gd name="T12" fmla="*/ 0 60000 65536"/>
                <a:gd name="T13" fmla="*/ 0 60000 65536"/>
                <a:gd name="T14" fmla="*/ 0 60000 65536"/>
                <a:gd name="T15" fmla="*/ 0 w 263"/>
                <a:gd name="T16" fmla="*/ 0 h 816"/>
                <a:gd name="T17" fmla="*/ 263 w 263"/>
                <a:gd name="T18" fmla="*/ 816 h 816"/>
              </a:gdLst>
              <a:ahLst/>
              <a:cxnLst>
                <a:cxn ang="T10">
                  <a:pos x="T0" y="T1"/>
                </a:cxn>
                <a:cxn ang="T11">
                  <a:pos x="T2" y="T3"/>
                </a:cxn>
                <a:cxn ang="T12">
                  <a:pos x="T4" y="T5"/>
                </a:cxn>
                <a:cxn ang="T13">
                  <a:pos x="T6" y="T7"/>
                </a:cxn>
                <a:cxn ang="T14">
                  <a:pos x="T8" y="T9"/>
                </a:cxn>
              </a:cxnLst>
              <a:rect l="T15" t="T16" r="T17" b="T18"/>
              <a:pathLst>
                <a:path w="263" h="816">
                  <a:moveTo>
                    <a:pt x="0" y="816"/>
                  </a:moveTo>
                  <a:lnTo>
                    <a:pt x="0" y="204"/>
                  </a:lnTo>
                  <a:lnTo>
                    <a:pt x="263" y="0"/>
                  </a:lnTo>
                  <a:lnTo>
                    <a:pt x="263" y="612"/>
                  </a:lnTo>
                  <a:lnTo>
                    <a:pt x="0" y="816"/>
                  </a:lnTo>
                  <a:close/>
                </a:path>
              </a:pathLst>
            </a:custGeom>
            <a:solidFill>
              <a:srgbClr val="800080"/>
            </a:solidFill>
            <a:ln w="9525">
              <a:solidFill>
                <a:srgbClr val="333399"/>
              </a:solidFill>
              <a:round/>
              <a:headEnd/>
              <a:tailEnd/>
            </a:ln>
          </p:spPr>
          <p:txBody>
            <a:bodyPr/>
            <a:lstStyle/>
            <a:p>
              <a:endParaRPr lang="es-ES_tradnl"/>
            </a:p>
          </p:txBody>
        </p:sp>
        <p:sp>
          <p:nvSpPr>
            <p:cNvPr id="33803" name="Rectangle 13"/>
            <p:cNvSpPr>
              <a:spLocks noChangeArrowheads="1"/>
            </p:cNvSpPr>
            <p:nvPr/>
          </p:nvSpPr>
          <p:spPr bwMode="auto">
            <a:xfrm>
              <a:off x="1760" y="2096"/>
              <a:ext cx="162" cy="612"/>
            </a:xfrm>
            <a:prstGeom prst="rect">
              <a:avLst/>
            </a:prstGeom>
            <a:solidFill>
              <a:schemeClr val="accent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04" name="Freeform 14"/>
            <p:cNvSpPr>
              <a:spLocks/>
            </p:cNvSpPr>
            <p:nvPr/>
          </p:nvSpPr>
          <p:spPr bwMode="auto">
            <a:xfrm>
              <a:off x="1760" y="1892"/>
              <a:ext cx="425" cy="204"/>
            </a:xfrm>
            <a:custGeom>
              <a:avLst/>
              <a:gdLst>
                <a:gd name="T0" fmla="*/ 162 w 425"/>
                <a:gd name="T1" fmla="*/ 204 h 204"/>
                <a:gd name="T2" fmla="*/ 425 w 425"/>
                <a:gd name="T3" fmla="*/ 0 h 204"/>
                <a:gd name="T4" fmla="*/ 270 w 425"/>
                <a:gd name="T5" fmla="*/ 0 h 204"/>
                <a:gd name="T6" fmla="*/ 0 w 425"/>
                <a:gd name="T7" fmla="*/ 204 h 204"/>
                <a:gd name="T8" fmla="*/ 162 w 425"/>
                <a:gd name="T9" fmla="*/ 204 h 204"/>
                <a:gd name="T10" fmla="*/ 0 60000 65536"/>
                <a:gd name="T11" fmla="*/ 0 60000 65536"/>
                <a:gd name="T12" fmla="*/ 0 60000 65536"/>
                <a:gd name="T13" fmla="*/ 0 60000 65536"/>
                <a:gd name="T14" fmla="*/ 0 60000 65536"/>
                <a:gd name="T15" fmla="*/ 0 w 425"/>
                <a:gd name="T16" fmla="*/ 0 h 204"/>
                <a:gd name="T17" fmla="*/ 425 w 425"/>
                <a:gd name="T18" fmla="*/ 204 h 204"/>
              </a:gdLst>
              <a:ahLst/>
              <a:cxnLst>
                <a:cxn ang="T10">
                  <a:pos x="T0" y="T1"/>
                </a:cxn>
                <a:cxn ang="T11">
                  <a:pos x="T2" y="T3"/>
                </a:cxn>
                <a:cxn ang="T12">
                  <a:pos x="T4" y="T5"/>
                </a:cxn>
                <a:cxn ang="T13">
                  <a:pos x="T6" y="T7"/>
                </a:cxn>
                <a:cxn ang="T14">
                  <a:pos x="T8" y="T9"/>
                </a:cxn>
              </a:cxnLst>
              <a:rect l="T15" t="T16" r="T17" b="T18"/>
              <a:pathLst>
                <a:path w="425" h="204">
                  <a:moveTo>
                    <a:pt x="162" y="204"/>
                  </a:moveTo>
                  <a:lnTo>
                    <a:pt x="425" y="0"/>
                  </a:lnTo>
                  <a:lnTo>
                    <a:pt x="270" y="0"/>
                  </a:lnTo>
                  <a:lnTo>
                    <a:pt x="0" y="204"/>
                  </a:lnTo>
                  <a:lnTo>
                    <a:pt x="162" y="204"/>
                  </a:lnTo>
                  <a:close/>
                </a:path>
              </a:pathLst>
            </a:custGeom>
            <a:solidFill>
              <a:srgbClr val="333399"/>
            </a:solidFill>
            <a:ln w="9525">
              <a:solidFill>
                <a:srgbClr val="333399"/>
              </a:solidFill>
              <a:round/>
              <a:headEnd/>
              <a:tailEnd/>
            </a:ln>
          </p:spPr>
          <p:txBody>
            <a:bodyPr/>
            <a:lstStyle/>
            <a:p>
              <a:endParaRPr lang="es-ES_tradnl"/>
            </a:p>
          </p:txBody>
        </p:sp>
        <p:sp>
          <p:nvSpPr>
            <p:cNvPr id="33805" name="Freeform 15"/>
            <p:cNvSpPr>
              <a:spLocks/>
            </p:cNvSpPr>
            <p:nvPr/>
          </p:nvSpPr>
          <p:spPr bwMode="auto">
            <a:xfrm>
              <a:off x="2077" y="1838"/>
              <a:ext cx="270" cy="870"/>
            </a:xfrm>
            <a:custGeom>
              <a:avLst/>
              <a:gdLst>
                <a:gd name="T0" fmla="*/ 0 w 270"/>
                <a:gd name="T1" fmla="*/ 870 h 870"/>
                <a:gd name="T2" fmla="*/ 0 w 270"/>
                <a:gd name="T3" fmla="*/ 204 h 870"/>
                <a:gd name="T4" fmla="*/ 270 w 270"/>
                <a:gd name="T5" fmla="*/ 0 h 870"/>
                <a:gd name="T6" fmla="*/ 270 w 270"/>
                <a:gd name="T7" fmla="*/ 666 h 870"/>
                <a:gd name="T8" fmla="*/ 0 w 270"/>
                <a:gd name="T9" fmla="*/ 870 h 870"/>
                <a:gd name="T10" fmla="*/ 0 60000 65536"/>
                <a:gd name="T11" fmla="*/ 0 60000 65536"/>
                <a:gd name="T12" fmla="*/ 0 60000 65536"/>
                <a:gd name="T13" fmla="*/ 0 60000 65536"/>
                <a:gd name="T14" fmla="*/ 0 60000 65536"/>
                <a:gd name="T15" fmla="*/ 0 w 270"/>
                <a:gd name="T16" fmla="*/ 0 h 870"/>
                <a:gd name="T17" fmla="*/ 270 w 270"/>
                <a:gd name="T18" fmla="*/ 870 h 870"/>
              </a:gdLst>
              <a:ahLst/>
              <a:cxnLst>
                <a:cxn ang="T10">
                  <a:pos x="T0" y="T1"/>
                </a:cxn>
                <a:cxn ang="T11">
                  <a:pos x="T2" y="T3"/>
                </a:cxn>
                <a:cxn ang="T12">
                  <a:pos x="T4" y="T5"/>
                </a:cxn>
                <a:cxn ang="T13">
                  <a:pos x="T6" y="T7"/>
                </a:cxn>
                <a:cxn ang="T14">
                  <a:pos x="T8" y="T9"/>
                </a:cxn>
              </a:cxnLst>
              <a:rect l="T15" t="T16" r="T17" b="T18"/>
              <a:pathLst>
                <a:path w="270" h="870">
                  <a:moveTo>
                    <a:pt x="0" y="870"/>
                  </a:moveTo>
                  <a:lnTo>
                    <a:pt x="0" y="204"/>
                  </a:lnTo>
                  <a:lnTo>
                    <a:pt x="270" y="0"/>
                  </a:lnTo>
                  <a:lnTo>
                    <a:pt x="270" y="666"/>
                  </a:lnTo>
                  <a:lnTo>
                    <a:pt x="0" y="870"/>
                  </a:lnTo>
                  <a:close/>
                </a:path>
              </a:pathLst>
            </a:custGeom>
            <a:solidFill>
              <a:schemeClr val="bg2"/>
            </a:solidFill>
            <a:ln w="9525">
              <a:solidFill>
                <a:srgbClr val="333399"/>
              </a:solidFill>
              <a:round/>
              <a:headEnd/>
              <a:tailEnd/>
            </a:ln>
          </p:spPr>
          <p:txBody>
            <a:bodyPr/>
            <a:lstStyle/>
            <a:p>
              <a:endParaRPr lang="es-ES_tradnl"/>
            </a:p>
          </p:txBody>
        </p:sp>
        <p:sp>
          <p:nvSpPr>
            <p:cNvPr id="33806" name="Rectangle 16"/>
            <p:cNvSpPr>
              <a:spLocks noChangeArrowheads="1"/>
            </p:cNvSpPr>
            <p:nvPr/>
          </p:nvSpPr>
          <p:spPr bwMode="auto">
            <a:xfrm>
              <a:off x="1922" y="2042"/>
              <a:ext cx="155" cy="666"/>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07" name="Freeform 17"/>
            <p:cNvSpPr>
              <a:spLocks/>
            </p:cNvSpPr>
            <p:nvPr/>
          </p:nvSpPr>
          <p:spPr bwMode="auto">
            <a:xfrm>
              <a:off x="1922" y="1838"/>
              <a:ext cx="425" cy="204"/>
            </a:xfrm>
            <a:custGeom>
              <a:avLst/>
              <a:gdLst>
                <a:gd name="T0" fmla="*/ 155 w 425"/>
                <a:gd name="T1" fmla="*/ 204 h 204"/>
                <a:gd name="T2" fmla="*/ 425 w 425"/>
                <a:gd name="T3" fmla="*/ 0 h 204"/>
                <a:gd name="T4" fmla="*/ 263 w 425"/>
                <a:gd name="T5" fmla="*/ 0 h 204"/>
                <a:gd name="T6" fmla="*/ 0 w 425"/>
                <a:gd name="T7" fmla="*/ 204 h 204"/>
                <a:gd name="T8" fmla="*/ 155 w 425"/>
                <a:gd name="T9" fmla="*/ 204 h 204"/>
                <a:gd name="T10" fmla="*/ 0 60000 65536"/>
                <a:gd name="T11" fmla="*/ 0 60000 65536"/>
                <a:gd name="T12" fmla="*/ 0 60000 65536"/>
                <a:gd name="T13" fmla="*/ 0 60000 65536"/>
                <a:gd name="T14" fmla="*/ 0 60000 65536"/>
                <a:gd name="T15" fmla="*/ 0 w 425"/>
                <a:gd name="T16" fmla="*/ 0 h 204"/>
                <a:gd name="T17" fmla="*/ 425 w 425"/>
                <a:gd name="T18" fmla="*/ 204 h 204"/>
              </a:gdLst>
              <a:ahLst/>
              <a:cxnLst>
                <a:cxn ang="T10">
                  <a:pos x="T0" y="T1"/>
                </a:cxn>
                <a:cxn ang="T11">
                  <a:pos x="T2" y="T3"/>
                </a:cxn>
                <a:cxn ang="T12">
                  <a:pos x="T4" y="T5"/>
                </a:cxn>
                <a:cxn ang="T13">
                  <a:pos x="T6" y="T7"/>
                </a:cxn>
                <a:cxn ang="T14">
                  <a:pos x="T8" y="T9"/>
                </a:cxn>
              </a:cxnLst>
              <a:rect l="T15" t="T16" r="T17" b="T18"/>
              <a:pathLst>
                <a:path w="425" h="204">
                  <a:moveTo>
                    <a:pt x="155" y="204"/>
                  </a:moveTo>
                  <a:lnTo>
                    <a:pt x="425" y="0"/>
                  </a:lnTo>
                  <a:lnTo>
                    <a:pt x="263" y="0"/>
                  </a:lnTo>
                  <a:lnTo>
                    <a:pt x="0" y="204"/>
                  </a:lnTo>
                  <a:lnTo>
                    <a:pt x="155" y="204"/>
                  </a:lnTo>
                  <a:close/>
                </a:path>
              </a:pathLst>
            </a:custGeom>
            <a:solidFill>
              <a:schemeClr val="bg2"/>
            </a:solidFill>
            <a:ln w="9525">
              <a:solidFill>
                <a:srgbClr val="333399"/>
              </a:solidFill>
              <a:round/>
              <a:headEnd/>
              <a:tailEnd/>
            </a:ln>
          </p:spPr>
          <p:txBody>
            <a:bodyPr/>
            <a:lstStyle/>
            <a:p>
              <a:endParaRPr lang="es-ES_tradnl"/>
            </a:p>
          </p:txBody>
        </p:sp>
        <p:sp>
          <p:nvSpPr>
            <p:cNvPr id="33808" name="Freeform 18"/>
            <p:cNvSpPr>
              <a:spLocks/>
            </p:cNvSpPr>
            <p:nvPr/>
          </p:nvSpPr>
          <p:spPr bwMode="auto">
            <a:xfrm>
              <a:off x="2467" y="2108"/>
              <a:ext cx="270" cy="600"/>
            </a:xfrm>
            <a:custGeom>
              <a:avLst/>
              <a:gdLst>
                <a:gd name="T0" fmla="*/ 0 w 270"/>
                <a:gd name="T1" fmla="*/ 600 h 600"/>
                <a:gd name="T2" fmla="*/ 0 w 270"/>
                <a:gd name="T3" fmla="*/ 204 h 600"/>
                <a:gd name="T4" fmla="*/ 270 w 270"/>
                <a:gd name="T5" fmla="*/ 0 h 600"/>
                <a:gd name="T6" fmla="*/ 270 w 270"/>
                <a:gd name="T7" fmla="*/ 396 h 600"/>
                <a:gd name="T8" fmla="*/ 0 w 270"/>
                <a:gd name="T9" fmla="*/ 600 h 600"/>
                <a:gd name="T10" fmla="*/ 0 60000 65536"/>
                <a:gd name="T11" fmla="*/ 0 60000 65536"/>
                <a:gd name="T12" fmla="*/ 0 60000 65536"/>
                <a:gd name="T13" fmla="*/ 0 60000 65536"/>
                <a:gd name="T14" fmla="*/ 0 60000 65536"/>
                <a:gd name="T15" fmla="*/ 0 w 270"/>
                <a:gd name="T16" fmla="*/ 0 h 600"/>
                <a:gd name="T17" fmla="*/ 270 w 270"/>
                <a:gd name="T18" fmla="*/ 600 h 600"/>
              </a:gdLst>
              <a:ahLst/>
              <a:cxnLst>
                <a:cxn ang="T10">
                  <a:pos x="T0" y="T1"/>
                </a:cxn>
                <a:cxn ang="T11">
                  <a:pos x="T2" y="T3"/>
                </a:cxn>
                <a:cxn ang="T12">
                  <a:pos x="T4" y="T5"/>
                </a:cxn>
                <a:cxn ang="T13">
                  <a:pos x="T6" y="T7"/>
                </a:cxn>
                <a:cxn ang="T14">
                  <a:pos x="T8" y="T9"/>
                </a:cxn>
              </a:cxnLst>
              <a:rect l="T15" t="T16" r="T17" b="T18"/>
              <a:pathLst>
                <a:path w="270" h="600">
                  <a:moveTo>
                    <a:pt x="0" y="600"/>
                  </a:moveTo>
                  <a:lnTo>
                    <a:pt x="0" y="204"/>
                  </a:lnTo>
                  <a:lnTo>
                    <a:pt x="270" y="0"/>
                  </a:lnTo>
                  <a:lnTo>
                    <a:pt x="270" y="396"/>
                  </a:lnTo>
                  <a:lnTo>
                    <a:pt x="0" y="600"/>
                  </a:lnTo>
                  <a:close/>
                </a:path>
              </a:pathLst>
            </a:custGeom>
            <a:solidFill>
              <a:srgbClr val="333399"/>
            </a:solidFill>
            <a:ln w="9525">
              <a:solidFill>
                <a:srgbClr val="333399"/>
              </a:solidFill>
              <a:round/>
              <a:headEnd/>
              <a:tailEnd/>
            </a:ln>
          </p:spPr>
          <p:txBody>
            <a:bodyPr/>
            <a:lstStyle/>
            <a:p>
              <a:endParaRPr lang="es-ES_tradnl"/>
            </a:p>
          </p:txBody>
        </p:sp>
        <p:sp>
          <p:nvSpPr>
            <p:cNvPr id="33809" name="Rectangle 19"/>
            <p:cNvSpPr>
              <a:spLocks noChangeArrowheads="1"/>
            </p:cNvSpPr>
            <p:nvPr/>
          </p:nvSpPr>
          <p:spPr bwMode="auto">
            <a:xfrm>
              <a:off x="2311" y="2312"/>
              <a:ext cx="156" cy="396"/>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10" name="Freeform 20"/>
            <p:cNvSpPr>
              <a:spLocks/>
            </p:cNvSpPr>
            <p:nvPr/>
          </p:nvSpPr>
          <p:spPr bwMode="auto">
            <a:xfrm>
              <a:off x="2311" y="2108"/>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accent2"/>
            </a:solidFill>
            <a:ln w="9525">
              <a:solidFill>
                <a:srgbClr val="333399"/>
              </a:solidFill>
              <a:round/>
              <a:headEnd/>
              <a:tailEnd/>
            </a:ln>
          </p:spPr>
          <p:txBody>
            <a:bodyPr/>
            <a:lstStyle/>
            <a:p>
              <a:endParaRPr lang="es-ES_tradnl"/>
            </a:p>
          </p:txBody>
        </p:sp>
        <p:sp>
          <p:nvSpPr>
            <p:cNvPr id="33811" name="Freeform 21"/>
            <p:cNvSpPr>
              <a:spLocks/>
            </p:cNvSpPr>
            <p:nvPr/>
          </p:nvSpPr>
          <p:spPr bwMode="auto">
            <a:xfrm>
              <a:off x="2623" y="2240"/>
              <a:ext cx="270" cy="468"/>
            </a:xfrm>
            <a:custGeom>
              <a:avLst/>
              <a:gdLst>
                <a:gd name="T0" fmla="*/ 0 w 270"/>
                <a:gd name="T1" fmla="*/ 468 h 468"/>
                <a:gd name="T2" fmla="*/ 0 w 270"/>
                <a:gd name="T3" fmla="*/ 204 h 468"/>
                <a:gd name="T4" fmla="*/ 270 w 270"/>
                <a:gd name="T5" fmla="*/ 0 h 468"/>
                <a:gd name="T6" fmla="*/ 270 w 270"/>
                <a:gd name="T7" fmla="*/ 264 h 468"/>
                <a:gd name="T8" fmla="*/ 0 w 270"/>
                <a:gd name="T9" fmla="*/ 468 h 468"/>
                <a:gd name="T10" fmla="*/ 0 60000 65536"/>
                <a:gd name="T11" fmla="*/ 0 60000 65536"/>
                <a:gd name="T12" fmla="*/ 0 60000 65536"/>
                <a:gd name="T13" fmla="*/ 0 60000 65536"/>
                <a:gd name="T14" fmla="*/ 0 60000 65536"/>
                <a:gd name="T15" fmla="*/ 0 w 270"/>
                <a:gd name="T16" fmla="*/ 0 h 468"/>
                <a:gd name="T17" fmla="*/ 270 w 270"/>
                <a:gd name="T18" fmla="*/ 468 h 468"/>
              </a:gdLst>
              <a:ahLst/>
              <a:cxnLst>
                <a:cxn ang="T10">
                  <a:pos x="T0" y="T1"/>
                </a:cxn>
                <a:cxn ang="T11">
                  <a:pos x="T2" y="T3"/>
                </a:cxn>
                <a:cxn ang="T12">
                  <a:pos x="T4" y="T5"/>
                </a:cxn>
                <a:cxn ang="T13">
                  <a:pos x="T6" y="T7"/>
                </a:cxn>
                <a:cxn ang="T14">
                  <a:pos x="T8" y="T9"/>
                </a:cxn>
              </a:cxnLst>
              <a:rect l="T15" t="T16" r="T17" b="T18"/>
              <a:pathLst>
                <a:path w="270" h="468">
                  <a:moveTo>
                    <a:pt x="0" y="468"/>
                  </a:moveTo>
                  <a:lnTo>
                    <a:pt x="0" y="204"/>
                  </a:lnTo>
                  <a:lnTo>
                    <a:pt x="270" y="0"/>
                  </a:lnTo>
                  <a:lnTo>
                    <a:pt x="270" y="264"/>
                  </a:lnTo>
                  <a:lnTo>
                    <a:pt x="0" y="468"/>
                  </a:lnTo>
                  <a:close/>
                </a:path>
              </a:pathLst>
            </a:custGeom>
            <a:solidFill>
              <a:schemeClr val="bg2"/>
            </a:solidFill>
            <a:ln w="9525">
              <a:solidFill>
                <a:srgbClr val="333399"/>
              </a:solidFill>
              <a:round/>
              <a:headEnd/>
              <a:tailEnd/>
            </a:ln>
          </p:spPr>
          <p:txBody>
            <a:bodyPr/>
            <a:lstStyle/>
            <a:p>
              <a:endParaRPr lang="es-ES_tradnl"/>
            </a:p>
          </p:txBody>
        </p:sp>
        <p:sp>
          <p:nvSpPr>
            <p:cNvPr id="33812" name="Rectangle 22"/>
            <p:cNvSpPr>
              <a:spLocks noChangeArrowheads="1"/>
            </p:cNvSpPr>
            <p:nvPr/>
          </p:nvSpPr>
          <p:spPr bwMode="auto">
            <a:xfrm>
              <a:off x="2467" y="2444"/>
              <a:ext cx="156" cy="264"/>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13" name="Freeform 23"/>
            <p:cNvSpPr>
              <a:spLocks/>
            </p:cNvSpPr>
            <p:nvPr/>
          </p:nvSpPr>
          <p:spPr bwMode="auto">
            <a:xfrm>
              <a:off x="2467" y="2240"/>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bg2"/>
            </a:solidFill>
            <a:ln w="9525">
              <a:solidFill>
                <a:srgbClr val="333399"/>
              </a:solidFill>
              <a:round/>
              <a:headEnd/>
              <a:tailEnd/>
            </a:ln>
          </p:spPr>
          <p:txBody>
            <a:bodyPr/>
            <a:lstStyle/>
            <a:p>
              <a:endParaRPr lang="es-ES_tradnl"/>
            </a:p>
          </p:txBody>
        </p:sp>
        <p:sp>
          <p:nvSpPr>
            <p:cNvPr id="33814" name="Freeform 24"/>
            <p:cNvSpPr>
              <a:spLocks/>
            </p:cNvSpPr>
            <p:nvPr/>
          </p:nvSpPr>
          <p:spPr bwMode="auto">
            <a:xfrm>
              <a:off x="3019" y="2072"/>
              <a:ext cx="270" cy="636"/>
            </a:xfrm>
            <a:custGeom>
              <a:avLst/>
              <a:gdLst>
                <a:gd name="T0" fmla="*/ 0 w 270"/>
                <a:gd name="T1" fmla="*/ 636 h 636"/>
                <a:gd name="T2" fmla="*/ 0 w 270"/>
                <a:gd name="T3" fmla="*/ 204 h 636"/>
                <a:gd name="T4" fmla="*/ 270 w 270"/>
                <a:gd name="T5" fmla="*/ 0 h 636"/>
                <a:gd name="T6" fmla="*/ 270 w 270"/>
                <a:gd name="T7" fmla="*/ 432 h 636"/>
                <a:gd name="T8" fmla="*/ 0 w 270"/>
                <a:gd name="T9" fmla="*/ 636 h 636"/>
                <a:gd name="T10" fmla="*/ 0 60000 65536"/>
                <a:gd name="T11" fmla="*/ 0 60000 65536"/>
                <a:gd name="T12" fmla="*/ 0 60000 65536"/>
                <a:gd name="T13" fmla="*/ 0 60000 65536"/>
                <a:gd name="T14" fmla="*/ 0 60000 65536"/>
                <a:gd name="T15" fmla="*/ 0 w 270"/>
                <a:gd name="T16" fmla="*/ 0 h 636"/>
                <a:gd name="T17" fmla="*/ 270 w 270"/>
                <a:gd name="T18" fmla="*/ 636 h 636"/>
              </a:gdLst>
              <a:ahLst/>
              <a:cxnLst>
                <a:cxn ang="T10">
                  <a:pos x="T0" y="T1"/>
                </a:cxn>
                <a:cxn ang="T11">
                  <a:pos x="T2" y="T3"/>
                </a:cxn>
                <a:cxn ang="T12">
                  <a:pos x="T4" y="T5"/>
                </a:cxn>
                <a:cxn ang="T13">
                  <a:pos x="T6" y="T7"/>
                </a:cxn>
                <a:cxn ang="T14">
                  <a:pos x="T8" y="T9"/>
                </a:cxn>
              </a:cxnLst>
              <a:rect l="T15" t="T16" r="T17" b="T18"/>
              <a:pathLst>
                <a:path w="270" h="636">
                  <a:moveTo>
                    <a:pt x="0" y="636"/>
                  </a:moveTo>
                  <a:lnTo>
                    <a:pt x="0" y="204"/>
                  </a:lnTo>
                  <a:lnTo>
                    <a:pt x="270" y="0"/>
                  </a:lnTo>
                  <a:lnTo>
                    <a:pt x="270" y="432"/>
                  </a:lnTo>
                  <a:lnTo>
                    <a:pt x="0" y="636"/>
                  </a:lnTo>
                  <a:close/>
                </a:path>
              </a:pathLst>
            </a:custGeom>
            <a:solidFill>
              <a:srgbClr val="333399"/>
            </a:solidFill>
            <a:ln w="9525">
              <a:solidFill>
                <a:srgbClr val="333399"/>
              </a:solidFill>
              <a:round/>
              <a:headEnd/>
              <a:tailEnd/>
            </a:ln>
          </p:spPr>
          <p:txBody>
            <a:bodyPr/>
            <a:lstStyle/>
            <a:p>
              <a:endParaRPr lang="es-ES_tradnl"/>
            </a:p>
          </p:txBody>
        </p:sp>
        <p:sp>
          <p:nvSpPr>
            <p:cNvPr id="33815" name="Rectangle 25"/>
            <p:cNvSpPr>
              <a:spLocks noChangeArrowheads="1"/>
            </p:cNvSpPr>
            <p:nvPr/>
          </p:nvSpPr>
          <p:spPr bwMode="auto">
            <a:xfrm>
              <a:off x="2863" y="2276"/>
              <a:ext cx="156" cy="432"/>
            </a:xfrm>
            <a:prstGeom prst="rect">
              <a:avLst/>
            </a:prstGeom>
            <a:solidFill>
              <a:schemeClr val="accent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16" name="Freeform 26"/>
            <p:cNvSpPr>
              <a:spLocks/>
            </p:cNvSpPr>
            <p:nvPr/>
          </p:nvSpPr>
          <p:spPr bwMode="auto">
            <a:xfrm>
              <a:off x="2863" y="2072"/>
              <a:ext cx="426" cy="204"/>
            </a:xfrm>
            <a:custGeom>
              <a:avLst/>
              <a:gdLst>
                <a:gd name="T0" fmla="*/ 156 w 426"/>
                <a:gd name="T1" fmla="*/ 204 h 204"/>
                <a:gd name="T2" fmla="*/ 426 w 426"/>
                <a:gd name="T3" fmla="*/ 0 h 204"/>
                <a:gd name="T4" fmla="*/ 264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64" y="0"/>
                  </a:lnTo>
                  <a:lnTo>
                    <a:pt x="0" y="204"/>
                  </a:lnTo>
                  <a:lnTo>
                    <a:pt x="156" y="204"/>
                  </a:lnTo>
                  <a:close/>
                </a:path>
              </a:pathLst>
            </a:custGeom>
            <a:solidFill>
              <a:srgbClr val="333399"/>
            </a:solidFill>
            <a:ln w="9525">
              <a:solidFill>
                <a:srgbClr val="333399"/>
              </a:solidFill>
              <a:round/>
              <a:headEnd/>
              <a:tailEnd/>
            </a:ln>
          </p:spPr>
          <p:txBody>
            <a:bodyPr/>
            <a:lstStyle/>
            <a:p>
              <a:endParaRPr lang="es-ES_tradnl"/>
            </a:p>
          </p:txBody>
        </p:sp>
        <p:sp>
          <p:nvSpPr>
            <p:cNvPr id="33817" name="Freeform 27"/>
            <p:cNvSpPr>
              <a:spLocks/>
            </p:cNvSpPr>
            <p:nvPr/>
          </p:nvSpPr>
          <p:spPr bwMode="auto">
            <a:xfrm>
              <a:off x="3175" y="2384"/>
              <a:ext cx="270" cy="324"/>
            </a:xfrm>
            <a:custGeom>
              <a:avLst/>
              <a:gdLst>
                <a:gd name="T0" fmla="*/ 0 w 270"/>
                <a:gd name="T1" fmla="*/ 324 h 324"/>
                <a:gd name="T2" fmla="*/ 0 w 270"/>
                <a:gd name="T3" fmla="*/ 204 h 324"/>
                <a:gd name="T4" fmla="*/ 270 w 270"/>
                <a:gd name="T5" fmla="*/ 0 h 324"/>
                <a:gd name="T6" fmla="*/ 270 w 270"/>
                <a:gd name="T7" fmla="*/ 120 h 324"/>
                <a:gd name="T8" fmla="*/ 0 w 270"/>
                <a:gd name="T9" fmla="*/ 324 h 324"/>
                <a:gd name="T10" fmla="*/ 0 60000 65536"/>
                <a:gd name="T11" fmla="*/ 0 60000 65536"/>
                <a:gd name="T12" fmla="*/ 0 60000 65536"/>
                <a:gd name="T13" fmla="*/ 0 60000 65536"/>
                <a:gd name="T14" fmla="*/ 0 60000 65536"/>
                <a:gd name="T15" fmla="*/ 0 w 270"/>
                <a:gd name="T16" fmla="*/ 0 h 324"/>
                <a:gd name="T17" fmla="*/ 270 w 270"/>
                <a:gd name="T18" fmla="*/ 324 h 324"/>
              </a:gdLst>
              <a:ahLst/>
              <a:cxnLst>
                <a:cxn ang="T10">
                  <a:pos x="T0" y="T1"/>
                </a:cxn>
                <a:cxn ang="T11">
                  <a:pos x="T2" y="T3"/>
                </a:cxn>
                <a:cxn ang="T12">
                  <a:pos x="T4" y="T5"/>
                </a:cxn>
                <a:cxn ang="T13">
                  <a:pos x="T6" y="T7"/>
                </a:cxn>
                <a:cxn ang="T14">
                  <a:pos x="T8" y="T9"/>
                </a:cxn>
              </a:cxnLst>
              <a:rect l="T15" t="T16" r="T17" b="T18"/>
              <a:pathLst>
                <a:path w="270" h="324">
                  <a:moveTo>
                    <a:pt x="0" y="324"/>
                  </a:moveTo>
                  <a:lnTo>
                    <a:pt x="0" y="204"/>
                  </a:lnTo>
                  <a:lnTo>
                    <a:pt x="270" y="0"/>
                  </a:lnTo>
                  <a:lnTo>
                    <a:pt x="270" y="120"/>
                  </a:lnTo>
                  <a:lnTo>
                    <a:pt x="0" y="324"/>
                  </a:lnTo>
                  <a:close/>
                </a:path>
              </a:pathLst>
            </a:custGeom>
            <a:solidFill>
              <a:schemeClr val="bg2"/>
            </a:solidFill>
            <a:ln w="9525">
              <a:solidFill>
                <a:srgbClr val="333399"/>
              </a:solidFill>
              <a:round/>
              <a:headEnd/>
              <a:tailEnd/>
            </a:ln>
          </p:spPr>
          <p:txBody>
            <a:bodyPr/>
            <a:lstStyle/>
            <a:p>
              <a:endParaRPr lang="es-ES_tradnl"/>
            </a:p>
          </p:txBody>
        </p:sp>
        <p:sp>
          <p:nvSpPr>
            <p:cNvPr id="33818" name="Rectangle 28"/>
            <p:cNvSpPr>
              <a:spLocks noChangeArrowheads="1"/>
            </p:cNvSpPr>
            <p:nvPr/>
          </p:nvSpPr>
          <p:spPr bwMode="auto">
            <a:xfrm>
              <a:off x="3019" y="2588"/>
              <a:ext cx="156" cy="120"/>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19" name="Freeform 29"/>
            <p:cNvSpPr>
              <a:spLocks/>
            </p:cNvSpPr>
            <p:nvPr/>
          </p:nvSpPr>
          <p:spPr bwMode="auto">
            <a:xfrm>
              <a:off x="3019" y="2384"/>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bg2"/>
            </a:solidFill>
            <a:ln w="9525">
              <a:solidFill>
                <a:srgbClr val="333399"/>
              </a:solidFill>
              <a:round/>
              <a:headEnd/>
              <a:tailEnd/>
            </a:ln>
          </p:spPr>
          <p:txBody>
            <a:bodyPr/>
            <a:lstStyle/>
            <a:p>
              <a:endParaRPr lang="es-ES_tradnl"/>
            </a:p>
          </p:txBody>
        </p:sp>
        <p:sp>
          <p:nvSpPr>
            <p:cNvPr id="33820" name="Freeform 30"/>
            <p:cNvSpPr>
              <a:spLocks/>
            </p:cNvSpPr>
            <p:nvPr/>
          </p:nvSpPr>
          <p:spPr bwMode="auto">
            <a:xfrm>
              <a:off x="3565" y="2450"/>
              <a:ext cx="270" cy="258"/>
            </a:xfrm>
            <a:custGeom>
              <a:avLst/>
              <a:gdLst>
                <a:gd name="T0" fmla="*/ 0 w 270"/>
                <a:gd name="T1" fmla="*/ 258 h 258"/>
                <a:gd name="T2" fmla="*/ 0 w 270"/>
                <a:gd name="T3" fmla="*/ 204 h 258"/>
                <a:gd name="T4" fmla="*/ 270 w 270"/>
                <a:gd name="T5" fmla="*/ 0 h 258"/>
                <a:gd name="T6" fmla="*/ 270 w 270"/>
                <a:gd name="T7" fmla="*/ 54 h 258"/>
                <a:gd name="T8" fmla="*/ 0 w 270"/>
                <a:gd name="T9" fmla="*/ 258 h 258"/>
                <a:gd name="T10" fmla="*/ 0 60000 65536"/>
                <a:gd name="T11" fmla="*/ 0 60000 65536"/>
                <a:gd name="T12" fmla="*/ 0 60000 65536"/>
                <a:gd name="T13" fmla="*/ 0 60000 65536"/>
                <a:gd name="T14" fmla="*/ 0 60000 65536"/>
                <a:gd name="T15" fmla="*/ 0 w 270"/>
                <a:gd name="T16" fmla="*/ 0 h 258"/>
                <a:gd name="T17" fmla="*/ 270 w 270"/>
                <a:gd name="T18" fmla="*/ 258 h 258"/>
              </a:gdLst>
              <a:ahLst/>
              <a:cxnLst>
                <a:cxn ang="T10">
                  <a:pos x="T0" y="T1"/>
                </a:cxn>
                <a:cxn ang="T11">
                  <a:pos x="T2" y="T3"/>
                </a:cxn>
                <a:cxn ang="T12">
                  <a:pos x="T4" y="T5"/>
                </a:cxn>
                <a:cxn ang="T13">
                  <a:pos x="T6" y="T7"/>
                </a:cxn>
                <a:cxn ang="T14">
                  <a:pos x="T8" y="T9"/>
                </a:cxn>
              </a:cxnLst>
              <a:rect l="T15" t="T16" r="T17" b="T18"/>
              <a:pathLst>
                <a:path w="270" h="258">
                  <a:moveTo>
                    <a:pt x="0" y="258"/>
                  </a:moveTo>
                  <a:lnTo>
                    <a:pt x="0" y="204"/>
                  </a:lnTo>
                  <a:lnTo>
                    <a:pt x="270" y="0"/>
                  </a:lnTo>
                  <a:lnTo>
                    <a:pt x="270" y="54"/>
                  </a:lnTo>
                  <a:lnTo>
                    <a:pt x="0" y="258"/>
                  </a:lnTo>
                  <a:close/>
                </a:path>
              </a:pathLst>
            </a:custGeom>
            <a:solidFill>
              <a:srgbClr val="800080"/>
            </a:solidFill>
            <a:ln w="9525">
              <a:solidFill>
                <a:srgbClr val="333399"/>
              </a:solidFill>
              <a:round/>
              <a:headEnd/>
              <a:tailEnd/>
            </a:ln>
          </p:spPr>
          <p:txBody>
            <a:bodyPr/>
            <a:lstStyle/>
            <a:p>
              <a:endParaRPr lang="es-ES_tradnl"/>
            </a:p>
          </p:txBody>
        </p:sp>
        <p:sp>
          <p:nvSpPr>
            <p:cNvPr id="33821" name="Rectangle 31"/>
            <p:cNvSpPr>
              <a:spLocks noChangeArrowheads="1"/>
            </p:cNvSpPr>
            <p:nvPr/>
          </p:nvSpPr>
          <p:spPr bwMode="auto">
            <a:xfrm>
              <a:off x="3409" y="2654"/>
              <a:ext cx="156" cy="54"/>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22" name="Freeform 32"/>
            <p:cNvSpPr>
              <a:spLocks/>
            </p:cNvSpPr>
            <p:nvPr/>
          </p:nvSpPr>
          <p:spPr bwMode="auto">
            <a:xfrm>
              <a:off x="3408" y="2445"/>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rgbClr val="333399"/>
            </a:solidFill>
            <a:ln w="9525">
              <a:solidFill>
                <a:srgbClr val="333399"/>
              </a:solidFill>
              <a:round/>
              <a:headEnd/>
              <a:tailEnd/>
            </a:ln>
          </p:spPr>
          <p:txBody>
            <a:bodyPr/>
            <a:lstStyle/>
            <a:p>
              <a:endParaRPr lang="es-ES_tradnl"/>
            </a:p>
          </p:txBody>
        </p:sp>
        <p:sp>
          <p:nvSpPr>
            <p:cNvPr id="33823" name="Freeform 33"/>
            <p:cNvSpPr>
              <a:spLocks/>
            </p:cNvSpPr>
            <p:nvPr/>
          </p:nvSpPr>
          <p:spPr bwMode="auto">
            <a:xfrm>
              <a:off x="3727" y="2420"/>
              <a:ext cx="264" cy="288"/>
            </a:xfrm>
            <a:custGeom>
              <a:avLst/>
              <a:gdLst>
                <a:gd name="T0" fmla="*/ 0 w 264"/>
                <a:gd name="T1" fmla="*/ 288 h 288"/>
                <a:gd name="T2" fmla="*/ 0 w 264"/>
                <a:gd name="T3" fmla="*/ 204 h 288"/>
                <a:gd name="T4" fmla="*/ 264 w 264"/>
                <a:gd name="T5" fmla="*/ 0 h 288"/>
                <a:gd name="T6" fmla="*/ 264 w 264"/>
                <a:gd name="T7" fmla="*/ 84 h 288"/>
                <a:gd name="T8" fmla="*/ 0 w 264"/>
                <a:gd name="T9" fmla="*/ 288 h 288"/>
                <a:gd name="T10" fmla="*/ 0 60000 65536"/>
                <a:gd name="T11" fmla="*/ 0 60000 65536"/>
                <a:gd name="T12" fmla="*/ 0 60000 65536"/>
                <a:gd name="T13" fmla="*/ 0 60000 65536"/>
                <a:gd name="T14" fmla="*/ 0 60000 65536"/>
                <a:gd name="T15" fmla="*/ 0 w 264"/>
                <a:gd name="T16" fmla="*/ 0 h 288"/>
                <a:gd name="T17" fmla="*/ 264 w 264"/>
                <a:gd name="T18" fmla="*/ 288 h 288"/>
              </a:gdLst>
              <a:ahLst/>
              <a:cxnLst>
                <a:cxn ang="T10">
                  <a:pos x="T0" y="T1"/>
                </a:cxn>
                <a:cxn ang="T11">
                  <a:pos x="T2" y="T3"/>
                </a:cxn>
                <a:cxn ang="T12">
                  <a:pos x="T4" y="T5"/>
                </a:cxn>
                <a:cxn ang="T13">
                  <a:pos x="T6" y="T7"/>
                </a:cxn>
                <a:cxn ang="T14">
                  <a:pos x="T8" y="T9"/>
                </a:cxn>
              </a:cxnLst>
              <a:rect l="T15" t="T16" r="T17" b="T18"/>
              <a:pathLst>
                <a:path w="264" h="288">
                  <a:moveTo>
                    <a:pt x="0" y="288"/>
                  </a:moveTo>
                  <a:lnTo>
                    <a:pt x="0" y="204"/>
                  </a:lnTo>
                  <a:lnTo>
                    <a:pt x="264" y="0"/>
                  </a:lnTo>
                  <a:lnTo>
                    <a:pt x="264" y="84"/>
                  </a:lnTo>
                  <a:lnTo>
                    <a:pt x="0" y="288"/>
                  </a:lnTo>
                  <a:close/>
                </a:path>
              </a:pathLst>
            </a:custGeom>
            <a:solidFill>
              <a:schemeClr val="bg2"/>
            </a:solidFill>
            <a:ln w="9525">
              <a:solidFill>
                <a:srgbClr val="333399"/>
              </a:solidFill>
              <a:round/>
              <a:headEnd/>
              <a:tailEnd/>
            </a:ln>
          </p:spPr>
          <p:txBody>
            <a:bodyPr/>
            <a:lstStyle/>
            <a:p>
              <a:endParaRPr lang="es-ES_tradnl"/>
            </a:p>
          </p:txBody>
        </p:sp>
        <p:sp>
          <p:nvSpPr>
            <p:cNvPr id="33824" name="Rectangle 34"/>
            <p:cNvSpPr>
              <a:spLocks noChangeArrowheads="1"/>
            </p:cNvSpPr>
            <p:nvPr/>
          </p:nvSpPr>
          <p:spPr bwMode="auto">
            <a:xfrm>
              <a:off x="3565" y="2624"/>
              <a:ext cx="162" cy="84"/>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25" name="Freeform 35"/>
            <p:cNvSpPr>
              <a:spLocks/>
            </p:cNvSpPr>
            <p:nvPr/>
          </p:nvSpPr>
          <p:spPr bwMode="auto">
            <a:xfrm>
              <a:off x="3565" y="2422"/>
              <a:ext cx="426" cy="204"/>
            </a:xfrm>
            <a:custGeom>
              <a:avLst/>
              <a:gdLst>
                <a:gd name="T0" fmla="*/ 162 w 426"/>
                <a:gd name="T1" fmla="*/ 204 h 204"/>
                <a:gd name="T2" fmla="*/ 426 w 426"/>
                <a:gd name="T3" fmla="*/ 0 h 204"/>
                <a:gd name="T4" fmla="*/ 270 w 426"/>
                <a:gd name="T5" fmla="*/ 0 h 204"/>
                <a:gd name="T6" fmla="*/ 0 w 426"/>
                <a:gd name="T7" fmla="*/ 204 h 204"/>
                <a:gd name="T8" fmla="*/ 162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62" y="204"/>
                  </a:moveTo>
                  <a:lnTo>
                    <a:pt x="426" y="0"/>
                  </a:lnTo>
                  <a:lnTo>
                    <a:pt x="270" y="0"/>
                  </a:lnTo>
                  <a:lnTo>
                    <a:pt x="0" y="204"/>
                  </a:lnTo>
                  <a:lnTo>
                    <a:pt x="162" y="204"/>
                  </a:lnTo>
                  <a:close/>
                </a:path>
              </a:pathLst>
            </a:custGeom>
            <a:solidFill>
              <a:schemeClr val="bg2"/>
            </a:solidFill>
            <a:ln w="9525">
              <a:solidFill>
                <a:srgbClr val="333399"/>
              </a:solidFill>
              <a:round/>
              <a:headEnd/>
              <a:tailEnd/>
            </a:ln>
          </p:spPr>
          <p:txBody>
            <a:bodyPr/>
            <a:lstStyle/>
            <a:p>
              <a:endParaRPr lang="es-ES_tradnl"/>
            </a:p>
          </p:txBody>
        </p:sp>
        <p:sp>
          <p:nvSpPr>
            <p:cNvPr id="33826" name="Freeform 36"/>
            <p:cNvSpPr>
              <a:spLocks/>
            </p:cNvSpPr>
            <p:nvPr/>
          </p:nvSpPr>
          <p:spPr bwMode="auto">
            <a:xfrm>
              <a:off x="4117" y="2432"/>
              <a:ext cx="270" cy="276"/>
            </a:xfrm>
            <a:custGeom>
              <a:avLst/>
              <a:gdLst>
                <a:gd name="T0" fmla="*/ 0 w 270"/>
                <a:gd name="T1" fmla="*/ 276 h 276"/>
                <a:gd name="T2" fmla="*/ 0 w 270"/>
                <a:gd name="T3" fmla="*/ 204 h 276"/>
                <a:gd name="T4" fmla="*/ 270 w 270"/>
                <a:gd name="T5" fmla="*/ 0 h 276"/>
                <a:gd name="T6" fmla="*/ 270 w 270"/>
                <a:gd name="T7" fmla="*/ 72 h 276"/>
                <a:gd name="T8" fmla="*/ 0 w 270"/>
                <a:gd name="T9" fmla="*/ 276 h 276"/>
                <a:gd name="T10" fmla="*/ 0 60000 65536"/>
                <a:gd name="T11" fmla="*/ 0 60000 65536"/>
                <a:gd name="T12" fmla="*/ 0 60000 65536"/>
                <a:gd name="T13" fmla="*/ 0 60000 65536"/>
                <a:gd name="T14" fmla="*/ 0 60000 65536"/>
                <a:gd name="T15" fmla="*/ 0 w 270"/>
                <a:gd name="T16" fmla="*/ 0 h 276"/>
                <a:gd name="T17" fmla="*/ 270 w 270"/>
                <a:gd name="T18" fmla="*/ 276 h 276"/>
              </a:gdLst>
              <a:ahLst/>
              <a:cxnLst>
                <a:cxn ang="T10">
                  <a:pos x="T0" y="T1"/>
                </a:cxn>
                <a:cxn ang="T11">
                  <a:pos x="T2" y="T3"/>
                </a:cxn>
                <a:cxn ang="T12">
                  <a:pos x="T4" y="T5"/>
                </a:cxn>
                <a:cxn ang="T13">
                  <a:pos x="T6" y="T7"/>
                </a:cxn>
                <a:cxn ang="T14">
                  <a:pos x="T8" y="T9"/>
                </a:cxn>
              </a:cxnLst>
              <a:rect l="T15" t="T16" r="T17" b="T18"/>
              <a:pathLst>
                <a:path w="270" h="276">
                  <a:moveTo>
                    <a:pt x="0" y="276"/>
                  </a:moveTo>
                  <a:lnTo>
                    <a:pt x="0" y="204"/>
                  </a:lnTo>
                  <a:lnTo>
                    <a:pt x="270" y="0"/>
                  </a:lnTo>
                  <a:lnTo>
                    <a:pt x="270" y="72"/>
                  </a:lnTo>
                  <a:lnTo>
                    <a:pt x="0" y="276"/>
                  </a:lnTo>
                  <a:close/>
                </a:path>
              </a:pathLst>
            </a:custGeom>
            <a:solidFill>
              <a:srgbClr val="800080"/>
            </a:solidFill>
            <a:ln w="9525">
              <a:solidFill>
                <a:srgbClr val="333399"/>
              </a:solidFill>
              <a:round/>
              <a:headEnd/>
              <a:tailEnd/>
            </a:ln>
          </p:spPr>
          <p:txBody>
            <a:bodyPr/>
            <a:lstStyle/>
            <a:p>
              <a:endParaRPr lang="es-ES_tradnl"/>
            </a:p>
          </p:txBody>
        </p:sp>
        <p:sp>
          <p:nvSpPr>
            <p:cNvPr id="33827" name="Rectangle 37"/>
            <p:cNvSpPr>
              <a:spLocks noChangeArrowheads="1"/>
            </p:cNvSpPr>
            <p:nvPr/>
          </p:nvSpPr>
          <p:spPr bwMode="auto">
            <a:xfrm>
              <a:off x="3961" y="2636"/>
              <a:ext cx="156" cy="72"/>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28" name="Freeform 38"/>
            <p:cNvSpPr>
              <a:spLocks/>
            </p:cNvSpPr>
            <p:nvPr/>
          </p:nvSpPr>
          <p:spPr bwMode="auto">
            <a:xfrm>
              <a:off x="3961" y="2432"/>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accent2"/>
            </a:solidFill>
            <a:ln w="9525">
              <a:solidFill>
                <a:srgbClr val="333399"/>
              </a:solidFill>
              <a:round/>
              <a:headEnd/>
              <a:tailEnd/>
            </a:ln>
          </p:spPr>
          <p:txBody>
            <a:bodyPr/>
            <a:lstStyle/>
            <a:p>
              <a:endParaRPr lang="es-ES_tradnl"/>
            </a:p>
          </p:txBody>
        </p:sp>
        <p:sp>
          <p:nvSpPr>
            <p:cNvPr id="33829" name="Freeform 39"/>
            <p:cNvSpPr>
              <a:spLocks/>
            </p:cNvSpPr>
            <p:nvPr/>
          </p:nvSpPr>
          <p:spPr bwMode="auto">
            <a:xfrm>
              <a:off x="4273" y="2342"/>
              <a:ext cx="270" cy="366"/>
            </a:xfrm>
            <a:custGeom>
              <a:avLst/>
              <a:gdLst>
                <a:gd name="T0" fmla="*/ 0 w 270"/>
                <a:gd name="T1" fmla="*/ 366 h 366"/>
                <a:gd name="T2" fmla="*/ 0 w 270"/>
                <a:gd name="T3" fmla="*/ 204 h 366"/>
                <a:gd name="T4" fmla="*/ 270 w 270"/>
                <a:gd name="T5" fmla="*/ 0 h 366"/>
                <a:gd name="T6" fmla="*/ 270 w 270"/>
                <a:gd name="T7" fmla="*/ 162 h 366"/>
                <a:gd name="T8" fmla="*/ 0 w 270"/>
                <a:gd name="T9" fmla="*/ 366 h 366"/>
                <a:gd name="T10" fmla="*/ 0 60000 65536"/>
                <a:gd name="T11" fmla="*/ 0 60000 65536"/>
                <a:gd name="T12" fmla="*/ 0 60000 65536"/>
                <a:gd name="T13" fmla="*/ 0 60000 65536"/>
                <a:gd name="T14" fmla="*/ 0 60000 65536"/>
                <a:gd name="T15" fmla="*/ 0 w 270"/>
                <a:gd name="T16" fmla="*/ 0 h 366"/>
                <a:gd name="T17" fmla="*/ 270 w 270"/>
                <a:gd name="T18" fmla="*/ 366 h 366"/>
              </a:gdLst>
              <a:ahLst/>
              <a:cxnLst>
                <a:cxn ang="T10">
                  <a:pos x="T0" y="T1"/>
                </a:cxn>
                <a:cxn ang="T11">
                  <a:pos x="T2" y="T3"/>
                </a:cxn>
                <a:cxn ang="T12">
                  <a:pos x="T4" y="T5"/>
                </a:cxn>
                <a:cxn ang="T13">
                  <a:pos x="T6" y="T7"/>
                </a:cxn>
                <a:cxn ang="T14">
                  <a:pos x="T8" y="T9"/>
                </a:cxn>
              </a:cxnLst>
              <a:rect l="T15" t="T16" r="T17" b="T18"/>
              <a:pathLst>
                <a:path w="270" h="366">
                  <a:moveTo>
                    <a:pt x="0" y="366"/>
                  </a:moveTo>
                  <a:lnTo>
                    <a:pt x="0" y="204"/>
                  </a:lnTo>
                  <a:lnTo>
                    <a:pt x="270" y="0"/>
                  </a:lnTo>
                  <a:lnTo>
                    <a:pt x="270" y="162"/>
                  </a:lnTo>
                  <a:lnTo>
                    <a:pt x="0" y="366"/>
                  </a:lnTo>
                  <a:close/>
                </a:path>
              </a:pathLst>
            </a:custGeom>
            <a:solidFill>
              <a:schemeClr val="bg2"/>
            </a:solidFill>
            <a:ln w="9525">
              <a:solidFill>
                <a:srgbClr val="333399"/>
              </a:solidFill>
              <a:round/>
              <a:headEnd/>
              <a:tailEnd/>
            </a:ln>
          </p:spPr>
          <p:txBody>
            <a:bodyPr/>
            <a:lstStyle/>
            <a:p>
              <a:endParaRPr lang="es-ES_tradnl"/>
            </a:p>
          </p:txBody>
        </p:sp>
        <p:sp>
          <p:nvSpPr>
            <p:cNvPr id="33830" name="Rectangle 40"/>
            <p:cNvSpPr>
              <a:spLocks noChangeArrowheads="1"/>
            </p:cNvSpPr>
            <p:nvPr/>
          </p:nvSpPr>
          <p:spPr bwMode="auto">
            <a:xfrm>
              <a:off x="4117" y="2546"/>
              <a:ext cx="156" cy="162"/>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31" name="Freeform 41"/>
            <p:cNvSpPr>
              <a:spLocks/>
            </p:cNvSpPr>
            <p:nvPr/>
          </p:nvSpPr>
          <p:spPr bwMode="auto">
            <a:xfrm>
              <a:off x="4117" y="2342"/>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bg2"/>
            </a:solidFill>
            <a:ln w="9525">
              <a:solidFill>
                <a:srgbClr val="333399"/>
              </a:solidFill>
              <a:round/>
              <a:headEnd/>
              <a:tailEnd/>
            </a:ln>
          </p:spPr>
          <p:txBody>
            <a:bodyPr/>
            <a:lstStyle/>
            <a:p>
              <a:endParaRPr lang="es-ES_tradnl"/>
            </a:p>
          </p:txBody>
        </p:sp>
        <p:sp>
          <p:nvSpPr>
            <p:cNvPr id="33832" name="Freeform 42"/>
            <p:cNvSpPr>
              <a:spLocks/>
            </p:cNvSpPr>
            <p:nvPr/>
          </p:nvSpPr>
          <p:spPr bwMode="auto">
            <a:xfrm>
              <a:off x="4668" y="2396"/>
              <a:ext cx="264" cy="312"/>
            </a:xfrm>
            <a:custGeom>
              <a:avLst/>
              <a:gdLst>
                <a:gd name="T0" fmla="*/ 0 w 264"/>
                <a:gd name="T1" fmla="*/ 312 h 312"/>
                <a:gd name="T2" fmla="*/ 0 w 264"/>
                <a:gd name="T3" fmla="*/ 204 h 312"/>
                <a:gd name="T4" fmla="*/ 264 w 264"/>
                <a:gd name="T5" fmla="*/ 0 h 312"/>
                <a:gd name="T6" fmla="*/ 264 w 264"/>
                <a:gd name="T7" fmla="*/ 108 h 312"/>
                <a:gd name="T8" fmla="*/ 0 w 264"/>
                <a:gd name="T9" fmla="*/ 312 h 312"/>
                <a:gd name="T10" fmla="*/ 0 60000 65536"/>
                <a:gd name="T11" fmla="*/ 0 60000 65536"/>
                <a:gd name="T12" fmla="*/ 0 60000 65536"/>
                <a:gd name="T13" fmla="*/ 0 60000 65536"/>
                <a:gd name="T14" fmla="*/ 0 60000 65536"/>
                <a:gd name="T15" fmla="*/ 0 w 264"/>
                <a:gd name="T16" fmla="*/ 0 h 312"/>
                <a:gd name="T17" fmla="*/ 264 w 264"/>
                <a:gd name="T18" fmla="*/ 312 h 312"/>
              </a:gdLst>
              <a:ahLst/>
              <a:cxnLst>
                <a:cxn ang="T10">
                  <a:pos x="T0" y="T1"/>
                </a:cxn>
                <a:cxn ang="T11">
                  <a:pos x="T2" y="T3"/>
                </a:cxn>
                <a:cxn ang="T12">
                  <a:pos x="T4" y="T5"/>
                </a:cxn>
                <a:cxn ang="T13">
                  <a:pos x="T6" y="T7"/>
                </a:cxn>
                <a:cxn ang="T14">
                  <a:pos x="T8" y="T9"/>
                </a:cxn>
              </a:cxnLst>
              <a:rect l="T15" t="T16" r="T17" b="T18"/>
              <a:pathLst>
                <a:path w="264" h="312">
                  <a:moveTo>
                    <a:pt x="0" y="312"/>
                  </a:moveTo>
                  <a:lnTo>
                    <a:pt x="0" y="204"/>
                  </a:lnTo>
                  <a:lnTo>
                    <a:pt x="264" y="0"/>
                  </a:lnTo>
                  <a:lnTo>
                    <a:pt x="264" y="108"/>
                  </a:lnTo>
                  <a:lnTo>
                    <a:pt x="0" y="312"/>
                  </a:lnTo>
                  <a:close/>
                </a:path>
              </a:pathLst>
            </a:custGeom>
            <a:solidFill>
              <a:srgbClr val="800080"/>
            </a:solidFill>
            <a:ln w="9525">
              <a:solidFill>
                <a:srgbClr val="333399"/>
              </a:solidFill>
              <a:round/>
              <a:headEnd/>
              <a:tailEnd/>
            </a:ln>
          </p:spPr>
          <p:txBody>
            <a:bodyPr/>
            <a:lstStyle/>
            <a:p>
              <a:endParaRPr lang="es-ES_tradnl"/>
            </a:p>
          </p:txBody>
        </p:sp>
        <p:sp>
          <p:nvSpPr>
            <p:cNvPr id="33833" name="Rectangle 43"/>
            <p:cNvSpPr>
              <a:spLocks noChangeArrowheads="1"/>
            </p:cNvSpPr>
            <p:nvPr/>
          </p:nvSpPr>
          <p:spPr bwMode="auto">
            <a:xfrm>
              <a:off x="4507" y="2600"/>
              <a:ext cx="161" cy="108"/>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34" name="Freeform 44"/>
            <p:cNvSpPr>
              <a:spLocks/>
            </p:cNvSpPr>
            <p:nvPr/>
          </p:nvSpPr>
          <p:spPr bwMode="auto">
            <a:xfrm>
              <a:off x="4507" y="2396"/>
              <a:ext cx="425" cy="204"/>
            </a:xfrm>
            <a:custGeom>
              <a:avLst/>
              <a:gdLst>
                <a:gd name="T0" fmla="*/ 161 w 425"/>
                <a:gd name="T1" fmla="*/ 204 h 204"/>
                <a:gd name="T2" fmla="*/ 425 w 425"/>
                <a:gd name="T3" fmla="*/ 0 h 204"/>
                <a:gd name="T4" fmla="*/ 269 w 425"/>
                <a:gd name="T5" fmla="*/ 0 h 204"/>
                <a:gd name="T6" fmla="*/ 0 w 425"/>
                <a:gd name="T7" fmla="*/ 204 h 204"/>
                <a:gd name="T8" fmla="*/ 161 w 425"/>
                <a:gd name="T9" fmla="*/ 204 h 204"/>
                <a:gd name="T10" fmla="*/ 0 60000 65536"/>
                <a:gd name="T11" fmla="*/ 0 60000 65536"/>
                <a:gd name="T12" fmla="*/ 0 60000 65536"/>
                <a:gd name="T13" fmla="*/ 0 60000 65536"/>
                <a:gd name="T14" fmla="*/ 0 60000 65536"/>
                <a:gd name="T15" fmla="*/ 0 w 425"/>
                <a:gd name="T16" fmla="*/ 0 h 204"/>
                <a:gd name="T17" fmla="*/ 425 w 425"/>
                <a:gd name="T18" fmla="*/ 204 h 204"/>
              </a:gdLst>
              <a:ahLst/>
              <a:cxnLst>
                <a:cxn ang="T10">
                  <a:pos x="T0" y="T1"/>
                </a:cxn>
                <a:cxn ang="T11">
                  <a:pos x="T2" y="T3"/>
                </a:cxn>
                <a:cxn ang="T12">
                  <a:pos x="T4" y="T5"/>
                </a:cxn>
                <a:cxn ang="T13">
                  <a:pos x="T6" y="T7"/>
                </a:cxn>
                <a:cxn ang="T14">
                  <a:pos x="T8" y="T9"/>
                </a:cxn>
              </a:cxnLst>
              <a:rect l="T15" t="T16" r="T17" b="T18"/>
              <a:pathLst>
                <a:path w="425" h="204">
                  <a:moveTo>
                    <a:pt x="161" y="204"/>
                  </a:moveTo>
                  <a:lnTo>
                    <a:pt x="425" y="0"/>
                  </a:lnTo>
                  <a:lnTo>
                    <a:pt x="269" y="0"/>
                  </a:lnTo>
                  <a:lnTo>
                    <a:pt x="0" y="204"/>
                  </a:lnTo>
                  <a:lnTo>
                    <a:pt x="161" y="204"/>
                  </a:lnTo>
                  <a:close/>
                </a:path>
              </a:pathLst>
            </a:custGeom>
            <a:solidFill>
              <a:schemeClr val="accent2"/>
            </a:solidFill>
            <a:ln w="9525">
              <a:solidFill>
                <a:srgbClr val="333399"/>
              </a:solidFill>
              <a:round/>
              <a:headEnd/>
              <a:tailEnd/>
            </a:ln>
          </p:spPr>
          <p:txBody>
            <a:bodyPr/>
            <a:lstStyle/>
            <a:p>
              <a:endParaRPr lang="es-ES_tradnl"/>
            </a:p>
          </p:txBody>
        </p:sp>
        <p:sp>
          <p:nvSpPr>
            <p:cNvPr id="33835" name="Freeform 45"/>
            <p:cNvSpPr>
              <a:spLocks/>
            </p:cNvSpPr>
            <p:nvPr/>
          </p:nvSpPr>
          <p:spPr bwMode="auto">
            <a:xfrm>
              <a:off x="4824" y="2300"/>
              <a:ext cx="270" cy="408"/>
            </a:xfrm>
            <a:custGeom>
              <a:avLst/>
              <a:gdLst>
                <a:gd name="T0" fmla="*/ 0 w 270"/>
                <a:gd name="T1" fmla="*/ 408 h 408"/>
                <a:gd name="T2" fmla="*/ 0 w 270"/>
                <a:gd name="T3" fmla="*/ 204 h 408"/>
                <a:gd name="T4" fmla="*/ 270 w 270"/>
                <a:gd name="T5" fmla="*/ 0 h 408"/>
                <a:gd name="T6" fmla="*/ 270 w 270"/>
                <a:gd name="T7" fmla="*/ 204 h 408"/>
                <a:gd name="T8" fmla="*/ 0 w 270"/>
                <a:gd name="T9" fmla="*/ 408 h 408"/>
                <a:gd name="T10" fmla="*/ 0 60000 65536"/>
                <a:gd name="T11" fmla="*/ 0 60000 65536"/>
                <a:gd name="T12" fmla="*/ 0 60000 65536"/>
                <a:gd name="T13" fmla="*/ 0 60000 65536"/>
                <a:gd name="T14" fmla="*/ 0 60000 65536"/>
                <a:gd name="T15" fmla="*/ 0 w 270"/>
                <a:gd name="T16" fmla="*/ 0 h 408"/>
                <a:gd name="T17" fmla="*/ 270 w 270"/>
                <a:gd name="T18" fmla="*/ 408 h 408"/>
              </a:gdLst>
              <a:ahLst/>
              <a:cxnLst>
                <a:cxn ang="T10">
                  <a:pos x="T0" y="T1"/>
                </a:cxn>
                <a:cxn ang="T11">
                  <a:pos x="T2" y="T3"/>
                </a:cxn>
                <a:cxn ang="T12">
                  <a:pos x="T4" y="T5"/>
                </a:cxn>
                <a:cxn ang="T13">
                  <a:pos x="T6" y="T7"/>
                </a:cxn>
                <a:cxn ang="T14">
                  <a:pos x="T8" y="T9"/>
                </a:cxn>
              </a:cxnLst>
              <a:rect l="T15" t="T16" r="T17" b="T18"/>
              <a:pathLst>
                <a:path w="270" h="408">
                  <a:moveTo>
                    <a:pt x="0" y="408"/>
                  </a:moveTo>
                  <a:lnTo>
                    <a:pt x="0" y="204"/>
                  </a:lnTo>
                  <a:lnTo>
                    <a:pt x="270" y="0"/>
                  </a:lnTo>
                  <a:lnTo>
                    <a:pt x="270" y="204"/>
                  </a:lnTo>
                  <a:lnTo>
                    <a:pt x="0" y="408"/>
                  </a:lnTo>
                  <a:close/>
                </a:path>
              </a:pathLst>
            </a:custGeom>
            <a:solidFill>
              <a:schemeClr val="bg2"/>
            </a:solidFill>
            <a:ln w="9525">
              <a:solidFill>
                <a:srgbClr val="333399"/>
              </a:solidFill>
              <a:round/>
              <a:headEnd/>
              <a:tailEnd/>
            </a:ln>
          </p:spPr>
          <p:txBody>
            <a:bodyPr/>
            <a:lstStyle/>
            <a:p>
              <a:endParaRPr lang="es-ES_tradnl"/>
            </a:p>
          </p:txBody>
        </p:sp>
        <p:sp>
          <p:nvSpPr>
            <p:cNvPr id="33836" name="Rectangle 46"/>
            <p:cNvSpPr>
              <a:spLocks noChangeArrowheads="1"/>
            </p:cNvSpPr>
            <p:nvPr/>
          </p:nvSpPr>
          <p:spPr bwMode="auto">
            <a:xfrm>
              <a:off x="4668" y="2504"/>
              <a:ext cx="156" cy="204"/>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37" name="Freeform 47"/>
            <p:cNvSpPr>
              <a:spLocks/>
            </p:cNvSpPr>
            <p:nvPr/>
          </p:nvSpPr>
          <p:spPr bwMode="auto">
            <a:xfrm>
              <a:off x="4668" y="2300"/>
              <a:ext cx="426" cy="204"/>
            </a:xfrm>
            <a:custGeom>
              <a:avLst/>
              <a:gdLst>
                <a:gd name="T0" fmla="*/ 156 w 426"/>
                <a:gd name="T1" fmla="*/ 204 h 204"/>
                <a:gd name="T2" fmla="*/ 426 w 426"/>
                <a:gd name="T3" fmla="*/ 0 h 204"/>
                <a:gd name="T4" fmla="*/ 264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64" y="0"/>
                  </a:lnTo>
                  <a:lnTo>
                    <a:pt x="0" y="204"/>
                  </a:lnTo>
                  <a:lnTo>
                    <a:pt x="156" y="204"/>
                  </a:lnTo>
                  <a:close/>
                </a:path>
              </a:pathLst>
            </a:custGeom>
            <a:solidFill>
              <a:schemeClr val="bg2"/>
            </a:solidFill>
            <a:ln w="9525">
              <a:solidFill>
                <a:srgbClr val="333399"/>
              </a:solidFill>
              <a:round/>
              <a:headEnd/>
              <a:tailEnd/>
            </a:ln>
          </p:spPr>
          <p:txBody>
            <a:bodyPr/>
            <a:lstStyle/>
            <a:p>
              <a:endParaRPr lang="es-ES_tradnl"/>
            </a:p>
          </p:txBody>
        </p:sp>
        <p:sp>
          <p:nvSpPr>
            <p:cNvPr id="33838" name="Freeform 48"/>
            <p:cNvSpPr>
              <a:spLocks/>
            </p:cNvSpPr>
            <p:nvPr/>
          </p:nvSpPr>
          <p:spPr bwMode="auto">
            <a:xfrm>
              <a:off x="5214" y="2450"/>
              <a:ext cx="270" cy="258"/>
            </a:xfrm>
            <a:custGeom>
              <a:avLst/>
              <a:gdLst>
                <a:gd name="T0" fmla="*/ 0 w 270"/>
                <a:gd name="T1" fmla="*/ 258 h 258"/>
                <a:gd name="T2" fmla="*/ 0 w 270"/>
                <a:gd name="T3" fmla="*/ 204 h 258"/>
                <a:gd name="T4" fmla="*/ 270 w 270"/>
                <a:gd name="T5" fmla="*/ 0 h 258"/>
                <a:gd name="T6" fmla="*/ 270 w 270"/>
                <a:gd name="T7" fmla="*/ 54 h 258"/>
                <a:gd name="T8" fmla="*/ 0 w 270"/>
                <a:gd name="T9" fmla="*/ 258 h 258"/>
                <a:gd name="T10" fmla="*/ 0 60000 65536"/>
                <a:gd name="T11" fmla="*/ 0 60000 65536"/>
                <a:gd name="T12" fmla="*/ 0 60000 65536"/>
                <a:gd name="T13" fmla="*/ 0 60000 65536"/>
                <a:gd name="T14" fmla="*/ 0 60000 65536"/>
                <a:gd name="T15" fmla="*/ 0 w 270"/>
                <a:gd name="T16" fmla="*/ 0 h 258"/>
                <a:gd name="T17" fmla="*/ 270 w 270"/>
                <a:gd name="T18" fmla="*/ 258 h 258"/>
              </a:gdLst>
              <a:ahLst/>
              <a:cxnLst>
                <a:cxn ang="T10">
                  <a:pos x="T0" y="T1"/>
                </a:cxn>
                <a:cxn ang="T11">
                  <a:pos x="T2" y="T3"/>
                </a:cxn>
                <a:cxn ang="T12">
                  <a:pos x="T4" y="T5"/>
                </a:cxn>
                <a:cxn ang="T13">
                  <a:pos x="T6" y="T7"/>
                </a:cxn>
                <a:cxn ang="T14">
                  <a:pos x="T8" y="T9"/>
                </a:cxn>
              </a:cxnLst>
              <a:rect l="T15" t="T16" r="T17" b="T18"/>
              <a:pathLst>
                <a:path w="270" h="258">
                  <a:moveTo>
                    <a:pt x="0" y="258"/>
                  </a:moveTo>
                  <a:lnTo>
                    <a:pt x="0" y="204"/>
                  </a:lnTo>
                  <a:lnTo>
                    <a:pt x="270" y="0"/>
                  </a:lnTo>
                  <a:lnTo>
                    <a:pt x="270" y="54"/>
                  </a:lnTo>
                  <a:lnTo>
                    <a:pt x="0" y="258"/>
                  </a:lnTo>
                  <a:close/>
                </a:path>
              </a:pathLst>
            </a:custGeom>
            <a:solidFill>
              <a:srgbClr val="800080"/>
            </a:solidFill>
            <a:ln w="9525">
              <a:solidFill>
                <a:srgbClr val="333399"/>
              </a:solidFill>
              <a:round/>
              <a:headEnd/>
              <a:tailEnd/>
            </a:ln>
          </p:spPr>
          <p:txBody>
            <a:bodyPr/>
            <a:lstStyle/>
            <a:p>
              <a:endParaRPr lang="es-ES_tradnl"/>
            </a:p>
          </p:txBody>
        </p:sp>
        <p:sp>
          <p:nvSpPr>
            <p:cNvPr id="33839" name="Rectangle 49"/>
            <p:cNvSpPr>
              <a:spLocks noChangeArrowheads="1"/>
            </p:cNvSpPr>
            <p:nvPr/>
          </p:nvSpPr>
          <p:spPr bwMode="auto">
            <a:xfrm>
              <a:off x="5058" y="2654"/>
              <a:ext cx="156" cy="54"/>
            </a:xfrm>
            <a:prstGeom prst="rect">
              <a:avLst/>
            </a:prstGeom>
            <a:solidFill>
              <a:srgbClr val="333399"/>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40" name="Freeform 50"/>
            <p:cNvSpPr>
              <a:spLocks/>
            </p:cNvSpPr>
            <p:nvPr/>
          </p:nvSpPr>
          <p:spPr bwMode="auto">
            <a:xfrm>
              <a:off x="5058" y="2450"/>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accent2"/>
            </a:solidFill>
            <a:ln w="9525">
              <a:solidFill>
                <a:srgbClr val="333399"/>
              </a:solidFill>
              <a:round/>
              <a:headEnd/>
              <a:tailEnd/>
            </a:ln>
          </p:spPr>
          <p:txBody>
            <a:bodyPr/>
            <a:lstStyle/>
            <a:p>
              <a:endParaRPr lang="es-ES_tradnl"/>
            </a:p>
          </p:txBody>
        </p:sp>
        <p:sp>
          <p:nvSpPr>
            <p:cNvPr id="33841" name="Freeform 51"/>
            <p:cNvSpPr>
              <a:spLocks/>
            </p:cNvSpPr>
            <p:nvPr/>
          </p:nvSpPr>
          <p:spPr bwMode="auto">
            <a:xfrm>
              <a:off x="5370" y="2078"/>
              <a:ext cx="270" cy="630"/>
            </a:xfrm>
            <a:custGeom>
              <a:avLst/>
              <a:gdLst>
                <a:gd name="T0" fmla="*/ 0 w 270"/>
                <a:gd name="T1" fmla="*/ 630 h 630"/>
                <a:gd name="T2" fmla="*/ 0 w 270"/>
                <a:gd name="T3" fmla="*/ 204 h 630"/>
                <a:gd name="T4" fmla="*/ 270 w 270"/>
                <a:gd name="T5" fmla="*/ 0 h 630"/>
                <a:gd name="T6" fmla="*/ 270 w 270"/>
                <a:gd name="T7" fmla="*/ 426 h 630"/>
                <a:gd name="T8" fmla="*/ 0 w 270"/>
                <a:gd name="T9" fmla="*/ 630 h 630"/>
                <a:gd name="T10" fmla="*/ 0 60000 65536"/>
                <a:gd name="T11" fmla="*/ 0 60000 65536"/>
                <a:gd name="T12" fmla="*/ 0 60000 65536"/>
                <a:gd name="T13" fmla="*/ 0 60000 65536"/>
                <a:gd name="T14" fmla="*/ 0 60000 65536"/>
                <a:gd name="T15" fmla="*/ 0 w 270"/>
                <a:gd name="T16" fmla="*/ 0 h 630"/>
                <a:gd name="T17" fmla="*/ 270 w 270"/>
                <a:gd name="T18" fmla="*/ 630 h 630"/>
              </a:gdLst>
              <a:ahLst/>
              <a:cxnLst>
                <a:cxn ang="T10">
                  <a:pos x="T0" y="T1"/>
                </a:cxn>
                <a:cxn ang="T11">
                  <a:pos x="T2" y="T3"/>
                </a:cxn>
                <a:cxn ang="T12">
                  <a:pos x="T4" y="T5"/>
                </a:cxn>
                <a:cxn ang="T13">
                  <a:pos x="T6" y="T7"/>
                </a:cxn>
                <a:cxn ang="T14">
                  <a:pos x="T8" y="T9"/>
                </a:cxn>
              </a:cxnLst>
              <a:rect l="T15" t="T16" r="T17" b="T18"/>
              <a:pathLst>
                <a:path w="270" h="630">
                  <a:moveTo>
                    <a:pt x="0" y="630"/>
                  </a:moveTo>
                  <a:lnTo>
                    <a:pt x="0" y="204"/>
                  </a:lnTo>
                  <a:lnTo>
                    <a:pt x="270" y="0"/>
                  </a:lnTo>
                  <a:lnTo>
                    <a:pt x="270" y="426"/>
                  </a:lnTo>
                  <a:lnTo>
                    <a:pt x="0" y="630"/>
                  </a:lnTo>
                  <a:close/>
                </a:path>
              </a:pathLst>
            </a:custGeom>
            <a:solidFill>
              <a:schemeClr val="bg2"/>
            </a:solidFill>
            <a:ln w="9525">
              <a:solidFill>
                <a:srgbClr val="333399"/>
              </a:solidFill>
              <a:round/>
              <a:headEnd/>
              <a:tailEnd/>
            </a:ln>
          </p:spPr>
          <p:txBody>
            <a:bodyPr/>
            <a:lstStyle/>
            <a:p>
              <a:endParaRPr lang="es-ES_tradnl"/>
            </a:p>
          </p:txBody>
        </p:sp>
        <p:sp>
          <p:nvSpPr>
            <p:cNvPr id="33842" name="Rectangle 52"/>
            <p:cNvSpPr>
              <a:spLocks noChangeArrowheads="1"/>
            </p:cNvSpPr>
            <p:nvPr/>
          </p:nvSpPr>
          <p:spPr bwMode="auto">
            <a:xfrm>
              <a:off x="5214" y="2282"/>
              <a:ext cx="156" cy="426"/>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43" name="Freeform 53"/>
            <p:cNvSpPr>
              <a:spLocks/>
            </p:cNvSpPr>
            <p:nvPr/>
          </p:nvSpPr>
          <p:spPr bwMode="auto">
            <a:xfrm>
              <a:off x="5214" y="2078"/>
              <a:ext cx="426" cy="204"/>
            </a:xfrm>
            <a:custGeom>
              <a:avLst/>
              <a:gdLst>
                <a:gd name="T0" fmla="*/ 156 w 426"/>
                <a:gd name="T1" fmla="*/ 204 h 204"/>
                <a:gd name="T2" fmla="*/ 426 w 426"/>
                <a:gd name="T3" fmla="*/ 0 h 204"/>
                <a:gd name="T4" fmla="*/ 270 w 426"/>
                <a:gd name="T5" fmla="*/ 0 h 204"/>
                <a:gd name="T6" fmla="*/ 0 w 426"/>
                <a:gd name="T7" fmla="*/ 204 h 204"/>
                <a:gd name="T8" fmla="*/ 156 w 426"/>
                <a:gd name="T9" fmla="*/ 204 h 204"/>
                <a:gd name="T10" fmla="*/ 0 60000 65536"/>
                <a:gd name="T11" fmla="*/ 0 60000 65536"/>
                <a:gd name="T12" fmla="*/ 0 60000 65536"/>
                <a:gd name="T13" fmla="*/ 0 60000 65536"/>
                <a:gd name="T14" fmla="*/ 0 60000 65536"/>
                <a:gd name="T15" fmla="*/ 0 w 426"/>
                <a:gd name="T16" fmla="*/ 0 h 204"/>
                <a:gd name="T17" fmla="*/ 426 w 426"/>
                <a:gd name="T18" fmla="*/ 204 h 204"/>
              </a:gdLst>
              <a:ahLst/>
              <a:cxnLst>
                <a:cxn ang="T10">
                  <a:pos x="T0" y="T1"/>
                </a:cxn>
                <a:cxn ang="T11">
                  <a:pos x="T2" y="T3"/>
                </a:cxn>
                <a:cxn ang="T12">
                  <a:pos x="T4" y="T5"/>
                </a:cxn>
                <a:cxn ang="T13">
                  <a:pos x="T6" y="T7"/>
                </a:cxn>
                <a:cxn ang="T14">
                  <a:pos x="T8" y="T9"/>
                </a:cxn>
              </a:cxnLst>
              <a:rect l="T15" t="T16" r="T17" b="T18"/>
              <a:pathLst>
                <a:path w="426" h="204">
                  <a:moveTo>
                    <a:pt x="156" y="204"/>
                  </a:moveTo>
                  <a:lnTo>
                    <a:pt x="426" y="0"/>
                  </a:lnTo>
                  <a:lnTo>
                    <a:pt x="270" y="0"/>
                  </a:lnTo>
                  <a:lnTo>
                    <a:pt x="0" y="204"/>
                  </a:lnTo>
                  <a:lnTo>
                    <a:pt x="156" y="204"/>
                  </a:lnTo>
                  <a:close/>
                </a:path>
              </a:pathLst>
            </a:custGeom>
            <a:solidFill>
              <a:schemeClr val="bg2"/>
            </a:solidFill>
            <a:ln w="9525">
              <a:solidFill>
                <a:srgbClr val="333399"/>
              </a:solidFill>
              <a:round/>
              <a:headEnd/>
              <a:tailEnd/>
            </a:ln>
          </p:spPr>
          <p:txBody>
            <a:bodyPr/>
            <a:lstStyle/>
            <a:p>
              <a:endParaRPr lang="es-ES_tradnl"/>
            </a:p>
          </p:txBody>
        </p:sp>
        <p:sp>
          <p:nvSpPr>
            <p:cNvPr id="33844" name="Line 54"/>
            <p:cNvSpPr>
              <a:spLocks noChangeShapeType="1"/>
            </p:cNvSpPr>
            <p:nvPr/>
          </p:nvSpPr>
          <p:spPr bwMode="auto">
            <a:xfrm flipV="1">
              <a:off x="1094" y="549"/>
              <a:ext cx="1" cy="21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45" name="Line 55"/>
            <p:cNvSpPr>
              <a:spLocks noChangeShapeType="1"/>
            </p:cNvSpPr>
            <p:nvPr/>
          </p:nvSpPr>
          <p:spPr bwMode="auto">
            <a:xfrm flipH="1">
              <a:off x="1064" y="2708"/>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46" name="Line 56"/>
            <p:cNvSpPr>
              <a:spLocks noChangeShapeType="1"/>
            </p:cNvSpPr>
            <p:nvPr/>
          </p:nvSpPr>
          <p:spPr bwMode="auto">
            <a:xfrm flipH="1">
              <a:off x="1064" y="2348"/>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47" name="Line 57"/>
            <p:cNvSpPr>
              <a:spLocks noChangeShapeType="1"/>
            </p:cNvSpPr>
            <p:nvPr/>
          </p:nvSpPr>
          <p:spPr bwMode="auto">
            <a:xfrm flipH="1">
              <a:off x="1064" y="1988"/>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48" name="Line 58"/>
            <p:cNvSpPr>
              <a:spLocks noChangeShapeType="1"/>
            </p:cNvSpPr>
            <p:nvPr/>
          </p:nvSpPr>
          <p:spPr bwMode="auto">
            <a:xfrm flipH="1">
              <a:off x="1064" y="1629"/>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49" name="Line 59"/>
            <p:cNvSpPr>
              <a:spLocks noChangeShapeType="1"/>
            </p:cNvSpPr>
            <p:nvPr/>
          </p:nvSpPr>
          <p:spPr bwMode="auto">
            <a:xfrm flipH="1">
              <a:off x="1064" y="1269"/>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50" name="Line 60"/>
            <p:cNvSpPr>
              <a:spLocks noChangeShapeType="1"/>
            </p:cNvSpPr>
            <p:nvPr/>
          </p:nvSpPr>
          <p:spPr bwMode="auto">
            <a:xfrm flipH="1">
              <a:off x="1064" y="909"/>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51" name="Line 61"/>
            <p:cNvSpPr>
              <a:spLocks noChangeShapeType="1"/>
            </p:cNvSpPr>
            <p:nvPr/>
          </p:nvSpPr>
          <p:spPr bwMode="auto">
            <a:xfrm flipH="1">
              <a:off x="1064" y="549"/>
              <a:ext cx="30" cy="1"/>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52" name="Rectangle 62"/>
            <p:cNvSpPr>
              <a:spLocks noChangeArrowheads="1"/>
            </p:cNvSpPr>
            <p:nvPr/>
          </p:nvSpPr>
          <p:spPr bwMode="auto">
            <a:xfrm>
              <a:off x="936" y="2624"/>
              <a:ext cx="8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0</a:t>
              </a:r>
              <a:endParaRPr lang="en-GB" altLang="es-ES_tradnl" sz="4800"/>
            </a:p>
          </p:txBody>
        </p:sp>
        <p:sp>
          <p:nvSpPr>
            <p:cNvPr id="33853" name="Rectangle 63"/>
            <p:cNvSpPr>
              <a:spLocks noChangeArrowheads="1"/>
            </p:cNvSpPr>
            <p:nvPr/>
          </p:nvSpPr>
          <p:spPr bwMode="auto">
            <a:xfrm>
              <a:off x="862" y="2264"/>
              <a:ext cx="16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10</a:t>
              </a:r>
              <a:endParaRPr lang="en-GB" altLang="es-ES_tradnl" sz="4800"/>
            </a:p>
          </p:txBody>
        </p:sp>
        <p:sp>
          <p:nvSpPr>
            <p:cNvPr id="33854" name="Rectangle 64"/>
            <p:cNvSpPr>
              <a:spLocks noChangeArrowheads="1"/>
            </p:cNvSpPr>
            <p:nvPr/>
          </p:nvSpPr>
          <p:spPr bwMode="auto">
            <a:xfrm>
              <a:off x="862" y="1904"/>
              <a:ext cx="16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20</a:t>
              </a:r>
              <a:endParaRPr lang="en-GB" altLang="es-ES_tradnl" sz="4800"/>
            </a:p>
          </p:txBody>
        </p:sp>
        <p:sp>
          <p:nvSpPr>
            <p:cNvPr id="33855" name="Rectangle 65"/>
            <p:cNvSpPr>
              <a:spLocks noChangeArrowheads="1"/>
            </p:cNvSpPr>
            <p:nvPr/>
          </p:nvSpPr>
          <p:spPr bwMode="auto">
            <a:xfrm>
              <a:off x="862" y="1545"/>
              <a:ext cx="16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30</a:t>
              </a:r>
              <a:endParaRPr lang="en-GB" altLang="es-ES_tradnl" sz="4800"/>
            </a:p>
          </p:txBody>
        </p:sp>
        <p:sp>
          <p:nvSpPr>
            <p:cNvPr id="33856" name="Rectangle 66"/>
            <p:cNvSpPr>
              <a:spLocks noChangeArrowheads="1"/>
            </p:cNvSpPr>
            <p:nvPr/>
          </p:nvSpPr>
          <p:spPr bwMode="auto">
            <a:xfrm>
              <a:off x="862" y="1186"/>
              <a:ext cx="16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40</a:t>
              </a:r>
              <a:endParaRPr lang="en-GB" altLang="es-ES_tradnl" sz="4800"/>
            </a:p>
          </p:txBody>
        </p:sp>
        <p:sp>
          <p:nvSpPr>
            <p:cNvPr id="33857" name="Rectangle 67"/>
            <p:cNvSpPr>
              <a:spLocks noChangeArrowheads="1"/>
            </p:cNvSpPr>
            <p:nvPr/>
          </p:nvSpPr>
          <p:spPr bwMode="auto">
            <a:xfrm>
              <a:off x="862" y="824"/>
              <a:ext cx="16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50</a:t>
              </a:r>
              <a:endParaRPr lang="en-GB" altLang="es-ES_tradnl" sz="4800"/>
            </a:p>
          </p:txBody>
        </p:sp>
        <p:sp>
          <p:nvSpPr>
            <p:cNvPr id="33858" name="Rectangle 68"/>
            <p:cNvSpPr>
              <a:spLocks noChangeArrowheads="1"/>
            </p:cNvSpPr>
            <p:nvPr/>
          </p:nvSpPr>
          <p:spPr bwMode="auto">
            <a:xfrm>
              <a:off x="862" y="465"/>
              <a:ext cx="16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700"/>
                <a:t>60</a:t>
              </a:r>
              <a:endParaRPr lang="en-GB" altLang="es-ES_tradnl" sz="4800"/>
            </a:p>
          </p:txBody>
        </p:sp>
        <p:sp>
          <p:nvSpPr>
            <p:cNvPr id="33859" name="Line 69"/>
            <p:cNvSpPr>
              <a:spLocks noChangeShapeType="1"/>
            </p:cNvSpPr>
            <p:nvPr/>
          </p:nvSpPr>
          <p:spPr bwMode="auto">
            <a:xfrm>
              <a:off x="1094" y="2708"/>
              <a:ext cx="4396"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s-ES_tradnl"/>
            </a:p>
          </p:txBody>
        </p:sp>
        <p:sp>
          <p:nvSpPr>
            <p:cNvPr id="33860" name="Rectangle 70"/>
            <p:cNvSpPr>
              <a:spLocks noChangeArrowheads="1"/>
            </p:cNvSpPr>
            <p:nvPr/>
          </p:nvSpPr>
          <p:spPr bwMode="auto">
            <a:xfrm>
              <a:off x="3121" y="561"/>
              <a:ext cx="2363" cy="66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endParaRPr lang="en-GB" altLang="es-ES_tradnl" sz="1800">
                <a:latin typeface="Tahoma" charset="0"/>
              </a:endParaRPr>
            </a:p>
          </p:txBody>
        </p:sp>
        <p:sp>
          <p:nvSpPr>
            <p:cNvPr id="33861" name="Rectangle 71"/>
            <p:cNvSpPr>
              <a:spLocks noChangeArrowheads="1"/>
            </p:cNvSpPr>
            <p:nvPr/>
          </p:nvSpPr>
          <p:spPr bwMode="auto">
            <a:xfrm>
              <a:off x="3331" y="699"/>
              <a:ext cx="84" cy="84"/>
            </a:xfrm>
            <a:prstGeom prst="rect">
              <a:avLst/>
            </a:prstGeom>
            <a:solidFill>
              <a:schemeClr val="accent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62" name="Rectangle 72"/>
            <p:cNvSpPr>
              <a:spLocks noChangeArrowheads="1"/>
            </p:cNvSpPr>
            <p:nvPr/>
          </p:nvSpPr>
          <p:spPr bwMode="auto">
            <a:xfrm>
              <a:off x="3452" y="669"/>
              <a:ext cx="1201"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400"/>
                <a:t>Kessler (1993) (N=65)</a:t>
              </a:r>
              <a:endParaRPr lang="en-GB" altLang="es-ES_tradnl" sz="4400"/>
            </a:p>
          </p:txBody>
        </p:sp>
        <p:sp>
          <p:nvSpPr>
            <p:cNvPr id="33863" name="Rectangle 73"/>
            <p:cNvSpPr>
              <a:spLocks noChangeArrowheads="1"/>
            </p:cNvSpPr>
            <p:nvPr/>
          </p:nvSpPr>
          <p:spPr bwMode="auto">
            <a:xfrm>
              <a:off x="3331" y="1017"/>
              <a:ext cx="84" cy="84"/>
            </a:xfrm>
            <a:prstGeom prst="rect">
              <a:avLst/>
            </a:prstGeom>
            <a:solidFill>
              <a:schemeClr val="bg2"/>
            </a:solidFill>
            <a:ln w="9525">
              <a:solidFill>
                <a:srgbClr val="333399"/>
              </a:solidFill>
              <a:miter lim="800000"/>
              <a:headEnd/>
              <a:tailEnd/>
            </a:ln>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endParaRPr lang="es-ES_tradnl" altLang="es-ES_tradnl" sz="1800"/>
            </a:p>
          </p:txBody>
        </p:sp>
        <p:sp>
          <p:nvSpPr>
            <p:cNvPr id="33864" name="Rectangle 74"/>
            <p:cNvSpPr>
              <a:spLocks noChangeArrowheads="1"/>
            </p:cNvSpPr>
            <p:nvPr/>
          </p:nvSpPr>
          <p:spPr bwMode="auto">
            <a:xfrm>
              <a:off x="3463" y="987"/>
              <a:ext cx="1909"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50000"/>
                </a:spcBef>
                <a:buFontTx/>
                <a:buNone/>
              </a:pPr>
              <a:r>
                <a:rPr lang="en-GB" altLang="es-ES_tradnl" sz="1400"/>
                <a:t>Green and Lechner (1981) (N=215)</a:t>
              </a:r>
              <a:endParaRPr lang="en-GB" altLang="es-ES_tradnl" sz="4400"/>
            </a:p>
          </p:txBody>
        </p:sp>
        <p:sp>
          <p:nvSpPr>
            <p:cNvPr id="33865" name="Text Box 75"/>
            <p:cNvSpPr txBox="1">
              <a:spLocks noChangeArrowheads="1"/>
            </p:cNvSpPr>
            <p:nvPr/>
          </p:nvSpPr>
          <p:spPr bwMode="auto">
            <a:xfrm rot="-3354460">
              <a:off x="424" y="3150"/>
              <a:ext cx="1153"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Idiop</a:t>
              </a:r>
              <a:r>
                <a:rPr lang="en-US" altLang="es-ES_tradnl" sz="1300"/>
                <a:t>á</a:t>
              </a:r>
              <a:r>
                <a:rPr lang="en-GB" altLang="es-ES_tradnl" sz="1300"/>
                <a:t>tico</a:t>
              </a:r>
            </a:p>
          </p:txBody>
        </p:sp>
        <p:sp>
          <p:nvSpPr>
            <p:cNvPr id="33866" name="Text Box 76"/>
            <p:cNvSpPr txBox="1">
              <a:spLocks noChangeArrowheads="1"/>
            </p:cNvSpPr>
            <p:nvPr/>
          </p:nvSpPr>
          <p:spPr bwMode="auto">
            <a:xfrm rot="-3352271">
              <a:off x="1003" y="3075"/>
              <a:ext cx="11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 Enfermedades Autoinmunes</a:t>
              </a:r>
            </a:p>
          </p:txBody>
        </p:sp>
        <p:sp>
          <p:nvSpPr>
            <p:cNvPr id="33867" name="Text Box 77"/>
            <p:cNvSpPr txBox="1">
              <a:spLocks noChangeArrowheads="1"/>
            </p:cNvSpPr>
            <p:nvPr/>
          </p:nvSpPr>
          <p:spPr bwMode="auto">
            <a:xfrm rot="-3352271">
              <a:off x="1495" y="3103"/>
              <a:ext cx="1151"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Posparto</a:t>
              </a:r>
            </a:p>
          </p:txBody>
        </p:sp>
        <p:sp>
          <p:nvSpPr>
            <p:cNvPr id="33868" name="Text Box 78"/>
            <p:cNvSpPr txBox="1">
              <a:spLocks noChangeArrowheads="1"/>
            </p:cNvSpPr>
            <p:nvPr/>
          </p:nvSpPr>
          <p:spPr bwMode="auto">
            <a:xfrm rot="-3354460">
              <a:off x="2080" y="3151"/>
              <a:ext cx="1153"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Tumores S</a:t>
              </a:r>
              <a:r>
                <a:rPr lang="en-US" altLang="es-ES_tradnl" sz="1300"/>
                <a:t>ó</a:t>
              </a:r>
              <a:r>
                <a:rPr lang="en-GB" altLang="es-ES_tradnl" sz="1300"/>
                <a:t>lidos</a:t>
              </a:r>
            </a:p>
          </p:txBody>
        </p:sp>
        <p:sp>
          <p:nvSpPr>
            <p:cNvPr id="33869" name="Text Box 79"/>
            <p:cNvSpPr txBox="1">
              <a:spLocks noChangeArrowheads="1"/>
            </p:cNvSpPr>
            <p:nvPr/>
          </p:nvSpPr>
          <p:spPr bwMode="auto">
            <a:xfrm rot="-3352127">
              <a:off x="2451" y="3248"/>
              <a:ext cx="149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Neoplasias Linfoproliferativas</a:t>
              </a:r>
            </a:p>
          </p:txBody>
        </p:sp>
        <p:sp>
          <p:nvSpPr>
            <p:cNvPr id="33870" name="Text Box 80"/>
            <p:cNvSpPr txBox="1">
              <a:spLocks noChangeArrowheads="1"/>
            </p:cNvSpPr>
            <p:nvPr/>
          </p:nvSpPr>
          <p:spPr bwMode="auto">
            <a:xfrm rot="-3356992">
              <a:off x="3022" y="3294"/>
              <a:ext cx="1489"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Enfermedades cutaneas</a:t>
              </a:r>
            </a:p>
          </p:txBody>
        </p:sp>
        <p:sp>
          <p:nvSpPr>
            <p:cNvPr id="33871" name="Text Box 81"/>
            <p:cNvSpPr txBox="1">
              <a:spLocks noChangeArrowheads="1"/>
            </p:cNvSpPr>
            <p:nvPr/>
          </p:nvSpPr>
          <p:spPr bwMode="auto">
            <a:xfrm rot="-3356992">
              <a:off x="3521" y="3318"/>
              <a:ext cx="149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Asociado a drogas</a:t>
              </a:r>
            </a:p>
          </p:txBody>
        </p:sp>
        <p:sp>
          <p:nvSpPr>
            <p:cNvPr id="33872" name="Text Box 82"/>
            <p:cNvSpPr txBox="1">
              <a:spLocks noChangeArrowheads="1"/>
            </p:cNvSpPr>
            <p:nvPr/>
          </p:nvSpPr>
          <p:spPr bwMode="auto">
            <a:xfrm rot="-3356992">
              <a:off x="4099" y="3318"/>
              <a:ext cx="149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lgn="r">
                <a:spcBef>
                  <a:spcPct val="50000"/>
                </a:spcBef>
                <a:buFontTx/>
                <a:buNone/>
              </a:pPr>
              <a:r>
                <a:rPr lang="en-GB" altLang="es-ES_tradnl" sz="1300"/>
                <a:t>Otras</a:t>
              </a:r>
            </a:p>
          </p:txBody>
        </p:sp>
        <p:sp>
          <p:nvSpPr>
            <p:cNvPr id="33873" name="Text Box 83"/>
            <p:cNvSpPr txBox="1">
              <a:spLocks noChangeArrowheads="1"/>
            </p:cNvSpPr>
            <p:nvPr/>
          </p:nvSpPr>
          <p:spPr bwMode="auto">
            <a:xfrm rot="-5400000">
              <a:off x="151" y="1493"/>
              <a:ext cx="1129"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spcBef>
                  <a:spcPct val="20000"/>
                </a:spcBef>
                <a:buFont typeface="Arial" charset="0"/>
                <a:buChar char="•"/>
                <a:defRPr sz="3200">
                  <a:solidFill>
                    <a:schemeClr val="tx1"/>
                  </a:solidFill>
                  <a:latin typeface="Calibri" charset="0"/>
                </a:defRPr>
              </a:lvl1pPr>
              <a:lvl2pPr marL="742950" indent="-285750" defTabSz="762000">
                <a:spcBef>
                  <a:spcPct val="20000"/>
                </a:spcBef>
                <a:buFont typeface="Arial" charset="0"/>
                <a:buChar char="–"/>
                <a:defRPr sz="2800">
                  <a:solidFill>
                    <a:schemeClr val="tx1"/>
                  </a:solidFill>
                  <a:latin typeface="Calibri" charset="0"/>
                </a:defRPr>
              </a:lvl2pPr>
              <a:lvl3pPr marL="1143000" indent="-228600" defTabSz="762000">
                <a:spcBef>
                  <a:spcPct val="20000"/>
                </a:spcBef>
                <a:buFont typeface="Arial" charset="0"/>
                <a:buChar char="•"/>
                <a:defRPr sz="2400">
                  <a:solidFill>
                    <a:schemeClr val="tx1"/>
                  </a:solidFill>
                  <a:latin typeface="Calibri" charset="0"/>
                </a:defRPr>
              </a:lvl3pPr>
              <a:lvl4pPr marL="1600200" indent="-228600" defTabSz="762000">
                <a:spcBef>
                  <a:spcPct val="20000"/>
                </a:spcBef>
                <a:buFont typeface="Arial" charset="0"/>
                <a:buChar char="–"/>
                <a:defRPr sz="2000">
                  <a:solidFill>
                    <a:schemeClr val="tx1"/>
                  </a:solidFill>
                  <a:latin typeface="Calibri" charset="0"/>
                </a:defRPr>
              </a:lvl4pPr>
              <a:lvl5pPr marL="2057400" indent="-228600" defTabSz="762000">
                <a:spcBef>
                  <a:spcPct val="20000"/>
                </a:spcBef>
                <a:buFont typeface="Arial" charset="0"/>
                <a:buChar char="»"/>
                <a:defRPr sz="2000">
                  <a:solidFill>
                    <a:schemeClr val="tx1"/>
                  </a:solidFill>
                  <a:latin typeface="Calibri" charset="0"/>
                </a:defRPr>
              </a:lvl5pPr>
              <a:lvl6pPr marL="2514600" indent="-228600" defTabSz="7620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7620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7620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7620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50000"/>
                </a:spcBef>
                <a:buFontTx/>
                <a:buNone/>
              </a:pPr>
              <a:r>
                <a:rPr lang="en-GB" altLang="es-ES_tradnl" sz="1400"/>
                <a:t>Pacientes (%)</a:t>
              </a:r>
            </a:p>
          </p:txBody>
        </p:sp>
      </p:grpSp>
      <p:sp>
        <p:nvSpPr>
          <p:cNvPr id="83" name="Content Placeholder 2"/>
          <p:cNvSpPr txBox="1">
            <a:spLocks/>
          </p:cNvSpPr>
          <p:nvPr/>
        </p:nvSpPr>
        <p:spPr bwMode="auto">
          <a:xfrm>
            <a:off x="5227772" y="214462"/>
            <a:ext cx="4451449" cy="116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80000"/>
              <a:buFont typeface="Wingdings"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pPr>
            <a:r>
              <a:rPr lang="en-GB" altLang="es-ES_tradnl" sz="1600" b="1" dirty="0" smtClean="0"/>
              <a:t>-   </a:t>
            </a:r>
            <a:r>
              <a:rPr lang="en-GB" altLang="es-ES_tradnl" sz="1200" b="1" dirty="0" err="1" smtClean="0"/>
              <a:t>Idiop</a:t>
            </a:r>
            <a:r>
              <a:rPr lang="en-US" altLang="es-ES_tradnl" sz="1200" b="1" dirty="0" err="1" smtClean="0"/>
              <a:t>á</a:t>
            </a:r>
            <a:r>
              <a:rPr lang="en-GB" altLang="es-ES_tradnl" sz="1200" b="1" dirty="0" err="1" smtClean="0"/>
              <a:t>tico</a:t>
            </a:r>
            <a:r>
              <a:rPr lang="en-GB" altLang="es-ES_tradnl" sz="1200" b="1" dirty="0" smtClean="0"/>
              <a:t>                                        </a:t>
            </a:r>
            <a:r>
              <a:rPr lang="en-GB" altLang="es-ES_tradnl" sz="1600" b="1" dirty="0" smtClean="0"/>
              <a:t>50 %</a:t>
            </a:r>
            <a:endParaRPr lang="en-GB" altLang="es-ES_tradnl" sz="1200" b="1" dirty="0" smtClean="0"/>
          </a:p>
          <a:p>
            <a:pPr lvl="1"/>
            <a:endParaRPr lang="en-GB" altLang="es-ES_tradnl" sz="1200" dirty="0" smtClean="0"/>
          </a:p>
          <a:p>
            <a:pPr lvl="1"/>
            <a:r>
              <a:rPr lang="en-GB" altLang="es-ES_tradnl" sz="1200" dirty="0" err="1" smtClean="0"/>
              <a:t>Enfermedades</a:t>
            </a:r>
            <a:r>
              <a:rPr lang="en-GB" altLang="es-ES_tradnl" sz="1200" dirty="0" smtClean="0"/>
              <a:t> </a:t>
            </a:r>
            <a:r>
              <a:rPr lang="en-GB" altLang="es-ES_tradnl" sz="1200" dirty="0" err="1" smtClean="0"/>
              <a:t>Autoinmunes</a:t>
            </a:r>
            <a:r>
              <a:rPr lang="en-GB" altLang="es-ES_tradnl" sz="1200" dirty="0" smtClean="0"/>
              <a:t>   17-18 %</a:t>
            </a:r>
          </a:p>
          <a:p>
            <a:pPr lvl="1">
              <a:buFont typeface="Arial" charset="0"/>
              <a:buNone/>
            </a:pPr>
            <a:endParaRPr lang="en-GB" altLang="es-ES_tradnl" sz="1200" dirty="0" smtClean="0"/>
          </a:p>
          <a:p>
            <a:pPr lvl="1"/>
            <a:r>
              <a:rPr lang="en-GB" altLang="es-ES_tradnl" sz="1200" dirty="0" err="1" smtClean="0"/>
              <a:t>Embarazo</a:t>
            </a:r>
            <a:r>
              <a:rPr lang="en-GB" altLang="es-ES_tradnl" sz="1200" dirty="0" smtClean="0"/>
              <a:t> y </a:t>
            </a:r>
            <a:r>
              <a:rPr lang="en-GB" altLang="es-ES_tradnl" sz="1200" dirty="0" err="1" smtClean="0"/>
              <a:t>Posparto</a:t>
            </a:r>
            <a:r>
              <a:rPr lang="en-GB" altLang="es-ES_tradnl" sz="1200" dirty="0" smtClean="0"/>
              <a:t>                  8-10 %</a:t>
            </a:r>
          </a:p>
          <a:p>
            <a:pPr lvl="1"/>
            <a:endParaRPr lang="en-GB" altLang="es-ES_tradnl" sz="1200" dirty="0" smtClean="0"/>
          </a:p>
          <a:p>
            <a:pPr lvl="1"/>
            <a:r>
              <a:rPr lang="en-GB" altLang="es-ES_tradnl" sz="1200" dirty="0" smtClean="0"/>
              <a:t>Cancer                                           8-10 %</a:t>
            </a:r>
          </a:p>
          <a:p>
            <a:pPr lvl="1"/>
            <a:endParaRPr lang="en-GB" altLang="es-ES_tradnl" sz="1200" dirty="0"/>
          </a:p>
        </p:txBody>
      </p:sp>
      <p:sp>
        <p:nvSpPr>
          <p:cNvPr id="84" name="3 Elipse"/>
          <p:cNvSpPr/>
          <p:nvPr/>
        </p:nvSpPr>
        <p:spPr>
          <a:xfrm>
            <a:off x="7956376" y="92916"/>
            <a:ext cx="799576" cy="6486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endParaRPr lang="es-ES_tradnl" altLang="es-ES_tradnl" sz="1800">
              <a:solidFill>
                <a:srgbClr val="FFFFFF"/>
              </a:solidFill>
              <a:ea typeface="Arial" charset="0"/>
              <a:cs typeface="Arial" charset="0"/>
            </a:endParaRPr>
          </a:p>
        </p:txBody>
      </p:sp>
    </p:spTree>
    <p:extLst>
      <p:ext uri="{BB962C8B-B14F-4D97-AF65-F5344CB8AC3E}">
        <p14:creationId xmlns:p14="http://schemas.microsoft.com/office/powerpoint/2010/main" val="11120237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a:xfrm>
            <a:off x="666750" y="35897"/>
            <a:ext cx="7772400" cy="1143000"/>
          </a:xfrm>
        </p:spPr>
        <p:txBody>
          <a:bodyPr/>
          <a:lstStyle/>
          <a:p>
            <a:pPr eaLnBrk="1" hangingPunct="1"/>
            <a:r>
              <a:rPr lang="en-GB" altLang="es-ES_tradnl"/>
              <a:t>Hemofilia</a:t>
            </a:r>
            <a:r>
              <a:rPr lang="en-GB" altLang="es-ES_tradnl" dirty="0"/>
              <a:t> </a:t>
            </a:r>
            <a:r>
              <a:rPr lang="en-GB" altLang="es-ES_tradnl" dirty="0" err="1"/>
              <a:t>Adquirida</a:t>
            </a:r>
            <a:endParaRPr lang="en-US" altLang="es-ES_tradnl" dirty="0"/>
          </a:p>
        </p:txBody>
      </p:sp>
      <p:sp>
        <p:nvSpPr>
          <p:cNvPr id="37890" name="Content Placeholder 2"/>
          <p:cNvSpPr>
            <a:spLocks noGrp="1"/>
          </p:cNvSpPr>
          <p:nvPr>
            <p:ph idx="4294967295"/>
          </p:nvPr>
        </p:nvSpPr>
        <p:spPr>
          <a:xfrm>
            <a:off x="250825" y="1341438"/>
            <a:ext cx="8604250" cy="5516562"/>
          </a:xfrm>
        </p:spPr>
        <p:txBody>
          <a:bodyPr/>
          <a:lstStyle/>
          <a:p>
            <a:pPr eaLnBrk="1" hangingPunct="1"/>
            <a:r>
              <a:rPr lang="en-GB" altLang="es-ES_tradnl" b="1"/>
              <a:t>Diagn</a:t>
            </a:r>
            <a:r>
              <a:rPr lang="en-US" altLang="es-ES_tradnl" b="1"/>
              <a:t>ó</a:t>
            </a:r>
            <a:r>
              <a:rPr lang="en-GB" altLang="es-ES_tradnl" b="1"/>
              <a:t>stico</a:t>
            </a:r>
          </a:p>
          <a:p>
            <a:pPr lvl="1" eaLnBrk="1" hangingPunct="1"/>
            <a:r>
              <a:rPr lang="en-GB" altLang="es-ES_tradnl" b="1" i="1" u="sng"/>
              <a:t>TTPK prolongando </a:t>
            </a:r>
            <a:r>
              <a:rPr lang="en-GB" altLang="es-ES_tradnl"/>
              <a:t>con TP Normal </a:t>
            </a:r>
          </a:p>
          <a:p>
            <a:pPr lvl="2" eaLnBrk="1" hangingPunct="1"/>
            <a:r>
              <a:rPr lang="en-GB" altLang="es-ES_tradnl"/>
              <a:t>TTPK prolongando Aislado.</a:t>
            </a:r>
          </a:p>
          <a:p>
            <a:pPr lvl="1" eaLnBrk="1" hangingPunct="1">
              <a:buFont typeface="Arial" charset="0"/>
              <a:buNone/>
            </a:pPr>
            <a:endParaRPr lang="en-GB" altLang="es-ES_tradnl"/>
          </a:p>
          <a:p>
            <a:pPr lvl="1" eaLnBrk="1" hangingPunct="1"/>
            <a:r>
              <a:rPr lang="en-GB" altLang="es-ES_tradnl" b="1" i="1" u="sng"/>
              <a:t>NO CORRIGE</a:t>
            </a:r>
            <a:r>
              <a:rPr lang="en-GB" altLang="es-ES_tradnl"/>
              <a:t> </a:t>
            </a:r>
          </a:p>
          <a:p>
            <a:pPr lvl="2" eaLnBrk="1" hangingPunct="1"/>
            <a:r>
              <a:rPr lang="en-GB" altLang="es-ES_tradnl"/>
              <a:t>Mezcla con plasma normal post incubaci</a:t>
            </a:r>
            <a:r>
              <a:rPr lang="en-US" altLang="es-ES_tradnl"/>
              <a:t>ó</a:t>
            </a:r>
            <a:r>
              <a:rPr lang="en-GB" altLang="es-ES_tradnl"/>
              <a:t>n</a:t>
            </a:r>
          </a:p>
          <a:p>
            <a:pPr lvl="2" eaLnBrk="1" hangingPunct="1"/>
            <a:endParaRPr lang="en-GB" altLang="es-ES_tradnl"/>
          </a:p>
          <a:p>
            <a:pPr lvl="1" eaLnBrk="1" hangingPunct="1"/>
            <a:r>
              <a:rPr lang="en-GB" altLang="es-ES_tradnl"/>
              <a:t>FVIII muy disiminuido</a:t>
            </a:r>
          </a:p>
          <a:p>
            <a:pPr lvl="1" eaLnBrk="1" hangingPunct="1"/>
            <a:endParaRPr lang="en-GB" altLang="es-ES_tradnl"/>
          </a:p>
          <a:p>
            <a:pPr lvl="1" eaLnBrk="1" hangingPunct="1"/>
            <a:r>
              <a:rPr lang="en-GB" altLang="es-ES_tradnl"/>
              <a:t>Cuantificaci</a:t>
            </a:r>
            <a:r>
              <a:rPr lang="en-US" altLang="es-ES_tradnl"/>
              <a:t>ó</a:t>
            </a:r>
            <a:r>
              <a:rPr lang="en-GB" altLang="es-ES_tradnl"/>
              <a:t>n de inhibidor</a:t>
            </a:r>
          </a:p>
          <a:p>
            <a:pPr lvl="2" eaLnBrk="1" hangingPunct="1"/>
            <a:r>
              <a:rPr lang="en-GB" altLang="es-ES_tradnl"/>
              <a:t>Unidades Bethesda</a:t>
            </a:r>
          </a:p>
        </p:txBody>
      </p:sp>
    </p:spTree>
    <p:extLst>
      <p:ext uri="{BB962C8B-B14F-4D97-AF65-F5344CB8AC3E}">
        <p14:creationId xmlns:p14="http://schemas.microsoft.com/office/powerpoint/2010/main" val="9480076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idx="4294967295"/>
          </p:nvPr>
        </p:nvSpPr>
        <p:spPr>
          <a:xfrm>
            <a:off x="666750" y="14632"/>
            <a:ext cx="7772400" cy="1143000"/>
          </a:xfrm>
        </p:spPr>
        <p:txBody>
          <a:bodyPr/>
          <a:lstStyle/>
          <a:p>
            <a:pPr eaLnBrk="1" hangingPunct="1"/>
            <a:r>
              <a:rPr lang="en-GB" altLang="es-ES_tradnl" dirty="0" err="1"/>
              <a:t>Hemofilia</a:t>
            </a:r>
            <a:r>
              <a:rPr lang="en-GB" altLang="es-ES_tradnl" dirty="0"/>
              <a:t> </a:t>
            </a:r>
            <a:r>
              <a:rPr lang="en-GB" altLang="es-ES_tradnl" dirty="0" err="1"/>
              <a:t>Adquirida</a:t>
            </a:r>
            <a:endParaRPr lang="en-US" altLang="es-ES_tradnl" dirty="0"/>
          </a:p>
        </p:txBody>
      </p:sp>
      <p:sp>
        <p:nvSpPr>
          <p:cNvPr id="41986" name="Content Placeholder 2"/>
          <p:cNvSpPr>
            <a:spLocks noGrp="1"/>
          </p:cNvSpPr>
          <p:nvPr>
            <p:ph idx="4294967295"/>
          </p:nvPr>
        </p:nvSpPr>
        <p:spPr>
          <a:xfrm>
            <a:off x="250825" y="1341438"/>
            <a:ext cx="8604250" cy="5159375"/>
          </a:xfrm>
          <a:solidFill>
            <a:schemeClr val="bg2"/>
          </a:solidFill>
        </p:spPr>
        <p:txBody>
          <a:bodyPr/>
          <a:lstStyle/>
          <a:p>
            <a:pPr eaLnBrk="1" hangingPunct="1"/>
            <a:r>
              <a:rPr lang="en-GB" altLang="es-ES_tradnl" sz="3600" b="1"/>
              <a:t>Diagn</a:t>
            </a:r>
            <a:r>
              <a:rPr lang="en-US" altLang="es-ES_tradnl" sz="3600" b="1"/>
              <a:t>ó</a:t>
            </a:r>
            <a:r>
              <a:rPr lang="en-GB" altLang="es-ES_tradnl" sz="3600" b="1"/>
              <a:t>stico</a:t>
            </a:r>
          </a:p>
          <a:p>
            <a:pPr eaLnBrk="1" hangingPunct="1"/>
            <a:r>
              <a:rPr lang="en-GB" altLang="es-ES_tradnl" b="1" i="1" u="sng"/>
              <a:t>DEBE SER PRECOZ</a:t>
            </a:r>
          </a:p>
          <a:p>
            <a:pPr lvl="1" eaLnBrk="1" hangingPunct="1"/>
            <a:r>
              <a:rPr lang="en-GB" altLang="es-ES_tradnl"/>
              <a:t>Disminuye riesgo de sangrado espont</a:t>
            </a:r>
            <a:r>
              <a:rPr lang="en-US" altLang="es-ES_tradnl"/>
              <a:t>á</a:t>
            </a:r>
            <a:r>
              <a:rPr lang="en-GB" altLang="es-ES_tradnl"/>
              <a:t>neo o frente a procedimientos</a:t>
            </a:r>
          </a:p>
          <a:p>
            <a:pPr eaLnBrk="1" hangingPunct="1"/>
            <a:r>
              <a:rPr lang="en-GB" altLang="es-ES_tradnl" b="1"/>
              <a:t>EACH2</a:t>
            </a:r>
          </a:p>
          <a:p>
            <a:pPr lvl="1" eaLnBrk="1" hangingPunct="1"/>
            <a:r>
              <a:rPr lang="en-GB" altLang="es-ES_tradnl"/>
              <a:t>Demora entre sangrado y diagn</a:t>
            </a:r>
            <a:r>
              <a:rPr lang="en-US" altLang="es-ES_tradnl"/>
              <a:t>ó</a:t>
            </a:r>
            <a:r>
              <a:rPr lang="en-GB" altLang="es-ES_tradnl"/>
              <a:t>stico</a:t>
            </a:r>
          </a:p>
          <a:p>
            <a:pPr lvl="2" eaLnBrk="1" hangingPunct="1"/>
            <a:r>
              <a:rPr lang="en-GB" altLang="es-ES_tradnl" b="1"/>
              <a:t>3 d</a:t>
            </a:r>
            <a:r>
              <a:rPr lang="en-US" altLang="es-ES_tradnl" b="1"/>
              <a:t>í</a:t>
            </a:r>
            <a:r>
              <a:rPr lang="en-GB" altLang="es-ES_tradnl" b="1"/>
              <a:t>as (0-58)</a:t>
            </a:r>
          </a:p>
          <a:p>
            <a:pPr lvl="1" eaLnBrk="1" hangingPunct="1"/>
            <a:r>
              <a:rPr lang="en-GB" altLang="es-ES_tradnl"/>
              <a:t>Demora entre TTPK anormal y diagn</a:t>
            </a:r>
            <a:r>
              <a:rPr lang="en-US" altLang="es-ES_tradnl"/>
              <a:t>ó</a:t>
            </a:r>
            <a:r>
              <a:rPr lang="en-GB" altLang="es-ES_tradnl"/>
              <a:t>stico </a:t>
            </a:r>
          </a:p>
          <a:p>
            <a:pPr lvl="2" eaLnBrk="1" hangingPunct="1"/>
            <a:r>
              <a:rPr lang="en-GB" altLang="es-ES_tradnl" b="1"/>
              <a:t>1 d</a:t>
            </a:r>
            <a:r>
              <a:rPr lang="en-US" altLang="es-ES_tradnl" b="1"/>
              <a:t>í</a:t>
            </a:r>
            <a:r>
              <a:rPr lang="en-GB" altLang="es-ES_tradnl" b="1"/>
              <a:t>a (0-69)</a:t>
            </a:r>
          </a:p>
        </p:txBody>
      </p:sp>
    </p:spTree>
    <p:extLst>
      <p:ext uri="{BB962C8B-B14F-4D97-AF65-F5344CB8AC3E}">
        <p14:creationId xmlns:p14="http://schemas.microsoft.com/office/powerpoint/2010/main" val="20010800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idx="4294967295"/>
          </p:nvPr>
        </p:nvSpPr>
        <p:spPr>
          <a:xfrm>
            <a:off x="395536" y="332656"/>
            <a:ext cx="8229600" cy="1143000"/>
          </a:xfrm>
        </p:spPr>
        <p:txBody>
          <a:bodyPr/>
          <a:lstStyle/>
          <a:p>
            <a:pPr eaLnBrk="1" hangingPunct="1"/>
            <a:r>
              <a:rPr lang="en-GB" altLang="es-ES_tradnl" sz="6000"/>
              <a:t>Hemofilia</a:t>
            </a:r>
            <a:r>
              <a:rPr lang="en-GB" altLang="es-ES_tradnl" sz="6000" dirty="0"/>
              <a:t> </a:t>
            </a:r>
            <a:r>
              <a:rPr lang="en-GB" altLang="es-ES_tradnl" sz="6000" dirty="0" err="1"/>
              <a:t>Adquirida</a:t>
            </a:r>
            <a:endParaRPr lang="en-US" altLang="es-ES_tradnl" sz="6000" dirty="0"/>
          </a:p>
        </p:txBody>
      </p:sp>
      <p:sp>
        <p:nvSpPr>
          <p:cNvPr id="31747" name="Content Placeholder 2"/>
          <p:cNvSpPr>
            <a:spLocks noGrp="1"/>
          </p:cNvSpPr>
          <p:nvPr>
            <p:ph idx="4294967295"/>
          </p:nvPr>
        </p:nvSpPr>
        <p:spPr>
          <a:xfrm>
            <a:off x="440887" y="1772816"/>
            <a:ext cx="8208962" cy="2214562"/>
          </a:xfrm>
          <a:noFill/>
        </p:spPr>
        <p:txBody>
          <a:bodyPr/>
          <a:lstStyle/>
          <a:p>
            <a:pPr eaLnBrk="1" hangingPunct="1">
              <a:buFontTx/>
              <a:buNone/>
              <a:defRPr/>
            </a:pPr>
            <a:r>
              <a:rPr lang="en-GB" sz="2400" dirty="0" smtClean="0"/>
              <a:t>		</a:t>
            </a:r>
            <a:r>
              <a:rPr lang="en-GB" sz="6000" b="1" dirty="0" smtClean="0"/>
              <a:t>TRATAMIENTO</a:t>
            </a:r>
          </a:p>
        </p:txBody>
      </p:sp>
      <p:sp>
        <p:nvSpPr>
          <p:cNvPr id="5" name="Rectángulo redondeado 4"/>
          <p:cNvSpPr/>
          <p:nvPr/>
        </p:nvSpPr>
        <p:spPr>
          <a:xfrm>
            <a:off x="126463" y="3341414"/>
            <a:ext cx="3260474" cy="794544"/>
          </a:xfrm>
          <a:prstGeom prst="roundRect">
            <a:avLst/>
          </a:prstGeom>
          <a:solidFill>
            <a:schemeClr val="accent6">
              <a:lumMod val="60000"/>
              <a:lumOff val="40000"/>
            </a:schemeClr>
          </a:solidFill>
          <a:ln w="25400" cap="flat">
            <a:solidFill>
              <a:srgbClr val="000000"/>
            </a:solidFill>
            <a:prstDash val="solid"/>
            <a:miter lim="400000"/>
          </a:ln>
          <a:effectLst/>
          <a:scene3d>
            <a:camera prst="orthographicFront"/>
            <a:lightRig rig="freezing" dir="t"/>
          </a:scene3d>
          <a:sp3d extrusionH="76200" prstMaterial="flat">
            <a:bevelT prst="relaxedInset"/>
            <a:extrusionClr>
              <a:schemeClr val="accent1">
                <a:lumMod val="40000"/>
                <a:lumOff val="60000"/>
              </a:schemeClr>
            </a:extrusion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lang="es-ES_tradnl" sz="2000" dirty="0" smtClean="0">
                <a:solidFill>
                  <a:srgbClr val="FFC000"/>
                </a:solidFill>
                <a:effectLst>
                  <a:outerShdw blurRad="38100" dist="12700" dir="5400000" rotWithShape="0">
                    <a:srgbClr val="000000">
                      <a:alpha val="50000"/>
                    </a:srgbClr>
                  </a:outerShdw>
                </a:effectLst>
                <a:latin typeface="Gill Sans"/>
                <a:ea typeface="Gill Sans"/>
                <a:cs typeface="Gill Sans"/>
                <a:sym typeface="Gill Sans"/>
              </a:rPr>
              <a:t>TRATAMIENTO DEL SANGRADO</a:t>
            </a:r>
            <a:endParaRPr kumimoji="0" lang="es-ES_tradnl" sz="2000" i="0" u="none" strike="noStrike" cap="none" spc="0" normalizeH="0" baseline="0" dirty="0">
              <a:ln>
                <a:noFill/>
              </a:ln>
              <a:solidFill>
                <a:srgbClr val="FFC000"/>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6" name="Rectángulo redondeado 5"/>
          <p:cNvSpPr/>
          <p:nvPr/>
        </p:nvSpPr>
        <p:spPr>
          <a:xfrm>
            <a:off x="6087748" y="3439451"/>
            <a:ext cx="2596947" cy="794544"/>
          </a:xfrm>
          <a:prstGeom prst="roundRect">
            <a:avLst/>
          </a:prstGeom>
          <a:solidFill>
            <a:srgbClr val="FF00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lang="es-ES_tradnl" sz="2000" dirty="0" smtClean="0">
                <a:solidFill>
                  <a:schemeClr val="tx1">
                    <a:lumMod val="75000"/>
                  </a:schemeClr>
                </a:solidFill>
                <a:effectLst>
                  <a:outerShdw blurRad="38100" dist="12700" dir="5400000" rotWithShape="0">
                    <a:srgbClr val="000000">
                      <a:alpha val="50000"/>
                    </a:srgbClr>
                  </a:outerShdw>
                </a:effectLst>
                <a:latin typeface="Gill Sans"/>
                <a:ea typeface="Gill Sans"/>
                <a:cs typeface="Gill Sans"/>
                <a:sym typeface="Gill Sans"/>
              </a:rPr>
              <a:t>ERRADICAR EL INHIBIDOR</a:t>
            </a:r>
            <a:endParaRPr kumimoji="0" lang="es-ES_tradnl" sz="2000" b="0" i="0" u="none" strike="noStrike" cap="none" spc="0" normalizeH="0" baseline="0" dirty="0">
              <a:ln>
                <a:noFill/>
              </a:ln>
              <a:solidFill>
                <a:schemeClr val="tx1">
                  <a:lumMod val="75000"/>
                </a:schemeClr>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7" name="Rectángulo redondeado 6"/>
          <p:cNvSpPr/>
          <p:nvPr/>
        </p:nvSpPr>
        <p:spPr>
          <a:xfrm>
            <a:off x="5951619" y="5556390"/>
            <a:ext cx="2926586" cy="794544"/>
          </a:xfrm>
          <a:prstGeom prst="roundRect">
            <a:avLst/>
          </a:prstGeom>
          <a:solidFill>
            <a:srgbClr val="0070C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kumimoji="0" lang="es-ES_tradnl" sz="2000" b="0" i="0" u="none" strike="noStrike" cap="none" spc="0" normalizeH="0" baseline="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TRATAMIENTO</a:t>
            </a:r>
            <a:r>
              <a:rPr kumimoji="0" lang="es-ES_tradnl" sz="2000" b="0" i="0" u="none" strike="noStrike" cap="none" spc="0" normalizeH="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 </a:t>
            </a:r>
          </a:p>
          <a:p>
            <a:pPr marL="0" marR="0" indent="0" algn="ctr" defTabSz="800100" rtl="0" fontAlgn="auto" latinLnBrk="0" hangingPunct="0">
              <a:lnSpc>
                <a:spcPct val="100000"/>
              </a:lnSpc>
              <a:spcBef>
                <a:spcPts val="0"/>
              </a:spcBef>
              <a:spcAft>
                <a:spcPts val="0"/>
              </a:spcAft>
              <a:buClrTx/>
              <a:buSzTx/>
              <a:buFontTx/>
              <a:buNone/>
              <a:tabLst/>
            </a:pPr>
            <a:r>
              <a:rPr lang="es-ES_tradnl" sz="2000" dirty="0" smtClean="0">
                <a:solidFill>
                  <a:srgbClr val="FFFFFF"/>
                </a:solidFill>
                <a:effectLst>
                  <a:outerShdw blurRad="38100" dist="12700" dir="5400000" rotWithShape="0">
                    <a:srgbClr val="000000">
                      <a:alpha val="50000"/>
                    </a:srgbClr>
                  </a:outerShdw>
                </a:effectLst>
                <a:latin typeface="Gill Sans"/>
                <a:ea typeface="Gill Sans"/>
                <a:cs typeface="Gill Sans"/>
                <a:sym typeface="Gill Sans"/>
              </a:rPr>
              <a:t>INMUNOSUPRESOR  </a:t>
            </a:r>
            <a:r>
              <a:rPr kumimoji="0" lang="es-ES_tradnl" sz="2000" b="0"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TIS.</a:t>
            </a:r>
            <a:endParaRPr kumimoji="0" lang="es-ES_tradnl" sz="2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8" name="Flecha abajo 7"/>
          <p:cNvSpPr/>
          <p:nvPr/>
        </p:nvSpPr>
        <p:spPr>
          <a:xfrm>
            <a:off x="1259632" y="4464471"/>
            <a:ext cx="596045" cy="777240"/>
          </a:xfrm>
          <a:prstGeom prst="downArrow">
            <a:avLst/>
          </a:prstGeom>
          <a:solidFill>
            <a:srgbClr val="FFC0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endParaRPr kumimoji="0" lang="es-ES_tradnl"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9" name="Flecha abajo 8"/>
          <p:cNvSpPr/>
          <p:nvPr/>
        </p:nvSpPr>
        <p:spPr>
          <a:xfrm>
            <a:off x="7159929" y="4464471"/>
            <a:ext cx="509966" cy="783590"/>
          </a:xfrm>
          <a:prstGeom prst="downArrow">
            <a:avLst/>
          </a:prstGeom>
          <a:solidFill>
            <a:srgbClr val="FFC0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endParaRPr kumimoji="0" lang="es-ES_tradnl" sz="3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0" name="Rectángulo redondeado 9"/>
          <p:cNvSpPr/>
          <p:nvPr/>
        </p:nvSpPr>
        <p:spPr>
          <a:xfrm>
            <a:off x="3479224" y="4561150"/>
            <a:ext cx="2316912" cy="590233"/>
          </a:xfrm>
          <a:prstGeom prst="roundRect">
            <a:avLst/>
          </a:prstGeom>
          <a:solidFill>
            <a:srgbClr val="FFFF0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kumimoji="0" lang="es-ES_tradnl" sz="2800" b="1" i="0" u="none" strike="noStrike" cap="none" spc="0" normalizeH="0" baseline="0" smtClean="0">
                <a:ln>
                  <a:noFill/>
                </a:ln>
                <a:solidFill>
                  <a:schemeClr val="tx2">
                    <a:lumMod val="10000"/>
                  </a:schemeClr>
                </a:solidFill>
                <a:effectLst>
                  <a:outerShdw blurRad="38100" dist="12700" dir="5400000" rotWithShape="0">
                    <a:srgbClr val="000000">
                      <a:alpha val="50000"/>
                    </a:srgbClr>
                  </a:outerShdw>
                </a:effectLst>
                <a:uFillTx/>
                <a:latin typeface="Gill Sans"/>
                <a:ea typeface="Gill Sans"/>
                <a:cs typeface="Gill Sans"/>
                <a:sym typeface="Gill Sans"/>
              </a:rPr>
              <a:t>PRECOZ</a:t>
            </a:r>
            <a:endParaRPr kumimoji="0" lang="es-ES_tradnl" sz="2800" b="1" i="0" u="none" strike="noStrike" cap="none" spc="0" normalizeH="0" baseline="0">
              <a:ln>
                <a:noFill/>
              </a:ln>
              <a:solidFill>
                <a:schemeClr val="tx2">
                  <a:lumMod val="10000"/>
                </a:schemeClr>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11" name="Rectángulo redondeado 10"/>
          <p:cNvSpPr/>
          <p:nvPr/>
        </p:nvSpPr>
        <p:spPr>
          <a:xfrm>
            <a:off x="395536" y="5420183"/>
            <a:ext cx="2722329" cy="930751"/>
          </a:xfrm>
          <a:prstGeom prst="roundRect">
            <a:avLst/>
          </a:prstGeom>
          <a:solidFill>
            <a:srgbClr val="0070C0"/>
          </a:solid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00100" rtl="0" fontAlgn="auto" latinLnBrk="0" hangingPunct="0">
              <a:lnSpc>
                <a:spcPct val="100000"/>
              </a:lnSpc>
              <a:spcBef>
                <a:spcPts val="0"/>
              </a:spcBef>
              <a:spcAft>
                <a:spcPts val="0"/>
              </a:spcAft>
              <a:buClrTx/>
              <a:buSzTx/>
              <a:buFontTx/>
              <a:buNone/>
              <a:tabLst/>
            </a:pPr>
            <a:r>
              <a:rPr kumimoji="0" lang="es-ES_tradnl" b="0" i="0" u="none" strike="noStrike" cap="none" spc="0" normalizeH="0" baseline="0" dirty="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TRATAMIENTO</a:t>
            </a:r>
            <a:r>
              <a:rPr kumimoji="0" lang="es-ES_tradnl" b="0" i="0" u="none" strike="noStrike" cap="none" spc="0" normalizeH="0" dirty="0" smtClean="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 </a:t>
            </a:r>
            <a:r>
              <a:rPr lang="es-ES_tradnl" dirty="0" smtClean="0">
                <a:solidFill>
                  <a:srgbClr val="FFFFFF"/>
                </a:solidFill>
                <a:effectLst>
                  <a:outerShdw blurRad="38100" dist="12700" dir="5400000" rotWithShape="0">
                    <a:srgbClr val="000000">
                      <a:alpha val="50000"/>
                    </a:srgbClr>
                  </a:outerShdw>
                </a:effectLst>
                <a:latin typeface="Gill Sans"/>
                <a:ea typeface="Gill Sans"/>
                <a:cs typeface="Gill Sans"/>
                <a:sym typeface="Gill Sans"/>
              </a:rPr>
              <a:t>HEMOSTATICO</a:t>
            </a:r>
            <a:endParaRPr kumimoji="0" lang="es-ES_tradnl"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Tree>
    <p:extLst>
      <p:ext uri="{BB962C8B-B14F-4D97-AF65-F5344CB8AC3E}">
        <p14:creationId xmlns:p14="http://schemas.microsoft.com/office/powerpoint/2010/main" val="15497534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idx="4294967295"/>
          </p:nvPr>
        </p:nvSpPr>
        <p:spPr>
          <a:xfrm>
            <a:off x="457200" y="274638"/>
            <a:ext cx="8229600" cy="654050"/>
          </a:xfrm>
        </p:spPr>
        <p:txBody>
          <a:bodyPr/>
          <a:lstStyle/>
          <a:p>
            <a:pPr eaLnBrk="1" hangingPunct="1"/>
            <a:r>
              <a:rPr lang="en-GB" altLang="es-ES_tradnl"/>
              <a:t>Hemofilia Adquirida</a:t>
            </a:r>
            <a:endParaRPr lang="en-US" altLang="es-ES_tradnl"/>
          </a:p>
        </p:txBody>
      </p:sp>
      <p:sp>
        <p:nvSpPr>
          <p:cNvPr id="56322" name="Content Placeholder 2"/>
          <p:cNvSpPr>
            <a:spLocks noGrp="1"/>
          </p:cNvSpPr>
          <p:nvPr>
            <p:ph idx="4294967295"/>
          </p:nvPr>
        </p:nvSpPr>
        <p:spPr>
          <a:xfrm>
            <a:off x="177463" y="2350800"/>
            <a:ext cx="8535292" cy="4000500"/>
          </a:xfrm>
          <a:noFill/>
        </p:spPr>
        <p:txBody>
          <a:bodyPr/>
          <a:lstStyle/>
          <a:p>
            <a:pPr marL="457200" indent="-457200" eaLnBrk="1" hangingPunct="1">
              <a:buClr>
                <a:schemeClr val="bg2"/>
              </a:buClr>
              <a:buFontTx/>
              <a:buAutoNum type="arabicPeriod"/>
            </a:pPr>
            <a:r>
              <a:rPr lang="en-GB" altLang="es-ES_tradnl" sz="4400" b="1"/>
              <a:t>      </a:t>
            </a:r>
            <a:r>
              <a:rPr lang="en-GB" altLang="es-ES_tradnl" sz="3600" b="1"/>
              <a:t>Control del sangrado</a:t>
            </a:r>
          </a:p>
          <a:p>
            <a:pPr marL="457200" indent="-457200" eaLnBrk="1" hangingPunct="1">
              <a:buClr>
                <a:schemeClr val="bg2"/>
              </a:buClr>
              <a:buFontTx/>
              <a:buAutoNum type="arabicPeriod"/>
            </a:pPr>
            <a:r>
              <a:rPr lang="en-GB" altLang="es-ES_tradnl" sz="3600" b="1"/>
              <a:t>       Erradicar el inhibidor</a:t>
            </a:r>
          </a:p>
          <a:p>
            <a:pPr marL="457200" indent="-457200" eaLnBrk="1" hangingPunct="1">
              <a:buClr>
                <a:schemeClr val="bg2"/>
              </a:buClr>
              <a:buFontTx/>
              <a:buAutoNum type="arabicPeriod"/>
            </a:pPr>
            <a:r>
              <a:rPr lang="en-GB" altLang="es-ES_tradnl" sz="3600" b="1"/>
              <a:t>      Tratamiento de Enfermedad de base </a:t>
            </a:r>
          </a:p>
          <a:p>
            <a:pPr marL="457200" indent="-457200" eaLnBrk="1" hangingPunct="1">
              <a:buClr>
                <a:schemeClr val="bg2"/>
              </a:buClr>
              <a:buFontTx/>
              <a:buAutoNum type="arabicPeriod"/>
            </a:pPr>
            <a:r>
              <a:rPr lang="en-GB" altLang="es-ES_tradnl" sz="3600" b="1"/>
              <a:t>      Evitar procedimientos invasivos</a:t>
            </a:r>
          </a:p>
          <a:p>
            <a:pPr marL="457200" indent="-457200" eaLnBrk="1" hangingPunct="1">
              <a:buClr>
                <a:schemeClr val="bg2"/>
              </a:buClr>
              <a:buFontTx/>
              <a:buAutoNum type="arabicPeriod"/>
            </a:pPr>
            <a:r>
              <a:rPr lang="en-GB" altLang="es-ES_tradnl" sz="3600" b="1"/>
              <a:t>      Educaci</a:t>
            </a:r>
            <a:r>
              <a:rPr lang="en-US" altLang="es-ES_tradnl" sz="3600" b="1"/>
              <a:t>ó</a:t>
            </a:r>
            <a:r>
              <a:rPr lang="en-GB" altLang="es-ES_tradnl" sz="3600" b="1"/>
              <a:t>n del paciente</a:t>
            </a:r>
          </a:p>
        </p:txBody>
      </p:sp>
      <p:sp>
        <p:nvSpPr>
          <p:cNvPr id="56323" name="Text Box 6"/>
          <p:cNvSpPr txBox="1">
            <a:spLocks noChangeArrowheads="1"/>
          </p:cNvSpPr>
          <p:nvPr/>
        </p:nvSpPr>
        <p:spPr bwMode="auto">
          <a:xfrm>
            <a:off x="1357313" y="1214438"/>
            <a:ext cx="6799262"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GB" altLang="es-ES_tradnl" sz="4800" b="1"/>
              <a:t>Principios del tratamiento</a:t>
            </a:r>
            <a:endParaRPr lang="en-US" altLang="es-ES_tradnl" sz="4800" b="1"/>
          </a:p>
        </p:txBody>
      </p:sp>
    </p:spTree>
    <p:extLst>
      <p:ext uri="{BB962C8B-B14F-4D97-AF65-F5344CB8AC3E}">
        <p14:creationId xmlns:p14="http://schemas.microsoft.com/office/powerpoint/2010/main" val="12971848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3"/>
          <p:cNvSpPr>
            <a:spLocks noGrp="1" noChangeArrowheads="1"/>
          </p:cNvSpPr>
          <p:nvPr>
            <p:ph type="body" sz="half" idx="4294967295"/>
          </p:nvPr>
        </p:nvSpPr>
        <p:spPr>
          <a:xfrm>
            <a:off x="4143375" y="6497638"/>
            <a:ext cx="5000625" cy="360362"/>
          </a:xfrm>
        </p:spPr>
        <p:txBody>
          <a:bodyPr rtlCol="0">
            <a:normAutofit fontScale="85000" lnSpcReduction="10000"/>
          </a:bodyPr>
          <a:lstStyle/>
          <a:p>
            <a:pPr eaLnBrk="1" fontAlgn="auto" hangingPunct="1">
              <a:lnSpc>
                <a:spcPct val="90000"/>
              </a:lnSpc>
              <a:spcAft>
                <a:spcPts val="0"/>
              </a:spcAft>
              <a:buFont typeface="Arial" pitchFamily="34" charset="0"/>
              <a:buChar char="•"/>
              <a:defRPr/>
            </a:pPr>
            <a:r>
              <a:rPr lang="en-US" sz="1600" b="1" dirty="0" smtClean="0"/>
              <a:t>EACH 2 – Collins et al. Blood -Julio 2012 – </a:t>
            </a:r>
            <a:r>
              <a:rPr lang="en-US" sz="1600" b="1" dirty="0" err="1" smtClean="0"/>
              <a:t>Vol</a:t>
            </a:r>
            <a:r>
              <a:rPr lang="en-US" sz="1600" b="1" dirty="0" smtClean="0"/>
              <a:t> 120 – N1</a:t>
            </a:r>
          </a:p>
        </p:txBody>
      </p:sp>
      <p:sp>
        <p:nvSpPr>
          <p:cNvPr id="126978" name="Title 1"/>
          <p:cNvSpPr>
            <a:spLocks/>
          </p:cNvSpPr>
          <p:nvPr/>
        </p:nvSpPr>
        <p:spPr bwMode="gray">
          <a:xfrm>
            <a:off x="1500188" y="214313"/>
            <a:ext cx="60721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r>
              <a:rPr lang="en-GB" altLang="es-ES_tradnl" b="1">
                <a:solidFill>
                  <a:srgbClr val="FFC000"/>
                </a:solidFill>
                <a:latin typeface="Verdana" charset="0"/>
              </a:rPr>
              <a:t>Hemofilia</a:t>
            </a:r>
            <a:r>
              <a:rPr lang="en-GB" altLang="es-ES_tradnl" b="1" dirty="0">
                <a:solidFill>
                  <a:srgbClr val="FFC000"/>
                </a:solidFill>
                <a:latin typeface="Verdana" charset="0"/>
              </a:rPr>
              <a:t> </a:t>
            </a:r>
            <a:r>
              <a:rPr lang="en-GB" altLang="es-ES_tradnl" b="1" dirty="0" err="1">
                <a:solidFill>
                  <a:srgbClr val="FFC000"/>
                </a:solidFill>
                <a:latin typeface="Verdana" charset="0"/>
              </a:rPr>
              <a:t>Adquirida</a:t>
            </a:r>
            <a:endParaRPr lang="en-US" altLang="es-ES_tradnl" b="1" dirty="0">
              <a:solidFill>
                <a:srgbClr val="FFC000"/>
              </a:solidFill>
              <a:latin typeface="Verdana" charset="0"/>
            </a:endParaRPr>
          </a:p>
        </p:txBody>
      </p:sp>
      <p:graphicFrame>
        <p:nvGraphicFramePr>
          <p:cNvPr id="147537" name="Group 81"/>
          <p:cNvGraphicFramePr>
            <a:graphicFrameLocks noGrp="1"/>
          </p:cNvGraphicFramePr>
          <p:nvPr>
            <p:ph/>
            <p:extLst>
              <p:ext uri="{D42A27DB-BD31-4B8C-83A1-F6EECF244321}">
                <p14:modId xmlns:p14="http://schemas.microsoft.com/office/powerpoint/2010/main" val="1434333851"/>
              </p:ext>
            </p:extLst>
          </p:nvPr>
        </p:nvGraphicFramePr>
        <p:xfrm>
          <a:off x="357188" y="2500313"/>
          <a:ext cx="8350250" cy="3171383"/>
        </p:xfrm>
        <a:graphic>
          <a:graphicData uri="http://schemas.openxmlformats.org/drawingml/2006/table">
            <a:tbl>
              <a:tblPr/>
              <a:tblGrid>
                <a:gridCol w="1876425"/>
                <a:gridCol w="1463675"/>
                <a:gridCol w="1670050"/>
                <a:gridCol w="1670050"/>
                <a:gridCol w="1670050"/>
              </a:tblGrid>
              <a:tr h="7143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501 Ptes</a:t>
                      </a:r>
                      <a:endParaRPr kumimoji="0" lang="es-AR" altLang="es-ES_tradnl" sz="2000" b="0" i="0" u="none" strike="noStrike" cap="none" normalizeH="0" baseline="0">
                        <a:ln>
                          <a:noFill/>
                        </a:ln>
                        <a:solidFill>
                          <a:schemeClr val="tx1"/>
                        </a:solidFill>
                        <a:effectLst/>
                        <a:latin typeface="Verdana" charset="0"/>
                        <a:ea typeface="Arial" charset="0"/>
                        <a:cs typeface="Arial"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Sepsis</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Enf Base</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1600" b="1" i="0" u="none" strike="noStrike" cap="none" normalizeH="0" baseline="0" dirty="0" err="1">
                          <a:ln>
                            <a:noFill/>
                          </a:ln>
                          <a:solidFill>
                            <a:srgbClr val="002060"/>
                          </a:solidFill>
                          <a:effectLst/>
                          <a:latin typeface="Verdana" charset="0"/>
                          <a:ea typeface="Arial" charset="0"/>
                          <a:cs typeface="Arial" charset="0"/>
                        </a:rPr>
                        <a:t>Sangrado</a:t>
                      </a:r>
                      <a:endParaRPr kumimoji="0" lang="en-US" altLang="es-ES_tradnl" sz="1600" b="1" i="0" u="none" strike="noStrike" cap="none" normalizeH="0" baseline="0" dirty="0">
                        <a:ln>
                          <a:noFill/>
                        </a:ln>
                        <a:solidFill>
                          <a:srgbClr val="002060"/>
                        </a:solidFill>
                        <a:effectLst/>
                        <a:latin typeface="Verdana" charset="0"/>
                        <a:ea typeface="Arial" charset="0"/>
                        <a:cs typeface="Arial"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rgbClr val="002060"/>
                          </a:solidFill>
                          <a:effectLst/>
                          <a:latin typeface="Verdana" charset="0"/>
                          <a:ea typeface="Arial" charset="0"/>
                          <a:cs typeface="Arial" charset="0"/>
                        </a:rPr>
                        <a:t>Global</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92868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1600" b="1" i="0" u="none" strike="noStrike" cap="none" normalizeH="0" baseline="0">
                          <a:ln>
                            <a:noFill/>
                          </a:ln>
                          <a:solidFill>
                            <a:schemeClr val="tx1"/>
                          </a:solidFill>
                          <a:effectLst/>
                          <a:latin typeface="Verdana" charset="0"/>
                          <a:ea typeface="Arial" charset="0"/>
                          <a:cs typeface="Arial" charset="0"/>
                        </a:rPr>
                        <a:t>Corticoides solo</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5</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6</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dirty="0">
                          <a:ln>
                            <a:noFill/>
                          </a:ln>
                          <a:solidFill>
                            <a:srgbClr val="002060"/>
                          </a:solidFill>
                          <a:effectLst/>
                          <a:latin typeface="Verdana" charset="0"/>
                          <a:ea typeface="Arial" charset="0"/>
                          <a:cs typeface="Arial" charset="0"/>
                        </a:rPr>
                        <a:t>1</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1" i="0" u="none" strike="noStrike" cap="none" normalizeH="0" baseline="0">
                          <a:ln>
                            <a:noFill/>
                          </a:ln>
                          <a:solidFill>
                            <a:srgbClr val="002060"/>
                          </a:solidFill>
                          <a:effectLst/>
                          <a:latin typeface="Verdana" charset="0"/>
                          <a:ea typeface="Arial" charset="0"/>
                          <a:cs typeface="Arial" charset="0"/>
                        </a:rPr>
                        <a:t>36/128</a:t>
                      </a:r>
                    </a:p>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1" i="0" u="none" strike="noStrike" cap="none" normalizeH="0" baseline="0">
                          <a:ln>
                            <a:noFill/>
                          </a:ln>
                          <a:solidFill>
                            <a:srgbClr val="002060"/>
                          </a:solidFill>
                          <a:effectLst/>
                          <a:latin typeface="Verdana" charset="0"/>
                          <a:ea typeface="Arial" charset="0"/>
                          <a:cs typeface="Arial" charset="0"/>
                        </a:rPr>
                        <a:t>(28%)</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7143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1600" b="1" i="0" u="none" strike="noStrike" cap="none" normalizeH="0" baseline="0">
                          <a:ln>
                            <a:noFill/>
                          </a:ln>
                          <a:solidFill>
                            <a:schemeClr val="tx1"/>
                          </a:solidFill>
                          <a:effectLst/>
                          <a:latin typeface="Verdana" charset="0"/>
                          <a:ea typeface="Arial" charset="0"/>
                          <a:cs typeface="Arial" charset="0"/>
                        </a:rPr>
                        <a:t>Corticoides + CFM</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4</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4</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dirty="0">
                          <a:ln>
                            <a:noFill/>
                          </a:ln>
                          <a:solidFill>
                            <a:srgbClr val="002060"/>
                          </a:solidFill>
                          <a:effectLst/>
                          <a:latin typeface="Verdana" charset="0"/>
                          <a:ea typeface="Arial" charset="0"/>
                          <a:cs typeface="Arial" charset="0"/>
                        </a:rPr>
                        <a:t>0</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1" i="0" u="none" strike="noStrike" cap="none" normalizeH="0" baseline="0">
                          <a:ln>
                            <a:noFill/>
                          </a:ln>
                          <a:solidFill>
                            <a:srgbClr val="002060"/>
                          </a:solidFill>
                          <a:effectLst/>
                          <a:latin typeface="Verdana" charset="0"/>
                          <a:ea typeface="Arial" charset="0"/>
                          <a:cs typeface="Arial" charset="0"/>
                        </a:rPr>
                        <a:t>22/66</a:t>
                      </a:r>
                    </a:p>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1" i="0" u="none" strike="noStrike" cap="none" normalizeH="0" baseline="0">
                          <a:ln>
                            <a:noFill/>
                          </a:ln>
                          <a:solidFill>
                            <a:srgbClr val="002060"/>
                          </a:solidFill>
                          <a:effectLst/>
                          <a:latin typeface="Verdana" charset="0"/>
                          <a:ea typeface="Arial" charset="0"/>
                          <a:cs typeface="Arial" charset="0"/>
                        </a:rPr>
                        <a:t>(33%)</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7143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1600" b="1" i="0" u="none" strike="noStrike" cap="none" normalizeH="0" baseline="0">
                          <a:ln>
                            <a:noFill/>
                          </a:ln>
                          <a:solidFill>
                            <a:schemeClr val="tx1"/>
                          </a:solidFill>
                          <a:effectLst/>
                          <a:latin typeface="Verdana" charset="0"/>
                          <a:ea typeface="Arial" charset="0"/>
                          <a:cs typeface="Arial" charset="0"/>
                        </a:rPr>
                        <a:t>Rituximab</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2</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a:ln>
                            <a:noFill/>
                          </a:ln>
                          <a:solidFill>
                            <a:schemeClr val="tx1"/>
                          </a:solidFill>
                          <a:effectLst/>
                          <a:latin typeface="Verdana" charset="0"/>
                          <a:ea typeface="Arial" charset="0"/>
                          <a:cs typeface="Arial" charset="0"/>
                        </a:rPr>
                        <a:t>3</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0" i="0" u="none" strike="noStrike" cap="none" normalizeH="0" baseline="0" dirty="0">
                          <a:ln>
                            <a:noFill/>
                          </a:ln>
                          <a:solidFill>
                            <a:srgbClr val="002060"/>
                          </a:solidFill>
                          <a:effectLst/>
                          <a:latin typeface="Verdana" charset="0"/>
                          <a:ea typeface="Arial" charset="0"/>
                          <a:cs typeface="Arial" charset="0"/>
                        </a:rPr>
                        <a:t>1</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1" i="0" u="none" strike="noStrike" cap="none" normalizeH="0" baseline="0" dirty="0">
                          <a:ln>
                            <a:noFill/>
                          </a:ln>
                          <a:solidFill>
                            <a:srgbClr val="002060"/>
                          </a:solidFill>
                          <a:effectLst/>
                          <a:latin typeface="Verdana" charset="0"/>
                          <a:ea typeface="Arial" charset="0"/>
                          <a:cs typeface="Arial" charset="0"/>
                        </a:rPr>
                        <a:t>9/46</a:t>
                      </a:r>
                    </a:p>
                    <a:p>
                      <a:pPr marL="0" marR="0" lvl="0" indent="0" algn="l" defTabSz="914400" rtl="0" eaLnBrk="0" fontAlgn="base" latinLnBrk="0" hangingPunct="0">
                        <a:lnSpc>
                          <a:spcPct val="100000"/>
                        </a:lnSpc>
                        <a:spcBef>
                          <a:spcPct val="20000"/>
                        </a:spcBef>
                        <a:spcAft>
                          <a:spcPct val="0"/>
                        </a:spcAft>
                        <a:buClr>
                          <a:srgbClr val="FF0000"/>
                        </a:buClr>
                        <a:buSzTx/>
                        <a:buFontTx/>
                        <a:buNone/>
                        <a:tabLst/>
                      </a:pPr>
                      <a:r>
                        <a:rPr kumimoji="0" lang="en-US" altLang="es-ES_tradnl" sz="2000" b="1" i="0" u="none" strike="noStrike" cap="none" normalizeH="0" baseline="0" dirty="0">
                          <a:ln>
                            <a:noFill/>
                          </a:ln>
                          <a:solidFill>
                            <a:srgbClr val="002060"/>
                          </a:solidFill>
                          <a:effectLst/>
                          <a:latin typeface="Verdana" charset="0"/>
                          <a:ea typeface="Arial" charset="0"/>
                          <a:cs typeface="Arial" charset="0"/>
                        </a:rPr>
                        <a:t>(20%)</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56356" name="Text Box 76"/>
          <p:cNvSpPr txBox="1">
            <a:spLocks noChangeArrowheads="1"/>
          </p:cNvSpPr>
          <p:nvPr/>
        </p:nvSpPr>
        <p:spPr bwMode="auto">
          <a:xfrm>
            <a:off x="1143000" y="1214438"/>
            <a:ext cx="6572250" cy="707886"/>
          </a:xfrm>
          <a:prstGeom prst="rect">
            <a:avLst/>
          </a:prstGeom>
          <a:solidFill>
            <a:schemeClr val="accent6">
              <a:lumMod val="40000"/>
              <a:lumOff val="60000"/>
            </a:schemeClr>
          </a:solidFill>
          <a:ln w="9525">
            <a:solidFill>
              <a:schemeClr val="tx1"/>
            </a:solidFill>
            <a:miter lim="800000"/>
            <a:headEnd/>
            <a:tailEnd/>
          </a:ln>
        </p:spPr>
        <p:txBody>
          <a:bodyPr>
            <a:spAutoFit/>
          </a:bodyPr>
          <a:lstStyle/>
          <a:p>
            <a:pPr eaLnBrk="1" fontAlgn="auto" hangingPunct="1">
              <a:spcBef>
                <a:spcPts val="0"/>
              </a:spcBef>
              <a:spcAft>
                <a:spcPts val="0"/>
              </a:spcAft>
              <a:defRPr/>
            </a:pPr>
            <a:r>
              <a:rPr lang="en-US" sz="4000" b="1" dirty="0">
                <a:latin typeface="+mn-lt"/>
                <a:ea typeface="+mn-ea"/>
                <a:cs typeface="+mn-cs"/>
              </a:rPr>
              <a:t>CAUSA    DE    MUERTE</a:t>
            </a:r>
          </a:p>
        </p:txBody>
      </p:sp>
      <p:sp>
        <p:nvSpPr>
          <p:cNvPr id="6" name="5 Rectángulo"/>
          <p:cNvSpPr/>
          <p:nvPr/>
        </p:nvSpPr>
        <p:spPr>
          <a:xfrm>
            <a:off x="428625" y="5786438"/>
            <a:ext cx="8215313" cy="5847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en-GB" sz="1600" dirty="0"/>
              <a:t>UK Collins P. Blood 2007 </a:t>
            </a:r>
            <a:r>
              <a:rPr lang="en-GB" sz="1600" dirty="0" err="1"/>
              <a:t>Prospectivo</a:t>
            </a:r>
            <a:r>
              <a:rPr lang="en-GB" sz="1600" dirty="0"/>
              <a:t>  (2001-2003)</a:t>
            </a:r>
          </a:p>
          <a:p>
            <a:pPr eaLnBrk="1" fontAlgn="auto" hangingPunct="1">
              <a:spcBef>
                <a:spcPts val="0"/>
              </a:spcBef>
              <a:spcAft>
                <a:spcPts val="0"/>
              </a:spcAft>
              <a:defRPr/>
            </a:pPr>
            <a:r>
              <a:rPr lang="en-GB" sz="1600" dirty="0"/>
              <a:t>172 </a:t>
            </a:r>
            <a:r>
              <a:rPr lang="en-GB" sz="1600" dirty="0" err="1"/>
              <a:t>ptes</a:t>
            </a:r>
            <a:r>
              <a:rPr lang="en-GB" sz="1600" dirty="0"/>
              <a:t>                 </a:t>
            </a:r>
            <a:r>
              <a:rPr lang="en-GB" sz="1600" b="1" dirty="0"/>
              <a:t>MORTALIDAD POR SANGRADO 9 %</a:t>
            </a:r>
            <a:endParaRPr lang="en-GB" sz="1600" b="1" dirty="0">
              <a:solidFill>
                <a:srgbClr val="000000"/>
              </a:solidFill>
            </a:endParaRPr>
          </a:p>
        </p:txBody>
      </p:sp>
    </p:spTree>
    <p:extLst>
      <p:ext uri="{BB962C8B-B14F-4D97-AF65-F5344CB8AC3E}">
        <p14:creationId xmlns:p14="http://schemas.microsoft.com/office/powerpoint/2010/main" val="368585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Vuelo sin motor">
  <a:themeElements>
    <a:clrScheme name="Vuelo sin motor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Vuelo sin motor">
      <a:majorFont>
        <a:latin typeface="Arial"/>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s-ES_tradnl"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s-ES_tradnl"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Vuelo sin motor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Vuelo sin motor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Vuelo sin motor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uelo sin motor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Vuelo sin motor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Office\Templates\Diseños de presentaciones\Vuelo sin motor.pot</Template>
  <TotalTime>6802</TotalTime>
  <Words>8204</Words>
  <Application>Microsoft Macintosh PowerPoint</Application>
  <PresentationFormat>Presentación en pantalla (4:3)</PresentationFormat>
  <Paragraphs>2147</Paragraphs>
  <Slides>252</Slides>
  <Notes>31</Notes>
  <HiddenSlides>47</HiddenSlides>
  <MMClips>0</MMClips>
  <ScaleCrop>false</ScaleCrop>
  <HeadingPairs>
    <vt:vector size="8" baseType="variant">
      <vt:variant>
        <vt:lpstr>Fuentes usadas</vt:lpstr>
      </vt:variant>
      <vt:variant>
        <vt:i4>23</vt:i4>
      </vt:variant>
      <vt:variant>
        <vt:lpstr>Tema</vt:lpstr>
      </vt:variant>
      <vt:variant>
        <vt:i4>1</vt:i4>
      </vt:variant>
      <vt:variant>
        <vt:lpstr>Servidores OLE incrustados</vt:lpstr>
      </vt:variant>
      <vt:variant>
        <vt:i4>2</vt:i4>
      </vt:variant>
      <vt:variant>
        <vt:lpstr>Títulos de diapositiva</vt:lpstr>
      </vt:variant>
      <vt:variant>
        <vt:i4>252</vt:i4>
      </vt:variant>
    </vt:vector>
  </HeadingPairs>
  <TitlesOfParts>
    <vt:vector size="278" baseType="lpstr">
      <vt:lpstr>Al Bayan Plain</vt:lpstr>
      <vt:lpstr>Al Nile</vt:lpstr>
      <vt:lpstr>Arial Black</vt:lpstr>
      <vt:lpstr>Arial Narrow</vt:lpstr>
      <vt:lpstr>Arial Rounded MT Bold</vt:lpstr>
      <vt:lpstr>Arial Unicode MS</vt:lpstr>
      <vt:lpstr>Avenir Black</vt:lpstr>
      <vt:lpstr>Calibri</vt:lpstr>
      <vt:lpstr>Comic Sans MS</vt:lpstr>
      <vt:lpstr>Garamond</vt:lpstr>
      <vt:lpstr>Gill Sans</vt:lpstr>
      <vt:lpstr>Gill Sans MT</vt:lpstr>
      <vt:lpstr>MS PGothic</vt:lpstr>
      <vt:lpstr>ＭＳ Ｐゴシック</vt:lpstr>
      <vt:lpstr>OTNEJMQuadraat</vt:lpstr>
      <vt:lpstr>OTNEJMScalaSansLF</vt:lpstr>
      <vt:lpstr>Symbol</vt:lpstr>
      <vt:lpstr>Tahoma</vt:lpstr>
      <vt:lpstr>Times New Roman</vt:lpstr>
      <vt:lpstr>Verdana</vt:lpstr>
      <vt:lpstr>Wingdings</vt:lpstr>
      <vt:lpstr>Wingdings 3</vt:lpstr>
      <vt:lpstr>Arial</vt:lpstr>
      <vt:lpstr>Vuelo sin motor</vt:lpstr>
      <vt:lpstr>Imagen de mapa de bits</vt:lpstr>
      <vt:lpstr>Diapositiva</vt:lpstr>
      <vt:lpstr>CURSO DE CLINICA – 2019 UNR</vt:lpstr>
      <vt:lpstr>CURSO DE CLINICAMEDICA - 2019 UNR</vt:lpstr>
      <vt:lpstr>Porque estos temas?</vt:lpstr>
      <vt:lpstr>Presentación de PowerPoint</vt:lpstr>
      <vt:lpstr>Presentación de PowerPoint</vt:lpstr>
      <vt:lpstr>Presentación de PowerPoint</vt:lpstr>
      <vt:lpstr>Presentación de PowerPoint</vt:lpstr>
      <vt:lpstr>HEMOSTASIA</vt:lpstr>
      <vt:lpstr>Mecanismos de la hemostasia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Componentes del Sistema de Coagulación</vt:lpstr>
      <vt:lpstr>Vida media de las  proteínas  K-dependientes</vt:lpstr>
      <vt:lpstr>Presentación de PowerPoint</vt:lpstr>
      <vt:lpstr>Presentación de PowerPoint</vt:lpstr>
      <vt:lpstr>Presentación de PowerPoint</vt:lpstr>
      <vt:lpstr>Presentación de PowerPoint</vt:lpstr>
      <vt:lpstr>ESQUEMA GENERAL DE LA COAGULACIÓN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Hemofilia Adquirida</vt:lpstr>
      <vt:lpstr>Hemofilia Adquirida vs Congénita</vt:lpstr>
      <vt:lpstr>Hemofilia Adquirida</vt:lpstr>
      <vt:lpstr>Hemofilia Adquirida</vt:lpstr>
      <vt:lpstr>Presentación de PowerPoint</vt:lpstr>
      <vt:lpstr>Hemofilia Adquirida</vt:lpstr>
      <vt:lpstr>Hemofilia Adquirida</vt:lpstr>
      <vt:lpstr>Hemofilia Adquirida</vt:lpstr>
      <vt:lpstr>Hemofilia Adquirida</vt:lpstr>
      <vt:lpstr>Hemofilia Adquirida</vt:lpstr>
      <vt:lpstr>Hemofilia Adquirida</vt:lpstr>
      <vt:lpstr>Presentación de PowerPoint</vt:lpstr>
      <vt:lpstr>HEMOFILIA CONGENITA</vt:lpstr>
      <vt:lpstr>Presentación de PowerPoint</vt:lpstr>
      <vt:lpstr>Presentación de PowerPoint</vt:lpstr>
      <vt:lpstr>Hemofilia - Historia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HEMOFILIA:  MANIFESTACIONES CLÍNICAS</vt:lpstr>
      <vt:lpstr>HEMOFILIA:  MANIFESTACIONES CLÍNICAS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Tratamiento - Hemofilia A o B Dosis y Tpo. de TTO.</vt:lpstr>
      <vt:lpstr>Presentación de PowerPoint</vt:lpstr>
      <vt:lpstr>Presentación de PowerPoint</vt:lpstr>
      <vt:lpstr>Presentación de PowerPoint</vt:lpstr>
      <vt:lpstr>HEMOFILIA - Tratamiento Medidas Generales</vt:lpstr>
      <vt:lpstr>HEMOFILIA - Tratamiento  Medidas Generales</vt:lpstr>
      <vt:lpstr>Presentación de PowerPoint</vt:lpstr>
      <vt:lpstr>Presentación de PowerPoint</vt:lpstr>
      <vt:lpstr>Profilaxis en Hemofilia </vt:lpstr>
      <vt:lpstr>¿ Quiénes deben recibir profilaxis?</vt:lpstr>
      <vt:lpstr>Presentación de PowerPoint</vt:lpstr>
      <vt:lpstr>Presentación de PowerPoint</vt:lpstr>
      <vt:lpstr>INHIBIDOR:  LA COMPLICACION MAS TEMIDA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 ENTENDER LA ENFERMEDAD, HAY QUE ENTENDER LA  FISIOLOGIA NORMAL !!!</vt:lpstr>
      <vt:lpstr> Unas de las Proteinas &gt; grandes. &gt;20.000 kD. </vt:lpstr>
      <vt:lpstr>LES PRESENTO A LA PROTEINA PEGAJOSA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COMO SE CLASIFIACA  LA ENFERMEDAD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MENORRAGIA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DDAVP en Tipo 2B</vt:lpstr>
      <vt:lpstr>Dosis y vías de administración </vt:lpstr>
      <vt:lpstr>Presentación de PowerPoint</vt:lpstr>
      <vt:lpstr>Presentación de PowerPoint</vt:lpstr>
      <vt:lpstr>Contraindicación para el uso de DDAVP </vt:lpstr>
      <vt:lpstr>Presentación de PowerPoint</vt:lpstr>
      <vt:lpstr>Presentación de PowerPoint</vt:lpstr>
      <vt:lpstr>Reemplazo alogénico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 de Microsoft Office</cp:lastModifiedBy>
  <cp:revision>204</cp:revision>
  <cp:lastPrinted>1601-01-01T00:00:00Z</cp:lastPrinted>
  <dcterms:created xsi:type="dcterms:W3CDTF">2018-05-04T22:44:05Z</dcterms:created>
  <dcterms:modified xsi:type="dcterms:W3CDTF">2019-09-27T19:52:55Z</dcterms:modified>
</cp:coreProperties>
</file>