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257" r:id="rId3"/>
    <p:sldId id="334" r:id="rId4"/>
    <p:sldId id="335" r:id="rId5"/>
    <p:sldId id="327" r:id="rId6"/>
    <p:sldId id="330" r:id="rId7"/>
    <p:sldId id="328" r:id="rId8"/>
    <p:sldId id="329" r:id="rId9"/>
    <p:sldId id="331" r:id="rId10"/>
    <p:sldId id="332" r:id="rId11"/>
    <p:sldId id="333" r:id="rId12"/>
    <p:sldId id="323" r:id="rId13"/>
    <p:sldId id="324" r:id="rId14"/>
    <p:sldId id="325" r:id="rId15"/>
    <p:sldId id="322" r:id="rId16"/>
    <p:sldId id="305" r:id="rId17"/>
    <p:sldId id="306" r:id="rId18"/>
    <p:sldId id="326" r:id="rId19"/>
    <p:sldId id="307" r:id="rId20"/>
    <p:sldId id="321" r:id="rId21"/>
    <p:sldId id="336" r:id="rId22"/>
    <p:sldId id="258" r:id="rId23"/>
    <p:sldId id="337" r:id="rId24"/>
    <p:sldId id="259" r:id="rId25"/>
    <p:sldId id="260" r:id="rId26"/>
    <p:sldId id="346" r:id="rId27"/>
    <p:sldId id="338" r:id="rId28"/>
    <p:sldId id="340" r:id="rId29"/>
    <p:sldId id="339" r:id="rId30"/>
    <p:sldId id="355" r:id="rId31"/>
    <p:sldId id="263" r:id="rId32"/>
    <p:sldId id="262" r:id="rId33"/>
    <p:sldId id="308" r:id="rId34"/>
    <p:sldId id="310" r:id="rId35"/>
    <p:sldId id="311" r:id="rId36"/>
    <p:sldId id="265" r:id="rId37"/>
    <p:sldId id="266" r:id="rId38"/>
    <p:sldId id="267" r:id="rId39"/>
    <p:sldId id="274" r:id="rId40"/>
    <p:sldId id="347" r:id="rId41"/>
    <p:sldId id="312" r:id="rId42"/>
    <p:sldId id="354" r:id="rId43"/>
    <p:sldId id="291" r:id="rId44"/>
    <p:sldId id="292" r:id="rId45"/>
    <p:sldId id="313" r:id="rId46"/>
    <p:sldId id="314" r:id="rId47"/>
    <p:sldId id="315" r:id="rId48"/>
    <p:sldId id="293" r:id="rId49"/>
    <p:sldId id="318" r:id="rId50"/>
    <p:sldId id="341" r:id="rId51"/>
    <p:sldId id="342" r:id="rId52"/>
    <p:sldId id="343" r:id="rId53"/>
    <p:sldId id="344" r:id="rId54"/>
    <p:sldId id="348" r:id="rId55"/>
    <p:sldId id="349" r:id="rId56"/>
    <p:sldId id="353" r:id="rId57"/>
    <p:sldId id="350" r:id="rId58"/>
    <p:sldId id="351" r:id="rId59"/>
    <p:sldId id="352" r:id="rId60"/>
    <p:sldId id="287" r:id="rId61"/>
    <p:sldId id="345" r:id="rId62"/>
    <p:sldId id="357" r:id="rId63"/>
    <p:sldId id="317" r:id="rId64"/>
    <p:sldId id="300" r:id="rId65"/>
    <p:sldId id="301" r:id="rId66"/>
    <p:sldId id="302" r:id="rId67"/>
    <p:sldId id="261" r:id="rId68"/>
    <p:sldId id="356" r:id="rId69"/>
    <p:sldId id="358" r:id="rId70"/>
  </p:sldIdLst>
  <p:sldSz cx="9144000" cy="6858000" type="screen4x3"/>
  <p:notesSz cx="6888163" cy="100203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CC0099"/>
    <a:srgbClr val="660066"/>
    <a:srgbClr val="FFCC00"/>
    <a:srgbClr val="180274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9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0AE7-3E58-490D-BA0F-F1630E15D615}" type="datetimeFigureOut">
              <a:rPr lang="es-ES" smtClean="0"/>
              <a:pPr/>
              <a:t>15/09/2018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686E-34AA-4D72-84EB-DD94AD63F4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0AE7-3E58-490D-BA0F-F1630E15D615}" type="datetimeFigureOut">
              <a:rPr lang="es-ES" smtClean="0"/>
              <a:pPr/>
              <a:t>15/09/2018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686E-34AA-4D72-84EB-DD94AD63F4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0AE7-3E58-490D-BA0F-F1630E15D615}" type="datetimeFigureOut">
              <a:rPr lang="es-ES" smtClean="0"/>
              <a:pPr/>
              <a:t>15/09/2018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686E-34AA-4D72-84EB-DD94AD63F4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379BB-4D45-438B-8415-20710EF2F8B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9ECFE-DBDA-4F54-AE4C-CCD78BF824E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0AE7-3E58-490D-BA0F-F1630E15D615}" type="datetimeFigureOut">
              <a:rPr lang="es-ES" smtClean="0"/>
              <a:pPr/>
              <a:t>15/09/2018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686E-34AA-4D72-84EB-DD94AD63F4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0AE7-3E58-490D-BA0F-F1630E15D615}" type="datetimeFigureOut">
              <a:rPr lang="es-ES" smtClean="0"/>
              <a:pPr/>
              <a:t>15/09/2018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686E-34AA-4D72-84EB-DD94AD63F4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0AE7-3E58-490D-BA0F-F1630E15D615}" type="datetimeFigureOut">
              <a:rPr lang="es-ES" smtClean="0"/>
              <a:pPr/>
              <a:t>15/09/2018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686E-34AA-4D72-84EB-DD94AD63F4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0AE7-3E58-490D-BA0F-F1630E15D615}" type="datetimeFigureOut">
              <a:rPr lang="es-ES" smtClean="0"/>
              <a:pPr/>
              <a:t>15/09/2018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686E-34AA-4D72-84EB-DD94AD63F4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0AE7-3E58-490D-BA0F-F1630E15D615}" type="datetimeFigureOut">
              <a:rPr lang="es-ES" smtClean="0"/>
              <a:pPr/>
              <a:t>15/09/2018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686E-34AA-4D72-84EB-DD94AD63F4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0AE7-3E58-490D-BA0F-F1630E15D615}" type="datetimeFigureOut">
              <a:rPr lang="es-ES" smtClean="0"/>
              <a:pPr/>
              <a:t>15/09/2018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686E-34AA-4D72-84EB-DD94AD63F4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0AE7-3E58-490D-BA0F-F1630E15D615}" type="datetimeFigureOut">
              <a:rPr lang="es-ES" smtClean="0"/>
              <a:pPr/>
              <a:t>15/09/2018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686E-34AA-4D72-84EB-DD94AD63F4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0AE7-3E58-490D-BA0F-F1630E15D615}" type="datetimeFigureOut">
              <a:rPr lang="es-ES" smtClean="0"/>
              <a:pPr/>
              <a:t>15/09/2018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686E-34AA-4D72-84EB-DD94AD63F4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10AE7-3E58-490D-BA0F-F1630E15D615}" type="datetimeFigureOut">
              <a:rPr lang="es-ES" smtClean="0"/>
              <a:pPr/>
              <a:t>15/09/2018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0686E-34AA-4D72-84EB-DD94AD63F4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1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2.jpeg"/><Relationship Id="rId11" Type="http://schemas.openxmlformats.org/officeDocument/2006/relationships/image" Target="../media/image2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hyperlink" Target="http://it.wikipedia.org/wiki/Sindrome_del_vomito_ciclico" TargetMode="External"/><Relationship Id="rId3" Type="http://schemas.openxmlformats.org/officeDocument/2006/relationships/oleObject" Target="../embeddings/oleObject16.bin"/><Relationship Id="rId7" Type="http://schemas.openxmlformats.org/officeDocument/2006/relationships/image" Target="../media/image29.jpeg"/><Relationship Id="rId12" Type="http://schemas.openxmlformats.org/officeDocument/2006/relationships/hyperlink" Target="http://it.wikipedia.org/wiki/Dieta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8.jpeg"/><Relationship Id="rId11" Type="http://schemas.openxmlformats.org/officeDocument/2006/relationships/hyperlink" Target="http://it.wikipedia.org/wiki/Celiachia" TargetMode="External"/><Relationship Id="rId5" Type="http://schemas.openxmlformats.org/officeDocument/2006/relationships/hyperlink" Target="http://it.wikipedia.org/wiki/File:SamuelGee.jpg" TargetMode="External"/><Relationship Id="rId15" Type="http://schemas.openxmlformats.org/officeDocument/2006/relationships/image" Target="../media/image31.jpeg"/><Relationship Id="rId10" Type="http://schemas.openxmlformats.org/officeDocument/2006/relationships/hyperlink" Target="http://it.wikipedia.org/wiki/1888" TargetMode="External"/><Relationship Id="rId4" Type="http://schemas.openxmlformats.org/officeDocument/2006/relationships/image" Target="../media/image27.jpeg"/><Relationship Id="rId9" Type="http://schemas.openxmlformats.org/officeDocument/2006/relationships/image" Target="../media/image30.jpeg"/><Relationship Id="rId14" Type="http://schemas.openxmlformats.org/officeDocument/2006/relationships/hyperlink" Target="http://it.wikipedia.org/w/index.php?title=University_College_Hospital&amp;action=edit&amp;redlink=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2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2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2.jpe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.jpeg"/><Relationship Id="rId5" Type="http://schemas.openxmlformats.org/officeDocument/2006/relationships/image" Target="../media/image35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oleObject" Target="../embeddings/oleObject28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Relationship Id="rId9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2.jpe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oleObject" Target="../embeddings/oleObject40.bin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2.jpeg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53.jpeg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oleObject" Target="../embeddings/oleObject49.bin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40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oleObject" Target="../embeddings/oleObject50.bin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2.jpeg"/><Relationship Id="rId4" Type="http://schemas.openxmlformats.org/officeDocument/2006/relationships/image" Target="../media/image67.jpeg"/><Relationship Id="rId9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73.jpe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65.png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7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oleObject" Target="../embeddings/oleObject53.bin"/><Relationship Id="rId7" Type="http://schemas.openxmlformats.org/officeDocument/2006/relationships/hyperlink" Target="http://www.digestivolopeznava.com/images/ca1_foto.gi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74.jpeg"/><Relationship Id="rId11" Type="http://schemas.openxmlformats.org/officeDocument/2006/relationships/image" Target="../media/image77.jpeg"/><Relationship Id="rId5" Type="http://schemas.openxmlformats.org/officeDocument/2006/relationships/image" Target="../media/image84.png"/><Relationship Id="rId10" Type="http://schemas.openxmlformats.org/officeDocument/2006/relationships/image" Target="../media/image65.png"/><Relationship Id="rId4" Type="http://schemas.openxmlformats.org/officeDocument/2006/relationships/image" Target="../media/image83.png"/><Relationship Id="rId9" Type="http://schemas.openxmlformats.org/officeDocument/2006/relationships/image" Target="../media/image8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89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3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4" Type="http://schemas.openxmlformats.org/officeDocument/2006/relationships/image" Target="../media/image5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93.jpeg"/><Relationship Id="rId4" Type="http://schemas.openxmlformats.org/officeDocument/2006/relationships/image" Target="../media/image9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79876" name="Picture 4" descr="enf celiaca 11 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1295401" y="1090614"/>
            <a:ext cx="5475025" cy="769441"/>
          </a:xfrm>
          <a:prstGeom prst="rect">
            <a:avLst/>
          </a:prstGeom>
          <a:solidFill>
            <a:srgbClr val="FFCC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4400">
                <a:solidFill>
                  <a:srgbClr val="FF3300"/>
                </a:solidFill>
              </a:rPr>
              <a:t>ENFERMEDAD CELIACA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1520826" y="4464051"/>
            <a:ext cx="4980915" cy="646331"/>
          </a:xfrm>
          <a:prstGeom prst="rect">
            <a:avLst/>
          </a:prstGeom>
          <a:solidFill>
            <a:srgbClr val="FFCC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3600" dirty="0">
                <a:solidFill>
                  <a:srgbClr val="FF3300"/>
                </a:solidFill>
              </a:rPr>
              <a:t>Prof. </a:t>
            </a:r>
            <a:r>
              <a:rPr lang="es-ES" sz="3600" dirty="0" smtClean="0">
                <a:solidFill>
                  <a:srgbClr val="FF3300"/>
                </a:solidFill>
              </a:rPr>
              <a:t>Oscar </a:t>
            </a:r>
            <a:r>
              <a:rPr lang="es-ES" sz="3600" dirty="0">
                <a:solidFill>
                  <a:srgbClr val="FF3300"/>
                </a:solidFill>
              </a:rPr>
              <a:t>Alfredo </a:t>
            </a:r>
            <a:r>
              <a:rPr lang="es-ES" sz="3600" dirty="0" err="1">
                <a:solidFill>
                  <a:srgbClr val="FF3300"/>
                </a:solidFill>
              </a:rPr>
              <a:t>Bedini</a:t>
            </a:r>
            <a:endParaRPr lang="es-ES" sz="3600" dirty="0">
              <a:solidFill>
                <a:srgbClr val="FF3300"/>
              </a:solidFill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6791326" y="5781675"/>
            <a:ext cx="915635" cy="52322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800" dirty="0" smtClean="0">
                <a:solidFill>
                  <a:srgbClr val="FF3300"/>
                </a:solidFill>
              </a:rPr>
              <a:t>2018</a:t>
            </a:r>
            <a:endParaRPr lang="es-ES" sz="2800" dirty="0">
              <a:solidFill>
                <a:srgbClr val="FF3300"/>
              </a:solidFill>
            </a:endParaRP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1584326" y="5146676"/>
            <a:ext cx="3657027" cy="1200329"/>
          </a:xfrm>
          <a:prstGeom prst="rect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/>
              <a:t>Jefe de Cátedra de Gastroenterología</a:t>
            </a:r>
          </a:p>
          <a:p>
            <a:r>
              <a:rPr lang="es-ES" dirty="0"/>
              <a:t>Director Unidad Docente Asistencial </a:t>
            </a:r>
          </a:p>
          <a:p>
            <a:r>
              <a:rPr lang="es-ES" dirty="0"/>
              <a:t>Hospital Provincial de Rosario</a:t>
            </a:r>
            <a:r>
              <a:rPr lang="es-ES" dirty="0" smtClean="0"/>
              <a:t>.</a:t>
            </a:r>
          </a:p>
          <a:p>
            <a:r>
              <a:rPr lang="es-ES" dirty="0" smtClean="0"/>
              <a:t>Investigador básico y clínico UNR.</a:t>
            </a:r>
            <a:endParaRPr lang="es-ES" dirty="0"/>
          </a:p>
        </p:txBody>
      </p:sp>
      <p:pic>
        <p:nvPicPr>
          <p:cNvPr id="9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6258" y="285728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0" y="320675"/>
            <a:ext cx="870108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s-ES" sz="1800">
                <a:solidFill>
                  <a:schemeClr val="bg1"/>
                </a:solidFill>
                <a:latin typeface="Verdana" pitchFamily="34" charset="0"/>
              </a:rPr>
              <a:t>El </a:t>
            </a:r>
            <a:r>
              <a:rPr lang="es-ES" sz="1800" b="1">
                <a:solidFill>
                  <a:schemeClr val="bg1"/>
                </a:solidFill>
                <a:latin typeface="Verdana" pitchFamily="34" charset="0"/>
              </a:rPr>
              <a:t>GLUTEN</a:t>
            </a:r>
            <a:r>
              <a:rPr lang="es-ES" sz="1800">
                <a:solidFill>
                  <a:schemeClr val="bg1"/>
                </a:solidFill>
                <a:latin typeface="Verdana" pitchFamily="34" charset="0"/>
              </a:rPr>
              <a:t> es un conjunto de prote</a:t>
            </a:r>
            <a:r>
              <a:rPr lang="es-ES" sz="1800">
                <a:solidFill>
                  <a:schemeClr val="bg1"/>
                </a:solidFill>
              </a:rPr>
              <a:t>í</a:t>
            </a:r>
            <a:r>
              <a:rPr lang="es-ES" sz="1800">
                <a:solidFill>
                  <a:schemeClr val="bg1"/>
                </a:solidFill>
                <a:latin typeface="Verdana" pitchFamily="34" charset="0"/>
              </a:rPr>
              <a:t>nas individuales que se pueden clasificar en dos grupos:</a:t>
            </a:r>
          </a:p>
          <a:p>
            <a:pPr eaLnBrk="0" hangingPunct="0"/>
            <a:r>
              <a:rPr lang="es-ES" sz="1800" u="sng">
                <a:solidFill>
                  <a:schemeClr val="bg1"/>
                </a:solidFill>
                <a:latin typeface="Verdana" pitchFamily="34" charset="0"/>
              </a:rPr>
              <a:t>prolaminas</a:t>
            </a:r>
            <a:r>
              <a:rPr lang="es-ES" sz="1800">
                <a:solidFill>
                  <a:schemeClr val="bg1"/>
                </a:solidFill>
                <a:latin typeface="Verdana" pitchFamily="34" charset="0"/>
              </a:rPr>
              <a:t> (solubles en etanol 40-70%) y </a:t>
            </a:r>
            <a:r>
              <a:rPr lang="es-ES" sz="1800" u="sng">
                <a:solidFill>
                  <a:schemeClr val="bg1"/>
                </a:solidFill>
                <a:latin typeface="Verdana" pitchFamily="34" charset="0"/>
              </a:rPr>
              <a:t>gluteninas</a:t>
            </a:r>
            <a:r>
              <a:rPr lang="es-ES" sz="1800">
                <a:solidFill>
                  <a:schemeClr val="bg1"/>
                </a:solidFill>
                <a:latin typeface="Verdana" pitchFamily="34" charset="0"/>
              </a:rPr>
              <a:t> (insolubles).</a:t>
            </a:r>
            <a:endParaRPr lang="es-ES" sz="1800">
              <a:solidFill>
                <a:schemeClr val="bg1"/>
              </a:solidFill>
            </a:endParaRPr>
          </a:p>
          <a:p>
            <a:pPr eaLnBrk="0" hangingPunct="0"/>
            <a:r>
              <a:rPr lang="es-ES" sz="1800">
                <a:solidFill>
                  <a:schemeClr val="bg1"/>
                </a:solidFill>
                <a:latin typeface="Verdana" pitchFamily="34" charset="0"/>
              </a:rPr>
              <a:t>Las prolaminas de los diferentes cereales son:</a:t>
            </a:r>
            <a:endParaRPr lang="es-ES" sz="1800">
              <a:solidFill>
                <a:schemeClr val="bg1"/>
              </a:solidFill>
            </a:endParaRPr>
          </a:p>
          <a:p>
            <a:pPr eaLnBrk="0" hangingPunct="0"/>
            <a:endParaRPr lang="es-ES" sz="1800">
              <a:solidFill>
                <a:schemeClr val="bg1"/>
              </a:solidFill>
            </a:endParaRPr>
          </a:p>
        </p:txBody>
      </p:sp>
      <p:graphicFrame>
        <p:nvGraphicFramePr>
          <p:cNvPr id="129205" name="Group 181"/>
          <p:cNvGraphicFramePr>
            <a:graphicFrameLocks noGrp="1"/>
          </p:cNvGraphicFramePr>
          <p:nvPr/>
        </p:nvGraphicFramePr>
        <p:xfrm>
          <a:off x="250825" y="2565400"/>
          <a:ext cx="8497888" cy="3695700"/>
        </p:xfrm>
        <a:graphic>
          <a:graphicData uri="http://schemas.openxmlformats.org/drawingml/2006/table">
            <a:tbl>
              <a:tblPr/>
              <a:tblGrid>
                <a:gridCol w="2832100"/>
                <a:gridCol w="2833688"/>
                <a:gridCol w="2832100"/>
              </a:tblGrid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Cereal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Tipo de Prolamina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Contenido en %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Trigo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Gliadina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69%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D6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Centeno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Secalina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30-50%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D6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Cebada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Hordeina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46-52%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D6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Avena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Avenina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16%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D6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Mijo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Panicina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40%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Ma</a:t>
                      </a: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í</a:t>
                      </a: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z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Ze</a:t>
                      </a: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í</a:t>
                      </a: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na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55%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Arroz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Orzenina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5%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Sorgo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Kafirina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52%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290" name="Object 8"/>
          <p:cNvGraphicFramePr>
            <a:graphicFrameLocks noChangeAspect="1"/>
          </p:cNvGraphicFramePr>
          <p:nvPr/>
        </p:nvGraphicFramePr>
        <p:xfrm>
          <a:off x="7959725" y="76201"/>
          <a:ext cx="1108075" cy="1192213"/>
        </p:xfrm>
        <a:graphic>
          <a:graphicData uri="http://schemas.openxmlformats.org/presentationml/2006/ole">
            <p:oleObj spid="_x0000_s69634" name="Imagen de mapa de bits" r:id="rId3" imgW="885949" imgH="952633" progId="PBrush">
              <p:embed/>
            </p:oleObj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6572264" y="3143248"/>
            <a:ext cx="1643075" cy="15716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24" y="128586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250826" y="1557338"/>
            <a:ext cx="84963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 smtClean="0">
                <a:solidFill>
                  <a:schemeClr val="bg1"/>
                </a:solidFill>
              </a:rPr>
              <a:t>Cabe </a:t>
            </a:r>
            <a:r>
              <a:rPr lang="es-ES" sz="2000" dirty="0">
                <a:solidFill>
                  <a:schemeClr val="bg1"/>
                </a:solidFill>
              </a:rPr>
              <a:t>pensar </a:t>
            </a:r>
            <a:r>
              <a:rPr lang="es-ES" sz="2000" dirty="0" smtClean="0">
                <a:solidFill>
                  <a:schemeClr val="bg1"/>
                </a:solidFill>
              </a:rPr>
              <a:t>entonces , que </a:t>
            </a:r>
            <a:r>
              <a:rPr lang="es-ES" sz="2000" dirty="0">
                <a:solidFill>
                  <a:schemeClr val="bg1"/>
                </a:solidFill>
              </a:rPr>
              <a:t>el término 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>
                <a:solidFill>
                  <a:schemeClr val="bg1"/>
                </a:solidFill>
              </a:rPr>
              <a:t>"SIN GLUTEN" no es del todo riguroso. Deberíamos sustituirlo por </a:t>
            </a:r>
            <a:r>
              <a:rPr lang="es-ES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"SIN GLIADINA, SIN SECALINA, SIN HORDEINA Y SIN AVENINA</a:t>
            </a:r>
            <a:r>
              <a:rPr lang="es-ES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".</a:t>
            </a:r>
          </a:p>
          <a:p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En algunos países de Sudamérica han adoptado el término </a:t>
            </a:r>
            <a:r>
              <a:rPr lang="es-ES" sz="2000" dirty="0">
                <a:solidFill>
                  <a:srgbClr val="FFFF00"/>
                </a:solidFill>
              </a:rPr>
              <a:t>"</a:t>
            </a:r>
            <a:r>
              <a:rPr lang="es-ES" sz="2000" b="1" dirty="0">
                <a:solidFill>
                  <a:srgbClr val="FFFF00"/>
                </a:solidFill>
              </a:rPr>
              <a:t>SIN TACC</a:t>
            </a:r>
            <a:r>
              <a:rPr lang="es-ES" sz="2000" dirty="0">
                <a:solidFill>
                  <a:srgbClr val="FFFF00"/>
                </a:solidFill>
              </a:rPr>
              <a:t>" </a:t>
            </a:r>
            <a:r>
              <a:rPr lang="es-ES" sz="2000" dirty="0">
                <a:solidFill>
                  <a:schemeClr val="bg1"/>
                </a:solidFill>
              </a:rPr>
              <a:t>(sin </a:t>
            </a:r>
            <a:r>
              <a:rPr lang="es-ES" sz="2000" dirty="0">
                <a:solidFill>
                  <a:srgbClr val="FFFF00"/>
                </a:solidFill>
              </a:rPr>
              <a:t>t</a:t>
            </a:r>
            <a:r>
              <a:rPr lang="es-ES" sz="2000" dirty="0">
                <a:solidFill>
                  <a:schemeClr val="bg1"/>
                </a:solidFill>
              </a:rPr>
              <a:t>rigo, sin </a:t>
            </a:r>
            <a:r>
              <a:rPr lang="es-ES" sz="2000" dirty="0">
                <a:solidFill>
                  <a:srgbClr val="FFFF00"/>
                </a:solidFill>
              </a:rPr>
              <a:t>a</a:t>
            </a:r>
            <a:r>
              <a:rPr lang="es-ES" sz="2000" dirty="0">
                <a:solidFill>
                  <a:schemeClr val="bg1"/>
                </a:solidFill>
              </a:rPr>
              <a:t>vena, sin </a:t>
            </a:r>
            <a:r>
              <a:rPr lang="es-ES" sz="2000" dirty="0">
                <a:solidFill>
                  <a:srgbClr val="FFFF00"/>
                </a:solidFill>
              </a:rPr>
              <a:t>c</a:t>
            </a:r>
            <a:r>
              <a:rPr lang="es-ES" sz="2000" dirty="0">
                <a:solidFill>
                  <a:schemeClr val="bg1"/>
                </a:solidFill>
              </a:rPr>
              <a:t>ebada y sin </a:t>
            </a:r>
            <a:r>
              <a:rPr lang="es-ES" sz="2000" dirty="0">
                <a:solidFill>
                  <a:srgbClr val="FFFF00"/>
                </a:solidFill>
              </a:rPr>
              <a:t>c</a:t>
            </a:r>
            <a:r>
              <a:rPr lang="es-ES" sz="2000" dirty="0">
                <a:solidFill>
                  <a:schemeClr val="bg1"/>
                </a:solidFill>
              </a:rPr>
              <a:t>enteno</a:t>
            </a:r>
            <a:r>
              <a:rPr lang="es-ES" sz="2000" dirty="0" smtClean="0">
                <a:solidFill>
                  <a:schemeClr val="bg1"/>
                </a:solidFill>
              </a:rPr>
              <a:t>) ,  </a:t>
            </a:r>
            <a:r>
              <a:rPr lang="es-ES" sz="2000" dirty="0">
                <a:solidFill>
                  <a:schemeClr val="bg1"/>
                </a:solidFill>
              </a:rPr>
              <a:t>mientras que en la lengua inglesa se utiliza </a:t>
            </a:r>
            <a:r>
              <a:rPr lang="es-ES" sz="2000" dirty="0">
                <a:solidFill>
                  <a:srgbClr val="FFFF00"/>
                </a:solidFill>
              </a:rPr>
              <a:t>"</a:t>
            </a:r>
            <a:r>
              <a:rPr lang="es-ES" sz="2000" b="1" dirty="0">
                <a:solidFill>
                  <a:srgbClr val="FFFF00"/>
                </a:solidFill>
              </a:rPr>
              <a:t>GF</a:t>
            </a:r>
            <a:r>
              <a:rPr lang="es-ES" sz="2000" dirty="0">
                <a:solidFill>
                  <a:srgbClr val="FFFF00"/>
                </a:solidFill>
              </a:rPr>
              <a:t>" </a:t>
            </a:r>
            <a:r>
              <a:rPr lang="es-ES" sz="2000" dirty="0">
                <a:solidFill>
                  <a:schemeClr val="bg1"/>
                </a:solidFill>
              </a:rPr>
              <a:t>(gluten free</a:t>
            </a:r>
            <a:r>
              <a:rPr lang="es-ES" sz="2000" dirty="0" smtClean="0">
                <a:solidFill>
                  <a:schemeClr val="bg1"/>
                </a:solidFill>
              </a:rPr>
              <a:t>).</a:t>
            </a:r>
          </a:p>
          <a:p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En nuestro país utilizamos  "</a:t>
            </a:r>
            <a:r>
              <a:rPr lang="es-ES" sz="2000" b="1" dirty="0">
                <a:solidFill>
                  <a:schemeClr val="bg1"/>
                </a:solidFill>
              </a:rPr>
              <a:t>SIN GLUTEN</a:t>
            </a:r>
            <a:r>
              <a:rPr lang="es-ES" sz="2000" dirty="0">
                <a:solidFill>
                  <a:schemeClr val="bg1"/>
                </a:solidFill>
              </a:rPr>
              <a:t>" como abreviatura de "</a:t>
            </a:r>
            <a:r>
              <a:rPr lang="es-ES" sz="2000" b="1" dirty="0">
                <a:solidFill>
                  <a:schemeClr val="bg1"/>
                </a:solidFill>
              </a:rPr>
              <a:t>APTO PARA CELÍACOS</a:t>
            </a:r>
            <a:r>
              <a:rPr lang="es-ES" sz="2000" dirty="0">
                <a:solidFill>
                  <a:schemeClr val="bg1"/>
                </a:solidFill>
              </a:rPr>
              <a:t>",</a:t>
            </a:r>
          </a:p>
        </p:txBody>
      </p:sp>
      <p:graphicFrame>
        <p:nvGraphicFramePr>
          <p:cNvPr id="13314" name="Object 8"/>
          <p:cNvGraphicFramePr>
            <a:graphicFrameLocks noChangeAspect="1"/>
          </p:cNvGraphicFramePr>
          <p:nvPr/>
        </p:nvGraphicFramePr>
        <p:xfrm>
          <a:off x="7704138" y="76200"/>
          <a:ext cx="1363663" cy="1466850"/>
        </p:xfrm>
        <a:graphic>
          <a:graphicData uri="http://schemas.openxmlformats.org/presentationml/2006/ole">
            <p:oleObj spid="_x0000_s70658" name="Imagen de mapa de bits" r:id="rId3" imgW="885949" imgH="952633" progId="PBrush">
              <p:embed/>
            </p:oleObj>
          </a:graphicData>
        </a:graphic>
      </p:graphicFrame>
      <p:pic>
        <p:nvPicPr>
          <p:cNvPr id="70659" name="Picture 3" descr="C:\Documents and Settings\Usuario\Mis documentos\Mis imágenes\alergia al gluten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8889" y="285728"/>
            <a:ext cx="5539193" cy="1500198"/>
          </a:xfrm>
          <a:prstGeom prst="rect">
            <a:avLst/>
          </a:prstGeom>
          <a:noFill/>
        </p:spPr>
      </p:pic>
      <p:pic>
        <p:nvPicPr>
          <p:cNvPr id="70660" name="Picture 4" descr="C:\Documents and Settings\Usuario\Mis documentos\Mis imágenes\alergia al gluten 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4929198"/>
            <a:ext cx="2191985" cy="1571612"/>
          </a:xfrm>
          <a:prstGeom prst="rect">
            <a:avLst/>
          </a:prstGeom>
          <a:noFill/>
        </p:spPr>
      </p:pic>
      <p:cxnSp>
        <p:nvCxnSpPr>
          <p:cNvPr id="7" name="6 Conector recto"/>
          <p:cNvCxnSpPr/>
          <p:nvPr/>
        </p:nvCxnSpPr>
        <p:spPr>
          <a:xfrm>
            <a:off x="3143240" y="4786322"/>
            <a:ext cx="2571768" cy="18573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80900" name="Picture 4" descr="enf celiaca 17 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2041525" y="2130425"/>
            <a:ext cx="4574714" cy="707886"/>
          </a:xfrm>
          <a:prstGeom prst="rect">
            <a:avLst/>
          </a:prstGeom>
          <a:solidFill>
            <a:srgbClr val="FFCC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4000"/>
              <a:t>Ubicación Anatómica</a:t>
            </a:r>
          </a:p>
        </p:txBody>
      </p:sp>
      <p:graphicFrame>
        <p:nvGraphicFramePr>
          <p:cNvPr id="82945" name="Object 18"/>
          <p:cNvGraphicFramePr>
            <a:graphicFrameLocks noChangeAspect="1"/>
          </p:cNvGraphicFramePr>
          <p:nvPr/>
        </p:nvGraphicFramePr>
        <p:xfrm>
          <a:off x="7929586" y="76200"/>
          <a:ext cx="1062015" cy="1142376"/>
        </p:xfrm>
        <a:graphic>
          <a:graphicData uri="http://schemas.openxmlformats.org/presentationml/2006/ole">
            <p:oleObj spid="_x0000_s82945" name="Imagen de mapa de bits" r:id="rId4" imgW="885949" imgH="952633" progId="PBrush">
              <p:embed/>
            </p:oleObj>
          </a:graphicData>
        </a:graphic>
      </p:graphicFrame>
      <p:pic>
        <p:nvPicPr>
          <p:cNvPr id="7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1415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7708931" y="71414"/>
          <a:ext cx="1363663" cy="1466850"/>
        </p:xfrm>
        <a:graphic>
          <a:graphicData uri="http://schemas.openxmlformats.org/presentationml/2006/ole">
            <p:oleObj spid="_x0000_s61442" name="Imagen de mapa de bits" r:id="rId3" imgW="885949" imgH="952633" progId="PBrush">
              <p:embed/>
            </p:oleObj>
          </a:graphicData>
        </a:graphic>
      </p:graphicFrame>
      <p:pic>
        <p:nvPicPr>
          <p:cNvPr id="4099" name="Picture 3" descr="enf celiaca 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725" y="1852629"/>
            <a:ext cx="397827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enf celiaca 5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75149" y="1828801"/>
            <a:ext cx="4387851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u="sng" smtClean="0">
                <a:solidFill>
                  <a:schemeClr val="bg1"/>
                </a:solidFill>
              </a:rPr>
              <a:t/>
            </a:r>
            <a:br>
              <a:rPr lang="es-ES" u="sng" smtClean="0">
                <a:solidFill>
                  <a:schemeClr val="bg1"/>
                </a:solidFill>
              </a:rPr>
            </a:br>
            <a:r>
              <a:rPr lang="es-ES" u="sng" smtClean="0">
                <a:solidFill>
                  <a:schemeClr val="bg1"/>
                </a:solidFill>
              </a:rPr>
              <a:t/>
            </a:r>
            <a:br>
              <a:rPr lang="es-ES" u="sng" smtClean="0">
                <a:solidFill>
                  <a:schemeClr val="bg1"/>
                </a:solidFill>
              </a:rPr>
            </a:br>
            <a:r>
              <a:rPr lang="es-ES" sz="360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br>
              <a:rPr lang="es-ES" sz="3600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es-ES" sz="360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1357290" y="381000"/>
            <a:ext cx="6643710" cy="8382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>
                <a:solidFill>
                  <a:srgbClr val="FFCC00"/>
                </a:solidFill>
              </a:rPr>
              <a:t>ENFERMEDAD CELIACA:</a:t>
            </a:r>
            <a:r>
              <a:rPr lang="es-ES" sz="440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62466" name="Imagen de mapa de bits" r:id="rId3" imgW="885949" imgH="952633" progId="PBrush">
              <p:embed/>
            </p:oleObj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1" y="1447801"/>
            <a:ext cx="2389188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1776" y="1484313"/>
            <a:ext cx="35290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enf celiaca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49" y="4221163"/>
            <a:ext cx="2395539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0" descr="villi-normali_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3663" y="1412875"/>
            <a:ext cx="23622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94518" y="3787776"/>
            <a:ext cx="209232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86052" y="3789363"/>
            <a:ext cx="2003425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Text Box 12"/>
          <p:cNvSpPr txBox="1">
            <a:spLocks noChangeArrowheads="1"/>
          </p:cNvSpPr>
          <p:nvPr/>
        </p:nvSpPr>
        <p:spPr bwMode="auto">
          <a:xfrm>
            <a:off x="447676" y="6042025"/>
            <a:ext cx="8463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>
                <a:solidFill>
                  <a:schemeClr val="bg1"/>
                </a:solidFill>
              </a:rPr>
              <a:t>Celíaca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5132" name="Rectangle 13"/>
          <p:cNvSpPr>
            <a:spLocks noChangeArrowheads="1"/>
          </p:cNvSpPr>
          <p:nvPr/>
        </p:nvSpPr>
        <p:spPr bwMode="auto">
          <a:xfrm>
            <a:off x="4356101" y="6237288"/>
            <a:ext cx="8463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>
                <a:solidFill>
                  <a:schemeClr val="bg1"/>
                </a:solidFill>
              </a:rPr>
              <a:t>Celíaca</a:t>
            </a:r>
            <a:endParaRPr lang="es-ES">
              <a:solidFill>
                <a:schemeClr val="bg1"/>
              </a:solidFill>
            </a:endParaRPr>
          </a:p>
        </p:txBody>
      </p:sp>
      <p:pic>
        <p:nvPicPr>
          <p:cNvPr id="13" name="Picture 8" descr="7stv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2068" y="4429133"/>
            <a:ext cx="12525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33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u="sng" smtClean="0">
                <a:solidFill>
                  <a:schemeClr val="bg1"/>
                </a:solidFill>
              </a:rPr>
              <a:t/>
            </a:r>
            <a:br>
              <a:rPr lang="es-ES" u="sng" smtClean="0">
                <a:solidFill>
                  <a:schemeClr val="bg1"/>
                </a:solidFill>
              </a:rPr>
            </a:br>
            <a:r>
              <a:rPr lang="es-ES" u="sng" smtClean="0">
                <a:solidFill>
                  <a:schemeClr val="bg1"/>
                </a:solidFill>
              </a:rPr>
              <a:t/>
            </a:r>
            <a:br>
              <a:rPr lang="es-ES" u="sng" smtClean="0">
                <a:solidFill>
                  <a:schemeClr val="bg1"/>
                </a:solidFill>
              </a:rPr>
            </a:br>
            <a:r>
              <a:rPr lang="es-ES" sz="3600" smtClean="0">
                <a:solidFill>
                  <a:schemeClr val="bg1"/>
                </a:solidFill>
                <a:cs typeface="Times New Roman" pitchFamily="18" charset="0"/>
              </a:rPr>
              <a:t> Descripta por Samuel Gee (1888)</a:t>
            </a:r>
            <a:br>
              <a:rPr lang="es-ES" sz="3600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es-ES" sz="360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1000100" y="381000"/>
            <a:ext cx="7000900" cy="8382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3600">
                <a:solidFill>
                  <a:srgbClr val="FFCC00"/>
                </a:solidFill>
              </a:rPr>
              <a:t>ENFERMEDAD CELIACA:</a:t>
            </a:r>
            <a:r>
              <a:rPr lang="es-ES" sz="3600">
                <a:solidFill>
                  <a:schemeClr val="tx2"/>
                </a:solidFill>
              </a:rPr>
              <a:t> </a:t>
            </a:r>
            <a:r>
              <a:rPr lang="es-ES" sz="3600">
                <a:solidFill>
                  <a:schemeClr val="bg1"/>
                </a:solidFill>
              </a:rPr>
              <a:t>Historia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60418" name="Imagen de mapa de bits" r:id="rId3" imgW="885949" imgH="952633" progId="PBrush">
              <p:embed/>
            </p:oleObj>
          </a:graphicData>
        </a:graphic>
      </p:graphicFrame>
      <p:pic>
        <p:nvPicPr>
          <p:cNvPr id="3077" name="Picture 5" descr="enf celiaca 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916114"/>
            <a:ext cx="3919539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SamuelGee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0414" y="1916114"/>
            <a:ext cx="180181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6ceoliac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3900" y="1916113"/>
            <a:ext cx="1314451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7stv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4665" y="5084764"/>
            <a:ext cx="12525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8normalmucos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6688" y="5084764"/>
            <a:ext cx="2447925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140202" y="4076701"/>
            <a:ext cx="47529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s-ES" sz="1400" dirty="0" err="1">
                <a:solidFill>
                  <a:schemeClr val="bg1"/>
                </a:solidFill>
              </a:rPr>
              <a:t>Nel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>
                <a:solidFill>
                  <a:schemeClr val="bg1"/>
                </a:solidFill>
                <a:hlinkClick r:id="rId10" tooltip="1888"/>
              </a:rPr>
              <a:t>1888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pubblicò</a:t>
            </a:r>
            <a:r>
              <a:rPr lang="es-ES" sz="1400" dirty="0">
                <a:solidFill>
                  <a:schemeClr val="bg1"/>
                </a:solidFill>
              </a:rPr>
              <a:t> la prima moderna e completa </a:t>
            </a:r>
            <a:r>
              <a:rPr lang="es-ES" sz="1400" dirty="0" err="1">
                <a:solidFill>
                  <a:schemeClr val="bg1"/>
                </a:solidFill>
              </a:rPr>
              <a:t>descrizione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della</a:t>
            </a:r>
            <a:r>
              <a:rPr lang="es-ES" sz="1400" dirty="0">
                <a:solidFill>
                  <a:schemeClr val="bg1"/>
                </a:solidFill>
              </a:rPr>
              <a:t>  </a:t>
            </a:r>
            <a:r>
              <a:rPr lang="es-ES" sz="1400" dirty="0" err="1">
                <a:solidFill>
                  <a:schemeClr val="bg1"/>
                </a:solidFill>
                <a:hlinkClick r:id="rId11" tooltip="Celiachia"/>
              </a:rPr>
              <a:t>celiachia</a:t>
            </a:r>
            <a:r>
              <a:rPr lang="es-ES" sz="1400" dirty="0">
                <a:solidFill>
                  <a:schemeClr val="bg1"/>
                </a:solidFill>
              </a:rPr>
              <a:t>  (o </a:t>
            </a:r>
            <a:r>
              <a:rPr lang="es-ES" sz="1400" dirty="0" err="1">
                <a:solidFill>
                  <a:schemeClr val="bg1"/>
                </a:solidFill>
              </a:rPr>
              <a:t>malattia</a:t>
            </a:r>
            <a:r>
              <a:rPr lang="es-ES" sz="1400" dirty="0">
                <a:solidFill>
                  <a:schemeClr val="bg1"/>
                </a:solidFill>
              </a:rPr>
              <a:t> di </a:t>
            </a:r>
            <a:r>
              <a:rPr lang="es-ES" sz="1400" dirty="0" err="1">
                <a:solidFill>
                  <a:schemeClr val="bg1"/>
                </a:solidFill>
              </a:rPr>
              <a:t>Gee-Herter</a:t>
            </a:r>
            <a:r>
              <a:rPr lang="es-ES" sz="1400" dirty="0">
                <a:solidFill>
                  <a:schemeClr val="bg1"/>
                </a:solidFill>
              </a:rPr>
              <a:t>), </a:t>
            </a:r>
            <a:r>
              <a:rPr lang="es-ES" sz="1400" dirty="0" err="1">
                <a:solidFill>
                  <a:srgbClr val="FFFF00"/>
                </a:solidFill>
              </a:rPr>
              <a:t>teorizzando</a:t>
            </a:r>
            <a:r>
              <a:rPr lang="es-ES" sz="1400" dirty="0">
                <a:solidFill>
                  <a:srgbClr val="FFFF00"/>
                </a:solidFill>
              </a:rPr>
              <a:t> </a:t>
            </a:r>
            <a:r>
              <a:rPr lang="es-ES" sz="1400" dirty="0" err="1">
                <a:solidFill>
                  <a:srgbClr val="FFFF00"/>
                </a:solidFill>
              </a:rPr>
              <a:t>l'importanza</a:t>
            </a:r>
            <a:r>
              <a:rPr lang="es-ES" sz="1400" dirty="0">
                <a:solidFill>
                  <a:srgbClr val="FFFF00"/>
                </a:solidFill>
              </a:rPr>
              <a:t> </a:t>
            </a:r>
            <a:r>
              <a:rPr lang="es-ES" sz="1400" dirty="0" err="1">
                <a:solidFill>
                  <a:srgbClr val="FFFF00"/>
                </a:solidFill>
              </a:rPr>
              <a:t>della</a:t>
            </a:r>
            <a:r>
              <a:rPr lang="es-ES" sz="1400" dirty="0">
                <a:solidFill>
                  <a:srgbClr val="FFFF00"/>
                </a:solidFill>
              </a:rPr>
              <a:t>  </a:t>
            </a:r>
            <a:r>
              <a:rPr lang="es-ES" sz="1400" dirty="0">
                <a:solidFill>
                  <a:srgbClr val="FFFF00"/>
                </a:solidFill>
                <a:hlinkClick r:id="rId12" tooltip="Dieta"/>
              </a:rPr>
              <a:t>dieta</a:t>
            </a:r>
            <a:r>
              <a:rPr lang="es-ES" sz="1400" dirty="0">
                <a:solidFill>
                  <a:srgbClr val="FFFF00"/>
                </a:solidFill>
              </a:rPr>
              <a:t> per </a:t>
            </a:r>
            <a:r>
              <a:rPr lang="es-ES" sz="1400" dirty="0" err="1">
                <a:solidFill>
                  <a:srgbClr val="FFFF00"/>
                </a:solidFill>
              </a:rPr>
              <a:t>il</a:t>
            </a:r>
            <a:r>
              <a:rPr lang="es-ES" sz="1400" dirty="0">
                <a:solidFill>
                  <a:srgbClr val="FFFF00"/>
                </a:solidFill>
              </a:rPr>
              <a:t> </a:t>
            </a:r>
            <a:r>
              <a:rPr lang="es-ES" sz="1400" dirty="0" err="1">
                <a:solidFill>
                  <a:srgbClr val="FFFF00"/>
                </a:solidFill>
              </a:rPr>
              <a:t>suo</a:t>
            </a:r>
            <a:r>
              <a:rPr lang="es-ES" sz="1400" dirty="0">
                <a:solidFill>
                  <a:srgbClr val="FFFF00"/>
                </a:solidFill>
              </a:rPr>
              <a:t> </a:t>
            </a:r>
            <a:r>
              <a:rPr lang="es-ES" sz="1400" dirty="0" err="1">
                <a:solidFill>
                  <a:srgbClr val="FFFF00"/>
                </a:solidFill>
              </a:rPr>
              <a:t>controllo</a:t>
            </a:r>
            <a:r>
              <a:rPr lang="es-ES" sz="1400" dirty="0">
                <a:solidFill>
                  <a:srgbClr val="FFFF00"/>
                </a:solidFill>
              </a:rPr>
              <a:t>.</a:t>
            </a:r>
            <a:r>
              <a:rPr lang="es-ES" sz="1400" dirty="0">
                <a:solidFill>
                  <a:schemeClr val="bg1"/>
                </a:solidFill>
              </a:rPr>
              <a:t> Fu </a:t>
            </a:r>
            <a:r>
              <a:rPr lang="es-ES" sz="1400" dirty="0" err="1">
                <a:solidFill>
                  <a:schemeClr val="bg1"/>
                </a:solidFill>
              </a:rPr>
              <a:t>inoltre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il</a:t>
            </a:r>
            <a:r>
              <a:rPr lang="es-ES" sz="1400" dirty="0">
                <a:solidFill>
                  <a:schemeClr val="bg1"/>
                </a:solidFill>
              </a:rPr>
              <a:t> primo a </a:t>
            </a:r>
            <a:r>
              <a:rPr lang="es-ES" sz="1400" dirty="0" err="1">
                <a:solidFill>
                  <a:schemeClr val="bg1"/>
                </a:solidFill>
              </a:rPr>
              <a:t>descrivere</a:t>
            </a:r>
            <a:r>
              <a:rPr lang="es-ES" sz="1400" dirty="0">
                <a:solidFill>
                  <a:schemeClr val="bg1"/>
                </a:solidFill>
              </a:rPr>
              <a:t> la  </a:t>
            </a:r>
            <a:r>
              <a:rPr lang="es-ES" sz="1400" dirty="0" err="1">
                <a:solidFill>
                  <a:schemeClr val="accent5">
                    <a:lumMod val="60000"/>
                    <a:lumOff val="40000"/>
                  </a:schemeClr>
                </a:solidFill>
                <a:hlinkClick r:id="rId13" tooltip="Sindrome del vomito ciclico"/>
              </a:rPr>
              <a:t>sindrome</a:t>
            </a:r>
            <a:r>
              <a:rPr lang="es-ES" sz="1400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13" tooltip="Sindrome del vomito ciclico"/>
              </a:rPr>
              <a:t> del vomito </a:t>
            </a:r>
            <a:r>
              <a:rPr lang="es-ES" sz="1400" dirty="0" err="1">
                <a:solidFill>
                  <a:schemeClr val="accent5">
                    <a:lumMod val="60000"/>
                    <a:lumOff val="40000"/>
                  </a:schemeClr>
                </a:solidFill>
                <a:hlinkClick r:id="rId13" tooltip="Sindrome del vomito ciclico"/>
              </a:rPr>
              <a:t>ciclico</a:t>
            </a:r>
            <a:r>
              <a:rPr lang="es-ES" sz="1400" dirty="0">
                <a:solidFill>
                  <a:schemeClr val="accent5">
                    <a:lumMod val="60000"/>
                    <a:lumOff val="40000"/>
                  </a:schemeClr>
                </a:solidFill>
                <a:hlinkClick r:id="" action="ppaction://noaction"/>
              </a:rPr>
              <a:t>[1]</a:t>
            </a:r>
            <a:endParaRPr lang="es-E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179389" y="6165850"/>
            <a:ext cx="27401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s-ES">
                <a:hlinkClick r:id="rId14" tooltip="University College Hospital (la pagina non esiste)"/>
              </a:rPr>
              <a:t>University College Hospital</a:t>
            </a:r>
            <a:r>
              <a:rPr lang="es-ES"/>
              <a:t> </a:t>
            </a:r>
          </a:p>
        </p:txBody>
      </p:sp>
      <p:pic>
        <p:nvPicPr>
          <p:cNvPr id="12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36952" cy="10001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1 Rectángulo"/>
          <p:cNvSpPr>
            <a:spLocks noChangeArrowheads="1"/>
          </p:cNvSpPr>
          <p:nvPr/>
        </p:nvSpPr>
        <p:spPr bwMode="auto">
          <a:xfrm>
            <a:off x="285721" y="928671"/>
            <a:ext cx="842962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 dirty="0" smtClean="0">
                <a:solidFill>
                  <a:srgbClr val="FFFF00"/>
                </a:solidFill>
              </a:rPr>
              <a:t>                               Prevalencia </a:t>
            </a:r>
            <a:r>
              <a:rPr lang="es-ES" sz="2400" b="1" dirty="0">
                <a:solidFill>
                  <a:srgbClr val="FFFF00"/>
                </a:solidFill>
              </a:rPr>
              <a:t>de la Enfermedad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ES" sz="1800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Hasta </a:t>
            </a:r>
            <a:r>
              <a:rPr lang="es-ES" sz="2000" dirty="0">
                <a:solidFill>
                  <a:srgbClr val="FFFF00"/>
                </a:solidFill>
              </a:rPr>
              <a:t>1980</a:t>
            </a:r>
            <a:r>
              <a:rPr lang="es-ES" sz="2000" dirty="0">
                <a:solidFill>
                  <a:schemeClr val="bg1"/>
                </a:solidFill>
              </a:rPr>
              <a:t> en Europa se consideraba una prevalencia de 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>
                <a:solidFill>
                  <a:srgbClr val="FFFF00"/>
                </a:solidFill>
              </a:rPr>
              <a:t>1/1000 a </a:t>
            </a:r>
            <a:r>
              <a:rPr lang="es-ES" sz="2000" dirty="0" smtClean="0">
                <a:solidFill>
                  <a:srgbClr val="FFFF00"/>
                </a:solidFill>
              </a:rPr>
              <a:t>1/3000</a:t>
            </a:r>
            <a:r>
              <a:rPr lang="pt-BR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smtClean="0">
                <a:solidFill>
                  <a:schemeClr val="bg1"/>
                </a:solidFill>
              </a:rPr>
              <a:t> siendo </a:t>
            </a:r>
            <a:r>
              <a:rPr lang="es-ES" sz="2000" dirty="0" smtClean="0">
                <a:solidFill>
                  <a:srgbClr val="FFFF00"/>
                </a:solidFill>
              </a:rPr>
              <a:t>su presentación típica la pérdida de peso y la diarrea. 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es-ES" sz="2000" dirty="0" smtClean="0">
                <a:solidFill>
                  <a:schemeClr val="bg1"/>
                </a:solidFill>
              </a:rPr>
              <a:t>Empleando </a:t>
            </a:r>
            <a:r>
              <a:rPr lang="es-ES" sz="2000" dirty="0">
                <a:solidFill>
                  <a:schemeClr val="bg1"/>
                </a:solidFill>
              </a:rPr>
              <a:t>métodos serológicamente más sensibles, se calcula </a:t>
            </a:r>
            <a:r>
              <a:rPr lang="es-ES" sz="2000" dirty="0">
                <a:solidFill>
                  <a:srgbClr val="FFFF00"/>
                </a:solidFill>
              </a:rPr>
              <a:t>que la EC afecta alrededor de 1:100 a </a:t>
            </a:r>
            <a:r>
              <a:rPr lang="es-ES" sz="2000" dirty="0" smtClean="0">
                <a:solidFill>
                  <a:srgbClr val="FFFF00"/>
                </a:solidFill>
              </a:rPr>
              <a:t>1:200 personas.</a:t>
            </a:r>
            <a:endParaRPr lang="es-ES" sz="2000" dirty="0">
              <a:solidFill>
                <a:srgbClr val="FFFF00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La relación entre mujeres y </a:t>
            </a:r>
            <a:r>
              <a:rPr lang="es-ES" sz="2000" dirty="0" smtClean="0">
                <a:solidFill>
                  <a:schemeClr val="bg1"/>
                </a:solidFill>
              </a:rPr>
              <a:t>hombres  es </a:t>
            </a: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2 -3 </a:t>
            </a:r>
            <a:r>
              <a:rPr lang="es-ES" sz="2000" dirty="0" smtClean="0">
                <a:solidFill>
                  <a:schemeClr val="bg1"/>
                </a:solidFill>
              </a:rPr>
              <a:t>: </a:t>
            </a:r>
            <a:r>
              <a:rPr lang="es-ES" sz="2000" dirty="0" smtClean="0">
                <a:solidFill>
                  <a:srgbClr val="00B0F0"/>
                </a:solidFill>
              </a:rPr>
              <a:t>1 </a:t>
            </a:r>
          </a:p>
          <a:p>
            <a:endParaRPr lang="es-ES" sz="2000" dirty="0" smtClean="0">
              <a:solidFill>
                <a:srgbClr val="00B0F0"/>
              </a:solidFill>
            </a:endParaRPr>
          </a:p>
          <a:p>
            <a:r>
              <a:rPr lang="es-ES" sz="2000" dirty="0" smtClean="0">
                <a:solidFill>
                  <a:schemeClr val="bg1"/>
                </a:solidFill>
              </a:rPr>
              <a:t>Se presenta con mas frecuencia sin </a:t>
            </a:r>
            <a:r>
              <a:rPr lang="es-ES" sz="2000" dirty="0">
                <a:solidFill>
                  <a:schemeClr val="bg1"/>
                </a:solidFill>
              </a:rPr>
              <a:t>síntomas gastrointestinales.</a:t>
            </a:r>
          </a:p>
        </p:txBody>
      </p:sp>
      <p:graphicFrame>
        <p:nvGraphicFramePr>
          <p:cNvPr id="84993" name="Object 18"/>
          <p:cNvGraphicFramePr>
            <a:graphicFrameLocks noChangeAspect="1"/>
          </p:cNvGraphicFramePr>
          <p:nvPr/>
        </p:nvGraphicFramePr>
        <p:xfrm>
          <a:off x="7999861" y="76201"/>
          <a:ext cx="991739" cy="1066784"/>
        </p:xfrm>
        <a:graphic>
          <a:graphicData uri="http://schemas.openxmlformats.org/presentationml/2006/ole">
            <p:oleObj spid="_x0000_s84993" name="Imagen de mapa de bits" r:id="rId3" imgW="885949" imgH="952633" progId="PBrush">
              <p:embed/>
            </p:oleObj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1785950" y="571480"/>
            <a:ext cx="5286380" cy="1071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 redondeado"/>
          <p:cNvSpPr/>
          <p:nvPr/>
        </p:nvSpPr>
        <p:spPr>
          <a:xfrm>
            <a:off x="1714480" y="3071810"/>
            <a:ext cx="2928958" cy="3571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Rectángulo"/>
          <p:cNvSpPr>
            <a:spLocks noChangeArrowheads="1"/>
          </p:cNvSpPr>
          <p:nvPr/>
        </p:nvSpPr>
        <p:spPr bwMode="auto">
          <a:xfrm>
            <a:off x="428597" y="1928802"/>
            <a:ext cx="84296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</a:rPr>
              <a:t> </a:t>
            </a:r>
            <a:r>
              <a:rPr lang="es-ES" dirty="0" smtClean="0">
                <a:solidFill>
                  <a:schemeClr val="bg1"/>
                </a:solidFill>
              </a:rPr>
              <a:t>Actualmente </a:t>
            </a:r>
            <a:r>
              <a:rPr lang="es-ES" dirty="0">
                <a:solidFill>
                  <a:schemeClr val="bg1"/>
                </a:solidFill>
              </a:rPr>
              <a:t>un reciente trabajo </a:t>
            </a:r>
            <a:r>
              <a:rPr lang="es-ES" dirty="0" err="1" smtClean="0">
                <a:solidFill>
                  <a:srgbClr val="FFFF00"/>
                </a:solidFill>
              </a:rPr>
              <a:t>múlticéntrico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realizado en </a:t>
            </a:r>
            <a:r>
              <a:rPr lang="es-ES" dirty="0">
                <a:solidFill>
                  <a:srgbClr val="FFFF00"/>
                </a:solidFill>
              </a:rPr>
              <a:t>2219 niños </a:t>
            </a:r>
            <a:r>
              <a:rPr lang="es-ES" dirty="0">
                <a:solidFill>
                  <a:schemeClr val="bg1"/>
                </a:solidFill>
              </a:rPr>
              <a:t>demuestra una </a:t>
            </a:r>
            <a:r>
              <a:rPr lang="es-ES" dirty="0">
                <a:solidFill>
                  <a:srgbClr val="00B0F0"/>
                </a:solidFill>
              </a:rPr>
              <a:t>prevalencia en la población pediátrica de 1,26 %</a:t>
            </a:r>
            <a:r>
              <a:rPr lang="es-ES" dirty="0">
                <a:solidFill>
                  <a:schemeClr val="bg1"/>
                </a:solidFill>
              </a:rPr>
              <a:t> es decir </a:t>
            </a:r>
            <a:r>
              <a:rPr lang="es-ES" dirty="0" smtClean="0">
                <a:solidFill>
                  <a:schemeClr val="bg1"/>
                </a:solidFill>
              </a:rPr>
              <a:t>  </a:t>
            </a:r>
            <a:r>
              <a:rPr lang="es-ES" dirty="0" smtClean="0">
                <a:solidFill>
                  <a:srgbClr val="FFFF00"/>
                </a:solidFill>
              </a:rPr>
              <a:t>1 </a:t>
            </a:r>
            <a:r>
              <a:rPr lang="es-ES" dirty="0">
                <a:solidFill>
                  <a:srgbClr val="FFFF00"/>
                </a:solidFill>
              </a:rPr>
              <a:t>caso cada 79 niños estudiados.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Por otro </a:t>
            </a:r>
            <a:r>
              <a:rPr lang="es-ES" dirty="0" smtClean="0">
                <a:solidFill>
                  <a:schemeClr val="bg1"/>
                </a:solidFill>
              </a:rPr>
              <a:t>lado,</a:t>
            </a:r>
            <a:r>
              <a:rPr lang="es-ES" dirty="0" smtClean="0">
                <a:solidFill>
                  <a:srgbClr val="FFFF00"/>
                </a:solidFill>
              </a:rPr>
              <a:t>    en </a:t>
            </a:r>
            <a:r>
              <a:rPr lang="es-ES" dirty="0">
                <a:solidFill>
                  <a:srgbClr val="FFFF00"/>
                </a:solidFill>
              </a:rPr>
              <a:t>adultos la prevalencia es de </a:t>
            </a:r>
            <a:r>
              <a:rPr lang="es-ES" dirty="0" smtClean="0">
                <a:solidFill>
                  <a:srgbClr val="FFFF00"/>
                </a:solidFill>
              </a:rPr>
              <a:t>1/137 promedio.</a:t>
            </a:r>
            <a:endParaRPr lang="es-ES" dirty="0">
              <a:solidFill>
                <a:srgbClr val="FFFF00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28597" y="3786191"/>
            <a:ext cx="8358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Dato :</a:t>
            </a:r>
            <a:r>
              <a:rPr lang="es-ES" dirty="0" smtClean="0">
                <a:solidFill>
                  <a:schemeClr val="bg1"/>
                </a:solidFill>
              </a:rPr>
              <a:t> La EC es diagnosticada, en promedio, más de 10 años después de que el paciente presenta sus primeros síntomas.</a:t>
            </a:r>
            <a:endParaRPr lang="es-ES" dirty="0">
              <a:solidFill>
                <a:schemeClr val="bg1"/>
              </a:solidFill>
            </a:endParaRPr>
          </a:p>
        </p:txBody>
      </p:sp>
      <p:graphicFrame>
        <p:nvGraphicFramePr>
          <p:cNvPr id="83969" name="Object 18"/>
          <p:cNvGraphicFramePr>
            <a:graphicFrameLocks noChangeAspect="1"/>
          </p:cNvGraphicFramePr>
          <p:nvPr/>
        </p:nvGraphicFramePr>
        <p:xfrm>
          <a:off x="7929586" y="76200"/>
          <a:ext cx="1062015" cy="1142376"/>
        </p:xfrm>
        <a:graphic>
          <a:graphicData uri="http://schemas.openxmlformats.org/presentationml/2006/ole">
            <p:oleObj spid="_x0000_s83969" name="Imagen de mapa de bits" r:id="rId3" imgW="885949" imgH="952633" progId="PBrush">
              <p:embed/>
            </p:oleObj>
          </a:graphicData>
        </a:graphic>
      </p:graphicFrame>
      <p:sp>
        <p:nvSpPr>
          <p:cNvPr id="5" name="4 Elipse"/>
          <p:cNvSpPr/>
          <p:nvPr/>
        </p:nvSpPr>
        <p:spPr>
          <a:xfrm>
            <a:off x="214283" y="3929067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 redondeado"/>
          <p:cNvSpPr/>
          <p:nvPr/>
        </p:nvSpPr>
        <p:spPr>
          <a:xfrm>
            <a:off x="5857884" y="2214554"/>
            <a:ext cx="2357454" cy="4286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 redondeado"/>
          <p:cNvSpPr/>
          <p:nvPr/>
        </p:nvSpPr>
        <p:spPr>
          <a:xfrm>
            <a:off x="1857356" y="3000372"/>
            <a:ext cx="5214974" cy="5000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57290" y="142852"/>
            <a:ext cx="6567510" cy="1143000"/>
          </a:xfrm>
          <a:solidFill>
            <a:schemeClr val="tx1"/>
          </a:solidFill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es-ES" sz="4000" dirty="0" smtClean="0">
                <a:solidFill>
                  <a:srgbClr val="FFCC00"/>
                </a:solidFill>
              </a:rPr>
              <a:t>ENFERMEDAD CELIACA:</a:t>
            </a:r>
            <a:r>
              <a:rPr lang="es-ES" dirty="0" smtClean="0"/>
              <a:t> 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7159" y="1357298"/>
            <a:ext cx="8501092" cy="5500702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s-ES" sz="2800" b="1" u="sng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Concepto:</a:t>
            </a:r>
            <a:r>
              <a:rPr lang="es-ES" sz="28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eaLnBrk="1" hangingPunct="1">
              <a:lnSpc>
                <a:spcPct val="90000"/>
              </a:lnSpc>
            </a:pPr>
            <a:endParaRPr lang="es-ES" sz="2800" b="1" dirty="0" smtClean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Es una </a:t>
            </a:r>
            <a:r>
              <a:rPr lang="es-E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enfermedad  sistémica , inflamatoria crónica,</a:t>
            </a:r>
            <a:r>
              <a:rPr lang="es-E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autoinmune, del </a:t>
            </a:r>
            <a:r>
              <a:rPr lang="es-E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intestino delgado proximal</a:t>
            </a:r>
            <a:r>
              <a:rPr lang="es-E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 ocasionada por una </a:t>
            </a:r>
            <a:r>
              <a:rPr lang="es-E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intolerancia permanente</a:t>
            </a:r>
            <a:r>
              <a:rPr lang="es-E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al </a:t>
            </a:r>
            <a:r>
              <a:rPr lang="es-ES" sz="28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gluten o a una secuencia determinada de aminoácidos del tipo </a:t>
            </a:r>
            <a:r>
              <a:rPr lang="es-ES" sz="2800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prolaminas</a:t>
            </a:r>
            <a:r>
              <a:rPr lang="es-E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s-E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proteínas del trigo, cebada, centeno y en menor porcentaje de la avena</a:t>
            </a:r>
            <a:r>
              <a:rPr lang="es-E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mediada por células T y B, en individuos predispuestos genéticamente, que </a:t>
            </a:r>
            <a:r>
              <a:rPr lang="es-E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altera la estructura</a:t>
            </a:r>
            <a:r>
              <a:rPr lang="es-E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mucosa del intestino, dificultando la absorción y la utilización de los nutrientes, </a:t>
            </a:r>
            <a:r>
              <a:rPr lang="es-E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produciendo con el tiempo un síndrome de mala absorción con múltiples deficiencias.</a:t>
            </a:r>
          </a:p>
          <a:p>
            <a:endParaRPr lang="es-ES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lesión que se produce revierte con la supresión del gluten de la dieta y reaparece con la reintroducción del  mismo. </a:t>
            </a:r>
          </a:p>
          <a:p>
            <a:endParaRPr lang="es-ES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cuadro clínico difiere considerablemente y va desde         formas clínicas muy severas a formas totalmente asintomáticas.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2800" dirty="0" smtClean="0">
              <a:solidFill>
                <a:srgbClr val="FFFF00"/>
              </a:solidFill>
            </a:endParaRP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7858150" y="142853"/>
          <a:ext cx="1077911" cy="1159475"/>
        </p:xfrm>
        <a:graphic>
          <a:graphicData uri="http://schemas.openxmlformats.org/presentationml/2006/ole">
            <p:oleObj spid="_x0000_s63490" name="Imagen de mapa de bits" r:id="rId3" imgW="885949" imgH="952633" progId="PBrush">
              <p:embed/>
            </p:oleObj>
          </a:graphicData>
        </a:graphic>
      </p:graphicFrame>
      <p:pic>
        <p:nvPicPr>
          <p:cNvPr id="5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42909" y="1357299"/>
            <a:ext cx="792961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Richard Logan en 1981</a:t>
            </a:r>
            <a:r>
              <a:rPr lang="es-ES" dirty="0" smtClean="0">
                <a:solidFill>
                  <a:schemeClr val="bg1"/>
                </a:solidFill>
              </a:rPr>
              <a:t>, comparo </a:t>
            </a:r>
            <a:r>
              <a:rPr lang="es-ES" dirty="0" smtClean="0">
                <a:solidFill>
                  <a:srgbClr val="00B0F0"/>
                </a:solidFill>
              </a:rPr>
              <a:t>la imagen de un témpano </a:t>
            </a:r>
            <a:r>
              <a:rPr lang="es-ES" dirty="0" smtClean="0">
                <a:solidFill>
                  <a:schemeClr val="bg1"/>
                </a:solidFill>
              </a:rPr>
              <a:t>para realizar una descripción de la población celíaca: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a)La forma típica o clásica de la enfermedad </a:t>
            </a:r>
            <a:r>
              <a:rPr lang="es-ES" dirty="0" smtClean="0">
                <a:solidFill>
                  <a:schemeClr val="bg1"/>
                </a:solidFill>
              </a:rPr>
              <a:t>correspondería a la porción que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emerge </a:t>
            </a:r>
            <a:r>
              <a:rPr lang="es-ES" dirty="0" smtClean="0">
                <a:solidFill>
                  <a:srgbClr val="FFFF00"/>
                </a:solidFill>
              </a:rPr>
              <a:t>por encima del nivel del agua (30% de los casos)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 y la masa del témpano que está </a:t>
            </a:r>
            <a:r>
              <a:rPr lang="es-ES" dirty="0" smtClean="0">
                <a:solidFill>
                  <a:srgbClr val="FFFF00"/>
                </a:solidFill>
              </a:rPr>
              <a:t>sumergida u oculta (70% del total) </a:t>
            </a:r>
            <a:r>
              <a:rPr lang="es-ES" dirty="0" smtClean="0">
                <a:solidFill>
                  <a:schemeClr val="bg1"/>
                </a:solidFill>
              </a:rPr>
              <a:t>estaría constituida  por las otras formas de presentación clínica: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smtClean="0">
                <a:solidFill>
                  <a:srgbClr val="FFFF00"/>
                </a:solidFill>
              </a:rPr>
              <a:t>b) sub clínica o atípica</a:t>
            </a:r>
            <a:r>
              <a:rPr lang="es-ES" dirty="0" smtClean="0">
                <a:solidFill>
                  <a:schemeClr val="bg1"/>
                </a:solidFill>
              </a:rPr>
              <a:t> son pacientes que tienen signos o síntomas extra intestinales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c) Aquellos pacientes </a:t>
            </a:r>
            <a:r>
              <a:rPr lang="es-ES" dirty="0" smtClean="0">
                <a:solidFill>
                  <a:srgbClr val="FFFF00"/>
                </a:solidFill>
              </a:rPr>
              <a:t>celíacos silentes o asintomáticos .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d</a:t>
            </a:r>
            <a:r>
              <a:rPr lang="es-ES" dirty="0" smtClean="0">
                <a:solidFill>
                  <a:srgbClr val="FFFF00"/>
                </a:solidFill>
              </a:rPr>
              <a:t>) Pacientes latentes de enfermedad </a:t>
            </a:r>
            <a:r>
              <a:rPr lang="es-ES" dirty="0" smtClean="0">
                <a:solidFill>
                  <a:schemeClr val="bg1"/>
                </a:solidFill>
              </a:rPr>
              <a:t>. También asintomáticos conocidos como </a:t>
            </a:r>
            <a:r>
              <a:rPr lang="es-ES" dirty="0" smtClean="0">
                <a:solidFill>
                  <a:srgbClr val="00B0F0"/>
                </a:solidFill>
              </a:rPr>
              <a:t>celíacos potenciales</a:t>
            </a:r>
            <a:r>
              <a:rPr lang="es-ES" dirty="0" smtClean="0">
                <a:solidFill>
                  <a:schemeClr val="bg1"/>
                </a:solidFill>
              </a:rPr>
              <a:t>: individuos sin atrofia </a:t>
            </a:r>
            <a:r>
              <a:rPr lang="es-ES" dirty="0" err="1" smtClean="0">
                <a:solidFill>
                  <a:schemeClr val="bg1"/>
                </a:solidFill>
              </a:rPr>
              <a:t>vellocitaria</a:t>
            </a:r>
            <a:r>
              <a:rPr lang="es-ES" dirty="0" smtClean="0">
                <a:solidFill>
                  <a:schemeClr val="bg1"/>
                </a:solidFill>
              </a:rPr>
              <a:t> con serología específica positiva aislada y o aumento de receptores  para antígenos  HLA-DQ2/DQ8 .</a:t>
            </a:r>
            <a:endParaRPr lang="es-ES" dirty="0">
              <a:solidFill>
                <a:schemeClr val="bg1"/>
              </a:solidFill>
            </a:endParaRPr>
          </a:p>
        </p:txBody>
      </p:sp>
      <p:graphicFrame>
        <p:nvGraphicFramePr>
          <p:cNvPr id="86017" name="Object 18"/>
          <p:cNvGraphicFramePr>
            <a:graphicFrameLocks noChangeAspect="1"/>
          </p:cNvGraphicFramePr>
          <p:nvPr/>
        </p:nvGraphicFramePr>
        <p:xfrm>
          <a:off x="7780339" y="71438"/>
          <a:ext cx="1195404" cy="1285860"/>
        </p:xfrm>
        <a:graphic>
          <a:graphicData uri="http://schemas.openxmlformats.org/presentationml/2006/ole">
            <p:oleObj spid="_x0000_s86017" name="Imagen de mapa de bits" r:id="rId3" imgW="885949" imgH="952633" progId="PBrush">
              <p:embed/>
            </p:oleObj>
          </a:graphicData>
        </a:graphic>
      </p:graphicFrame>
      <p:pic>
        <p:nvPicPr>
          <p:cNvPr id="4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2 Marcador de contenido"/>
          <p:cNvSpPr>
            <a:spLocks noGrp="1"/>
          </p:cNvSpPr>
          <p:nvPr>
            <p:ph idx="4294967295"/>
          </p:nvPr>
        </p:nvSpPr>
        <p:spPr>
          <a:xfrm>
            <a:off x="0" y="1600201"/>
            <a:ext cx="8229600" cy="452596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Enfermedad Celíaca (EC)</a:t>
            </a:r>
          </a:p>
          <a:p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La enfermedad celíaca ocurre en individuos genéticamente predispuestos y es el</a:t>
            </a:r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    resultado de una respuesta inmunológica anómala frente al gluten y otras </a:t>
            </a:r>
            <a:r>
              <a:rPr lang="es-ES" dirty="0" err="1" smtClean="0">
                <a:solidFill>
                  <a:schemeClr val="bg1"/>
                </a:solidFill>
              </a:rPr>
              <a:t>prolaminas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42844" y="214290"/>
            <a:ext cx="7772400" cy="1143000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Concepto abreviado:</a:t>
            </a: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10241" name="Object 2"/>
          <p:cNvGraphicFramePr>
            <a:graphicFrameLocks noChangeAspect="1"/>
          </p:cNvGraphicFramePr>
          <p:nvPr/>
        </p:nvGraphicFramePr>
        <p:xfrm>
          <a:off x="7572398" y="214290"/>
          <a:ext cx="1363663" cy="1466850"/>
        </p:xfrm>
        <a:graphic>
          <a:graphicData uri="http://schemas.openxmlformats.org/presentationml/2006/ole">
            <p:oleObj spid="_x0000_s10241" name="Imagen de mapa de bits" r:id="rId3" imgW="885949" imgH="952633" progId="PBrush">
              <p:embed/>
            </p:oleObj>
          </a:graphicData>
        </a:graphic>
      </p:graphicFrame>
      <p:pic>
        <p:nvPicPr>
          <p:cNvPr id="6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429000" y="765175"/>
          <a:ext cx="2870200" cy="5486400"/>
        </p:xfrm>
        <a:graphic>
          <a:graphicData uri="http://schemas.openxmlformats.org/presentationml/2006/ole">
            <p:oleObj spid="_x0000_s59394" name="Imagen de mapa de bits" r:id="rId3" imgW="1867161" imgH="3010320" progId="PBrush">
              <p:embed/>
            </p:oleObj>
          </a:graphicData>
        </a:graphic>
      </p:graphicFrame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533400" y="27432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Niños &lt; 2 años</a:t>
            </a:r>
            <a:r>
              <a:rPr lang="es-ES"/>
              <a:t> 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295400" y="396240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      </a:t>
            </a:r>
            <a:r>
              <a:rPr lang="es-ES">
                <a:solidFill>
                  <a:schemeClr val="bg1"/>
                </a:solidFill>
              </a:rPr>
              <a:t>Adultos  </a:t>
            </a: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6553200" y="2781301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rgbClr val="66FF33"/>
                </a:solidFill>
              </a:rPr>
              <a:t>Casos Diagnosticados</a:t>
            </a:r>
          </a:p>
        </p:txBody>
      </p:sp>
      <p:sp>
        <p:nvSpPr>
          <p:cNvPr id="2055" name="Line 6"/>
          <p:cNvSpPr>
            <a:spLocks noChangeShapeType="1"/>
          </p:cNvSpPr>
          <p:nvPr/>
        </p:nvSpPr>
        <p:spPr bwMode="auto">
          <a:xfrm>
            <a:off x="4787900" y="3789364"/>
            <a:ext cx="1608139" cy="12604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56" name="Line 7"/>
          <p:cNvSpPr>
            <a:spLocks noChangeShapeType="1"/>
          </p:cNvSpPr>
          <p:nvPr/>
        </p:nvSpPr>
        <p:spPr bwMode="auto">
          <a:xfrm flipV="1">
            <a:off x="4787900" y="5157789"/>
            <a:ext cx="1584325" cy="17002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6516688" y="4581525"/>
            <a:ext cx="2819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 u="sng">
                <a:solidFill>
                  <a:srgbClr val="FF3300"/>
                </a:solidFill>
              </a:rPr>
              <a:t>Casos no diagnosticados </a:t>
            </a:r>
          </a:p>
        </p:txBody>
      </p:sp>
      <p:sp>
        <p:nvSpPr>
          <p:cNvPr id="2058" name="Text Box 9"/>
          <p:cNvSpPr txBox="1">
            <a:spLocks noChangeArrowheads="1"/>
          </p:cNvSpPr>
          <p:nvPr/>
        </p:nvSpPr>
        <p:spPr bwMode="auto">
          <a:xfrm>
            <a:off x="0" y="1371601"/>
            <a:ext cx="33528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/>
              <a:t>	              </a:t>
            </a:r>
            <a:r>
              <a:rPr lang="es-ES" sz="4000" b="1" u="sng">
                <a:solidFill>
                  <a:srgbClr val="FFCC00"/>
                </a:solidFill>
              </a:rPr>
              <a:t>Frecuencia:</a:t>
            </a:r>
            <a:r>
              <a:rPr lang="es-ES" b="1" u="sng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59" name="Line 10"/>
          <p:cNvSpPr>
            <a:spLocks noChangeShapeType="1"/>
          </p:cNvSpPr>
          <p:nvPr/>
        </p:nvSpPr>
        <p:spPr bwMode="auto">
          <a:xfrm>
            <a:off x="4800600" y="2133600"/>
            <a:ext cx="1600200" cy="419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60" name="Line 11"/>
          <p:cNvSpPr>
            <a:spLocks noChangeShapeType="1"/>
          </p:cNvSpPr>
          <p:nvPr/>
        </p:nvSpPr>
        <p:spPr bwMode="auto">
          <a:xfrm flipH="1">
            <a:off x="3429000" y="2133600"/>
            <a:ext cx="1371600" cy="426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H="1">
            <a:off x="3124201" y="2928939"/>
            <a:ext cx="1519239" cy="126206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 flipH="1">
            <a:off x="2895601" y="2925764"/>
            <a:ext cx="1747839" cy="460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 flipV="1">
            <a:off x="4787900" y="3284538"/>
            <a:ext cx="1584325" cy="4318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4800602" y="2133600"/>
            <a:ext cx="1643063" cy="10795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1357290" y="228600"/>
            <a:ext cx="6415110" cy="11430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>
                <a:solidFill>
                  <a:srgbClr val="FFCC00"/>
                </a:solidFill>
              </a:rPr>
              <a:t>ENFERMEDAD CELIACA:</a:t>
            </a:r>
            <a:r>
              <a:rPr lang="es-ES" sz="440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2051" name="Object 18"/>
          <p:cNvGraphicFramePr>
            <a:graphicFrameLocks noChangeAspect="1"/>
          </p:cNvGraphicFramePr>
          <p:nvPr/>
        </p:nvGraphicFramePr>
        <p:xfrm>
          <a:off x="7786709" y="76200"/>
          <a:ext cx="1204891" cy="1296064"/>
        </p:xfrm>
        <a:graphic>
          <a:graphicData uri="http://schemas.openxmlformats.org/presentationml/2006/ole">
            <p:oleObj spid="_x0000_s59395" name="Imagen de mapa de bits" r:id="rId4" imgW="885949" imgH="952633" progId="PBrush">
              <p:embed/>
            </p:oleObj>
          </a:graphicData>
        </a:graphic>
      </p:graphicFrame>
      <p:sp>
        <p:nvSpPr>
          <p:cNvPr id="2066" name="Text Box 19"/>
          <p:cNvSpPr txBox="1">
            <a:spLocks noChangeArrowheads="1"/>
          </p:cNvSpPr>
          <p:nvPr/>
        </p:nvSpPr>
        <p:spPr bwMode="auto">
          <a:xfrm>
            <a:off x="288925" y="4765675"/>
            <a:ext cx="2682875" cy="1323439"/>
          </a:xfrm>
          <a:prstGeom prst="rect">
            <a:avLst/>
          </a:prstGeom>
          <a:noFill/>
          <a:ln w="9525">
            <a:solidFill>
              <a:srgbClr val="CCFF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4000">
                <a:solidFill>
                  <a:srgbClr val="FFFF00"/>
                </a:solidFill>
              </a:rPr>
              <a:t>Piramide</a:t>
            </a:r>
          </a:p>
          <a:p>
            <a:r>
              <a:rPr lang="es-ES" sz="4000">
                <a:solidFill>
                  <a:srgbClr val="FFFF00"/>
                </a:solidFill>
              </a:rPr>
              <a:t> del Iceberg</a:t>
            </a:r>
          </a:p>
        </p:txBody>
      </p:sp>
      <p:sp>
        <p:nvSpPr>
          <p:cNvPr id="2067" name="Text Box 20"/>
          <p:cNvSpPr txBox="1">
            <a:spLocks noChangeArrowheads="1"/>
          </p:cNvSpPr>
          <p:nvPr/>
        </p:nvSpPr>
        <p:spPr bwMode="auto">
          <a:xfrm>
            <a:off x="6929455" y="6072207"/>
            <a:ext cx="8755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3200" b="1" u="sng" dirty="0">
                <a:solidFill>
                  <a:srgbClr val="FF3300"/>
                </a:solidFill>
              </a:rPr>
              <a:t>&gt;  %</a:t>
            </a:r>
          </a:p>
        </p:txBody>
      </p:sp>
      <p:sp>
        <p:nvSpPr>
          <p:cNvPr id="2068" name="Line 21"/>
          <p:cNvSpPr>
            <a:spLocks noChangeShapeType="1"/>
          </p:cNvSpPr>
          <p:nvPr/>
        </p:nvSpPr>
        <p:spPr bwMode="auto">
          <a:xfrm flipH="1">
            <a:off x="4787900" y="2205039"/>
            <a:ext cx="0" cy="465296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69" name="Line 22"/>
          <p:cNvSpPr>
            <a:spLocks noChangeShapeType="1"/>
          </p:cNvSpPr>
          <p:nvPr/>
        </p:nvSpPr>
        <p:spPr bwMode="auto">
          <a:xfrm>
            <a:off x="3419477" y="5229225"/>
            <a:ext cx="288131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70" name="Line 23"/>
          <p:cNvSpPr>
            <a:spLocks noChangeShapeType="1"/>
          </p:cNvSpPr>
          <p:nvPr/>
        </p:nvSpPr>
        <p:spPr bwMode="auto">
          <a:xfrm>
            <a:off x="4859339" y="2205039"/>
            <a:ext cx="0" cy="151130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71" name="Line 24"/>
          <p:cNvSpPr>
            <a:spLocks noChangeShapeType="1"/>
          </p:cNvSpPr>
          <p:nvPr/>
        </p:nvSpPr>
        <p:spPr bwMode="auto">
          <a:xfrm>
            <a:off x="4859339" y="3860800"/>
            <a:ext cx="0" cy="299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72" name="Line 13"/>
          <p:cNvSpPr>
            <a:spLocks noChangeShapeType="1"/>
          </p:cNvSpPr>
          <p:nvPr/>
        </p:nvSpPr>
        <p:spPr bwMode="auto">
          <a:xfrm flipH="1" flipV="1">
            <a:off x="3071814" y="4286250"/>
            <a:ext cx="1714500" cy="85725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5429257" y="3714753"/>
            <a:ext cx="2071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30 %</a:t>
            </a:r>
            <a:endParaRPr lang="es-ES" sz="3200" dirty="0"/>
          </a:p>
        </p:txBody>
      </p:sp>
      <p:sp>
        <p:nvSpPr>
          <p:cNvPr id="26" name="25 CuadroTexto"/>
          <p:cNvSpPr txBox="1"/>
          <p:nvPr/>
        </p:nvSpPr>
        <p:spPr>
          <a:xfrm>
            <a:off x="5643571" y="6143645"/>
            <a:ext cx="1857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</a:rPr>
              <a:t>70 %</a:t>
            </a:r>
            <a:endParaRPr lang="es-ES" sz="3200" dirty="0">
              <a:solidFill>
                <a:srgbClr val="FF0000"/>
              </a:solidFill>
            </a:endParaRPr>
          </a:p>
        </p:txBody>
      </p:sp>
      <p:pic>
        <p:nvPicPr>
          <p:cNvPr id="27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81924" name="Picture 4" descr="enf celiaca 14 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1295401" y="1090614"/>
            <a:ext cx="5475025" cy="769441"/>
          </a:xfrm>
          <a:prstGeom prst="rect">
            <a:avLst/>
          </a:prstGeom>
          <a:solidFill>
            <a:srgbClr val="FFCC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4400">
                <a:solidFill>
                  <a:srgbClr val="FF3300"/>
                </a:solidFill>
              </a:rPr>
              <a:t>ENFERMEDAD CELIACA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1295400" y="3124201"/>
            <a:ext cx="2897140" cy="646331"/>
          </a:xfrm>
          <a:prstGeom prst="rect">
            <a:avLst/>
          </a:prstGeom>
          <a:solidFill>
            <a:srgbClr val="FFCC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3600" dirty="0" err="1" smtClean="0">
                <a:solidFill>
                  <a:srgbClr val="FF3300"/>
                </a:solidFill>
              </a:rPr>
              <a:t>Fisiopatogenia</a:t>
            </a:r>
            <a:endParaRPr lang="es-ES" sz="3600" dirty="0">
              <a:solidFill>
                <a:srgbClr val="FF3300"/>
              </a:solidFill>
            </a:endParaRPr>
          </a:p>
        </p:txBody>
      </p:sp>
      <p:pic>
        <p:nvPicPr>
          <p:cNvPr id="7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6258" y="285729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1000101" y="5000637"/>
            <a:ext cx="7215239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 redondeado"/>
          <p:cNvSpPr/>
          <p:nvPr/>
        </p:nvSpPr>
        <p:spPr>
          <a:xfrm>
            <a:off x="1357290" y="571500"/>
            <a:ext cx="5214961" cy="1428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2163" name="1 Título"/>
          <p:cNvSpPr>
            <a:spLocks noGrp="1"/>
          </p:cNvSpPr>
          <p:nvPr>
            <p:ph type="title"/>
          </p:nvPr>
        </p:nvSpPr>
        <p:spPr>
          <a:xfrm>
            <a:off x="1428728" y="642918"/>
            <a:ext cx="4957763" cy="1143000"/>
          </a:xfrm>
        </p:spPr>
        <p:txBody>
          <a:bodyPr/>
          <a:lstStyle/>
          <a:p>
            <a:r>
              <a:rPr lang="es-ES" sz="3200" dirty="0" smtClean="0">
                <a:solidFill>
                  <a:schemeClr val="tx1"/>
                </a:solidFill>
              </a:rPr>
              <a:t>Predisposición genética </a:t>
            </a:r>
          </a:p>
        </p:txBody>
      </p:sp>
      <p:sp>
        <p:nvSpPr>
          <p:cNvPr id="92164" name="2 Marcador de contenido"/>
          <p:cNvSpPr>
            <a:spLocks noGrp="1"/>
          </p:cNvSpPr>
          <p:nvPr>
            <p:ph idx="1"/>
          </p:nvPr>
        </p:nvSpPr>
        <p:spPr>
          <a:xfrm>
            <a:off x="685800" y="1981200"/>
            <a:ext cx="8101013" cy="4114800"/>
          </a:xfrm>
        </p:spPr>
        <p:txBody>
          <a:bodyPr/>
          <a:lstStyle/>
          <a:p>
            <a:endParaRPr lang="es-ES" sz="1800" b="1" dirty="0" smtClean="0">
              <a:solidFill>
                <a:schemeClr val="bg1"/>
              </a:solidFill>
            </a:endParaRPr>
          </a:p>
          <a:p>
            <a:r>
              <a:rPr lang="es-ES" sz="1800" dirty="0" smtClean="0">
                <a:solidFill>
                  <a:schemeClr val="bg1"/>
                </a:solidFill>
              </a:rPr>
              <a:t>La predisposición genética  se debe  : </a:t>
            </a:r>
          </a:p>
          <a:p>
            <a:r>
              <a:rPr lang="es-ES" sz="1800" dirty="0" smtClean="0">
                <a:solidFill>
                  <a:schemeClr val="bg1"/>
                </a:solidFill>
              </a:rPr>
              <a:t>a la </a:t>
            </a:r>
            <a:r>
              <a:rPr lang="es-ES" sz="1800" dirty="0" smtClean="0">
                <a:solidFill>
                  <a:srgbClr val="FFFF00"/>
                </a:solidFill>
              </a:rPr>
              <a:t>presencia de genes del sistema HLA </a:t>
            </a:r>
            <a:r>
              <a:rPr lang="es-ES" sz="1800" dirty="0" smtClean="0">
                <a:solidFill>
                  <a:srgbClr val="FFCC00"/>
                </a:solidFill>
              </a:rPr>
              <a:t>(</a:t>
            </a:r>
            <a:r>
              <a:rPr lang="es-ES" sz="1800" dirty="0" err="1" smtClean="0">
                <a:solidFill>
                  <a:srgbClr val="FFCC00"/>
                </a:solidFill>
              </a:rPr>
              <a:t>Human</a:t>
            </a:r>
            <a:r>
              <a:rPr lang="es-ES" sz="1800" dirty="0" smtClean="0">
                <a:solidFill>
                  <a:srgbClr val="FFCC00"/>
                </a:solidFill>
              </a:rPr>
              <a:t> </a:t>
            </a:r>
            <a:r>
              <a:rPr lang="es-ES" sz="1800" dirty="0" err="1" smtClean="0">
                <a:solidFill>
                  <a:srgbClr val="FFCC00"/>
                </a:solidFill>
              </a:rPr>
              <a:t>Leukocyte</a:t>
            </a:r>
            <a:r>
              <a:rPr lang="es-ES" sz="1800" dirty="0" smtClean="0">
                <a:solidFill>
                  <a:srgbClr val="FFCC00"/>
                </a:solidFill>
              </a:rPr>
              <a:t> </a:t>
            </a:r>
            <a:r>
              <a:rPr lang="es-ES" sz="1800" dirty="0" err="1" smtClean="0">
                <a:solidFill>
                  <a:srgbClr val="FFCC00"/>
                </a:solidFill>
              </a:rPr>
              <a:t>Antigen</a:t>
            </a:r>
            <a:r>
              <a:rPr lang="es-ES" sz="1800" dirty="0" smtClean="0">
                <a:solidFill>
                  <a:srgbClr val="FFCC00"/>
                </a:solidFill>
              </a:rPr>
              <a:t>) </a:t>
            </a:r>
          </a:p>
          <a:p>
            <a:r>
              <a:rPr lang="es-ES" sz="1800" dirty="0" smtClean="0">
                <a:solidFill>
                  <a:schemeClr val="bg1"/>
                </a:solidFill>
              </a:rPr>
              <a:t>los cuales son fundamentales en la defensa inmunológica del organismo , </a:t>
            </a:r>
            <a:r>
              <a:rPr lang="es-ES" sz="1800" dirty="0" smtClean="0">
                <a:solidFill>
                  <a:srgbClr val="FFFF00"/>
                </a:solidFill>
              </a:rPr>
              <a:t>permitiendo la identificación de las moléculas propias de extrañas en la pared </a:t>
            </a:r>
            <a:r>
              <a:rPr lang="es-ES" sz="1800" dirty="0" smtClean="0">
                <a:solidFill>
                  <a:schemeClr val="bg1"/>
                </a:solidFill>
              </a:rPr>
              <a:t>intestinal.</a:t>
            </a:r>
          </a:p>
          <a:p>
            <a:endParaRPr lang="es-ES" sz="1800" dirty="0" smtClean="0">
              <a:solidFill>
                <a:schemeClr val="bg1"/>
              </a:solidFill>
            </a:endParaRPr>
          </a:p>
          <a:p>
            <a:r>
              <a:rPr lang="es-ES" sz="1800" dirty="0" smtClean="0">
                <a:solidFill>
                  <a:schemeClr val="bg1"/>
                </a:solidFill>
              </a:rPr>
              <a:t>Estudios en pacientes celíacos  han puesto en evidencia que el  </a:t>
            </a:r>
            <a:r>
              <a:rPr lang="es-ES" sz="1800" dirty="0" smtClean="0">
                <a:solidFill>
                  <a:srgbClr val="FFFF00"/>
                </a:solidFill>
              </a:rPr>
              <a:t>95%  de los celíacos  presentan genes HLA DQ2 ó DQ8.</a:t>
            </a:r>
          </a:p>
          <a:p>
            <a:endParaRPr lang="es-ES" sz="1800" dirty="0" smtClean="0">
              <a:solidFill>
                <a:schemeClr val="bg1"/>
              </a:solidFill>
            </a:endParaRPr>
          </a:p>
          <a:p>
            <a:r>
              <a:rPr lang="es-ES" sz="1800" b="1" i="1" dirty="0" smtClean="0">
                <a:solidFill>
                  <a:schemeClr val="bg1"/>
                </a:solidFill>
              </a:rPr>
              <a:t>El no poseer HLA DQ2 ó DQ8 permite excluir la EC con un 85% de certeza.</a:t>
            </a:r>
            <a:endParaRPr lang="es-ES" sz="1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81921" name="Object 18"/>
          <p:cNvGraphicFramePr>
            <a:graphicFrameLocks noChangeAspect="1"/>
          </p:cNvGraphicFramePr>
          <p:nvPr/>
        </p:nvGraphicFramePr>
        <p:xfrm>
          <a:off x="8072461" y="76201"/>
          <a:ext cx="919139" cy="988689"/>
        </p:xfrm>
        <a:graphic>
          <a:graphicData uri="http://schemas.openxmlformats.org/presentationml/2006/ole">
            <p:oleObj spid="_x0000_s81921" name="Imagen de mapa de bits" r:id="rId3" imgW="885949" imgH="952633" progId="PBrush">
              <p:embed/>
            </p:oleObj>
          </a:graphicData>
        </a:graphic>
      </p:graphicFrame>
      <p:pic>
        <p:nvPicPr>
          <p:cNvPr id="7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3 Rectángulo"/>
          <p:cNvSpPr>
            <a:spLocks noChangeArrowheads="1"/>
          </p:cNvSpPr>
          <p:nvPr/>
        </p:nvSpPr>
        <p:spPr bwMode="auto">
          <a:xfrm>
            <a:off x="714375" y="642938"/>
            <a:ext cx="8001029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ES" sz="2800" b="1" dirty="0">
              <a:solidFill>
                <a:schemeClr val="bg1"/>
              </a:solidFill>
            </a:endParaRPr>
          </a:p>
          <a:p>
            <a:endParaRPr lang="es-AR" sz="2800" b="1" dirty="0">
              <a:solidFill>
                <a:schemeClr val="bg1"/>
              </a:solidFill>
            </a:endParaRPr>
          </a:p>
          <a:p>
            <a:endParaRPr lang="es-AR" sz="2000" b="1" dirty="0">
              <a:solidFill>
                <a:schemeClr val="bg1"/>
              </a:solidFill>
            </a:endParaRPr>
          </a:p>
          <a:p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 smtClean="0">
                <a:solidFill>
                  <a:srgbClr val="FFFF00"/>
                </a:solidFill>
              </a:rPr>
              <a:t>Tipos </a:t>
            </a:r>
            <a:r>
              <a:rPr lang="es-ES" sz="2000" dirty="0">
                <a:solidFill>
                  <a:srgbClr val="FFFF00"/>
                </a:solidFill>
              </a:rPr>
              <a:t>de antígenos leucocitarios </a:t>
            </a:r>
            <a:r>
              <a:rPr lang="es-ES" sz="2000" dirty="0" smtClean="0">
                <a:solidFill>
                  <a:srgbClr val="FFFF00"/>
                </a:solidFill>
              </a:rPr>
              <a:t>humanos , tipo </a:t>
            </a:r>
            <a:r>
              <a:rPr lang="es-ES" sz="2000" dirty="0">
                <a:solidFill>
                  <a:srgbClr val="FFFF00"/>
                </a:solidFill>
              </a:rPr>
              <a:t>II (HLA</a:t>
            </a:r>
            <a:r>
              <a:rPr lang="es-ES" sz="2000" dirty="0" smtClean="0">
                <a:solidFill>
                  <a:srgbClr val="FFFF00"/>
                </a:solidFill>
              </a:rPr>
              <a:t>):</a:t>
            </a:r>
          </a:p>
          <a:p>
            <a:endParaRPr lang="es-ES" sz="2000" dirty="0" smtClean="0">
              <a:solidFill>
                <a:schemeClr val="bg1"/>
              </a:solidFill>
            </a:endParaRPr>
          </a:p>
          <a:p>
            <a:r>
              <a:rPr lang="es-ES" sz="2000" dirty="0" smtClean="0">
                <a:solidFill>
                  <a:schemeClr val="bg1"/>
                </a:solidFill>
              </a:rPr>
              <a:t>Hasta </a:t>
            </a:r>
            <a:r>
              <a:rPr lang="es-ES" sz="2000" dirty="0">
                <a:solidFill>
                  <a:schemeClr val="bg1"/>
                </a:solidFill>
              </a:rPr>
              <a:t>el 95% de los pacientes con EC presentan </a:t>
            </a:r>
            <a:r>
              <a:rPr lang="es-ES" sz="2000" dirty="0" smtClean="0">
                <a:solidFill>
                  <a:schemeClr val="bg1"/>
                </a:solidFill>
              </a:rPr>
              <a:t>HLA-DQ2.</a:t>
            </a:r>
          </a:p>
          <a:p>
            <a:r>
              <a:rPr lang="es-ES" sz="2000" dirty="0" smtClean="0">
                <a:solidFill>
                  <a:schemeClr val="bg1"/>
                </a:solidFill>
              </a:rPr>
              <a:t>Mientras </a:t>
            </a:r>
            <a:r>
              <a:rPr lang="es-ES" sz="2000" dirty="0">
                <a:solidFill>
                  <a:schemeClr val="bg1"/>
                </a:solidFill>
              </a:rPr>
              <a:t>que el resto de los pacientes presentan HLA DQ8. </a:t>
            </a:r>
            <a:endParaRPr lang="es-ES" sz="2000" dirty="0" smtClean="0">
              <a:solidFill>
                <a:schemeClr val="bg1"/>
              </a:solidFill>
            </a:endParaRPr>
          </a:p>
          <a:p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La expresión de estas moléculas HLA-DQ2 o HLA-DQ8 es </a:t>
            </a:r>
            <a:r>
              <a:rPr lang="es-ES" sz="2000" dirty="0" smtClean="0">
                <a:solidFill>
                  <a:schemeClr val="bg1"/>
                </a:solidFill>
              </a:rPr>
              <a:t>necesaria ( 85 % ) </a:t>
            </a:r>
            <a:r>
              <a:rPr lang="es-ES" sz="2000" dirty="0">
                <a:solidFill>
                  <a:schemeClr val="bg1"/>
                </a:solidFill>
              </a:rPr>
              <a:t>pero no suficiente para que se desarrolle la enfermedad. </a:t>
            </a:r>
          </a:p>
        </p:txBody>
      </p:sp>
      <p:graphicFrame>
        <p:nvGraphicFramePr>
          <p:cNvPr id="20482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73730" name="Imagen de mapa de bits" r:id="rId3" imgW="885949" imgH="952633" progId="PBrush">
              <p:embed/>
            </p:oleObj>
          </a:graphicData>
        </a:graphic>
      </p:graphicFrame>
      <p:pic>
        <p:nvPicPr>
          <p:cNvPr id="4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3 Rectángulo"/>
          <p:cNvSpPr>
            <a:spLocks noChangeArrowheads="1"/>
          </p:cNvSpPr>
          <p:nvPr/>
        </p:nvSpPr>
        <p:spPr bwMode="auto">
          <a:xfrm>
            <a:off x="214314" y="214313"/>
            <a:ext cx="85725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rgbClr val="FFFF00"/>
                </a:solidFill>
              </a:rPr>
              <a:t>Cuando solicitar el estudio :  HLA DQ2/DQ8 </a:t>
            </a:r>
          </a:p>
          <a:p>
            <a:pPr>
              <a:defRPr/>
            </a:pPr>
            <a:endParaRPr lang="es-ES" sz="1600" b="1" dirty="0"/>
          </a:p>
          <a:p>
            <a:pPr marL="457200" indent="-457200">
              <a:defRPr/>
            </a:pPr>
            <a:r>
              <a:rPr lang="es-ES" sz="2000" dirty="0">
                <a:solidFill>
                  <a:schemeClr val="bg1"/>
                </a:solidFill>
              </a:rPr>
              <a:t>1. Pacientes con anticuerpos positivos  anti-</a:t>
            </a:r>
            <a:r>
              <a:rPr lang="es-ES" sz="2000" dirty="0" err="1">
                <a:solidFill>
                  <a:schemeClr val="bg1"/>
                </a:solidFill>
              </a:rPr>
              <a:t>tGT</a:t>
            </a:r>
            <a:r>
              <a:rPr lang="es-ES" sz="2000" dirty="0">
                <a:solidFill>
                  <a:schemeClr val="bg1"/>
                </a:solidFill>
              </a:rPr>
              <a:t>,  con biopsia normal.</a:t>
            </a:r>
          </a:p>
          <a:p>
            <a:pPr marL="457200" indent="-457200">
              <a:buFontTx/>
              <a:buAutoNum type="arabicPeriod"/>
              <a:defRPr/>
            </a:pPr>
            <a:endParaRPr lang="es-ES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sz="2000" dirty="0">
                <a:solidFill>
                  <a:schemeClr val="bg1"/>
                </a:solidFill>
              </a:rPr>
              <a:t>2. Pacientes con lesión mucosa y serología negativa .</a:t>
            </a:r>
          </a:p>
          <a:p>
            <a:pPr>
              <a:defRPr/>
            </a:pPr>
            <a:endParaRPr lang="es-ES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sz="2000" dirty="0">
                <a:solidFill>
                  <a:schemeClr val="bg1"/>
                </a:solidFill>
              </a:rPr>
              <a:t>3. Excluir susceptibilidad genética en familiares de 1º grado de un paciente</a:t>
            </a:r>
          </a:p>
          <a:p>
            <a:pPr>
              <a:defRPr/>
            </a:pPr>
            <a:r>
              <a:rPr lang="es-ES" sz="2000" dirty="0">
                <a:solidFill>
                  <a:schemeClr val="bg1"/>
                </a:solidFill>
              </a:rPr>
              <a:t>celíaco</a:t>
            </a:r>
            <a:r>
              <a:rPr lang="es-ES" sz="2000" dirty="0" smtClean="0">
                <a:solidFill>
                  <a:schemeClr val="bg1"/>
                </a:solidFill>
              </a:rPr>
              <a:t>.</a:t>
            </a:r>
          </a:p>
          <a:p>
            <a:pPr>
              <a:defRPr/>
            </a:pPr>
            <a:endParaRPr lang="es-ES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sz="2000" dirty="0">
                <a:solidFill>
                  <a:schemeClr val="bg1"/>
                </a:solidFill>
              </a:rPr>
              <a:t>4. Pacientes asintomáticos , a los que se les ha retirado el gluten sin realización de biopsia previa, y se plantea la reintroducción del gluten.</a:t>
            </a:r>
          </a:p>
          <a:p>
            <a:pPr>
              <a:defRPr/>
            </a:pPr>
            <a:endParaRPr lang="es-ES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sz="2000" dirty="0">
                <a:solidFill>
                  <a:schemeClr val="bg1"/>
                </a:solidFill>
              </a:rPr>
              <a:t>5. En pacientes sintomáticos con serología y biopsias normales.</a:t>
            </a:r>
          </a:p>
          <a:p>
            <a:pPr>
              <a:defRPr/>
            </a:pPr>
            <a:endParaRPr lang="es-ES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sz="2000" dirty="0">
                <a:solidFill>
                  <a:schemeClr val="bg1"/>
                </a:solidFill>
              </a:rPr>
              <a:t>6. Pacientes con enfermedades asociadas a EC :  Diabetes </a:t>
            </a:r>
            <a:r>
              <a:rPr lang="es-ES" sz="2000" dirty="0" err="1">
                <a:solidFill>
                  <a:schemeClr val="bg1"/>
                </a:solidFill>
              </a:rPr>
              <a:t>Melitus</a:t>
            </a:r>
            <a:r>
              <a:rPr lang="es-ES" sz="2000" dirty="0">
                <a:solidFill>
                  <a:schemeClr val="bg1"/>
                </a:solidFill>
              </a:rPr>
              <a:t> insulinodependiente, Tiroiditis de Hashimoto, Hepatitis autoinmune,  </a:t>
            </a:r>
          </a:p>
          <a:p>
            <a:pPr>
              <a:defRPr/>
            </a:pPr>
            <a:r>
              <a:rPr lang="es-ES" sz="2000" dirty="0">
                <a:solidFill>
                  <a:schemeClr val="bg1"/>
                </a:solidFill>
              </a:rPr>
              <a:t>Síndrome de </a:t>
            </a:r>
            <a:r>
              <a:rPr lang="es-ES" sz="2000" dirty="0" err="1">
                <a:solidFill>
                  <a:schemeClr val="bg1"/>
                </a:solidFill>
              </a:rPr>
              <a:t>Sjögren</a:t>
            </a:r>
            <a:r>
              <a:rPr lang="es-ES" sz="2000" dirty="0">
                <a:solidFill>
                  <a:schemeClr val="bg1"/>
                </a:solidFill>
              </a:rPr>
              <a:t>, Nefropatía con depósitos </a:t>
            </a:r>
            <a:r>
              <a:rPr lang="es-ES" sz="2000" dirty="0" err="1">
                <a:solidFill>
                  <a:schemeClr val="bg1"/>
                </a:solidFill>
              </a:rPr>
              <a:t>IgA</a:t>
            </a:r>
            <a:r>
              <a:rPr lang="es-ES" sz="2000" dirty="0">
                <a:solidFill>
                  <a:schemeClr val="bg1"/>
                </a:solidFill>
              </a:rPr>
              <a:t>, </a:t>
            </a:r>
            <a:r>
              <a:rPr lang="es-ES" sz="2000" dirty="0" err="1">
                <a:solidFill>
                  <a:schemeClr val="bg1"/>
                </a:solidFill>
              </a:rPr>
              <a:t>Miocardiopatías</a:t>
            </a:r>
            <a:r>
              <a:rPr lang="es-ES" sz="2000" dirty="0">
                <a:solidFill>
                  <a:schemeClr val="bg1"/>
                </a:solidFill>
              </a:rPr>
              <a:t> y enfermedades genéticas como Síndrome de Down o de Turner con anticuerpos positivos y biopsias normales.</a:t>
            </a:r>
          </a:p>
          <a:p>
            <a:pPr>
              <a:defRPr/>
            </a:pPr>
            <a:endParaRPr lang="es-ES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sz="2000" dirty="0">
                <a:solidFill>
                  <a:schemeClr val="bg1"/>
                </a:solidFill>
              </a:rPr>
              <a:t>7. Enfermedad celíaca latente.</a:t>
            </a:r>
          </a:p>
        </p:txBody>
      </p:sp>
      <p:sp>
        <p:nvSpPr>
          <p:cNvPr id="3" name="2 Elipse"/>
          <p:cNvSpPr/>
          <p:nvPr/>
        </p:nvSpPr>
        <p:spPr>
          <a:xfrm>
            <a:off x="8001025" y="1000108"/>
            <a:ext cx="714380" cy="7858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86781" y="0"/>
            <a:ext cx="657219" cy="785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3 Rectángulo"/>
          <p:cNvSpPr>
            <a:spLocks noChangeArrowheads="1"/>
          </p:cNvSpPr>
          <p:nvPr/>
        </p:nvSpPr>
        <p:spPr bwMode="auto">
          <a:xfrm>
            <a:off x="571501" y="1143001"/>
            <a:ext cx="8215313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 dirty="0">
                <a:solidFill>
                  <a:srgbClr val="FFFF00"/>
                </a:solidFill>
              </a:rPr>
              <a:t>Método utilizado : Biología Molecular.</a:t>
            </a:r>
          </a:p>
          <a:p>
            <a:endParaRPr lang="es-ES" b="1" dirty="0"/>
          </a:p>
          <a:p>
            <a:pPr>
              <a:buFont typeface="Wingdings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Tipificación de los genes HLA </a:t>
            </a:r>
            <a:r>
              <a:rPr lang="es-ES" dirty="0" smtClean="0">
                <a:solidFill>
                  <a:schemeClr val="bg1"/>
                </a:solidFill>
              </a:rPr>
              <a:t>DQ2 y 8 , A1 </a:t>
            </a:r>
            <a:r>
              <a:rPr lang="es-ES" dirty="0">
                <a:solidFill>
                  <a:schemeClr val="bg1"/>
                </a:solidFill>
              </a:rPr>
              <a:t>-DQB1-DRB1 por </a:t>
            </a:r>
            <a:r>
              <a:rPr lang="es-ES" dirty="0">
                <a:solidFill>
                  <a:srgbClr val="FFFF00"/>
                </a:solidFill>
              </a:rPr>
              <a:t>amplificación enzimática del ADN</a:t>
            </a:r>
            <a:r>
              <a:rPr lang="es-ES" dirty="0">
                <a:solidFill>
                  <a:schemeClr val="bg1"/>
                </a:solidFill>
              </a:rPr>
              <a:t> , con </a:t>
            </a:r>
            <a:r>
              <a:rPr lang="es-ES" dirty="0" err="1">
                <a:solidFill>
                  <a:schemeClr val="bg1"/>
                </a:solidFill>
              </a:rPr>
              <a:t>primers</a:t>
            </a:r>
            <a:r>
              <a:rPr lang="es-ES" dirty="0">
                <a:solidFill>
                  <a:schemeClr val="bg1"/>
                </a:solidFill>
              </a:rPr>
              <a:t> de secuencia específica (PCR-SSP). </a:t>
            </a:r>
          </a:p>
          <a:p>
            <a:pPr>
              <a:buFont typeface="Wingdings" pitchFamily="2" charset="2"/>
              <a:buChar char="q"/>
            </a:pPr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Se utilizan kits comerciales PROTRANS Domino </a:t>
            </a:r>
            <a:r>
              <a:rPr lang="es-ES" dirty="0" err="1">
                <a:solidFill>
                  <a:schemeClr val="bg1"/>
                </a:solidFill>
              </a:rPr>
              <a:t>System</a:t>
            </a:r>
            <a:r>
              <a:rPr lang="es-ES" dirty="0">
                <a:solidFill>
                  <a:schemeClr val="bg1"/>
                </a:solidFill>
              </a:rPr>
              <a:t> HLA-</a:t>
            </a:r>
            <a:r>
              <a:rPr lang="es-ES" dirty="0" err="1">
                <a:solidFill>
                  <a:schemeClr val="bg1"/>
                </a:solidFill>
              </a:rPr>
              <a:t>Celiac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Disease</a:t>
            </a:r>
            <a:r>
              <a:rPr lang="es-ES" dirty="0">
                <a:solidFill>
                  <a:schemeClr val="bg1"/>
                </a:solidFill>
              </a:rPr>
              <a:t>, </a:t>
            </a:r>
            <a:r>
              <a:rPr lang="es-ES" dirty="0" err="1">
                <a:solidFill>
                  <a:schemeClr val="bg1"/>
                </a:solidFill>
              </a:rPr>
              <a:t>Germany</a:t>
            </a:r>
            <a:r>
              <a:rPr lang="es-E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6258" y="285729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1857356" y="214291"/>
            <a:ext cx="5357850" cy="114300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500035" y="1643050"/>
            <a:ext cx="8143932" cy="4929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459" name="1 Título"/>
          <p:cNvSpPr>
            <a:spLocks noGrp="1"/>
          </p:cNvSpPr>
          <p:nvPr>
            <p:ph type="title" idx="4294967295"/>
          </p:nvPr>
        </p:nvSpPr>
        <p:spPr>
          <a:xfrm>
            <a:off x="500035" y="1643050"/>
            <a:ext cx="7772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ES" sz="24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La </a:t>
            </a:r>
            <a:r>
              <a:rPr lang="es-ES" sz="240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gliadina</a:t>
            </a:r>
            <a:r>
              <a:rPr lang="es-ES" sz="24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 el antígeno responsable </a:t>
            </a:r>
            <a:r>
              <a:rPr lang="es-ES" sz="24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causante de la producción de </a:t>
            </a:r>
            <a:r>
              <a:rPr lang="es-ES" sz="240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autoanticuerpos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contra el </a:t>
            </a:r>
            <a:r>
              <a:rPr lang="es-ES" sz="2400" b="1" u="sng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endomisio</a:t>
            </a:r>
            <a:r>
              <a:rPr lang="es-ES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que rodea cada una de las fibras del músculo liso intestinal .</a:t>
            </a:r>
            <a:endParaRPr lang="es-ES" sz="2400" dirty="0" smtClean="0">
              <a:solidFill>
                <a:schemeClr val="bg1"/>
              </a:solidFill>
            </a:endParaRPr>
          </a:p>
        </p:txBody>
      </p:sp>
      <p:sp>
        <p:nvSpPr>
          <p:cNvPr id="19461" name="3 Rectángulo"/>
          <p:cNvSpPr>
            <a:spLocks noChangeArrowheads="1"/>
          </p:cNvSpPr>
          <p:nvPr/>
        </p:nvSpPr>
        <p:spPr bwMode="auto">
          <a:xfrm>
            <a:off x="571472" y="3071811"/>
            <a:ext cx="77866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 smtClean="0">
                <a:solidFill>
                  <a:srgbClr val="000099"/>
                </a:solidFill>
              </a:rPr>
              <a:t>Actualmente </a:t>
            </a:r>
            <a:r>
              <a:rPr lang="es-ES" dirty="0">
                <a:solidFill>
                  <a:srgbClr val="000099"/>
                </a:solidFill>
              </a:rPr>
              <a:t>se sabe que el blanco de estos </a:t>
            </a:r>
            <a:r>
              <a:rPr lang="es-ES" dirty="0" err="1">
                <a:solidFill>
                  <a:srgbClr val="000099"/>
                </a:solidFill>
              </a:rPr>
              <a:t>autoanticuerpos</a:t>
            </a:r>
            <a:r>
              <a:rPr lang="es-ES" dirty="0">
                <a:solidFill>
                  <a:srgbClr val="000099"/>
                </a:solidFill>
              </a:rPr>
              <a:t> es </a:t>
            </a:r>
            <a:r>
              <a:rPr lang="es-ES" b="1" u="sng" dirty="0">
                <a:solidFill>
                  <a:srgbClr val="000099"/>
                </a:solidFill>
              </a:rPr>
              <a:t>la enzima </a:t>
            </a:r>
            <a:r>
              <a:rPr lang="es-ES" b="1" u="sng" dirty="0" err="1">
                <a:solidFill>
                  <a:srgbClr val="000099"/>
                </a:solidFill>
              </a:rPr>
              <a:t>transglutaminasa</a:t>
            </a:r>
            <a:r>
              <a:rPr lang="es-ES" b="1" u="sng" dirty="0">
                <a:solidFill>
                  <a:srgbClr val="000099"/>
                </a:solidFill>
              </a:rPr>
              <a:t> tisular (</a:t>
            </a:r>
            <a:r>
              <a:rPr lang="es-ES" b="1" u="sng" dirty="0" err="1">
                <a:solidFill>
                  <a:srgbClr val="000099"/>
                </a:solidFill>
              </a:rPr>
              <a:t>tTG</a:t>
            </a:r>
            <a:r>
              <a:rPr lang="es-ES" b="1" u="sng" dirty="0">
                <a:solidFill>
                  <a:srgbClr val="000099"/>
                </a:solidFill>
              </a:rPr>
              <a:t>). </a:t>
            </a:r>
          </a:p>
          <a:p>
            <a:r>
              <a:rPr lang="es-ES" dirty="0">
                <a:solidFill>
                  <a:srgbClr val="000099"/>
                </a:solidFill>
              </a:rPr>
              <a:t>Esta enzima </a:t>
            </a:r>
            <a:r>
              <a:rPr lang="es-ES" b="1" u="sng" dirty="0" smtClean="0">
                <a:solidFill>
                  <a:srgbClr val="000099"/>
                </a:solidFill>
              </a:rPr>
              <a:t>produce </a:t>
            </a:r>
            <a:r>
              <a:rPr lang="es-ES" b="1" u="sng" dirty="0">
                <a:solidFill>
                  <a:srgbClr val="000099"/>
                </a:solidFill>
              </a:rPr>
              <a:t>la </a:t>
            </a:r>
            <a:r>
              <a:rPr lang="es-ES" b="1" u="sng" dirty="0" err="1">
                <a:solidFill>
                  <a:srgbClr val="000099"/>
                </a:solidFill>
              </a:rPr>
              <a:t>deamidación</a:t>
            </a:r>
            <a:r>
              <a:rPr lang="es-ES" b="1" u="sng" dirty="0">
                <a:solidFill>
                  <a:srgbClr val="000099"/>
                </a:solidFill>
              </a:rPr>
              <a:t> de la </a:t>
            </a:r>
            <a:r>
              <a:rPr lang="es-ES" b="1" u="sng" dirty="0" err="1">
                <a:solidFill>
                  <a:srgbClr val="000099"/>
                </a:solidFill>
              </a:rPr>
              <a:t>gliadina</a:t>
            </a:r>
            <a:r>
              <a:rPr lang="es-ES" dirty="0">
                <a:solidFill>
                  <a:srgbClr val="000099"/>
                </a:solidFill>
              </a:rPr>
              <a:t>, </a:t>
            </a:r>
            <a:r>
              <a:rPr lang="es-ES" dirty="0" err="1" smtClean="0">
                <a:solidFill>
                  <a:srgbClr val="000099"/>
                </a:solidFill>
              </a:rPr>
              <a:t>producuiendose</a:t>
            </a:r>
            <a:r>
              <a:rPr lang="es-ES" dirty="0" smtClean="0">
                <a:solidFill>
                  <a:srgbClr val="000099"/>
                </a:solidFill>
              </a:rPr>
              <a:t> una mayor </a:t>
            </a:r>
            <a:r>
              <a:rPr lang="es-ES" dirty="0">
                <a:solidFill>
                  <a:srgbClr val="000099"/>
                </a:solidFill>
              </a:rPr>
              <a:t>respuesta </a:t>
            </a:r>
            <a:r>
              <a:rPr lang="es-ES" dirty="0" err="1">
                <a:solidFill>
                  <a:srgbClr val="000099"/>
                </a:solidFill>
              </a:rPr>
              <a:t>proliferativa</a:t>
            </a:r>
            <a:r>
              <a:rPr lang="es-ES" dirty="0">
                <a:solidFill>
                  <a:srgbClr val="000099"/>
                </a:solidFill>
              </a:rPr>
              <a:t> de las células T, lo que contribuye a la inflamación de la mucosa y a una mayor activación de las células B en pacientes con HLA, DQ2 o DQ8. </a:t>
            </a:r>
          </a:p>
        </p:txBody>
      </p:sp>
      <p:graphicFrame>
        <p:nvGraphicFramePr>
          <p:cNvPr id="19458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98306" name="Imagen de mapa de bits" r:id="rId3" imgW="885949" imgH="952633" progId="PBrush">
              <p:embed/>
            </p:oleObj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2786050" y="500042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 smtClean="0">
                <a:solidFill>
                  <a:srgbClr val="FF0000"/>
                </a:solidFill>
              </a:rPr>
              <a:t>Gliadina</a:t>
            </a:r>
            <a:r>
              <a:rPr lang="es-ES" sz="3200" dirty="0" smtClean="0">
                <a:solidFill>
                  <a:srgbClr val="FF0000"/>
                </a:solidFill>
              </a:rPr>
              <a:t> y </a:t>
            </a:r>
            <a:r>
              <a:rPr lang="es-ES" sz="3200" dirty="0" err="1" smtClean="0">
                <a:solidFill>
                  <a:srgbClr val="FF0000"/>
                </a:solidFill>
              </a:rPr>
              <a:t>endomisio</a:t>
            </a:r>
            <a:r>
              <a:rPr lang="es-ES" sz="3200" dirty="0" smtClean="0">
                <a:solidFill>
                  <a:srgbClr val="FF0000"/>
                </a:solidFill>
              </a:rPr>
              <a:t> </a:t>
            </a:r>
            <a:endParaRPr lang="es-ES" sz="3200" dirty="0">
              <a:solidFill>
                <a:srgbClr val="FF0000"/>
              </a:solidFill>
            </a:endParaRPr>
          </a:p>
        </p:txBody>
      </p:sp>
      <p:pic>
        <p:nvPicPr>
          <p:cNvPr id="98308" name="Picture 4" descr="Resultado de imagen para desaminación de la gliadi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4521103"/>
            <a:ext cx="4286280" cy="1937809"/>
          </a:xfrm>
          <a:prstGeom prst="rect">
            <a:avLst/>
          </a:prstGeom>
          <a:noFill/>
        </p:spPr>
      </p:pic>
      <p:pic>
        <p:nvPicPr>
          <p:cNvPr id="9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838200" y="0"/>
            <a:ext cx="77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                   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u="sng">
                <a:solidFill>
                  <a:srgbClr val="FFFF00"/>
                </a:solidFill>
              </a:rPr>
              <a:t>Luz intestinal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6858000" y="5181600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arterias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2590800" y="838201"/>
            <a:ext cx="342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      </a:t>
            </a:r>
            <a:r>
              <a:rPr lang="es-ES" sz="2800" b="1" u="sng">
                <a:solidFill>
                  <a:srgbClr val="66FF33"/>
                </a:solidFill>
              </a:rPr>
              <a:t>Intestino Normal</a:t>
            </a:r>
            <a:r>
              <a:rPr lang="es-ES"/>
              <a:t> </a:t>
            </a:r>
          </a:p>
        </p:txBody>
      </p:sp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5715001" y="2590800"/>
            <a:ext cx="2911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/>
          </a:p>
        </p:txBody>
      </p:sp>
      <p:graphicFrame>
        <p:nvGraphicFramePr>
          <p:cNvPr id="22530" name="Object 7"/>
          <p:cNvGraphicFramePr>
            <a:graphicFrameLocks noChangeAspect="1"/>
          </p:cNvGraphicFramePr>
          <p:nvPr/>
        </p:nvGraphicFramePr>
        <p:xfrm>
          <a:off x="8364538" y="0"/>
          <a:ext cx="779463" cy="838200"/>
        </p:xfrm>
        <a:graphic>
          <a:graphicData uri="http://schemas.openxmlformats.org/presentationml/2006/ole">
            <p:oleObj spid="_x0000_s74754" name="Imagen de mapa de bits" r:id="rId3" imgW="885949" imgH="952633" progId="PBrush">
              <p:embed/>
            </p:oleObj>
          </a:graphicData>
        </a:graphic>
      </p:graphicFrame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4648200" y="2209800"/>
            <a:ext cx="228600" cy="2286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8153400" y="1752600"/>
            <a:ext cx="1524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4419600" y="3200400"/>
            <a:ext cx="152400" cy="1524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4876800" y="2133600"/>
            <a:ext cx="152400" cy="1524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1571604" y="0"/>
            <a:ext cx="6810396" cy="8382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3200">
                <a:solidFill>
                  <a:srgbClr val="FFCC00"/>
                </a:solidFill>
              </a:rPr>
              <a:t>ENFERMEDAD CELIACA:</a:t>
            </a:r>
            <a:r>
              <a:rPr lang="es-ES" sz="32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676400"/>
            <a:ext cx="8382000" cy="4876800"/>
          </a:xfrm>
          <a:prstGeom prst="rect">
            <a:avLst/>
          </a:prstGeom>
          <a:noFill/>
          <a:ln w="9525">
            <a:solidFill>
              <a:srgbClr val="CCFF33"/>
            </a:solidFill>
            <a:miter lim="800000"/>
            <a:headEnd/>
            <a:tailEnd/>
          </a:ln>
        </p:spPr>
      </p:pic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4860926" y="1336675"/>
            <a:ext cx="22775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u="sng">
                <a:solidFill>
                  <a:srgbClr val="FFFF00"/>
                </a:solidFill>
              </a:rPr>
              <a:t>       Vellosidad normal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5775325" y="4994275"/>
            <a:ext cx="17073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u="sng">
                <a:solidFill>
                  <a:schemeClr val="bg1"/>
                </a:solidFill>
              </a:rPr>
              <a:t>Arterias y venas</a:t>
            </a:r>
          </a:p>
        </p:txBody>
      </p:sp>
      <p:sp>
        <p:nvSpPr>
          <p:cNvPr id="22544" name="Oval 16"/>
          <p:cNvSpPr>
            <a:spLocks noChangeArrowheads="1"/>
          </p:cNvSpPr>
          <p:nvPr/>
        </p:nvSpPr>
        <p:spPr bwMode="auto">
          <a:xfrm>
            <a:off x="4495800" y="2133600"/>
            <a:ext cx="4572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45" name="Oval 17"/>
          <p:cNvSpPr>
            <a:spLocks noChangeArrowheads="1"/>
          </p:cNvSpPr>
          <p:nvPr/>
        </p:nvSpPr>
        <p:spPr bwMode="auto">
          <a:xfrm>
            <a:off x="4419600" y="2819400"/>
            <a:ext cx="3048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46" name="Oval 18"/>
          <p:cNvSpPr>
            <a:spLocks noChangeArrowheads="1"/>
          </p:cNvSpPr>
          <p:nvPr/>
        </p:nvSpPr>
        <p:spPr bwMode="auto">
          <a:xfrm>
            <a:off x="8229600" y="1828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47" name="Oval 19"/>
          <p:cNvSpPr>
            <a:spLocks noChangeArrowheads="1"/>
          </p:cNvSpPr>
          <p:nvPr/>
        </p:nvSpPr>
        <p:spPr bwMode="auto">
          <a:xfrm>
            <a:off x="84582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48" name="Oval 20"/>
          <p:cNvSpPr>
            <a:spLocks noChangeArrowheads="1"/>
          </p:cNvSpPr>
          <p:nvPr/>
        </p:nvSpPr>
        <p:spPr bwMode="auto">
          <a:xfrm>
            <a:off x="7848600" y="1752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>
            <a:off x="4876800" y="2362200"/>
            <a:ext cx="1447800" cy="14478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4648200" y="2971800"/>
            <a:ext cx="2133600" cy="21336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51" name="Line 23"/>
          <p:cNvSpPr>
            <a:spLocks noChangeShapeType="1"/>
          </p:cNvSpPr>
          <p:nvPr/>
        </p:nvSpPr>
        <p:spPr bwMode="auto">
          <a:xfrm flipH="1">
            <a:off x="7239000" y="1828800"/>
            <a:ext cx="762000" cy="18288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52" name="Line 24"/>
          <p:cNvSpPr>
            <a:spLocks noChangeShapeType="1"/>
          </p:cNvSpPr>
          <p:nvPr/>
        </p:nvSpPr>
        <p:spPr bwMode="auto">
          <a:xfrm flipH="1">
            <a:off x="7162800" y="1981200"/>
            <a:ext cx="1219200" cy="3124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 flipH="1">
            <a:off x="7620000" y="2514600"/>
            <a:ext cx="990600" cy="24384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1219200" y="175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1752600" y="1828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2133600" y="1828800"/>
            <a:ext cx="1524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57" name="Oval 29"/>
          <p:cNvSpPr>
            <a:spLocks noChangeArrowheads="1"/>
          </p:cNvSpPr>
          <p:nvPr/>
        </p:nvSpPr>
        <p:spPr bwMode="auto">
          <a:xfrm>
            <a:off x="3048000" y="175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58" name="Oval 30"/>
          <p:cNvSpPr>
            <a:spLocks noChangeArrowheads="1"/>
          </p:cNvSpPr>
          <p:nvPr/>
        </p:nvSpPr>
        <p:spPr bwMode="auto">
          <a:xfrm>
            <a:off x="1143000" y="2743200"/>
            <a:ext cx="1524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59" name="Oval 31"/>
          <p:cNvSpPr>
            <a:spLocks noChangeArrowheads="1"/>
          </p:cNvSpPr>
          <p:nvPr/>
        </p:nvSpPr>
        <p:spPr bwMode="auto">
          <a:xfrm>
            <a:off x="1066800" y="3886200"/>
            <a:ext cx="1524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60" name="Oval 32"/>
          <p:cNvSpPr>
            <a:spLocks noChangeArrowheads="1"/>
          </p:cNvSpPr>
          <p:nvPr/>
        </p:nvSpPr>
        <p:spPr bwMode="auto">
          <a:xfrm>
            <a:off x="2209800" y="30480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61" name="Oval 33"/>
          <p:cNvSpPr>
            <a:spLocks noChangeArrowheads="1"/>
          </p:cNvSpPr>
          <p:nvPr/>
        </p:nvSpPr>
        <p:spPr bwMode="auto">
          <a:xfrm>
            <a:off x="22860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62" name="Oval 34"/>
          <p:cNvSpPr>
            <a:spLocks noChangeArrowheads="1"/>
          </p:cNvSpPr>
          <p:nvPr/>
        </p:nvSpPr>
        <p:spPr bwMode="auto">
          <a:xfrm>
            <a:off x="3276600" y="3352800"/>
            <a:ext cx="152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63" name="Oval 35"/>
          <p:cNvSpPr>
            <a:spLocks noChangeArrowheads="1"/>
          </p:cNvSpPr>
          <p:nvPr/>
        </p:nvSpPr>
        <p:spPr bwMode="auto">
          <a:xfrm>
            <a:off x="3733800" y="1752600"/>
            <a:ext cx="2286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64" name="Oval 36"/>
          <p:cNvSpPr>
            <a:spLocks noChangeArrowheads="1"/>
          </p:cNvSpPr>
          <p:nvPr/>
        </p:nvSpPr>
        <p:spPr bwMode="auto">
          <a:xfrm>
            <a:off x="609600" y="1752600"/>
            <a:ext cx="1524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65" name="Oval 37"/>
          <p:cNvSpPr>
            <a:spLocks noChangeArrowheads="1"/>
          </p:cNvSpPr>
          <p:nvPr/>
        </p:nvSpPr>
        <p:spPr bwMode="auto">
          <a:xfrm>
            <a:off x="1447800" y="1981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66" name="Oval 38"/>
          <p:cNvSpPr>
            <a:spLocks noChangeArrowheads="1"/>
          </p:cNvSpPr>
          <p:nvPr/>
        </p:nvSpPr>
        <p:spPr bwMode="auto">
          <a:xfrm>
            <a:off x="1905000" y="205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67" name="Oval 39"/>
          <p:cNvSpPr>
            <a:spLocks noChangeArrowheads="1"/>
          </p:cNvSpPr>
          <p:nvPr/>
        </p:nvSpPr>
        <p:spPr bwMode="auto">
          <a:xfrm>
            <a:off x="1143000" y="3048000"/>
            <a:ext cx="152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68" name="Oval 40"/>
          <p:cNvSpPr>
            <a:spLocks noChangeArrowheads="1"/>
          </p:cNvSpPr>
          <p:nvPr/>
        </p:nvSpPr>
        <p:spPr bwMode="auto">
          <a:xfrm>
            <a:off x="2209800" y="3429000"/>
            <a:ext cx="2286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69" name="Oval 41"/>
          <p:cNvSpPr>
            <a:spLocks noChangeArrowheads="1"/>
          </p:cNvSpPr>
          <p:nvPr/>
        </p:nvSpPr>
        <p:spPr bwMode="auto">
          <a:xfrm>
            <a:off x="3352800" y="4191000"/>
            <a:ext cx="152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70" name="Oval 42"/>
          <p:cNvSpPr>
            <a:spLocks noChangeArrowheads="1"/>
          </p:cNvSpPr>
          <p:nvPr/>
        </p:nvSpPr>
        <p:spPr bwMode="auto">
          <a:xfrm>
            <a:off x="9906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71" name="Line 43"/>
          <p:cNvSpPr>
            <a:spLocks noChangeShapeType="1"/>
          </p:cNvSpPr>
          <p:nvPr/>
        </p:nvSpPr>
        <p:spPr bwMode="auto">
          <a:xfrm>
            <a:off x="1219200" y="3200400"/>
            <a:ext cx="457200" cy="7620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72" name="Line 44"/>
          <p:cNvSpPr>
            <a:spLocks noChangeShapeType="1"/>
          </p:cNvSpPr>
          <p:nvPr/>
        </p:nvSpPr>
        <p:spPr bwMode="auto">
          <a:xfrm flipH="1">
            <a:off x="2971800" y="3505200"/>
            <a:ext cx="38100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73" name="Line 45"/>
          <p:cNvSpPr>
            <a:spLocks noChangeShapeType="1"/>
          </p:cNvSpPr>
          <p:nvPr/>
        </p:nvSpPr>
        <p:spPr bwMode="auto">
          <a:xfrm flipH="1">
            <a:off x="2743200" y="1828800"/>
            <a:ext cx="38100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74" name="Line 46"/>
          <p:cNvSpPr>
            <a:spLocks noChangeShapeType="1"/>
          </p:cNvSpPr>
          <p:nvPr/>
        </p:nvSpPr>
        <p:spPr bwMode="auto">
          <a:xfrm flipH="1">
            <a:off x="3505200" y="1905000"/>
            <a:ext cx="38100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75" name="Line 47"/>
          <p:cNvSpPr>
            <a:spLocks noChangeShapeType="1"/>
          </p:cNvSpPr>
          <p:nvPr/>
        </p:nvSpPr>
        <p:spPr bwMode="auto">
          <a:xfrm flipH="1">
            <a:off x="1981200" y="4343400"/>
            <a:ext cx="38100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76" name="Line 48"/>
          <p:cNvSpPr>
            <a:spLocks noChangeShapeType="1"/>
          </p:cNvSpPr>
          <p:nvPr/>
        </p:nvSpPr>
        <p:spPr bwMode="auto">
          <a:xfrm>
            <a:off x="1219200" y="4114800"/>
            <a:ext cx="457200" cy="7620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77" name="Line 49"/>
          <p:cNvSpPr>
            <a:spLocks noChangeShapeType="1"/>
          </p:cNvSpPr>
          <p:nvPr/>
        </p:nvSpPr>
        <p:spPr bwMode="auto">
          <a:xfrm>
            <a:off x="1066800" y="4648200"/>
            <a:ext cx="457200" cy="7620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78" name="Line 50"/>
          <p:cNvSpPr>
            <a:spLocks noChangeShapeType="1"/>
          </p:cNvSpPr>
          <p:nvPr/>
        </p:nvSpPr>
        <p:spPr bwMode="auto">
          <a:xfrm>
            <a:off x="1524000" y="2133600"/>
            <a:ext cx="457200" cy="7620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79" name="Line 51"/>
          <p:cNvSpPr>
            <a:spLocks noChangeShapeType="1"/>
          </p:cNvSpPr>
          <p:nvPr/>
        </p:nvSpPr>
        <p:spPr bwMode="auto">
          <a:xfrm>
            <a:off x="2362200" y="3657600"/>
            <a:ext cx="457200" cy="7620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2580" name="Oval 52"/>
          <p:cNvSpPr>
            <a:spLocks noChangeArrowheads="1"/>
          </p:cNvSpPr>
          <p:nvPr/>
        </p:nvSpPr>
        <p:spPr bwMode="auto">
          <a:xfrm>
            <a:off x="2971800" y="4572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81" name="Oval 53"/>
          <p:cNvSpPr>
            <a:spLocks noChangeArrowheads="1"/>
          </p:cNvSpPr>
          <p:nvPr/>
        </p:nvSpPr>
        <p:spPr bwMode="auto">
          <a:xfrm>
            <a:off x="3124200" y="5105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82" name="Oval 54"/>
          <p:cNvSpPr>
            <a:spLocks noChangeArrowheads="1"/>
          </p:cNvSpPr>
          <p:nvPr/>
        </p:nvSpPr>
        <p:spPr bwMode="auto">
          <a:xfrm>
            <a:off x="1828800" y="5410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83" name="Oval 55"/>
          <p:cNvSpPr>
            <a:spLocks noChangeArrowheads="1"/>
          </p:cNvSpPr>
          <p:nvPr/>
        </p:nvSpPr>
        <p:spPr bwMode="auto">
          <a:xfrm>
            <a:off x="1752600" y="4876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84" name="Oval 56"/>
          <p:cNvSpPr>
            <a:spLocks noChangeArrowheads="1"/>
          </p:cNvSpPr>
          <p:nvPr/>
        </p:nvSpPr>
        <p:spPr bwMode="auto">
          <a:xfrm>
            <a:off x="1676400" y="4267200"/>
            <a:ext cx="1524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85" name="Oval 57"/>
          <p:cNvSpPr>
            <a:spLocks noChangeArrowheads="1"/>
          </p:cNvSpPr>
          <p:nvPr/>
        </p:nvSpPr>
        <p:spPr bwMode="auto">
          <a:xfrm>
            <a:off x="1676400" y="3429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86" name="Oval 58"/>
          <p:cNvSpPr>
            <a:spLocks noChangeArrowheads="1"/>
          </p:cNvSpPr>
          <p:nvPr/>
        </p:nvSpPr>
        <p:spPr bwMode="auto">
          <a:xfrm>
            <a:off x="2743200" y="2895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87" name="Oval 5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88" name="Oval 60"/>
          <p:cNvSpPr>
            <a:spLocks noChangeArrowheads="1"/>
          </p:cNvSpPr>
          <p:nvPr/>
        </p:nvSpPr>
        <p:spPr bwMode="auto">
          <a:xfrm>
            <a:off x="3429000" y="2743200"/>
            <a:ext cx="1524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89" name="Oval 61"/>
          <p:cNvSpPr>
            <a:spLocks noChangeArrowheads="1"/>
          </p:cNvSpPr>
          <p:nvPr/>
        </p:nvSpPr>
        <p:spPr bwMode="auto">
          <a:xfrm>
            <a:off x="2514600" y="2590800"/>
            <a:ext cx="2286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90" name="Oval 62"/>
          <p:cNvSpPr>
            <a:spLocks noChangeArrowheads="1"/>
          </p:cNvSpPr>
          <p:nvPr/>
        </p:nvSpPr>
        <p:spPr bwMode="auto">
          <a:xfrm>
            <a:off x="16002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91" name="Oval 63"/>
          <p:cNvSpPr>
            <a:spLocks noChangeArrowheads="1"/>
          </p:cNvSpPr>
          <p:nvPr/>
        </p:nvSpPr>
        <p:spPr bwMode="auto">
          <a:xfrm>
            <a:off x="1752600" y="38862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92" name="Oval 64"/>
          <p:cNvSpPr>
            <a:spLocks noChangeArrowheads="1"/>
          </p:cNvSpPr>
          <p:nvPr/>
        </p:nvSpPr>
        <p:spPr bwMode="auto">
          <a:xfrm>
            <a:off x="2743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93" name="Oval 65"/>
          <p:cNvSpPr>
            <a:spLocks noChangeArrowheads="1"/>
          </p:cNvSpPr>
          <p:nvPr/>
        </p:nvSpPr>
        <p:spPr bwMode="auto">
          <a:xfrm>
            <a:off x="6477000" y="3733800"/>
            <a:ext cx="3810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94" name="Oval 66"/>
          <p:cNvSpPr>
            <a:spLocks noChangeArrowheads="1"/>
          </p:cNvSpPr>
          <p:nvPr/>
        </p:nvSpPr>
        <p:spPr bwMode="auto">
          <a:xfrm>
            <a:off x="7162800" y="3733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95" name="Oval 67"/>
          <p:cNvSpPr>
            <a:spLocks noChangeArrowheads="1"/>
          </p:cNvSpPr>
          <p:nvPr/>
        </p:nvSpPr>
        <p:spPr bwMode="auto">
          <a:xfrm>
            <a:off x="6934200" y="5562600"/>
            <a:ext cx="2286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96" name="Oval 68"/>
          <p:cNvSpPr>
            <a:spLocks noChangeArrowheads="1"/>
          </p:cNvSpPr>
          <p:nvPr/>
        </p:nvSpPr>
        <p:spPr bwMode="auto">
          <a:xfrm>
            <a:off x="7543800" y="5486400"/>
            <a:ext cx="152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97" name="Oval 69"/>
          <p:cNvSpPr>
            <a:spLocks noChangeArrowheads="1"/>
          </p:cNvSpPr>
          <p:nvPr/>
        </p:nvSpPr>
        <p:spPr bwMode="auto">
          <a:xfrm>
            <a:off x="6172200" y="3886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98" name="Oval 70"/>
          <p:cNvSpPr>
            <a:spLocks noChangeArrowheads="1"/>
          </p:cNvSpPr>
          <p:nvPr/>
        </p:nvSpPr>
        <p:spPr bwMode="auto">
          <a:xfrm>
            <a:off x="6858000" y="4876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cxnSp>
        <p:nvCxnSpPr>
          <p:cNvPr id="73" name="72 Conector recto de flecha"/>
          <p:cNvCxnSpPr/>
          <p:nvPr/>
        </p:nvCxnSpPr>
        <p:spPr>
          <a:xfrm flipV="1">
            <a:off x="3500430" y="6000768"/>
            <a:ext cx="3357586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838200" y="0"/>
            <a:ext cx="77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                   </a:t>
            </a:r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990600" y="2057400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u="sng">
                <a:solidFill>
                  <a:srgbClr val="FFFF00"/>
                </a:solidFill>
              </a:rPr>
              <a:t>Luz intestinal</a:t>
            </a: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6858000" y="5181600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arterias</a:t>
            </a:r>
          </a:p>
        </p:txBody>
      </p:sp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1219200" y="838201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      </a:t>
            </a:r>
            <a:r>
              <a:rPr lang="es-ES" sz="2800" b="1" u="sng">
                <a:solidFill>
                  <a:srgbClr val="66FF33"/>
                </a:solidFill>
              </a:rPr>
              <a:t>Intestino con intolerancia al gluten</a:t>
            </a:r>
            <a:r>
              <a:rPr lang="es-ES"/>
              <a:t> </a:t>
            </a:r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5715001" y="2590800"/>
            <a:ext cx="2911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/>
          </a:p>
        </p:txBody>
      </p:sp>
      <p:graphicFrame>
        <p:nvGraphicFramePr>
          <p:cNvPr id="23554" name="Object 7"/>
          <p:cNvGraphicFramePr>
            <a:graphicFrameLocks noChangeAspect="1"/>
          </p:cNvGraphicFramePr>
          <p:nvPr/>
        </p:nvGraphicFramePr>
        <p:xfrm>
          <a:off x="8364538" y="0"/>
          <a:ext cx="779463" cy="838200"/>
        </p:xfrm>
        <a:graphic>
          <a:graphicData uri="http://schemas.openxmlformats.org/presentationml/2006/ole">
            <p:oleObj spid="_x0000_s76802" name="Imagen de mapa de bits" r:id="rId3" imgW="885949" imgH="952633" progId="PBrush">
              <p:embed/>
            </p:oleObj>
          </a:graphicData>
        </a:graphic>
      </p:graphicFrame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428728" y="0"/>
            <a:ext cx="6953272" cy="8382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3200">
                <a:solidFill>
                  <a:srgbClr val="FFCC00"/>
                </a:solidFill>
              </a:rPr>
              <a:t>ENFERMEDAD CELIACA:</a:t>
            </a:r>
            <a:r>
              <a:rPr lang="es-ES" sz="32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4495801" y="3276600"/>
            <a:ext cx="22775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u="sng">
                <a:solidFill>
                  <a:srgbClr val="FFFF00"/>
                </a:solidFill>
              </a:rPr>
              <a:t>       Vellosidad normal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5775325" y="4994275"/>
            <a:ext cx="17073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u="sng">
                <a:solidFill>
                  <a:schemeClr val="bg1"/>
                </a:solidFill>
              </a:rPr>
              <a:t>Arterias y venas</a:t>
            </a:r>
          </a:p>
        </p:txBody>
      </p:sp>
      <p:pic>
        <p:nvPicPr>
          <p:cNvPr id="23563" name="Picture 11" descr="enf celiaca 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828800"/>
            <a:ext cx="7391400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4114800" y="3581400"/>
            <a:ext cx="36020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3200" b="1" dirty="0"/>
              <a:t>Vellosidad aplanada</a:t>
            </a:r>
          </a:p>
          <a:p>
            <a:r>
              <a:rPr lang="es-ES" sz="3200" b="1" dirty="0"/>
              <a:t>         Atrofia</a:t>
            </a: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3124200" y="1752601"/>
            <a:ext cx="24202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3200" b="1" u="sng"/>
              <a:t>Luz intestinal</a:t>
            </a: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1295400" y="2133600"/>
            <a:ext cx="381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2209800" y="1981200"/>
            <a:ext cx="4572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6019800" y="205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6629400" y="1905000"/>
            <a:ext cx="3048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7543800" y="2057400"/>
            <a:ext cx="3048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3571" name="Oval 19"/>
          <p:cNvSpPr>
            <a:spLocks noChangeArrowheads="1"/>
          </p:cNvSpPr>
          <p:nvPr/>
        </p:nvSpPr>
        <p:spPr bwMode="auto">
          <a:xfrm>
            <a:off x="7162800" y="1981200"/>
            <a:ext cx="2286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914400" y="1905000"/>
            <a:ext cx="2286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1600200" y="1981200"/>
            <a:ext cx="457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2895600" y="1905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6324600" y="1905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3962400" y="2362200"/>
            <a:ext cx="2286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3577" name="Line 25"/>
          <p:cNvSpPr>
            <a:spLocks noChangeShapeType="1"/>
          </p:cNvSpPr>
          <p:nvPr/>
        </p:nvSpPr>
        <p:spPr bwMode="auto">
          <a:xfrm flipH="1">
            <a:off x="6019800" y="2057400"/>
            <a:ext cx="762000" cy="10668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 flipH="1">
            <a:off x="7010400" y="2209800"/>
            <a:ext cx="762000" cy="10668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3579" name="Line 27"/>
          <p:cNvSpPr>
            <a:spLocks noChangeShapeType="1"/>
          </p:cNvSpPr>
          <p:nvPr/>
        </p:nvSpPr>
        <p:spPr bwMode="auto">
          <a:xfrm>
            <a:off x="990600" y="1981200"/>
            <a:ext cx="457200" cy="12954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3580" name="Line 28"/>
          <p:cNvSpPr>
            <a:spLocks noChangeShapeType="1"/>
          </p:cNvSpPr>
          <p:nvPr/>
        </p:nvSpPr>
        <p:spPr bwMode="auto">
          <a:xfrm>
            <a:off x="1905000" y="2133600"/>
            <a:ext cx="457200" cy="12954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3581" name="Text Box 29"/>
          <p:cNvSpPr txBox="1">
            <a:spLocks noChangeArrowheads="1"/>
          </p:cNvSpPr>
          <p:nvPr/>
        </p:nvSpPr>
        <p:spPr bwMode="auto">
          <a:xfrm>
            <a:off x="6324601" y="1905000"/>
            <a:ext cx="944361" cy="36933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GLUTEN</a:t>
            </a:r>
          </a:p>
        </p:txBody>
      </p:sp>
      <p:sp>
        <p:nvSpPr>
          <p:cNvPr id="30" name="29 Rectángulo redondeado"/>
          <p:cNvSpPr/>
          <p:nvPr/>
        </p:nvSpPr>
        <p:spPr>
          <a:xfrm>
            <a:off x="1000100" y="2500307"/>
            <a:ext cx="1714512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Prolaminas</a:t>
            </a:r>
            <a:endParaRPr lang="es-ES" dirty="0"/>
          </a:p>
        </p:txBody>
      </p:sp>
      <p:pic>
        <p:nvPicPr>
          <p:cNvPr id="31" name="Picture 4" descr="Resultado de imagen para desaminación de la gliadin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4961" y="4857760"/>
            <a:ext cx="3476334" cy="1571636"/>
          </a:xfrm>
          <a:prstGeom prst="rect">
            <a:avLst/>
          </a:prstGeom>
          <a:noFill/>
        </p:spPr>
      </p:pic>
      <p:cxnSp>
        <p:nvCxnSpPr>
          <p:cNvPr id="33" name="32 Conector recto de flecha"/>
          <p:cNvCxnSpPr/>
          <p:nvPr/>
        </p:nvCxnSpPr>
        <p:spPr>
          <a:xfrm rot="5400000" flipH="1" flipV="1">
            <a:off x="2035951" y="4036223"/>
            <a:ext cx="1357322" cy="2857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 flipV="1">
            <a:off x="4429124" y="5500702"/>
            <a:ext cx="2143140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5 CuadroTexto"/>
          <p:cNvSpPr txBox="1"/>
          <p:nvPr/>
        </p:nvSpPr>
        <p:spPr>
          <a:xfrm>
            <a:off x="3071802" y="3214686"/>
            <a:ext cx="169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Linfocitos T </a:t>
            </a:r>
            <a:endParaRPr lang="es-ES" sz="2400" b="1" dirty="0"/>
          </a:p>
        </p:txBody>
      </p:sp>
      <p:sp>
        <p:nvSpPr>
          <p:cNvPr id="37" name="36 Rectángulo"/>
          <p:cNvSpPr/>
          <p:nvPr/>
        </p:nvSpPr>
        <p:spPr>
          <a:xfrm>
            <a:off x="6429388" y="5000636"/>
            <a:ext cx="1319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Linfocitos T </a:t>
            </a:r>
            <a:endParaRPr lang="es-ES" b="1" dirty="0"/>
          </a:p>
        </p:txBody>
      </p:sp>
      <p:sp>
        <p:nvSpPr>
          <p:cNvPr id="38" name="37 CuadroTexto"/>
          <p:cNvSpPr txBox="1"/>
          <p:nvPr/>
        </p:nvSpPr>
        <p:spPr>
          <a:xfrm>
            <a:off x="857224" y="4071942"/>
            <a:ext cx="3858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/>
              <a:t>tTG</a:t>
            </a:r>
            <a:r>
              <a:rPr lang="es-ES" sz="2400" dirty="0" smtClean="0"/>
              <a:t> </a:t>
            </a:r>
            <a:r>
              <a:rPr lang="es-ES" sz="2400" dirty="0" err="1" smtClean="0"/>
              <a:t>deamina</a:t>
            </a:r>
            <a:r>
              <a:rPr lang="es-ES" sz="2400" dirty="0" smtClean="0"/>
              <a:t> a la </a:t>
            </a:r>
            <a:r>
              <a:rPr lang="es-ES" sz="2400" dirty="0" err="1" smtClean="0"/>
              <a:t>gliadina</a:t>
            </a:r>
            <a:r>
              <a:rPr lang="es-ES" sz="2400" dirty="0" smtClean="0"/>
              <a:t> </a:t>
            </a:r>
          </a:p>
          <a:p>
            <a:r>
              <a:rPr lang="es-ES" sz="2400" dirty="0" smtClean="0"/>
              <a:t>estimulando a los Linfocitos T</a:t>
            </a:r>
            <a:endParaRPr lang="es-ES" sz="2400" dirty="0"/>
          </a:p>
        </p:txBody>
      </p:sp>
      <p:pic>
        <p:nvPicPr>
          <p:cNvPr id="39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 Box 2"/>
          <p:cNvSpPr txBox="1">
            <a:spLocks noChangeArrowheads="1"/>
          </p:cNvSpPr>
          <p:nvPr/>
        </p:nvSpPr>
        <p:spPr bwMode="auto">
          <a:xfrm>
            <a:off x="838200" y="0"/>
            <a:ext cx="77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                   </a:t>
            </a:r>
          </a:p>
        </p:txBody>
      </p:sp>
      <p:graphicFrame>
        <p:nvGraphicFramePr>
          <p:cNvPr id="21506" name="Object 3"/>
          <p:cNvGraphicFramePr>
            <a:graphicFrameLocks noChangeAspect="1"/>
          </p:cNvGraphicFramePr>
          <p:nvPr/>
        </p:nvGraphicFramePr>
        <p:xfrm>
          <a:off x="304800" y="868364"/>
          <a:ext cx="3733800" cy="2255837"/>
        </p:xfrm>
        <a:graphic>
          <a:graphicData uri="http://schemas.openxmlformats.org/presentationml/2006/ole">
            <p:oleObj spid="_x0000_s75778" name="Imagen de mapa de bits" r:id="rId3" imgW="2962689" imgH="1771429" progId="PBrush">
              <p:embed/>
            </p:oleObj>
          </a:graphicData>
        </a:graphic>
      </p:graphicFrame>
      <p:sp>
        <p:nvSpPr>
          <p:cNvPr id="21511" name="Text Box 4"/>
          <p:cNvSpPr txBox="1">
            <a:spLocks noChangeArrowheads="1"/>
          </p:cNvSpPr>
          <p:nvPr/>
        </p:nvSpPr>
        <p:spPr bwMode="auto">
          <a:xfrm>
            <a:off x="1714480" y="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Luz intestinal</a:t>
            </a:r>
          </a:p>
        </p:txBody>
      </p:sp>
      <p:sp>
        <p:nvSpPr>
          <p:cNvPr id="21512" name="Text Box 5"/>
          <p:cNvSpPr txBox="1">
            <a:spLocks noChangeArrowheads="1"/>
          </p:cNvSpPr>
          <p:nvPr/>
        </p:nvSpPr>
        <p:spPr bwMode="auto">
          <a:xfrm>
            <a:off x="1143000" y="2667000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venas</a:t>
            </a:r>
          </a:p>
        </p:txBody>
      </p:sp>
      <p:sp>
        <p:nvSpPr>
          <p:cNvPr id="21513" name="Text Box 6"/>
          <p:cNvSpPr txBox="1">
            <a:spLocks noChangeArrowheads="1"/>
          </p:cNvSpPr>
          <p:nvPr/>
        </p:nvSpPr>
        <p:spPr bwMode="auto">
          <a:xfrm>
            <a:off x="2895600" y="2743200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arterias</a:t>
            </a:r>
          </a:p>
        </p:txBody>
      </p:sp>
      <p:sp>
        <p:nvSpPr>
          <p:cNvPr id="21514" name="Text Box 7"/>
          <p:cNvSpPr txBox="1">
            <a:spLocks noChangeArrowheads="1"/>
          </p:cNvSpPr>
          <p:nvPr/>
        </p:nvSpPr>
        <p:spPr bwMode="auto">
          <a:xfrm>
            <a:off x="762000" y="304801"/>
            <a:ext cx="342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      </a:t>
            </a:r>
            <a:r>
              <a:rPr lang="es-ES" sz="2800" b="1" u="sng">
                <a:solidFill>
                  <a:srgbClr val="66FF33"/>
                </a:solidFill>
              </a:rPr>
              <a:t>Intestino Normal</a:t>
            </a:r>
            <a:r>
              <a:rPr lang="es-ES"/>
              <a:t> </a:t>
            </a:r>
          </a:p>
        </p:txBody>
      </p:sp>
      <p:graphicFrame>
        <p:nvGraphicFramePr>
          <p:cNvPr id="21507" name="Object 8"/>
          <p:cNvGraphicFramePr>
            <a:graphicFrameLocks noChangeAspect="1"/>
          </p:cNvGraphicFramePr>
          <p:nvPr/>
        </p:nvGraphicFramePr>
        <p:xfrm>
          <a:off x="304800" y="4191001"/>
          <a:ext cx="3429000" cy="1701800"/>
        </p:xfrm>
        <a:graphic>
          <a:graphicData uri="http://schemas.openxmlformats.org/presentationml/2006/ole">
            <p:oleObj spid="_x0000_s75779" name="Imagen de mapa de bits" r:id="rId4" imgW="2572109" imgH="1276190" progId="PBrush">
              <p:embed/>
            </p:oleObj>
          </a:graphicData>
        </a:graphic>
      </p:graphicFrame>
      <p:sp>
        <p:nvSpPr>
          <p:cNvPr id="21515" name="Text Box 9"/>
          <p:cNvSpPr txBox="1">
            <a:spLocks noChangeArrowheads="1"/>
          </p:cNvSpPr>
          <p:nvPr/>
        </p:nvSpPr>
        <p:spPr bwMode="auto">
          <a:xfrm>
            <a:off x="5715001" y="2590800"/>
            <a:ext cx="2911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1516" name="Text Box 10"/>
          <p:cNvSpPr txBox="1">
            <a:spLocks noChangeArrowheads="1"/>
          </p:cNvSpPr>
          <p:nvPr/>
        </p:nvSpPr>
        <p:spPr bwMode="auto">
          <a:xfrm>
            <a:off x="304800" y="6019800"/>
            <a:ext cx="3429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&lt;</a:t>
            </a:r>
            <a:r>
              <a:rPr lang="es-ES"/>
              <a:t> </a:t>
            </a:r>
            <a:r>
              <a:rPr lang="es-ES">
                <a:solidFill>
                  <a:schemeClr val="bg1"/>
                </a:solidFill>
              </a:rPr>
              <a:t>Absorción       </a:t>
            </a:r>
            <a:r>
              <a:rPr lang="es-ES">
                <a:solidFill>
                  <a:schemeClr val="bg1"/>
                </a:solidFill>
                <a:sym typeface="Symbol" pitchFamily="18" charset="2"/>
              </a:rPr>
              <a:t> peso</a:t>
            </a:r>
            <a:endParaRPr lang="es-ES">
              <a:solidFill>
                <a:schemeClr val="bg1"/>
              </a:solidFill>
            </a:endParaRPr>
          </a:p>
        </p:txBody>
      </p:sp>
      <p:graphicFrame>
        <p:nvGraphicFramePr>
          <p:cNvPr id="21508" name="Object 11"/>
          <p:cNvGraphicFramePr>
            <a:graphicFrameLocks noChangeAspect="1"/>
          </p:cNvGraphicFramePr>
          <p:nvPr/>
        </p:nvGraphicFramePr>
        <p:xfrm>
          <a:off x="3498850" y="4191001"/>
          <a:ext cx="1530351" cy="863600"/>
        </p:xfrm>
        <a:graphic>
          <a:graphicData uri="http://schemas.openxmlformats.org/presentationml/2006/ole">
            <p:oleObj spid="_x0000_s75780" name="Imagen de mapa de bits" r:id="rId5" imgW="952633" imgH="866896" progId="PBrush">
              <p:embed/>
            </p:oleObj>
          </a:graphicData>
        </a:graphic>
      </p:graphicFrame>
      <p:sp>
        <p:nvSpPr>
          <p:cNvPr id="21517" name="Text Box 12"/>
          <p:cNvSpPr txBox="1">
            <a:spLocks noChangeArrowheads="1"/>
          </p:cNvSpPr>
          <p:nvPr/>
        </p:nvSpPr>
        <p:spPr bwMode="auto">
          <a:xfrm>
            <a:off x="3505200" y="5029200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u="sng">
                <a:solidFill>
                  <a:srgbClr val="FFCC00"/>
                </a:solidFill>
              </a:rPr>
              <a:t>   Infección</a:t>
            </a: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3581400" y="54864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u="sng">
                <a:solidFill>
                  <a:srgbClr val="FFCC00"/>
                </a:solidFill>
              </a:rPr>
              <a:t>  </a:t>
            </a:r>
            <a:r>
              <a:rPr lang="es-ES" b="1" u="sng">
                <a:solidFill>
                  <a:srgbClr val="FFCC00"/>
                </a:solidFill>
              </a:rPr>
              <a:t>Diarrea</a:t>
            </a:r>
          </a:p>
        </p:txBody>
      </p:sp>
      <p:sp>
        <p:nvSpPr>
          <p:cNvPr id="21519" name="Line 14"/>
          <p:cNvSpPr>
            <a:spLocks noChangeShapeType="1"/>
          </p:cNvSpPr>
          <p:nvPr/>
        </p:nvSpPr>
        <p:spPr bwMode="auto">
          <a:xfrm>
            <a:off x="990600" y="99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20" name="Line 15"/>
          <p:cNvSpPr>
            <a:spLocks noChangeShapeType="1"/>
          </p:cNvSpPr>
          <p:nvPr/>
        </p:nvSpPr>
        <p:spPr bwMode="auto">
          <a:xfrm flipH="1">
            <a:off x="1066800" y="11430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21" name="Line 16"/>
          <p:cNvSpPr>
            <a:spLocks noChangeShapeType="1"/>
          </p:cNvSpPr>
          <p:nvPr/>
        </p:nvSpPr>
        <p:spPr bwMode="auto">
          <a:xfrm flipH="1">
            <a:off x="1143000" y="13716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22" name="Line 17"/>
          <p:cNvSpPr>
            <a:spLocks noChangeShapeType="1"/>
          </p:cNvSpPr>
          <p:nvPr/>
        </p:nvSpPr>
        <p:spPr bwMode="auto">
          <a:xfrm flipH="1">
            <a:off x="1143000" y="16002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23" name="Line 18"/>
          <p:cNvSpPr>
            <a:spLocks noChangeShapeType="1"/>
          </p:cNvSpPr>
          <p:nvPr/>
        </p:nvSpPr>
        <p:spPr bwMode="auto">
          <a:xfrm flipH="1">
            <a:off x="1143000" y="1828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24" name="Line 19"/>
          <p:cNvSpPr>
            <a:spLocks noChangeShapeType="1"/>
          </p:cNvSpPr>
          <p:nvPr/>
        </p:nvSpPr>
        <p:spPr bwMode="auto">
          <a:xfrm flipH="1">
            <a:off x="1066800" y="198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25" name="Line 20"/>
          <p:cNvSpPr>
            <a:spLocks noChangeShapeType="1"/>
          </p:cNvSpPr>
          <p:nvPr/>
        </p:nvSpPr>
        <p:spPr bwMode="auto">
          <a:xfrm>
            <a:off x="685800" y="10668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26" name="Line 21"/>
          <p:cNvSpPr>
            <a:spLocks noChangeShapeType="1"/>
          </p:cNvSpPr>
          <p:nvPr/>
        </p:nvSpPr>
        <p:spPr bwMode="auto">
          <a:xfrm>
            <a:off x="609600" y="12954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27" name="Line 22"/>
          <p:cNvSpPr>
            <a:spLocks noChangeShapeType="1"/>
          </p:cNvSpPr>
          <p:nvPr/>
        </p:nvSpPr>
        <p:spPr bwMode="auto">
          <a:xfrm>
            <a:off x="609600" y="14478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28" name="Line 23"/>
          <p:cNvSpPr>
            <a:spLocks noChangeShapeType="1"/>
          </p:cNvSpPr>
          <p:nvPr/>
        </p:nvSpPr>
        <p:spPr bwMode="auto">
          <a:xfrm>
            <a:off x="533400" y="167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29" name="Line 24"/>
          <p:cNvSpPr>
            <a:spLocks noChangeShapeType="1"/>
          </p:cNvSpPr>
          <p:nvPr/>
        </p:nvSpPr>
        <p:spPr bwMode="auto">
          <a:xfrm flipV="1">
            <a:off x="533400" y="18288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30" name="Line 25"/>
          <p:cNvSpPr>
            <a:spLocks noChangeShapeType="1"/>
          </p:cNvSpPr>
          <p:nvPr/>
        </p:nvSpPr>
        <p:spPr bwMode="auto">
          <a:xfrm flipV="1">
            <a:off x="609600" y="19812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31" name="Line 26"/>
          <p:cNvSpPr>
            <a:spLocks noChangeShapeType="1"/>
          </p:cNvSpPr>
          <p:nvPr/>
        </p:nvSpPr>
        <p:spPr bwMode="auto">
          <a:xfrm>
            <a:off x="685800" y="4495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32" name="Line 27"/>
          <p:cNvSpPr>
            <a:spLocks noChangeShapeType="1"/>
          </p:cNvSpPr>
          <p:nvPr/>
        </p:nvSpPr>
        <p:spPr bwMode="auto">
          <a:xfrm>
            <a:off x="838200" y="4495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33" name="Line 28"/>
          <p:cNvSpPr>
            <a:spLocks noChangeShapeType="1"/>
          </p:cNvSpPr>
          <p:nvPr/>
        </p:nvSpPr>
        <p:spPr bwMode="auto">
          <a:xfrm>
            <a:off x="1524000" y="4572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34" name="Line 29"/>
          <p:cNvSpPr>
            <a:spLocks noChangeShapeType="1"/>
          </p:cNvSpPr>
          <p:nvPr/>
        </p:nvSpPr>
        <p:spPr bwMode="auto">
          <a:xfrm>
            <a:off x="1676400" y="4572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35" name="Line 30"/>
          <p:cNvSpPr>
            <a:spLocks noChangeShapeType="1"/>
          </p:cNvSpPr>
          <p:nvPr/>
        </p:nvSpPr>
        <p:spPr bwMode="auto">
          <a:xfrm>
            <a:off x="2286000" y="4495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36" name="Line 31"/>
          <p:cNvSpPr>
            <a:spLocks noChangeShapeType="1"/>
          </p:cNvSpPr>
          <p:nvPr/>
        </p:nvSpPr>
        <p:spPr bwMode="auto">
          <a:xfrm>
            <a:off x="2438400" y="4572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37" name="Line 32"/>
          <p:cNvSpPr>
            <a:spLocks noChangeShapeType="1"/>
          </p:cNvSpPr>
          <p:nvPr/>
        </p:nvSpPr>
        <p:spPr bwMode="auto">
          <a:xfrm>
            <a:off x="2971800" y="4572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38" name="Line 33"/>
          <p:cNvSpPr>
            <a:spLocks noChangeShapeType="1"/>
          </p:cNvSpPr>
          <p:nvPr/>
        </p:nvSpPr>
        <p:spPr bwMode="auto">
          <a:xfrm>
            <a:off x="3200400" y="4572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39" name="Line 34"/>
          <p:cNvSpPr>
            <a:spLocks noChangeShapeType="1"/>
          </p:cNvSpPr>
          <p:nvPr/>
        </p:nvSpPr>
        <p:spPr bwMode="auto">
          <a:xfrm>
            <a:off x="2209800" y="1066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40" name="Line 35"/>
          <p:cNvSpPr>
            <a:spLocks noChangeShapeType="1"/>
          </p:cNvSpPr>
          <p:nvPr/>
        </p:nvSpPr>
        <p:spPr bwMode="auto">
          <a:xfrm>
            <a:off x="2133600" y="12954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41" name="Line 36"/>
          <p:cNvSpPr>
            <a:spLocks noChangeShapeType="1"/>
          </p:cNvSpPr>
          <p:nvPr/>
        </p:nvSpPr>
        <p:spPr bwMode="auto">
          <a:xfrm>
            <a:off x="2057400" y="15240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42" name="Line 37"/>
          <p:cNvSpPr>
            <a:spLocks noChangeShapeType="1"/>
          </p:cNvSpPr>
          <p:nvPr/>
        </p:nvSpPr>
        <p:spPr bwMode="auto">
          <a:xfrm>
            <a:off x="2057400" y="1752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43" name="Line 38"/>
          <p:cNvSpPr>
            <a:spLocks noChangeShapeType="1"/>
          </p:cNvSpPr>
          <p:nvPr/>
        </p:nvSpPr>
        <p:spPr bwMode="auto">
          <a:xfrm flipV="1">
            <a:off x="2057400" y="19050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44" name="Line 39"/>
          <p:cNvSpPr>
            <a:spLocks noChangeShapeType="1"/>
          </p:cNvSpPr>
          <p:nvPr/>
        </p:nvSpPr>
        <p:spPr bwMode="auto">
          <a:xfrm flipH="1">
            <a:off x="2514600" y="10668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45" name="Line 40"/>
          <p:cNvSpPr>
            <a:spLocks noChangeShapeType="1"/>
          </p:cNvSpPr>
          <p:nvPr/>
        </p:nvSpPr>
        <p:spPr bwMode="auto">
          <a:xfrm flipH="1">
            <a:off x="2514600" y="12954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46" name="Line 41"/>
          <p:cNvSpPr>
            <a:spLocks noChangeShapeType="1"/>
          </p:cNvSpPr>
          <p:nvPr/>
        </p:nvSpPr>
        <p:spPr bwMode="auto">
          <a:xfrm flipH="1">
            <a:off x="2514600" y="15240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47" name="Line 42"/>
          <p:cNvSpPr>
            <a:spLocks noChangeShapeType="1"/>
          </p:cNvSpPr>
          <p:nvPr/>
        </p:nvSpPr>
        <p:spPr bwMode="auto">
          <a:xfrm flipH="1">
            <a:off x="2514600" y="1752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48" name="Line 43"/>
          <p:cNvSpPr>
            <a:spLocks noChangeShapeType="1"/>
          </p:cNvSpPr>
          <p:nvPr/>
        </p:nvSpPr>
        <p:spPr bwMode="auto">
          <a:xfrm flipH="1" flipV="1">
            <a:off x="2514600" y="19050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49" name="Line 44"/>
          <p:cNvSpPr>
            <a:spLocks noChangeShapeType="1"/>
          </p:cNvSpPr>
          <p:nvPr/>
        </p:nvSpPr>
        <p:spPr bwMode="auto">
          <a:xfrm>
            <a:off x="2438400" y="914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50" name="Line 45"/>
          <p:cNvSpPr>
            <a:spLocks noChangeShapeType="1"/>
          </p:cNvSpPr>
          <p:nvPr/>
        </p:nvSpPr>
        <p:spPr bwMode="auto">
          <a:xfrm>
            <a:off x="1676400" y="914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51" name="Line 46"/>
          <p:cNvSpPr>
            <a:spLocks noChangeShapeType="1"/>
          </p:cNvSpPr>
          <p:nvPr/>
        </p:nvSpPr>
        <p:spPr bwMode="auto">
          <a:xfrm>
            <a:off x="1371600" y="11430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52" name="Line 47"/>
          <p:cNvSpPr>
            <a:spLocks noChangeShapeType="1"/>
          </p:cNvSpPr>
          <p:nvPr/>
        </p:nvSpPr>
        <p:spPr bwMode="auto">
          <a:xfrm>
            <a:off x="1295400" y="12954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53" name="Line 48"/>
          <p:cNvSpPr>
            <a:spLocks noChangeShapeType="1"/>
          </p:cNvSpPr>
          <p:nvPr/>
        </p:nvSpPr>
        <p:spPr bwMode="auto">
          <a:xfrm>
            <a:off x="1371600" y="15240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54" name="Line 49"/>
          <p:cNvSpPr>
            <a:spLocks noChangeShapeType="1"/>
          </p:cNvSpPr>
          <p:nvPr/>
        </p:nvSpPr>
        <p:spPr bwMode="auto">
          <a:xfrm>
            <a:off x="1371600" y="17526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55" name="Line 50"/>
          <p:cNvSpPr>
            <a:spLocks noChangeShapeType="1"/>
          </p:cNvSpPr>
          <p:nvPr/>
        </p:nvSpPr>
        <p:spPr bwMode="auto">
          <a:xfrm flipH="1">
            <a:off x="1752600" y="11430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56" name="Line 51"/>
          <p:cNvSpPr>
            <a:spLocks noChangeShapeType="1"/>
          </p:cNvSpPr>
          <p:nvPr/>
        </p:nvSpPr>
        <p:spPr bwMode="auto">
          <a:xfrm flipH="1">
            <a:off x="1752600" y="12954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57" name="Line 52"/>
          <p:cNvSpPr>
            <a:spLocks noChangeShapeType="1"/>
          </p:cNvSpPr>
          <p:nvPr/>
        </p:nvSpPr>
        <p:spPr bwMode="auto">
          <a:xfrm flipH="1">
            <a:off x="1828800" y="15240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58" name="Line 53"/>
          <p:cNvSpPr>
            <a:spLocks noChangeShapeType="1"/>
          </p:cNvSpPr>
          <p:nvPr/>
        </p:nvSpPr>
        <p:spPr bwMode="auto">
          <a:xfrm flipH="1">
            <a:off x="1752600" y="16764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59" name="Line 54"/>
          <p:cNvSpPr>
            <a:spLocks noChangeShapeType="1"/>
          </p:cNvSpPr>
          <p:nvPr/>
        </p:nvSpPr>
        <p:spPr bwMode="auto">
          <a:xfrm flipH="1">
            <a:off x="1752600" y="19050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60" name="Line 55"/>
          <p:cNvSpPr>
            <a:spLocks noChangeShapeType="1"/>
          </p:cNvSpPr>
          <p:nvPr/>
        </p:nvSpPr>
        <p:spPr bwMode="auto">
          <a:xfrm>
            <a:off x="1371600" y="19050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61" name="Line 56"/>
          <p:cNvSpPr>
            <a:spLocks noChangeShapeType="1"/>
          </p:cNvSpPr>
          <p:nvPr/>
        </p:nvSpPr>
        <p:spPr bwMode="auto">
          <a:xfrm>
            <a:off x="3200400" y="99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62" name="Line 57"/>
          <p:cNvSpPr>
            <a:spLocks noChangeShapeType="1"/>
          </p:cNvSpPr>
          <p:nvPr/>
        </p:nvSpPr>
        <p:spPr bwMode="auto">
          <a:xfrm>
            <a:off x="2895600" y="11430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63" name="Line 58"/>
          <p:cNvSpPr>
            <a:spLocks noChangeShapeType="1"/>
          </p:cNvSpPr>
          <p:nvPr/>
        </p:nvSpPr>
        <p:spPr bwMode="auto">
          <a:xfrm>
            <a:off x="2819400" y="13716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64" name="Line 59"/>
          <p:cNvSpPr>
            <a:spLocks noChangeShapeType="1"/>
          </p:cNvSpPr>
          <p:nvPr/>
        </p:nvSpPr>
        <p:spPr bwMode="auto">
          <a:xfrm>
            <a:off x="2819400" y="16002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65" name="Line 60"/>
          <p:cNvSpPr>
            <a:spLocks noChangeShapeType="1"/>
          </p:cNvSpPr>
          <p:nvPr/>
        </p:nvSpPr>
        <p:spPr bwMode="auto">
          <a:xfrm>
            <a:off x="2819400" y="1828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66" name="Line 61"/>
          <p:cNvSpPr>
            <a:spLocks noChangeShapeType="1"/>
          </p:cNvSpPr>
          <p:nvPr/>
        </p:nvSpPr>
        <p:spPr bwMode="auto">
          <a:xfrm flipH="1">
            <a:off x="3276600" y="1066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67" name="Line 62"/>
          <p:cNvSpPr>
            <a:spLocks noChangeShapeType="1"/>
          </p:cNvSpPr>
          <p:nvPr/>
        </p:nvSpPr>
        <p:spPr bwMode="auto">
          <a:xfrm flipH="1">
            <a:off x="3276600" y="12954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68" name="Line 63"/>
          <p:cNvSpPr>
            <a:spLocks noChangeShapeType="1"/>
          </p:cNvSpPr>
          <p:nvPr/>
        </p:nvSpPr>
        <p:spPr bwMode="auto">
          <a:xfrm flipH="1">
            <a:off x="3276600" y="16002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1569" name="Line 64"/>
          <p:cNvSpPr>
            <a:spLocks noChangeShapeType="1"/>
          </p:cNvSpPr>
          <p:nvPr/>
        </p:nvSpPr>
        <p:spPr bwMode="auto">
          <a:xfrm flipH="1">
            <a:off x="3276600" y="1828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graphicFrame>
        <p:nvGraphicFramePr>
          <p:cNvPr id="21509" name="Object 65"/>
          <p:cNvGraphicFramePr>
            <a:graphicFrameLocks noChangeAspect="1"/>
          </p:cNvGraphicFramePr>
          <p:nvPr/>
        </p:nvGraphicFramePr>
        <p:xfrm>
          <a:off x="8364538" y="0"/>
          <a:ext cx="779463" cy="838200"/>
        </p:xfrm>
        <a:graphic>
          <a:graphicData uri="http://schemas.openxmlformats.org/presentationml/2006/ole">
            <p:oleObj spid="_x0000_s75781" name="Imagen de mapa de bits" r:id="rId6" imgW="885949" imgH="952633" progId="PBrush">
              <p:embed/>
            </p:oleObj>
          </a:graphicData>
        </a:graphic>
      </p:graphicFrame>
      <p:sp>
        <p:nvSpPr>
          <p:cNvPr id="21570" name="Text Box 66"/>
          <p:cNvSpPr txBox="1">
            <a:spLocks noChangeArrowheads="1"/>
          </p:cNvSpPr>
          <p:nvPr/>
        </p:nvSpPr>
        <p:spPr bwMode="auto">
          <a:xfrm>
            <a:off x="898526" y="4079875"/>
            <a:ext cx="1295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ALIMENTOS</a:t>
            </a:r>
          </a:p>
        </p:txBody>
      </p:sp>
      <p:sp>
        <p:nvSpPr>
          <p:cNvPr id="21571" name="Text Box 67"/>
          <p:cNvSpPr txBox="1">
            <a:spLocks noChangeArrowheads="1"/>
          </p:cNvSpPr>
          <p:nvPr/>
        </p:nvSpPr>
        <p:spPr bwMode="auto">
          <a:xfrm>
            <a:off x="0" y="3143248"/>
            <a:ext cx="81194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Luz intestinal --- </a:t>
            </a:r>
            <a:r>
              <a:rPr lang="es-ES" sz="2800" b="1" u="sng" dirty="0" err="1">
                <a:solidFill>
                  <a:srgbClr val="FFCC00"/>
                </a:solidFill>
              </a:rPr>
              <a:t>Enf</a:t>
            </a:r>
            <a:r>
              <a:rPr lang="es-ES" sz="2800" b="1" u="sng" dirty="0">
                <a:solidFill>
                  <a:srgbClr val="FFCC00"/>
                </a:solidFill>
              </a:rPr>
              <a:t>. </a:t>
            </a:r>
            <a:r>
              <a:rPr lang="es-ES" sz="2800" b="1" u="sng" dirty="0" smtClean="0">
                <a:solidFill>
                  <a:srgbClr val="FFCC00"/>
                </a:solidFill>
              </a:rPr>
              <a:t>Celíaca : </a:t>
            </a:r>
            <a:r>
              <a:rPr lang="es-ES" sz="2800" b="1" u="sng" dirty="0" err="1" smtClean="0">
                <a:solidFill>
                  <a:srgbClr val="FFCC00"/>
                </a:solidFill>
              </a:rPr>
              <a:t>sobrecrecimiento</a:t>
            </a:r>
            <a:r>
              <a:rPr lang="es-ES" sz="2800" b="1" u="sng" dirty="0" smtClean="0">
                <a:solidFill>
                  <a:srgbClr val="FFCC00"/>
                </a:solidFill>
              </a:rPr>
              <a:t> bacteriano .</a:t>
            </a:r>
          </a:p>
          <a:p>
            <a:r>
              <a:rPr lang="es-ES" sz="2800" b="1" u="sng" dirty="0" smtClean="0">
                <a:solidFill>
                  <a:srgbClr val="FFCC00"/>
                </a:solidFill>
              </a:rPr>
              <a:t>                   </a:t>
            </a:r>
            <a:r>
              <a:rPr lang="es-ES" sz="2800" b="1" u="sng" dirty="0" err="1" smtClean="0">
                <a:solidFill>
                  <a:srgbClr val="FFCC00"/>
                </a:solidFill>
              </a:rPr>
              <a:t>Disbacteriosis</a:t>
            </a:r>
            <a:endParaRPr lang="es-ES" sz="2800" b="1" u="sng" dirty="0">
              <a:solidFill>
                <a:srgbClr val="FFCC00"/>
              </a:solidFill>
            </a:endParaRPr>
          </a:p>
        </p:txBody>
      </p:sp>
      <p:sp>
        <p:nvSpPr>
          <p:cNvPr id="21572" name="Oval 68"/>
          <p:cNvSpPr>
            <a:spLocks noChangeArrowheads="1"/>
          </p:cNvSpPr>
          <p:nvPr/>
        </p:nvSpPr>
        <p:spPr bwMode="auto">
          <a:xfrm>
            <a:off x="533400" y="990600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73" name="Oval 69"/>
          <p:cNvSpPr>
            <a:spLocks noChangeArrowheads="1"/>
          </p:cNvSpPr>
          <p:nvPr/>
        </p:nvSpPr>
        <p:spPr bwMode="auto">
          <a:xfrm>
            <a:off x="457200" y="1219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74" name="Oval 70"/>
          <p:cNvSpPr>
            <a:spLocks noChangeArrowheads="1"/>
          </p:cNvSpPr>
          <p:nvPr/>
        </p:nvSpPr>
        <p:spPr bwMode="auto">
          <a:xfrm>
            <a:off x="1143000" y="990600"/>
            <a:ext cx="76200" cy="762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75" name="Oval 71"/>
          <p:cNvSpPr>
            <a:spLocks noChangeArrowheads="1"/>
          </p:cNvSpPr>
          <p:nvPr/>
        </p:nvSpPr>
        <p:spPr bwMode="auto">
          <a:xfrm>
            <a:off x="1905000" y="990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76" name="Oval 72"/>
          <p:cNvSpPr>
            <a:spLocks noChangeArrowheads="1"/>
          </p:cNvSpPr>
          <p:nvPr/>
        </p:nvSpPr>
        <p:spPr bwMode="auto">
          <a:xfrm>
            <a:off x="2743200" y="1066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77" name="Oval 73"/>
          <p:cNvSpPr>
            <a:spLocks noChangeArrowheads="1"/>
          </p:cNvSpPr>
          <p:nvPr/>
        </p:nvSpPr>
        <p:spPr bwMode="auto">
          <a:xfrm>
            <a:off x="3581400" y="1066800"/>
            <a:ext cx="152400" cy="152400"/>
          </a:xfrm>
          <a:prstGeom prst="ellipse">
            <a:avLst/>
          </a:prstGeom>
          <a:solidFill>
            <a:srgbClr val="CC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78" name="Oval 74"/>
          <p:cNvSpPr>
            <a:spLocks noChangeArrowheads="1"/>
          </p:cNvSpPr>
          <p:nvPr/>
        </p:nvSpPr>
        <p:spPr bwMode="auto">
          <a:xfrm>
            <a:off x="3657600" y="1524000"/>
            <a:ext cx="228600" cy="2286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79" name="Oval 75"/>
          <p:cNvSpPr>
            <a:spLocks noChangeArrowheads="1"/>
          </p:cNvSpPr>
          <p:nvPr/>
        </p:nvSpPr>
        <p:spPr bwMode="auto">
          <a:xfrm>
            <a:off x="381000" y="1600200"/>
            <a:ext cx="152400" cy="1524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80" name="Oval 76"/>
          <p:cNvSpPr>
            <a:spLocks noChangeArrowheads="1"/>
          </p:cNvSpPr>
          <p:nvPr/>
        </p:nvSpPr>
        <p:spPr bwMode="auto">
          <a:xfrm>
            <a:off x="1371600" y="990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81" name="Oval 77"/>
          <p:cNvSpPr>
            <a:spLocks noChangeArrowheads="1"/>
          </p:cNvSpPr>
          <p:nvPr/>
        </p:nvSpPr>
        <p:spPr bwMode="auto">
          <a:xfrm>
            <a:off x="2209800" y="990600"/>
            <a:ext cx="1524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82" name="Oval 78"/>
          <p:cNvSpPr>
            <a:spLocks noChangeArrowheads="1"/>
          </p:cNvSpPr>
          <p:nvPr/>
        </p:nvSpPr>
        <p:spPr bwMode="auto">
          <a:xfrm>
            <a:off x="2971800" y="914400"/>
            <a:ext cx="2286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83" name="Rectangle 79"/>
          <p:cNvSpPr>
            <a:spLocks noChangeArrowheads="1"/>
          </p:cNvSpPr>
          <p:nvPr/>
        </p:nvSpPr>
        <p:spPr bwMode="auto">
          <a:xfrm>
            <a:off x="838200" y="9906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84" name="Rectangle 80"/>
          <p:cNvSpPr>
            <a:spLocks noChangeArrowheads="1"/>
          </p:cNvSpPr>
          <p:nvPr/>
        </p:nvSpPr>
        <p:spPr bwMode="auto">
          <a:xfrm>
            <a:off x="3505200" y="4495800"/>
            <a:ext cx="228600" cy="1524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85" name="Rectangle 81"/>
          <p:cNvSpPr>
            <a:spLocks noChangeArrowheads="1"/>
          </p:cNvSpPr>
          <p:nvPr/>
        </p:nvSpPr>
        <p:spPr bwMode="auto">
          <a:xfrm>
            <a:off x="4038600" y="4267200"/>
            <a:ext cx="1524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86" name="Rectangle 82"/>
          <p:cNvSpPr>
            <a:spLocks noChangeArrowheads="1"/>
          </p:cNvSpPr>
          <p:nvPr/>
        </p:nvSpPr>
        <p:spPr bwMode="auto">
          <a:xfrm>
            <a:off x="3657600" y="4724400"/>
            <a:ext cx="152400" cy="1524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87" name="Rectangle 83"/>
          <p:cNvSpPr>
            <a:spLocks noChangeArrowheads="1"/>
          </p:cNvSpPr>
          <p:nvPr/>
        </p:nvSpPr>
        <p:spPr bwMode="auto">
          <a:xfrm>
            <a:off x="4648200" y="4343400"/>
            <a:ext cx="152400" cy="1524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588" name="Rectangle 84"/>
          <p:cNvSpPr>
            <a:spLocks noChangeArrowheads="1"/>
          </p:cNvSpPr>
          <p:nvPr/>
        </p:nvSpPr>
        <p:spPr bwMode="auto">
          <a:xfrm>
            <a:off x="4267200" y="0"/>
            <a:ext cx="4114800" cy="8382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000">
                <a:solidFill>
                  <a:srgbClr val="FFCC00"/>
                </a:solidFill>
              </a:rPr>
              <a:t>ENFERMEDAD CELIACA:</a:t>
            </a:r>
            <a:r>
              <a:rPr lang="es-ES" sz="20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21589" name="Picture 8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914401"/>
            <a:ext cx="44958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90" name="Picture 86" descr="enf celiaca 4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05400" y="4191000"/>
            <a:ext cx="3886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657606" cy="785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596" y="2143117"/>
            <a:ext cx="8229600" cy="4525963"/>
          </a:xfrm>
        </p:spPr>
        <p:txBody>
          <a:bodyPr/>
          <a:lstStyle/>
          <a:p>
            <a:pPr eaLnBrk="1" hangingPunct="1"/>
            <a:r>
              <a:rPr lang="es-ES" sz="2800" dirty="0" smtClean="0">
                <a:solidFill>
                  <a:schemeClr val="bg1"/>
                </a:solidFill>
              </a:rPr>
              <a:t>Las alteraciones en la estructura o pared del intestino, pueden llegar a ser tan </a:t>
            </a:r>
            <a:r>
              <a:rPr lang="es-ES" sz="2800" dirty="0" smtClean="0">
                <a:solidFill>
                  <a:srgbClr val="FFFF00"/>
                </a:solidFill>
              </a:rPr>
              <a:t>severas, que </a:t>
            </a:r>
            <a:r>
              <a:rPr lang="es-ES" sz="2800" dirty="0" smtClean="0">
                <a:solidFill>
                  <a:schemeClr val="bg1"/>
                </a:solidFill>
              </a:rPr>
              <a:t> terminan en la </a:t>
            </a:r>
            <a:r>
              <a:rPr lang="es-ES" sz="2800" dirty="0" smtClean="0">
                <a:solidFill>
                  <a:srgbClr val="FFFF00"/>
                </a:solidFill>
              </a:rPr>
              <a:t>atrofia de las vellosidades</a:t>
            </a:r>
            <a:r>
              <a:rPr lang="es-ES" sz="2800" dirty="0" smtClean="0">
                <a:solidFill>
                  <a:schemeClr val="bg1"/>
                </a:solidFill>
              </a:rPr>
              <a:t>. </a:t>
            </a:r>
          </a:p>
          <a:p>
            <a:pPr eaLnBrk="1" hangingPunct="1"/>
            <a:r>
              <a:rPr lang="es-ES" sz="2800" dirty="0" smtClean="0">
                <a:solidFill>
                  <a:schemeClr val="bg1"/>
                </a:solidFill>
              </a:rPr>
              <a:t>Estos cambios en la pared pueden provocar síntomas como : </a:t>
            </a:r>
            <a:r>
              <a:rPr lang="es-ES" sz="2800" dirty="0" smtClean="0">
                <a:solidFill>
                  <a:srgbClr val="FFFF00"/>
                </a:solidFill>
              </a:rPr>
              <a:t>diarrea, flatulencia, cansancio, pérdida de peso y retardo en el crecimiento. </a:t>
            </a:r>
            <a:endParaRPr lang="es-ES" sz="2800" u="sng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s-ES" sz="2800" u="sng" dirty="0" smtClean="0"/>
              <a:t>       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14283" y="214290"/>
            <a:ext cx="7772400" cy="1143000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ENFERMEDAD CELIACA: Generalidades</a:t>
            </a:r>
            <a:r>
              <a:rPr kumimoji="0" lang="es-E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7543802" y="285750"/>
          <a:ext cx="1363663" cy="1466850"/>
        </p:xfrm>
        <a:graphic>
          <a:graphicData uri="http://schemas.openxmlformats.org/presentationml/2006/ole">
            <p:oleObj spid="_x0000_s71682" name="Imagen de mapa de bits" r:id="rId3" imgW="885949" imgH="952633" progId="PBrush">
              <p:embed/>
            </p:oleObj>
          </a:graphicData>
        </a:graphic>
      </p:graphicFrame>
      <p:pic>
        <p:nvPicPr>
          <p:cNvPr id="6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000892" y="3786190"/>
            <a:ext cx="133010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>
                <a:solidFill>
                  <a:schemeClr val="bg1"/>
                </a:solidFill>
              </a:rPr>
              <a:t>Parasitosis .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3000364" y="2214554"/>
            <a:ext cx="2954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</a:rPr>
              <a:t>Sobrecrecimiento</a:t>
            </a:r>
            <a:r>
              <a:rPr lang="es-ES" dirty="0" smtClean="0">
                <a:solidFill>
                  <a:schemeClr val="bg1"/>
                </a:solidFill>
              </a:rPr>
              <a:t> bacteriano.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err="1" smtClean="0">
                <a:solidFill>
                  <a:schemeClr val="bg1"/>
                </a:solidFill>
              </a:rPr>
              <a:t>Disbacteriosis</a:t>
            </a:r>
            <a:r>
              <a:rPr lang="es-ES" dirty="0" smtClean="0">
                <a:solidFill>
                  <a:schemeClr val="bg1"/>
                </a:solidFill>
              </a:rPr>
              <a:t>  intestinal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929058" y="5143512"/>
            <a:ext cx="1384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Enfermedad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Celíaca.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428596" y="4643446"/>
            <a:ext cx="2500331" cy="164307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 redondeado"/>
          <p:cNvSpPr/>
          <p:nvPr/>
        </p:nvSpPr>
        <p:spPr>
          <a:xfrm>
            <a:off x="6500826" y="5072074"/>
            <a:ext cx="2357455" cy="1214446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 redondeado"/>
          <p:cNvSpPr/>
          <p:nvPr/>
        </p:nvSpPr>
        <p:spPr>
          <a:xfrm>
            <a:off x="2714612" y="1714488"/>
            <a:ext cx="3571900" cy="207170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 redondeado"/>
          <p:cNvSpPr/>
          <p:nvPr/>
        </p:nvSpPr>
        <p:spPr>
          <a:xfrm>
            <a:off x="3571868" y="4357694"/>
            <a:ext cx="2214579" cy="214314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3428992" y="1000108"/>
            <a:ext cx="2327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</a:rPr>
              <a:t>Investigar : 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500034" y="4714884"/>
            <a:ext cx="357190" cy="357190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3643306" y="4429132"/>
            <a:ext cx="357190" cy="35719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6572264" y="5143512"/>
            <a:ext cx="357190" cy="35719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571472" y="5214950"/>
            <a:ext cx="2011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Gastritis por </a:t>
            </a:r>
          </a:p>
          <a:p>
            <a:r>
              <a:rPr lang="es-ES" dirty="0" err="1" smtClean="0">
                <a:solidFill>
                  <a:schemeClr val="bg1"/>
                </a:solidFill>
              </a:rPr>
              <a:t>Helicobacter</a:t>
            </a:r>
            <a:r>
              <a:rPr lang="es-ES" dirty="0" smtClean="0">
                <a:solidFill>
                  <a:schemeClr val="bg1"/>
                </a:solidFill>
              </a:rPr>
              <a:t> pylori.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5" name="14 Flecha doblada"/>
          <p:cNvSpPr/>
          <p:nvPr/>
        </p:nvSpPr>
        <p:spPr>
          <a:xfrm rot="16200000" flipH="1" flipV="1">
            <a:off x="7036627" y="2321727"/>
            <a:ext cx="1214414" cy="1857388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6" name="15 Flecha doblada"/>
          <p:cNvSpPr/>
          <p:nvPr/>
        </p:nvSpPr>
        <p:spPr>
          <a:xfrm rot="16200000" flipH="1">
            <a:off x="964382" y="2321710"/>
            <a:ext cx="1214445" cy="1857389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7" name="16 Flecha abajo"/>
          <p:cNvSpPr/>
          <p:nvPr/>
        </p:nvSpPr>
        <p:spPr>
          <a:xfrm>
            <a:off x="4357686" y="3929066"/>
            <a:ext cx="714380" cy="35719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6258" y="285729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1285852" y="214291"/>
            <a:ext cx="6143669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dirty="0" smtClean="0">
                <a:solidFill>
                  <a:srgbClr val="FFFF00"/>
                </a:solidFill>
              </a:rPr>
              <a:t>Formas de presentación clínica. </a:t>
            </a:r>
            <a:endParaRPr lang="es-ES" sz="2800" dirty="0">
              <a:solidFill>
                <a:srgbClr val="FFFF00"/>
              </a:solidFill>
            </a:endParaRPr>
          </a:p>
        </p:txBody>
      </p:sp>
      <p:sp>
        <p:nvSpPr>
          <p:cNvPr id="96258" name="3 Rectángulo"/>
          <p:cNvSpPr>
            <a:spLocks noChangeArrowheads="1"/>
          </p:cNvSpPr>
          <p:nvPr/>
        </p:nvSpPr>
        <p:spPr bwMode="auto">
          <a:xfrm>
            <a:off x="214282" y="948690"/>
            <a:ext cx="8929719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ES" sz="1800" dirty="0">
              <a:solidFill>
                <a:schemeClr val="bg1"/>
              </a:solidFill>
            </a:endParaRPr>
          </a:p>
          <a:p>
            <a:endParaRPr lang="es-ES" sz="1800" dirty="0">
              <a:solidFill>
                <a:schemeClr val="bg1"/>
              </a:solidFill>
            </a:endParaRPr>
          </a:p>
          <a:p>
            <a:endParaRPr lang="es-ES" sz="1800" dirty="0">
              <a:solidFill>
                <a:schemeClr val="bg1"/>
              </a:solidFill>
            </a:endParaRPr>
          </a:p>
          <a:p>
            <a:endParaRPr lang="es-ES" sz="1800" dirty="0"/>
          </a:p>
          <a:p>
            <a:pPr>
              <a:buFont typeface="Wingdings" pitchFamily="2" charset="2"/>
              <a:buChar char="§"/>
            </a:pPr>
            <a:r>
              <a:rPr lang="es-ES" sz="2400" dirty="0">
                <a:solidFill>
                  <a:srgbClr val="00B0F0"/>
                </a:solidFill>
              </a:rPr>
              <a:t>Forma latente  a</a:t>
            </a:r>
            <a:r>
              <a:rPr lang="es-AR" sz="2400" dirty="0" err="1">
                <a:solidFill>
                  <a:srgbClr val="00B0F0"/>
                </a:solidFill>
              </a:rPr>
              <a:t>síntomatica</a:t>
            </a:r>
            <a:r>
              <a:rPr lang="es-AR" sz="2400" dirty="0">
                <a:solidFill>
                  <a:schemeClr val="bg1"/>
                </a:solidFill>
              </a:rPr>
              <a:t>.   Anticuerpos ( - ), Endoscopía ( </a:t>
            </a:r>
            <a:r>
              <a:rPr lang="es-AR" sz="2400" dirty="0" smtClean="0">
                <a:solidFill>
                  <a:schemeClr val="bg1"/>
                </a:solidFill>
              </a:rPr>
              <a:t>-)</a:t>
            </a:r>
          </a:p>
          <a:p>
            <a:pPr>
              <a:buFont typeface="Wingdings" pitchFamily="2" charset="2"/>
              <a:buChar char="§"/>
            </a:pPr>
            <a:endParaRPr lang="es-AR" sz="24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>
                <a:solidFill>
                  <a:srgbClr val="FF9933"/>
                </a:solidFill>
              </a:rPr>
              <a:t>Forma silente  asintomática </a:t>
            </a:r>
            <a:r>
              <a:rPr lang="es-ES" sz="2400" dirty="0">
                <a:solidFill>
                  <a:schemeClr val="bg1"/>
                </a:solidFill>
              </a:rPr>
              <a:t>.  Por </a:t>
            </a:r>
            <a:r>
              <a:rPr lang="es-ES" sz="2400" dirty="0" err="1">
                <a:solidFill>
                  <a:schemeClr val="bg1"/>
                </a:solidFill>
              </a:rPr>
              <a:t>screening</a:t>
            </a:r>
            <a:r>
              <a:rPr lang="es-ES" sz="2400" dirty="0">
                <a:solidFill>
                  <a:schemeClr val="bg1"/>
                </a:solidFill>
              </a:rPr>
              <a:t> poblacional, o  </a:t>
            </a:r>
            <a:r>
              <a:rPr lang="es-ES" sz="2400" dirty="0" smtClean="0">
                <a:solidFill>
                  <a:schemeClr val="bg1"/>
                </a:solidFill>
              </a:rPr>
              <a:t>hallazgo </a:t>
            </a:r>
            <a:r>
              <a:rPr lang="es-ES" sz="2400" dirty="0">
                <a:solidFill>
                  <a:schemeClr val="bg1"/>
                </a:solidFill>
              </a:rPr>
              <a:t>endoscópico</a:t>
            </a:r>
          </a:p>
          <a:p>
            <a:endParaRPr lang="es-ES" sz="2400" dirty="0"/>
          </a:p>
          <a:p>
            <a:endParaRPr lang="es-ES" sz="2400" dirty="0"/>
          </a:p>
          <a:p>
            <a:pPr>
              <a:buFont typeface="Wingdings" pitchFamily="2" charset="2"/>
              <a:buChar char="§"/>
            </a:pP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>
                <a:solidFill>
                  <a:srgbClr val="CC0099"/>
                </a:solidFill>
              </a:rPr>
              <a:t>Forma atípica</a:t>
            </a:r>
            <a:r>
              <a:rPr lang="es-ES" sz="2400" b="1" dirty="0">
                <a:solidFill>
                  <a:srgbClr val="CC0099"/>
                </a:solidFill>
              </a:rPr>
              <a:t>  </a:t>
            </a:r>
            <a:r>
              <a:rPr lang="es-ES" sz="2400" dirty="0" err="1">
                <a:solidFill>
                  <a:srgbClr val="CC0099"/>
                </a:solidFill>
              </a:rPr>
              <a:t>subclínica</a:t>
            </a:r>
            <a:r>
              <a:rPr lang="es-ES" sz="2400" dirty="0">
                <a:solidFill>
                  <a:srgbClr val="CC0099"/>
                </a:solidFill>
              </a:rPr>
              <a:t> </a:t>
            </a:r>
            <a:r>
              <a:rPr lang="es-ES" sz="2400" dirty="0">
                <a:solidFill>
                  <a:schemeClr val="bg1"/>
                </a:solidFill>
              </a:rPr>
              <a:t>,  mono o </a:t>
            </a:r>
            <a:r>
              <a:rPr lang="es-ES" sz="2400" dirty="0" err="1" smtClean="0">
                <a:solidFill>
                  <a:schemeClr val="bg1"/>
                </a:solidFill>
              </a:rPr>
              <a:t>oligosintomática</a:t>
            </a:r>
            <a:endParaRPr lang="es-ES" sz="2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endParaRPr lang="es-ES" sz="2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 smtClean="0">
                <a:solidFill>
                  <a:srgbClr val="FFFF00"/>
                </a:solidFill>
              </a:rPr>
              <a:t>Forma típica    Clínica clásica o sintomática.</a:t>
            </a:r>
            <a:endParaRPr lang="es-ES" sz="2400" dirty="0">
              <a:solidFill>
                <a:srgbClr val="FFFF00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   </a:t>
            </a:r>
          </a:p>
          <a:p>
            <a:pPr>
              <a:buFont typeface="Wingdings" pitchFamily="2" charset="2"/>
              <a:buChar char="§"/>
            </a:pP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>
                <a:solidFill>
                  <a:schemeClr val="bg1"/>
                </a:solidFill>
              </a:rPr>
              <a:t>Grupos de riesgo.</a:t>
            </a:r>
          </a:p>
          <a:p>
            <a:endParaRPr lang="es-ES" sz="2400" b="1" dirty="0"/>
          </a:p>
          <a:p>
            <a:endParaRPr lang="es-ES" sz="1800" b="1" dirty="0"/>
          </a:p>
        </p:txBody>
      </p:sp>
      <p:graphicFrame>
        <p:nvGraphicFramePr>
          <p:cNvPr id="87042" name="Object 7"/>
          <p:cNvGraphicFramePr>
            <a:graphicFrameLocks noChangeAspect="1"/>
          </p:cNvGraphicFramePr>
          <p:nvPr/>
        </p:nvGraphicFramePr>
        <p:xfrm>
          <a:off x="8072462" y="285728"/>
          <a:ext cx="779463" cy="838200"/>
        </p:xfrm>
        <a:graphic>
          <a:graphicData uri="http://schemas.openxmlformats.org/presentationml/2006/ole">
            <p:oleObj spid="_x0000_s87042" name="Imagen de mapa de bits" r:id="rId3" imgW="885949" imgH="952633" progId="PBrush">
              <p:embed/>
            </p:oleObj>
          </a:graphicData>
        </a:graphic>
      </p:graphicFrame>
      <p:pic>
        <p:nvPicPr>
          <p:cNvPr id="6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 redondeado"/>
          <p:cNvSpPr/>
          <p:nvPr/>
        </p:nvSpPr>
        <p:spPr>
          <a:xfrm>
            <a:off x="785786" y="5786454"/>
            <a:ext cx="7215239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635" name="Line 4"/>
          <p:cNvSpPr>
            <a:spLocks noChangeShapeType="1"/>
          </p:cNvSpPr>
          <p:nvPr/>
        </p:nvSpPr>
        <p:spPr bwMode="auto">
          <a:xfrm>
            <a:off x="7308851" y="333375"/>
            <a:ext cx="0" cy="55435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9636" name="Line 5"/>
          <p:cNvSpPr>
            <a:spLocks noChangeShapeType="1"/>
          </p:cNvSpPr>
          <p:nvPr/>
        </p:nvSpPr>
        <p:spPr bwMode="auto">
          <a:xfrm>
            <a:off x="5435600" y="333375"/>
            <a:ext cx="0" cy="55435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9637" name="Line 6"/>
          <p:cNvSpPr>
            <a:spLocks noChangeShapeType="1"/>
          </p:cNvSpPr>
          <p:nvPr/>
        </p:nvSpPr>
        <p:spPr bwMode="auto">
          <a:xfrm>
            <a:off x="3419475" y="333375"/>
            <a:ext cx="0" cy="55435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9638" name="Line 7"/>
          <p:cNvSpPr>
            <a:spLocks noChangeShapeType="1"/>
          </p:cNvSpPr>
          <p:nvPr/>
        </p:nvSpPr>
        <p:spPr bwMode="auto">
          <a:xfrm>
            <a:off x="1714500" y="857251"/>
            <a:ext cx="49213" cy="50911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9639" name="Text Box 8"/>
          <p:cNvSpPr txBox="1">
            <a:spLocks noChangeArrowheads="1"/>
          </p:cNvSpPr>
          <p:nvPr/>
        </p:nvSpPr>
        <p:spPr bwMode="auto">
          <a:xfrm>
            <a:off x="158751" y="1001713"/>
            <a:ext cx="8903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Latente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9640" name="Rectangle 9"/>
          <p:cNvSpPr>
            <a:spLocks noChangeArrowheads="1"/>
          </p:cNvSpPr>
          <p:nvPr/>
        </p:nvSpPr>
        <p:spPr bwMode="auto">
          <a:xfrm>
            <a:off x="5508626" y="620714"/>
            <a:ext cx="12887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Sintomática</a:t>
            </a:r>
          </a:p>
          <a:p>
            <a:r>
              <a:rPr lang="es-AR" dirty="0">
                <a:solidFill>
                  <a:schemeClr val="bg1"/>
                </a:solidFill>
              </a:rPr>
              <a:t>Clásica.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9641" name="Rectangle 10"/>
          <p:cNvSpPr>
            <a:spLocks noChangeArrowheads="1"/>
          </p:cNvSpPr>
          <p:nvPr/>
        </p:nvSpPr>
        <p:spPr bwMode="auto">
          <a:xfrm>
            <a:off x="3635377" y="620714"/>
            <a:ext cx="13464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Poco</a:t>
            </a:r>
          </a:p>
          <a:p>
            <a:r>
              <a:rPr lang="es-AR" dirty="0">
                <a:solidFill>
                  <a:schemeClr val="bg1"/>
                </a:solidFill>
              </a:rPr>
              <a:t>Sintomática.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9642" name="Rectangle 11"/>
          <p:cNvSpPr>
            <a:spLocks noChangeArrowheads="1"/>
          </p:cNvSpPr>
          <p:nvPr/>
        </p:nvSpPr>
        <p:spPr bwMode="auto">
          <a:xfrm>
            <a:off x="2051049" y="1027113"/>
            <a:ext cx="8212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Silente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9643" name="Freeform 12"/>
          <p:cNvSpPr>
            <a:spLocks/>
          </p:cNvSpPr>
          <p:nvPr/>
        </p:nvSpPr>
        <p:spPr bwMode="auto">
          <a:xfrm>
            <a:off x="395288" y="1989139"/>
            <a:ext cx="6481763" cy="2592387"/>
          </a:xfrm>
          <a:custGeom>
            <a:avLst/>
            <a:gdLst>
              <a:gd name="T0" fmla="*/ 2147483647 w 6729"/>
              <a:gd name="T1" fmla="*/ 2147483647 h 2155"/>
              <a:gd name="T2" fmla="*/ 2147483647 w 6729"/>
              <a:gd name="T3" fmla="*/ 2147483647 h 2155"/>
              <a:gd name="T4" fmla="*/ 2147483647 w 6729"/>
              <a:gd name="T5" fmla="*/ 2147483647 h 2155"/>
              <a:gd name="T6" fmla="*/ 2147483647 w 6729"/>
              <a:gd name="T7" fmla="*/ 2147483647 h 2155"/>
              <a:gd name="T8" fmla="*/ 0 60000 65536"/>
              <a:gd name="T9" fmla="*/ 0 60000 65536"/>
              <a:gd name="T10" fmla="*/ 0 60000 65536"/>
              <a:gd name="T11" fmla="*/ 0 60000 65536"/>
              <a:gd name="T12" fmla="*/ 0 w 6729"/>
              <a:gd name="T13" fmla="*/ 0 h 2155"/>
              <a:gd name="T14" fmla="*/ 6729 w 6729"/>
              <a:gd name="T15" fmla="*/ 2155 h 215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9" h="2155">
                <a:moveTo>
                  <a:pt x="794" y="2155"/>
                </a:moveTo>
                <a:cubicBezTo>
                  <a:pt x="397" y="1190"/>
                  <a:pt x="0" y="226"/>
                  <a:pt x="839" y="113"/>
                </a:cubicBezTo>
                <a:cubicBezTo>
                  <a:pt x="1678" y="0"/>
                  <a:pt x="4929" y="1225"/>
                  <a:pt x="5829" y="1474"/>
                </a:cubicBezTo>
                <a:cubicBezTo>
                  <a:pt x="6729" y="1723"/>
                  <a:pt x="6483" y="1666"/>
                  <a:pt x="6237" y="1610"/>
                </a:cubicBez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9644" name="Line 13"/>
          <p:cNvSpPr>
            <a:spLocks noChangeShapeType="1"/>
          </p:cNvSpPr>
          <p:nvPr/>
        </p:nvSpPr>
        <p:spPr bwMode="auto">
          <a:xfrm>
            <a:off x="395288" y="1773238"/>
            <a:ext cx="0" cy="2735262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9645" name="Line 14"/>
          <p:cNvSpPr>
            <a:spLocks noChangeShapeType="1"/>
          </p:cNvSpPr>
          <p:nvPr/>
        </p:nvSpPr>
        <p:spPr bwMode="auto">
          <a:xfrm>
            <a:off x="395288" y="4508500"/>
            <a:ext cx="7848600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aphicFrame>
        <p:nvGraphicFramePr>
          <p:cNvPr id="69634" name="Object 4"/>
          <p:cNvGraphicFramePr>
            <a:graphicFrameLocks noChangeAspect="1"/>
          </p:cNvGraphicFramePr>
          <p:nvPr/>
        </p:nvGraphicFramePr>
        <p:xfrm>
          <a:off x="214314" y="214314"/>
          <a:ext cx="649287" cy="698500"/>
        </p:xfrm>
        <a:graphic>
          <a:graphicData uri="http://schemas.openxmlformats.org/presentationml/2006/ole">
            <p:oleObj spid="_x0000_s1026" name="Imagen de mapa de bits" r:id="rId3" imgW="885949" imgH="952633" progId="PBrush">
              <p:embed/>
            </p:oleObj>
          </a:graphicData>
        </a:graphic>
      </p:graphicFrame>
      <p:sp>
        <p:nvSpPr>
          <p:cNvPr id="69646" name="13 Rectángulo"/>
          <p:cNvSpPr>
            <a:spLocks noChangeArrowheads="1"/>
          </p:cNvSpPr>
          <p:nvPr/>
        </p:nvSpPr>
        <p:spPr bwMode="auto">
          <a:xfrm>
            <a:off x="857249" y="428625"/>
            <a:ext cx="1463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Asintomática.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9647" name="14 Rectángulo"/>
          <p:cNvSpPr>
            <a:spLocks noChangeArrowheads="1"/>
          </p:cNvSpPr>
          <p:nvPr/>
        </p:nvSpPr>
        <p:spPr bwMode="auto">
          <a:xfrm>
            <a:off x="1071563" y="5857876"/>
            <a:ext cx="68305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4000" dirty="0">
                <a:solidFill>
                  <a:srgbClr val="FFFF00"/>
                </a:solidFill>
              </a:rPr>
              <a:t>Formas de presentación clínica. </a:t>
            </a:r>
          </a:p>
        </p:txBody>
      </p:sp>
      <p:sp>
        <p:nvSpPr>
          <p:cNvPr id="69648" name="15 Rectángulo"/>
          <p:cNvSpPr>
            <a:spLocks noChangeArrowheads="1"/>
          </p:cNvSpPr>
          <p:nvPr/>
        </p:nvSpPr>
        <p:spPr bwMode="auto">
          <a:xfrm>
            <a:off x="7429500" y="571501"/>
            <a:ext cx="11560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Grupos de</a:t>
            </a:r>
          </a:p>
          <a:p>
            <a:r>
              <a:rPr lang="es-AR" dirty="0">
                <a:solidFill>
                  <a:schemeClr val="bg1"/>
                </a:solidFill>
              </a:rPr>
              <a:t> riesgo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7" name="16 Arco"/>
          <p:cNvSpPr/>
          <p:nvPr/>
        </p:nvSpPr>
        <p:spPr>
          <a:xfrm flipV="1">
            <a:off x="7143751" y="3000375"/>
            <a:ext cx="1714500" cy="1143000"/>
          </a:xfrm>
          <a:prstGeom prst="arc">
            <a:avLst>
              <a:gd name="adj1" fmla="val 16200000"/>
              <a:gd name="adj2" fmla="val 25254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9650" name="18 CuadroTexto"/>
          <p:cNvSpPr txBox="1">
            <a:spLocks noChangeArrowheads="1"/>
          </p:cNvSpPr>
          <p:nvPr/>
        </p:nvSpPr>
        <p:spPr bwMode="auto">
          <a:xfrm>
            <a:off x="7500939" y="3857626"/>
            <a:ext cx="343364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20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76" y="5786454"/>
            <a:ext cx="644832" cy="770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1071538" y="500042"/>
            <a:ext cx="6215106" cy="12858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549275"/>
            <a:ext cx="6084916" cy="1143000"/>
          </a:xfrm>
        </p:spPr>
        <p:txBody>
          <a:bodyPr>
            <a:normAutofit/>
          </a:bodyPr>
          <a:lstStyle/>
          <a:p>
            <a:r>
              <a:rPr lang="es-AR" sz="2400" dirty="0" smtClean="0">
                <a:solidFill>
                  <a:srgbClr val="00B0F0"/>
                </a:solidFill>
              </a:rPr>
              <a:t>Forma clínica latente.   Asintomática</a:t>
            </a:r>
            <a:endParaRPr lang="es-ES" sz="2400" dirty="0" smtClean="0">
              <a:solidFill>
                <a:srgbClr val="00B0F0"/>
              </a:solidFill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486651" cy="4114800"/>
          </a:xfrm>
        </p:spPr>
        <p:txBody>
          <a:bodyPr/>
          <a:lstStyle/>
          <a:p>
            <a:pPr eaLnBrk="1" hangingPunct="1"/>
            <a:r>
              <a:rPr lang="es-ES" sz="2400" dirty="0" smtClean="0">
                <a:solidFill>
                  <a:schemeClr val="bg1"/>
                </a:solidFill>
              </a:rPr>
              <a:t>En un alto nivel de la población. </a:t>
            </a:r>
          </a:p>
          <a:p>
            <a:pPr eaLnBrk="1" hangingPunct="1"/>
            <a:endParaRPr lang="es-ES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s-ES" sz="2400" dirty="0" smtClean="0">
                <a:solidFill>
                  <a:srgbClr val="FFFF00"/>
                </a:solidFill>
              </a:rPr>
              <a:t>Consumen gluten pero no tienen  síntomas ni alteración en las vellosidades intestinales. </a:t>
            </a:r>
            <a:r>
              <a:rPr lang="es-ES" sz="2400" dirty="0" smtClean="0">
                <a:solidFill>
                  <a:schemeClr val="bg1"/>
                </a:solidFill>
              </a:rPr>
              <a:t>Repentinamente pueden hacer una crisis aguda de la enfermedad </a:t>
            </a:r>
          </a:p>
          <a:p>
            <a:endParaRPr lang="es-ES" sz="2800" dirty="0" smtClean="0"/>
          </a:p>
        </p:txBody>
      </p:sp>
      <p:graphicFrame>
        <p:nvGraphicFramePr>
          <p:cNvPr id="77826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7704139" y="333376"/>
          <a:ext cx="1138237" cy="1223963"/>
        </p:xfrm>
        <a:graphic>
          <a:graphicData uri="http://schemas.openxmlformats.org/presentationml/2006/ole">
            <p:oleObj spid="_x0000_s34818" name="Imagen de mapa de bits" r:id="rId3" imgW="885949" imgH="952633" progId="PBrush">
              <p:embed/>
            </p:oleObj>
          </a:graphicData>
        </a:graphic>
      </p:graphicFrame>
      <p:pic>
        <p:nvPicPr>
          <p:cNvPr id="6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29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500033" y="142852"/>
            <a:ext cx="5643603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9331" name="2 Marcador de contenido"/>
          <p:cNvSpPr>
            <a:spLocks noGrp="1"/>
          </p:cNvSpPr>
          <p:nvPr>
            <p:ph idx="4294967295"/>
          </p:nvPr>
        </p:nvSpPr>
        <p:spPr>
          <a:xfrm>
            <a:off x="214283" y="357167"/>
            <a:ext cx="8229600" cy="4525963"/>
          </a:xfrm>
        </p:spPr>
        <p:txBody>
          <a:bodyPr/>
          <a:lstStyle/>
          <a:p>
            <a:r>
              <a:rPr lang="es-ES" sz="2400" b="1" dirty="0" smtClean="0">
                <a:solidFill>
                  <a:srgbClr val="FF9933"/>
                </a:solidFill>
              </a:rPr>
              <a:t>Forma silente o asintomática</a:t>
            </a:r>
          </a:p>
          <a:p>
            <a:endParaRPr lang="es-ES" sz="2400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s-ES" sz="2400" dirty="0" err="1" smtClean="0">
                <a:solidFill>
                  <a:schemeClr val="bg1"/>
                </a:solidFill>
              </a:rPr>
              <a:t>Screening</a:t>
            </a:r>
            <a:r>
              <a:rPr lang="es-ES" sz="2400" dirty="0" smtClean="0">
                <a:solidFill>
                  <a:schemeClr val="bg1"/>
                </a:solidFill>
              </a:rPr>
              <a:t>  poblacional</a:t>
            </a:r>
          </a:p>
          <a:p>
            <a:pPr>
              <a:buFont typeface="Wingdings" pitchFamily="2" charset="2"/>
              <a:buChar char="§"/>
            </a:pPr>
            <a:r>
              <a:rPr lang="es-ES" sz="2400" dirty="0" smtClean="0">
                <a:solidFill>
                  <a:schemeClr val="bg1"/>
                </a:solidFill>
              </a:rPr>
              <a:t>Hallazgo endoscópico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28597" y="2285992"/>
            <a:ext cx="8358247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Esta forma clínica corresponde a individuos que </a:t>
            </a:r>
            <a:r>
              <a:rPr lang="es-ES" dirty="0" smtClean="0">
                <a:solidFill>
                  <a:srgbClr val="FFFF00"/>
                </a:solidFill>
              </a:rPr>
              <a:t>no presentan signos  o síntomas </a:t>
            </a:r>
            <a:r>
              <a:rPr lang="es-ES" dirty="0" smtClean="0">
                <a:solidFill>
                  <a:schemeClr val="bg1"/>
                </a:solidFill>
              </a:rPr>
              <a:t>y que han sido identificados a través de estudios de rastreo con serología especifica.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Muchas veces </a:t>
            </a:r>
            <a:r>
              <a:rPr lang="es-ES" dirty="0" smtClean="0">
                <a:solidFill>
                  <a:srgbClr val="FFFF00"/>
                </a:solidFill>
              </a:rPr>
              <a:t>,</a:t>
            </a:r>
            <a:r>
              <a:rPr lang="es-ES" dirty="0" smtClean="0">
                <a:solidFill>
                  <a:schemeClr val="bg1"/>
                </a:solidFill>
              </a:rPr>
              <a:t> realizados en grupos de riesgo.</a:t>
            </a:r>
          </a:p>
          <a:p>
            <a:r>
              <a:rPr lang="es-ES" dirty="0" smtClean="0">
                <a:solidFill>
                  <a:srgbClr val="00B0F0"/>
                </a:solidFill>
              </a:rPr>
              <a:t>Este comportamiento es más frecuente en familiares de celíacos de primer orden</a:t>
            </a:r>
            <a:r>
              <a:rPr lang="es-ES" dirty="0" smtClean="0">
                <a:solidFill>
                  <a:schemeClr val="bg1"/>
                </a:solidFill>
              </a:rPr>
              <a:t>, en quienes la enfermedad puede cursar durante años como asintomática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00034" y="4429133"/>
            <a:ext cx="8072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En varios estudios epidemiológicos, se ha demostrado que esta forma clínica es más frecuente que la forma sintomática.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57158" y="4143380"/>
            <a:ext cx="8358247" cy="12858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6258" y="285729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142844" y="0"/>
            <a:ext cx="7143800" cy="7857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732" name="2 Marcador de contenido"/>
          <p:cNvSpPr>
            <a:spLocks noGrp="1"/>
          </p:cNvSpPr>
          <p:nvPr>
            <p:ph idx="4294967295"/>
          </p:nvPr>
        </p:nvSpPr>
        <p:spPr>
          <a:xfrm>
            <a:off x="0" y="714357"/>
            <a:ext cx="7772400" cy="6143644"/>
          </a:xfrm>
        </p:spPr>
        <p:txBody>
          <a:bodyPr>
            <a:normAutofit/>
          </a:bodyPr>
          <a:lstStyle/>
          <a:p>
            <a:pPr eaLnBrk="1" hangingPunct="1"/>
            <a:r>
              <a:rPr lang="es-ES" sz="1800" dirty="0" smtClean="0">
                <a:solidFill>
                  <a:srgbClr val="FFFF00"/>
                </a:solidFill>
              </a:rPr>
              <a:t>Síntomas más leves e intermitentes. </a:t>
            </a:r>
          </a:p>
          <a:p>
            <a:pPr eaLnBrk="1" hangingPunct="1"/>
            <a:r>
              <a:rPr lang="es-ES" sz="1800" dirty="0" smtClean="0">
                <a:solidFill>
                  <a:schemeClr val="bg1"/>
                </a:solidFill>
              </a:rPr>
              <a:t>La </a:t>
            </a:r>
            <a:r>
              <a:rPr lang="es-ES" sz="1800" dirty="0" smtClean="0">
                <a:solidFill>
                  <a:srgbClr val="FFFF00"/>
                </a:solidFill>
              </a:rPr>
              <a:t>diarrea suele ser menos frecuente</a:t>
            </a:r>
            <a:r>
              <a:rPr lang="es-ES" sz="1800" dirty="0" smtClean="0">
                <a:solidFill>
                  <a:schemeClr val="bg1"/>
                </a:solidFill>
              </a:rPr>
              <a:t>, es </a:t>
            </a:r>
            <a:r>
              <a:rPr lang="es-ES" sz="1800" dirty="0" smtClean="0">
                <a:solidFill>
                  <a:srgbClr val="FFFF00"/>
                </a:solidFill>
              </a:rPr>
              <a:t>mayor la edad</a:t>
            </a:r>
            <a:r>
              <a:rPr lang="es-ES" sz="1800" dirty="0" smtClean="0">
                <a:solidFill>
                  <a:schemeClr val="bg1"/>
                </a:solidFill>
              </a:rPr>
              <a:t> en la cual se realiza el diagnóstico y con </a:t>
            </a:r>
            <a:r>
              <a:rPr lang="es-ES" sz="1800" dirty="0" smtClean="0">
                <a:solidFill>
                  <a:srgbClr val="FFFF00"/>
                </a:solidFill>
              </a:rPr>
              <a:t>menor compromiso nutricional .</a:t>
            </a:r>
          </a:p>
          <a:p>
            <a:pPr eaLnBrk="1" hangingPunct="1"/>
            <a:r>
              <a:rPr lang="es-ES" sz="1800" dirty="0" smtClean="0">
                <a:solidFill>
                  <a:srgbClr val="FFFF00"/>
                </a:solidFill>
              </a:rPr>
              <a:t>Anemia </a:t>
            </a:r>
            <a:r>
              <a:rPr lang="es-ES" sz="1800" dirty="0" err="1" smtClean="0">
                <a:solidFill>
                  <a:srgbClr val="FFFF00"/>
                </a:solidFill>
              </a:rPr>
              <a:t>ferropénica</a:t>
            </a:r>
            <a:r>
              <a:rPr lang="es-ES" sz="1800" dirty="0" smtClean="0">
                <a:solidFill>
                  <a:srgbClr val="FFFF00"/>
                </a:solidFill>
              </a:rPr>
              <a:t> </a:t>
            </a:r>
            <a:r>
              <a:rPr lang="es-ES" sz="1800" dirty="0" smtClean="0">
                <a:solidFill>
                  <a:schemeClr val="bg1"/>
                </a:solidFill>
              </a:rPr>
              <a:t>inexplicable o que no responde al tratamiento</a:t>
            </a:r>
          </a:p>
          <a:p>
            <a:pPr eaLnBrk="1" hangingPunct="1"/>
            <a:r>
              <a:rPr lang="es-ES" sz="1800" dirty="0" smtClean="0">
                <a:solidFill>
                  <a:schemeClr val="bg1"/>
                </a:solidFill>
              </a:rPr>
              <a:t>con hierro.</a:t>
            </a:r>
          </a:p>
          <a:p>
            <a:pPr eaLnBrk="1" hangingPunct="1"/>
            <a:r>
              <a:rPr lang="es-ES" sz="1800" dirty="0" smtClean="0">
                <a:solidFill>
                  <a:srgbClr val="FFFF00"/>
                </a:solidFill>
              </a:rPr>
              <a:t>Talla baja</a:t>
            </a:r>
            <a:r>
              <a:rPr lang="es-ES" sz="1800" dirty="0" smtClean="0">
                <a:solidFill>
                  <a:schemeClr val="bg1"/>
                </a:solidFill>
              </a:rPr>
              <a:t> hallada como único síntoma en un 10% de los casos o</a:t>
            </a:r>
          </a:p>
          <a:p>
            <a:pPr eaLnBrk="1" hangingPunct="1"/>
            <a:r>
              <a:rPr lang="es-ES" sz="1800" dirty="0" smtClean="0">
                <a:solidFill>
                  <a:schemeClr val="bg1"/>
                </a:solidFill>
              </a:rPr>
              <a:t>Talla y peso , que no corresponde al  </a:t>
            </a:r>
            <a:r>
              <a:rPr lang="es-ES" sz="1800" dirty="0" err="1" smtClean="0">
                <a:solidFill>
                  <a:schemeClr val="bg1"/>
                </a:solidFill>
              </a:rPr>
              <a:t>percentilo</a:t>
            </a:r>
            <a:r>
              <a:rPr lang="es-ES" sz="1800" dirty="0" smtClean="0">
                <a:solidFill>
                  <a:schemeClr val="bg1"/>
                </a:solidFill>
              </a:rPr>
              <a:t> correspondiente.</a:t>
            </a:r>
          </a:p>
          <a:p>
            <a:pPr eaLnBrk="1" hangingPunct="1">
              <a:buFontTx/>
              <a:buNone/>
            </a:pPr>
            <a:r>
              <a:rPr lang="es-ES" sz="1800" dirty="0" smtClean="0">
                <a:solidFill>
                  <a:schemeClr val="bg1"/>
                </a:solidFill>
              </a:rPr>
              <a:t>      </a:t>
            </a:r>
            <a:r>
              <a:rPr lang="es-ES" sz="1800" dirty="0" smtClean="0">
                <a:solidFill>
                  <a:srgbClr val="FFFF00"/>
                </a:solidFill>
              </a:rPr>
              <a:t>Defectos en el esmalte dentario y aftas recurrentes .</a:t>
            </a:r>
          </a:p>
          <a:p>
            <a:pPr eaLnBrk="1" hangingPunct="1"/>
            <a:r>
              <a:rPr lang="es-ES" sz="1800" dirty="0" smtClean="0">
                <a:solidFill>
                  <a:srgbClr val="FFFF00"/>
                </a:solidFill>
              </a:rPr>
              <a:t>Trastornos de conducta,</a:t>
            </a:r>
          </a:p>
          <a:p>
            <a:pPr eaLnBrk="1" hangingPunct="1"/>
            <a:r>
              <a:rPr lang="es-ES" sz="1800" dirty="0" smtClean="0">
                <a:solidFill>
                  <a:srgbClr val="FFFF00"/>
                </a:solidFill>
              </a:rPr>
              <a:t>Problemas de personalidad, anorexia</a:t>
            </a:r>
            <a:r>
              <a:rPr lang="es-ES" sz="1800" dirty="0" smtClean="0">
                <a:solidFill>
                  <a:schemeClr val="bg1"/>
                </a:solidFill>
              </a:rPr>
              <a:t>, epilepsia con calcificaciones</a:t>
            </a:r>
          </a:p>
          <a:p>
            <a:pPr eaLnBrk="1" hangingPunct="1"/>
            <a:r>
              <a:rPr lang="es-ES" sz="1800" dirty="0" smtClean="0">
                <a:solidFill>
                  <a:schemeClr val="bg1"/>
                </a:solidFill>
              </a:rPr>
              <a:t>cerebrales, </a:t>
            </a:r>
            <a:r>
              <a:rPr lang="es-ES" sz="1800" dirty="0" smtClean="0">
                <a:solidFill>
                  <a:srgbClr val="FFFF00"/>
                </a:solidFill>
              </a:rPr>
              <a:t>retardo en la pubertad </a:t>
            </a:r>
            <a:r>
              <a:rPr lang="es-ES" sz="1800" dirty="0" smtClean="0">
                <a:solidFill>
                  <a:schemeClr val="bg1"/>
                </a:solidFill>
              </a:rPr>
              <a:t>, </a:t>
            </a:r>
            <a:r>
              <a:rPr lang="es-ES" sz="1800" dirty="0" smtClean="0">
                <a:solidFill>
                  <a:srgbClr val="FFFF00"/>
                </a:solidFill>
              </a:rPr>
              <a:t>trastornos ginecológicos, infertilidad, </a:t>
            </a:r>
            <a:r>
              <a:rPr lang="es-ES" sz="1800" dirty="0" smtClean="0">
                <a:solidFill>
                  <a:schemeClr val="bg1"/>
                </a:solidFill>
              </a:rPr>
              <a:t>embarazos con recién nacidos de bajo peso , trastornos del</a:t>
            </a:r>
          </a:p>
          <a:p>
            <a:pPr eaLnBrk="1" hangingPunct="1"/>
            <a:r>
              <a:rPr lang="pt-BR" sz="1800" dirty="0" smtClean="0">
                <a:solidFill>
                  <a:schemeClr val="bg1"/>
                </a:solidFill>
              </a:rPr>
              <a:t>metabolismo cálcico, </a:t>
            </a:r>
            <a:r>
              <a:rPr lang="pt-BR" sz="1800" dirty="0" err="1" smtClean="0">
                <a:solidFill>
                  <a:schemeClr val="bg1"/>
                </a:solidFill>
              </a:rPr>
              <a:t>osteoporosis</a:t>
            </a:r>
            <a:r>
              <a:rPr lang="pt-BR" sz="1800" dirty="0" smtClean="0">
                <a:solidFill>
                  <a:schemeClr val="bg1"/>
                </a:solidFill>
              </a:rPr>
              <a:t>, </a:t>
            </a:r>
            <a:r>
              <a:rPr lang="pt-BR" sz="1800" dirty="0" err="1" smtClean="0">
                <a:solidFill>
                  <a:srgbClr val="FFFF00"/>
                </a:solidFill>
              </a:rPr>
              <a:t>debilidad</a:t>
            </a:r>
            <a:r>
              <a:rPr lang="pt-BR" sz="1800" dirty="0" smtClean="0">
                <a:solidFill>
                  <a:srgbClr val="FFFF00"/>
                </a:solidFill>
              </a:rPr>
              <a:t> o fatiga.</a:t>
            </a:r>
          </a:p>
          <a:p>
            <a:pPr eaLnBrk="1" hangingPunct="1"/>
            <a:r>
              <a:rPr lang="pt-BR" sz="1800" dirty="0" smtClean="0">
                <a:solidFill>
                  <a:srgbClr val="FFFF00"/>
                </a:solidFill>
              </a:rPr>
              <a:t>Caída </a:t>
            </a:r>
            <a:r>
              <a:rPr lang="pt-BR" sz="1800" dirty="0" err="1" smtClean="0">
                <a:solidFill>
                  <a:srgbClr val="FFFF00"/>
                </a:solidFill>
              </a:rPr>
              <a:t>del</a:t>
            </a:r>
            <a:r>
              <a:rPr lang="pt-BR" sz="1800" dirty="0" smtClean="0">
                <a:solidFill>
                  <a:srgbClr val="FFFF00"/>
                </a:solidFill>
              </a:rPr>
              <a:t> </a:t>
            </a:r>
            <a:r>
              <a:rPr lang="pt-BR" sz="1800" dirty="0" err="1" smtClean="0">
                <a:solidFill>
                  <a:srgbClr val="FFFF00"/>
                </a:solidFill>
              </a:rPr>
              <a:t>cabello</a:t>
            </a:r>
            <a:r>
              <a:rPr lang="pt-BR" sz="1800" dirty="0" smtClean="0">
                <a:solidFill>
                  <a:srgbClr val="FFFF00"/>
                </a:solidFill>
              </a:rPr>
              <a:t> , </a:t>
            </a:r>
            <a:r>
              <a:rPr lang="pt-BR" sz="1800" dirty="0" err="1" smtClean="0">
                <a:solidFill>
                  <a:srgbClr val="FFFF00"/>
                </a:solidFill>
              </a:rPr>
              <a:t>uñas</a:t>
            </a:r>
            <a:r>
              <a:rPr lang="pt-BR" sz="1800" dirty="0" smtClean="0">
                <a:solidFill>
                  <a:srgbClr val="FFFF00"/>
                </a:solidFill>
              </a:rPr>
              <a:t> </a:t>
            </a:r>
            <a:r>
              <a:rPr lang="pt-BR" sz="1800" dirty="0" err="1" smtClean="0">
                <a:solidFill>
                  <a:srgbClr val="FFFF00"/>
                </a:solidFill>
              </a:rPr>
              <a:t>quebradisas</a:t>
            </a:r>
            <a:r>
              <a:rPr lang="pt-BR" sz="1800" dirty="0" smtClean="0">
                <a:solidFill>
                  <a:srgbClr val="FFFF00"/>
                </a:solidFill>
              </a:rPr>
              <a:t>. </a:t>
            </a:r>
          </a:p>
          <a:p>
            <a:pPr eaLnBrk="1" hangingPunct="1"/>
            <a:r>
              <a:rPr lang="pt-BR" sz="1800" dirty="0" err="1" smtClean="0">
                <a:solidFill>
                  <a:srgbClr val="FFFF00"/>
                </a:solidFill>
              </a:rPr>
              <a:t>Fracturas</a:t>
            </a:r>
            <a:r>
              <a:rPr lang="pt-BR" sz="1800" dirty="0" smtClean="0">
                <a:solidFill>
                  <a:srgbClr val="FFFF00"/>
                </a:solidFill>
              </a:rPr>
              <a:t> </a:t>
            </a:r>
            <a:r>
              <a:rPr lang="pt-BR" sz="1800" dirty="0" err="1" smtClean="0">
                <a:solidFill>
                  <a:srgbClr val="FFFF00"/>
                </a:solidFill>
              </a:rPr>
              <a:t>oseas</a:t>
            </a:r>
            <a:r>
              <a:rPr lang="pt-BR" sz="1800" dirty="0" smtClean="0">
                <a:solidFill>
                  <a:srgbClr val="FFFF00"/>
                </a:solidFill>
              </a:rPr>
              <a:t> </a:t>
            </a:r>
            <a:r>
              <a:rPr lang="pt-BR" sz="1800" dirty="0" err="1" smtClean="0">
                <a:solidFill>
                  <a:srgbClr val="FFFF00"/>
                </a:solidFill>
              </a:rPr>
              <a:t>frecuentes</a:t>
            </a:r>
            <a:r>
              <a:rPr lang="pt-BR" sz="1800" dirty="0" smtClean="0">
                <a:solidFill>
                  <a:srgbClr val="FFFF00"/>
                </a:solidFill>
              </a:rPr>
              <a:t>. </a:t>
            </a:r>
          </a:p>
          <a:p>
            <a:pPr eaLnBrk="1" hangingPunct="1"/>
            <a:r>
              <a:rPr lang="pt-BR" sz="1800" dirty="0" err="1" smtClean="0">
                <a:solidFill>
                  <a:schemeClr val="bg1"/>
                </a:solidFill>
              </a:rPr>
              <a:t>Parestesias</a:t>
            </a:r>
            <a:r>
              <a:rPr lang="pt-BR" sz="1800" dirty="0" smtClean="0">
                <a:solidFill>
                  <a:schemeClr val="bg1"/>
                </a:solidFill>
              </a:rPr>
              <a:t> , </a:t>
            </a:r>
            <a:r>
              <a:rPr lang="pt-BR" sz="1800" dirty="0" err="1" smtClean="0">
                <a:solidFill>
                  <a:schemeClr val="bg1"/>
                </a:solidFill>
              </a:rPr>
              <a:t>cuadros</a:t>
            </a:r>
            <a:r>
              <a:rPr lang="pt-BR" sz="1800" dirty="0" smtClean="0">
                <a:solidFill>
                  <a:schemeClr val="bg1"/>
                </a:solidFill>
              </a:rPr>
              <a:t> de </a:t>
            </a:r>
            <a:r>
              <a:rPr lang="pt-BR" sz="1800" dirty="0" err="1" smtClean="0">
                <a:solidFill>
                  <a:schemeClr val="bg1"/>
                </a:solidFill>
              </a:rPr>
              <a:t>tetania</a:t>
            </a:r>
            <a:r>
              <a:rPr lang="pt-BR" sz="1800" dirty="0" smtClean="0">
                <a:solidFill>
                  <a:schemeClr val="bg1"/>
                </a:solidFill>
              </a:rPr>
              <a:t>. </a:t>
            </a:r>
          </a:p>
          <a:p>
            <a:pPr eaLnBrk="1" hangingPunct="1"/>
            <a:r>
              <a:rPr lang="pt-BR" sz="1800" dirty="0" smtClean="0">
                <a:solidFill>
                  <a:schemeClr val="bg1"/>
                </a:solidFill>
              </a:rPr>
              <a:t>Abortos a </a:t>
            </a:r>
            <a:r>
              <a:rPr lang="pt-BR" sz="1800" dirty="0" err="1" smtClean="0">
                <a:solidFill>
                  <a:schemeClr val="bg1"/>
                </a:solidFill>
              </a:rPr>
              <a:t>repetición</a:t>
            </a:r>
            <a:r>
              <a:rPr lang="pt-BR" sz="1800" dirty="0" smtClean="0">
                <a:solidFill>
                  <a:schemeClr val="bg1"/>
                </a:solidFill>
              </a:rPr>
              <a:t>. </a:t>
            </a:r>
            <a:r>
              <a:rPr lang="pt-BR" sz="1800" dirty="0" err="1" smtClean="0">
                <a:solidFill>
                  <a:srgbClr val="FFFF00"/>
                </a:solidFill>
              </a:rPr>
              <a:t>Menopausia</a:t>
            </a:r>
            <a:r>
              <a:rPr lang="pt-BR" sz="1800" dirty="0" smtClean="0">
                <a:solidFill>
                  <a:srgbClr val="FFFF00"/>
                </a:solidFill>
              </a:rPr>
              <a:t> </a:t>
            </a:r>
            <a:r>
              <a:rPr lang="pt-BR" sz="1800" dirty="0" err="1" smtClean="0">
                <a:solidFill>
                  <a:srgbClr val="FFFF00"/>
                </a:solidFill>
              </a:rPr>
              <a:t>precóz</a:t>
            </a:r>
            <a:r>
              <a:rPr lang="pt-BR" sz="1800" dirty="0" smtClean="0">
                <a:solidFill>
                  <a:srgbClr val="FFFF00"/>
                </a:solidFill>
              </a:rPr>
              <a:t>. </a:t>
            </a:r>
            <a:r>
              <a:rPr lang="pt-BR" sz="1800" dirty="0" err="1" smtClean="0">
                <a:solidFill>
                  <a:srgbClr val="FFFF00"/>
                </a:solidFill>
              </a:rPr>
              <a:t>Menopausia</a:t>
            </a:r>
            <a:r>
              <a:rPr lang="pt-BR" sz="1800" dirty="0" smtClean="0">
                <a:solidFill>
                  <a:srgbClr val="FFFF00"/>
                </a:solidFill>
              </a:rPr>
              <a:t> tardia.</a:t>
            </a:r>
          </a:p>
          <a:p>
            <a:pPr eaLnBrk="1" hangingPunct="1"/>
            <a:endParaRPr lang="es-ES" sz="1800" dirty="0" smtClean="0">
              <a:solidFill>
                <a:schemeClr val="bg1"/>
              </a:solidFill>
            </a:endParaRPr>
          </a:p>
        </p:txBody>
      </p:sp>
      <p:sp>
        <p:nvSpPr>
          <p:cNvPr id="73733" name="3 Rectángulo"/>
          <p:cNvSpPr>
            <a:spLocks noChangeArrowheads="1"/>
          </p:cNvSpPr>
          <p:nvPr/>
        </p:nvSpPr>
        <p:spPr bwMode="auto">
          <a:xfrm>
            <a:off x="214283" y="285729"/>
            <a:ext cx="7786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i="1" dirty="0">
                <a:solidFill>
                  <a:srgbClr val="660066"/>
                </a:solidFill>
              </a:rPr>
              <a:t>Forma atípica </a:t>
            </a:r>
            <a:r>
              <a:rPr lang="pt-BR" sz="2400" i="1" dirty="0" err="1">
                <a:solidFill>
                  <a:srgbClr val="660066"/>
                </a:solidFill>
              </a:rPr>
              <a:t>subclínica</a:t>
            </a:r>
            <a:r>
              <a:rPr lang="pt-BR" sz="2400" i="1" dirty="0">
                <a:solidFill>
                  <a:srgbClr val="660066"/>
                </a:solidFill>
              </a:rPr>
              <a:t> </a:t>
            </a:r>
            <a:r>
              <a:rPr lang="pt-BR" sz="2400" i="1" dirty="0" smtClean="0">
                <a:solidFill>
                  <a:srgbClr val="660066"/>
                </a:solidFill>
              </a:rPr>
              <a:t>, mono o </a:t>
            </a:r>
            <a:r>
              <a:rPr lang="pt-BR" sz="2400" i="1" dirty="0" err="1" smtClean="0">
                <a:solidFill>
                  <a:srgbClr val="660066"/>
                </a:solidFill>
              </a:rPr>
              <a:t>oligosintomática</a:t>
            </a:r>
            <a:r>
              <a:rPr lang="pt-BR" sz="2400" i="1" dirty="0">
                <a:solidFill>
                  <a:srgbClr val="660066"/>
                </a:solidFill>
              </a:rPr>
              <a:t>.</a:t>
            </a:r>
            <a:endParaRPr lang="es-ES" sz="2400" dirty="0">
              <a:solidFill>
                <a:srgbClr val="660066"/>
              </a:solidFill>
            </a:endParaRPr>
          </a:p>
        </p:txBody>
      </p:sp>
      <p:graphicFrame>
        <p:nvGraphicFramePr>
          <p:cNvPr id="73730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36866" name="Imagen de mapa de bits" r:id="rId3" imgW="885949" imgH="952633" progId="PBrush">
              <p:embed/>
            </p:oleObj>
          </a:graphicData>
        </a:graphic>
      </p:graphicFrame>
      <p:pic>
        <p:nvPicPr>
          <p:cNvPr id="6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5357826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71437" y="714357"/>
            <a:ext cx="6215075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661" name="3 Rectángulo"/>
          <p:cNvSpPr>
            <a:spLocks noChangeArrowheads="1"/>
          </p:cNvSpPr>
          <p:nvPr/>
        </p:nvSpPr>
        <p:spPr bwMode="auto">
          <a:xfrm>
            <a:off x="285721" y="1000109"/>
            <a:ext cx="8643937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i="1" dirty="0">
                <a:solidFill>
                  <a:srgbClr val="FFFF00"/>
                </a:solidFill>
              </a:rPr>
              <a:t>Forma Típica </a:t>
            </a:r>
            <a:r>
              <a:rPr lang="pt-BR" sz="2400" i="1" dirty="0" err="1" smtClean="0">
                <a:solidFill>
                  <a:srgbClr val="FFFF00"/>
                </a:solidFill>
              </a:rPr>
              <a:t>clásica</a:t>
            </a:r>
            <a:r>
              <a:rPr lang="pt-BR" sz="2400" i="1" dirty="0" smtClean="0">
                <a:solidFill>
                  <a:srgbClr val="FFFF00"/>
                </a:solidFill>
              </a:rPr>
              <a:t> </a:t>
            </a:r>
            <a:r>
              <a:rPr lang="pt-BR" sz="2400" i="1" dirty="0">
                <a:solidFill>
                  <a:srgbClr val="FFFF00"/>
                </a:solidFill>
              </a:rPr>
              <a:t>o sintomática:</a:t>
            </a:r>
          </a:p>
          <a:p>
            <a:endParaRPr lang="pt-BR" sz="2800" i="1" dirty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Es </a:t>
            </a:r>
            <a:r>
              <a:rPr lang="es-ES" dirty="0">
                <a:solidFill>
                  <a:srgbClr val="FFFF00"/>
                </a:solidFill>
              </a:rPr>
              <a:t>más frecuente en niños </a:t>
            </a:r>
            <a:r>
              <a:rPr lang="es-ES" dirty="0" smtClean="0">
                <a:solidFill>
                  <a:schemeClr val="bg1"/>
                </a:solidFill>
              </a:rPr>
              <a:t>menores de </a:t>
            </a:r>
            <a:r>
              <a:rPr lang="es-ES" dirty="0">
                <a:solidFill>
                  <a:schemeClr val="bg1"/>
                </a:solidFill>
              </a:rPr>
              <a:t>2 años que en adultos. </a:t>
            </a:r>
          </a:p>
          <a:p>
            <a:r>
              <a:rPr lang="es-ES" dirty="0">
                <a:solidFill>
                  <a:schemeClr val="bg1"/>
                </a:solidFill>
              </a:rPr>
              <a:t>Los pacientes celíacos pueden consultar por </a:t>
            </a:r>
            <a:r>
              <a:rPr lang="es-ES" dirty="0">
                <a:solidFill>
                  <a:srgbClr val="FFFF00"/>
                </a:solidFill>
              </a:rPr>
              <a:t>diarrea crónica</a:t>
            </a:r>
            <a:r>
              <a:rPr lang="es-ES" dirty="0">
                <a:solidFill>
                  <a:schemeClr val="bg1"/>
                </a:solidFill>
              </a:rPr>
              <a:t>: </a:t>
            </a:r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aumento </a:t>
            </a:r>
            <a:r>
              <a:rPr lang="es-ES" dirty="0">
                <a:solidFill>
                  <a:schemeClr val="bg1"/>
                </a:solidFill>
              </a:rPr>
              <a:t>de la excreción de agua fecal que se expresa clínicamente por el mayor número de deposiciones y/o disminución de la consistencia con una duración aproximada de  más de 30 días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La </a:t>
            </a:r>
            <a:r>
              <a:rPr lang="es-ES" dirty="0" err="1" smtClean="0">
                <a:solidFill>
                  <a:schemeClr val="bg1"/>
                </a:solidFill>
              </a:rPr>
              <a:t>malabsorsión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de nutrientes genera </a:t>
            </a:r>
            <a:r>
              <a:rPr lang="es-ES" dirty="0">
                <a:solidFill>
                  <a:srgbClr val="FFFF00"/>
                </a:solidFill>
              </a:rPr>
              <a:t>pérdidas de grasa y proteínas</a:t>
            </a:r>
          </a:p>
          <a:p>
            <a:r>
              <a:rPr lang="es-ES" dirty="0">
                <a:solidFill>
                  <a:srgbClr val="FFFF00"/>
                </a:solidFill>
              </a:rPr>
              <a:t>por materia fecal</a:t>
            </a:r>
            <a:r>
              <a:rPr lang="es-ES" dirty="0" smtClean="0">
                <a:solidFill>
                  <a:srgbClr val="FFFF00"/>
                </a:solidFill>
              </a:rPr>
              <a:t>.</a:t>
            </a:r>
          </a:p>
          <a:p>
            <a:endParaRPr lang="es-ES" dirty="0">
              <a:solidFill>
                <a:srgbClr val="FFFF00"/>
              </a:solidFill>
            </a:endParaRPr>
          </a:p>
          <a:p>
            <a:r>
              <a:rPr lang="es-ES" dirty="0">
                <a:solidFill>
                  <a:srgbClr val="FFFF00"/>
                </a:solidFill>
              </a:rPr>
              <a:t>La lesión intestinal produce también déficit de lactasa</a:t>
            </a:r>
            <a:r>
              <a:rPr lang="es-ES" dirty="0">
                <a:solidFill>
                  <a:schemeClr val="bg1"/>
                </a:solidFill>
              </a:rPr>
              <a:t>, con una consecuente </a:t>
            </a:r>
            <a:r>
              <a:rPr lang="es-ES" dirty="0">
                <a:solidFill>
                  <a:srgbClr val="FFFF00"/>
                </a:solidFill>
              </a:rPr>
              <a:t>intolerancia a la lactosa y diarrea osmótica.</a:t>
            </a:r>
          </a:p>
        </p:txBody>
      </p:sp>
      <p:graphicFrame>
        <p:nvGraphicFramePr>
          <p:cNvPr id="70658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2050" name="Imagen de mapa de bits" r:id="rId3" imgW="885949" imgH="952633" progId="PBrush">
              <p:embed/>
            </p:oleObj>
          </a:graphicData>
        </a:graphic>
      </p:graphicFrame>
      <p:pic>
        <p:nvPicPr>
          <p:cNvPr id="5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900" y="1285860"/>
            <a:ext cx="800095" cy="956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3 Rectángulo"/>
          <p:cNvSpPr>
            <a:spLocks noChangeArrowheads="1"/>
          </p:cNvSpPr>
          <p:nvPr/>
        </p:nvSpPr>
        <p:spPr bwMode="auto">
          <a:xfrm>
            <a:off x="714348" y="1214422"/>
            <a:ext cx="7715251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Se generan también, </a:t>
            </a:r>
            <a:r>
              <a:rPr lang="es-ES" sz="2400" dirty="0">
                <a:solidFill>
                  <a:srgbClr val="FFFF00"/>
                </a:solidFill>
              </a:rPr>
              <a:t>déficit de vitaminas, minerales y micronutrientes </a:t>
            </a:r>
            <a:r>
              <a:rPr lang="es-ES" sz="2400" dirty="0">
                <a:solidFill>
                  <a:schemeClr val="bg1"/>
                </a:solidFill>
              </a:rPr>
              <a:t>tales como:  calcio, hierro y zinc.</a:t>
            </a:r>
          </a:p>
          <a:p>
            <a:r>
              <a:rPr lang="es-ES" sz="2400" dirty="0" smtClean="0">
                <a:solidFill>
                  <a:srgbClr val="FFFF00"/>
                </a:solidFill>
              </a:rPr>
              <a:t>distensión abdominal</a:t>
            </a:r>
            <a:endParaRPr lang="es-ES" sz="2400" dirty="0" smtClean="0">
              <a:solidFill>
                <a:schemeClr val="bg1"/>
              </a:solidFill>
            </a:endParaRPr>
          </a:p>
          <a:p>
            <a:r>
              <a:rPr lang="es-ES" sz="2400" dirty="0" smtClean="0">
                <a:solidFill>
                  <a:schemeClr val="bg1"/>
                </a:solidFill>
              </a:rPr>
              <a:t>pérdida </a:t>
            </a:r>
            <a:r>
              <a:rPr lang="es-ES" sz="2400" dirty="0">
                <a:solidFill>
                  <a:schemeClr val="bg1"/>
                </a:solidFill>
              </a:rPr>
              <a:t>de </a:t>
            </a:r>
            <a:r>
              <a:rPr lang="es-ES" sz="2400" dirty="0" smtClean="0">
                <a:solidFill>
                  <a:schemeClr val="bg1"/>
                </a:solidFill>
              </a:rPr>
              <a:t>peso</a:t>
            </a:r>
          </a:p>
          <a:p>
            <a:r>
              <a:rPr lang="es-ES" sz="2400" dirty="0" smtClean="0">
                <a:solidFill>
                  <a:schemeClr val="bg1"/>
                </a:solidFill>
              </a:rPr>
              <a:t>baja talla</a:t>
            </a:r>
          </a:p>
          <a:p>
            <a:r>
              <a:rPr lang="es-ES" sz="2400" dirty="0" smtClean="0">
                <a:solidFill>
                  <a:schemeClr val="bg1"/>
                </a:solidFill>
              </a:rPr>
              <a:t>signos </a:t>
            </a:r>
            <a:r>
              <a:rPr lang="es-ES" sz="2400" dirty="0">
                <a:solidFill>
                  <a:schemeClr val="bg1"/>
                </a:solidFill>
              </a:rPr>
              <a:t>carenciales como piel seca, cabellos opacos y secos,</a:t>
            </a:r>
          </a:p>
          <a:p>
            <a:r>
              <a:rPr lang="es-ES" sz="2400" dirty="0" smtClean="0">
                <a:solidFill>
                  <a:schemeClr val="bg1"/>
                </a:solidFill>
              </a:rPr>
              <a:t>queilitis </a:t>
            </a:r>
          </a:p>
          <a:p>
            <a:r>
              <a:rPr lang="es-ES" sz="2400" dirty="0" smtClean="0">
                <a:solidFill>
                  <a:schemeClr val="bg1"/>
                </a:solidFill>
              </a:rPr>
              <a:t>lengua des-</a:t>
            </a:r>
            <a:r>
              <a:rPr lang="es-ES" sz="2400" dirty="0" err="1" smtClean="0">
                <a:solidFill>
                  <a:schemeClr val="bg1"/>
                </a:solidFill>
              </a:rPr>
              <a:t>papilada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>
                <a:solidFill>
                  <a:schemeClr val="bg1"/>
                </a:solidFill>
              </a:rPr>
              <a:t>e irritabilidad</a:t>
            </a:r>
            <a:r>
              <a:rPr lang="es-ES" sz="2400" dirty="0" smtClean="0">
                <a:solidFill>
                  <a:schemeClr val="bg1"/>
                </a:solidFill>
              </a:rPr>
              <a:t>.</a:t>
            </a:r>
          </a:p>
          <a:p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Los niños pueden presentar frecuentemente </a:t>
            </a:r>
            <a:r>
              <a:rPr lang="es-ES" sz="2400" dirty="0" err="1" smtClean="0">
                <a:solidFill>
                  <a:srgbClr val="FFFF00"/>
                </a:solidFill>
              </a:rPr>
              <a:t>hiporexia</a:t>
            </a:r>
            <a:r>
              <a:rPr lang="es-ES" sz="2400" dirty="0" smtClean="0">
                <a:solidFill>
                  <a:srgbClr val="FFFF00"/>
                </a:solidFill>
              </a:rPr>
              <a:t> y cuadro de desnutrición.</a:t>
            </a:r>
            <a:endParaRPr lang="es-ES" sz="2400" dirty="0">
              <a:solidFill>
                <a:srgbClr val="FFFF00"/>
              </a:solidFill>
            </a:endParaRPr>
          </a:p>
        </p:txBody>
      </p:sp>
      <p:graphicFrame>
        <p:nvGraphicFramePr>
          <p:cNvPr id="71682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3074" name="Imagen de mapa de bits" r:id="rId3" imgW="885949" imgH="952633" progId="PBrush">
              <p:embed/>
            </p:oleObj>
          </a:graphicData>
        </a:graphic>
      </p:graphicFrame>
      <p:pic>
        <p:nvPicPr>
          <p:cNvPr id="4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717388" cy="8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3 Rectángulo"/>
          <p:cNvSpPr>
            <a:spLocks noChangeArrowheads="1"/>
          </p:cNvSpPr>
          <p:nvPr/>
        </p:nvSpPr>
        <p:spPr bwMode="auto">
          <a:xfrm>
            <a:off x="714375" y="1928813"/>
            <a:ext cx="77866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En los niños ,  </a:t>
            </a:r>
            <a:r>
              <a:rPr lang="es-ES" sz="2400" dirty="0">
                <a:solidFill>
                  <a:schemeClr val="bg1"/>
                </a:solidFill>
              </a:rPr>
              <a:t>debemos previamente </a:t>
            </a:r>
            <a:r>
              <a:rPr lang="es-ES" sz="2400" dirty="0" smtClean="0">
                <a:solidFill>
                  <a:schemeClr val="bg1"/>
                </a:solidFill>
              </a:rPr>
              <a:t> !!! ..descartar </a:t>
            </a:r>
            <a:r>
              <a:rPr lang="es-ES" sz="2400" dirty="0">
                <a:solidFill>
                  <a:schemeClr val="bg1"/>
                </a:solidFill>
              </a:rPr>
              <a:t>causas parasitarias como </a:t>
            </a:r>
            <a:r>
              <a:rPr lang="es-ES" sz="2400" dirty="0" err="1">
                <a:solidFill>
                  <a:schemeClr val="bg1"/>
                </a:solidFill>
              </a:rPr>
              <a:t>giardia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lamblia</a:t>
            </a:r>
            <a:r>
              <a:rPr lang="es-ES" sz="2400" dirty="0">
                <a:solidFill>
                  <a:schemeClr val="bg1"/>
                </a:solidFill>
              </a:rPr>
              <a:t>, </a:t>
            </a:r>
            <a:r>
              <a:rPr lang="es-ES" sz="2400" dirty="0" err="1">
                <a:solidFill>
                  <a:schemeClr val="bg1"/>
                </a:solidFill>
              </a:rPr>
              <a:t>strongyloides</a:t>
            </a:r>
            <a:r>
              <a:rPr lang="es-ES" sz="2400" dirty="0">
                <a:solidFill>
                  <a:schemeClr val="bg1"/>
                </a:solidFill>
              </a:rPr>
              <a:t>, o bien </a:t>
            </a:r>
            <a:r>
              <a:rPr lang="es-ES" sz="2400" dirty="0" err="1">
                <a:solidFill>
                  <a:schemeClr val="bg1"/>
                </a:solidFill>
              </a:rPr>
              <a:t>sobrecrecimiento</a:t>
            </a:r>
            <a:r>
              <a:rPr lang="es-ES" sz="2400" dirty="0">
                <a:solidFill>
                  <a:schemeClr val="bg1"/>
                </a:solidFill>
              </a:rPr>
              <a:t> bacteriano o alergia a la proteína de leche de vaca.</a:t>
            </a:r>
          </a:p>
        </p:txBody>
      </p:sp>
      <p:graphicFrame>
        <p:nvGraphicFramePr>
          <p:cNvPr id="72706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4098" name="Imagen de mapa de bits" r:id="rId3" imgW="885949" imgH="952633" progId="PBrush">
              <p:embed/>
            </p:oleObj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500035" y="1785927"/>
            <a:ext cx="8286808" cy="18573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99" name="Picture 3" descr="C:\Documents and Settings\Usuario\Mis documentos\Mis imágenes\atenc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5" y="142853"/>
            <a:ext cx="1571636" cy="1509869"/>
          </a:xfrm>
          <a:prstGeom prst="rect">
            <a:avLst/>
          </a:prstGeom>
          <a:noFill/>
        </p:spPr>
      </p:pic>
      <p:pic>
        <p:nvPicPr>
          <p:cNvPr id="6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5000636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0" y="0"/>
            <a:ext cx="6500827" cy="10715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804" name="2 Marcador de contenido"/>
          <p:cNvSpPr>
            <a:spLocks noGrp="1"/>
          </p:cNvSpPr>
          <p:nvPr>
            <p:ph idx="4294967295"/>
          </p:nvPr>
        </p:nvSpPr>
        <p:spPr>
          <a:xfrm>
            <a:off x="214282" y="2714620"/>
            <a:ext cx="8501063" cy="4143380"/>
          </a:xfrm>
        </p:spPr>
        <p:txBody>
          <a:bodyPr>
            <a:noAutofit/>
          </a:bodyPr>
          <a:lstStyle/>
          <a:p>
            <a:pPr eaLnBrk="1" hangingPunct="1"/>
            <a:endParaRPr lang="es-ES" sz="1400" dirty="0" smtClean="0"/>
          </a:p>
          <a:p>
            <a:pPr eaLnBrk="1" hangingPunct="1"/>
            <a:r>
              <a:rPr lang="es-ES" sz="1400" dirty="0" smtClean="0">
                <a:solidFill>
                  <a:schemeClr val="bg1"/>
                </a:solidFill>
              </a:rPr>
              <a:t>Estas incluyen:</a:t>
            </a:r>
          </a:p>
          <a:p>
            <a:pPr eaLnBrk="1" hangingPunct="1"/>
            <a:r>
              <a:rPr lang="es-ES" sz="1400" dirty="0" smtClean="0">
                <a:solidFill>
                  <a:schemeClr val="bg1"/>
                </a:solidFill>
              </a:rPr>
              <a:t>Diabetes </a:t>
            </a:r>
            <a:r>
              <a:rPr lang="es-ES" sz="1400" dirty="0" err="1" smtClean="0">
                <a:solidFill>
                  <a:schemeClr val="bg1"/>
                </a:solidFill>
              </a:rPr>
              <a:t>Melitus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insulino</a:t>
            </a:r>
            <a:r>
              <a:rPr lang="es-ES" sz="1400" dirty="0" smtClean="0">
                <a:solidFill>
                  <a:schemeClr val="bg1"/>
                </a:solidFill>
              </a:rPr>
              <a:t>-dependiente, </a:t>
            </a:r>
          </a:p>
          <a:p>
            <a:pPr eaLnBrk="1" hangingPunct="1"/>
            <a:r>
              <a:rPr lang="es-ES" sz="1400" dirty="0" smtClean="0">
                <a:solidFill>
                  <a:schemeClr val="bg1"/>
                </a:solidFill>
              </a:rPr>
              <a:t>Tiroiditis de Hashimoto,</a:t>
            </a:r>
          </a:p>
          <a:p>
            <a:pPr eaLnBrk="1" hangingPunct="1"/>
            <a:r>
              <a:rPr lang="es-ES" sz="1400" dirty="0" smtClean="0">
                <a:solidFill>
                  <a:schemeClr val="bg1"/>
                </a:solidFill>
              </a:rPr>
              <a:t>Hepatitis autoinmune,</a:t>
            </a:r>
          </a:p>
          <a:p>
            <a:pPr eaLnBrk="1" hangingPunct="1"/>
            <a:r>
              <a:rPr lang="es-ES" sz="1400" dirty="0" smtClean="0">
                <a:solidFill>
                  <a:schemeClr val="bg1"/>
                </a:solidFill>
              </a:rPr>
              <a:t>Síndrome de </a:t>
            </a:r>
            <a:r>
              <a:rPr lang="es-ES" sz="1400" dirty="0" err="1" smtClean="0">
                <a:solidFill>
                  <a:schemeClr val="bg1"/>
                </a:solidFill>
              </a:rPr>
              <a:t>Sjögren</a:t>
            </a:r>
            <a:r>
              <a:rPr lang="es-ES" sz="1400" dirty="0" smtClean="0">
                <a:solidFill>
                  <a:schemeClr val="bg1"/>
                </a:solidFill>
              </a:rPr>
              <a:t>, </a:t>
            </a:r>
          </a:p>
          <a:p>
            <a:pPr eaLnBrk="1" hangingPunct="1"/>
            <a:r>
              <a:rPr lang="es-ES" sz="1400" dirty="0" smtClean="0">
                <a:solidFill>
                  <a:schemeClr val="bg1"/>
                </a:solidFill>
              </a:rPr>
              <a:t>Nefropatía con depósitos </a:t>
            </a:r>
            <a:r>
              <a:rPr lang="es-ES" sz="1400" dirty="0" err="1" smtClean="0">
                <a:solidFill>
                  <a:schemeClr val="bg1"/>
                </a:solidFill>
              </a:rPr>
              <a:t>IgA</a:t>
            </a:r>
            <a:r>
              <a:rPr lang="es-ES" sz="1400" dirty="0" smtClean="0">
                <a:solidFill>
                  <a:schemeClr val="bg1"/>
                </a:solidFill>
              </a:rPr>
              <a:t>, </a:t>
            </a:r>
          </a:p>
          <a:p>
            <a:pPr eaLnBrk="1" hangingPunct="1"/>
            <a:r>
              <a:rPr lang="es-ES" sz="1400" dirty="0" err="1" smtClean="0">
                <a:solidFill>
                  <a:schemeClr val="bg1"/>
                </a:solidFill>
              </a:rPr>
              <a:t>Miocardiopatías</a:t>
            </a:r>
            <a:r>
              <a:rPr lang="es-ES" sz="1400" dirty="0" smtClean="0">
                <a:solidFill>
                  <a:schemeClr val="bg1"/>
                </a:solidFill>
              </a:rPr>
              <a:t> y enfermedades genéticas como Síndrome de Down o de Turner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Hipotiroidismo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Hipertiroidismo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Alopecia </a:t>
            </a:r>
            <a:r>
              <a:rPr lang="es-ES" sz="1400" dirty="0" err="1" smtClean="0">
                <a:solidFill>
                  <a:schemeClr val="bg1"/>
                </a:solidFill>
              </a:rPr>
              <a:t>areata</a:t>
            </a:r>
            <a:endParaRPr lang="es-ES" sz="1400" dirty="0" smtClean="0">
              <a:solidFill>
                <a:schemeClr val="bg1"/>
              </a:solidFill>
            </a:endParaRPr>
          </a:p>
          <a:p>
            <a:r>
              <a:rPr lang="es-ES" sz="1400" dirty="0" smtClean="0">
                <a:solidFill>
                  <a:schemeClr val="bg1"/>
                </a:solidFill>
              </a:rPr>
              <a:t>Psoriasis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Hepatitis autoinmune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Cirrosis biliar primaria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Artritis </a:t>
            </a:r>
            <a:r>
              <a:rPr lang="es-ES" sz="1400" dirty="0" err="1" smtClean="0">
                <a:solidFill>
                  <a:schemeClr val="bg1"/>
                </a:solidFill>
              </a:rPr>
              <a:t>Reumatoidea</a:t>
            </a:r>
            <a:endParaRPr lang="es-ES" sz="1400" dirty="0" smtClean="0">
              <a:solidFill>
                <a:schemeClr val="bg1"/>
              </a:solidFill>
            </a:endParaRPr>
          </a:p>
          <a:p>
            <a:pPr eaLnBrk="1" hangingPunct="1"/>
            <a:endParaRPr lang="es-ES" sz="1800" dirty="0" smtClean="0">
              <a:solidFill>
                <a:schemeClr val="bg1"/>
              </a:solidFill>
            </a:endParaRPr>
          </a:p>
        </p:txBody>
      </p:sp>
      <p:sp>
        <p:nvSpPr>
          <p:cNvPr id="76805" name="3 Rectángulo"/>
          <p:cNvSpPr>
            <a:spLocks noChangeArrowheads="1"/>
          </p:cNvSpPr>
          <p:nvPr/>
        </p:nvSpPr>
        <p:spPr bwMode="auto">
          <a:xfrm>
            <a:off x="214283" y="142852"/>
            <a:ext cx="7858125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i="1" dirty="0" smtClean="0">
                <a:solidFill>
                  <a:schemeClr val="bg1"/>
                </a:solidFill>
              </a:rPr>
              <a:t>Grupos </a:t>
            </a:r>
            <a:r>
              <a:rPr lang="es-ES" sz="2800" i="1" dirty="0">
                <a:solidFill>
                  <a:schemeClr val="bg1"/>
                </a:solidFill>
              </a:rPr>
              <a:t>de riesgo</a:t>
            </a:r>
          </a:p>
          <a:p>
            <a:endParaRPr lang="es-AR" sz="2800" b="1" i="1" dirty="0">
              <a:solidFill>
                <a:schemeClr val="bg1"/>
              </a:solidFill>
            </a:endParaRPr>
          </a:p>
          <a:p>
            <a:endParaRPr lang="es-AR" b="1" i="1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Se consideran grupos de riesgo para padecer la enfermedad a los </a:t>
            </a:r>
            <a:r>
              <a:rPr lang="es-ES" dirty="0">
                <a:solidFill>
                  <a:srgbClr val="FFFF00"/>
                </a:solidFill>
              </a:rPr>
              <a:t>familiares de primer grado de pacientes celíacos: </a:t>
            </a:r>
          </a:p>
          <a:p>
            <a:r>
              <a:rPr lang="es-ES" dirty="0">
                <a:solidFill>
                  <a:schemeClr val="bg1"/>
                </a:solidFill>
              </a:rPr>
              <a:t>Padres, hermanos e hijos de pacientes celíacos </a:t>
            </a:r>
            <a:r>
              <a:rPr lang="es-ES" dirty="0">
                <a:solidFill>
                  <a:srgbClr val="FFFF00"/>
                </a:solidFill>
              </a:rPr>
              <a:t>(</a:t>
            </a:r>
            <a:r>
              <a:rPr lang="es-ES" dirty="0" smtClean="0">
                <a:solidFill>
                  <a:srgbClr val="FFFF00"/>
                </a:solidFill>
              </a:rPr>
              <a:t>5-20 %).</a:t>
            </a:r>
            <a:endParaRPr lang="es-ES" dirty="0">
              <a:solidFill>
                <a:srgbClr val="FFFF00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También corresponden a </a:t>
            </a:r>
            <a:r>
              <a:rPr lang="es-ES" dirty="0" smtClean="0">
                <a:solidFill>
                  <a:schemeClr val="bg1"/>
                </a:solidFill>
              </a:rPr>
              <a:t>este grupo los </a:t>
            </a:r>
            <a:r>
              <a:rPr lang="es-ES" dirty="0">
                <a:solidFill>
                  <a:schemeClr val="bg1"/>
                </a:solidFill>
              </a:rPr>
              <a:t>pacientes con </a:t>
            </a:r>
            <a:r>
              <a:rPr lang="es-ES" dirty="0">
                <a:solidFill>
                  <a:srgbClr val="FFFF00"/>
                </a:solidFill>
              </a:rPr>
              <a:t>enfermedades auto inmunes asociadas.</a:t>
            </a:r>
          </a:p>
          <a:p>
            <a:endParaRPr lang="es-ES" dirty="0"/>
          </a:p>
        </p:txBody>
      </p:sp>
      <p:graphicFrame>
        <p:nvGraphicFramePr>
          <p:cNvPr id="76802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8194" name="Imagen de mapa de bits" r:id="rId3" imgW="885949" imgH="952633" progId="PBrush">
              <p:embed/>
            </p:oleObj>
          </a:graphicData>
        </a:graphic>
      </p:graphicFrame>
      <p:pic>
        <p:nvPicPr>
          <p:cNvPr id="8195" name="Picture 3" descr="C:\Documents and Settings\Usuario\Mis documentos\Mis imágenes\atenc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9040" y="3966926"/>
            <a:ext cx="1447803" cy="1390901"/>
          </a:xfrm>
          <a:prstGeom prst="rect">
            <a:avLst/>
          </a:prstGeom>
          <a:noFill/>
        </p:spPr>
      </p:pic>
      <p:sp>
        <p:nvSpPr>
          <p:cNvPr id="7" name="6 Cerrar llave"/>
          <p:cNvSpPr/>
          <p:nvPr/>
        </p:nvSpPr>
        <p:spPr>
          <a:xfrm>
            <a:off x="6286513" y="2786058"/>
            <a:ext cx="928695" cy="378621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90051"/>
            <a:ext cx="857256" cy="1024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0035" y="2000241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s-ES" sz="2400" dirty="0" smtClean="0">
                <a:solidFill>
                  <a:schemeClr val="bg1"/>
                </a:solidFill>
              </a:rPr>
              <a:t>Puede presentarse durante  muchos años en forma totalmente  </a:t>
            </a:r>
            <a:r>
              <a:rPr lang="es-ES" sz="2400" dirty="0" smtClean="0">
                <a:solidFill>
                  <a:srgbClr val="FFFF00"/>
                </a:solidFill>
              </a:rPr>
              <a:t>asintomática o manifestarse con signos digestivos muy leves.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/>
            <a:endParaRPr lang="es-ES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s-ES" sz="2400" dirty="0" smtClean="0">
                <a:solidFill>
                  <a:srgbClr val="FFFF00"/>
                </a:solidFill>
              </a:rPr>
              <a:t>Otras veces</a:t>
            </a:r>
            <a:r>
              <a:rPr lang="es-ES" sz="2400" dirty="0" smtClean="0">
                <a:solidFill>
                  <a:schemeClr val="bg1"/>
                </a:solidFill>
              </a:rPr>
              <a:t> se manifiesta por primera vez , </a:t>
            </a:r>
            <a:r>
              <a:rPr lang="es-ES" sz="2400" dirty="0" smtClean="0">
                <a:solidFill>
                  <a:srgbClr val="FFFF00"/>
                </a:solidFill>
              </a:rPr>
              <a:t>a edades muy avanzadas</a:t>
            </a:r>
            <a:r>
              <a:rPr lang="es-ES" sz="2400" dirty="0" smtClean="0">
                <a:solidFill>
                  <a:schemeClr val="bg1"/>
                </a:solidFill>
              </a:rPr>
              <a:t> , siguiendo a  periodos  de </a:t>
            </a:r>
            <a:r>
              <a:rPr lang="es-ES" sz="2400" dirty="0" smtClean="0">
                <a:solidFill>
                  <a:srgbClr val="66FF33"/>
                </a:solidFill>
              </a:rPr>
              <a:t>estrés</a:t>
            </a:r>
            <a:r>
              <a:rPr lang="es-ES" sz="2400" dirty="0" smtClean="0">
                <a:solidFill>
                  <a:schemeClr val="bg1"/>
                </a:solidFill>
              </a:rPr>
              <a:t> importantes y prolongados o a cuadros de  </a:t>
            </a:r>
            <a:r>
              <a:rPr lang="es-ES" sz="2400" dirty="0" smtClean="0">
                <a:solidFill>
                  <a:srgbClr val="66FF33"/>
                </a:solidFill>
              </a:rPr>
              <a:t>agotamiento  físico</a:t>
            </a:r>
            <a:r>
              <a:rPr lang="es-ES" sz="2400" dirty="0" smtClean="0">
                <a:solidFill>
                  <a:schemeClr val="bg1"/>
                </a:solidFill>
              </a:rPr>
              <a:t> y o </a:t>
            </a:r>
            <a:r>
              <a:rPr lang="es-ES" sz="2400" dirty="0" smtClean="0">
                <a:solidFill>
                  <a:srgbClr val="66FF33"/>
                </a:solidFill>
              </a:rPr>
              <a:t>emocional</a:t>
            </a:r>
            <a:r>
              <a:rPr lang="es-ES" sz="2400" dirty="0" smtClean="0">
                <a:solidFill>
                  <a:schemeClr val="bg1"/>
                </a:solidFill>
              </a:rPr>
              <a:t>, o bien siguiendo a </a:t>
            </a:r>
            <a:r>
              <a:rPr lang="es-ES" sz="2400" dirty="0" smtClean="0">
                <a:solidFill>
                  <a:srgbClr val="66FF33"/>
                </a:solidFill>
              </a:rPr>
              <a:t>procesos infecciosos</a:t>
            </a:r>
            <a:r>
              <a:rPr lang="es-ES" sz="2400" dirty="0" smtClean="0">
                <a:solidFill>
                  <a:schemeClr val="bg1"/>
                </a:solidFill>
              </a:rPr>
              <a:t> , especialmente  de origen viral.</a:t>
            </a:r>
          </a:p>
          <a:p>
            <a:pPr eaLnBrk="1" hangingPunct="1">
              <a:buFontTx/>
              <a:buNone/>
            </a:pPr>
            <a:endParaRPr lang="es-ES" sz="2400" dirty="0" smtClean="0"/>
          </a:p>
        </p:txBody>
      </p:sp>
      <p:sp>
        <p:nvSpPr>
          <p:cNvPr id="1638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14290"/>
            <a:ext cx="7772400" cy="1143000"/>
          </a:xfrm>
          <a:solidFill>
            <a:schemeClr val="tx1"/>
          </a:solidFill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es-ES" sz="2800" smtClean="0">
                <a:solidFill>
                  <a:srgbClr val="FFCC00"/>
                </a:solidFill>
              </a:rPr>
              <a:t>ENFERMEDAD CELIACA: Generalidades</a:t>
            </a:r>
            <a:r>
              <a:rPr lang="es-ES" smtClean="0"/>
              <a:t> </a:t>
            </a:r>
          </a:p>
        </p:txBody>
      </p:sp>
      <p:graphicFrame>
        <p:nvGraphicFramePr>
          <p:cNvPr id="16386" name="Object 7"/>
          <p:cNvGraphicFramePr>
            <a:graphicFrameLocks noChangeAspect="1"/>
          </p:cNvGraphicFramePr>
          <p:nvPr/>
        </p:nvGraphicFramePr>
        <p:xfrm>
          <a:off x="7543802" y="142852"/>
          <a:ext cx="1363663" cy="1466850"/>
        </p:xfrm>
        <a:graphic>
          <a:graphicData uri="http://schemas.openxmlformats.org/presentationml/2006/ole">
            <p:oleObj spid="_x0000_s72706" name="Imagen de mapa de bits" r:id="rId3" imgW="885949" imgH="952633" progId="PBrush">
              <p:embed/>
            </p:oleObj>
          </a:graphicData>
        </a:graphic>
      </p:graphicFrame>
      <p:pic>
        <p:nvPicPr>
          <p:cNvPr id="5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291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33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u="sng" smtClean="0">
                <a:solidFill>
                  <a:schemeClr val="bg1"/>
                </a:solidFill>
              </a:rPr>
              <a:t/>
            </a:r>
            <a:br>
              <a:rPr lang="es-ES" u="sng" smtClean="0">
                <a:solidFill>
                  <a:schemeClr val="bg1"/>
                </a:solidFill>
              </a:rPr>
            </a:br>
            <a:r>
              <a:rPr lang="es-ES" u="sng" smtClean="0">
                <a:solidFill>
                  <a:schemeClr val="bg1"/>
                </a:solidFill>
              </a:rPr>
              <a:t/>
            </a:r>
            <a:br>
              <a:rPr lang="es-ES" u="sng" smtClean="0">
                <a:solidFill>
                  <a:schemeClr val="bg1"/>
                </a:solidFill>
              </a:rPr>
            </a:br>
            <a:r>
              <a:rPr lang="es-ES" sz="360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br>
              <a:rPr lang="es-ES" sz="3600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es-ES" sz="360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59396" name="Rectangle 3"/>
          <p:cNvSpPr>
            <a:spLocks noChangeArrowheads="1"/>
          </p:cNvSpPr>
          <p:nvPr/>
        </p:nvSpPr>
        <p:spPr bwMode="auto">
          <a:xfrm>
            <a:off x="1214414" y="152400"/>
            <a:ext cx="6786586" cy="8382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>
                <a:solidFill>
                  <a:srgbClr val="FFCC00"/>
                </a:solidFill>
              </a:rPr>
              <a:t>ENFERMEDAD CELIACA:</a:t>
            </a:r>
            <a:r>
              <a:rPr lang="es-ES" sz="440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59394" name="Object 4"/>
          <p:cNvGraphicFramePr>
            <a:graphicFrameLocks noChangeAspect="1"/>
          </p:cNvGraphicFramePr>
          <p:nvPr/>
        </p:nvGraphicFramePr>
        <p:xfrm>
          <a:off x="8001000" y="0"/>
          <a:ext cx="990600" cy="1066800"/>
        </p:xfrm>
        <a:graphic>
          <a:graphicData uri="http://schemas.openxmlformats.org/presentationml/2006/ole">
            <p:oleObj spid="_x0000_s99330" name="Imagen de mapa de bits" r:id="rId3" imgW="885949" imgH="952633" progId="PBrush">
              <p:embed/>
            </p:oleObj>
          </a:graphicData>
        </a:graphic>
      </p:graphicFrame>
      <p:pic>
        <p:nvPicPr>
          <p:cNvPr id="59397" name="Picture 5" descr="enf celeaca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3301" y="1066800"/>
            <a:ext cx="412115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enf celiaca 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0668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 descr="enf celiaca 5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241676"/>
            <a:ext cx="3641725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8" descr="enf celiaca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2" y="3276600"/>
            <a:ext cx="16795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9" descr="enf celiaca 5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5181601"/>
            <a:ext cx="48006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10" descr="enf celiaca 4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67000" y="5208589"/>
            <a:ext cx="25146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76" y="71414"/>
            <a:ext cx="714348" cy="853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" y="214291"/>
            <a:ext cx="785814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6498" name="1 Rectángulo"/>
          <p:cNvSpPr>
            <a:spLocks noChangeArrowheads="1"/>
          </p:cNvSpPr>
          <p:nvPr/>
        </p:nvSpPr>
        <p:spPr bwMode="auto">
          <a:xfrm>
            <a:off x="285752" y="428626"/>
            <a:ext cx="8429625" cy="526297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dirty="0" smtClean="0">
                <a:solidFill>
                  <a:srgbClr val="00B0F0"/>
                </a:solidFill>
              </a:rPr>
              <a:t>Si </a:t>
            </a:r>
            <a:r>
              <a:rPr lang="es-ES" sz="2400" dirty="0">
                <a:solidFill>
                  <a:srgbClr val="00B0F0"/>
                </a:solidFill>
              </a:rPr>
              <a:t>el diagnóstico se </a:t>
            </a:r>
            <a:r>
              <a:rPr lang="es-ES" sz="2400" dirty="0" smtClean="0">
                <a:solidFill>
                  <a:srgbClr val="00B0F0"/>
                </a:solidFill>
              </a:rPr>
              <a:t>retrasa ,  </a:t>
            </a:r>
            <a:r>
              <a:rPr lang="es-ES" sz="2400" dirty="0">
                <a:solidFill>
                  <a:srgbClr val="00B0F0"/>
                </a:solidFill>
              </a:rPr>
              <a:t>puede aparecer </a:t>
            </a:r>
            <a:r>
              <a:rPr lang="es-ES" sz="2400" dirty="0" smtClean="0">
                <a:solidFill>
                  <a:srgbClr val="00B0F0"/>
                </a:solidFill>
              </a:rPr>
              <a:t> el cuadro </a:t>
            </a:r>
          </a:p>
          <a:p>
            <a:r>
              <a:rPr lang="es-ES" sz="2400" dirty="0" smtClean="0">
                <a:solidFill>
                  <a:srgbClr val="00B0F0"/>
                </a:solidFill>
              </a:rPr>
              <a:t>conocido como crisis </a:t>
            </a:r>
            <a:r>
              <a:rPr lang="es-ES" sz="2400" dirty="0">
                <a:solidFill>
                  <a:srgbClr val="00B0F0"/>
                </a:solidFill>
              </a:rPr>
              <a:t>celíaca : </a:t>
            </a:r>
          </a:p>
          <a:p>
            <a:endParaRPr lang="es-ES" sz="18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1800" dirty="0">
                <a:solidFill>
                  <a:schemeClr val="bg1"/>
                </a:solidFill>
              </a:rPr>
              <a:t>Diarrea </a:t>
            </a:r>
            <a:r>
              <a:rPr lang="es-ES" sz="1800" dirty="0" err="1">
                <a:solidFill>
                  <a:schemeClr val="bg1"/>
                </a:solidFill>
              </a:rPr>
              <a:t>esteatorreica</a:t>
            </a:r>
            <a:r>
              <a:rPr lang="es-ES" sz="1800" dirty="0">
                <a:solidFill>
                  <a:schemeClr val="bg1"/>
                </a:solidFill>
              </a:rPr>
              <a:t> muy severa, </a:t>
            </a:r>
          </a:p>
          <a:p>
            <a:pPr>
              <a:buFont typeface="Wingdings" pitchFamily="2" charset="2"/>
              <a:buChar char="Ø"/>
            </a:pPr>
            <a:r>
              <a:rPr lang="es-ES" sz="1800" dirty="0" err="1">
                <a:solidFill>
                  <a:schemeClr val="bg1"/>
                </a:solidFill>
              </a:rPr>
              <a:t>Hipoproteinemia</a:t>
            </a:r>
            <a:r>
              <a:rPr lang="es-ES" sz="1800" dirty="0">
                <a:solidFill>
                  <a:schemeClr val="bg1"/>
                </a:solidFill>
              </a:rPr>
              <a:t>, </a:t>
            </a:r>
          </a:p>
          <a:p>
            <a:pPr>
              <a:buFont typeface="Wingdings" pitchFamily="2" charset="2"/>
              <a:buChar char="Ø"/>
            </a:pPr>
            <a:r>
              <a:rPr lang="es-ES" sz="1800" dirty="0" err="1">
                <a:solidFill>
                  <a:schemeClr val="bg1"/>
                </a:solidFill>
              </a:rPr>
              <a:t>Hipoalbuminemia</a:t>
            </a:r>
            <a:r>
              <a:rPr lang="es-ES" sz="1800" dirty="0">
                <a:solidFill>
                  <a:schemeClr val="bg1"/>
                </a:solidFill>
              </a:rPr>
              <a:t>, </a:t>
            </a:r>
          </a:p>
          <a:p>
            <a:pPr>
              <a:buFont typeface="Wingdings" pitchFamily="2" charset="2"/>
              <a:buChar char="Ø"/>
            </a:pPr>
            <a:r>
              <a:rPr lang="es-ES" sz="1800" dirty="0" err="1" smtClean="0">
                <a:solidFill>
                  <a:schemeClr val="bg1"/>
                </a:solidFill>
              </a:rPr>
              <a:t>Hiporexia</a:t>
            </a:r>
            <a:r>
              <a:rPr lang="es-ES" sz="1800" dirty="0" smtClean="0">
                <a:solidFill>
                  <a:schemeClr val="bg1"/>
                </a:solidFill>
              </a:rPr>
              <a:t> importante . </a:t>
            </a:r>
            <a:endParaRPr lang="es-ES" sz="18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1800" dirty="0">
                <a:solidFill>
                  <a:schemeClr val="bg1"/>
                </a:solidFill>
              </a:rPr>
              <a:t>Edemas de miembros </a:t>
            </a:r>
            <a:r>
              <a:rPr lang="es-ES" sz="1800" dirty="0" smtClean="0">
                <a:solidFill>
                  <a:schemeClr val="bg1"/>
                </a:solidFill>
              </a:rPr>
              <a:t> inferiores</a:t>
            </a:r>
            <a:r>
              <a:rPr lang="es-ES" dirty="0">
                <a:solidFill>
                  <a:schemeClr val="bg1"/>
                </a:solidFill>
              </a:rPr>
              <a:t>.</a:t>
            </a:r>
            <a:endParaRPr lang="es-ES" sz="18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1800" dirty="0" err="1">
                <a:solidFill>
                  <a:schemeClr val="bg1"/>
                </a:solidFill>
              </a:rPr>
              <a:t>Hipocalcemia</a:t>
            </a:r>
            <a:r>
              <a:rPr lang="es-ES" sz="1800" dirty="0">
                <a:solidFill>
                  <a:schemeClr val="bg1"/>
                </a:solidFill>
              </a:rPr>
              <a:t> y/o tetania </a:t>
            </a:r>
          </a:p>
          <a:p>
            <a:pPr>
              <a:buFont typeface="Wingdings" pitchFamily="2" charset="2"/>
              <a:buChar char="Ø"/>
            </a:pPr>
            <a:r>
              <a:rPr lang="es-ES" sz="1800" dirty="0" err="1">
                <a:solidFill>
                  <a:schemeClr val="bg1"/>
                </a:solidFill>
              </a:rPr>
              <a:t>Hipokalemia</a:t>
            </a:r>
            <a:r>
              <a:rPr lang="es-ES" sz="1800" dirty="0">
                <a:solidFill>
                  <a:schemeClr val="bg1"/>
                </a:solidFill>
              </a:rPr>
              <a:t> con repercusión </a:t>
            </a:r>
            <a:r>
              <a:rPr lang="es-ES" sz="1800" dirty="0" err="1">
                <a:solidFill>
                  <a:schemeClr val="bg1"/>
                </a:solidFill>
              </a:rPr>
              <a:t>electrocardiográfica</a:t>
            </a:r>
            <a:r>
              <a:rPr lang="es-ES" sz="1800" dirty="0">
                <a:solidFill>
                  <a:schemeClr val="bg1"/>
                </a:solidFill>
              </a:rPr>
              <a:t>. </a:t>
            </a:r>
          </a:p>
          <a:p>
            <a:endParaRPr lang="es-ES" sz="1800" dirty="0">
              <a:solidFill>
                <a:schemeClr val="bg1"/>
              </a:solidFill>
            </a:endParaRPr>
          </a:p>
          <a:p>
            <a:r>
              <a:rPr lang="es-ES" sz="1800" dirty="0">
                <a:solidFill>
                  <a:srgbClr val="FFFF00"/>
                </a:solidFill>
              </a:rPr>
              <a:t>Este cuadro requiere internación y corrección </a:t>
            </a:r>
            <a:r>
              <a:rPr lang="es-ES" sz="1800" dirty="0" err="1">
                <a:solidFill>
                  <a:srgbClr val="FFFF00"/>
                </a:solidFill>
              </a:rPr>
              <a:t>hidroelectrolítica</a:t>
            </a:r>
            <a:r>
              <a:rPr lang="es-ES" sz="1800" dirty="0">
                <a:solidFill>
                  <a:srgbClr val="FFFF00"/>
                </a:solidFill>
              </a:rPr>
              <a:t> (sodio y potasio), </a:t>
            </a:r>
          </a:p>
          <a:p>
            <a:r>
              <a:rPr lang="es-ES" sz="1800" dirty="0">
                <a:solidFill>
                  <a:srgbClr val="FFFF00"/>
                </a:solidFill>
              </a:rPr>
              <a:t>aporte de minerales (hierro y calcio) y micronutrientes (zinc). </a:t>
            </a:r>
            <a:r>
              <a:rPr lang="es-ES" sz="1800" dirty="0" smtClean="0">
                <a:solidFill>
                  <a:srgbClr val="FFFF00"/>
                </a:solidFill>
              </a:rPr>
              <a:t> </a:t>
            </a:r>
          </a:p>
          <a:p>
            <a:endParaRPr lang="es-ES" sz="1800" dirty="0">
              <a:solidFill>
                <a:schemeClr val="bg1"/>
              </a:solidFill>
            </a:endParaRPr>
          </a:p>
          <a:p>
            <a:r>
              <a:rPr lang="es-ES" sz="1800" dirty="0">
                <a:solidFill>
                  <a:schemeClr val="bg1"/>
                </a:solidFill>
              </a:rPr>
              <a:t>Muy frecuentemente, se requiere una alimentación forzada con sonda </a:t>
            </a:r>
            <a:r>
              <a:rPr lang="es-ES" sz="1800" dirty="0" err="1">
                <a:solidFill>
                  <a:schemeClr val="bg1"/>
                </a:solidFill>
              </a:rPr>
              <a:t>nasogástrica</a:t>
            </a:r>
            <a:r>
              <a:rPr lang="es-ES" sz="1800" dirty="0">
                <a:solidFill>
                  <a:schemeClr val="bg1"/>
                </a:solidFill>
              </a:rPr>
              <a:t> con fórmulas especiales que sean sin lactosa y con caseína, </a:t>
            </a:r>
          </a:p>
          <a:p>
            <a:r>
              <a:rPr lang="es-ES" sz="1800" dirty="0">
                <a:solidFill>
                  <a:schemeClr val="bg1"/>
                </a:solidFill>
              </a:rPr>
              <a:t>o a base de hidrolizado proteico y con grasas en un 50% como triglicéridos de cadena media</a:t>
            </a:r>
            <a:r>
              <a:rPr lang="es-ES" sz="1800" dirty="0" smtClean="0">
                <a:solidFill>
                  <a:schemeClr val="bg1"/>
                </a:solidFill>
              </a:rPr>
              <a:t>. ( </a:t>
            </a:r>
            <a:r>
              <a:rPr lang="es-ES" sz="1800" dirty="0" err="1" smtClean="0">
                <a:solidFill>
                  <a:schemeClr val="bg1"/>
                </a:solidFill>
              </a:rPr>
              <a:t>Kas</a:t>
            </a:r>
            <a:r>
              <a:rPr lang="es-ES" sz="1800" dirty="0" smtClean="0">
                <a:solidFill>
                  <a:schemeClr val="bg1"/>
                </a:solidFill>
              </a:rPr>
              <a:t> 100 )</a:t>
            </a:r>
            <a:endParaRPr lang="es-ES" sz="1800" dirty="0">
              <a:solidFill>
                <a:schemeClr val="bg1"/>
              </a:solidFill>
            </a:endParaRPr>
          </a:p>
        </p:txBody>
      </p:sp>
      <p:graphicFrame>
        <p:nvGraphicFramePr>
          <p:cNvPr id="43010" name="Object 4"/>
          <p:cNvGraphicFramePr>
            <a:graphicFrameLocks noChangeAspect="1"/>
          </p:cNvGraphicFramePr>
          <p:nvPr/>
        </p:nvGraphicFramePr>
        <p:xfrm>
          <a:off x="8081964" y="0"/>
          <a:ext cx="1062037" cy="1143000"/>
        </p:xfrm>
        <a:graphic>
          <a:graphicData uri="http://schemas.openxmlformats.org/presentationml/2006/ole">
            <p:oleObj spid="_x0000_s43010" name="Imagen de mapa de bits" r:id="rId3" imgW="885949" imgH="952633" progId="PBrush">
              <p:embed/>
            </p:oleObj>
          </a:graphicData>
        </a:graphic>
      </p:graphicFrame>
      <p:pic>
        <p:nvPicPr>
          <p:cNvPr id="5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5429264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42977" y="1571612"/>
            <a:ext cx="59706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Complicación  de la Enfermedad Celiaca</a:t>
            </a:r>
          </a:p>
          <a:p>
            <a:r>
              <a:rPr lang="es-ES" sz="2800" dirty="0" smtClean="0">
                <a:solidFill>
                  <a:schemeClr val="bg1"/>
                </a:solidFill>
              </a:rPr>
              <a:t>A largo plazo. 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000100" y="1214422"/>
            <a:ext cx="6572296" cy="18573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142976" y="3286125"/>
            <a:ext cx="2630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Linfoma Intestinal . 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5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6258" y="285729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1 Rectángulo"/>
          <p:cNvSpPr>
            <a:spLocks noChangeArrowheads="1"/>
          </p:cNvSpPr>
          <p:nvPr/>
        </p:nvSpPr>
        <p:spPr bwMode="auto">
          <a:xfrm>
            <a:off x="357189" y="214314"/>
            <a:ext cx="828675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smtClean="0">
                <a:solidFill>
                  <a:srgbClr val="FF0000"/>
                </a:solidFill>
              </a:rPr>
              <a:t>Diagnóstico : </a:t>
            </a:r>
            <a:endParaRPr lang="es-ES" sz="2800" b="1" dirty="0">
              <a:solidFill>
                <a:srgbClr val="FF0000"/>
              </a:solidFill>
            </a:endParaRPr>
          </a:p>
          <a:p>
            <a:r>
              <a:rPr lang="es-ES" sz="2800" b="1" dirty="0">
                <a:solidFill>
                  <a:srgbClr val="FFFF00"/>
                </a:solidFill>
              </a:rPr>
              <a:t>¿Cómo se realiza el </a:t>
            </a:r>
            <a:r>
              <a:rPr lang="es-ES" sz="2800" b="1" dirty="0" smtClean="0">
                <a:solidFill>
                  <a:srgbClr val="FFFF00"/>
                </a:solidFill>
              </a:rPr>
              <a:t>rastreo</a:t>
            </a:r>
          </a:p>
          <a:p>
            <a:r>
              <a:rPr lang="es-ES" sz="2800" b="1" dirty="0" smtClean="0">
                <a:solidFill>
                  <a:srgbClr val="FFFF00"/>
                </a:solidFill>
              </a:rPr>
              <a:t> </a:t>
            </a:r>
            <a:r>
              <a:rPr lang="es-ES" sz="2800" b="1" dirty="0">
                <a:solidFill>
                  <a:srgbClr val="FFFF00"/>
                </a:solidFill>
              </a:rPr>
              <a:t>de la Enfermedad Celíaca?</a:t>
            </a:r>
            <a:endParaRPr lang="es-ES" sz="2800" dirty="0">
              <a:solidFill>
                <a:srgbClr val="FFFF00"/>
              </a:solidFill>
            </a:endParaRPr>
          </a:p>
        </p:txBody>
      </p:sp>
      <p:sp>
        <p:nvSpPr>
          <p:cNvPr id="116739" name="2 Rectángulo"/>
          <p:cNvSpPr>
            <a:spLocks noChangeArrowheads="1"/>
          </p:cNvSpPr>
          <p:nvPr/>
        </p:nvSpPr>
        <p:spPr bwMode="auto">
          <a:xfrm>
            <a:off x="428597" y="2071679"/>
            <a:ext cx="8715404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El rastreo de EC debería realizarse ante la sospecha clínica en niños y</a:t>
            </a:r>
          </a:p>
          <a:p>
            <a:r>
              <a:rPr lang="es-ES" dirty="0">
                <a:solidFill>
                  <a:srgbClr val="FFFF00"/>
                </a:solidFill>
              </a:rPr>
              <a:t>adultos que posean síntomas típicos, atípicos o que pertenezcan a un grupo</a:t>
            </a:r>
          </a:p>
          <a:p>
            <a:r>
              <a:rPr lang="es-ES" dirty="0">
                <a:solidFill>
                  <a:srgbClr val="FFFF00"/>
                </a:solidFill>
              </a:rPr>
              <a:t>de riesgo</a:t>
            </a:r>
            <a:r>
              <a:rPr lang="es-ES" dirty="0" smtClean="0">
                <a:solidFill>
                  <a:srgbClr val="FFFF00"/>
                </a:solidFill>
              </a:rPr>
              <a:t>.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Los marcadores séricos (anticuerpos) son de gran utilidad como indicadores</a:t>
            </a:r>
          </a:p>
          <a:p>
            <a:r>
              <a:rPr lang="es-ES" dirty="0">
                <a:solidFill>
                  <a:schemeClr val="bg1"/>
                </a:solidFill>
              </a:rPr>
              <a:t>de EC, si bien la biopsia intestinal sigue siendo el patrón oro para</a:t>
            </a:r>
          </a:p>
          <a:p>
            <a:r>
              <a:rPr lang="es-ES" dirty="0">
                <a:solidFill>
                  <a:schemeClr val="bg1"/>
                </a:solidFill>
              </a:rPr>
              <a:t>establecer el diagnóstico. </a:t>
            </a:r>
            <a:endParaRPr lang="es-ES" dirty="0" smtClean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rgbClr val="FFFF00"/>
                </a:solidFill>
              </a:rPr>
              <a:t>La </a:t>
            </a:r>
            <a:r>
              <a:rPr lang="es-ES" dirty="0">
                <a:solidFill>
                  <a:srgbClr val="FFFF00"/>
                </a:solidFill>
              </a:rPr>
              <a:t>negatividad de estos marcadores no excluye definitivamente </a:t>
            </a:r>
            <a:r>
              <a:rPr lang="es-ES" dirty="0" smtClean="0">
                <a:solidFill>
                  <a:srgbClr val="FFFF00"/>
                </a:solidFill>
              </a:rPr>
              <a:t>el diagnóstico.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Los </a:t>
            </a:r>
            <a:r>
              <a:rPr lang="es-ES" dirty="0">
                <a:solidFill>
                  <a:schemeClr val="bg1"/>
                </a:solidFill>
              </a:rPr>
              <a:t>marcadores disponibles son los </a:t>
            </a:r>
            <a:r>
              <a:rPr lang="es-ES" dirty="0" smtClean="0">
                <a:solidFill>
                  <a:schemeClr val="bg1"/>
                </a:solidFill>
              </a:rPr>
              <a:t>siguientes: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• </a:t>
            </a:r>
            <a:r>
              <a:rPr lang="es-ES" dirty="0">
                <a:solidFill>
                  <a:schemeClr val="bg1"/>
                </a:solidFill>
              </a:rPr>
              <a:t>Anticuerpos </a:t>
            </a:r>
            <a:r>
              <a:rPr lang="es-ES" dirty="0" err="1">
                <a:solidFill>
                  <a:schemeClr val="bg1"/>
                </a:solidFill>
              </a:rPr>
              <a:t>antigliadina</a:t>
            </a:r>
            <a:r>
              <a:rPr lang="es-ES" dirty="0">
                <a:solidFill>
                  <a:schemeClr val="bg1"/>
                </a:solidFill>
              </a:rPr>
              <a:t> (AGA): Pueden ser de clase </a:t>
            </a:r>
            <a:r>
              <a:rPr lang="es-ES" dirty="0" err="1">
                <a:solidFill>
                  <a:schemeClr val="bg1"/>
                </a:solidFill>
              </a:rPr>
              <a:t>IgA</a:t>
            </a:r>
            <a:r>
              <a:rPr lang="es-ES" dirty="0">
                <a:solidFill>
                  <a:schemeClr val="bg1"/>
                </a:solidFill>
              </a:rPr>
              <a:t> como </a:t>
            </a:r>
            <a:r>
              <a:rPr lang="es-ES" dirty="0" err="1">
                <a:solidFill>
                  <a:srgbClr val="FFFF00"/>
                </a:solidFill>
              </a:rPr>
              <a:t>IgG</a:t>
            </a:r>
            <a:r>
              <a:rPr lang="es-ES" dirty="0" smtClean="0">
                <a:solidFill>
                  <a:srgbClr val="FFFF00"/>
                </a:solidFill>
              </a:rPr>
              <a:t>.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   Anticuerpos </a:t>
            </a:r>
            <a:r>
              <a:rPr lang="es-ES" dirty="0" err="1" smtClean="0">
                <a:solidFill>
                  <a:schemeClr val="bg1"/>
                </a:solidFill>
              </a:rPr>
              <a:t>antigliadina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deaminada</a:t>
            </a:r>
            <a:r>
              <a:rPr lang="es-ES" dirty="0" smtClean="0">
                <a:solidFill>
                  <a:schemeClr val="bg1"/>
                </a:solidFill>
              </a:rPr>
              <a:t> (DAGA): Pueden ser de clase </a:t>
            </a:r>
            <a:r>
              <a:rPr lang="es-ES" dirty="0" err="1" smtClean="0">
                <a:solidFill>
                  <a:srgbClr val="FFFF00"/>
                </a:solidFill>
              </a:rPr>
              <a:t>IgA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smtClean="0">
                <a:solidFill>
                  <a:schemeClr val="bg1"/>
                </a:solidFill>
              </a:rPr>
              <a:t>como </a:t>
            </a:r>
            <a:r>
              <a:rPr lang="es-ES" dirty="0" err="1" smtClean="0">
                <a:solidFill>
                  <a:schemeClr val="bg1"/>
                </a:solidFill>
              </a:rPr>
              <a:t>IgG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• Anticuerpos </a:t>
            </a:r>
            <a:r>
              <a:rPr lang="es-ES" dirty="0" err="1">
                <a:solidFill>
                  <a:schemeClr val="bg1"/>
                </a:solidFill>
              </a:rPr>
              <a:t>antiendomisio</a:t>
            </a:r>
            <a:r>
              <a:rPr lang="es-ES" dirty="0">
                <a:solidFill>
                  <a:schemeClr val="bg1"/>
                </a:solidFill>
              </a:rPr>
              <a:t> (EMA): Pueden ser de clase </a:t>
            </a:r>
            <a:r>
              <a:rPr lang="es-ES" dirty="0" err="1" smtClean="0">
                <a:solidFill>
                  <a:srgbClr val="FFFF00"/>
                </a:solidFill>
              </a:rPr>
              <a:t>IgA</a:t>
            </a:r>
            <a:r>
              <a:rPr lang="es-ES" dirty="0" smtClean="0">
                <a:solidFill>
                  <a:schemeClr val="bg1"/>
                </a:solidFill>
              </a:rPr>
              <a:t> como </a:t>
            </a:r>
            <a:r>
              <a:rPr lang="es-ES" dirty="0" err="1">
                <a:solidFill>
                  <a:schemeClr val="bg1"/>
                </a:solidFill>
              </a:rPr>
              <a:t>IgG</a:t>
            </a:r>
            <a:r>
              <a:rPr lang="es-ES" dirty="0">
                <a:solidFill>
                  <a:schemeClr val="bg1"/>
                </a:solidFill>
              </a:rPr>
              <a:t>.</a:t>
            </a:r>
          </a:p>
          <a:p>
            <a:r>
              <a:rPr lang="es-ES" dirty="0">
                <a:solidFill>
                  <a:schemeClr val="bg1"/>
                </a:solidFill>
              </a:rPr>
              <a:t>• Anticuerpos </a:t>
            </a:r>
            <a:r>
              <a:rPr lang="es-ES" dirty="0" err="1">
                <a:solidFill>
                  <a:schemeClr val="bg1"/>
                </a:solidFill>
              </a:rPr>
              <a:t>antitransglutaminasa</a:t>
            </a:r>
            <a:r>
              <a:rPr lang="es-ES" dirty="0">
                <a:solidFill>
                  <a:schemeClr val="bg1"/>
                </a:solidFill>
              </a:rPr>
              <a:t> tisular humana (a-</a:t>
            </a:r>
            <a:r>
              <a:rPr lang="es-ES" dirty="0" err="1">
                <a:solidFill>
                  <a:schemeClr val="bg1"/>
                </a:solidFill>
              </a:rPr>
              <a:t>tTG</a:t>
            </a:r>
            <a:r>
              <a:rPr lang="es-ES" dirty="0">
                <a:solidFill>
                  <a:schemeClr val="bg1"/>
                </a:solidFill>
              </a:rPr>
              <a:t>): </a:t>
            </a:r>
            <a:r>
              <a:rPr lang="es-ES" dirty="0" smtClean="0">
                <a:solidFill>
                  <a:schemeClr val="bg1"/>
                </a:solidFill>
              </a:rPr>
              <a:t>Pueden ser </a:t>
            </a:r>
            <a:r>
              <a:rPr lang="es-ES" dirty="0">
                <a:solidFill>
                  <a:schemeClr val="bg1"/>
                </a:solidFill>
              </a:rPr>
              <a:t>de clase </a:t>
            </a:r>
            <a:r>
              <a:rPr lang="es-ES" dirty="0" err="1" smtClean="0">
                <a:solidFill>
                  <a:srgbClr val="FFFF00"/>
                </a:solidFill>
              </a:rPr>
              <a:t>IgA</a:t>
            </a:r>
            <a:r>
              <a:rPr lang="es-ES" dirty="0" smtClean="0">
                <a:solidFill>
                  <a:srgbClr val="FFFF00"/>
                </a:solidFill>
              </a:rPr>
              <a:t> o </a:t>
            </a:r>
            <a:r>
              <a:rPr lang="es-ES" dirty="0" err="1" smtClean="0">
                <a:solidFill>
                  <a:srgbClr val="FFFF00"/>
                </a:solidFill>
              </a:rPr>
              <a:t>IgG</a:t>
            </a:r>
            <a:r>
              <a:rPr lang="es-ES" dirty="0" smtClean="0">
                <a:solidFill>
                  <a:srgbClr val="FFFF00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  <p:graphicFrame>
        <p:nvGraphicFramePr>
          <p:cNvPr id="50178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50178" name="Imagen de mapa de bits" r:id="rId3" imgW="885949" imgH="952633" progId="PBrush">
              <p:embed/>
            </p:oleObj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214283" y="0"/>
            <a:ext cx="6715172" cy="17144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1357298"/>
            <a:ext cx="896735" cy="1071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357159" y="1785927"/>
            <a:ext cx="8286776" cy="2714644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7762" name="1 Rectángulo"/>
          <p:cNvSpPr>
            <a:spLocks noChangeArrowheads="1"/>
          </p:cNvSpPr>
          <p:nvPr/>
        </p:nvSpPr>
        <p:spPr bwMode="auto">
          <a:xfrm>
            <a:off x="571473" y="2000242"/>
            <a:ext cx="800099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Si el paciente posee una deficiencia de </a:t>
            </a:r>
            <a:r>
              <a:rPr lang="es-ES" dirty="0" err="1">
                <a:solidFill>
                  <a:schemeClr val="bg1"/>
                </a:solidFill>
              </a:rPr>
              <a:t>IgA</a:t>
            </a:r>
            <a:r>
              <a:rPr lang="es-ES" dirty="0">
                <a:solidFill>
                  <a:schemeClr val="bg1"/>
                </a:solidFill>
              </a:rPr>
              <a:t>, </a:t>
            </a:r>
            <a:r>
              <a:rPr lang="es-ES" dirty="0" smtClean="0">
                <a:solidFill>
                  <a:schemeClr val="bg1"/>
                </a:solidFill>
              </a:rPr>
              <a:t> es decir niveles menores a 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7 </a:t>
            </a:r>
            <a:r>
              <a:rPr lang="pt-BR" dirty="0" err="1">
                <a:solidFill>
                  <a:schemeClr val="bg1"/>
                </a:solidFill>
              </a:rPr>
              <a:t>mg</a:t>
            </a:r>
            <a:r>
              <a:rPr lang="pt-BR" dirty="0">
                <a:solidFill>
                  <a:schemeClr val="bg1"/>
                </a:solidFill>
              </a:rPr>
              <a:t>/dl </a:t>
            </a:r>
            <a:endParaRPr lang="pt-BR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los resultados obtenidos serán falsos negativos. </a:t>
            </a:r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rgbClr val="FFFF00"/>
                </a:solidFill>
              </a:rPr>
              <a:t>Por otro </a:t>
            </a:r>
            <a:r>
              <a:rPr lang="es-ES" dirty="0">
                <a:solidFill>
                  <a:srgbClr val="FFFF00"/>
                </a:solidFill>
              </a:rPr>
              <a:t>lado, los pacientes celíacos pueden presentar un déficit selectivo</a:t>
            </a:r>
          </a:p>
          <a:p>
            <a:r>
              <a:rPr lang="es-ES" dirty="0">
                <a:solidFill>
                  <a:srgbClr val="FFFF00"/>
                </a:solidFill>
              </a:rPr>
              <a:t>de </a:t>
            </a:r>
            <a:r>
              <a:rPr lang="es-ES" dirty="0" err="1">
                <a:solidFill>
                  <a:srgbClr val="FFFF00"/>
                </a:solidFill>
              </a:rPr>
              <a:t>IgA</a:t>
            </a:r>
            <a:r>
              <a:rPr lang="es-ES" dirty="0">
                <a:solidFill>
                  <a:srgbClr val="FFFF00"/>
                </a:solidFill>
              </a:rPr>
              <a:t> con mayor frecuencia que la población </a:t>
            </a:r>
            <a:r>
              <a:rPr lang="es-ES" dirty="0" smtClean="0">
                <a:solidFill>
                  <a:srgbClr val="FFFF00"/>
                </a:solidFill>
              </a:rPr>
              <a:t>general.</a:t>
            </a:r>
            <a:endParaRPr lang="es-ES" dirty="0">
              <a:solidFill>
                <a:srgbClr val="FFFF00"/>
              </a:solidFill>
            </a:endParaRPr>
          </a:p>
        </p:txBody>
      </p:sp>
      <p:graphicFrame>
        <p:nvGraphicFramePr>
          <p:cNvPr id="51202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51202" name="Imagen de mapa de bits" r:id="rId3" imgW="885949" imgH="952633" progId="PBrush">
              <p:embed/>
            </p:oleObj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571472" y="857233"/>
            <a:ext cx="2427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</a:rPr>
              <a:t>Diagnóstico : </a:t>
            </a:r>
            <a:endParaRPr lang="es-ES" sz="3200" dirty="0">
              <a:solidFill>
                <a:srgbClr val="FF0000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71472" y="785794"/>
            <a:ext cx="2500331" cy="7143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5286388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" y="0"/>
            <a:ext cx="7786711" cy="14287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0594" name="1 Rectángulo"/>
          <p:cNvSpPr>
            <a:spLocks noChangeArrowheads="1"/>
          </p:cNvSpPr>
          <p:nvPr/>
        </p:nvSpPr>
        <p:spPr bwMode="auto">
          <a:xfrm>
            <a:off x="214282" y="214291"/>
            <a:ext cx="8286751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 dirty="0">
                <a:solidFill>
                  <a:srgbClr val="FFFF00"/>
                </a:solidFill>
              </a:rPr>
              <a:t>¿Cuál es el valor de los test serológicos en el diagnóstico </a:t>
            </a:r>
            <a:endParaRPr lang="es-ES" sz="2400" b="1" dirty="0" smtClean="0">
              <a:solidFill>
                <a:srgbClr val="FFFF00"/>
              </a:solidFill>
            </a:endParaRPr>
          </a:p>
          <a:p>
            <a:r>
              <a:rPr lang="es-ES" sz="2400" b="1" dirty="0" smtClean="0">
                <a:solidFill>
                  <a:srgbClr val="FFFF00"/>
                </a:solidFill>
              </a:rPr>
              <a:t>de la </a:t>
            </a:r>
            <a:r>
              <a:rPr lang="es-ES" sz="2400" b="1" dirty="0">
                <a:solidFill>
                  <a:srgbClr val="FFFF00"/>
                </a:solidFill>
              </a:rPr>
              <a:t>enfermedad celiaca</a:t>
            </a:r>
            <a:r>
              <a:rPr lang="es-ES" sz="2400" b="1" dirty="0" smtClean="0">
                <a:solidFill>
                  <a:srgbClr val="FFFF00"/>
                </a:solidFill>
              </a:rPr>
              <a:t>?</a:t>
            </a:r>
          </a:p>
          <a:p>
            <a:endParaRPr lang="es-ES" sz="2400" b="1" dirty="0" smtClean="0">
              <a:solidFill>
                <a:schemeClr val="bg1"/>
              </a:solidFill>
            </a:endParaRPr>
          </a:p>
          <a:p>
            <a:endParaRPr lang="es-ES" sz="2400" b="1" dirty="0">
              <a:solidFill>
                <a:schemeClr val="bg1"/>
              </a:solidFill>
            </a:endParaRPr>
          </a:p>
          <a:p>
            <a:endParaRPr lang="es-ES" sz="1600" b="1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El anticuerpo </a:t>
            </a:r>
            <a:r>
              <a:rPr lang="es-E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IgA</a:t>
            </a: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Anti-</a:t>
            </a:r>
            <a:r>
              <a:rPr lang="es-E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Transglutaminasa</a:t>
            </a: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(a-</a:t>
            </a:r>
            <a:r>
              <a:rPr lang="es-E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tTG</a:t>
            </a:r>
            <a:r>
              <a:rPr lang="es-E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s-E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IgA</a:t>
            </a:r>
            <a:r>
              <a:rPr lang="es-E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se</a:t>
            </a:r>
          </a:p>
          <a:p>
            <a:r>
              <a:rPr lang="es-E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encuentra </a:t>
            </a: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universalmente </a:t>
            </a:r>
            <a:r>
              <a:rPr lang="es-E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recomendado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especialmente como primer rastreo. </a:t>
            </a:r>
          </a:p>
          <a:p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 </a:t>
            </a:r>
            <a:r>
              <a:rPr lang="es-E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serología es negativa, </a:t>
            </a: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buscar una posible deficiencia</a:t>
            </a:r>
          </a:p>
          <a:p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ES" sz="2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IgA</a:t>
            </a:r>
            <a:r>
              <a:rPr lang="es-E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s-E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es-E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 se </a:t>
            </a:r>
            <a:r>
              <a:rPr lang="es-E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recomienda utilizar el antígeno leucocitario humano</a:t>
            </a:r>
          </a:p>
          <a:p>
            <a:r>
              <a:rPr lang="es-E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(HLA) DQ2/DQ8 </a:t>
            </a:r>
            <a:r>
              <a:rPr lang="es-ES" sz="20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 el diagnóstico inicial de EC</a:t>
            </a:r>
            <a:r>
              <a:rPr lang="es-ES" sz="20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44034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44034" name="Imagen de mapa de bits" r:id="rId3" imgW="885949" imgH="952633" progId="PBrush">
              <p:embed/>
            </p:oleObj>
          </a:graphicData>
        </a:graphic>
      </p:graphicFrame>
      <p:pic>
        <p:nvPicPr>
          <p:cNvPr id="5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5357826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1 Rectángulo"/>
          <p:cNvSpPr>
            <a:spLocks noChangeArrowheads="1"/>
          </p:cNvSpPr>
          <p:nvPr/>
        </p:nvSpPr>
        <p:spPr bwMode="auto">
          <a:xfrm>
            <a:off x="642911" y="1285875"/>
            <a:ext cx="785818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rgbClr val="FFFF00"/>
                </a:solidFill>
              </a:rPr>
              <a:t>¿</a:t>
            </a:r>
            <a:r>
              <a:rPr lang="es-ES" sz="2400" b="1" dirty="0">
                <a:solidFill>
                  <a:srgbClr val="FFFF00"/>
                </a:solidFill>
              </a:rPr>
              <a:t>Es necesaria la biopsia en pacientes </a:t>
            </a:r>
            <a:r>
              <a:rPr lang="es-ES" sz="2400" b="1" dirty="0" smtClean="0">
                <a:solidFill>
                  <a:srgbClr val="FFFF00"/>
                </a:solidFill>
              </a:rPr>
              <a:t>cuyos </a:t>
            </a:r>
            <a:r>
              <a:rPr lang="es-ES" sz="2400" b="1" dirty="0">
                <a:solidFill>
                  <a:srgbClr val="FFFF00"/>
                </a:solidFill>
              </a:rPr>
              <a:t>test serológicos</a:t>
            </a:r>
          </a:p>
          <a:p>
            <a:r>
              <a:rPr lang="es-ES" sz="2400" b="1" dirty="0">
                <a:solidFill>
                  <a:srgbClr val="FFFF00"/>
                </a:solidFill>
              </a:rPr>
              <a:t>son positivos</a:t>
            </a:r>
            <a:r>
              <a:rPr lang="es-ES" sz="2400" b="1" dirty="0" smtClean="0">
                <a:solidFill>
                  <a:srgbClr val="FFFF00"/>
                </a:solidFill>
              </a:rPr>
              <a:t>?</a:t>
            </a:r>
          </a:p>
          <a:p>
            <a:endParaRPr lang="es-ES" sz="1800" b="1" dirty="0">
              <a:solidFill>
                <a:schemeClr val="bg1"/>
              </a:solidFill>
            </a:endParaRPr>
          </a:p>
          <a:p>
            <a:r>
              <a:rPr lang="es-ES" sz="4400" dirty="0" smtClean="0">
                <a:solidFill>
                  <a:srgbClr val="FF0000"/>
                </a:solidFill>
              </a:rPr>
              <a:t>SI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sz="1800" dirty="0" smtClean="0">
                <a:solidFill>
                  <a:schemeClr val="bg1"/>
                </a:solidFill>
              </a:rPr>
              <a:t>Se </a:t>
            </a:r>
            <a:r>
              <a:rPr lang="es-ES" sz="1800" dirty="0">
                <a:solidFill>
                  <a:schemeClr val="bg1"/>
                </a:solidFill>
              </a:rPr>
              <a:t>recomienda realizar biopsias de intestino delgado proximal</a:t>
            </a:r>
          </a:p>
          <a:p>
            <a:r>
              <a:rPr lang="es-ES" sz="1800" dirty="0">
                <a:solidFill>
                  <a:schemeClr val="bg1"/>
                </a:solidFill>
              </a:rPr>
              <a:t>en todos los pacientes con resultado de anticuerpo </a:t>
            </a:r>
            <a:r>
              <a:rPr lang="es-ES" sz="1800" dirty="0" smtClean="0">
                <a:solidFill>
                  <a:schemeClr val="bg1"/>
                </a:solidFill>
              </a:rPr>
              <a:t>positivos.</a:t>
            </a:r>
            <a:endParaRPr lang="es-ES" sz="1800" dirty="0">
              <a:solidFill>
                <a:schemeClr val="bg1"/>
              </a:solidFill>
            </a:endParaRPr>
          </a:p>
          <a:p>
            <a:endParaRPr lang="es-ES" sz="1800" b="1" dirty="0">
              <a:solidFill>
                <a:schemeClr val="bg1"/>
              </a:solidFill>
            </a:endParaRPr>
          </a:p>
          <a:p>
            <a:r>
              <a:rPr lang="es-ES" sz="1800" dirty="0">
                <a:solidFill>
                  <a:schemeClr val="bg1"/>
                </a:solidFill>
              </a:rPr>
              <a:t>En pacientes con pruebas serológicas a-</a:t>
            </a:r>
            <a:r>
              <a:rPr lang="es-ES" sz="1800" dirty="0" err="1">
                <a:solidFill>
                  <a:schemeClr val="bg1"/>
                </a:solidFill>
              </a:rPr>
              <a:t>tTG</a:t>
            </a:r>
            <a:r>
              <a:rPr lang="es-ES" sz="1800" dirty="0">
                <a:solidFill>
                  <a:schemeClr val="bg1"/>
                </a:solidFill>
              </a:rPr>
              <a:t>-</a:t>
            </a:r>
            <a:r>
              <a:rPr lang="es-ES" sz="1800" dirty="0" err="1">
                <a:solidFill>
                  <a:schemeClr val="bg1"/>
                </a:solidFill>
              </a:rPr>
              <a:t>IgA</a:t>
            </a:r>
            <a:r>
              <a:rPr lang="es-ES" sz="1800" dirty="0">
                <a:solidFill>
                  <a:schemeClr val="bg1"/>
                </a:solidFill>
              </a:rPr>
              <a:t> o Anticuerpos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Anti </a:t>
            </a:r>
            <a:r>
              <a:rPr lang="es-ES" dirty="0" err="1" smtClean="0">
                <a:solidFill>
                  <a:schemeClr val="bg1"/>
                </a:solidFill>
              </a:rPr>
              <a:t>gliadina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sz="1800" dirty="0" err="1" smtClean="0">
                <a:solidFill>
                  <a:schemeClr val="bg1"/>
                </a:solidFill>
              </a:rPr>
              <a:t>IgA</a:t>
            </a:r>
            <a:r>
              <a:rPr lang="es-ES" sz="1800" dirty="0" smtClean="0">
                <a:solidFill>
                  <a:schemeClr val="bg1"/>
                </a:solidFill>
              </a:rPr>
              <a:t> </a:t>
            </a:r>
            <a:r>
              <a:rPr lang="es-ES" sz="1800" dirty="0">
                <a:solidFill>
                  <a:schemeClr val="bg1"/>
                </a:solidFill>
              </a:rPr>
              <a:t>positivas 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sz="1800" dirty="0" smtClean="0">
                <a:solidFill>
                  <a:schemeClr val="bg1"/>
                </a:solidFill>
              </a:rPr>
              <a:t>se recomienda </a:t>
            </a:r>
            <a:r>
              <a:rPr lang="es-ES" sz="1800" dirty="0">
                <a:solidFill>
                  <a:schemeClr val="bg1"/>
                </a:solidFill>
              </a:rPr>
              <a:t>derivar a un </a:t>
            </a:r>
            <a:r>
              <a:rPr lang="es-ES" sz="1800" dirty="0" smtClean="0">
                <a:solidFill>
                  <a:schemeClr val="bg1"/>
                </a:solidFill>
              </a:rPr>
              <a:t>especialista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para su control  y tratamiento.</a:t>
            </a:r>
            <a:endParaRPr lang="es-ES" sz="1800" dirty="0">
              <a:solidFill>
                <a:schemeClr val="bg1"/>
              </a:solidFill>
            </a:endParaRPr>
          </a:p>
        </p:txBody>
      </p:sp>
      <p:graphicFrame>
        <p:nvGraphicFramePr>
          <p:cNvPr id="45058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45058" name="Imagen de mapa de bits" r:id="rId3" imgW="885949" imgH="952633" progId="PBrush">
              <p:embed/>
            </p:oleObj>
          </a:graphicData>
        </a:graphic>
      </p:graphicFrame>
      <p:sp>
        <p:nvSpPr>
          <p:cNvPr id="4" name="3 Elipse"/>
          <p:cNvSpPr/>
          <p:nvPr/>
        </p:nvSpPr>
        <p:spPr>
          <a:xfrm>
            <a:off x="142877" y="3357562"/>
            <a:ext cx="357159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142877" y="4143381"/>
            <a:ext cx="357159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1 Rectángulo"/>
          <p:cNvSpPr>
            <a:spLocks noChangeArrowheads="1"/>
          </p:cNvSpPr>
          <p:nvPr/>
        </p:nvSpPr>
        <p:spPr bwMode="auto">
          <a:xfrm>
            <a:off x="785786" y="1214438"/>
            <a:ext cx="7715277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FF00"/>
                </a:solidFill>
              </a:rPr>
              <a:t>¿Es necesaria la biopsia en pacientes pediátricos con</a:t>
            </a:r>
          </a:p>
          <a:p>
            <a:r>
              <a:rPr lang="es-ES" sz="2400" b="1" dirty="0">
                <a:solidFill>
                  <a:srgbClr val="FFFF00"/>
                </a:solidFill>
              </a:rPr>
              <a:t>síntomas típicos, </a:t>
            </a:r>
            <a:r>
              <a:rPr lang="es-ES" sz="2400" b="1" dirty="0" smtClean="0">
                <a:solidFill>
                  <a:srgbClr val="FFFF00"/>
                </a:solidFill>
              </a:rPr>
              <a:t>o con </a:t>
            </a:r>
            <a:r>
              <a:rPr lang="es-ES" sz="2400" b="1" dirty="0">
                <a:solidFill>
                  <a:srgbClr val="FFFF00"/>
                </a:solidFill>
              </a:rPr>
              <a:t>formas clínicas asociadas </a:t>
            </a:r>
            <a:r>
              <a:rPr lang="es-ES" sz="2400" b="1" dirty="0" smtClean="0">
                <a:solidFill>
                  <a:srgbClr val="FFFF00"/>
                </a:solidFill>
              </a:rPr>
              <a:t> </a:t>
            </a:r>
            <a:r>
              <a:rPr lang="es-ES" sz="2400" b="1" dirty="0">
                <a:solidFill>
                  <a:srgbClr val="FFFF00"/>
                </a:solidFill>
              </a:rPr>
              <a:t>o con síntomas atípicos o </a:t>
            </a:r>
            <a:r>
              <a:rPr lang="es-ES" sz="2400" b="1" dirty="0" smtClean="0">
                <a:solidFill>
                  <a:srgbClr val="FFFF00"/>
                </a:solidFill>
              </a:rPr>
              <a:t>poco sintomáticos , cuyos </a:t>
            </a:r>
            <a:r>
              <a:rPr lang="es-ES" sz="2400" b="1" dirty="0">
                <a:solidFill>
                  <a:srgbClr val="FFFF00"/>
                </a:solidFill>
              </a:rPr>
              <a:t>test</a:t>
            </a:r>
          </a:p>
          <a:p>
            <a:r>
              <a:rPr lang="es-ES" sz="2400" b="1" dirty="0">
                <a:solidFill>
                  <a:srgbClr val="FFFF00"/>
                </a:solidFill>
              </a:rPr>
              <a:t>serológicos son negativos</a:t>
            </a:r>
            <a:r>
              <a:rPr lang="es-ES" sz="2400" b="1" dirty="0" smtClean="0">
                <a:solidFill>
                  <a:srgbClr val="FFFF00"/>
                </a:solidFill>
              </a:rPr>
              <a:t>?</a:t>
            </a:r>
          </a:p>
          <a:p>
            <a:endParaRPr lang="es-ES" sz="2400" b="1" dirty="0" smtClean="0">
              <a:solidFill>
                <a:schemeClr val="bg1"/>
              </a:solidFill>
            </a:endParaRPr>
          </a:p>
          <a:p>
            <a:r>
              <a:rPr lang="es-ES" sz="2400" b="1" dirty="0" smtClean="0">
                <a:solidFill>
                  <a:srgbClr val="FF0000"/>
                </a:solidFill>
              </a:rPr>
              <a:t>Si , es necesaria .</a:t>
            </a:r>
          </a:p>
          <a:p>
            <a:endParaRPr lang="es-ES" sz="2400" b="1" dirty="0" smtClean="0">
              <a:solidFill>
                <a:srgbClr val="FF0000"/>
              </a:solidFill>
            </a:endParaRPr>
          </a:p>
          <a:p>
            <a:endParaRPr lang="es-ES" sz="1800" b="1" dirty="0">
              <a:solidFill>
                <a:schemeClr val="bg1"/>
              </a:solidFill>
            </a:endParaRPr>
          </a:p>
          <a:p>
            <a:r>
              <a:rPr lang="es-ES" sz="1800" dirty="0">
                <a:solidFill>
                  <a:schemeClr val="bg1"/>
                </a:solidFill>
              </a:rPr>
              <a:t>En niños con pruebas serológicas negativas y diarrea crónica</a:t>
            </a:r>
          </a:p>
          <a:p>
            <a:r>
              <a:rPr lang="es-ES" sz="1800" dirty="0">
                <a:solidFill>
                  <a:schemeClr val="bg1"/>
                </a:solidFill>
              </a:rPr>
              <a:t>o diarrea con retraso de crecimiento o síntomas compatibles</a:t>
            </a:r>
          </a:p>
          <a:p>
            <a:r>
              <a:rPr lang="es-ES" sz="1800" dirty="0">
                <a:solidFill>
                  <a:schemeClr val="bg1"/>
                </a:solidFill>
              </a:rPr>
              <a:t>con la enfermedad celíaca o los que pertenecen a un grupo de</a:t>
            </a:r>
          </a:p>
          <a:p>
            <a:r>
              <a:rPr lang="es-ES" sz="1800" dirty="0">
                <a:solidFill>
                  <a:schemeClr val="bg1"/>
                </a:solidFill>
              </a:rPr>
              <a:t>riesgo (por ejemplo, deficiencia selectiva de </a:t>
            </a:r>
            <a:r>
              <a:rPr lang="es-ES" sz="1800" dirty="0" err="1">
                <a:solidFill>
                  <a:schemeClr val="bg1"/>
                </a:solidFill>
              </a:rPr>
              <a:t>IgA</a:t>
            </a:r>
            <a:r>
              <a:rPr lang="es-ES" sz="1800" dirty="0">
                <a:solidFill>
                  <a:schemeClr val="bg1"/>
                </a:solidFill>
              </a:rPr>
              <a:t> o antecedentes</a:t>
            </a:r>
          </a:p>
          <a:p>
            <a:r>
              <a:rPr lang="es-ES" sz="1800" dirty="0">
                <a:solidFill>
                  <a:schemeClr val="bg1"/>
                </a:solidFill>
              </a:rPr>
              <a:t>familiares de enfermedad celiaca) se recomienda derivar a un</a:t>
            </a:r>
          </a:p>
          <a:p>
            <a:r>
              <a:rPr lang="es-ES" sz="1800" dirty="0">
                <a:solidFill>
                  <a:schemeClr val="bg1"/>
                </a:solidFill>
              </a:rPr>
              <a:t>Especialista para que considere realizar una biopsia.  </a:t>
            </a:r>
          </a:p>
        </p:txBody>
      </p:sp>
      <p:graphicFrame>
        <p:nvGraphicFramePr>
          <p:cNvPr id="46082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46082" name="Imagen de mapa de bits" r:id="rId3" imgW="885949" imgH="952633" progId="PBrush">
              <p:embed/>
            </p:oleObj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785787" y="2857496"/>
            <a:ext cx="3429024" cy="85725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357190" y="4071942"/>
            <a:ext cx="357159" cy="3571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3" descr="C:\Documents and Settings\Usuario\Mis documentos\Mis imágenes\atenc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9" y="2500307"/>
            <a:ext cx="1571636" cy="1509869"/>
          </a:xfrm>
          <a:prstGeom prst="rect">
            <a:avLst/>
          </a:prstGeom>
          <a:noFill/>
        </p:spPr>
      </p:pic>
      <p:sp>
        <p:nvSpPr>
          <p:cNvPr id="8" name="7 Flecha derecha"/>
          <p:cNvSpPr/>
          <p:nvPr/>
        </p:nvSpPr>
        <p:spPr>
          <a:xfrm flipH="1">
            <a:off x="4429125" y="3000373"/>
            <a:ext cx="2428892" cy="5000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1 Rectángulo"/>
          <p:cNvSpPr>
            <a:spLocks noChangeArrowheads="1"/>
          </p:cNvSpPr>
          <p:nvPr/>
        </p:nvSpPr>
        <p:spPr bwMode="auto">
          <a:xfrm>
            <a:off x="214283" y="1571613"/>
            <a:ext cx="871537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FFFF00"/>
                </a:solidFill>
              </a:rPr>
              <a:t>Puede presentarse Seroconversión en la E.C. ? </a:t>
            </a:r>
          </a:p>
          <a:p>
            <a:endParaRPr lang="es-ES" sz="1800" dirty="0" smtClean="0">
              <a:solidFill>
                <a:srgbClr val="FFFF00"/>
              </a:solidFill>
            </a:endParaRPr>
          </a:p>
          <a:p>
            <a:r>
              <a:rPr lang="es-ES" sz="1800" dirty="0" smtClean="0">
                <a:solidFill>
                  <a:schemeClr val="bg1"/>
                </a:solidFill>
              </a:rPr>
              <a:t>En </a:t>
            </a:r>
            <a:r>
              <a:rPr lang="es-ES" sz="1800" dirty="0">
                <a:solidFill>
                  <a:schemeClr val="bg1"/>
                </a:solidFill>
              </a:rPr>
              <a:t>caso de que una </a:t>
            </a:r>
            <a:r>
              <a:rPr lang="es-ES" sz="1800" dirty="0">
                <a:solidFill>
                  <a:srgbClr val="FFFF00"/>
                </a:solidFill>
              </a:rPr>
              <a:t>prueba serológica positiva se convierta en negativa</a:t>
            </a:r>
          </a:p>
          <a:p>
            <a:r>
              <a:rPr lang="es-ES" sz="1800" dirty="0">
                <a:solidFill>
                  <a:srgbClr val="FFFF00"/>
                </a:solidFill>
              </a:rPr>
              <a:t>(seroconversión) </a:t>
            </a:r>
            <a:r>
              <a:rPr lang="es-ES" sz="1800" dirty="0">
                <a:solidFill>
                  <a:schemeClr val="bg1"/>
                </a:solidFill>
              </a:rPr>
              <a:t>después del tratamiento con </a:t>
            </a:r>
            <a:r>
              <a:rPr lang="es-ES" sz="1800" dirty="0" smtClean="0">
                <a:solidFill>
                  <a:schemeClr val="bg1"/>
                </a:solidFill>
              </a:rPr>
              <a:t>dieta  </a:t>
            </a:r>
            <a:r>
              <a:rPr lang="es-ES" sz="1800" dirty="0">
                <a:solidFill>
                  <a:schemeClr val="bg1"/>
                </a:solidFill>
              </a:rPr>
              <a:t>libre de gluten, </a:t>
            </a:r>
            <a:endParaRPr lang="es-ES" sz="1800" dirty="0" smtClean="0">
              <a:solidFill>
                <a:schemeClr val="bg1"/>
              </a:solidFill>
            </a:endParaRPr>
          </a:p>
          <a:p>
            <a:r>
              <a:rPr lang="es-ES" sz="1800" dirty="0" smtClean="0">
                <a:solidFill>
                  <a:schemeClr val="bg1"/>
                </a:solidFill>
              </a:rPr>
              <a:t>esto podrá ser </a:t>
            </a:r>
            <a:r>
              <a:rPr lang="es-ES" sz="1800" dirty="0">
                <a:solidFill>
                  <a:schemeClr val="bg1"/>
                </a:solidFill>
              </a:rPr>
              <a:t>considerado como una prueba adicional para el diagnóstico de </a:t>
            </a:r>
            <a:r>
              <a:rPr lang="es-ES" sz="1800" dirty="0" smtClean="0">
                <a:solidFill>
                  <a:schemeClr val="bg1"/>
                </a:solidFill>
              </a:rPr>
              <a:t>EC.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sz="1800" dirty="0" smtClean="0">
              <a:solidFill>
                <a:schemeClr val="bg1"/>
              </a:solidFill>
            </a:endParaRPr>
          </a:p>
          <a:p>
            <a:endParaRPr lang="es-ES" sz="1800" dirty="0">
              <a:solidFill>
                <a:schemeClr val="bg1"/>
              </a:solidFill>
            </a:endParaRPr>
          </a:p>
          <a:p>
            <a:r>
              <a:rPr lang="es-ES" sz="1800" dirty="0">
                <a:solidFill>
                  <a:schemeClr val="bg1"/>
                </a:solidFill>
              </a:rPr>
              <a:t>Los marcadores serológicos </a:t>
            </a:r>
            <a:r>
              <a:rPr lang="es-ES" sz="1800" dirty="0" err="1">
                <a:solidFill>
                  <a:schemeClr val="bg1"/>
                </a:solidFill>
              </a:rPr>
              <a:t>IgG</a:t>
            </a:r>
            <a:r>
              <a:rPr lang="es-ES" sz="1800" dirty="0">
                <a:solidFill>
                  <a:schemeClr val="bg1"/>
                </a:solidFill>
              </a:rPr>
              <a:t> o </a:t>
            </a:r>
            <a:r>
              <a:rPr lang="es-ES" sz="1800" dirty="0" err="1">
                <a:solidFill>
                  <a:schemeClr val="bg1"/>
                </a:solidFill>
              </a:rPr>
              <a:t>IgA</a:t>
            </a:r>
            <a:r>
              <a:rPr lang="es-ES" sz="1800" dirty="0">
                <a:solidFill>
                  <a:schemeClr val="bg1"/>
                </a:solidFill>
              </a:rPr>
              <a:t> anti-</a:t>
            </a:r>
            <a:r>
              <a:rPr lang="es-ES" sz="1800" dirty="0" err="1">
                <a:solidFill>
                  <a:schemeClr val="bg1"/>
                </a:solidFill>
              </a:rPr>
              <a:t>gliadina</a:t>
            </a:r>
            <a:r>
              <a:rPr lang="es-ES" sz="1800" dirty="0">
                <a:solidFill>
                  <a:schemeClr val="bg1"/>
                </a:solidFill>
              </a:rPr>
              <a:t> (AGA) poseen una</a:t>
            </a:r>
          </a:p>
          <a:p>
            <a:r>
              <a:rPr lang="es-ES" sz="1800" dirty="0">
                <a:solidFill>
                  <a:schemeClr val="bg1"/>
                </a:solidFill>
              </a:rPr>
              <a:t>gran variabilidad en la especificad y sensibilidad, por lo tanto no se</a:t>
            </a:r>
          </a:p>
          <a:p>
            <a:r>
              <a:rPr lang="es-ES" sz="1800" dirty="0">
                <a:solidFill>
                  <a:schemeClr val="bg1"/>
                </a:solidFill>
              </a:rPr>
              <a:t>recomienda utilizarlos para el diagnóstico de EC.</a:t>
            </a:r>
          </a:p>
        </p:txBody>
      </p:sp>
      <p:graphicFrame>
        <p:nvGraphicFramePr>
          <p:cNvPr id="52226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52226" name="Imagen de mapa de bits" r:id="rId3" imgW="885949" imgH="952633" progId="PBrush">
              <p:embed/>
            </p:oleObj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85722" y="428604"/>
            <a:ext cx="2142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FF0000"/>
                </a:solidFill>
              </a:rPr>
              <a:t>Diagnóstico : 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214283" y="214291"/>
            <a:ext cx="3143272" cy="9286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 redondeado"/>
          <p:cNvSpPr/>
          <p:nvPr/>
        </p:nvSpPr>
        <p:spPr>
          <a:xfrm>
            <a:off x="214282" y="3786191"/>
            <a:ext cx="7500991" cy="1214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6710" y="5357826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285720" y="4500570"/>
            <a:ext cx="8501123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882" name="1 Rectángulo"/>
          <p:cNvSpPr>
            <a:spLocks noChangeArrowheads="1"/>
          </p:cNvSpPr>
          <p:nvPr/>
        </p:nvSpPr>
        <p:spPr bwMode="auto">
          <a:xfrm>
            <a:off x="285721" y="285730"/>
            <a:ext cx="8501063" cy="103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dirty="0" smtClean="0">
                <a:solidFill>
                  <a:srgbClr val="FFFF00"/>
                </a:solidFill>
              </a:rPr>
              <a:t>Por lo tanto  para establecer  el diagnóstico definitivo : </a:t>
            </a:r>
          </a:p>
          <a:p>
            <a:endParaRPr lang="es-ES" b="1" i="1" dirty="0" smtClean="0">
              <a:solidFill>
                <a:schemeClr val="bg1"/>
              </a:solidFill>
            </a:endParaRPr>
          </a:p>
          <a:p>
            <a:endParaRPr lang="es-ES" sz="1800" b="1" i="1" dirty="0">
              <a:solidFill>
                <a:schemeClr val="bg1"/>
              </a:solidFill>
            </a:endParaRPr>
          </a:p>
        </p:txBody>
      </p:sp>
      <p:sp>
        <p:nvSpPr>
          <p:cNvPr id="122883" name="2 Rectángulo"/>
          <p:cNvSpPr>
            <a:spLocks noChangeArrowheads="1"/>
          </p:cNvSpPr>
          <p:nvPr/>
        </p:nvSpPr>
        <p:spPr bwMode="auto">
          <a:xfrm>
            <a:off x="714348" y="1571613"/>
            <a:ext cx="70723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</a:rPr>
              <a:t>El </a:t>
            </a:r>
            <a:r>
              <a:rPr lang="es-ES" sz="1800" dirty="0" smtClean="0">
                <a:solidFill>
                  <a:schemeClr val="bg1"/>
                </a:solidFill>
              </a:rPr>
              <a:t>paciente debe presentar una resolución sintomática  completa , después </a:t>
            </a:r>
            <a:r>
              <a:rPr lang="es-ES" sz="1800" dirty="0">
                <a:solidFill>
                  <a:schemeClr val="bg1"/>
                </a:solidFill>
              </a:rPr>
              <a:t>del tratamiento </a:t>
            </a:r>
            <a:r>
              <a:rPr lang="es-ES" sz="1800" dirty="0" smtClean="0">
                <a:solidFill>
                  <a:schemeClr val="bg1"/>
                </a:solidFill>
              </a:rPr>
              <a:t>con </a:t>
            </a:r>
            <a:r>
              <a:rPr lang="es-ES" sz="1800" dirty="0">
                <a:solidFill>
                  <a:schemeClr val="bg1"/>
                </a:solidFill>
              </a:rPr>
              <a:t>una dieta libre de gluten estricta</a:t>
            </a:r>
          </a:p>
          <a:p>
            <a:r>
              <a:rPr lang="es-ES" sz="1800" dirty="0">
                <a:solidFill>
                  <a:schemeClr val="bg1"/>
                </a:solidFill>
              </a:rPr>
              <a:t>durante </a:t>
            </a:r>
            <a:r>
              <a:rPr lang="es-ES" sz="1800" dirty="0" smtClean="0">
                <a:solidFill>
                  <a:schemeClr val="bg1"/>
                </a:solidFill>
              </a:rPr>
              <a:t>por lo menos dos  meses . </a:t>
            </a:r>
            <a:endParaRPr lang="es-ES" sz="1800" dirty="0">
              <a:solidFill>
                <a:schemeClr val="bg1"/>
              </a:solidFill>
            </a:endParaRPr>
          </a:p>
        </p:txBody>
      </p:sp>
      <p:graphicFrame>
        <p:nvGraphicFramePr>
          <p:cNvPr id="47106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47106" name="Imagen de mapa de bits" r:id="rId3" imgW="885949" imgH="952633" progId="PBrush">
              <p:embed/>
            </p:oleObj>
          </a:graphicData>
        </a:graphic>
      </p:graphicFrame>
      <p:sp>
        <p:nvSpPr>
          <p:cNvPr id="5" name="4 Rectángulo"/>
          <p:cNvSpPr/>
          <p:nvPr/>
        </p:nvSpPr>
        <p:spPr>
          <a:xfrm>
            <a:off x="642911" y="2857496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rgbClr val="FFFF00"/>
                </a:solidFill>
              </a:rPr>
              <a:t>La biopsia , siempre debe llevarse a cabo  antes de proceder a la exclusión del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gluten de la dieta </a:t>
            </a:r>
            <a:r>
              <a:rPr lang="es-ES" dirty="0" smtClean="0">
                <a:solidFill>
                  <a:schemeClr val="bg1"/>
                </a:solidFill>
              </a:rPr>
              <a:t>. Fundamental  para establecer el estado actual ante el inicio del tratamiento.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57159" y="4714885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No olvidar que el patrón oro , consiste en la práctica de una biopsia del duodeno proximal o del yeyuno. </a:t>
            </a:r>
          </a:p>
        </p:txBody>
      </p:sp>
      <p:pic>
        <p:nvPicPr>
          <p:cNvPr id="7" name="Picture 3" descr="C:\Documents and Settings\Usuario\Mis documentos\Mis imágenes\atenc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49" y="1428736"/>
            <a:ext cx="1115407" cy="1071570"/>
          </a:xfrm>
          <a:prstGeom prst="rect">
            <a:avLst/>
          </a:prstGeom>
          <a:noFill/>
        </p:spPr>
      </p:pic>
      <p:sp>
        <p:nvSpPr>
          <p:cNvPr id="9" name="8 Elipse"/>
          <p:cNvSpPr/>
          <p:nvPr/>
        </p:nvSpPr>
        <p:spPr>
          <a:xfrm>
            <a:off x="285752" y="1643050"/>
            <a:ext cx="285720" cy="2143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285720" y="3214686"/>
            <a:ext cx="285720" cy="2143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14" y="2571744"/>
            <a:ext cx="573394" cy="685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7172" name="Picture 4" descr="enf celiaca 18 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enf celiaca 19 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1" y="3581400"/>
            <a:ext cx="21304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enf celiaca 24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563766"/>
            <a:ext cx="1785951" cy="271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8" descr="enf celiaca semillas tri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0" y="4549776"/>
            <a:ext cx="25146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 Box 9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905000"/>
            <a:ext cx="3886200" cy="914400"/>
          </a:xfrm>
          <a:solidFill>
            <a:srgbClr val="008000"/>
          </a:solidFill>
          <a:ln>
            <a:solidFill>
              <a:srgbClr val="FF0000"/>
            </a:solidFill>
          </a:ln>
        </p:spPr>
        <p:txBody>
          <a:bodyPr/>
          <a:lstStyle/>
          <a:p>
            <a:pPr algn="l" eaLnBrk="1" hangingPunct="1">
              <a:spcBef>
                <a:spcPct val="50000"/>
              </a:spcBef>
            </a:pPr>
            <a:r>
              <a:rPr lang="es-ES" sz="4800" b="1" u="sng" smtClean="0">
                <a:solidFill>
                  <a:srgbClr val="FFCC00"/>
                </a:solidFill>
              </a:rPr>
              <a:t>Trigo</a:t>
            </a:r>
          </a:p>
        </p:txBody>
      </p:sp>
      <p:sp>
        <p:nvSpPr>
          <p:cNvPr id="7177" name="Rectangle 10"/>
          <p:cNvSpPr>
            <a:spLocks noChangeArrowheads="1"/>
          </p:cNvSpPr>
          <p:nvPr/>
        </p:nvSpPr>
        <p:spPr bwMode="auto">
          <a:xfrm>
            <a:off x="228600" y="304800"/>
            <a:ext cx="5867400" cy="7620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3200">
                <a:solidFill>
                  <a:srgbClr val="FFCC00"/>
                </a:solidFill>
              </a:rPr>
              <a:t>ENFERMEDAD CELIACA:</a:t>
            </a:r>
            <a:r>
              <a:rPr lang="es-ES" sz="320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7170" name="Object 11"/>
          <p:cNvGraphicFramePr>
            <a:graphicFrameLocks noChangeAspect="1"/>
          </p:cNvGraphicFramePr>
          <p:nvPr/>
        </p:nvGraphicFramePr>
        <p:xfrm>
          <a:off x="84138" y="5257800"/>
          <a:ext cx="1363663" cy="1466850"/>
        </p:xfrm>
        <a:graphic>
          <a:graphicData uri="http://schemas.openxmlformats.org/presentationml/2006/ole">
            <p:oleObj spid="_x0000_s64514" name="Imagen de mapa de bits" r:id="rId7" imgW="885949" imgH="952633" progId="PBrush">
              <p:embed/>
            </p:oleObj>
          </a:graphicData>
        </a:graphic>
      </p:graphicFrame>
      <p:graphicFrame>
        <p:nvGraphicFramePr>
          <p:cNvPr id="64515" name="Object 18"/>
          <p:cNvGraphicFramePr>
            <a:graphicFrameLocks noChangeAspect="1"/>
          </p:cNvGraphicFramePr>
          <p:nvPr/>
        </p:nvGraphicFramePr>
        <p:xfrm>
          <a:off x="8072461" y="76201"/>
          <a:ext cx="919139" cy="988689"/>
        </p:xfrm>
        <a:graphic>
          <a:graphicData uri="http://schemas.openxmlformats.org/presentationml/2006/ole">
            <p:oleObj spid="_x0000_s64515" name="Imagen de mapa de bits" r:id="rId8" imgW="885949" imgH="952633" progId="PBrush">
              <p:embed/>
            </p:oleObj>
          </a:graphicData>
        </a:graphic>
      </p:graphicFrame>
      <p:pic>
        <p:nvPicPr>
          <p:cNvPr id="11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78852" name="Picture 4" descr="enf celiaca 15 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5" descr="enf celiaca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1371601"/>
            <a:ext cx="2057400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6" descr="enf celiaca 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382713"/>
            <a:ext cx="23622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4191001" y="219076"/>
            <a:ext cx="4769511" cy="954107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800">
                <a:solidFill>
                  <a:srgbClr val="FF3300"/>
                </a:solidFill>
              </a:rPr>
              <a:t>Método antiguo de Diagnóstico</a:t>
            </a:r>
          </a:p>
          <a:p>
            <a:r>
              <a:rPr lang="es-ES" sz="2800">
                <a:solidFill>
                  <a:srgbClr val="FF3300"/>
                </a:solidFill>
              </a:rPr>
              <a:t>Biopsia con cápsula yeyunal</a:t>
            </a:r>
          </a:p>
        </p:txBody>
      </p:sp>
      <p:pic>
        <p:nvPicPr>
          <p:cNvPr id="78856" name="Picture 8" descr="enf celiaca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4281489"/>
            <a:ext cx="2286000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7" name="Picture 9" descr="enf celiaca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4173539"/>
            <a:ext cx="28194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8" name="Picture 10" descr="enf celiaca 4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228600"/>
            <a:ext cx="3733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9" name="Picture 11" descr="enf celiaca 5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2" y="3581400"/>
            <a:ext cx="309086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2428868"/>
            <a:ext cx="717388" cy="85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3"/>
          <p:cNvGraphicFramePr>
            <a:graphicFrameLocks noChangeAspect="1"/>
          </p:cNvGraphicFramePr>
          <p:nvPr/>
        </p:nvGraphicFramePr>
        <p:xfrm>
          <a:off x="8001001" y="152400"/>
          <a:ext cx="992188" cy="1066800"/>
        </p:xfrm>
        <a:graphic>
          <a:graphicData uri="http://schemas.openxmlformats.org/presentationml/2006/ole">
            <p:oleObj spid="_x0000_s89090" name="Imagen de mapa de bits" r:id="rId3" imgW="885949" imgH="952633" progId="PBrush">
              <p:embed/>
            </p:oleObj>
          </a:graphicData>
        </a:graphic>
      </p:graphicFrame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2743200" y="346076"/>
            <a:ext cx="5181600" cy="138499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>
                <a:solidFill>
                  <a:schemeClr val="bg1"/>
                </a:solidFill>
              </a:rPr>
              <a:t>Método de diagnóstico actual</a:t>
            </a:r>
          </a:p>
          <a:p>
            <a:r>
              <a:rPr lang="es-ES" sz="2800">
                <a:solidFill>
                  <a:schemeClr val="bg1"/>
                </a:solidFill>
              </a:rPr>
              <a:t>Video Esofagogastroduodeno</a:t>
            </a:r>
          </a:p>
          <a:p>
            <a:r>
              <a:rPr lang="es-ES" sz="2800">
                <a:solidFill>
                  <a:schemeClr val="bg1"/>
                </a:solidFill>
              </a:rPr>
              <a:t>Fibroscopía con biopsia duodenal</a:t>
            </a:r>
          </a:p>
        </p:txBody>
      </p:sp>
      <p:pic>
        <p:nvPicPr>
          <p:cNvPr id="38917" name="Picture 6" descr="enf celiaca 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1" y="1828800"/>
            <a:ext cx="2454275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7" descr="enf celiaca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1" y="1905000"/>
            <a:ext cx="2206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9" descr="enf celiaca 4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4495800"/>
            <a:ext cx="6248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3" descr="C:\Documents and Settings\Usuario\Mis documentos\Mis imágenes\em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3" y="1858420"/>
            <a:ext cx="2143140" cy="4570976"/>
          </a:xfrm>
          <a:prstGeom prst="rect">
            <a:avLst/>
          </a:prstGeom>
          <a:noFill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214290"/>
            <a:ext cx="1185863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86776" y="1357298"/>
            <a:ext cx="644832" cy="770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graphicFrame>
        <p:nvGraphicFramePr>
          <p:cNvPr id="39938" name="Object 3"/>
          <p:cNvGraphicFramePr>
            <a:graphicFrameLocks noChangeAspect="1"/>
          </p:cNvGraphicFramePr>
          <p:nvPr/>
        </p:nvGraphicFramePr>
        <p:xfrm>
          <a:off x="0" y="4763"/>
          <a:ext cx="9144000" cy="6858000"/>
        </p:xfrm>
        <a:graphic>
          <a:graphicData uri="http://schemas.openxmlformats.org/presentationml/2006/ole">
            <p:oleObj spid="_x0000_s90114" name="Diapositiva" r:id="rId3" imgW="4572000" imgH="3429000" progId="PowerPoint.Slide.8">
              <p:embed/>
            </p:oleObj>
          </a:graphicData>
        </a:graphic>
      </p:graphicFrame>
      <p:pic>
        <p:nvPicPr>
          <p:cNvPr id="39940" name="Picture 4" descr="enf celiaca 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3665" y="304800"/>
            <a:ext cx="2852737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enf celiaca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1" y="3505200"/>
            <a:ext cx="275431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enf celiaca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3505200"/>
            <a:ext cx="2895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enf celiaca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95738" y="304800"/>
            <a:ext cx="30146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 descr="enf celiaca 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0400" y="304800"/>
            <a:ext cx="2133600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9" descr="enf celiaca 6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389" y="304800"/>
            <a:ext cx="253841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4343402" y="457200"/>
            <a:ext cx="1776448" cy="36933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Duodeno normal</a:t>
            </a:r>
          </a:p>
        </p:txBody>
      </p:sp>
      <p:sp>
        <p:nvSpPr>
          <p:cNvPr id="39947" name="Text Box 11"/>
          <p:cNvSpPr>
            <a:spLocks noGrp="1" noChangeArrowheads="1"/>
          </p:cNvSpPr>
          <p:nvPr>
            <p:ph type="body" idx="4294967295"/>
          </p:nvPr>
        </p:nvSpPr>
        <p:spPr>
          <a:xfrm>
            <a:off x="2667000" y="5943600"/>
            <a:ext cx="6096000" cy="457200"/>
          </a:xfrm>
          <a:solidFill>
            <a:schemeClr val="tx2"/>
          </a:solidFill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400" smtClean="0">
                <a:solidFill>
                  <a:schemeClr val="bg1"/>
                </a:solidFill>
              </a:rPr>
              <a:t>Duodeno en enfermedad celiaca</a:t>
            </a:r>
          </a:p>
        </p:txBody>
      </p:sp>
      <p:pic>
        <p:nvPicPr>
          <p:cNvPr id="12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56295" y="71414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Título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79875" name="Picture 2" descr="H:\pendrive de 4 copia 2013\Fotos haciendo endoscopias\endosco 3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7" y="4214836"/>
            <a:ext cx="3000396" cy="2214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3" descr="H:\pendrive de 4 copia 2013\Fotos haciendo endoscopias\endosco 1.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57159" y="642939"/>
            <a:ext cx="5048259" cy="3786194"/>
          </a:xfrm>
          <a:noFill/>
        </p:spPr>
      </p:pic>
      <p:pic>
        <p:nvPicPr>
          <p:cNvPr id="79877" name="Picture 11" descr="fotoMulh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9" y="4714885"/>
            <a:ext cx="2033587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0958" y="285729"/>
            <a:ext cx="1185863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2" y="4714885"/>
            <a:ext cx="2424113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2" descr="C:\Documents and Settings\Usuario\Mis documentos\Mis imágenes\haciendo endoscopi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1685932"/>
            <a:ext cx="3086096" cy="2314572"/>
          </a:xfrm>
          <a:prstGeom prst="rect">
            <a:avLst/>
          </a:prstGeom>
          <a:noFill/>
        </p:spPr>
      </p:pic>
      <p:pic>
        <p:nvPicPr>
          <p:cNvPr id="9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285729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1 Título"/>
          <p:cNvSpPr>
            <a:spLocks noGrp="1"/>
          </p:cNvSpPr>
          <p:nvPr>
            <p:ph type="title" idx="4294967295"/>
          </p:nvPr>
        </p:nvSpPr>
        <p:spPr>
          <a:xfrm>
            <a:off x="685800" y="214313"/>
            <a:ext cx="7772400" cy="1143000"/>
          </a:xfrm>
        </p:spPr>
        <p:txBody>
          <a:bodyPr/>
          <a:lstStyle/>
          <a:p>
            <a:r>
              <a:rPr lang="es-AR" sz="2800" dirty="0" smtClean="0">
                <a:solidFill>
                  <a:srgbClr val="FFFF00"/>
                </a:solidFill>
              </a:rPr>
              <a:t>Clasificación de </a:t>
            </a:r>
            <a:r>
              <a:rPr lang="es-AR" sz="2800" dirty="0" err="1" smtClean="0">
                <a:solidFill>
                  <a:srgbClr val="FFFF00"/>
                </a:solidFill>
              </a:rPr>
              <a:t>Marsh</a:t>
            </a:r>
            <a:r>
              <a:rPr lang="es-AR" sz="2800" dirty="0" smtClean="0">
                <a:solidFill>
                  <a:srgbClr val="FFFF00"/>
                </a:solidFill>
              </a:rPr>
              <a:t> para EC.</a:t>
            </a:r>
            <a:endParaRPr lang="es-ES" sz="2800" dirty="0" smtClean="0">
              <a:solidFill>
                <a:srgbClr val="FFFF00"/>
              </a:solidFill>
            </a:endParaRPr>
          </a:p>
        </p:txBody>
      </p:sp>
      <p:sp>
        <p:nvSpPr>
          <p:cNvPr id="49156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s-AR" dirty="0" smtClean="0"/>
          </a:p>
          <a:p>
            <a:endParaRPr lang="es-ES" dirty="0" smtClean="0"/>
          </a:p>
        </p:txBody>
      </p:sp>
      <p:sp>
        <p:nvSpPr>
          <p:cNvPr id="49157" name="3 Rectángulo"/>
          <p:cNvSpPr>
            <a:spLocks noChangeArrowheads="1"/>
          </p:cNvSpPr>
          <p:nvPr/>
        </p:nvSpPr>
        <p:spPr bwMode="auto">
          <a:xfrm>
            <a:off x="714375" y="1214438"/>
            <a:ext cx="778668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dirty="0">
                <a:solidFill>
                  <a:srgbClr val="FFFF00"/>
                </a:solidFill>
              </a:rPr>
              <a:t>Estadio 0</a:t>
            </a:r>
            <a:r>
              <a:rPr lang="es-ES" sz="1600" dirty="0">
                <a:solidFill>
                  <a:schemeClr val="bg1"/>
                </a:solidFill>
              </a:rPr>
              <a:t> 	Mucosa </a:t>
            </a:r>
            <a:r>
              <a:rPr lang="es-ES" sz="1600" dirty="0" err="1" smtClean="0">
                <a:solidFill>
                  <a:schemeClr val="bg1"/>
                </a:solidFill>
              </a:rPr>
              <a:t>preinfiltrativa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smtClean="0">
                <a:solidFill>
                  <a:schemeClr val="bg1"/>
                </a:solidFill>
              </a:rPr>
              <a:t>edematosa .    5</a:t>
            </a:r>
            <a:r>
              <a:rPr lang="es-ES" sz="1600" dirty="0">
                <a:solidFill>
                  <a:schemeClr val="bg1"/>
                </a:solidFill>
              </a:rPr>
              <a:t>% de los pacientes presentan piezas de biopsia de intestino delgado que parecen normales. </a:t>
            </a:r>
          </a:p>
          <a:p>
            <a:r>
              <a:rPr lang="es-ES" sz="1600" dirty="0">
                <a:solidFill>
                  <a:schemeClr val="bg1"/>
                </a:solidFill>
              </a:rPr>
              <a:t>	</a:t>
            </a:r>
          </a:p>
          <a:p>
            <a:r>
              <a:rPr lang="es-ES" sz="1600" dirty="0">
                <a:solidFill>
                  <a:srgbClr val="FFFF00"/>
                </a:solidFill>
              </a:rPr>
              <a:t>Estadio I </a:t>
            </a:r>
            <a:r>
              <a:rPr lang="es-ES" sz="1600" dirty="0">
                <a:solidFill>
                  <a:schemeClr val="bg1"/>
                </a:solidFill>
              </a:rPr>
              <a:t>	Aumento del número de los linfocitos </a:t>
            </a:r>
            <a:r>
              <a:rPr lang="es-ES" sz="1600" dirty="0" err="1">
                <a:solidFill>
                  <a:schemeClr val="bg1"/>
                </a:solidFill>
              </a:rPr>
              <a:t>intraepiteliales</a:t>
            </a:r>
            <a:r>
              <a:rPr lang="es-ES" sz="1600" dirty="0">
                <a:solidFill>
                  <a:schemeClr val="bg1"/>
                </a:solidFill>
              </a:rPr>
              <a:t> (</a:t>
            </a:r>
            <a:r>
              <a:rPr lang="es-ES" sz="1600" dirty="0" err="1">
                <a:solidFill>
                  <a:schemeClr val="bg1"/>
                </a:solidFill>
              </a:rPr>
              <a:t>LIEs</a:t>
            </a:r>
            <a:r>
              <a:rPr lang="es-ES" sz="1600" dirty="0">
                <a:solidFill>
                  <a:schemeClr val="bg1"/>
                </a:solidFill>
              </a:rPr>
              <a:t>) a más de 30 por 100 </a:t>
            </a:r>
            <a:r>
              <a:rPr lang="es-ES" sz="1600" dirty="0" err="1">
                <a:solidFill>
                  <a:schemeClr val="bg1"/>
                </a:solidFill>
              </a:rPr>
              <a:t>enterocitos</a:t>
            </a:r>
            <a:r>
              <a:rPr lang="es-ES" sz="1600" dirty="0">
                <a:solidFill>
                  <a:schemeClr val="bg1"/>
                </a:solidFill>
              </a:rPr>
              <a:t>. </a:t>
            </a:r>
          </a:p>
          <a:p>
            <a:r>
              <a:rPr lang="es-ES" sz="1600" dirty="0">
                <a:solidFill>
                  <a:schemeClr val="bg1"/>
                </a:solidFill>
              </a:rPr>
              <a:t>	</a:t>
            </a:r>
          </a:p>
          <a:p>
            <a:r>
              <a:rPr lang="es-ES" sz="1600" dirty="0">
                <a:solidFill>
                  <a:srgbClr val="FFFF00"/>
                </a:solidFill>
              </a:rPr>
              <a:t>Estadio II </a:t>
            </a:r>
            <a:r>
              <a:rPr lang="es-ES" sz="1600" dirty="0">
                <a:solidFill>
                  <a:schemeClr val="bg1"/>
                </a:solidFill>
              </a:rPr>
              <a:t>	Hiperplasia de las criptas. Además de los </a:t>
            </a:r>
            <a:r>
              <a:rPr lang="es-ES" sz="1600" dirty="0" err="1">
                <a:solidFill>
                  <a:schemeClr val="bg1"/>
                </a:solidFill>
              </a:rPr>
              <a:t>LIEs</a:t>
            </a:r>
            <a:r>
              <a:rPr lang="es-ES" sz="1600" dirty="0">
                <a:solidFill>
                  <a:schemeClr val="bg1"/>
                </a:solidFill>
              </a:rPr>
              <a:t> hay un aumento de la profundidad de las criptas </a:t>
            </a:r>
            <a:r>
              <a:rPr lang="es-ES" sz="1600" dirty="0">
                <a:solidFill>
                  <a:srgbClr val="FFFF00"/>
                </a:solidFill>
              </a:rPr>
              <a:t>sin una reducción de la altura de las vellosidades. </a:t>
            </a:r>
          </a:p>
          <a:p>
            <a:endParaRPr lang="es-ES" sz="1600" dirty="0">
              <a:solidFill>
                <a:schemeClr val="bg1"/>
              </a:solidFill>
            </a:endParaRPr>
          </a:p>
          <a:p>
            <a:r>
              <a:rPr lang="es-ES" sz="1600" dirty="0">
                <a:solidFill>
                  <a:srgbClr val="FFFF00"/>
                </a:solidFill>
              </a:rPr>
              <a:t>Estadio III  Atrofia </a:t>
            </a:r>
            <a:r>
              <a:rPr lang="es-ES" sz="1600" dirty="0" err="1">
                <a:solidFill>
                  <a:srgbClr val="FFFF00"/>
                </a:solidFill>
              </a:rPr>
              <a:t>vellositaria</a:t>
            </a:r>
            <a:r>
              <a:rPr lang="es-ES" sz="1600" dirty="0">
                <a:solidFill>
                  <a:schemeClr val="bg1"/>
                </a:solidFill>
              </a:rPr>
              <a:t>; A parcial, B subtotal, C total. Esta es la lesión celíaca clásica.  A pesar de los cambios marcados en la mucosa muchos individuos son asintomáticos y por lo tanto son clasificados como casos </a:t>
            </a:r>
            <a:r>
              <a:rPr lang="es-ES" sz="1600" dirty="0" err="1">
                <a:solidFill>
                  <a:schemeClr val="bg1"/>
                </a:solidFill>
              </a:rPr>
              <a:t>subclínicos</a:t>
            </a:r>
            <a:r>
              <a:rPr lang="es-ES" sz="1600" dirty="0">
                <a:solidFill>
                  <a:schemeClr val="bg1"/>
                </a:solidFill>
              </a:rPr>
              <a:t> o silentes. </a:t>
            </a:r>
          </a:p>
          <a:p>
            <a:r>
              <a:rPr lang="es-ES" sz="1600" dirty="0">
                <a:solidFill>
                  <a:schemeClr val="bg1"/>
                </a:solidFill>
              </a:rPr>
              <a:t>Esta lesión es característica pero no patognomónica de EC y puede también observarse con </a:t>
            </a:r>
            <a:r>
              <a:rPr lang="es-ES" sz="1600" dirty="0" err="1">
                <a:solidFill>
                  <a:srgbClr val="FFFF00"/>
                </a:solidFill>
              </a:rPr>
              <a:t>giardiasis</a:t>
            </a:r>
            <a:r>
              <a:rPr lang="es-ES" sz="1600" dirty="0">
                <a:solidFill>
                  <a:srgbClr val="FFFF00"/>
                </a:solidFill>
              </a:rPr>
              <a:t> severa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>
                <a:solidFill>
                  <a:srgbClr val="FFFF00"/>
                </a:solidFill>
              </a:rPr>
              <a:t>sensibilidades alimentarias en el </a:t>
            </a:r>
            <a:r>
              <a:rPr lang="es-ES" sz="1600" dirty="0" smtClean="0">
                <a:solidFill>
                  <a:srgbClr val="FFFF00"/>
                </a:solidFill>
              </a:rPr>
              <a:t>niños</a:t>
            </a:r>
            <a:r>
              <a:rPr lang="es-ES" sz="1600" dirty="0" smtClean="0">
                <a:solidFill>
                  <a:schemeClr val="bg1"/>
                </a:solidFill>
              </a:rPr>
              <a:t>, </a:t>
            </a:r>
            <a:r>
              <a:rPr lang="es-ES" sz="1600" dirty="0">
                <a:solidFill>
                  <a:srgbClr val="FFFF00"/>
                </a:solidFill>
              </a:rPr>
              <a:t>isquemia crónica del intestino delgado, </a:t>
            </a:r>
            <a:r>
              <a:rPr lang="es-ES" sz="1600" dirty="0" err="1">
                <a:solidFill>
                  <a:srgbClr val="FFFF00"/>
                </a:solidFill>
              </a:rPr>
              <a:t>esprue</a:t>
            </a:r>
            <a:r>
              <a:rPr lang="es-ES" sz="1600" dirty="0">
                <a:solidFill>
                  <a:srgbClr val="FFFF00"/>
                </a:solidFill>
              </a:rPr>
              <a:t> tropical, deficiencias de las inmunoglobulinas </a:t>
            </a:r>
            <a:r>
              <a:rPr lang="es-ES" sz="1600" dirty="0">
                <a:solidFill>
                  <a:schemeClr val="bg1"/>
                </a:solidFill>
              </a:rPr>
              <a:t>y otras deficiencias inmunes .</a:t>
            </a:r>
          </a:p>
          <a:p>
            <a:r>
              <a:rPr lang="es-ES" sz="1600" dirty="0">
                <a:solidFill>
                  <a:schemeClr val="bg1"/>
                </a:solidFill>
              </a:rPr>
              <a:t> </a:t>
            </a:r>
          </a:p>
          <a:p>
            <a:r>
              <a:rPr lang="es-ES" sz="1600" dirty="0">
                <a:solidFill>
                  <a:srgbClr val="FFFF00"/>
                </a:solidFill>
              </a:rPr>
              <a:t>Estadio IV  </a:t>
            </a:r>
            <a:r>
              <a:rPr lang="es-ES" sz="1600" dirty="0">
                <a:solidFill>
                  <a:srgbClr val="FFC000"/>
                </a:solidFill>
              </a:rPr>
              <a:t>Atrofia </a:t>
            </a:r>
            <a:r>
              <a:rPr lang="es-ES" sz="1600" dirty="0" err="1">
                <a:solidFill>
                  <a:srgbClr val="FFC000"/>
                </a:solidFill>
              </a:rPr>
              <a:t>vellositaria</a:t>
            </a:r>
            <a:r>
              <a:rPr lang="es-ES" sz="1600" dirty="0">
                <a:solidFill>
                  <a:srgbClr val="FFC000"/>
                </a:solidFill>
              </a:rPr>
              <a:t> total.</a:t>
            </a:r>
            <a:r>
              <a:rPr lang="es-ES" sz="1600" dirty="0">
                <a:solidFill>
                  <a:schemeClr val="bg1"/>
                </a:solidFill>
              </a:rPr>
              <a:t> Puede haber un depósito de colágeno en la mucosa y </a:t>
            </a:r>
            <a:r>
              <a:rPr lang="es-ES" sz="1600" dirty="0" err="1">
                <a:solidFill>
                  <a:schemeClr val="bg1"/>
                </a:solidFill>
              </a:rPr>
              <a:t>submucosa</a:t>
            </a:r>
            <a:r>
              <a:rPr lang="es-ES" sz="1600" dirty="0">
                <a:solidFill>
                  <a:schemeClr val="bg1"/>
                </a:solidFill>
              </a:rPr>
              <a:t> (</a:t>
            </a:r>
            <a:r>
              <a:rPr lang="es-ES" sz="1600" dirty="0" err="1">
                <a:solidFill>
                  <a:schemeClr val="bg1"/>
                </a:solidFill>
              </a:rPr>
              <a:t>esprue</a:t>
            </a:r>
            <a:r>
              <a:rPr lang="es-ES" sz="1600" dirty="0">
                <a:solidFill>
                  <a:schemeClr val="bg1"/>
                </a:solidFill>
              </a:rPr>
              <a:t> del colágeno, un trastorno que puede estar relacionado con la EC). </a:t>
            </a:r>
          </a:p>
        </p:txBody>
      </p:sp>
      <p:graphicFrame>
        <p:nvGraphicFramePr>
          <p:cNvPr id="49154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107522" name="Imagen de mapa de bits" r:id="rId3" imgW="885949" imgH="952633" progId="PBrush">
              <p:embed/>
            </p:oleObj>
          </a:graphicData>
        </a:graphic>
      </p:graphicFrame>
      <p:pic>
        <p:nvPicPr>
          <p:cNvPr id="6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"/>
            <a:ext cx="928662" cy="11097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AutoShape 2" descr="CID:%7b76F2AA5D-E64E-4686-81F0-C87BBBFAED59%7d/Celíaca%201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071546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2285984" y="4929199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hematoxilina y eosina.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foto a bajo aumento ( 100x) de mucosa duodenal normal donde se ve las vellosidades altas y delgadas, digitiformes.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143636" y="6072206"/>
            <a:ext cx="2314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dirty="0" smtClean="0">
                <a:solidFill>
                  <a:schemeClr val="bg1"/>
                </a:solidFill>
              </a:rPr>
              <a:t>Gentileza Dr. Ariel Naves. </a:t>
            </a:r>
            <a:endParaRPr lang="es-ES" sz="1600" i="1" dirty="0">
              <a:solidFill>
                <a:schemeClr val="bg1"/>
              </a:solidFill>
            </a:endParaRPr>
          </a:p>
        </p:txBody>
      </p:sp>
      <p:pic>
        <p:nvPicPr>
          <p:cNvPr id="6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6258" y="285729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Documents and Settings\Usuario\Mis documentos\Mis imágenes\celiaca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857232"/>
            <a:ext cx="4876800" cy="36576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2143108" y="4643446"/>
            <a:ext cx="5715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foto a gran aumento ( 400 x) de mucosa duodenal normal donde se ve el extremo apical de una vellosidad delgada, con epitelio preservado, sin linfocitosis </a:t>
            </a:r>
            <a:r>
              <a:rPr lang="es-ES" dirty="0" err="1" smtClean="0">
                <a:solidFill>
                  <a:schemeClr val="bg1"/>
                </a:solidFill>
              </a:rPr>
              <a:t>intra</a:t>
            </a:r>
            <a:r>
              <a:rPr lang="es-ES" dirty="0" smtClean="0">
                <a:solidFill>
                  <a:schemeClr val="bg1"/>
                </a:solidFill>
              </a:rPr>
              <a:t> epitelial y con borde "en cepillo" superficial bien definido.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215074" y="6143644"/>
            <a:ext cx="2582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Gentileza Dr. Ariel Naves. </a:t>
            </a:r>
            <a:endParaRPr lang="es-ES" i="1" dirty="0">
              <a:solidFill>
                <a:schemeClr val="bg1"/>
              </a:solidFill>
            </a:endParaRPr>
          </a:p>
        </p:txBody>
      </p:sp>
      <p:pic>
        <p:nvPicPr>
          <p:cNvPr id="5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6258" y="285728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Documents and Settings\Usuario\Mis documentos\Mis imágenes\celiaca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857232"/>
            <a:ext cx="4876800" cy="36576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1428728" y="4643446"/>
            <a:ext cx="67866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En la foto 2 (tomada a mediano aumento -200x) se observa mucosa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( de enfermo con celiaquía) de vellosidades muy simplificadas, reducidas a pequeñas sobre elevaciones romas de la mucosa ( sería un MARSH 3 C). Además se observa linfocitosis </a:t>
            </a:r>
            <a:r>
              <a:rPr lang="es-ES" dirty="0" err="1" smtClean="0">
                <a:solidFill>
                  <a:schemeClr val="bg1"/>
                </a:solidFill>
              </a:rPr>
              <a:t>intra</a:t>
            </a:r>
            <a:r>
              <a:rPr lang="es-ES" dirty="0" smtClean="0">
                <a:solidFill>
                  <a:schemeClr val="bg1"/>
                </a:solidFill>
              </a:rPr>
              <a:t> epitelial y el corion mucoso tiene inflamación crónica moderada.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071670" y="285728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FF9933"/>
                </a:solidFill>
              </a:rPr>
              <a:t>Celiaquía</a:t>
            </a:r>
            <a:endParaRPr lang="es-ES" dirty="0">
              <a:solidFill>
                <a:srgbClr val="FF9933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215074" y="6143644"/>
            <a:ext cx="2582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Gentileza Dr. Ariel Naves. </a:t>
            </a:r>
            <a:endParaRPr lang="es-ES" i="1" dirty="0">
              <a:solidFill>
                <a:schemeClr val="bg1"/>
              </a:solidFill>
            </a:endParaRPr>
          </a:p>
        </p:txBody>
      </p:sp>
      <p:pic>
        <p:nvPicPr>
          <p:cNvPr id="6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6258" y="285729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Documents and Settings\Usuario\Mis documentos\Mis imágenes\celiaca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642918"/>
            <a:ext cx="4876800" cy="36576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1357291" y="4500571"/>
            <a:ext cx="67151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En la foto 3, también a mediano aumento (200x) se observa  mucosa con una vellosidad algo menos alterada que en Nº2, pero de todos modos francamente acortada y engrosada ( sería MARSH entre 3B y 3C), con inflamación en el corion y linfocitosis </a:t>
            </a:r>
            <a:r>
              <a:rPr lang="es-ES" dirty="0" err="1" smtClean="0">
                <a:solidFill>
                  <a:schemeClr val="bg1"/>
                </a:solidFill>
              </a:rPr>
              <a:t>intra</a:t>
            </a:r>
            <a:r>
              <a:rPr lang="es-ES" dirty="0" smtClean="0">
                <a:solidFill>
                  <a:schemeClr val="bg1"/>
                </a:solidFill>
              </a:rPr>
              <a:t> epitelial.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143108" y="214290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FF9933"/>
                </a:solidFill>
              </a:rPr>
              <a:t>Celiaquía</a:t>
            </a:r>
            <a:endParaRPr lang="es-ES" dirty="0">
              <a:solidFill>
                <a:srgbClr val="FF9933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143636" y="6215082"/>
            <a:ext cx="2582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Gentileza Dr. Ariel Naves. </a:t>
            </a:r>
            <a:endParaRPr lang="es-ES" i="1" dirty="0">
              <a:solidFill>
                <a:schemeClr val="bg1"/>
              </a:solidFill>
            </a:endParaRPr>
          </a:p>
        </p:txBody>
      </p:sp>
      <p:pic>
        <p:nvPicPr>
          <p:cNvPr id="6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6258" y="285729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Documents and Settings\Usuario\Mis documentos\Mis imágenes\celiaca 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642918"/>
            <a:ext cx="4876800" cy="36576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1714480" y="4429133"/>
            <a:ext cx="68580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En la foto 4, tomada a muy gran aumento (600 x) se ve un sector de epitelio </a:t>
            </a:r>
            <a:r>
              <a:rPr lang="es-ES" dirty="0" err="1" smtClean="0">
                <a:solidFill>
                  <a:schemeClr val="bg1"/>
                </a:solidFill>
              </a:rPr>
              <a:t>vellocitario</a:t>
            </a:r>
            <a:r>
              <a:rPr lang="es-ES" dirty="0" smtClean="0">
                <a:solidFill>
                  <a:schemeClr val="bg1"/>
                </a:solidFill>
              </a:rPr>
              <a:t> con marcada linfocitosis </a:t>
            </a:r>
            <a:r>
              <a:rPr lang="es-ES" dirty="0" err="1" smtClean="0">
                <a:solidFill>
                  <a:schemeClr val="bg1"/>
                </a:solidFill>
              </a:rPr>
              <a:t>intra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epiteial</a:t>
            </a:r>
            <a:r>
              <a:rPr lang="es-ES" dirty="0" smtClean="0">
                <a:solidFill>
                  <a:schemeClr val="bg1"/>
                </a:solidFill>
              </a:rPr>
              <a:t>; además el epitelio tiene cambios degenerativos, con mala definición de su borde "en cepillo" apical.</a:t>
            </a:r>
          </a:p>
          <a:p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2143108" y="214290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FF9933"/>
                </a:solidFill>
              </a:rPr>
              <a:t>Celiaquía</a:t>
            </a:r>
            <a:endParaRPr lang="es-ES" dirty="0">
              <a:solidFill>
                <a:srgbClr val="FF9933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357950" y="6143644"/>
            <a:ext cx="2582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Gentileza Dr. Ariel Naves. </a:t>
            </a:r>
            <a:endParaRPr lang="es-ES" i="1" dirty="0">
              <a:solidFill>
                <a:schemeClr val="bg1"/>
              </a:solidFill>
            </a:endParaRPr>
          </a:p>
        </p:txBody>
      </p:sp>
      <p:pic>
        <p:nvPicPr>
          <p:cNvPr id="6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6258" y="285729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10244" name="Picture 3" descr="enf celiaca 22 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 descr="enf celiaca ave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1" y="3124200"/>
            <a:ext cx="31623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 descr="enf celiaca avena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676400"/>
            <a:ext cx="3124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6"/>
          <p:cNvSpPr>
            <a:spLocks noGrp="1" noChangeArrowheads="1"/>
          </p:cNvSpPr>
          <p:nvPr>
            <p:ph type="body" idx="4294967295"/>
          </p:nvPr>
        </p:nvSpPr>
        <p:spPr>
          <a:xfrm>
            <a:off x="5791200" y="2133600"/>
            <a:ext cx="2743200" cy="685800"/>
          </a:xfrm>
          <a:solidFill>
            <a:srgbClr val="FFCC00"/>
          </a:solidFill>
          <a:ln>
            <a:solidFill>
              <a:srgbClr val="FF0000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" sz="4000" b="1" u="sng" smtClean="0">
                <a:solidFill>
                  <a:schemeClr val="accent2"/>
                </a:solidFill>
              </a:rPr>
              <a:t>AVENA</a:t>
            </a:r>
          </a:p>
        </p:txBody>
      </p:sp>
      <p:sp>
        <p:nvSpPr>
          <p:cNvPr id="10248" name="Rectangle 7"/>
          <p:cNvSpPr>
            <a:spLocks noChangeArrowheads="1"/>
          </p:cNvSpPr>
          <p:nvPr/>
        </p:nvSpPr>
        <p:spPr bwMode="auto">
          <a:xfrm>
            <a:off x="1419244" y="304800"/>
            <a:ext cx="5867400" cy="7620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3200">
                <a:solidFill>
                  <a:srgbClr val="FFCC00"/>
                </a:solidFill>
              </a:rPr>
              <a:t>ENFERMEDAD CELIACA:</a:t>
            </a:r>
            <a:r>
              <a:rPr lang="es-ES" sz="320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10242" name="Object 8"/>
          <p:cNvGraphicFramePr>
            <a:graphicFrameLocks noChangeAspect="1"/>
          </p:cNvGraphicFramePr>
          <p:nvPr/>
        </p:nvGraphicFramePr>
        <p:xfrm>
          <a:off x="7704138" y="76200"/>
          <a:ext cx="1363663" cy="1466850"/>
        </p:xfrm>
        <a:graphic>
          <a:graphicData uri="http://schemas.openxmlformats.org/presentationml/2006/ole">
            <p:oleObj spid="_x0000_s67586" name="Imagen de mapa de bits" r:id="rId6" imgW="885949" imgH="952633" progId="PBrush">
              <p:embed/>
            </p:oleObj>
          </a:graphicData>
        </a:graphic>
      </p:graphicFrame>
      <p:pic>
        <p:nvPicPr>
          <p:cNvPr id="9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285720" y="5000636"/>
            <a:ext cx="8501123" cy="1500198"/>
          </a:xfrm>
          <a:prstGeom prst="roundRect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 redondeado"/>
          <p:cNvSpPr/>
          <p:nvPr/>
        </p:nvSpPr>
        <p:spPr>
          <a:xfrm>
            <a:off x="285720" y="3286125"/>
            <a:ext cx="4500595" cy="135732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2642" name="1 Rectángulo"/>
          <p:cNvSpPr>
            <a:spLocks noChangeArrowheads="1"/>
          </p:cNvSpPr>
          <p:nvPr/>
        </p:nvSpPr>
        <p:spPr bwMode="auto">
          <a:xfrm>
            <a:off x="428626" y="612775"/>
            <a:ext cx="8286751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2400" b="1" dirty="0" smtClean="0">
              <a:solidFill>
                <a:schemeClr val="bg1"/>
              </a:solidFill>
            </a:endParaRPr>
          </a:p>
          <a:p>
            <a:endParaRPr lang="es-ES" sz="2400" b="1" dirty="0" smtClean="0">
              <a:solidFill>
                <a:schemeClr val="bg1"/>
              </a:solidFill>
            </a:endParaRPr>
          </a:p>
          <a:p>
            <a:r>
              <a:rPr lang="es-ES" sz="2400" b="1" dirty="0" smtClean="0">
                <a:solidFill>
                  <a:srgbClr val="FFFF00"/>
                </a:solidFill>
              </a:rPr>
              <a:t>¿Es </a:t>
            </a:r>
            <a:r>
              <a:rPr lang="es-ES" sz="2400" b="1" dirty="0">
                <a:solidFill>
                  <a:srgbClr val="FFFF00"/>
                </a:solidFill>
              </a:rPr>
              <a:t>necesaria la biopsia en pacientes adultos con síntomas</a:t>
            </a:r>
          </a:p>
          <a:p>
            <a:r>
              <a:rPr lang="es-ES" sz="2400" b="1" dirty="0">
                <a:solidFill>
                  <a:srgbClr val="FFFF00"/>
                </a:solidFill>
              </a:rPr>
              <a:t>típicos, con formas clínicas asociadas a grupo de riesgo o</a:t>
            </a:r>
          </a:p>
          <a:p>
            <a:r>
              <a:rPr lang="es-ES" sz="2400" b="1" dirty="0">
                <a:solidFill>
                  <a:srgbClr val="FFFF00"/>
                </a:solidFill>
              </a:rPr>
              <a:t>con síntomas atípicos o asintomáticos cuyos test serológicos</a:t>
            </a:r>
          </a:p>
          <a:p>
            <a:r>
              <a:rPr lang="es-ES" sz="2400" b="1" dirty="0">
                <a:solidFill>
                  <a:srgbClr val="FFFF00"/>
                </a:solidFill>
              </a:rPr>
              <a:t>son negativos</a:t>
            </a:r>
            <a:r>
              <a:rPr lang="es-ES" sz="2400" b="1" dirty="0" smtClean="0">
                <a:solidFill>
                  <a:srgbClr val="FFFF00"/>
                </a:solidFill>
              </a:rPr>
              <a:t>?</a:t>
            </a:r>
          </a:p>
          <a:p>
            <a:endParaRPr lang="es-ES" b="1" dirty="0" smtClean="0">
              <a:solidFill>
                <a:schemeClr val="bg1"/>
              </a:solidFill>
            </a:endParaRPr>
          </a:p>
          <a:p>
            <a:endParaRPr lang="es-ES" b="1" dirty="0" smtClean="0">
              <a:solidFill>
                <a:schemeClr val="bg1"/>
              </a:solidFill>
            </a:endParaRPr>
          </a:p>
          <a:p>
            <a:endParaRPr lang="es-ES" sz="2400" b="1" dirty="0" smtClean="0">
              <a:solidFill>
                <a:schemeClr val="bg1"/>
              </a:solidFill>
            </a:endParaRPr>
          </a:p>
          <a:p>
            <a:r>
              <a:rPr lang="es-ES" sz="2400" b="1" dirty="0" smtClean="0">
                <a:solidFill>
                  <a:srgbClr val="FF0000"/>
                </a:solidFill>
              </a:rPr>
              <a:t>Si , es necesaria. </a:t>
            </a:r>
            <a:endParaRPr lang="es-E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9154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49154" name="Imagen de mapa de bits" r:id="rId3" imgW="885949" imgH="952633" progId="PBrush">
              <p:embed/>
            </p:oleObj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57158" y="5143513"/>
            <a:ext cx="83118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 smtClean="0">
                <a:solidFill>
                  <a:srgbClr val="00B0F0"/>
                </a:solidFill>
              </a:rPr>
              <a:t>Un  reciente método de diagnóstico  que nos acerca a considerar</a:t>
            </a:r>
          </a:p>
          <a:p>
            <a:r>
              <a:rPr lang="es-ES" sz="2400" dirty="0" smtClean="0">
                <a:solidFill>
                  <a:srgbClr val="00B0F0"/>
                </a:solidFill>
              </a:rPr>
              <a:t> la amplitud  y la extensión de la enfermedad celiaca </a:t>
            </a:r>
            <a:r>
              <a:rPr lang="es-ES" sz="2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 smtClean="0">
                <a:solidFill>
                  <a:srgbClr val="FFFF00"/>
                </a:solidFill>
              </a:rPr>
              <a:t>lo constituye la capsula endoscópica. </a:t>
            </a:r>
            <a:endParaRPr lang="es-ES" sz="2400" dirty="0">
              <a:solidFill>
                <a:srgbClr val="FFFF00"/>
              </a:solidFill>
            </a:endParaRPr>
          </a:p>
        </p:txBody>
      </p:sp>
      <p:pic>
        <p:nvPicPr>
          <p:cNvPr id="7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33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u="sng" smtClean="0">
                <a:solidFill>
                  <a:schemeClr val="bg1"/>
                </a:solidFill>
              </a:rPr>
              <a:t/>
            </a:r>
            <a:br>
              <a:rPr lang="es-ES" u="sng" smtClean="0">
                <a:solidFill>
                  <a:schemeClr val="bg1"/>
                </a:solidFill>
              </a:rPr>
            </a:br>
            <a:r>
              <a:rPr lang="es-ES" u="sng" smtClean="0">
                <a:solidFill>
                  <a:schemeClr val="bg1"/>
                </a:solidFill>
              </a:rPr>
              <a:t/>
            </a:r>
            <a:br>
              <a:rPr lang="es-ES" u="sng" smtClean="0">
                <a:solidFill>
                  <a:schemeClr val="bg1"/>
                </a:solidFill>
              </a:rPr>
            </a:br>
            <a:r>
              <a:rPr lang="es-ES" sz="360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br>
              <a:rPr lang="es-ES" sz="3600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es-ES" sz="360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228600" y="381000"/>
            <a:ext cx="7772400" cy="8382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>
                <a:solidFill>
                  <a:srgbClr val="FFCC00"/>
                </a:solidFill>
              </a:rPr>
              <a:t>ENFERMEDAD CELIACA:</a:t>
            </a:r>
            <a:r>
              <a:rPr lang="es-ES" sz="440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40962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91138" name="Imagen de mapa de bits" r:id="rId3" imgW="885949" imgH="952633" progId="PBrush">
              <p:embed/>
            </p:oleObj>
          </a:graphicData>
        </a:graphic>
      </p:graphicFrame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4" y="1828800"/>
            <a:ext cx="304323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838202" y="1295401"/>
            <a:ext cx="7866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b="1">
                <a:solidFill>
                  <a:srgbClr val="00FF00"/>
                </a:solidFill>
              </a:rPr>
              <a:t>Cápsula Endoscópica de última Generación.</a:t>
            </a:r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1" y="1828801"/>
            <a:ext cx="3332163" cy="49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8" descr="fotoMulh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1828801"/>
            <a:ext cx="30480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10" descr="ca1_foto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4200" y="2057401"/>
            <a:ext cx="1635125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2" descr="37v59n06-13054342fig0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86201" y="4800601"/>
            <a:ext cx="17145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53" y="34911"/>
            <a:ext cx="1185863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29454" y="104662"/>
            <a:ext cx="928694" cy="1109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928802"/>
            <a:ext cx="307183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 descr="C:\Users\Usuario\Downloads\20180830_1548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571876"/>
            <a:ext cx="271464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214291"/>
            <a:ext cx="264320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428596" y="6072206"/>
            <a:ext cx="341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</a:rPr>
              <a:t>Gentileza Dra. Patricia San Miguel </a:t>
            </a:r>
            <a:endParaRPr lang="es-ES" i="1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14348" y="5286388"/>
            <a:ext cx="176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Delgado Normal.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143768" y="1142984"/>
            <a:ext cx="1358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Edema</a:t>
            </a:r>
          </a:p>
          <a:p>
            <a:r>
              <a:rPr lang="es-ES" sz="2000" dirty="0" err="1" smtClean="0">
                <a:solidFill>
                  <a:schemeClr val="bg1"/>
                </a:solidFill>
              </a:rPr>
              <a:t>Vellocitario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286644" y="4643446"/>
            <a:ext cx="1226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Atrofia </a:t>
            </a:r>
          </a:p>
          <a:p>
            <a:r>
              <a:rPr lang="es-ES" dirty="0" err="1" smtClean="0">
                <a:solidFill>
                  <a:schemeClr val="bg1"/>
                </a:solidFill>
              </a:rPr>
              <a:t>Vellocitaria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9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214283" y="214315"/>
            <a:ext cx="6143668" cy="11429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690" name="1 Rectángulo"/>
          <p:cNvSpPr>
            <a:spLocks noChangeArrowheads="1"/>
          </p:cNvSpPr>
          <p:nvPr/>
        </p:nvSpPr>
        <p:spPr bwMode="auto">
          <a:xfrm>
            <a:off x="357160" y="500043"/>
            <a:ext cx="8429625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dirty="0" smtClean="0">
                <a:solidFill>
                  <a:srgbClr val="FFFF00"/>
                </a:solidFill>
              </a:rPr>
              <a:t>Tratamiento: </a:t>
            </a:r>
          </a:p>
          <a:p>
            <a:endParaRPr lang="es-ES" sz="2400" dirty="0" smtClean="0">
              <a:solidFill>
                <a:srgbClr val="FFFF00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sz="1800" dirty="0" smtClean="0">
                <a:solidFill>
                  <a:srgbClr val="FFFF00"/>
                </a:solidFill>
              </a:rPr>
              <a:t>El </a:t>
            </a:r>
            <a:r>
              <a:rPr lang="es-ES" sz="1800" dirty="0">
                <a:solidFill>
                  <a:srgbClr val="FFFF00"/>
                </a:solidFill>
              </a:rPr>
              <a:t>tratamiento de la enfermedad celíaca es la adhesión a una</a:t>
            </a:r>
          </a:p>
          <a:p>
            <a:r>
              <a:rPr lang="es-ES" sz="1800" dirty="0">
                <a:solidFill>
                  <a:srgbClr val="FFFF00"/>
                </a:solidFill>
              </a:rPr>
              <a:t>dieta libre de gluten que consiste en la exclusión de cuatro cereales</a:t>
            </a:r>
          </a:p>
          <a:p>
            <a:r>
              <a:rPr lang="es-ES" sz="1800" dirty="0">
                <a:solidFill>
                  <a:srgbClr val="FFFF00"/>
                </a:solidFill>
              </a:rPr>
              <a:t>(trigo, avena, cebada y centeno), sus derivados y productos</a:t>
            </a:r>
          </a:p>
          <a:p>
            <a:r>
              <a:rPr lang="es-ES" sz="1800" dirty="0">
                <a:solidFill>
                  <a:srgbClr val="FFFF00"/>
                </a:solidFill>
              </a:rPr>
              <a:t>que los contengan de por vida</a:t>
            </a:r>
            <a:r>
              <a:rPr lang="es-ES" sz="1800" dirty="0" smtClean="0">
                <a:solidFill>
                  <a:srgbClr val="FFFF00"/>
                </a:solidFill>
              </a:rPr>
              <a:t>.</a:t>
            </a:r>
          </a:p>
          <a:p>
            <a:endParaRPr lang="es-ES" dirty="0" smtClean="0">
              <a:solidFill>
                <a:srgbClr val="FFFF00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Con ello,  se consigue la mejoría de los síntomas aproximadamente a partir de las dos semanas de su comienzo.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La normalización serológica se consigue al año y la recuperación de las vellosidades intestinales en su tamaño normal , en torno al año y medio .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La avena probablemente no ejerce un efecto nocivo por sí misma;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en Argentina no se recomienda su uso  por el peligro de contaminación cruzada.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sz="1800" dirty="0">
              <a:solidFill>
                <a:srgbClr val="FFFF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28596" y="5357827"/>
            <a:ext cx="821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En niños con síntomas gastrointestinales típicos se recomienda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restringir la lactosa, sacarosa y fibra.</a:t>
            </a:r>
            <a:endParaRPr lang="es-ES" dirty="0">
              <a:solidFill>
                <a:srgbClr val="FFFF00"/>
              </a:solidFill>
            </a:endParaRPr>
          </a:p>
        </p:txBody>
      </p:sp>
      <p:graphicFrame>
        <p:nvGraphicFramePr>
          <p:cNvPr id="48130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48130" name="Imagen de mapa de bits" r:id="rId3" imgW="885949" imgH="952633" progId="PBrush">
              <p:embed/>
            </p:oleObj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214282" y="5072075"/>
            <a:ext cx="7215239" cy="12144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71414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1 Rectángulo"/>
          <p:cNvSpPr>
            <a:spLocks noChangeArrowheads="1"/>
          </p:cNvSpPr>
          <p:nvPr/>
        </p:nvSpPr>
        <p:spPr bwMode="auto">
          <a:xfrm>
            <a:off x="214314" y="428625"/>
            <a:ext cx="864393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 i="1" dirty="0">
                <a:solidFill>
                  <a:srgbClr val="FFFF00"/>
                </a:solidFill>
              </a:rPr>
              <a:t>¿Qué alimentos pueden consumir los pacientes con</a:t>
            </a:r>
          </a:p>
          <a:p>
            <a:r>
              <a:rPr lang="es-ES" sz="2400" b="1" i="1" dirty="0">
                <a:solidFill>
                  <a:srgbClr val="FFFF00"/>
                </a:solidFill>
              </a:rPr>
              <a:t>Enfermedad Celíaca</a:t>
            </a:r>
            <a:r>
              <a:rPr lang="es-ES" sz="2400" b="1" i="1" dirty="0" smtClean="0">
                <a:solidFill>
                  <a:srgbClr val="FFFF00"/>
                </a:solidFill>
              </a:rPr>
              <a:t>?</a:t>
            </a:r>
          </a:p>
          <a:p>
            <a:endParaRPr lang="es-ES" sz="2400" b="1" i="1" dirty="0" smtClean="0">
              <a:solidFill>
                <a:schemeClr val="bg1"/>
              </a:solidFill>
            </a:endParaRPr>
          </a:p>
          <a:p>
            <a:endParaRPr lang="es-ES" sz="2400" b="1" i="1" dirty="0">
              <a:solidFill>
                <a:schemeClr val="bg1"/>
              </a:solidFill>
            </a:endParaRPr>
          </a:p>
          <a:p>
            <a:r>
              <a:rPr lang="es-ES" sz="1800" dirty="0">
                <a:solidFill>
                  <a:schemeClr val="bg1"/>
                </a:solidFill>
              </a:rPr>
              <a:t>Los pacientes con Enfermedad Celíaca podrán consumir todo lo que es de</a:t>
            </a:r>
          </a:p>
          <a:p>
            <a:r>
              <a:rPr lang="es-ES" sz="1800" dirty="0">
                <a:solidFill>
                  <a:schemeClr val="bg1"/>
                </a:solidFill>
              </a:rPr>
              <a:t>origen natural, carnes vacuna, pollo, pescado, verduras y frutas frescas,</a:t>
            </a:r>
          </a:p>
          <a:p>
            <a:r>
              <a:rPr lang="es-ES" sz="1800" dirty="0">
                <a:solidFill>
                  <a:schemeClr val="bg1"/>
                </a:solidFill>
              </a:rPr>
              <a:t>legumbres, huevos, cereales sin gluten y todas las preparaciones caseras</a:t>
            </a:r>
          </a:p>
          <a:p>
            <a:r>
              <a:rPr lang="es-ES" sz="1800" dirty="0">
                <a:solidFill>
                  <a:schemeClr val="bg1"/>
                </a:solidFill>
              </a:rPr>
              <a:t>elaboradas con estos ingredientes</a:t>
            </a:r>
            <a:r>
              <a:rPr lang="es-ES" sz="1800" dirty="0" smtClean="0">
                <a:solidFill>
                  <a:schemeClr val="bg1"/>
                </a:solidFill>
              </a:rPr>
              <a:t>.</a:t>
            </a:r>
            <a:endParaRPr lang="es-ES" sz="1800" dirty="0">
              <a:solidFill>
                <a:schemeClr val="bg1"/>
              </a:solidFill>
            </a:endParaRPr>
          </a:p>
        </p:txBody>
      </p:sp>
      <p:graphicFrame>
        <p:nvGraphicFramePr>
          <p:cNvPr id="55298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55298" name="Imagen de mapa de bits" r:id="rId3" imgW="885949" imgH="952633" progId="PBrush">
              <p:embed/>
            </p:oleObj>
          </a:graphicData>
        </a:graphic>
      </p:graphicFrame>
      <p:pic>
        <p:nvPicPr>
          <p:cNvPr id="4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4857" y="1357298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1 Rectángulo"/>
          <p:cNvSpPr>
            <a:spLocks noChangeArrowheads="1"/>
          </p:cNvSpPr>
          <p:nvPr/>
        </p:nvSpPr>
        <p:spPr bwMode="auto">
          <a:xfrm>
            <a:off x="0" y="1"/>
            <a:ext cx="9144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Alimentos permitidos</a:t>
            </a:r>
          </a:p>
          <a:p>
            <a:endParaRPr lang="es-ES" sz="2400" b="1" dirty="0">
              <a:solidFill>
                <a:srgbClr val="FFFF00"/>
              </a:solidFill>
            </a:endParaRPr>
          </a:p>
          <a:p>
            <a:r>
              <a:rPr lang="es-ES" sz="1600" b="1" dirty="0">
                <a:solidFill>
                  <a:srgbClr val="FFFF00"/>
                </a:solidFill>
              </a:rPr>
              <a:t>Cereales Granos de arroz y de maíz de cualquier marca</a:t>
            </a:r>
          </a:p>
          <a:p>
            <a:r>
              <a:rPr lang="es-ES" sz="1600" dirty="0">
                <a:solidFill>
                  <a:schemeClr val="bg1"/>
                </a:solidFill>
              </a:rPr>
              <a:t>envasados; harinas de mandioca, de papa, de soja y sus derivados envasadas y de marcas </a:t>
            </a:r>
            <a:endParaRPr lang="es-ES" sz="1600" dirty="0" smtClean="0">
              <a:solidFill>
                <a:schemeClr val="bg1"/>
              </a:solidFill>
            </a:endParaRPr>
          </a:p>
          <a:p>
            <a:r>
              <a:rPr lang="es-ES" sz="1600" dirty="0" smtClean="0">
                <a:solidFill>
                  <a:schemeClr val="bg1"/>
                </a:solidFill>
              </a:rPr>
              <a:t>permitidas, como </a:t>
            </a:r>
            <a:r>
              <a:rPr lang="es-ES" sz="1600" dirty="0">
                <a:solidFill>
                  <a:schemeClr val="bg1"/>
                </a:solidFill>
              </a:rPr>
              <a:t>así también </a:t>
            </a:r>
            <a:r>
              <a:rPr lang="es-ES" sz="1600" dirty="0" err="1">
                <a:solidFill>
                  <a:schemeClr val="bg1"/>
                </a:solidFill>
              </a:rPr>
              <a:t>premezclas</a:t>
            </a:r>
            <a:r>
              <a:rPr lang="es-ES" sz="1600" dirty="0">
                <a:solidFill>
                  <a:schemeClr val="bg1"/>
                </a:solidFill>
              </a:rPr>
              <a:t> elaboradas con harinas permitidas.</a:t>
            </a:r>
          </a:p>
          <a:p>
            <a:r>
              <a:rPr lang="es-ES" sz="1600" b="1" dirty="0">
                <a:solidFill>
                  <a:srgbClr val="FFFF00"/>
                </a:solidFill>
              </a:rPr>
              <a:t>Verduras y frutas</a:t>
            </a:r>
          </a:p>
          <a:p>
            <a:r>
              <a:rPr lang="es-ES" sz="1600" dirty="0">
                <a:solidFill>
                  <a:schemeClr val="bg1"/>
                </a:solidFill>
              </a:rPr>
              <a:t>Todos los vegetales y frutas frescas ó congeladas en su</a:t>
            </a:r>
          </a:p>
          <a:p>
            <a:r>
              <a:rPr lang="es-ES" sz="1600" dirty="0">
                <a:solidFill>
                  <a:schemeClr val="bg1"/>
                </a:solidFill>
              </a:rPr>
              <a:t>estado natural y aquellas envasadas que se encuentren dentro del listado de alimentos para celíacos.</a:t>
            </a:r>
          </a:p>
          <a:p>
            <a:r>
              <a:rPr lang="es-ES" sz="1600" b="1" dirty="0">
                <a:solidFill>
                  <a:srgbClr val="FFFF00"/>
                </a:solidFill>
              </a:rPr>
              <a:t>Leche líquida</a:t>
            </a:r>
          </a:p>
          <a:p>
            <a:r>
              <a:rPr lang="es-ES" sz="1600" dirty="0">
                <a:solidFill>
                  <a:schemeClr val="bg1"/>
                </a:solidFill>
              </a:rPr>
              <a:t>De todas las marcas </a:t>
            </a:r>
            <a:r>
              <a:rPr lang="es-ES" sz="1600" b="1" dirty="0">
                <a:solidFill>
                  <a:schemeClr val="bg1"/>
                </a:solidFill>
              </a:rPr>
              <a:t>Leche en polvo, yogurt y quesos</a:t>
            </a:r>
          </a:p>
          <a:p>
            <a:r>
              <a:rPr lang="es-ES" sz="1600" dirty="0">
                <a:solidFill>
                  <a:schemeClr val="bg1"/>
                </a:solidFill>
              </a:rPr>
              <a:t>Aquellos incluidos en el listado de alimentos aptos para celíacos.</a:t>
            </a:r>
          </a:p>
          <a:p>
            <a:r>
              <a:rPr lang="es-ES" sz="1600" b="1" dirty="0">
                <a:solidFill>
                  <a:srgbClr val="FFFF00"/>
                </a:solidFill>
              </a:rPr>
              <a:t>Carnes y huevos</a:t>
            </a:r>
          </a:p>
          <a:p>
            <a:r>
              <a:rPr lang="es-ES" sz="1600" dirty="0">
                <a:solidFill>
                  <a:schemeClr val="bg1"/>
                </a:solidFill>
              </a:rPr>
              <a:t>Todas las carnes (de vaca, ave, cerdo, cordero, conejo, </a:t>
            </a:r>
            <a:r>
              <a:rPr lang="pt-BR" sz="1600" dirty="0">
                <a:solidFill>
                  <a:schemeClr val="bg1"/>
                </a:solidFill>
              </a:rPr>
              <a:t>pescados, mariscos, vísceras, </a:t>
            </a:r>
            <a:r>
              <a:rPr lang="pt-BR" sz="1600" dirty="0" err="1">
                <a:solidFill>
                  <a:schemeClr val="bg1"/>
                </a:solidFill>
              </a:rPr>
              <a:t>liebre</a:t>
            </a:r>
            <a:r>
              <a:rPr lang="pt-BR" sz="1600" dirty="0">
                <a:solidFill>
                  <a:schemeClr val="bg1"/>
                </a:solidFill>
              </a:rPr>
              <a:t>, cabra, </a:t>
            </a:r>
            <a:r>
              <a:rPr lang="pt-BR" sz="1600" dirty="0" err="1">
                <a:solidFill>
                  <a:schemeClr val="bg1"/>
                </a:solidFill>
              </a:rPr>
              <a:t>vizcacha</a:t>
            </a:r>
            <a:r>
              <a:rPr lang="pt-BR" sz="1600" dirty="0">
                <a:solidFill>
                  <a:schemeClr val="bg1"/>
                </a:solidFill>
              </a:rPr>
              <a:t>,</a:t>
            </a:r>
          </a:p>
          <a:p>
            <a:r>
              <a:rPr lang="es-ES" sz="1600" dirty="0">
                <a:solidFill>
                  <a:schemeClr val="bg1"/>
                </a:solidFill>
              </a:rPr>
              <a:t>peludo, etc.) y huevos. Con respecto a los fiambres y embutidos, </a:t>
            </a:r>
            <a:r>
              <a:rPr lang="es-ES" sz="1600" dirty="0" smtClean="0">
                <a:solidFill>
                  <a:schemeClr val="bg1"/>
                </a:solidFill>
              </a:rPr>
              <a:t> OJO !!!!</a:t>
            </a:r>
            <a:endParaRPr lang="es-ES" sz="1600" dirty="0">
              <a:solidFill>
                <a:schemeClr val="bg1"/>
              </a:solidFill>
            </a:endParaRPr>
          </a:p>
          <a:p>
            <a:r>
              <a:rPr lang="es-ES" sz="1600" b="1" dirty="0">
                <a:solidFill>
                  <a:srgbClr val="FFFF00"/>
                </a:solidFill>
              </a:rPr>
              <a:t>Aceites y grasas</a:t>
            </a:r>
          </a:p>
          <a:p>
            <a:r>
              <a:rPr lang="es-ES" sz="1600" dirty="0">
                <a:solidFill>
                  <a:schemeClr val="bg1"/>
                </a:solidFill>
              </a:rPr>
              <a:t>Todos los aceites, manteca y crema de leche de todas las marcas.</a:t>
            </a:r>
          </a:p>
          <a:p>
            <a:r>
              <a:rPr lang="es-ES" sz="1600" b="1" dirty="0">
                <a:solidFill>
                  <a:schemeClr val="bg1"/>
                </a:solidFill>
              </a:rPr>
              <a:t>Maníes, almendras, nueces y semillas</a:t>
            </a:r>
          </a:p>
          <a:p>
            <a:r>
              <a:rPr lang="es-ES" sz="1600" dirty="0">
                <a:solidFill>
                  <a:schemeClr val="bg1"/>
                </a:solidFill>
              </a:rPr>
              <a:t>Elegir aquellas con cáscara y/o envasadas para evitar la contaminación cruzada con alimentos que</a:t>
            </a:r>
          </a:p>
          <a:p>
            <a:r>
              <a:rPr lang="es-ES" sz="1600" dirty="0">
                <a:solidFill>
                  <a:schemeClr val="bg1"/>
                </a:solidFill>
              </a:rPr>
              <a:t>contengan gluten.</a:t>
            </a:r>
          </a:p>
          <a:p>
            <a:r>
              <a:rPr lang="es-ES" sz="1600" b="1" dirty="0">
                <a:solidFill>
                  <a:srgbClr val="FFFF00"/>
                </a:solidFill>
              </a:rPr>
              <a:t>Azúcar y miel pura</a:t>
            </a:r>
          </a:p>
          <a:p>
            <a:r>
              <a:rPr lang="es-ES" sz="1600" dirty="0">
                <a:solidFill>
                  <a:schemeClr val="bg1"/>
                </a:solidFill>
              </a:rPr>
              <a:t>De todas las marcas</a:t>
            </a:r>
          </a:p>
          <a:p>
            <a:r>
              <a:rPr lang="es-ES" sz="1600" b="1" dirty="0">
                <a:solidFill>
                  <a:srgbClr val="FFFF00"/>
                </a:solidFill>
              </a:rPr>
              <a:t>Dulces, golosinas, amasados de pastelería, galletitas</a:t>
            </a:r>
          </a:p>
          <a:p>
            <a:r>
              <a:rPr lang="es-ES" sz="1600" dirty="0">
                <a:solidFill>
                  <a:schemeClr val="bg1"/>
                </a:solidFill>
              </a:rPr>
              <a:t>Se recomienda consumir solamente aquellos que se encuentren en el listado de alimentos aptos</a:t>
            </a:r>
          </a:p>
          <a:p>
            <a:r>
              <a:rPr lang="es-ES" sz="1600" dirty="0">
                <a:solidFill>
                  <a:schemeClr val="bg1"/>
                </a:solidFill>
              </a:rPr>
              <a:t>para celíacos.</a:t>
            </a:r>
          </a:p>
          <a:p>
            <a:r>
              <a:rPr lang="es-ES" sz="1600" b="1" dirty="0">
                <a:solidFill>
                  <a:srgbClr val="FFFF00"/>
                </a:solidFill>
              </a:rPr>
              <a:t>Agua</a:t>
            </a:r>
            <a:r>
              <a:rPr lang="es-ES" sz="1600" b="1" dirty="0">
                <a:solidFill>
                  <a:schemeClr val="bg1"/>
                </a:solidFill>
              </a:rPr>
              <a:t> Es fundamental el consumo de aproximadamente 2 </a:t>
            </a:r>
            <a:r>
              <a:rPr lang="es-ES" sz="1600" dirty="0">
                <a:solidFill>
                  <a:schemeClr val="bg1"/>
                </a:solidFill>
              </a:rPr>
              <a:t>litros de agua potable a lo largo del día.</a:t>
            </a:r>
          </a:p>
        </p:txBody>
      </p:sp>
      <p:graphicFrame>
        <p:nvGraphicFramePr>
          <p:cNvPr id="56322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56322" name="Imagen de mapa de bits" r:id="rId3" imgW="885949" imgH="952633" progId="PBrush">
              <p:embed/>
            </p:oleObj>
          </a:graphicData>
        </a:graphic>
      </p:graphicFrame>
      <p:pic>
        <p:nvPicPr>
          <p:cNvPr id="4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71414"/>
            <a:ext cx="657606" cy="785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1 Rectángulo"/>
          <p:cNvSpPr>
            <a:spLocks noChangeArrowheads="1"/>
          </p:cNvSpPr>
          <p:nvPr/>
        </p:nvSpPr>
        <p:spPr bwMode="auto">
          <a:xfrm>
            <a:off x="0" y="928688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 dirty="0">
                <a:solidFill>
                  <a:srgbClr val="FFFF00"/>
                </a:solidFill>
              </a:rPr>
              <a:t>Bebidas gaseosas azucaradas</a:t>
            </a:r>
          </a:p>
          <a:p>
            <a:r>
              <a:rPr lang="es-ES" dirty="0">
                <a:solidFill>
                  <a:schemeClr val="bg1"/>
                </a:solidFill>
              </a:rPr>
              <a:t>Se recomienda consumir libremente aquellas que sean</a:t>
            </a:r>
          </a:p>
          <a:p>
            <a:r>
              <a:rPr lang="es-ES" dirty="0">
                <a:solidFill>
                  <a:schemeClr val="bg1"/>
                </a:solidFill>
              </a:rPr>
              <a:t>de marcas líderes, para el resto se recomienda consultar</a:t>
            </a:r>
          </a:p>
          <a:p>
            <a:r>
              <a:rPr lang="es-ES" dirty="0">
                <a:solidFill>
                  <a:schemeClr val="bg1"/>
                </a:solidFill>
              </a:rPr>
              <a:t>el listado de alimentos aptos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rgbClr val="FFFF00"/>
                </a:solidFill>
              </a:rPr>
              <a:t>Café de grano molido</a:t>
            </a:r>
          </a:p>
          <a:p>
            <a:r>
              <a:rPr lang="es-ES" dirty="0">
                <a:solidFill>
                  <a:schemeClr val="bg1"/>
                </a:solidFill>
              </a:rPr>
              <a:t>Se podrá consumir libremente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rgbClr val="FFFF00"/>
                </a:solidFill>
              </a:rPr>
              <a:t>Condimentos </a:t>
            </a:r>
            <a:endParaRPr lang="es-ES" b="1" dirty="0" smtClean="0">
              <a:solidFill>
                <a:srgbClr val="FFFF00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Pueden </a:t>
            </a:r>
            <a:r>
              <a:rPr lang="es-ES" dirty="0">
                <a:solidFill>
                  <a:schemeClr val="bg1"/>
                </a:solidFill>
              </a:rPr>
              <a:t>contener gluten por eso se recomienda </a:t>
            </a:r>
            <a:r>
              <a:rPr lang="es-ES" dirty="0" smtClean="0">
                <a:solidFill>
                  <a:schemeClr val="bg1"/>
                </a:solidFill>
              </a:rPr>
              <a:t>cultivar hierbas </a:t>
            </a:r>
            <a:r>
              <a:rPr lang="es-ES" dirty="0">
                <a:solidFill>
                  <a:schemeClr val="bg1"/>
                </a:solidFill>
              </a:rPr>
              <a:t>frescas, elegir pimienta en grano, azafrán </a:t>
            </a:r>
            <a:r>
              <a:rPr lang="es-ES" dirty="0" smtClean="0">
                <a:solidFill>
                  <a:schemeClr val="bg1"/>
                </a:solidFill>
              </a:rPr>
              <a:t>en hebras </a:t>
            </a:r>
            <a:r>
              <a:rPr lang="es-ES" dirty="0">
                <a:solidFill>
                  <a:schemeClr val="bg1"/>
                </a:solidFill>
              </a:rPr>
              <a:t>o bien elegir aquellos que estén detallados </a:t>
            </a:r>
            <a:r>
              <a:rPr lang="es-ES" dirty="0" smtClean="0">
                <a:solidFill>
                  <a:schemeClr val="bg1"/>
                </a:solidFill>
              </a:rPr>
              <a:t>en el </a:t>
            </a:r>
            <a:r>
              <a:rPr lang="es-ES" dirty="0">
                <a:solidFill>
                  <a:schemeClr val="bg1"/>
                </a:solidFill>
              </a:rPr>
              <a:t>listado de alimentos aptos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85720" y="4786322"/>
            <a:ext cx="8501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En niños con síntomas gastrointestinales típicos se recomienda restringir 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la lactosa, sacarosa y fibra.</a:t>
            </a:r>
            <a:endParaRPr lang="es-ES" dirty="0">
              <a:solidFill>
                <a:srgbClr val="FFFF00"/>
              </a:solidFill>
            </a:endParaRPr>
          </a:p>
        </p:txBody>
      </p:sp>
      <p:graphicFrame>
        <p:nvGraphicFramePr>
          <p:cNvPr id="57346" name="Object 4"/>
          <p:cNvGraphicFramePr>
            <a:graphicFrameLocks noChangeAspect="1"/>
          </p:cNvGraphicFramePr>
          <p:nvPr/>
        </p:nvGraphicFramePr>
        <p:xfrm>
          <a:off x="7929564" y="76200"/>
          <a:ext cx="1062037" cy="1143000"/>
        </p:xfrm>
        <a:graphic>
          <a:graphicData uri="http://schemas.openxmlformats.org/presentationml/2006/ole">
            <p:oleObj spid="_x0000_s57346" name="Imagen de mapa de bits" r:id="rId3" imgW="885949" imgH="952633" progId="PBrush">
              <p:embed/>
            </p:oleObj>
          </a:graphicData>
        </a:graphic>
      </p:graphicFrame>
      <p:pic>
        <p:nvPicPr>
          <p:cNvPr id="5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4704" y="71415"/>
            <a:ext cx="896735" cy="1071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 redondeado"/>
          <p:cNvSpPr/>
          <p:nvPr/>
        </p:nvSpPr>
        <p:spPr>
          <a:xfrm>
            <a:off x="571472" y="214290"/>
            <a:ext cx="6786610" cy="7143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5234" name="1 Título"/>
          <p:cNvSpPr>
            <a:spLocks noGrp="1"/>
          </p:cNvSpPr>
          <p:nvPr>
            <p:ph type="title"/>
          </p:nvPr>
        </p:nvSpPr>
        <p:spPr>
          <a:xfrm>
            <a:off x="428596" y="0"/>
            <a:ext cx="5900751" cy="1143000"/>
          </a:xfrm>
        </p:spPr>
        <p:txBody>
          <a:bodyPr>
            <a:normAutofit/>
          </a:bodyPr>
          <a:lstStyle/>
          <a:p>
            <a:r>
              <a:rPr lang="es-ES" sz="2400" dirty="0" smtClean="0"/>
              <a:t>Nuevo método de control de tratamiento</a:t>
            </a:r>
          </a:p>
        </p:txBody>
      </p:sp>
      <p:sp>
        <p:nvSpPr>
          <p:cNvPr id="95235" name="2 Marcador de contenido"/>
          <p:cNvSpPr>
            <a:spLocks noGrp="1"/>
          </p:cNvSpPr>
          <p:nvPr>
            <p:ph idx="1"/>
          </p:nvPr>
        </p:nvSpPr>
        <p:spPr>
          <a:xfrm>
            <a:off x="428596" y="857232"/>
            <a:ext cx="8229600" cy="4525963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Detección en orina de péptidos del gluten .</a:t>
            </a:r>
          </a:p>
          <a:p>
            <a:r>
              <a:rPr lang="es-ES" sz="2800" dirty="0" smtClean="0">
                <a:solidFill>
                  <a:srgbClr val="FFFF00"/>
                </a:solidFill>
              </a:rPr>
              <a:t>Gluten </a:t>
            </a:r>
            <a:r>
              <a:rPr lang="es-ES" sz="2800" dirty="0" err="1" smtClean="0">
                <a:solidFill>
                  <a:srgbClr val="FFFF00"/>
                </a:solidFill>
              </a:rPr>
              <a:t>Detect</a:t>
            </a:r>
            <a:r>
              <a:rPr lang="es-ES" sz="2800" dirty="0" smtClean="0">
                <a:solidFill>
                  <a:srgbClr val="FFFF00"/>
                </a:solidFill>
              </a:rPr>
              <a:t>  </a:t>
            </a:r>
          </a:p>
        </p:txBody>
      </p:sp>
      <p:pic>
        <p:nvPicPr>
          <p:cNvPr id="78849" name="Picture 1" descr="C:\Documents and Settings\Usuario\Mis documentos\Mis imágenes\gluten detec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4643446"/>
            <a:ext cx="4500594" cy="1693638"/>
          </a:xfrm>
          <a:prstGeom prst="rect">
            <a:avLst/>
          </a:prstGeom>
          <a:noFill/>
        </p:spPr>
      </p:pic>
      <p:pic>
        <p:nvPicPr>
          <p:cNvPr id="100353" name="Picture 1" descr="C:\Documents and Settings\Usuario\Mis documentos\Mis imágenes\gluten 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196" y="1785926"/>
            <a:ext cx="4643522" cy="2618731"/>
          </a:xfrm>
          <a:prstGeom prst="rect">
            <a:avLst/>
          </a:prstGeom>
          <a:noFill/>
        </p:spPr>
      </p:pic>
      <p:pic>
        <p:nvPicPr>
          <p:cNvPr id="101377" name="Picture 1" descr="C:\Documents and Settings\Usuario\Mis documentos\Mis imágenes\gluten 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4572008"/>
            <a:ext cx="3633790" cy="2049289"/>
          </a:xfrm>
          <a:prstGeom prst="rect">
            <a:avLst/>
          </a:prstGeom>
          <a:noFill/>
        </p:spPr>
      </p:pic>
      <p:pic>
        <p:nvPicPr>
          <p:cNvPr id="101378" name="Picture 2" descr="C:\Documents and Settings\Usuario\Mis documentos\Mis imágenes\gluten 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000240"/>
            <a:ext cx="3848104" cy="2170152"/>
          </a:xfrm>
          <a:prstGeom prst="rect">
            <a:avLst/>
          </a:prstGeom>
          <a:noFill/>
        </p:spPr>
      </p:pic>
      <p:pic>
        <p:nvPicPr>
          <p:cNvPr id="10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6258" y="285729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uments and Settings\Usuario\Mis documentos\Mis imágenes\gluten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14290"/>
            <a:ext cx="3277311" cy="1848251"/>
          </a:xfrm>
          <a:prstGeom prst="rect">
            <a:avLst/>
          </a:prstGeom>
          <a:noFill/>
        </p:spPr>
      </p:pic>
      <p:pic>
        <p:nvPicPr>
          <p:cNvPr id="115716" name="Picture 4" descr="C:\Documents and Settings\Usuario\Mis documentos\Mis imágenes\gluten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881955" y="1310528"/>
            <a:ext cx="5683398" cy="3205172"/>
          </a:xfrm>
          <a:prstGeom prst="rect">
            <a:avLst/>
          </a:prstGeom>
          <a:noFill/>
        </p:spPr>
      </p:pic>
      <p:pic>
        <p:nvPicPr>
          <p:cNvPr id="115717" name="Picture 5" descr="C:\Documents and Settings\Usuario\Mis documentos\Mis imágenes\gluten 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2143116"/>
            <a:ext cx="3214710" cy="2571768"/>
          </a:xfrm>
          <a:prstGeom prst="rect">
            <a:avLst/>
          </a:prstGeom>
          <a:noFill/>
        </p:spPr>
      </p:pic>
      <p:pic>
        <p:nvPicPr>
          <p:cNvPr id="115718" name="Picture 6" descr="C:\Documents and Settings\Usuario\Mis documentos\Mis imágenes\gluten 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4500570"/>
            <a:ext cx="3633790" cy="2049289"/>
          </a:xfrm>
          <a:prstGeom prst="rect">
            <a:avLst/>
          </a:prstGeom>
          <a:noFill/>
        </p:spPr>
      </p:pic>
      <p:pic>
        <p:nvPicPr>
          <p:cNvPr id="6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6258" y="285729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85786" y="1785926"/>
            <a:ext cx="48830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i="1" dirty="0" smtClean="0">
                <a:solidFill>
                  <a:schemeClr val="bg1"/>
                </a:solidFill>
              </a:rPr>
              <a:t>Muchas Gracias !!!!!</a:t>
            </a:r>
            <a:endParaRPr lang="es-ES" sz="4400" i="1" dirty="0">
              <a:solidFill>
                <a:schemeClr val="bg1"/>
              </a:solidFill>
            </a:endParaRPr>
          </a:p>
        </p:txBody>
      </p:sp>
      <p:pic>
        <p:nvPicPr>
          <p:cNvPr id="117761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285730"/>
            <a:ext cx="800095" cy="956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8197" name="Picture 4" descr="enf celiaca ceb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2954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1828800" y="2025651"/>
            <a:ext cx="2006600" cy="646331"/>
          </a:xfrm>
          <a:prstGeom prst="rect">
            <a:avLst/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3600">
                <a:solidFill>
                  <a:srgbClr val="0000FF"/>
                </a:solidFill>
              </a:rPr>
              <a:t>Cebada</a:t>
            </a: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685800" y="304800"/>
            <a:ext cx="7772400" cy="9906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3200">
                <a:solidFill>
                  <a:srgbClr val="FFCC00"/>
                </a:solidFill>
              </a:rPr>
              <a:t>ENFERMEDAD CELIACA:</a:t>
            </a:r>
            <a:r>
              <a:rPr lang="es-ES" sz="320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8194" name="Object 7"/>
          <p:cNvGraphicFramePr>
            <a:graphicFrameLocks noChangeAspect="1"/>
          </p:cNvGraphicFramePr>
          <p:nvPr/>
        </p:nvGraphicFramePr>
        <p:xfrm>
          <a:off x="7086602" y="304800"/>
          <a:ext cx="1363663" cy="1466850"/>
        </p:xfrm>
        <a:graphic>
          <a:graphicData uri="http://schemas.openxmlformats.org/presentationml/2006/ole">
            <p:oleObj spid="_x0000_s65538" name="Imagen de mapa de bits" r:id="rId4" imgW="885949" imgH="952633" progId="PBrush">
              <p:embed/>
            </p:oleObj>
          </a:graphicData>
        </a:graphic>
      </p:graphicFrame>
      <p:pic>
        <p:nvPicPr>
          <p:cNvPr id="8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5728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9221" name="Picture 4" descr="enf celiaca 23 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5" descr="enf celiaca cente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1" y="1928802"/>
            <a:ext cx="2861643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6"/>
          <p:cNvSpPr txBox="1">
            <a:spLocks noChangeArrowheads="1"/>
          </p:cNvSpPr>
          <p:nvPr/>
        </p:nvSpPr>
        <p:spPr bwMode="auto">
          <a:xfrm>
            <a:off x="860426" y="3649664"/>
            <a:ext cx="3254375" cy="769441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4400">
                <a:solidFill>
                  <a:srgbClr val="FF0000"/>
                </a:solidFill>
              </a:rPr>
              <a:t>Centeno</a:t>
            </a:r>
          </a:p>
        </p:txBody>
      </p:sp>
      <p:sp>
        <p:nvSpPr>
          <p:cNvPr id="9224" name="Rectangle 7"/>
          <p:cNvSpPr>
            <a:spLocks noChangeArrowheads="1"/>
          </p:cNvSpPr>
          <p:nvPr/>
        </p:nvSpPr>
        <p:spPr bwMode="auto">
          <a:xfrm>
            <a:off x="1481150" y="304800"/>
            <a:ext cx="4876800" cy="7620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800">
                <a:solidFill>
                  <a:srgbClr val="FFCC00"/>
                </a:solidFill>
              </a:rPr>
              <a:t>ENFERMEDAD CELIACA:</a:t>
            </a:r>
            <a:r>
              <a:rPr lang="es-ES" sz="280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9218" name="Object 8"/>
          <p:cNvGraphicFramePr>
            <a:graphicFrameLocks noChangeAspect="1"/>
          </p:cNvGraphicFramePr>
          <p:nvPr/>
        </p:nvGraphicFramePr>
        <p:xfrm>
          <a:off x="228602" y="5162550"/>
          <a:ext cx="1363663" cy="1466850"/>
        </p:xfrm>
        <a:graphic>
          <a:graphicData uri="http://schemas.openxmlformats.org/presentationml/2006/ole">
            <p:oleObj spid="_x0000_s66562" name="Imagen de mapa de bits" r:id="rId5" imgW="885949" imgH="952633" progId="PBrush">
              <p:embed/>
            </p:oleObj>
          </a:graphicData>
        </a:graphic>
      </p:graphicFrame>
      <p:graphicFrame>
        <p:nvGraphicFramePr>
          <p:cNvPr id="66563" name="Object 18"/>
          <p:cNvGraphicFramePr>
            <a:graphicFrameLocks noChangeAspect="1"/>
          </p:cNvGraphicFramePr>
          <p:nvPr/>
        </p:nvGraphicFramePr>
        <p:xfrm>
          <a:off x="8072461" y="76201"/>
          <a:ext cx="919139" cy="988689"/>
        </p:xfrm>
        <a:graphic>
          <a:graphicData uri="http://schemas.openxmlformats.org/presentationml/2006/ole">
            <p:oleObj spid="_x0000_s66563" name="Imagen de mapa de bits" r:id="rId6" imgW="885949" imgH="952633" progId="PBrush">
              <p:embed/>
            </p:oleObj>
          </a:graphicData>
        </a:graphic>
      </p:graphicFrame>
      <p:pic>
        <p:nvPicPr>
          <p:cNvPr id="10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14290"/>
            <a:ext cx="1016299" cy="12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Oval 2"/>
          <p:cNvSpPr>
            <a:spLocks noChangeArrowheads="1"/>
          </p:cNvSpPr>
          <p:nvPr/>
        </p:nvSpPr>
        <p:spPr bwMode="auto">
          <a:xfrm>
            <a:off x="228600" y="533400"/>
            <a:ext cx="2362200" cy="1295400"/>
          </a:xfrm>
          <a:prstGeom prst="ellipse">
            <a:avLst/>
          </a:prstGeom>
          <a:gradFill rotWithShape="0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s-ES">
                <a:solidFill>
                  <a:schemeClr val="bg1"/>
                </a:solidFill>
              </a:rPr>
              <a:t>Trigo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2743200" y="381001"/>
            <a:ext cx="26670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  <a:cs typeface="Times New Roman" pitchFamily="18" charset="0"/>
              </a:rPr>
              <a:t>•</a:t>
            </a:r>
            <a:r>
              <a:rPr lang="es-ES">
                <a:cs typeface="Times New Roman" pitchFamily="18" charset="0"/>
              </a:rPr>
              <a:t> </a:t>
            </a:r>
            <a:r>
              <a:rPr lang="es-ES">
                <a:solidFill>
                  <a:schemeClr val="bg1"/>
                </a:solidFill>
                <a:cs typeface="Times New Roman" pitchFamily="18" charset="0"/>
              </a:rPr>
              <a:t>Agua 12% </a:t>
            </a:r>
          </a:p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  <a:cs typeface="Times New Roman" pitchFamily="18" charset="0"/>
              </a:rPr>
              <a:t>• Almidón 74%</a:t>
            </a:r>
          </a:p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  <a:cs typeface="Times New Roman" pitchFamily="18" charset="0"/>
              </a:rPr>
              <a:t>• Lípidos 2%</a:t>
            </a:r>
          </a:p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  <a:cs typeface="Times New Roman" pitchFamily="18" charset="0"/>
              </a:rPr>
              <a:t>• </a:t>
            </a:r>
            <a:r>
              <a:rPr lang="es-ES" sz="2800">
                <a:solidFill>
                  <a:srgbClr val="FFFF00"/>
                </a:solidFill>
                <a:cs typeface="Times New Roman" pitchFamily="18" charset="0"/>
              </a:rPr>
              <a:t>Proteínas 12%</a:t>
            </a:r>
          </a:p>
        </p:txBody>
      </p:sp>
      <p:sp>
        <p:nvSpPr>
          <p:cNvPr id="11269" name="Line 4"/>
          <p:cNvSpPr>
            <a:spLocks noChangeShapeType="1"/>
          </p:cNvSpPr>
          <p:nvPr/>
        </p:nvSpPr>
        <p:spPr bwMode="auto">
          <a:xfrm flipV="1">
            <a:off x="4953000" y="1676400"/>
            <a:ext cx="609600" cy="381000"/>
          </a:xfrm>
          <a:prstGeom prst="line">
            <a:avLst/>
          </a:prstGeom>
          <a:noFill/>
          <a:ln w="635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5334000" y="1371600"/>
            <a:ext cx="3810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    Albúmina</a:t>
            </a:r>
            <a:r>
              <a:rPr lang="es-ES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s-ES">
              <a:solidFill>
                <a:schemeClr val="bg1"/>
              </a:solidFill>
              <a:cs typeface="Times New Roman" pitchFamily="18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5410200" y="19050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   Globulinas</a:t>
            </a:r>
          </a:p>
        </p:txBody>
      </p:sp>
      <p:sp>
        <p:nvSpPr>
          <p:cNvPr id="11272" name="Line 7"/>
          <p:cNvSpPr>
            <a:spLocks noChangeShapeType="1"/>
          </p:cNvSpPr>
          <p:nvPr/>
        </p:nvSpPr>
        <p:spPr bwMode="auto">
          <a:xfrm>
            <a:off x="5181600" y="2209800"/>
            <a:ext cx="457200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273" name="Text Box 8"/>
          <p:cNvSpPr txBox="1">
            <a:spLocks noChangeArrowheads="1"/>
          </p:cNvSpPr>
          <p:nvPr/>
        </p:nvSpPr>
        <p:spPr bwMode="auto">
          <a:xfrm>
            <a:off x="5486400" y="25146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5486400" y="2438401"/>
            <a:ext cx="4495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u="sng">
                <a:solidFill>
                  <a:srgbClr val="FFFF00"/>
                </a:solidFill>
              </a:rPr>
              <a:t>  </a:t>
            </a:r>
            <a:r>
              <a:rPr lang="es-ES" sz="2800" b="1" u="sng">
                <a:solidFill>
                  <a:srgbClr val="FFFF00"/>
                </a:solidFill>
              </a:rPr>
              <a:t>Gliadina </a:t>
            </a:r>
            <a:endParaRPr lang="es-ES" sz="2800" b="1" u="sng">
              <a:solidFill>
                <a:schemeClr val="bg1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es-ES" sz="2800" u="sng">
              <a:solidFill>
                <a:schemeClr val="bg1"/>
              </a:solidFill>
            </a:endParaRPr>
          </a:p>
        </p:txBody>
      </p:sp>
      <p:sp>
        <p:nvSpPr>
          <p:cNvPr id="11275" name="Line 10"/>
          <p:cNvSpPr>
            <a:spLocks noChangeShapeType="1"/>
          </p:cNvSpPr>
          <p:nvPr/>
        </p:nvSpPr>
        <p:spPr bwMode="auto">
          <a:xfrm>
            <a:off x="5181600" y="2514600"/>
            <a:ext cx="304800" cy="22860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276" name="Line 11"/>
          <p:cNvSpPr>
            <a:spLocks noChangeShapeType="1"/>
          </p:cNvSpPr>
          <p:nvPr/>
        </p:nvSpPr>
        <p:spPr bwMode="auto">
          <a:xfrm>
            <a:off x="4953000" y="2590800"/>
            <a:ext cx="304800" cy="533400"/>
          </a:xfrm>
          <a:prstGeom prst="line">
            <a:avLst/>
          </a:prstGeom>
          <a:noFill/>
          <a:ln w="635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277" name="Text Box 12"/>
          <p:cNvSpPr txBox="1">
            <a:spLocks noChangeArrowheads="1"/>
          </p:cNvSpPr>
          <p:nvPr/>
        </p:nvSpPr>
        <p:spPr bwMode="auto">
          <a:xfrm>
            <a:off x="5334000" y="3048001"/>
            <a:ext cx="403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 u="sng">
                <a:solidFill>
                  <a:srgbClr val="FFFF00"/>
                </a:solidFill>
              </a:rPr>
              <a:t>Glutaminas</a:t>
            </a:r>
            <a:r>
              <a:rPr lang="es-ES" sz="2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278" name="Oval 13"/>
          <p:cNvSpPr>
            <a:spLocks noChangeArrowheads="1"/>
          </p:cNvSpPr>
          <p:nvPr/>
        </p:nvSpPr>
        <p:spPr bwMode="auto">
          <a:xfrm>
            <a:off x="228600" y="3886200"/>
            <a:ext cx="2057400" cy="914400"/>
          </a:xfrm>
          <a:prstGeom prst="ellipse">
            <a:avLst/>
          </a:prstGeom>
          <a:gradFill rotWithShape="0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s-ES">
                <a:solidFill>
                  <a:schemeClr val="bg1"/>
                </a:solidFill>
              </a:rPr>
              <a:t>Cebada</a:t>
            </a:r>
          </a:p>
        </p:txBody>
      </p:sp>
      <p:sp>
        <p:nvSpPr>
          <p:cNvPr id="11279" name="Oval 14"/>
          <p:cNvSpPr>
            <a:spLocks noChangeArrowheads="1"/>
          </p:cNvSpPr>
          <p:nvPr/>
        </p:nvSpPr>
        <p:spPr bwMode="auto">
          <a:xfrm>
            <a:off x="228600" y="4953000"/>
            <a:ext cx="2133600" cy="838200"/>
          </a:xfrm>
          <a:prstGeom prst="ellipse">
            <a:avLst/>
          </a:prstGeom>
          <a:gradFill rotWithShape="0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s-ES">
                <a:solidFill>
                  <a:schemeClr val="bg1"/>
                </a:solidFill>
              </a:rPr>
              <a:t>Centeno</a:t>
            </a:r>
          </a:p>
        </p:txBody>
      </p:sp>
      <p:sp>
        <p:nvSpPr>
          <p:cNvPr id="11280" name="Oval 15"/>
          <p:cNvSpPr>
            <a:spLocks noChangeArrowheads="1"/>
          </p:cNvSpPr>
          <p:nvPr/>
        </p:nvSpPr>
        <p:spPr bwMode="auto">
          <a:xfrm>
            <a:off x="228600" y="6019800"/>
            <a:ext cx="2133600" cy="838200"/>
          </a:xfrm>
          <a:prstGeom prst="ellipse">
            <a:avLst/>
          </a:prstGeom>
          <a:gradFill rotWithShape="0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s-ES">
                <a:solidFill>
                  <a:schemeClr val="bg1"/>
                </a:solidFill>
              </a:rPr>
              <a:t>Avena</a:t>
            </a:r>
          </a:p>
        </p:txBody>
      </p:sp>
      <p:sp>
        <p:nvSpPr>
          <p:cNvPr id="11281" name="Line 16"/>
          <p:cNvSpPr>
            <a:spLocks noChangeShapeType="1"/>
          </p:cNvSpPr>
          <p:nvPr/>
        </p:nvSpPr>
        <p:spPr bwMode="auto">
          <a:xfrm>
            <a:off x="1905000" y="4267200"/>
            <a:ext cx="762000" cy="0"/>
          </a:xfrm>
          <a:prstGeom prst="line">
            <a:avLst/>
          </a:prstGeom>
          <a:noFill/>
          <a:ln w="635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282" name="Text Box 17"/>
          <p:cNvSpPr txBox="1">
            <a:spLocks noChangeArrowheads="1"/>
          </p:cNvSpPr>
          <p:nvPr/>
        </p:nvSpPr>
        <p:spPr bwMode="auto">
          <a:xfrm>
            <a:off x="2819400" y="403860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rgbClr val="FFFF00"/>
                </a:solidFill>
              </a:rPr>
              <a:t>Proteínas</a:t>
            </a:r>
          </a:p>
        </p:txBody>
      </p:sp>
      <p:sp>
        <p:nvSpPr>
          <p:cNvPr id="11283" name="Text Box 18"/>
          <p:cNvSpPr txBox="1">
            <a:spLocks noChangeArrowheads="1"/>
          </p:cNvSpPr>
          <p:nvPr/>
        </p:nvSpPr>
        <p:spPr bwMode="auto">
          <a:xfrm>
            <a:off x="2667000" y="5105401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rgbClr val="FFFF00"/>
                </a:solidFill>
              </a:rPr>
              <a:t>Proteínas</a:t>
            </a:r>
          </a:p>
        </p:txBody>
      </p:sp>
      <p:sp>
        <p:nvSpPr>
          <p:cNvPr id="11284" name="Text Box 19"/>
          <p:cNvSpPr txBox="1">
            <a:spLocks noChangeArrowheads="1"/>
          </p:cNvSpPr>
          <p:nvPr/>
        </p:nvSpPr>
        <p:spPr bwMode="auto">
          <a:xfrm>
            <a:off x="2667000" y="6172200"/>
            <a:ext cx="1447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rgbClr val="FFFF00"/>
                </a:solidFill>
              </a:rPr>
              <a:t>Proteínas</a:t>
            </a:r>
          </a:p>
        </p:txBody>
      </p:sp>
      <p:sp>
        <p:nvSpPr>
          <p:cNvPr id="11285" name="Rectangle 20"/>
          <p:cNvSpPr>
            <a:spLocks noChangeArrowheads="1"/>
          </p:cNvSpPr>
          <p:nvPr/>
        </p:nvSpPr>
        <p:spPr bwMode="auto">
          <a:xfrm>
            <a:off x="4648200" y="4038600"/>
            <a:ext cx="1676400" cy="2819400"/>
          </a:xfrm>
          <a:prstGeom prst="rect">
            <a:avLst/>
          </a:prstGeom>
          <a:gradFill rotWithShape="0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1286" name="Text Box 21"/>
          <p:cNvSpPr txBox="1">
            <a:spLocks noChangeArrowheads="1"/>
          </p:cNvSpPr>
          <p:nvPr/>
        </p:nvSpPr>
        <p:spPr bwMode="auto">
          <a:xfrm>
            <a:off x="4643437" y="4038601"/>
            <a:ext cx="1528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u="sng">
                <a:solidFill>
                  <a:srgbClr val="FFFF00"/>
                </a:solidFill>
              </a:rPr>
              <a:t>Hordeína</a:t>
            </a:r>
          </a:p>
        </p:txBody>
      </p:sp>
      <p:sp>
        <p:nvSpPr>
          <p:cNvPr id="11287" name="Text Box 22"/>
          <p:cNvSpPr txBox="1">
            <a:spLocks noChangeArrowheads="1"/>
          </p:cNvSpPr>
          <p:nvPr/>
        </p:nvSpPr>
        <p:spPr bwMode="auto">
          <a:xfrm>
            <a:off x="4648200" y="5105400"/>
            <a:ext cx="1447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u="sng">
                <a:solidFill>
                  <a:srgbClr val="FFFF00"/>
                </a:solidFill>
              </a:rPr>
              <a:t>Secalina</a:t>
            </a:r>
          </a:p>
        </p:txBody>
      </p:sp>
      <p:sp>
        <p:nvSpPr>
          <p:cNvPr id="11288" name="Text Box 23"/>
          <p:cNvSpPr txBox="1">
            <a:spLocks noChangeArrowheads="1"/>
          </p:cNvSpPr>
          <p:nvPr/>
        </p:nvSpPr>
        <p:spPr bwMode="auto">
          <a:xfrm>
            <a:off x="4648200" y="6172200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u="sng">
                <a:solidFill>
                  <a:srgbClr val="FFFF00"/>
                </a:solidFill>
              </a:rPr>
              <a:t>Avenina</a:t>
            </a:r>
          </a:p>
        </p:txBody>
      </p:sp>
      <p:sp>
        <p:nvSpPr>
          <p:cNvPr id="11289" name="Line 24"/>
          <p:cNvSpPr>
            <a:spLocks noChangeShapeType="1"/>
          </p:cNvSpPr>
          <p:nvPr/>
        </p:nvSpPr>
        <p:spPr bwMode="auto">
          <a:xfrm>
            <a:off x="6096000" y="4419600"/>
            <a:ext cx="762000" cy="0"/>
          </a:xfrm>
          <a:prstGeom prst="line">
            <a:avLst/>
          </a:prstGeom>
          <a:noFill/>
          <a:ln w="984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290" name="Oval 25"/>
          <p:cNvSpPr>
            <a:spLocks noChangeArrowheads="1"/>
          </p:cNvSpPr>
          <p:nvPr/>
        </p:nvSpPr>
        <p:spPr bwMode="auto">
          <a:xfrm>
            <a:off x="6858000" y="3962400"/>
            <a:ext cx="2286000" cy="1447800"/>
          </a:xfrm>
          <a:prstGeom prst="ellipse">
            <a:avLst/>
          </a:prstGeom>
          <a:gradFill rotWithShape="0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"/>
          </a:p>
          <a:p>
            <a:pPr algn="ctr"/>
            <a:endParaRPr lang="es-ES"/>
          </a:p>
        </p:txBody>
      </p:sp>
      <p:sp>
        <p:nvSpPr>
          <p:cNvPr id="11291" name="Text Box 26"/>
          <p:cNvSpPr txBox="1">
            <a:spLocks noChangeArrowheads="1"/>
          </p:cNvSpPr>
          <p:nvPr/>
        </p:nvSpPr>
        <p:spPr bwMode="auto">
          <a:xfrm>
            <a:off x="7086600" y="4114800"/>
            <a:ext cx="2057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Lesionan la        célula intestinal</a:t>
            </a:r>
          </a:p>
        </p:txBody>
      </p:sp>
      <p:sp>
        <p:nvSpPr>
          <p:cNvPr id="11292" name="Line 27"/>
          <p:cNvSpPr>
            <a:spLocks noChangeShapeType="1"/>
          </p:cNvSpPr>
          <p:nvPr/>
        </p:nvSpPr>
        <p:spPr bwMode="auto">
          <a:xfrm flipV="1">
            <a:off x="5867400" y="4876800"/>
            <a:ext cx="1143000" cy="457200"/>
          </a:xfrm>
          <a:prstGeom prst="line">
            <a:avLst/>
          </a:prstGeom>
          <a:noFill/>
          <a:ln w="984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293" name="Line 28"/>
          <p:cNvSpPr>
            <a:spLocks noChangeShapeType="1"/>
          </p:cNvSpPr>
          <p:nvPr/>
        </p:nvSpPr>
        <p:spPr bwMode="auto">
          <a:xfrm>
            <a:off x="7239000" y="54102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graphicFrame>
        <p:nvGraphicFramePr>
          <p:cNvPr id="11266" name="Object 29"/>
          <p:cNvGraphicFramePr>
            <a:graphicFrameLocks noChangeAspect="1"/>
          </p:cNvGraphicFramePr>
          <p:nvPr/>
        </p:nvGraphicFramePr>
        <p:xfrm>
          <a:off x="8081964" y="0"/>
          <a:ext cx="1062037" cy="1143000"/>
        </p:xfrm>
        <a:graphic>
          <a:graphicData uri="http://schemas.openxmlformats.org/presentationml/2006/ole">
            <p:oleObj spid="_x0000_s68610" name="Imagen de mapa de bits" r:id="rId3" imgW="885949" imgH="952633" progId="PBrush">
              <p:embed/>
            </p:oleObj>
          </a:graphicData>
        </a:graphic>
      </p:graphicFrame>
      <p:sp>
        <p:nvSpPr>
          <p:cNvPr id="11294" name="Line 30"/>
          <p:cNvSpPr>
            <a:spLocks noChangeShapeType="1"/>
          </p:cNvSpPr>
          <p:nvPr/>
        </p:nvSpPr>
        <p:spPr bwMode="auto">
          <a:xfrm flipV="1">
            <a:off x="6019800" y="5181600"/>
            <a:ext cx="1066800" cy="1066800"/>
          </a:xfrm>
          <a:prstGeom prst="line">
            <a:avLst/>
          </a:prstGeom>
          <a:noFill/>
          <a:ln w="984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295" name="Oval 31"/>
          <p:cNvSpPr>
            <a:spLocks noChangeArrowheads="1"/>
          </p:cNvSpPr>
          <p:nvPr/>
        </p:nvSpPr>
        <p:spPr bwMode="auto">
          <a:xfrm>
            <a:off x="6858000" y="5486400"/>
            <a:ext cx="2286000" cy="1066800"/>
          </a:xfrm>
          <a:prstGeom prst="ellipse">
            <a:avLst/>
          </a:prstGeom>
          <a:gradFill rotWithShape="0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s-ES"/>
          </a:p>
          <a:p>
            <a:pPr algn="ctr"/>
            <a:endParaRPr lang="es-ES"/>
          </a:p>
        </p:txBody>
      </p:sp>
      <p:sp>
        <p:nvSpPr>
          <p:cNvPr id="11296" name="AutoShape 32"/>
          <p:cNvSpPr>
            <a:spLocks noChangeArrowheads="1"/>
          </p:cNvSpPr>
          <p:nvPr/>
        </p:nvSpPr>
        <p:spPr bwMode="auto">
          <a:xfrm>
            <a:off x="7772400" y="52578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1297" name="Text Box 33"/>
          <p:cNvSpPr txBox="1">
            <a:spLocks noChangeArrowheads="1"/>
          </p:cNvSpPr>
          <p:nvPr/>
        </p:nvSpPr>
        <p:spPr bwMode="auto">
          <a:xfrm>
            <a:off x="6994526" y="5781676"/>
            <a:ext cx="1874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800" b="1" u="sng">
                <a:solidFill>
                  <a:schemeClr val="bg1"/>
                </a:solidFill>
              </a:rPr>
              <a:t>Enf. Celíaca</a:t>
            </a: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7010400" y="2895600"/>
            <a:ext cx="914400" cy="914400"/>
          </a:xfrm>
          <a:prstGeom prst="line">
            <a:avLst/>
          </a:prstGeom>
          <a:noFill/>
          <a:ln w="92075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4038600" y="4343400"/>
            <a:ext cx="762000" cy="0"/>
          </a:xfrm>
          <a:prstGeom prst="line">
            <a:avLst/>
          </a:prstGeom>
          <a:noFill/>
          <a:ln w="635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3962400" y="6477000"/>
            <a:ext cx="762000" cy="0"/>
          </a:xfrm>
          <a:prstGeom prst="line">
            <a:avLst/>
          </a:prstGeom>
          <a:noFill/>
          <a:ln w="635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301" name="Line 37"/>
          <p:cNvSpPr>
            <a:spLocks noChangeShapeType="1"/>
          </p:cNvSpPr>
          <p:nvPr/>
        </p:nvSpPr>
        <p:spPr bwMode="auto">
          <a:xfrm>
            <a:off x="3962400" y="5410200"/>
            <a:ext cx="762000" cy="0"/>
          </a:xfrm>
          <a:prstGeom prst="line">
            <a:avLst/>
          </a:prstGeom>
          <a:noFill/>
          <a:ln w="635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1905000" y="5334000"/>
            <a:ext cx="762000" cy="0"/>
          </a:xfrm>
          <a:prstGeom prst="line">
            <a:avLst/>
          </a:prstGeom>
          <a:noFill/>
          <a:ln w="635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905000" y="6400800"/>
            <a:ext cx="762000" cy="0"/>
          </a:xfrm>
          <a:prstGeom prst="line">
            <a:avLst/>
          </a:prstGeom>
          <a:noFill/>
          <a:ln w="635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304" name="Rectangle 40"/>
          <p:cNvSpPr>
            <a:spLocks noChangeArrowheads="1"/>
          </p:cNvSpPr>
          <p:nvPr/>
        </p:nvSpPr>
        <p:spPr bwMode="auto">
          <a:xfrm>
            <a:off x="4876800" y="0"/>
            <a:ext cx="3200400" cy="114300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>
                <a:solidFill>
                  <a:srgbClr val="FFCC00"/>
                </a:solidFill>
              </a:rPr>
              <a:t>ENFERMEDAD</a:t>
            </a:r>
          </a:p>
          <a:p>
            <a:pPr algn="ctr"/>
            <a:r>
              <a:rPr lang="es-ES">
                <a:solidFill>
                  <a:srgbClr val="FFCC00"/>
                </a:solidFill>
              </a:rPr>
              <a:t> CELIACA:</a:t>
            </a:r>
            <a:r>
              <a:rPr lang="es-ES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1" name="40 CuadroTexto"/>
          <p:cNvSpPr txBox="1"/>
          <p:nvPr/>
        </p:nvSpPr>
        <p:spPr>
          <a:xfrm>
            <a:off x="1928793" y="3000373"/>
            <a:ext cx="2241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 smtClean="0">
                <a:solidFill>
                  <a:srgbClr val="FF0000"/>
                </a:solidFill>
              </a:rPr>
              <a:t>Prolaminas</a:t>
            </a:r>
            <a:r>
              <a:rPr lang="es-ES" sz="3200" dirty="0" smtClean="0">
                <a:solidFill>
                  <a:srgbClr val="FF0000"/>
                </a:solidFill>
              </a:rPr>
              <a:t> :</a:t>
            </a:r>
            <a:endParaRPr lang="es-ES" sz="3200" dirty="0">
              <a:solidFill>
                <a:srgbClr val="FF0000"/>
              </a:solidFill>
            </a:endParaRPr>
          </a:p>
        </p:txBody>
      </p:sp>
      <p:sp>
        <p:nvSpPr>
          <p:cNvPr id="43" name="42 Cerrar llave"/>
          <p:cNvSpPr/>
          <p:nvPr/>
        </p:nvSpPr>
        <p:spPr>
          <a:xfrm>
            <a:off x="4286248" y="2643183"/>
            <a:ext cx="214315" cy="400050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Picture 1" descr="C:\Documents and Settings\Usuario\Mis documentos\Mis imágenes\escudo familiar ultimo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785786" cy="938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3529</Words>
  <Application>Microsoft Office PowerPoint</Application>
  <PresentationFormat>Presentación en pantalla (4:3)</PresentationFormat>
  <Paragraphs>559</Paragraphs>
  <Slides>69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69</vt:i4>
      </vt:variant>
    </vt:vector>
  </HeadingPairs>
  <TitlesOfParts>
    <vt:vector size="72" baseType="lpstr">
      <vt:lpstr>Tema de Office</vt:lpstr>
      <vt:lpstr>Imagen de mapa de bits</vt:lpstr>
      <vt:lpstr>Diapositiva</vt:lpstr>
      <vt:lpstr>Diapositiva 1</vt:lpstr>
      <vt:lpstr>Diapositiva 2</vt:lpstr>
      <vt:lpstr>Diapositiva 3</vt:lpstr>
      <vt:lpstr>ENFERMEDAD CELIACA: Generalidades </vt:lpstr>
      <vt:lpstr>Trigo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     </vt:lpstr>
      <vt:lpstr>   Descripta por Samuel Gee (1888)  </vt:lpstr>
      <vt:lpstr>Diapositiva 16</vt:lpstr>
      <vt:lpstr>Diapositiva 17</vt:lpstr>
      <vt:lpstr>ENFERMEDAD CELIACA: </vt:lpstr>
      <vt:lpstr>Diapositiva 19</vt:lpstr>
      <vt:lpstr>Diapositiva 20</vt:lpstr>
      <vt:lpstr>Diapositiva 21</vt:lpstr>
      <vt:lpstr>Predisposición genética </vt:lpstr>
      <vt:lpstr>Diapositiva 23</vt:lpstr>
      <vt:lpstr>Diapositiva 24</vt:lpstr>
      <vt:lpstr>Diapositiva 25</vt:lpstr>
      <vt:lpstr>La gliadina es el antígeno responsable causante de la producción de autoanticuerpos contra el endomisio que rodea cada una de las fibras del músculo liso intestinal .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Forma clínica latente.   Asintomática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     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Clasificación de Marsh para EC.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     </vt:lpstr>
      <vt:lpstr>Diapositiva 62</vt:lpstr>
      <vt:lpstr>Diapositiva 63</vt:lpstr>
      <vt:lpstr>Diapositiva 64</vt:lpstr>
      <vt:lpstr>Diapositiva 65</vt:lpstr>
      <vt:lpstr>Diapositiva 66</vt:lpstr>
      <vt:lpstr>Nuevo método de control de tratamiento</vt:lpstr>
      <vt:lpstr>Diapositiva 68</vt:lpstr>
      <vt:lpstr>Diapositiva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Oscar</dc:creator>
  <cp:lastModifiedBy>Oscar</cp:lastModifiedBy>
  <cp:revision>87</cp:revision>
  <dcterms:created xsi:type="dcterms:W3CDTF">2018-08-21T21:26:51Z</dcterms:created>
  <dcterms:modified xsi:type="dcterms:W3CDTF">2018-09-15T13:03:18Z</dcterms:modified>
</cp:coreProperties>
</file>