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6" r:id="rId3"/>
    <p:sldId id="265" r:id="rId4"/>
    <p:sldId id="276" r:id="rId5"/>
    <p:sldId id="259" r:id="rId6"/>
    <p:sldId id="264" r:id="rId7"/>
    <p:sldId id="258" r:id="rId8"/>
    <p:sldId id="260" r:id="rId9"/>
    <p:sldId id="261" r:id="rId10"/>
    <p:sldId id="268" r:id="rId11"/>
    <p:sldId id="269" r:id="rId12"/>
    <p:sldId id="271" r:id="rId13"/>
    <p:sldId id="266" r:id="rId14"/>
    <p:sldId id="270" r:id="rId15"/>
    <p:sldId id="267" r:id="rId16"/>
    <p:sldId id="273" r:id="rId17"/>
    <p:sldId id="275" r:id="rId18"/>
    <p:sldId id="274" r:id="rId19"/>
    <p:sldId id="279" r:id="rId20"/>
    <p:sldId id="272" r:id="rId21"/>
    <p:sldId id="283" r:id="rId22"/>
    <p:sldId id="281" r:id="rId23"/>
    <p:sldId id="284" r:id="rId24"/>
    <p:sldId id="282" r:id="rId25"/>
    <p:sldId id="287" r:id="rId26"/>
    <p:sldId id="278" r:id="rId27"/>
    <p:sldId id="280" r:id="rId28"/>
    <p:sldId id="288" r:id="rId29"/>
    <p:sldId id="289" r:id="rId30"/>
    <p:sldId id="290" r:id="rId31"/>
    <p:sldId id="286" r:id="rId32"/>
    <p:sldId id="291" r:id="rId33"/>
    <p:sldId id="277" r:id="rId34"/>
    <p:sldId id="293" r:id="rId35"/>
    <p:sldId id="292" r:id="rId36"/>
    <p:sldId id="294" r:id="rId37"/>
    <p:sldId id="295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99FF"/>
    <a:srgbClr val="FF6600"/>
    <a:srgbClr val="9966FF"/>
    <a:srgbClr val="A50021"/>
    <a:srgbClr val="FF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B3F6-E80D-4EB6-A5E5-5E78B7BB0DF9}" type="datetimeFigureOut">
              <a:rPr lang="es-AR" smtClean="0"/>
              <a:t>24/8/2018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93D5-A374-49C0-A4E6-52CE2965ED0F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881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altLang="es-AR" dirty="0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52A0E7-E52C-4EC4-AA63-2CBDA34BEAFE}" type="slidenum">
              <a:rPr lang="es-ES" altLang="es-AR" smtClean="0"/>
              <a:pPr eaLnBrk="1" hangingPunct="1"/>
              <a:t>24</a:t>
            </a:fld>
            <a:endParaRPr lang="es-ES" altLang="es-A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65CF05-E8AD-49B2-AE82-AAECC353C8DC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84144-FBF4-4814-94BE-DE6B6A209054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D041-B5F0-472F-B433-6A19F2E5347A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4F88-3524-4975-ABFA-1B12BCD17795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7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4ABDE-CCFE-4994-A0E2-6853CE2985D1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DCA240-A49E-4F5F-A24F-2CE6A185D123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3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DF054-0C03-417B-827F-F764A5396C12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FDFE-6287-46F4-A9DA-CC2DD19D6DDA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86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A13D8-A4BF-4B50-B338-4AA1A1F89036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7BDB8F-A25B-4FF8-936A-4E2248D753AA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1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62C5-A7BD-4D10-85A2-495D252EAF73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B2A5-AEAB-4D85-8758-FCFE50EDBFE6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56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9CEE6-BE68-458B-A817-FF1D03DDD388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622F4-A98F-44F4-9186-449B798A7B51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9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AB8D3-45FB-46A0-B2A9-8E86517550E4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C24518-AEF0-4E1E-A073-768219CA6709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1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FF388C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6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DD4954-5F6F-4B7A-8702-5FBF2B6A33CF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D48621-76E8-4A62-B41C-1339B3EC17B2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D872-0014-4609-959C-3EB3F1B1B05D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DE95-5E05-462D-8EF3-E275B248C802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6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EA85-1053-40BF-87E2-6D3661DD2A5A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C9C-A7C7-4C87-9336-6A35CDE798A2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AFAA42-F9D6-4F26-B3F7-A670EA1F49FB}" type="datetimeFigureOut">
              <a:rPr lang="es-AR" smtClean="0"/>
              <a:t>21/8/2018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22B4FE-BF1D-40C7-9945-E811145F5D88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n-US" altLang="es-AR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787BF0-9091-4AD2-8555-269AD07814F6}" type="datetimeFigureOut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21/08/2018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945474E-1539-4C0D-AE8B-2FC3C399270C}" type="slidenum">
              <a:rPr lang="es-ES">
                <a:solidFill>
                  <a:srgbClr val="D2D2D2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D2D2D2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6666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666666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CRISIS CONVULSIVAS</a:t>
            </a:r>
            <a:br>
              <a:rPr lang="es-AR" dirty="0" smtClean="0"/>
            </a:br>
            <a:r>
              <a:rPr lang="es-AR" dirty="0" smtClean="0"/>
              <a:t>EPILEPSIA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MARIA LAURA MENICHINI</a:t>
            </a:r>
            <a:b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NEUROLOGA</a:t>
            </a:r>
            <a:b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A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AGOSTO 2018</a:t>
            </a:r>
            <a:endParaRPr lang="es-A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4247"/>
            <a:ext cx="21431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47800"/>
            <a:ext cx="8466906" cy="51244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es-AR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EMBARAZO-NACIMIENTO</a:t>
            </a: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COMPLICACIONES PERINATALES</a:t>
            </a: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DESARROLLO NEUROLOGICO</a:t>
            </a: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TRAUMATISMOS CRANEANOS</a:t>
            </a: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ANTECEDENTES FAMILIARES DE EPILEPSIA</a:t>
            </a: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OTROS PROBLEMAS DE SALUD: MENINGITIS-ENCEFALITIS </a:t>
            </a:r>
          </a:p>
          <a:p>
            <a:pPr eaLnBrk="1" hangingPunct="1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MEDICAMENTOS ACTUALES Y ANTERIORES</a:t>
            </a:r>
          </a:p>
          <a:p>
            <a:pPr eaLnBrk="1" hangingPunct="1"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627784" y="620688"/>
            <a:ext cx="4464496" cy="97951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CRISIS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0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DEBEMOS:</a:t>
            </a:r>
          </a:p>
          <a:p>
            <a:pPr>
              <a:buFont typeface="Wingdings 2" pitchFamily="18" charset="2"/>
              <a:buNone/>
              <a:defRPr/>
            </a:pPr>
            <a:endParaRPr lang="es-A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DESCARTAR DIAGNOSTICOS DIFERENCIALES</a:t>
            </a: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DETERMINAR TIPO DE CRISIS</a:t>
            </a: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INTENTAR RECONOCER CAUSA</a:t>
            </a: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DEFINIR SINDROME EPILEPTICO</a:t>
            </a:r>
          </a:p>
          <a:p>
            <a:pPr>
              <a:defRPr/>
            </a:pPr>
            <a:endParaRPr lang="es-A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680520" cy="105273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CRISIS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3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336" y="-5644008"/>
            <a:ext cx="12356769" cy="1267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154" y="-20857449"/>
            <a:ext cx="39406461" cy="4041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648616" y="2996952"/>
            <a:ext cx="3600400" cy="983731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 smtClean="0">
              <a:solidFill>
                <a:schemeClr val="bg1"/>
              </a:solidFill>
            </a:endParaRPr>
          </a:p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FOCAL</a:t>
            </a:r>
          </a:p>
          <a:p>
            <a:pPr algn="ctr"/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721360" y="3004075"/>
            <a:ext cx="3928040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GENERALIZADA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47664" y="548680"/>
            <a:ext cx="6126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DETERMINAR TIPO DE CRISIS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752629" y="4154869"/>
            <a:ext cx="739251" cy="7920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987824" y="5045044"/>
            <a:ext cx="188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CON PERDIDA </a:t>
            </a:r>
          </a:p>
          <a:p>
            <a:r>
              <a:rPr lang="es-AR" dirty="0" smtClean="0"/>
              <a:t>DE CONTACTO</a:t>
            </a:r>
            <a:endParaRPr lang="es-AR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1259632" y="4149080"/>
            <a:ext cx="888894" cy="73731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60887" y="5045044"/>
            <a:ext cx="188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SIN </a:t>
            </a:r>
            <a:r>
              <a:rPr lang="es-AR" dirty="0" smtClean="0"/>
              <a:t> PERDIDA </a:t>
            </a:r>
          </a:p>
          <a:p>
            <a:r>
              <a:rPr lang="es-AR" dirty="0" smtClean="0"/>
              <a:t>DE CONTACTO</a:t>
            </a:r>
            <a:endParaRPr lang="es-AR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702871" y="4102931"/>
            <a:ext cx="0" cy="69422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5586747" y="504504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 smtClean="0"/>
              <a:t>CON PERDIDA DE CONOCIMIENTO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904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444" y="522258"/>
            <a:ext cx="9132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DESCARTAR DIAGNOSTICOS DIFERENCIALES</a:t>
            </a:r>
            <a:endParaRPr lang="es-A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/>
          <a:stretch/>
        </p:blipFill>
        <p:spPr bwMode="auto">
          <a:xfrm>
            <a:off x="1952008" y="1003012"/>
            <a:ext cx="4996256" cy="573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5940152" y="5720190"/>
            <a:ext cx="2880320" cy="735114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 smtClean="0">
              <a:solidFill>
                <a:schemeClr val="bg1"/>
              </a:solidFill>
            </a:endParaRP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FOCAL</a:t>
            </a:r>
          </a:p>
          <a:p>
            <a:pPr algn="ctr"/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971600" y="5707578"/>
            <a:ext cx="3333514" cy="7618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GENERALIZADA</a:t>
            </a:r>
            <a:endParaRPr lang="es-AR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582123"/>
            <a:ext cx="2428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4" y="261054"/>
            <a:ext cx="644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INTENTAR RECONOCER CAUSA</a:t>
            </a:r>
          </a:p>
        </p:txBody>
      </p:sp>
      <p:sp>
        <p:nvSpPr>
          <p:cNvPr id="6" name="5 Elipse"/>
          <p:cNvSpPr/>
          <p:nvPr/>
        </p:nvSpPr>
        <p:spPr>
          <a:xfrm>
            <a:off x="107504" y="761294"/>
            <a:ext cx="3240360" cy="10081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GENETICA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(Idiopática)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580112" y="761294"/>
            <a:ext cx="3240360" cy="10081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DESCONOCIDA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</a:t>
            </a:r>
            <a:r>
              <a:rPr lang="es-AR" b="1" dirty="0" smtClean="0">
                <a:solidFill>
                  <a:schemeClr val="bg1"/>
                </a:solidFill>
              </a:rPr>
              <a:t>Criptogénica</a:t>
            </a:r>
            <a:r>
              <a:rPr lang="es-AR" b="1" dirty="0" smtClean="0">
                <a:solidFill>
                  <a:schemeClr val="bg1"/>
                </a:solidFill>
              </a:rPr>
              <a:t>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2843808" y="1556792"/>
            <a:ext cx="3240360" cy="100811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ESTRUCTURAL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METABOLICA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(Sintomática)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320480" cy="399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572250"/>
            <a:ext cx="2428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116632"/>
            <a:ext cx="644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INTENTAR RECONOCER CAUSA</a:t>
            </a:r>
            <a:endParaRPr lang="es-A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01661"/>
            <a:ext cx="3888780" cy="62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02" y="6629401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1908175" y="1916113"/>
            <a:ext cx="6119813" cy="1512887"/>
          </a:xfrm>
          <a:prstGeom prst="ellipse">
            <a:avLst/>
          </a:prstGeom>
          <a:solidFill>
            <a:srgbClr val="FCCFFD"/>
          </a:solidFill>
          <a:ln>
            <a:solidFill>
              <a:srgbClr val="FAA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55875" y="2276475"/>
            <a:ext cx="46799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</a:t>
            </a:r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TC </a:t>
            </a: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RMN?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3573463"/>
            <a:ext cx="83526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RMN es más sensible que la TAC: 95% vs 32%</a:t>
            </a:r>
          </a:p>
          <a:p>
            <a:pPr>
              <a:buFont typeface="Arial" pitchFamily="34" charset="0"/>
              <a:buChar char="•"/>
              <a:defRPr/>
            </a:pPr>
            <a:endParaRPr lang="es-AR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A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TC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sólo para: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s-A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rgencias</a:t>
            </a:r>
            <a:endParaRPr lang="es-AR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s-A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Pacientes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 marcapasos o clips metálicos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s-A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eterminar </a:t>
            </a:r>
            <a:r>
              <a:rPr lang="es-A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lesiones cálcicas o evaluar partes óseas </a:t>
            </a:r>
          </a:p>
          <a:p>
            <a:pPr>
              <a:defRPr/>
            </a:pPr>
            <a:endParaRPr lang="es-AR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0179" name="Picture 3" descr="C:\Documents and Settings\Lauri\Mis documentos\Mis imágenes\interrogan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1800200" cy="1728192"/>
          </a:xfrm>
          <a:prstGeom prst="ellipse">
            <a:avLst/>
          </a:prstGeom>
          <a:noFill/>
          <a:ln>
            <a:solidFill>
              <a:srgbClr val="FAA2FC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1581287" y="158795"/>
            <a:ext cx="644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INTENTAR RECONOCER CAUSA</a:t>
            </a:r>
            <a:endParaRPr lang="es-A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auri\Mis documentos\Mis imágenes\Cappanera, Sabr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9779" r="19177" b="13730"/>
          <a:stretch>
            <a:fillRect/>
          </a:stretch>
        </p:blipFill>
        <p:spPr bwMode="auto">
          <a:xfrm>
            <a:off x="268963" y="260647"/>
            <a:ext cx="2502837" cy="333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03" y="260648"/>
            <a:ext cx="3381541" cy="333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85" y="3321805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uchos\Desktop\fotos 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3" y="3861048"/>
            <a:ext cx="3685323" cy="273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Lauri\Escritorio\Leys, Verónica\DSC019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60648"/>
            <a:ext cx="209908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Lauri\Mis documentos\Mis imágenes\HIP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5976" y="3861048"/>
            <a:ext cx="2012468" cy="2709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/>
          <a:srcRect l="12458" t="7351" r="15866" b="9038"/>
          <a:stretch/>
        </p:blipFill>
        <p:spPr bwMode="auto">
          <a:xfrm>
            <a:off x="6732240" y="4437112"/>
            <a:ext cx="2114446" cy="216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09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747713"/>
            <a:ext cx="88868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81" y="6581775"/>
            <a:ext cx="2152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3272" y="764703"/>
            <a:ext cx="3582148" cy="5960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65168" y="188640"/>
            <a:ext cx="6638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DEFINIR SINDROME EPILEPTICO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582123"/>
            <a:ext cx="2428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4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CRISIS CONVULSIVA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endParaRPr lang="es-AR" b="1" dirty="0" smtClean="0"/>
          </a:p>
          <a:p>
            <a:r>
              <a:rPr lang="es-AR" b="1" dirty="0" smtClean="0"/>
              <a:t>SINTOMAS Y SIGNOS PRODUCIDOS POR DESCARGAS ELECTRICAS ANORMALES Y EXCESIVAS  EN EL CEREBRO (motores, sensitivos, sensoriales, autonómicos, conductuales)</a:t>
            </a:r>
          </a:p>
          <a:p>
            <a:endParaRPr lang="es-AR" b="1" dirty="0" smtClean="0"/>
          </a:p>
          <a:p>
            <a:r>
              <a:rPr lang="es-AR" b="1" dirty="0" smtClean="0"/>
              <a:t>PERIODO ICTAL, POSTICTAL, INTERICTAL</a:t>
            </a:r>
          </a:p>
          <a:p>
            <a:endParaRPr lang="es-AR" b="1" dirty="0" smtClean="0"/>
          </a:p>
          <a:p>
            <a:r>
              <a:rPr lang="es-AR" b="1" dirty="0" smtClean="0"/>
              <a:t>AUTOLIMITADAS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0893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saludyeducacionintegral.com/neuropsicologia_syei/wp-content/uploads/2015/05/epi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332090" cy="627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C:\Documents and Settings\Lauri\Mis documentos\Mis imágenes\interrogatori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81525"/>
            <a:ext cx="20161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523426" y="1916832"/>
            <a:ext cx="6480571" cy="30241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COMENZAR TRATAMIENTO?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0362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TRATAMIENTO DE 1° CRISIS: </a:t>
            </a:r>
          </a:p>
          <a:p>
            <a:pPr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Evaluar </a:t>
            </a:r>
            <a:r>
              <a:rPr lang="es-AR" sz="2800" b="1" i="1" dirty="0" smtClean="0">
                <a:solidFill>
                  <a:schemeClr val="bg1">
                    <a:lumMod val="50000"/>
                  </a:schemeClr>
                </a:solidFill>
              </a:rPr>
              <a:t>riesgo de recidiva</a:t>
            </a: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 vs </a:t>
            </a:r>
            <a:r>
              <a:rPr lang="es-AR" sz="2800" b="1" i="1" dirty="0" smtClean="0">
                <a:solidFill>
                  <a:schemeClr val="bg1">
                    <a:lumMod val="50000"/>
                  </a:schemeClr>
                </a:solidFill>
              </a:rPr>
              <a:t>efectos adversos  </a:t>
            </a: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  <a:r>
              <a:rPr lang="es-AR" sz="2800" b="1" i="1" dirty="0" smtClean="0">
                <a:solidFill>
                  <a:schemeClr val="bg1">
                    <a:lumMod val="50000"/>
                  </a:schemeClr>
                </a:solidFill>
              </a:rPr>
              <a:t>costo de FAE</a:t>
            </a:r>
          </a:p>
          <a:p>
            <a:pPr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Descartar crisis sintomáticas </a:t>
            </a: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agudas</a:t>
            </a:r>
          </a:p>
          <a:p>
            <a:pPr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Mayor riesgo de recidiva</a:t>
            </a:r>
          </a:p>
          <a:p>
            <a:pPr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991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02" y="6629401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5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2321602"/>
            <a:ext cx="55263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>
              <a:defRPr/>
            </a:pPr>
            <a:endParaRPr lang="es-A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2550"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Mayor riesgo de </a:t>
            </a: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recidiva:</a:t>
            </a:r>
          </a:p>
          <a:p>
            <a:pPr marL="82550"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2550"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Hermanos epilépticos</a:t>
            </a:r>
          </a:p>
          <a:p>
            <a:pPr marL="82550"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parálisis de Todd</a:t>
            </a:r>
            <a:endParaRPr lang="es-ES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8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3438"/>
            <a:ext cx="26860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50" y="303438"/>
            <a:ext cx="4826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627313" y="5084763"/>
            <a:ext cx="45847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¿Cambió de marca de anticonvulsivo?</a:t>
            </a:r>
            <a:endParaRPr lang="es-AR" sz="3200" b="1" dirty="0">
              <a:solidFill>
                <a:srgbClr val="56D6B4"/>
              </a:solidFill>
              <a:latin typeface="+mj-lt"/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1476375" y="2636838"/>
            <a:ext cx="7272338" cy="1512887"/>
          </a:xfrm>
          <a:prstGeom prst="wedgeRoundRect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619250" y="2492375"/>
            <a:ext cx="6985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s-AR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s-AR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¿Realizó el tratamiento en forma correcta?</a:t>
            </a:r>
          </a:p>
          <a:p>
            <a:pPr>
              <a:defRPr/>
            </a:pPr>
            <a:endParaRPr lang="es-AR" sz="3200" b="1" dirty="0">
              <a:solidFill>
                <a:srgbClr val="56D6B4"/>
              </a:solidFill>
            </a:endParaRPr>
          </a:p>
        </p:txBody>
      </p:sp>
      <p:sp>
        <p:nvSpPr>
          <p:cNvPr id="15" name="14 Llamada rectangular redondeada"/>
          <p:cNvSpPr/>
          <p:nvPr/>
        </p:nvSpPr>
        <p:spPr>
          <a:xfrm>
            <a:off x="2411413" y="4868863"/>
            <a:ext cx="4824412" cy="1512887"/>
          </a:xfrm>
          <a:prstGeom prst="wedgeRoundRectCallou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2123728" y="119976"/>
            <a:ext cx="5472608" cy="151216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EPILEPSIA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CONOCIDA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55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lamada rectangular redondeada"/>
          <p:cNvSpPr/>
          <p:nvPr/>
        </p:nvSpPr>
        <p:spPr>
          <a:xfrm>
            <a:off x="1187451" y="2420938"/>
            <a:ext cx="7272982" cy="3887787"/>
          </a:xfrm>
          <a:prstGeom prst="wedgeRoundRectCallout">
            <a:avLst>
              <a:gd name="adj1" fmla="val -1406"/>
              <a:gd name="adj2" fmla="val 62292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476375" y="1773238"/>
            <a:ext cx="7127875" cy="6370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AR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s-AR" sz="28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s-AR" sz="3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¿Precipitantes? ¿Intercurrencias?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Vómitos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Fiebre-infecciones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Menstruación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Embarazo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Cambio en el sueño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Alcohol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Stress-emociones</a:t>
            </a:r>
          </a:p>
          <a:p>
            <a:pPr>
              <a:buFont typeface="Arial" pitchFamily="34" charset="0"/>
              <a:buChar char="•"/>
              <a:defRPr/>
            </a:pPr>
            <a:endParaRPr lang="es-AR" sz="3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s-AR" sz="3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s-AR" sz="3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s-ES" sz="3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123728" y="119976"/>
            <a:ext cx="5472608" cy="151216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EPILEPSIA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CONOCIDA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0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851920" y="476672"/>
            <a:ext cx="2314906" cy="1508124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DE 5 MINUTOS  DE DURACION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2" descr="Resultado de imagen para AMBULANCIA CARICA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2257"/>
            <a:ext cx="2047049" cy="15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4190" y="999901"/>
            <a:ext cx="3421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 smtClean="0"/>
              <a:t>ESTADO EPILEPTICO</a:t>
            </a:r>
            <a:endParaRPr lang="es-AR" sz="2400" dirty="0"/>
          </a:p>
        </p:txBody>
      </p:sp>
      <p:sp>
        <p:nvSpPr>
          <p:cNvPr id="5" name="4 Rectángulo"/>
          <p:cNvSpPr/>
          <p:nvPr/>
        </p:nvSpPr>
        <p:spPr>
          <a:xfrm>
            <a:off x="214190" y="2204864"/>
            <a:ext cx="86062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serie de crisis epilépticas entre las cuales no se recupera el estado de </a:t>
            </a:r>
            <a:r>
              <a:rPr lang="es-ES" sz="2800" b="1" dirty="0" smtClean="0">
                <a:solidFill>
                  <a:schemeClr val="bg1">
                    <a:lumMod val="50000"/>
                  </a:schemeClr>
                </a:solidFill>
              </a:rPr>
              <a:t>conciencia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Puede clasificarse en estado </a:t>
            </a:r>
            <a:r>
              <a:rPr lang="es-AR" sz="2800" b="1" i="1" dirty="0">
                <a:solidFill>
                  <a:schemeClr val="bg1">
                    <a:lumMod val="50000"/>
                  </a:schemeClr>
                </a:solidFill>
              </a:rPr>
              <a:t>convulsivo</a:t>
            </a: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AR" sz="2800" b="1" i="1" dirty="0">
                <a:solidFill>
                  <a:schemeClr val="bg1">
                    <a:lumMod val="50000"/>
                  </a:schemeClr>
                </a:solidFill>
              </a:rPr>
              <a:t>no convulsivo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Distribución bimodal: menores de 1 año o mayores de 60 años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AR" sz="2800" b="1" dirty="0">
                <a:solidFill>
                  <a:schemeClr val="bg1">
                    <a:lumMod val="50000"/>
                  </a:schemeClr>
                </a:solidFill>
              </a:rPr>
              <a:t>La causa más común en un epiléptico previo es la modificación del tratamiento.  Otras:  patologías agudas: infección/fiebre en niños-ACV  en adultos</a:t>
            </a:r>
          </a:p>
          <a:p>
            <a:pPr algn="just">
              <a:defRPr/>
            </a:pP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b="1" dirty="0" smtClean="0"/>
              <a:t>ESTADO EPILEPTICO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71600" y="1700808"/>
            <a:ext cx="7499350" cy="482953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15% de los epilépticos van a experimentar un Estado epiléptico en algún momento de su vida</a:t>
            </a:r>
          </a:p>
          <a:p>
            <a:pPr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Puede ser la manifestación inicial de una epilepsia en 12% de los casos</a:t>
            </a:r>
          </a:p>
          <a:p>
            <a:pPr>
              <a:defRPr/>
            </a:pP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Es más frecuente en </a:t>
            </a: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epilepsias focales</a:t>
            </a:r>
            <a:endParaRPr lang="es-A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s-AR" sz="2800" b="1" dirty="0" smtClean="0">
                <a:solidFill>
                  <a:schemeClr val="bg1">
                    <a:lumMod val="50000"/>
                  </a:schemeClr>
                </a:solidFill>
              </a:rPr>
              <a:t>Mortalidad promedio es de 20%, dependiendo del tipo de crisis</a:t>
            </a:r>
          </a:p>
          <a:p>
            <a:pPr>
              <a:defRPr/>
            </a:pPr>
            <a:endParaRPr lang="es-E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b="1" dirty="0" smtClean="0"/>
              <a:t>ESTADO EPILEPTICO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8888" y="1557338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Mayor riesgo de mortalidad: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Edad avanzada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Duración del estado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Etiología del estado: daño cerebral agudo</a:t>
            </a:r>
          </a:p>
          <a:p>
            <a:pPr marL="596900" indent="-514350">
              <a:buFont typeface="+mj-lt"/>
              <a:buAutoNum type="arabicPeriod"/>
              <a:defRPr/>
            </a:pPr>
            <a:endParaRPr lang="es-A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96900" indent="-514350"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Recurrencia en 25% de los casos</a:t>
            </a:r>
          </a:p>
          <a:p>
            <a:pPr marL="596900" indent="-514350">
              <a:defRPr/>
            </a:pP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4"/>
          <a:stretch/>
        </p:blipFill>
        <p:spPr bwMode="auto">
          <a:xfrm>
            <a:off x="2699792" y="15468"/>
            <a:ext cx="3888432" cy="677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648620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5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499070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0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3816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1" t="19684" r="177"/>
          <a:stretch/>
        </p:blipFill>
        <p:spPr bwMode="auto">
          <a:xfrm>
            <a:off x="1259632" y="1124744"/>
            <a:ext cx="6578568" cy="45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DEBEMOS:</a:t>
            </a:r>
          </a:p>
          <a:p>
            <a:pPr>
              <a:buFont typeface="Wingdings 2" pitchFamily="18" charset="2"/>
              <a:buNone/>
              <a:defRPr/>
            </a:pPr>
            <a:endParaRPr lang="es-A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DESCARTAR DIAGNOSTICOS DIFERENCIALES</a:t>
            </a: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DETERMINAR TIPO DE CRISIS</a:t>
            </a: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INTENTAR RECONOCER CAUSA</a:t>
            </a:r>
          </a:p>
          <a:p>
            <a:pPr>
              <a:defRPr/>
            </a:pPr>
            <a:r>
              <a:rPr lang="es-AR" b="1" dirty="0" smtClean="0">
                <a:solidFill>
                  <a:schemeClr val="bg1">
                    <a:lumMod val="50000"/>
                  </a:schemeClr>
                </a:solidFill>
              </a:rPr>
              <a:t>DEFINIR SINDROME EPILEPTICO</a:t>
            </a:r>
          </a:p>
          <a:p>
            <a:pPr>
              <a:defRPr/>
            </a:pPr>
            <a:endParaRPr lang="es-A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680520" cy="105273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CRISIS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/>
          <a:stretch/>
        </p:blipFill>
        <p:spPr bwMode="auto">
          <a:xfrm>
            <a:off x="827584" y="157589"/>
            <a:ext cx="7967138" cy="65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582123"/>
            <a:ext cx="2428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Lauri\Mis documentos\Mis imágenes\martin, St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7500" r="22641" b="7500"/>
          <a:stretch>
            <a:fillRect/>
          </a:stretch>
        </p:blipFill>
        <p:spPr bwMode="auto">
          <a:xfrm>
            <a:off x="1043608" y="1268760"/>
            <a:ext cx="3646488" cy="453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Documents and Settings\Lauri\Mis documentos\Mis imágenes\martin, Stella 1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17578" r="23828" b="12109"/>
          <a:stretch>
            <a:fillRect/>
          </a:stretch>
        </p:blipFill>
        <p:spPr bwMode="auto">
          <a:xfrm>
            <a:off x="4932040" y="1273300"/>
            <a:ext cx="3743325" cy="453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2780928"/>
            <a:ext cx="61654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8800" dirty="0" smtClean="0">
                <a:solidFill>
                  <a:srgbClr val="FFC000"/>
                </a:solidFill>
                <a:latin typeface="Lucida Calligraphy" panose="03010101010101010101" pitchFamily="66" charset="0"/>
              </a:rPr>
              <a:t>GRACIAS</a:t>
            </a:r>
            <a:endParaRPr lang="es-AR" sz="8800" dirty="0">
              <a:solidFill>
                <a:srgbClr val="FFC00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05821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10% DE LA POBLACION TENDRA AL MENOS UNA CRISIS EPILEPTICA EN SU VIDA</a:t>
            </a:r>
          </a:p>
          <a:p>
            <a:endParaRPr lang="es-A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 2 PICOS DE INCIDENCIA: MENORES DE 1 AÑO Y MAYORES DE 65 AÑOS</a:t>
            </a:r>
          </a:p>
          <a:p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</a:p>
          <a:p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endParaRPr lang="es-A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236707" y="2046334"/>
            <a:ext cx="484632" cy="978408"/>
          </a:xfrm>
          <a:prstGeom prst="down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5 Flecha abajo"/>
          <p:cNvSpPr/>
          <p:nvPr/>
        </p:nvSpPr>
        <p:spPr>
          <a:xfrm>
            <a:off x="6559903" y="2062213"/>
            <a:ext cx="484632" cy="97840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467031" y="3212976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ECV</a:t>
            </a: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TUMORES</a:t>
            </a:r>
            <a:endParaRPr lang="es-A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54782" y="3212976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INFECCION SISTEMICA</a:t>
            </a:r>
            <a:endParaRPr lang="es-A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422108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 RIESGO DE RECURRENCIA EN LOS DOS PRIMEROS AÑOS EN PACIENTES NO TRATADOS ESTA ENTRE EL 40-50%</a:t>
            </a:r>
          </a:p>
          <a:p>
            <a:endParaRPr lang="es-AR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MAXIMO RIESGO DE RECURRENCIA EN LOS 6 PRIMEROS MESES</a:t>
            </a:r>
            <a:endParaRPr lang="es-AR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4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CRISIS CONVULSIVA</a:t>
            </a:r>
            <a:endParaRPr lang="es-AR" dirty="0"/>
          </a:p>
        </p:txBody>
      </p:sp>
      <p:sp>
        <p:nvSpPr>
          <p:cNvPr id="4" name="3 Elipse"/>
          <p:cNvSpPr/>
          <p:nvPr/>
        </p:nvSpPr>
        <p:spPr>
          <a:xfrm>
            <a:off x="899592" y="2924944"/>
            <a:ext cx="3240360" cy="1008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PROVOCADAS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4860032" y="2924944"/>
            <a:ext cx="3384376" cy="1008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NO PROVOCADAS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899592" y="4725144"/>
            <a:ext cx="3240360" cy="100811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FOCALES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932040" y="4723722"/>
            <a:ext cx="3240360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GENERALIZADAS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EPILEPSIA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b="1" dirty="0" smtClean="0"/>
              <a:t>2 CRISIS EPILEPTICAS </a:t>
            </a:r>
            <a:r>
              <a:rPr lang="es-AR" b="1" u="sng" dirty="0" smtClean="0">
                <a:solidFill>
                  <a:srgbClr val="92D050"/>
                </a:solidFill>
              </a:rPr>
              <a:t>NO PROVOCADAS </a:t>
            </a:r>
            <a:r>
              <a:rPr lang="es-AR" b="1" dirty="0" smtClean="0"/>
              <a:t>SEPARADAS POR 24 HS</a:t>
            </a:r>
          </a:p>
          <a:p>
            <a:pPr algn="just"/>
            <a:endParaRPr lang="es-AR" b="1" dirty="0" smtClean="0"/>
          </a:p>
          <a:p>
            <a:pPr algn="just"/>
            <a:r>
              <a:rPr lang="es-AR" b="1" dirty="0" smtClean="0"/>
              <a:t>CRISIS EPILEPTICA </a:t>
            </a:r>
            <a:r>
              <a:rPr lang="es-AR" b="1" u="sng" dirty="0" smtClean="0">
                <a:solidFill>
                  <a:srgbClr val="92D050"/>
                </a:solidFill>
              </a:rPr>
              <a:t>NO PROVOCADA  </a:t>
            </a:r>
            <a:r>
              <a:rPr lang="es-AR" b="1" dirty="0" smtClean="0"/>
              <a:t>Y UN RIESGO DE PRESENTAR NUEVAS CRISIS SIMILAR AL DERIVADO TRAS TENER DOS CRISIS NO PROVOCADAS</a:t>
            </a:r>
          </a:p>
          <a:p>
            <a:pPr algn="just"/>
            <a:endParaRPr lang="es-AR" b="1" dirty="0"/>
          </a:p>
          <a:p>
            <a:pPr algn="just"/>
            <a:r>
              <a:rPr lang="es-AR" b="1" dirty="0" smtClean="0"/>
              <a:t>DIAGNOSTICO DE SINDROME EPILEPTICO (SINTOMAS Y SIGNOS,  EDAD DE INICIO, TIPO DE CRISIS, EEG CARACTERISTICOS)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3939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83568" y="1922919"/>
            <a:ext cx="3240360" cy="100811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FOCALES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(Parciales)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932040" y="1860396"/>
            <a:ext cx="3240360" cy="10081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GENERALIZADAS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83568" y="3645024"/>
            <a:ext cx="3240360" cy="10081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GENETICA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(Idiopática)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774074" y="5013176"/>
            <a:ext cx="3240360" cy="10081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DESCONOCIDA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</a:t>
            </a:r>
            <a:r>
              <a:rPr lang="es-AR" b="1" dirty="0" smtClean="0">
                <a:solidFill>
                  <a:schemeClr val="bg1"/>
                </a:solidFill>
              </a:rPr>
              <a:t>Criptogénica</a:t>
            </a:r>
            <a:r>
              <a:rPr lang="es-AR" b="1" dirty="0" smtClean="0">
                <a:solidFill>
                  <a:schemeClr val="bg1"/>
                </a:solidFill>
              </a:rPr>
              <a:t>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932040" y="3604589"/>
            <a:ext cx="3240360" cy="100811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ESTRUCTURAL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METABOLICA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</a:rPr>
              <a:t>(Sintomática)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481377" y="3495028"/>
            <a:ext cx="339655" cy="39389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b="1" dirty="0" smtClean="0"/>
              <a:t>c</a:t>
            </a:r>
            <a:endParaRPr lang="es-AR" sz="2800" b="1" dirty="0"/>
          </a:p>
        </p:txBody>
      </p:sp>
      <p:sp>
        <p:nvSpPr>
          <p:cNvPr id="14" name="13 Elipse"/>
          <p:cNvSpPr/>
          <p:nvPr/>
        </p:nvSpPr>
        <p:spPr>
          <a:xfrm>
            <a:off x="8460431" y="4415752"/>
            <a:ext cx="339655" cy="39389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A</a:t>
            </a:r>
            <a:endParaRPr lang="es-AR" sz="2000" b="1" dirty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8165431" y="3789040"/>
            <a:ext cx="298241" cy="18002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8172400" y="4221088"/>
            <a:ext cx="288032" cy="279648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EPILEPSIA</a:t>
            </a:r>
          </a:p>
        </p:txBody>
      </p:sp>
    </p:spTree>
    <p:extLst>
      <p:ext uri="{BB962C8B-B14F-4D97-AF65-F5344CB8AC3E}">
        <p14:creationId xmlns:p14="http://schemas.microsoft.com/office/powerpoint/2010/main" val="27675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auri\Mis documentos\Mis imágenes\du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789559" cy="19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441" y="2780928"/>
            <a:ext cx="56364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ANAMNESIS</a:t>
            </a:r>
            <a:endParaRPr lang="es-A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3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467544" y="980728"/>
            <a:ext cx="8208912" cy="13464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</a:t>
            </a:r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CONVULSIVA/EPILEPTICA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2483768" y="2778368"/>
            <a:ext cx="2232248" cy="15081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 DE 5 MINUTOS  DE DURACION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83768" y="4509120"/>
            <a:ext cx="2087562" cy="1008062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CRISIS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039216" y="4509120"/>
            <a:ext cx="2003425" cy="10080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EPILEPSIA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CONOCIDA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4860033" y="2780928"/>
            <a:ext cx="2314906" cy="1508124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DE 5 MINUTOS  DE DURACION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4" descr="Resultado de imagen para AMBULANCIA CARIC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0" name="AutoShape 6" descr="Resultado de imagen para AMBULANCIA CARICAT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1" name="AutoShape 8" descr="Resultado de imagen para AMBULANCIA CARICATU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2" name="AutoShape 10" descr="Resultado de imagen para AMBULANCIA CARICATUR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3084" name="Picture 12" descr="Resultado de imagen para AMBULANCIA CARICA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75472"/>
            <a:ext cx="2047049" cy="15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i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4341</TotalTime>
  <Words>567</Words>
  <Application>Microsoft Office PowerPoint</Application>
  <PresentationFormat>Presentación en pantalla (4:3)</PresentationFormat>
  <Paragraphs>158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Ejecutivo</vt:lpstr>
      <vt:lpstr>Solsticio</vt:lpstr>
      <vt:lpstr>CRISIS CONVULSIVAS EPILEPSIA</vt:lpstr>
      <vt:lpstr>CRISIS CONVULSIVA</vt:lpstr>
      <vt:lpstr>Presentación de PowerPoint</vt:lpstr>
      <vt:lpstr>Presentación de PowerPoint</vt:lpstr>
      <vt:lpstr>CRISIS CONVULSIVA</vt:lpstr>
      <vt:lpstr>EPILEPSIA</vt:lpstr>
      <vt:lpstr>EPILEPSIA</vt:lpstr>
      <vt:lpstr>Presentación de PowerPoint</vt:lpstr>
      <vt:lpstr>Presentación de PowerPoint</vt:lpstr>
      <vt:lpstr>1° CRISIS</vt:lpstr>
      <vt:lpstr>1° CRISIS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 EPILEPTICO</vt:lpstr>
      <vt:lpstr>ESTADO EPILEPTICO</vt:lpstr>
      <vt:lpstr>Presentación de PowerPoint</vt:lpstr>
      <vt:lpstr>Presentación de PowerPoint</vt:lpstr>
      <vt:lpstr>Presentación de PowerPoint</vt:lpstr>
      <vt:lpstr>1° CRISIS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CONVULSIVAS EPILEPSIA</dc:title>
  <dc:creator>HP</dc:creator>
  <cp:lastModifiedBy>HP</cp:lastModifiedBy>
  <cp:revision>46</cp:revision>
  <dcterms:created xsi:type="dcterms:W3CDTF">2018-08-21T20:21:20Z</dcterms:created>
  <dcterms:modified xsi:type="dcterms:W3CDTF">2018-08-24T20:42:56Z</dcterms:modified>
</cp:coreProperties>
</file>