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302" r:id="rId3"/>
    <p:sldId id="303" r:id="rId4"/>
    <p:sldId id="304" r:id="rId5"/>
    <p:sldId id="336" r:id="rId6"/>
    <p:sldId id="256" r:id="rId7"/>
    <p:sldId id="257" r:id="rId8"/>
    <p:sldId id="258" r:id="rId9"/>
    <p:sldId id="29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330" r:id="rId18"/>
    <p:sldId id="32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334" r:id="rId27"/>
    <p:sldId id="335" r:id="rId28"/>
    <p:sldId id="273" r:id="rId29"/>
    <p:sldId id="274" r:id="rId30"/>
    <p:sldId id="278" r:id="rId31"/>
    <p:sldId id="279" r:id="rId32"/>
    <p:sldId id="275" r:id="rId33"/>
    <p:sldId id="276" r:id="rId34"/>
    <p:sldId id="277" r:id="rId35"/>
    <p:sldId id="280" r:id="rId36"/>
    <p:sldId id="281" r:id="rId37"/>
    <p:sldId id="296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331" r:id="rId50"/>
    <p:sldId id="333" r:id="rId5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F4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34578" autoAdjust="0"/>
    <p:restoredTop sz="86492" autoAdjust="0"/>
  </p:normalViewPr>
  <p:slideViewPr>
    <p:cSldViewPr>
      <p:cViewPr>
        <p:scale>
          <a:sx n="67" d="100"/>
          <a:sy n="67" d="100"/>
        </p:scale>
        <p:origin x="-108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7E3EB2-D227-437F-A43F-D078791C026C}" type="datetimeFigureOut">
              <a:rPr lang="es-ES" smtClean="0"/>
              <a:pPr/>
              <a:t>09/05/2015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901F1F-79CF-4834-BC59-BE25E8983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E3EB2-D227-437F-A43F-D078791C026C}" type="datetimeFigureOut">
              <a:rPr lang="es-ES" smtClean="0"/>
              <a:pPr/>
              <a:t>09/05/2015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01F1F-79CF-4834-BC59-BE25E8983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E3EB2-D227-437F-A43F-D078791C026C}" type="datetimeFigureOut">
              <a:rPr lang="es-ES" smtClean="0"/>
              <a:pPr/>
              <a:t>09/05/2015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01F1F-79CF-4834-BC59-BE25E8983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E3EB2-D227-437F-A43F-D078791C026C}" type="datetimeFigureOut">
              <a:rPr lang="es-ES" smtClean="0"/>
              <a:pPr/>
              <a:t>09/05/2015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01F1F-79CF-4834-BC59-BE25E89838B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E3EB2-D227-437F-A43F-D078791C026C}" type="datetimeFigureOut">
              <a:rPr lang="es-ES" smtClean="0"/>
              <a:pPr/>
              <a:t>09/05/2015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01F1F-79CF-4834-BC59-BE25E89838B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E3EB2-D227-437F-A43F-D078791C026C}" type="datetimeFigureOut">
              <a:rPr lang="es-ES" smtClean="0"/>
              <a:pPr/>
              <a:t>09/05/2015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01F1F-79CF-4834-BC59-BE25E89838B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E3EB2-D227-437F-A43F-D078791C026C}" type="datetimeFigureOut">
              <a:rPr lang="es-ES" smtClean="0"/>
              <a:pPr/>
              <a:t>09/05/2015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01F1F-79CF-4834-BC59-BE25E8983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E3EB2-D227-437F-A43F-D078791C026C}" type="datetimeFigureOut">
              <a:rPr lang="es-ES" smtClean="0"/>
              <a:pPr/>
              <a:t>09/05/2015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01F1F-79CF-4834-BC59-BE25E89838B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E3EB2-D227-437F-A43F-D078791C026C}" type="datetimeFigureOut">
              <a:rPr lang="es-ES" smtClean="0"/>
              <a:pPr/>
              <a:t>09/05/2015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01F1F-79CF-4834-BC59-BE25E8983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57E3EB2-D227-437F-A43F-D078791C026C}" type="datetimeFigureOut">
              <a:rPr lang="es-ES" smtClean="0"/>
              <a:pPr/>
              <a:t>09/05/2015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01F1F-79CF-4834-BC59-BE25E8983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7E3EB2-D227-437F-A43F-D078791C026C}" type="datetimeFigureOut">
              <a:rPr lang="es-ES" smtClean="0"/>
              <a:pPr/>
              <a:t>09/05/2015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901F1F-79CF-4834-BC59-BE25E89838B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7E3EB2-D227-437F-A43F-D078791C026C}" type="datetimeFigureOut">
              <a:rPr lang="es-ES" smtClean="0"/>
              <a:pPr/>
              <a:t>09/05/2015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901F1F-79CF-4834-BC59-BE25E8983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ar/imgres?imgurl=http://html.rincondelvago.com/000780851.jpg&amp;imgrefurl=http://html.rincondelvago.com/hepatitis_10.html&amp;h=300&amp;w=486&amp;tbnid=DgWWVtEw2gKSYM:&amp;zoom=1&amp;docid=GgP9UyfOPzL-rM&amp;ei=Id1DVa7kA4q_ggTrjoHACw&amp;tbm=isch&amp;ved=0CGsQMyg9MD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.ar/imgres?imgurl=http://static1.squarespace.com/static/50ff0804e4b007d5a9abe0a5/t/51510d31e4b00303002fc4ad/1364266291088/14557741-hepatitis-b-virus.jpg&amp;imgrefurl=http://www.hepatitisaustralia.com/hep-b-transmission/&amp;h=300&amp;w=400&amp;tbnid=ngbBNnYCwsPq8M:&amp;zoom=1&amp;docid=Kn06QrXtBkKikM&amp;ei=Id1DVa7kA4q_ggTrjoHACw&amp;tbm=isch&amp;ved=0CFkQMygrMC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.ar/url?q=http://fundapoyarte.org/sitio-hepa/fun-articulo/sm-7/cont-274-aumenta-incidencia-de-hepatitis-c-en-personas-con-tatuajes-a.html&amp;sa=U&amp;ei=cba1VIq2NpG1sQT6ioKICQ&amp;ved=0CCUQ9QEwCDg8&amp;usg=AFQjCNGvBsEvJgzO0dQqVTAbe1kylPSxb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19174124" TargetMode="External"/><Relationship Id="rId13" Type="http://schemas.openxmlformats.org/officeDocument/2006/relationships/hyperlink" Target="http://www.ncbi.nlm.nih.gov/pubmed/19952584" TargetMode="External"/><Relationship Id="rId18" Type="http://schemas.openxmlformats.org/officeDocument/2006/relationships/hyperlink" Target="http://www.ncbi.nlm.nih.gov/pubmed/20068336" TargetMode="External"/><Relationship Id="rId26" Type="http://schemas.openxmlformats.org/officeDocument/2006/relationships/hyperlink" Target="http://www.sciencedirect.com/science/article/pii/S0264410X12006731" TargetMode="External"/><Relationship Id="rId3" Type="http://schemas.openxmlformats.org/officeDocument/2006/relationships/hyperlink" Target="http://www.cdc.gov/mmwr/preview/mmwrhtml/mm5641a3.htm" TargetMode="External"/><Relationship Id="rId21" Type="http://schemas.openxmlformats.org/officeDocument/2006/relationships/hyperlink" Target="http://www.ncbi.nlm.nih.gov/pubmed/23198670" TargetMode="External"/><Relationship Id="rId7" Type="http://schemas.openxmlformats.org/officeDocument/2006/relationships/hyperlink" Target="http://pediatrics.aappublications.org/content/128/4/803.long" TargetMode="External"/><Relationship Id="rId12" Type="http://schemas.openxmlformats.org/officeDocument/2006/relationships/hyperlink" Target="http://www.ncbi.nlm.nih.gov/pubmed/19393912" TargetMode="External"/><Relationship Id="rId17" Type="http://schemas.openxmlformats.org/officeDocument/2006/relationships/hyperlink" Target="http://www.ncbi.nlm.nih.gov/pubmed/23830658" TargetMode="External"/><Relationship Id="rId25" Type="http://schemas.openxmlformats.org/officeDocument/2006/relationships/hyperlink" Target="http://www.ncbi.nlm.nih.gov/pubmed/22609026" TargetMode="External"/><Relationship Id="rId2" Type="http://schemas.openxmlformats.org/officeDocument/2006/relationships/hyperlink" Target="http://www.ncbi.nlm.nih.gov/pubmed/17947967" TargetMode="External"/><Relationship Id="rId16" Type="http://schemas.openxmlformats.org/officeDocument/2006/relationships/hyperlink" Target="http://www.ncbi.nlm.nih.gov/pubmed/20723630" TargetMode="External"/><Relationship Id="rId20" Type="http://schemas.openxmlformats.org/officeDocument/2006/relationships/hyperlink" Target="http://www.bibliotecacochrane.org/BCPGetDocument.asp?SessionID=%208928583&amp;DocumentID=CD00418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/21949136" TargetMode="External"/><Relationship Id="rId11" Type="http://schemas.openxmlformats.org/officeDocument/2006/relationships/hyperlink" Target="http://www.ncbi.nlm.nih.gov/pubmed/18837835" TargetMode="External"/><Relationship Id="rId24" Type="http://schemas.openxmlformats.org/officeDocument/2006/relationships/hyperlink" Target="http://www.ncbi.nlm.nih.gov/pmc/articles/PMC3210090/" TargetMode="External"/><Relationship Id="rId5" Type="http://schemas.openxmlformats.org/officeDocument/2006/relationships/hyperlink" Target="http://www.cdc.gov/mmwr/preview/mmwrhtml/rr5507a1.htm" TargetMode="External"/><Relationship Id="rId15" Type="http://schemas.openxmlformats.org/officeDocument/2006/relationships/hyperlink" Target="http://www.update-software.com/BCP/WileyPDF/EN/CD009051.pdf" TargetMode="External"/><Relationship Id="rId23" Type="http://schemas.openxmlformats.org/officeDocument/2006/relationships/hyperlink" Target="http://www.ncbi.nlm.nih.gov/pubmed/22008459" TargetMode="External"/><Relationship Id="rId28" Type="http://schemas.openxmlformats.org/officeDocument/2006/relationships/hyperlink" Target="http://www.ncbi.nlm.nih.gov/pubmed/21129127" TargetMode="External"/><Relationship Id="rId10" Type="http://schemas.openxmlformats.org/officeDocument/2006/relationships/hyperlink" Target="http://www.bashh.org/documents/1927.pdf" TargetMode="External"/><Relationship Id="rId19" Type="http://schemas.openxmlformats.org/officeDocument/2006/relationships/hyperlink" Target="http://www.ncbi.nlm.nih.gov/pubmed/22999800" TargetMode="External"/><Relationship Id="rId4" Type="http://schemas.openxmlformats.org/officeDocument/2006/relationships/hyperlink" Target="http://www.ncbi.nlm.nih.gov/pubmed/16708058" TargetMode="External"/><Relationship Id="rId9" Type="http://schemas.openxmlformats.org/officeDocument/2006/relationships/hyperlink" Target="http://www.bcguidelines.ca/guideline_vihep.html" TargetMode="External"/><Relationship Id="rId14" Type="http://schemas.openxmlformats.org/officeDocument/2006/relationships/hyperlink" Target="http://www.ncbi.nlm.nih.gov/pubmed/22786522" TargetMode="External"/><Relationship Id="rId22" Type="http://schemas.openxmlformats.org/officeDocument/2006/relationships/hyperlink" Target="http://www.aafp.org/afp/2012/1201/p1027.html" TargetMode="External"/><Relationship Id="rId27" Type="http://schemas.openxmlformats.org/officeDocument/2006/relationships/hyperlink" Target="http://www.ncbi.nlm.nih.gov/pubmed/2239388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hh.org/documents/1927.pdf" TargetMode="External"/><Relationship Id="rId2" Type="http://schemas.openxmlformats.org/officeDocument/2006/relationships/hyperlink" Target="http://wwwnc.cdc.gov/travel/yellowbook/2012/chapter-3-infectious-diseases-related-to-travel/hepatitis-a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/22504915" TargetMode="External"/><Relationship Id="rId5" Type="http://schemas.openxmlformats.org/officeDocument/2006/relationships/hyperlink" Target="http://www.aafp.org/afp/2012/1201/p1027.html" TargetMode="External"/><Relationship Id="rId4" Type="http://schemas.openxmlformats.org/officeDocument/2006/relationships/hyperlink" Target="http://www.ncbi.nlm.nih.gov/pubmed/2319867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829761"/>
          </a:xfrm>
        </p:spPr>
        <p:txBody>
          <a:bodyPr/>
          <a:lstStyle/>
          <a:p>
            <a:r>
              <a:rPr lang="es-ES" dirty="0" smtClean="0"/>
              <a:t>Hepatitis Aguda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2285992"/>
            <a:ext cx="7772400" cy="1199704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Que debemos saber,… 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 para su manejo en la atención primaria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26" name="AutoShape 2" descr="Gota de agua púrp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357422" y="3500438"/>
            <a:ext cx="6436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i="1" dirty="0">
                <a:solidFill>
                  <a:srgbClr val="FF0000"/>
                </a:solidFill>
                <a:latin typeface="Century Schoolbook" pitchFamily="18" charset="0"/>
              </a:rPr>
              <a:t>Prof. </a:t>
            </a:r>
            <a:r>
              <a:rPr lang="es-ES" sz="2400" i="1" dirty="0" err="1">
                <a:solidFill>
                  <a:srgbClr val="FF0000"/>
                </a:solidFill>
                <a:latin typeface="Century Schoolbook" pitchFamily="18" charset="0"/>
              </a:rPr>
              <a:t>Adj.</a:t>
            </a:r>
            <a:r>
              <a:rPr lang="es-ES" sz="2400" i="1" dirty="0">
                <a:solidFill>
                  <a:srgbClr val="FF0000"/>
                </a:solidFill>
                <a:latin typeface="Century Schoolbook" pitchFamily="18" charset="0"/>
              </a:rPr>
              <a:t> Dr. Oscar Alfredo </a:t>
            </a:r>
            <a:r>
              <a:rPr lang="es-ES" sz="2400" i="1" dirty="0" err="1">
                <a:solidFill>
                  <a:srgbClr val="FF0000"/>
                </a:solidFill>
                <a:latin typeface="Century Schoolbook" pitchFamily="18" charset="0"/>
              </a:rPr>
              <a:t>Bedini</a:t>
            </a:r>
            <a:r>
              <a:rPr lang="es-ES" sz="2400" i="1" dirty="0">
                <a:solidFill>
                  <a:srgbClr val="FF0000"/>
                </a:solidFill>
                <a:latin typeface="Century Schoolbook" pitchFamily="18" charset="0"/>
              </a:rPr>
              <a:t>.   </a:t>
            </a:r>
          </a:p>
          <a:p>
            <a:endParaRPr lang="es-ES" sz="2400" dirty="0">
              <a:solidFill>
                <a:srgbClr val="66FF33"/>
              </a:solidFill>
            </a:endParaRPr>
          </a:p>
          <a:p>
            <a:r>
              <a:rPr lang="es-ES" sz="2400" i="1" dirty="0">
                <a:solidFill>
                  <a:srgbClr val="66FF33"/>
                </a:solidFill>
              </a:rPr>
              <a:t>                                     </a:t>
            </a:r>
            <a:r>
              <a:rPr lang="es-ES" sz="2400" i="1" dirty="0" smtClean="0">
                <a:solidFill>
                  <a:srgbClr val="66FF33"/>
                </a:solidFill>
              </a:rPr>
              <a:t>                   </a:t>
            </a:r>
            <a:r>
              <a:rPr lang="es-ES" sz="2400" i="1" dirty="0">
                <a:solidFill>
                  <a:srgbClr val="FF0000"/>
                </a:solidFill>
              </a:rPr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0034" y="428604"/>
            <a:ext cx="500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Infección por el VHA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5720" y="1285860"/>
            <a:ext cx="82153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Virología</a:t>
            </a:r>
          </a:p>
          <a:p>
            <a:endParaRPr lang="es-ES" dirty="0"/>
          </a:p>
          <a:p>
            <a:r>
              <a:rPr lang="es-ES" dirty="0" smtClean="0"/>
              <a:t>VHA : género </a:t>
            </a:r>
            <a:r>
              <a:rPr lang="es-ES" dirty="0" err="1"/>
              <a:t>hepatovirus</a:t>
            </a:r>
            <a:r>
              <a:rPr lang="es-ES" dirty="0"/>
              <a:t> </a:t>
            </a:r>
            <a:r>
              <a:rPr lang="es-ES" dirty="0" smtClean="0"/>
              <a:t>, de </a:t>
            </a:r>
            <a:r>
              <a:rPr lang="es-ES" dirty="0"/>
              <a:t>la familia </a:t>
            </a:r>
            <a:r>
              <a:rPr lang="es-ES" dirty="0" err="1" smtClean="0"/>
              <a:t>Picornavirus</a:t>
            </a:r>
            <a:r>
              <a:rPr lang="es-ES" dirty="0" smtClean="0"/>
              <a:t>. </a:t>
            </a:r>
          </a:p>
          <a:p>
            <a:r>
              <a:rPr lang="es-ES" dirty="0" smtClean="0"/>
              <a:t> </a:t>
            </a:r>
            <a:r>
              <a:rPr lang="es-ES" dirty="0" err="1" smtClean="0"/>
              <a:t>cápside</a:t>
            </a:r>
            <a:r>
              <a:rPr lang="es-ES" dirty="0" smtClean="0"/>
              <a:t> </a:t>
            </a:r>
            <a:r>
              <a:rPr lang="es-ES" dirty="0"/>
              <a:t>pequeña </a:t>
            </a:r>
            <a:r>
              <a:rPr lang="es-ES" dirty="0" smtClean="0"/>
              <a:t>y que </a:t>
            </a:r>
            <a:r>
              <a:rPr lang="es-ES" dirty="0"/>
              <a:t>contiene en su interior una </a:t>
            </a:r>
            <a:r>
              <a:rPr lang="es-ES" dirty="0">
                <a:solidFill>
                  <a:srgbClr val="FF0000"/>
                </a:solidFill>
              </a:rPr>
              <a:t>molécula lineal de ARN </a:t>
            </a:r>
            <a:r>
              <a:rPr lang="es-ES" dirty="0" smtClean="0"/>
              <a:t>de cadena </a:t>
            </a:r>
            <a:r>
              <a:rPr lang="es-ES" dirty="0"/>
              <a:t>sencilla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Periodo </a:t>
            </a:r>
            <a:r>
              <a:rPr lang="es-ES" dirty="0"/>
              <a:t>de incubación </a:t>
            </a:r>
            <a:r>
              <a:rPr lang="es-ES" dirty="0" smtClean="0"/>
              <a:t> :  </a:t>
            </a:r>
            <a:r>
              <a:rPr lang="es-ES" dirty="0">
                <a:solidFill>
                  <a:srgbClr val="FF0000"/>
                </a:solidFill>
              </a:rPr>
              <a:t>28 </a:t>
            </a:r>
            <a:r>
              <a:rPr lang="es-ES" dirty="0" smtClean="0">
                <a:solidFill>
                  <a:srgbClr val="FF0000"/>
                </a:solidFill>
              </a:rPr>
              <a:t>días aprox.  </a:t>
            </a:r>
          </a:p>
          <a:p>
            <a:r>
              <a:rPr lang="es-ES" u="sng" dirty="0" smtClean="0"/>
              <a:t>Eliminación del virus en </a:t>
            </a:r>
            <a:r>
              <a:rPr lang="es-ES" u="sng" dirty="0"/>
              <a:t>heces </a:t>
            </a:r>
            <a:r>
              <a:rPr lang="es-ES" u="sng" dirty="0" smtClean="0"/>
              <a:t> ocurre entre el  </a:t>
            </a:r>
            <a:r>
              <a:rPr lang="es-ES" u="sng" dirty="0"/>
              <a:t>7.°-10.° día </a:t>
            </a:r>
            <a:r>
              <a:rPr lang="es-ES" u="sng" dirty="0" smtClean="0"/>
              <a:t>de </a:t>
            </a:r>
            <a:r>
              <a:rPr lang="es-ES" u="sng" dirty="0"/>
              <a:t>la infección </a:t>
            </a:r>
            <a:r>
              <a:rPr lang="es-ES" dirty="0" smtClean="0"/>
              <a:t>( precoz) </a:t>
            </a:r>
            <a:r>
              <a:rPr lang="es-ES" u="sng" dirty="0" smtClean="0">
                <a:solidFill>
                  <a:srgbClr val="FF0000"/>
                </a:solidFill>
              </a:rPr>
              <a:t>máxima eliminación día </a:t>
            </a:r>
            <a:r>
              <a:rPr lang="es-ES" u="sng" dirty="0">
                <a:solidFill>
                  <a:srgbClr val="FF0000"/>
                </a:solidFill>
              </a:rPr>
              <a:t>25</a:t>
            </a:r>
            <a:r>
              <a:rPr lang="es-ES" dirty="0"/>
              <a:t>, </a:t>
            </a:r>
            <a:r>
              <a:rPr lang="es-ES" dirty="0" smtClean="0"/>
              <a:t>aprox.</a:t>
            </a:r>
          </a:p>
          <a:p>
            <a:r>
              <a:rPr lang="es-ES" dirty="0" smtClean="0"/>
              <a:t>días </a:t>
            </a:r>
            <a:r>
              <a:rPr lang="es-ES" dirty="0"/>
              <a:t>antes de que se manifieste la clínica;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Durante el período clínico,  </a:t>
            </a:r>
            <a:r>
              <a:rPr lang="es-ES" u="sng" dirty="0" smtClean="0"/>
              <a:t>el </a:t>
            </a:r>
            <a:r>
              <a:rPr lang="es-ES" u="sng" dirty="0"/>
              <a:t>virus </a:t>
            </a:r>
            <a:r>
              <a:rPr lang="es-ES" u="sng" dirty="0" smtClean="0"/>
              <a:t>permanece en heces solo </a:t>
            </a:r>
            <a:r>
              <a:rPr lang="es-ES" u="sng" dirty="0"/>
              <a:t>de 5 a 10 </a:t>
            </a:r>
            <a:r>
              <a:rPr lang="es-ES" u="sng" dirty="0" smtClean="0"/>
              <a:t>días, </a:t>
            </a:r>
            <a:r>
              <a:rPr lang="es-ES" dirty="0" smtClean="0"/>
              <a:t>desapareciendo </a:t>
            </a:r>
            <a:r>
              <a:rPr lang="es-ES" dirty="0"/>
              <a:t>por tanto la </a:t>
            </a:r>
            <a:r>
              <a:rPr lang="es-ES" dirty="0" err="1"/>
              <a:t>infectividad</a:t>
            </a:r>
            <a:r>
              <a:rPr lang="es-ES" dirty="0"/>
              <a:t>. </a:t>
            </a:r>
            <a:endParaRPr lang="es-ES" dirty="0" smtClean="0"/>
          </a:p>
          <a:p>
            <a:endParaRPr lang="es-ES" dirty="0" smtClean="0"/>
          </a:p>
          <a:p>
            <a:endParaRPr lang="es-E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200024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 smtClean="0">
                <a:solidFill>
                  <a:srgbClr val="FF0000"/>
                </a:solidFill>
              </a:rPr>
              <a:t>Los anticuerpos frente a VHA aparecen ya al inicio de la clínica.</a:t>
            </a:r>
          </a:p>
          <a:p>
            <a:r>
              <a:rPr lang="es-ES" dirty="0" smtClean="0"/>
              <a:t>Anticuerpos en </a:t>
            </a:r>
            <a:r>
              <a:rPr lang="es-ES" dirty="0" err="1" smtClean="0"/>
              <a:t>IgM</a:t>
            </a:r>
            <a:r>
              <a:rPr lang="es-ES" dirty="0" smtClean="0"/>
              <a:t>  + cuatro </a:t>
            </a:r>
            <a:r>
              <a:rPr lang="es-ES" dirty="0"/>
              <a:t>meses, </a:t>
            </a:r>
            <a:r>
              <a:rPr lang="es-ES" dirty="0" smtClean="0"/>
              <a:t>a veces hasta un </a:t>
            </a:r>
            <a:r>
              <a:rPr lang="es-ES" dirty="0"/>
              <a:t>año</a:t>
            </a:r>
            <a:r>
              <a:rPr lang="es-ES" dirty="0" smtClean="0"/>
              <a:t>.</a:t>
            </a:r>
          </a:p>
          <a:p>
            <a:r>
              <a:rPr lang="es-ES" dirty="0" smtClean="0"/>
              <a:t>Anticuerpos en </a:t>
            </a:r>
            <a:r>
              <a:rPr lang="es-ES" dirty="0" err="1" smtClean="0"/>
              <a:t>IgG</a:t>
            </a:r>
            <a:r>
              <a:rPr lang="es-ES" dirty="0" smtClean="0"/>
              <a:t>  persisten </a:t>
            </a:r>
            <a:r>
              <a:rPr lang="es-ES" dirty="0"/>
              <a:t>indefinidamente, confiriendo </a:t>
            </a:r>
            <a:r>
              <a:rPr lang="es-ES" dirty="0" smtClean="0"/>
              <a:t> una</a:t>
            </a:r>
            <a:endParaRPr lang="es-ES" dirty="0"/>
          </a:p>
          <a:p>
            <a:r>
              <a:rPr lang="es-ES" dirty="0" smtClean="0"/>
              <a:t>Inmunidad de </a:t>
            </a:r>
            <a:r>
              <a:rPr lang="es-ES" dirty="0"/>
              <a:t>por vida 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3" y="3071810"/>
            <a:ext cx="439959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42910" y="857232"/>
            <a:ext cx="3610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Respuesta inmune  </a:t>
            </a:r>
            <a:endParaRPr lang="es-ES" sz="2800" b="1" dirty="0"/>
          </a:p>
        </p:txBody>
      </p:sp>
      <p:sp>
        <p:nvSpPr>
          <p:cNvPr id="6" name="5 Elipse"/>
          <p:cNvSpPr/>
          <p:nvPr/>
        </p:nvSpPr>
        <p:spPr>
          <a:xfrm>
            <a:off x="4214810" y="4572008"/>
            <a:ext cx="1071570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214290"/>
            <a:ext cx="81439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Epidemiología</a:t>
            </a:r>
          </a:p>
          <a:p>
            <a:endParaRPr lang="es-ES" dirty="0"/>
          </a:p>
          <a:p>
            <a:r>
              <a:rPr lang="es-ES" dirty="0" smtClean="0"/>
              <a:t>transmisión </a:t>
            </a:r>
            <a:r>
              <a:rPr lang="es-ES" dirty="0"/>
              <a:t>por vía fecal-oral </a:t>
            </a:r>
            <a:endParaRPr lang="es-ES" dirty="0" smtClean="0"/>
          </a:p>
          <a:p>
            <a:r>
              <a:rPr lang="es-ES" dirty="0" smtClean="0"/>
              <a:t>desarrollo de inmunidad </a:t>
            </a:r>
            <a:r>
              <a:rPr lang="es-ES" dirty="0"/>
              <a:t>permanente 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La hepatitis A </a:t>
            </a:r>
            <a:r>
              <a:rPr lang="es-ES" dirty="0"/>
              <a:t>es una enfermedad extendida por todo el mundo, </a:t>
            </a:r>
            <a:r>
              <a:rPr lang="es-ES" dirty="0" smtClean="0"/>
              <a:t>endémica en muchos países y relacionada con el </a:t>
            </a:r>
            <a:r>
              <a:rPr lang="es-ES" dirty="0"/>
              <a:t>nivel socioeconómico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Contagio :  </a:t>
            </a:r>
            <a:r>
              <a:rPr lang="es-ES" dirty="0"/>
              <a:t>persona a persona, </a:t>
            </a:r>
            <a:r>
              <a:rPr lang="es-ES" dirty="0" smtClean="0"/>
              <a:t>( final </a:t>
            </a:r>
            <a:r>
              <a:rPr lang="es-ES" dirty="0"/>
              <a:t>del periodo de </a:t>
            </a:r>
            <a:r>
              <a:rPr lang="es-ES" dirty="0" smtClean="0"/>
              <a:t>incubación y primeros días de la aparición </a:t>
            </a:r>
            <a:r>
              <a:rPr lang="es-ES" dirty="0"/>
              <a:t>de las </a:t>
            </a:r>
            <a:r>
              <a:rPr lang="es-ES" dirty="0" smtClean="0"/>
              <a:t>manifestaciones clínicas</a:t>
            </a:r>
            <a:r>
              <a:rPr lang="es-ES" dirty="0"/>
              <a:t>.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agua contaminada , deficiente cocción de alimentos ( </a:t>
            </a:r>
            <a:r>
              <a:rPr lang="pt-BR" dirty="0" smtClean="0"/>
              <a:t>verduras </a:t>
            </a:r>
            <a:r>
              <a:rPr lang="pt-BR" dirty="0"/>
              <a:t>o mariscos </a:t>
            </a:r>
            <a:r>
              <a:rPr lang="pt-BR" dirty="0" smtClean="0"/>
              <a:t>contaminados )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28596" y="378619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dirty="0" smtClean="0"/>
              <a:t>La </a:t>
            </a:r>
            <a:r>
              <a:rPr lang="es-ES" dirty="0"/>
              <a:t>transmisión de persona a persona por vía percutánea es </a:t>
            </a:r>
            <a:r>
              <a:rPr lang="es-ES" dirty="0" smtClean="0"/>
              <a:t>excepcional, </a:t>
            </a:r>
            <a:r>
              <a:rPr lang="es-ES" dirty="0" err="1" smtClean="0"/>
              <a:t>postransfusional</a:t>
            </a:r>
            <a:r>
              <a:rPr lang="es-ES" dirty="0" smtClean="0"/>
              <a:t>  y drogadictos excepcional.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1472" y="357166"/>
            <a:ext cx="8001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Población de riesgo : </a:t>
            </a:r>
          </a:p>
          <a:p>
            <a:endParaRPr lang="es-ES" dirty="0" smtClean="0"/>
          </a:p>
          <a:p>
            <a:r>
              <a:rPr lang="es-ES" dirty="0" smtClean="0"/>
              <a:t>Niños </a:t>
            </a:r>
          </a:p>
          <a:p>
            <a:endParaRPr lang="es-ES" dirty="0" smtClean="0"/>
          </a:p>
          <a:p>
            <a:r>
              <a:rPr lang="es-ES" dirty="0" smtClean="0"/>
              <a:t>Adultos no inmunizados que viajan a lugares endémicos.</a:t>
            </a:r>
          </a:p>
          <a:p>
            <a:endParaRPr lang="es-ES" dirty="0"/>
          </a:p>
          <a:p>
            <a:r>
              <a:rPr lang="es-ES" dirty="0" smtClean="0"/>
              <a:t>Personal </a:t>
            </a:r>
            <a:r>
              <a:rPr lang="es-ES" dirty="0"/>
              <a:t>que trabaja en guarderías </a:t>
            </a:r>
            <a:r>
              <a:rPr lang="es-ES" dirty="0" smtClean="0"/>
              <a:t>. </a:t>
            </a:r>
          </a:p>
          <a:p>
            <a:endParaRPr lang="es-ES" dirty="0" smtClean="0"/>
          </a:p>
          <a:p>
            <a:r>
              <a:rPr lang="es-ES" dirty="0" smtClean="0"/>
              <a:t>Prácticas sexuales </a:t>
            </a:r>
            <a:r>
              <a:rPr lang="es-ES" dirty="0"/>
              <a:t>que impliquen contacto oral-anal.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285728"/>
            <a:ext cx="8286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Formas clínicas </a:t>
            </a:r>
            <a:r>
              <a:rPr lang="es-ES" b="1" dirty="0"/>
              <a:t>del </a:t>
            </a:r>
            <a:r>
              <a:rPr lang="es-ES" b="1" dirty="0" smtClean="0"/>
              <a:t>VHA</a:t>
            </a:r>
          </a:p>
          <a:p>
            <a:endParaRPr lang="es-ES" dirty="0"/>
          </a:p>
          <a:p>
            <a:r>
              <a:rPr lang="es-ES" dirty="0" smtClean="0"/>
              <a:t>En niños : </a:t>
            </a:r>
            <a:r>
              <a:rPr lang="es-ES" b="1" dirty="0" err="1" smtClean="0"/>
              <a:t>subclínicas</a:t>
            </a:r>
            <a:r>
              <a:rPr lang="es-ES" b="1" dirty="0"/>
              <a:t>.</a:t>
            </a:r>
            <a:r>
              <a:rPr lang="es-ES" dirty="0"/>
              <a:t>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En adultos : </a:t>
            </a:r>
            <a:r>
              <a:rPr lang="es-ES" b="1" dirty="0" smtClean="0"/>
              <a:t>sintomática.</a:t>
            </a:r>
          </a:p>
          <a:p>
            <a:endParaRPr lang="es-ES" b="1" dirty="0"/>
          </a:p>
          <a:p>
            <a:r>
              <a:rPr lang="es-ES" b="1" dirty="0" smtClean="0"/>
              <a:t>Forma  bifásica.</a:t>
            </a:r>
          </a:p>
          <a:p>
            <a:endParaRPr lang="es-ES" b="1" dirty="0"/>
          </a:p>
          <a:p>
            <a:r>
              <a:rPr lang="es-ES" dirty="0" smtClean="0"/>
              <a:t>Forma </a:t>
            </a:r>
            <a:r>
              <a:rPr lang="es-ES" b="1" dirty="0" err="1" smtClean="0"/>
              <a:t>colestatica</a:t>
            </a:r>
            <a:r>
              <a:rPr lang="es-ES" b="1" dirty="0" smtClean="0"/>
              <a:t>  </a:t>
            </a:r>
            <a:r>
              <a:rPr lang="es-ES" dirty="0" smtClean="0"/>
              <a:t>intensas </a:t>
            </a:r>
            <a:r>
              <a:rPr lang="es-ES" dirty="0"/>
              <a:t>y prolongadas, </a:t>
            </a:r>
            <a:r>
              <a:rPr lang="es-ES" dirty="0" smtClean="0"/>
              <a:t>que finalmente se resuelven .</a:t>
            </a:r>
          </a:p>
          <a:p>
            <a:r>
              <a:rPr lang="es-ES" dirty="0" smtClean="0"/>
              <a:t> </a:t>
            </a:r>
          </a:p>
          <a:p>
            <a:r>
              <a:rPr lang="es-ES" b="1" dirty="0" smtClean="0"/>
              <a:t>Manifestaciones </a:t>
            </a:r>
            <a:r>
              <a:rPr lang="es-ES" b="1" dirty="0" err="1" smtClean="0"/>
              <a:t>extrahepáticas</a:t>
            </a:r>
            <a:r>
              <a:rPr lang="es-ES" b="1" dirty="0"/>
              <a:t>:</a:t>
            </a:r>
            <a:r>
              <a:rPr lang="es-ES" dirty="0" smtClean="0"/>
              <a:t> ocasionales. menos </a:t>
            </a:r>
            <a:r>
              <a:rPr lang="es-ES" dirty="0"/>
              <a:t>frecuentes que </a:t>
            </a:r>
            <a:r>
              <a:rPr lang="es-ES" dirty="0" smtClean="0"/>
              <a:t>con </a:t>
            </a:r>
            <a:r>
              <a:rPr lang="es-ES" dirty="0"/>
              <a:t>otros virus de </a:t>
            </a:r>
            <a:r>
              <a:rPr lang="es-ES" dirty="0" smtClean="0"/>
              <a:t>la hepatitis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smtClean="0"/>
              <a:t>EJ. artritis</a:t>
            </a:r>
            <a:r>
              <a:rPr lang="es-ES" dirty="0"/>
              <a:t>, </a:t>
            </a:r>
            <a:r>
              <a:rPr lang="es-ES" dirty="0" err="1"/>
              <a:t>rash</a:t>
            </a:r>
            <a:r>
              <a:rPr lang="es-ES" dirty="0"/>
              <a:t>, vasculitis cutánea, </a:t>
            </a:r>
            <a:r>
              <a:rPr lang="es-ES" dirty="0" err="1"/>
              <a:t>crioglobulinemia</a:t>
            </a:r>
            <a:r>
              <a:rPr lang="es-ES" dirty="0"/>
              <a:t>,</a:t>
            </a:r>
          </a:p>
          <a:p>
            <a:r>
              <a:rPr lang="pt-BR" dirty="0"/>
              <a:t>anemia </a:t>
            </a:r>
            <a:r>
              <a:rPr lang="pt-BR" dirty="0" err="1"/>
              <a:t>aplásica</a:t>
            </a:r>
            <a:r>
              <a:rPr lang="pt-BR" dirty="0"/>
              <a:t>, síndrome de </a:t>
            </a:r>
            <a:r>
              <a:rPr lang="pt-BR" dirty="0" err="1"/>
              <a:t>Cuillain-Barré</a:t>
            </a:r>
            <a:r>
              <a:rPr lang="pt-BR" dirty="0"/>
              <a:t>, </a:t>
            </a:r>
            <a:r>
              <a:rPr lang="pt-BR" dirty="0" err="1"/>
              <a:t>meningoencefalitis</a:t>
            </a:r>
            <a:endParaRPr lang="pt-BR" dirty="0"/>
          </a:p>
          <a:p>
            <a:r>
              <a:rPr lang="es-ES" dirty="0"/>
              <a:t>y pancreatitis, entre otras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La infección </a:t>
            </a:r>
            <a:r>
              <a:rPr lang="es-ES" dirty="0" smtClean="0"/>
              <a:t>por HVA no </a:t>
            </a:r>
            <a:r>
              <a:rPr lang="es-ES" dirty="0"/>
              <a:t>evoluciona a la </a:t>
            </a:r>
            <a:r>
              <a:rPr lang="es-ES" dirty="0" smtClean="0"/>
              <a:t>cronicidad.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285729"/>
            <a:ext cx="8429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Diagnóstico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detección </a:t>
            </a:r>
            <a:r>
              <a:rPr lang="es-ES" dirty="0">
                <a:solidFill>
                  <a:srgbClr val="FF0000"/>
                </a:solidFill>
              </a:rPr>
              <a:t>en suero de la I </a:t>
            </a:r>
            <a:r>
              <a:rPr lang="es-ES" dirty="0" err="1">
                <a:solidFill>
                  <a:srgbClr val="FF0000"/>
                </a:solidFill>
              </a:rPr>
              <a:t>gM</a:t>
            </a:r>
            <a:r>
              <a:rPr lang="es-ES" dirty="0">
                <a:solidFill>
                  <a:srgbClr val="FF0000"/>
                </a:solidFill>
              </a:rPr>
              <a:t> anti-VHA.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85720" y="1000108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 detección de </a:t>
            </a:r>
            <a:r>
              <a:rPr lang="es-ES" dirty="0" err="1" smtClean="0"/>
              <a:t>IgG</a:t>
            </a:r>
            <a:r>
              <a:rPr lang="es-ES" dirty="0" smtClean="0"/>
              <a:t> anti VHA es indicativo de infección pasada e inmunidad permanente. </a:t>
            </a:r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57158" y="2143116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Medidas </a:t>
            </a:r>
            <a:r>
              <a:rPr lang="es-ES" dirty="0"/>
              <a:t>higiénicas generales y </a:t>
            </a:r>
            <a:r>
              <a:rPr lang="es-ES" dirty="0" smtClean="0"/>
              <a:t>en la </a:t>
            </a:r>
            <a:r>
              <a:rPr lang="es-ES" dirty="0" err="1"/>
              <a:t>inmunoprofilaxis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Mejorar la higiene </a:t>
            </a:r>
            <a:r>
              <a:rPr lang="es-ES" dirty="0"/>
              <a:t>pública, </a:t>
            </a:r>
            <a:endParaRPr lang="es-ES" dirty="0" smtClean="0"/>
          </a:p>
          <a:p>
            <a:r>
              <a:rPr lang="es-ES" dirty="0" smtClean="0"/>
              <a:t>cloración </a:t>
            </a:r>
            <a:r>
              <a:rPr lang="es-ES" dirty="0"/>
              <a:t>de las aguas y el </a:t>
            </a:r>
            <a:r>
              <a:rPr lang="es-ES" dirty="0" smtClean="0"/>
              <a:t>tratamiento </a:t>
            </a:r>
            <a:r>
              <a:rPr lang="es-ES" dirty="0"/>
              <a:t>de los vertidos residuales.</a:t>
            </a:r>
          </a:p>
          <a:p>
            <a:r>
              <a:rPr lang="es-ES" dirty="0" err="1" smtClean="0"/>
              <a:t>Aisl</a:t>
            </a:r>
            <a:r>
              <a:rPr lang="pt-BR" dirty="0" err="1" smtClean="0"/>
              <a:t>amiento</a:t>
            </a:r>
            <a:r>
              <a:rPr lang="pt-BR" dirty="0" smtClean="0"/>
              <a:t> de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 smtClean="0"/>
              <a:t>personas</a:t>
            </a:r>
            <a:r>
              <a:rPr lang="pt-BR" dirty="0" smtClean="0"/>
              <a:t> infectadas sobre todo </a:t>
            </a:r>
            <a:r>
              <a:rPr lang="es-ES" dirty="0" smtClean="0"/>
              <a:t>al </a:t>
            </a:r>
            <a:r>
              <a:rPr lang="es-ES" dirty="0"/>
              <a:t>final del </a:t>
            </a:r>
            <a:r>
              <a:rPr lang="es-ES" dirty="0" smtClean="0"/>
              <a:t>periodo de </a:t>
            </a:r>
            <a:r>
              <a:rPr lang="es-ES" dirty="0"/>
              <a:t>incubación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La </a:t>
            </a:r>
            <a:r>
              <a:rPr lang="es-ES" b="1" dirty="0" err="1"/>
              <a:t>inmunoprofilaxis</a:t>
            </a:r>
            <a:r>
              <a:rPr lang="es-ES" dirty="0"/>
              <a:t>, se puede hacer de forma </a:t>
            </a:r>
            <a:r>
              <a:rPr lang="es-ES" u="sng" dirty="0"/>
              <a:t>pasiva </a:t>
            </a:r>
            <a:r>
              <a:rPr lang="es-ES" u="sng" dirty="0" smtClean="0"/>
              <a:t>o activa </a:t>
            </a:r>
            <a:r>
              <a:rPr lang="es-ES" dirty="0"/>
              <a:t>con vacunas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La </a:t>
            </a:r>
            <a:r>
              <a:rPr lang="es-ES" b="1" dirty="0" err="1"/>
              <a:t>inmunoprofilaxis</a:t>
            </a:r>
            <a:r>
              <a:rPr lang="es-ES" b="1" dirty="0"/>
              <a:t> pasiva </a:t>
            </a:r>
            <a:r>
              <a:rPr lang="es-ES" dirty="0" smtClean="0"/>
              <a:t>: </a:t>
            </a:r>
            <a:r>
              <a:rPr lang="es-ES" dirty="0"/>
              <a:t>inmunoglobulina sérica inespecífica</a:t>
            </a:r>
            <a:r>
              <a:rPr lang="es-ES" dirty="0" smtClean="0"/>
              <a:t>, </a:t>
            </a:r>
          </a:p>
          <a:p>
            <a:r>
              <a:rPr lang="es-ES" dirty="0" smtClean="0"/>
              <a:t>                                       </a:t>
            </a:r>
            <a:r>
              <a:rPr lang="es-ES" dirty="0"/>
              <a:t>puede utilizarse </a:t>
            </a:r>
            <a:r>
              <a:rPr lang="es-ES" dirty="0" err="1"/>
              <a:t>preexposición</a:t>
            </a:r>
            <a:r>
              <a:rPr lang="es-ES" dirty="0"/>
              <a:t> o </a:t>
            </a:r>
            <a:r>
              <a:rPr lang="es-ES" dirty="0" err="1"/>
              <a:t>postexposición</a:t>
            </a:r>
            <a:r>
              <a:rPr lang="es-ES" dirty="0"/>
              <a:t>. </a:t>
            </a:r>
          </a:p>
          <a:p>
            <a:r>
              <a:rPr lang="es-ES" u="sng" dirty="0" err="1" smtClean="0"/>
              <a:t>preexposición</a:t>
            </a:r>
            <a:r>
              <a:rPr lang="es-ES" dirty="0"/>
              <a:t>, </a:t>
            </a:r>
            <a:r>
              <a:rPr lang="es-ES" dirty="0" smtClean="0"/>
              <a:t> viajeros a </a:t>
            </a:r>
            <a:r>
              <a:rPr lang="es-ES" dirty="0"/>
              <a:t>zonas de alta endemia, pero </a:t>
            </a:r>
            <a:r>
              <a:rPr lang="es-ES" dirty="0" smtClean="0"/>
              <a:t>lo </a:t>
            </a:r>
            <a:r>
              <a:rPr lang="es-ES" dirty="0"/>
              <a:t>indicado </a:t>
            </a:r>
            <a:r>
              <a:rPr lang="es-ES" dirty="0" smtClean="0"/>
              <a:t>en </a:t>
            </a:r>
            <a:r>
              <a:rPr lang="es-ES" dirty="0"/>
              <a:t>es la vacuna. </a:t>
            </a:r>
            <a:r>
              <a:rPr lang="es-ES" dirty="0" smtClean="0"/>
              <a:t> En caso de </a:t>
            </a:r>
            <a:r>
              <a:rPr lang="es-ES" u="sng" dirty="0" err="1" smtClean="0"/>
              <a:t>postexposición</a:t>
            </a:r>
            <a:r>
              <a:rPr lang="es-ES" dirty="0"/>
              <a:t>, </a:t>
            </a:r>
            <a:r>
              <a:rPr lang="es-ES" dirty="0" smtClean="0"/>
              <a:t> antes </a:t>
            </a:r>
            <a:r>
              <a:rPr lang="es-ES" dirty="0"/>
              <a:t>de que transcurran dos semanas </a:t>
            </a:r>
            <a:r>
              <a:rPr lang="es-ES" dirty="0" smtClean="0"/>
              <a:t>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28596" y="1714488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Profilaxis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357166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La </a:t>
            </a:r>
            <a:r>
              <a:rPr lang="pt-BR" b="1" u="sng" dirty="0" err="1" smtClean="0"/>
              <a:t>inmunoprofilaxis</a:t>
            </a:r>
            <a:r>
              <a:rPr lang="pt-BR" b="1" u="sng" dirty="0" smtClean="0"/>
              <a:t> </a:t>
            </a:r>
            <a:r>
              <a:rPr lang="pt-BR" b="1" u="sng" dirty="0" err="1"/>
              <a:t>activa</a:t>
            </a:r>
            <a:r>
              <a:rPr lang="pt-BR" dirty="0"/>
              <a:t>, se </a:t>
            </a:r>
            <a:r>
              <a:rPr lang="pt-BR" dirty="0" err="1"/>
              <a:t>dispone</a:t>
            </a:r>
            <a:r>
              <a:rPr lang="pt-BR" dirty="0"/>
              <a:t> de </a:t>
            </a:r>
            <a:r>
              <a:rPr lang="pt-BR" dirty="0" err="1"/>
              <a:t>vacunas</a:t>
            </a:r>
            <a:r>
              <a:rPr lang="pt-BR" dirty="0"/>
              <a:t> preparadas</a:t>
            </a:r>
          </a:p>
          <a:p>
            <a:r>
              <a:rPr lang="es-ES" dirty="0"/>
              <a:t>con cepas del </a:t>
            </a:r>
            <a:r>
              <a:rPr lang="es-ES" dirty="0" smtClean="0"/>
              <a:t>VHA </a:t>
            </a:r>
            <a:r>
              <a:rPr lang="es-ES" dirty="0"/>
              <a:t>inactivadas con </a:t>
            </a:r>
            <a:r>
              <a:rPr lang="es-ES" dirty="0" smtClean="0"/>
              <a:t>formalina 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smtClean="0"/>
              <a:t>Calendario actual : al año.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28596" y="1857364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Resumen.</a:t>
            </a:r>
            <a:endParaRPr lang="es-ES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357158" y="2500306"/>
            <a:ext cx="85011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vía de transmisión del </a:t>
            </a:r>
            <a:r>
              <a:rPr lang="es-ES" dirty="0" smtClean="0"/>
              <a:t>VHA </a:t>
            </a:r>
            <a:r>
              <a:rPr lang="es-ES" dirty="0"/>
              <a:t>es la fecal-oral.</a:t>
            </a:r>
          </a:p>
          <a:p>
            <a:r>
              <a:rPr lang="es-ES" dirty="0"/>
              <a:t>La distribución de la infección es mundial 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/>
              <a:t>La evolución natural de la infección incluye tres fases: </a:t>
            </a:r>
            <a:endParaRPr lang="es-ES" dirty="0" smtClean="0"/>
          </a:p>
          <a:p>
            <a:r>
              <a:rPr lang="es-ES" dirty="0" smtClean="0"/>
              <a:t>Periodo prodrómico</a:t>
            </a:r>
            <a:r>
              <a:rPr lang="es-ES" dirty="0"/>
              <a:t>, fase de estado o ictericia y fase de convalecencia.</a:t>
            </a:r>
          </a:p>
          <a:p>
            <a:r>
              <a:rPr lang="es-ES" dirty="0"/>
              <a:t>La detección de la infección aguda por el </a:t>
            </a:r>
            <a:r>
              <a:rPr lang="es-ES" dirty="0" smtClean="0"/>
              <a:t>VHA </a:t>
            </a:r>
            <a:r>
              <a:rPr lang="es-ES" dirty="0"/>
              <a:t>se base en la detección</a:t>
            </a:r>
          </a:p>
          <a:p>
            <a:r>
              <a:rPr lang="es-ES" dirty="0"/>
              <a:t>de anticuerpos anti-VHA de tipo </a:t>
            </a:r>
            <a:r>
              <a:rPr lang="es-ES" dirty="0" err="1"/>
              <a:t>IgM</a:t>
            </a:r>
            <a:r>
              <a:rPr lang="es-ES" dirty="0"/>
              <a:t>.</a:t>
            </a:r>
          </a:p>
          <a:p>
            <a:r>
              <a:rPr lang="es-ES" dirty="0"/>
              <a:t>La </a:t>
            </a:r>
            <a:r>
              <a:rPr lang="es-ES" dirty="0" err="1"/>
              <a:t>IgG</a:t>
            </a:r>
            <a:r>
              <a:rPr lang="es-ES" dirty="0"/>
              <a:t> anti-VHA </a:t>
            </a:r>
            <a:r>
              <a:rPr lang="es-ES" dirty="0" smtClean="0"/>
              <a:t>detectable </a:t>
            </a:r>
            <a:r>
              <a:rPr lang="es-ES" dirty="0"/>
              <a:t>durante décadas </a:t>
            </a:r>
            <a:r>
              <a:rPr lang="es-ES" dirty="0" smtClean="0"/>
              <a:t>, indica exposición </a:t>
            </a:r>
            <a:r>
              <a:rPr lang="es-ES" dirty="0"/>
              <a:t>previa e inmunidad contra el virus.</a:t>
            </a:r>
          </a:p>
          <a:p>
            <a:r>
              <a:rPr lang="es-ES" dirty="0" smtClean="0"/>
              <a:t>No </a:t>
            </a:r>
            <a:r>
              <a:rPr lang="es-ES" dirty="0"/>
              <a:t>hay portadores </a:t>
            </a:r>
            <a:r>
              <a:rPr lang="es-ES" dirty="0" smtClean="0"/>
              <a:t>crónicos.</a:t>
            </a:r>
            <a:endParaRPr lang="es-ES" dirty="0"/>
          </a:p>
          <a:p>
            <a:r>
              <a:rPr lang="es-ES" dirty="0" smtClean="0"/>
              <a:t>Generalmente asintomática </a:t>
            </a:r>
            <a:r>
              <a:rPr lang="es-ES" dirty="0"/>
              <a:t>en la infancia y pudiendo existir mayor gravedad </a:t>
            </a:r>
            <a:r>
              <a:rPr lang="es-ES" dirty="0" smtClean="0"/>
              <a:t>en los </a:t>
            </a:r>
            <a:r>
              <a:rPr lang="es-ES" dirty="0"/>
              <a:t>ancianos.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sultado de imagen para virus b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714356"/>
            <a:ext cx="4714908" cy="335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Resultado de imagen para virus b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76"/>
            <a:ext cx="4081953" cy="3057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4 Conector recto de flecha"/>
          <p:cNvCxnSpPr/>
          <p:nvPr/>
        </p:nvCxnSpPr>
        <p:spPr>
          <a:xfrm flipV="1">
            <a:off x="3714744" y="1285860"/>
            <a:ext cx="1857388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572132" y="1000108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Doble capa de ADN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00034" y="2214554"/>
            <a:ext cx="1428760" cy="10001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1928794" y="2928934"/>
            <a:ext cx="1214446" cy="7143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1928794" y="2500306"/>
            <a:ext cx="1643074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0800000">
            <a:off x="4000496" y="4786322"/>
            <a:ext cx="1785950" cy="2143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1357290" y="4572008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Cubierta </a:t>
            </a:r>
            <a:r>
              <a:rPr lang="es-ES" dirty="0" err="1" smtClean="0"/>
              <a:t>lipoproteica</a:t>
            </a:r>
            <a:endParaRPr lang="es-ES" dirty="0" smtClean="0"/>
          </a:p>
          <a:p>
            <a:r>
              <a:rPr lang="es-ES" dirty="0" smtClean="0"/>
              <a:t>Envoltura externa..</a:t>
            </a:r>
            <a:endParaRPr lang="es-ES" dirty="0"/>
          </a:p>
        </p:txBody>
      </p:sp>
      <p:cxnSp>
        <p:nvCxnSpPr>
          <p:cNvPr id="18" name="17 Conector recto de flecha"/>
          <p:cNvCxnSpPr>
            <a:stCxn id="19" idx="1"/>
          </p:cNvCxnSpPr>
          <p:nvPr/>
        </p:nvCxnSpPr>
        <p:spPr>
          <a:xfrm rot="10800000" flipV="1">
            <a:off x="6715140" y="2899286"/>
            <a:ext cx="1588" cy="16727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6715140" y="271462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Nucleocápside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214414" y="5429264"/>
            <a:ext cx="2077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Virus B </a:t>
            </a:r>
            <a:endParaRPr lang="es-ES" sz="4000" dirty="0"/>
          </a:p>
        </p:txBody>
      </p:sp>
      <p:cxnSp>
        <p:nvCxnSpPr>
          <p:cNvPr id="23" name="22 Conector recto de flecha"/>
          <p:cNvCxnSpPr/>
          <p:nvPr/>
        </p:nvCxnSpPr>
        <p:spPr>
          <a:xfrm rot="10800000">
            <a:off x="4071934" y="2214554"/>
            <a:ext cx="2571768" cy="7143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928670"/>
            <a:ext cx="4394718" cy="435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 de flecha"/>
          <p:cNvCxnSpPr/>
          <p:nvPr/>
        </p:nvCxnSpPr>
        <p:spPr>
          <a:xfrm rot="16200000" flipH="1">
            <a:off x="3893339" y="5179231"/>
            <a:ext cx="1214446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500562" y="5857892"/>
            <a:ext cx="2824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Proteína X </a:t>
            </a:r>
          </a:p>
          <a:p>
            <a:r>
              <a:rPr lang="es-ES" sz="1600" dirty="0" smtClean="0"/>
              <a:t>Facilita la replicación viral.</a:t>
            </a:r>
            <a:endParaRPr lang="es-ES" sz="1600" dirty="0"/>
          </a:p>
        </p:txBody>
      </p:sp>
      <p:sp>
        <p:nvSpPr>
          <p:cNvPr id="8" name="7 Elipse"/>
          <p:cNvSpPr/>
          <p:nvPr/>
        </p:nvSpPr>
        <p:spPr>
          <a:xfrm>
            <a:off x="2071670" y="714356"/>
            <a:ext cx="5000660" cy="49292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orma libre"/>
          <p:cNvSpPr/>
          <p:nvPr/>
        </p:nvSpPr>
        <p:spPr>
          <a:xfrm>
            <a:off x="6293644" y="1357313"/>
            <a:ext cx="1021866" cy="2532540"/>
          </a:xfrm>
          <a:custGeom>
            <a:avLst/>
            <a:gdLst>
              <a:gd name="connsiteX0" fmla="*/ 192881 w 1021866"/>
              <a:gd name="connsiteY0" fmla="*/ 0 h 2532540"/>
              <a:gd name="connsiteX1" fmla="*/ 107156 w 1021866"/>
              <a:gd name="connsiteY1" fmla="*/ 57150 h 2532540"/>
              <a:gd name="connsiteX2" fmla="*/ 50006 w 1021866"/>
              <a:gd name="connsiteY2" fmla="*/ 142875 h 2532540"/>
              <a:gd name="connsiteX3" fmla="*/ 35719 w 1021866"/>
              <a:gd name="connsiteY3" fmla="*/ 271462 h 2532540"/>
              <a:gd name="connsiteX4" fmla="*/ 78581 w 1021866"/>
              <a:gd name="connsiteY4" fmla="*/ 285750 h 2532540"/>
              <a:gd name="connsiteX5" fmla="*/ 235744 w 1021866"/>
              <a:gd name="connsiteY5" fmla="*/ 300037 h 2532540"/>
              <a:gd name="connsiteX6" fmla="*/ 278606 w 1021866"/>
              <a:gd name="connsiteY6" fmla="*/ 314325 h 2532540"/>
              <a:gd name="connsiteX7" fmla="*/ 478631 w 1021866"/>
              <a:gd name="connsiteY7" fmla="*/ 328612 h 2532540"/>
              <a:gd name="connsiteX8" fmla="*/ 492919 w 1021866"/>
              <a:gd name="connsiteY8" fmla="*/ 371475 h 2532540"/>
              <a:gd name="connsiteX9" fmla="*/ 421481 w 1021866"/>
              <a:gd name="connsiteY9" fmla="*/ 542925 h 2532540"/>
              <a:gd name="connsiteX10" fmla="*/ 364331 w 1021866"/>
              <a:gd name="connsiteY10" fmla="*/ 557212 h 2532540"/>
              <a:gd name="connsiteX11" fmla="*/ 350044 w 1021866"/>
              <a:gd name="connsiteY11" fmla="*/ 757237 h 2532540"/>
              <a:gd name="connsiteX12" fmla="*/ 650081 w 1021866"/>
              <a:gd name="connsiteY12" fmla="*/ 771525 h 2532540"/>
              <a:gd name="connsiteX13" fmla="*/ 721519 w 1021866"/>
              <a:gd name="connsiteY13" fmla="*/ 785812 h 2532540"/>
              <a:gd name="connsiteX14" fmla="*/ 707231 w 1021866"/>
              <a:gd name="connsiteY14" fmla="*/ 857250 h 2532540"/>
              <a:gd name="connsiteX15" fmla="*/ 664369 w 1021866"/>
              <a:gd name="connsiteY15" fmla="*/ 942975 h 2532540"/>
              <a:gd name="connsiteX16" fmla="*/ 478631 w 1021866"/>
              <a:gd name="connsiteY16" fmla="*/ 985837 h 2532540"/>
              <a:gd name="connsiteX17" fmla="*/ 450056 w 1021866"/>
              <a:gd name="connsiteY17" fmla="*/ 1028700 h 2532540"/>
              <a:gd name="connsiteX18" fmla="*/ 464344 w 1021866"/>
              <a:gd name="connsiteY18" fmla="*/ 1171575 h 2532540"/>
              <a:gd name="connsiteX19" fmla="*/ 507206 w 1021866"/>
              <a:gd name="connsiteY19" fmla="*/ 1185862 h 2532540"/>
              <a:gd name="connsiteX20" fmla="*/ 707231 w 1021866"/>
              <a:gd name="connsiteY20" fmla="*/ 1214437 h 2532540"/>
              <a:gd name="connsiteX21" fmla="*/ 778669 w 1021866"/>
              <a:gd name="connsiteY21" fmla="*/ 1228725 h 2532540"/>
              <a:gd name="connsiteX22" fmla="*/ 792956 w 1021866"/>
              <a:gd name="connsiteY22" fmla="*/ 1343025 h 2532540"/>
              <a:gd name="connsiteX23" fmla="*/ 821531 w 1021866"/>
              <a:gd name="connsiteY23" fmla="*/ 1385887 h 2532540"/>
              <a:gd name="connsiteX24" fmla="*/ 750094 w 1021866"/>
              <a:gd name="connsiteY24" fmla="*/ 1485900 h 2532540"/>
              <a:gd name="connsiteX25" fmla="*/ 707231 w 1021866"/>
              <a:gd name="connsiteY25" fmla="*/ 1500187 h 2532540"/>
              <a:gd name="connsiteX26" fmla="*/ 621506 w 1021866"/>
              <a:gd name="connsiteY26" fmla="*/ 1571625 h 2532540"/>
              <a:gd name="connsiteX27" fmla="*/ 578644 w 1021866"/>
              <a:gd name="connsiteY27" fmla="*/ 1585912 h 2532540"/>
              <a:gd name="connsiteX28" fmla="*/ 535781 w 1021866"/>
              <a:gd name="connsiteY28" fmla="*/ 1671637 h 2532540"/>
              <a:gd name="connsiteX29" fmla="*/ 607219 w 1021866"/>
              <a:gd name="connsiteY29" fmla="*/ 1771650 h 2532540"/>
              <a:gd name="connsiteX30" fmla="*/ 664369 w 1021866"/>
              <a:gd name="connsiteY30" fmla="*/ 1785937 h 2532540"/>
              <a:gd name="connsiteX31" fmla="*/ 821531 w 1021866"/>
              <a:gd name="connsiteY31" fmla="*/ 1828800 h 2532540"/>
              <a:gd name="connsiteX32" fmla="*/ 1021556 w 1021866"/>
              <a:gd name="connsiteY32" fmla="*/ 1857375 h 2532540"/>
              <a:gd name="connsiteX33" fmla="*/ 1007269 w 1021866"/>
              <a:gd name="connsiteY33" fmla="*/ 1943100 h 2532540"/>
              <a:gd name="connsiteX34" fmla="*/ 864394 w 1021866"/>
              <a:gd name="connsiteY34" fmla="*/ 2057400 h 2532540"/>
              <a:gd name="connsiteX35" fmla="*/ 821531 w 1021866"/>
              <a:gd name="connsiteY35" fmla="*/ 2071687 h 2532540"/>
              <a:gd name="connsiteX36" fmla="*/ 664369 w 1021866"/>
              <a:gd name="connsiteY36" fmla="*/ 2085975 h 2532540"/>
              <a:gd name="connsiteX37" fmla="*/ 550069 w 1021866"/>
              <a:gd name="connsiteY37" fmla="*/ 2157412 h 2532540"/>
              <a:gd name="connsiteX38" fmla="*/ 535781 w 1021866"/>
              <a:gd name="connsiteY38" fmla="*/ 2200275 h 2532540"/>
              <a:gd name="connsiteX39" fmla="*/ 564356 w 1021866"/>
              <a:gd name="connsiteY39" fmla="*/ 2243137 h 2532540"/>
              <a:gd name="connsiteX40" fmla="*/ 621506 w 1021866"/>
              <a:gd name="connsiteY40" fmla="*/ 2271712 h 2532540"/>
              <a:gd name="connsiteX41" fmla="*/ 835819 w 1021866"/>
              <a:gd name="connsiteY41" fmla="*/ 2314575 h 2532540"/>
              <a:gd name="connsiteX42" fmla="*/ 835819 w 1021866"/>
              <a:gd name="connsiteY42" fmla="*/ 2486025 h 2532540"/>
              <a:gd name="connsiteX43" fmla="*/ 735806 w 1021866"/>
              <a:gd name="connsiteY43" fmla="*/ 2500312 h 2532540"/>
              <a:gd name="connsiteX44" fmla="*/ 678656 w 1021866"/>
              <a:gd name="connsiteY44" fmla="*/ 2514600 h 2532540"/>
              <a:gd name="connsiteX45" fmla="*/ 635794 w 1021866"/>
              <a:gd name="connsiteY45" fmla="*/ 2528887 h 2532540"/>
              <a:gd name="connsiteX46" fmla="*/ 492919 w 1021866"/>
              <a:gd name="connsiteY46" fmla="*/ 2528887 h 253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21866" h="2532540">
                <a:moveTo>
                  <a:pt x="192881" y="0"/>
                </a:moveTo>
                <a:cubicBezTo>
                  <a:pt x="164306" y="19050"/>
                  <a:pt x="126206" y="28575"/>
                  <a:pt x="107156" y="57150"/>
                </a:cubicBezTo>
                <a:lnTo>
                  <a:pt x="50006" y="142875"/>
                </a:lnTo>
                <a:cubicBezTo>
                  <a:pt x="40480" y="171452"/>
                  <a:pt x="0" y="235743"/>
                  <a:pt x="35719" y="271462"/>
                </a:cubicBezTo>
                <a:cubicBezTo>
                  <a:pt x="46368" y="282111"/>
                  <a:pt x="63672" y="283620"/>
                  <a:pt x="78581" y="285750"/>
                </a:cubicBezTo>
                <a:cubicBezTo>
                  <a:pt x="130656" y="293189"/>
                  <a:pt x="183356" y="295275"/>
                  <a:pt x="235744" y="300037"/>
                </a:cubicBezTo>
                <a:cubicBezTo>
                  <a:pt x="250031" y="304800"/>
                  <a:pt x="263649" y="312565"/>
                  <a:pt x="278606" y="314325"/>
                </a:cubicBezTo>
                <a:cubicBezTo>
                  <a:pt x="344993" y="322135"/>
                  <a:pt x="414043" y="311389"/>
                  <a:pt x="478631" y="328612"/>
                </a:cubicBezTo>
                <a:cubicBezTo>
                  <a:pt x="493183" y="332493"/>
                  <a:pt x="488156" y="357187"/>
                  <a:pt x="492919" y="371475"/>
                </a:cubicBezTo>
                <a:cubicBezTo>
                  <a:pt x="480884" y="479790"/>
                  <a:pt x="510436" y="498448"/>
                  <a:pt x="421481" y="542925"/>
                </a:cubicBezTo>
                <a:cubicBezTo>
                  <a:pt x="403918" y="551707"/>
                  <a:pt x="383381" y="552450"/>
                  <a:pt x="364331" y="557212"/>
                </a:cubicBezTo>
                <a:cubicBezTo>
                  <a:pt x="355096" y="584916"/>
                  <a:pt x="291888" y="733446"/>
                  <a:pt x="350044" y="757237"/>
                </a:cubicBezTo>
                <a:cubicBezTo>
                  <a:pt x="442715" y="795148"/>
                  <a:pt x="550069" y="766762"/>
                  <a:pt x="650081" y="771525"/>
                </a:cubicBezTo>
                <a:cubicBezTo>
                  <a:pt x="673894" y="776287"/>
                  <a:pt x="708049" y="765606"/>
                  <a:pt x="721519" y="785812"/>
                </a:cubicBezTo>
                <a:cubicBezTo>
                  <a:pt x="734989" y="806018"/>
                  <a:pt x="713121" y="833691"/>
                  <a:pt x="707231" y="857250"/>
                </a:cubicBezTo>
                <a:cubicBezTo>
                  <a:pt x="701753" y="879163"/>
                  <a:pt x="685063" y="930041"/>
                  <a:pt x="664369" y="942975"/>
                </a:cubicBezTo>
                <a:cubicBezTo>
                  <a:pt x="617880" y="972031"/>
                  <a:pt x="528875" y="978660"/>
                  <a:pt x="478631" y="985837"/>
                </a:cubicBezTo>
                <a:cubicBezTo>
                  <a:pt x="469106" y="1000125"/>
                  <a:pt x="451373" y="1011579"/>
                  <a:pt x="450056" y="1028700"/>
                </a:cubicBezTo>
                <a:cubicBezTo>
                  <a:pt x="446385" y="1076422"/>
                  <a:pt x="447987" y="1126594"/>
                  <a:pt x="464344" y="1171575"/>
                </a:cubicBezTo>
                <a:cubicBezTo>
                  <a:pt x="469491" y="1185728"/>
                  <a:pt x="492375" y="1183245"/>
                  <a:pt x="507206" y="1185862"/>
                </a:cubicBezTo>
                <a:cubicBezTo>
                  <a:pt x="573533" y="1197567"/>
                  <a:pt x="640703" y="1203933"/>
                  <a:pt x="707231" y="1214437"/>
                </a:cubicBezTo>
                <a:cubicBezTo>
                  <a:pt x="731218" y="1218224"/>
                  <a:pt x="754856" y="1223962"/>
                  <a:pt x="778669" y="1228725"/>
                </a:cubicBezTo>
                <a:cubicBezTo>
                  <a:pt x="783431" y="1266825"/>
                  <a:pt x="782853" y="1305981"/>
                  <a:pt x="792956" y="1343025"/>
                </a:cubicBezTo>
                <a:cubicBezTo>
                  <a:pt x="797474" y="1359591"/>
                  <a:pt x="819103" y="1368888"/>
                  <a:pt x="821531" y="1385887"/>
                </a:cubicBezTo>
                <a:cubicBezTo>
                  <a:pt x="829199" y="1439563"/>
                  <a:pt x="789324" y="1463483"/>
                  <a:pt x="750094" y="1485900"/>
                </a:cubicBezTo>
                <a:cubicBezTo>
                  <a:pt x="737018" y="1493372"/>
                  <a:pt x="721519" y="1495425"/>
                  <a:pt x="707231" y="1500187"/>
                </a:cubicBezTo>
                <a:cubicBezTo>
                  <a:pt x="675632" y="1531787"/>
                  <a:pt x="661291" y="1551733"/>
                  <a:pt x="621506" y="1571625"/>
                </a:cubicBezTo>
                <a:cubicBezTo>
                  <a:pt x="608036" y="1578360"/>
                  <a:pt x="592931" y="1581150"/>
                  <a:pt x="578644" y="1585912"/>
                </a:cubicBezTo>
                <a:cubicBezTo>
                  <a:pt x="567747" y="1602257"/>
                  <a:pt x="532668" y="1646732"/>
                  <a:pt x="535781" y="1671637"/>
                </a:cubicBezTo>
                <a:cubicBezTo>
                  <a:pt x="542328" y="1724014"/>
                  <a:pt x="562035" y="1752286"/>
                  <a:pt x="607219" y="1771650"/>
                </a:cubicBezTo>
                <a:cubicBezTo>
                  <a:pt x="625268" y="1779385"/>
                  <a:pt x="645319" y="1781175"/>
                  <a:pt x="664369" y="1785937"/>
                </a:cubicBezTo>
                <a:cubicBezTo>
                  <a:pt x="738392" y="1835286"/>
                  <a:pt x="691952" y="1813555"/>
                  <a:pt x="821531" y="1828800"/>
                </a:cubicBezTo>
                <a:cubicBezTo>
                  <a:pt x="986382" y="1848194"/>
                  <a:pt x="901001" y="1833263"/>
                  <a:pt x="1021556" y="1857375"/>
                </a:cubicBezTo>
                <a:cubicBezTo>
                  <a:pt x="1016794" y="1885950"/>
                  <a:pt x="1021866" y="1918077"/>
                  <a:pt x="1007269" y="1943100"/>
                </a:cubicBezTo>
                <a:cubicBezTo>
                  <a:pt x="972311" y="2003029"/>
                  <a:pt x="922995" y="2032286"/>
                  <a:pt x="864394" y="2057400"/>
                </a:cubicBezTo>
                <a:cubicBezTo>
                  <a:pt x="850551" y="2063333"/>
                  <a:pt x="836440" y="2069557"/>
                  <a:pt x="821531" y="2071687"/>
                </a:cubicBezTo>
                <a:cubicBezTo>
                  <a:pt x="769456" y="2079126"/>
                  <a:pt x="716756" y="2081212"/>
                  <a:pt x="664369" y="2085975"/>
                </a:cubicBezTo>
                <a:cubicBezTo>
                  <a:pt x="586184" y="2112037"/>
                  <a:pt x="581767" y="2094016"/>
                  <a:pt x="550069" y="2157412"/>
                </a:cubicBezTo>
                <a:cubicBezTo>
                  <a:pt x="543334" y="2170883"/>
                  <a:pt x="540544" y="2185987"/>
                  <a:pt x="535781" y="2200275"/>
                </a:cubicBezTo>
                <a:cubicBezTo>
                  <a:pt x="545306" y="2214562"/>
                  <a:pt x="551165" y="2232144"/>
                  <a:pt x="564356" y="2243137"/>
                </a:cubicBezTo>
                <a:cubicBezTo>
                  <a:pt x="580718" y="2256772"/>
                  <a:pt x="601731" y="2263802"/>
                  <a:pt x="621506" y="2271712"/>
                </a:cubicBezTo>
                <a:cubicBezTo>
                  <a:pt x="718920" y="2310678"/>
                  <a:pt x="719138" y="2301610"/>
                  <a:pt x="835819" y="2314575"/>
                </a:cubicBezTo>
                <a:cubicBezTo>
                  <a:pt x="843931" y="2355137"/>
                  <a:pt x="871262" y="2450582"/>
                  <a:pt x="835819" y="2486025"/>
                </a:cubicBezTo>
                <a:cubicBezTo>
                  <a:pt x="812006" y="2509838"/>
                  <a:pt x="768939" y="2494288"/>
                  <a:pt x="735806" y="2500312"/>
                </a:cubicBezTo>
                <a:cubicBezTo>
                  <a:pt x="716486" y="2503825"/>
                  <a:pt x="697537" y="2509205"/>
                  <a:pt x="678656" y="2514600"/>
                </a:cubicBezTo>
                <a:cubicBezTo>
                  <a:pt x="664175" y="2518737"/>
                  <a:pt x="650810" y="2527732"/>
                  <a:pt x="635794" y="2528887"/>
                </a:cubicBezTo>
                <a:cubicBezTo>
                  <a:pt x="588309" y="2532540"/>
                  <a:pt x="540544" y="2528887"/>
                  <a:pt x="492919" y="2528887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orma libre"/>
          <p:cNvSpPr/>
          <p:nvPr/>
        </p:nvSpPr>
        <p:spPr>
          <a:xfrm>
            <a:off x="6300788" y="1418103"/>
            <a:ext cx="921477" cy="1868022"/>
          </a:xfrm>
          <a:custGeom>
            <a:avLst/>
            <a:gdLst>
              <a:gd name="connsiteX0" fmla="*/ 0 w 921477"/>
              <a:gd name="connsiteY0" fmla="*/ 39222 h 1868022"/>
              <a:gd name="connsiteX1" fmla="*/ 228600 w 921477"/>
              <a:gd name="connsiteY1" fmla="*/ 96372 h 1868022"/>
              <a:gd name="connsiteX2" fmla="*/ 242887 w 921477"/>
              <a:gd name="connsiteY2" fmla="*/ 167810 h 1868022"/>
              <a:gd name="connsiteX3" fmla="*/ 228600 w 921477"/>
              <a:gd name="connsiteY3" fmla="*/ 282110 h 1868022"/>
              <a:gd name="connsiteX4" fmla="*/ 185737 w 921477"/>
              <a:gd name="connsiteY4" fmla="*/ 382122 h 1868022"/>
              <a:gd name="connsiteX5" fmla="*/ 171450 w 921477"/>
              <a:gd name="connsiteY5" fmla="*/ 424985 h 1868022"/>
              <a:gd name="connsiteX6" fmla="*/ 185737 w 921477"/>
              <a:gd name="connsiteY6" fmla="*/ 482135 h 1868022"/>
              <a:gd name="connsiteX7" fmla="*/ 257175 w 921477"/>
              <a:gd name="connsiteY7" fmla="*/ 524997 h 1868022"/>
              <a:gd name="connsiteX8" fmla="*/ 614362 w 921477"/>
              <a:gd name="connsiteY8" fmla="*/ 553572 h 1868022"/>
              <a:gd name="connsiteX9" fmla="*/ 700087 w 921477"/>
              <a:gd name="connsiteY9" fmla="*/ 610722 h 1868022"/>
              <a:gd name="connsiteX10" fmla="*/ 685800 w 921477"/>
              <a:gd name="connsiteY10" fmla="*/ 696447 h 1868022"/>
              <a:gd name="connsiteX11" fmla="*/ 457200 w 921477"/>
              <a:gd name="connsiteY11" fmla="*/ 710735 h 1868022"/>
              <a:gd name="connsiteX12" fmla="*/ 428625 w 921477"/>
              <a:gd name="connsiteY12" fmla="*/ 753597 h 1868022"/>
              <a:gd name="connsiteX13" fmla="*/ 428625 w 921477"/>
              <a:gd name="connsiteY13" fmla="*/ 925047 h 1868022"/>
              <a:gd name="connsiteX14" fmla="*/ 471487 w 921477"/>
              <a:gd name="connsiteY14" fmla="*/ 953622 h 1868022"/>
              <a:gd name="connsiteX15" fmla="*/ 771525 w 921477"/>
              <a:gd name="connsiteY15" fmla="*/ 939335 h 1868022"/>
              <a:gd name="connsiteX16" fmla="*/ 814387 w 921477"/>
              <a:gd name="connsiteY16" fmla="*/ 925047 h 1868022"/>
              <a:gd name="connsiteX17" fmla="*/ 828675 w 921477"/>
              <a:gd name="connsiteY17" fmla="*/ 967910 h 1868022"/>
              <a:gd name="connsiteX18" fmla="*/ 814387 w 921477"/>
              <a:gd name="connsiteY18" fmla="*/ 1067922 h 1868022"/>
              <a:gd name="connsiteX19" fmla="*/ 771525 w 921477"/>
              <a:gd name="connsiteY19" fmla="*/ 1096497 h 1868022"/>
              <a:gd name="connsiteX20" fmla="*/ 700087 w 921477"/>
              <a:gd name="connsiteY20" fmla="*/ 1110785 h 1868022"/>
              <a:gd name="connsiteX21" fmla="*/ 657225 w 921477"/>
              <a:gd name="connsiteY21" fmla="*/ 1125072 h 1868022"/>
              <a:gd name="connsiteX22" fmla="*/ 614362 w 921477"/>
              <a:gd name="connsiteY22" fmla="*/ 1153647 h 1868022"/>
              <a:gd name="connsiteX23" fmla="*/ 600075 w 921477"/>
              <a:gd name="connsiteY23" fmla="*/ 1210797 h 1868022"/>
              <a:gd name="connsiteX24" fmla="*/ 571500 w 921477"/>
              <a:gd name="connsiteY24" fmla="*/ 1310810 h 1868022"/>
              <a:gd name="connsiteX25" fmla="*/ 585787 w 921477"/>
              <a:gd name="connsiteY25" fmla="*/ 1410822 h 1868022"/>
              <a:gd name="connsiteX26" fmla="*/ 642937 w 921477"/>
              <a:gd name="connsiteY26" fmla="*/ 1439397 h 1868022"/>
              <a:gd name="connsiteX27" fmla="*/ 900112 w 921477"/>
              <a:gd name="connsiteY27" fmla="*/ 1453685 h 1868022"/>
              <a:gd name="connsiteX28" fmla="*/ 900112 w 921477"/>
              <a:gd name="connsiteY28" fmla="*/ 1582272 h 1868022"/>
              <a:gd name="connsiteX29" fmla="*/ 885825 w 921477"/>
              <a:gd name="connsiteY29" fmla="*/ 1625135 h 1868022"/>
              <a:gd name="connsiteX30" fmla="*/ 842962 w 921477"/>
              <a:gd name="connsiteY30" fmla="*/ 1667997 h 1868022"/>
              <a:gd name="connsiteX31" fmla="*/ 814387 w 921477"/>
              <a:gd name="connsiteY31" fmla="*/ 1710860 h 1868022"/>
              <a:gd name="connsiteX32" fmla="*/ 771525 w 921477"/>
              <a:gd name="connsiteY32" fmla="*/ 1725147 h 1868022"/>
              <a:gd name="connsiteX33" fmla="*/ 657225 w 921477"/>
              <a:gd name="connsiteY33" fmla="*/ 1739435 h 1868022"/>
              <a:gd name="connsiteX34" fmla="*/ 585787 w 921477"/>
              <a:gd name="connsiteY34" fmla="*/ 1796585 h 1868022"/>
              <a:gd name="connsiteX35" fmla="*/ 571500 w 921477"/>
              <a:gd name="connsiteY35" fmla="*/ 1868022 h 186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1477" h="1868022">
                <a:moveTo>
                  <a:pt x="0" y="39222"/>
                </a:moveTo>
                <a:cubicBezTo>
                  <a:pt x="102255" y="46526"/>
                  <a:pt x="192461" y="0"/>
                  <a:pt x="228600" y="96372"/>
                </a:cubicBezTo>
                <a:cubicBezTo>
                  <a:pt x="237127" y="119110"/>
                  <a:pt x="238125" y="143997"/>
                  <a:pt x="242887" y="167810"/>
                </a:cubicBezTo>
                <a:cubicBezTo>
                  <a:pt x="238125" y="205910"/>
                  <a:pt x="235469" y="244333"/>
                  <a:pt x="228600" y="282110"/>
                </a:cubicBezTo>
                <a:cubicBezTo>
                  <a:pt x="221547" y="320904"/>
                  <a:pt x="201290" y="345830"/>
                  <a:pt x="185737" y="382122"/>
                </a:cubicBezTo>
                <a:cubicBezTo>
                  <a:pt x="179804" y="395965"/>
                  <a:pt x="176212" y="410697"/>
                  <a:pt x="171450" y="424985"/>
                </a:cubicBezTo>
                <a:cubicBezTo>
                  <a:pt x="176212" y="444035"/>
                  <a:pt x="172958" y="467226"/>
                  <a:pt x="185737" y="482135"/>
                </a:cubicBezTo>
                <a:cubicBezTo>
                  <a:pt x="203810" y="503219"/>
                  <a:pt x="229783" y="520432"/>
                  <a:pt x="257175" y="524997"/>
                </a:cubicBezTo>
                <a:cubicBezTo>
                  <a:pt x="374993" y="544633"/>
                  <a:pt x="495300" y="544047"/>
                  <a:pt x="614362" y="553572"/>
                </a:cubicBezTo>
                <a:cubicBezTo>
                  <a:pt x="642937" y="572622"/>
                  <a:pt x="705733" y="576846"/>
                  <a:pt x="700087" y="610722"/>
                </a:cubicBezTo>
                <a:cubicBezTo>
                  <a:pt x="695325" y="639297"/>
                  <a:pt x="712587" y="685417"/>
                  <a:pt x="685800" y="696447"/>
                </a:cubicBezTo>
                <a:cubicBezTo>
                  <a:pt x="615202" y="725517"/>
                  <a:pt x="533400" y="705972"/>
                  <a:pt x="457200" y="710735"/>
                </a:cubicBezTo>
                <a:cubicBezTo>
                  <a:pt x="447675" y="725022"/>
                  <a:pt x="436304" y="738239"/>
                  <a:pt x="428625" y="753597"/>
                </a:cubicBezTo>
                <a:cubicBezTo>
                  <a:pt x="402149" y="806548"/>
                  <a:pt x="408521" y="869760"/>
                  <a:pt x="428625" y="925047"/>
                </a:cubicBezTo>
                <a:cubicBezTo>
                  <a:pt x="434493" y="941184"/>
                  <a:pt x="457200" y="944097"/>
                  <a:pt x="471487" y="953622"/>
                </a:cubicBezTo>
                <a:cubicBezTo>
                  <a:pt x="571500" y="948860"/>
                  <a:pt x="671745" y="947650"/>
                  <a:pt x="771525" y="939335"/>
                </a:cubicBezTo>
                <a:cubicBezTo>
                  <a:pt x="786533" y="938084"/>
                  <a:pt x="800917" y="918312"/>
                  <a:pt x="814387" y="925047"/>
                </a:cubicBezTo>
                <a:cubicBezTo>
                  <a:pt x="827858" y="931782"/>
                  <a:pt x="823912" y="953622"/>
                  <a:pt x="828675" y="967910"/>
                </a:cubicBezTo>
                <a:cubicBezTo>
                  <a:pt x="823912" y="1001247"/>
                  <a:pt x="828064" y="1037149"/>
                  <a:pt x="814387" y="1067922"/>
                </a:cubicBezTo>
                <a:cubicBezTo>
                  <a:pt x="807413" y="1083613"/>
                  <a:pt x="787603" y="1090468"/>
                  <a:pt x="771525" y="1096497"/>
                </a:cubicBezTo>
                <a:cubicBezTo>
                  <a:pt x="748787" y="1105024"/>
                  <a:pt x="723646" y="1104895"/>
                  <a:pt x="700087" y="1110785"/>
                </a:cubicBezTo>
                <a:cubicBezTo>
                  <a:pt x="685477" y="1114438"/>
                  <a:pt x="671512" y="1120310"/>
                  <a:pt x="657225" y="1125072"/>
                </a:cubicBezTo>
                <a:cubicBezTo>
                  <a:pt x="642937" y="1134597"/>
                  <a:pt x="623887" y="1139359"/>
                  <a:pt x="614362" y="1153647"/>
                </a:cubicBezTo>
                <a:cubicBezTo>
                  <a:pt x="603470" y="1169985"/>
                  <a:pt x="605469" y="1191916"/>
                  <a:pt x="600075" y="1210797"/>
                </a:cubicBezTo>
                <a:cubicBezTo>
                  <a:pt x="559081" y="1354276"/>
                  <a:pt x="616163" y="1132152"/>
                  <a:pt x="571500" y="1310810"/>
                </a:cubicBezTo>
                <a:cubicBezTo>
                  <a:pt x="576262" y="1344147"/>
                  <a:pt x="569433" y="1381384"/>
                  <a:pt x="585787" y="1410822"/>
                </a:cubicBezTo>
                <a:cubicBezTo>
                  <a:pt x="596130" y="1429440"/>
                  <a:pt x="621834" y="1436519"/>
                  <a:pt x="642937" y="1439397"/>
                </a:cubicBezTo>
                <a:cubicBezTo>
                  <a:pt x="728007" y="1450998"/>
                  <a:pt x="814387" y="1448922"/>
                  <a:pt x="900112" y="1453685"/>
                </a:cubicBezTo>
                <a:cubicBezTo>
                  <a:pt x="916784" y="1537040"/>
                  <a:pt x="921477" y="1507496"/>
                  <a:pt x="900112" y="1582272"/>
                </a:cubicBezTo>
                <a:cubicBezTo>
                  <a:pt x="895975" y="1596753"/>
                  <a:pt x="894179" y="1612604"/>
                  <a:pt x="885825" y="1625135"/>
                </a:cubicBezTo>
                <a:cubicBezTo>
                  <a:pt x="874617" y="1641947"/>
                  <a:pt x="855897" y="1652475"/>
                  <a:pt x="842962" y="1667997"/>
                </a:cubicBezTo>
                <a:cubicBezTo>
                  <a:pt x="831969" y="1681189"/>
                  <a:pt x="827796" y="1700133"/>
                  <a:pt x="814387" y="1710860"/>
                </a:cubicBezTo>
                <a:cubicBezTo>
                  <a:pt x="802627" y="1720268"/>
                  <a:pt x="786342" y="1722453"/>
                  <a:pt x="771525" y="1725147"/>
                </a:cubicBezTo>
                <a:cubicBezTo>
                  <a:pt x="733748" y="1732016"/>
                  <a:pt x="695325" y="1734672"/>
                  <a:pt x="657225" y="1739435"/>
                </a:cubicBezTo>
                <a:cubicBezTo>
                  <a:pt x="614266" y="1753754"/>
                  <a:pt x="604252" y="1747345"/>
                  <a:pt x="585787" y="1796585"/>
                </a:cubicBezTo>
                <a:cubicBezTo>
                  <a:pt x="577260" y="1819323"/>
                  <a:pt x="571500" y="1868022"/>
                  <a:pt x="571500" y="186802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6572264" y="1214422"/>
            <a:ext cx="2627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Molécula circular</a:t>
            </a:r>
          </a:p>
          <a:p>
            <a:r>
              <a:rPr lang="es-ES" dirty="0" smtClean="0"/>
              <a:t> de ADN completa L</a:t>
            </a:r>
          </a:p>
          <a:p>
            <a:r>
              <a:rPr lang="es-ES" dirty="0" smtClean="0"/>
              <a:t>      Transcribe el ARN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7429520" y="3286124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Incompleta </a:t>
            </a:r>
            <a:endParaRPr lang="es-ES" dirty="0"/>
          </a:p>
        </p:txBody>
      </p:sp>
      <p:sp>
        <p:nvSpPr>
          <p:cNvPr id="22" name="21 Flecha izquierda"/>
          <p:cNvSpPr/>
          <p:nvPr/>
        </p:nvSpPr>
        <p:spPr>
          <a:xfrm rot="2903271">
            <a:off x="6335240" y="3428059"/>
            <a:ext cx="711935" cy="314176"/>
          </a:xfrm>
          <a:prstGeom prst="leftArrow">
            <a:avLst>
              <a:gd name="adj1" fmla="val 43146"/>
              <a:gd name="adj2" fmla="val 12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42910" y="57150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 smtClean="0"/>
              <a:t>Proteína la proteína </a:t>
            </a:r>
          </a:p>
          <a:p>
            <a:r>
              <a:rPr lang="es-ES" sz="1600" dirty="0" smtClean="0"/>
              <a:t>De la </a:t>
            </a:r>
            <a:r>
              <a:rPr lang="es-ES" sz="1600" dirty="0" err="1" smtClean="0"/>
              <a:t>nucleocápside</a:t>
            </a:r>
            <a:r>
              <a:rPr lang="es-ES" sz="1600" dirty="0" smtClean="0"/>
              <a:t> o </a:t>
            </a:r>
            <a:r>
              <a:rPr lang="es-ES" sz="1600" dirty="0" err="1" smtClean="0"/>
              <a:t>core</a:t>
            </a:r>
            <a:r>
              <a:rPr lang="es-ES" sz="1600" dirty="0" smtClean="0"/>
              <a:t>. </a:t>
            </a:r>
          </a:p>
          <a:p>
            <a:endParaRPr lang="es-ES" sz="1600" dirty="0"/>
          </a:p>
        </p:txBody>
      </p:sp>
      <p:cxnSp>
        <p:nvCxnSpPr>
          <p:cNvPr id="12" name="11 Conector recto de flecha"/>
          <p:cNvCxnSpPr/>
          <p:nvPr/>
        </p:nvCxnSpPr>
        <p:spPr>
          <a:xfrm rot="10800000">
            <a:off x="1142976" y="2000240"/>
            <a:ext cx="1928826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0800000" flipV="1">
            <a:off x="2357422" y="4714884"/>
            <a:ext cx="1000132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0800000" flipV="1">
            <a:off x="1428728" y="3357562"/>
            <a:ext cx="1071570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1428728" y="528638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Ag </a:t>
            </a:r>
            <a:r>
              <a:rPr lang="es-ES" dirty="0" err="1" smtClean="0"/>
              <a:t>HBe</a:t>
            </a:r>
            <a:endParaRPr lang="es-ES" dirty="0"/>
          </a:p>
        </p:txBody>
      </p:sp>
      <p:sp>
        <p:nvSpPr>
          <p:cNvPr id="26" name="25 Rectángulo"/>
          <p:cNvSpPr/>
          <p:nvPr/>
        </p:nvSpPr>
        <p:spPr>
          <a:xfrm>
            <a:off x="357158" y="3357562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Ag </a:t>
            </a:r>
            <a:r>
              <a:rPr lang="es-ES" dirty="0" err="1" smtClean="0"/>
              <a:t>HBc</a:t>
            </a:r>
            <a:endParaRPr lang="es-ES" dirty="0"/>
          </a:p>
        </p:txBody>
      </p:sp>
      <p:sp>
        <p:nvSpPr>
          <p:cNvPr id="28" name="27 Rectángulo"/>
          <p:cNvSpPr/>
          <p:nvPr/>
        </p:nvSpPr>
        <p:spPr>
          <a:xfrm>
            <a:off x="0" y="37861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 smtClean="0"/>
              <a:t>Se lo encuentra en </a:t>
            </a:r>
          </a:p>
          <a:p>
            <a:r>
              <a:rPr lang="es-ES" sz="1600" dirty="0" smtClean="0"/>
              <a:t>El núcleo del </a:t>
            </a:r>
            <a:r>
              <a:rPr lang="es-ES" sz="1600" dirty="0" err="1" smtClean="0"/>
              <a:t>hepat</a:t>
            </a:r>
            <a:r>
              <a:rPr lang="es-ES" sz="1600" dirty="0" smtClean="0"/>
              <a:t>.</a:t>
            </a:r>
          </a:p>
          <a:p>
            <a:r>
              <a:rPr lang="es-ES" sz="1600" dirty="0" smtClean="0"/>
              <a:t>Nunca en suero. </a:t>
            </a:r>
          </a:p>
        </p:txBody>
      </p:sp>
      <p:cxnSp>
        <p:nvCxnSpPr>
          <p:cNvPr id="30" name="29 Conector recto"/>
          <p:cNvCxnSpPr/>
          <p:nvPr/>
        </p:nvCxnSpPr>
        <p:spPr>
          <a:xfrm rot="16200000" flipH="1">
            <a:off x="4000496" y="1214422"/>
            <a:ext cx="285752" cy="1428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Rectángulo"/>
          <p:cNvSpPr/>
          <p:nvPr/>
        </p:nvSpPr>
        <p:spPr>
          <a:xfrm>
            <a:off x="0" y="1214422"/>
            <a:ext cx="300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Codifica </a:t>
            </a:r>
            <a:r>
              <a:rPr lang="es-ES" sz="1600" dirty="0" err="1" smtClean="0"/>
              <a:t>sínt</a:t>
            </a:r>
            <a:r>
              <a:rPr lang="es-ES" sz="1600" dirty="0" smtClean="0"/>
              <a:t>. De la</a:t>
            </a:r>
          </a:p>
          <a:p>
            <a:r>
              <a:rPr lang="es-ES" sz="1600" dirty="0" smtClean="0"/>
              <a:t>ADN polimerasa</a:t>
            </a:r>
          </a:p>
          <a:p>
            <a:r>
              <a:rPr lang="es-ES" sz="1600" dirty="0" smtClean="0"/>
              <a:t>Replicación y reparación. </a:t>
            </a:r>
          </a:p>
        </p:txBody>
      </p:sp>
      <p:cxnSp>
        <p:nvCxnSpPr>
          <p:cNvPr id="35" name="34 Conector recto"/>
          <p:cNvCxnSpPr/>
          <p:nvPr/>
        </p:nvCxnSpPr>
        <p:spPr>
          <a:xfrm rot="10800000" flipV="1">
            <a:off x="3152764" y="4581532"/>
            <a:ext cx="214314" cy="1428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rot="5400000">
            <a:off x="5465769" y="1464455"/>
            <a:ext cx="213520" cy="14367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Recortar rectángulo de esquina del mismo lado"/>
          <p:cNvSpPr/>
          <p:nvPr/>
        </p:nvSpPr>
        <p:spPr>
          <a:xfrm rot="1646732">
            <a:off x="5145034" y="1148840"/>
            <a:ext cx="1143008" cy="285752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1" name="40 Conector recto de flecha"/>
          <p:cNvCxnSpPr/>
          <p:nvPr/>
        </p:nvCxnSpPr>
        <p:spPr>
          <a:xfrm rot="5400000" flipH="1" flipV="1">
            <a:off x="4143372" y="642918"/>
            <a:ext cx="857256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 rot="10800000">
            <a:off x="3143240" y="500042"/>
            <a:ext cx="857256" cy="785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Rectángulo"/>
          <p:cNvSpPr/>
          <p:nvPr/>
        </p:nvSpPr>
        <p:spPr>
          <a:xfrm>
            <a:off x="4714876" y="21429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 smtClean="0"/>
              <a:t>Provoca al </a:t>
            </a:r>
            <a:r>
              <a:rPr lang="es-ES" sz="1600" dirty="0" err="1" smtClean="0"/>
              <a:t>sist</a:t>
            </a:r>
            <a:r>
              <a:rPr lang="es-ES" sz="1600" dirty="0" smtClean="0"/>
              <a:t>. Inmune. Proteínas de la vacuna. Codifica las proteínas del Ag </a:t>
            </a:r>
            <a:r>
              <a:rPr lang="es-ES" sz="1600" dirty="0" err="1" smtClean="0"/>
              <a:t>HBs</a:t>
            </a:r>
            <a:r>
              <a:rPr lang="es-ES" dirty="0" err="1" smtClean="0"/>
              <a:t>.</a:t>
            </a:r>
            <a:endParaRPr lang="es-ES" dirty="0" smtClean="0"/>
          </a:p>
          <a:p>
            <a:r>
              <a:rPr lang="es-ES" dirty="0" smtClean="0"/>
              <a:t>. </a:t>
            </a:r>
          </a:p>
          <a:p>
            <a:endParaRPr lang="es-ES" dirty="0"/>
          </a:p>
        </p:txBody>
      </p:sp>
      <p:sp>
        <p:nvSpPr>
          <p:cNvPr id="57" name="56 CuadroTexto"/>
          <p:cNvSpPr txBox="1"/>
          <p:nvPr/>
        </p:nvSpPr>
        <p:spPr>
          <a:xfrm>
            <a:off x="357158" y="214290"/>
            <a:ext cx="3280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Entrada del virus al hepatocito.</a:t>
            </a:r>
            <a:endParaRPr lang="es-E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285728"/>
            <a:ext cx="4204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/>
              <a:t>Infección por el VHB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00034" y="1000109"/>
            <a:ext cx="814393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Virología</a:t>
            </a:r>
          </a:p>
          <a:p>
            <a:endParaRPr lang="es-ES" sz="2000" b="1" dirty="0"/>
          </a:p>
          <a:p>
            <a:r>
              <a:rPr lang="es-ES" dirty="0"/>
              <a:t>El VHB </a:t>
            </a:r>
            <a:r>
              <a:rPr lang="es-ES" dirty="0" smtClean="0"/>
              <a:t>: género </a:t>
            </a:r>
            <a:r>
              <a:rPr lang="es-ES" dirty="0" err="1"/>
              <a:t>Orthohepadnavirus</a:t>
            </a:r>
            <a:r>
              <a:rPr lang="es-ES" dirty="0"/>
              <a:t>, </a:t>
            </a:r>
            <a:r>
              <a:rPr lang="es-ES" dirty="0" smtClean="0"/>
              <a:t>familia </a:t>
            </a:r>
            <a:r>
              <a:rPr lang="es-ES" dirty="0" err="1" smtClean="0"/>
              <a:t>Hepadnavirus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El </a:t>
            </a:r>
            <a:r>
              <a:rPr lang="es-ES" dirty="0" err="1">
                <a:solidFill>
                  <a:srgbClr val="FF0000"/>
                </a:solidFill>
              </a:rPr>
              <a:t>virión</a:t>
            </a:r>
            <a:r>
              <a:rPr lang="es-ES" dirty="0">
                <a:solidFill>
                  <a:srgbClr val="FF0000"/>
                </a:solidFill>
              </a:rPr>
              <a:t> del VHB o partícula de Dañe, tiene forma de</a:t>
            </a:r>
          </a:p>
          <a:p>
            <a:r>
              <a:rPr lang="es-ES" dirty="0">
                <a:solidFill>
                  <a:srgbClr val="FF0000"/>
                </a:solidFill>
              </a:rPr>
              <a:t>una esfera de unos 42 nanómetros de diámetro. Presenta una cubierta</a:t>
            </a:r>
          </a:p>
          <a:p>
            <a:r>
              <a:rPr lang="es-ES" dirty="0">
                <a:solidFill>
                  <a:srgbClr val="FF0000"/>
                </a:solidFill>
              </a:rPr>
              <a:t>de naturaleza </a:t>
            </a:r>
            <a:r>
              <a:rPr lang="es-ES" dirty="0" err="1">
                <a:solidFill>
                  <a:srgbClr val="FF0000"/>
                </a:solidFill>
              </a:rPr>
              <a:t>lipoproteica</a:t>
            </a:r>
            <a:r>
              <a:rPr lang="es-ES" dirty="0">
                <a:solidFill>
                  <a:srgbClr val="FF0000"/>
                </a:solidFill>
              </a:rPr>
              <a:t> que reviste a la </a:t>
            </a:r>
            <a:r>
              <a:rPr lang="es-ES" dirty="0" err="1">
                <a:solidFill>
                  <a:srgbClr val="FF0000"/>
                </a:solidFill>
              </a:rPr>
              <a:t>nucleocápside</a:t>
            </a:r>
            <a:r>
              <a:rPr lang="es-ES" dirty="0">
                <a:solidFill>
                  <a:srgbClr val="FF0000"/>
                </a:solidFill>
              </a:rPr>
              <a:t>. 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Dentro de dicha </a:t>
            </a:r>
            <a:r>
              <a:rPr lang="es-ES" dirty="0" err="1">
                <a:solidFill>
                  <a:srgbClr val="FF0000"/>
                </a:solidFill>
              </a:rPr>
              <a:t>nucleocápside</a:t>
            </a:r>
            <a:r>
              <a:rPr lang="es-ES" dirty="0">
                <a:solidFill>
                  <a:srgbClr val="FF0000"/>
                </a:solidFill>
              </a:rPr>
              <a:t> se encuentra el </a:t>
            </a:r>
            <a:r>
              <a:rPr lang="es-ES" dirty="0" smtClean="0">
                <a:solidFill>
                  <a:srgbClr val="FF0000"/>
                </a:solidFill>
              </a:rPr>
              <a:t>ADN </a:t>
            </a:r>
            <a:r>
              <a:rPr lang="es-ES" dirty="0">
                <a:solidFill>
                  <a:srgbClr val="FF0000"/>
                </a:solidFill>
              </a:rPr>
              <a:t>, que es parcialmente de </a:t>
            </a:r>
            <a:r>
              <a:rPr lang="es-ES" dirty="0" smtClean="0">
                <a:solidFill>
                  <a:srgbClr val="FF0000"/>
                </a:solidFill>
              </a:rPr>
              <a:t>doble cadena.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Esta </a:t>
            </a:r>
            <a:r>
              <a:rPr lang="es-ES" dirty="0">
                <a:solidFill>
                  <a:srgbClr val="FF0000"/>
                </a:solidFill>
              </a:rPr>
              <a:t>cadena de </a:t>
            </a:r>
            <a:r>
              <a:rPr lang="es-ES" dirty="0" smtClean="0">
                <a:solidFill>
                  <a:srgbClr val="FF0000"/>
                </a:solidFill>
              </a:rPr>
              <a:t>ADN </a:t>
            </a:r>
            <a:r>
              <a:rPr lang="es-ES" dirty="0">
                <a:solidFill>
                  <a:srgbClr val="FF0000"/>
                </a:solidFill>
              </a:rPr>
              <a:t>está unida de forma covalente a un</a:t>
            </a:r>
          </a:p>
          <a:p>
            <a:r>
              <a:rPr lang="es-ES" dirty="0">
                <a:solidFill>
                  <a:srgbClr val="FF0000"/>
                </a:solidFill>
              </a:rPr>
              <a:t>enzima con actividad </a:t>
            </a:r>
            <a:r>
              <a:rPr lang="es-ES" dirty="0" smtClean="0">
                <a:solidFill>
                  <a:srgbClr val="FF0000"/>
                </a:solidFill>
              </a:rPr>
              <a:t>ADN </a:t>
            </a:r>
            <a:r>
              <a:rPr lang="es-ES" dirty="0">
                <a:solidFill>
                  <a:srgbClr val="FF0000"/>
                </a:solidFill>
              </a:rPr>
              <a:t>polimerasa (</a:t>
            </a:r>
            <a:r>
              <a:rPr lang="es-ES" dirty="0" err="1">
                <a:solidFill>
                  <a:srgbClr val="FF0000"/>
                </a:solidFill>
              </a:rPr>
              <a:t>ADNp</a:t>
            </a:r>
            <a:r>
              <a:rPr lang="es-ES" dirty="0">
                <a:solidFill>
                  <a:srgbClr val="FF0000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pPr marL="1227582" indent="-742950">
              <a:buFont typeface="+mj-lt"/>
              <a:buAutoNum type="arabicPeriod"/>
            </a:pPr>
            <a:r>
              <a:rPr lang="es-ES" sz="3600" dirty="0" smtClean="0"/>
              <a:t>Primer pregunta ? ….</a:t>
            </a:r>
            <a:br>
              <a:rPr lang="es-ES" sz="3600" dirty="0" smtClean="0"/>
            </a:b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572000"/>
          </a:xfrm>
          <a:noFill/>
          <a:ln>
            <a:noFill/>
          </a:ln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sz="2800" dirty="0" smtClean="0"/>
              <a:t>Que es una Hepatitis Aguda ?....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r>
              <a:rPr lang="es-ES" sz="2800" dirty="0" smtClean="0"/>
              <a:t>La hepatitis aguda es una enfermedad inflamatoria , que afecta al hígado por un período de tiempo  breve , comprendido generalmente entre 2  a  6 semanas.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214290"/>
            <a:ext cx="80724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El genoma del VHB está formado por una molécula circular de </a:t>
            </a:r>
            <a:r>
              <a:rPr lang="es-ES" dirty="0" smtClean="0">
                <a:solidFill>
                  <a:srgbClr val="FF0000"/>
                </a:solidFill>
              </a:rPr>
              <a:t>ADN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</a:rPr>
              <a:t>de doble </a:t>
            </a:r>
            <a:r>
              <a:rPr lang="es-ES" dirty="0" smtClean="0">
                <a:solidFill>
                  <a:srgbClr val="FF0000"/>
                </a:solidFill>
              </a:rPr>
              <a:t>hélice.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La </a:t>
            </a:r>
            <a:r>
              <a:rPr lang="es-ES" dirty="0">
                <a:solidFill>
                  <a:srgbClr val="FF0000"/>
                </a:solidFill>
              </a:rPr>
              <a:t>cadena completa es </a:t>
            </a:r>
            <a:r>
              <a:rPr lang="es-ES" dirty="0" smtClean="0">
                <a:solidFill>
                  <a:srgbClr val="FF0000"/>
                </a:solidFill>
              </a:rPr>
              <a:t>la denominada </a:t>
            </a:r>
            <a:r>
              <a:rPr lang="es-ES" dirty="0">
                <a:solidFill>
                  <a:srgbClr val="FF0000"/>
                </a:solidFill>
              </a:rPr>
              <a:t>L, y es la que se transcribe a ARN, mientras que la otra </a:t>
            </a:r>
            <a:r>
              <a:rPr lang="es-ES" dirty="0" smtClean="0">
                <a:solidFill>
                  <a:srgbClr val="FF0000"/>
                </a:solidFill>
              </a:rPr>
              <a:t>se denomina </a:t>
            </a:r>
            <a:r>
              <a:rPr lang="es-ES" dirty="0">
                <a:solidFill>
                  <a:srgbClr val="FF0000"/>
                </a:solidFill>
              </a:rPr>
              <a:t>S. </a:t>
            </a:r>
            <a:endParaRPr lang="es-ES" dirty="0" smtClean="0">
              <a:solidFill>
                <a:srgbClr val="FF0000"/>
              </a:solidFill>
            </a:endParaRPr>
          </a:p>
          <a:p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El </a:t>
            </a:r>
            <a:r>
              <a:rPr lang="es-ES" dirty="0">
                <a:solidFill>
                  <a:srgbClr val="FF0000"/>
                </a:solidFill>
              </a:rPr>
              <a:t>genoma del VHB tiene cuatro regiones genéticas principales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</a:p>
          <a:p>
            <a:endParaRPr lang="es-ES" dirty="0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</a:rPr>
              <a:t>La región S, subdividida 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rgbClr val="FF0000"/>
                </a:solidFill>
              </a:rPr>
              <a:t>en pre-S1, pre-S2 y S </a:t>
            </a:r>
            <a:r>
              <a:rPr lang="es-ES" dirty="0" smtClean="0">
                <a:solidFill>
                  <a:srgbClr val="FF0000"/>
                </a:solidFill>
              </a:rPr>
              <a:t>propiamente dicha</a:t>
            </a:r>
            <a:r>
              <a:rPr lang="es-ES" dirty="0">
                <a:solidFill>
                  <a:srgbClr val="FF0000"/>
                </a:solidFill>
              </a:rPr>
              <a:t>, que codifican la síntesis de las proteínas de la </a:t>
            </a:r>
            <a:r>
              <a:rPr lang="es-ES" dirty="0" smtClean="0">
                <a:solidFill>
                  <a:srgbClr val="FF0000"/>
                </a:solidFill>
              </a:rPr>
              <a:t>cubierta del </a:t>
            </a:r>
            <a:r>
              <a:rPr lang="es-ES" dirty="0">
                <a:solidFill>
                  <a:srgbClr val="FF0000"/>
                </a:solidFill>
              </a:rPr>
              <a:t>virus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</a:p>
          <a:p>
            <a:endParaRPr lang="es-ES" dirty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La </a:t>
            </a:r>
            <a:r>
              <a:rPr lang="es-ES" dirty="0">
                <a:solidFill>
                  <a:srgbClr val="FF0000"/>
                </a:solidFill>
              </a:rPr>
              <a:t>región C controla la síntesis de las proteínas estructurales</a:t>
            </a:r>
          </a:p>
          <a:p>
            <a:r>
              <a:rPr lang="es-ES" dirty="0">
                <a:solidFill>
                  <a:srgbClr val="FF0000"/>
                </a:solidFill>
              </a:rPr>
              <a:t>de la </a:t>
            </a:r>
            <a:r>
              <a:rPr lang="es-ES" dirty="0" err="1">
                <a:solidFill>
                  <a:srgbClr val="FF0000"/>
                </a:solidFill>
              </a:rPr>
              <a:t>nucleocápside</a:t>
            </a:r>
            <a:r>
              <a:rPr lang="es-ES" dirty="0">
                <a:solidFill>
                  <a:srgbClr val="FF0000"/>
                </a:solidFill>
              </a:rPr>
              <a:t>: </a:t>
            </a:r>
            <a:r>
              <a:rPr lang="es-ES" dirty="0" err="1" smtClean="0">
                <a:solidFill>
                  <a:srgbClr val="FF0000"/>
                </a:solidFill>
              </a:rPr>
              <a:t>AgHBc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rgbClr val="FF0000"/>
                </a:solidFill>
              </a:rPr>
              <a:t>y </a:t>
            </a:r>
            <a:r>
              <a:rPr lang="es-ES" dirty="0" err="1">
                <a:solidFill>
                  <a:srgbClr val="FF0000"/>
                </a:solidFill>
              </a:rPr>
              <a:t>AgHBe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</a:p>
          <a:p>
            <a:endParaRPr lang="es-ES" dirty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La </a:t>
            </a:r>
            <a:r>
              <a:rPr lang="es-ES" dirty="0">
                <a:solidFill>
                  <a:srgbClr val="FF0000"/>
                </a:solidFill>
              </a:rPr>
              <a:t>región P codifica la síntesis </a:t>
            </a:r>
            <a:r>
              <a:rPr lang="es-ES" dirty="0" smtClean="0">
                <a:solidFill>
                  <a:srgbClr val="FF0000"/>
                </a:solidFill>
              </a:rPr>
              <a:t>de la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enzima </a:t>
            </a:r>
            <a:r>
              <a:rPr lang="es-ES" dirty="0">
                <a:solidFill>
                  <a:srgbClr val="FF0000"/>
                </a:solidFill>
              </a:rPr>
              <a:t>con actividad </a:t>
            </a:r>
            <a:r>
              <a:rPr lang="es-ES" dirty="0" smtClean="0">
                <a:solidFill>
                  <a:srgbClr val="FF0000"/>
                </a:solidFill>
              </a:rPr>
              <a:t>ADN </a:t>
            </a:r>
            <a:r>
              <a:rPr lang="es-ES" dirty="0">
                <a:solidFill>
                  <a:srgbClr val="FF0000"/>
                </a:solidFill>
              </a:rPr>
              <a:t>polimerasa. </a:t>
            </a:r>
            <a:endParaRPr lang="es-ES" dirty="0" smtClean="0">
              <a:solidFill>
                <a:srgbClr val="FF0000"/>
              </a:solidFill>
            </a:endParaRPr>
          </a:p>
          <a:p>
            <a:endParaRPr lang="es-ES" dirty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Y </a:t>
            </a:r>
            <a:r>
              <a:rPr lang="es-ES" dirty="0">
                <a:solidFill>
                  <a:srgbClr val="FF0000"/>
                </a:solidFill>
              </a:rPr>
              <a:t>la región o gen X codifica la</a:t>
            </a:r>
          </a:p>
          <a:p>
            <a:r>
              <a:rPr lang="es-ES" dirty="0">
                <a:solidFill>
                  <a:srgbClr val="FF0000"/>
                </a:solidFill>
              </a:rPr>
              <a:t>síntesis de la proteína X (</a:t>
            </a:r>
            <a:r>
              <a:rPr lang="es-ES" dirty="0" err="1">
                <a:solidFill>
                  <a:srgbClr val="FF0000"/>
                </a:solidFill>
              </a:rPr>
              <a:t>AgHBx</a:t>
            </a:r>
            <a:r>
              <a:rPr lang="es-ES" dirty="0">
                <a:solidFill>
                  <a:srgbClr val="FF0000"/>
                </a:solidFill>
              </a:rPr>
              <a:t>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86124"/>
            <a:ext cx="27708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95799"/>
            <a:ext cx="29432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500034" y="52149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Este antígeno X es capaz de </a:t>
            </a:r>
            <a:r>
              <a:rPr lang="es-ES" dirty="0" err="1">
                <a:solidFill>
                  <a:srgbClr val="FF0000"/>
                </a:solidFill>
              </a:rPr>
              <a:t>transactivar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. Puede </a:t>
            </a:r>
            <a:r>
              <a:rPr lang="es-ES" dirty="0">
                <a:solidFill>
                  <a:srgbClr val="FF0000"/>
                </a:solidFill>
              </a:rPr>
              <a:t>aumentar, por ejemplo, la replicación del propio VHB</a:t>
            </a:r>
          </a:p>
          <a:p>
            <a:r>
              <a:rPr lang="es-ES" dirty="0">
                <a:solidFill>
                  <a:srgbClr val="FF0000"/>
                </a:solidFill>
              </a:rPr>
              <a:t>o de otros virus como el V I H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285728"/>
            <a:ext cx="4280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entury Schoolbook" pitchFamily="18" charset="0"/>
              </a:rPr>
              <a:t>Estructura viral y acción </a:t>
            </a:r>
            <a:endParaRPr lang="es-ES" sz="2400" b="1" dirty="0">
              <a:latin typeface="Century Schoolbook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5720" y="1142984"/>
            <a:ext cx="85725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La envoltura del VHB está formada por tres tipos de proteínas.</a:t>
            </a:r>
          </a:p>
          <a:p>
            <a:r>
              <a:rPr lang="es-ES" dirty="0">
                <a:solidFill>
                  <a:srgbClr val="FF0000"/>
                </a:solidFill>
              </a:rPr>
              <a:t>La proteína </a:t>
            </a:r>
            <a:r>
              <a:rPr lang="es-ES" dirty="0" smtClean="0">
                <a:solidFill>
                  <a:srgbClr val="FF0000"/>
                </a:solidFill>
              </a:rPr>
              <a:t>principa</a:t>
            </a:r>
            <a:r>
              <a:rPr lang="es-ES" dirty="0">
                <a:solidFill>
                  <a:srgbClr val="FF0000"/>
                </a:solidFill>
              </a:rPr>
              <a:t>l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rgbClr val="FF0000"/>
                </a:solidFill>
              </a:rPr>
              <a:t>, que es el </a:t>
            </a:r>
            <a:r>
              <a:rPr lang="es-ES" dirty="0" err="1">
                <a:solidFill>
                  <a:srgbClr val="FF0000"/>
                </a:solidFill>
              </a:rPr>
              <a:t>AgHBs</a:t>
            </a:r>
            <a:r>
              <a:rPr lang="es-ES" dirty="0">
                <a:solidFill>
                  <a:srgbClr val="FF0000"/>
                </a:solidFill>
              </a:rPr>
              <a:t> y que se forma cuando la</a:t>
            </a:r>
          </a:p>
          <a:p>
            <a:r>
              <a:rPr lang="es-ES" dirty="0">
                <a:solidFill>
                  <a:srgbClr val="FF0000"/>
                </a:solidFill>
              </a:rPr>
              <a:t>transcripción empieza a nivel de la región S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La </a:t>
            </a:r>
            <a:r>
              <a:rPr lang="es-ES" dirty="0">
                <a:solidFill>
                  <a:srgbClr val="FF0000"/>
                </a:solidFill>
              </a:rPr>
              <a:t>proteína mediana</a:t>
            </a:r>
            <a:r>
              <a:rPr lang="es-ES" dirty="0" smtClean="0">
                <a:solidFill>
                  <a:srgbClr val="FF0000"/>
                </a:solidFill>
              </a:rPr>
              <a:t>, que </a:t>
            </a:r>
            <a:r>
              <a:rPr lang="es-ES" dirty="0">
                <a:solidFill>
                  <a:srgbClr val="FF0000"/>
                </a:solidFill>
              </a:rPr>
              <a:t>se forma cuando la transcripción empieza 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a </a:t>
            </a:r>
            <a:r>
              <a:rPr lang="es-ES" dirty="0">
                <a:solidFill>
                  <a:srgbClr val="FF0000"/>
                </a:solidFill>
              </a:rPr>
              <a:t>nivel de la </a:t>
            </a:r>
            <a:r>
              <a:rPr lang="es-ES" dirty="0" smtClean="0">
                <a:solidFill>
                  <a:srgbClr val="FF0000"/>
                </a:solidFill>
              </a:rPr>
              <a:t>región pre-S2,y </a:t>
            </a:r>
            <a:r>
              <a:rPr lang="es-ES" dirty="0">
                <a:solidFill>
                  <a:srgbClr val="FF0000"/>
                </a:solidFill>
              </a:rPr>
              <a:t>que es la que se ha denominado como </a:t>
            </a:r>
            <a:r>
              <a:rPr lang="es-ES" dirty="0" smtClean="0">
                <a:solidFill>
                  <a:srgbClr val="FF0000"/>
                </a:solidFill>
              </a:rPr>
              <a:t>receptor de la albúmina </a:t>
            </a:r>
            <a:r>
              <a:rPr lang="es-ES" dirty="0">
                <a:solidFill>
                  <a:srgbClr val="FF0000"/>
                </a:solidFill>
              </a:rPr>
              <a:t>humana polimerizada; parece que </a:t>
            </a:r>
            <a:r>
              <a:rPr lang="es-ES" dirty="0" smtClean="0">
                <a:solidFill>
                  <a:srgbClr val="FF0000"/>
                </a:solidFill>
              </a:rPr>
              <a:t> esta proteína 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</a:rPr>
              <a:t>podría ser más </a:t>
            </a:r>
            <a:r>
              <a:rPr lang="es-ES" dirty="0" err="1">
                <a:solidFill>
                  <a:srgbClr val="FF0000"/>
                </a:solidFill>
              </a:rPr>
              <a:t>inmunogénica</a:t>
            </a:r>
            <a:r>
              <a:rPr lang="es-ES" dirty="0">
                <a:solidFill>
                  <a:srgbClr val="FF0000"/>
                </a:solidFill>
              </a:rPr>
              <a:t> que la proteína </a:t>
            </a:r>
            <a:r>
              <a:rPr lang="es-ES" dirty="0" smtClean="0">
                <a:solidFill>
                  <a:srgbClr val="FF0000"/>
                </a:solidFill>
              </a:rPr>
              <a:t>principal </a:t>
            </a:r>
            <a:r>
              <a:rPr lang="es-ES" dirty="0">
                <a:solidFill>
                  <a:srgbClr val="FF0000"/>
                </a:solidFill>
              </a:rPr>
              <a:t>, que es la</a:t>
            </a:r>
          </a:p>
          <a:p>
            <a:r>
              <a:rPr lang="es-ES" dirty="0">
                <a:solidFill>
                  <a:srgbClr val="FF0000"/>
                </a:solidFill>
              </a:rPr>
              <a:t>que llevan en la </a:t>
            </a:r>
            <a:r>
              <a:rPr lang="es-ES" dirty="0" smtClean="0">
                <a:solidFill>
                  <a:srgbClr val="FF0000"/>
                </a:solidFill>
              </a:rPr>
              <a:t>actualidad </a:t>
            </a:r>
            <a:r>
              <a:rPr lang="es-ES" dirty="0">
                <a:solidFill>
                  <a:srgbClr val="FF0000"/>
                </a:solidFill>
              </a:rPr>
              <a:t>las vacunas frente al VHB. 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Y </a:t>
            </a:r>
            <a:r>
              <a:rPr lang="es-ES" dirty="0">
                <a:solidFill>
                  <a:srgbClr val="FF0000"/>
                </a:solidFill>
              </a:rPr>
              <a:t>la </a:t>
            </a:r>
            <a:r>
              <a:rPr lang="es-ES" dirty="0" smtClean="0">
                <a:solidFill>
                  <a:srgbClr val="FF0000"/>
                </a:solidFill>
              </a:rPr>
              <a:t>proteína grande</a:t>
            </a:r>
            <a:r>
              <a:rPr lang="es-ES" dirty="0">
                <a:solidFill>
                  <a:srgbClr val="FF0000"/>
                </a:solidFill>
              </a:rPr>
              <a:t>, que se forma cuando la traslación empieza a nivel de </a:t>
            </a:r>
            <a:r>
              <a:rPr lang="es-ES" dirty="0" smtClean="0">
                <a:solidFill>
                  <a:srgbClr val="FF0000"/>
                </a:solidFill>
              </a:rPr>
              <a:t>la región </a:t>
            </a:r>
            <a:r>
              <a:rPr lang="es-ES" dirty="0">
                <a:solidFill>
                  <a:srgbClr val="FF0000"/>
                </a:solidFill>
              </a:rPr>
              <a:t>pre-S1; 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esta </a:t>
            </a:r>
            <a:r>
              <a:rPr lang="es-ES" dirty="0">
                <a:solidFill>
                  <a:srgbClr val="FF0000"/>
                </a:solidFill>
              </a:rPr>
              <a:t>proteína es la encargada de la entrada del </a:t>
            </a:r>
            <a:r>
              <a:rPr lang="es-ES" dirty="0" smtClean="0">
                <a:solidFill>
                  <a:srgbClr val="FF0000"/>
                </a:solidFill>
              </a:rPr>
              <a:t>virus  en </a:t>
            </a:r>
            <a:r>
              <a:rPr lang="es-ES" dirty="0">
                <a:solidFill>
                  <a:srgbClr val="FF0000"/>
                </a:solidFill>
              </a:rPr>
              <a:t>los hepatocitos.</a:t>
            </a:r>
          </a:p>
          <a:p>
            <a:r>
              <a:rPr lang="es-ES" dirty="0">
                <a:solidFill>
                  <a:srgbClr val="FF0000"/>
                </a:solidFill>
              </a:rPr>
              <a:t>La envoltura del VHB se puede encontrar en el plasma de los sujetos</a:t>
            </a:r>
          </a:p>
          <a:p>
            <a:r>
              <a:rPr lang="es-ES" dirty="0">
                <a:solidFill>
                  <a:srgbClr val="FF0000"/>
                </a:solidFill>
              </a:rPr>
              <a:t>infectados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357166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El gen C codifica la síntesis de las proteínas de la </a:t>
            </a:r>
            <a:r>
              <a:rPr lang="es-ES" dirty="0" err="1">
                <a:solidFill>
                  <a:srgbClr val="FF0000"/>
                </a:solidFill>
              </a:rPr>
              <a:t>nucleocápside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Este gen </a:t>
            </a:r>
            <a:r>
              <a:rPr lang="es-ES" dirty="0">
                <a:solidFill>
                  <a:srgbClr val="FF0000"/>
                </a:solidFill>
              </a:rPr>
              <a:t>tiene dos codones de iniciación: uno a nivel de la región </a:t>
            </a:r>
            <a:r>
              <a:rPr lang="es-ES" dirty="0" err="1">
                <a:solidFill>
                  <a:srgbClr val="FF0000"/>
                </a:solidFill>
              </a:rPr>
              <a:t>precore</a:t>
            </a:r>
            <a:r>
              <a:rPr lang="es-ES" dirty="0" smtClean="0">
                <a:solidFill>
                  <a:srgbClr val="FF0000"/>
                </a:solidFill>
              </a:rPr>
              <a:t>, y </a:t>
            </a:r>
            <a:r>
              <a:rPr lang="es-ES" dirty="0">
                <a:solidFill>
                  <a:srgbClr val="FF0000"/>
                </a:solidFill>
              </a:rPr>
              <a:t>otro a nivel de la región </a:t>
            </a:r>
            <a:r>
              <a:rPr lang="es-ES" dirty="0" err="1">
                <a:solidFill>
                  <a:srgbClr val="FF0000"/>
                </a:solidFill>
              </a:rPr>
              <a:t>core</a:t>
            </a:r>
            <a:r>
              <a:rPr lang="es-ES" dirty="0">
                <a:solidFill>
                  <a:srgbClr val="FF0000"/>
                </a:solidFill>
              </a:rPr>
              <a:t>. 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Si </a:t>
            </a:r>
            <a:r>
              <a:rPr lang="es-ES" dirty="0">
                <a:solidFill>
                  <a:srgbClr val="FF0000"/>
                </a:solidFill>
              </a:rPr>
              <a:t>la transcripción se inicia a nivel de </a:t>
            </a:r>
            <a:r>
              <a:rPr lang="es-ES" dirty="0" smtClean="0">
                <a:solidFill>
                  <a:srgbClr val="FF0000"/>
                </a:solidFill>
              </a:rPr>
              <a:t>la región </a:t>
            </a:r>
            <a:r>
              <a:rPr lang="es-ES" dirty="0" err="1">
                <a:solidFill>
                  <a:srgbClr val="FF0000"/>
                </a:solidFill>
              </a:rPr>
              <a:t>precore</a:t>
            </a:r>
            <a:r>
              <a:rPr lang="es-ES" dirty="0">
                <a:solidFill>
                  <a:srgbClr val="FF0000"/>
                </a:solidFill>
              </a:rPr>
              <a:t>, el producto será el </a:t>
            </a:r>
            <a:r>
              <a:rPr lang="es-ES" dirty="0" err="1">
                <a:solidFill>
                  <a:srgbClr val="FF0000"/>
                </a:solidFill>
              </a:rPr>
              <a:t>AgHBe</a:t>
            </a:r>
            <a:r>
              <a:rPr lang="es-ES" dirty="0">
                <a:solidFill>
                  <a:srgbClr val="FF0000"/>
                </a:solidFill>
              </a:rPr>
              <a:t>, 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rgbClr val="FF0000"/>
                </a:solidFill>
              </a:rPr>
              <a:t>es un </a:t>
            </a:r>
            <a:r>
              <a:rPr lang="es-ES" dirty="0" smtClean="0">
                <a:solidFill>
                  <a:srgbClr val="FF0000"/>
                </a:solidFill>
              </a:rPr>
              <a:t>marcador cualitativo </a:t>
            </a:r>
            <a:r>
              <a:rPr lang="es-ES" dirty="0">
                <a:solidFill>
                  <a:srgbClr val="FF0000"/>
                </a:solidFill>
              </a:rPr>
              <a:t>de replicación viral. 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Cuando </a:t>
            </a:r>
            <a:r>
              <a:rPr lang="es-ES" dirty="0">
                <a:solidFill>
                  <a:srgbClr val="FF0000"/>
                </a:solidFill>
              </a:rPr>
              <a:t>la transcripción se </a:t>
            </a:r>
            <a:r>
              <a:rPr lang="es-ES" dirty="0" smtClean="0">
                <a:solidFill>
                  <a:srgbClr val="FF0000"/>
                </a:solidFill>
              </a:rPr>
              <a:t>inicia a </a:t>
            </a:r>
            <a:r>
              <a:rPr lang="es-ES" dirty="0">
                <a:solidFill>
                  <a:srgbClr val="FF0000"/>
                </a:solidFill>
              </a:rPr>
              <a:t>nivel de la región del </a:t>
            </a:r>
            <a:r>
              <a:rPr lang="es-ES" dirty="0" err="1">
                <a:solidFill>
                  <a:srgbClr val="FF0000"/>
                </a:solidFill>
              </a:rPr>
              <a:t>core</a:t>
            </a:r>
            <a:r>
              <a:rPr lang="es-ES" dirty="0">
                <a:solidFill>
                  <a:srgbClr val="FF0000"/>
                </a:solidFill>
              </a:rPr>
              <a:t>, la proteína resultante es el </a:t>
            </a:r>
            <a:r>
              <a:rPr lang="es-ES" dirty="0" err="1" smtClean="0">
                <a:solidFill>
                  <a:srgbClr val="FF0000"/>
                </a:solidFill>
              </a:rPr>
              <a:t>AgHBc</a:t>
            </a:r>
            <a:r>
              <a:rPr lang="es-ES" dirty="0" smtClean="0">
                <a:solidFill>
                  <a:srgbClr val="FF0000"/>
                </a:solidFill>
              </a:rPr>
              <a:t>, que se </a:t>
            </a:r>
            <a:r>
              <a:rPr lang="es-ES" dirty="0">
                <a:solidFill>
                  <a:srgbClr val="FF0000"/>
                </a:solidFill>
              </a:rPr>
              <a:t>puede encontrar de forma aislada en el núcleo de los hepatocitos</a:t>
            </a:r>
            <a:r>
              <a:rPr lang="es-ES" dirty="0" smtClean="0">
                <a:solidFill>
                  <a:srgbClr val="FF0000"/>
                </a:solidFill>
              </a:rPr>
              <a:t>, pero </a:t>
            </a:r>
            <a:r>
              <a:rPr lang="es-ES" dirty="0">
                <a:solidFill>
                  <a:srgbClr val="FF0000"/>
                </a:solidFill>
              </a:rPr>
              <a:t>nunca de forma aislada en el suero de los pacientes infectados;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42910" y="3071810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El gen P codifica la síntesis de la </a:t>
            </a:r>
            <a:r>
              <a:rPr lang="es-ES" dirty="0" smtClean="0">
                <a:solidFill>
                  <a:srgbClr val="FF0000"/>
                </a:solidFill>
              </a:rPr>
              <a:t>ADN </a:t>
            </a:r>
            <a:r>
              <a:rPr lang="es-ES" dirty="0">
                <a:solidFill>
                  <a:srgbClr val="FF0000"/>
                </a:solidFill>
              </a:rPr>
              <a:t>polimerasa, que es el enzima</a:t>
            </a:r>
          </a:p>
          <a:p>
            <a:r>
              <a:rPr lang="es-ES" dirty="0">
                <a:solidFill>
                  <a:srgbClr val="FF0000"/>
                </a:solidFill>
              </a:rPr>
              <a:t>encargado de la replicación y reparación del ADN-VHB.</a:t>
            </a:r>
          </a:p>
          <a:p>
            <a:r>
              <a:rPr lang="es-ES" dirty="0"/>
              <a:t>En la infección por el VHB, el primer marcador que aparece es el</a:t>
            </a:r>
          </a:p>
          <a:p>
            <a:r>
              <a:rPr lang="es-ES" b="1" u="sng" dirty="0" err="1"/>
              <a:t>AgHBs</a:t>
            </a:r>
            <a:r>
              <a:rPr lang="es-ES" b="1" u="sng" dirty="0"/>
              <a:t>,</a:t>
            </a:r>
            <a:r>
              <a:rPr lang="es-ES" dirty="0"/>
              <a:t> </a:t>
            </a:r>
            <a:r>
              <a:rPr lang="es-ES" dirty="0" smtClean="0"/>
              <a:t>( El virus se saca el abrigo para entrar a la célula ) por lo tanto todavía no hay </a:t>
            </a:r>
            <a:r>
              <a:rPr lang="es-ES" dirty="0" err="1" smtClean="0"/>
              <a:t>lesion</a:t>
            </a:r>
            <a:r>
              <a:rPr lang="es-ES" dirty="0" smtClean="0"/>
              <a:t> celular  ( transaminasas s/p ) , permanece elevado </a:t>
            </a:r>
            <a:r>
              <a:rPr lang="es-ES" dirty="0"/>
              <a:t>durante toda la fase de sintomatología clínica, </a:t>
            </a:r>
            <a:r>
              <a:rPr lang="es-ES" dirty="0" smtClean="0"/>
              <a:t>desaparece en la  </a:t>
            </a:r>
            <a:r>
              <a:rPr lang="es-ES" dirty="0"/>
              <a:t>convalecencia </a:t>
            </a:r>
            <a:r>
              <a:rPr lang="es-ES" dirty="0" smtClean="0"/>
              <a:t> cuando hay curación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smtClean="0"/>
              <a:t>Su  permanencia  por mas de </a:t>
            </a:r>
            <a:r>
              <a:rPr lang="es-ES" dirty="0"/>
              <a:t>tres meses, </a:t>
            </a:r>
            <a:r>
              <a:rPr lang="es-ES" dirty="0" smtClean="0"/>
              <a:t> sugiere </a:t>
            </a:r>
            <a:r>
              <a:rPr lang="es-ES" dirty="0" err="1" smtClean="0"/>
              <a:t>cronificación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 smtClean="0"/>
              <a:t>Cuando  </a:t>
            </a:r>
            <a:r>
              <a:rPr lang="es-ES" dirty="0"/>
              <a:t>se </a:t>
            </a:r>
            <a:r>
              <a:rPr lang="es-ES" dirty="0" err="1" smtClean="0"/>
              <a:t>negativisa</a:t>
            </a:r>
            <a:r>
              <a:rPr lang="es-ES" dirty="0" smtClean="0"/>
              <a:t> </a:t>
            </a:r>
            <a:r>
              <a:rPr lang="es-ES" dirty="0"/>
              <a:t>el </a:t>
            </a:r>
            <a:r>
              <a:rPr lang="es-ES" dirty="0" err="1"/>
              <a:t>AgHBs</a:t>
            </a:r>
            <a:r>
              <a:rPr lang="es-ES" dirty="0"/>
              <a:t>, aparecen los </a:t>
            </a:r>
            <a:r>
              <a:rPr lang="es-ES" b="1" dirty="0" err="1" smtClean="0"/>
              <a:t>antic.HBs</a:t>
            </a:r>
            <a:r>
              <a:rPr lang="es-ES" dirty="0"/>
              <a:t>, </a:t>
            </a:r>
            <a:r>
              <a:rPr lang="es-ES" dirty="0" smtClean="0"/>
              <a:t> que indican protección , curación y evitan </a:t>
            </a:r>
            <a:r>
              <a:rPr lang="es-ES" dirty="0" err="1" smtClean="0"/>
              <a:t>reinfección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214290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Ocasionalmente, algunos pacientes (5%) que se curan de una hepatitis</a:t>
            </a:r>
          </a:p>
          <a:p>
            <a:r>
              <a:rPr lang="es-ES" dirty="0"/>
              <a:t>B aguda no desarrollan anti-</a:t>
            </a:r>
            <a:r>
              <a:rPr lang="es-ES" dirty="0" err="1"/>
              <a:t>HBs.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smtClean="0"/>
              <a:t>Una </a:t>
            </a:r>
            <a:r>
              <a:rPr lang="es-ES" dirty="0"/>
              <a:t>o dos semanas después de la</a:t>
            </a:r>
          </a:p>
          <a:p>
            <a:r>
              <a:rPr lang="es-ES" dirty="0"/>
              <a:t>aparición del </a:t>
            </a:r>
            <a:r>
              <a:rPr lang="es-ES" dirty="0" err="1"/>
              <a:t>AgHBs</a:t>
            </a:r>
            <a:r>
              <a:rPr lang="es-ES" dirty="0"/>
              <a:t>, aparecen los anticuerpos </a:t>
            </a:r>
            <a:r>
              <a:rPr lang="es-ES" dirty="0" smtClean="0"/>
              <a:t>anti-</a:t>
            </a:r>
            <a:r>
              <a:rPr lang="es-ES" dirty="0" err="1" smtClean="0"/>
              <a:t>HBc.</a:t>
            </a:r>
            <a:endParaRPr lang="es-ES" dirty="0" smtClean="0"/>
          </a:p>
          <a:p>
            <a:r>
              <a:rPr lang="es-ES" dirty="0" smtClean="0"/>
              <a:t>anti-</a:t>
            </a:r>
            <a:r>
              <a:rPr lang="es-ES" dirty="0" err="1" smtClean="0"/>
              <a:t>HBc.</a:t>
            </a:r>
            <a:r>
              <a:rPr lang="es-ES" dirty="0" smtClean="0"/>
              <a:t>  En </a:t>
            </a:r>
            <a:r>
              <a:rPr lang="es-ES" dirty="0" err="1" smtClean="0"/>
              <a:t>IgM</a:t>
            </a:r>
            <a:r>
              <a:rPr lang="es-ES" dirty="0" smtClean="0"/>
              <a:t> indica infección del hepatocito por HVB menor a 6 meses. durante </a:t>
            </a:r>
            <a:r>
              <a:rPr lang="es-ES" dirty="0"/>
              <a:t>los</a:t>
            </a:r>
          </a:p>
          <a:p>
            <a:r>
              <a:rPr lang="es-ES" dirty="0" smtClean="0"/>
              <a:t>anti-</a:t>
            </a:r>
            <a:r>
              <a:rPr lang="es-ES" dirty="0" err="1" smtClean="0"/>
              <a:t>HBc.</a:t>
            </a:r>
            <a:r>
              <a:rPr lang="es-ES" dirty="0" smtClean="0"/>
              <a:t>  En </a:t>
            </a:r>
            <a:r>
              <a:rPr lang="es-ES" dirty="0" err="1" smtClean="0"/>
              <a:t>IgG</a:t>
            </a:r>
            <a:r>
              <a:rPr lang="es-ES" dirty="0" smtClean="0"/>
              <a:t> indica infección mayor a 6 meses de evolución. y </a:t>
            </a:r>
            <a:r>
              <a:rPr lang="es-ES" dirty="0"/>
              <a:t>posteriormente son de tipo </a:t>
            </a:r>
            <a:r>
              <a:rPr lang="es-ES" dirty="0" err="1"/>
              <a:t>IgG</a:t>
            </a:r>
            <a:r>
              <a:rPr lang="es-ES" dirty="0"/>
              <a:t>,</a:t>
            </a:r>
          </a:p>
          <a:p>
            <a:endParaRPr lang="es-ES" dirty="0" smtClean="0"/>
          </a:p>
          <a:p>
            <a:r>
              <a:rPr lang="es-ES" b="1" dirty="0" smtClean="0"/>
              <a:t>La </a:t>
            </a:r>
            <a:r>
              <a:rPr lang="es-ES" b="1" dirty="0" err="1"/>
              <a:t>IgM</a:t>
            </a:r>
            <a:r>
              <a:rPr lang="es-ES" b="1" dirty="0"/>
              <a:t> </a:t>
            </a:r>
            <a:r>
              <a:rPr lang="es-ES" b="1" dirty="0" smtClean="0"/>
              <a:t>anti-</a:t>
            </a:r>
            <a:r>
              <a:rPr lang="es-ES" b="1" dirty="0" err="1" smtClean="0"/>
              <a:t>HBc</a:t>
            </a:r>
            <a:r>
              <a:rPr lang="es-ES" b="1" dirty="0" smtClean="0"/>
              <a:t> </a:t>
            </a:r>
            <a:r>
              <a:rPr lang="es-ES" b="1" dirty="0"/>
              <a:t>es un marcador imprescindible para hacer el </a:t>
            </a:r>
            <a:r>
              <a:rPr lang="es-ES" b="1" dirty="0" smtClean="0"/>
              <a:t>diagnóstico  de </a:t>
            </a:r>
            <a:r>
              <a:rPr lang="es-ES" b="1" dirty="0"/>
              <a:t>infección aguda por VHB</a:t>
            </a:r>
            <a:r>
              <a:rPr lang="es-ES" b="1" dirty="0" smtClean="0"/>
              <a:t>.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r>
              <a:rPr lang="es-ES" dirty="0" smtClean="0"/>
              <a:t>Estas inmunoglobulinas son un espejo  que refleja la invasión antigénica que sufre el hepatocito por el HVB. Por esa razón no indican resolución de la enfermedad  , sino  presencia de infección 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357166"/>
            <a:ext cx="8215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/>
              <a:t>AgHBe</a:t>
            </a:r>
            <a:r>
              <a:rPr lang="es-ES" dirty="0" smtClean="0"/>
              <a:t> </a:t>
            </a:r>
            <a:r>
              <a:rPr lang="es-ES" dirty="0"/>
              <a:t>se detecta desde el comienzo de la enfermedad, apareciendo</a:t>
            </a:r>
          </a:p>
          <a:p>
            <a:r>
              <a:rPr lang="es-ES" dirty="0"/>
              <a:t>poco después del </a:t>
            </a:r>
            <a:r>
              <a:rPr lang="es-ES" dirty="0" err="1"/>
              <a:t>AgHBs</a:t>
            </a:r>
            <a:r>
              <a:rPr lang="es-ES" dirty="0" smtClean="0"/>
              <a:t>,.</a:t>
            </a:r>
          </a:p>
          <a:p>
            <a:r>
              <a:rPr lang="es-ES" dirty="0" smtClean="0"/>
              <a:t>Indica : replicación viral  </a:t>
            </a:r>
            <a:endParaRPr lang="es-ES" dirty="0"/>
          </a:p>
          <a:p>
            <a:r>
              <a:rPr lang="es-ES" dirty="0" smtClean="0"/>
              <a:t>Desaparece después que las transaminasas alcancen el nivel más elevado luego aparecen los </a:t>
            </a:r>
            <a:r>
              <a:rPr lang="es-ES" dirty="0"/>
              <a:t>anticuerpos </a:t>
            </a:r>
            <a:r>
              <a:rPr lang="es-ES" dirty="0" smtClean="0"/>
              <a:t>anti-</a:t>
            </a:r>
            <a:r>
              <a:rPr lang="es-ES" dirty="0" err="1" smtClean="0"/>
              <a:t>Hbe</a:t>
            </a:r>
            <a:r>
              <a:rPr lang="es-ES" dirty="0" smtClean="0"/>
              <a:t>. </a:t>
            </a:r>
          </a:p>
          <a:p>
            <a:r>
              <a:rPr lang="es-ES" dirty="0" smtClean="0"/>
              <a:t>La </a:t>
            </a:r>
            <a:r>
              <a:rPr lang="es-ES" dirty="0"/>
              <a:t>persistencia </a:t>
            </a:r>
            <a:r>
              <a:rPr lang="es-ES" dirty="0" smtClean="0"/>
              <a:t>más </a:t>
            </a:r>
            <a:r>
              <a:rPr lang="es-ES" dirty="0"/>
              <a:t>de 8-10 </a:t>
            </a:r>
            <a:r>
              <a:rPr lang="es-ES" dirty="0" smtClean="0"/>
              <a:t>semanas sospecha de evolución a la cronicidad .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00034" y="2357430"/>
            <a:ext cx="77867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Resumiendo : </a:t>
            </a:r>
          </a:p>
          <a:p>
            <a:endParaRPr lang="es-ES" dirty="0" smtClean="0"/>
          </a:p>
          <a:p>
            <a:r>
              <a:rPr lang="es-ES" dirty="0" err="1" smtClean="0"/>
              <a:t>AgHBs</a:t>
            </a:r>
            <a:r>
              <a:rPr lang="es-ES" dirty="0" smtClean="0"/>
              <a:t> </a:t>
            </a:r>
            <a:r>
              <a:rPr lang="es-ES" dirty="0"/>
              <a:t>es el primer marcador serológico que aparece e indica </a:t>
            </a:r>
            <a:r>
              <a:rPr lang="es-ES" dirty="0" smtClean="0"/>
              <a:t>presencia del </a:t>
            </a:r>
            <a:r>
              <a:rPr lang="es-ES" dirty="0"/>
              <a:t>virus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err="1" smtClean="0"/>
              <a:t>AcHBs</a:t>
            </a:r>
            <a:r>
              <a:rPr lang="es-ES" dirty="0" smtClean="0"/>
              <a:t> </a:t>
            </a:r>
            <a:r>
              <a:rPr lang="es-ES" dirty="0"/>
              <a:t>indican inmunidad, salvo en las mutantes de escape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Ac </a:t>
            </a:r>
            <a:r>
              <a:rPr lang="es-ES" dirty="0" err="1" smtClean="0"/>
              <a:t>HBc</a:t>
            </a:r>
            <a:r>
              <a:rPr lang="es-ES" dirty="0" smtClean="0"/>
              <a:t>  tipo  </a:t>
            </a:r>
            <a:r>
              <a:rPr lang="es-ES" dirty="0" err="1" smtClean="0"/>
              <a:t>IgM</a:t>
            </a:r>
            <a:r>
              <a:rPr lang="es-ES" dirty="0" smtClean="0"/>
              <a:t> </a:t>
            </a:r>
            <a:r>
              <a:rPr lang="es-ES" dirty="0"/>
              <a:t>indican infección aguda y son imprescindibles para </a:t>
            </a:r>
            <a:r>
              <a:rPr lang="es-ES" dirty="0" smtClean="0"/>
              <a:t>el diagnóstico </a:t>
            </a:r>
            <a:r>
              <a:rPr lang="es-ES" dirty="0"/>
              <a:t>de la misma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err="1" smtClean="0"/>
              <a:t>AgHBe</a:t>
            </a:r>
            <a:r>
              <a:rPr lang="es-ES" dirty="0" smtClean="0"/>
              <a:t> </a:t>
            </a:r>
            <a:r>
              <a:rPr lang="es-ES" dirty="0"/>
              <a:t>indica replicación.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214290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</a:t>
            </a:r>
            <a:r>
              <a:rPr lang="es-ES" dirty="0" smtClean="0"/>
              <a:t> ADN-VHB  </a:t>
            </a:r>
            <a:r>
              <a:rPr lang="es-ES" dirty="0"/>
              <a:t>marcador serológico </a:t>
            </a:r>
            <a:r>
              <a:rPr lang="es-ES" dirty="0" smtClean="0"/>
              <a:t>directo de actividad </a:t>
            </a:r>
            <a:r>
              <a:rPr lang="es-ES" dirty="0" err="1"/>
              <a:t>replicativa</a:t>
            </a:r>
            <a:r>
              <a:rPr lang="es-ES" dirty="0"/>
              <a:t> </a:t>
            </a:r>
            <a:r>
              <a:rPr lang="es-ES" dirty="0" smtClean="0"/>
              <a:t>. </a:t>
            </a:r>
          </a:p>
          <a:p>
            <a:endParaRPr lang="es-ES" dirty="0" smtClean="0"/>
          </a:p>
          <a:p>
            <a:r>
              <a:rPr lang="es-ES" dirty="0" smtClean="0"/>
              <a:t>Su </a:t>
            </a:r>
            <a:r>
              <a:rPr lang="es-ES" dirty="0"/>
              <a:t>positividad se asocia </a:t>
            </a:r>
            <a:r>
              <a:rPr lang="es-ES" dirty="0" smtClean="0"/>
              <a:t>a inflamación hepática.</a:t>
            </a:r>
          </a:p>
          <a:p>
            <a:endParaRPr lang="es-ES" dirty="0" smtClean="0"/>
          </a:p>
          <a:p>
            <a:r>
              <a:rPr lang="es-ES" dirty="0" smtClean="0"/>
              <a:t>Aparece </a:t>
            </a:r>
            <a:r>
              <a:rPr lang="es-ES" dirty="0"/>
              <a:t>en las primeras etapas de la hepatitis </a:t>
            </a:r>
            <a:r>
              <a:rPr lang="es-ES" dirty="0" smtClean="0"/>
              <a:t>aguda.</a:t>
            </a:r>
            <a:endParaRPr lang="es-ES" dirty="0"/>
          </a:p>
          <a:p>
            <a:r>
              <a:rPr lang="es-ES" dirty="0" smtClean="0"/>
              <a:t>En </a:t>
            </a:r>
            <a:r>
              <a:rPr lang="es-ES" dirty="0"/>
              <a:t>los casos de evolución favorable, desaparece del suero antes que</a:t>
            </a:r>
          </a:p>
          <a:p>
            <a:r>
              <a:rPr lang="es-ES" dirty="0"/>
              <a:t>el </a:t>
            </a:r>
            <a:r>
              <a:rPr lang="es-ES" dirty="0" err="1"/>
              <a:t>AgHBe</a:t>
            </a:r>
            <a:r>
              <a:rPr lang="es-ES" dirty="0"/>
              <a:t>, y </a:t>
            </a:r>
            <a:r>
              <a:rPr lang="es-ES" dirty="0" smtClean="0"/>
              <a:t>antes </a:t>
            </a:r>
            <a:r>
              <a:rPr lang="es-ES" dirty="0"/>
              <a:t>que el </a:t>
            </a:r>
            <a:r>
              <a:rPr lang="es-ES" dirty="0" err="1"/>
              <a:t>AgHBs</a:t>
            </a:r>
            <a:r>
              <a:rPr lang="es-ES" dirty="0"/>
              <a:t>. </a:t>
            </a:r>
            <a:r>
              <a:rPr lang="es-ES" dirty="0" smtClean="0"/>
              <a:t> Esta perdiendo la batalla. </a:t>
            </a:r>
          </a:p>
          <a:p>
            <a:endParaRPr lang="es-E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86058"/>
            <a:ext cx="36290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14620"/>
            <a:ext cx="3581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Evolución a la curación </a:t>
            </a:r>
            <a:endParaRPr lang="es-ES" dirty="0"/>
          </a:p>
        </p:txBody>
      </p:sp>
      <p:pic>
        <p:nvPicPr>
          <p:cNvPr id="4" name="Picture 7" descr="hepat002"/>
          <p:cNvPicPr>
            <a:picLocks noChangeAspect="1" noChangeArrowheads="1"/>
          </p:cNvPicPr>
          <p:nvPr/>
        </p:nvPicPr>
        <p:blipFill>
          <a:blip r:embed="rId2" cstate="print"/>
          <a:srcRect l="2281" t="10719" r="5403" b="46756"/>
          <a:stretch>
            <a:fillRect/>
          </a:stretch>
        </p:blipFill>
        <p:spPr bwMode="auto">
          <a:xfrm>
            <a:off x="900113" y="1844675"/>
            <a:ext cx="7343775" cy="482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Evolución a la cronicidad </a:t>
            </a:r>
            <a:endParaRPr lang="es-ES" dirty="0"/>
          </a:p>
        </p:txBody>
      </p:sp>
      <p:pic>
        <p:nvPicPr>
          <p:cNvPr id="4" name="Picture 5" descr="hepat002"/>
          <p:cNvPicPr>
            <a:picLocks noChangeAspect="1" noChangeArrowheads="1"/>
          </p:cNvPicPr>
          <p:nvPr/>
        </p:nvPicPr>
        <p:blipFill>
          <a:blip r:embed="rId2" cstate="print"/>
          <a:srcRect l="1889" t="57683" r="7968" b="2693"/>
          <a:stretch>
            <a:fillRect/>
          </a:stretch>
        </p:blipFill>
        <p:spPr bwMode="auto">
          <a:xfrm>
            <a:off x="908050" y="1989138"/>
            <a:ext cx="7335838" cy="45989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857233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cepa mutante </a:t>
            </a:r>
            <a:r>
              <a:rPr lang="es-ES" dirty="0" err="1"/>
              <a:t>precore</a:t>
            </a:r>
            <a:r>
              <a:rPr lang="es-ES" dirty="0"/>
              <a:t> (o cepa negativa) ha surgido como consecuencia</a:t>
            </a:r>
          </a:p>
          <a:p>
            <a:r>
              <a:rPr lang="es-ES" dirty="0"/>
              <a:t>de una mutación a nivel de la región </a:t>
            </a:r>
            <a:r>
              <a:rPr lang="es-ES" dirty="0" err="1"/>
              <a:t>precore</a:t>
            </a:r>
            <a:r>
              <a:rPr lang="es-ES" dirty="0"/>
              <a:t>. Esta mutación</a:t>
            </a:r>
          </a:p>
          <a:p>
            <a:r>
              <a:rPr lang="es-ES" dirty="0"/>
              <a:t>impide la expresión del </a:t>
            </a:r>
            <a:r>
              <a:rPr lang="es-ES" dirty="0" err="1"/>
              <a:t>AgHBe</a:t>
            </a:r>
            <a:r>
              <a:rPr lang="es-ES" dirty="0"/>
              <a:t> en el suero.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00034" y="500042"/>
            <a:ext cx="2132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Cepas  mutantes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571480"/>
            <a:ext cx="807249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Epidemiología del </a:t>
            </a:r>
            <a:r>
              <a:rPr lang="es-ES" sz="2000" b="1" dirty="0" smtClean="0"/>
              <a:t>VHB</a:t>
            </a:r>
          </a:p>
          <a:p>
            <a:endParaRPr lang="es-ES" dirty="0"/>
          </a:p>
          <a:p>
            <a:r>
              <a:rPr lang="es-ES" u="sng" dirty="0" smtClean="0"/>
              <a:t>Mecanismos </a:t>
            </a:r>
            <a:r>
              <a:rPr lang="es-ES" u="sng" dirty="0"/>
              <a:t>de transmisión </a:t>
            </a:r>
            <a:r>
              <a:rPr lang="es-ES" u="sng" dirty="0" smtClean="0"/>
              <a:t>:</a:t>
            </a:r>
          </a:p>
          <a:p>
            <a:endParaRPr lang="es-ES" dirty="0"/>
          </a:p>
          <a:p>
            <a:r>
              <a:rPr lang="es-ES" dirty="0" smtClean="0"/>
              <a:t>1)  </a:t>
            </a:r>
            <a:r>
              <a:rPr lang="es-ES" dirty="0"/>
              <a:t>transmisión percutánea o </a:t>
            </a:r>
            <a:r>
              <a:rPr lang="es-ES" dirty="0" smtClean="0"/>
              <a:t>parenteral: </a:t>
            </a:r>
            <a:endParaRPr lang="es-ES" dirty="0"/>
          </a:p>
          <a:p>
            <a:r>
              <a:rPr lang="es-ES" dirty="0"/>
              <a:t>transfusiones de sangre, derivados </a:t>
            </a:r>
            <a:r>
              <a:rPr lang="es-ES" dirty="0" smtClean="0"/>
              <a:t>sanguíneos.</a:t>
            </a:r>
          </a:p>
          <a:p>
            <a:endParaRPr lang="es-ES" dirty="0"/>
          </a:p>
          <a:p>
            <a:r>
              <a:rPr lang="es-ES" dirty="0" smtClean="0"/>
              <a:t>2)  Por Transmisión sexual</a:t>
            </a:r>
            <a:r>
              <a:rPr lang="es-ES" dirty="0"/>
              <a:t>; </a:t>
            </a:r>
            <a:endParaRPr lang="es-ES" dirty="0" smtClean="0"/>
          </a:p>
          <a:p>
            <a:r>
              <a:rPr lang="es-ES" dirty="0" smtClean="0"/>
              <a:t>     cónyuges </a:t>
            </a:r>
            <a:r>
              <a:rPr lang="es-ES" dirty="0"/>
              <a:t>de </a:t>
            </a:r>
            <a:r>
              <a:rPr lang="es-ES" dirty="0" smtClean="0"/>
              <a:t>pacientes infectados </a:t>
            </a:r>
            <a:r>
              <a:rPr lang="es-ES" dirty="0"/>
              <a:t>por VHB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pPr marL="342900" indent="-342900">
              <a:buAutoNum type="arabicParenR" startAt="3"/>
            </a:pPr>
            <a:r>
              <a:rPr lang="es-ES" dirty="0" smtClean="0"/>
              <a:t>transmisión </a:t>
            </a:r>
            <a:r>
              <a:rPr lang="es-ES" dirty="0"/>
              <a:t>perinatal de la madre </a:t>
            </a:r>
            <a:r>
              <a:rPr lang="es-ES" dirty="0" smtClean="0"/>
              <a:t>infectada a </a:t>
            </a:r>
            <a:r>
              <a:rPr lang="es-ES" dirty="0"/>
              <a:t>su hijo. </a:t>
            </a:r>
            <a:endParaRPr lang="es-ES" dirty="0" smtClean="0"/>
          </a:p>
          <a:p>
            <a:pPr marL="342900" indent="-342900"/>
            <a:r>
              <a:rPr lang="es-ES" dirty="0" smtClean="0"/>
              <a:t>Este </a:t>
            </a:r>
            <a:r>
              <a:rPr lang="es-ES" dirty="0"/>
              <a:t>riesgo ocurre en mujeres que padecen una hepatitis B</a:t>
            </a:r>
          </a:p>
          <a:p>
            <a:r>
              <a:rPr lang="es-ES" dirty="0"/>
              <a:t>en el último trimestre o en el puerperio y en los hijos de mujeres con</a:t>
            </a:r>
          </a:p>
          <a:p>
            <a:r>
              <a:rPr lang="es-ES" dirty="0"/>
              <a:t>infección crónica por VHB.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1472" y="1714488"/>
            <a:ext cx="7929618" cy="31700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s-ES" dirty="0" smtClean="0"/>
              <a:t>Hepatitis virales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por virus </a:t>
            </a:r>
            <a:r>
              <a:rPr lang="es-ES" dirty="0" err="1" smtClean="0">
                <a:solidFill>
                  <a:schemeClr val="tx1">
                    <a:lumMod val="95000"/>
                  </a:schemeClr>
                </a:solidFill>
              </a:rPr>
              <a:t>Hepatotropos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 ( A , B , C ,Delta, E , G ) </a:t>
            </a:r>
          </a:p>
          <a:p>
            <a:pPr lvl="1"/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Hepatitis virales por virus no </a:t>
            </a:r>
            <a:r>
              <a:rPr lang="es-ES" dirty="0" err="1" smtClean="0">
                <a:solidFill>
                  <a:schemeClr val="tx1">
                    <a:lumMod val="95000"/>
                  </a:schemeClr>
                </a:solidFill>
              </a:rPr>
              <a:t>Hepatotropos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 ( </a:t>
            </a:r>
            <a:r>
              <a:rPr lang="es-ES" dirty="0" err="1" smtClean="0">
                <a:solidFill>
                  <a:schemeClr val="tx1">
                    <a:lumMod val="95000"/>
                  </a:schemeClr>
                </a:solidFill>
              </a:rPr>
              <a:t>Citomegalovirus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 , Epstein-</a:t>
            </a:r>
            <a:r>
              <a:rPr lang="es-ES" dirty="0" err="1" smtClean="0">
                <a:solidFill>
                  <a:schemeClr val="tx1">
                    <a:lumMod val="95000"/>
                  </a:schemeClr>
                </a:solidFill>
              </a:rPr>
              <a:t>Barr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 , Herpes simplex adenovirus etc.) </a:t>
            </a:r>
          </a:p>
          <a:p>
            <a:pPr lvl="1"/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Hepatitis  por bacterias.</a:t>
            </a:r>
            <a:endParaRPr lang="es-ES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Hepatitis inducida por drogas :  Paracetamol , </a:t>
            </a:r>
            <a:r>
              <a:rPr lang="es-ES" dirty="0" err="1" smtClean="0">
                <a:solidFill>
                  <a:schemeClr val="tx1">
                    <a:lumMod val="95000"/>
                  </a:schemeClr>
                </a:solidFill>
              </a:rPr>
              <a:t>Isoniazida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endParaRPr lang="es-ES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Hepatitis por toxinas  : Amanita </a:t>
            </a:r>
            <a:r>
              <a:rPr lang="es-ES" dirty="0" err="1" smtClean="0">
                <a:solidFill>
                  <a:schemeClr val="tx1">
                    <a:lumMod val="95000"/>
                  </a:schemeClr>
                </a:solidFill>
              </a:rPr>
              <a:t>Phalloides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. Disolventes clorados </a:t>
            </a:r>
            <a:endParaRPr lang="es-ES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s-ES" dirty="0" err="1" smtClean="0">
                <a:solidFill>
                  <a:schemeClr val="tx1">
                    <a:lumMod val="95000"/>
                  </a:schemeClr>
                </a:solidFill>
              </a:rPr>
              <a:t>Hepatritis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 alcohólica. </a:t>
            </a:r>
            <a:endParaRPr lang="es-ES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Hepatitis isquémica. </a:t>
            </a:r>
            <a:endParaRPr lang="es-ES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Traumatismos</a:t>
            </a:r>
            <a:r>
              <a:rPr lang="es-ES" dirty="0">
                <a:solidFill>
                  <a:schemeClr val="tx1">
                    <a:lumMod val="95000"/>
                  </a:schemeClr>
                </a:solidFill>
              </a:rPr>
              <a:t>. </a:t>
            </a:r>
            <a:endParaRPr lang="es-ES" dirty="0" smtClean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Hepatitis de causa autoinmune.</a:t>
            </a:r>
            <a:endParaRPr lang="es-ES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s-ES" sz="2000" dirty="0">
                <a:solidFill>
                  <a:schemeClr val="tx1">
                    <a:lumMod val="95000"/>
                  </a:schemeClr>
                </a:solidFill>
              </a:rPr>
              <a:t>         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1398587"/>
          </a:xfrm>
        </p:spPr>
        <p:txBody>
          <a:bodyPr>
            <a:normAutofit/>
          </a:bodyPr>
          <a:lstStyle/>
          <a:p>
            <a:pPr marL="1227582" indent="-742950"/>
            <a:r>
              <a:rPr lang="es-ES" sz="3600" dirty="0" smtClean="0"/>
              <a:t>2.  Cuales son esas causas ?....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357167"/>
            <a:ext cx="835824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clínica de </a:t>
            </a:r>
            <a:r>
              <a:rPr lang="es-ES" sz="2000" b="1" dirty="0"/>
              <a:t>la infección aguda por el </a:t>
            </a:r>
            <a:r>
              <a:rPr lang="es-ES" sz="2000" b="1" dirty="0" smtClean="0"/>
              <a:t>VHB</a:t>
            </a:r>
          </a:p>
          <a:p>
            <a:endParaRPr lang="es-ES" dirty="0"/>
          </a:p>
          <a:p>
            <a:r>
              <a:rPr lang="es-ES" dirty="0"/>
              <a:t>El periodo de incubación varía de 1 a 6 meses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Las manifestaciones clínicas </a:t>
            </a:r>
            <a:r>
              <a:rPr lang="es-ES" dirty="0"/>
              <a:t>de la hepatitis B </a:t>
            </a:r>
            <a:r>
              <a:rPr lang="es-ES" dirty="0" smtClean="0"/>
              <a:t>son similares a las </a:t>
            </a:r>
            <a:r>
              <a:rPr lang="es-ES" dirty="0"/>
              <a:t>que se observan en las </a:t>
            </a:r>
            <a:r>
              <a:rPr lang="es-ES" dirty="0" smtClean="0"/>
              <a:t>hepatitis por otros </a:t>
            </a:r>
            <a:r>
              <a:rPr lang="es-ES" dirty="0"/>
              <a:t>agentes </a:t>
            </a:r>
            <a:r>
              <a:rPr lang="es-ES" dirty="0" smtClean="0"/>
              <a:t>etiológicos.</a:t>
            </a:r>
          </a:p>
          <a:p>
            <a:endParaRPr lang="es-ES" dirty="0"/>
          </a:p>
          <a:p>
            <a:r>
              <a:rPr lang="es-ES" dirty="0" smtClean="0"/>
              <a:t>Las manifestaciones extra hepáticas  frecuentes son : </a:t>
            </a:r>
            <a:r>
              <a:rPr lang="es-ES" dirty="0" err="1" smtClean="0"/>
              <a:t>poliartritis</a:t>
            </a:r>
            <a:r>
              <a:rPr lang="es-ES" dirty="0" smtClean="0"/>
              <a:t> </a:t>
            </a:r>
            <a:r>
              <a:rPr lang="es-ES" dirty="0"/>
              <a:t>asimétrica, </a:t>
            </a:r>
            <a:r>
              <a:rPr lang="es-ES" dirty="0" err="1" smtClean="0"/>
              <a:t>rash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El 1 % </a:t>
            </a:r>
            <a:r>
              <a:rPr lang="es-ES" dirty="0" smtClean="0"/>
              <a:t>puede ir a </a:t>
            </a:r>
          </a:p>
          <a:p>
            <a:r>
              <a:rPr lang="es-ES" dirty="0" smtClean="0"/>
              <a:t>hepatitis </a:t>
            </a:r>
            <a:r>
              <a:rPr lang="es-ES" dirty="0"/>
              <a:t>fulminante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714620"/>
            <a:ext cx="5572164" cy="393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1000108"/>
            <a:ext cx="835824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Diagnóstico de la infección por el </a:t>
            </a:r>
            <a:r>
              <a:rPr lang="es-ES" sz="2800" b="1" dirty="0" smtClean="0"/>
              <a:t>VHB</a:t>
            </a:r>
          </a:p>
          <a:p>
            <a:endParaRPr lang="es-ES" dirty="0"/>
          </a:p>
          <a:p>
            <a:r>
              <a:rPr lang="es-ES" dirty="0" smtClean="0"/>
              <a:t>Es </a:t>
            </a:r>
            <a:r>
              <a:rPr lang="es-ES" dirty="0"/>
              <a:t>imprescindible la presencia de</a:t>
            </a:r>
          </a:p>
          <a:p>
            <a:r>
              <a:rPr lang="es-ES" dirty="0"/>
              <a:t>la </a:t>
            </a:r>
            <a:r>
              <a:rPr lang="es-ES" dirty="0" err="1">
                <a:solidFill>
                  <a:srgbClr val="FF0000"/>
                </a:solidFill>
              </a:rPr>
              <a:t>IgM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anti-</a:t>
            </a:r>
            <a:r>
              <a:rPr lang="es-ES" dirty="0" err="1" smtClean="0">
                <a:solidFill>
                  <a:srgbClr val="FF0000"/>
                </a:solidFill>
              </a:rPr>
              <a:t>HBc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/>
              <a:t>para hacer el diagnóstico de infección aguda por VHB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4282" y="285728"/>
            <a:ext cx="857256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Los marcadores serológicos de la infección por </a:t>
            </a:r>
            <a:r>
              <a:rPr lang="es-ES" sz="2800" b="1" dirty="0" smtClean="0"/>
              <a:t>VHB son : </a:t>
            </a:r>
          </a:p>
          <a:p>
            <a:endParaRPr lang="es-ES" dirty="0"/>
          </a:p>
          <a:p>
            <a:r>
              <a:rPr lang="es-ES" dirty="0"/>
              <a:t>• </a:t>
            </a:r>
            <a:r>
              <a:rPr lang="es-ES" dirty="0" err="1"/>
              <a:t>AgHBs</a:t>
            </a:r>
            <a:r>
              <a:rPr lang="es-ES" dirty="0"/>
              <a:t>: antígeno de superficie del VHB. </a:t>
            </a:r>
            <a:r>
              <a:rPr lang="es-ES" dirty="0" smtClean="0"/>
              <a:t>Indica presencia</a:t>
            </a:r>
          </a:p>
          <a:p>
            <a:r>
              <a:rPr lang="es-ES" dirty="0" smtClean="0"/>
              <a:t>actual del virus. Su </a:t>
            </a:r>
            <a:r>
              <a:rPr lang="es-ES" dirty="0"/>
              <a:t>persistencia más </a:t>
            </a:r>
            <a:r>
              <a:rPr lang="es-ES" dirty="0" smtClean="0"/>
              <a:t>allá de </a:t>
            </a:r>
            <a:r>
              <a:rPr lang="es-ES" dirty="0"/>
              <a:t>seis meses indica </a:t>
            </a:r>
            <a:r>
              <a:rPr lang="es-ES" dirty="0" err="1" smtClean="0"/>
              <a:t>cronificación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 • </a:t>
            </a:r>
            <a:r>
              <a:rPr lang="es-ES" dirty="0"/>
              <a:t>Anti-</a:t>
            </a:r>
            <a:r>
              <a:rPr lang="es-ES" dirty="0" err="1"/>
              <a:t>HBs</a:t>
            </a:r>
            <a:r>
              <a:rPr lang="es-ES" dirty="0"/>
              <a:t>: anticuerpos frente al antígeno de superficie del VHB. Indican</a:t>
            </a:r>
          </a:p>
          <a:p>
            <a:r>
              <a:rPr lang="es-ES" dirty="0"/>
              <a:t>infección pasada con desarrollo de inmunidad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• </a:t>
            </a:r>
            <a:r>
              <a:rPr lang="es-ES" dirty="0" err="1" smtClean="0"/>
              <a:t>AgHBc</a:t>
            </a:r>
            <a:r>
              <a:rPr lang="es-ES" dirty="0" smtClean="0"/>
              <a:t> : </a:t>
            </a:r>
            <a:r>
              <a:rPr lang="es-ES" dirty="0"/>
              <a:t>antígeno </a:t>
            </a:r>
            <a:r>
              <a:rPr lang="es-ES" dirty="0" err="1"/>
              <a:t>core</a:t>
            </a:r>
            <a:r>
              <a:rPr lang="es-ES" dirty="0"/>
              <a:t> del VHB. Sólo detectable en los hepatocitos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• </a:t>
            </a:r>
            <a:r>
              <a:rPr lang="es-ES" dirty="0" smtClean="0"/>
              <a:t>Anti-</a:t>
            </a:r>
            <a:r>
              <a:rPr lang="es-ES" dirty="0" err="1" smtClean="0"/>
              <a:t>HBc</a:t>
            </a:r>
            <a:r>
              <a:rPr lang="es-ES" dirty="0" smtClean="0"/>
              <a:t>: </a:t>
            </a:r>
            <a:r>
              <a:rPr lang="es-ES" dirty="0"/>
              <a:t>anticuerpos frente al antígeno </a:t>
            </a:r>
            <a:r>
              <a:rPr lang="es-ES" dirty="0" err="1"/>
              <a:t>core</a:t>
            </a:r>
            <a:r>
              <a:rPr lang="es-ES" dirty="0"/>
              <a:t> del VHB. </a:t>
            </a:r>
            <a:endParaRPr lang="es-ES" dirty="0" smtClean="0"/>
          </a:p>
          <a:p>
            <a:r>
              <a:rPr lang="es-ES" dirty="0" smtClean="0"/>
              <a:t>   </a:t>
            </a:r>
            <a:r>
              <a:rPr lang="es-ES" dirty="0" err="1" smtClean="0"/>
              <a:t>IgM</a:t>
            </a:r>
            <a:r>
              <a:rPr lang="es-ES" dirty="0" smtClean="0"/>
              <a:t> anti-</a:t>
            </a:r>
            <a:r>
              <a:rPr lang="es-ES" dirty="0" err="1" smtClean="0"/>
              <a:t>HBc</a:t>
            </a:r>
            <a:r>
              <a:rPr lang="es-ES" dirty="0" smtClean="0"/>
              <a:t>: </a:t>
            </a:r>
            <a:r>
              <a:rPr lang="es-ES" dirty="0"/>
              <a:t>indica infección aguda o reactivación. </a:t>
            </a:r>
            <a:endParaRPr lang="es-ES" dirty="0" smtClean="0"/>
          </a:p>
          <a:p>
            <a:r>
              <a:rPr lang="es-ES" dirty="0"/>
              <a:t> </a:t>
            </a:r>
            <a:r>
              <a:rPr lang="es-ES" dirty="0" smtClean="0"/>
              <a:t>  </a:t>
            </a:r>
            <a:r>
              <a:rPr lang="es-ES" dirty="0" err="1" smtClean="0"/>
              <a:t>IgG</a:t>
            </a:r>
            <a:r>
              <a:rPr lang="es-ES" dirty="0" smtClean="0"/>
              <a:t> anti-</a:t>
            </a:r>
            <a:r>
              <a:rPr lang="es-ES" dirty="0" err="1" smtClean="0"/>
              <a:t>HBc</a:t>
            </a:r>
            <a:r>
              <a:rPr lang="es-ES" dirty="0" smtClean="0"/>
              <a:t>: indica infección </a:t>
            </a:r>
            <a:r>
              <a:rPr lang="es-ES" dirty="0"/>
              <a:t>pasada o </a:t>
            </a:r>
            <a:r>
              <a:rPr lang="es-ES" dirty="0" smtClean="0"/>
              <a:t>presente.</a:t>
            </a:r>
          </a:p>
          <a:p>
            <a:endParaRPr lang="es-ES" dirty="0"/>
          </a:p>
          <a:p>
            <a:r>
              <a:rPr lang="es-ES" dirty="0"/>
              <a:t>• </a:t>
            </a:r>
            <a:r>
              <a:rPr lang="es-ES" dirty="0" err="1"/>
              <a:t>AgHBe</a:t>
            </a:r>
            <a:r>
              <a:rPr lang="es-ES" dirty="0"/>
              <a:t>: antígeno e del VHB. </a:t>
            </a:r>
            <a:r>
              <a:rPr lang="es-ES" dirty="0" smtClean="0"/>
              <a:t>Indica cronicidad  y capacidad </a:t>
            </a:r>
            <a:r>
              <a:rPr lang="es-ES" dirty="0" err="1"/>
              <a:t>replicativa</a:t>
            </a:r>
            <a:r>
              <a:rPr lang="es-ES" dirty="0"/>
              <a:t> del </a:t>
            </a:r>
            <a:r>
              <a:rPr lang="es-ES" dirty="0" smtClean="0"/>
              <a:t>                                                                                         VHB</a:t>
            </a:r>
            <a:r>
              <a:rPr lang="es-ES" dirty="0"/>
              <a:t>.</a:t>
            </a:r>
          </a:p>
          <a:p>
            <a:r>
              <a:rPr lang="es-ES" dirty="0"/>
              <a:t>• Anti-</a:t>
            </a:r>
            <a:r>
              <a:rPr lang="es-ES" dirty="0" err="1"/>
              <a:t>HBe</a:t>
            </a:r>
            <a:r>
              <a:rPr lang="es-ES" dirty="0"/>
              <a:t>: anticuerpo frente al </a:t>
            </a:r>
            <a:r>
              <a:rPr lang="es-ES" dirty="0" err="1" smtClean="0"/>
              <a:t>antíg</a:t>
            </a:r>
            <a:r>
              <a:rPr lang="es-ES" dirty="0" smtClean="0"/>
              <a:t>. </a:t>
            </a:r>
            <a:r>
              <a:rPr lang="es-ES" dirty="0"/>
              <a:t>del VHB. Marcador de</a:t>
            </a:r>
          </a:p>
          <a:p>
            <a:r>
              <a:rPr lang="es-ES" dirty="0" smtClean="0"/>
              <a:t>                   seroconversión </a:t>
            </a:r>
            <a:r>
              <a:rPr lang="es-ES" dirty="0"/>
              <a:t>y disminución de la </a:t>
            </a:r>
            <a:r>
              <a:rPr lang="es-ES" dirty="0" err="1"/>
              <a:t>infectividad</a:t>
            </a:r>
            <a:r>
              <a:rPr lang="es-ES" dirty="0"/>
              <a:t> en portadores.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214290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entury Schoolbook" pitchFamily="18" charset="0"/>
              </a:rPr>
              <a:t>Profilaxis</a:t>
            </a:r>
            <a:endParaRPr lang="es-ES" b="1" dirty="0">
              <a:latin typeface="Century Schoolbook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42910" y="857233"/>
            <a:ext cx="7786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 </a:t>
            </a:r>
            <a:r>
              <a:rPr lang="es-ES" b="1" dirty="0" err="1" smtClean="0"/>
              <a:t>inmunoprofilaxis</a:t>
            </a:r>
            <a:r>
              <a:rPr lang="es-ES" b="1" dirty="0" smtClean="0"/>
              <a:t> pasiva </a:t>
            </a:r>
            <a:r>
              <a:rPr lang="es-ES" dirty="0" smtClean="0"/>
              <a:t>se hace con inmunoglobulina específica</a:t>
            </a:r>
          </a:p>
          <a:p>
            <a:r>
              <a:rPr lang="es-ES" dirty="0" smtClean="0"/>
              <a:t>anti-VHB, que se debe administrar intramuscularmente en individuos susceptibles tras una exposición al VHB; </a:t>
            </a:r>
          </a:p>
          <a:p>
            <a:r>
              <a:rPr lang="es-ES" dirty="0" smtClean="0"/>
              <a:t>también a los recién nacidos de madres portadoras en las primeras 12 horas tras el nacimiento.</a:t>
            </a:r>
          </a:p>
          <a:p>
            <a:endParaRPr lang="es-ES" dirty="0" smtClean="0"/>
          </a:p>
          <a:p>
            <a:r>
              <a:rPr lang="es-ES" dirty="0" smtClean="0"/>
              <a:t>La </a:t>
            </a:r>
            <a:r>
              <a:rPr lang="es-ES" b="1" dirty="0" err="1" smtClean="0"/>
              <a:t>inmunoprofilaxis</a:t>
            </a:r>
            <a:r>
              <a:rPr lang="es-ES" b="1" dirty="0" smtClean="0"/>
              <a:t> activa </a:t>
            </a:r>
            <a:r>
              <a:rPr lang="es-ES" dirty="0" smtClean="0"/>
              <a:t>se realiza actualmente con vacunas</a:t>
            </a:r>
          </a:p>
          <a:p>
            <a:r>
              <a:rPr lang="es-ES" dirty="0" smtClean="0"/>
              <a:t>recombinantes :</a:t>
            </a:r>
          </a:p>
          <a:p>
            <a:r>
              <a:rPr lang="es-ES" dirty="0" smtClean="0"/>
              <a:t>Nuevo calendario : Vacuna Pentavalente. 0 (al nacer) -2-4-6 meses. Y refuerzo de pentavalente 18 meses.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214290"/>
            <a:ext cx="75724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Indicaciones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 Vacunación universal de recién nacidos.</a:t>
            </a:r>
          </a:p>
          <a:p>
            <a:endParaRPr lang="es-ES" dirty="0" smtClean="0"/>
          </a:p>
          <a:p>
            <a:r>
              <a:rPr lang="es-ES" dirty="0" smtClean="0"/>
              <a:t> Vacunación universal de adolescentes no vacunados .</a:t>
            </a:r>
          </a:p>
          <a:p>
            <a:endParaRPr lang="es-ES" dirty="0" smtClean="0"/>
          </a:p>
          <a:p>
            <a:r>
              <a:rPr lang="es-ES" dirty="0" smtClean="0"/>
              <a:t>Personal con riesgo de exposición laboral </a:t>
            </a:r>
          </a:p>
          <a:p>
            <a:endParaRPr lang="es-ES" dirty="0" smtClean="0"/>
          </a:p>
          <a:p>
            <a:r>
              <a:rPr lang="es-ES" dirty="0" smtClean="0"/>
              <a:t>Convivientes de portadores </a:t>
            </a:r>
            <a:r>
              <a:rPr lang="es-ES" dirty="0" err="1" smtClean="0"/>
              <a:t>AgHBs</a:t>
            </a:r>
            <a:r>
              <a:rPr lang="es-ES" dirty="0" smtClean="0"/>
              <a:t>(+) </a:t>
            </a:r>
          </a:p>
          <a:p>
            <a:endParaRPr lang="es-ES" dirty="0" smtClean="0"/>
          </a:p>
          <a:p>
            <a:r>
              <a:rPr lang="es-ES" dirty="0" smtClean="0"/>
              <a:t>Recién nacidos de madres portadoras </a:t>
            </a:r>
            <a:r>
              <a:rPr lang="es-ES" dirty="0" err="1" smtClean="0"/>
              <a:t>AgHBs</a:t>
            </a:r>
            <a:r>
              <a:rPr lang="es-ES" dirty="0" smtClean="0"/>
              <a:t>(+).</a:t>
            </a:r>
          </a:p>
          <a:p>
            <a:endParaRPr lang="es-ES" dirty="0" smtClean="0"/>
          </a:p>
          <a:p>
            <a:r>
              <a:rPr lang="es-ES" dirty="0" smtClean="0"/>
              <a:t>Pacientes en hemodiálisis.</a:t>
            </a:r>
          </a:p>
          <a:p>
            <a:endParaRPr lang="es-ES" dirty="0" smtClean="0"/>
          </a:p>
          <a:p>
            <a:r>
              <a:rPr lang="es-ES" dirty="0" smtClean="0"/>
              <a:t>Pacientes en programas de trasplantes.</a:t>
            </a:r>
          </a:p>
          <a:p>
            <a:endParaRPr lang="es-ES" dirty="0" smtClean="0"/>
          </a:p>
          <a:p>
            <a:r>
              <a:rPr lang="es-ES" dirty="0" smtClean="0"/>
              <a:t>Homosexuales.</a:t>
            </a:r>
          </a:p>
          <a:p>
            <a:endParaRPr lang="es-ES" dirty="0" smtClean="0"/>
          </a:p>
          <a:p>
            <a:r>
              <a:rPr lang="es-ES" dirty="0" smtClean="0"/>
              <a:t>Viajeros a áreas endémicas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428604"/>
            <a:ext cx="82868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Century Schoolbook" pitchFamily="18" charset="0"/>
              </a:rPr>
              <a:t>Profilaxis pos </a:t>
            </a:r>
            <a:r>
              <a:rPr lang="es-ES" sz="2000" b="1" dirty="0" err="1" smtClean="0">
                <a:latin typeface="Century Schoolbook" pitchFamily="18" charset="0"/>
              </a:rPr>
              <a:t>texposición</a:t>
            </a:r>
            <a:endParaRPr lang="es-ES" sz="2000" b="1" dirty="0" smtClean="0">
              <a:latin typeface="Century Schoolbook" pitchFamily="18" charset="0"/>
            </a:endParaRPr>
          </a:p>
          <a:p>
            <a:endParaRPr lang="es-ES" sz="2000" b="1" dirty="0" smtClean="0">
              <a:latin typeface="Century Schoolbook" pitchFamily="18" charset="0"/>
            </a:endParaRPr>
          </a:p>
          <a:p>
            <a:r>
              <a:rPr lang="es-ES" dirty="0" smtClean="0"/>
              <a:t>Se realiza con la vacuna + IGHB (vía </a:t>
            </a:r>
            <a:r>
              <a:rPr lang="es-ES" dirty="0" err="1" smtClean="0"/>
              <a:t>i.m.</a:t>
            </a:r>
            <a:r>
              <a:rPr lang="es-ES" dirty="0" smtClean="0"/>
              <a:t>),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28596" y="1500174"/>
            <a:ext cx="299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Century Schoolbook" pitchFamily="18" charset="0"/>
              </a:rPr>
              <a:t>Tratamiento actual</a:t>
            </a:r>
            <a:endParaRPr lang="es-ES" sz="2400" dirty="0">
              <a:latin typeface="Century Schoolbook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0034" y="2000240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El principal objetivo del tratamiento en la hepatitis B</a:t>
            </a:r>
          </a:p>
          <a:p>
            <a:endParaRPr lang="es-ES" dirty="0" smtClean="0"/>
          </a:p>
          <a:p>
            <a:r>
              <a:rPr lang="es-ES" dirty="0" smtClean="0"/>
              <a:t>es la </a:t>
            </a:r>
            <a:r>
              <a:rPr lang="es-ES" b="1" dirty="0" smtClean="0"/>
              <a:t>supresión de la replicación del virus</a:t>
            </a:r>
            <a:r>
              <a:rPr lang="es-ES" dirty="0" smtClean="0"/>
              <a:t> de una forma persistente. </a:t>
            </a:r>
          </a:p>
          <a:p>
            <a:r>
              <a:rPr lang="es-ES" dirty="0" smtClean="0"/>
              <a:t>Esta supresión se traduce en la normalización de las cifras de transaminasas y en la ausencia o bajas concentraciones de ADN-VHB.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71472" y="3857628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 smtClean="0"/>
              <a:t>Interferón</a:t>
            </a:r>
            <a:r>
              <a:rPr lang="es-ES" sz="2400" dirty="0" smtClean="0"/>
              <a:t> </a:t>
            </a:r>
            <a:r>
              <a:rPr lang="es-ES" sz="2400" dirty="0" err="1" smtClean="0"/>
              <a:t>pegilado</a:t>
            </a:r>
            <a:r>
              <a:rPr lang="es-ES" sz="2400" dirty="0" smtClean="0"/>
              <a:t> a 2ª ,(</a:t>
            </a:r>
            <a:r>
              <a:rPr lang="es-ES" sz="2400" dirty="0" err="1" smtClean="0"/>
              <a:t>IFNpeg</a:t>
            </a:r>
            <a:r>
              <a:rPr lang="es-ES" sz="2400" dirty="0" smtClean="0"/>
              <a:t>), </a:t>
            </a:r>
            <a:r>
              <a:rPr lang="es-ES" sz="2400" dirty="0" err="1" smtClean="0"/>
              <a:t>lamivudina</a:t>
            </a:r>
            <a:r>
              <a:rPr lang="es-ES" sz="2400" dirty="0" smtClean="0"/>
              <a:t> (LMV), </a:t>
            </a:r>
            <a:r>
              <a:rPr lang="es-ES" sz="2400" dirty="0" err="1" smtClean="0"/>
              <a:t>adefovir</a:t>
            </a:r>
            <a:r>
              <a:rPr lang="es-ES" sz="2400" dirty="0" smtClean="0"/>
              <a:t> (ADV), </a:t>
            </a:r>
            <a:r>
              <a:rPr lang="es-ES" sz="2400" dirty="0" err="1" smtClean="0"/>
              <a:t>entecavir</a:t>
            </a:r>
            <a:r>
              <a:rPr lang="es-ES" sz="2400" dirty="0" smtClean="0"/>
              <a:t> (ETV),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214290"/>
            <a:ext cx="4759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latin typeface="Century Schoolbook" pitchFamily="18" charset="0"/>
              </a:rPr>
              <a:t>Infección por el VHC</a:t>
            </a:r>
            <a:endParaRPr lang="es-ES" sz="3600" dirty="0">
              <a:latin typeface="Century Schoolbook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28596" y="1071546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El VHC es un virus ARN , del género </a:t>
            </a:r>
            <a:r>
              <a:rPr lang="es-ES" dirty="0" err="1" smtClean="0"/>
              <a:t>hepacivirus</a:t>
            </a:r>
            <a:r>
              <a:rPr lang="es-ES" dirty="0" smtClean="0"/>
              <a:t> , familia </a:t>
            </a:r>
            <a:r>
              <a:rPr lang="es-ES" dirty="0" err="1" smtClean="0"/>
              <a:t>Flaviviridae</a:t>
            </a:r>
            <a:r>
              <a:rPr lang="es-ES" dirty="0" smtClean="0"/>
              <a:t>. seis genotipos que condicionan : </a:t>
            </a:r>
          </a:p>
          <a:p>
            <a:r>
              <a:rPr lang="es-ES" dirty="0" smtClean="0"/>
              <a:t>La gravedad y la respuesta al tratamiento .</a:t>
            </a:r>
          </a:p>
          <a:p>
            <a:endParaRPr lang="es-ES" dirty="0" smtClean="0"/>
          </a:p>
          <a:p>
            <a:r>
              <a:rPr lang="es-ES" dirty="0" smtClean="0"/>
              <a:t>Los genotipos más frecuentes en nuestro medio son el 1a y el 1b.</a:t>
            </a:r>
          </a:p>
          <a:p>
            <a:endParaRPr lang="es-ES" dirty="0" smtClean="0"/>
          </a:p>
          <a:p>
            <a:r>
              <a:rPr lang="es-ES" dirty="0" smtClean="0"/>
              <a:t>El genotipo 1b se asocia a : </a:t>
            </a:r>
          </a:p>
          <a:p>
            <a:r>
              <a:rPr lang="es-ES" dirty="0" smtClean="0"/>
              <a:t>1)carga viral más elevada  medida por el ARN-VHC.</a:t>
            </a:r>
          </a:p>
          <a:p>
            <a:r>
              <a:rPr lang="es-ES" dirty="0" smtClean="0"/>
              <a:t>2)produce una enfermedad más agresiva , </a:t>
            </a:r>
          </a:p>
          <a:p>
            <a:r>
              <a:rPr lang="es-ES" dirty="0" smtClean="0"/>
              <a:t>3)responde peor al tratamiento con </a:t>
            </a:r>
            <a:r>
              <a:rPr lang="es-ES" dirty="0" err="1" smtClean="0"/>
              <a:t>interferón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En el </a:t>
            </a:r>
            <a:r>
              <a:rPr lang="es-ES" b="1" dirty="0" smtClean="0"/>
              <a:t>extremo 5'</a:t>
            </a:r>
            <a:r>
              <a:rPr lang="es-ES" dirty="0" smtClean="0"/>
              <a:t> del genoma se encuentran  los genes que codifican  las proteínas de la </a:t>
            </a:r>
            <a:r>
              <a:rPr lang="es-ES" b="1" dirty="0" err="1" smtClean="0"/>
              <a:t>nucleocápside</a:t>
            </a:r>
            <a:r>
              <a:rPr lang="es-ES" b="1" dirty="0" smtClean="0"/>
              <a:t> y las proteínas de la envoltura</a:t>
            </a:r>
            <a:r>
              <a:rPr lang="es-ES" dirty="0" smtClean="0"/>
              <a:t>. </a:t>
            </a:r>
          </a:p>
          <a:p>
            <a:r>
              <a:rPr lang="es-ES" dirty="0" smtClean="0"/>
              <a:t>En el </a:t>
            </a:r>
            <a:r>
              <a:rPr lang="es-ES" dirty="0" smtClean="0">
                <a:solidFill>
                  <a:srgbClr val="FF0000"/>
                </a:solidFill>
              </a:rPr>
              <a:t>extremo 3'</a:t>
            </a:r>
            <a:r>
              <a:rPr lang="es-ES" dirty="0" smtClean="0"/>
              <a:t> se encuentran los genes que codifican la síntesis de las proteínas, involucradas en la </a:t>
            </a:r>
            <a:r>
              <a:rPr lang="es-ES" dirty="0" smtClean="0">
                <a:solidFill>
                  <a:srgbClr val="FF0000"/>
                </a:solidFill>
              </a:rPr>
              <a:t>replicación viral.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Picture 16" descr="virus de la hepatitis 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875116"/>
            <a:ext cx="1217911" cy="1339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357166"/>
            <a:ext cx="80010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Epidemiología por la infección del VHC</a:t>
            </a:r>
          </a:p>
          <a:p>
            <a:endParaRPr lang="es-ES" dirty="0" smtClean="0"/>
          </a:p>
          <a:p>
            <a:r>
              <a:rPr lang="es-ES" b="1" dirty="0" smtClean="0"/>
              <a:t>Transmisión parenteral</a:t>
            </a:r>
          </a:p>
          <a:p>
            <a:endParaRPr lang="es-ES" b="1" dirty="0" smtClean="0"/>
          </a:p>
          <a:p>
            <a:r>
              <a:rPr lang="es-ES" dirty="0" smtClean="0"/>
              <a:t>La hepatitis C constituye el 90 % de las hepatitis </a:t>
            </a:r>
            <a:r>
              <a:rPr lang="es-ES" dirty="0" err="1" smtClean="0"/>
              <a:t>postransfusionales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</a:p>
          <a:p>
            <a:r>
              <a:rPr lang="es-ES" dirty="0" smtClean="0"/>
              <a:t>Otros grupos de riesgo son:</a:t>
            </a:r>
          </a:p>
          <a:p>
            <a:r>
              <a:rPr lang="es-ES" dirty="0" smtClean="0"/>
              <a:t> </a:t>
            </a:r>
          </a:p>
          <a:p>
            <a:r>
              <a:rPr lang="es-ES" dirty="0" smtClean="0"/>
              <a:t>Exposición ocupacional a sangre o derivados, </a:t>
            </a:r>
          </a:p>
          <a:p>
            <a:r>
              <a:rPr lang="es-ES" dirty="0" smtClean="0"/>
              <a:t>los </a:t>
            </a:r>
            <a:r>
              <a:rPr lang="es-ES" dirty="0" err="1" smtClean="0"/>
              <a:t>hemodializados</a:t>
            </a:r>
            <a:r>
              <a:rPr lang="es-ES" dirty="0" smtClean="0"/>
              <a:t> y los drogadictos por vía intravenosa. </a:t>
            </a:r>
          </a:p>
          <a:p>
            <a:endParaRPr lang="es-ES" b="1" dirty="0" smtClean="0"/>
          </a:p>
          <a:p>
            <a:r>
              <a:rPr lang="es-ES" b="1" dirty="0" smtClean="0"/>
              <a:t>Transmisión </a:t>
            </a:r>
            <a:r>
              <a:rPr lang="es-ES" b="1" dirty="0" err="1" smtClean="0"/>
              <a:t>maternofetal</a:t>
            </a:r>
            <a:endParaRPr lang="es-ES" b="1" dirty="0" smtClean="0"/>
          </a:p>
          <a:p>
            <a:endParaRPr lang="es-ES" b="1" dirty="0" smtClean="0"/>
          </a:p>
          <a:p>
            <a:r>
              <a:rPr lang="es-ES" dirty="0" smtClean="0"/>
              <a:t>Por vía vertical es inferior al 5%</a:t>
            </a:r>
          </a:p>
          <a:p>
            <a:endParaRPr lang="es-ES" dirty="0" smtClean="0"/>
          </a:p>
          <a:p>
            <a:r>
              <a:rPr lang="es-ES" b="1" dirty="0" smtClean="0"/>
              <a:t>Relaciones sexuales</a:t>
            </a:r>
          </a:p>
          <a:p>
            <a:endParaRPr lang="es-ES" b="1" dirty="0" smtClean="0"/>
          </a:p>
          <a:p>
            <a:r>
              <a:rPr lang="es-ES" dirty="0" smtClean="0"/>
              <a:t>Transmisión menor al 3 %</a:t>
            </a:r>
          </a:p>
          <a:p>
            <a:endParaRPr lang="es-ES" dirty="0"/>
          </a:p>
        </p:txBody>
      </p:sp>
      <p:pic>
        <p:nvPicPr>
          <p:cNvPr id="3" name="Picture 26" descr="https://encrypted-tbn2.gstatic.com/images?q=tbn:ANd9GcQdxzeED_3QUrc9PWALj9q_lX3gi-W6t0ZgobZRmmIbZDoPPUhe06Da0G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876"/>
            <a:ext cx="1162050" cy="84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214290"/>
            <a:ext cx="85725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Particularidades clínicas por la infección del VHC</a:t>
            </a:r>
          </a:p>
          <a:p>
            <a:endParaRPr lang="es-ES" dirty="0" smtClean="0"/>
          </a:p>
          <a:p>
            <a:r>
              <a:rPr lang="es-ES" dirty="0" smtClean="0"/>
              <a:t>Periodo de incubación varía de 15 a 150 días (media 50 días).</a:t>
            </a:r>
          </a:p>
          <a:p>
            <a:endParaRPr lang="es-ES" dirty="0" smtClean="0"/>
          </a:p>
          <a:p>
            <a:r>
              <a:rPr lang="es-ES" dirty="0" smtClean="0"/>
              <a:t>Manifestaciones clínicas : leves generalmente asintomática. </a:t>
            </a:r>
          </a:p>
          <a:p>
            <a:r>
              <a:rPr lang="es-ES" dirty="0" smtClean="0"/>
              <a:t>Falla hepática aguda rara.</a:t>
            </a:r>
          </a:p>
          <a:p>
            <a:r>
              <a:rPr lang="es-ES" dirty="0" smtClean="0"/>
              <a:t>alta tendencia a la cronicidad. </a:t>
            </a:r>
          </a:p>
          <a:p>
            <a:r>
              <a:rPr lang="es-ES" dirty="0" smtClean="0"/>
              <a:t>Manifestaciones extra hepáticas :  </a:t>
            </a:r>
            <a:r>
              <a:rPr lang="es-ES" dirty="0" err="1" smtClean="0"/>
              <a:t>crioglobulinemia</a:t>
            </a:r>
            <a:endParaRPr lang="es-ES" dirty="0" smtClean="0"/>
          </a:p>
          <a:p>
            <a:r>
              <a:rPr lang="es-ES" dirty="0" smtClean="0"/>
              <a:t>tipo II, </a:t>
            </a:r>
            <a:r>
              <a:rPr lang="es-ES" dirty="0" err="1" smtClean="0"/>
              <a:t>glomerulonefritis</a:t>
            </a:r>
            <a:r>
              <a:rPr lang="es-ES" dirty="0" smtClean="0"/>
              <a:t> membranosa y </a:t>
            </a:r>
            <a:r>
              <a:rPr lang="es-ES" dirty="0" err="1" smtClean="0"/>
              <a:t>membranoproliferativa</a:t>
            </a:r>
            <a:r>
              <a:rPr lang="es-ES" dirty="0" smtClean="0"/>
              <a:t> , púrpura</a:t>
            </a:r>
          </a:p>
          <a:p>
            <a:r>
              <a:rPr lang="es-ES" dirty="0" err="1" smtClean="0"/>
              <a:t>Trombopénica</a:t>
            </a:r>
            <a:r>
              <a:rPr lang="es-ES" dirty="0" smtClean="0"/>
              <a:t> , </a:t>
            </a:r>
            <a:r>
              <a:rPr lang="es-ES" dirty="0" err="1" smtClean="0"/>
              <a:t>porfiria</a:t>
            </a:r>
            <a:r>
              <a:rPr lang="es-ES" dirty="0" smtClean="0"/>
              <a:t> </a:t>
            </a:r>
            <a:r>
              <a:rPr lang="es-ES" dirty="0" err="1" smtClean="0"/>
              <a:t>hepatocutánea</a:t>
            </a:r>
            <a:r>
              <a:rPr lang="es-ES" dirty="0" smtClean="0"/>
              <a:t> tarda, urticaria,</a:t>
            </a:r>
          </a:p>
          <a:p>
            <a:r>
              <a:rPr lang="pt-BR" dirty="0" smtClean="0"/>
              <a:t>eritema nodoso, </a:t>
            </a:r>
            <a:r>
              <a:rPr lang="pt-BR" dirty="0" err="1" smtClean="0"/>
              <a:t>liquen</a:t>
            </a:r>
            <a:r>
              <a:rPr lang="pt-BR" dirty="0" smtClean="0"/>
              <a:t> plano, eritema multiforme ,</a:t>
            </a:r>
            <a:r>
              <a:rPr lang="es-ES" dirty="0" smtClean="0"/>
              <a:t> </a:t>
            </a:r>
            <a:r>
              <a:rPr lang="es-ES" dirty="0" err="1" smtClean="0"/>
              <a:t>panarteritis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29066"/>
            <a:ext cx="2419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929066"/>
            <a:ext cx="2381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929066"/>
            <a:ext cx="2371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500042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Diagnóstico de la infección crónica por el VHC</a:t>
            </a:r>
          </a:p>
          <a:p>
            <a:endParaRPr lang="es-ES" dirty="0" smtClean="0"/>
          </a:p>
          <a:p>
            <a:r>
              <a:rPr lang="es-ES" dirty="0" smtClean="0"/>
              <a:t>anticuerpos contra el VHC :  técnica de ELISA (3.a</a:t>
            </a:r>
          </a:p>
          <a:p>
            <a:r>
              <a:rPr lang="es-ES" dirty="0" smtClean="0"/>
              <a:t>generación) </a:t>
            </a:r>
          </a:p>
          <a:p>
            <a:r>
              <a:rPr lang="es-ES" dirty="0" smtClean="0"/>
              <a:t>confirmación : determinación del ARN del VCH sérico por (PCR).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42910" y="2571744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Diagnóstico histológico de la infección crónica por el VHC</a:t>
            </a:r>
          </a:p>
          <a:p>
            <a:endParaRPr lang="es-ES" dirty="0" smtClean="0"/>
          </a:p>
          <a:p>
            <a:r>
              <a:rPr lang="es-ES" dirty="0" smtClean="0"/>
              <a:t>Biopsia hepática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1785926"/>
            <a:ext cx="8572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Dado que las hepatitis de etiología viral </a:t>
            </a:r>
          </a:p>
          <a:p>
            <a:r>
              <a:rPr lang="es-ES" sz="3200" dirty="0" smtClean="0"/>
              <a:t>son las que con más frecuencia se presentan en la práctica clínica, </a:t>
            </a:r>
          </a:p>
          <a:p>
            <a:r>
              <a:rPr lang="es-ES" sz="3200" dirty="0" smtClean="0"/>
              <a:t>nos referiremos a ellas.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285728"/>
            <a:ext cx="80010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Evolución y pronóstico</a:t>
            </a:r>
          </a:p>
          <a:p>
            <a:endParaRPr lang="es-ES" dirty="0" smtClean="0"/>
          </a:p>
          <a:p>
            <a:r>
              <a:rPr lang="es-ES" dirty="0" smtClean="0"/>
              <a:t>Evolución a la cronicidad  80 %. De los cuales el 20 - 35 % desarrollarán cirrosis .</a:t>
            </a:r>
          </a:p>
          <a:p>
            <a:r>
              <a:rPr lang="es-ES" dirty="0" smtClean="0"/>
              <a:t>Tiempo de evolución a la cirrosis 21 años, y para desarrollar</a:t>
            </a:r>
          </a:p>
          <a:p>
            <a:r>
              <a:rPr lang="es-ES" dirty="0" smtClean="0"/>
              <a:t>carcinoma </a:t>
            </a:r>
            <a:r>
              <a:rPr lang="es-ES" dirty="0" err="1" smtClean="0"/>
              <a:t>hepatocelular</a:t>
            </a:r>
            <a:r>
              <a:rPr lang="es-ES" dirty="0" smtClean="0"/>
              <a:t> , 29 años. Fuerte asociación en caso de </a:t>
            </a:r>
            <a:r>
              <a:rPr lang="es-ES" dirty="0" err="1" smtClean="0"/>
              <a:t>AgHBs</a:t>
            </a:r>
            <a:r>
              <a:rPr lang="es-ES" dirty="0" smtClean="0"/>
              <a:t>  + y alcohol. </a:t>
            </a:r>
          </a:p>
          <a:p>
            <a:endParaRPr lang="es-ES" dirty="0" smtClean="0"/>
          </a:p>
          <a:p>
            <a:r>
              <a:rPr lang="es-ES" dirty="0" smtClean="0"/>
              <a:t>Control ecográfico cada seis meses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42910" y="3286124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Tratamiento</a:t>
            </a:r>
          </a:p>
          <a:p>
            <a:endParaRPr lang="es-ES" dirty="0" smtClean="0"/>
          </a:p>
          <a:p>
            <a:r>
              <a:rPr lang="es-ES" dirty="0" smtClean="0"/>
              <a:t>En general, el tratamiento de las formas sintomáticas es similar a otras formas de hepatitis. </a:t>
            </a:r>
            <a:r>
              <a:rPr lang="es-ES" dirty="0" err="1" smtClean="0"/>
              <a:t>Interferón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857232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Infección crónica por el VHC</a:t>
            </a:r>
          </a:p>
          <a:p>
            <a:endParaRPr lang="es-ES" dirty="0" smtClean="0"/>
          </a:p>
          <a:p>
            <a:r>
              <a:rPr lang="es-ES" dirty="0" smtClean="0"/>
              <a:t>Lo más frecuente es que estos pacientes tengan un curso insidiosamente progresivo, permaneciendo clínicamente asintomáticos muchos años o incluso décadas, a pesar del daño hepático avanzado.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428596" y="3143248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Indicación de tratamiento</a:t>
            </a:r>
          </a:p>
          <a:p>
            <a:r>
              <a:rPr lang="es-ES" dirty="0" smtClean="0"/>
              <a:t>únicamente se trata a los que tienen elevadas las transaminasas y hepatitis crónica al menos moderada en la biopsia.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428604"/>
            <a:ext cx="2613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/>
              <a:t>Tratamiento</a:t>
            </a:r>
            <a:endParaRPr lang="es-ES" sz="3200" b="1" dirty="0"/>
          </a:p>
        </p:txBody>
      </p:sp>
      <p:sp>
        <p:nvSpPr>
          <p:cNvPr id="3" name="2 Rectángulo"/>
          <p:cNvSpPr/>
          <p:nvPr/>
        </p:nvSpPr>
        <p:spPr>
          <a:xfrm>
            <a:off x="571472" y="928670"/>
            <a:ext cx="78581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Gravedad de la enfermedad hepática</a:t>
            </a:r>
            <a:r>
              <a:rPr lang="es-ES" dirty="0" smtClean="0"/>
              <a:t>: </a:t>
            </a:r>
          </a:p>
          <a:p>
            <a:endParaRPr lang="es-ES" dirty="0" smtClean="0"/>
          </a:p>
          <a:p>
            <a:r>
              <a:rPr lang="es-ES" dirty="0" smtClean="0"/>
              <a:t>de forma general se recomienda realizar biopsia hepática en todo paciente que vaya a ser valorado para tratamiento antiviral. </a:t>
            </a:r>
          </a:p>
          <a:p>
            <a:endParaRPr lang="es-ES" dirty="0" smtClean="0"/>
          </a:p>
          <a:p>
            <a:r>
              <a:rPr lang="pt-BR" b="1" dirty="0" smtClean="0"/>
              <a:t>Pautas </a:t>
            </a:r>
            <a:r>
              <a:rPr lang="pt-BR" b="1" dirty="0" err="1" smtClean="0"/>
              <a:t>terapéuticas</a:t>
            </a:r>
            <a:r>
              <a:rPr lang="pt-BR" dirty="0" smtClean="0"/>
              <a:t>:  </a:t>
            </a:r>
          </a:p>
          <a:p>
            <a:endParaRPr lang="pt-BR" dirty="0" smtClean="0"/>
          </a:p>
          <a:p>
            <a:r>
              <a:rPr lang="pt-BR" dirty="0" err="1" smtClean="0"/>
              <a:t>Tratamiento</a:t>
            </a:r>
            <a:r>
              <a:rPr lang="pt-BR" dirty="0" smtClean="0"/>
              <a:t> combinado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IFNpeg</a:t>
            </a:r>
            <a:r>
              <a:rPr lang="pt-BR" dirty="0" smtClean="0"/>
              <a:t> y RBV.</a:t>
            </a:r>
          </a:p>
          <a:p>
            <a:r>
              <a:rPr lang="es-ES" dirty="0" smtClean="0"/>
              <a:t>Se realiza en función del genotipo. </a:t>
            </a:r>
          </a:p>
          <a:p>
            <a:r>
              <a:rPr lang="es-ES" dirty="0" smtClean="0"/>
              <a:t>Los genotipos con peor tasa de respuesta al tratamiento (genotipos 1 y 4) se tratan durante 48 semanas, los de mejor perfil de respuestas (genotipos 2 y 3) se tratan durante 24 semanas.</a:t>
            </a:r>
          </a:p>
          <a:p>
            <a:endParaRPr lang="es-ES" dirty="0" smtClean="0"/>
          </a:p>
          <a:p>
            <a:r>
              <a:rPr lang="es-ES" b="1" dirty="0" smtClean="0"/>
              <a:t>Perspectivas futuras del tratamiento de la hepatitis C</a:t>
            </a:r>
          </a:p>
          <a:p>
            <a:r>
              <a:rPr lang="es-ES" dirty="0" smtClean="0"/>
              <a:t>El tratamiento actualmente recomendado en pacientes con una hepatopatía crónica C es la asociación de </a:t>
            </a:r>
            <a:r>
              <a:rPr lang="es-ES" dirty="0" err="1" smtClean="0"/>
              <a:t>interferón</a:t>
            </a:r>
            <a:r>
              <a:rPr lang="es-ES" dirty="0" smtClean="0"/>
              <a:t> </a:t>
            </a:r>
            <a:r>
              <a:rPr lang="es-ES" dirty="0" err="1" smtClean="0"/>
              <a:t>pegilado</a:t>
            </a:r>
            <a:r>
              <a:rPr lang="es-ES" dirty="0" smtClean="0"/>
              <a:t> y </a:t>
            </a:r>
            <a:r>
              <a:rPr lang="es-ES" dirty="0" err="1" smtClean="0"/>
              <a:t>ribavirina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428604"/>
            <a:ext cx="814393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sz="3200" b="1" dirty="0" smtClean="0"/>
              <a:t>Infección por el VHD </a:t>
            </a:r>
          </a:p>
          <a:p>
            <a:endParaRPr lang="es-ES" dirty="0" smtClean="0"/>
          </a:p>
          <a:p>
            <a:endParaRPr lang="es-ES" b="1" dirty="0" smtClean="0"/>
          </a:p>
          <a:p>
            <a:endParaRPr lang="es-ES" dirty="0" smtClean="0"/>
          </a:p>
          <a:p>
            <a:r>
              <a:rPr lang="es-ES" dirty="0" smtClean="0"/>
              <a:t>El VHD es un virus defectivo que necesita de la colaboración del VHB para ser infectante y patógeno. Está formado por un ARN </a:t>
            </a:r>
            <a:r>
              <a:rPr lang="es-ES" dirty="0" err="1" smtClean="0"/>
              <a:t>unicatenario</a:t>
            </a:r>
            <a:r>
              <a:rPr lang="es-ES" dirty="0" smtClean="0"/>
              <a:t> al que está asociado el antígeno 5, y todo ello recubierto por el </a:t>
            </a:r>
            <a:r>
              <a:rPr lang="es-ES" dirty="0" err="1" smtClean="0"/>
              <a:t>AgHBs</a:t>
            </a:r>
            <a:r>
              <a:rPr lang="es-ES" dirty="0" smtClean="0"/>
              <a:t> del VHB.</a:t>
            </a:r>
          </a:p>
          <a:p>
            <a:r>
              <a:rPr lang="es-ES" dirty="0" smtClean="0"/>
              <a:t>Aunque el VHD necesita de la colaboración</a:t>
            </a:r>
          </a:p>
          <a:p>
            <a:r>
              <a:rPr lang="es-ES" dirty="0" smtClean="0"/>
              <a:t>del VHB para ser infectante, sin embargo, puede existir replicación intracelular del ARN del VHD  sin el VHB. </a:t>
            </a:r>
          </a:p>
          <a:p>
            <a:r>
              <a:rPr lang="es-ES" dirty="0" smtClean="0"/>
              <a:t>El VHD puede aparecer simultáneamente con el VHB</a:t>
            </a:r>
          </a:p>
          <a:p>
            <a:r>
              <a:rPr lang="es-ES" dirty="0" smtClean="0"/>
              <a:t>(</a:t>
            </a:r>
            <a:r>
              <a:rPr lang="es-ES" dirty="0" err="1" smtClean="0"/>
              <a:t>coinfección</a:t>
            </a:r>
            <a:r>
              <a:rPr lang="es-ES" dirty="0" smtClean="0"/>
              <a:t> B y D) o infectar a una persona con una infección crónica</a:t>
            </a:r>
          </a:p>
          <a:p>
            <a:r>
              <a:rPr lang="es-ES" dirty="0" smtClean="0"/>
              <a:t>por VHB (</a:t>
            </a:r>
            <a:r>
              <a:rPr lang="es-ES" dirty="0" err="1" smtClean="0"/>
              <a:t>sobreinfección</a:t>
            </a:r>
            <a:r>
              <a:rPr lang="es-ES" dirty="0" smtClean="0"/>
              <a:t> D)</a:t>
            </a:r>
            <a:endParaRPr lang="es-ES" dirty="0"/>
          </a:p>
        </p:txBody>
      </p:sp>
      <p:pic>
        <p:nvPicPr>
          <p:cNvPr id="32770" name="Picture 2" descr="http://virology-online.com/viruses/hepat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14290"/>
            <a:ext cx="2928958" cy="1946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3357562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Los marcadores de los que se dispone para el estudio de la infección por VHD son:</a:t>
            </a:r>
          </a:p>
          <a:p>
            <a:r>
              <a:rPr lang="es-ES" dirty="0" smtClean="0"/>
              <a:t>HD-antígeno, ARN-VHD y los anticuerpos anti-HD.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3314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1" y="328259"/>
            <a:ext cx="2928958" cy="284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428604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Epidemiología</a:t>
            </a:r>
          </a:p>
          <a:p>
            <a:endParaRPr lang="es-ES" dirty="0" smtClean="0"/>
          </a:p>
          <a:p>
            <a:r>
              <a:rPr lang="es-ES" dirty="0" smtClean="0"/>
              <a:t>La infección por VHD sigue dos patrones epidemiológicos. </a:t>
            </a:r>
          </a:p>
          <a:p>
            <a:r>
              <a:rPr lang="es-ES" dirty="0" smtClean="0"/>
              <a:t>En países mediterráneos, la infección es endémica entre los pacientes que tienen hepatitis B, y parece que la enfermedad se transmite por contacto íntimo.</a:t>
            </a:r>
          </a:p>
          <a:p>
            <a:endParaRPr lang="es-ES" dirty="0" smtClean="0"/>
          </a:p>
          <a:p>
            <a:r>
              <a:rPr lang="es-ES" dirty="0" smtClean="0"/>
              <a:t>En áreas no endémicas, la infección está confinada, sobre todo, en drogadictos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428596" y="3164681"/>
            <a:ext cx="8215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Particularidades clínicas de la infección por el VHD</a:t>
            </a:r>
          </a:p>
          <a:p>
            <a:endParaRPr lang="es-ES" dirty="0" smtClean="0"/>
          </a:p>
          <a:p>
            <a:r>
              <a:rPr lang="es-ES" dirty="0" smtClean="0"/>
              <a:t>En la </a:t>
            </a:r>
            <a:r>
              <a:rPr lang="es-ES" dirty="0" err="1" smtClean="0"/>
              <a:t>coinfección</a:t>
            </a:r>
            <a:r>
              <a:rPr lang="es-ES" dirty="0" smtClean="0"/>
              <a:t>  B –D ,  mayor riesgo de hepatitis fulminante, sobre todo en drogadictos.</a:t>
            </a:r>
          </a:p>
          <a:p>
            <a:endParaRPr lang="es-ES" dirty="0" smtClean="0"/>
          </a:p>
          <a:p>
            <a:r>
              <a:rPr lang="es-ES" dirty="0" smtClean="0"/>
              <a:t>En la </a:t>
            </a:r>
            <a:r>
              <a:rPr lang="es-ES" dirty="0" err="1" smtClean="0"/>
              <a:t>sobreinfección</a:t>
            </a:r>
            <a:r>
              <a:rPr lang="es-ES" dirty="0" smtClean="0"/>
              <a:t> D  la probabilidad de fallo hepático grave aumenta</a:t>
            </a:r>
          </a:p>
          <a:p>
            <a:r>
              <a:rPr lang="es-ES" dirty="0" smtClean="0"/>
              <a:t>hasta un 20 % ,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142852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Diagnóstico</a:t>
            </a:r>
          </a:p>
          <a:p>
            <a:endParaRPr lang="es-ES" dirty="0" smtClean="0"/>
          </a:p>
          <a:p>
            <a:r>
              <a:rPr lang="es-ES" dirty="0" smtClean="0"/>
              <a:t>El diagnóstico : Marcadores del virus B y virus D,</a:t>
            </a:r>
          </a:p>
          <a:p>
            <a:r>
              <a:rPr lang="es-ES" dirty="0" smtClean="0"/>
              <a:t> en la </a:t>
            </a:r>
            <a:r>
              <a:rPr lang="es-ES" dirty="0" err="1" smtClean="0">
                <a:solidFill>
                  <a:srgbClr val="0070C0"/>
                </a:solidFill>
              </a:rPr>
              <a:t>coinfección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smtClean="0"/>
              <a:t>se encontrará el </a:t>
            </a:r>
            <a:r>
              <a:rPr lang="es-ES" b="1" dirty="0" err="1" smtClean="0">
                <a:solidFill>
                  <a:srgbClr val="0070C0"/>
                </a:solidFill>
              </a:rPr>
              <a:t>IgM</a:t>
            </a:r>
            <a:r>
              <a:rPr lang="es-ES" b="1" dirty="0" smtClean="0">
                <a:solidFill>
                  <a:srgbClr val="0070C0"/>
                </a:solidFill>
              </a:rPr>
              <a:t> anti-</a:t>
            </a:r>
            <a:r>
              <a:rPr lang="es-ES" b="1" dirty="0" err="1" smtClean="0">
                <a:solidFill>
                  <a:srgbClr val="0070C0"/>
                </a:solidFill>
              </a:rPr>
              <a:t>Hbc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</a:p>
          <a:p>
            <a:r>
              <a:rPr lang="es-ES" dirty="0" smtClean="0"/>
              <a:t>en  la  </a:t>
            </a:r>
            <a:r>
              <a:rPr lang="es-ES" dirty="0" err="1" smtClean="0">
                <a:solidFill>
                  <a:srgbClr val="FF0000"/>
                </a:solidFill>
              </a:rPr>
              <a:t>sobreinfección</a:t>
            </a:r>
            <a:r>
              <a:rPr lang="es-ES" dirty="0" smtClean="0">
                <a:solidFill>
                  <a:srgbClr val="FF0000"/>
                </a:solidFill>
              </a:rPr>
              <a:t>  el   </a:t>
            </a:r>
            <a:r>
              <a:rPr lang="es-ES" b="1" dirty="0" err="1" smtClean="0">
                <a:solidFill>
                  <a:srgbClr val="FF0000"/>
                </a:solidFill>
              </a:rPr>
              <a:t>IgG</a:t>
            </a:r>
            <a:r>
              <a:rPr lang="es-ES" b="1" dirty="0" smtClean="0">
                <a:solidFill>
                  <a:srgbClr val="FF0000"/>
                </a:solidFill>
              </a:rPr>
              <a:t> anti-</a:t>
            </a:r>
            <a:r>
              <a:rPr lang="es-ES" b="1" dirty="0" err="1" smtClean="0">
                <a:solidFill>
                  <a:srgbClr val="FF0000"/>
                </a:solidFill>
              </a:rPr>
              <a:t>Hbc.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57158" y="1785926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Profilaxis</a:t>
            </a:r>
          </a:p>
          <a:p>
            <a:r>
              <a:rPr lang="es-ES" dirty="0" smtClean="0"/>
              <a:t>La profilaxis se realiza vacunando a los individuos susceptibles frente</a:t>
            </a:r>
          </a:p>
          <a:p>
            <a:r>
              <a:rPr lang="es-ES" dirty="0" smtClean="0"/>
              <a:t>al virus B.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57158" y="2786058"/>
            <a:ext cx="807249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Infección crónica por el VHD</a:t>
            </a:r>
          </a:p>
          <a:p>
            <a:endParaRPr lang="es-ES" dirty="0" smtClean="0"/>
          </a:p>
          <a:p>
            <a:r>
              <a:rPr lang="es-ES" dirty="0" smtClean="0"/>
              <a:t>La infección crónica por VHD es más grave que la infección  sola por  VHB,</a:t>
            </a:r>
          </a:p>
          <a:p>
            <a:r>
              <a:rPr lang="es-ES" dirty="0" err="1" smtClean="0"/>
              <a:t>Evolucion</a:t>
            </a:r>
            <a:r>
              <a:rPr lang="es-ES" dirty="0" smtClean="0"/>
              <a:t> a la cirrosis  50 % en 5-7 años.</a:t>
            </a:r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57158" y="4572008"/>
            <a:ext cx="79296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Tratamiento : </a:t>
            </a:r>
          </a:p>
          <a:p>
            <a:endParaRPr lang="es-ES" dirty="0" smtClean="0"/>
          </a:p>
          <a:p>
            <a:r>
              <a:rPr lang="es-ES" dirty="0" smtClean="0"/>
              <a:t>El único medicamento recomendado para el tratamiento de la infección por virus de hepatitis D es el </a:t>
            </a:r>
            <a:r>
              <a:rPr lang="es-ES" dirty="0" err="1" smtClean="0"/>
              <a:t>interferón</a:t>
            </a:r>
            <a:r>
              <a:rPr lang="es-ES" dirty="0" smtClean="0"/>
              <a:t> a,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285729"/>
            <a:ext cx="835824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Infección por el VHE</a:t>
            </a:r>
          </a:p>
          <a:p>
            <a:endParaRPr lang="es-ES" dirty="0" smtClean="0"/>
          </a:p>
          <a:p>
            <a:r>
              <a:rPr lang="es-ES" dirty="0" smtClean="0"/>
              <a:t>El virus de la hepatitis E es un virus ARN parecido al VHA, </a:t>
            </a:r>
          </a:p>
          <a:p>
            <a:r>
              <a:rPr lang="es-ES" dirty="0" smtClean="0"/>
              <a:t>género </a:t>
            </a:r>
            <a:r>
              <a:rPr lang="es-ES" dirty="0" err="1" smtClean="0"/>
              <a:t>herpexvirus</a:t>
            </a:r>
            <a:r>
              <a:rPr lang="es-ES" dirty="0" smtClean="0"/>
              <a:t>  , familia </a:t>
            </a:r>
            <a:r>
              <a:rPr lang="es-ES" dirty="0" err="1" smtClean="0"/>
              <a:t>Caliciviridae</a:t>
            </a:r>
            <a:r>
              <a:rPr lang="es-ES" dirty="0" smtClean="0"/>
              <a:t>. </a:t>
            </a:r>
          </a:p>
          <a:p>
            <a:r>
              <a:rPr lang="es-ES" dirty="0" smtClean="0"/>
              <a:t>El virus se elimina por heces en la fase tardía del periodo de incubación, que es de unas 5-6 semanas.</a:t>
            </a:r>
          </a:p>
          <a:p>
            <a:r>
              <a:rPr lang="es-ES" dirty="0" smtClean="0"/>
              <a:t>Se pueden observar tanto anticuerpos de tipo </a:t>
            </a:r>
            <a:r>
              <a:rPr lang="es-ES" dirty="0" err="1" smtClean="0"/>
              <a:t>IgM</a:t>
            </a:r>
            <a:r>
              <a:rPr lang="es-ES" dirty="0" smtClean="0"/>
              <a:t> como de tipo </a:t>
            </a:r>
            <a:r>
              <a:rPr lang="es-ES" dirty="0" err="1" smtClean="0"/>
              <a:t>IgG</a:t>
            </a:r>
            <a:endParaRPr lang="es-ES" dirty="0" smtClean="0"/>
          </a:p>
          <a:p>
            <a:r>
              <a:rPr lang="es-ES" dirty="0" smtClean="0"/>
              <a:t>anti-VHE.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428596" y="3357562"/>
            <a:ext cx="82868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Epidemiología</a:t>
            </a:r>
          </a:p>
          <a:p>
            <a:endParaRPr lang="es-ES" dirty="0" smtClean="0"/>
          </a:p>
          <a:p>
            <a:r>
              <a:rPr lang="es-ES" dirty="0" smtClean="0"/>
              <a:t>El mecanismo principal de transmisión es fecal-oral, pareciéndose al</a:t>
            </a:r>
          </a:p>
          <a:p>
            <a:r>
              <a:rPr lang="es-ES" dirty="0" smtClean="0"/>
              <a:t>VHA. Los brotes epidémicos de hepatitis E se han dado en países poco desarrollados.</a:t>
            </a:r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285728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Clínica de la infección por VHE</a:t>
            </a:r>
          </a:p>
          <a:p>
            <a:endParaRPr lang="es-ES" dirty="0" smtClean="0"/>
          </a:p>
          <a:p>
            <a:r>
              <a:rPr lang="es-ES" dirty="0" smtClean="0"/>
              <a:t>La infección por VHE ocurre sobre todo en jóvenes-adultos, dando </a:t>
            </a:r>
            <a:r>
              <a:rPr lang="es-ES" dirty="0" err="1" smtClean="0"/>
              <a:t>lu</a:t>
            </a:r>
            <a:r>
              <a:rPr lang="es-ES" dirty="0" smtClean="0"/>
              <a:t> gar a un cuadro de hepatitis </a:t>
            </a:r>
            <a:r>
              <a:rPr lang="es-ES" dirty="0" err="1" smtClean="0"/>
              <a:t>colestásica</a:t>
            </a:r>
            <a:r>
              <a:rPr lang="es-ES" dirty="0" smtClean="0"/>
              <a:t>. </a:t>
            </a:r>
          </a:p>
          <a:p>
            <a:r>
              <a:rPr lang="es-ES" dirty="0" smtClean="0"/>
              <a:t>No evoluciona a la cronicidad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428596" y="1928803"/>
            <a:ext cx="80010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Diagnóstico</a:t>
            </a:r>
          </a:p>
          <a:p>
            <a:endParaRPr lang="es-ES" dirty="0" smtClean="0"/>
          </a:p>
          <a:p>
            <a:r>
              <a:rPr lang="es-ES" dirty="0" smtClean="0"/>
              <a:t>El diagnóstico de infección aguda por VHE se hace por </a:t>
            </a:r>
          </a:p>
          <a:p>
            <a:r>
              <a:rPr lang="es-ES" dirty="0" err="1" smtClean="0"/>
              <a:t>IgM</a:t>
            </a:r>
            <a:r>
              <a:rPr lang="es-ES" dirty="0" smtClean="0"/>
              <a:t> anti-VHE. </a:t>
            </a:r>
          </a:p>
          <a:p>
            <a:r>
              <a:rPr lang="es-ES" dirty="0" smtClean="0"/>
              <a:t>La detección de </a:t>
            </a:r>
            <a:r>
              <a:rPr lang="es-ES" dirty="0" err="1" smtClean="0"/>
              <a:t>IgG</a:t>
            </a:r>
            <a:r>
              <a:rPr lang="es-ES" dirty="0" smtClean="0"/>
              <a:t> anti-VHE es indicativo de infección pasada e inmunidad permanente.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14282" y="1785926"/>
            <a:ext cx="864399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Advisory Committee on Immunization Practices (ACIP) Centers for Disease Control and Prevention (CDC). Update: Prevention of hepatitis A after exposure to hepatitis A virus and in international travelers. Updated recommendations of the Advisory Committee on Immunization Practices (ACIP).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MMWR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Morb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Mortal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Wkly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Rep. 2007;56(41):1080-4.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PMID: 17947967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Texto completo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Advisory Committee on Immunization Practices (ACIP), Fiore AE,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Wasley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A, Bell BP. Prevention of hepatitis A through active or passive immunization: recommendations of the Advisory Committee on Immunization Practices (ACIP). MMWR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Recomm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Rep. 2006;55(RR-7):1-23.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PMID: 16708058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Texto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completo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American Academy of Pediatrics Committee on Infectious Diseases. Recommendations for administering hepatitis A vaccine to contacts of international adoptees.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Pediatrics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2011;128(4):803-4.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PMID: 21949136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Texto completo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Bernaola Iturbe E, Giménez Sánchez F, Baca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Cots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M, De Juan Martín F, Diez Domingo J, Garcés Sánchez M, et al.; Asociación Española de Pediatría. Calendario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vacunal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 la Asociación Española de Pediatría: Recomendaciones 2009.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Pediatr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Barc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 2009;70(1):72-82.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PMID: 19174124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British Columbia Ministry of Health. BC Guidelines &amp; Protocols [Internet]. Viral Hepatitis Testing; 2012 [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acceso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30/06/2014].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Disponible en: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/>
              </a:rPr>
              <a:t>http://www.bcguidelines.ca/guideline_vihep.html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Clinical Effectiveness Group. British Association of Sexual Health and HIV. United Kingdom National Guideline on the Management of the Viral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Hepatitides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A, B &amp; C 2008.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Texto completo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Domínguez A, Oviedo M, Carmona G,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Jansá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JM,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Borrás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E,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Salleras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L, et al.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Epidemiology of hepatitis A before and after the introduction of a universal vaccination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programme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in Catalonia, Spain.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 Viral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Hepat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2008;15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Suppl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2:51-6.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1"/>
              </a:rPr>
              <a:t>PMID: 18837835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Gluud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LL,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Gluud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C. Meta-analyses on viral hepatitis. Infect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Dis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Clin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North Am. 2009;23(2):315-30.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2"/>
              </a:rPr>
              <a:t>PMID: 19393912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Gujral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H,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Collantes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RS. Understanding viral hepatitis: a guide for primary care.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Nurse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Pract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2009;34(12):23-31;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quiz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31-2.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3"/>
              </a:rPr>
              <a:t>PMID: 19952584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Irving GJ, Holden J, Yang R, Pope D. Hepatitis A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immunisation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in persons not previously exposed to hepatitis A. Cochrane Database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Syst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Rev. 2012;7:CD009051.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4"/>
              </a:rPr>
              <a:t>PMID: 22786522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5"/>
              </a:rPr>
              <a:t>Texto completo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Jacobsen KH,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Wiersma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ST. Hepatitis A virus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seroprevalence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by age and world region, 1990 and 2005. Vaccine. 2010;28(41):6653-7.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6"/>
              </a:rPr>
              <a:t>PMID: 20723630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14282" y="4143380"/>
            <a:ext cx="866024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Jayakumar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S,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Chowdhury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R, Ye C,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Karvellas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CJ.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Fulminant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viral hepatitis.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Crit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Care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Clin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2013;29(3):677-97.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7"/>
              </a:rPr>
              <a:t>PMID: 23830658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Jeong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SH, Lee HS. Hepatitis A: clinical manifestations and management.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Intervirology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2010;53(1):15-9.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8"/>
              </a:rPr>
              <a:t>PMID: 20068336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Lavanchy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D. Viral hepatitis: global goals for vaccination. J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Clin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Virol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2012;55(4):296-302.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9"/>
              </a:rPr>
              <a:t>PMID: 22999800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Liu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JP,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Nikolova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D,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Fei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Y. Inmunoglobulinas para prevenir la hepatitis A (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Revision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Cochrane traducida). En: Biblioteca Cochrane Plus 2009 Número 3. Oxford: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Update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Software Ltd. Disponible en: http://www.update-software.com. (Traducida de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Cochrane Library, 2009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Issue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 Art no. CD004181.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Chichester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UK: John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Wiley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&amp;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Sons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Ltd.).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0"/>
              </a:rPr>
              <a:t>Texto completo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Matheny SC,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Kingery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JE. Hepatitis A. Am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Fam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Physician.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2012;86(11):1027-34;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quiz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1010-2.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1"/>
              </a:rPr>
              <a:t>PMID: 23198670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2"/>
              </a:rPr>
              <a:t>Texto completo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Mohd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Hanafiah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K, Jacobsen KH,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Wiersma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ST. Challenges to mapping the health risk of hepatitis A virus infection.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 Health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Geogr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2011;10:57.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3"/>
              </a:rPr>
              <a:t>PMID: 22008459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4"/>
              </a:rPr>
              <a:t>Texto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4"/>
              </a:rPr>
              <a:t>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4"/>
              </a:rPr>
              <a:t>completo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New York State Department of Health. Hepatitis A. New York (NY): New York State Department of Health; 2007 (NGC).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Ott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JJ, Irving G,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Wiersma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ST. Long-term protective effects of hepatitis A vaccines. A systematic review. Vaccine. 2012;31(1):3-11.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5"/>
              </a:rPr>
              <a:t>PMID: 22609026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6"/>
              </a:rPr>
              <a:t>Texto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6"/>
              </a:rPr>
              <a:t>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6"/>
              </a:rPr>
              <a:t>completo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Pintó RM,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D'Andrea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L, Pérez-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Rodriguez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FJ,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Costafreda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MI,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Ribes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E,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Guix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S, et al.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Hepatitis A virus evolution and the potential emergence of new variants escaping the presently available vaccines.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Future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Microbiol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2012;7(3):331-46.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7"/>
              </a:rPr>
              <a:t>PMID: 22393888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Torner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N,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Broner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S, Martinez A, Godoy P,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Batalla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J, Dominguez A; Hepatitis A Surveillance Group of Catalonia. Hepatitis A outbreaks: the effect of a mass vaccination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programme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 Viral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Hepat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2011;18(4):e1-4.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8"/>
              </a:rPr>
              <a:t>PMID: 21129127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34" y="114298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Bibliografía :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uario\Mis documentos\Mis imágenes\fondo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8929718" cy="5500726"/>
          </a:xfrm>
          <a:prstGeom prst="rect">
            <a:avLst/>
          </a:prstGeom>
          <a:noFill/>
        </p:spPr>
      </p:pic>
      <p:sp>
        <p:nvSpPr>
          <p:cNvPr id="3" name="2 Rectángulo redondeado"/>
          <p:cNvSpPr/>
          <p:nvPr/>
        </p:nvSpPr>
        <p:spPr>
          <a:xfrm>
            <a:off x="6215074" y="857232"/>
            <a:ext cx="2428892" cy="71438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Muy escasa </a:t>
            </a:r>
            <a:r>
              <a:rPr lang="es-ES" sz="1600" dirty="0" err="1" smtClean="0">
                <a:solidFill>
                  <a:schemeClr val="tx1"/>
                </a:solidFill>
              </a:rPr>
              <a:t>Resp</a:t>
            </a:r>
            <a:r>
              <a:rPr lang="es-ES" sz="16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Inmune.</a:t>
            </a:r>
          </a:p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Portador sano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215074" y="1785926"/>
            <a:ext cx="2428892" cy="71438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Escasa </a:t>
            </a:r>
            <a:r>
              <a:rPr lang="es-ES" dirty="0" err="1" smtClean="0">
                <a:solidFill>
                  <a:schemeClr val="tx1"/>
                </a:solidFill>
              </a:rPr>
              <a:t>Resp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Persistencia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215074" y="2786058"/>
            <a:ext cx="2428892" cy="71438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Resp</a:t>
            </a:r>
            <a:r>
              <a:rPr lang="es-ES" dirty="0" smtClean="0">
                <a:solidFill>
                  <a:schemeClr val="tx1"/>
                </a:solidFill>
              </a:rPr>
              <a:t>. Insuficiente.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Hepatitis activa.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215074" y="3786190"/>
            <a:ext cx="2428892" cy="71438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Resp</a:t>
            </a:r>
            <a:r>
              <a:rPr lang="es-ES" dirty="0" smtClean="0">
                <a:solidFill>
                  <a:schemeClr val="tx1"/>
                </a:solidFill>
              </a:rPr>
              <a:t>. Equilibrada.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Curación.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215074" y="4786322"/>
            <a:ext cx="2428892" cy="71438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Resp</a:t>
            </a:r>
            <a:r>
              <a:rPr lang="es-ES" dirty="0" smtClean="0">
                <a:solidFill>
                  <a:schemeClr val="tx1"/>
                </a:solidFill>
              </a:rPr>
              <a:t>. Exagerada.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Fulminante.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429124" y="1214422"/>
            <a:ext cx="1214446" cy="385765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Sistema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Inmune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1071538" y="1214422"/>
            <a:ext cx="1214446" cy="3857652"/>
          </a:xfrm>
          <a:prstGeom prst="roundRect">
            <a:avLst/>
          </a:prstGeom>
          <a:gradFill flip="none" rotWithShape="1">
            <a:gsLst>
              <a:gs pos="0">
                <a:srgbClr val="ACF4FE">
                  <a:shade val="30000"/>
                  <a:satMod val="115000"/>
                </a:srgbClr>
              </a:gs>
              <a:gs pos="50000">
                <a:srgbClr val="ACF4FE">
                  <a:shade val="67500"/>
                  <a:satMod val="115000"/>
                </a:srgbClr>
              </a:gs>
              <a:gs pos="100000">
                <a:srgbClr val="ACF4FE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FF0000"/>
                </a:solidFill>
              </a:rPr>
              <a:t>Virus 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17" name="16 Flecha izquierda y derecha"/>
          <p:cNvSpPr/>
          <p:nvPr/>
        </p:nvSpPr>
        <p:spPr>
          <a:xfrm>
            <a:off x="2143108" y="2786058"/>
            <a:ext cx="2286016" cy="857256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Interacción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0" y="571480"/>
            <a:ext cx="3571868" cy="64294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214282" y="642918"/>
            <a:ext cx="3004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Objetivo del virus. 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0" y="1714488"/>
            <a:ext cx="3571868" cy="64294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285720" y="1857364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Utilizar  a la </a:t>
            </a:r>
            <a:r>
              <a:rPr lang="es-ES" dirty="0" err="1" smtClean="0">
                <a:solidFill>
                  <a:schemeClr val="bg1"/>
                </a:solidFill>
              </a:rPr>
              <a:t>cél</a:t>
            </a:r>
            <a:r>
              <a:rPr lang="es-ES" dirty="0" smtClean="0">
                <a:solidFill>
                  <a:schemeClr val="bg1"/>
                </a:solidFill>
              </a:rPr>
              <a:t>. Hepática.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0" y="3786190"/>
            <a:ext cx="3571868" cy="64294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214282" y="3929066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Eludir al sistema inmune.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26" name="25 Conector recto de flecha"/>
          <p:cNvCxnSpPr>
            <a:endCxn id="3" idx="1"/>
          </p:cNvCxnSpPr>
          <p:nvPr/>
        </p:nvCxnSpPr>
        <p:spPr>
          <a:xfrm flipV="1">
            <a:off x="5643570" y="1214422"/>
            <a:ext cx="571504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endCxn id="9" idx="1"/>
          </p:cNvCxnSpPr>
          <p:nvPr/>
        </p:nvCxnSpPr>
        <p:spPr>
          <a:xfrm flipV="1">
            <a:off x="5643570" y="2143116"/>
            <a:ext cx="571504" cy="1428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endCxn id="10" idx="1"/>
          </p:cNvCxnSpPr>
          <p:nvPr/>
        </p:nvCxnSpPr>
        <p:spPr>
          <a:xfrm>
            <a:off x="5643570" y="2786058"/>
            <a:ext cx="571504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endCxn id="11" idx="1"/>
          </p:cNvCxnSpPr>
          <p:nvPr/>
        </p:nvCxnSpPr>
        <p:spPr>
          <a:xfrm rot="16200000" flipH="1">
            <a:off x="5643570" y="3571876"/>
            <a:ext cx="571504" cy="5715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endCxn id="12" idx="1"/>
          </p:cNvCxnSpPr>
          <p:nvPr/>
        </p:nvCxnSpPr>
        <p:spPr>
          <a:xfrm rot="16200000" flipH="1">
            <a:off x="5500694" y="4429132"/>
            <a:ext cx="857256" cy="5715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4714876" y="4286256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+</a:t>
            </a:r>
            <a:endParaRPr lang="es-ES" sz="4400" dirty="0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786314" y="1214422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-</a:t>
            </a:r>
            <a:endParaRPr lang="es-ES" sz="4400" dirty="0">
              <a:solidFill>
                <a:schemeClr val="bg1"/>
              </a:solidFill>
            </a:endParaRPr>
          </a:p>
        </p:txBody>
      </p:sp>
      <p:sp>
        <p:nvSpPr>
          <p:cNvPr id="46" name="45 Flecha izquierda y derecha"/>
          <p:cNvSpPr/>
          <p:nvPr/>
        </p:nvSpPr>
        <p:spPr>
          <a:xfrm>
            <a:off x="2000232" y="4429132"/>
            <a:ext cx="2714644" cy="1571636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De esta interacción </a:t>
            </a:r>
          </a:p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Surgen las formas clínicas</a:t>
            </a:r>
            <a:r>
              <a:rPr lang="es-ES" sz="1400" dirty="0" smtClean="0"/>
              <a:t>.</a:t>
            </a:r>
            <a:endParaRPr lang="es-ES" sz="1400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7158" y="714356"/>
            <a:ext cx="786211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Información que el alumno puede obtener en la red informática.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Centers for Disease Control and Prevention. Yellow Book 2012. Available at: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http://wwwnc.cdc.gov/travel/yellowbook/2012/chapter-3-infectious-diseases-related-to-travel/hepatitis-a.htm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Clinical Effectiveness Group. British Association of Sexual Health and HIV. United Kingdom National Guideline on the Management of the Viral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Hepatitides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A, B &amp; C 2008.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Texto completo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Matheny SC,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Kingery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JE. Hepatitis A. Am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Physician.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2012;86(11):1027-34;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quiz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1010-2.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PMID: 23198670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Texto completo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Thomas D,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Zoulim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F. New challenges in viral hepatitis. Gut. 2012 May;61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Suppl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1:i1-5.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10.1136/gutjnl-2012-302122.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Review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PMID: 22504915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14348" y="428604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/>
              <a:t>HEPATITIS </a:t>
            </a:r>
            <a:r>
              <a:rPr lang="es-ES" sz="3600" b="1" dirty="0" smtClean="0"/>
              <a:t> viral aguda.</a:t>
            </a:r>
            <a:endParaRPr lang="es-ES" sz="3600" b="1" dirty="0"/>
          </a:p>
        </p:txBody>
      </p:sp>
      <p:sp>
        <p:nvSpPr>
          <p:cNvPr id="6" name="5 Rectángulo"/>
          <p:cNvSpPr/>
          <p:nvPr/>
        </p:nvSpPr>
        <p:spPr>
          <a:xfrm>
            <a:off x="571472" y="1714488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hepatitis </a:t>
            </a:r>
            <a:r>
              <a:rPr lang="es-ES" dirty="0" smtClean="0"/>
              <a:t>viral aguda es </a:t>
            </a:r>
            <a:r>
              <a:rPr lang="es-ES" dirty="0"/>
              <a:t>una enfermedad sistémica </a:t>
            </a:r>
            <a:endParaRPr lang="es-ES" dirty="0" smtClean="0"/>
          </a:p>
          <a:p>
            <a:r>
              <a:rPr lang="es-ES" dirty="0" smtClean="0"/>
              <a:t>que </a:t>
            </a:r>
            <a:r>
              <a:rPr lang="es-ES" dirty="0"/>
              <a:t>afecta </a:t>
            </a:r>
            <a:r>
              <a:rPr lang="es-ES" dirty="0" smtClean="0"/>
              <a:t>preferente </a:t>
            </a:r>
            <a:r>
              <a:rPr lang="es-ES" dirty="0"/>
              <a:t>al hígado </a:t>
            </a:r>
            <a:endParaRPr lang="es-ES" dirty="0" smtClean="0"/>
          </a:p>
          <a:p>
            <a:r>
              <a:rPr lang="es-ES" dirty="0" smtClean="0"/>
              <a:t>Y que </a:t>
            </a:r>
            <a:r>
              <a:rPr lang="es-ES" dirty="0"/>
              <a:t>está </a:t>
            </a:r>
            <a:r>
              <a:rPr lang="es-ES" dirty="0" smtClean="0"/>
              <a:t>causada por varios: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642910" y="2714620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Virus </a:t>
            </a:r>
            <a:r>
              <a:rPr lang="es-ES" dirty="0" err="1" smtClean="0">
                <a:solidFill>
                  <a:schemeClr val="tx1">
                    <a:lumMod val="95000"/>
                  </a:schemeClr>
                </a:solidFill>
              </a:rPr>
              <a:t>Hepatotropos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 ( A , B , C ,Delta, E , G ) </a:t>
            </a:r>
          </a:p>
          <a:p>
            <a:pPr lvl="1"/>
            <a:endParaRPr lang="es-ES" dirty="0" smtClean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Virus no </a:t>
            </a:r>
            <a:r>
              <a:rPr lang="es-ES" dirty="0" err="1" smtClean="0">
                <a:solidFill>
                  <a:schemeClr val="tx1">
                    <a:lumMod val="95000"/>
                  </a:schemeClr>
                </a:solidFill>
              </a:rPr>
              <a:t>Hepatotropos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 ( </a:t>
            </a:r>
            <a:r>
              <a:rPr lang="es-ES" dirty="0" err="1" smtClean="0">
                <a:solidFill>
                  <a:schemeClr val="tx1">
                    <a:lumMod val="95000"/>
                  </a:schemeClr>
                </a:solidFill>
              </a:rPr>
              <a:t>Citomegalovirus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 , Epstein-</a:t>
            </a:r>
            <a:r>
              <a:rPr lang="es-ES" dirty="0" err="1" smtClean="0">
                <a:solidFill>
                  <a:schemeClr val="tx1">
                    <a:lumMod val="95000"/>
                  </a:schemeClr>
                </a:solidFill>
              </a:rPr>
              <a:t>Barr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 , Herpes simplex adenovirus , </a:t>
            </a:r>
            <a:r>
              <a:rPr lang="es-ES" dirty="0" err="1" smtClean="0">
                <a:solidFill>
                  <a:schemeClr val="tx1">
                    <a:lumMod val="95000"/>
                  </a:schemeClr>
                </a:solidFill>
              </a:rPr>
              <a:t>coxsackie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 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857232"/>
            <a:ext cx="79296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cuadro clínico típico </a:t>
            </a:r>
            <a:r>
              <a:rPr lang="es-ES" dirty="0" smtClean="0"/>
              <a:t>es </a:t>
            </a:r>
            <a:r>
              <a:rPr lang="es-ES" dirty="0"/>
              <a:t>similar para todos los virus, ocurriendo después de un </a:t>
            </a:r>
            <a:r>
              <a:rPr lang="es-ES" dirty="0" smtClean="0"/>
              <a:t>periodo de </a:t>
            </a:r>
            <a:r>
              <a:rPr lang="es-ES" dirty="0"/>
              <a:t>incubación </a:t>
            </a:r>
            <a:r>
              <a:rPr lang="es-ES" dirty="0" smtClean="0"/>
              <a:t>. </a:t>
            </a:r>
          </a:p>
          <a:p>
            <a:endParaRPr lang="es-ES" dirty="0" smtClean="0"/>
          </a:p>
          <a:p>
            <a:pPr marL="342900" indent="-342900">
              <a:buAutoNum type="arabicParenR"/>
            </a:pPr>
            <a:r>
              <a:rPr lang="es-ES" dirty="0" smtClean="0"/>
              <a:t>Fase </a:t>
            </a:r>
            <a:r>
              <a:rPr lang="es-ES" dirty="0"/>
              <a:t>prodrómica, </a:t>
            </a:r>
            <a:r>
              <a:rPr lang="es-ES" dirty="0" smtClean="0"/>
              <a:t> ( una </a:t>
            </a:r>
            <a:r>
              <a:rPr lang="es-ES" dirty="0"/>
              <a:t>o dos </a:t>
            </a:r>
            <a:r>
              <a:rPr lang="es-ES" dirty="0" smtClean="0"/>
              <a:t>semanas ).</a:t>
            </a:r>
          </a:p>
          <a:p>
            <a:pPr marL="342900" indent="-342900"/>
            <a:r>
              <a:rPr lang="es-ES" dirty="0" smtClean="0"/>
              <a:t>     </a:t>
            </a:r>
            <a:r>
              <a:rPr lang="es-ES" dirty="0"/>
              <a:t>cuadro </a:t>
            </a:r>
            <a:r>
              <a:rPr lang="es-ES" dirty="0" smtClean="0"/>
              <a:t>clínico :  anorexia</a:t>
            </a:r>
            <a:r>
              <a:rPr lang="es-ES" dirty="0"/>
              <a:t>, náuseas, vómitos, astenia, artralgias, mialgias</a:t>
            </a:r>
            <a:r>
              <a:rPr lang="es-ES" dirty="0" smtClean="0"/>
              <a:t>, dolor </a:t>
            </a:r>
            <a:r>
              <a:rPr lang="es-ES" dirty="0"/>
              <a:t>de cabeza </a:t>
            </a:r>
            <a:r>
              <a:rPr lang="es-ES" dirty="0" smtClean="0"/>
              <a:t>, a veces fiebre. </a:t>
            </a:r>
          </a:p>
          <a:p>
            <a:pPr marL="342900" indent="-342900"/>
            <a:r>
              <a:rPr lang="es-ES" dirty="0" smtClean="0"/>
              <a:t>    </a:t>
            </a:r>
            <a:endParaRPr lang="es-ES" dirty="0"/>
          </a:p>
          <a:p>
            <a:r>
              <a:rPr lang="es-ES" dirty="0" smtClean="0"/>
              <a:t> 2) fase </a:t>
            </a:r>
            <a:r>
              <a:rPr lang="es-ES" dirty="0"/>
              <a:t>de estado, </a:t>
            </a:r>
            <a:r>
              <a:rPr lang="es-ES" dirty="0" smtClean="0"/>
              <a:t> ( dos </a:t>
            </a:r>
            <a:r>
              <a:rPr lang="es-ES" dirty="0"/>
              <a:t>y seis </a:t>
            </a:r>
            <a:r>
              <a:rPr lang="es-ES" dirty="0" smtClean="0"/>
              <a:t>semanas ) </a:t>
            </a:r>
          </a:p>
          <a:p>
            <a:r>
              <a:rPr lang="es-ES" dirty="0" smtClean="0"/>
              <a:t>     Cuadro clínico :  </a:t>
            </a:r>
            <a:r>
              <a:rPr lang="es-ES" u="sng" dirty="0"/>
              <a:t>ictericia</a:t>
            </a:r>
            <a:r>
              <a:rPr lang="es-ES" dirty="0"/>
              <a:t> </a:t>
            </a:r>
            <a:r>
              <a:rPr lang="es-ES" dirty="0" smtClean="0"/>
              <a:t>, </a:t>
            </a:r>
            <a:r>
              <a:rPr lang="es-ES" dirty="0"/>
              <a:t>hepatomegalia, </a:t>
            </a:r>
            <a:r>
              <a:rPr lang="es-ES" dirty="0" smtClean="0"/>
              <a:t>esplenomegalia </a:t>
            </a:r>
            <a:r>
              <a:rPr lang="es-ES" dirty="0"/>
              <a:t>y </a:t>
            </a:r>
            <a:r>
              <a:rPr lang="es-ES" dirty="0" smtClean="0"/>
              <a:t>                   adenopatías </a:t>
            </a:r>
            <a:r>
              <a:rPr lang="es-ES" dirty="0"/>
              <a:t>cervicales. </a:t>
            </a:r>
            <a:endParaRPr lang="es-ES" dirty="0" smtClean="0"/>
          </a:p>
          <a:p>
            <a:r>
              <a:rPr lang="es-ES" dirty="0" smtClean="0"/>
              <a:t>Desaparecen  los síntomas de la fase prodrómica. </a:t>
            </a:r>
          </a:p>
          <a:p>
            <a:endParaRPr lang="es-ES" dirty="0"/>
          </a:p>
          <a:p>
            <a:r>
              <a:rPr lang="es-ES" dirty="0" smtClean="0"/>
              <a:t>3)  fase </a:t>
            </a:r>
            <a:r>
              <a:rPr lang="es-ES" dirty="0"/>
              <a:t>de recuperación </a:t>
            </a:r>
            <a:r>
              <a:rPr lang="es-ES" dirty="0" smtClean="0"/>
              <a:t> : desaparición de síntomas </a:t>
            </a:r>
            <a:r>
              <a:rPr lang="es-ES" dirty="0"/>
              <a:t>y </a:t>
            </a:r>
            <a:r>
              <a:rPr lang="es-ES" dirty="0" smtClean="0"/>
              <a:t>signos.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7158" y="285728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Laboratorio : aumento variable </a:t>
            </a:r>
            <a:r>
              <a:rPr lang="es-ES" dirty="0"/>
              <a:t>de las transaminasas </a:t>
            </a:r>
            <a:r>
              <a:rPr lang="es-ES" dirty="0" smtClean="0"/>
              <a:t> </a:t>
            </a:r>
            <a:r>
              <a:rPr lang="es-ES" dirty="0"/>
              <a:t>y </a:t>
            </a:r>
            <a:r>
              <a:rPr lang="es-ES" dirty="0" smtClean="0"/>
              <a:t> </a:t>
            </a:r>
            <a:r>
              <a:rPr lang="es-ES" dirty="0"/>
              <a:t>aumento variable de la bilirrubina a expensas de las dos fracciones.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4282" y="1285860"/>
            <a:ext cx="8715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Formas clínicas : </a:t>
            </a:r>
          </a:p>
          <a:p>
            <a:r>
              <a:rPr lang="es-ES" dirty="0" err="1" smtClean="0"/>
              <a:t>anictérica</a:t>
            </a:r>
            <a:r>
              <a:rPr lang="es-ES" dirty="0"/>
              <a:t>. </a:t>
            </a:r>
            <a:r>
              <a:rPr lang="es-ES" dirty="0" smtClean="0"/>
              <a:t> ( Mas frecuente ) </a:t>
            </a:r>
          </a:p>
          <a:p>
            <a:r>
              <a:rPr lang="es-ES" dirty="0" err="1" smtClean="0"/>
              <a:t>colestatica</a:t>
            </a:r>
            <a:r>
              <a:rPr lang="es-ES" dirty="0" smtClean="0"/>
              <a:t>;  ( frecuente  HVA  </a:t>
            </a:r>
            <a:r>
              <a:rPr lang="es-ES" dirty="0"/>
              <a:t>en </a:t>
            </a:r>
            <a:r>
              <a:rPr lang="es-ES" dirty="0" smtClean="0"/>
              <a:t>evolución ) . </a:t>
            </a:r>
          </a:p>
          <a:p>
            <a:r>
              <a:rPr lang="es-ES" dirty="0" smtClean="0"/>
              <a:t> formas graves :  que cursan </a:t>
            </a:r>
            <a:r>
              <a:rPr lang="es-ES" dirty="0"/>
              <a:t>con complicaciones y formas fulminantes.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hepatitis fulminante : </a:t>
            </a:r>
          </a:p>
          <a:p>
            <a:endParaRPr lang="es-ES" dirty="0"/>
          </a:p>
          <a:p>
            <a:r>
              <a:rPr lang="es-ES" dirty="0" smtClean="0"/>
              <a:t>encefalopatía </a:t>
            </a:r>
            <a:r>
              <a:rPr lang="es-ES" dirty="0"/>
              <a:t>y disminución del tiempo de protrombina </a:t>
            </a:r>
            <a:r>
              <a:rPr lang="es-ES" dirty="0" smtClean="0"/>
              <a:t> en un hígado  </a:t>
            </a:r>
            <a:r>
              <a:rPr lang="es-ES" dirty="0"/>
              <a:t>previamente </a:t>
            </a:r>
            <a:r>
              <a:rPr lang="es-ES" dirty="0" smtClean="0"/>
              <a:t>sano , </a:t>
            </a:r>
            <a:r>
              <a:rPr lang="es-ES" dirty="0"/>
              <a:t>más </a:t>
            </a:r>
            <a:r>
              <a:rPr lang="es-ES" dirty="0" smtClean="0"/>
              <a:t>frecuente en la  HVB </a:t>
            </a:r>
            <a:r>
              <a:rPr lang="es-ES" dirty="0"/>
              <a:t>(sobre todo, </a:t>
            </a:r>
            <a:r>
              <a:rPr lang="es-ES" dirty="0" err="1"/>
              <a:t>sobreinfección</a:t>
            </a:r>
            <a:r>
              <a:rPr lang="es-ES" dirty="0"/>
              <a:t> D </a:t>
            </a:r>
            <a:endParaRPr lang="es-ES" dirty="0" smtClean="0"/>
          </a:p>
          <a:p>
            <a:r>
              <a:rPr lang="es-ES" dirty="0" smtClean="0"/>
              <a:t>e </a:t>
            </a:r>
            <a:r>
              <a:rPr lang="es-ES" dirty="0"/>
              <a:t>infección B por mutantes </a:t>
            </a:r>
            <a:r>
              <a:rPr lang="es-ES" dirty="0" err="1"/>
              <a:t>precore</a:t>
            </a:r>
            <a:r>
              <a:rPr lang="es-ES" dirty="0" smtClean="0"/>
              <a:t>). Indicación de trasplante.</a:t>
            </a:r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428604"/>
            <a:ext cx="78581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Tratamiento  de la H Viral </a:t>
            </a:r>
          </a:p>
          <a:p>
            <a:endParaRPr lang="es-ES" sz="2400" b="1" dirty="0" smtClean="0"/>
          </a:p>
          <a:p>
            <a:r>
              <a:rPr lang="es-ES" dirty="0" smtClean="0"/>
              <a:t>Sintomático</a:t>
            </a:r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  <a:p>
            <a:r>
              <a:rPr lang="es-ES" dirty="0" smtClean="0"/>
              <a:t>• Reposo relativo.</a:t>
            </a:r>
          </a:p>
          <a:p>
            <a:r>
              <a:rPr lang="es-ES" dirty="0" smtClean="0"/>
              <a:t>• Control clínico periódico .</a:t>
            </a:r>
          </a:p>
          <a:p>
            <a:r>
              <a:rPr lang="es-ES" dirty="0" smtClean="0"/>
              <a:t>• Dieta variada.</a:t>
            </a:r>
          </a:p>
          <a:p>
            <a:r>
              <a:rPr lang="es-ES" dirty="0" smtClean="0"/>
              <a:t>• Abstinencia alcohólica.</a:t>
            </a:r>
          </a:p>
          <a:p>
            <a:r>
              <a:rPr lang="es-ES" dirty="0" smtClean="0"/>
              <a:t>   Especial cuidado en la administración de fármacos.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1344</TotalTime>
  <Words>4527</Words>
  <Application>Microsoft Office PowerPoint</Application>
  <PresentationFormat>Presentación en pantalla (4:3)</PresentationFormat>
  <Paragraphs>531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Concurrencia</vt:lpstr>
      <vt:lpstr>Hepatitis Aguda </vt:lpstr>
      <vt:lpstr>Primer pregunta ? …. </vt:lpstr>
      <vt:lpstr>2.  Cuales son esas causas ?....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Evolución a la curación </vt:lpstr>
      <vt:lpstr>Evolución a la cronicidad 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Oscar</dc:creator>
  <cp:lastModifiedBy>Oscar</cp:lastModifiedBy>
  <cp:revision>101</cp:revision>
  <dcterms:created xsi:type="dcterms:W3CDTF">2015-04-30T12:28:51Z</dcterms:created>
  <dcterms:modified xsi:type="dcterms:W3CDTF">2015-05-09T18:18:51Z</dcterms:modified>
</cp:coreProperties>
</file>