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</p:sldMasterIdLst>
  <p:notesMasterIdLst>
    <p:notesMasterId r:id="rId79"/>
  </p:notesMasterIdLst>
  <p:sldIdLst>
    <p:sldId id="256" r:id="rId2"/>
    <p:sldId id="294" r:id="rId3"/>
    <p:sldId id="295" r:id="rId4"/>
    <p:sldId id="296" r:id="rId5"/>
    <p:sldId id="415" r:id="rId6"/>
    <p:sldId id="416" r:id="rId7"/>
    <p:sldId id="293" r:id="rId8"/>
    <p:sldId id="291" r:id="rId9"/>
    <p:sldId id="420" r:id="rId10"/>
    <p:sldId id="359" r:id="rId11"/>
    <p:sldId id="330" r:id="rId12"/>
    <p:sldId id="304" r:id="rId13"/>
    <p:sldId id="331" r:id="rId14"/>
    <p:sldId id="347" r:id="rId15"/>
    <p:sldId id="368" r:id="rId16"/>
    <p:sldId id="332" r:id="rId17"/>
    <p:sldId id="333" r:id="rId18"/>
    <p:sldId id="360" r:id="rId19"/>
    <p:sldId id="334" r:id="rId20"/>
    <p:sldId id="336" r:id="rId21"/>
    <p:sldId id="417" r:id="rId22"/>
    <p:sldId id="365" r:id="rId23"/>
    <p:sldId id="366" r:id="rId24"/>
    <p:sldId id="369" r:id="rId25"/>
    <p:sldId id="418" r:id="rId26"/>
    <p:sldId id="327" r:id="rId27"/>
    <p:sldId id="338" r:id="rId28"/>
    <p:sldId id="419" r:id="rId29"/>
    <p:sldId id="328" r:id="rId30"/>
    <p:sldId id="329" r:id="rId31"/>
    <p:sldId id="349" r:id="rId32"/>
    <p:sldId id="351" r:id="rId33"/>
    <p:sldId id="352" r:id="rId34"/>
    <p:sldId id="370" r:id="rId35"/>
    <p:sldId id="271" r:id="rId36"/>
    <p:sldId id="272" r:id="rId37"/>
    <p:sldId id="372" r:id="rId38"/>
    <p:sldId id="361" r:id="rId39"/>
    <p:sldId id="362" r:id="rId40"/>
    <p:sldId id="285" r:id="rId41"/>
    <p:sldId id="280" r:id="rId42"/>
    <p:sldId id="406" r:id="rId43"/>
    <p:sldId id="282" r:id="rId44"/>
    <p:sldId id="275" r:id="rId45"/>
    <p:sldId id="424" r:id="rId46"/>
    <p:sldId id="407" r:id="rId47"/>
    <p:sldId id="276" r:id="rId48"/>
    <p:sldId id="283" r:id="rId49"/>
    <p:sldId id="408" r:id="rId50"/>
    <p:sldId id="277" r:id="rId51"/>
    <p:sldId id="278" r:id="rId52"/>
    <p:sldId id="413" r:id="rId53"/>
    <p:sldId id="380" r:id="rId54"/>
    <p:sldId id="381" r:id="rId55"/>
    <p:sldId id="382" r:id="rId56"/>
    <p:sldId id="383" r:id="rId57"/>
    <p:sldId id="414" r:id="rId58"/>
    <p:sldId id="385" r:id="rId59"/>
    <p:sldId id="412" r:id="rId60"/>
    <p:sldId id="389" r:id="rId61"/>
    <p:sldId id="390" r:id="rId62"/>
    <p:sldId id="409" r:id="rId63"/>
    <p:sldId id="411" r:id="rId64"/>
    <p:sldId id="391" r:id="rId65"/>
    <p:sldId id="392" r:id="rId66"/>
    <p:sldId id="396" r:id="rId67"/>
    <p:sldId id="398" r:id="rId68"/>
    <p:sldId id="423" r:id="rId69"/>
    <p:sldId id="404" r:id="rId70"/>
    <p:sldId id="421" r:id="rId71"/>
    <p:sldId id="405" r:id="rId72"/>
    <p:sldId id="306" r:id="rId73"/>
    <p:sldId id="345" r:id="rId74"/>
    <p:sldId id="344" r:id="rId75"/>
    <p:sldId id="346" r:id="rId76"/>
    <p:sldId id="341" r:id="rId77"/>
    <p:sldId id="288" r:id="rId7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6918-A3EF-4EE5-8848-2163864E598D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4C04-E91A-42B4-9FDF-9031EE6696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03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E158B-52F6-482E-95D6-FCDC3D0B4E69}" type="slidenum">
              <a:rPr lang="es-ES"/>
              <a:pPr/>
              <a:t>55</a:t>
            </a:fld>
            <a:endParaRPr lang="es-E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AR"/>
              <a:t>Polimaltosato libera más lentamente y produce menos irritación. No es quelado por otros alimentos. Soluble a ph neutro. Queda en estado no iónico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14175-65B9-4116-A769-89B2E296505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4262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C74080-798F-4A3A-9794-3F5F778B7264}" type="datetimeFigureOut">
              <a:rPr lang="es-AR" smtClean="0"/>
              <a:t>28/06/2019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782454-866E-400D-AF65-6B25E396B3C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811287"/>
          </a:xfrm>
        </p:spPr>
        <p:txBody>
          <a:bodyPr>
            <a:normAutofit/>
          </a:bodyPr>
          <a:lstStyle/>
          <a:p>
            <a:r>
              <a:rPr lang="es-AR" sz="7200" dirty="0"/>
              <a:t>Anemias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67744" y="350100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Dr. </a:t>
            </a:r>
            <a:r>
              <a:rPr lang="es-AR" dirty="0" err="1"/>
              <a:t>Eriberto</a:t>
            </a:r>
            <a:r>
              <a:rPr lang="es-AR" dirty="0"/>
              <a:t> </a:t>
            </a:r>
            <a:r>
              <a:rPr lang="es-AR" dirty="0" err="1"/>
              <a:t>Roveri</a:t>
            </a:r>
            <a:endParaRPr lang="es-AR" dirty="0"/>
          </a:p>
          <a:p>
            <a:pPr algn="ctr"/>
            <a:r>
              <a:rPr lang="es-AR" dirty="0"/>
              <a:t>Cátedra de Hematología</a:t>
            </a:r>
          </a:p>
          <a:p>
            <a:pPr algn="ctr"/>
            <a:r>
              <a:rPr lang="es-AR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9980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628"/>
          </a:xfrm>
        </p:spPr>
        <p:txBody>
          <a:bodyPr>
            <a:normAutofit fontScale="90000"/>
          </a:bodyPr>
          <a:lstStyle/>
          <a:p>
            <a:r>
              <a:rPr lang="es-AR" altLang="es-AR" sz="3900" dirty="0">
                <a:solidFill>
                  <a:srgbClr val="000000"/>
                </a:solidFill>
                <a:latin typeface="+mn-lt"/>
              </a:rPr>
              <a:t>Valores normales por edad y sexo</a:t>
            </a:r>
            <a:endParaRPr lang="es-ES" altLang="es-AR" sz="39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192" name="Group 96"/>
          <p:cNvGraphicFramePr>
            <a:graphicFrameLocks noGrp="1"/>
          </p:cNvGraphicFramePr>
          <p:nvPr>
            <p:ph type="tbl" idx="1"/>
          </p:nvPr>
        </p:nvGraphicFramePr>
        <p:xfrm>
          <a:off x="107950" y="1989138"/>
          <a:ext cx="8864600" cy="3317877"/>
        </p:xfrm>
        <a:graphic>
          <a:graphicData uri="http://schemas.openxmlformats.org/drawingml/2006/table">
            <a:tbl>
              <a:tblPr/>
              <a:tblGrid>
                <a:gridCol w="103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50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altLang="es-A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RECIÉN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NACIDO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 MESES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 AÑO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 AÑOS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HOMBRE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ADULTO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MUJER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ADULTA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EMBARAZADA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GR/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Mill/mm3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5,6 +/- 1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 +/- 0,8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4,4 +/- 0,8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4,8 +0,8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5,5+/-1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4,8 +/- 1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 +/- 0,5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HCTO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56 +/- 6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&gt; 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&gt;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47 +/- 5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(42-52)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42 +/- 5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(38-47)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&gt; 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HG gr/%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 +/- 2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&gt;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&gt;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&gt;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15 +/- 2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(13-17)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14 +/- 2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(12-16)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&gt;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3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900" dirty="0">
                <a:solidFill>
                  <a:srgbClr val="000000"/>
                </a:solidFill>
                <a:latin typeface="+mn-lt"/>
              </a:rPr>
              <a:t>A</a:t>
            </a:r>
            <a:r>
              <a:rPr lang="es-AR" sz="3900" dirty="0" err="1">
                <a:solidFill>
                  <a:srgbClr val="000000"/>
                </a:solidFill>
                <a:latin typeface="+mn-lt"/>
              </a:rPr>
              <a:t>nemia</a:t>
            </a:r>
            <a:endParaRPr lang="es-ES" sz="3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16113"/>
            <a:ext cx="7978080" cy="46069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s-A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GR/mm3         </a:t>
            </a:r>
            <a:r>
              <a:rPr lang="es-AR" sz="3000" b="1" dirty="0" err="1">
                <a:solidFill>
                  <a:srgbClr val="000000"/>
                </a:solidFill>
              </a:rPr>
              <a:t>Hcto</a:t>
            </a:r>
            <a:r>
              <a:rPr lang="es-AR" sz="3000" b="1" dirty="0">
                <a:solidFill>
                  <a:srgbClr val="000000"/>
                </a:solidFill>
              </a:rPr>
              <a:t>.%     Hb.gr%       </a:t>
            </a:r>
          </a:p>
          <a:p>
            <a:pPr eaLnBrk="1" hangingPunct="1">
              <a:buFontTx/>
              <a:buNone/>
              <a:defRPr/>
            </a:pPr>
            <a:endParaRPr lang="es-AR" sz="3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A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Hombres       5.000.000               </a:t>
            </a:r>
            <a:r>
              <a:rPr lang="es-A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40                13</a:t>
            </a:r>
          </a:p>
          <a:p>
            <a:pPr eaLnBrk="1" hangingPunct="1">
              <a:buFontTx/>
              <a:buNone/>
              <a:defRPr/>
            </a:pPr>
            <a:endParaRPr lang="es-AR" sz="3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A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Mujeres        4.500.000                </a:t>
            </a:r>
            <a:r>
              <a:rPr lang="es-AR" sz="3000" b="1" dirty="0">
                <a:solidFill>
                  <a:srgbClr val="000000"/>
                </a:solidFill>
              </a:rPr>
              <a:t>37                12 </a:t>
            </a:r>
          </a:p>
          <a:p>
            <a:pPr eaLnBrk="1" hangingPunct="1">
              <a:buFontTx/>
              <a:buNone/>
              <a:defRPr/>
            </a:pPr>
            <a:endParaRPr lang="es-AR" sz="3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A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 considera anemia cuando el paciente presenta uno de</a:t>
            </a:r>
          </a:p>
          <a:p>
            <a:pPr eaLnBrk="1" hangingPunct="1">
              <a:buFontTx/>
              <a:buNone/>
              <a:defRPr/>
            </a:pPr>
            <a:r>
              <a:rPr lang="es-A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estos parámetros por debajo de los valores anteriores.</a:t>
            </a:r>
            <a:r>
              <a:rPr lang="es-AR" sz="3000" dirty="0"/>
              <a:t> </a:t>
            </a:r>
          </a:p>
          <a:p>
            <a:pPr eaLnBrk="1" hangingPunct="1">
              <a:buFontTx/>
              <a:buNone/>
              <a:defRPr/>
            </a:pPr>
            <a:endParaRPr lang="es-AR" sz="2800" dirty="0"/>
          </a:p>
          <a:p>
            <a:pPr>
              <a:buNone/>
              <a:defRPr/>
            </a:pPr>
            <a:endParaRPr lang="es-AR" sz="1300" dirty="0">
              <a:solidFill>
                <a:schemeClr val="tx2"/>
              </a:solidFill>
            </a:endParaRPr>
          </a:p>
          <a:p>
            <a:pPr>
              <a:buNone/>
              <a:defRPr/>
            </a:pPr>
            <a:r>
              <a:rPr lang="es-AR" sz="1300" dirty="0">
                <a:solidFill>
                  <a:schemeClr val="tx2"/>
                </a:solidFill>
              </a:rPr>
              <a:t>Organización Mundial de la Salud  </a:t>
            </a:r>
          </a:p>
          <a:p>
            <a:pPr>
              <a:buNone/>
              <a:defRPr/>
            </a:pPr>
            <a:r>
              <a:rPr lang="es-AR" sz="1300" dirty="0">
                <a:solidFill>
                  <a:schemeClr val="tx2"/>
                </a:solidFill>
              </a:rPr>
              <a:t>US </a:t>
            </a:r>
            <a:r>
              <a:rPr lang="en-US" sz="1300" dirty="0">
                <a:solidFill>
                  <a:schemeClr val="tx2"/>
                </a:solidFill>
              </a:rPr>
              <a:t>National Health and Nutrition Examination Survey (NHANES II), 1976-1980, 11.547 persons </a:t>
            </a:r>
            <a:r>
              <a:rPr lang="es-AR" sz="1300" dirty="0">
                <a:solidFill>
                  <a:schemeClr val="tx2"/>
                </a:solidFill>
              </a:rPr>
              <a:t> </a:t>
            </a:r>
            <a:endParaRPr lang="es-E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402" y="116632"/>
            <a:ext cx="9036496" cy="792088"/>
          </a:xfrm>
        </p:spPr>
        <p:txBody>
          <a:bodyPr>
            <a:normAutofit fontScale="90000"/>
          </a:bodyPr>
          <a:lstStyle/>
          <a:p>
            <a:r>
              <a:rPr lang="es-AR" sz="2400" b="1" dirty="0"/>
              <a:t> </a:t>
            </a:r>
            <a:r>
              <a:rPr lang="es-AR" sz="2400" b="1" dirty="0">
                <a:solidFill>
                  <a:schemeClr val="tx1"/>
                </a:solidFill>
              </a:rPr>
              <a:t/>
            </a:r>
            <a:br>
              <a:rPr lang="es-AR" sz="2400" b="1" dirty="0">
                <a:solidFill>
                  <a:schemeClr val="tx1"/>
                </a:solidFill>
              </a:rPr>
            </a:br>
            <a:r>
              <a:rPr lang="es-AR" sz="2400" b="1" dirty="0">
                <a:solidFill>
                  <a:schemeClr val="tx1"/>
                </a:solidFill>
              </a:rPr>
              <a:t>Discordancia entre concentración de </a:t>
            </a:r>
            <a:r>
              <a:rPr lang="es-AR" sz="2400" b="1" dirty="0" err="1">
                <a:solidFill>
                  <a:schemeClr val="tx1"/>
                </a:solidFill>
              </a:rPr>
              <a:t>Hb</a:t>
            </a:r>
            <a:r>
              <a:rPr lang="es-AR" sz="2400" b="1" dirty="0">
                <a:solidFill>
                  <a:schemeClr val="tx1"/>
                </a:solidFill>
              </a:rPr>
              <a:t> y la masa </a:t>
            </a:r>
            <a:r>
              <a:rPr lang="es-AR" sz="2400" b="1" dirty="0" err="1">
                <a:solidFill>
                  <a:schemeClr val="tx1"/>
                </a:solidFill>
              </a:rPr>
              <a:t>eritrocitaria</a:t>
            </a:r>
            <a:r>
              <a:rPr lang="es-AR" sz="2400" b="1" dirty="0">
                <a:solidFill>
                  <a:schemeClr val="tx1"/>
                </a:solidFill>
              </a:rPr>
              <a:t> total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74929" y="980728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 err="1">
                <a:solidFill>
                  <a:schemeClr val="tx1"/>
                </a:solidFill>
              </a:rPr>
              <a:t>Incremento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en</a:t>
            </a:r>
            <a:r>
              <a:rPr lang="en-US" sz="5600" b="1" dirty="0">
                <a:solidFill>
                  <a:schemeClr val="tx1"/>
                </a:solidFill>
              </a:rPr>
              <a:t> el </a:t>
            </a:r>
            <a:r>
              <a:rPr lang="en-US" sz="5600" b="1" dirty="0" err="1">
                <a:solidFill>
                  <a:schemeClr val="tx1"/>
                </a:solidFill>
              </a:rPr>
              <a:t>volúmen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plasmático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en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relación</a:t>
            </a:r>
            <a:r>
              <a:rPr lang="en-US" sz="5600" b="1" dirty="0">
                <a:solidFill>
                  <a:schemeClr val="tx1"/>
                </a:solidFill>
              </a:rPr>
              <a:t> a la masa de </a:t>
            </a:r>
            <a:r>
              <a:rPr lang="en-US" sz="5600" b="1" dirty="0" err="1">
                <a:solidFill>
                  <a:schemeClr val="tx1"/>
                </a:solidFill>
              </a:rPr>
              <a:t>glóbulos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rojos</a:t>
            </a:r>
            <a:r>
              <a:rPr lang="en-US" sz="5600" b="1" dirty="0">
                <a:solidFill>
                  <a:schemeClr val="tx1"/>
                </a:solidFill>
              </a:rPr>
              <a:t> (</a:t>
            </a:r>
            <a:r>
              <a:rPr lang="en-US" sz="5600" b="1" dirty="0" err="1">
                <a:solidFill>
                  <a:schemeClr val="tx1"/>
                </a:solidFill>
              </a:rPr>
              <a:t>Hb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desproporcionadamente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baja</a:t>
            </a:r>
            <a:r>
              <a:rPr lang="en-US" sz="56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sz="5600" b="1" dirty="0">
              <a:solidFill>
                <a:schemeClr val="tx1"/>
              </a:solidFill>
            </a:endParaRPr>
          </a:p>
          <a:p>
            <a:r>
              <a:rPr lang="es-AR" sz="5600" dirty="0" err="1">
                <a:solidFill>
                  <a:schemeClr val="tx1"/>
                </a:solidFill>
              </a:rPr>
              <a:t>Hidremia</a:t>
            </a:r>
            <a:r>
              <a:rPr lang="es-AR" sz="5600" dirty="0">
                <a:solidFill>
                  <a:schemeClr val="tx1"/>
                </a:solidFill>
              </a:rPr>
              <a:t> del embarazo</a:t>
            </a:r>
          </a:p>
          <a:p>
            <a:r>
              <a:rPr lang="es-AR" sz="5600" dirty="0">
                <a:solidFill>
                  <a:schemeClr val="tx1"/>
                </a:solidFill>
              </a:rPr>
              <a:t>Esplenomegalia congestiva </a:t>
            </a:r>
          </a:p>
          <a:p>
            <a:r>
              <a:rPr lang="es-AR" sz="5600" dirty="0">
                <a:solidFill>
                  <a:schemeClr val="tx1"/>
                </a:solidFill>
              </a:rPr>
              <a:t>Decúbito (vs estancia de pie)</a:t>
            </a:r>
          </a:p>
          <a:p>
            <a:endParaRPr lang="es-AR" sz="5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600" b="1" dirty="0" err="1">
                <a:solidFill>
                  <a:schemeClr val="tx1"/>
                </a:solidFill>
              </a:rPr>
              <a:t>Disminución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en</a:t>
            </a:r>
            <a:r>
              <a:rPr lang="en-US" sz="5600" b="1" dirty="0">
                <a:solidFill>
                  <a:schemeClr val="tx1"/>
                </a:solidFill>
              </a:rPr>
              <a:t> el </a:t>
            </a:r>
            <a:r>
              <a:rPr lang="en-US" sz="5600" b="1" dirty="0" err="1">
                <a:solidFill>
                  <a:schemeClr val="tx1"/>
                </a:solidFill>
              </a:rPr>
              <a:t>volúmen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plasmático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en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relación</a:t>
            </a:r>
            <a:r>
              <a:rPr lang="en-US" sz="5600" b="1" dirty="0">
                <a:solidFill>
                  <a:schemeClr val="tx1"/>
                </a:solidFill>
              </a:rPr>
              <a:t> a la masa de </a:t>
            </a:r>
            <a:r>
              <a:rPr lang="en-US" sz="5600" b="1" dirty="0" err="1">
                <a:solidFill>
                  <a:schemeClr val="tx1"/>
                </a:solidFill>
              </a:rPr>
              <a:t>glóbulos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rojos</a:t>
            </a:r>
            <a:r>
              <a:rPr lang="en-US" sz="5600" b="1" dirty="0">
                <a:solidFill>
                  <a:schemeClr val="tx1"/>
                </a:solidFill>
              </a:rPr>
              <a:t> (</a:t>
            </a:r>
            <a:r>
              <a:rPr lang="en-US" sz="5600" b="1" dirty="0" err="1">
                <a:solidFill>
                  <a:schemeClr val="tx1"/>
                </a:solidFill>
              </a:rPr>
              <a:t>Hb</a:t>
            </a:r>
            <a:r>
              <a:rPr lang="en-US" sz="5600" b="1" dirty="0">
                <a:solidFill>
                  <a:schemeClr val="tx1"/>
                </a:solidFill>
              </a:rPr>
              <a:t>  </a:t>
            </a:r>
            <a:r>
              <a:rPr lang="en-US" sz="5600" b="1" dirty="0" err="1">
                <a:solidFill>
                  <a:schemeClr val="tx1"/>
                </a:solidFill>
              </a:rPr>
              <a:t>alta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en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relación</a:t>
            </a:r>
            <a:r>
              <a:rPr lang="en-US" sz="5600" b="1" dirty="0">
                <a:solidFill>
                  <a:schemeClr val="tx1"/>
                </a:solidFill>
              </a:rPr>
              <a:t> a la masa de </a:t>
            </a:r>
            <a:r>
              <a:rPr lang="en-US" sz="5600" b="1" dirty="0" err="1">
                <a:solidFill>
                  <a:schemeClr val="tx1"/>
                </a:solidFill>
              </a:rPr>
              <a:t>glóbulos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rojos</a:t>
            </a:r>
            <a:r>
              <a:rPr lang="en-US" sz="5600" b="1" dirty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endParaRPr lang="en-US" sz="5600" b="1" dirty="0">
              <a:solidFill>
                <a:schemeClr val="tx1"/>
              </a:solidFill>
            </a:endParaRPr>
          </a:p>
          <a:p>
            <a:r>
              <a:rPr lang="es-AR" sz="5600" dirty="0">
                <a:solidFill>
                  <a:schemeClr val="tx1"/>
                </a:solidFill>
              </a:rPr>
              <a:t>Deshidratación</a:t>
            </a:r>
          </a:p>
          <a:p>
            <a:r>
              <a:rPr lang="en-US" sz="5600" dirty="0" err="1">
                <a:solidFill>
                  <a:schemeClr val="tx1"/>
                </a:solidFill>
              </a:rPr>
              <a:t>Diuréticos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n-US" sz="5600" dirty="0" err="1">
                <a:solidFill>
                  <a:schemeClr val="tx1"/>
                </a:solidFill>
              </a:rPr>
              <a:t>Tercer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espacio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n-US" sz="5600" dirty="0" err="1">
                <a:solidFill>
                  <a:schemeClr val="tx1"/>
                </a:solidFill>
              </a:rPr>
              <a:t>Diálisis</a:t>
            </a:r>
            <a:r>
              <a:rPr lang="en-US" sz="5600" dirty="0">
                <a:solidFill>
                  <a:schemeClr val="tx1"/>
                </a:solidFill>
              </a:rPr>
              <a:t> peritoneal con </a:t>
            </a:r>
            <a:r>
              <a:rPr lang="en-US" sz="5600" dirty="0" err="1">
                <a:solidFill>
                  <a:schemeClr val="tx1"/>
                </a:solidFill>
              </a:rPr>
              <a:t>soluciones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hipertónicas</a:t>
            </a:r>
            <a:r>
              <a:rPr lang="en-US" sz="5600" dirty="0">
                <a:solidFill>
                  <a:schemeClr val="tx1"/>
                </a:solidFill>
              </a:rPr>
              <a:t>.</a:t>
            </a:r>
          </a:p>
          <a:p>
            <a:r>
              <a:rPr lang="es-AR" sz="5600" dirty="0">
                <a:solidFill>
                  <a:schemeClr val="tx1"/>
                </a:solidFill>
              </a:rPr>
              <a:t>Acidosis diabética.</a:t>
            </a:r>
          </a:p>
          <a:p>
            <a:r>
              <a:rPr lang="en-US" sz="5600" dirty="0">
                <a:solidFill>
                  <a:schemeClr val="tx1"/>
                </a:solidFill>
              </a:rPr>
              <a:t>Diabetes </a:t>
            </a:r>
            <a:r>
              <a:rPr lang="en-US" sz="5600" dirty="0" err="1">
                <a:solidFill>
                  <a:schemeClr val="tx1"/>
                </a:solidFill>
              </a:rPr>
              <a:t>insípida</a:t>
            </a:r>
            <a:r>
              <a:rPr lang="en-US" sz="5600" dirty="0">
                <a:solidFill>
                  <a:schemeClr val="tx1"/>
                </a:solidFill>
              </a:rPr>
              <a:t> con </a:t>
            </a:r>
            <a:r>
              <a:rPr lang="en-US" sz="5600" dirty="0" err="1">
                <a:solidFill>
                  <a:schemeClr val="tx1"/>
                </a:solidFill>
              </a:rPr>
              <a:t>restricción</a:t>
            </a:r>
            <a:r>
              <a:rPr lang="en-US" sz="5600" dirty="0">
                <a:solidFill>
                  <a:schemeClr val="tx1"/>
                </a:solidFill>
              </a:rPr>
              <a:t> de </a:t>
            </a:r>
            <a:r>
              <a:rPr lang="en-US" sz="5600" dirty="0" err="1">
                <a:solidFill>
                  <a:schemeClr val="tx1"/>
                </a:solidFill>
              </a:rPr>
              <a:t>líquidos</a:t>
            </a:r>
            <a:r>
              <a:rPr lang="en-US" sz="5600" dirty="0">
                <a:solidFill>
                  <a:schemeClr val="tx1"/>
                </a:solidFill>
              </a:rPr>
              <a:t>.</a:t>
            </a:r>
          </a:p>
          <a:p>
            <a:r>
              <a:rPr lang="es-AR" sz="5600" dirty="0">
                <a:solidFill>
                  <a:schemeClr val="tx1"/>
                </a:solidFill>
              </a:rPr>
              <a:t>Pacientes quemados</a:t>
            </a:r>
          </a:p>
          <a:p>
            <a:r>
              <a:rPr lang="es-AR" sz="5600" dirty="0" err="1">
                <a:solidFill>
                  <a:schemeClr val="tx1"/>
                </a:solidFill>
              </a:rPr>
              <a:t>Eritrocitosis</a:t>
            </a:r>
            <a:r>
              <a:rPr lang="es-AR" sz="5600" dirty="0">
                <a:solidFill>
                  <a:schemeClr val="tx1"/>
                </a:solidFill>
              </a:rPr>
              <a:t> de stress o policitemia </a:t>
            </a:r>
            <a:r>
              <a:rPr lang="es-AR" sz="5600" dirty="0" err="1">
                <a:solidFill>
                  <a:schemeClr val="tx1"/>
                </a:solidFill>
              </a:rPr>
              <a:t>espúrea</a:t>
            </a:r>
            <a:endParaRPr lang="es-AR" sz="5600" dirty="0">
              <a:solidFill>
                <a:schemeClr val="tx1"/>
              </a:solidFill>
            </a:endParaRPr>
          </a:p>
          <a:p>
            <a:r>
              <a:rPr lang="es-AR" sz="5600" dirty="0">
                <a:solidFill>
                  <a:schemeClr val="tx1"/>
                </a:solidFill>
              </a:rPr>
              <a:t>Hábito de fumar</a:t>
            </a:r>
          </a:p>
          <a:p>
            <a:endParaRPr lang="es-AR" sz="5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600" b="1" dirty="0" err="1">
                <a:solidFill>
                  <a:schemeClr val="tx1"/>
                </a:solidFill>
              </a:rPr>
              <a:t>Disminución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volúmen</a:t>
            </a:r>
            <a:r>
              <a:rPr lang="en-US" sz="5600" b="1" dirty="0">
                <a:solidFill>
                  <a:schemeClr val="tx1"/>
                </a:solidFill>
              </a:rPr>
              <a:t> del plasma y de la masa de </a:t>
            </a:r>
            <a:r>
              <a:rPr lang="en-US" sz="5600" b="1" dirty="0" err="1">
                <a:solidFill>
                  <a:schemeClr val="tx1"/>
                </a:solidFill>
              </a:rPr>
              <a:t>glóbulos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rojos</a:t>
            </a:r>
            <a:r>
              <a:rPr lang="en-US" sz="5600" b="1" dirty="0">
                <a:solidFill>
                  <a:schemeClr val="tx1"/>
                </a:solidFill>
              </a:rPr>
              <a:t>. (</a:t>
            </a:r>
            <a:r>
              <a:rPr lang="en-US" sz="5600" b="1" dirty="0" err="1">
                <a:solidFill>
                  <a:schemeClr val="tx1"/>
                </a:solidFill>
              </a:rPr>
              <a:t>Hb</a:t>
            </a:r>
            <a:r>
              <a:rPr lang="en-US" sz="5600" b="1" dirty="0">
                <a:solidFill>
                  <a:schemeClr val="tx1"/>
                </a:solidFill>
              </a:rPr>
              <a:t> normal, masa de </a:t>
            </a:r>
            <a:r>
              <a:rPr lang="en-US" sz="5600" b="1" dirty="0" err="1">
                <a:solidFill>
                  <a:schemeClr val="tx1"/>
                </a:solidFill>
              </a:rPr>
              <a:t>glóbulos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rojos</a:t>
            </a:r>
            <a:r>
              <a:rPr lang="en-US" sz="5600" b="1" dirty="0">
                <a:solidFill>
                  <a:schemeClr val="tx1"/>
                </a:solidFill>
              </a:rPr>
              <a:t> </a:t>
            </a:r>
            <a:r>
              <a:rPr lang="en-US" sz="5600" b="1" dirty="0" err="1">
                <a:solidFill>
                  <a:schemeClr val="tx1"/>
                </a:solidFill>
              </a:rPr>
              <a:t>baja</a:t>
            </a:r>
            <a:r>
              <a:rPr lang="en-US" sz="56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sz="5600" b="1" dirty="0">
              <a:solidFill>
                <a:schemeClr val="tx1"/>
              </a:solidFill>
            </a:endParaRPr>
          </a:p>
          <a:p>
            <a:r>
              <a:rPr lang="es-AR" sz="5600" dirty="0">
                <a:solidFill>
                  <a:schemeClr val="tx1"/>
                </a:solidFill>
              </a:rPr>
              <a:t>Pérdida aguda de sangre.</a:t>
            </a:r>
          </a:p>
          <a:p>
            <a:pPr marL="0" indent="0">
              <a:buNone/>
            </a:pPr>
            <a:endParaRPr lang="es-AR" sz="4800" dirty="0"/>
          </a:p>
          <a:p>
            <a:pPr marL="0" indent="0">
              <a:buNone/>
            </a:pPr>
            <a:endParaRPr lang="es-AR" sz="4800" dirty="0"/>
          </a:p>
          <a:p>
            <a:pPr marL="0" indent="0">
              <a:buNone/>
            </a:pPr>
            <a:r>
              <a:rPr lang="es-AR" sz="4800" dirty="0"/>
              <a:t>  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596390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Winstobres</a:t>
            </a:r>
            <a:r>
              <a:rPr lang="en-US" sz="1000" dirty="0"/>
              <a:t> Means R. Glader B. </a:t>
            </a:r>
            <a:r>
              <a:rPr lang="en-US" sz="1000" dirty="0" err="1"/>
              <a:t>Wintrobes</a:t>
            </a:r>
            <a:r>
              <a:rPr lang="en-US" sz="1000" dirty="0"/>
              <a:t> Clinical Hematology 13º Ed. 2013</a:t>
            </a:r>
            <a:endParaRPr lang="es-AR" sz="1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842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algn="ctr"/>
            <a:r>
              <a:rPr lang="es-ES" altLang="es-AR" sz="3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Cuando se produce anemia?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2132856"/>
            <a:ext cx="8229600" cy="4373563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endParaRPr lang="es-AR" altLang="es-AR" dirty="0"/>
          </a:p>
          <a:p>
            <a:pPr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pérdida o destrucción de glóbulos rojos excede la capacidad máxima de producción medular (regenerativa)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producción </a:t>
            </a:r>
            <a:r>
              <a:rPr lang="es-AR" alt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eritrocitaria</a:t>
            </a: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 la médula ósea se altera (</a:t>
            </a:r>
            <a:r>
              <a:rPr lang="es-AR" alt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arregenerativa</a:t>
            </a: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s-ES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55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3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Clasificación fisiopatológica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8760" y="2536825"/>
            <a:ext cx="7772400" cy="4321175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es-A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 ANEMIAS REGENERATIVAS:</a:t>
            </a:r>
          </a:p>
          <a:p>
            <a:pPr marL="609600" indent="-609600" eaLnBrk="1" hangingPunct="1">
              <a:buFontTx/>
              <a:buNone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a- Hemolíticas: Congénitas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Adquiridas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b- Hemorragias Agudas</a:t>
            </a:r>
            <a:endParaRPr lang="es-AR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19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016"/>
            <a:ext cx="8229600" cy="6206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39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Clasificación fisiopatológica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0742" y="776779"/>
            <a:ext cx="8229600" cy="633670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2- ANEMIAS ARREGENERATIVAS: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a- Lesiones o injurias en los progenitores </a:t>
            </a:r>
            <a:r>
              <a:rPr 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eritroides</a:t>
            </a: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Aplasia/hipoplasia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SMD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Infiltración medular o fibrosis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Hipotiroidismo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Insuficiencia renal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b- Lesiones o injurias en los precursores </a:t>
            </a:r>
            <a:r>
              <a:rPr 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eritroides</a:t>
            </a: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- Defectos en la síntesis de hemoglobina: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Defecto en la utilización de hierro (AEC, </a:t>
            </a:r>
            <a:r>
              <a:rPr 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Sideroblástica</a:t>
            </a: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</a:t>
            </a:r>
            <a:r>
              <a:rPr 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Ferropénica</a:t>
            </a: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- Disminución en la síntesis de ADN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Alteraciones congénitas síntesis ADN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Déficit de </a:t>
            </a:r>
            <a:r>
              <a:rPr 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cobalamina</a:t>
            </a: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(B12) o folatos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Drogas que interfieren con </a:t>
            </a:r>
            <a:r>
              <a:rPr 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</a:t>
            </a:r>
            <a:r>
              <a:rPr lang="es-A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folatos o síntesis de ADN</a:t>
            </a: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64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altLang="es-AR" sz="3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Mecanismos de adaptación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Aumento de eritropoyetina con aumento de la eritropoyesis</a:t>
            </a:r>
          </a:p>
          <a:p>
            <a:pPr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Aumento del 2-3 DFG con disminución de la afinidad de la hemoglobina por el oxígeno.</a:t>
            </a:r>
          </a:p>
          <a:p>
            <a:pPr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Modificaciones cardiovasculares:   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a- Aumento del gasto cardíaco (aumento frecuencia 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s-AR" alt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volúmen</a:t>
            </a: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 eyección)                                                      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b- Vasoconstricción y redistribución de flujo</a:t>
            </a:r>
            <a:endParaRPr lang="es-ES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425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AR" sz="3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La adaptación depende de: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0468" y="1965325"/>
            <a:ext cx="8229600" cy="46180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s-AR" altLang="es-AR" sz="28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Velocidad de instalación de la anemia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Competencia del sistema </a:t>
            </a:r>
            <a:r>
              <a:rPr lang="es-AR" alt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cardiorespiratorio</a:t>
            </a: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Requerimientos de oxígeno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Gravedad y duración de la anemia.</a:t>
            </a:r>
            <a:endParaRPr lang="es-ES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2991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MANIFESTACIONES CLINICAS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2420888"/>
            <a:ext cx="8568952" cy="5544616"/>
          </a:xfrm>
        </p:spPr>
        <p:txBody>
          <a:bodyPr>
            <a:normAutofit/>
          </a:bodyPr>
          <a:lstStyle/>
          <a:p>
            <a:r>
              <a:rPr lang="en-US" sz="2800" dirty="0" err="1"/>
              <a:t>Cuando</a:t>
            </a:r>
            <a:r>
              <a:rPr lang="en-US" sz="2800" dirty="0"/>
              <a:t> la anemia se </a:t>
            </a:r>
            <a:r>
              <a:rPr lang="en-US" sz="2800" dirty="0" err="1"/>
              <a:t>instala</a:t>
            </a:r>
            <a:r>
              <a:rPr lang="en-US" sz="2800" dirty="0"/>
              <a:t> </a:t>
            </a:r>
            <a:r>
              <a:rPr lang="en-US" sz="2800" dirty="0" err="1"/>
              <a:t>rápidamente</a:t>
            </a:r>
            <a:r>
              <a:rPr lang="en-US" sz="2800" dirty="0"/>
              <a:t>, </a:t>
            </a:r>
            <a:r>
              <a:rPr lang="en-US" sz="2800" dirty="0" err="1"/>
              <a:t>disnea</a:t>
            </a:r>
            <a:r>
              <a:rPr lang="en-US" sz="2800" dirty="0"/>
              <a:t>, </a:t>
            </a:r>
            <a:r>
              <a:rPr lang="en-US" sz="2800" dirty="0" err="1"/>
              <a:t>taquicardia</a:t>
            </a:r>
            <a:r>
              <a:rPr lang="en-US" sz="2800" dirty="0"/>
              <a:t>, </a:t>
            </a:r>
            <a:r>
              <a:rPr lang="en-US" sz="2800" dirty="0" err="1"/>
              <a:t>mareos</a:t>
            </a:r>
            <a:r>
              <a:rPr lang="en-US" sz="2800" dirty="0"/>
              <a:t> o </a:t>
            </a:r>
            <a:r>
              <a:rPr lang="en-US" sz="2800" dirty="0" err="1"/>
              <a:t>debilidad</a:t>
            </a:r>
            <a:r>
              <a:rPr lang="en-US" sz="2800" dirty="0"/>
              <a:t> (</a:t>
            </a:r>
            <a:r>
              <a:rPr lang="en-US" sz="2800" dirty="0" err="1"/>
              <a:t>en</a:t>
            </a:r>
            <a:r>
              <a:rPr lang="en-US" sz="2800" dirty="0"/>
              <a:t> especial postural) y </a:t>
            </a:r>
            <a:r>
              <a:rPr lang="en-US" sz="2800" dirty="0" err="1"/>
              <a:t>fatiga</a:t>
            </a:r>
            <a:r>
              <a:rPr lang="en-US" sz="2800" dirty="0"/>
              <a:t> </a:t>
            </a:r>
            <a:r>
              <a:rPr lang="en-US" sz="2800" dirty="0" err="1"/>
              <a:t>intensa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r>
              <a:rPr lang="es-AR" sz="2800" dirty="0">
                <a:solidFill>
                  <a:schemeClr val="tx1"/>
                </a:solidFill>
              </a:rPr>
              <a:t>Si la anemia es de instalación insidiosa y los ajustes son adecuados la Hb puede caer a 6 – 8 g% antes de ser sintomática.</a:t>
            </a:r>
          </a:p>
          <a:p>
            <a:pPr marL="0" indent="0">
              <a:buNone/>
            </a:pPr>
            <a:endParaRPr lang="en-US" sz="20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88172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es-ES" altLang="es-A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SINDROME ANÉMICO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764704"/>
            <a:ext cx="8686800" cy="5688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Palidez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Síntomas generales (astenia, disnea, fatiga muscular)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Manifestaciones cardiovasculares (taquicardia, palpitaciones, soplos funcionales, </a:t>
            </a:r>
            <a:r>
              <a:rPr lang="es-AR" alt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angor</a:t>
            </a: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Manifestaciones neurológicas (mareos, alteraciones de la visión, cefaleas, insomnio, alteraciones de conducta)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Manifestaciones digestivas (anorexia, constipación)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Alteraciones del ritmo menstrual.</a:t>
            </a:r>
            <a:endParaRPr lang="es-ES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10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mlsociety.org/files/images/en/blood_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1724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7335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MANIFESTACIONES CLINICAS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04448" cy="5616624"/>
          </a:xfrm>
        </p:spPr>
        <p:txBody>
          <a:bodyPr>
            <a:normAutofit fontScale="92500" lnSpcReduction="20000"/>
          </a:bodyPr>
          <a:lstStyle/>
          <a:p>
            <a:r>
              <a:rPr lang="es-AR" sz="3000" dirty="0">
                <a:solidFill>
                  <a:schemeClr val="tx1"/>
                </a:solidFill>
              </a:rPr>
              <a:t>Palidez</a:t>
            </a:r>
          </a:p>
          <a:p>
            <a:endParaRPr lang="es-AR" sz="3000" dirty="0">
              <a:solidFill>
                <a:schemeClr val="tx1"/>
              </a:solidFill>
            </a:endParaRPr>
          </a:p>
          <a:p>
            <a:r>
              <a:rPr lang="es-AR" sz="3000" dirty="0">
                <a:solidFill>
                  <a:schemeClr val="tx1"/>
                </a:solidFill>
              </a:rPr>
              <a:t>Ictericia: anemia hemolítica y anemia perniciosa</a:t>
            </a:r>
          </a:p>
          <a:p>
            <a:endParaRPr lang="es-AR" sz="3000" dirty="0">
              <a:solidFill>
                <a:schemeClr val="tx1"/>
              </a:solidFill>
            </a:endParaRPr>
          </a:p>
          <a:p>
            <a:r>
              <a:rPr lang="es-AR" sz="3000" dirty="0">
                <a:solidFill>
                  <a:schemeClr val="tx1"/>
                </a:solidFill>
              </a:rPr>
              <a:t>Palidez con equimosis y petequias: anemia y trombocitopenia</a:t>
            </a:r>
          </a:p>
          <a:p>
            <a:endParaRPr lang="es-AR" sz="3000" dirty="0">
              <a:solidFill>
                <a:schemeClr val="tx1"/>
              </a:solidFill>
            </a:endParaRPr>
          </a:p>
          <a:p>
            <a:r>
              <a:rPr lang="es-AR" sz="3000" dirty="0">
                <a:solidFill>
                  <a:schemeClr val="tx1"/>
                </a:solidFill>
              </a:rPr>
              <a:t>Ulceras orales sugieren neutropenia</a:t>
            </a:r>
          </a:p>
          <a:p>
            <a:endParaRPr lang="es-AR" sz="3000" dirty="0">
              <a:solidFill>
                <a:schemeClr val="tx1"/>
              </a:solidFill>
            </a:endParaRPr>
          </a:p>
          <a:p>
            <a:r>
              <a:rPr lang="es-AR" sz="3000" dirty="0">
                <a:solidFill>
                  <a:schemeClr val="tx1"/>
                </a:solidFill>
              </a:rPr>
              <a:t>Glositis atrófica:  anemia perniciosa</a:t>
            </a:r>
          </a:p>
          <a:p>
            <a:endParaRPr lang="es-AR" sz="3000" dirty="0">
              <a:solidFill>
                <a:schemeClr val="tx1"/>
              </a:solidFill>
            </a:endParaRPr>
          </a:p>
          <a:p>
            <a:r>
              <a:rPr lang="es-AR" sz="3000" dirty="0">
                <a:solidFill>
                  <a:schemeClr val="tx1"/>
                </a:solidFill>
              </a:rPr>
              <a:t>Queilitis angular: anemia ferropénica</a:t>
            </a:r>
          </a:p>
          <a:p>
            <a:endParaRPr lang="es-AR" sz="3000" dirty="0">
              <a:solidFill>
                <a:schemeClr val="tx1"/>
              </a:solidFill>
            </a:endParaRPr>
          </a:p>
          <a:p>
            <a:r>
              <a:rPr lang="es-AR" sz="3000" dirty="0">
                <a:solidFill>
                  <a:schemeClr val="tx1"/>
                </a:solidFill>
              </a:rPr>
              <a:t>Uñas frágiles y quebradizas, cóncavas en anemia ferropénica</a:t>
            </a:r>
          </a:p>
          <a:p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154352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706090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MANIFESTACIONES CLINICAS</a:t>
            </a:r>
            <a:endParaRPr lang="es-AR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4262" y="1052736"/>
            <a:ext cx="7772400" cy="4572000"/>
          </a:xfrm>
        </p:spPr>
        <p:txBody>
          <a:bodyPr/>
          <a:lstStyle/>
          <a:p>
            <a:endParaRPr lang="es-A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s-AR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Alteraciones neurológicas en déficit de </a:t>
            </a:r>
            <a:r>
              <a:rPr lang="es-AR" sz="2800" dirty="0" err="1">
                <a:solidFill>
                  <a:schemeClr val="tx1"/>
                </a:solidFill>
              </a:rPr>
              <a:t>vit</a:t>
            </a:r>
            <a:r>
              <a:rPr lang="es-AR" sz="2800" dirty="0">
                <a:solidFill>
                  <a:schemeClr val="tx1"/>
                </a:solidFill>
              </a:rPr>
              <a:t> B12</a:t>
            </a:r>
          </a:p>
          <a:p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Alteraciones óseas: cráneo en torre, hipertelorismo</a:t>
            </a:r>
          </a:p>
          <a:p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Ulceras maleolares</a:t>
            </a:r>
          </a:p>
          <a:p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Esplenomegalia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429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loadB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>
            <a:fillRect/>
          </a:stretch>
        </p:blipFill>
        <p:spPr bwMode="auto">
          <a:xfrm>
            <a:off x="250825" y="3213100"/>
            <a:ext cx="4319588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9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Alteraciones </a:t>
            </a:r>
            <a:r>
              <a:rPr lang="es-AR" sz="39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ungueales</a:t>
            </a:r>
            <a:endParaRPr lang="es-ES" sz="3900" b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7463" name="Picture 7" descr="0016t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13100"/>
            <a:ext cx="3851275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835150" y="177323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/>
              <a:t>Coiloniquia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15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9" name="Picture 15" descr="angular_cheilitis-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8" r="4361"/>
          <a:stretch>
            <a:fillRect/>
          </a:stretch>
        </p:blipFill>
        <p:spPr bwMode="auto">
          <a:xfrm>
            <a:off x="2771775" y="2349500"/>
            <a:ext cx="31686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20" name="Picture 16" descr="angular_cheilitis-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" r="7655"/>
          <a:stretch>
            <a:fillRect/>
          </a:stretch>
        </p:blipFill>
        <p:spPr bwMode="auto">
          <a:xfrm>
            <a:off x="6011863" y="2420938"/>
            <a:ext cx="3132137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21" name="Picture 17" descr="angular_cheilitis-3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67652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0" y="18864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9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Queilitis angular</a:t>
            </a:r>
            <a:endParaRPr lang="es-ES" sz="3900" b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28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900" dirty="0">
                <a:solidFill>
                  <a:schemeClr val="tx1"/>
                </a:solidFill>
                <a:latin typeface="+mn-lt"/>
              </a:rPr>
              <a:t>G</a:t>
            </a:r>
            <a:r>
              <a:rPr lang="es-AR" sz="3900" dirty="0" err="1">
                <a:solidFill>
                  <a:schemeClr val="tx1"/>
                </a:solidFill>
                <a:latin typeface="+mn-lt"/>
              </a:rPr>
              <a:t>lositis</a:t>
            </a:r>
            <a:endParaRPr lang="es-AR" sz="3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/>
        </p:blipFill>
        <p:spPr bwMode="auto">
          <a:xfrm>
            <a:off x="914400" y="2276871"/>
            <a:ext cx="2214328" cy="219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33" y="2264295"/>
            <a:ext cx="3116911" cy="22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1BCC19-57E8-4586-BB3C-65C2D97A1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15" y="2276870"/>
            <a:ext cx="2578031" cy="21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900" dirty="0">
                <a:latin typeface="+mn-lt"/>
              </a:rPr>
              <a:t>Equimosis y petequias</a:t>
            </a:r>
            <a:endParaRPr lang="es-AR" sz="3900" dirty="0">
              <a:latin typeface="+mn-lt"/>
            </a:endParaRPr>
          </a:p>
        </p:txBody>
      </p:sp>
      <p:pic>
        <p:nvPicPr>
          <p:cNvPr id="7173" name="Picture 5" descr="Petequias (paladar dur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82563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204864"/>
            <a:ext cx="3711058" cy="241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www.primehealthchannel.com/wp-content/uploads/2011/06/Petechiae-Photos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20" y="2178479"/>
            <a:ext cx="3497235" cy="24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30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altLang="es-AR" sz="3900" dirty="0">
                <a:solidFill>
                  <a:srgbClr val="000000"/>
                </a:solidFill>
                <a:latin typeface="+mn-lt"/>
              </a:rPr>
              <a:t>Anemia: Clasificación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2564904"/>
            <a:ext cx="8229600" cy="331236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Fisiopatológica: por la capacidad de regeneración de la médula ósea. </a:t>
            </a:r>
          </a:p>
          <a:p>
            <a:pPr>
              <a:buClr>
                <a:schemeClr val="tx1"/>
              </a:buClr>
            </a:pPr>
            <a:endParaRPr lang="es-AR" alt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Morfológica: por el tamaño y la </a:t>
            </a:r>
            <a:r>
              <a:rPr lang="es-AR" alt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cromía</a:t>
            </a:r>
            <a:r>
              <a:rPr lang="es-AR" alt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del glóbulo rojo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ü"/>
            </a:pPr>
            <a:endParaRPr lang="es-AR" altLang="es-A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ü"/>
            </a:pPr>
            <a:endParaRPr lang="es-AR" altLang="es-A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94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47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900" dirty="0">
                <a:solidFill>
                  <a:srgbClr val="000000"/>
                </a:solidFill>
                <a:latin typeface="+mn-lt"/>
              </a:rPr>
              <a:t>Reticulocitos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8016" r="20773" b="17404"/>
          <a:stretch/>
        </p:blipFill>
        <p:spPr>
          <a:xfrm>
            <a:off x="683568" y="980728"/>
            <a:ext cx="3327721" cy="2618238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8313" y="4293096"/>
            <a:ext cx="8388424" cy="230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s-E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Porcentaje del total de GR: VN: 1,5-2,5%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s-E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% </a:t>
            </a:r>
            <a:r>
              <a:rPr lang="es-E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Ret</a:t>
            </a:r>
            <a:r>
              <a:rPr lang="es-E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 corregidos= % </a:t>
            </a:r>
            <a:r>
              <a:rPr lang="es-E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Ret</a:t>
            </a:r>
            <a:r>
              <a:rPr lang="es-E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x </a:t>
            </a:r>
            <a:r>
              <a:rPr lang="es-E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Hcto</a:t>
            </a:r>
            <a:r>
              <a:rPr lang="es-E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pac</a:t>
            </a:r>
            <a:r>
              <a:rPr lang="es-E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./45= 1 - 2%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s-E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Valor absoluto: 20.000-75.000/mm3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s-ES" sz="23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426733" cy="261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20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F29F1-7EBF-4E62-AAD3-EAF55B39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900" dirty="0">
                <a:latin typeface="+mn-lt"/>
              </a:rPr>
              <a:t>Reticulocitos</a:t>
            </a:r>
            <a:endParaRPr lang="es-AR" sz="3900" dirty="0">
              <a:latin typeface="+mn-lt"/>
            </a:endParaRP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7A524B9D-F1E7-426F-8397-0106B3245813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914400" y="14478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endParaRPr lang="es-AR" sz="2800" dirty="0"/>
          </a:p>
          <a:p>
            <a:r>
              <a:rPr lang="es-AR" sz="2800" dirty="0"/>
              <a:t>Fracción reticulocitos inmaduros (IFR)</a:t>
            </a:r>
          </a:p>
          <a:p>
            <a:endParaRPr lang="es-AR" sz="2800" dirty="0"/>
          </a:p>
          <a:p>
            <a:r>
              <a:rPr lang="es-AR" sz="2800" dirty="0"/>
              <a:t>Contenido de hemoglobina de los reticulocitos (</a:t>
            </a:r>
            <a:r>
              <a:rPr lang="es-AR" sz="2800" dirty="0" err="1"/>
              <a:t>CHr</a:t>
            </a:r>
            <a:r>
              <a:rPr lang="es-AR" sz="2800" dirty="0"/>
              <a:t>)</a:t>
            </a:r>
          </a:p>
          <a:p>
            <a:endParaRPr lang="es-AR" sz="2800" dirty="0"/>
          </a:p>
          <a:p>
            <a:r>
              <a:rPr lang="es-AR" sz="2800" dirty="0"/>
              <a:t>Concentración de </a:t>
            </a:r>
            <a:r>
              <a:rPr lang="es-AR" sz="2800" dirty="0" err="1"/>
              <a:t>Hb</a:t>
            </a:r>
            <a:r>
              <a:rPr lang="es-AR" sz="2800" dirty="0"/>
              <a:t> </a:t>
            </a:r>
            <a:r>
              <a:rPr lang="es-AR" sz="2800" dirty="0" err="1"/>
              <a:t>reticulocitaria</a:t>
            </a:r>
            <a:r>
              <a:rPr lang="es-AR" sz="2800" dirty="0"/>
              <a:t> (RET He)</a:t>
            </a:r>
          </a:p>
        </p:txBody>
      </p:sp>
    </p:spTree>
    <p:extLst>
      <p:ext uri="{BB962C8B-B14F-4D97-AF65-F5344CB8AC3E}">
        <p14:creationId xmlns:p14="http://schemas.microsoft.com/office/powerpoint/2010/main" val="623004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6266" y="-20785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s-ES" altLang="es-A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MORFOLÓGICA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6570" y="1340768"/>
            <a:ext cx="9798038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Extendido o frotis de sangre periférica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endParaRPr lang="es-AR" altLang="es-A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s-AR" altLang="es-A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Indices</a:t>
            </a: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eritrocitarios o hematimétricos:</a:t>
            </a:r>
          </a:p>
          <a:p>
            <a:pPr>
              <a:lnSpc>
                <a:spcPct val="90000"/>
              </a:lnSpc>
              <a:buFontTx/>
              <a:buNone/>
            </a:pPr>
            <a:endParaRPr lang="es-AR" altLang="es-A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Volumen corpuscular medio (VCM): </a:t>
            </a:r>
            <a:r>
              <a:rPr lang="es-AR" altLang="es-A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</a:t>
            </a:r>
            <a:endParaRPr lang="es-AR" altLang="es-A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Hemoglobina corpuscular media (HCM): </a:t>
            </a:r>
            <a:r>
              <a:rPr lang="es-AR" altLang="es-A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pg</a:t>
            </a:r>
            <a:endParaRPr lang="es-AR" altLang="es-A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AR" altLang="es-A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s-AR" altLang="es-A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</a:t>
            </a: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hemoglobina corpuscular media (CHCM): gr%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AR" altLang="es-A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Amplitud distribución </a:t>
            </a:r>
            <a:r>
              <a:rPr lang="es-AR" altLang="es-A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eritrocitaria</a:t>
            </a:r>
            <a:r>
              <a:rPr lang="es-AR" alt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(ADE) (RDW SD)</a:t>
            </a:r>
            <a:endParaRPr lang="es-ES" altLang="es-A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02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77850"/>
            <a:ext cx="8229600" cy="488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3900" dirty="0">
                <a:latin typeface="+mn-lt"/>
              </a:rPr>
              <a:t>Extendido sangre periférica normal</a:t>
            </a:r>
          </a:p>
        </p:txBody>
      </p:sp>
      <p:pic>
        <p:nvPicPr>
          <p:cNvPr id="5123" name="Object 3"/>
          <p:cNvPicPr>
            <a:picLocks noGrp="1" noChangeAspect="1"/>
          </p:cNvPicPr>
          <p:nvPr>
            <p:ph sz="quarter" idx="1"/>
            <p:extLst>
              <p:ext uri="{D42A27DB-BD31-4B8C-83A1-F6EECF244321}">
                <p14:modId xmlns:p14="http://schemas.microsoft.com/office/powerpoint/2010/main" val="2464105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29036" y="1268760"/>
            <a:ext cx="5285928" cy="52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38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84300"/>
          </a:xfrm>
        </p:spPr>
        <p:txBody>
          <a:bodyPr>
            <a:normAutofit/>
          </a:bodyPr>
          <a:lstStyle/>
          <a:p>
            <a:pPr algn="ctr"/>
            <a:r>
              <a:rPr lang="es-AR" altLang="es-A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INDICES HEMATIMETRICOS NORMALES EN ADULTOS</a:t>
            </a:r>
            <a:endParaRPr lang="es-ES" altLang="es-AR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3608" y="2276872"/>
            <a:ext cx="8229600" cy="4114800"/>
          </a:xfrm>
        </p:spPr>
        <p:txBody>
          <a:bodyPr>
            <a:normAutofit/>
          </a:bodyPr>
          <a:lstStyle/>
          <a:p>
            <a:r>
              <a:rPr lang="es-AR" altLang="es-A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VCM: 80 – 100 </a:t>
            </a:r>
            <a:r>
              <a:rPr lang="es-AR" altLang="es-AR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</a:t>
            </a:r>
            <a:r>
              <a:rPr lang="es-AR" altLang="es-A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endParaRPr lang="es-AR" altLang="es-AR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s-AR" altLang="es-A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HCM: 27 – 33 pg.</a:t>
            </a:r>
          </a:p>
          <a:p>
            <a:endParaRPr lang="es-AR" altLang="es-AR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s-AR" altLang="es-A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CHCM: 32 – 36 gr.%</a:t>
            </a:r>
          </a:p>
          <a:p>
            <a:endParaRPr lang="es-AR" altLang="es-AR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s-AR" altLang="es-A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ADE (RDW SD): 11.5 – 15%</a:t>
            </a:r>
            <a:endParaRPr lang="es-ES" altLang="es-AR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432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s-AR" sz="2800" b="1" dirty="0">
                <a:solidFill>
                  <a:schemeClr val="tx1"/>
                </a:solidFill>
              </a:rPr>
              <a:t>Morfología </a:t>
            </a:r>
            <a:r>
              <a:rPr lang="es-AR" sz="2800" b="1" dirty="0" err="1">
                <a:solidFill>
                  <a:schemeClr val="tx1"/>
                </a:solidFill>
              </a:rPr>
              <a:t>eritrocitaria</a:t>
            </a:r>
            <a:endParaRPr lang="es-AR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08667"/>
            <a:ext cx="3500474" cy="26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384376" cy="254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2" y="3860925"/>
            <a:ext cx="3384376" cy="254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47442" y="3439492"/>
            <a:ext cx="294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err="1"/>
              <a:t>Normocítica</a:t>
            </a:r>
            <a:r>
              <a:rPr lang="es-AR" sz="1400" dirty="0"/>
              <a:t> </a:t>
            </a:r>
            <a:r>
              <a:rPr lang="es-AR" sz="1400" dirty="0" err="1"/>
              <a:t>normocrómica</a:t>
            </a:r>
            <a:endParaRPr lang="es-AR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92982" y="640449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err="1"/>
              <a:t>Microcítica</a:t>
            </a:r>
            <a:r>
              <a:rPr lang="es-AR" sz="1400" dirty="0"/>
              <a:t> </a:t>
            </a:r>
            <a:r>
              <a:rPr lang="es-AR" sz="1400" dirty="0" err="1"/>
              <a:t>hipocrómica</a:t>
            </a:r>
            <a:endParaRPr lang="es-AR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640449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err="1"/>
              <a:t>Macrocítica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74696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42" y="204270"/>
            <a:ext cx="8518401" cy="1139825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normocítica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VCM normal (80-100fl)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31640" y="1555750"/>
            <a:ext cx="7812360" cy="4968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s-AR" sz="1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RETICULOCITOS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AUMENTADOS                                        DISMINUÍDOS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AR" sz="1800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AR" sz="1800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Hemólisis                                  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Patología renal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Hemorragias aguda                            Patología hepática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Patología endocrina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AEC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Biopsia M.O. (aplasia,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infiltración, </a:t>
            </a:r>
            <a:r>
              <a:rPr lang="es-AR" sz="1800" b="1" dirty="0" err="1">
                <a:solidFill>
                  <a:schemeClr val="tx1"/>
                </a:solidFill>
                <a:effectLst/>
              </a:rPr>
              <a:t>diseritropoyesis</a:t>
            </a:r>
            <a:r>
              <a:rPr lang="es-AR" sz="1800" b="1" dirty="0"/>
              <a:t>)</a:t>
            </a:r>
            <a:r>
              <a:rPr lang="es-AR" sz="1800" b="1" dirty="0">
                <a:solidFill>
                  <a:schemeClr val="tx1"/>
                </a:solidFill>
                <a:effectLst/>
              </a:rPr>
              <a:t>      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</a:t>
            </a:r>
            <a:endParaRPr lang="es-ES" sz="1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63938" y="2211388"/>
            <a:ext cx="16573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051720" y="2214274"/>
            <a:ext cx="13970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903413" y="302498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724128" y="311848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9411"/>
            <a:ext cx="1512168" cy="113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66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30288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microcítica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VCM &lt;80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30338" y="1952749"/>
            <a:ext cx="7258000" cy="4176464"/>
          </a:xfrm>
        </p:spPr>
        <p:txBody>
          <a:bodyPr>
            <a:normAutofit/>
          </a:bodyPr>
          <a:lstStyle/>
          <a:p>
            <a:endParaRPr lang="es-AR" sz="2400" b="1" dirty="0"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Anemia </a:t>
            </a:r>
            <a:r>
              <a:rPr lang="es-AR" sz="2800" b="1" dirty="0" err="1">
                <a:solidFill>
                  <a:schemeClr val="tx1"/>
                </a:solidFill>
                <a:effectLst/>
              </a:rPr>
              <a:t>ferropénica</a:t>
            </a:r>
            <a:endParaRPr lang="es-AR" sz="2800" b="1" dirty="0">
              <a:solidFill>
                <a:schemeClr val="tx1"/>
              </a:solidFill>
              <a:effectLst/>
            </a:endParaRPr>
          </a:p>
          <a:p>
            <a:endParaRPr lang="es-AR" sz="2800" b="1" dirty="0">
              <a:solidFill>
                <a:schemeClr val="tx1"/>
              </a:solidFill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Anemia de enfermedades crónicas</a:t>
            </a:r>
          </a:p>
          <a:p>
            <a:endParaRPr lang="es-AR" sz="2800" b="1" dirty="0">
              <a:solidFill>
                <a:schemeClr val="tx1"/>
              </a:solidFill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Talasemias</a:t>
            </a:r>
          </a:p>
          <a:p>
            <a:endParaRPr lang="es-AR" sz="2800" b="1" dirty="0">
              <a:solidFill>
                <a:schemeClr val="tx1"/>
              </a:solidFill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Anemia </a:t>
            </a:r>
            <a:r>
              <a:rPr lang="es-AR" sz="2800" b="1" dirty="0" err="1">
                <a:solidFill>
                  <a:schemeClr val="tx1"/>
                </a:solidFill>
                <a:effectLst/>
              </a:rPr>
              <a:t>sideroblástica</a:t>
            </a:r>
            <a:endParaRPr lang="es-E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4140200" y="1125538"/>
            <a:ext cx="576263" cy="576262"/>
          </a:xfrm>
          <a:prstGeom prst="downArrow">
            <a:avLst>
              <a:gd name="adj1" fmla="val 59231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427538" y="2133600"/>
            <a:ext cx="2160587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4859338" y="2205038"/>
            <a:ext cx="1512887" cy="2873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71" name="Line 14"/>
          <p:cNvSpPr>
            <a:spLocks noChangeShapeType="1"/>
          </p:cNvSpPr>
          <p:nvPr/>
        </p:nvSpPr>
        <p:spPr bwMode="auto">
          <a:xfrm>
            <a:off x="1619250" y="3860800"/>
            <a:ext cx="865188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78541"/>
            <a:ext cx="1403820" cy="105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68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58850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macrocítica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VCM&gt;100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893175" cy="5805487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s-AR" sz="1200" b="1" dirty="0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AR" sz="16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RETICULOCITOS</a:t>
            </a:r>
          </a:p>
          <a:p>
            <a:pPr>
              <a:lnSpc>
                <a:spcPct val="80000"/>
              </a:lnSpc>
              <a:buFontTx/>
              <a:buNone/>
            </a:pP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AUMENTADOS                                      DISMINUIDOS O NORMALES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dirty="0">
                <a:solidFill>
                  <a:schemeClr val="tx1"/>
                </a:solidFill>
                <a:effectLst/>
              </a:rPr>
              <a:t>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Hemólisis                                                    </a:t>
            </a:r>
            <a:r>
              <a:rPr lang="es-AR" sz="1800" b="1" u="sng" dirty="0" err="1">
                <a:solidFill>
                  <a:schemeClr val="tx1"/>
                </a:solidFill>
                <a:effectLst/>
              </a:rPr>
              <a:t>Megaloblástica</a:t>
            </a:r>
            <a:r>
              <a:rPr lang="es-AR" sz="1800" b="1" u="sng" dirty="0">
                <a:solidFill>
                  <a:schemeClr val="tx1"/>
                </a:solidFill>
                <a:effectLst/>
              </a:rPr>
              <a:t> (</a:t>
            </a:r>
            <a:r>
              <a:rPr lang="es-AR" sz="1800" b="1" u="sng" dirty="0" err="1">
                <a:solidFill>
                  <a:schemeClr val="tx1"/>
                </a:solidFill>
                <a:effectLst/>
              </a:rPr>
              <a:t>Alt</a:t>
            </a:r>
            <a:r>
              <a:rPr lang="es-AR" sz="1800" b="1" u="sng" dirty="0">
                <a:solidFill>
                  <a:schemeClr val="tx1"/>
                </a:solidFill>
                <a:effectLst/>
              </a:rPr>
              <a:t>. Síntesis ADN)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 . Déficit B12/</a:t>
            </a:r>
            <a:r>
              <a:rPr lang="es-AR" sz="1800" b="1" dirty="0" err="1">
                <a:solidFill>
                  <a:schemeClr val="tx1"/>
                </a:solidFill>
                <a:effectLst/>
              </a:rPr>
              <a:t>Ac.Fólico</a:t>
            </a: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Hemorragias agudas                                    . </a:t>
            </a:r>
            <a:r>
              <a:rPr lang="es-AR" sz="1800" b="1" dirty="0" err="1">
                <a:solidFill>
                  <a:schemeClr val="tx1"/>
                </a:solidFill>
                <a:effectLst/>
              </a:rPr>
              <a:t>Alts</a:t>
            </a:r>
            <a:r>
              <a:rPr lang="es-AR" sz="1800" b="1" dirty="0">
                <a:solidFill>
                  <a:schemeClr val="tx1"/>
                </a:solidFill>
                <a:effectLst/>
              </a:rPr>
              <a:t>. Congénitas Síntesis ADN </a:t>
            </a:r>
          </a:p>
          <a:p>
            <a:pPr>
              <a:lnSpc>
                <a:spcPct val="80000"/>
              </a:lnSpc>
              <a:buFontTx/>
              <a:buNone/>
            </a:pP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</a:rPr>
              <a:t>                                           </a:t>
            </a: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. Drogas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</a:t>
            </a:r>
            <a:r>
              <a:rPr lang="es-AR" sz="1800" b="1" u="sng" dirty="0">
                <a:solidFill>
                  <a:schemeClr val="tx1"/>
                </a:solidFill>
                <a:effectLst/>
              </a:rPr>
              <a:t>No </a:t>
            </a:r>
            <a:r>
              <a:rPr lang="es-AR" sz="1800" b="1" u="sng" dirty="0" err="1">
                <a:solidFill>
                  <a:schemeClr val="tx1"/>
                </a:solidFill>
                <a:effectLst/>
              </a:rPr>
              <a:t>Megaloblástica</a:t>
            </a:r>
            <a:endParaRPr lang="es-AR" sz="1800" b="1" u="sng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. Hipotiroidismo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. </a:t>
            </a:r>
            <a:r>
              <a:rPr lang="es-AR" sz="1800" b="1" dirty="0" err="1">
                <a:solidFill>
                  <a:schemeClr val="tx1"/>
                </a:solidFill>
                <a:effectLst/>
              </a:rPr>
              <a:t>Mielodisplasia</a:t>
            </a:r>
            <a:endParaRPr lang="es-AR" sz="1800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. Hepatopatías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sz="1800" b="1" dirty="0">
                <a:solidFill>
                  <a:schemeClr val="tx1"/>
                </a:solidFill>
                <a:effectLst/>
              </a:rPr>
              <a:t>                                                                         . Aplasias</a:t>
            </a:r>
            <a:endParaRPr lang="es-ES" sz="1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356100" y="2133600"/>
            <a:ext cx="852488" cy="923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067175" y="1196974"/>
            <a:ext cx="649288" cy="645109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211638" y="17732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140200" y="1628775"/>
            <a:ext cx="863600" cy="720725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2627313" y="2781300"/>
            <a:ext cx="649287" cy="360363"/>
          </a:xfrm>
          <a:prstGeom prst="leftArrow">
            <a:avLst>
              <a:gd name="adj1" fmla="val 50000"/>
              <a:gd name="adj2" fmla="val 450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4500563" y="2852738"/>
            <a:ext cx="792162" cy="5762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4318652" y="1532811"/>
            <a:ext cx="974073" cy="309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4140200" y="2781300"/>
            <a:ext cx="1444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H="1">
            <a:off x="1187624" y="1519528"/>
            <a:ext cx="1368896" cy="428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971600" y="2492376"/>
            <a:ext cx="0" cy="638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5317118" y="249237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55" y="678536"/>
            <a:ext cx="1024609" cy="77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t="32406" r="43220" b="40287"/>
          <a:stretch/>
        </p:blipFill>
        <p:spPr bwMode="auto">
          <a:xfrm>
            <a:off x="7833255" y="1595526"/>
            <a:ext cx="1027198" cy="89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94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91"/>
            <a:ext cx="8229600" cy="8367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340768"/>
            <a:ext cx="8229600" cy="5400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  Historia clínica: interrogatorio y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exámen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físico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 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Rcto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de glóbulos rojos, hematocrito y hemoglobina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Indices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eritrocitarios: VCM, HCM, CHCM, ADE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Reticulocitos (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Indice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reticulocitario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 absolutos)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 Morfología (extendido): normocítica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microcítica</a:t>
            </a: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macrocítica</a:t>
            </a: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652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35682"/>
            <a:ext cx="8229600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87223"/>
            <a:ext cx="8686800" cy="5832648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  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Sideremia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Transferrina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Siderofilina,T.I.B.C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.) y % de saturación 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   Ferritina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  VES y PCR cuantitativa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Hepatograma</a:t>
            </a: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LDH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Función renal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Perfil tiroideo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Haptoglobina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sérica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960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Biopsia de medula </a:t>
            </a:r>
            <a:r>
              <a:rPr lang="es-AR" sz="2400" dirty="0" err="1">
                <a:solidFill>
                  <a:schemeClr val="tx1"/>
                </a:solidFill>
              </a:rPr>
              <a:t>osea</a:t>
            </a:r>
            <a:r>
              <a:rPr lang="es-AR" sz="2400" dirty="0">
                <a:solidFill>
                  <a:schemeClr val="tx1"/>
                </a:solidFill>
              </a:rPr>
              <a:t> - hemosiderina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 bwMode="auto">
          <a:xfrm>
            <a:off x="683568" y="1772816"/>
            <a:ext cx="3888576" cy="236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1772817"/>
            <a:ext cx="2340260" cy="22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3"/>
          <a:stretch/>
        </p:blipFill>
        <p:spPr bwMode="auto">
          <a:xfrm>
            <a:off x="323528" y="4416615"/>
            <a:ext cx="1872208" cy="232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16615"/>
            <a:ext cx="3096345" cy="233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53" y="4416615"/>
            <a:ext cx="3353294" cy="233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3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27339" y="188640"/>
            <a:ext cx="364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ANEMIAS. ALGORITMO INICIAL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836712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ANEMIA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48064" y="692696"/>
            <a:ext cx="33089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+ leucopenia y/o trombocitopenia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496" y="2348880"/>
            <a:ext cx="201622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VCM, HCM,CHCM 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979712" y="2348880"/>
            <a:ext cx="0" cy="2973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95536" y="2708920"/>
            <a:ext cx="0" cy="278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907704" y="2708920"/>
            <a:ext cx="0" cy="278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5496" y="2996952"/>
            <a:ext cx="84203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ADE 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683568" y="2996952"/>
            <a:ext cx="0" cy="2973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-36512" y="3429000"/>
            <a:ext cx="14911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Ferropenia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Sideroblástica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31640" y="2996952"/>
            <a:ext cx="13681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ADE normal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403648" y="342900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Sdmes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talasémicos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Trast</a:t>
            </a:r>
            <a:r>
              <a:rPr lang="es-E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Crónicos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1863572" y="1196752"/>
            <a:ext cx="5408728" cy="12032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1863572" y="836712"/>
            <a:ext cx="3284492" cy="406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755576" y="1196752"/>
            <a:ext cx="0" cy="114283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3" idx="2"/>
          </p:cNvCxnSpPr>
          <p:nvPr/>
        </p:nvCxnSpPr>
        <p:spPr>
          <a:xfrm>
            <a:off x="1309574" y="1206044"/>
            <a:ext cx="2840715" cy="114283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635896" y="2420888"/>
            <a:ext cx="128592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VCM normal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563888" y="2996952"/>
            <a:ext cx="6310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/>
              <a:t>Retic</a:t>
            </a:r>
            <a:r>
              <a:rPr lang="es-ES" sz="1400" dirty="0"/>
              <a:t>. </a:t>
            </a:r>
          </a:p>
        </p:txBody>
      </p:sp>
      <p:cxnSp>
        <p:nvCxnSpPr>
          <p:cNvPr id="52" name="51 Conector recto de flecha"/>
          <p:cNvCxnSpPr/>
          <p:nvPr/>
        </p:nvCxnSpPr>
        <p:spPr>
          <a:xfrm flipV="1">
            <a:off x="4139952" y="2996952"/>
            <a:ext cx="0" cy="2253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4572000" y="2996952"/>
            <a:ext cx="10801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err="1"/>
              <a:t>Retic</a:t>
            </a:r>
            <a:r>
              <a:rPr lang="es-ES" sz="1400" dirty="0"/>
              <a:t>. </a:t>
            </a:r>
            <a:r>
              <a:rPr lang="es-ES" sz="1400" dirty="0" err="1"/>
              <a:t>nor</a:t>
            </a:r>
            <a:r>
              <a:rPr lang="es-ES" sz="1400" dirty="0"/>
              <a:t>/</a:t>
            </a:r>
          </a:p>
        </p:txBody>
      </p:sp>
      <p:cxnSp>
        <p:nvCxnSpPr>
          <p:cNvPr id="55" name="54 Conector recto de flecha"/>
          <p:cNvCxnSpPr/>
          <p:nvPr/>
        </p:nvCxnSpPr>
        <p:spPr>
          <a:xfrm>
            <a:off x="5544446" y="2996952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3851920" y="2780928"/>
            <a:ext cx="0" cy="217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860032" y="2780928"/>
            <a:ext cx="0" cy="21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H="1">
            <a:off x="3851920" y="3284984"/>
            <a:ext cx="1" cy="844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3203848" y="4077072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Hemólisis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Post-hemorragia</a:t>
            </a:r>
          </a:p>
        </p:txBody>
      </p:sp>
      <p:cxnSp>
        <p:nvCxnSpPr>
          <p:cNvPr id="69" name="68 Conector recto"/>
          <p:cNvCxnSpPr>
            <a:stCxn id="53" idx="2"/>
          </p:cNvCxnSpPr>
          <p:nvPr/>
        </p:nvCxnSpPr>
        <p:spPr>
          <a:xfrm>
            <a:off x="5112060" y="3304729"/>
            <a:ext cx="0" cy="13873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4644008" y="4725144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flipH="1">
            <a:off x="4427984" y="4725144"/>
            <a:ext cx="216024" cy="4042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>
          <a:xfrm>
            <a:off x="3829743" y="5157192"/>
            <a:ext cx="59824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ADE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55" y="5085184"/>
            <a:ext cx="2746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74 CuadroTexto"/>
          <p:cNvSpPr txBox="1"/>
          <p:nvPr/>
        </p:nvSpPr>
        <p:spPr>
          <a:xfrm>
            <a:off x="2915816" y="5517232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Fase inicial </a:t>
            </a: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déf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. B12, fólico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Sideroblástica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76 Conector recto"/>
          <p:cNvCxnSpPr/>
          <p:nvPr/>
        </p:nvCxnSpPr>
        <p:spPr>
          <a:xfrm>
            <a:off x="5652120" y="4725144"/>
            <a:ext cx="36004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5580112" y="5157192"/>
            <a:ext cx="11063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ADE normal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5508104" y="5517232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Trast</a:t>
            </a:r>
            <a:r>
              <a:rPr lang="es-E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Crónicos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Insuf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. Renal-SMD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Endocrinopatías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7181932" y="2492896"/>
            <a:ext cx="84645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VCM </a:t>
            </a:r>
          </a:p>
        </p:txBody>
      </p:sp>
      <p:cxnSp>
        <p:nvCxnSpPr>
          <p:cNvPr id="89" name="88 Conector recto de flecha"/>
          <p:cNvCxnSpPr/>
          <p:nvPr/>
        </p:nvCxnSpPr>
        <p:spPr>
          <a:xfrm flipV="1">
            <a:off x="7884368" y="2492896"/>
            <a:ext cx="0" cy="2665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6228184" y="2996952"/>
            <a:ext cx="6543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Retic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2936"/>
            <a:ext cx="2746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91 CuadroTexto"/>
          <p:cNvSpPr txBox="1"/>
          <p:nvPr/>
        </p:nvSpPr>
        <p:spPr>
          <a:xfrm>
            <a:off x="7173110" y="2996952"/>
            <a:ext cx="8931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Retic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nor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8316416" y="2996952"/>
            <a:ext cx="6543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Retic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4" name="93 CuadroTexto"/>
          <p:cNvSpPr txBox="1"/>
          <p:nvPr/>
        </p:nvSpPr>
        <p:spPr>
          <a:xfrm>
            <a:off x="5940152" y="3429000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Hemólisis</a:t>
            </a:r>
          </a:p>
        </p:txBody>
      </p:sp>
      <p:sp>
        <p:nvSpPr>
          <p:cNvPr id="1029" name="1028 CuadroTexto"/>
          <p:cNvSpPr txBox="1"/>
          <p:nvPr/>
        </p:nvSpPr>
        <p:spPr>
          <a:xfrm>
            <a:off x="6516216" y="4005064"/>
            <a:ext cx="7066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ADE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2733"/>
            <a:ext cx="2746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1030 CuadroTexto"/>
          <p:cNvSpPr txBox="1"/>
          <p:nvPr/>
        </p:nvSpPr>
        <p:spPr>
          <a:xfrm>
            <a:off x="6168961" y="4365104"/>
            <a:ext cx="16433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Megaloblásticas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Sideroblásticas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3" name="1032 Conector recto"/>
          <p:cNvCxnSpPr/>
          <p:nvPr/>
        </p:nvCxnSpPr>
        <p:spPr>
          <a:xfrm>
            <a:off x="7884368" y="3335506"/>
            <a:ext cx="0" cy="662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1033 CuadroTexto"/>
          <p:cNvSpPr txBox="1"/>
          <p:nvPr/>
        </p:nvSpPr>
        <p:spPr>
          <a:xfrm>
            <a:off x="7858095" y="4005064"/>
            <a:ext cx="11063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ADE normal</a:t>
            </a:r>
          </a:p>
        </p:txBody>
      </p:sp>
      <p:sp>
        <p:nvSpPr>
          <p:cNvPr id="1035" name="1034 CuadroTexto"/>
          <p:cNvSpPr txBox="1"/>
          <p:nvPr/>
        </p:nvSpPr>
        <p:spPr>
          <a:xfrm>
            <a:off x="7957735" y="4365104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SMD</a:t>
            </a:r>
          </a:p>
        </p:txBody>
      </p:sp>
      <p:sp>
        <p:nvSpPr>
          <p:cNvPr id="1036" name="1035 CuadroTexto"/>
          <p:cNvSpPr txBox="1"/>
          <p:nvPr/>
        </p:nvSpPr>
        <p:spPr>
          <a:xfrm>
            <a:off x="8100392" y="3284984"/>
            <a:ext cx="109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latin typeface="Times New Roman" pitchFamily="18" charset="0"/>
                <a:cs typeface="Times New Roman" pitchFamily="18" charset="0"/>
              </a:rPr>
              <a:t>Insuf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. Medular</a:t>
            </a:r>
          </a:p>
        </p:txBody>
      </p:sp>
      <p:cxnSp>
        <p:nvCxnSpPr>
          <p:cNvPr id="1042" name="1041 Conector recto"/>
          <p:cNvCxnSpPr/>
          <p:nvPr/>
        </p:nvCxnSpPr>
        <p:spPr>
          <a:xfrm>
            <a:off x="7236296" y="3335506"/>
            <a:ext cx="0" cy="662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59" y="2996952"/>
            <a:ext cx="27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7" name="1046 Conector recto"/>
          <p:cNvCxnSpPr>
            <a:stCxn id="85" idx="2"/>
            <a:endCxn id="92" idx="0"/>
          </p:cNvCxnSpPr>
          <p:nvPr/>
        </p:nvCxnSpPr>
        <p:spPr>
          <a:xfrm>
            <a:off x="7605158" y="2831450"/>
            <a:ext cx="14549" cy="165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1051 CuadroTexto"/>
          <p:cNvSpPr txBox="1"/>
          <p:nvPr/>
        </p:nvSpPr>
        <p:spPr>
          <a:xfrm>
            <a:off x="35496" y="6453336"/>
            <a:ext cx="2698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Guías de Diag. y Tratamiento.SAH.2017</a:t>
            </a:r>
          </a:p>
        </p:txBody>
      </p:sp>
    </p:spTree>
    <p:extLst>
      <p:ext uri="{BB962C8B-B14F-4D97-AF65-F5344CB8AC3E}">
        <p14:creationId xmlns:p14="http://schemas.microsoft.com/office/powerpoint/2010/main" val="3019681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165"/>
            <a:ext cx="8229600" cy="1030288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microcítica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VCM &lt;80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19037" y="1836229"/>
            <a:ext cx="7258000" cy="4049142"/>
          </a:xfrm>
        </p:spPr>
        <p:txBody>
          <a:bodyPr>
            <a:normAutofit/>
          </a:bodyPr>
          <a:lstStyle/>
          <a:p>
            <a:endParaRPr lang="es-AR" sz="2400" b="1" dirty="0"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Anemia </a:t>
            </a:r>
            <a:r>
              <a:rPr lang="es-AR" sz="2800" b="1" dirty="0" err="1">
                <a:solidFill>
                  <a:schemeClr val="tx1"/>
                </a:solidFill>
                <a:effectLst/>
              </a:rPr>
              <a:t>ferropénica</a:t>
            </a:r>
            <a:endParaRPr lang="es-AR" sz="2800" b="1" dirty="0">
              <a:solidFill>
                <a:schemeClr val="tx1"/>
              </a:solidFill>
              <a:effectLst/>
            </a:endParaRPr>
          </a:p>
          <a:p>
            <a:endParaRPr lang="es-AR" sz="2800" b="1" dirty="0">
              <a:solidFill>
                <a:schemeClr val="tx1"/>
              </a:solidFill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Anemia de enfermedades crónicas</a:t>
            </a:r>
          </a:p>
          <a:p>
            <a:endParaRPr lang="es-AR" sz="2800" b="1" dirty="0">
              <a:solidFill>
                <a:schemeClr val="tx1"/>
              </a:solidFill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Talasemias</a:t>
            </a:r>
          </a:p>
          <a:p>
            <a:endParaRPr lang="es-AR" sz="2800" b="1" dirty="0">
              <a:solidFill>
                <a:schemeClr val="tx1"/>
              </a:solidFill>
              <a:effectLst/>
            </a:endParaRPr>
          </a:p>
          <a:p>
            <a:r>
              <a:rPr lang="es-AR" sz="2800" b="1" dirty="0">
                <a:solidFill>
                  <a:schemeClr val="tx1"/>
                </a:solidFill>
                <a:effectLst/>
              </a:rPr>
              <a:t>Anemia </a:t>
            </a:r>
            <a:r>
              <a:rPr lang="es-AR" sz="2800" b="1" dirty="0" err="1">
                <a:solidFill>
                  <a:schemeClr val="tx1"/>
                </a:solidFill>
                <a:effectLst/>
              </a:rPr>
              <a:t>sideroblástica</a:t>
            </a:r>
            <a:endParaRPr lang="es-E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4140200" y="1125538"/>
            <a:ext cx="576263" cy="576262"/>
          </a:xfrm>
          <a:prstGeom prst="downArrow">
            <a:avLst>
              <a:gd name="adj1" fmla="val 59231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427538" y="2133600"/>
            <a:ext cx="2160587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4859338" y="2205038"/>
            <a:ext cx="1512887" cy="2873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71" name="Line 14"/>
          <p:cNvSpPr>
            <a:spLocks noChangeShapeType="1"/>
          </p:cNvSpPr>
          <p:nvPr/>
        </p:nvSpPr>
        <p:spPr bwMode="auto">
          <a:xfrm>
            <a:off x="1619250" y="3860800"/>
            <a:ext cx="865188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78541"/>
            <a:ext cx="1403820" cy="105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16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AR" sz="3900" dirty="0">
                <a:latin typeface="+mn-lt"/>
              </a:rPr>
              <a:t>Hematopoyesis</a:t>
            </a:r>
            <a:endParaRPr lang="es-ES" sz="3900" dirty="0">
              <a:latin typeface="+mn-lt"/>
            </a:endParaRP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1408"/>
          <a:stretch>
            <a:fillRect/>
          </a:stretch>
        </p:blipFill>
        <p:spPr>
          <a:xfrm>
            <a:off x="899592" y="1270771"/>
            <a:ext cx="2763837" cy="5256212"/>
          </a:xfrm>
          <a:noFill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r="9360" b="818"/>
          <a:stretch>
            <a:fillRect/>
          </a:stretch>
        </p:blipFill>
        <p:spPr bwMode="auto">
          <a:xfrm>
            <a:off x="3492499" y="1270771"/>
            <a:ext cx="51736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18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6752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Molécula de Hemoglobina</a:t>
            </a:r>
          </a:p>
        </p:txBody>
      </p:sp>
      <p:pic>
        <p:nvPicPr>
          <p:cNvPr id="4098" name="Picture 2" descr="http://jp.xzmc.edu.cn/c171/res/res/200804172136%5b22289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695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6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206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Anemia </a:t>
            </a:r>
            <a:r>
              <a:rPr lang="es-E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ferropénica</a:t>
            </a:r>
            <a:endParaRPr 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40768"/>
            <a:ext cx="8893175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Depleción de hierro del organismo por: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Pérdidas sanguíneas crónicas (más frecuentes)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Diminución de la ingesta o de la absorción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Aumento de los requerimientos (embarazo, lactancia,     crecimiento, EPO)</a:t>
            </a:r>
          </a:p>
          <a:p>
            <a:pPr marL="11430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430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430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Depleción depósitos férricos, </a:t>
            </a:r>
          </a:p>
          <a:p>
            <a:pPr marL="11430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430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Disminución hierro transporte: eritropoyesis ferropénica</a:t>
            </a:r>
          </a:p>
          <a:p>
            <a:pPr marL="11430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430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Anemia ferropénica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A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E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E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E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78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066130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ferropénica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496944" cy="501317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Morfología:   Inicialmente anisocitosis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Luego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microcitosis</a:t>
            </a:r>
            <a:endParaRPr lang="es-AR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Hipocromía debajo de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Hcto</a:t>
            </a:r>
            <a:r>
              <a:rPr lang="es-A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30% o </a:t>
            </a:r>
            <a:r>
              <a:rPr lang="es-A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Hb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10g%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Laboratorio: 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Sideremia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baja. TIBC aumentada. %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Sat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muy bajo (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Dx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menor 12%)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Ferritina ausente o muy baja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Hemosiderina ausente o muy baja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2470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hospitalameijeiras.sld.cu/web_hha/sites/all/informacion/Libro%20Harrison/assets/images/thumbs/e017x003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2756" r="1740" b="3306"/>
          <a:stretch/>
        </p:blipFill>
        <p:spPr bwMode="auto">
          <a:xfrm>
            <a:off x="4820235" y="3792449"/>
            <a:ext cx="3048000" cy="22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hospitalameijeiras.sld.cu/web_hha/sites/all/informacion/Libro%20Harrison/assets/images/thumbs/e017x004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2756" r="3220" b="3306"/>
          <a:stretch/>
        </p:blipFill>
        <p:spPr bwMode="auto">
          <a:xfrm>
            <a:off x="1017525" y="3786909"/>
            <a:ext cx="3084946" cy="22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5011" y="5183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Anemia </a:t>
            </a:r>
            <a:r>
              <a:rPr lang="es-AR" sz="2400" b="1" dirty="0" err="1"/>
              <a:t>ferropénica</a:t>
            </a:r>
            <a:endParaRPr lang="es-AR" sz="2400" b="1" dirty="0"/>
          </a:p>
        </p:txBody>
      </p:sp>
      <p:pic>
        <p:nvPicPr>
          <p:cNvPr id="5" name="Picture 3" descr="anisocitosis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4" b="18575"/>
          <a:stretch/>
        </p:blipFill>
        <p:spPr>
          <a:xfrm>
            <a:off x="2773148" y="1412776"/>
            <a:ext cx="3080110" cy="20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39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6621" y="55029"/>
            <a:ext cx="8229600" cy="7647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de enfermedades crónicas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92163" y="2382838"/>
            <a:ext cx="8351837" cy="367347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s-E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618973" y="1340768"/>
            <a:ext cx="8064896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Respuesta a agresión al organismo en infecciones, inflamación o neoplasia. </a:t>
            </a:r>
          </a:p>
          <a:p>
            <a:pPr>
              <a:spcBef>
                <a:spcPct val="50000"/>
              </a:spcBef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Disminución producción Eritropoyetina: TNF alfa, IL1</a:t>
            </a:r>
          </a:p>
          <a:p>
            <a:pPr>
              <a:spcBef>
                <a:spcPct val="50000"/>
              </a:spcBef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Aumento apoptosis: TNF alfa, IFN gamma, TRAIL</a:t>
            </a:r>
          </a:p>
          <a:p>
            <a:pPr>
              <a:spcBef>
                <a:spcPct val="50000"/>
              </a:spcBef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Aumento 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Hepcidina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: IL6</a:t>
            </a:r>
          </a:p>
          <a:p>
            <a:pPr>
              <a:spcBef>
                <a:spcPct val="50000"/>
              </a:spcBef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Los dos primeros determinan la anemia y el último los parámetros bioquímicos para su diagnóstico</a:t>
            </a:r>
          </a:p>
          <a:p>
            <a:pPr>
              <a:spcBef>
                <a:spcPct val="50000"/>
              </a:spcBef>
              <a:defRPr/>
            </a:pP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972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81A9A-8468-479F-A275-2A2C475A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de enfermedades </a:t>
            </a:r>
            <a:r>
              <a:rPr lang="es-A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cronicas</a:t>
            </a:r>
            <a:endParaRPr lang="es-AR" sz="2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525B114-7CE7-4FBE-BC10-2329AE7262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1431178"/>
            <a:ext cx="7061140" cy="5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58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8972"/>
            <a:ext cx="7772400" cy="879748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de enfermedades </a:t>
            </a:r>
            <a:r>
              <a:rPr lang="es-A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cronicas</a:t>
            </a:r>
            <a:endParaRPr 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9036496" cy="4772744"/>
          </a:xfrm>
        </p:spPr>
        <p:txBody>
          <a:bodyPr>
            <a:normAutofit/>
          </a:bodyPr>
          <a:lstStyle/>
          <a:p>
            <a:pPr marL="114300" indent="0">
              <a:buClr>
                <a:schemeClr val="tx1"/>
              </a:buClr>
              <a:buNone/>
              <a:defRPr/>
            </a:pP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Anemia leve a moderada, raramente menos de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Hcto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27% o Hb9g%</a:t>
            </a:r>
          </a:p>
          <a:p>
            <a:pPr marL="114300" indent="0">
              <a:buClr>
                <a:schemeClr val="tx1"/>
              </a:buClr>
              <a:buNone/>
              <a:defRPr/>
            </a:pP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Inicialmente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normocítica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normocrómica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114300" indent="0">
              <a:buClr>
                <a:schemeClr val="tx1"/>
              </a:buClr>
              <a:buNone/>
              <a:defRPr/>
            </a:pP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Tardíamente,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microcítica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con elementos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hipocrómicos</a:t>
            </a:r>
            <a:endParaRPr 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4300" indent="0">
              <a:buClr>
                <a:schemeClr val="tx1"/>
              </a:buClr>
              <a:buNone/>
              <a:defRPr/>
            </a:pP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Puede tener punteado basófilo</a:t>
            </a:r>
          </a:p>
          <a:p>
            <a:pPr>
              <a:buClr>
                <a:schemeClr val="tx1"/>
              </a:buClr>
              <a:defRPr/>
            </a:pPr>
            <a:endParaRPr 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Laboratorio: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Sideremia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muy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disminuída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TIBC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disminuída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%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sat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normal o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disminuído</a:t>
            </a:r>
            <a:endParaRPr 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Ferritina aumentada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Hemosiderina aumentada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4145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6206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Talasemias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700808"/>
            <a:ext cx="8568952" cy="439248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 deben a la disminución síntesis de cadenas de globina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Microcitosis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 hipocromía aún con hematocrito normal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Punteado basófilo, por precipitación cadenas globina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Presencia de target 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cells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leptocitos</a:t>
            </a: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702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ospitalameijeiras.sld.cu/web_hha/sites/all/informacion/Libro%20Harrison/assets/images/thumbs/e017x013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4135" r="3455" b="3702"/>
          <a:stretch/>
        </p:blipFill>
        <p:spPr bwMode="auto">
          <a:xfrm>
            <a:off x="395536" y="217053"/>
            <a:ext cx="2429164" cy="17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_h_foto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2273" y="2276872"/>
            <a:ext cx="3621637" cy="21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19872" y="764704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latin typeface="+mj-lt"/>
              </a:rPr>
              <a:t>Talasemias</a:t>
            </a:r>
          </a:p>
        </p:txBody>
      </p:sp>
      <p:pic>
        <p:nvPicPr>
          <p:cNvPr id="28676" name="Picture 4" descr="http://medicina.iztacala.unam.mx/medicina/LABORATORIO_archivos/v3_slide0043_image0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3523" r="2978"/>
          <a:stretch/>
        </p:blipFill>
        <p:spPr bwMode="auto">
          <a:xfrm>
            <a:off x="5486465" y="4547770"/>
            <a:ext cx="3140364" cy="20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2.bp.blogspot.com/_pmCI5G0dcO4/TJUrtDkmkiI/AAAAAAAAACc/iikkjL7V1KI/s1600/t09fig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4314" r="2924" b="4258"/>
          <a:stretch/>
        </p:blipFill>
        <p:spPr bwMode="auto">
          <a:xfrm>
            <a:off x="575645" y="4547770"/>
            <a:ext cx="2774222" cy="20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2.bp.blogspot.com/_wiwb1_jfo6U/Se-Yxr564wI/AAAAAAAAAGQ/WzeBI4iMHvM/s1600/inclusiones+citoplas..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6" r="2701" b="4834"/>
          <a:stretch/>
        </p:blipFill>
        <p:spPr bwMode="auto">
          <a:xfrm>
            <a:off x="5708204" y="295563"/>
            <a:ext cx="2826397" cy="17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66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6099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Talasemias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856984" cy="4373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Laboratorio: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Sideremia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TIBC y % saturación normales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Ferritina y hemosiderina normales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Electroforesis de Hb con Hb A2 aumentada en B talasemias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Biología molecular en alfa talasemias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estudiar hemoglobina hasta no normalizar valores de hierro, porque en ferropenia se produce disminución de </a:t>
            </a:r>
            <a:r>
              <a:rPr lang="es-E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Hb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A2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408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acmed.unam.mx/deptos/biocetis/atlas2013A/galerie/r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1047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78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61887"/>
            <a:ext cx="8229600" cy="75458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</a:t>
            </a:r>
            <a:r>
              <a:rPr lang="es-E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sideroblástica</a:t>
            </a:r>
            <a:endParaRPr 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7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992168" y="980728"/>
            <a:ext cx="5151832" cy="60212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 deben a déficit en la formación del anillo 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pirrólico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(Delta ALA 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Sintetasa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 Hereditarias</a:t>
            </a:r>
          </a:p>
          <a:p>
            <a:pPr eaLnBrk="1" hangingPunct="1">
              <a:buFontTx/>
              <a:buNone/>
              <a:defRPr/>
            </a:pP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2- Adquiridas idiopáticas    Anemia refractaria con 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sideroblastos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en anillo</a:t>
            </a:r>
          </a:p>
          <a:p>
            <a:pPr eaLnBrk="1" hangingPunct="1">
              <a:buFontTx/>
              <a:buNone/>
              <a:defRPr/>
            </a:pP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3-Reversibles:tóxicos (plomo), drogas (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tuberculostáticos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déficit 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Vit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</a:t>
            </a:r>
            <a:r>
              <a:rPr lang="es-ES" sz="22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  <a:p>
            <a:pPr eaLnBrk="1" hangingPunct="1">
              <a:buFontTx/>
              <a:buNone/>
              <a:defRPr/>
            </a:pPr>
            <a:endParaRPr lang="es-ES" sz="2200" baseline="-25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s-ES" sz="2200" baseline="-25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Morfologia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Doble población, 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microcítica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hipocrómica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macrocítica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Punteado basófilo.</a:t>
            </a:r>
          </a:p>
          <a:p>
            <a:pPr eaLnBrk="1" hangingPunct="1">
              <a:buFontTx/>
              <a:buNone/>
              <a:defRPr/>
            </a:pPr>
            <a:endParaRPr lang="es-E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Laboratorio:</a:t>
            </a:r>
          </a:p>
          <a:p>
            <a:pPr eaLnBrk="1" hangingPunct="1">
              <a:buFontTx/>
              <a:buNone/>
              <a:defRPr/>
            </a:pP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Perfil de hierro normal</a:t>
            </a:r>
          </a:p>
          <a:p>
            <a:pPr eaLnBrk="1" hangingPunct="1">
              <a:buFontTx/>
              <a:buNone/>
              <a:defRPr/>
            </a:pPr>
            <a:r>
              <a:rPr lang="es-E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Sideroblastos</a:t>
            </a:r>
            <a:r>
              <a:rPr lang="es-E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en anillo en MO</a:t>
            </a:r>
          </a:p>
          <a:p>
            <a:pPr eaLnBrk="1" hangingPunct="1">
              <a:buFontTx/>
              <a:buNone/>
              <a:defRPr/>
            </a:pPr>
            <a:endParaRPr lang="es-ES" sz="2000" baseline="-25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s-ES" sz="2400" baseline="-25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s-E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4277" name="Picture 5" descr="bone_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3" b="1503"/>
          <a:stretch>
            <a:fillRect/>
          </a:stretch>
        </p:blipFill>
        <p:spPr bwMode="auto">
          <a:xfrm>
            <a:off x="179512" y="1196751"/>
            <a:ext cx="32305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76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198" name="Group 3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48851"/>
              </p:ext>
            </p:extLst>
          </p:nvPr>
        </p:nvGraphicFramePr>
        <p:xfrm>
          <a:off x="89694" y="1124744"/>
          <a:ext cx="8964612" cy="5445224"/>
        </p:xfrm>
        <a:graphic>
          <a:graphicData uri="http://schemas.openxmlformats.org/drawingml/2006/table">
            <a:tbl>
              <a:tblPr/>
              <a:tblGrid>
                <a:gridCol w="167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7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63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Sideremia</a:t>
                      </a:r>
                      <a:endParaRPr kumimoji="0" lang="es-E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TIBC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es-E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Sat</a:t>
                      </a: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Ferritina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Hemosiderina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</a:t>
                      </a: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Hb</a:t>
                      </a:r>
                      <a:endParaRPr kumimoji="0" lang="es-E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A. Ferropénica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↓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↓↓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(&lt; 12%)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↓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(&lt;10 </a:t>
                      </a:r>
                      <a:r>
                        <a:rPr kumimoji="0" 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ug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Ausente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HbA2 ↓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A.  </a:t>
                      </a:r>
                      <a:r>
                        <a:rPr kumimoji="0" 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Enfs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Crónicas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↓↓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↓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↓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Talasemias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N o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↓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o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HbA2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4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A. </a:t>
                      </a:r>
                      <a:r>
                        <a:rPr kumimoji="0" 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Sideroblástica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N o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↓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N o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</a:rPr>
                        <a:t>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o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↑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Sideroblastos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anillo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2" name="Rectangle 209"/>
          <p:cNvSpPr>
            <a:spLocks noChangeArrowheads="1"/>
          </p:cNvSpPr>
          <p:nvPr/>
        </p:nvSpPr>
        <p:spPr bwMode="auto">
          <a:xfrm>
            <a:off x="0" y="485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sz="18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197" name="Text Box 381"/>
          <p:cNvSpPr txBox="1">
            <a:spLocks noChangeArrowheads="1"/>
          </p:cNvSpPr>
          <p:nvPr/>
        </p:nvSpPr>
        <p:spPr bwMode="auto">
          <a:xfrm>
            <a:off x="211907" y="404812"/>
            <a:ext cx="8928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Diagnóstico diferencial anemias </a:t>
            </a:r>
            <a:r>
              <a:rPr lang="es-E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microcíticas</a:t>
            </a: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hipocrómicas</a:t>
            </a: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39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097"/>
            <a:ext cx="8686800" cy="962640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 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03648" y="1124744"/>
            <a:ext cx="6969968" cy="54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Identificar la causa y tratarla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Reponer hierro: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s-AR" sz="2800" dirty="0">
                <a:solidFill>
                  <a:schemeClr val="tx1"/>
                </a:solidFill>
              </a:rPr>
              <a:t>    Ingesta alimentos ricos en hierro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  Vía oral (de elección)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  Vía parenteral: Intramuscular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                          Endovenosa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Transfusión de glóbulos rojos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244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243408"/>
            <a:ext cx="8507413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086" y="980728"/>
            <a:ext cx="9756775" cy="55172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AR" sz="2400" dirty="0">
                <a:solidFill>
                  <a:schemeClr val="tx1"/>
                </a:solidFill>
              </a:rPr>
              <a:t>Depende de la agudeza de la anemia y de la tolerancia al hierro oral, de elección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400" dirty="0">
                <a:solidFill>
                  <a:schemeClr val="tx1"/>
                </a:solidFill>
              </a:rPr>
              <a:t>El hierro parenteral es: Más complejo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           Más caro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           Tiene toxicidad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400" dirty="0">
                <a:solidFill>
                  <a:schemeClr val="tx1"/>
                </a:solidFill>
              </a:rPr>
              <a:t>Vía parenteral en: Intolerancia severa vía oral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Enfermedad digestiva que contraindique hierro VO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  Malabsorción de hierro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  Pérdida que excede capacidad absorción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  Asociado a eritropoyetina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  Necesidad de rápida recuperación anemia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400" dirty="0">
                <a:solidFill>
                  <a:schemeClr val="tx1"/>
                </a:solidFill>
              </a:rPr>
              <a:t>Transfusión de sangre: Pérdida aguda con inestabilidad hemodinámica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                      Isquemia órganos blanco                                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0080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229600" cy="504056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4156" y="908720"/>
            <a:ext cx="8675687" cy="6264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El hierro no se absorbe en estómago, sino en duodeno y yeyuno proximal.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Los fosfatos, </a:t>
            </a:r>
            <a:r>
              <a:rPr lang="es-AR" sz="2800" dirty="0" err="1">
                <a:solidFill>
                  <a:schemeClr val="tx1"/>
                </a:solidFill>
              </a:rPr>
              <a:t>fitatos</a:t>
            </a:r>
            <a:r>
              <a:rPr lang="es-AR" sz="2800" dirty="0">
                <a:solidFill>
                  <a:schemeClr val="tx1"/>
                </a:solidFill>
              </a:rPr>
              <a:t>, </a:t>
            </a:r>
            <a:r>
              <a:rPr lang="es-AR" sz="2800" dirty="0" err="1">
                <a:solidFill>
                  <a:schemeClr val="tx1"/>
                </a:solidFill>
              </a:rPr>
              <a:t>tanatos</a:t>
            </a:r>
            <a:r>
              <a:rPr lang="es-AR" sz="2800" dirty="0">
                <a:solidFill>
                  <a:schemeClr val="tx1"/>
                </a:solidFill>
              </a:rPr>
              <a:t> y </a:t>
            </a:r>
            <a:r>
              <a:rPr lang="es-AR" sz="2800" dirty="0" err="1">
                <a:solidFill>
                  <a:schemeClr val="tx1"/>
                </a:solidFill>
              </a:rPr>
              <a:t>polifenoles</a:t>
            </a:r>
            <a:r>
              <a:rPr lang="es-AR" sz="2800" dirty="0">
                <a:solidFill>
                  <a:schemeClr val="tx1"/>
                </a:solidFill>
              </a:rPr>
              <a:t> disminuyen la absorción por lo que no es conveniente administrarlos en la comida (cereales, fibra, té, huevo, leche)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Medicamentos: Antiácidos. Antibióticos (</a:t>
            </a:r>
            <a:r>
              <a:rPr lang="es-AR" sz="2800" dirty="0" err="1">
                <a:solidFill>
                  <a:schemeClr val="tx1"/>
                </a:solidFill>
              </a:rPr>
              <a:t>quinolonas</a:t>
            </a:r>
            <a:r>
              <a:rPr lang="es-AR" sz="2800" dirty="0">
                <a:solidFill>
                  <a:schemeClr val="tx1"/>
                </a:solidFill>
              </a:rPr>
              <a:t>, tetraciclinas)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Se absorben mejor las sales ferrosas en medio ácido.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La intolerancia digestiva se relaciona con la cantidad de hierro elemental del preparado y el hierro libre en AGI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2028169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35" y="-459432"/>
            <a:ext cx="8686800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029" y="1124744"/>
            <a:ext cx="8939212" cy="53285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Preparados</a:t>
            </a: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Sulfato ferroso: Comp. 200mg (65 mg Fe elemental) (33%)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AR" sz="2800" dirty="0" err="1">
                <a:solidFill>
                  <a:schemeClr val="tx1"/>
                </a:solidFill>
              </a:rPr>
              <a:t>Fumarato</a:t>
            </a:r>
            <a:r>
              <a:rPr lang="es-AR" sz="2800" dirty="0">
                <a:solidFill>
                  <a:schemeClr val="tx1"/>
                </a:solidFill>
              </a:rPr>
              <a:t> ferroso: Comp. 330mg (100 mg Fe elemental) (33%)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 err="1">
                <a:solidFill>
                  <a:schemeClr val="tx1"/>
                </a:solidFill>
              </a:rPr>
              <a:t>Gluconato</a:t>
            </a:r>
            <a:r>
              <a:rPr lang="es-AR" sz="2800" dirty="0">
                <a:solidFill>
                  <a:schemeClr val="tx1"/>
                </a:solidFill>
              </a:rPr>
              <a:t> ferroso: 28 a 36 mg Fe </a:t>
            </a:r>
            <a:r>
              <a:rPr lang="es-AR" sz="2800" dirty="0" err="1">
                <a:solidFill>
                  <a:schemeClr val="tx1"/>
                </a:solidFill>
              </a:rPr>
              <a:t>elem</a:t>
            </a:r>
            <a:r>
              <a:rPr lang="es-AR" sz="2800" dirty="0">
                <a:solidFill>
                  <a:schemeClr val="tx1"/>
                </a:solidFill>
              </a:rPr>
              <a:t>/</a:t>
            </a:r>
            <a:r>
              <a:rPr lang="es-AR" sz="2800" dirty="0" err="1">
                <a:solidFill>
                  <a:schemeClr val="tx1"/>
                </a:solidFill>
              </a:rPr>
              <a:t>comp</a:t>
            </a:r>
            <a:r>
              <a:rPr lang="es-AR" sz="2800" dirty="0">
                <a:solidFill>
                  <a:schemeClr val="tx1"/>
                </a:solidFill>
              </a:rPr>
              <a:t> (12%)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 err="1">
                <a:solidFill>
                  <a:schemeClr val="tx1"/>
                </a:solidFill>
              </a:rPr>
              <a:t>Succinato</a:t>
            </a:r>
            <a:r>
              <a:rPr lang="es-AR" sz="2800" dirty="0">
                <a:solidFill>
                  <a:schemeClr val="tx1"/>
                </a:solidFill>
              </a:rPr>
              <a:t> ferroso: Comp. 115mg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Hierro </a:t>
            </a:r>
            <a:r>
              <a:rPr lang="es-AR" sz="2800" dirty="0" err="1">
                <a:solidFill>
                  <a:schemeClr val="tx1"/>
                </a:solidFill>
              </a:rPr>
              <a:t>polimaltosato</a:t>
            </a:r>
            <a:r>
              <a:rPr lang="es-AR" sz="2800" dirty="0">
                <a:solidFill>
                  <a:schemeClr val="tx1"/>
                </a:solidFill>
              </a:rPr>
              <a:t>: 100 mg Fe elemental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Sulfato ferroso 44 mg Fe elemental/5 ml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1385795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654" y="116632"/>
            <a:ext cx="8507412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2060848"/>
            <a:ext cx="8229600" cy="4373563"/>
          </a:xfrm>
        </p:spPr>
        <p:txBody>
          <a:bodyPr/>
          <a:lstStyle/>
          <a:p>
            <a:endParaRPr lang="es-AR" dirty="0"/>
          </a:p>
          <a:p>
            <a:endParaRPr lang="es-AR" dirty="0"/>
          </a:p>
          <a:p>
            <a:r>
              <a:rPr lang="es-AR" sz="2800" dirty="0">
                <a:solidFill>
                  <a:schemeClr val="tx1"/>
                </a:solidFill>
              </a:rPr>
              <a:t>Dosis diaria: 100 – 200 mg/día hierro elemental</a:t>
            </a:r>
          </a:p>
          <a:p>
            <a:pPr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      en dos o tres tomas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6157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1"/>
            <a:ext cx="8507412" cy="792088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4442" y="764704"/>
            <a:ext cx="8229600" cy="58326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Efectos colaterales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10 – 25%: náusea, epigastralgia, pirosis, vómitos, constipación, diarrea </a:t>
            </a:r>
          </a:p>
          <a:p>
            <a:pPr>
              <a:lnSpc>
                <a:spcPct val="90000"/>
              </a:lnSpc>
            </a:pPr>
            <a:endParaRPr lang="es-AR" sz="2800" dirty="0"/>
          </a:p>
          <a:p>
            <a:pPr>
              <a:lnSpc>
                <a:spcPct val="90000"/>
              </a:lnSpc>
            </a:pPr>
            <a:r>
              <a:rPr lang="es-AR" sz="2800" dirty="0"/>
              <a:t>Se deben a la cantidad de hierro elemental de los comprimidos y de hierro libre en aparato digestivo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Conductas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Pasar a una formulación con menos hierro elemental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Comenzar a dosis más bajas y aumentar según tolerancia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Administrar hierro con las comidas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093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9"/>
            <a:ext cx="8686800" cy="576064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136078"/>
            <a:ext cx="8785100" cy="56886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Respuesta esperada: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Pica y </a:t>
            </a:r>
            <a:r>
              <a:rPr lang="es-AR" sz="2800" dirty="0" err="1">
                <a:solidFill>
                  <a:schemeClr val="tx1"/>
                </a:solidFill>
              </a:rPr>
              <a:t>pacofagia</a:t>
            </a:r>
            <a:r>
              <a:rPr lang="es-AR" sz="2800" dirty="0">
                <a:solidFill>
                  <a:schemeClr val="tx1"/>
                </a:solidFill>
              </a:rPr>
              <a:t>: inmediatamente comienza administración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Sensación de bienestar en pocos días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</a:t>
            </a:r>
            <a:r>
              <a:rPr lang="es-AR" sz="2800" dirty="0" err="1">
                <a:solidFill>
                  <a:schemeClr val="tx1"/>
                </a:solidFill>
              </a:rPr>
              <a:t>Reticulocitosis</a:t>
            </a:r>
            <a:r>
              <a:rPr lang="es-AR" sz="2800" dirty="0">
                <a:solidFill>
                  <a:schemeClr val="tx1"/>
                </a:solidFill>
              </a:rPr>
              <a:t> pobre o moderada según anemia a los 7 – 10 días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La </a:t>
            </a:r>
            <a:r>
              <a:rPr lang="es-AR" sz="2800" dirty="0" err="1">
                <a:solidFill>
                  <a:schemeClr val="tx1"/>
                </a:solidFill>
              </a:rPr>
              <a:t>Hb</a:t>
            </a:r>
            <a:r>
              <a:rPr lang="es-AR" sz="2800" dirty="0">
                <a:solidFill>
                  <a:schemeClr val="tx1"/>
                </a:solidFill>
              </a:rPr>
              <a:t> comienza a aumentar a las dos semanas de tratamiento.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Aumenta aprox. 2g/dl a las 3 semanas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dirty="0">
                <a:solidFill>
                  <a:schemeClr val="tx1"/>
                </a:solidFill>
              </a:rPr>
              <a:t>    Debería alcanzar valores normales a las 6 – 8 semanas</a:t>
            </a:r>
          </a:p>
          <a:p>
            <a:pPr>
              <a:lnSpc>
                <a:spcPct val="80000"/>
              </a:lnSpc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1765763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FRACASO EN EL TRATAMIENTO ORAL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922770"/>
            <a:ext cx="8229600" cy="553056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AR" sz="3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3000" dirty="0">
                <a:solidFill>
                  <a:srgbClr val="000000"/>
                </a:solidFill>
              </a:rPr>
              <a:t>- Persistencia de la causa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AR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3000" dirty="0">
                <a:solidFill>
                  <a:srgbClr val="000000"/>
                </a:solidFill>
              </a:rPr>
              <a:t>- Intolerancia al hierro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AR" sz="3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AR" sz="3000" dirty="0">
                <a:solidFill>
                  <a:srgbClr val="000000"/>
                </a:solidFill>
              </a:rPr>
              <a:t>- Malabsorción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AR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AR" sz="3000" dirty="0">
                <a:solidFill>
                  <a:srgbClr val="000000"/>
                </a:solidFill>
              </a:rPr>
              <a:t>- Diagnóstico erróneo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AR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3000" dirty="0">
                <a:solidFill>
                  <a:srgbClr val="000000"/>
                </a:solidFill>
              </a:rPr>
              <a:t>Incumplimiento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s-AR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3000" dirty="0">
                <a:solidFill>
                  <a:srgbClr val="000000"/>
                </a:solidFill>
              </a:rPr>
              <a:t>Enfermedades que interfieren con la respuesta medular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s-AR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r>
              <a:rPr lang="es-AR" sz="3000" dirty="0">
                <a:solidFill>
                  <a:srgbClr val="000000"/>
                </a:solidFill>
              </a:rPr>
              <a:t>Necesidades en exceso (EPO)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s-A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7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9" t="5810"/>
          <a:stretch/>
        </p:blipFill>
        <p:spPr bwMode="auto">
          <a:xfrm>
            <a:off x="1691680" y="1196752"/>
            <a:ext cx="5914466" cy="484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430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67" y="-99392"/>
            <a:ext cx="8642350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9442" y="2185066"/>
            <a:ext cx="8229600" cy="4536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Duración del tratamiento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Continuar tratamiento luego de que la </a:t>
            </a:r>
            <a:r>
              <a:rPr lang="es-AR" sz="2800" dirty="0" err="1">
                <a:solidFill>
                  <a:schemeClr val="tx1"/>
                </a:solidFill>
              </a:rPr>
              <a:t>Hb</a:t>
            </a:r>
            <a:r>
              <a:rPr lang="es-AR" sz="2800" dirty="0">
                <a:solidFill>
                  <a:schemeClr val="tx1"/>
                </a:solidFill>
              </a:rPr>
              <a:t> se normaliza a fin de repletar los depósitos de hierro.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476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6" y="-459432"/>
            <a:ext cx="8713788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65834"/>
            <a:ext cx="8507288" cy="60755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u="sng" dirty="0">
                <a:solidFill>
                  <a:schemeClr val="tx1"/>
                </a:solidFill>
                <a:effectLst/>
              </a:rPr>
              <a:t>Indicaciones hierro parenteral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u="sng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s-AR" dirty="0">
                <a:solidFill>
                  <a:schemeClr val="tx1"/>
                </a:solidFill>
                <a:effectLst/>
              </a:rPr>
              <a:t>Intolerancia oral severa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u="sng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s-AR" dirty="0">
                <a:solidFill>
                  <a:schemeClr val="tx1"/>
                </a:solidFill>
              </a:rPr>
              <a:t>Pérdidas que exceden capacidad de absorción GI (</a:t>
            </a:r>
            <a:r>
              <a:rPr lang="es-AR" dirty="0" err="1"/>
              <a:t>máx</a:t>
            </a:r>
            <a:r>
              <a:rPr lang="es-AR" dirty="0"/>
              <a:t> 25mg/día)</a:t>
            </a:r>
            <a:endParaRPr lang="es-A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dirty="0">
                <a:solidFill>
                  <a:schemeClr val="tx1"/>
                </a:solidFill>
              </a:rPr>
              <a:t>Enfermedad  digestivas que contraindiquen hierro VO</a:t>
            </a:r>
          </a:p>
          <a:p>
            <a:pPr>
              <a:lnSpc>
                <a:spcPct val="80000"/>
              </a:lnSpc>
            </a:pPr>
            <a:endParaRPr lang="es-A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dirty="0">
                <a:solidFill>
                  <a:schemeClr val="tx1"/>
                </a:solidFill>
              </a:rPr>
              <a:t>Malabsorción de hierro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dirty="0">
                <a:solidFill>
                  <a:schemeClr val="tx1"/>
                </a:solidFill>
              </a:rPr>
              <a:t>Pacientes  que reciben agentes estimulantes eritropoyesis (eritropoyetina)</a:t>
            </a:r>
          </a:p>
          <a:p>
            <a:pPr>
              <a:lnSpc>
                <a:spcPct val="80000"/>
              </a:lnSpc>
            </a:pPr>
            <a:endParaRPr lang="es-A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dirty="0">
                <a:solidFill>
                  <a:schemeClr val="tx1"/>
                </a:solidFill>
              </a:rPr>
              <a:t>Necesidad de corrección rápida de la anemia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1800" dirty="0"/>
          </a:p>
          <a:p>
            <a:pPr>
              <a:lnSpc>
                <a:spcPct val="80000"/>
              </a:lnSpc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38862059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2636912"/>
            <a:ext cx="8229600" cy="3548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Hierro intramuscular</a:t>
            </a:r>
          </a:p>
          <a:p>
            <a:pPr>
              <a:buFont typeface="Wingdings" pitchFamily="2" charset="2"/>
              <a:buNone/>
            </a:pPr>
            <a:endParaRPr lang="es-AR" sz="2800" u="sng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Hierro </a:t>
            </a:r>
            <a:r>
              <a:rPr lang="es-AR" sz="2800" dirty="0" err="1">
                <a:solidFill>
                  <a:schemeClr val="tx1"/>
                </a:solidFill>
              </a:rPr>
              <a:t>dextran</a:t>
            </a:r>
            <a:r>
              <a:rPr lang="es-AR" sz="2800" dirty="0">
                <a:solidFill>
                  <a:schemeClr val="tx1"/>
                </a:solidFill>
              </a:rPr>
              <a:t>. 50 mg/ml </a:t>
            </a:r>
            <a:r>
              <a:rPr lang="es-AR" sz="2800" dirty="0" err="1">
                <a:solidFill>
                  <a:schemeClr val="tx1"/>
                </a:solidFill>
              </a:rPr>
              <a:t>Amp</a:t>
            </a:r>
            <a:r>
              <a:rPr lang="es-AR" sz="2800" dirty="0">
                <a:solidFill>
                  <a:schemeClr val="tx1"/>
                </a:solidFill>
              </a:rPr>
              <a:t>. 2 ml </a:t>
            </a:r>
          </a:p>
          <a:p>
            <a:pPr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Hierro </a:t>
            </a:r>
            <a:r>
              <a:rPr lang="es-AR" sz="2800" dirty="0" err="1">
                <a:solidFill>
                  <a:schemeClr val="tx1"/>
                </a:solidFill>
              </a:rPr>
              <a:t>polimaltosato</a:t>
            </a:r>
            <a:r>
              <a:rPr lang="es-AR" sz="2800" dirty="0">
                <a:solidFill>
                  <a:schemeClr val="tx1"/>
                </a:solidFill>
              </a:rPr>
              <a:t>: 50 mg/ml </a:t>
            </a:r>
            <a:r>
              <a:rPr lang="es-AR" sz="2800" dirty="0" err="1">
                <a:solidFill>
                  <a:schemeClr val="tx1"/>
                </a:solidFill>
              </a:rPr>
              <a:t>Amp</a:t>
            </a:r>
            <a:r>
              <a:rPr lang="es-AR" sz="2800" dirty="0">
                <a:solidFill>
                  <a:schemeClr val="tx1"/>
                </a:solidFill>
              </a:rPr>
              <a:t>. 2 ml 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711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1"/>
            <a:ext cx="8507412" cy="864096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5717" y="1628800"/>
            <a:ext cx="8147050" cy="50688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Efectos indeseables hierro intramuscular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u="sng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Reacción alérgica y anafilaxis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Reacción tipo enfermedad del suero (fiebre, urticaria, adenopatías, mialgias, artralgias)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Manchas cutáneas (tatuaje)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Necrosis muscular</a:t>
            </a:r>
          </a:p>
          <a:p>
            <a:pPr marL="0" indent="0">
              <a:lnSpc>
                <a:spcPct val="80000"/>
              </a:lnSpc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AR" sz="2400" dirty="0"/>
          </a:p>
          <a:p>
            <a:pPr>
              <a:lnSpc>
                <a:spcPct val="80000"/>
              </a:lnSpc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9734809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07413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988840"/>
            <a:ext cx="8229600" cy="4962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Preparaciones hierro endovenoso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Hierro </a:t>
            </a:r>
            <a:r>
              <a:rPr lang="es-AR" sz="2800" dirty="0" err="1">
                <a:solidFill>
                  <a:schemeClr val="tx1"/>
                </a:solidFill>
              </a:rPr>
              <a:t>dextran</a:t>
            </a: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Hierro </a:t>
            </a:r>
            <a:r>
              <a:rPr lang="es-AR" sz="2800" dirty="0" err="1">
                <a:solidFill>
                  <a:schemeClr val="tx1"/>
                </a:solidFill>
              </a:rPr>
              <a:t>sucrosa</a:t>
            </a:r>
            <a:r>
              <a:rPr lang="es-AR" sz="2800" dirty="0">
                <a:solidFill>
                  <a:schemeClr val="tx1"/>
                </a:solidFill>
              </a:rPr>
              <a:t> (Hierro </a:t>
            </a:r>
            <a:r>
              <a:rPr lang="es-AR" sz="2800" dirty="0" err="1">
                <a:solidFill>
                  <a:schemeClr val="tx1"/>
                </a:solidFill>
              </a:rPr>
              <a:t>sacarato</a:t>
            </a:r>
            <a:r>
              <a:rPr lang="es-AR" sz="28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 err="1">
                <a:solidFill>
                  <a:schemeClr val="tx1"/>
                </a:solidFill>
              </a:rPr>
              <a:t>Carboximaltosa</a:t>
            </a:r>
            <a:r>
              <a:rPr lang="es-AR" sz="2800" dirty="0">
                <a:solidFill>
                  <a:schemeClr val="tx1"/>
                </a:solidFill>
              </a:rPr>
              <a:t> férrica</a:t>
            </a:r>
          </a:p>
          <a:p>
            <a:pPr>
              <a:lnSpc>
                <a:spcPct val="90000"/>
              </a:lnSpc>
            </a:pPr>
            <a:endParaRPr lang="es-AR" sz="2800" dirty="0"/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Hierro III </a:t>
            </a:r>
            <a:r>
              <a:rPr lang="es-AR" sz="2800" dirty="0" err="1">
                <a:solidFill>
                  <a:schemeClr val="tx1"/>
                </a:solidFill>
              </a:rPr>
              <a:t>isomaltósido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4739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243407"/>
            <a:ext cx="8642350" cy="936104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268760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Hierro </a:t>
            </a:r>
            <a:r>
              <a:rPr lang="es-AR" sz="2800" u="sng" dirty="0" err="1">
                <a:solidFill>
                  <a:schemeClr val="tx1"/>
                </a:solidFill>
              </a:rPr>
              <a:t>dextrán</a:t>
            </a:r>
            <a:r>
              <a:rPr lang="es-AR" sz="2800" dirty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Puede administrarse toda la dosis necesaria en una sola aplicación</a:t>
            </a:r>
          </a:p>
          <a:p>
            <a:pPr>
              <a:lnSpc>
                <a:spcPct val="80000"/>
              </a:lnSpc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Requiere dosis de prueba</a:t>
            </a:r>
          </a:p>
          <a:p>
            <a:pPr>
              <a:lnSpc>
                <a:spcPct val="80000"/>
              </a:lnSpc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Reacciones alérgicas, </a:t>
            </a:r>
            <a:r>
              <a:rPr lang="es-AR" sz="2800" dirty="0" err="1">
                <a:solidFill>
                  <a:schemeClr val="tx1"/>
                </a:solidFill>
              </a:rPr>
              <a:t>enf</a:t>
            </a:r>
            <a:r>
              <a:rPr lang="es-AR" sz="2800" dirty="0">
                <a:solidFill>
                  <a:schemeClr val="tx1"/>
                </a:solidFill>
              </a:rPr>
              <a:t> del suero.</a:t>
            </a:r>
          </a:p>
          <a:p>
            <a:pPr>
              <a:lnSpc>
                <a:spcPct val="80000"/>
              </a:lnSpc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Diluir en sol fisiológica a pasar de 1 a 6 </a:t>
            </a:r>
            <a:r>
              <a:rPr lang="es-AR" sz="2800" dirty="0" err="1">
                <a:solidFill>
                  <a:schemeClr val="tx1"/>
                </a:solidFill>
              </a:rPr>
              <a:t>hs</a:t>
            </a: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000" dirty="0"/>
          </a:p>
          <a:p>
            <a:pPr>
              <a:lnSpc>
                <a:spcPct val="80000"/>
              </a:lnSpc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50604680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387424"/>
            <a:ext cx="8713788" cy="1139825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6244" y="908720"/>
            <a:ext cx="8291512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AR" sz="2800" u="sng" dirty="0">
                <a:solidFill>
                  <a:schemeClr val="tx1"/>
                </a:solidFill>
              </a:rPr>
              <a:t>Hierro </a:t>
            </a:r>
            <a:r>
              <a:rPr lang="es-AR" sz="2800" u="sng" dirty="0" err="1">
                <a:solidFill>
                  <a:schemeClr val="tx1"/>
                </a:solidFill>
              </a:rPr>
              <a:t>sucrosa</a:t>
            </a:r>
            <a:r>
              <a:rPr lang="es-AR" sz="2800" u="sng" dirty="0">
                <a:solidFill>
                  <a:schemeClr val="tx1"/>
                </a:solidFill>
              </a:rPr>
              <a:t> (Hierro </a:t>
            </a:r>
            <a:r>
              <a:rPr lang="es-AR" sz="2800" u="sng" dirty="0" err="1">
                <a:solidFill>
                  <a:schemeClr val="tx1"/>
                </a:solidFill>
              </a:rPr>
              <a:t>sacarato</a:t>
            </a:r>
            <a:r>
              <a:rPr lang="es-AR" sz="2800" u="sng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20 mg/ml de hierro elemental. </a:t>
            </a:r>
            <a:r>
              <a:rPr lang="es-AR" sz="2800" dirty="0" err="1">
                <a:solidFill>
                  <a:schemeClr val="tx1"/>
                </a:solidFill>
              </a:rPr>
              <a:t>Amp</a:t>
            </a:r>
            <a:r>
              <a:rPr lang="es-AR" sz="2800" dirty="0">
                <a:solidFill>
                  <a:schemeClr val="tx1"/>
                </a:solidFill>
              </a:rPr>
              <a:t>. 5 ml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Sólo IV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No produce reacción, n</a:t>
            </a:r>
            <a:r>
              <a:rPr lang="es-AR" sz="2800" dirty="0"/>
              <a:t>o requiere dosis de prueba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Puede producir, raramente, náuseas, vómitos, exantema.</a:t>
            </a:r>
          </a:p>
          <a:p>
            <a:pPr marL="0" indent="0">
              <a:lnSpc>
                <a:spcPct val="90000"/>
              </a:lnSpc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Dosis máxima 200mg en 200cc SF a pasar en 1 hora</a:t>
            </a:r>
          </a:p>
          <a:p>
            <a:pPr>
              <a:lnSpc>
                <a:spcPct val="90000"/>
              </a:lnSpc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tx1"/>
                </a:solidFill>
              </a:rPr>
              <a:t>Puede administrarse dos veces por semana</a:t>
            </a:r>
          </a:p>
          <a:p>
            <a:pPr>
              <a:lnSpc>
                <a:spcPct val="90000"/>
              </a:lnSpc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8671046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507412" cy="648072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052736"/>
            <a:ext cx="8507412" cy="50405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800" u="sng" dirty="0" err="1">
                <a:solidFill>
                  <a:schemeClr val="tx1"/>
                </a:solidFill>
              </a:rPr>
              <a:t>Carboximaltosato</a:t>
            </a:r>
            <a:r>
              <a:rPr lang="es-AR" sz="2800" u="sng" dirty="0">
                <a:solidFill>
                  <a:schemeClr val="tx1"/>
                </a:solidFill>
              </a:rPr>
              <a:t> férrico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u="sng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50mg/ml viales de 2 y 10ml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Es un complejo estable de hierro de uso endovenoso.</a:t>
            </a:r>
          </a:p>
          <a:p>
            <a:pPr>
              <a:lnSpc>
                <a:spcPct val="80000"/>
              </a:lnSpc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No requiere dosis de prueba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Puede administrarse en una sola dosis de 1.000 mg de Fe elemental en 300cc SF  a infundir en 30´.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sz="2800" dirty="0">
                <a:solidFill>
                  <a:schemeClr val="tx1"/>
                </a:solidFill>
              </a:rPr>
              <a:t>Puede repetirse a la semana</a:t>
            </a:r>
          </a:p>
        </p:txBody>
      </p:sp>
    </p:spTree>
    <p:extLst>
      <p:ext uri="{BB962C8B-B14F-4D97-AF65-F5344CB8AC3E}">
        <p14:creationId xmlns:p14="http://schemas.microsoft.com/office/powerpoint/2010/main" val="368542880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3A4E8-2435-4E09-B0BB-1598E846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anemia por déficit hierro</a:t>
            </a: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D81428-A434-4B0A-903D-27C2DA2D88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s-ES" sz="2800" u="sng" dirty="0"/>
              <a:t>Hierro III </a:t>
            </a:r>
            <a:r>
              <a:rPr lang="es-ES" sz="2800" u="sng" dirty="0" err="1"/>
              <a:t>isomaltósido</a:t>
            </a:r>
            <a:endParaRPr lang="es-ES" sz="2800" u="sng" dirty="0"/>
          </a:p>
          <a:p>
            <a:pPr marL="0" indent="0">
              <a:buNone/>
            </a:pPr>
            <a:r>
              <a:rPr lang="es-ES" sz="2800" dirty="0" err="1"/>
              <a:t>Amp</a:t>
            </a:r>
            <a:r>
              <a:rPr lang="es-ES" sz="2800" dirty="0"/>
              <a:t> 500 mg – 1 g</a:t>
            </a:r>
          </a:p>
          <a:p>
            <a:pPr marL="0" indent="0">
              <a:buNone/>
            </a:pPr>
            <a:r>
              <a:rPr lang="es-ES" sz="2800" dirty="0"/>
              <a:t>No requiere dosis de prueba.</a:t>
            </a:r>
          </a:p>
          <a:p>
            <a:pPr marL="0" indent="0">
              <a:buNone/>
            </a:pPr>
            <a:r>
              <a:rPr lang="es-ES" sz="2800" dirty="0"/>
              <a:t>Hasta 20mg/kg de peso </a:t>
            </a:r>
          </a:p>
          <a:p>
            <a:pPr marL="0" indent="0">
              <a:buNone/>
            </a:pPr>
            <a:r>
              <a:rPr lang="es-ES" sz="2800" dirty="0"/>
              <a:t>Se puede administrar hasta 1.500mg en 300ml de SF a pasar en 1 hora.</a:t>
            </a:r>
          </a:p>
          <a:p>
            <a:pPr marL="0" indent="0">
              <a:buNone/>
            </a:pPr>
            <a:r>
              <a:rPr lang="es-ES" sz="2800" dirty="0"/>
              <a:t>Puede repetirse a la semana</a:t>
            </a:r>
          </a:p>
          <a:p>
            <a:pPr marL="0" indent="0">
              <a:buNone/>
            </a:pPr>
            <a:endParaRPr lang="es-ES" u="sng" dirty="0"/>
          </a:p>
          <a:p>
            <a:pPr marL="0" indent="0">
              <a:buNone/>
            </a:pP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val="2716694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95" y="260649"/>
            <a:ext cx="8964612" cy="648072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Transfusión de sangre Indicaciones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8995" y="1268760"/>
            <a:ext cx="8964611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AR" sz="2800" b="1" u="sng" dirty="0">
                <a:solidFill>
                  <a:schemeClr val="tx1"/>
                </a:solidFill>
              </a:rPr>
              <a:t>SIEMPRE ES UNA INDICACION CLINICA</a:t>
            </a:r>
          </a:p>
          <a:p>
            <a:pPr>
              <a:lnSpc>
                <a:spcPct val="80000"/>
              </a:lnSpc>
            </a:pPr>
            <a:endParaRPr lang="es-AR" sz="2800" u="sng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Inestabilidad hemodinámica por sangrado activo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Isquemia en órganos finales por </a:t>
            </a:r>
            <a:r>
              <a:rPr lang="es-AR" sz="2800" dirty="0"/>
              <a:t>anemia con necesidad inmediata de corrección de la misma.</a:t>
            </a:r>
          </a:p>
          <a:p>
            <a:pPr>
              <a:lnSpc>
                <a:spcPct val="80000"/>
              </a:lnSpc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>
                <a:solidFill>
                  <a:schemeClr val="tx1"/>
                </a:solidFill>
              </a:rPr>
              <a:t>1 U </a:t>
            </a:r>
            <a:r>
              <a:rPr lang="es-AR" sz="2800" dirty="0"/>
              <a:t>GR</a:t>
            </a:r>
            <a:r>
              <a:rPr lang="es-AR" sz="2800" dirty="0">
                <a:solidFill>
                  <a:schemeClr val="tx1"/>
                </a:solidFill>
              </a:rPr>
              <a:t> de 300 ml, contiene 200 ml de GR y 200 mg de Fe como heme de Hb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AR" sz="2800" dirty="0"/>
              <a:t>1 U </a:t>
            </a:r>
            <a:r>
              <a:rPr lang="es-AR" sz="2800" dirty="0">
                <a:solidFill>
                  <a:schemeClr val="tx1"/>
                </a:solidFill>
              </a:rPr>
              <a:t>GR aumenta el hematocrito en 3% y, la Hb en 1 g/dl aprox.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22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196752"/>
            <a:ext cx="8066087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827881" y="44624"/>
            <a:ext cx="76327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s-ES" sz="3900" dirty="0">
                <a:solidFill>
                  <a:srgbClr val="000000"/>
                </a:solidFill>
                <a:latin typeface="+mn-lt"/>
              </a:rPr>
              <a:t>Eritropoyesis</a:t>
            </a:r>
            <a:endParaRPr lang="es-ES" sz="39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6164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857500"/>
            <a:ext cx="8229600" cy="1143000"/>
          </a:xfrm>
        </p:spPr>
        <p:txBody>
          <a:bodyPr>
            <a:normAutofit/>
          </a:bodyPr>
          <a:lstStyle/>
          <a:p>
            <a:r>
              <a:rPr lang="es-A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Gracias!!!</a:t>
            </a:r>
          </a:p>
        </p:txBody>
      </p:sp>
    </p:spTree>
    <p:extLst>
      <p:ext uri="{BB962C8B-B14F-4D97-AF65-F5344CB8AC3E}">
        <p14:creationId xmlns:p14="http://schemas.microsoft.com/office/powerpoint/2010/main" val="6528449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9324975" cy="980728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Transfusión de sangre. Complicaciones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5438" y="980728"/>
            <a:ext cx="8999537" cy="5589240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chemeClr val="tx1"/>
                </a:solidFill>
                <a:effectLst/>
              </a:rPr>
              <a:t>Reacciones febriles</a:t>
            </a:r>
          </a:p>
          <a:p>
            <a:pPr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  <a:effectLst/>
            </a:endParaRPr>
          </a:p>
          <a:p>
            <a:r>
              <a:rPr lang="es-AR" sz="2800" dirty="0">
                <a:solidFill>
                  <a:schemeClr val="tx1"/>
                </a:solidFill>
                <a:effectLst/>
              </a:rPr>
              <a:t>Transfusión sangre incompatible</a:t>
            </a:r>
          </a:p>
          <a:p>
            <a:pPr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  <a:effectLst/>
            </a:endParaRPr>
          </a:p>
          <a:p>
            <a:r>
              <a:rPr lang="es-AR" sz="2800" dirty="0">
                <a:solidFill>
                  <a:schemeClr val="tx1"/>
                </a:solidFill>
                <a:effectLst/>
              </a:rPr>
              <a:t>Sobrecarga de </a:t>
            </a:r>
            <a:r>
              <a:rPr lang="es-AR" sz="2800" dirty="0" err="1">
                <a:solidFill>
                  <a:schemeClr val="tx1"/>
                </a:solidFill>
                <a:effectLst/>
              </a:rPr>
              <a:t>volúmen</a:t>
            </a:r>
            <a:endParaRPr lang="es-AR" sz="2800" dirty="0">
              <a:solidFill>
                <a:schemeClr val="tx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  <a:effectLst/>
            </a:endParaRPr>
          </a:p>
          <a:p>
            <a:r>
              <a:rPr lang="es-AR" sz="2800" dirty="0">
                <a:solidFill>
                  <a:schemeClr val="tx1"/>
                </a:solidFill>
                <a:effectLst/>
              </a:rPr>
              <a:t>Transmisión enfermedades infecciosas (VIH, VHB, VHC</a:t>
            </a:r>
            <a:r>
              <a:rPr lang="es-AR" sz="2800" dirty="0">
                <a:solidFill>
                  <a:schemeClr val="tx1"/>
                </a:solidFill>
              </a:rPr>
              <a:t>, CMV</a:t>
            </a:r>
            <a:r>
              <a:rPr lang="es-AR" sz="2800" dirty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  <a:effectLst/>
            </a:endParaRPr>
          </a:p>
          <a:p>
            <a:r>
              <a:rPr lang="es-AR" sz="2800" dirty="0">
                <a:solidFill>
                  <a:schemeClr val="tx1"/>
                </a:solidFill>
                <a:effectLst/>
              </a:rPr>
              <a:t>Reacciones alérgicas</a:t>
            </a:r>
          </a:p>
          <a:p>
            <a:pPr>
              <a:buFont typeface="Wingdings" pitchFamily="2" charset="2"/>
              <a:buNone/>
            </a:pPr>
            <a:endParaRPr lang="es-AR" sz="2800" dirty="0">
              <a:solidFill>
                <a:schemeClr val="tx1"/>
              </a:solidFill>
              <a:effectLst/>
            </a:endParaRPr>
          </a:p>
          <a:p>
            <a:r>
              <a:rPr lang="es-AR" sz="2800" dirty="0">
                <a:solidFill>
                  <a:schemeClr val="tx1"/>
                </a:solidFill>
                <a:effectLst/>
              </a:rPr>
              <a:t>Sensibilización</a:t>
            </a:r>
          </a:p>
          <a:p>
            <a:endParaRPr lang="es-AR" sz="2400" dirty="0">
              <a:effectLst/>
            </a:endParaRPr>
          </a:p>
          <a:p>
            <a:endParaRPr lang="es-E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49335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Anemias hemolíticas</a:t>
            </a:r>
          </a:p>
        </p:txBody>
      </p:sp>
      <p:sp>
        <p:nvSpPr>
          <p:cNvPr id="3" name="2 Subtítul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endParaRPr lang="es-AR" dirty="0">
              <a:solidFill>
                <a:schemeClr val="tx1"/>
              </a:solidFill>
            </a:endParaRPr>
          </a:p>
          <a:p>
            <a:pPr algn="l"/>
            <a:endParaRPr lang="es-AR" dirty="0">
              <a:solidFill>
                <a:schemeClr val="tx1"/>
              </a:solidFill>
            </a:endParaRPr>
          </a:p>
          <a:p>
            <a:pPr algn="l"/>
            <a:endParaRPr lang="es-AR" sz="2800" dirty="0">
              <a:solidFill>
                <a:schemeClr val="tx1"/>
              </a:solidFill>
            </a:endParaRPr>
          </a:p>
          <a:p>
            <a:pPr algn="l"/>
            <a:r>
              <a:rPr lang="es-AR" sz="2800" dirty="0">
                <a:solidFill>
                  <a:schemeClr val="tx1"/>
                </a:solidFill>
              </a:rPr>
              <a:t>Son aquellas en la que la anemia se debe a un acortamiento de la vida media </a:t>
            </a:r>
            <a:r>
              <a:rPr lang="es-AR" sz="2800" dirty="0" err="1">
                <a:solidFill>
                  <a:schemeClr val="tx1"/>
                </a:solidFill>
              </a:rPr>
              <a:t>eritrocitaria</a:t>
            </a:r>
            <a:r>
              <a:rPr lang="es-AR" sz="2800" dirty="0">
                <a:solidFill>
                  <a:schemeClr val="tx1"/>
                </a:solidFill>
              </a:rPr>
              <a:t> a pesar de una respuesta regenerativa adecuada de la médula ósea.</a:t>
            </a:r>
          </a:p>
        </p:txBody>
      </p:sp>
    </p:spTree>
    <p:extLst>
      <p:ext uri="{BB962C8B-B14F-4D97-AF65-F5344CB8AC3E}">
        <p14:creationId xmlns:p14="http://schemas.microsoft.com/office/powerpoint/2010/main" val="11337889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r>
              <a:rPr lang="es-ES" alt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MANIFESTACIONES CLINICAS Y DE LABORATORIO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2996952"/>
            <a:ext cx="8589640" cy="2880270"/>
          </a:xfrm>
        </p:spPr>
        <p:txBody>
          <a:bodyPr>
            <a:normAutofit/>
          </a:bodyPr>
          <a:lstStyle/>
          <a:p>
            <a:r>
              <a:rPr lang="es-ES" altLang="es-AR" sz="2800" dirty="0">
                <a:solidFill>
                  <a:schemeClr val="tx1"/>
                </a:solidFill>
              </a:rPr>
              <a:t>Acortamiento de la vida media </a:t>
            </a:r>
            <a:r>
              <a:rPr lang="es-ES" altLang="es-AR" sz="2800" dirty="0" err="1">
                <a:solidFill>
                  <a:schemeClr val="tx1"/>
                </a:solidFill>
              </a:rPr>
              <a:t>eritrocitaria</a:t>
            </a:r>
            <a:r>
              <a:rPr lang="es-ES" altLang="es-AR" sz="2800" dirty="0">
                <a:solidFill>
                  <a:schemeClr val="tx1"/>
                </a:solidFill>
              </a:rPr>
              <a:t>.</a:t>
            </a:r>
          </a:p>
          <a:p>
            <a:endParaRPr lang="es-ES" altLang="es-AR" sz="2800" dirty="0">
              <a:solidFill>
                <a:schemeClr val="tx1"/>
              </a:solidFill>
            </a:endParaRPr>
          </a:p>
          <a:p>
            <a:r>
              <a:rPr lang="es-ES" altLang="es-AR" sz="2800" dirty="0">
                <a:solidFill>
                  <a:schemeClr val="tx1"/>
                </a:solidFill>
              </a:rPr>
              <a:t>Aumento compensador de la producción de glóbulos rojos</a:t>
            </a:r>
            <a:r>
              <a:rPr lang="es-ES" altLang="es-AR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0206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87279"/>
            <a:ext cx="8579296" cy="764704"/>
          </a:xfrm>
        </p:spPr>
        <p:txBody>
          <a:bodyPr>
            <a:noAutofit/>
          </a:bodyPr>
          <a:lstStyle/>
          <a:p>
            <a:r>
              <a:rPr lang="es-AR" alt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 destrucción</a:t>
            </a:r>
            <a:endParaRPr lang="es-ES" alt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9147" y="980728"/>
            <a:ext cx="8784853" cy="5760640"/>
          </a:xfrm>
        </p:spPr>
        <p:txBody>
          <a:bodyPr>
            <a:normAutofit/>
          </a:bodyPr>
          <a:lstStyle/>
          <a:p>
            <a:r>
              <a:rPr lang="es-AR" altLang="es-AR" sz="2800" dirty="0" err="1">
                <a:solidFill>
                  <a:schemeClr val="tx1"/>
                </a:solidFill>
              </a:rPr>
              <a:t>Hiperbilirrubinemia</a:t>
            </a:r>
            <a:r>
              <a:rPr lang="es-AR" altLang="es-AR" sz="2800" dirty="0">
                <a:solidFill>
                  <a:schemeClr val="tx1"/>
                </a:solidFill>
              </a:rPr>
              <a:t> indirecta (extravascular)</a:t>
            </a:r>
          </a:p>
          <a:p>
            <a:endParaRPr lang="es-AR" altLang="es-AR" sz="2800" dirty="0">
              <a:solidFill>
                <a:schemeClr val="tx1"/>
              </a:solidFill>
            </a:endParaRPr>
          </a:p>
          <a:p>
            <a:r>
              <a:rPr lang="es-AR" altLang="es-AR" sz="2800" dirty="0" err="1">
                <a:solidFill>
                  <a:schemeClr val="tx1"/>
                </a:solidFill>
              </a:rPr>
              <a:t>Hemoglobinemia</a:t>
            </a:r>
            <a:r>
              <a:rPr lang="es-AR" altLang="es-AR" sz="2800" dirty="0">
                <a:solidFill>
                  <a:schemeClr val="tx1"/>
                </a:solidFill>
              </a:rPr>
              <a:t> y hemoglobinuria (</a:t>
            </a:r>
            <a:r>
              <a:rPr lang="es-AR" altLang="es-AR" sz="2800" dirty="0" err="1">
                <a:solidFill>
                  <a:schemeClr val="tx1"/>
                </a:solidFill>
              </a:rPr>
              <a:t>intravascular</a:t>
            </a:r>
            <a:r>
              <a:rPr lang="es-AR" altLang="es-AR" sz="2800" dirty="0">
                <a:solidFill>
                  <a:schemeClr val="tx1"/>
                </a:solidFill>
              </a:rPr>
              <a:t>)</a:t>
            </a:r>
          </a:p>
          <a:p>
            <a:endParaRPr lang="es-AR" altLang="es-AR" sz="2800" dirty="0">
              <a:solidFill>
                <a:schemeClr val="tx1"/>
              </a:solidFill>
            </a:endParaRPr>
          </a:p>
          <a:p>
            <a:r>
              <a:rPr lang="es-AR" altLang="es-AR" sz="2800" dirty="0">
                <a:solidFill>
                  <a:schemeClr val="tx1"/>
                </a:solidFill>
              </a:rPr>
              <a:t>LDH aumentada</a:t>
            </a:r>
          </a:p>
          <a:p>
            <a:endParaRPr lang="es-AR" altLang="es-AR" sz="2800" dirty="0">
              <a:solidFill>
                <a:schemeClr val="tx1"/>
              </a:solidFill>
            </a:endParaRPr>
          </a:p>
          <a:p>
            <a:r>
              <a:rPr lang="es-AR" altLang="es-AR" sz="2800" dirty="0">
                <a:solidFill>
                  <a:schemeClr val="tx1"/>
                </a:solidFill>
              </a:rPr>
              <a:t>Descenso de </a:t>
            </a:r>
            <a:r>
              <a:rPr lang="es-AR" altLang="es-AR" sz="2800" dirty="0" err="1">
                <a:solidFill>
                  <a:schemeClr val="tx1"/>
                </a:solidFill>
              </a:rPr>
              <a:t>haptoglobina</a:t>
            </a:r>
            <a:endParaRPr lang="es-AR" altLang="es-AR" sz="2800" dirty="0">
              <a:solidFill>
                <a:schemeClr val="tx1"/>
              </a:solidFill>
            </a:endParaRPr>
          </a:p>
          <a:p>
            <a:endParaRPr lang="es-AR" altLang="es-AR" sz="2800" dirty="0">
              <a:solidFill>
                <a:schemeClr val="tx1"/>
              </a:solidFill>
            </a:endParaRPr>
          </a:p>
          <a:p>
            <a:r>
              <a:rPr lang="es-AR" altLang="es-AR" sz="2800" dirty="0">
                <a:solidFill>
                  <a:schemeClr val="tx1"/>
                </a:solidFill>
              </a:rPr>
              <a:t>Descenso de </a:t>
            </a:r>
            <a:r>
              <a:rPr lang="es-AR" altLang="es-AR" sz="2800" dirty="0" err="1">
                <a:solidFill>
                  <a:schemeClr val="tx1"/>
                </a:solidFill>
              </a:rPr>
              <a:t>Hb</a:t>
            </a:r>
            <a:r>
              <a:rPr lang="es-AR" altLang="es-AR" sz="2800" dirty="0">
                <a:solidFill>
                  <a:schemeClr val="tx1"/>
                </a:solidFill>
              </a:rPr>
              <a:t>. &gt; 1 g.%/semana </a:t>
            </a:r>
          </a:p>
          <a:p>
            <a:endParaRPr lang="es-AR" altLang="es-AR" sz="2800" dirty="0">
              <a:solidFill>
                <a:schemeClr val="tx1"/>
              </a:solidFill>
            </a:endParaRPr>
          </a:p>
          <a:p>
            <a:r>
              <a:rPr lang="es-AR" altLang="es-AR" sz="2800" dirty="0">
                <a:solidFill>
                  <a:schemeClr val="tx1"/>
                </a:solidFill>
              </a:rPr>
              <a:t>Pruebas específicas según la causa de hemólisis </a:t>
            </a:r>
          </a:p>
          <a:p>
            <a:endParaRPr lang="es-AR" altLang="es-AR" sz="3000" dirty="0"/>
          </a:p>
          <a:p>
            <a:endParaRPr lang="es-AR" altLang="es-AR" dirty="0"/>
          </a:p>
          <a:p>
            <a:endParaRPr lang="es-AR" altLang="es-AR" dirty="0"/>
          </a:p>
          <a:p>
            <a:endParaRPr lang="es-ES" altLang="es-AR" dirty="0"/>
          </a:p>
        </p:txBody>
      </p:sp>
    </p:spTree>
    <p:extLst>
      <p:ext uri="{BB962C8B-B14F-4D97-AF65-F5344CB8AC3E}">
        <p14:creationId xmlns:p14="http://schemas.microsoft.com/office/powerpoint/2010/main" val="36101767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97" y="116632"/>
            <a:ext cx="9144000" cy="832644"/>
          </a:xfrm>
        </p:spPr>
        <p:txBody>
          <a:bodyPr>
            <a:normAutofit/>
          </a:bodyPr>
          <a:lstStyle/>
          <a:p>
            <a:pPr algn="ctr"/>
            <a:r>
              <a:rPr lang="es-ES" alt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 producción  </a:t>
            </a:r>
            <a:r>
              <a:rPr lang="es-ES" altLang="es-A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eritrocitaria</a:t>
            </a:r>
            <a:endParaRPr lang="es-ES" altLang="es-A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556792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es-AR" sz="2800" dirty="0" err="1">
                <a:solidFill>
                  <a:schemeClr val="tx1"/>
                </a:solidFill>
              </a:rPr>
              <a:t>Reticulocitosis</a:t>
            </a: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AR" sz="2800" dirty="0" err="1">
                <a:solidFill>
                  <a:schemeClr val="tx1"/>
                </a:solidFill>
              </a:rPr>
              <a:t>Policromatofilia</a:t>
            </a: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AR" sz="2800" dirty="0">
                <a:solidFill>
                  <a:schemeClr val="tx1"/>
                </a:solidFill>
              </a:rPr>
              <a:t>Hiperplasia </a:t>
            </a:r>
            <a:r>
              <a:rPr lang="es-ES" altLang="es-AR" sz="2800" dirty="0" err="1">
                <a:solidFill>
                  <a:schemeClr val="tx1"/>
                </a:solidFill>
              </a:rPr>
              <a:t>eritroide</a:t>
            </a:r>
            <a:r>
              <a:rPr lang="es-ES" altLang="es-AR" sz="2800" dirty="0">
                <a:solidFill>
                  <a:schemeClr val="tx1"/>
                </a:solidFill>
              </a:rPr>
              <a:t> en la médula ósea</a:t>
            </a:r>
          </a:p>
          <a:p>
            <a:pPr>
              <a:lnSpc>
                <a:spcPct val="80000"/>
              </a:lnSpc>
            </a:pP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AR" sz="2800" dirty="0">
                <a:solidFill>
                  <a:schemeClr val="tx1"/>
                </a:solidFill>
              </a:rPr>
              <a:t>Signos indirectos: Leucocitosis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AR" sz="2800" dirty="0">
                <a:solidFill>
                  <a:schemeClr val="tx1"/>
                </a:solidFill>
              </a:rPr>
              <a:t>                                 </a:t>
            </a:r>
            <a:r>
              <a:rPr lang="es-ES" altLang="es-AR" sz="2800" dirty="0" err="1">
                <a:solidFill>
                  <a:schemeClr val="tx1"/>
                </a:solidFill>
              </a:rPr>
              <a:t>Trombocitosis</a:t>
            </a: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AR" sz="2800" dirty="0">
                <a:solidFill>
                  <a:schemeClr val="tx1"/>
                </a:solidFill>
              </a:rPr>
              <a:t>Aumento del </a:t>
            </a:r>
            <a:r>
              <a:rPr lang="es-ES" altLang="es-AR" sz="2800" dirty="0" err="1">
                <a:solidFill>
                  <a:schemeClr val="tx1"/>
                </a:solidFill>
              </a:rPr>
              <a:t>turnover</a:t>
            </a:r>
            <a:r>
              <a:rPr lang="es-ES" altLang="es-AR" sz="2800" dirty="0">
                <a:solidFill>
                  <a:schemeClr val="tx1"/>
                </a:solidFill>
              </a:rPr>
              <a:t> de hierro plasmático y </a:t>
            </a:r>
            <a:r>
              <a:rPr lang="es-ES" altLang="es-AR" sz="2800" dirty="0" err="1">
                <a:solidFill>
                  <a:schemeClr val="tx1"/>
                </a:solidFill>
              </a:rPr>
              <a:t>eritrocitario</a:t>
            </a:r>
            <a:endParaRPr lang="es-ES" altLang="es-A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ES" altLang="es-AR" dirty="0"/>
          </a:p>
          <a:p>
            <a:pPr>
              <a:lnSpc>
                <a:spcPct val="80000"/>
              </a:lnSpc>
              <a:buFontTx/>
              <a:buNone/>
            </a:pPr>
            <a:endParaRPr lang="es-ES" altLang="es-AR" sz="2800" dirty="0"/>
          </a:p>
          <a:p>
            <a:pPr>
              <a:lnSpc>
                <a:spcPct val="80000"/>
              </a:lnSpc>
              <a:buFontTx/>
              <a:buNone/>
            </a:pPr>
            <a:endParaRPr lang="es-ES" altLang="es-AR" sz="2800" dirty="0"/>
          </a:p>
        </p:txBody>
      </p:sp>
    </p:spTree>
    <p:extLst>
      <p:ext uri="{BB962C8B-B14F-4D97-AF65-F5344CB8AC3E}">
        <p14:creationId xmlns:p14="http://schemas.microsoft.com/office/powerpoint/2010/main" val="41376319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4720" y="-243408"/>
            <a:ext cx="8229600" cy="980728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Manifestaciones clínicas a. hemolítica congénita crónica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4720" y="980728"/>
            <a:ext cx="8229600" cy="6038131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chemeClr val="tx1"/>
                </a:solidFill>
              </a:rPr>
              <a:t>Ictericia crónica o episodios repetidos</a:t>
            </a:r>
          </a:p>
          <a:p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Crisis: Hemolíticas</a:t>
            </a:r>
          </a:p>
          <a:p>
            <a:pPr marL="0" indent="0">
              <a:buNone/>
            </a:pPr>
            <a:r>
              <a:rPr lang="es-AR" sz="2800" dirty="0">
                <a:solidFill>
                  <a:schemeClr val="tx1"/>
                </a:solidFill>
              </a:rPr>
              <a:t>               </a:t>
            </a:r>
            <a:r>
              <a:rPr lang="es-AR" sz="2800" dirty="0" err="1">
                <a:solidFill>
                  <a:schemeClr val="tx1"/>
                </a:solidFill>
              </a:rPr>
              <a:t>Megaloblásticas</a:t>
            </a:r>
            <a:endParaRPr lang="es-A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2800" dirty="0">
                <a:solidFill>
                  <a:schemeClr val="tx1"/>
                </a:solidFill>
              </a:rPr>
              <a:t>               </a:t>
            </a:r>
            <a:r>
              <a:rPr lang="es-AR" sz="2800" dirty="0" err="1">
                <a:solidFill>
                  <a:schemeClr val="tx1"/>
                </a:solidFill>
              </a:rPr>
              <a:t>Aplásicas</a:t>
            </a:r>
            <a:endParaRPr lang="es-A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Alteraciones óseas: cráneo en torre, hipertelorismo</a:t>
            </a:r>
          </a:p>
          <a:p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>
                <a:solidFill>
                  <a:schemeClr val="tx1"/>
                </a:solidFill>
              </a:rPr>
              <a:t>Esplenomegalia</a:t>
            </a:r>
          </a:p>
          <a:p>
            <a:pPr marL="0" indent="0">
              <a:buNone/>
            </a:pPr>
            <a:r>
              <a:rPr lang="es-AR" sz="2800" dirty="0">
                <a:solidFill>
                  <a:schemeClr val="tx1"/>
                </a:solidFill>
              </a:rPr>
              <a:t> </a:t>
            </a:r>
          </a:p>
          <a:p>
            <a:r>
              <a:rPr lang="es-AR" sz="2800" dirty="0">
                <a:solidFill>
                  <a:schemeClr val="tx1"/>
                </a:solidFill>
              </a:rPr>
              <a:t>Ulceras maleolares.</a:t>
            </a:r>
          </a:p>
          <a:p>
            <a:endParaRPr lang="es-AR" sz="2400" dirty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2262103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229600" cy="1143000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Gracias!!!</a:t>
            </a:r>
          </a:p>
        </p:txBody>
      </p:sp>
    </p:spTree>
    <p:extLst>
      <p:ext uri="{BB962C8B-B14F-4D97-AF65-F5344CB8AC3E}">
        <p14:creationId xmlns:p14="http://schemas.microsoft.com/office/powerpoint/2010/main" val="169531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s-AR" sz="3900" dirty="0">
                <a:latin typeface="+mn-lt"/>
              </a:rPr>
              <a:t>Definición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4684" y="1052736"/>
            <a:ext cx="9001000" cy="6480720"/>
          </a:xfrm>
        </p:spPr>
        <p:txBody>
          <a:bodyPr>
            <a:noAutofit/>
          </a:bodyPr>
          <a:lstStyle/>
          <a:p>
            <a:r>
              <a:rPr lang="es-AR" sz="2400" b="1" dirty="0"/>
              <a:t>A</a:t>
            </a:r>
            <a:r>
              <a:rPr lang="es-AR" sz="2400" b="1" dirty="0">
                <a:solidFill>
                  <a:schemeClr val="tx1"/>
                </a:solidFill>
              </a:rPr>
              <a:t>nemia: reducción de la masa corporal total de glóbulos rojos o, funcionalmente, una masa eritrocitaria insuficiente para suministrar O2 a los tejidos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r>
              <a:rPr lang="es-AR" sz="2400" dirty="0">
                <a:solidFill>
                  <a:schemeClr val="tx1"/>
                </a:solidFill>
              </a:rPr>
              <a:t>La masa eritrocitaria se determina por métodos </a:t>
            </a:r>
            <a:r>
              <a:rPr lang="es-AR" sz="2400" dirty="0" err="1">
                <a:solidFill>
                  <a:schemeClr val="tx1"/>
                </a:solidFill>
              </a:rPr>
              <a:t>radioisotópicos</a:t>
            </a:r>
            <a:r>
              <a:rPr lang="es-AR" sz="2400" dirty="0">
                <a:solidFill>
                  <a:schemeClr val="tx1"/>
                </a:solidFill>
              </a:rPr>
              <a:t> lo que es  impráctico para realizar en la práctica diaria.</a:t>
            </a:r>
          </a:p>
          <a:p>
            <a:endParaRPr lang="es-AR" sz="2400" dirty="0"/>
          </a:p>
          <a:p>
            <a:r>
              <a:rPr lang="es-AR" sz="2400" b="1" dirty="0"/>
              <a:t>Recuento de glóbulos rojos: </a:t>
            </a:r>
            <a:r>
              <a:rPr lang="es-AR" sz="2400" dirty="0" err="1"/>
              <a:t>nº</a:t>
            </a:r>
            <a:r>
              <a:rPr lang="es-AR" sz="2400" dirty="0"/>
              <a:t> de glóbulos rojos/mm3 de sangre</a:t>
            </a:r>
          </a:p>
          <a:p>
            <a:endParaRPr lang="es-AR" sz="2400" dirty="0"/>
          </a:p>
          <a:p>
            <a:r>
              <a:rPr lang="es-AR" sz="2400" b="1" dirty="0"/>
              <a:t>Hematocrito:  </a:t>
            </a:r>
            <a:r>
              <a:rPr lang="es-AR" sz="2400" dirty="0"/>
              <a:t>porcentaje de la sangre ocupada por los glóbulos rojos </a:t>
            </a:r>
          </a:p>
          <a:p>
            <a:endParaRPr lang="es-AR" sz="2400" b="1" dirty="0"/>
          </a:p>
          <a:p>
            <a:r>
              <a:rPr lang="es-AR" sz="2400" b="1" dirty="0"/>
              <a:t>Hemoglobina: </a:t>
            </a:r>
            <a:r>
              <a:rPr lang="es-AR" sz="2400" dirty="0"/>
              <a:t>cantidad de hemoglobina por 100ml de sangre (g/100ml)</a:t>
            </a:r>
          </a:p>
          <a:p>
            <a:endParaRPr lang="es-A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2400" dirty="0">
                <a:solidFill>
                  <a:schemeClr val="tx1"/>
                </a:solidFill>
              </a:rPr>
              <a:t>      </a:t>
            </a:r>
            <a:endParaRPr lang="es-AR" sz="2400" dirty="0"/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/>
              <a:t>    </a:t>
            </a:r>
          </a:p>
          <a:p>
            <a:pPr marL="0" indent="0">
              <a:buNone/>
            </a:pPr>
            <a:r>
              <a:rPr lang="es-AR" sz="2400" dirty="0"/>
              <a:t>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3968" y="645333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err="1"/>
              <a:t>Winstobres</a:t>
            </a:r>
            <a:r>
              <a:rPr lang="en-US" sz="1000" dirty="0"/>
              <a:t> Means R. Glader B. </a:t>
            </a:r>
            <a:r>
              <a:rPr lang="en-US" sz="1000" dirty="0" err="1"/>
              <a:t>Wintrobes</a:t>
            </a:r>
            <a:r>
              <a:rPr lang="en-US" sz="1000" dirty="0"/>
              <a:t> Clinical Hematology 13º Ed. 2013</a:t>
            </a:r>
            <a:endParaRPr lang="es-AR" sz="1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597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B152A-5868-420D-8D46-1E0A8665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es-ES" sz="3900" dirty="0">
                <a:latin typeface="+mn-lt"/>
              </a:rPr>
              <a:t>Definición</a:t>
            </a:r>
            <a:endParaRPr lang="es-AR" sz="39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10186-67C8-4F60-9102-D24F05D8E4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/>
              <a:t>      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s-ES" sz="2800" b="1" dirty="0">
                <a:cs typeface="Times New Roman" pitchFamily="18" charset="0"/>
              </a:rPr>
              <a:t>Anemia: Hb o </a:t>
            </a:r>
            <a:r>
              <a:rPr lang="es-ES" sz="2800" b="1" dirty="0" err="1">
                <a:cs typeface="Times New Roman" pitchFamily="18" charset="0"/>
              </a:rPr>
              <a:t>Hto</a:t>
            </a:r>
            <a:r>
              <a:rPr lang="es-ES" sz="2800" b="1" dirty="0">
                <a:cs typeface="Times New Roman" pitchFamily="18" charset="0"/>
              </a:rPr>
              <a:t> menor de dos desvíos estándar por debajo de la media correspondiente para la edad, sexo y estado fisiológico.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610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2420</TotalTime>
  <Words>2830</Words>
  <Application>Microsoft Office PowerPoint</Application>
  <PresentationFormat>Presentación en pantalla (4:3)</PresentationFormat>
  <Paragraphs>752</Paragraphs>
  <Slides>77</Slides>
  <Notes>1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7" baseType="lpstr">
      <vt:lpstr>Arial</vt:lpstr>
      <vt:lpstr>Arial Unicode MS</vt:lpstr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Equidad</vt:lpstr>
      <vt:lpstr>Anemias</vt:lpstr>
      <vt:lpstr>Presentación de PowerPoint</vt:lpstr>
      <vt:lpstr>Extendido sangre periférica normal</vt:lpstr>
      <vt:lpstr>Hematopoyesis</vt:lpstr>
      <vt:lpstr>Presentación de PowerPoint</vt:lpstr>
      <vt:lpstr>Presentación de PowerPoint</vt:lpstr>
      <vt:lpstr>Presentación de PowerPoint</vt:lpstr>
      <vt:lpstr>Definición</vt:lpstr>
      <vt:lpstr>Definición</vt:lpstr>
      <vt:lpstr>Valores normales por edad y sexo</vt:lpstr>
      <vt:lpstr>Anemia</vt:lpstr>
      <vt:lpstr>  Discordancia entre concentración de Hb y la masa eritrocitaria total</vt:lpstr>
      <vt:lpstr>Cuando se produce anemia?</vt:lpstr>
      <vt:lpstr>Clasificación fisiopatológica</vt:lpstr>
      <vt:lpstr>Clasificación fisiopatológica</vt:lpstr>
      <vt:lpstr>Mecanismos de adaptación</vt:lpstr>
      <vt:lpstr>La adaptación depende de:</vt:lpstr>
      <vt:lpstr>MANIFESTACIONES CLINICAS</vt:lpstr>
      <vt:lpstr>SINDROME ANÉMICO</vt:lpstr>
      <vt:lpstr>MANIFESTACIONES CLINICAS</vt:lpstr>
      <vt:lpstr>MANIFESTACIONES CLINICAS</vt:lpstr>
      <vt:lpstr>Presentación de PowerPoint</vt:lpstr>
      <vt:lpstr>Presentación de PowerPoint</vt:lpstr>
      <vt:lpstr>Glositis</vt:lpstr>
      <vt:lpstr>Equimosis y petequias</vt:lpstr>
      <vt:lpstr>Anemia: Clasificación</vt:lpstr>
      <vt:lpstr>Reticulocitos</vt:lpstr>
      <vt:lpstr>Reticulocitos</vt:lpstr>
      <vt:lpstr>CLASIFICACIÓN MORFOLÓGICA</vt:lpstr>
      <vt:lpstr>INDICES HEMATIMETRICOS NORMALES EN ADULTOS</vt:lpstr>
      <vt:lpstr>Morfología eritrocitaria</vt:lpstr>
      <vt:lpstr>Anemia normocítica - VCM normal (80-100fl)</vt:lpstr>
      <vt:lpstr>Anemia microcítica - VCM &lt;80 fl</vt:lpstr>
      <vt:lpstr>Anemia macrocítica - VCM&gt;100 fl.</vt:lpstr>
      <vt:lpstr>DIAGNÓSTICO</vt:lpstr>
      <vt:lpstr>DIAGNÓSTICO</vt:lpstr>
      <vt:lpstr>Biopsia de medula osea - hemosiderina</vt:lpstr>
      <vt:lpstr>Presentación de PowerPoint</vt:lpstr>
      <vt:lpstr>Anemia microcítica - VCM &lt;80 fl</vt:lpstr>
      <vt:lpstr>Molécula de Hemoglobina</vt:lpstr>
      <vt:lpstr>Anemia ferropénica</vt:lpstr>
      <vt:lpstr>Anemia ferropénica</vt:lpstr>
      <vt:lpstr>Presentación de PowerPoint</vt:lpstr>
      <vt:lpstr>Anemia de enfermedades crónicas</vt:lpstr>
      <vt:lpstr>Anemia de enfermedades cronicas</vt:lpstr>
      <vt:lpstr>Anemia de enfermedades cronicas</vt:lpstr>
      <vt:lpstr>Talasemias</vt:lpstr>
      <vt:lpstr>Presentación de PowerPoint</vt:lpstr>
      <vt:lpstr>Talasemias</vt:lpstr>
      <vt:lpstr>Anemia sideroblástica</vt:lpstr>
      <vt:lpstr>Presentación de PowerPoint</vt:lpstr>
      <vt:lpstr>Tratamiento anemia por déficit hierro </vt:lpstr>
      <vt:lpstr>Tratamiento anemia por déficit hierro</vt:lpstr>
      <vt:lpstr>Consideraciones</vt:lpstr>
      <vt:lpstr>Tratamiento anemia por déficit hierro</vt:lpstr>
      <vt:lpstr>Tratamiento anemia por déficit hierro</vt:lpstr>
      <vt:lpstr>Tratamiento anemia por déficit hierro</vt:lpstr>
      <vt:lpstr>Tratamiento anemia por déficit hierro</vt:lpstr>
      <vt:lpstr>FRACASO EN EL TRATAMIENTO ORAL</vt:lpstr>
      <vt:lpstr>Tratamiento anemia por déficit hierro</vt:lpstr>
      <vt:lpstr>Tratamiento anemia por déficit hierro</vt:lpstr>
      <vt:lpstr>Tratamiento anemia por déficit hierro</vt:lpstr>
      <vt:lpstr>Tratamiento anemia por déficit hierro</vt:lpstr>
      <vt:lpstr>Tratamiento anemia por déficit hierro</vt:lpstr>
      <vt:lpstr>Tratamiento anemia por déficit hierro</vt:lpstr>
      <vt:lpstr>Tratamiento anemia por déficit hierro</vt:lpstr>
      <vt:lpstr>Tratamiento anemia por déficit hierro</vt:lpstr>
      <vt:lpstr>Tratamiento anemia por déficit hierro</vt:lpstr>
      <vt:lpstr>Transfusión de sangre Indicaciones</vt:lpstr>
      <vt:lpstr>Gracias!!!</vt:lpstr>
      <vt:lpstr>Transfusión de sangre. Complicaciones</vt:lpstr>
      <vt:lpstr>Anemias hemolíticas</vt:lpstr>
      <vt:lpstr>MANIFESTACIONES CLINICAS Y DE LABORATORIO </vt:lpstr>
      <vt:lpstr>Aumento  destrucción</vt:lpstr>
      <vt:lpstr>Aumento  producción  eritrocitaria</vt:lpstr>
      <vt:lpstr>Manifestaciones clínicas a. hemolítica congénita crónica</vt:lpstr>
      <vt:lpstr>Gracias!!!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Usuario de Windows</cp:lastModifiedBy>
  <cp:revision>204</cp:revision>
  <dcterms:created xsi:type="dcterms:W3CDTF">2015-04-25T14:50:50Z</dcterms:created>
  <dcterms:modified xsi:type="dcterms:W3CDTF">2019-06-29T01:11:07Z</dcterms:modified>
</cp:coreProperties>
</file>