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1"/>
  </p:notesMasterIdLst>
  <p:sldIdLst>
    <p:sldId id="271" r:id="rId2"/>
    <p:sldId id="272" r:id="rId3"/>
    <p:sldId id="273" r:id="rId4"/>
    <p:sldId id="256" r:id="rId5"/>
    <p:sldId id="274" r:id="rId6"/>
    <p:sldId id="257" r:id="rId7"/>
    <p:sldId id="259" r:id="rId8"/>
    <p:sldId id="311" r:id="rId9"/>
    <p:sldId id="258" r:id="rId10"/>
    <p:sldId id="260" r:id="rId11"/>
    <p:sldId id="261" r:id="rId12"/>
    <p:sldId id="277" r:id="rId13"/>
    <p:sldId id="262" r:id="rId14"/>
    <p:sldId id="320" r:id="rId15"/>
    <p:sldId id="264" r:id="rId16"/>
    <p:sldId id="312" r:id="rId17"/>
    <p:sldId id="275" r:id="rId18"/>
    <p:sldId id="313" r:id="rId19"/>
    <p:sldId id="276" r:id="rId20"/>
    <p:sldId id="317" r:id="rId21"/>
    <p:sldId id="265" r:id="rId22"/>
    <p:sldId id="284" r:id="rId23"/>
    <p:sldId id="285" r:id="rId24"/>
    <p:sldId id="280" r:id="rId25"/>
    <p:sldId id="288" r:id="rId26"/>
    <p:sldId id="289" r:id="rId27"/>
    <p:sldId id="290" r:id="rId28"/>
    <p:sldId id="291" r:id="rId29"/>
    <p:sldId id="318" r:id="rId30"/>
    <p:sldId id="319" r:id="rId31"/>
    <p:sldId id="293" r:id="rId32"/>
    <p:sldId id="287" r:id="rId33"/>
    <p:sldId id="295" r:id="rId34"/>
    <p:sldId id="294" r:id="rId35"/>
    <p:sldId id="292" r:id="rId36"/>
    <p:sldId id="282" r:id="rId37"/>
    <p:sldId id="283" r:id="rId38"/>
    <p:sldId id="281" r:id="rId39"/>
    <p:sldId id="279" r:id="rId40"/>
    <p:sldId id="278" r:id="rId41"/>
    <p:sldId id="286" r:id="rId42"/>
    <p:sldId id="263" r:id="rId43"/>
    <p:sldId id="310" r:id="rId44"/>
    <p:sldId id="314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5" r:id="rId59"/>
    <p:sldId id="316" r:id="rId6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6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image" Target="../media/image1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D20DA1-2CB3-4C8D-9F06-DE88547D68AC}" type="datetimeFigureOut">
              <a:rPr lang="es-ES" smtClean="0"/>
              <a:t>05/05/2015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266A6-F8D4-42E3-80A8-FC0B87B28FD3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7B4E39-D884-414F-8D47-0285A5CA9122}" type="slidenum">
              <a:rPr lang="es-ES"/>
              <a:pPr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384386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1FF552-1A63-48DF-B157-7A5F14970A4A}" type="datetimeFigureOut">
              <a:rPr lang="es-ES" smtClean="0"/>
              <a:pPr/>
              <a:t>05/05/2015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D227981-B919-4137-9AED-0CC49488796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1FF552-1A63-48DF-B157-7A5F14970A4A}" type="datetimeFigureOut">
              <a:rPr lang="es-ES" smtClean="0"/>
              <a:pPr/>
              <a:t>05/05/2015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227981-B919-4137-9AED-0CC49488796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1FF552-1A63-48DF-B157-7A5F14970A4A}" type="datetimeFigureOut">
              <a:rPr lang="es-ES" smtClean="0"/>
              <a:pPr/>
              <a:t>05/05/2015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227981-B919-4137-9AED-0CC49488796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D3F87-00EC-4793-865B-2F96C877EFC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1FF552-1A63-48DF-B157-7A5F14970A4A}" type="datetimeFigureOut">
              <a:rPr lang="es-ES" smtClean="0"/>
              <a:pPr/>
              <a:t>05/05/2015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227981-B919-4137-9AED-0CC49488796F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1FF552-1A63-48DF-B157-7A5F14970A4A}" type="datetimeFigureOut">
              <a:rPr lang="es-ES" smtClean="0"/>
              <a:pPr/>
              <a:t>05/05/2015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227981-B919-4137-9AED-0CC49488796F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1FF552-1A63-48DF-B157-7A5F14970A4A}" type="datetimeFigureOut">
              <a:rPr lang="es-ES" smtClean="0"/>
              <a:pPr/>
              <a:t>05/05/2015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227981-B919-4137-9AED-0CC49488796F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1FF552-1A63-48DF-B157-7A5F14970A4A}" type="datetimeFigureOut">
              <a:rPr lang="es-ES" smtClean="0"/>
              <a:pPr/>
              <a:t>05/05/2015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227981-B919-4137-9AED-0CC49488796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1FF552-1A63-48DF-B157-7A5F14970A4A}" type="datetimeFigureOut">
              <a:rPr lang="es-ES" smtClean="0"/>
              <a:pPr/>
              <a:t>05/05/2015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227981-B919-4137-9AED-0CC49488796F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1FF552-1A63-48DF-B157-7A5F14970A4A}" type="datetimeFigureOut">
              <a:rPr lang="es-ES" smtClean="0"/>
              <a:pPr/>
              <a:t>05/05/2015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227981-B919-4137-9AED-0CC49488796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D1FF552-1A63-48DF-B157-7A5F14970A4A}" type="datetimeFigureOut">
              <a:rPr lang="es-ES" smtClean="0"/>
              <a:pPr/>
              <a:t>05/05/2015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227981-B919-4137-9AED-0CC49488796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1FF552-1A63-48DF-B157-7A5F14970A4A}" type="datetimeFigureOut">
              <a:rPr lang="es-ES" smtClean="0"/>
              <a:pPr/>
              <a:t>05/05/2015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D227981-B919-4137-9AED-0CC49488796F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1FF552-1A63-48DF-B157-7A5F14970A4A}" type="datetimeFigureOut">
              <a:rPr lang="es-ES" smtClean="0"/>
              <a:pPr/>
              <a:t>05/05/2015</a:t>
            </a:fld>
            <a:endParaRPr lang="es-E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D227981-B919-4137-9AED-0CC49488796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jpeg"/><Relationship Id="rId4" Type="http://schemas.openxmlformats.org/officeDocument/2006/relationships/image" Target="../media/image1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om.ar/url?q=https://urgenciasbidasoa.wordpress.com/2013/12/03/caso-109-neumoperitoneo/&amp;sa=U&amp;ei=ntBIVeacH7iPsQTwy4GYCg&amp;ved=0CCEQ9QEwBg&amp;usg=AFQjCNFytd115d0wo_hvtU_B9h8Zc-nGLA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google.com.ar/url?q=http://w-radiologia.pt/radiografia-do-abdomen.php&amp;sa=U&amp;ei=hMdIVe7OD4LdsAT5pIHQDw&amp;ved=0CDUQ9QEwEA&amp;usg=AFQjCNFx6p6DuDYVTtyGABdUCUcOmnbG3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fotos del aipad por seguridad\DSCN50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6" y="53895"/>
            <a:ext cx="8143900" cy="4875303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2786050" y="5000636"/>
            <a:ext cx="602440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Century Schoolbook" pitchFamily="18" charset="0"/>
              </a:rPr>
              <a:t>Concurso a Profesor Titular . </a:t>
            </a:r>
          </a:p>
          <a:p>
            <a:r>
              <a:rPr lang="es-ES" dirty="0" smtClean="0">
                <a:latin typeface="Century Schoolbook" pitchFamily="18" charset="0"/>
              </a:rPr>
              <a:t>Para el Ciclo Diagnóstico, tratamiento y Recuperación-</a:t>
            </a:r>
          </a:p>
          <a:p>
            <a:r>
              <a:rPr lang="es-ES" dirty="0" smtClean="0">
                <a:latin typeface="Century Schoolbook" pitchFamily="18" charset="0"/>
              </a:rPr>
              <a:t>Área Clínica Médica.  Disciplina :   Gastroenterología. </a:t>
            </a:r>
          </a:p>
          <a:p>
            <a:r>
              <a:rPr lang="es-ES" dirty="0" smtClean="0">
                <a:latin typeface="Century Schoolbook" pitchFamily="18" charset="0"/>
              </a:rPr>
              <a:t>De la carrera de grado de Medicina. </a:t>
            </a:r>
          </a:p>
          <a:p>
            <a:r>
              <a:rPr lang="es-ES" dirty="0" smtClean="0">
                <a:latin typeface="Century Schoolbook" pitchFamily="18" charset="0"/>
              </a:rPr>
              <a:t>Plan de estudio 2001.  FCM . Rosario. </a:t>
            </a:r>
            <a:endParaRPr lang="es-ES" dirty="0">
              <a:latin typeface="Century Schoolbook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071538" y="500042"/>
            <a:ext cx="5424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>
                <a:latin typeface="Century Schoolbook" pitchFamily="18" charset="0"/>
              </a:rPr>
              <a:t>Prof. </a:t>
            </a:r>
            <a:r>
              <a:rPr lang="es-ES" sz="2800" dirty="0" err="1" smtClean="0">
                <a:latin typeface="Century Schoolbook" pitchFamily="18" charset="0"/>
              </a:rPr>
              <a:t>Adj.</a:t>
            </a:r>
            <a:r>
              <a:rPr lang="es-ES" sz="2800" dirty="0" smtClean="0">
                <a:latin typeface="Century Schoolbook" pitchFamily="18" charset="0"/>
              </a:rPr>
              <a:t> Oscar Alfredo </a:t>
            </a:r>
            <a:r>
              <a:rPr lang="es-ES" sz="2800" dirty="0" err="1" smtClean="0">
                <a:latin typeface="Century Schoolbook" pitchFamily="18" charset="0"/>
              </a:rPr>
              <a:t>Bedini</a:t>
            </a:r>
            <a:r>
              <a:rPr lang="es-ES" sz="2800" dirty="0" smtClean="0">
                <a:latin typeface="Century Schoolbook" pitchFamily="18" charset="0"/>
              </a:rPr>
              <a:t>.</a:t>
            </a:r>
            <a:endParaRPr lang="es-ES" sz="2800" dirty="0">
              <a:latin typeface="Century Schoolbook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57158" y="357166"/>
            <a:ext cx="835824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CASO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1 </a:t>
            </a:r>
          </a:p>
          <a:p>
            <a:endParaRPr lang="es-E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HISTORIA: </a:t>
            </a:r>
          </a:p>
          <a:p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Paciente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de 57 años , con antecedentes de </a:t>
            </a: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Cirugía abdominal. Vómitos y falta de eliminación </a:t>
            </a: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es-ES" sz="2000" dirty="0" err="1" smtClean="0">
                <a:latin typeface="Times New Roman" pitchFamily="18" charset="0"/>
                <a:cs typeface="Times New Roman" pitchFamily="18" charset="0"/>
              </a:rPr>
              <a:t>gases.Dolor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abdominal. Meteorismo 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marcado. </a:t>
            </a: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EXAMEN 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DE ELECCIÓN: </a:t>
            </a:r>
          </a:p>
          <a:p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Radiografía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directa de 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abdomen </a:t>
            </a:r>
            <a:endParaRPr lang="es-E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Hay dilatación de asas intestinales </a:t>
            </a: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(Niveles </a:t>
            </a:r>
            <a:r>
              <a:rPr lang="es-ES" sz="2000" dirty="0" err="1" smtClean="0">
                <a:latin typeface="Times New Roman" pitchFamily="18" charset="0"/>
                <a:cs typeface="Times New Roman" pitchFamily="18" charset="0"/>
              </a:rPr>
              <a:t>hidroaéreos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) y no hay aire en el recto </a:t>
            </a:r>
            <a:endParaRPr lang="es-E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DIAGNÓSTICO: </a:t>
            </a:r>
          </a:p>
          <a:p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Obstrucción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intestinal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por bridas y/o adherencias.</a:t>
            </a: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4286256"/>
            <a:ext cx="1785950" cy="2184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 descr="C:\Documents and Settings\Usuario\Mis documentos\Mis imágenes\bridas 2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2714620"/>
            <a:ext cx="1928826" cy="2143140"/>
          </a:xfrm>
          <a:prstGeom prst="rect">
            <a:avLst/>
          </a:prstGeom>
          <a:noFill/>
        </p:spPr>
      </p:pic>
      <p:pic>
        <p:nvPicPr>
          <p:cNvPr id="15363" name="Picture 3" descr="C:\Documents and Settings\Usuario\Mis documentos\Mis imágenes\bridas 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8" y="357166"/>
            <a:ext cx="1865002" cy="20955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71472" y="214290"/>
            <a:ext cx="2114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 smtClean="0">
                <a:latin typeface="Times New Roman" pitchFamily="18" charset="0"/>
                <a:cs typeface="Times New Roman" pitchFamily="18" charset="0"/>
              </a:rPr>
              <a:t>Esofagograma</a:t>
            </a:r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 .</a:t>
            </a:r>
            <a:endParaRPr lang="es-E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7" name="Picture 1" descr="C:\Documents and Settings\Usuario\Mis documentos\Mis imágenes\acalasia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14356"/>
            <a:ext cx="1285884" cy="2420488"/>
          </a:xfrm>
          <a:prstGeom prst="rect">
            <a:avLst/>
          </a:prstGeom>
          <a:noFill/>
        </p:spPr>
      </p:pic>
      <p:pic>
        <p:nvPicPr>
          <p:cNvPr id="14338" name="Picture 2" descr="C:\Documents and Settings\Usuario\Mis documentos\Mis imágenes\acalasia 2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714356"/>
            <a:ext cx="1813573" cy="2428892"/>
          </a:xfrm>
          <a:prstGeom prst="rect">
            <a:avLst/>
          </a:prstGeom>
          <a:noFill/>
        </p:spPr>
      </p:pic>
      <p:pic>
        <p:nvPicPr>
          <p:cNvPr id="14339" name="Picture 3" descr="C:\Documents and Settings\Usuario\Mis documentos\Mis imágenes\ca eso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642918"/>
            <a:ext cx="2155747" cy="2000264"/>
          </a:xfrm>
          <a:prstGeom prst="rect">
            <a:avLst/>
          </a:prstGeom>
          <a:noFill/>
        </p:spPr>
      </p:pic>
      <p:pic>
        <p:nvPicPr>
          <p:cNvPr id="14340" name="Picture 4" descr="C:\Documents and Settings\Usuario\Mis documentos\Mis imágenes\ca esog.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0" y="642918"/>
            <a:ext cx="2571768" cy="2000264"/>
          </a:xfrm>
          <a:prstGeom prst="rect">
            <a:avLst/>
          </a:prstGeom>
          <a:noFill/>
        </p:spPr>
      </p:pic>
      <p:pic>
        <p:nvPicPr>
          <p:cNvPr id="14341" name="Picture 5" descr="C:\Documents and Settings\Usuario\Mis documentos\Mis imágenes\varices es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3571876"/>
            <a:ext cx="1214446" cy="2162712"/>
          </a:xfrm>
          <a:prstGeom prst="rect">
            <a:avLst/>
          </a:prstGeom>
          <a:noFill/>
        </p:spPr>
      </p:pic>
      <p:pic>
        <p:nvPicPr>
          <p:cNvPr id="14342" name="Picture 6" descr="C:\Documents and Settings\Usuario\Mis documentos\Mis imágenes\varices esof.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85904" y="3571876"/>
            <a:ext cx="1457335" cy="2143140"/>
          </a:xfrm>
          <a:prstGeom prst="rect">
            <a:avLst/>
          </a:prstGeom>
          <a:noFill/>
        </p:spPr>
      </p:pic>
      <p:pic>
        <p:nvPicPr>
          <p:cNvPr id="14343" name="Picture 7" descr="C:\Documents and Settings\Usuario\Mis documentos\Mis imágenes\zenker 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86116" y="3579603"/>
            <a:ext cx="1814522" cy="2206851"/>
          </a:xfrm>
          <a:prstGeom prst="rect">
            <a:avLst/>
          </a:prstGeom>
          <a:noFill/>
        </p:spPr>
      </p:pic>
      <p:pic>
        <p:nvPicPr>
          <p:cNvPr id="14345" name="Picture 9" descr="C:\Documents and Settings\Usuario\Mis documentos\Mis imágenes\schastzki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14942" y="2786058"/>
            <a:ext cx="1428752" cy="1357322"/>
          </a:xfrm>
          <a:prstGeom prst="rect">
            <a:avLst/>
          </a:prstGeom>
          <a:noFill/>
        </p:spPr>
      </p:pic>
      <p:pic>
        <p:nvPicPr>
          <p:cNvPr id="14346" name="Picture 10" descr="C:\Documents and Settings\Usuario\Mis documentos\Mis imágenes\schastzk3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86578" y="2786058"/>
            <a:ext cx="1019175" cy="1362075"/>
          </a:xfrm>
          <a:prstGeom prst="rect">
            <a:avLst/>
          </a:prstGeom>
          <a:noFill/>
        </p:spPr>
      </p:pic>
      <p:pic>
        <p:nvPicPr>
          <p:cNvPr id="14347" name="Picture 11" descr="C:\Documents and Settings\Usuario\Mis documentos\Mis imágenes\schiaztki 4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929586" y="2928934"/>
            <a:ext cx="1071570" cy="1071570"/>
          </a:xfrm>
          <a:prstGeom prst="rect">
            <a:avLst/>
          </a:prstGeom>
          <a:noFill/>
        </p:spPr>
      </p:pic>
      <p:pic>
        <p:nvPicPr>
          <p:cNvPr id="14348" name="Picture 12" descr="C:\Documents and Settings\Usuario\Mis documentos\Mis imágenes\hh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572264" y="4286256"/>
            <a:ext cx="1181101" cy="1425912"/>
          </a:xfrm>
          <a:prstGeom prst="rect">
            <a:avLst/>
          </a:prstGeom>
          <a:noFill/>
        </p:spPr>
      </p:pic>
      <p:pic>
        <p:nvPicPr>
          <p:cNvPr id="14349" name="Picture 13" descr="C:\Documents and Settings\Usuario\Mis documentos\Mis imágenes\hh2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929586" y="4286256"/>
            <a:ext cx="933838" cy="1357322"/>
          </a:xfrm>
          <a:prstGeom prst="rect">
            <a:avLst/>
          </a:prstGeom>
          <a:noFill/>
        </p:spPr>
      </p:pic>
      <p:pic>
        <p:nvPicPr>
          <p:cNvPr id="14350" name="Picture 14" descr="C:\Documents and Settings\Usuario\Mis documentos\Mis imágenes\hh4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643834" y="5786454"/>
            <a:ext cx="1214446" cy="921678"/>
          </a:xfrm>
          <a:prstGeom prst="rect">
            <a:avLst/>
          </a:prstGeom>
          <a:noFill/>
        </p:spPr>
      </p:pic>
      <p:pic>
        <p:nvPicPr>
          <p:cNvPr id="14351" name="Picture 15" descr="C:\Documents and Settings\Usuario\Mis documentos\Mis imágenes\hh3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286380" y="4286256"/>
            <a:ext cx="1143008" cy="1428760"/>
          </a:xfrm>
          <a:prstGeom prst="rect">
            <a:avLst/>
          </a:prstGeom>
          <a:noFill/>
        </p:spPr>
      </p:pic>
      <p:sp>
        <p:nvSpPr>
          <p:cNvPr id="20" name="19 CuadroTexto"/>
          <p:cNvSpPr txBox="1"/>
          <p:nvPr/>
        </p:nvSpPr>
        <p:spPr>
          <a:xfrm>
            <a:off x="1214414" y="3143248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Acalasia</a:t>
            </a:r>
            <a:endParaRPr lang="es-ES" dirty="0"/>
          </a:p>
        </p:txBody>
      </p:sp>
      <p:sp>
        <p:nvSpPr>
          <p:cNvPr id="21" name="20 CuadroTexto"/>
          <p:cNvSpPr txBox="1"/>
          <p:nvPr/>
        </p:nvSpPr>
        <p:spPr>
          <a:xfrm>
            <a:off x="5286380" y="214290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Ca. Esófago </a:t>
            </a:r>
            <a:endParaRPr lang="es-ES" dirty="0"/>
          </a:p>
        </p:txBody>
      </p:sp>
      <p:sp>
        <p:nvSpPr>
          <p:cNvPr id="22" name="21 CuadroTexto"/>
          <p:cNvSpPr txBox="1"/>
          <p:nvPr/>
        </p:nvSpPr>
        <p:spPr>
          <a:xfrm>
            <a:off x="3571868" y="2928934"/>
            <a:ext cx="17283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Anillo de </a:t>
            </a:r>
            <a:r>
              <a:rPr lang="es-ES" sz="1400" dirty="0" err="1" smtClean="0"/>
              <a:t>schaztki</a:t>
            </a:r>
            <a:endParaRPr lang="es-ES" sz="1400" dirty="0"/>
          </a:p>
        </p:txBody>
      </p:sp>
      <p:sp>
        <p:nvSpPr>
          <p:cNvPr id="23" name="22 CuadroTexto"/>
          <p:cNvSpPr txBox="1"/>
          <p:nvPr/>
        </p:nvSpPr>
        <p:spPr>
          <a:xfrm>
            <a:off x="5715008" y="6000768"/>
            <a:ext cx="1635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Hernia </a:t>
            </a:r>
            <a:r>
              <a:rPr lang="es-ES" sz="2000" dirty="0" err="1" smtClean="0">
                <a:latin typeface="Times New Roman" pitchFamily="18" charset="0"/>
                <a:cs typeface="Times New Roman" pitchFamily="18" charset="0"/>
              </a:rPr>
              <a:t>Hiatal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s-E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642910" y="5786454"/>
            <a:ext cx="194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Varices esofágicas.</a:t>
            </a:r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3286116" y="5786454"/>
            <a:ext cx="1578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>
                <a:latin typeface="Times New Roman" pitchFamily="18" charset="0"/>
                <a:cs typeface="Times New Roman" pitchFamily="18" charset="0"/>
              </a:rPr>
              <a:t>Divertículo de </a:t>
            </a:r>
            <a:r>
              <a:rPr lang="es-ES" sz="1200" dirty="0" err="1" smtClean="0">
                <a:latin typeface="Times New Roman" pitchFamily="18" charset="0"/>
                <a:cs typeface="Times New Roman" pitchFamily="18" charset="0"/>
              </a:rPr>
              <a:t>Zenker</a:t>
            </a:r>
            <a:r>
              <a:rPr lang="es-ES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s-ES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57158" y="285728"/>
            <a:ext cx="4737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 err="1" smtClean="0">
                <a:latin typeface="Times New Roman" pitchFamily="18" charset="0"/>
                <a:cs typeface="Times New Roman" pitchFamily="18" charset="0"/>
              </a:rPr>
              <a:t>Rx.</a:t>
            </a:r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 Seriada </a:t>
            </a:r>
            <a:r>
              <a:rPr lang="es-ES" sz="2400" dirty="0" err="1" smtClean="0">
                <a:latin typeface="Times New Roman" pitchFamily="18" charset="0"/>
                <a:cs typeface="Times New Roman" pitchFamily="18" charset="0"/>
              </a:rPr>
              <a:t>Esófagogastroduodenal</a:t>
            </a:r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s-E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C:\Documents and Settings\Usuario\Mis documentos\Mis imágenes\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071546"/>
            <a:ext cx="1000132" cy="1539677"/>
          </a:xfrm>
          <a:prstGeom prst="rect">
            <a:avLst/>
          </a:prstGeom>
          <a:noFill/>
        </p:spPr>
      </p:pic>
      <p:pic>
        <p:nvPicPr>
          <p:cNvPr id="33795" name="Picture 3" descr="C:\Documents and Settings\Usuario\Mis documentos\Mis imágenes\rge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994099"/>
            <a:ext cx="1357322" cy="1649083"/>
          </a:xfrm>
          <a:prstGeom prst="rect">
            <a:avLst/>
          </a:prstGeom>
          <a:noFill/>
        </p:spPr>
      </p:pic>
      <p:pic>
        <p:nvPicPr>
          <p:cNvPr id="33796" name="Picture 4" descr="C:\Documents and Settings\Usuario\Mis documentos\Mis imágenes\rge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3614" y="928670"/>
            <a:ext cx="1986911" cy="1714512"/>
          </a:xfrm>
          <a:prstGeom prst="rect">
            <a:avLst/>
          </a:prstGeom>
          <a:noFill/>
        </p:spPr>
      </p:pic>
      <p:pic>
        <p:nvPicPr>
          <p:cNvPr id="33797" name="Picture 5" descr="C:\Documents and Settings\Usuario\Mis documentos\Mis imágenes\tir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2987764"/>
            <a:ext cx="2071702" cy="2640405"/>
          </a:xfrm>
          <a:prstGeom prst="rect">
            <a:avLst/>
          </a:prstGeom>
          <a:noFill/>
        </p:spPr>
      </p:pic>
      <p:pic>
        <p:nvPicPr>
          <p:cNvPr id="33798" name="Picture 6" descr="C:\Documents and Settings\Usuario\Mis documentos\Mis imágenes\clire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1000108"/>
            <a:ext cx="1285884" cy="1620862"/>
          </a:xfrm>
          <a:prstGeom prst="rect">
            <a:avLst/>
          </a:prstGeom>
          <a:noFill/>
        </p:spPr>
      </p:pic>
      <p:pic>
        <p:nvPicPr>
          <p:cNvPr id="33799" name="Picture 7" descr="C:\Documents and Settings\Usuario\Mis documentos\Mis imágenes\reg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29454" y="857232"/>
            <a:ext cx="1928826" cy="1928826"/>
          </a:xfrm>
          <a:prstGeom prst="rect">
            <a:avLst/>
          </a:prstGeom>
          <a:noFill/>
        </p:spPr>
      </p:pic>
      <p:pic>
        <p:nvPicPr>
          <p:cNvPr id="33800" name="Picture 8" descr="C:\Documents and Settings\Usuario\Mis documentos\Mis imágenes\ca e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00892" y="3000372"/>
            <a:ext cx="1928826" cy="2881893"/>
          </a:xfrm>
          <a:prstGeom prst="rect">
            <a:avLst/>
          </a:prstGeom>
          <a:noFill/>
        </p:spPr>
      </p:pic>
      <p:pic>
        <p:nvPicPr>
          <p:cNvPr id="33802" name="Picture 10" descr="C:\Documents and Settings\Usuario\Mis documentos\Mis imágenes\ca eso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86116" y="3377973"/>
            <a:ext cx="2786082" cy="2122729"/>
          </a:xfrm>
          <a:prstGeom prst="rect">
            <a:avLst/>
          </a:prstGeom>
          <a:noFill/>
        </p:spPr>
      </p:pic>
      <p:sp>
        <p:nvSpPr>
          <p:cNvPr id="12" name="11 Elipse"/>
          <p:cNvSpPr/>
          <p:nvPr/>
        </p:nvSpPr>
        <p:spPr>
          <a:xfrm>
            <a:off x="7143768" y="1142984"/>
            <a:ext cx="1143008" cy="7143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Elipse"/>
          <p:cNvSpPr/>
          <p:nvPr/>
        </p:nvSpPr>
        <p:spPr>
          <a:xfrm>
            <a:off x="928662" y="1857364"/>
            <a:ext cx="571504" cy="642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Elipse"/>
          <p:cNvSpPr/>
          <p:nvPr/>
        </p:nvSpPr>
        <p:spPr>
          <a:xfrm>
            <a:off x="2071670" y="1357298"/>
            <a:ext cx="642942" cy="7143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Elipse"/>
          <p:cNvSpPr/>
          <p:nvPr/>
        </p:nvSpPr>
        <p:spPr>
          <a:xfrm>
            <a:off x="3643306" y="1500174"/>
            <a:ext cx="428628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Elipse"/>
          <p:cNvSpPr/>
          <p:nvPr/>
        </p:nvSpPr>
        <p:spPr>
          <a:xfrm>
            <a:off x="5929322" y="1571612"/>
            <a:ext cx="642942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Elipse"/>
          <p:cNvSpPr/>
          <p:nvPr/>
        </p:nvSpPr>
        <p:spPr>
          <a:xfrm>
            <a:off x="6929454" y="4286256"/>
            <a:ext cx="714380" cy="7143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Elipse"/>
          <p:cNvSpPr/>
          <p:nvPr/>
        </p:nvSpPr>
        <p:spPr>
          <a:xfrm>
            <a:off x="5357818" y="4143380"/>
            <a:ext cx="642942" cy="642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Elipse"/>
          <p:cNvSpPr/>
          <p:nvPr/>
        </p:nvSpPr>
        <p:spPr>
          <a:xfrm>
            <a:off x="571472" y="3852858"/>
            <a:ext cx="571504" cy="10763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71472" y="214290"/>
            <a:ext cx="4814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 smtClean="0">
                <a:latin typeface="Times New Roman" pitchFamily="18" charset="0"/>
                <a:cs typeface="Times New Roman" pitchFamily="18" charset="0"/>
              </a:rPr>
              <a:t>Rx.</a:t>
            </a:r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 Seriada </a:t>
            </a:r>
            <a:r>
              <a:rPr lang="es-ES" sz="2400" dirty="0" err="1" smtClean="0">
                <a:latin typeface="Times New Roman" pitchFamily="18" charset="0"/>
                <a:cs typeface="Times New Roman" pitchFamily="18" charset="0"/>
              </a:rPr>
              <a:t>Esófagogastroduodenal</a:t>
            </a:r>
            <a:r>
              <a:rPr lang="es-E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s-E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3" name="Picture 1" descr="C:\Documents and Settings\Usuario\Mis documentos\Mis imágenes\SEG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85794"/>
            <a:ext cx="1500166" cy="1819528"/>
          </a:xfrm>
          <a:prstGeom prst="rect">
            <a:avLst/>
          </a:prstGeom>
          <a:noFill/>
        </p:spPr>
      </p:pic>
      <p:pic>
        <p:nvPicPr>
          <p:cNvPr id="13315" name="Picture 3" descr="C:\Documents and Settings\Usuario\Mis documentos\Mis imágenes\ug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5" y="2857496"/>
            <a:ext cx="1629053" cy="1428760"/>
          </a:xfrm>
          <a:prstGeom prst="rect">
            <a:avLst/>
          </a:prstGeom>
          <a:noFill/>
        </p:spPr>
      </p:pic>
      <p:pic>
        <p:nvPicPr>
          <p:cNvPr id="13316" name="Picture 4" descr="C:\Documents and Settings\Usuario\Mis documentos\Mis imágenes\ug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1" y="2786058"/>
            <a:ext cx="1885963" cy="1571636"/>
          </a:xfrm>
          <a:prstGeom prst="rect">
            <a:avLst/>
          </a:prstGeom>
          <a:noFill/>
        </p:spPr>
      </p:pic>
      <p:pic>
        <p:nvPicPr>
          <p:cNvPr id="13317" name="Picture 5" descr="C:\Documents and Settings\Usuario\Mis documentos\Mis imágenes\ud.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95958" y="2786058"/>
            <a:ext cx="1590686" cy="1234153"/>
          </a:xfrm>
          <a:prstGeom prst="rect">
            <a:avLst/>
          </a:prstGeom>
          <a:noFill/>
        </p:spPr>
      </p:pic>
      <p:pic>
        <p:nvPicPr>
          <p:cNvPr id="13318" name="Picture 6" descr="C:\Documents and Settings\Usuario\Mis documentos\Mis imágenes\ud2.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86710" y="2786058"/>
            <a:ext cx="1071570" cy="1364842"/>
          </a:xfrm>
          <a:prstGeom prst="rect">
            <a:avLst/>
          </a:prstGeom>
          <a:noFill/>
        </p:spPr>
      </p:pic>
      <p:pic>
        <p:nvPicPr>
          <p:cNvPr id="13319" name="Picture 7" descr="C:\Documents and Settings\Usuario\Mis documentos\Mis imágenes\ca gastrico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8" y="4540660"/>
            <a:ext cx="1357322" cy="1941116"/>
          </a:xfrm>
          <a:prstGeom prst="rect">
            <a:avLst/>
          </a:prstGeom>
          <a:noFill/>
        </p:spPr>
      </p:pic>
      <p:pic>
        <p:nvPicPr>
          <p:cNvPr id="13320" name="Picture 8" descr="C:\Documents and Settings\Usuario\Mis documentos\Mis imágenes\ca gastrico 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29058" y="4286256"/>
            <a:ext cx="1633543" cy="2184175"/>
          </a:xfrm>
          <a:prstGeom prst="rect">
            <a:avLst/>
          </a:prstGeom>
          <a:noFill/>
        </p:spPr>
      </p:pic>
      <p:pic>
        <p:nvPicPr>
          <p:cNvPr id="13321" name="Picture 9" descr="C:\Documents and Settings\Usuario\Mis documentos\Mis imágenes\estomago normal.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71934" y="785794"/>
            <a:ext cx="2500330" cy="1879810"/>
          </a:xfrm>
          <a:prstGeom prst="rect">
            <a:avLst/>
          </a:prstGeom>
          <a:noFill/>
        </p:spPr>
      </p:pic>
      <p:pic>
        <p:nvPicPr>
          <p:cNvPr id="13322" name="Picture 10" descr="C:\Documents and Settings\Usuario\Mis documentos\Mis imágenes\estomago n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643670" y="785794"/>
            <a:ext cx="2500330" cy="1879810"/>
          </a:xfrm>
          <a:prstGeom prst="rect">
            <a:avLst/>
          </a:prstGeom>
          <a:noFill/>
        </p:spPr>
      </p:pic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857356" y="785795"/>
            <a:ext cx="2071702" cy="1898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17 CuadroTexto"/>
          <p:cNvSpPr txBox="1"/>
          <p:nvPr/>
        </p:nvSpPr>
        <p:spPr>
          <a:xfrm>
            <a:off x="1857356" y="4500570"/>
            <a:ext cx="201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Ulcera Gástrica. </a:t>
            </a:r>
            <a:endParaRPr lang="es-ES" dirty="0"/>
          </a:p>
        </p:txBody>
      </p:sp>
      <p:sp>
        <p:nvSpPr>
          <p:cNvPr id="19" name="18 CuadroTexto"/>
          <p:cNvSpPr txBox="1"/>
          <p:nvPr/>
        </p:nvSpPr>
        <p:spPr>
          <a:xfrm>
            <a:off x="1857356" y="5643578"/>
            <a:ext cx="20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Cáncer gástrico. </a:t>
            </a:r>
            <a:endParaRPr lang="es-ES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15008" y="4071942"/>
            <a:ext cx="2071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Ulcera duodenal </a:t>
            </a:r>
            <a:endParaRPr lang="es-E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5720" y="4429132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6 Rectángulo"/>
          <p:cNvSpPr/>
          <p:nvPr/>
        </p:nvSpPr>
        <p:spPr>
          <a:xfrm>
            <a:off x="1214414" y="4929198"/>
            <a:ext cx="15536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200" dirty="0" smtClean="0"/>
              <a:t>línea de Hampton.</a:t>
            </a:r>
            <a:endParaRPr lang="es-ES" sz="1200" dirty="0"/>
          </a:p>
        </p:txBody>
      </p:sp>
      <p:sp>
        <p:nvSpPr>
          <p:cNvPr id="21" name="20 Corchetes"/>
          <p:cNvSpPr/>
          <p:nvPr/>
        </p:nvSpPr>
        <p:spPr>
          <a:xfrm>
            <a:off x="928662" y="4857760"/>
            <a:ext cx="214314" cy="500066"/>
          </a:xfrm>
          <a:prstGeom prst="bracketPair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928670"/>
            <a:ext cx="381952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928670"/>
            <a:ext cx="3838575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500034" y="4357694"/>
            <a:ext cx="77153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/>
              <a:t>Cuando se cicatrizan </a:t>
            </a:r>
            <a:r>
              <a:rPr lang="es-AR" dirty="0" smtClean="0"/>
              <a:t>, </a:t>
            </a:r>
            <a:r>
              <a:rPr lang="es-AR" dirty="0" smtClean="0"/>
              <a:t>estas úlceras van retrayendo su contorno hasta originar una imagen en hoja de trébol </a:t>
            </a:r>
            <a:r>
              <a:rPr lang="es-AR" dirty="0" smtClean="0"/>
              <a:t>. (deformación </a:t>
            </a:r>
            <a:r>
              <a:rPr lang="es-AR" dirty="0" smtClean="0"/>
              <a:t>del bulbo duodenal </a:t>
            </a:r>
            <a:r>
              <a:rPr lang="es-AR" dirty="0" smtClean="0"/>
              <a:t>)(</a:t>
            </a:r>
            <a:r>
              <a:rPr lang="es-AR" dirty="0" smtClean="0"/>
              <a:t>normalmente tiene forma de corazón) </a:t>
            </a:r>
            <a:r>
              <a:rPr lang="es-AR" dirty="0" smtClean="0"/>
              <a:t>. Puede terminar en estenosis </a:t>
            </a:r>
            <a:r>
              <a:rPr lang="es-AR" dirty="0" smtClean="0"/>
              <a:t>duodenal y estrechez grave del duodeno siendo el único tratamiento la resección quirúrgica del segmento anómalo.</a:t>
            </a:r>
            <a:endParaRPr lang="es-AR" dirty="0"/>
          </a:p>
        </p:txBody>
      </p:sp>
      <p:sp>
        <p:nvSpPr>
          <p:cNvPr id="5" name="4 CuadroTexto"/>
          <p:cNvSpPr txBox="1"/>
          <p:nvPr/>
        </p:nvSpPr>
        <p:spPr>
          <a:xfrm>
            <a:off x="428596" y="285728"/>
            <a:ext cx="2361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Ulcera duodenal. </a:t>
            </a:r>
            <a:endParaRPr lang="es-E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12" y="428604"/>
            <a:ext cx="257176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Rectángulo"/>
          <p:cNvSpPr/>
          <p:nvPr/>
        </p:nvSpPr>
        <p:spPr>
          <a:xfrm>
            <a:off x="285720" y="214290"/>
            <a:ext cx="607223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TRÁNSITO DEL INTESTINO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DELGADO</a:t>
            </a:r>
          </a:p>
          <a:p>
            <a:r>
              <a:rPr lang="es-E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s-ES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Estas 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radiografías se toman luego de que la persona ha ingerido bario, el cual aparece en las placas </a:t>
            </a:r>
            <a:r>
              <a:rPr lang="es-ES" sz="2000" dirty="0" err="1" smtClean="0">
                <a:latin typeface="Times New Roman" pitchFamily="18" charset="0"/>
                <a:cs typeface="Times New Roman" pitchFamily="18" charset="0"/>
              </a:rPr>
              <a:t>radiográícas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OBJETIVO: </a:t>
            </a:r>
          </a:p>
          <a:p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Estudio de alteraciones anatómicas y funcionales del intestino delgado. </a:t>
            </a:r>
            <a:r>
              <a:rPr lang="es-ES" sz="2000" dirty="0" err="1" smtClean="0">
                <a:latin typeface="Times New Roman" pitchFamily="18" charset="0"/>
                <a:cs typeface="Times New Roman" pitchFamily="18" charset="0"/>
              </a:rPr>
              <a:t>Malabsorción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y tumores. </a:t>
            </a:r>
            <a:endParaRPr lang="es-E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INDICACIONES: </a:t>
            </a:r>
          </a:p>
          <a:p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 Cuadros de dolor abdominal </a:t>
            </a:r>
          </a:p>
          <a:p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 Vómitos crónicos </a:t>
            </a:r>
          </a:p>
          <a:p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 Hemorragia digestiva </a:t>
            </a:r>
          </a:p>
          <a:p>
            <a:r>
              <a:rPr lang="es-ES" dirty="0"/>
              <a:t>	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30" y="3714752"/>
            <a:ext cx="1593067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7072330" y="5643578"/>
            <a:ext cx="1805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>
                <a:latin typeface="Times New Roman" pitchFamily="18" charset="0"/>
                <a:cs typeface="Times New Roman" pitchFamily="18" charset="0"/>
              </a:rPr>
              <a:t>Ascaris</a:t>
            </a:r>
            <a:r>
              <a:rPr lang="es-E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400" dirty="0" err="1" smtClean="0">
                <a:latin typeface="Times New Roman" pitchFamily="18" charset="0"/>
                <a:cs typeface="Times New Roman" pitchFamily="18" charset="0"/>
              </a:rPr>
              <a:t>Lumbricoide</a:t>
            </a:r>
            <a:r>
              <a:rPr lang="es-E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s-E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4" descr="C:\Documents and Settings\Usuario\Mis documentos\Mis imágenes\ma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643314"/>
            <a:ext cx="1304925" cy="981075"/>
          </a:xfrm>
          <a:prstGeom prst="rect">
            <a:avLst/>
          </a:prstGeom>
          <a:noFill/>
        </p:spPr>
      </p:pic>
      <p:pic>
        <p:nvPicPr>
          <p:cNvPr id="11269" name="Picture 5" descr="C:\Documents and Settings\Usuario\Mis documentos\Mis imágenes\ma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4714884"/>
            <a:ext cx="2000264" cy="1724366"/>
          </a:xfrm>
          <a:prstGeom prst="rect">
            <a:avLst/>
          </a:prstGeom>
          <a:noFill/>
        </p:spPr>
      </p:pic>
      <p:pic>
        <p:nvPicPr>
          <p:cNvPr id="11270" name="Picture 6" descr="C:\Documents and Settings\Usuario\Mis documentos\Mis imágenes\ma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13327" y="4357694"/>
            <a:ext cx="1744359" cy="2071702"/>
          </a:xfrm>
          <a:prstGeom prst="rect">
            <a:avLst/>
          </a:prstGeom>
          <a:noFill/>
        </p:spPr>
      </p:pic>
      <p:pic>
        <p:nvPicPr>
          <p:cNvPr id="11271" name="Picture 7" descr="C:\Documents and Settings\Usuario\Mis documentos\Mis imágenes\ma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0272" y="4357694"/>
            <a:ext cx="1787678" cy="2071702"/>
          </a:xfrm>
          <a:prstGeom prst="rect">
            <a:avLst/>
          </a:prstGeom>
          <a:noFill/>
        </p:spPr>
      </p:pic>
      <p:pic>
        <p:nvPicPr>
          <p:cNvPr id="11272" name="Picture 8" descr="C:\Documents and Settings\Usuario\Mis documentos\Mis imágenes\ma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86182" y="2500306"/>
            <a:ext cx="1714512" cy="15573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57158" y="714356"/>
            <a:ext cx="814393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/>
              <a:t>En el tránsito del Intestino delgado deben considerarse </a:t>
            </a:r>
            <a:r>
              <a:rPr lang="es-AR" dirty="0" smtClean="0"/>
              <a:t>tres parámetros:</a:t>
            </a:r>
          </a:p>
          <a:p>
            <a:endParaRPr lang="es-AR" dirty="0" smtClean="0"/>
          </a:p>
          <a:p>
            <a:r>
              <a:rPr lang="es-AR" b="1" dirty="0" smtClean="0"/>
              <a:t>Tiempo de tránsito</a:t>
            </a:r>
            <a:r>
              <a:rPr lang="es-AR" dirty="0" smtClean="0"/>
              <a:t>: Que es el tiempo que transcurre desde el momento en que se da </a:t>
            </a:r>
            <a:r>
              <a:rPr lang="es-AR" dirty="0" smtClean="0"/>
              <a:t>el bario hasta </a:t>
            </a:r>
            <a:r>
              <a:rPr lang="es-AR" dirty="0" smtClean="0"/>
              <a:t>que la cabeza de la columna de bario llega al ciego. </a:t>
            </a:r>
            <a:r>
              <a:rPr lang="es-AR" dirty="0" smtClean="0"/>
              <a:t>( 1 a 6 hs. ).</a:t>
            </a:r>
            <a:endParaRPr lang="es-AR" dirty="0" smtClean="0"/>
          </a:p>
          <a:p>
            <a:endParaRPr lang="es-AR" dirty="0" smtClean="0"/>
          </a:p>
          <a:p>
            <a:r>
              <a:rPr lang="es-AR" b="1" dirty="0" smtClean="0"/>
              <a:t>Patrón mucoso</a:t>
            </a:r>
          </a:p>
          <a:p>
            <a:r>
              <a:rPr lang="es-AR" dirty="0" smtClean="0"/>
              <a:t>Está dado por el aspecto de las válvulas, que en el yeyuno tienen</a:t>
            </a:r>
          </a:p>
          <a:p>
            <a:r>
              <a:rPr lang="es-AR" dirty="0" smtClean="0"/>
              <a:t> la forma de “plumas de avestruz”, gruesas, con contornos aserrados y localizadas </a:t>
            </a:r>
            <a:r>
              <a:rPr lang="es-AR" dirty="0" smtClean="0"/>
              <a:t>en el </a:t>
            </a:r>
            <a:r>
              <a:rPr lang="es-AR" dirty="0" smtClean="0"/>
              <a:t>hipocondrio y flanco izquierdo, mientras que en el íleo son más delgadas, </a:t>
            </a:r>
            <a:r>
              <a:rPr lang="es-AR" dirty="0" smtClean="0"/>
              <a:t> de </a:t>
            </a:r>
            <a:r>
              <a:rPr lang="es-AR" dirty="0" smtClean="0"/>
              <a:t>contorno más liso y localizadas en la parte derecha.</a:t>
            </a:r>
            <a:endParaRPr lang="es-AR" b="1" dirty="0" smtClean="0"/>
          </a:p>
          <a:p>
            <a:endParaRPr lang="es-AR" b="1" dirty="0" smtClean="0"/>
          </a:p>
          <a:p>
            <a:r>
              <a:rPr lang="es-AR" b="1" dirty="0" smtClean="0"/>
              <a:t>Calibre</a:t>
            </a:r>
          </a:p>
          <a:p>
            <a:r>
              <a:rPr lang="es-AR" dirty="0" smtClean="0"/>
              <a:t>Yeyuno 3 cm. </a:t>
            </a:r>
          </a:p>
          <a:p>
            <a:r>
              <a:rPr lang="es-AR" dirty="0" smtClean="0"/>
              <a:t>Íleon 2 cm.</a:t>
            </a:r>
            <a:endParaRPr lang="es-AR" dirty="0" smtClean="0"/>
          </a:p>
        </p:txBody>
      </p:sp>
      <p:pic>
        <p:nvPicPr>
          <p:cNvPr id="3" name="Picture 8" descr="http://www.cmriveira.com/static/user/ckeditor/imgs/transito_intestinal-transito_AP_H-6_7_2013-5_40_53_PM-37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4071942"/>
            <a:ext cx="2366380" cy="2469221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4071942"/>
            <a:ext cx="1995409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4071942"/>
            <a:ext cx="2375199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Usuario\Mis documentos\Mis imágenes\colon norm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950" y="214290"/>
            <a:ext cx="2514600" cy="3143272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0" y="285728"/>
            <a:ext cx="700089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COLON BARITADO POR ENEMA.</a:t>
            </a: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OBJETIVO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diagnosticar </a:t>
            </a:r>
            <a:r>
              <a:rPr lang="es-ES" sz="2000" dirty="0" err="1" smtClean="0">
                <a:latin typeface="Times New Roman" pitchFamily="18" charset="0"/>
                <a:cs typeface="Times New Roman" pitchFamily="18" charset="0"/>
              </a:rPr>
              <a:t>alt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. anatómicas 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y/o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funcionales</a:t>
            </a: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s-E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PROCEDIMIENTO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Se introduce 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una sonda rectal fina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,con 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un balón inflable, </a:t>
            </a:r>
            <a:endParaRPr lang="es-E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para 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evitar la salida del medio de contraste </a:t>
            </a: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medida que avanza el Bario se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registran</a:t>
            </a: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imágenes 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radiológicas de cada porción del colon </a:t>
            </a:r>
          </a:p>
          <a:p>
            <a:endParaRPr lang="es-E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2000" b="1" dirty="0" smtClean="0">
                <a:latin typeface="Times New Roman" pitchFamily="18" charset="0"/>
                <a:cs typeface="Times New Roman" pitchFamily="18" charset="0"/>
              </a:rPr>
              <a:t>INDICACIONES</a:t>
            </a:r>
            <a:r>
              <a:rPr lang="es-ES" sz="20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s-ES" sz="2000" dirty="0" err="1" smtClean="0">
                <a:latin typeface="Times New Roman" pitchFamily="18" charset="0"/>
                <a:cs typeface="Times New Roman" pitchFamily="18" charset="0"/>
              </a:rPr>
              <a:t>Invajinación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intestinal. </a:t>
            </a: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Puede 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ocurrir en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niños menores .</a:t>
            </a:r>
            <a:endParaRPr lang="es-E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Niños 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con constipación crónica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s-E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Cuadros 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de dolor abdominal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Cambio en el ritmo evacuatorio.</a:t>
            </a: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Diag. De tumores .  </a:t>
            </a:r>
            <a:endParaRPr lang="es-E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51" name="Picture 7" descr="C:\Documents and Settings\Usuario\Mis documentos\Mis imágenes\ca colon2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39758" y="3571876"/>
            <a:ext cx="2561398" cy="2714644"/>
          </a:xfrm>
          <a:prstGeom prst="rect">
            <a:avLst/>
          </a:prstGeom>
          <a:noFill/>
        </p:spPr>
      </p:pic>
      <p:pic>
        <p:nvPicPr>
          <p:cNvPr id="10" name="Picture 6" descr="C:\Documents and Settings\Usuario\Mis documentos\Mis imágenes\ca colo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3143248"/>
            <a:ext cx="2489283" cy="1857388"/>
          </a:xfrm>
          <a:prstGeom prst="rect">
            <a:avLst/>
          </a:prstGeom>
          <a:noFill/>
        </p:spPr>
      </p:pic>
      <p:pic>
        <p:nvPicPr>
          <p:cNvPr id="11" name="Picture 12" descr="C:\Documents and Settings\Usuario\Mis documentos\Mis imágenes\canc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2" y="5110541"/>
            <a:ext cx="2500330" cy="1676045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6858016" y="6286520"/>
            <a:ext cx="168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Cáncer de colon</a:t>
            </a:r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00034" y="428605"/>
            <a:ext cx="8143932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s-MX" dirty="0" smtClean="0"/>
              <a:t>La preparación preliminar del colon y la buena homogenización del contraste </a:t>
            </a:r>
            <a:r>
              <a:rPr lang="es-MX" dirty="0" smtClean="0"/>
              <a:t> ( Sulfato de bario ) es </a:t>
            </a:r>
            <a:r>
              <a:rPr lang="es-MX" dirty="0" smtClean="0"/>
              <a:t>muy importante.</a:t>
            </a:r>
          </a:p>
          <a:p>
            <a:endParaRPr lang="es-MX" dirty="0" smtClean="0"/>
          </a:p>
          <a:p>
            <a:pPr>
              <a:buFont typeface="Wingdings" pitchFamily="2" charset="2"/>
              <a:buNone/>
            </a:pPr>
            <a:endParaRPr lang="es-ES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s-MX" dirty="0" smtClean="0"/>
              <a:t>CONTRAINDICACIONES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s-MX" dirty="0" smtClean="0"/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s-MX" dirty="0" smtClean="0"/>
              <a:t>Sospecha de perforación de colon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s-MX" dirty="0" smtClean="0"/>
              <a:t>Megacolon tóxico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s-MX" dirty="0" err="1" smtClean="0"/>
              <a:t>Diverticulitis</a:t>
            </a:r>
            <a:r>
              <a:rPr lang="es-MX" dirty="0" smtClean="0"/>
              <a:t> aguda .</a:t>
            </a:r>
            <a:endParaRPr lang="es-MX" dirty="0" smtClean="0"/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s-MX" dirty="0" smtClean="0"/>
              <a:t>Obstrucción intestinal </a:t>
            </a:r>
            <a:r>
              <a:rPr lang="es-MX" dirty="0" smtClean="0"/>
              <a:t>oclusiva</a:t>
            </a:r>
            <a:endParaRPr lang="es-MX" dirty="0" smtClean="0"/>
          </a:p>
          <a:p>
            <a:pPr>
              <a:lnSpc>
                <a:spcPct val="80000"/>
              </a:lnSpc>
            </a:pPr>
            <a:endParaRPr lang="es-AR" dirty="0"/>
          </a:p>
        </p:txBody>
      </p:sp>
      <p:pic>
        <p:nvPicPr>
          <p:cNvPr id="3" name="Picture 4" descr="http://www.cmriveira.com/static/user/ckeditor/imgs/NORMAL_ENEMA_OPACO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428736"/>
            <a:ext cx="3714776" cy="45227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C:\Documents and Settings\Usuario\Mis documentos\Mis imágenes\diver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1857388" cy="2465559"/>
          </a:xfrm>
          <a:prstGeom prst="rect">
            <a:avLst/>
          </a:prstGeom>
          <a:noFill/>
        </p:spPr>
      </p:pic>
      <p:pic>
        <p:nvPicPr>
          <p:cNvPr id="32777" name="Picture 9" descr="C:\Documents and Settings\Usuario\Mis documentos\Mis imágenes\poli1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3000372"/>
            <a:ext cx="2571768" cy="2428892"/>
          </a:xfrm>
          <a:prstGeom prst="rect">
            <a:avLst/>
          </a:prstGeom>
          <a:noFill/>
        </p:spPr>
      </p:pic>
      <p:pic>
        <p:nvPicPr>
          <p:cNvPr id="32778" name="Picture 10" descr="C:\Documents and Settings\Usuario\Mis documentos\Mis imágenes\polipo 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000372"/>
            <a:ext cx="2500330" cy="2457221"/>
          </a:xfrm>
          <a:prstGeom prst="rect">
            <a:avLst/>
          </a:prstGeom>
          <a:noFill/>
        </p:spPr>
      </p:pic>
      <p:pic>
        <p:nvPicPr>
          <p:cNvPr id="32781" name="Picture 13" descr="C:\Documents and Settings\Usuario\Mis documentos\Mis imágenes\ca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68" y="3000372"/>
            <a:ext cx="1357322" cy="1716613"/>
          </a:xfrm>
          <a:prstGeom prst="rect">
            <a:avLst/>
          </a:prstGeom>
          <a:noFill/>
        </p:spPr>
      </p:pic>
      <p:pic>
        <p:nvPicPr>
          <p:cNvPr id="32782" name="Picture 14" descr="C:\Documents and Settings\Usuario\Mis documentos\Mis imágenes\anc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29255" y="3000372"/>
            <a:ext cx="1627333" cy="1714512"/>
          </a:xfrm>
          <a:prstGeom prst="rect">
            <a:avLst/>
          </a:prstGeom>
          <a:noFill/>
        </p:spPr>
      </p:pic>
      <p:sp>
        <p:nvSpPr>
          <p:cNvPr id="17" name="16 CuadroTexto"/>
          <p:cNvSpPr txBox="1"/>
          <p:nvPr/>
        </p:nvSpPr>
        <p:spPr>
          <a:xfrm>
            <a:off x="1357290" y="5500702"/>
            <a:ext cx="2199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Pólipo </a:t>
            </a:r>
            <a:r>
              <a:rPr lang="es-ES" sz="2400" dirty="0" err="1" smtClean="0">
                <a:latin typeface="Times New Roman" pitchFamily="18" charset="0"/>
                <a:cs typeface="Times New Roman" pitchFamily="18" charset="0"/>
              </a:rPr>
              <a:t>colónico</a:t>
            </a:r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s-E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80472" y="357166"/>
            <a:ext cx="359205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18 CuadroTexto"/>
          <p:cNvSpPr txBox="1"/>
          <p:nvPr/>
        </p:nvSpPr>
        <p:spPr>
          <a:xfrm>
            <a:off x="214282" y="500042"/>
            <a:ext cx="26148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 smtClean="0">
                <a:latin typeface="Times New Roman" pitchFamily="18" charset="0"/>
                <a:cs typeface="Times New Roman" pitchFamily="18" charset="0"/>
              </a:rPr>
              <a:t>Diverticulosis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000" dirty="0" err="1" smtClean="0">
                <a:latin typeface="Times New Roman" pitchFamily="18" charset="0"/>
                <a:cs typeface="Times New Roman" pitchFamily="18" charset="0"/>
              </a:rPr>
              <a:t>colónica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Observada en el colon </a:t>
            </a: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por enema </a:t>
            </a:r>
            <a:endParaRPr lang="es-E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5429256" y="4786322"/>
            <a:ext cx="168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Cáncer de colon</a:t>
            </a:r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143768" y="4786322"/>
            <a:ext cx="1544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>
                <a:latin typeface="Times New Roman" pitchFamily="18" charset="0"/>
                <a:cs typeface="Times New Roman" pitchFamily="18" charset="0"/>
              </a:rPr>
              <a:t>Extrictura</a:t>
            </a:r>
            <a:r>
              <a:rPr lang="es-ES" sz="1400" dirty="0" smtClean="0">
                <a:latin typeface="Times New Roman" pitchFamily="18" charset="0"/>
                <a:cs typeface="Times New Roman" pitchFamily="18" charset="0"/>
              </a:rPr>
              <a:t>  regular </a:t>
            </a:r>
            <a:endParaRPr lang="es-E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85720" y="1428736"/>
            <a:ext cx="8715436" cy="1828800"/>
          </a:xfrm>
        </p:spPr>
        <p:txBody>
          <a:bodyPr>
            <a:normAutofit/>
          </a:bodyPr>
          <a:lstStyle/>
          <a:p>
            <a:pPr algn="ctr"/>
            <a:r>
              <a:rPr lang="es-ES" dirty="0" err="1" smtClean="0"/>
              <a:t>Imagenología</a:t>
            </a:r>
            <a:r>
              <a:rPr lang="es-ES" dirty="0" smtClean="0"/>
              <a:t> del Aparato Digestivo. </a:t>
            </a:r>
            <a:endParaRPr lang="es-ES" dirty="0"/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>
          <a:xfrm>
            <a:off x="642910" y="3929066"/>
            <a:ext cx="7854696" cy="1752600"/>
          </a:xfrm>
        </p:spPr>
        <p:txBody>
          <a:bodyPr/>
          <a:lstStyle/>
          <a:p>
            <a:r>
              <a:rPr lang="es-E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</a:t>
            </a:r>
            <a:r>
              <a:rPr lang="es-ES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Adj.</a:t>
            </a:r>
            <a:r>
              <a:rPr lang="es-E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Dr. Oscar Alfredo </a:t>
            </a:r>
            <a:r>
              <a:rPr lang="es-ES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Bedini</a:t>
            </a:r>
            <a:r>
              <a:rPr lang="es-E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s-E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s-E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2015.</a:t>
            </a:r>
          </a:p>
          <a:p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85720" y="571480"/>
            <a:ext cx="842968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u="sng" dirty="0" smtClean="0"/>
              <a:t>ENDOSCOPIA</a:t>
            </a:r>
          </a:p>
          <a:p>
            <a:endParaRPr lang="es-ES" u="sng" dirty="0" smtClean="0"/>
          </a:p>
          <a:p>
            <a:endParaRPr lang="es-ES" u="sng" dirty="0" smtClean="0"/>
          </a:p>
          <a:p>
            <a:r>
              <a:rPr lang="es-ES" dirty="0" smtClean="0"/>
              <a:t>El </a:t>
            </a:r>
            <a:r>
              <a:rPr lang="es-ES" dirty="0" smtClean="0"/>
              <a:t>abordaje se hace habitualmente por los orificios naturales del cuerpo. Por boca endoscopia alta al igual que la </a:t>
            </a:r>
            <a:r>
              <a:rPr lang="es-ES" dirty="0" err="1" smtClean="0"/>
              <a:t>Colangiopancreatografía</a:t>
            </a:r>
            <a:r>
              <a:rPr lang="es-ES" dirty="0" smtClean="0"/>
              <a:t> Retrógrada Endoscópica  (CPRE) y por </a:t>
            </a:r>
            <a:r>
              <a:rPr lang="es-ES" dirty="0" smtClean="0"/>
              <a:t>el ano,  la colonoscopia</a:t>
            </a:r>
            <a:r>
              <a:rPr lang="es-ES" dirty="0" smtClean="0"/>
              <a:t>.</a:t>
            </a:r>
          </a:p>
          <a:p>
            <a:endParaRPr lang="es-ES" dirty="0" smtClean="0"/>
          </a:p>
          <a:p>
            <a:r>
              <a:rPr lang="es-ES" u="sng" dirty="0" smtClean="0"/>
              <a:t>Ventajas:</a:t>
            </a:r>
          </a:p>
          <a:p>
            <a:pPr>
              <a:buFontTx/>
              <a:buChar char="-"/>
            </a:pPr>
            <a:r>
              <a:rPr lang="es-ES" dirty="0" smtClean="0"/>
              <a:t>Permite obtener imágenes en vivo del órgano .</a:t>
            </a:r>
          </a:p>
          <a:p>
            <a:pPr>
              <a:buFontTx/>
              <a:buChar char="-"/>
            </a:pPr>
            <a:r>
              <a:rPr lang="es-ES" dirty="0" smtClean="0"/>
              <a:t> Además de diagnostica puede ser terapéutica.</a:t>
            </a:r>
          </a:p>
          <a:p>
            <a:pPr>
              <a:buFontTx/>
              <a:buChar char="-"/>
            </a:pPr>
            <a:r>
              <a:rPr lang="es-ES" dirty="0" smtClean="0"/>
              <a:t> Permite la toma de biopsias</a:t>
            </a:r>
          </a:p>
          <a:p>
            <a:pPr>
              <a:buFontTx/>
              <a:buChar char="-"/>
            </a:pPr>
            <a:endParaRPr lang="es-ES" dirty="0" smtClean="0"/>
          </a:p>
          <a:p>
            <a:r>
              <a:rPr lang="es-ES" u="sng" dirty="0" smtClean="0"/>
              <a:t>Desventajas:</a:t>
            </a:r>
          </a:p>
          <a:p>
            <a:pPr>
              <a:buFontTx/>
              <a:buChar char="-"/>
            </a:pPr>
            <a:r>
              <a:rPr lang="es-ES" dirty="0" smtClean="0"/>
              <a:t>Disponibilidad</a:t>
            </a:r>
          </a:p>
          <a:p>
            <a:pPr>
              <a:buFontTx/>
              <a:buChar char="-"/>
            </a:pPr>
            <a:r>
              <a:rPr lang="es-ES" dirty="0" smtClean="0"/>
              <a:t>Preparación del paciente</a:t>
            </a:r>
          </a:p>
        </p:txBody>
      </p:sp>
      <p:pic>
        <p:nvPicPr>
          <p:cNvPr id="3" name="Picture 8" descr="http://www.scielo.cl/fbpe/img/rmc/v138n5/fig10-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3429000"/>
            <a:ext cx="4103368" cy="3157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14282" y="214290"/>
            <a:ext cx="306686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 </a:t>
            </a:r>
            <a:endParaRPr lang="es-ES" dirty="0" smtClean="0"/>
          </a:p>
          <a:p>
            <a:r>
              <a:rPr lang="es-ES" sz="2800" dirty="0" smtClean="0">
                <a:latin typeface="Times New Roman" pitchFamily="18" charset="0"/>
                <a:cs typeface="Times New Roman" pitchFamily="18" charset="0"/>
              </a:rPr>
              <a:t>Video EGDF. </a:t>
            </a:r>
            <a:r>
              <a:rPr lang="es-E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s-E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635"/>
            <a:ext cx="1648330" cy="172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5" y="4500570"/>
            <a:ext cx="4071966" cy="2063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CuadroTexto"/>
          <p:cNvSpPr txBox="1"/>
          <p:nvPr/>
        </p:nvSpPr>
        <p:spPr>
          <a:xfrm>
            <a:off x="2071670" y="5786454"/>
            <a:ext cx="2077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Cáncer de esófago</a:t>
            </a:r>
            <a:endParaRPr lang="es-E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14290"/>
            <a:ext cx="4057720" cy="423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0" y="350043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sz="1600" dirty="0" smtClean="0">
                <a:latin typeface="Times New Roman" pitchFamily="18" charset="0"/>
                <a:cs typeface="Times New Roman" pitchFamily="18" charset="0"/>
              </a:rPr>
              <a:t>CANCER DE ESOFAGO</a:t>
            </a:r>
          </a:p>
          <a:p>
            <a:r>
              <a:rPr lang="es-AR" sz="1600" dirty="0" smtClean="0">
                <a:latin typeface="Times New Roman" pitchFamily="18" charset="0"/>
                <a:cs typeface="Times New Roman" pitchFamily="18" charset="0"/>
              </a:rPr>
              <a:t>El </a:t>
            </a:r>
            <a:r>
              <a:rPr lang="es-AR" sz="1600" dirty="0" smtClean="0">
                <a:latin typeface="Times New Roman" pitchFamily="18" charset="0"/>
                <a:cs typeface="Times New Roman" pitchFamily="18" charset="0"/>
              </a:rPr>
              <a:t>diagnóstico definitivo se hace </a:t>
            </a:r>
            <a:r>
              <a:rPr lang="es-AR" sz="1600" dirty="0" smtClean="0">
                <a:latin typeface="Times New Roman" pitchFamily="18" charset="0"/>
                <a:cs typeface="Times New Roman" pitchFamily="18" charset="0"/>
              </a:rPr>
              <a:t> por múltiples biopsias . El </a:t>
            </a:r>
            <a:r>
              <a:rPr lang="es-AR" sz="1600" dirty="0" smtClean="0">
                <a:latin typeface="Times New Roman" pitchFamily="18" charset="0"/>
                <a:cs typeface="Times New Roman" pitchFamily="18" charset="0"/>
              </a:rPr>
              <a:t>diagnóstico                                                                            se complementa con TAC (cuello, tórax y abdomen) </a:t>
            </a:r>
            <a:r>
              <a:rPr lang="es-AR" sz="1600" dirty="0" smtClean="0">
                <a:latin typeface="Times New Roman" pitchFamily="18" charset="0"/>
                <a:cs typeface="Times New Roman" pitchFamily="18" charset="0"/>
              </a:rPr>
              <a:t>en </a:t>
            </a:r>
            <a:r>
              <a:rPr lang="es-AR" sz="1600" dirty="0" smtClean="0">
                <a:latin typeface="Times New Roman" pitchFamily="18" charset="0"/>
                <a:cs typeface="Times New Roman" pitchFamily="18" charset="0"/>
              </a:rPr>
              <a:t>busca </a:t>
            </a:r>
            <a:r>
              <a:rPr lang="es-AR" sz="1600" dirty="0" smtClean="0"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es-AR" sz="1600" dirty="0" smtClean="0">
                <a:latin typeface="Times New Roman" pitchFamily="18" charset="0"/>
                <a:cs typeface="Times New Roman" pitchFamily="18" charset="0"/>
              </a:rPr>
              <a:t>metástasis a distancia.</a:t>
            </a:r>
            <a:endParaRPr lang="es-AR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215074" y="3714752"/>
            <a:ext cx="1314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latin typeface="Times New Roman" pitchFamily="18" charset="0"/>
                <a:cs typeface="Times New Roman" pitchFamily="18" charset="0"/>
              </a:rPr>
              <a:t>Esofagitis </a:t>
            </a:r>
            <a:endParaRPr lang="es-E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http://www.murrasaca.com/images/CaEscamous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2" y="1142984"/>
            <a:ext cx="2143108" cy="1697484"/>
          </a:xfrm>
          <a:prstGeom prst="rect">
            <a:avLst/>
          </a:prstGeom>
          <a:noFill/>
        </p:spPr>
      </p:pic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1736" y="454640"/>
            <a:ext cx="2000264" cy="316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es_ge_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5867" y="3886200"/>
            <a:ext cx="3014133" cy="2971800"/>
          </a:xfrm>
          <a:prstGeom prst="rect">
            <a:avLst/>
          </a:prstGeom>
          <a:noFill/>
        </p:spPr>
      </p:pic>
      <p:pic>
        <p:nvPicPr>
          <p:cNvPr id="155651" name="Picture 3" descr="es_ge_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867" y="3886200"/>
            <a:ext cx="2658533" cy="2819400"/>
          </a:xfrm>
          <a:prstGeom prst="rect">
            <a:avLst/>
          </a:prstGeom>
          <a:noFill/>
        </p:spPr>
      </p:pic>
      <p:pic>
        <p:nvPicPr>
          <p:cNvPr id="155652" name="Picture 4" descr="hhxd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5867" y="1"/>
            <a:ext cx="4309533" cy="4087813"/>
          </a:xfrm>
          <a:prstGeom prst="rect">
            <a:avLst/>
          </a:prstGeom>
          <a:noFill/>
        </p:spPr>
      </p:pic>
      <p:sp>
        <p:nvSpPr>
          <p:cNvPr id="155653" name="Text Box 5"/>
          <p:cNvSpPr txBox="1">
            <a:spLocks noChangeArrowheads="1"/>
          </p:cNvSpPr>
          <p:nvPr/>
        </p:nvSpPr>
        <p:spPr bwMode="auto">
          <a:xfrm>
            <a:off x="0" y="0"/>
            <a:ext cx="4267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Hernia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Hiatal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0" hangingPunct="0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deslizamiento</a:t>
            </a:r>
            <a:endParaRPr lang="es-E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5654" name="Picture 6" descr="ulc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134" y="1066800"/>
            <a:ext cx="2239434" cy="25908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herpa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900114"/>
            <a:ext cx="5334000" cy="2224087"/>
          </a:xfrm>
          <a:prstGeom prst="rect">
            <a:avLst/>
          </a:prstGeom>
          <a:noFill/>
        </p:spPr>
      </p:pic>
      <p:pic>
        <p:nvPicPr>
          <p:cNvPr id="156675" name="Picture 3" descr="es_ge_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00" y="3219450"/>
            <a:ext cx="4165600" cy="3536950"/>
          </a:xfrm>
          <a:prstGeom prst="rect">
            <a:avLst/>
          </a:prstGeom>
          <a:noFill/>
        </p:spPr>
      </p:pic>
      <p:pic>
        <p:nvPicPr>
          <p:cNvPr id="156676" name="Picture 4" descr="es_ge_3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5467" y="3233739"/>
            <a:ext cx="3928533" cy="3525837"/>
          </a:xfrm>
          <a:prstGeom prst="rect">
            <a:avLst/>
          </a:prstGeom>
          <a:noFill/>
        </p:spPr>
      </p:pic>
      <p:sp>
        <p:nvSpPr>
          <p:cNvPr id="156677" name="Text Box 5"/>
          <p:cNvSpPr txBox="1">
            <a:spLocks noChangeArrowheads="1"/>
          </p:cNvSpPr>
          <p:nvPr/>
        </p:nvSpPr>
        <p:spPr bwMode="auto">
          <a:xfrm>
            <a:off x="213078" y="269875"/>
            <a:ext cx="85499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Hernia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Paraesofágica</a:t>
            </a:r>
            <a:endParaRPr lang="es-E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667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914400"/>
            <a:ext cx="31242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3857628"/>
            <a:ext cx="4786346" cy="2295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0247" y="3857628"/>
            <a:ext cx="2976595" cy="2337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Rectángulo"/>
          <p:cNvSpPr/>
          <p:nvPr/>
        </p:nvSpPr>
        <p:spPr>
          <a:xfrm>
            <a:off x="4857752" y="6286520"/>
            <a:ext cx="1678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Cáncer Gástrico</a:t>
            </a:r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714348" y="214290"/>
            <a:ext cx="1986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VEGD : Estómago </a:t>
            </a:r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2" descr="010_ene_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85786" y="1571612"/>
            <a:ext cx="2235200" cy="1979612"/>
          </a:xfrm>
          <a:prstGeom prst="rect">
            <a:avLst/>
          </a:prstGeom>
          <a:noFill/>
        </p:spPr>
      </p:pic>
      <p:pic>
        <p:nvPicPr>
          <p:cNvPr id="7" name="Picture 23" descr="st_mt_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16" y="1571612"/>
            <a:ext cx="2159000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http://www.gastrointestinalatlas.com/imagenes/GigantUlcer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1571612"/>
            <a:ext cx="3071834" cy="20504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838200"/>
          </a:xfrm>
        </p:spPr>
        <p:txBody>
          <a:bodyPr/>
          <a:lstStyle/>
          <a:p>
            <a:pPr eaLnBrk="1" hangingPunct="1"/>
            <a:r>
              <a:rPr lang="es-ES_tradnl" sz="2800" smtClean="0">
                <a:solidFill>
                  <a:srgbClr val="FF6600"/>
                </a:solidFill>
              </a:rPr>
              <a:t>Cáncer Gástrico : Tipo Intestinal</a:t>
            </a:r>
            <a:endParaRPr lang="es-ES_tradnl" sz="2800" smtClean="0"/>
          </a:p>
        </p:txBody>
      </p:sp>
      <p:pic>
        <p:nvPicPr>
          <p:cNvPr id="120835" name="Picture 3" descr="c1g018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3886200"/>
            <a:ext cx="2895600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6" name="Picture 4" descr="g4g0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685800"/>
            <a:ext cx="2971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7" name="Picture 5" descr="ya220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3810000"/>
            <a:ext cx="2971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8" name="Picture 6" descr="intes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88" y="762000"/>
            <a:ext cx="2982912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9" name="Picture 7" descr="intest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4200" y="762000"/>
            <a:ext cx="2971800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0" name="Picture 8" descr="int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24200" y="3860800"/>
            <a:ext cx="2982913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Ulcera gástrica sangrante</a:t>
            </a:r>
            <a:endParaRPr lang="es-ES" smtClean="0">
              <a:solidFill>
                <a:schemeClr val="bg1"/>
              </a:solidFill>
            </a:endParaRP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481138"/>
            <a:ext cx="4038600" cy="4525962"/>
          </a:xfrm>
        </p:spPr>
        <p:txBody>
          <a:bodyPr/>
          <a:lstStyle/>
          <a:p>
            <a:pPr eaLnBrk="1" hangingPunct="1"/>
            <a:r>
              <a:rPr lang="es-ES" smtClean="0"/>
              <a:t> </a:t>
            </a:r>
          </a:p>
        </p:txBody>
      </p:sp>
      <p:sp>
        <p:nvSpPr>
          <p:cNvPr id="15770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5400" y="1481138"/>
            <a:ext cx="4038600" cy="4525962"/>
          </a:xfrm>
        </p:spPr>
        <p:txBody>
          <a:bodyPr/>
          <a:lstStyle/>
          <a:p>
            <a:pPr eaLnBrk="1" hangingPunct="1"/>
            <a:r>
              <a:rPr lang="es-ES" smtClean="0"/>
              <a:t> </a:t>
            </a:r>
          </a:p>
        </p:txBody>
      </p:sp>
      <p:pic>
        <p:nvPicPr>
          <p:cNvPr id="157701" name="Picture 5" descr="st_ul_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057400"/>
            <a:ext cx="398145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2" name="Picture 6" descr="st_ul_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05740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3" name="Picture 7" descr="escudo famili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604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5728"/>
            <a:ext cx="8229600" cy="1143000"/>
          </a:xfrm>
        </p:spPr>
        <p:txBody>
          <a:bodyPr/>
          <a:lstStyle/>
          <a:p>
            <a:pPr algn="r" eaLnBrk="1" hangingPunct="1"/>
            <a:r>
              <a:rPr lang="en-US" dirty="0" err="1" smtClean="0">
                <a:solidFill>
                  <a:schemeClr val="tx1"/>
                </a:solidFill>
              </a:rPr>
              <a:t>Ulcera</a:t>
            </a:r>
            <a:r>
              <a:rPr lang="en-US" dirty="0" smtClean="0">
                <a:solidFill>
                  <a:schemeClr val="tx1"/>
                </a:solidFill>
              </a:rPr>
              <a:t> Duodenal</a:t>
            </a:r>
            <a:endParaRPr lang="es-ES" dirty="0" smtClean="0">
              <a:solidFill>
                <a:schemeClr val="tx1"/>
              </a:solidFill>
            </a:endParaRP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481138"/>
            <a:ext cx="4038600" cy="4525962"/>
          </a:xfrm>
        </p:spPr>
        <p:txBody>
          <a:bodyPr/>
          <a:lstStyle/>
          <a:p>
            <a:pPr eaLnBrk="1" hangingPunct="1"/>
            <a:r>
              <a:rPr lang="es-ES" smtClean="0"/>
              <a:t> </a:t>
            </a:r>
          </a:p>
          <a:p>
            <a:pPr eaLnBrk="1" hangingPunct="1"/>
            <a:endParaRPr lang="es-ES" smtClean="0"/>
          </a:p>
        </p:txBody>
      </p:sp>
      <p:pic>
        <p:nvPicPr>
          <p:cNvPr id="158725" name="Picture 5" descr="Duodenitis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2209800"/>
            <a:ext cx="3770313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6" name="Picture 6" descr="Duodenitis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209800"/>
            <a:ext cx="37147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7" name="Picture 7" descr="escudo famili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604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algn="r" eaLnBrk="1" hangingPunct="1"/>
            <a:r>
              <a:rPr lang="en-US" dirty="0" err="1" smtClean="0">
                <a:solidFill>
                  <a:schemeClr val="tx1"/>
                </a:solidFill>
              </a:rPr>
              <a:t>Duodenitis</a:t>
            </a:r>
            <a:endParaRPr lang="es-ES" dirty="0" smtClean="0">
              <a:solidFill>
                <a:schemeClr val="tx1"/>
              </a:solidFill>
            </a:endParaRP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481138"/>
            <a:ext cx="4038600" cy="4525962"/>
          </a:xfrm>
        </p:spPr>
        <p:txBody>
          <a:bodyPr/>
          <a:lstStyle/>
          <a:p>
            <a:pPr eaLnBrk="1" hangingPunct="1"/>
            <a:r>
              <a:rPr lang="es-ES" smtClean="0"/>
              <a:t> </a:t>
            </a:r>
          </a:p>
          <a:p>
            <a:pPr eaLnBrk="1" hangingPunct="1"/>
            <a:endParaRPr lang="es-ES" smtClean="0"/>
          </a:p>
        </p:txBody>
      </p:sp>
      <p:pic>
        <p:nvPicPr>
          <p:cNvPr id="159749" name="Picture 5" descr="Erosive duodenit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981200"/>
            <a:ext cx="4481513" cy="391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0" name="Picture 6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604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714348" y="121442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dirty="0" smtClean="0"/>
              <a:t>Se observa enrojecimiento y edema de los pliegues gástricos.</a:t>
            </a:r>
            <a:endParaRPr lang="es-AR" dirty="0" smtClean="0"/>
          </a:p>
        </p:txBody>
      </p:sp>
      <p:sp>
        <p:nvSpPr>
          <p:cNvPr id="6" name="5 Rectángulo"/>
          <p:cNvSpPr/>
          <p:nvPr/>
        </p:nvSpPr>
        <p:spPr>
          <a:xfrm>
            <a:off x="714348" y="642918"/>
            <a:ext cx="1329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 smtClean="0"/>
              <a:t>GASTRITIS</a:t>
            </a:r>
          </a:p>
        </p:txBody>
      </p:sp>
      <p:pic>
        <p:nvPicPr>
          <p:cNvPr id="7" name="Picture 2" descr="http://www.gastrointestinalatlas.com/imagenes/GASTRITIjpg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000240"/>
            <a:ext cx="4181293" cy="26655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3 Marcador de contenido" descr="concurso 1.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571480"/>
            <a:ext cx="8286808" cy="5811010"/>
          </a:xfrm>
        </p:spPr>
      </p:pic>
      <p:sp>
        <p:nvSpPr>
          <p:cNvPr id="5" name="4 Rectángulo"/>
          <p:cNvSpPr/>
          <p:nvPr/>
        </p:nvSpPr>
        <p:spPr>
          <a:xfrm rot="21240647">
            <a:off x="3974981" y="1868842"/>
            <a:ext cx="20053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err="1" smtClean="0"/>
              <a:t>Imagenología</a:t>
            </a:r>
            <a:r>
              <a:rPr lang="es-ES" sz="2000" dirty="0" smtClean="0"/>
              <a:t> del aparato digestivo.</a:t>
            </a:r>
            <a:endParaRPr lang="es-ES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91541" y="0"/>
            <a:ext cx="634854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/>
              <a:t>Gastritis crónica atrófica</a:t>
            </a:r>
          </a:p>
          <a:p>
            <a:endParaRPr lang="es-AR" dirty="0" smtClean="0"/>
          </a:p>
          <a:p>
            <a:r>
              <a:rPr lang="es-AR" dirty="0" smtClean="0"/>
              <a:t>Mucosa adelgazada, con disminución de glándulas y simplificación de las glándulas remanentes; infiltración linfocitaria y </a:t>
            </a:r>
            <a:r>
              <a:rPr lang="es-AR" dirty="0" err="1" smtClean="0"/>
              <a:t>plasmocitaria</a:t>
            </a:r>
            <a:r>
              <a:rPr lang="es-AR" dirty="0" smtClean="0"/>
              <a:t> en todo el espesor de la lámina propia, acompañada de </a:t>
            </a:r>
            <a:r>
              <a:rPr lang="es-AR" dirty="0" err="1" smtClean="0"/>
              <a:t>neutrófilos</a:t>
            </a:r>
            <a:r>
              <a:rPr lang="es-AR" dirty="0" smtClean="0"/>
              <a:t>; en la mucosa </a:t>
            </a:r>
            <a:r>
              <a:rPr lang="es-AR" dirty="0" err="1" smtClean="0"/>
              <a:t>fúndica</a:t>
            </a:r>
            <a:r>
              <a:rPr lang="es-AR" dirty="0" smtClean="0"/>
              <a:t> puede producirse un reemplazo de las glándulas características por glándulas de tipo pilórico (</a:t>
            </a:r>
            <a:r>
              <a:rPr lang="es-AR" dirty="0" err="1" smtClean="0"/>
              <a:t>metaplasia</a:t>
            </a:r>
            <a:r>
              <a:rPr lang="es-AR" dirty="0" smtClean="0"/>
              <a:t> pilórica); tanto en la mucosa </a:t>
            </a:r>
            <a:r>
              <a:rPr lang="es-AR" dirty="0" err="1" smtClean="0"/>
              <a:t>fúndica</a:t>
            </a:r>
            <a:r>
              <a:rPr lang="es-AR" dirty="0" smtClean="0"/>
              <a:t> como en la pilórica puede haber también una </a:t>
            </a:r>
            <a:r>
              <a:rPr lang="es-AR" dirty="0" err="1" smtClean="0"/>
              <a:t>metaplasia</a:t>
            </a:r>
            <a:r>
              <a:rPr lang="es-AR" dirty="0" smtClean="0"/>
              <a:t> intestinal.</a:t>
            </a:r>
            <a:endParaRPr lang="es-AR" dirty="0"/>
          </a:p>
        </p:txBody>
      </p:sp>
      <p:pic>
        <p:nvPicPr>
          <p:cNvPr id="44034" name="Picture 2" descr="http://www.gastrointestinalatlas.com/imagenes/Atrofic_Gastrit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3000372"/>
            <a:ext cx="3211482" cy="28582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001_ene_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15900"/>
            <a:ext cx="2303463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9" name="Picture 3" descr="002_ene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5013" y="215900"/>
            <a:ext cx="230505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0" name="Picture 4" descr="003_ene_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7763" y="223838"/>
            <a:ext cx="2376487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1" name="Picture 5" descr="004_ene_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2420938"/>
            <a:ext cx="2447925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2" name="Picture 6" descr="005_ene_0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5013" y="2374900"/>
            <a:ext cx="2376487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3" name="Picture 7" descr="006_ene_0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99200" y="2438400"/>
            <a:ext cx="230505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4" name="Picture 8" descr="007_ene_0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5288" y="4724400"/>
            <a:ext cx="230505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5" name="Picture 9" descr="008_ene_0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46450" y="4597400"/>
            <a:ext cx="230505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6" name="Picture 10" descr="009_ene_0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27763" y="4533900"/>
            <a:ext cx="2376487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7" name="Rectangle 11"/>
          <p:cNvSpPr>
            <a:spLocks noChangeArrowheads="1"/>
          </p:cNvSpPr>
          <p:nvPr/>
        </p:nvSpPr>
        <p:spPr bwMode="auto">
          <a:xfrm>
            <a:off x="323850" y="1700213"/>
            <a:ext cx="2209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1200">
                <a:solidFill>
                  <a:schemeClr val="tx1"/>
                </a:solidFill>
                <a:latin typeface="Arial" charset="0"/>
              </a:rPr>
              <a:t>Gastropatía varioliforme.</a:t>
            </a:r>
          </a:p>
          <a:p>
            <a:r>
              <a:rPr lang="es-ES" sz="1200">
                <a:solidFill>
                  <a:schemeClr val="tx1"/>
                </a:solidFill>
                <a:latin typeface="Arial" charset="0"/>
              </a:rPr>
              <a:t> Gastritis crónca por H. pylori</a:t>
            </a:r>
            <a:r>
              <a:rPr lang="es-ES" sz="1800" b="1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sp>
        <p:nvSpPr>
          <p:cNvPr id="111628" name="Rectangle 12"/>
          <p:cNvSpPr>
            <a:spLocks noChangeArrowheads="1"/>
          </p:cNvSpPr>
          <p:nvPr/>
        </p:nvSpPr>
        <p:spPr bwMode="auto">
          <a:xfrm>
            <a:off x="3276600" y="1700213"/>
            <a:ext cx="2222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1200">
                <a:solidFill>
                  <a:schemeClr val="tx1"/>
                </a:solidFill>
                <a:latin typeface="Arial" charset="0"/>
              </a:rPr>
              <a:t>Gastropatía varioliforme.</a:t>
            </a:r>
          </a:p>
          <a:p>
            <a:r>
              <a:rPr lang="es-ES" sz="1200">
                <a:solidFill>
                  <a:schemeClr val="tx1"/>
                </a:solidFill>
                <a:latin typeface="Arial" charset="0"/>
              </a:rPr>
              <a:t> Gastritis crónica por H. pylori</a:t>
            </a:r>
            <a:r>
              <a:rPr lang="es-ES" sz="1200" b="1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sp>
        <p:nvSpPr>
          <p:cNvPr id="111629" name="Rectangle 13"/>
          <p:cNvSpPr>
            <a:spLocks noChangeArrowheads="1"/>
          </p:cNvSpPr>
          <p:nvPr/>
        </p:nvSpPr>
        <p:spPr bwMode="auto">
          <a:xfrm>
            <a:off x="6227763" y="1773238"/>
            <a:ext cx="2273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1200">
                <a:solidFill>
                  <a:schemeClr val="tx1"/>
                </a:solidFill>
                <a:latin typeface="Arial" charset="0"/>
              </a:rPr>
              <a:t>Gastropatía varioliforme.</a:t>
            </a:r>
          </a:p>
          <a:p>
            <a:r>
              <a:rPr lang="es-ES" sz="1200">
                <a:solidFill>
                  <a:schemeClr val="tx1"/>
                </a:solidFill>
                <a:latin typeface="Arial" charset="0"/>
              </a:rPr>
              <a:t> Grastritis crónica por H. pylori</a:t>
            </a:r>
            <a:r>
              <a:rPr lang="es-ES" sz="1200" b="1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sp>
        <p:nvSpPr>
          <p:cNvPr id="111630" name="Rectangle 14"/>
          <p:cNvSpPr>
            <a:spLocks noChangeArrowheads="1"/>
          </p:cNvSpPr>
          <p:nvPr/>
        </p:nvSpPr>
        <p:spPr bwMode="auto">
          <a:xfrm>
            <a:off x="395288" y="3933825"/>
            <a:ext cx="2338387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1200">
                <a:solidFill>
                  <a:schemeClr val="tx1"/>
                </a:solidFill>
                <a:latin typeface="Arial" charset="0"/>
              </a:rPr>
              <a:t>Imagen de Mucosa con aspecto</a:t>
            </a:r>
          </a:p>
          <a:p>
            <a:r>
              <a:rPr lang="es-ES" sz="1200">
                <a:solidFill>
                  <a:schemeClr val="tx1"/>
                </a:solidFill>
                <a:latin typeface="Arial" charset="0"/>
              </a:rPr>
              <a:t>de “empedrado”. </a:t>
            </a:r>
          </a:p>
          <a:p>
            <a:r>
              <a:rPr lang="es-ES" sz="1200">
                <a:solidFill>
                  <a:schemeClr val="tx1"/>
                </a:solidFill>
                <a:latin typeface="Arial" charset="0"/>
              </a:rPr>
              <a:t>Gastritis crónica por H. pylori</a:t>
            </a:r>
            <a:r>
              <a:rPr lang="es-ES" sz="1200" b="1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sp>
        <p:nvSpPr>
          <p:cNvPr id="111631" name="Rectangle 15"/>
          <p:cNvSpPr>
            <a:spLocks noChangeArrowheads="1"/>
          </p:cNvSpPr>
          <p:nvPr/>
        </p:nvSpPr>
        <p:spPr bwMode="auto">
          <a:xfrm>
            <a:off x="3492500" y="2565400"/>
            <a:ext cx="1951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1200">
                <a:solidFill>
                  <a:schemeClr val="tx1"/>
                </a:solidFill>
                <a:latin typeface="Arial" charset="0"/>
              </a:rPr>
              <a:t>Gastritis crónica de fondo </a:t>
            </a:r>
            <a:br>
              <a:rPr lang="es-ES" sz="1200">
                <a:solidFill>
                  <a:schemeClr val="tx1"/>
                </a:solidFill>
                <a:latin typeface="Arial" charset="0"/>
              </a:rPr>
            </a:br>
            <a:r>
              <a:rPr lang="es-ES" sz="1200">
                <a:solidFill>
                  <a:schemeClr val="tx1"/>
                </a:solidFill>
                <a:latin typeface="Arial" charset="0"/>
              </a:rPr>
              <a:t>gástrico por H. pylori</a:t>
            </a:r>
            <a:r>
              <a:rPr lang="es-ES" sz="1200" b="1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sp>
        <p:nvSpPr>
          <p:cNvPr id="111632" name="Rectangle 16"/>
          <p:cNvSpPr>
            <a:spLocks noChangeArrowheads="1"/>
          </p:cNvSpPr>
          <p:nvPr/>
        </p:nvSpPr>
        <p:spPr bwMode="auto">
          <a:xfrm>
            <a:off x="6516688" y="3933825"/>
            <a:ext cx="1951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1200">
                <a:solidFill>
                  <a:schemeClr val="tx1"/>
                </a:solidFill>
                <a:latin typeface="Arial" charset="0"/>
              </a:rPr>
              <a:t>Gastritis crónica de fondo </a:t>
            </a:r>
            <a:br>
              <a:rPr lang="es-ES" sz="1200">
                <a:solidFill>
                  <a:schemeClr val="tx1"/>
                </a:solidFill>
                <a:latin typeface="Arial" charset="0"/>
              </a:rPr>
            </a:br>
            <a:r>
              <a:rPr lang="es-ES" sz="1200">
                <a:solidFill>
                  <a:schemeClr val="tx1"/>
                </a:solidFill>
                <a:latin typeface="Arial" charset="0"/>
              </a:rPr>
              <a:t>gástrico por H. pylori</a:t>
            </a:r>
            <a:r>
              <a:rPr lang="es-ES" sz="1200" b="1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sp>
        <p:nvSpPr>
          <p:cNvPr id="111633" name="Rectangle 17"/>
          <p:cNvSpPr>
            <a:spLocks noChangeArrowheads="1"/>
          </p:cNvSpPr>
          <p:nvPr/>
        </p:nvSpPr>
        <p:spPr bwMode="auto">
          <a:xfrm>
            <a:off x="611188" y="6237288"/>
            <a:ext cx="162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1200">
                <a:solidFill>
                  <a:schemeClr val="tx1"/>
                </a:solidFill>
                <a:latin typeface="Arial" charset="0"/>
              </a:rPr>
              <a:t>Duodenitis superficial</a:t>
            </a:r>
          </a:p>
          <a:p>
            <a:r>
              <a:rPr lang="es-ES" sz="1200">
                <a:solidFill>
                  <a:schemeClr val="tx1"/>
                </a:solidFill>
                <a:latin typeface="Arial" charset="0"/>
              </a:rPr>
              <a:t> por H. pylori</a:t>
            </a:r>
            <a:r>
              <a:rPr lang="es-ES" sz="1200" b="1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sp>
        <p:nvSpPr>
          <p:cNvPr id="111634" name="Rectangle 18"/>
          <p:cNvSpPr>
            <a:spLocks noChangeArrowheads="1"/>
          </p:cNvSpPr>
          <p:nvPr/>
        </p:nvSpPr>
        <p:spPr bwMode="auto">
          <a:xfrm>
            <a:off x="3635375" y="6092825"/>
            <a:ext cx="1831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1200">
                <a:solidFill>
                  <a:schemeClr val="tx1"/>
                </a:solidFill>
                <a:latin typeface="Arial" charset="0"/>
              </a:rPr>
              <a:t>Duodenitis superficial</a:t>
            </a:r>
          </a:p>
          <a:p>
            <a:r>
              <a:rPr lang="es-ES" sz="1200">
                <a:solidFill>
                  <a:schemeClr val="tx1"/>
                </a:solidFill>
                <a:latin typeface="Arial" charset="0"/>
              </a:rPr>
              <a:t> no erosiva por H. pylori</a:t>
            </a:r>
            <a:r>
              <a:rPr lang="es-ES" sz="1200" b="1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sp>
        <p:nvSpPr>
          <p:cNvPr id="111635" name="Rectangle 19"/>
          <p:cNvSpPr>
            <a:spLocks noChangeArrowheads="1"/>
          </p:cNvSpPr>
          <p:nvPr/>
        </p:nvSpPr>
        <p:spPr bwMode="auto">
          <a:xfrm>
            <a:off x="6372225" y="4581525"/>
            <a:ext cx="2139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s-ES" sz="1200">
                <a:solidFill>
                  <a:schemeClr val="tx1"/>
                </a:solidFill>
                <a:latin typeface="Arial" charset="0"/>
              </a:rPr>
              <a:t>Úlcera duodenal y duodenitis</a:t>
            </a:r>
          </a:p>
          <a:p>
            <a:r>
              <a:rPr lang="es-ES" sz="1200">
                <a:solidFill>
                  <a:schemeClr val="tx1"/>
                </a:solidFill>
                <a:latin typeface="Arial" charset="0"/>
              </a:rPr>
              <a:t> por H. pylori</a:t>
            </a:r>
            <a:r>
              <a:rPr lang="es-ES" sz="1200" b="1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857224" y="857232"/>
            <a:ext cx="5012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/>
              <a:t>Gastritis por </a:t>
            </a:r>
            <a:r>
              <a:rPr lang="es-ES" sz="2400" dirty="0" err="1" smtClean="0"/>
              <a:t>Helicobacter</a:t>
            </a:r>
            <a:r>
              <a:rPr lang="es-ES" sz="2400" dirty="0" smtClean="0"/>
              <a:t> Pylori.</a:t>
            </a:r>
            <a:endParaRPr lang="es-E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5" name="Picture 5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068638"/>
            <a:ext cx="3743325" cy="2808287"/>
          </a:xfrm>
          <a:noFill/>
        </p:spPr>
      </p:pic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468313" y="260350"/>
            <a:ext cx="8135937" cy="2308324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METODOS DE DIAGNOSTICO</a:t>
            </a:r>
          </a:p>
          <a:p>
            <a:r>
              <a:rPr lang="es-ES" sz="2400" b="1" dirty="0">
                <a:solidFill>
                  <a:schemeClr val="bg1"/>
                </a:solidFill>
              </a:rPr>
              <a:t>INVASIVOS O DIRECTOS : </a:t>
            </a:r>
          </a:p>
          <a:p>
            <a:endParaRPr lang="es-ES" sz="2400" b="1" dirty="0">
              <a:solidFill>
                <a:srgbClr val="FF0066"/>
              </a:solidFill>
            </a:endParaRPr>
          </a:p>
          <a:p>
            <a:r>
              <a:rPr lang="es-ES" dirty="0">
                <a:latin typeface="Times New Roman" pitchFamily="18" charset="0"/>
                <a:cs typeface="Times New Roman" pitchFamily="18" charset="0"/>
              </a:rPr>
              <a:t>HISTOLOGIA ( BIOPSIA).</a:t>
            </a:r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Tinción </a:t>
            </a:r>
            <a:r>
              <a:rPr lang="es-ES" dirty="0">
                <a:latin typeface="Times New Roman" pitchFamily="18" charset="0"/>
                <a:cs typeface="Times New Roman" pitchFamily="18" charset="0"/>
              </a:rPr>
              <a:t>con Hematoxilina –eosina.</a:t>
            </a:r>
            <a:endParaRPr lang="es-E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Tinción </a:t>
            </a:r>
            <a:r>
              <a:rPr lang="es-ES" dirty="0">
                <a:latin typeface="Times New Roman" pitchFamily="18" charset="0"/>
                <a:cs typeface="Times New Roman" pitchFamily="18" charset="0"/>
              </a:rPr>
              <a:t>de plata </a:t>
            </a:r>
            <a:r>
              <a:rPr lang="es-ES" dirty="0" err="1">
                <a:latin typeface="Times New Roman" pitchFamily="18" charset="0"/>
                <a:cs typeface="Times New Roman" pitchFamily="18" charset="0"/>
              </a:rPr>
              <a:t>Warthin-Starry</a:t>
            </a:r>
            <a:r>
              <a:rPr lang="es-E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Tinción </a:t>
            </a:r>
            <a:r>
              <a:rPr lang="es-ES" dirty="0"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es-ES" dirty="0" err="1">
                <a:latin typeface="Times New Roman" pitchFamily="18" charset="0"/>
                <a:cs typeface="Times New Roman" pitchFamily="18" charset="0"/>
              </a:rPr>
              <a:t>Giensa</a:t>
            </a:r>
            <a:r>
              <a:rPr lang="es-E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7044" name="AutoShape 4" descr="Imagen%20004HE%20INFL%20MAS%20AUM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8704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5750" y="3087688"/>
            <a:ext cx="3670300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788418"/>
            <a:ext cx="1887524" cy="1416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8" name="Picture 8" descr="015_ene_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8038" y="4868863"/>
            <a:ext cx="2449512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9" name="Text Box 9"/>
          <p:cNvSpPr txBox="1">
            <a:spLocks noChangeArrowheads="1"/>
          </p:cNvSpPr>
          <p:nvPr/>
        </p:nvSpPr>
        <p:spPr bwMode="auto">
          <a:xfrm>
            <a:off x="6927850" y="5054600"/>
            <a:ext cx="14906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>
                <a:solidFill>
                  <a:schemeClr val="tx1"/>
                </a:solidFill>
              </a:rPr>
              <a:t>GIENSA</a:t>
            </a:r>
          </a:p>
        </p:txBody>
      </p:sp>
      <p:sp>
        <p:nvSpPr>
          <p:cNvPr id="87050" name="Rectangle 10"/>
          <p:cNvSpPr>
            <a:spLocks noChangeArrowheads="1"/>
          </p:cNvSpPr>
          <p:nvPr/>
        </p:nvSpPr>
        <p:spPr bwMode="auto">
          <a:xfrm>
            <a:off x="5580063" y="5911850"/>
            <a:ext cx="15589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/>
              <a:t>Warthin-Starry.</a:t>
            </a:r>
          </a:p>
        </p:txBody>
      </p:sp>
      <p:sp>
        <p:nvSpPr>
          <p:cNvPr id="87051" name="Rectangle 11"/>
          <p:cNvSpPr>
            <a:spLocks noChangeArrowheads="1"/>
          </p:cNvSpPr>
          <p:nvPr/>
        </p:nvSpPr>
        <p:spPr bwMode="auto">
          <a:xfrm>
            <a:off x="0" y="3141663"/>
            <a:ext cx="251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 b="1">
                <a:solidFill>
                  <a:schemeClr val="tx1"/>
                </a:solidFill>
              </a:rPr>
              <a:t>Hematoxilina –eosina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714348" y="785794"/>
            <a:ext cx="3581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Gastritis por </a:t>
            </a:r>
            <a:r>
              <a:rPr lang="es-ES" sz="2000" dirty="0" err="1" smtClean="0">
                <a:latin typeface="Times New Roman" pitchFamily="18" charset="0"/>
                <a:cs typeface="Times New Roman" pitchFamily="18" charset="0"/>
              </a:rPr>
              <a:t>Helicobacter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Pylori.</a:t>
            </a:r>
            <a:endParaRPr lang="es-E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0" y="228600"/>
            <a:ext cx="4419600" cy="1371600"/>
          </a:xfrm>
        </p:spPr>
        <p:txBody>
          <a:bodyPr/>
          <a:lstStyle/>
          <a:p>
            <a:pPr eaLnBrk="1" hangingPunct="1"/>
            <a:r>
              <a:rPr lang="es-ES_tradnl" smtClean="0">
                <a:solidFill>
                  <a:srgbClr val="FFCC00"/>
                </a:solidFill>
              </a:rPr>
              <a:t>Displasia leve</a:t>
            </a:r>
            <a:br>
              <a:rPr lang="es-ES_tradnl" smtClean="0">
                <a:solidFill>
                  <a:srgbClr val="FFCC00"/>
                </a:solidFill>
              </a:rPr>
            </a:br>
            <a:endParaRPr lang="es-ES_tradnl" smtClean="0">
              <a:solidFill>
                <a:srgbClr val="FFCC00"/>
              </a:solidFill>
            </a:endParaRPr>
          </a:p>
        </p:txBody>
      </p:sp>
      <p:graphicFrame>
        <p:nvGraphicFramePr>
          <p:cNvPr id="8194" name="Object 3"/>
          <p:cNvGraphicFramePr>
            <a:graphicFrameLocks noChangeAspect="1"/>
          </p:cNvGraphicFramePr>
          <p:nvPr/>
        </p:nvGraphicFramePr>
        <p:xfrm>
          <a:off x="0" y="76200"/>
          <a:ext cx="3581400" cy="2422525"/>
        </p:xfrm>
        <a:graphic>
          <a:graphicData uri="http://schemas.openxmlformats.org/presentationml/2006/ole">
            <p:oleObj spid="_x0000_s41986" name="PI3" r:id="rId3" imgW="3561905" imgH="2409524" progId="">
              <p:embed/>
            </p:oleObj>
          </a:graphicData>
        </a:graphic>
      </p:graphicFrame>
      <p:graphicFrame>
        <p:nvGraphicFramePr>
          <p:cNvPr id="8195" name="Object 4"/>
          <p:cNvGraphicFramePr>
            <a:graphicFrameLocks noChangeAspect="1"/>
          </p:cNvGraphicFramePr>
          <p:nvPr/>
        </p:nvGraphicFramePr>
        <p:xfrm>
          <a:off x="0" y="2743200"/>
          <a:ext cx="3590925" cy="2428875"/>
        </p:xfrm>
        <a:graphic>
          <a:graphicData uri="http://schemas.openxmlformats.org/presentationml/2006/ole">
            <p:oleObj spid="_x0000_s41987" name="PI3" r:id="rId4" imgW="3590476" imgH="2428571" progId="">
              <p:embed/>
            </p:oleObj>
          </a:graphicData>
        </a:graphic>
      </p:graphicFrame>
      <p:sp>
        <p:nvSpPr>
          <p:cNvPr id="8198" name="Text Box 5"/>
          <p:cNvSpPr txBox="1">
            <a:spLocks noChangeArrowheads="1"/>
          </p:cNvSpPr>
          <p:nvPr/>
        </p:nvSpPr>
        <p:spPr bwMode="auto">
          <a:xfrm>
            <a:off x="3733800" y="2819400"/>
            <a:ext cx="518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s-ES" sz="4400"/>
              <a:t>Displasia Moderada</a:t>
            </a:r>
          </a:p>
        </p:txBody>
      </p:sp>
      <p:graphicFrame>
        <p:nvGraphicFramePr>
          <p:cNvPr id="8196" name="Object 6"/>
          <p:cNvGraphicFramePr>
            <a:graphicFrameLocks noChangeAspect="1"/>
          </p:cNvGraphicFramePr>
          <p:nvPr/>
        </p:nvGraphicFramePr>
        <p:xfrm>
          <a:off x="5334000" y="4381500"/>
          <a:ext cx="3581400" cy="2400300"/>
        </p:xfrm>
        <a:graphic>
          <a:graphicData uri="http://schemas.openxmlformats.org/presentationml/2006/ole">
            <p:oleObj spid="_x0000_s41988" name="PI3" r:id="rId5" imgW="3580952" imgH="2400000" progId="">
              <p:embed/>
            </p:oleObj>
          </a:graphicData>
        </a:graphic>
      </p:graphicFrame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746125" y="5434013"/>
            <a:ext cx="38290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4400"/>
              <a:t>Displasia severa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7772400" cy="863600"/>
          </a:xfrm>
          <a:solidFill>
            <a:srgbClr val="FF9900"/>
          </a:solidFill>
        </p:spPr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Clasificación de Gastritis Crónica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Houston 1994.</a:t>
            </a:r>
            <a:endParaRPr lang="es-ES" sz="2400" smtClean="0">
              <a:solidFill>
                <a:schemeClr val="bg1"/>
              </a:solidFill>
            </a:endParaRPr>
          </a:p>
        </p:txBody>
      </p:sp>
      <p:pic>
        <p:nvPicPr>
          <p:cNvPr id="129046" name="Picture 22" descr="010_ene_0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833938"/>
            <a:ext cx="2235200" cy="1979612"/>
          </a:xfrm>
          <a:noFill/>
        </p:spPr>
      </p:pic>
      <p:sp>
        <p:nvSpPr>
          <p:cNvPr id="129027" name="Line 3"/>
          <p:cNvSpPr>
            <a:spLocks noChangeShapeType="1"/>
          </p:cNvSpPr>
          <p:nvPr/>
        </p:nvSpPr>
        <p:spPr bwMode="auto">
          <a:xfrm>
            <a:off x="107950" y="1196975"/>
            <a:ext cx="0" cy="56610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29028" name="Line 4"/>
          <p:cNvSpPr>
            <a:spLocks noChangeShapeType="1"/>
          </p:cNvSpPr>
          <p:nvPr/>
        </p:nvSpPr>
        <p:spPr bwMode="auto">
          <a:xfrm>
            <a:off x="2051050" y="1052513"/>
            <a:ext cx="0" cy="580548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29029" name="Line 5"/>
          <p:cNvSpPr>
            <a:spLocks noChangeShapeType="1"/>
          </p:cNvSpPr>
          <p:nvPr/>
        </p:nvSpPr>
        <p:spPr bwMode="auto">
          <a:xfrm>
            <a:off x="3851275" y="1125538"/>
            <a:ext cx="0" cy="57324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29030" name="Line 6"/>
          <p:cNvSpPr>
            <a:spLocks noChangeShapeType="1"/>
          </p:cNvSpPr>
          <p:nvPr/>
        </p:nvSpPr>
        <p:spPr bwMode="auto">
          <a:xfrm>
            <a:off x="5795963" y="1052513"/>
            <a:ext cx="0" cy="580548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29031" name="Line 7"/>
          <p:cNvSpPr>
            <a:spLocks noChangeShapeType="1"/>
          </p:cNvSpPr>
          <p:nvPr/>
        </p:nvSpPr>
        <p:spPr bwMode="auto">
          <a:xfrm>
            <a:off x="7235825" y="1052513"/>
            <a:ext cx="0" cy="580548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29032" name="Text Box 8"/>
          <p:cNvSpPr txBox="1">
            <a:spLocks noChangeArrowheads="1"/>
          </p:cNvSpPr>
          <p:nvPr/>
        </p:nvSpPr>
        <p:spPr bwMode="auto">
          <a:xfrm>
            <a:off x="1763713" y="1989138"/>
            <a:ext cx="43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/>
              <a:t>    </a:t>
            </a:r>
          </a:p>
        </p:txBody>
      </p:sp>
      <p:sp>
        <p:nvSpPr>
          <p:cNvPr id="129033" name="Text Box 9"/>
          <p:cNvSpPr txBox="1">
            <a:spLocks noChangeArrowheads="1"/>
          </p:cNvSpPr>
          <p:nvPr/>
        </p:nvSpPr>
        <p:spPr bwMode="auto">
          <a:xfrm>
            <a:off x="1908175" y="1125538"/>
            <a:ext cx="5157788" cy="519112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GASTRITIS CRONICA TIPO AB</a:t>
            </a:r>
          </a:p>
        </p:txBody>
      </p:sp>
      <p:sp>
        <p:nvSpPr>
          <p:cNvPr id="129034" name="Oval 10"/>
          <p:cNvSpPr>
            <a:spLocks noChangeArrowheads="1"/>
          </p:cNvSpPr>
          <p:nvPr/>
        </p:nvSpPr>
        <p:spPr bwMode="auto">
          <a:xfrm>
            <a:off x="7596188" y="1989138"/>
            <a:ext cx="1296987" cy="719137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29035" name="Text Box 11"/>
          <p:cNvSpPr txBox="1">
            <a:spLocks noChangeArrowheads="1"/>
          </p:cNvSpPr>
          <p:nvPr/>
        </p:nvSpPr>
        <p:spPr bwMode="auto">
          <a:xfrm>
            <a:off x="0" y="2781300"/>
            <a:ext cx="2082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 </a:t>
            </a:r>
            <a:r>
              <a:rPr lang="es-ES" sz="2000"/>
              <a:t>PANGASTRITIS</a:t>
            </a:r>
          </a:p>
        </p:txBody>
      </p:sp>
      <p:sp>
        <p:nvSpPr>
          <p:cNvPr id="129036" name="Text Box 12"/>
          <p:cNvSpPr txBox="1">
            <a:spLocks noChangeArrowheads="1"/>
          </p:cNvSpPr>
          <p:nvPr/>
        </p:nvSpPr>
        <p:spPr bwMode="auto">
          <a:xfrm>
            <a:off x="7715272" y="2143116"/>
            <a:ext cx="11064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H.P. +</a:t>
            </a:r>
          </a:p>
        </p:txBody>
      </p:sp>
      <p:sp>
        <p:nvSpPr>
          <p:cNvPr id="129037" name="Text Box 13"/>
          <p:cNvSpPr txBox="1">
            <a:spLocks noChangeArrowheads="1"/>
          </p:cNvSpPr>
          <p:nvPr/>
        </p:nvSpPr>
        <p:spPr bwMode="auto">
          <a:xfrm>
            <a:off x="7297738" y="2852738"/>
            <a:ext cx="1846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/>
              <a:t>CEPAS CAG-A</a:t>
            </a:r>
          </a:p>
        </p:txBody>
      </p:sp>
      <p:sp>
        <p:nvSpPr>
          <p:cNvPr id="129038" name="Text Box 14"/>
          <p:cNvSpPr txBox="1">
            <a:spLocks noChangeArrowheads="1"/>
          </p:cNvSpPr>
          <p:nvPr/>
        </p:nvSpPr>
        <p:spPr bwMode="auto">
          <a:xfrm>
            <a:off x="7285038" y="3284538"/>
            <a:ext cx="18589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/>
              <a:t>METAPLASIA </a:t>
            </a:r>
          </a:p>
          <a:p>
            <a:r>
              <a:rPr lang="es-ES" sz="2000"/>
              <a:t>INTESTINAL</a:t>
            </a:r>
          </a:p>
          <a:p>
            <a:endParaRPr lang="es-ES" sz="2000"/>
          </a:p>
        </p:txBody>
      </p:sp>
      <p:sp>
        <p:nvSpPr>
          <p:cNvPr id="129039" name="AutoShape 15"/>
          <p:cNvSpPr>
            <a:spLocks noChangeArrowheads="1"/>
          </p:cNvSpPr>
          <p:nvPr/>
        </p:nvSpPr>
        <p:spPr bwMode="auto">
          <a:xfrm>
            <a:off x="7740650" y="4005263"/>
            <a:ext cx="503238" cy="576262"/>
          </a:xfrm>
          <a:prstGeom prst="downArrow">
            <a:avLst>
              <a:gd name="adj1" fmla="val 50000"/>
              <a:gd name="adj2" fmla="val 286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29040" name="Text Box 16"/>
          <p:cNvSpPr txBox="1">
            <a:spLocks noChangeArrowheads="1"/>
          </p:cNvSpPr>
          <p:nvPr/>
        </p:nvSpPr>
        <p:spPr bwMode="auto">
          <a:xfrm>
            <a:off x="7308850" y="4652963"/>
            <a:ext cx="1457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/>
              <a:t>ULCERA</a:t>
            </a:r>
          </a:p>
          <a:p>
            <a:r>
              <a:rPr lang="es-ES" sz="2000"/>
              <a:t>GASTRICA</a:t>
            </a:r>
          </a:p>
        </p:txBody>
      </p:sp>
      <p:sp>
        <p:nvSpPr>
          <p:cNvPr id="129041" name="Text Box 17"/>
          <p:cNvSpPr txBox="1">
            <a:spLocks noChangeArrowheads="1"/>
          </p:cNvSpPr>
          <p:nvPr/>
        </p:nvSpPr>
        <p:spPr bwMode="auto">
          <a:xfrm>
            <a:off x="2032000" y="1914525"/>
            <a:ext cx="1824038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/>
              <a:t>ATROFICA</a:t>
            </a:r>
          </a:p>
          <a:p>
            <a:r>
              <a:rPr lang="es-ES" sz="2000"/>
              <a:t>MULTIFOCAL</a:t>
            </a:r>
          </a:p>
          <a:p>
            <a:endParaRPr lang="es-ES" sz="2000"/>
          </a:p>
          <a:p>
            <a:r>
              <a:rPr lang="es-ES" sz="2000"/>
              <a:t>PARCHES</a:t>
            </a:r>
          </a:p>
          <a:p>
            <a:r>
              <a:rPr lang="es-ES" sz="2000"/>
              <a:t>DE ATROFIA</a:t>
            </a:r>
          </a:p>
        </p:txBody>
      </p:sp>
      <p:sp>
        <p:nvSpPr>
          <p:cNvPr id="129042" name="Text Box 18"/>
          <p:cNvSpPr txBox="1">
            <a:spLocks noChangeArrowheads="1"/>
          </p:cNvSpPr>
          <p:nvPr/>
        </p:nvSpPr>
        <p:spPr bwMode="auto">
          <a:xfrm>
            <a:off x="3832225" y="1914525"/>
            <a:ext cx="197961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/>
              <a:t>FACTORES</a:t>
            </a:r>
          </a:p>
          <a:p>
            <a:r>
              <a:rPr lang="es-ES" sz="2000"/>
              <a:t>AMBIENTALES</a:t>
            </a:r>
          </a:p>
          <a:p>
            <a:r>
              <a:rPr lang="es-ES" sz="2000"/>
              <a:t>Y</a:t>
            </a:r>
          </a:p>
          <a:p>
            <a:r>
              <a:rPr lang="es-ES" sz="2000"/>
              <a:t>DIETETICOS</a:t>
            </a:r>
          </a:p>
        </p:txBody>
      </p:sp>
      <p:sp>
        <p:nvSpPr>
          <p:cNvPr id="129043" name="Text Box 19"/>
          <p:cNvSpPr txBox="1">
            <a:spLocks noChangeArrowheads="1"/>
          </p:cNvSpPr>
          <p:nvPr/>
        </p:nvSpPr>
        <p:spPr bwMode="auto">
          <a:xfrm>
            <a:off x="5795963" y="1989138"/>
            <a:ext cx="1484312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/>
              <a:t>GASTRITIS</a:t>
            </a:r>
          </a:p>
          <a:p>
            <a:r>
              <a:rPr lang="es-ES" sz="2000"/>
              <a:t>DEL</a:t>
            </a:r>
          </a:p>
          <a:p>
            <a:r>
              <a:rPr lang="es-ES" sz="2000"/>
              <a:t>CUERPO</a:t>
            </a:r>
          </a:p>
          <a:p>
            <a:r>
              <a:rPr lang="es-ES" sz="2000"/>
              <a:t>Y </a:t>
            </a:r>
          </a:p>
          <a:p>
            <a:r>
              <a:rPr lang="es-ES" sz="2000"/>
              <a:t>ANTRO</a:t>
            </a:r>
          </a:p>
        </p:txBody>
      </p:sp>
      <p:sp>
        <p:nvSpPr>
          <p:cNvPr id="129044" name="AutoShape 20"/>
          <p:cNvSpPr>
            <a:spLocks noChangeArrowheads="1"/>
          </p:cNvSpPr>
          <p:nvPr/>
        </p:nvSpPr>
        <p:spPr bwMode="auto">
          <a:xfrm>
            <a:off x="7740650" y="5300663"/>
            <a:ext cx="503238" cy="576262"/>
          </a:xfrm>
          <a:prstGeom prst="downArrow">
            <a:avLst>
              <a:gd name="adj1" fmla="val 50000"/>
              <a:gd name="adj2" fmla="val 286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29045" name="Text Box 21"/>
          <p:cNvSpPr txBox="1">
            <a:spLocks noChangeArrowheads="1"/>
          </p:cNvSpPr>
          <p:nvPr/>
        </p:nvSpPr>
        <p:spPr bwMode="auto">
          <a:xfrm>
            <a:off x="7288213" y="5875338"/>
            <a:ext cx="1457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/>
              <a:t>CANCER</a:t>
            </a:r>
          </a:p>
          <a:p>
            <a:r>
              <a:rPr lang="es-ES" sz="2000"/>
              <a:t>GASTRICO</a:t>
            </a:r>
          </a:p>
        </p:txBody>
      </p:sp>
      <p:pic>
        <p:nvPicPr>
          <p:cNvPr id="129047" name="Picture 23" descr="st_mt_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4841875"/>
            <a:ext cx="2159000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48" name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4830763"/>
            <a:ext cx="2520950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49" name="Text Box 25"/>
          <p:cNvSpPr txBox="1">
            <a:spLocks noChangeArrowheads="1"/>
          </p:cNvSpPr>
          <p:nvPr/>
        </p:nvSpPr>
        <p:spPr bwMode="auto">
          <a:xfrm>
            <a:off x="0" y="6461125"/>
            <a:ext cx="2670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 b="1">
                <a:solidFill>
                  <a:schemeClr val="tx1"/>
                </a:solidFill>
              </a:rPr>
              <a:t>Metaplasia Incompleta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RB1"/>
          <p:cNvPicPr>
            <a:picLocks noChangeAspect="1" noChangeArrowheads="1"/>
          </p:cNvPicPr>
          <p:nvPr/>
        </p:nvPicPr>
        <p:blipFill>
          <a:blip r:embed="rId2"/>
          <a:srcRect l="66660" b="50894"/>
          <a:stretch>
            <a:fillRect/>
          </a:stretch>
        </p:blipFill>
        <p:spPr bwMode="auto">
          <a:xfrm>
            <a:off x="684213" y="188913"/>
            <a:ext cx="3587750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7" name="Picture 3" descr="CRB2"/>
          <p:cNvPicPr>
            <a:picLocks noChangeAspect="1" noChangeArrowheads="1"/>
          </p:cNvPicPr>
          <p:nvPr/>
        </p:nvPicPr>
        <p:blipFill>
          <a:blip r:embed="rId3"/>
          <a:srcRect l="16063" r="50887" b="51218"/>
          <a:stretch>
            <a:fillRect/>
          </a:stretch>
        </p:blipFill>
        <p:spPr bwMode="auto">
          <a:xfrm>
            <a:off x="4932363" y="188913"/>
            <a:ext cx="3579812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8" name="Picture 4" descr="P72201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4005263"/>
            <a:ext cx="345598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5" descr="P72201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4076700"/>
            <a:ext cx="34559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0" name="Text Box 6"/>
          <p:cNvSpPr txBox="1">
            <a:spLocks noChangeArrowheads="1"/>
          </p:cNvSpPr>
          <p:nvPr/>
        </p:nvSpPr>
        <p:spPr bwMode="auto">
          <a:xfrm>
            <a:off x="4959350" y="6261100"/>
            <a:ext cx="3284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1600">
                <a:solidFill>
                  <a:srgbClr val="000000"/>
                </a:solidFill>
              </a:rPr>
              <a:t>Adenoma tubular con displasia severa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13671" name="Rectangle 7"/>
          <p:cNvSpPr>
            <a:spLocks noChangeArrowheads="1"/>
          </p:cNvSpPr>
          <p:nvPr/>
        </p:nvSpPr>
        <p:spPr bwMode="auto">
          <a:xfrm>
            <a:off x="755650" y="6189663"/>
            <a:ext cx="2423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1800" b="1" i="1" u="sng" dirty="0" smtClean="0">
                <a:solidFill>
                  <a:schemeClr val="tx1"/>
                </a:solidFill>
              </a:rPr>
              <a:t>,</a:t>
            </a:r>
            <a:endParaRPr lang="es-ES_tradnl" sz="1800" b="1" i="1" u="sng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85720" y="357166"/>
            <a:ext cx="857256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COLONOSCOPIA </a:t>
            </a:r>
            <a:endParaRPr lang="es-E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Según la extensión del examen se puede distinguir: </a:t>
            </a:r>
            <a:endParaRPr lang="es-E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s-E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2400" dirty="0">
                <a:latin typeface="Times New Roman" pitchFamily="18" charset="0"/>
                <a:cs typeface="Times New Roman" pitchFamily="18" charset="0"/>
              </a:rPr>
              <a:t> ANUSCOPIA O </a:t>
            </a:r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RECTOSCOPIA:</a:t>
            </a: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sólo 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se explora el ano o el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recto. </a:t>
            </a:r>
            <a:endParaRPr lang="es-E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2400" dirty="0">
                <a:latin typeface="Times New Roman" pitchFamily="18" charset="0"/>
                <a:cs typeface="Times New Roman" pitchFamily="18" charset="0"/>
              </a:rPr>
              <a:t> </a:t>
            </a:r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RECTOSIGMOIDOSCOPIA:</a:t>
            </a:r>
          </a:p>
          <a:p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cuando se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exploran los 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últimos 40-60 cm del intestino. </a:t>
            </a:r>
          </a:p>
          <a:p>
            <a:r>
              <a:rPr lang="es-ES" sz="2400" dirty="0">
                <a:latin typeface="Times New Roman" pitchFamily="18" charset="0"/>
                <a:cs typeface="Times New Roman" pitchFamily="18" charset="0"/>
              </a:rPr>
              <a:t> </a:t>
            </a:r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COLONOSCOPIA:</a:t>
            </a:r>
          </a:p>
          <a:p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Cuando 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se examina hasta el ciego pudiendo a veces llegarse hasta el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000" dirty="0" err="1" smtClean="0">
                <a:latin typeface="Times New Roman" pitchFamily="18" charset="0"/>
                <a:cs typeface="Times New Roman" pitchFamily="18" charset="0"/>
              </a:rPr>
              <a:t>ileon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terminal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00034" y="357166"/>
            <a:ext cx="778674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INDICACIONES  DE LA  COLONOFIBROSCOPÍA.</a:t>
            </a:r>
          </a:p>
          <a:p>
            <a:endParaRPr lang="es-ES" dirty="0" smtClean="0"/>
          </a:p>
          <a:p>
            <a:r>
              <a:rPr lang="es-ES" dirty="0" smtClean="0"/>
              <a:t> Síntomas rectales no diagnosticados </a:t>
            </a:r>
          </a:p>
          <a:p>
            <a:r>
              <a:rPr lang="es-ES" dirty="0" smtClean="0"/>
              <a:t> Hemorragia digestiva baja </a:t>
            </a:r>
          </a:p>
          <a:p>
            <a:r>
              <a:rPr lang="es-ES" dirty="0" smtClean="0"/>
              <a:t> Anemia </a:t>
            </a:r>
            <a:r>
              <a:rPr lang="es-ES" dirty="0" err="1" smtClean="0"/>
              <a:t>ferropénica</a:t>
            </a:r>
            <a:r>
              <a:rPr lang="es-ES" dirty="0" smtClean="0"/>
              <a:t> de causa no conocida </a:t>
            </a:r>
          </a:p>
          <a:p>
            <a:r>
              <a:rPr lang="es-ES" dirty="0" smtClean="0"/>
              <a:t> Enfermedad Inflamatoria intestinal </a:t>
            </a:r>
          </a:p>
          <a:p>
            <a:r>
              <a:rPr lang="es-ES" dirty="0" smtClean="0"/>
              <a:t> Sospecha de neoplasia de colon </a:t>
            </a:r>
          </a:p>
          <a:p>
            <a:r>
              <a:rPr lang="es-ES" dirty="0" smtClean="0"/>
              <a:t> Diarrea o estreñimiento crónicos </a:t>
            </a:r>
          </a:p>
          <a:p>
            <a:r>
              <a:rPr lang="es-ES" dirty="0" smtClean="0"/>
              <a:t> 	</a:t>
            </a:r>
          </a:p>
          <a:p>
            <a:r>
              <a:rPr lang="es-ES" dirty="0" smtClean="0"/>
              <a:t> Tratamiento de lesiones sangrantes </a:t>
            </a:r>
          </a:p>
          <a:p>
            <a:r>
              <a:rPr lang="es-ES" dirty="0" smtClean="0"/>
              <a:t> Extracción de cuerpos extraños </a:t>
            </a:r>
          </a:p>
          <a:p>
            <a:r>
              <a:rPr lang="es-ES" dirty="0" smtClean="0"/>
              <a:t> Dilatación de estenosis </a:t>
            </a:r>
          </a:p>
          <a:p>
            <a:r>
              <a:rPr lang="es-ES" dirty="0" smtClean="0"/>
              <a:t> </a:t>
            </a:r>
            <a:r>
              <a:rPr lang="es-ES" dirty="0" err="1" smtClean="0"/>
              <a:t>Polipectomías</a:t>
            </a:r>
            <a:r>
              <a:rPr lang="es-ES" dirty="0" smtClean="0"/>
              <a:t> </a:t>
            </a:r>
          </a:p>
          <a:p>
            <a:r>
              <a:rPr lang="es-ES" dirty="0" smtClean="0"/>
              <a:t> Descompresión de vólvulos </a:t>
            </a:r>
          </a:p>
          <a:p>
            <a:r>
              <a:rPr lang="es-ES" dirty="0" smtClean="0"/>
              <a:t> Diagnóstico y terapéutica de patologías inflamatorias o alérgicas.</a:t>
            </a:r>
          </a:p>
          <a:p>
            <a:r>
              <a:rPr lang="es-ES" dirty="0" smtClean="0"/>
              <a:t>	</a:t>
            </a:r>
            <a:endParaRPr lang="es-ES" dirty="0"/>
          </a:p>
        </p:txBody>
      </p:sp>
      <p:sp>
        <p:nvSpPr>
          <p:cNvPr id="36866" name="AutoShape 2" descr="CID:%7b336A3C53-5D82-4241-8095-834E09813EF6%7d/colitis%20eosinofílic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289" y="785794"/>
            <a:ext cx="5465967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785794"/>
            <a:ext cx="2867027" cy="2573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CuadroTexto"/>
          <p:cNvSpPr txBox="1"/>
          <p:nvPr/>
        </p:nvSpPr>
        <p:spPr>
          <a:xfrm>
            <a:off x="1928794" y="3429000"/>
            <a:ext cx="2258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Cáncer de colon </a:t>
            </a:r>
            <a:endParaRPr lang="es-E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Documents and Settings\Usuario\Mis documentos\Mis imágenes\divert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357166"/>
            <a:ext cx="2095514" cy="242889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57166"/>
            <a:ext cx="207170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8" descr="C:\Documents and Settings\Usuario\Mis documentos\Mis imágenes\divertic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0" y="357166"/>
            <a:ext cx="2357454" cy="2357454"/>
          </a:xfrm>
          <a:prstGeom prst="rect">
            <a:avLst/>
          </a:prstGeom>
          <a:noFill/>
        </p:spPr>
      </p:pic>
      <p:pic>
        <p:nvPicPr>
          <p:cNvPr id="5" name="Picture 5" descr="C:\Documents and Settings\Usuario\Mis documentos\Mis imágenes\div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357167"/>
            <a:ext cx="1041068" cy="819956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4500562" y="2928934"/>
            <a:ext cx="2435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Diverticulosis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colonica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8629" y="357166"/>
            <a:ext cx="1974479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10 Tabla"/>
          <p:cNvGraphicFramePr>
            <a:graphicFrameLocks noGrp="1"/>
          </p:cNvGraphicFramePr>
          <p:nvPr/>
        </p:nvGraphicFramePr>
        <p:xfrm>
          <a:off x="1071538" y="357166"/>
          <a:ext cx="7358114" cy="56559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3409"/>
                <a:gridCol w="1407639"/>
                <a:gridCol w="1676144"/>
                <a:gridCol w="1970922"/>
              </a:tblGrid>
              <a:tr h="506225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Métodos de 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Imágenes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utilizados  en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baseline="0" dirty="0" smtClean="0"/>
                        <a:t>gastroenterología y hepatología</a:t>
                      </a:r>
                      <a:endParaRPr lang="es-ES" sz="1400" dirty="0"/>
                    </a:p>
                  </a:txBody>
                  <a:tcPr/>
                </a:tc>
              </a:tr>
              <a:tr h="506225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Tele </a:t>
                      </a:r>
                      <a:r>
                        <a:rPr lang="es-ES" sz="1400" dirty="0" err="1" smtClean="0"/>
                        <a:t>Rx.</a:t>
                      </a:r>
                      <a:r>
                        <a:rPr lang="es-ES" sz="1400" dirty="0" smtClean="0"/>
                        <a:t> Tórax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Frente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Perfil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Lateral  izquierdo</a:t>
                      </a:r>
                      <a:endParaRPr lang="es-ES" sz="1400" dirty="0"/>
                    </a:p>
                  </a:txBody>
                  <a:tcPr/>
                </a:tc>
              </a:tr>
              <a:tr h="363091">
                <a:tc>
                  <a:txBody>
                    <a:bodyPr/>
                    <a:lstStyle/>
                    <a:p>
                      <a:r>
                        <a:rPr lang="es-ES" sz="1400" dirty="0" err="1" smtClean="0"/>
                        <a:t>Rx.</a:t>
                      </a:r>
                      <a:r>
                        <a:rPr lang="es-ES" sz="1400" dirty="0" smtClean="0"/>
                        <a:t> Abdomen 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Decúbito</a:t>
                      </a:r>
                      <a:r>
                        <a:rPr lang="es-ES" sz="1400" baseline="0" dirty="0" smtClean="0"/>
                        <a:t> S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Bipedestación 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Decúbito lateral</a:t>
                      </a:r>
                      <a:endParaRPr lang="es-ES" sz="1400" dirty="0"/>
                    </a:p>
                  </a:txBody>
                  <a:tcPr/>
                </a:tc>
              </a:tr>
              <a:tr h="289818">
                <a:tc>
                  <a:txBody>
                    <a:bodyPr/>
                    <a:lstStyle/>
                    <a:p>
                      <a:r>
                        <a:rPr lang="es-ES" sz="1400" dirty="0" err="1" smtClean="0"/>
                        <a:t>Esofagograma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Doble  C 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dirty="0"/>
                    </a:p>
                  </a:txBody>
                  <a:tcPr/>
                </a:tc>
              </a:tr>
              <a:tr h="506225">
                <a:tc>
                  <a:txBody>
                    <a:bodyPr/>
                    <a:lstStyle/>
                    <a:p>
                      <a:r>
                        <a:rPr lang="es-ES" sz="1400" dirty="0" err="1" smtClean="0"/>
                        <a:t>Rx.</a:t>
                      </a:r>
                      <a:r>
                        <a:rPr lang="es-ES" sz="1400" dirty="0" smtClean="0"/>
                        <a:t> SEGD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Doble  C 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Compresión  D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dirty="0"/>
                    </a:p>
                  </a:txBody>
                  <a:tcPr/>
                </a:tc>
              </a:tr>
              <a:tr h="506225">
                <a:tc>
                  <a:txBody>
                    <a:bodyPr/>
                    <a:lstStyle/>
                    <a:p>
                      <a:r>
                        <a:rPr lang="es-ES" sz="1400" dirty="0" err="1" smtClean="0"/>
                        <a:t>Rx</a:t>
                      </a:r>
                      <a:r>
                        <a:rPr lang="es-ES" sz="1400" dirty="0" smtClean="0"/>
                        <a:t> Tránsito Intestino delgado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Doble C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dirty="0"/>
                    </a:p>
                  </a:txBody>
                  <a:tcPr/>
                </a:tc>
              </a:tr>
              <a:tr h="506225">
                <a:tc>
                  <a:txBody>
                    <a:bodyPr/>
                    <a:lstStyle/>
                    <a:p>
                      <a:r>
                        <a:rPr lang="es-ES" sz="1400" dirty="0" err="1" smtClean="0"/>
                        <a:t>Rx</a:t>
                      </a:r>
                      <a:r>
                        <a:rPr lang="es-ES" sz="1400" dirty="0" smtClean="0"/>
                        <a:t> Colon por enema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Llenado y E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Doble  C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dirty="0"/>
                    </a:p>
                  </a:txBody>
                  <a:tcPr/>
                </a:tc>
              </a:tr>
              <a:tr h="289818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Video Endoscopía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V.EGDE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V. Colono.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V.CPRE</a:t>
                      </a:r>
                      <a:endParaRPr lang="es-ES" sz="1400" dirty="0"/>
                    </a:p>
                  </a:txBody>
                  <a:tcPr/>
                </a:tc>
              </a:tr>
              <a:tr h="506225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Cápsula endoscópica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EGDI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err="1" smtClean="0"/>
                        <a:t>Colónica</a:t>
                      </a:r>
                      <a:r>
                        <a:rPr lang="es-ES" sz="1400" dirty="0" smtClean="0"/>
                        <a:t>.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dirty="0"/>
                    </a:p>
                  </a:txBody>
                  <a:tcPr/>
                </a:tc>
              </a:tr>
              <a:tr h="506225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Ecografía.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Abdomen S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Completa de A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Y Pelvis.</a:t>
                      </a:r>
                      <a:endParaRPr lang="es-ES" sz="1400" dirty="0"/>
                    </a:p>
                  </a:txBody>
                  <a:tcPr/>
                </a:tc>
              </a:tr>
              <a:tr h="289818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Eco </a:t>
                      </a:r>
                      <a:r>
                        <a:rPr lang="es-ES" sz="1400" dirty="0" err="1" smtClean="0"/>
                        <a:t>dóppler</a:t>
                      </a:r>
                      <a:r>
                        <a:rPr lang="es-ES" sz="1400" baseline="0" dirty="0" smtClean="0"/>
                        <a:t> color.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dirty="0"/>
                    </a:p>
                  </a:txBody>
                  <a:tcPr/>
                </a:tc>
              </a:tr>
              <a:tr h="506225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T.C.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Con C. </a:t>
                      </a:r>
                      <a:r>
                        <a:rPr lang="es-ES" sz="1400" dirty="0" err="1" smtClean="0"/>
                        <a:t>I.y</a:t>
                      </a:r>
                      <a:r>
                        <a:rPr lang="es-ES" sz="1400" dirty="0" smtClean="0"/>
                        <a:t> R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Helicoidal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 err="1" smtClean="0"/>
                        <a:t>Multislice</a:t>
                      </a:r>
                      <a:r>
                        <a:rPr lang="es-ES" sz="1400" dirty="0" smtClean="0"/>
                        <a:t>.</a:t>
                      </a:r>
                      <a:endParaRPr lang="es-ES" sz="1400" dirty="0"/>
                    </a:p>
                  </a:txBody>
                  <a:tcPr/>
                </a:tc>
              </a:tr>
              <a:tr h="289818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RMI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C.   A y P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err="1" smtClean="0"/>
                        <a:t>Colangio</a:t>
                      </a:r>
                      <a:r>
                        <a:rPr lang="es-ES" sz="1400" dirty="0" smtClean="0"/>
                        <a:t> RMI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err="1" smtClean="0"/>
                        <a:t>Angio</a:t>
                      </a:r>
                      <a:r>
                        <a:rPr lang="es-ES" sz="1400" dirty="0" smtClean="0"/>
                        <a:t> RMI</a:t>
                      </a:r>
                      <a:endParaRPr lang="es-ES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3963" y="2677834"/>
            <a:ext cx="4848235" cy="2427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1214414" y="5429264"/>
            <a:ext cx="2182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Colitis ulcerosa.</a:t>
            </a:r>
            <a:endParaRPr lang="es-E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357166"/>
            <a:ext cx="2214578" cy="2265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357166"/>
            <a:ext cx="2202659" cy="222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6286512" y="571480"/>
            <a:ext cx="26084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Colitis </a:t>
            </a:r>
          </a:p>
          <a:p>
            <a:r>
              <a:rPr lang="es-ES" dirty="0" err="1" smtClean="0"/>
              <a:t>Pseudo</a:t>
            </a:r>
            <a:r>
              <a:rPr lang="es-ES" dirty="0" smtClean="0"/>
              <a:t> membranosa </a:t>
            </a:r>
          </a:p>
          <a:p>
            <a:r>
              <a:rPr lang="es-ES" dirty="0" smtClean="0"/>
              <a:t>por ATB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4426657" y="896939"/>
            <a:ext cx="338555" cy="7017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s-ES_tradnl" sz="3600">
                <a:solidFill>
                  <a:srgbClr val="FFFF00"/>
                </a:solidFill>
                <a:latin typeface="Arial Black" pitchFamily="34" charset="0"/>
                <a:cs typeface="Arial" pitchFamily="34" charset="0"/>
              </a:rPr>
              <a:t> </a:t>
            </a:r>
            <a:endParaRPr lang="es-MX" sz="3600">
              <a:solidFill>
                <a:srgbClr val="FFFF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11619" name="Picture 3" descr="barret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7334" y="3848100"/>
            <a:ext cx="3522133" cy="2971800"/>
          </a:xfrm>
          <a:prstGeom prst="rect">
            <a:avLst/>
          </a:prstGeom>
          <a:noFill/>
        </p:spPr>
      </p:pic>
      <p:pic>
        <p:nvPicPr>
          <p:cNvPr id="111620" name="Picture 4" descr="barret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933" y="133350"/>
            <a:ext cx="4267200" cy="3600450"/>
          </a:xfrm>
          <a:prstGeom prst="rect">
            <a:avLst/>
          </a:prstGeom>
          <a:noFill/>
        </p:spPr>
      </p:pic>
      <p:pic>
        <p:nvPicPr>
          <p:cNvPr id="111621" name="Picture 5" descr="barret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41333" y="133350"/>
            <a:ext cx="4267200" cy="3600450"/>
          </a:xfrm>
          <a:prstGeom prst="rect">
            <a:avLst/>
          </a:prstGeom>
          <a:noFill/>
        </p:spPr>
      </p:pic>
      <p:sp>
        <p:nvSpPr>
          <p:cNvPr id="111623" name="Text Box 7"/>
          <p:cNvSpPr txBox="1">
            <a:spLocks noChangeArrowheads="1"/>
          </p:cNvSpPr>
          <p:nvPr/>
        </p:nvSpPr>
        <p:spPr bwMode="auto">
          <a:xfrm>
            <a:off x="4267200" y="4343401"/>
            <a:ext cx="43588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400" dirty="0">
                <a:latin typeface="Times New Roman" pitchFamily="18" charset="0"/>
                <a:cs typeface="Times New Roman" pitchFamily="18" charset="0"/>
              </a:rPr>
              <a:t>Carcinoma en Esófago de </a:t>
            </a:r>
            <a:r>
              <a:rPr lang="es-ES" sz="2400" dirty="0" err="1">
                <a:latin typeface="Times New Roman" pitchFamily="18" charset="0"/>
                <a:cs typeface="Times New Roman" pitchFamily="18" charset="0"/>
              </a:rPr>
              <a:t>Barrett</a:t>
            </a:r>
            <a:r>
              <a:rPr lang="es-E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572000" y="5500702"/>
            <a:ext cx="295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Video eco endoscopía.</a:t>
            </a:r>
            <a:endParaRPr lang="es-E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76012"/>
            <a:ext cx="2791327" cy="2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571480"/>
            <a:ext cx="2662257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3214678" y="3357562"/>
            <a:ext cx="2130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Linfoma intestinal.</a:t>
            </a:r>
            <a:endParaRPr lang="es-E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3786190"/>
            <a:ext cx="2624137" cy="264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66" y="3786190"/>
            <a:ext cx="2728912" cy="269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2857488" y="142852"/>
            <a:ext cx="3017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 smtClean="0">
                <a:latin typeface="Times New Roman" pitchFamily="18" charset="0"/>
                <a:cs typeface="Times New Roman" pitchFamily="18" charset="0"/>
              </a:rPr>
              <a:t>Endocápsula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 endoscópica. </a:t>
            </a:r>
            <a:endParaRPr lang="es-E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8941" y="154878"/>
            <a:ext cx="6230344" cy="65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078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28596" y="214290"/>
            <a:ext cx="821537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u="sng" dirty="0" smtClean="0"/>
              <a:t>ECOGRAFIA</a:t>
            </a: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Utiliza ondas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ultrasonido.</a:t>
            </a: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Permite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realizar de forma simultánea intervenciones como drenaje de abscesos o tomas de biopsias, ya que hace posible dirigir las punciones a las zonas precisas de forma segura. </a:t>
            </a:r>
            <a:endParaRPr lang="es-E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También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permite examinar el flujo dentro de los vasos sanguíneos a través de una ecografía especial llamada ecografía-</a:t>
            </a:r>
            <a:r>
              <a:rPr lang="es-ES" sz="2000" dirty="0" err="1" smtClean="0">
                <a:latin typeface="Times New Roman" pitchFamily="18" charset="0"/>
                <a:cs typeface="Times New Roman" pitchFamily="18" charset="0"/>
              </a:rPr>
              <a:t>doppler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Permite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observar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hígado,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vesícula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biliar,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páncreas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bazo,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riñones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y la vejiga. </a:t>
            </a:r>
            <a:endParaRPr lang="es-E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También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permite ver la aorta abdominal y detectar la presencia de líquido entre los distintos órganos.</a:t>
            </a:r>
          </a:p>
          <a:p>
            <a:r>
              <a:rPr lang="es-ES" sz="2000" u="sng" dirty="0" smtClean="0">
                <a:latin typeface="Times New Roman" pitchFamily="18" charset="0"/>
                <a:cs typeface="Times New Roman" pitchFamily="18" charset="0"/>
              </a:rPr>
              <a:t>Ventajas</a:t>
            </a:r>
            <a:r>
              <a:rPr lang="es-ES" sz="2000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s-ES" sz="2000" dirty="0" err="1" smtClean="0">
                <a:latin typeface="Times New Roman" pitchFamily="18" charset="0"/>
                <a:cs typeface="Times New Roman" pitchFamily="18" charset="0"/>
              </a:rPr>
              <a:t>Economico</a:t>
            </a:r>
            <a:endParaRPr lang="es-E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s-ES" sz="2000" dirty="0" err="1" smtClean="0">
                <a:latin typeface="Times New Roman" pitchFamily="18" charset="0"/>
                <a:cs typeface="Times New Roman" pitchFamily="18" charset="0"/>
              </a:rPr>
              <a:t>Facil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Disponibilidad</a:t>
            </a: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- No utiliza </a:t>
            </a:r>
            <a:r>
              <a:rPr lang="es-ES" sz="2000" dirty="0" err="1" smtClean="0">
                <a:latin typeface="Times New Roman" pitchFamily="18" charset="0"/>
                <a:cs typeface="Times New Roman" pitchFamily="18" charset="0"/>
              </a:rPr>
              <a:t>radiacion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s-E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s-AR" sz="2000" dirty="0" smtClean="0">
                <a:latin typeface="Times New Roman" pitchFamily="18" charset="0"/>
                <a:cs typeface="Times New Roman" pitchFamily="18" charset="0"/>
              </a:rPr>
              <a:t>Permite determinar si un elemento es sólido o líquido</a:t>
            </a:r>
          </a:p>
          <a:p>
            <a:pPr>
              <a:buFontTx/>
              <a:buChar char="-"/>
            </a:pPr>
            <a:r>
              <a:rPr lang="es-AR" sz="2000" dirty="0" smtClean="0">
                <a:latin typeface="Times New Roman" pitchFamily="18" charset="0"/>
                <a:cs typeface="Times New Roman" pitchFamily="18" charset="0"/>
              </a:rPr>
              <a:t>Informa </a:t>
            </a:r>
            <a:r>
              <a:rPr lang="es-AR" sz="2000" dirty="0" smtClean="0">
                <a:latin typeface="Times New Roman" pitchFamily="18" charset="0"/>
                <a:cs typeface="Times New Roman" pitchFamily="18" charset="0"/>
              </a:rPr>
              <a:t>sobre la profundidad del elemento</a:t>
            </a:r>
          </a:p>
          <a:p>
            <a:pPr>
              <a:buFontTx/>
              <a:buChar char="-"/>
            </a:pPr>
            <a:r>
              <a:rPr lang="es-ES" sz="2000" u="sng" dirty="0" smtClean="0">
                <a:latin typeface="Times New Roman" pitchFamily="18" charset="0"/>
                <a:cs typeface="Times New Roman" pitchFamily="18" charset="0"/>
              </a:rPr>
              <a:t>Desventajas</a:t>
            </a:r>
            <a:r>
              <a:rPr lang="es-ES" sz="2000" u="sng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- Operador dependiente</a:t>
            </a:r>
            <a:endParaRPr lang="es-E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60467" y="2338252"/>
            <a:ext cx="79454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8800" b="1" u="sng" dirty="0" smtClean="0">
                <a:solidFill>
                  <a:schemeClr val="accent2"/>
                </a:solidFill>
              </a:rPr>
              <a:t>VIAS BILIARES</a:t>
            </a:r>
            <a:endParaRPr lang="es-AR" sz="8800" b="1" u="sng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27859" y="174563"/>
            <a:ext cx="35205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 smtClean="0"/>
              <a:t>Colecistitis aguda-Colelitiasis</a:t>
            </a:r>
            <a:endParaRPr lang="es-AR" dirty="0"/>
          </a:p>
        </p:txBody>
      </p:sp>
      <p:sp>
        <p:nvSpPr>
          <p:cNvPr id="3" name="2 Rectángulo"/>
          <p:cNvSpPr/>
          <p:nvPr/>
        </p:nvSpPr>
        <p:spPr>
          <a:xfrm>
            <a:off x="0" y="644660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/>
              <a:t>La evaluación radiográfica de la colecistitis aguda debe efectuarse primero con radiografías simples del abdomen y del tórax. En caso de que exista una colecistitis enfisematosa la existencia de gas en la vesícula biliar es patognomónico. </a:t>
            </a:r>
          </a:p>
          <a:p>
            <a:r>
              <a:rPr lang="es-AR" dirty="0" smtClean="0"/>
              <a:t>Los cálculos </a:t>
            </a:r>
            <a:r>
              <a:rPr lang="es-AR" dirty="0" smtClean="0"/>
              <a:t>radio opacos </a:t>
            </a:r>
            <a:r>
              <a:rPr lang="es-AR" dirty="0" smtClean="0"/>
              <a:t>también pueden ser visualizados. </a:t>
            </a:r>
          </a:p>
          <a:p>
            <a:r>
              <a:rPr lang="es-AR" dirty="0" smtClean="0"/>
              <a:t>(entre el 10 y el 15 % de los cálculos</a:t>
            </a:r>
          </a:p>
          <a:p>
            <a:r>
              <a:rPr lang="es-AR" dirty="0" smtClean="0"/>
              <a:t> biliares contienen el suficiente calcio para ser </a:t>
            </a:r>
            <a:r>
              <a:rPr lang="es-AR" dirty="0" smtClean="0"/>
              <a:t>radio opacos</a:t>
            </a:r>
            <a:r>
              <a:rPr lang="es-AR" dirty="0" smtClean="0"/>
              <a:t>)</a:t>
            </a:r>
            <a:endParaRPr lang="es-AR" dirty="0"/>
          </a:p>
        </p:txBody>
      </p:sp>
      <p:pic>
        <p:nvPicPr>
          <p:cNvPr id="4" name="Imagen 5" descr="C:\Users\EMI\Pictures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2643182"/>
            <a:ext cx="2357649" cy="4000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500034" y="5286388"/>
            <a:ext cx="3928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La </a:t>
            </a:r>
            <a:r>
              <a:rPr lang="es-AR" dirty="0" err="1" smtClean="0"/>
              <a:t>colecistografia</a:t>
            </a:r>
            <a:r>
              <a:rPr lang="es-AR" dirty="0" smtClean="0"/>
              <a:t> oral quedo desplazada por el uso de la </a:t>
            </a:r>
            <a:r>
              <a:rPr lang="es-AR" dirty="0" err="1" smtClean="0"/>
              <a:t>ecografia</a:t>
            </a:r>
            <a:r>
              <a:rPr lang="es-AR" dirty="0" smtClean="0"/>
              <a:t> en la actualidad.</a:t>
            </a:r>
            <a:endParaRPr lang="es-AR" dirty="0"/>
          </a:p>
        </p:txBody>
      </p:sp>
      <p:pic>
        <p:nvPicPr>
          <p:cNvPr id="7" name="Imagen 4" descr="C:\Users\EMI\Pictures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858" y="2643182"/>
            <a:ext cx="2581944" cy="251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www.ecodigest.net/admin/upfiles/atlas/atlas_ecodigest/abdomen/12_3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714620"/>
            <a:ext cx="3143272" cy="3139516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117566" y="169205"/>
            <a:ext cx="902643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/>
              <a:t>La ecografía presenta alta especificidad y sensibilidad. La exploración puede mostrar la existencia de :</a:t>
            </a:r>
          </a:p>
          <a:p>
            <a:pPr>
              <a:buFont typeface="Arial" pitchFamily="34" charset="0"/>
              <a:buChar char="•"/>
            </a:pPr>
            <a:r>
              <a:rPr lang="es-AR" dirty="0" smtClean="0"/>
              <a:t>Demostración de la litiasis biliar con sombra acústica posterior</a:t>
            </a:r>
          </a:p>
          <a:p>
            <a:pPr>
              <a:buFont typeface="Arial" pitchFamily="34" charset="0"/>
              <a:buChar char="•"/>
            </a:pPr>
            <a:r>
              <a:rPr lang="es-AR" dirty="0" smtClean="0"/>
              <a:t>Engrosamiento de la pared mayor a 4 mm</a:t>
            </a:r>
          </a:p>
          <a:p>
            <a:pPr>
              <a:buFont typeface="Arial" pitchFamily="34" charset="0"/>
              <a:buChar char="•"/>
            </a:pPr>
            <a:r>
              <a:rPr lang="es-AR" dirty="0" smtClean="0"/>
              <a:t>Distensión vesicular con banda hipogénica central</a:t>
            </a:r>
          </a:p>
          <a:p>
            <a:pPr>
              <a:buFont typeface="Arial" pitchFamily="34" charset="0"/>
              <a:buChar char="•"/>
            </a:pPr>
            <a:r>
              <a:rPr lang="es-AR" dirty="0" smtClean="0"/>
              <a:t>Presencia de barro biliar</a:t>
            </a:r>
          </a:p>
          <a:p>
            <a:pPr>
              <a:buFont typeface="Arial" pitchFamily="34" charset="0"/>
              <a:buChar char="•"/>
            </a:pPr>
            <a:r>
              <a:rPr lang="es-AR" dirty="0" smtClean="0"/>
              <a:t>Colecciones liquidas </a:t>
            </a:r>
            <a:r>
              <a:rPr lang="es-AR" dirty="0" err="1" smtClean="0"/>
              <a:t>pericolicísticas</a:t>
            </a:r>
            <a:r>
              <a:rPr lang="es-AR" dirty="0" smtClean="0"/>
              <a:t>, indicativas de perforación</a:t>
            </a:r>
          </a:p>
          <a:p>
            <a:pPr>
              <a:buFont typeface="Arial" pitchFamily="34" charset="0"/>
              <a:buChar char="•"/>
            </a:pPr>
            <a:r>
              <a:rPr lang="es-AR" dirty="0" smtClean="0"/>
              <a:t>Murphy ecográfico (dolor del paciente con el </a:t>
            </a:r>
            <a:r>
              <a:rPr lang="es-AR" dirty="0" err="1" smtClean="0"/>
              <a:t>trasductor</a:t>
            </a:r>
            <a:r>
              <a:rPr lang="es-AR" dirty="0" smtClean="0"/>
              <a:t> situado en el hipocondrio derecho)</a:t>
            </a:r>
            <a:endParaRPr lang="es-AR" dirty="0"/>
          </a:p>
        </p:txBody>
      </p:sp>
      <p:sp>
        <p:nvSpPr>
          <p:cNvPr id="5" name="4 CuadroTexto"/>
          <p:cNvSpPr txBox="1"/>
          <p:nvPr/>
        </p:nvSpPr>
        <p:spPr>
          <a:xfrm>
            <a:off x="5000628" y="2643182"/>
            <a:ext cx="3213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A destacar: la ecografía no visualiza con precisión los </a:t>
            </a:r>
            <a:r>
              <a:rPr lang="es-AR" dirty="0" err="1" smtClean="0"/>
              <a:t>litos</a:t>
            </a:r>
            <a:r>
              <a:rPr lang="es-AR" dirty="0" smtClean="0"/>
              <a:t> ubicados en el cístico.</a:t>
            </a:r>
            <a:endParaRPr lang="es-AR" dirty="0"/>
          </a:p>
        </p:txBody>
      </p:sp>
      <p:pic>
        <p:nvPicPr>
          <p:cNvPr id="58374" name="Picture 6" descr="Colecistitis aguda. Marcado engrosamiento de la pared vesicular con banda hipogecónica centra. Vesícula poco distendida, probablemente por tratarse de una vesícula escleroatrófica. Cálculo en el infundíbu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3527365"/>
            <a:ext cx="3120073" cy="31163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radiologyinfo.org/photocat/popup/cholecystitis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175" y="535577"/>
            <a:ext cx="3742283" cy="5108001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4849586" y="1358537"/>
            <a:ext cx="26452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TAC: Se indica generalmente ante la ausencia de </a:t>
            </a:r>
            <a:r>
              <a:rPr lang="es-AR" dirty="0" err="1" smtClean="0"/>
              <a:t>litos</a:t>
            </a:r>
            <a:r>
              <a:rPr lang="es-AR" dirty="0" smtClean="0"/>
              <a:t> en la ecografía en un paciente con </a:t>
            </a:r>
            <a:r>
              <a:rPr lang="es-AR" dirty="0" err="1" smtClean="0"/>
              <a:t>clinica</a:t>
            </a:r>
            <a:r>
              <a:rPr lang="es-AR" dirty="0" smtClean="0"/>
              <a:t>.</a:t>
            </a:r>
            <a:endParaRPr lang="es-AR" dirty="0"/>
          </a:p>
        </p:txBody>
      </p:sp>
      <p:sp>
        <p:nvSpPr>
          <p:cNvPr id="4" name="3 CuadroTexto"/>
          <p:cNvSpPr txBox="1"/>
          <p:nvPr/>
        </p:nvSpPr>
        <p:spPr>
          <a:xfrm>
            <a:off x="4653644" y="5316583"/>
            <a:ext cx="3468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Se observa la vesícula aumentada de tamaño y con paredes </a:t>
            </a:r>
            <a:r>
              <a:rPr lang="es-AR" dirty="0" err="1" smtClean="0"/>
              <a:t>edematizadas</a:t>
            </a:r>
            <a:r>
              <a:rPr lang="es-AR" dirty="0" smtClean="0"/>
              <a:t>.</a:t>
            </a:r>
            <a:endParaRPr lang="es-A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382089" y="222068"/>
            <a:ext cx="2419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VESÍCULA DE PORCELANA</a:t>
            </a:r>
            <a:endParaRPr lang="es-AR" dirty="0"/>
          </a:p>
        </p:txBody>
      </p:sp>
      <p:pic>
        <p:nvPicPr>
          <p:cNvPr id="7" name="Picture 2" descr="http://upload.wikimedia.org/wikipedia/commons/d/d0/Porcelain_gallblad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3177" y="300963"/>
            <a:ext cx="3794760" cy="6256593"/>
          </a:xfrm>
          <a:prstGeom prst="rect">
            <a:avLst/>
          </a:prstGeom>
          <a:noFill/>
        </p:spPr>
      </p:pic>
      <p:pic>
        <p:nvPicPr>
          <p:cNvPr id="8" name="Imagen 7" descr="C:\Users\EMI\Pictures\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589" y="3490443"/>
            <a:ext cx="3448731" cy="319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n 8" descr="C:\Users\EMI\Pictures\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537" y="836024"/>
            <a:ext cx="3486017" cy="2495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00034" y="357166"/>
            <a:ext cx="82153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latin typeface="Times New Roman" pitchFamily="18" charset="0"/>
                <a:cs typeface="Times New Roman" pitchFamily="18" charset="0"/>
              </a:rPr>
              <a:t>RADIOGRAFIA DE TORAX :  Normal.</a:t>
            </a:r>
          </a:p>
          <a:p>
            <a:r>
              <a:rPr lang="es-E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Que debemos  analizar ? :</a:t>
            </a:r>
          </a:p>
          <a:p>
            <a:endParaRPr lang="es-E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428605"/>
            <a:ext cx="2714644" cy="3010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Rectángulo"/>
          <p:cNvSpPr/>
          <p:nvPr/>
        </p:nvSpPr>
        <p:spPr>
          <a:xfrm>
            <a:off x="5857884" y="3571876"/>
            <a:ext cx="2424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Rx.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Tórax frente normal</a:t>
            </a:r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" y="2037806"/>
            <a:ext cx="9143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8800" b="1" u="sng" dirty="0" smtClean="0">
                <a:solidFill>
                  <a:schemeClr val="accent2"/>
                </a:solidFill>
              </a:rPr>
              <a:t>HÍGADO</a:t>
            </a:r>
            <a:endParaRPr lang="es-AR" sz="8800" b="1" u="sng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69624" y="214766"/>
            <a:ext cx="2383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 smtClean="0"/>
              <a:t>CIRROSIS HEPÁTICA</a:t>
            </a:r>
            <a:endParaRPr lang="es-AR" dirty="0"/>
          </a:p>
        </p:txBody>
      </p:sp>
      <p:pic>
        <p:nvPicPr>
          <p:cNvPr id="60418" name="Picture 2" descr="Fotografía de cirrosis hepáti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1426558"/>
            <a:ext cx="2610979" cy="2571160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0" y="574153"/>
            <a:ext cx="6858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/>
              <a:t>En la tomografía se presenta una heterogeneidad difusa en la captación </a:t>
            </a:r>
          </a:p>
          <a:p>
            <a:r>
              <a:rPr lang="es-AR" dirty="0" smtClean="0"/>
              <a:t>Hepática de la sustancia de contraste (Tc 99)en más del 90 % de los casos. </a:t>
            </a:r>
          </a:p>
          <a:p>
            <a:r>
              <a:rPr lang="es-AR" dirty="0" smtClean="0"/>
              <a:t>Además, la captación hepática global está disminuida.</a:t>
            </a:r>
            <a:endParaRPr lang="es-AR" dirty="0"/>
          </a:p>
        </p:txBody>
      </p:sp>
      <p:pic>
        <p:nvPicPr>
          <p:cNvPr id="60420" name="Picture 4" descr="http://www.ecodigest.net/revista/numeros/num_1/img/ed_1_2_tabla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3486" y="4127864"/>
            <a:ext cx="3350719" cy="2061982"/>
          </a:xfrm>
          <a:prstGeom prst="rect">
            <a:avLst/>
          </a:prstGeom>
          <a:noFill/>
        </p:spPr>
      </p:pic>
      <p:pic>
        <p:nvPicPr>
          <p:cNvPr id="60422" name="Picture 6" descr="Fig 2: Corte longitudinal del lóbulo hepático izquierdo donde se aprecia un parénquima heterogéneo  y superficie irregular en un paciente con cirrosis hepática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2112" y="4180115"/>
            <a:ext cx="2608158" cy="2478542"/>
          </a:xfrm>
          <a:prstGeom prst="rect">
            <a:avLst/>
          </a:prstGeom>
          <a:noFill/>
        </p:spPr>
      </p:pic>
      <p:pic>
        <p:nvPicPr>
          <p:cNvPr id="60424" name="Picture 8" descr="Fig 1. Superficie hepática. Corte a nivel del lóbulo hepático derecho en el que se muestra un patrón heterogéneo y una superficie irregular con refuerzo capsular en un paciente con cirrosis hepática. La presencia de ascitis facilita la identificación de la irregularidad de la superficie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93177"/>
            <a:ext cx="2639091" cy="2495142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/>
        </p:nvSpPr>
        <p:spPr>
          <a:xfrm>
            <a:off x="0" y="2008390"/>
            <a:ext cx="543741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/>
              <a:t>En la ecografía se produce un aumento difuso de la </a:t>
            </a:r>
            <a:r>
              <a:rPr lang="es-AR" dirty="0" err="1" smtClean="0"/>
              <a:t>ecogenicidad</a:t>
            </a:r>
            <a:r>
              <a:rPr lang="es-AR" dirty="0" smtClean="0"/>
              <a:t> hepática, el llamado hígado «brillante», junto a alteraciones en el tamaño y forma hepáticos. Es característico el aumento del lóbulo caudado respecto al lóbulo derecho. En casos avanzados, el hígado está notablemente disminuido de tamaño.</a:t>
            </a:r>
            <a:endParaRPr lang="es-A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2285992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600" dirty="0" smtClean="0"/>
              <a:t>El </a:t>
            </a:r>
            <a:r>
              <a:rPr lang="es-AR" sz="1600" dirty="0" err="1" smtClean="0"/>
              <a:t>hepatocarcinoma</a:t>
            </a:r>
            <a:r>
              <a:rPr lang="es-AR" sz="1600" dirty="0" smtClean="0"/>
              <a:t> tiene una estrecha gran asociación a la cirrosis. Los hallazgos en TAC incluyen:</a:t>
            </a:r>
          </a:p>
          <a:p>
            <a:pPr>
              <a:buFont typeface="Arial" pitchFamily="34" charset="0"/>
              <a:buChar char="•"/>
            </a:pPr>
            <a:r>
              <a:rPr lang="es-AR" sz="1600" dirty="0" smtClean="0"/>
              <a:t> lesiones de gran tamaño, solitarias o en pequeño número, con una densidad generalmente inferior, aunque muy próxima, a la del parénquima hepático normal</a:t>
            </a:r>
          </a:p>
          <a:p>
            <a:pPr>
              <a:buFont typeface="Arial" pitchFamily="34" charset="0"/>
              <a:buChar char="•"/>
            </a:pPr>
            <a:r>
              <a:rPr lang="es-AR" sz="1600" dirty="0" smtClean="0"/>
              <a:t>Una tendencia a alterar el contorno hepático proyectándose más allá de la superficie hepática y un patrón irregular de </a:t>
            </a:r>
            <a:r>
              <a:rPr lang="es-AR" sz="1600" dirty="0" err="1" smtClean="0"/>
              <a:t>opacificación</a:t>
            </a:r>
            <a:r>
              <a:rPr lang="es-AR" sz="1600" dirty="0" smtClean="0"/>
              <a:t> después de la embolada de contraste, tendiendo a hacerse </a:t>
            </a:r>
            <a:r>
              <a:rPr lang="es-AR" sz="1600" dirty="0" err="1" smtClean="0"/>
              <a:t>isodenso</a:t>
            </a:r>
            <a:r>
              <a:rPr lang="es-AR" sz="1600" dirty="0" smtClean="0"/>
              <a:t> con el parénquima hepático normal en el tiempo transcurrido después de la inyección.</a:t>
            </a:r>
            <a:endParaRPr lang="es-AR" sz="1600" dirty="0"/>
          </a:p>
        </p:txBody>
      </p:sp>
      <p:sp>
        <p:nvSpPr>
          <p:cNvPr id="4" name="3 Rectángulo"/>
          <p:cNvSpPr/>
          <p:nvPr/>
        </p:nvSpPr>
        <p:spPr>
          <a:xfrm>
            <a:off x="0" y="4286256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/>
              <a:t> </a:t>
            </a:r>
            <a:r>
              <a:rPr lang="es-AR" sz="1600" dirty="0" smtClean="0"/>
              <a:t>En cambio, las metástasis generalmente son lesiones de menor densidad que el parénquima hepático, pero un margen</a:t>
            </a:r>
          </a:p>
          <a:p>
            <a:r>
              <a:rPr lang="es-AR" sz="1600" dirty="0" smtClean="0"/>
              <a:t>relativamente nítido. </a:t>
            </a:r>
            <a:endParaRPr lang="es-AR" sz="1600" dirty="0"/>
          </a:p>
        </p:txBody>
      </p:sp>
      <p:sp>
        <p:nvSpPr>
          <p:cNvPr id="5" name="4 Rectángulo"/>
          <p:cNvSpPr/>
          <p:nvPr/>
        </p:nvSpPr>
        <p:spPr>
          <a:xfrm>
            <a:off x="0" y="285728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600" dirty="0" smtClean="0"/>
              <a:t>El hallazgo característico y más constante es el aumento de la </a:t>
            </a:r>
            <a:r>
              <a:rPr lang="es-AR" sz="1600" dirty="0" err="1" smtClean="0"/>
              <a:t>ecogenicidad</a:t>
            </a:r>
            <a:r>
              <a:rPr lang="es-AR" sz="1600" dirty="0" smtClean="0"/>
              <a:t> hepática y se debe al depósito de grasa en los hepatocitos. Dependiendo del número de hepatocitos con grasa, este depósito puede ser leve (&lt;33%), moderado (33-66%) o severo (&gt;66%). Esta </a:t>
            </a:r>
            <a:r>
              <a:rPr lang="es-AR" sz="1600" dirty="0" err="1" smtClean="0"/>
              <a:t>hiperecogenicidad</a:t>
            </a:r>
            <a:r>
              <a:rPr lang="es-AR" sz="1600" dirty="0" smtClean="0"/>
              <a:t> es de grano fino muy denso lo que confiere al hígado un aspecto “brillante”. Otros hallazgos que pueden encontrarse en la </a:t>
            </a:r>
            <a:r>
              <a:rPr lang="es-AR" sz="1600" dirty="0" err="1" smtClean="0"/>
              <a:t>esteatosis</a:t>
            </a:r>
            <a:r>
              <a:rPr lang="es-AR" sz="1600" dirty="0" smtClean="0"/>
              <a:t> hepática son una disminución en la visualización de los vasos </a:t>
            </a:r>
            <a:r>
              <a:rPr lang="es-AR" sz="1600" dirty="0" err="1" smtClean="0"/>
              <a:t>intrahepáticos</a:t>
            </a:r>
            <a:r>
              <a:rPr lang="es-AR" sz="1600" dirty="0" smtClean="0"/>
              <a:t> y del diafragma y una atenuación posterior del sonido.</a:t>
            </a:r>
            <a:endParaRPr lang="es-AR" sz="1600" dirty="0"/>
          </a:p>
        </p:txBody>
      </p:sp>
      <p:sp>
        <p:nvSpPr>
          <p:cNvPr id="6" name="5 CuadroTexto"/>
          <p:cNvSpPr txBox="1"/>
          <p:nvPr/>
        </p:nvSpPr>
        <p:spPr>
          <a:xfrm>
            <a:off x="0" y="0"/>
            <a:ext cx="2841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 smtClean="0"/>
              <a:t>ESTEATOSIS HEPATICA</a:t>
            </a:r>
            <a:endParaRPr lang="es-AR" sz="1600" dirty="0"/>
          </a:p>
        </p:txBody>
      </p:sp>
      <p:sp>
        <p:nvSpPr>
          <p:cNvPr id="7" name="6 CuadroTexto"/>
          <p:cNvSpPr txBox="1"/>
          <p:nvPr/>
        </p:nvSpPr>
        <p:spPr>
          <a:xfrm>
            <a:off x="0" y="1998617"/>
            <a:ext cx="2214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   </a:t>
            </a:r>
            <a:r>
              <a:rPr lang="es-AR" sz="1600" dirty="0" smtClean="0"/>
              <a:t>CA HEPATICO</a:t>
            </a:r>
            <a:endParaRPr lang="es-AR" sz="1600" dirty="0"/>
          </a:p>
        </p:txBody>
      </p:sp>
      <p:pic>
        <p:nvPicPr>
          <p:cNvPr id="62470" name="Picture 6" descr="http://escuela.med.puc.cl/publ/atlasradiologia/data/patologia/img/hhptma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143511"/>
            <a:ext cx="1413040" cy="1714489"/>
          </a:xfrm>
          <a:prstGeom prst="rect">
            <a:avLst/>
          </a:prstGeom>
          <a:noFill/>
        </p:spPr>
      </p:pic>
      <p:pic>
        <p:nvPicPr>
          <p:cNvPr id="62472" name="Picture 8" descr="http://escuela.med.puc.cl/publ/atlasradiologia/data/patologia/img/hhptma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5190190"/>
            <a:ext cx="1590072" cy="1667810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5572132" y="5380672"/>
            <a:ext cx="32861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/>
              <a:t>áreas </a:t>
            </a:r>
            <a:r>
              <a:rPr lang="es-AR" dirty="0" err="1" smtClean="0"/>
              <a:t>hipodensas</a:t>
            </a:r>
            <a:r>
              <a:rPr lang="es-AR" dirty="0" smtClean="0"/>
              <a:t> por metamorfosis grasa, encapsulado, con nódulos satélites y metástasis en el LI.</a:t>
            </a:r>
            <a:endParaRPr lang="es-A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169817"/>
            <a:ext cx="248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QUISTES HEPATICOS</a:t>
            </a:r>
            <a:endParaRPr lang="es-AR" dirty="0"/>
          </a:p>
        </p:txBody>
      </p:sp>
      <p:sp>
        <p:nvSpPr>
          <p:cNvPr id="3" name="2 CuadroTexto"/>
          <p:cNvSpPr txBox="1"/>
          <p:nvPr/>
        </p:nvSpPr>
        <p:spPr>
          <a:xfrm>
            <a:off x="0" y="718458"/>
            <a:ext cx="27627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Ecografía: </a:t>
            </a:r>
          </a:p>
          <a:p>
            <a:pPr>
              <a:buFont typeface="Arial" pitchFamily="34" charset="0"/>
              <a:buChar char="•"/>
            </a:pPr>
            <a:r>
              <a:rPr lang="es-AR" dirty="0" smtClean="0"/>
              <a:t> Imagen </a:t>
            </a:r>
            <a:r>
              <a:rPr lang="es-AR" dirty="0" err="1" smtClean="0"/>
              <a:t>aneicoica</a:t>
            </a:r>
            <a:endParaRPr lang="es-AR" dirty="0" smtClean="0"/>
          </a:p>
          <a:p>
            <a:pPr>
              <a:buFont typeface="Arial" pitchFamily="34" charset="0"/>
              <a:buChar char="•"/>
            </a:pPr>
            <a:r>
              <a:rPr lang="es-AR" dirty="0" smtClean="0"/>
              <a:t>Contornos lisos</a:t>
            </a:r>
          </a:p>
          <a:p>
            <a:pPr>
              <a:buFont typeface="Arial" pitchFamily="34" charset="0"/>
              <a:buChar char="•"/>
            </a:pPr>
            <a:r>
              <a:rPr lang="es-AR" dirty="0" smtClean="0"/>
              <a:t>Paredes imperceptibles</a:t>
            </a:r>
          </a:p>
          <a:p>
            <a:pPr>
              <a:buFont typeface="Arial" pitchFamily="34" charset="0"/>
              <a:buChar char="•"/>
            </a:pPr>
            <a:r>
              <a:rPr lang="es-AR" dirty="0" smtClean="0"/>
              <a:t>Sin tabiques</a:t>
            </a:r>
          </a:p>
          <a:p>
            <a:pPr>
              <a:buFont typeface="Arial" pitchFamily="34" charset="0"/>
              <a:buChar char="•"/>
            </a:pPr>
            <a:r>
              <a:rPr lang="es-AR" dirty="0" smtClean="0"/>
              <a:t>Sin calcificaciones</a:t>
            </a:r>
          </a:p>
          <a:p>
            <a:pPr>
              <a:buFont typeface="Arial" pitchFamily="34" charset="0"/>
              <a:buChar char="•"/>
            </a:pPr>
            <a:r>
              <a:rPr lang="es-AR" dirty="0" smtClean="0"/>
              <a:t>Sin refuerzo acústico posterior</a:t>
            </a:r>
            <a:endParaRPr lang="es-AR" dirty="0"/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258" y="3500437"/>
            <a:ext cx="2468199" cy="308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4359728" y="770707"/>
            <a:ext cx="25668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TAC:</a:t>
            </a:r>
          </a:p>
          <a:p>
            <a:pPr>
              <a:buFont typeface="Arial" pitchFamily="34" charset="0"/>
              <a:buChar char="•"/>
            </a:pPr>
            <a:r>
              <a:rPr lang="es-AR" dirty="0" smtClean="0"/>
              <a:t>Lesión bien definida</a:t>
            </a:r>
          </a:p>
          <a:p>
            <a:pPr>
              <a:buFont typeface="Arial" pitchFamily="34" charset="0"/>
              <a:buChar char="•"/>
            </a:pPr>
            <a:r>
              <a:rPr lang="es-AR" dirty="0" smtClean="0"/>
              <a:t>Paredes delgadas o regulares</a:t>
            </a:r>
          </a:p>
          <a:p>
            <a:pPr>
              <a:buFont typeface="Arial" pitchFamily="34" charset="0"/>
              <a:buChar char="•"/>
            </a:pPr>
            <a:r>
              <a:rPr lang="es-AR" dirty="0" smtClean="0"/>
              <a:t>Sin estructuras internas</a:t>
            </a:r>
          </a:p>
          <a:p>
            <a:pPr>
              <a:buFont typeface="Arial" pitchFamily="34" charset="0"/>
              <a:buChar char="•"/>
            </a:pPr>
            <a:r>
              <a:rPr lang="es-AR" dirty="0" smtClean="0"/>
              <a:t>Sin reforzamiento posterior</a:t>
            </a:r>
          </a:p>
          <a:p>
            <a:pPr>
              <a:buFont typeface="Arial" pitchFamily="34" charset="0"/>
              <a:buChar char="•"/>
            </a:pPr>
            <a:endParaRPr lang="es-AR" dirty="0"/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1383" y="3377869"/>
            <a:ext cx="2959575" cy="316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" y="2024743"/>
            <a:ext cx="9143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8800" b="1" dirty="0" smtClean="0">
                <a:solidFill>
                  <a:schemeClr val="accent2"/>
                </a:solidFill>
              </a:rPr>
              <a:t>PÁNCREAS</a:t>
            </a:r>
            <a:endParaRPr lang="es-AR" sz="88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64523" y="0"/>
            <a:ext cx="4477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PANCREATITIS</a:t>
            </a:r>
            <a:endParaRPr lang="es-AR" dirty="0"/>
          </a:p>
        </p:txBody>
      </p:sp>
      <p:sp>
        <p:nvSpPr>
          <p:cNvPr id="3" name="2 CuadroTexto"/>
          <p:cNvSpPr txBox="1"/>
          <p:nvPr/>
        </p:nvSpPr>
        <p:spPr>
          <a:xfrm>
            <a:off x="0" y="679269"/>
            <a:ext cx="70441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RX </a:t>
            </a:r>
            <a:r>
              <a:rPr lang="es-AR" dirty="0" err="1" smtClean="0"/>
              <a:t>siemple</a:t>
            </a:r>
            <a:r>
              <a:rPr lang="es-AR" dirty="0" smtClean="0"/>
              <a:t> de abdomen: </a:t>
            </a:r>
          </a:p>
          <a:p>
            <a:pPr>
              <a:buFont typeface="Wingdings" pitchFamily="2" charset="2"/>
              <a:buChar char="ü"/>
            </a:pPr>
            <a:r>
              <a:rPr lang="es-AR" dirty="0" smtClean="0"/>
              <a:t>“ Colon cortado”</a:t>
            </a:r>
          </a:p>
          <a:p>
            <a:pPr>
              <a:buFont typeface="Wingdings" pitchFamily="2" charset="2"/>
              <a:buChar char="ü"/>
            </a:pPr>
            <a:r>
              <a:rPr lang="es-AR" dirty="0" smtClean="0"/>
              <a:t>Halo </a:t>
            </a:r>
            <a:r>
              <a:rPr lang="es-AR" dirty="0" err="1" smtClean="0"/>
              <a:t>perirrenal</a:t>
            </a:r>
            <a:endParaRPr lang="es-AR" dirty="0" smtClean="0"/>
          </a:p>
          <a:p>
            <a:pPr>
              <a:buFont typeface="Wingdings" pitchFamily="2" charset="2"/>
              <a:buChar char="ü"/>
            </a:pPr>
            <a:r>
              <a:rPr lang="es-AR" dirty="0" smtClean="0"/>
              <a:t>Calcificaciones pancreáticas</a:t>
            </a:r>
          </a:p>
          <a:p>
            <a:pPr>
              <a:buFont typeface="Wingdings" pitchFamily="2" charset="2"/>
              <a:buChar char="ü"/>
            </a:pPr>
            <a:r>
              <a:rPr lang="es-AR" dirty="0" smtClean="0"/>
              <a:t>Colelitiasis</a:t>
            </a:r>
          </a:p>
          <a:p>
            <a:pPr>
              <a:buFont typeface="Wingdings" pitchFamily="2" charset="2"/>
              <a:buChar char="ü"/>
            </a:pPr>
            <a:r>
              <a:rPr lang="es-AR" dirty="0" err="1" smtClean="0"/>
              <a:t>Borramiento</a:t>
            </a:r>
            <a:r>
              <a:rPr lang="es-AR" dirty="0" smtClean="0"/>
              <a:t> del psoas</a:t>
            </a:r>
          </a:p>
          <a:p>
            <a:pPr>
              <a:buFont typeface="Wingdings" pitchFamily="2" charset="2"/>
              <a:buChar char="ü"/>
            </a:pPr>
            <a:r>
              <a:rPr lang="es-AR" dirty="0" smtClean="0"/>
              <a:t>Gas en </a:t>
            </a:r>
            <a:r>
              <a:rPr lang="es-AR" dirty="0" err="1" smtClean="0"/>
              <a:t>retroperitoneo</a:t>
            </a:r>
            <a:r>
              <a:rPr lang="es-AR" dirty="0" smtClean="0"/>
              <a:t> (infección)</a:t>
            </a:r>
          </a:p>
          <a:p>
            <a:pPr>
              <a:buFont typeface="Wingdings" pitchFamily="2" charset="2"/>
              <a:buChar char="ü"/>
            </a:pPr>
            <a:r>
              <a:rPr lang="es-AR" dirty="0" smtClean="0"/>
              <a:t>Derrame pleural (SDRA) </a:t>
            </a:r>
            <a:endParaRPr lang="es-AR" dirty="0"/>
          </a:p>
        </p:txBody>
      </p:sp>
      <p:sp>
        <p:nvSpPr>
          <p:cNvPr id="4" name="3 CuadroTexto"/>
          <p:cNvSpPr txBox="1"/>
          <p:nvPr/>
        </p:nvSpPr>
        <p:spPr>
          <a:xfrm>
            <a:off x="1" y="3370217"/>
            <a:ext cx="36445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Ecografía:</a:t>
            </a:r>
          </a:p>
          <a:p>
            <a:pPr>
              <a:buFont typeface="Wingdings" pitchFamily="2" charset="2"/>
              <a:buChar char="Ø"/>
            </a:pPr>
            <a:r>
              <a:rPr lang="es-AR" dirty="0" smtClean="0"/>
              <a:t>Edema de la glándula de 25 a 50 %</a:t>
            </a:r>
          </a:p>
          <a:p>
            <a:pPr>
              <a:buFont typeface="Wingdings" pitchFamily="2" charset="2"/>
              <a:buChar char="Ø"/>
            </a:pPr>
            <a:r>
              <a:rPr lang="es-AR" dirty="0" smtClean="0"/>
              <a:t>Bordes difusos</a:t>
            </a:r>
          </a:p>
          <a:p>
            <a:pPr>
              <a:buFont typeface="Wingdings" pitchFamily="2" charset="2"/>
              <a:buChar char="Ø"/>
            </a:pPr>
            <a:r>
              <a:rPr lang="es-AR" dirty="0" smtClean="0"/>
              <a:t>Glándula </a:t>
            </a:r>
            <a:r>
              <a:rPr lang="es-AR" dirty="0" err="1" smtClean="0"/>
              <a:t>hipoecogénica</a:t>
            </a:r>
            <a:endParaRPr lang="es-AR" dirty="0" smtClean="0"/>
          </a:p>
          <a:p>
            <a:pPr>
              <a:buFont typeface="Wingdings" pitchFamily="2" charset="2"/>
              <a:buChar char="Ø"/>
            </a:pPr>
            <a:r>
              <a:rPr lang="es-AR" dirty="0" smtClean="0"/>
              <a:t>Liquido libre </a:t>
            </a:r>
            <a:r>
              <a:rPr lang="es-AR" dirty="0" err="1" smtClean="0"/>
              <a:t>intraabdominal</a:t>
            </a:r>
            <a:endParaRPr lang="es-AR" dirty="0" smtClean="0"/>
          </a:p>
          <a:p>
            <a:pPr>
              <a:buFont typeface="Wingdings" pitchFamily="2" charset="2"/>
              <a:buChar char="Ø"/>
            </a:pPr>
            <a:r>
              <a:rPr lang="es-AR" dirty="0" err="1" smtClean="0"/>
              <a:t>Litos</a:t>
            </a:r>
            <a:r>
              <a:rPr lang="es-AR" dirty="0" smtClean="0"/>
              <a:t>, dilatación de los conductos biliares</a:t>
            </a:r>
          </a:p>
          <a:p>
            <a:pPr>
              <a:buFont typeface="Wingdings" pitchFamily="2" charset="2"/>
              <a:buChar char="Ø"/>
            </a:pPr>
            <a:endParaRPr lang="es-AR" dirty="0" smtClean="0"/>
          </a:p>
          <a:p>
            <a:pPr>
              <a:buFont typeface="Wingdings" pitchFamily="2" charset="2"/>
              <a:buChar char="Ø"/>
            </a:pPr>
            <a:endParaRPr lang="es-AR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357166"/>
            <a:ext cx="2694025" cy="552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2500298" y="5500702"/>
            <a:ext cx="2547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Páncreas aumentado de tamaño; homogéneo.</a:t>
            </a:r>
            <a:endParaRPr lang="es-A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3807317" cy="397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186147" y="169818"/>
            <a:ext cx="7534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TAC:</a:t>
            </a:r>
          </a:p>
          <a:p>
            <a:pPr>
              <a:buFont typeface="Wingdings" pitchFamily="2" charset="2"/>
              <a:buChar char="v"/>
            </a:pPr>
            <a:r>
              <a:rPr lang="es-AR" dirty="0" smtClean="0"/>
              <a:t>Localiza necrosis, colecciones pancreáticas y </a:t>
            </a:r>
            <a:r>
              <a:rPr lang="es-AR" dirty="0" err="1" smtClean="0"/>
              <a:t>peripancreáticas</a:t>
            </a:r>
            <a:r>
              <a:rPr lang="es-AR" dirty="0" smtClean="0"/>
              <a:t>.</a:t>
            </a:r>
          </a:p>
          <a:p>
            <a:pPr>
              <a:buFont typeface="Wingdings" pitchFamily="2" charset="2"/>
              <a:buChar char="v"/>
            </a:pPr>
            <a:r>
              <a:rPr lang="es-AR" dirty="0" smtClean="0"/>
              <a:t>Se utiliza como pronóstico la escala de </a:t>
            </a:r>
            <a:r>
              <a:rPr lang="es-AR" dirty="0" err="1" smtClean="0"/>
              <a:t>Balthazar</a:t>
            </a:r>
            <a:r>
              <a:rPr lang="es-AR" dirty="0" smtClean="0"/>
              <a:t> de acuerdo al grado de daño pancreático y presencia de colecciones liquidas.</a:t>
            </a:r>
            <a:endParaRPr lang="es-A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169817"/>
            <a:ext cx="4232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CA PANCREAS</a:t>
            </a:r>
            <a:endParaRPr lang="es-AR" dirty="0"/>
          </a:p>
        </p:txBody>
      </p:sp>
      <p:sp>
        <p:nvSpPr>
          <p:cNvPr id="4" name="3 Rectángulo"/>
          <p:cNvSpPr/>
          <p:nvPr/>
        </p:nvSpPr>
        <p:spPr>
          <a:xfrm>
            <a:off x="0" y="782995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/>
              <a:t>La ecografía :</a:t>
            </a:r>
          </a:p>
          <a:p>
            <a:pPr>
              <a:buFont typeface="Arial" pitchFamily="34" charset="0"/>
              <a:buChar char="•"/>
            </a:pPr>
            <a:r>
              <a:rPr lang="es-AR" dirty="0" smtClean="0"/>
              <a:t> </a:t>
            </a:r>
            <a:r>
              <a:rPr lang="es-AR" dirty="0" err="1" smtClean="0"/>
              <a:t>Hipoecogenicidad</a:t>
            </a:r>
            <a:endParaRPr lang="es-AR" dirty="0" smtClean="0"/>
          </a:p>
          <a:p>
            <a:pPr>
              <a:buFont typeface="Arial" pitchFamily="34" charset="0"/>
              <a:buChar char="•"/>
            </a:pPr>
            <a:r>
              <a:rPr lang="es-AR" dirty="0" smtClean="0"/>
              <a:t>La obstrucción de la vía biliar es muy frecuente (60-90 % de los casos de carcinoma de la cabeza). La eco demuestra bien la presencia del signo del doble conducto con dilatación del colédoco y del </a:t>
            </a:r>
            <a:r>
              <a:rPr lang="es-AR" dirty="0" err="1" smtClean="0"/>
              <a:t>Wirsung</a:t>
            </a:r>
            <a:endParaRPr lang="es-AR" dirty="0" smtClean="0"/>
          </a:p>
        </p:txBody>
      </p:sp>
      <p:sp>
        <p:nvSpPr>
          <p:cNvPr id="7" name="6 Rectángulo"/>
          <p:cNvSpPr/>
          <p:nvPr/>
        </p:nvSpPr>
        <p:spPr>
          <a:xfrm>
            <a:off x="0" y="2175693"/>
            <a:ext cx="91440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/>
              <a:t>TAC:</a:t>
            </a:r>
          </a:p>
          <a:p>
            <a:pPr>
              <a:buFont typeface="Arial" pitchFamily="34" charset="0"/>
              <a:buChar char="•"/>
            </a:pPr>
            <a:r>
              <a:rPr lang="es-AR" dirty="0" smtClean="0"/>
              <a:t>Cambios en la estructura y morfología del páncreas</a:t>
            </a:r>
          </a:p>
          <a:p>
            <a:pPr>
              <a:buFont typeface="Arial" pitchFamily="34" charset="0"/>
              <a:buChar char="•"/>
            </a:pPr>
            <a:r>
              <a:rPr lang="es-AR" dirty="0" smtClean="0"/>
              <a:t> Dilatación ductal</a:t>
            </a:r>
          </a:p>
          <a:p>
            <a:pPr>
              <a:buFont typeface="Arial" pitchFamily="34" charset="0"/>
              <a:buChar char="•"/>
            </a:pPr>
            <a:r>
              <a:rPr lang="es-AR" dirty="0" smtClean="0"/>
              <a:t>Obstrucción biliar</a:t>
            </a:r>
          </a:p>
          <a:p>
            <a:pPr>
              <a:buFont typeface="Arial" pitchFamily="34" charset="0"/>
              <a:buChar char="•"/>
            </a:pPr>
            <a:r>
              <a:rPr lang="es-AR" dirty="0" smtClean="0"/>
              <a:t> Modificación en la densidad del mismo sin o con contraste</a:t>
            </a:r>
            <a:endParaRPr lang="es-AR" dirty="0"/>
          </a:p>
        </p:txBody>
      </p:sp>
      <p:sp>
        <p:nvSpPr>
          <p:cNvPr id="8" name="7 Rectángulo"/>
          <p:cNvSpPr/>
          <p:nvPr/>
        </p:nvSpPr>
        <p:spPr>
          <a:xfrm>
            <a:off x="0" y="3552484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AR" dirty="0" smtClean="0"/>
              <a:t>La utilización de contraste </a:t>
            </a:r>
            <a:r>
              <a:rPr lang="es-AR" dirty="0" err="1" smtClean="0"/>
              <a:t>endovenoso</a:t>
            </a:r>
            <a:r>
              <a:rPr lang="es-AR" dirty="0" smtClean="0"/>
              <a:t> es imprescindible </a:t>
            </a:r>
          </a:p>
          <a:p>
            <a:r>
              <a:rPr lang="es-AR" dirty="0" smtClean="0"/>
              <a:t>al realizar una TAC ya que el </a:t>
            </a:r>
            <a:r>
              <a:rPr lang="es-AR" dirty="0" err="1" smtClean="0"/>
              <a:t>adenocarcinoma</a:t>
            </a:r>
            <a:r>
              <a:rPr lang="es-AR" dirty="0" smtClean="0"/>
              <a:t> ductal del</a:t>
            </a:r>
          </a:p>
          <a:p>
            <a:r>
              <a:rPr lang="es-AR" dirty="0" smtClean="0"/>
              <a:t> páncreas es una lesión generalmente hipo captadora </a:t>
            </a:r>
          </a:p>
          <a:p>
            <a:r>
              <a:rPr lang="es-AR" dirty="0" smtClean="0"/>
              <a:t>comparada con el parénquima normal, luego de la </a:t>
            </a:r>
          </a:p>
          <a:p>
            <a:r>
              <a:rPr lang="es-AR" dirty="0" smtClean="0"/>
              <a:t>aplicación del contraste.</a:t>
            </a:r>
            <a:endParaRPr lang="es-AR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4643446"/>
            <a:ext cx="3528893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85720" y="785794"/>
            <a:ext cx="850112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b="1" u="sng" dirty="0" smtClean="0"/>
              <a:t>TOMOGRAFIA</a:t>
            </a:r>
          </a:p>
          <a:p>
            <a:r>
              <a:rPr lang="es-AR" dirty="0" smtClean="0"/>
              <a:t> </a:t>
            </a:r>
            <a:br>
              <a:rPr lang="es-AR" dirty="0" smtClean="0"/>
            </a:br>
            <a:r>
              <a:rPr lang="es-AR" dirty="0" smtClean="0"/>
              <a:t>Puede realizarse con contraste oral o </a:t>
            </a:r>
            <a:r>
              <a:rPr lang="es-AR" dirty="0" err="1" smtClean="0"/>
              <a:t>endovenoso</a:t>
            </a:r>
            <a:r>
              <a:rPr lang="es-AR" dirty="0" smtClean="0"/>
              <a:t>.</a:t>
            </a:r>
          </a:p>
          <a:p>
            <a:pPr algn="ctr"/>
            <a:endParaRPr lang="es-AR" i="1" dirty="0" smtClean="0"/>
          </a:p>
          <a:p>
            <a:r>
              <a:rPr lang="es-AR" u="sng" dirty="0" smtClean="0"/>
              <a:t>Ventajas:</a:t>
            </a:r>
            <a:r>
              <a:rPr lang="es-AR" dirty="0" smtClean="0"/>
              <a:t/>
            </a:r>
            <a:br>
              <a:rPr lang="es-AR" dirty="0" smtClean="0"/>
            </a:br>
            <a:r>
              <a:rPr lang="es-AR" dirty="0" smtClean="0"/>
              <a:t>- Permite determinar con mayor claridad la densidad de los diferentes tejidos.</a:t>
            </a:r>
          </a:p>
          <a:p>
            <a:r>
              <a:rPr lang="es-AR" dirty="0" smtClean="0"/>
              <a:t>- </a:t>
            </a:r>
            <a:r>
              <a:rPr lang="es-AR" dirty="0" smtClean="0"/>
              <a:t>Permite determinar el tipo de tejido que estamos apreciando.</a:t>
            </a:r>
          </a:p>
          <a:p>
            <a:pPr>
              <a:buFontTx/>
              <a:buChar char="-"/>
            </a:pPr>
            <a:r>
              <a:rPr lang="es-AR" dirty="0" smtClean="0"/>
              <a:t>En una TAC se emplea menos radiación que en una radiografía </a:t>
            </a:r>
            <a:r>
              <a:rPr lang="es-AR" dirty="0" smtClean="0"/>
              <a:t>  convencional</a:t>
            </a:r>
            <a:r>
              <a:rPr lang="es-AR" dirty="0" smtClean="0"/>
              <a:t>.</a:t>
            </a:r>
          </a:p>
          <a:p>
            <a:endParaRPr lang="es-AR" dirty="0" smtClean="0"/>
          </a:p>
          <a:p>
            <a:r>
              <a:rPr lang="es-AR" u="sng" dirty="0" smtClean="0"/>
              <a:t>Desventajas:</a:t>
            </a:r>
          </a:p>
          <a:p>
            <a:pPr>
              <a:buFontTx/>
              <a:buChar char="-"/>
            </a:pPr>
            <a:r>
              <a:rPr lang="es-AR" dirty="0" smtClean="0"/>
              <a:t> Disponibilidad</a:t>
            </a:r>
          </a:p>
          <a:p>
            <a:pPr>
              <a:buFontTx/>
              <a:buChar char="-"/>
            </a:pPr>
            <a:r>
              <a:rPr lang="es-AR" dirty="0" smtClean="0"/>
              <a:t> Costo</a:t>
            </a:r>
          </a:p>
          <a:p>
            <a:pPr>
              <a:buFontTx/>
              <a:buChar char="-"/>
            </a:pPr>
            <a:r>
              <a:rPr lang="es-AR" dirty="0" smtClean="0"/>
              <a:t> Requiere que el paciente permanezca quieto</a:t>
            </a:r>
          </a:p>
          <a:p>
            <a:pPr>
              <a:buFontTx/>
              <a:buChar char="-"/>
            </a:pPr>
            <a:r>
              <a:rPr lang="es-AR" dirty="0" smtClean="0"/>
              <a:t> Utiliza </a:t>
            </a:r>
            <a:r>
              <a:rPr lang="es-AR" dirty="0" smtClean="0"/>
              <a:t>radiación</a:t>
            </a:r>
            <a:endParaRPr lang="es-AR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571480"/>
            <a:ext cx="6954974" cy="50956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7222" y="71414"/>
            <a:ext cx="3022513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3000372"/>
            <a:ext cx="3009150" cy="228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Rectángulo"/>
          <p:cNvSpPr/>
          <p:nvPr/>
        </p:nvSpPr>
        <p:spPr>
          <a:xfrm>
            <a:off x="5643570" y="54292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200" b="1" dirty="0">
                <a:latin typeface="Century Schoolbook" pitchFamily="18" charset="0"/>
              </a:rPr>
              <a:t>RADIOGRAFÍA DE TÓRAX </a:t>
            </a:r>
          </a:p>
          <a:p>
            <a:r>
              <a:rPr lang="es-ES" sz="1200" dirty="0">
                <a:latin typeface="Century Schoolbook" pitchFamily="18" charset="0"/>
              </a:rPr>
              <a:t>Hernia </a:t>
            </a:r>
            <a:r>
              <a:rPr lang="es-ES" sz="1200" dirty="0" err="1">
                <a:latin typeface="Century Schoolbook" pitchFamily="18" charset="0"/>
              </a:rPr>
              <a:t>hiatal</a:t>
            </a:r>
            <a:r>
              <a:rPr lang="es-ES" sz="1200" dirty="0">
                <a:latin typeface="Century Schoolbook" pitchFamily="18" charset="0"/>
              </a:rPr>
              <a:t> en imagen de tórax</a:t>
            </a:r>
            <a:r>
              <a:rPr lang="es-ES" sz="1200" dirty="0" smtClean="0">
                <a:latin typeface="Century Schoolbook" pitchFamily="18" charset="0"/>
              </a:rPr>
              <a:t>.</a:t>
            </a:r>
          </a:p>
          <a:p>
            <a:r>
              <a:rPr lang="es-ES" sz="1200" dirty="0" smtClean="0">
                <a:latin typeface="Century Schoolbook" pitchFamily="18" charset="0"/>
              </a:rPr>
              <a:t>Mediastino </a:t>
            </a:r>
            <a:r>
              <a:rPr lang="es-ES" sz="1200" dirty="0">
                <a:latin typeface="Century Schoolbook" pitchFamily="18" charset="0"/>
              </a:rPr>
              <a:t>desplazado a la derecha 	</a:t>
            </a:r>
          </a:p>
        </p:txBody>
      </p:sp>
      <p:sp>
        <p:nvSpPr>
          <p:cNvPr id="7" name="6 Rectángulo"/>
          <p:cNvSpPr/>
          <p:nvPr/>
        </p:nvSpPr>
        <p:spPr>
          <a:xfrm>
            <a:off x="5572132" y="235743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200" b="1" dirty="0">
                <a:latin typeface="Century Schoolbook" pitchFamily="18" charset="0"/>
              </a:rPr>
              <a:t>RADIOGRAFÍA DE TÓRAX </a:t>
            </a:r>
          </a:p>
          <a:p>
            <a:r>
              <a:rPr lang="es-ES" sz="1200" dirty="0">
                <a:latin typeface="Century Schoolbook" pitchFamily="18" charset="0"/>
              </a:rPr>
              <a:t>Gran hernia </a:t>
            </a:r>
            <a:r>
              <a:rPr lang="es-ES" sz="1200" dirty="0" err="1">
                <a:latin typeface="Century Schoolbook" pitchFamily="18" charset="0"/>
              </a:rPr>
              <a:t>hiatal</a:t>
            </a:r>
            <a:r>
              <a:rPr lang="es-ES" sz="1200" dirty="0">
                <a:latin typeface="Century Schoolbook" pitchFamily="18" charset="0"/>
              </a:rPr>
              <a:t> 	</a:t>
            </a:r>
          </a:p>
        </p:txBody>
      </p:sp>
      <p:sp>
        <p:nvSpPr>
          <p:cNvPr id="1033" name="AutoShape 9" descr="CID:%7b695FDC0A-0FEB-43F6-9772-4B53D0759244%7d/la%20foto.JPG"/>
          <p:cNvSpPr>
            <a:spLocks noChangeAspect="1" noChangeArrowheads="1"/>
          </p:cNvSpPr>
          <p:nvPr/>
        </p:nvSpPr>
        <p:spPr bwMode="auto">
          <a:xfrm>
            <a:off x="4572000" y="-4603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3" y="3286123"/>
            <a:ext cx="2359950" cy="242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286124"/>
            <a:ext cx="2286016" cy="246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13 CuadroTexto"/>
          <p:cNvSpPr txBox="1"/>
          <p:nvPr/>
        </p:nvSpPr>
        <p:spPr>
          <a:xfrm>
            <a:off x="1071538" y="5786454"/>
            <a:ext cx="3450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Tórax de perfil con patología esofágica.</a:t>
            </a:r>
            <a:endParaRPr lang="es-E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8" name="Picture 14" descr="https://encrypted-tbn2.gstatic.com/images?q=tbn:ANd9GcRbB3jMOHHFbLiwRKTvzhcebxnMuQsrfWR7eyWnWO4-bzKMRKFt7BYnn5ownA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14414" y="142852"/>
            <a:ext cx="2461715" cy="2428892"/>
          </a:xfrm>
          <a:prstGeom prst="rect">
            <a:avLst/>
          </a:prstGeom>
          <a:noFill/>
        </p:spPr>
      </p:pic>
      <p:sp>
        <p:nvSpPr>
          <p:cNvPr id="17" name="16 CuadroTexto"/>
          <p:cNvSpPr txBox="1"/>
          <p:nvPr/>
        </p:nvSpPr>
        <p:spPr>
          <a:xfrm>
            <a:off x="1214414" y="2643182"/>
            <a:ext cx="2445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 smtClean="0">
                <a:latin typeface="Times New Roman" pitchFamily="18" charset="0"/>
                <a:cs typeface="Times New Roman" pitchFamily="18" charset="0"/>
              </a:rPr>
              <a:t>Rx.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 Tórax </a:t>
            </a:r>
            <a:r>
              <a:rPr lang="es-ES" sz="1600" dirty="0" err="1" smtClean="0">
                <a:latin typeface="Times New Roman" pitchFamily="18" charset="0"/>
                <a:cs typeface="Times New Roman" pitchFamily="18" charset="0"/>
              </a:rPr>
              <a:t>Neumoperitoneo</a:t>
            </a:r>
            <a:endParaRPr lang="es-E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00034" y="357166"/>
            <a:ext cx="821537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latin typeface="Times New Roman" pitchFamily="18" charset="0"/>
                <a:cs typeface="Times New Roman" pitchFamily="18" charset="0"/>
              </a:rPr>
              <a:t>RADIOGRAFIA DE ABDOMEN:  Normal.</a:t>
            </a:r>
          </a:p>
          <a:p>
            <a:r>
              <a:rPr lang="es-E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Que debemos  analizar ?:</a:t>
            </a:r>
          </a:p>
          <a:p>
            <a:endParaRPr lang="es-E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Siluetas viscerales</a:t>
            </a:r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Distribución de gas intestinal,</a:t>
            </a:r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Presencia de gas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extraluminal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Las líneas del músculo psoas,</a:t>
            </a:r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Líquido libre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intraperitoneal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Sistema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musculoesquelético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Hallazgo de calcificaciones</a:t>
            </a:r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Masas abdominales. </a:t>
            </a:r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4" descr="https://encrypted-tbn2.gstatic.com/images?q=tbn:ANd9GcTfVs1_yM2SJb9C1o_bZOV5tUWrvS-jS403gDAWpXy4Hjx8_PDiKoCBgp8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857232"/>
            <a:ext cx="2357454" cy="3008560"/>
          </a:xfrm>
          <a:prstGeom prst="rect">
            <a:avLst/>
          </a:prstGeom>
          <a:noFill/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0" y="857232"/>
            <a:ext cx="2214578" cy="2972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Rectángulo"/>
          <p:cNvSpPr/>
          <p:nvPr/>
        </p:nvSpPr>
        <p:spPr>
          <a:xfrm>
            <a:off x="4000496" y="400050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2000" u="sng" dirty="0" smtClean="0">
                <a:latin typeface="Times New Roman" pitchFamily="18" charset="0"/>
                <a:cs typeface="Times New Roman" pitchFamily="18" charset="0"/>
              </a:rPr>
              <a:t>Ventajas: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000" b="1" i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s-ES" sz="2000" b="1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- Fáciles</a:t>
            </a:r>
            <a:r>
              <a:rPr lang="es-ES" sz="2000" b="1" i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s-ES" sz="2000" b="1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- Económicas</a:t>
            </a:r>
            <a:r>
              <a:rPr lang="es-ES" sz="2000" b="1" i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s-ES" sz="2000" b="1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- Orientación inicial</a:t>
            </a:r>
            <a:r>
              <a:rPr lang="es-ES" sz="2000" b="1" i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s-ES" sz="2000" b="1" i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- Disponibilidad</a:t>
            </a:r>
          </a:p>
          <a:p>
            <a:endParaRPr lang="es-ES" sz="20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2000" u="sng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s-ES" sz="2000" i="1" u="sng" dirty="0" smtClean="0">
                <a:latin typeface="Times New Roman" pitchFamily="18" charset="0"/>
                <a:cs typeface="Times New Roman" pitchFamily="18" charset="0"/>
              </a:rPr>
              <a:t>esventajas:</a:t>
            </a: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- Información limitada </a:t>
            </a:r>
            <a:br>
              <a:rPr lang="es-E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- Se expone al paciente a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radiación</a:t>
            </a:r>
            <a:endParaRPr lang="es-E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57158" y="4643446"/>
            <a:ext cx="3571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Una </a:t>
            </a:r>
            <a:r>
              <a:rPr lang="es-ES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Rx</a:t>
            </a:r>
            <a:r>
              <a:rPr lang="es-ES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 abdomen </a:t>
            </a:r>
            <a:r>
              <a:rPr lang="es-ES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debe incluir  </a:t>
            </a:r>
            <a:r>
              <a:rPr lang="es-ES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desde los </a:t>
            </a:r>
            <a:r>
              <a:rPr lang="es-ES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hemidiafragmas</a:t>
            </a:r>
            <a:r>
              <a:rPr lang="es-ES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hasta los orificios obturadores.</a:t>
            </a:r>
            <a:endParaRPr lang="es-ES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5512" y="214290"/>
            <a:ext cx="4959694" cy="607220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57158" y="2857496"/>
            <a:ext cx="857256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latin typeface="Times New Roman" pitchFamily="18" charset="0"/>
                <a:cs typeface="Times New Roman" pitchFamily="18" charset="0"/>
              </a:rPr>
              <a:t>INDICACIONES</a:t>
            </a:r>
            <a:r>
              <a:rPr lang="es-ES" sz="2000" b="1" dirty="0">
                <a:latin typeface="Times New Roman" pitchFamily="18" charset="0"/>
                <a:cs typeface="Times New Roman" pitchFamily="18" charset="0"/>
              </a:rPr>
              <a:t>: </a:t>
            </a:r>
            <a:endParaRPr lang="es-E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Obstrucción </a:t>
            </a:r>
            <a:r>
              <a:rPr lang="es-ES" dirty="0">
                <a:latin typeface="Times New Roman" pitchFamily="18" charset="0"/>
                <a:cs typeface="Times New Roman" pitchFamily="18" charset="0"/>
              </a:rPr>
              <a:t>intestinal </a:t>
            </a:r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Perforación </a:t>
            </a:r>
            <a:r>
              <a:rPr lang="es-ES" dirty="0">
                <a:latin typeface="Times New Roman" pitchFamily="18" charset="0"/>
                <a:cs typeface="Times New Roman" pitchFamily="18" charset="0"/>
              </a:rPr>
              <a:t>de víscera hueca. </a:t>
            </a:r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Cólico </a:t>
            </a:r>
            <a:r>
              <a:rPr lang="es-ES" dirty="0">
                <a:latin typeface="Times New Roman" pitchFamily="18" charset="0"/>
                <a:cs typeface="Times New Roman" pitchFamily="18" charset="0"/>
              </a:rPr>
              <a:t>renal </a:t>
            </a:r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Peritonitis </a:t>
            </a:r>
            <a:endParaRPr lang="es-E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Traumatismo </a:t>
            </a:r>
            <a:r>
              <a:rPr lang="es-ES" dirty="0">
                <a:latin typeface="Times New Roman" pitchFamily="18" charset="0"/>
                <a:cs typeface="Times New Roman" pitchFamily="18" charset="0"/>
              </a:rPr>
              <a:t>abdominal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85720" y="857232"/>
            <a:ext cx="864399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Cuales son las proyecciones habituales que solicitamos ?  </a:t>
            </a:r>
          </a:p>
          <a:p>
            <a:endParaRPr lang="es-E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Decúbito supino o acostado . </a:t>
            </a:r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Bipedestación o parado:  </a:t>
            </a:r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Decúbito lateral izquierdo :  </a:t>
            </a:r>
            <a:r>
              <a:rPr lang="es-ES" dirty="0">
                <a:latin typeface="Times New Roman" pitchFamily="18" charset="0"/>
                <a:cs typeface="Times New Roman" pitchFamily="18" charset="0"/>
              </a:rPr>
              <a:t>visualización de aire entre la pared abdominal y el borde 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     hepático</a:t>
            </a:r>
            <a:r>
              <a:rPr lang="es-E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S" dirty="0" err="1">
                <a:latin typeface="Times New Roman" pitchFamily="18" charset="0"/>
                <a:cs typeface="Times New Roman" pitchFamily="18" charset="0"/>
              </a:rPr>
              <a:t>Neumoperitoneo</a:t>
            </a:r>
            <a:r>
              <a:rPr lang="es-ES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Realizar también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Rx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>
                <a:latin typeface="Times New Roman" pitchFamily="18" charset="0"/>
                <a:cs typeface="Times New Roman" pitchFamily="18" charset="0"/>
              </a:rPr>
              <a:t>tórax 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lateral. </a:t>
            </a:r>
          </a:p>
          <a:p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57158" y="357166"/>
            <a:ext cx="35959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RADIOGRAFIA  DE  ABDOMEN</a:t>
            </a:r>
            <a:endParaRPr lang="es-ES" dirty="0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3890" y="2786058"/>
            <a:ext cx="217726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4506" y="2786058"/>
            <a:ext cx="2259196" cy="23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58082" y="571480"/>
            <a:ext cx="1487104" cy="1233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7422" y="4643446"/>
            <a:ext cx="1763869" cy="1839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531</TotalTime>
  <Words>2174</Words>
  <Application>Microsoft Office PowerPoint</Application>
  <PresentationFormat>Presentación en pantalla (4:3)</PresentationFormat>
  <Paragraphs>427</Paragraphs>
  <Slides>59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61" baseType="lpstr">
      <vt:lpstr>Concurrencia</vt:lpstr>
      <vt:lpstr>PI3</vt:lpstr>
      <vt:lpstr>Diapositiva 1</vt:lpstr>
      <vt:lpstr>Imagenología del Aparato Digestivo. 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Cáncer Gástrico : Tipo Intestinal</vt:lpstr>
      <vt:lpstr>Ulcera gástrica sangrante</vt:lpstr>
      <vt:lpstr>Ulcera Duodenal</vt:lpstr>
      <vt:lpstr>Duodenitis</vt:lpstr>
      <vt:lpstr>Diapositiva 29</vt:lpstr>
      <vt:lpstr>Diapositiva 30</vt:lpstr>
      <vt:lpstr>Diapositiva 31</vt:lpstr>
      <vt:lpstr>Diapositiva 32</vt:lpstr>
      <vt:lpstr>Displasia leve </vt:lpstr>
      <vt:lpstr>Clasificación de Gastritis Crónica Houston 1994.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Oscar</dc:creator>
  <cp:lastModifiedBy>Oscar</cp:lastModifiedBy>
  <cp:revision>70</cp:revision>
  <dcterms:created xsi:type="dcterms:W3CDTF">2015-05-05T12:20:37Z</dcterms:created>
  <dcterms:modified xsi:type="dcterms:W3CDTF">2015-05-05T22:43:13Z</dcterms:modified>
</cp:coreProperties>
</file>