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1" r:id="rId5"/>
    <p:sldId id="272" r:id="rId6"/>
    <p:sldId id="289" r:id="rId7"/>
    <p:sldId id="273" r:id="rId8"/>
    <p:sldId id="275" r:id="rId9"/>
    <p:sldId id="282" r:id="rId10"/>
    <p:sldId id="283" r:id="rId11"/>
    <p:sldId id="291" r:id="rId12"/>
    <p:sldId id="281" r:id="rId13"/>
    <p:sldId id="290" r:id="rId14"/>
    <p:sldId id="274" r:id="rId15"/>
    <p:sldId id="284" r:id="rId16"/>
    <p:sldId id="292" r:id="rId17"/>
    <p:sldId id="276" r:id="rId18"/>
    <p:sldId id="277" r:id="rId19"/>
    <p:sldId id="293" r:id="rId20"/>
    <p:sldId id="287" r:id="rId21"/>
    <p:sldId id="297" r:id="rId22"/>
    <p:sldId id="294" r:id="rId23"/>
    <p:sldId id="288" r:id="rId24"/>
    <p:sldId id="295" r:id="rId25"/>
    <p:sldId id="286" r:id="rId26"/>
    <p:sldId id="268" r:id="rId27"/>
    <p:sldId id="269" r:id="rId28"/>
    <p:sldId id="270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99"/>
    <a:srgbClr val="00FFFF"/>
    <a:srgbClr val="FF9933"/>
    <a:srgbClr val="085091"/>
    <a:srgbClr val="9999FF"/>
    <a:srgbClr val="FF00FF"/>
    <a:srgbClr val="0DF1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C431D6-DA7C-4AB2-AB20-3751614AF50F}" type="datetimeFigureOut">
              <a:rPr lang="es-ES" smtClean="0"/>
              <a:pPr/>
              <a:t>09/05/2015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026418-1CC1-4B4C-BF63-B87DF083BE89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.ar/url?q=http://flatulencia.info/&amp;sa=U&amp;ei=WgI3VYj-H8LHsQS6l4BI&amp;ved=0CB0Q9QEwBDhk&amp;usg=AFQjCNGdTRk1nE8YHYLLr74YglvDaTXkI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ar/url?q=http://leandratejada.blogspot.com/2013/03/examen-del-abdomen.html&amp;sa=U&amp;ei=KgU3Vc63E8rNsAWOzICQCw&amp;ved=0CCEQ9QEwBjg8&amp;usg=AFQjCNHgEiBZyXGure08BzuB4pxcxaM7c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m.ar/url?q=http://jejgjg.blogspot.com/2014_04_01_archive.html&amp;sa=U&amp;ei=YgQ3VaboLYvWsAXWz4HoCg&amp;ved=0CDkQ9QEwEg&amp;usg=AFQjCNFaIpnS_gloGoNJYCjYtQeUtbLinQ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.ar/url?q=http://gsdl.bvs.sld.cu/cgi-bin/library?e=d-00000-00---off-0clnicos--00-0----0-10-0---0---0direct-10---4-------0-1l--11-hu-50---20-about---00-0-1-00-0-0-11-1-0gbk-00&amp;a=d&amp;cl=CL1&amp;d=HASH8205058b22d9d20e88a720.12.1.1.3.fc&amp;sa=U&amp;ei=FgI3VcrHF6XIsASko4CYCw&amp;ved=0CDUQ9QEwEDgo&amp;usg=AFQjCNGPaSCcMUBUGkbDyh70ZTrFzYAOiA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s://www.google.com.ar/url?q=http://practitionerregister.blogspot.com/2013/05/medicina-occidental-y-medicina-china-en_7.html&amp;sa=U&amp;ei=LAM3VZLjBMnQsAWD74HgCg&amp;ved=0CDsQ9QEwEzjcAQ&amp;usg=AFQjCNEJVtAyxAHzPVfgD_lFdiB52v8pI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.ar/url?q=http://dolopedia.com/index.php/Categor%C3%ADa:8_-_Preemptive_Analgesia&amp;sa=U&amp;ei=7wQ3VaWnKcSqsAW74IDoCg&amp;ved=0CCEQ9QEwBg&amp;usg=AFQjCNEW0v8C-DjhVFb8JyqUSBGz_uiAiw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s://www.google.com.ar/url?q=https://www.studyblue.com/notes/note/n/bcpar-2013-study-guide-2013-14-catedra/deck/10803862&amp;sa=U&amp;ei=ggM3VeujNoWYsAX_wIGACw&amp;ved=0CCEQ9QEwBjisAg&amp;usg=AFQjCNEviBGpDTIMUt8-gCeFvrR2ZZq4Rg" TargetMode="External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m.ar/url?q=http://tcae.wikispaces.com/Aparato+digestivo&amp;sa=U&amp;ei=vwI3VbbzDsTIsAWr_YGACw&amp;ved=0CCkQ9QEwCjiMAQ&amp;usg=AFQjCNEc40nRwRupWpNMP98G_odAozcEh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1428736"/>
            <a:ext cx="8715436" cy="1828800"/>
          </a:xfrm>
        </p:spPr>
        <p:txBody>
          <a:bodyPr/>
          <a:lstStyle/>
          <a:p>
            <a:pPr algn="ctr"/>
            <a:r>
              <a:rPr lang="es-ES" dirty="0" smtClean="0"/>
              <a:t>El paciente con dolor epigástrico</a:t>
            </a:r>
            <a:endParaRPr lang="es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500034" y="4572008"/>
            <a:ext cx="7854696" cy="1752600"/>
          </a:xfrm>
        </p:spPr>
        <p:txBody>
          <a:bodyPr/>
          <a:lstStyle/>
          <a:p>
            <a:r>
              <a:rPr lang="es-E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s-ES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Adj.</a:t>
            </a:r>
            <a:r>
              <a:rPr lang="es-E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Dr. Oscar Alfredo </a:t>
            </a:r>
            <a:r>
              <a:rPr lang="es-ES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Bedini</a:t>
            </a:r>
            <a:r>
              <a:rPr lang="es-E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s-E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s-E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2015.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 redondeado"/>
          <p:cNvSpPr/>
          <p:nvPr/>
        </p:nvSpPr>
        <p:spPr>
          <a:xfrm>
            <a:off x="428596" y="928670"/>
            <a:ext cx="3571900" cy="1143008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Causas  extra abdominales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357158" y="2357430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FF3399"/>
                </a:solidFill>
              </a:rPr>
              <a:t>Cardiacas 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14" name="13 Flecha a la derecha con bandas"/>
          <p:cNvSpPr/>
          <p:nvPr/>
        </p:nvSpPr>
        <p:spPr>
          <a:xfrm>
            <a:off x="2857488" y="2571744"/>
            <a:ext cx="1357322" cy="357190"/>
          </a:xfrm>
          <a:prstGeom prst="stripedRightArrow">
            <a:avLst/>
          </a:prstGeom>
          <a:gradFill flip="none" rotWithShape="1">
            <a:gsLst>
              <a:gs pos="0">
                <a:srgbClr val="FF3399">
                  <a:shade val="30000"/>
                  <a:satMod val="115000"/>
                </a:srgbClr>
              </a:gs>
              <a:gs pos="50000">
                <a:srgbClr val="FF3399">
                  <a:shade val="67500"/>
                  <a:satMod val="115000"/>
                </a:srgbClr>
              </a:gs>
              <a:gs pos="100000">
                <a:srgbClr val="FF3399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4643438" y="2285992"/>
            <a:ext cx="41008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Infarto agudo de miocardio.</a:t>
            </a:r>
          </a:p>
          <a:p>
            <a:r>
              <a:rPr lang="es-ES" sz="2400" dirty="0" smtClean="0"/>
              <a:t>Pericarditis.</a:t>
            </a:r>
          </a:p>
          <a:p>
            <a:r>
              <a:rPr lang="es-ES" sz="2400" dirty="0" smtClean="0"/>
              <a:t>Coronariopatías. </a:t>
            </a:r>
            <a:r>
              <a:rPr lang="es-ES" sz="2400" dirty="0" err="1" smtClean="0"/>
              <a:t>Angor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57158" y="3643314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 smtClean="0">
                <a:solidFill>
                  <a:srgbClr val="FF3399"/>
                </a:solidFill>
              </a:rPr>
              <a:t>Osteo</a:t>
            </a:r>
            <a:r>
              <a:rPr lang="es-ES" sz="2400" dirty="0" smtClean="0">
                <a:solidFill>
                  <a:srgbClr val="FF3399"/>
                </a:solidFill>
              </a:rPr>
              <a:t>-</a:t>
            </a:r>
          </a:p>
          <a:p>
            <a:pPr algn="ctr"/>
            <a:r>
              <a:rPr lang="es-ES" sz="2400" dirty="0" smtClean="0">
                <a:solidFill>
                  <a:srgbClr val="FF3399"/>
                </a:solidFill>
              </a:rPr>
              <a:t>musculares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17" name="16 Flecha a la derecha con bandas"/>
          <p:cNvSpPr/>
          <p:nvPr/>
        </p:nvSpPr>
        <p:spPr>
          <a:xfrm>
            <a:off x="2857488" y="3857628"/>
            <a:ext cx="1357322" cy="357190"/>
          </a:xfrm>
          <a:prstGeom prst="stripedRightArrow">
            <a:avLst/>
          </a:prstGeom>
          <a:gradFill flip="none" rotWithShape="1">
            <a:gsLst>
              <a:gs pos="0">
                <a:srgbClr val="FF3399">
                  <a:shade val="30000"/>
                  <a:satMod val="115000"/>
                </a:srgbClr>
              </a:gs>
              <a:gs pos="50000">
                <a:srgbClr val="FF3399">
                  <a:shade val="67500"/>
                  <a:satMod val="115000"/>
                </a:srgbClr>
              </a:gs>
              <a:gs pos="100000">
                <a:srgbClr val="FF3399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4643438" y="3786190"/>
            <a:ext cx="232467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err="1" smtClean="0"/>
              <a:t>Osteocondritis</a:t>
            </a:r>
            <a:r>
              <a:rPr lang="es-ES" sz="2400" dirty="0" smtClean="0"/>
              <a:t> </a:t>
            </a:r>
          </a:p>
          <a:p>
            <a:endParaRPr lang="es-ES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357158" y="4857760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 smtClean="0">
                <a:solidFill>
                  <a:srgbClr val="FF3399"/>
                </a:solidFill>
              </a:rPr>
              <a:t>Neuríticas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21" name="20 Flecha a la derecha con bandas"/>
          <p:cNvSpPr/>
          <p:nvPr/>
        </p:nvSpPr>
        <p:spPr>
          <a:xfrm>
            <a:off x="2857488" y="5072074"/>
            <a:ext cx="1357322" cy="357190"/>
          </a:xfrm>
          <a:prstGeom prst="stripedRightArrow">
            <a:avLst/>
          </a:prstGeom>
          <a:gradFill flip="none" rotWithShape="1">
            <a:gsLst>
              <a:gs pos="0">
                <a:srgbClr val="FF3399">
                  <a:shade val="30000"/>
                  <a:satMod val="115000"/>
                </a:srgbClr>
              </a:gs>
              <a:gs pos="50000">
                <a:srgbClr val="FF3399">
                  <a:shade val="67500"/>
                  <a:satMod val="115000"/>
                </a:srgbClr>
              </a:gs>
              <a:gs pos="100000">
                <a:srgbClr val="FF3399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CuadroTexto"/>
          <p:cNvSpPr txBox="1"/>
          <p:nvPr/>
        </p:nvSpPr>
        <p:spPr>
          <a:xfrm>
            <a:off x="4714876" y="5072074"/>
            <a:ext cx="3765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Neuralgias Intercostales.</a:t>
            </a:r>
          </a:p>
          <a:p>
            <a:r>
              <a:rPr lang="es-ES" sz="2400" dirty="0" smtClean="0"/>
              <a:t>            Herpes Zoster.</a:t>
            </a:r>
            <a:endParaRPr lang="es-ES" sz="2400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357158" y="5857892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FF3399"/>
                </a:solidFill>
              </a:rPr>
              <a:t>Metabólicas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22" name="21 Flecha a la derecha con bandas"/>
          <p:cNvSpPr/>
          <p:nvPr/>
        </p:nvSpPr>
        <p:spPr>
          <a:xfrm>
            <a:off x="2857488" y="6143644"/>
            <a:ext cx="1357322" cy="357190"/>
          </a:xfrm>
          <a:prstGeom prst="stripedRightArrow">
            <a:avLst/>
          </a:prstGeom>
          <a:gradFill flip="none" rotWithShape="1">
            <a:gsLst>
              <a:gs pos="0">
                <a:srgbClr val="FF3399">
                  <a:shade val="30000"/>
                  <a:satMod val="115000"/>
                </a:srgbClr>
              </a:gs>
              <a:gs pos="50000">
                <a:srgbClr val="FF3399">
                  <a:shade val="67500"/>
                  <a:satMod val="115000"/>
                </a:srgbClr>
              </a:gs>
              <a:gs pos="100000">
                <a:srgbClr val="FF3399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4857752" y="6072206"/>
            <a:ext cx="2807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Uremia  - </a:t>
            </a:r>
            <a:r>
              <a:rPr lang="es-ES" sz="2400" dirty="0" err="1" smtClean="0"/>
              <a:t>Porfiria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4032493" y="2272740"/>
            <a:ext cx="1796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Patogenia.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214282" y="214290"/>
            <a:ext cx="4071934" cy="85725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Patogenia.</a:t>
            </a:r>
            <a:endParaRPr lang="es-ES" sz="4000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321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26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sz="2600" dirty="0" smtClean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26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kumimoji="0" lang="es-ES" sz="2600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es-ES" sz="32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595959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ES" sz="2600" b="0" i="0" u="none" strike="noStrike" cap="none" normalizeH="0" baseline="0" dirty="0" smtClean="0">
              <a:ln>
                <a:noFill/>
              </a:ln>
              <a:solidFill>
                <a:srgbClr val="595959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</a:t>
            </a:r>
            <a:endParaRPr kumimoji="0" lang="es-ES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endParaRPr kumimoji="0" lang="es-ES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3" y="1885953"/>
            <a:ext cx="2359788" cy="274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7500958" y="2928934"/>
            <a:ext cx="714380" cy="71438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85720" y="1500174"/>
            <a:ext cx="849142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1: Dolor por     Infección o inflamación peritoneal.</a:t>
            </a:r>
          </a:p>
          <a:p>
            <a:endParaRPr lang="es-ES" dirty="0" smtClean="0"/>
          </a:p>
          <a:p>
            <a:r>
              <a:rPr lang="es-ES" dirty="0" smtClean="0"/>
              <a:t>2. Dolor por    Obstrucción mecánica de víscera hueca.</a:t>
            </a:r>
          </a:p>
          <a:p>
            <a:endParaRPr lang="es-ES" dirty="0" smtClean="0"/>
          </a:p>
          <a:p>
            <a:r>
              <a:rPr lang="es-ES" dirty="0" smtClean="0"/>
              <a:t>3. Dolor           Pancreático.</a:t>
            </a:r>
          </a:p>
          <a:p>
            <a:endParaRPr lang="es-ES" dirty="0" smtClean="0"/>
          </a:p>
          <a:p>
            <a:r>
              <a:rPr lang="es-ES" dirty="0" smtClean="0"/>
              <a:t>4. Dolor por    Ulcera péptica  y  Esofagitis por reflujo.</a:t>
            </a:r>
          </a:p>
          <a:p>
            <a:endParaRPr lang="es-ES" dirty="0" smtClean="0"/>
          </a:p>
          <a:p>
            <a:r>
              <a:rPr lang="es-ES" dirty="0" smtClean="0"/>
              <a:t>5. Dolor por     Trastornos vasculares.</a:t>
            </a:r>
          </a:p>
          <a:p>
            <a:endParaRPr lang="es-ES" dirty="0" smtClean="0"/>
          </a:p>
          <a:p>
            <a:r>
              <a:rPr lang="es-ES" dirty="0" smtClean="0"/>
              <a:t>6. Dolor por    Distensión de superficies viscerales.</a:t>
            </a:r>
          </a:p>
          <a:p>
            <a:endParaRPr lang="es-ES" dirty="0" smtClean="0"/>
          </a:p>
          <a:p>
            <a:r>
              <a:rPr lang="es-ES" dirty="0" smtClean="0"/>
              <a:t>7.Dolor que se origina en la pared abdominal: Muscular , radicular , </a:t>
            </a:r>
            <a:r>
              <a:rPr lang="es-ES" dirty="0" err="1" smtClean="0"/>
              <a:t>neurítico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8. Dolor referido al abdomen.</a:t>
            </a:r>
          </a:p>
          <a:p>
            <a:endParaRPr lang="es-ES" dirty="0" smtClean="0"/>
          </a:p>
          <a:p>
            <a:r>
              <a:rPr lang="es-ES" dirty="0" smtClean="0"/>
              <a:t>9. Dolor referido desde el abdomen. </a:t>
            </a:r>
          </a:p>
          <a:p>
            <a:endParaRPr lang="es-ES" dirty="0" smtClean="0"/>
          </a:p>
          <a:p>
            <a:r>
              <a:rPr lang="es-ES" dirty="0" smtClean="0"/>
              <a:t>10. Dolor por causas Metabólicas.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4032354" y="2268964"/>
            <a:ext cx="18996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400" dirty="0" smtClean="0">
                <a:solidFill>
                  <a:schemeClr val="bg1"/>
                </a:solidFill>
              </a:rPr>
              <a:t>Diagnóstico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428596" y="214290"/>
            <a:ext cx="3571900" cy="1143008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rgbClr val="085091"/>
                </a:solidFill>
              </a:rPr>
              <a:t>Ante el caso problema </a:t>
            </a:r>
            <a:endParaRPr lang="es-ES" sz="2800" dirty="0">
              <a:solidFill>
                <a:srgbClr val="08509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714876" y="714356"/>
            <a:ext cx="3429024" cy="785818"/>
          </a:xfrm>
          <a:prstGeom prst="roundRect">
            <a:avLst>
              <a:gd name="adj" fmla="val 46696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rgbClr val="FF3399"/>
                </a:solidFill>
              </a:rPr>
              <a:t>Anamnesis</a:t>
            </a:r>
            <a:endParaRPr lang="es-ES" sz="3200" dirty="0">
              <a:solidFill>
                <a:srgbClr val="FF3399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472" y="1714488"/>
            <a:ext cx="82153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Que debemos tener en cuenta ?</a:t>
            </a:r>
          </a:p>
          <a:p>
            <a:r>
              <a:rPr lang="es-ES" sz="2000" dirty="0" smtClean="0"/>
              <a:t>Edad del paciente , procedencia , viajes recientes , </a:t>
            </a:r>
          </a:p>
          <a:p>
            <a:r>
              <a:rPr lang="es-ES" sz="2000" dirty="0" smtClean="0"/>
              <a:t>hábitos tóxicos , intervenciones quirúrgicas,</a:t>
            </a:r>
          </a:p>
          <a:p>
            <a:r>
              <a:rPr lang="es-ES" sz="2000" dirty="0" err="1" smtClean="0"/>
              <a:t>Antc</a:t>
            </a:r>
            <a:r>
              <a:rPr lang="es-ES" sz="2000" dirty="0" smtClean="0"/>
              <a:t>. de ingestión de fármacos </a:t>
            </a:r>
            <a:r>
              <a:rPr lang="es-ES" sz="2000" dirty="0" err="1" smtClean="0"/>
              <a:t>gastrolesivos</a:t>
            </a:r>
            <a:r>
              <a:rPr lang="es-ES" sz="3200" dirty="0" smtClean="0"/>
              <a:t>. </a:t>
            </a:r>
          </a:p>
          <a:p>
            <a:endParaRPr lang="es-ES" sz="3200" dirty="0" smtClean="0"/>
          </a:p>
          <a:p>
            <a:r>
              <a:rPr lang="es-ES" sz="3200" dirty="0" smtClean="0"/>
              <a:t>Que debemos preguntar ? ….</a:t>
            </a:r>
          </a:p>
          <a:p>
            <a:r>
              <a:rPr lang="es-ES" sz="2000" dirty="0" smtClean="0"/>
              <a:t>Cuando comenzó el dolor ?</a:t>
            </a:r>
          </a:p>
          <a:p>
            <a:r>
              <a:rPr lang="es-ES" sz="2000" dirty="0" smtClean="0"/>
              <a:t>Donde se encuentra localizado ?</a:t>
            </a:r>
          </a:p>
          <a:p>
            <a:r>
              <a:rPr lang="es-ES" sz="2000" dirty="0" smtClean="0"/>
              <a:t>Lo había tenido antes ? </a:t>
            </a:r>
          </a:p>
          <a:p>
            <a:r>
              <a:rPr lang="es-ES" sz="2000" dirty="0" smtClean="0"/>
              <a:t>Se asocia a la ingesta de alimentos ? </a:t>
            </a:r>
          </a:p>
          <a:p>
            <a:r>
              <a:rPr lang="es-ES" sz="2000" dirty="0" smtClean="0"/>
              <a:t>El dolor cede en alguna posición ? </a:t>
            </a:r>
          </a:p>
          <a:p>
            <a:r>
              <a:rPr lang="es-ES" sz="2000" dirty="0" smtClean="0"/>
              <a:t>Se acompaña de otros síntomas ? </a:t>
            </a:r>
          </a:p>
          <a:p>
            <a:r>
              <a:rPr lang="es-ES" sz="2000" dirty="0" smtClean="0"/>
              <a:t>Que características tiene : es constante , intermitente , cólico etc.</a:t>
            </a:r>
          </a:p>
        </p:txBody>
      </p:sp>
      <p:pic>
        <p:nvPicPr>
          <p:cNvPr id="19458" name="Picture 2" descr="https://encrypted-tbn2.gstatic.com/images?q=tbn:ANd9GcTa1EDrfoJRQCETaP2SAqRMZQ-S2QsxrufOr3PdBv78enboyRQfk1GUuQI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996565"/>
            <a:ext cx="2500330" cy="16612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4282" y="428604"/>
            <a:ext cx="87548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cuanto al dolor , las preguntas serán : </a:t>
            </a:r>
          </a:p>
          <a:p>
            <a:endParaRPr lang="es-ES" dirty="0" smtClean="0"/>
          </a:p>
          <a:p>
            <a:r>
              <a:rPr lang="es-ES" dirty="0" smtClean="0"/>
              <a:t>Localización .       Ha variado su localización?..</a:t>
            </a:r>
          </a:p>
          <a:p>
            <a:endParaRPr lang="es-ES" dirty="0" smtClean="0"/>
          </a:p>
          <a:p>
            <a:r>
              <a:rPr lang="es-ES" dirty="0" smtClean="0"/>
              <a:t>Cómo señala el dolor ?         A punta de dedo ? …dolor ulceroso ? </a:t>
            </a:r>
          </a:p>
          <a:p>
            <a:endParaRPr lang="es-ES" dirty="0" smtClean="0"/>
          </a:p>
          <a:p>
            <a:r>
              <a:rPr lang="es-ES" dirty="0" smtClean="0"/>
              <a:t>Factores agravantes o desencadenantes:              Esfuerzo ? , vómitos ? Ingesta ?</a:t>
            </a:r>
          </a:p>
          <a:p>
            <a:endParaRPr lang="es-ES" dirty="0" smtClean="0"/>
          </a:p>
          <a:p>
            <a:r>
              <a:rPr lang="es-ES" dirty="0" smtClean="0"/>
              <a:t>Factores que alivian el dolor :   Ingesta        en la UG . </a:t>
            </a:r>
          </a:p>
          <a:p>
            <a:r>
              <a:rPr lang="es-ES" dirty="0" smtClean="0"/>
              <a:t>                                                    Vómitos       en estenosis pilórica. </a:t>
            </a:r>
          </a:p>
          <a:p>
            <a:r>
              <a:rPr lang="es-ES" dirty="0" smtClean="0"/>
              <a:t>                                                    Espasmolíticos             en  SII.</a:t>
            </a:r>
          </a:p>
          <a:p>
            <a:endParaRPr lang="es-ES" dirty="0" smtClean="0"/>
          </a:p>
          <a:p>
            <a:r>
              <a:rPr lang="es-ES" dirty="0" smtClean="0"/>
              <a:t>Modo de inicio del dolor :  Súbito        perforación  v. hueca.</a:t>
            </a:r>
          </a:p>
          <a:p>
            <a:r>
              <a:rPr lang="es-ES" dirty="0" smtClean="0"/>
              <a:t>                                            Progresivo              cáncer. </a:t>
            </a:r>
          </a:p>
          <a:p>
            <a:r>
              <a:rPr lang="es-ES" dirty="0" smtClean="0"/>
              <a:t>                                            Continuo</a:t>
            </a:r>
          </a:p>
          <a:p>
            <a:r>
              <a:rPr lang="es-ES" dirty="0" smtClean="0"/>
              <a:t>                                            Cólico. </a:t>
            </a:r>
          </a:p>
          <a:p>
            <a:endParaRPr lang="es-ES" dirty="0" smtClean="0"/>
          </a:p>
          <a:p>
            <a:r>
              <a:rPr lang="es-ES" dirty="0" smtClean="0"/>
              <a:t>Síntomas acompañantes : Vómitos cuantiosos.          Gastritis, pancreatitis, </a:t>
            </a:r>
          </a:p>
          <a:p>
            <a:r>
              <a:rPr lang="es-ES" dirty="0" smtClean="0"/>
              <a:t>                                                                              colecistopatías, estenosis  pilórica.</a:t>
            </a:r>
          </a:p>
          <a:p>
            <a:r>
              <a:rPr lang="es-ES" dirty="0" smtClean="0"/>
              <a:t>                                            Estreñimiento . SII.</a:t>
            </a:r>
          </a:p>
          <a:p>
            <a:r>
              <a:rPr lang="es-ES" dirty="0" smtClean="0"/>
              <a:t>                                            Diarrea : Enterocolitis aguda. </a:t>
            </a:r>
          </a:p>
          <a:p>
            <a:r>
              <a:rPr lang="es-ES" dirty="0" smtClean="0"/>
              <a:t>                                            Ausencia de emisión de gases : Obstrucción intestinal.</a:t>
            </a:r>
          </a:p>
          <a:p>
            <a:r>
              <a:rPr lang="es-ES" dirty="0" smtClean="0"/>
              <a:t>       </a:t>
            </a:r>
          </a:p>
          <a:p>
            <a:r>
              <a:rPr lang="es-ES" dirty="0" smtClean="0"/>
              <a:t>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4032493" y="2088074"/>
            <a:ext cx="17968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>
                <a:solidFill>
                  <a:schemeClr val="bg1"/>
                </a:solidFill>
              </a:rPr>
              <a:t>Exámen</a:t>
            </a:r>
            <a:r>
              <a:rPr lang="es-ES" sz="2400" dirty="0" smtClean="0">
                <a:solidFill>
                  <a:schemeClr val="bg1"/>
                </a:solidFill>
              </a:rPr>
              <a:t> físico.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 redondeado"/>
          <p:cNvSpPr/>
          <p:nvPr/>
        </p:nvSpPr>
        <p:spPr>
          <a:xfrm>
            <a:off x="4857752" y="2428868"/>
            <a:ext cx="3143272" cy="71438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1142976" y="1357298"/>
            <a:ext cx="7000924" cy="785818"/>
          </a:xfrm>
          <a:prstGeom prst="roundRect">
            <a:avLst>
              <a:gd name="adj" fmla="val 46696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dirty="0">
              <a:solidFill>
                <a:srgbClr val="FF3399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85852" y="1428736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Como está,  su estado general ?   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28662" y="2500306"/>
            <a:ext cx="7003840" cy="35086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En primer lugar hay que tomar las      </a:t>
            </a:r>
            <a:r>
              <a:rPr lang="es-ES" sz="2400" dirty="0" smtClean="0">
                <a:solidFill>
                  <a:srgbClr val="002060"/>
                </a:solidFill>
              </a:rPr>
              <a:t>constantes vitales :</a:t>
            </a:r>
          </a:p>
          <a:p>
            <a:endParaRPr lang="es-ES" dirty="0" smtClean="0"/>
          </a:p>
          <a:p>
            <a:r>
              <a:rPr lang="es-ES" dirty="0" smtClean="0"/>
              <a:t>              Frecuencia cardíaca.</a:t>
            </a:r>
          </a:p>
          <a:p>
            <a:endParaRPr lang="es-ES" dirty="0" smtClean="0"/>
          </a:p>
          <a:p>
            <a:r>
              <a:rPr lang="es-ES" dirty="0" smtClean="0"/>
              <a:t>              Tensión arterial.</a:t>
            </a:r>
          </a:p>
          <a:p>
            <a:endParaRPr lang="es-ES" dirty="0" smtClean="0"/>
          </a:p>
          <a:p>
            <a:r>
              <a:rPr lang="es-ES" dirty="0" smtClean="0"/>
              <a:t>              Temperatura.</a:t>
            </a:r>
          </a:p>
          <a:p>
            <a:endParaRPr lang="es-ES" dirty="0" smtClean="0"/>
          </a:p>
          <a:p>
            <a:r>
              <a:rPr lang="es-ES" dirty="0" smtClean="0"/>
              <a:t>              Frecuencia respiratoria.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7" name="6 Elipse"/>
          <p:cNvSpPr/>
          <p:nvPr/>
        </p:nvSpPr>
        <p:spPr>
          <a:xfrm>
            <a:off x="1214414" y="3143248"/>
            <a:ext cx="500066" cy="357190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1214414" y="3714752"/>
            <a:ext cx="500066" cy="357190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1214414" y="4286256"/>
            <a:ext cx="500066" cy="357190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1214414" y="4786322"/>
            <a:ext cx="500066" cy="357190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857224" y="857232"/>
            <a:ext cx="5715040" cy="100013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1142976" y="1000108"/>
            <a:ext cx="46281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Exploración abdominal</a:t>
            </a:r>
            <a:r>
              <a:rPr lang="es-ES" dirty="0" smtClean="0"/>
              <a:t>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85720" y="2071678"/>
            <a:ext cx="8935459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/>
              <a:t>Inspección :   Coloración – palidez – ictericia – posición de </a:t>
            </a:r>
            <a:r>
              <a:rPr lang="es-ES" sz="2000" dirty="0" smtClean="0"/>
              <a:t>gatillo</a:t>
            </a:r>
          </a:p>
          <a:p>
            <a:r>
              <a:rPr lang="es-ES" sz="2000" dirty="0" smtClean="0"/>
              <a:t> </a:t>
            </a:r>
            <a:r>
              <a:rPr lang="es-ES" sz="2000" dirty="0" smtClean="0"/>
              <a:t>                     </a:t>
            </a:r>
            <a:r>
              <a:rPr lang="es-ES" sz="2000" dirty="0" smtClean="0"/>
              <a:t>inquieto , forma </a:t>
            </a:r>
            <a:r>
              <a:rPr lang="es-ES" sz="2000" dirty="0" smtClean="0"/>
              <a:t>del abdomen- circulación colateral </a:t>
            </a:r>
            <a:endParaRPr lang="es-ES" sz="2000" dirty="0" smtClean="0"/>
          </a:p>
          <a:p>
            <a:r>
              <a:rPr lang="es-ES" sz="2000" dirty="0" smtClean="0"/>
              <a:t> </a:t>
            </a:r>
            <a:r>
              <a:rPr lang="es-ES" sz="2000" dirty="0" smtClean="0"/>
              <a:t>                    </a:t>
            </a:r>
            <a:r>
              <a:rPr lang="es-ES" sz="2000" dirty="0" smtClean="0"/>
              <a:t> </a:t>
            </a:r>
            <a:r>
              <a:rPr lang="es-ES" sz="2000" dirty="0" smtClean="0"/>
              <a:t>peristaltismo </a:t>
            </a:r>
            <a:r>
              <a:rPr lang="es-ES" sz="2000" dirty="0" smtClean="0"/>
              <a:t>visible ,  </a:t>
            </a:r>
            <a:r>
              <a:rPr lang="es-ES" sz="2000" dirty="0" smtClean="0"/>
              <a:t>cicatrices abdominales. </a:t>
            </a:r>
          </a:p>
          <a:p>
            <a:endParaRPr lang="es-ES" sz="2000" dirty="0" smtClean="0"/>
          </a:p>
          <a:p>
            <a:r>
              <a:rPr lang="es-ES" sz="2000" dirty="0" smtClean="0"/>
              <a:t>Palpación :  “Comienza en el lugar mas alejado del dolor “ , </a:t>
            </a:r>
            <a:endParaRPr lang="es-ES" sz="2000" dirty="0" smtClean="0"/>
          </a:p>
          <a:p>
            <a:r>
              <a:rPr lang="es-ES" sz="2000" dirty="0" smtClean="0"/>
              <a:t> </a:t>
            </a:r>
            <a:r>
              <a:rPr lang="es-ES" sz="2000" dirty="0" smtClean="0"/>
              <a:t>                     </a:t>
            </a:r>
            <a:r>
              <a:rPr lang="es-ES" sz="2000" dirty="0" smtClean="0"/>
              <a:t>superficial </a:t>
            </a:r>
            <a:r>
              <a:rPr lang="es-ES" sz="2000" dirty="0" smtClean="0"/>
              <a:t>– profunda </a:t>
            </a:r>
          </a:p>
          <a:p>
            <a:r>
              <a:rPr lang="es-ES" sz="2000" dirty="0" smtClean="0"/>
              <a:t>                      Exploración del tono abdominal : defendido, contraído.</a:t>
            </a:r>
          </a:p>
          <a:p>
            <a:r>
              <a:rPr lang="es-ES" sz="2000" dirty="0" smtClean="0"/>
              <a:t>                   </a:t>
            </a:r>
            <a:r>
              <a:rPr lang="es-ES" sz="2000" dirty="0" smtClean="0"/>
              <a:t>   </a:t>
            </a:r>
            <a:r>
              <a:rPr lang="es-ES" sz="2000" dirty="0" smtClean="0"/>
              <a:t>Existencia de masas o </a:t>
            </a:r>
            <a:r>
              <a:rPr lang="es-ES" sz="2000" dirty="0" err="1" smtClean="0"/>
              <a:t>megalias</a:t>
            </a:r>
            <a:r>
              <a:rPr lang="es-ES" sz="2000" dirty="0" smtClean="0"/>
              <a:t> . Presencia de masa pulsátil.</a:t>
            </a:r>
          </a:p>
          <a:p>
            <a:r>
              <a:rPr lang="es-ES" sz="2000" dirty="0" smtClean="0"/>
              <a:t>                      “ Debe incluir Tacto Rectal “</a:t>
            </a:r>
          </a:p>
          <a:p>
            <a:endParaRPr lang="es-ES" sz="2000" dirty="0" smtClean="0"/>
          </a:p>
          <a:p>
            <a:r>
              <a:rPr lang="es-ES" sz="2000" dirty="0" smtClean="0"/>
              <a:t>Percusión :  delimita las </a:t>
            </a:r>
            <a:r>
              <a:rPr lang="es-ES" sz="2000" dirty="0" err="1" smtClean="0"/>
              <a:t>megalias</a:t>
            </a:r>
            <a:r>
              <a:rPr lang="es-ES" sz="2000" dirty="0" smtClean="0"/>
              <a:t> ,  confirma la ascitis.</a:t>
            </a:r>
          </a:p>
          <a:p>
            <a:endParaRPr lang="es-ES" sz="2000" dirty="0" smtClean="0"/>
          </a:p>
          <a:p>
            <a:r>
              <a:rPr lang="es-ES" sz="2000" dirty="0" smtClean="0"/>
              <a:t>Auscultación :  Característica de los ruidos.</a:t>
            </a:r>
          </a:p>
          <a:p>
            <a:endParaRPr lang="es-ES" dirty="0" smtClean="0"/>
          </a:p>
          <a:p>
            <a:r>
              <a:rPr lang="es-ES" dirty="0" smtClean="0"/>
              <a:t> 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3926472" y="2141884"/>
            <a:ext cx="2219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Exámenes complementarios </a:t>
            </a:r>
            <a:endParaRPr lang="es-E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curso 1.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28596" y="714356"/>
            <a:ext cx="8286750" cy="5810250"/>
          </a:xfrm>
        </p:spPr>
      </p:pic>
      <p:sp>
        <p:nvSpPr>
          <p:cNvPr id="5" name="4 Rectángulo"/>
          <p:cNvSpPr/>
          <p:nvPr/>
        </p:nvSpPr>
        <p:spPr>
          <a:xfrm rot="21203566">
            <a:off x="3943594" y="1722483"/>
            <a:ext cx="1796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400" dirty="0" smtClean="0">
                <a:solidFill>
                  <a:schemeClr val="bg1"/>
                </a:solidFill>
              </a:rPr>
              <a:t>Definición</a:t>
            </a:r>
            <a:endParaRPr lang="es-ES" sz="2400" dirty="0">
              <a:solidFill>
                <a:schemeClr val="bg1"/>
              </a:solidFill>
            </a:endParaRPr>
          </a:p>
        </p:txBody>
      </p:sp>
      <p:pic>
        <p:nvPicPr>
          <p:cNvPr id="7" name="Picture 10" descr="https://encrypted-tbn2.gstatic.com/images?q=tbn:ANd9GcRhLsyrAJeCB4WiQFg0A2Hm4jwf3rFHounYuON0Hg5Nad8x2YJT2-lgp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441934">
            <a:off x="4286248" y="2116055"/>
            <a:ext cx="1209675" cy="1200150"/>
          </a:xfrm>
          <a:prstGeom prst="rect">
            <a:avLst/>
          </a:prstGeom>
          <a:noFill/>
        </p:spPr>
      </p:pic>
      <p:pic>
        <p:nvPicPr>
          <p:cNvPr id="8" name="Picture 2" descr="Causas del ardor de estóma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2643182"/>
            <a:ext cx="1143008" cy="1428760"/>
          </a:xfrm>
          <a:prstGeom prst="rect">
            <a:avLst/>
          </a:prstGeom>
          <a:noFill/>
        </p:spPr>
      </p:pic>
      <p:sp>
        <p:nvSpPr>
          <p:cNvPr id="9" name="8 Rectángulo redondeado"/>
          <p:cNvSpPr/>
          <p:nvPr/>
        </p:nvSpPr>
        <p:spPr>
          <a:xfrm>
            <a:off x="4714876" y="2285992"/>
            <a:ext cx="357190" cy="35719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642910" y="785794"/>
            <a:ext cx="7000924" cy="785818"/>
          </a:xfrm>
          <a:prstGeom prst="roundRect">
            <a:avLst>
              <a:gd name="adj" fmla="val 46696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dirty="0">
              <a:solidFill>
                <a:srgbClr val="FF3399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42976" y="857232"/>
            <a:ext cx="5615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Exámenes complementarios: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28596" y="2000240"/>
            <a:ext cx="797365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Laboratorio :  Bioquímica básica. No olvidar  </a:t>
            </a:r>
            <a:r>
              <a:rPr lang="es-ES" dirty="0" err="1" smtClean="0"/>
              <a:t>ionograma</a:t>
            </a:r>
            <a:r>
              <a:rPr lang="es-ES" dirty="0" smtClean="0"/>
              <a:t> </a:t>
            </a:r>
          </a:p>
          <a:p>
            <a:r>
              <a:rPr lang="es-ES" dirty="0" smtClean="0"/>
              <a:t>                        y si hay fiebre  </a:t>
            </a:r>
            <a:r>
              <a:rPr lang="es-ES" dirty="0" err="1" smtClean="0"/>
              <a:t>hemocultivos</a:t>
            </a:r>
            <a:r>
              <a:rPr lang="es-ES" dirty="0" smtClean="0"/>
              <a:t>. 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Radiografía de tórax ( F y P )  Descarta proceso torácico y puede mostrar </a:t>
            </a:r>
          </a:p>
          <a:p>
            <a:r>
              <a:rPr lang="es-ES" dirty="0" smtClean="0"/>
              <a:t>                                                  </a:t>
            </a:r>
            <a:r>
              <a:rPr lang="es-ES" dirty="0" err="1" smtClean="0"/>
              <a:t>Neumoperitoneo</a:t>
            </a:r>
            <a:r>
              <a:rPr lang="es-ES" dirty="0" smtClean="0"/>
              <a:t> , derrame pleural etc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err="1" smtClean="0"/>
              <a:t>Rx.</a:t>
            </a:r>
            <a:r>
              <a:rPr lang="es-ES" dirty="0" smtClean="0"/>
              <a:t> Simple de abdomen ( de pié y acostado ).</a:t>
            </a:r>
          </a:p>
          <a:p>
            <a:r>
              <a:rPr lang="es-ES" dirty="0" smtClean="0"/>
              <a:t>                                         Dilatación gástrica aguda.</a:t>
            </a:r>
          </a:p>
          <a:p>
            <a:r>
              <a:rPr lang="es-ES" dirty="0" smtClean="0"/>
              <a:t>                                         Cálculo en la región biliar.</a:t>
            </a:r>
          </a:p>
          <a:p>
            <a:r>
              <a:rPr lang="es-ES" dirty="0" smtClean="0"/>
              <a:t>                                         Calcificaciones pancráticas. </a:t>
            </a:r>
          </a:p>
          <a:p>
            <a:r>
              <a:rPr lang="es-ES" dirty="0" smtClean="0"/>
              <a:t>                                         Asas intestinales dilatadas – asa centinela. 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928670"/>
            <a:ext cx="7286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/>
              <a:t>Rx</a:t>
            </a:r>
            <a:r>
              <a:rPr lang="es-ES" sz="2400" dirty="0" smtClean="0"/>
              <a:t> SEGD.  Nicho ulceroso. Estenosis pilórica. Tumores.</a:t>
            </a:r>
          </a:p>
          <a:p>
            <a:endParaRPr lang="es-ES" sz="2400" dirty="0" smtClean="0"/>
          </a:p>
          <a:p>
            <a:r>
              <a:rPr lang="es-ES" sz="2400" dirty="0" smtClean="0"/>
              <a:t>Ecografía abdominal:  Patología pancreática o </a:t>
            </a:r>
            <a:r>
              <a:rPr lang="es-ES" sz="2400" dirty="0" err="1" smtClean="0"/>
              <a:t>hepatobiliar</a:t>
            </a:r>
            <a:r>
              <a:rPr lang="es-ES" sz="2400" dirty="0" smtClean="0"/>
              <a:t>.</a:t>
            </a:r>
          </a:p>
          <a:p>
            <a:endParaRPr lang="es-ES" sz="2400" dirty="0" smtClean="0"/>
          </a:p>
          <a:p>
            <a:r>
              <a:rPr lang="es-ES" sz="2400" dirty="0" smtClean="0"/>
              <a:t>TAC de Abdomen y pelvis: Estudio de páncreas y espacio </a:t>
            </a:r>
            <a:r>
              <a:rPr lang="es-ES" sz="2400" dirty="0" err="1" smtClean="0"/>
              <a:t>retroperitoneal</a:t>
            </a:r>
            <a:r>
              <a:rPr lang="es-ES" sz="2400" dirty="0" smtClean="0"/>
              <a:t>. </a:t>
            </a:r>
          </a:p>
          <a:p>
            <a:endParaRPr lang="es-ES" sz="2400" dirty="0" smtClean="0"/>
          </a:p>
          <a:p>
            <a:r>
              <a:rPr lang="es-ES" sz="2400" dirty="0" smtClean="0"/>
              <a:t>ECG . </a:t>
            </a:r>
          </a:p>
          <a:p>
            <a:endParaRPr lang="es-ES" sz="2400" dirty="0" smtClean="0"/>
          </a:p>
          <a:p>
            <a:r>
              <a:rPr lang="es-ES" sz="2400" dirty="0" smtClean="0"/>
              <a:t>Endoscopía digestiva. </a:t>
            </a:r>
            <a:endParaRPr lang="es-E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4032258" y="2266346"/>
            <a:ext cx="1970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Bibliografía.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es-ES" sz="2800" dirty="0" smtClean="0"/>
              <a:t>BIBLIOGRAFIA  PARA CONSULTA: 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err="1" smtClean="0"/>
              <a:t>Sleisenger</a:t>
            </a:r>
            <a:r>
              <a:rPr lang="es-ES" sz="2400" dirty="0" smtClean="0"/>
              <a:t> &amp; </a:t>
            </a:r>
            <a:r>
              <a:rPr lang="es-ES" sz="2400" dirty="0" err="1" smtClean="0"/>
              <a:t>Fordtran</a:t>
            </a:r>
            <a:r>
              <a:rPr lang="es-ES" sz="2400" dirty="0" smtClean="0"/>
              <a:t>. Y col.  Enfermedades gastrointestinales y hepáticas. 6ta. Ed. Buenos Aires. Editorial Médica Panamericana S.A. , 2000</a:t>
            </a:r>
          </a:p>
          <a:p>
            <a:endParaRPr lang="es-ES" sz="2400" dirty="0" smtClean="0"/>
          </a:p>
          <a:p>
            <a:r>
              <a:rPr lang="es-ES" sz="2400" dirty="0" smtClean="0"/>
              <a:t>Moya Mir Ms y Rojo </a:t>
            </a:r>
            <a:r>
              <a:rPr lang="es-ES" sz="2400" dirty="0" err="1" smtClean="0"/>
              <a:t>Blamco</a:t>
            </a:r>
            <a:r>
              <a:rPr lang="es-ES" sz="2400" dirty="0" smtClean="0"/>
              <a:t> V. Dolor </a:t>
            </a:r>
            <a:r>
              <a:rPr lang="es-ES" sz="2400" dirty="0" err="1" smtClean="0"/>
              <a:t>abdomial</a:t>
            </a:r>
            <a:r>
              <a:rPr lang="es-ES" sz="2400" dirty="0" smtClean="0"/>
              <a:t>. Pág. 305-309. Normas de </a:t>
            </a:r>
            <a:r>
              <a:rPr lang="es-ES" sz="2400" dirty="0" err="1" smtClean="0"/>
              <a:t>acuación</a:t>
            </a:r>
            <a:r>
              <a:rPr lang="es-ES" sz="2400" dirty="0" smtClean="0"/>
              <a:t> en urgencias. 2 ed. 2000. </a:t>
            </a:r>
          </a:p>
          <a:p>
            <a:endParaRPr lang="es-ES" sz="2400" dirty="0" smtClean="0"/>
          </a:p>
          <a:p>
            <a:r>
              <a:rPr lang="es-ES" sz="2400" dirty="0" err="1" smtClean="0"/>
              <a:t>Hernandez</a:t>
            </a:r>
            <a:r>
              <a:rPr lang="es-ES" sz="2400" dirty="0" smtClean="0"/>
              <a:t> </a:t>
            </a:r>
            <a:r>
              <a:rPr lang="es-ES" sz="2400" dirty="0" err="1" smtClean="0"/>
              <a:t>Surmann</a:t>
            </a:r>
            <a:r>
              <a:rPr lang="es-ES" sz="2400" dirty="0" smtClean="0"/>
              <a:t> E y col. Dolor abdominal. Manual de Diagnóstico y Terapéutica Médica. 4ta. Ed. 1998; 8:81-90.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3926665" y="2270231"/>
            <a:ext cx="20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Cuestionario.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CUESTIONARIO.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12 PREGUNTAS ESCRITAS TIPO MULTIPLE CHOICE. RESPUESTAS.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1.- DOLOR POR  INFLAMACIÓN  PERITONEAL: </a:t>
            </a:r>
            <a:r>
              <a:rPr lang="es-ES" sz="2800" dirty="0" smtClean="0"/>
              <a:t/>
            </a:r>
            <a:br>
              <a:rPr lang="es-ES" sz="2800" dirty="0" smtClean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285992"/>
            <a:ext cx="8643998" cy="428628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Puede producirse por contaminación bacteriana (</a:t>
            </a:r>
            <a:r>
              <a:rPr lang="es-ES" dirty="0" smtClean="0"/>
              <a:t> </a:t>
            </a:r>
            <a:r>
              <a:rPr lang="es-ES" dirty="0" err="1" smtClean="0"/>
              <a:t>Ap</a:t>
            </a:r>
            <a:r>
              <a:rPr lang="ru-RU" dirty="0" smtClean="0"/>
              <a:t>éndice perforado,  pelviperitonitis) o irritación  química. </a:t>
            </a:r>
            <a:endParaRPr lang="es-ES" dirty="0" smtClean="0"/>
          </a:p>
          <a:p>
            <a:r>
              <a:rPr lang="ru-RU" dirty="0" smtClean="0"/>
              <a:t>El dolor es  típicamente parietal, exacto en  su localización, persistente  o progresivo.</a:t>
            </a:r>
            <a:endParaRPr lang="es-ES" dirty="0" smtClean="0"/>
          </a:p>
          <a:p>
            <a:r>
              <a:rPr lang="ru-RU" dirty="0" smtClean="0"/>
              <a:t> La  severidad del dolor  y la  intensidad de comienzo dependen  del tipo y cantidad  de  material  al que  se  ve  expuesta  la superficie  peritoneal.  Por  ejemplo,  el  escurrimiento   de  una </a:t>
            </a:r>
            <a:r>
              <a:rPr lang="es-ES" dirty="0" smtClean="0"/>
              <a:t>p</a:t>
            </a:r>
            <a:r>
              <a:rPr lang="ru-RU" dirty="0" smtClean="0"/>
              <a:t>equeña cantidad de jugo  gástrico ácido por perforación  de una úlcera péptica produce  un dolor más rápido e intenso que  la perforación  del apéndice  o de  un divertículo  con salida  de contenido intestinal.</a:t>
            </a:r>
            <a:endParaRPr lang="es-ES" dirty="0" smtClean="0"/>
          </a:p>
          <a:p>
            <a:r>
              <a:rPr lang="ru-RU" dirty="0" smtClean="0"/>
              <a:t>El dolor  de la </a:t>
            </a:r>
            <a:r>
              <a:rPr lang="es-ES" dirty="0" smtClean="0"/>
              <a:t>c</a:t>
            </a:r>
            <a:r>
              <a:rPr lang="ru-RU" dirty="0" smtClean="0"/>
              <a:t>ontaminación  bacteriana va  aumentando  a medida  que los  gérmenes  de la  flora  elaboran más  substancias irritantes</a:t>
            </a:r>
            <a:endParaRPr lang="es-ES" dirty="0" smtClean="0"/>
          </a:p>
          <a:p>
            <a:r>
              <a:rPr lang="ru-RU" dirty="0" smtClean="0"/>
              <a:t>En la  pancreatitis aguda,  la irritación por  jugo pancreático del  peritoneo da lugar  a una reacción  más intensa que la que se ve en  el biliperitoneo por  perforación de la  vesícula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1428736"/>
            <a:ext cx="850112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La sangre  y la orina  se comportan también como líquidos más “fisiológicos”,  y su presencia en el peritoneo  puede producir tan poca sintomatología  que la complicación puede ser poco aparente.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  dolor de la  irritación  peritoneal  tiene ciertas  características  clásicas.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Invariablemente se  acentúa  con  la presión   o cambios en la tensión  del peritoneo, circunstancias  producidas por la palpación, los movimientos, o la tos  y el estornudo.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  enfermo con peritonitis  está generalmente quieto  y recogido en  la cama, tratando  de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no  moverse y  defendiéndose  involuntariamente  del  examen  del  abdomen.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5720" y="1214422"/>
            <a:ext cx="85725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Otro  hecho  característico  es la resistencia  muscular,  producida  por un  espasmo  tónico  reflejo, que  puede  ser  localizado   o  generalizado según  la extensión  del proceso.  Frecuentemente hay  un “rebote”  de dolor  al soltar  bruscamente  la presión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sobre  la  zona  comprometida  del  abdomen  (signo  de  Blumberg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+).  El  compromiso  peritoneal  pueden  ser engañosamente  poco aparente  si el proceso  que origina  el dolor  está situado  profundamente  (como en una apendicitis retrocecal).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Asimismo la  reacción peritoneal  está disminuida  en los  pacientes con  compromiso  de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conciencia, o  en presencia de  enfermedades debilitantes o  edad avanzada.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Por  otra parte se  va haciendo más débil si pasa demasiado tiempo (peritonitis abandonadas).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214282" y="1000108"/>
            <a:ext cx="6858048" cy="85725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26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sz="2600" dirty="0" smtClean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26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kumimoji="0" lang="es-ES" sz="2600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es-ES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595959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ES" sz="2600" b="0" i="0" u="none" strike="noStrike" cap="none" normalizeH="0" baseline="0" dirty="0" smtClean="0">
              <a:ln>
                <a:noFill/>
              </a:ln>
              <a:solidFill>
                <a:srgbClr val="595959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sz="20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sz="20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    </a:t>
            </a:r>
            <a:r>
              <a:rPr lang="es-ES" sz="2800" dirty="0" smtClean="0">
                <a:ea typeface="Times New Roman" pitchFamily="18" charset="0"/>
                <a:cs typeface="Calibri" pitchFamily="34" charset="0"/>
              </a:rPr>
              <a:t>Es el dolor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Calibri" pitchFamily="34" charset="0"/>
              </a:rPr>
              <a:t>ubicado en el cuadrante central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sz="2800" dirty="0" smtClean="0">
                <a:ea typeface="Times New Roman" pitchFamily="18" charset="0"/>
                <a:cs typeface="Calibri" pitchFamily="34" charset="0"/>
              </a:rPr>
              <a:t>     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Calibri" pitchFamily="34" charset="0"/>
              </a:rPr>
              <a:t> y superior del abdomen 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357562"/>
            <a:ext cx="2786082" cy="3239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6643702" y="4714884"/>
            <a:ext cx="785818" cy="71438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357158" y="1000108"/>
            <a:ext cx="6429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solidFill>
                  <a:schemeClr val="bg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OLOR </a:t>
            </a:r>
            <a:r>
              <a:rPr lang="es-ES" sz="2400" dirty="0" smtClean="0">
                <a:solidFill>
                  <a:schemeClr val="bg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EPIGÁSTRICO O EPIGASTRALGIA </a:t>
            </a:r>
            <a:endParaRPr lang="es-ES" sz="2400" dirty="0">
              <a:latin typeface="+mj-lt"/>
            </a:endParaRPr>
          </a:p>
        </p:txBody>
      </p:sp>
      <p:pic>
        <p:nvPicPr>
          <p:cNvPr id="29698" name="Picture 2" descr="Causas del ardor de estóma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3839768"/>
            <a:ext cx="1785950" cy="223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14282" y="3143248"/>
            <a:ext cx="4857784" cy="257176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259837" y="1285860"/>
            <a:ext cx="6870792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El dolor,  es la expresión de la </a:t>
            </a:r>
            <a:r>
              <a:rPr lang="es-ES" sz="2400" dirty="0" smtClean="0">
                <a:solidFill>
                  <a:srgbClr val="FFFF00"/>
                </a:solidFill>
              </a:rPr>
              <a:t>estimulación</a:t>
            </a:r>
            <a:r>
              <a:rPr lang="es-ES" sz="2400" dirty="0" smtClean="0"/>
              <a:t> </a:t>
            </a:r>
          </a:p>
          <a:p>
            <a:r>
              <a:rPr lang="es-ES" sz="2400" dirty="0" smtClean="0"/>
              <a:t>de las estructuras  nerviosas , que involucran </a:t>
            </a:r>
          </a:p>
          <a:p>
            <a:r>
              <a:rPr lang="es-ES" sz="2400" dirty="0" smtClean="0">
                <a:solidFill>
                  <a:srgbClr val="FFFF00"/>
                </a:solidFill>
              </a:rPr>
              <a:t>las </a:t>
            </a:r>
            <a:r>
              <a:rPr lang="es-ES" sz="2400" dirty="0" err="1" smtClean="0">
                <a:solidFill>
                  <a:srgbClr val="FFFF00"/>
                </a:solidFill>
              </a:rPr>
              <a:t>metámeras</a:t>
            </a:r>
            <a:r>
              <a:rPr lang="es-ES" sz="2400" dirty="0" smtClean="0">
                <a:solidFill>
                  <a:srgbClr val="FFFF00"/>
                </a:solidFill>
              </a:rPr>
              <a:t> espinales dorsales   D6  a   D11.</a:t>
            </a:r>
          </a:p>
          <a:p>
            <a:endParaRPr lang="es-ES" sz="2000" dirty="0" smtClean="0"/>
          </a:p>
          <a:p>
            <a:r>
              <a:rPr lang="es-ES" sz="2000" dirty="0" smtClean="0"/>
              <a:t>Comprende a los siguientes órganos:</a:t>
            </a:r>
          </a:p>
          <a:p>
            <a:r>
              <a:rPr lang="es-ES" sz="2000" dirty="0" smtClean="0"/>
              <a:t> </a:t>
            </a:r>
          </a:p>
          <a:p>
            <a:r>
              <a:rPr lang="es-ES" sz="2000" dirty="0" smtClean="0"/>
              <a:t> </a:t>
            </a:r>
            <a:r>
              <a:rPr lang="es-ES" sz="2000" dirty="0" smtClean="0">
                <a:solidFill>
                  <a:srgbClr val="FF3399"/>
                </a:solidFill>
              </a:rPr>
              <a:t>Esófago               Hígado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                                                            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Estómago            Vía biliar  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                                                            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Duodeno              Peritoneo parietal.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                                                            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 Páncreas </a:t>
            </a:r>
            <a:endParaRPr lang="es-ES" sz="2000" dirty="0">
              <a:solidFill>
                <a:srgbClr val="FF3399"/>
              </a:solidFill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5214942" y="2071678"/>
            <a:ext cx="1785950" cy="428628"/>
          </a:xfrm>
          <a:prstGeom prst="roundRect">
            <a:avLst/>
          </a:prstGeom>
          <a:noFill/>
          <a:ln w="38100">
            <a:solidFill>
              <a:srgbClr val="0DF1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676" name="Picture 4" descr="https://encrypted-tbn2.gstatic.com/images?q=tbn:ANd9GcSwu7GtWFNgIxYlmoOQvtan5h8H221inTP8X8ikM7PaSn0X2sCjzlP1zkb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857496"/>
            <a:ext cx="2643206" cy="2895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1785926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solidFill>
                  <a:srgbClr val="00FFFF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   DOLOR DE ORIGEN PARIETAL.  </a:t>
            </a: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s-ES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DOLOR DE ORIGEN VISCERAL.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Es producto de la estimulación de las             Es producto de la inflamación o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Terminales nerviosas , parietales                     Irritación tisular que no involucra al                                                                                 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y de la pared abdominal.                                   Peritoneo parietal.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Dolor transmitido por nervios sensitivos        Dolor transmitido por fibras  simpáticas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somáticos.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  Circunscripto al área de irritación o dolor.     Dolor no bien localizado y mal delimitado.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endParaRPr lang="es-ES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00034" y="1000108"/>
            <a:ext cx="7786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00175" algn="l"/>
                <a:tab pos="3513138" algn="l"/>
                <a:tab pos="4048125" algn="l"/>
                <a:tab pos="4267200" algn="l"/>
                <a:tab pos="4899025" algn="l"/>
                <a:tab pos="5191125" algn="l"/>
                <a:tab pos="5441950" algn="l"/>
                <a:tab pos="5862638" algn="l"/>
              </a:tabLst>
            </a:pPr>
            <a:r>
              <a:rPr lang="es-ES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El dolor ,  p</a:t>
            </a:r>
            <a:r>
              <a:rPr lang="ru-RU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uede ser de carácter </a:t>
            </a:r>
            <a:r>
              <a:rPr lang="es-ES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2800" dirty="0" smtClean="0">
                <a:solidFill>
                  <a:srgbClr val="00FFFF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parietal </a:t>
            </a:r>
            <a:r>
              <a:rPr lang="es-ES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o </a:t>
            </a:r>
            <a:r>
              <a:rPr lang="es-ES" sz="28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2800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visceral.</a:t>
            </a:r>
            <a:endParaRPr lang="es-ES" sz="2800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27652" name="Picture 4" descr="https://encrypted-tbn2.gstatic.com/images?q=tbn:ANd9GcSTadNYEj1W1EwzKdjkzwlX766qHEQsb351geQq27uRwRX6hhX1lrwY-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5072074"/>
            <a:ext cx="1214446" cy="1546873"/>
          </a:xfrm>
          <a:prstGeom prst="rect">
            <a:avLst/>
          </a:prstGeom>
          <a:noFill/>
        </p:spPr>
      </p:pic>
      <p:pic>
        <p:nvPicPr>
          <p:cNvPr id="27656" name="Picture 8" descr="https://encrypted-tbn0.gstatic.com/images?q=tbn:ANd9GcQs0xYzYRkdMHUX6TQ3AfM7KYwGQMhsl601A7afgzzbqQi5pG0bb-NnWmEx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5072074"/>
            <a:ext cx="1357322" cy="1514368"/>
          </a:xfrm>
          <a:prstGeom prst="rect">
            <a:avLst/>
          </a:prstGeom>
          <a:noFill/>
        </p:spPr>
      </p:pic>
      <p:pic>
        <p:nvPicPr>
          <p:cNvPr id="10" name="Picture 6" descr="https://encrypted-tbn3.gstatic.com/images?q=tbn:ANd9GcTmtjd9da6vxRNn7sOtvYMAYNCSK91JqDRMEFttb7HlUVucosxOggG2Jw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48" y="5072074"/>
            <a:ext cx="1500198" cy="1563233"/>
          </a:xfrm>
          <a:prstGeom prst="rect">
            <a:avLst/>
          </a:prstGeom>
          <a:noFill/>
        </p:spPr>
      </p:pic>
      <p:pic>
        <p:nvPicPr>
          <p:cNvPr id="11" name="Picture 2" descr="https://encrypted-tbn2.gstatic.com/images?q=tbn:ANd9GcT4cYADliMofA8WvErkENgSCtZUTQGj_d7n52x6lL7GZ7PWNyuXUPuCknLB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86314" y="5072074"/>
            <a:ext cx="1217943" cy="15412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Marcador de contenido" descr="concurso 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286808" cy="5811010"/>
          </a:xfrm>
        </p:spPr>
      </p:pic>
      <p:sp>
        <p:nvSpPr>
          <p:cNvPr id="5" name="4 Rectángulo"/>
          <p:cNvSpPr/>
          <p:nvPr/>
        </p:nvSpPr>
        <p:spPr>
          <a:xfrm rot="21347107">
            <a:off x="4032493" y="2088074"/>
            <a:ext cx="17968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Principales              causas.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714348" y="1285860"/>
            <a:ext cx="3571900" cy="1143008"/>
          </a:xfrm>
          <a:prstGeom prst="roundRect">
            <a:avLst/>
          </a:prstGeom>
          <a:gradFill>
            <a:gsLst>
              <a:gs pos="0">
                <a:srgbClr val="00FF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Causas abdominales 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714348" y="4500570"/>
            <a:ext cx="3571900" cy="1143008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Causas  extra abdominales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072066" y="3714752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FF3399"/>
                </a:solidFill>
              </a:rPr>
              <a:t>Cardiacas 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072066" y="5786454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 smtClean="0">
                <a:solidFill>
                  <a:srgbClr val="FF3399"/>
                </a:solidFill>
              </a:rPr>
              <a:t>Neuríticas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357818" y="4714884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 smtClean="0">
                <a:solidFill>
                  <a:srgbClr val="FF3399"/>
                </a:solidFill>
              </a:rPr>
              <a:t>Osteo</a:t>
            </a:r>
            <a:r>
              <a:rPr lang="es-ES" sz="2400" dirty="0" smtClean="0">
                <a:solidFill>
                  <a:srgbClr val="FF3399"/>
                </a:solidFill>
              </a:rPr>
              <a:t>-</a:t>
            </a:r>
          </a:p>
          <a:p>
            <a:pPr algn="ctr"/>
            <a:r>
              <a:rPr lang="es-ES" sz="2400" dirty="0" smtClean="0">
                <a:solidFill>
                  <a:srgbClr val="FF3399"/>
                </a:solidFill>
              </a:rPr>
              <a:t>musculares</a:t>
            </a:r>
            <a:endParaRPr lang="es-ES" sz="2400" dirty="0">
              <a:solidFill>
                <a:srgbClr val="FF3399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3643306" y="142852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00FF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Esófago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6143636" y="571480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00FF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Estómago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6500826" y="1500174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00FF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Intestino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643306" y="2857496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00FF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 smtClean="0">
                <a:solidFill>
                  <a:srgbClr val="085091"/>
                </a:solidFill>
              </a:rPr>
              <a:t>Hepatobiliar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6286512" y="2428868"/>
            <a:ext cx="2286016" cy="785818"/>
          </a:xfrm>
          <a:prstGeom prst="roundRect">
            <a:avLst>
              <a:gd name="adj" fmla="val 46696"/>
            </a:avLst>
          </a:prstGeom>
          <a:gradFill>
            <a:gsLst>
              <a:gs pos="0">
                <a:srgbClr val="00FF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Páncreas</a:t>
            </a:r>
            <a:endParaRPr lang="es-ES" sz="2400" dirty="0">
              <a:solidFill>
                <a:srgbClr val="085091"/>
              </a:solidFill>
            </a:endParaRPr>
          </a:p>
        </p:txBody>
      </p:sp>
      <p:sp>
        <p:nvSpPr>
          <p:cNvPr id="27" name="26 Flecha a la derecha con muesca"/>
          <p:cNvSpPr/>
          <p:nvPr/>
        </p:nvSpPr>
        <p:spPr>
          <a:xfrm>
            <a:off x="4429124" y="4929198"/>
            <a:ext cx="857256" cy="500066"/>
          </a:xfrm>
          <a:prstGeom prst="notchedRight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28" name="27 Flecha a la derecha con muesca"/>
          <p:cNvSpPr/>
          <p:nvPr/>
        </p:nvSpPr>
        <p:spPr>
          <a:xfrm rot="1514078">
            <a:off x="4223591" y="5571778"/>
            <a:ext cx="857256" cy="500066"/>
          </a:xfrm>
          <a:prstGeom prst="notchedRight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0" name="29 Flecha a la derecha con muesca"/>
          <p:cNvSpPr/>
          <p:nvPr/>
        </p:nvSpPr>
        <p:spPr>
          <a:xfrm rot="19419951">
            <a:off x="4208179" y="4134413"/>
            <a:ext cx="857256" cy="500066"/>
          </a:xfrm>
          <a:prstGeom prst="notchedRight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1" name="30 Flecha a la derecha con muesca"/>
          <p:cNvSpPr/>
          <p:nvPr/>
        </p:nvSpPr>
        <p:spPr>
          <a:xfrm>
            <a:off x="5572132" y="1714488"/>
            <a:ext cx="857256" cy="500066"/>
          </a:xfrm>
          <a:prstGeom prst="notchedRightArrow">
            <a:avLst/>
          </a:prstGeom>
          <a:gradFill flip="none" rotWithShape="1">
            <a:gsLst>
              <a:gs pos="0">
                <a:srgbClr val="FF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2" name="31 Flecha a la derecha con muesca"/>
          <p:cNvSpPr/>
          <p:nvPr/>
        </p:nvSpPr>
        <p:spPr>
          <a:xfrm rot="5400000">
            <a:off x="4536281" y="2214554"/>
            <a:ext cx="642942" cy="500066"/>
          </a:xfrm>
          <a:prstGeom prst="notchedRightArrow">
            <a:avLst/>
          </a:prstGeom>
          <a:gradFill flip="none" rotWithShape="1">
            <a:gsLst>
              <a:gs pos="0">
                <a:srgbClr val="FF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3" name="32 Flecha a la derecha con muesca"/>
          <p:cNvSpPr/>
          <p:nvPr/>
        </p:nvSpPr>
        <p:spPr>
          <a:xfrm rot="19373313">
            <a:off x="5429256" y="1220756"/>
            <a:ext cx="857256" cy="500066"/>
          </a:xfrm>
          <a:prstGeom prst="notchedRightArrow">
            <a:avLst/>
          </a:prstGeom>
          <a:gradFill flip="none" rotWithShape="1">
            <a:gsLst>
              <a:gs pos="0">
                <a:srgbClr val="FF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4" name="33 Flecha a la derecha con muesca"/>
          <p:cNvSpPr/>
          <p:nvPr/>
        </p:nvSpPr>
        <p:spPr>
          <a:xfrm rot="2275915">
            <a:off x="5357818" y="2214554"/>
            <a:ext cx="857256" cy="500066"/>
          </a:xfrm>
          <a:prstGeom prst="notchedRightArrow">
            <a:avLst/>
          </a:prstGeom>
          <a:gradFill flip="none" rotWithShape="1">
            <a:gsLst>
              <a:gs pos="0">
                <a:srgbClr val="FF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5" name="34 Flecha a la derecha con muesca"/>
          <p:cNvSpPr/>
          <p:nvPr/>
        </p:nvSpPr>
        <p:spPr>
          <a:xfrm rot="16200000">
            <a:off x="4446983" y="1089406"/>
            <a:ext cx="750099" cy="500066"/>
          </a:xfrm>
          <a:prstGeom prst="notchedRightArrow">
            <a:avLst/>
          </a:prstGeom>
          <a:gradFill flip="none" rotWithShape="1">
            <a:gsLst>
              <a:gs pos="0">
                <a:srgbClr val="FF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3399"/>
              </a:solidFill>
            </a:endParaRPr>
          </a:p>
        </p:txBody>
      </p:sp>
      <p:sp>
        <p:nvSpPr>
          <p:cNvPr id="36" name="35 Elipse"/>
          <p:cNvSpPr/>
          <p:nvPr/>
        </p:nvSpPr>
        <p:spPr>
          <a:xfrm>
            <a:off x="4500562" y="1714488"/>
            <a:ext cx="1000132" cy="428628"/>
          </a:xfrm>
          <a:prstGeom prst="ellipse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"/>
          <p:cNvSpPr/>
          <p:nvPr/>
        </p:nvSpPr>
        <p:spPr>
          <a:xfrm>
            <a:off x="0" y="0"/>
            <a:ext cx="71434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0" y="2643182"/>
            <a:ext cx="2000232" cy="150019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Rectángulo"/>
          <p:cNvSpPr/>
          <p:nvPr/>
        </p:nvSpPr>
        <p:spPr>
          <a:xfrm>
            <a:off x="0" y="3071810"/>
            <a:ext cx="21098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FFFF00"/>
                </a:solidFill>
              </a:rPr>
              <a:t>Principales </a:t>
            </a:r>
            <a:endParaRPr lang="es-ES" sz="2400" b="1" dirty="0" smtClean="0">
              <a:solidFill>
                <a:srgbClr val="FFFF00"/>
              </a:solidFill>
            </a:endParaRPr>
          </a:p>
          <a:p>
            <a:r>
              <a:rPr lang="es-ES" sz="2400" b="1" dirty="0" smtClean="0">
                <a:solidFill>
                  <a:srgbClr val="FFFF00"/>
                </a:solidFill>
              </a:rPr>
              <a:t>causas</a:t>
            </a:r>
            <a:endParaRPr lang="es-ES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00034" y="2357430"/>
            <a:ext cx="3000396" cy="85725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14348" y="2357430"/>
            <a:ext cx="24929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Esófago</a:t>
            </a:r>
            <a:endParaRPr lang="es-E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00034" y="3357562"/>
            <a:ext cx="465383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/>
              <a:t>Esofagitis </a:t>
            </a:r>
          </a:p>
          <a:p>
            <a:r>
              <a:rPr lang="es-ES" sz="2000" dirty="0" smtClean="0"/>
              <a:t>Hernia </a:t>
            </a:r>
            <a:r>
              <a:rPr lang="es-ES" sz="2000" dirty="0" err="1" smtClean="0"/>
              <a:t>hiatal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Encarcelación </a:t>
            </a:r>
          </a:p>
          <a:p>
            <a:r>
              <a:rPr lang="es-ES" sz="2000" dirty="0" smtClean="0"/>
              <a:t>de la hernia </a:t>
            </a:r>
            <a:r>
              <a:rPr lang="es-ES" sz="2000" dirty="0" err="1" smtClean="0"/>
              <a:t>paraesofágica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Espasmo difuso y del 1/3 distal. </a:t>
            </a:r>
          </a:p>
          <a:p>
            <a:r>
              <a:rPr lang="es-ES" sz="2000" dirty="0" err="1" smtClean="0"/>
              <a:t>Acalasia</a:t>
            </a:r>
            <a:r>
              <a:rPr lang="es-ES" sz="2000" dirty="0" smtClean="0"/>
              <a:t>. </a:t>
            </a:r>
          </a:p>
          <a:p>
            <a:r>
              <a:rPr lang="es-ES" sz="2000" dirty="0" smtClean="0"/>
              <a:t>Perforación o rotura. (S. de </a:t>
            </a:r>
            <a:r>
              <a:rPr lang="es-ES" sz="2000" dirty="0" err="1" smtClean="0"/>
              <a:t>Boerhave</a:t>
            </a:r>
            <a:r>
              <a:rPr lang="es-ES" sz="2000" dirty="0" smtClean="0"/>
              <a:t>)</a:t>
            </a:r>
            <a:endParaRPr lang="es-ES" sz="2000" dirty="0"/>
          </a:p>
        </p:txBody>
      </p:sp>
      <p:sp>
        <p:nvSpPr>
          <p:cNvPr id="7" name="6 Rectángulo redondeado"/>
          <p:cNvSpPr/>
          <p:nvPr/>
        </p:nvSpPr>
        <p:spPr>
          <a:xfrm>
            <a:off x="5429256" y="2357430"/>
            <a:ext cx="3429024" cy="85725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5572132" y="2357430"/>
            <a:ext cx="30572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Estómago</a:t>
            </a:r>
            <a:endParaRPr lang="es-E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500694" y="3357562"/>
            <a:ext cx="28953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/>
              <a:t>Ulcera Péptica.</a:t>
            </a:r>
          </a:p>
          <a:p>
            <a:r>
              <a:rPr lang="es-ES" sz="2000" dirty="0" smtClean="0"/>
              <a:t>Gastritis aguda.</a:t>
            </a:r>
          </a:p>
          <a:p>
            <a:r>
              <a:rPr lang="es-ES" sz="2000" dirty="0" smtClean="0"/>
              <a:t>Perforación por U.G. D</a:t>
            </a:r>
          </a:p>
          <a:p>
            <a:r>
              <a:rPr lang="es-ES" sz="2000" dirty="0" smtClean="0"/>
              <a:t>Dispepsia.</a:t>
            </a:r>
          </a:p>
          <a:p>
            <a:r>
              <a:rPr lang="es-ES" sz="2000" dirty="0" smtClean="0"/>
              <a:t>Estenosis pilórica.</a:t>
            </a:r>
          </a:p>
          <a:p>
            <a:r>
              <a:rPr lang="es-ES" sz="2000" dirty="0" smtClean="0"/>
              <a:t>Cáncer gástrico.</a:t>
            </a:r>
            <a:endParaRPr lang="es-ES" sz="20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00034" y="642918"/>
            <a:ext cx="3571900" cy="1143008"/>
          </a:xfrm>
          <a:prstGeom prst="roundRect">
            <a:avLst/>
          </a:prstGeom>
          <a:gradFill>
            <a:gsLst>
              <a:gs pos="0">
                <a:srgbClr val="00FF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rgbClr val="085091"/>
                </a:solidFill>
              </a:rPr>
              <a:t>Causas abdominales </a:t>
            </a:r>
            <a:endParaRPr lang="es-ES" sz="2400" dirty="0">
              <a:solidFill>
                <a:srgbClr val="0850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571472" y="642918"/>
            <a:ext cx="3000396" cy="85725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571472" y="3500438"/>
            <a:ext cx="4286280" cy="85725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5429256" y="785794"/>
            <a:ext cx="3429024" cy="85725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5715008" y="857232"/>
            <a:ext cx="290175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Páncreas</a:t>
            </a:r>
            <a:endParaRPr lang="es-E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643570" y="1785926"/>
            <a:ext cx="3110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Pancreatitis aguda.</a:t>
            </a:r>
          </a:p>
          <a:p>
            <a:r>
              <a:rPr lang="es-ES" sz="2400" dirty="0" smtClean="0"/>
              <a:t>Pancreatitis crónica.</a:t>
            </a:r>
          </a:p>
          <a:p>
            <a:r>
              <a:rPr lang="es-ES" sz="2400" dirty="0" smtClean="0"/>
              <a:t>Cáncer de páncreas.</a:t>
            </a:r>
            <a:endParaRPr lang="es-ES" sz="2400" dirty="0"/>
          </a:p>
        </p:txBody>
      </p:sp>
      <p:sp>
        <p:nvSpPr>
          <p:cNvPr id="12" name="11 Rectángulo"/>
          <p:cNvSpPr/>
          <p:nvPr/>
        </p:nvSpPr>
        <p:spPr>
          <a:xfrm>
            <a:off x="714348" y="3571876"/>
            <a:ext cx="39244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Hepatobiliar</a:t>
            </a:r>
            <a:endParaRPr lang="es-E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714348" y="471488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dirty="0" smtClean="0"/>
              <a:t>Cólico biliar.</a:t>
            </a:r>
          </a:p>
          <a:p>
            <a:r>
              <a:rPr lang="es-ES" sz="2400" dirty="0" smtClean="0"/>
              <a:t>Colecistitis aguda.</a:t>
            </a:r>
          </a:p>
          <a:p>
            <a:r>
              <a:rPr lang="es-ES" sz="2400" dirty="0" smtClean="0"/>
              <a:t>Colecistitis crónica.</a:t>
            </a:r>
          </a:p>
          <a:p>
            <a:r>
              <a:rPr lang="es-ES" sz="2400" dirty="0" smtClean="0"/>
              <a:t>Colangitis aguda.</a:t>
            </a:r>
          </a:p>
          <a:p>
            <a:r>
              <a:rPr lang="es-ES" sz="2400" dirty="0" smtClean="0"/>
              <a:t>Hepatomegalia. </a:t>
            </a:r>
            <a:endParaRPr lang="es-ES" sz="2400" dirty="0"/>
          </a:p>
        </p:txBody>
      </p:sp>
      <p:sp>
        <p:nvSpPr>
          <p:cNvPr id="10" name="9 Rectángulo"/>
          <p:cNvSpPr/>
          <p:nvPr/>
        </p:nvSpPr>
        <p:spPr>
          <a:xfrm>
            <a:off x="500034" y="150017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Apendicitis aguda :  Signo de </a:t>
            </a:r>
            <a:r>
              <a:rPr lang="es-ES" dirty="0" err="1" smtClean="0"/>
              <a:t>Bayley</a:t>
            </a:r>
            <a:r>
              <a:rPr lang="es-ES" dirty="0" smtClean="0"/>
              <a:t>.</a:t>
            </a:r>
          </a:p>
          <a:p>
            <a:r>
              <a:rPr lang="es-ES" dirty="0" smtClean="0"/>
              <a:t>Enfermedad de </a:t>
            </a:r>
            <a:r>
              <a:rPr lang="es-ES" dirty="0" err="1" smtClean="0"/>
              <a:t>Crohn</a:t>
            </a:r>
            <a:r>
              <a:rPr lang="es-ES" dirty="0" smtClean="0"/>
              <a:t>.</a:t>
            </a:r>
          </a:p>
          <a:p>
            <a:r>
              <a:rPr lang="es-ES" dirty="0" smtClean="0"/>
              <a:t>Patología del colon :</a:t>
            </a:r>
          </a:p>
          <a:p>
            <a:r>
              <a:rPr lang="es-ES" dirty="0" smtClean="0"/>
              <a:t>        Orgánica  </a:t>
            </a:r>
            <a:r>
              <a:rPr lang="es-ES" dirty="0" err="1" smtClean="0"/>
              <a:t>diverticulitis</a:t>
            </a:r>
            <a:r>
              <a:rPr lang="es-ES" dirty="0" smtClean="0"/>
              <a:t>, </a:t>
            </a:r>
            <a:r>
              <a:rPr lang="es-ES" dirty="0" err="1" smtClean="0"/>
              <a:t>volvulación</a:t>
            </a:r>
            <a:r>
              <a:rPr lang="es-ES" dirty="0" smtClean="0"/>
              <a:t> </a:t>
            </a:r>
            <a:r>
              <a:rPr lang="es-ES" dirty="0" smtClean="0"/>
              <a:t> </a:t>
            </a:r>
            <a:r>
              <a:rPr lang="es-ES" dirty="0" smtClean="0"/>
              <a:t>                                                                                                 ,                         neoplasias </a:t>
            </a:r>
            <a:r>
              <a:rPr lang="es-ES" dirty="0" smtClean="0"/>
              <a:t>.  </a:t>
            </a:r>
          </a:p>
          <a:p>
            <a:r>
              <a:rPr lang="es-ES" dirty="0" smtClean="0"/>
              <a:t>        Funcional :  Colon irritable.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642910" y="642918"/>
            <a:ext cx="28472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Intestino</a:t>
            </a:r>
            <a:endParaRPr lang="es-E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3554" name="Picture 2" descr="https://encrypted-tbn1.gstatic.com/images?q=tbn:ANd9GcQ-zOGap3r0VOxYANGMH21zMk2QNSgOkwAqX29jXNnocQ46tgaBrNtWFB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643314"/>
            <a:ext cx="2192019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Personalizado 3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654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</TotalTime>
  <Words>1359</Words>
  <Application>Microsoft Office PowerPoint</Application>
  <PresentationFormat>Presentación en pantalla (4:3)</PresentationFormat>
  <Paragraphs>250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Flujo</vt:lpstr>
      <vt:lpstr>El paciente con dolor epigástrico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BIBLIOGRAFIA  PARA CONSULTA: </vt:lpstr>
      <vt:lpstr>Diapositiva 24</vt:lpstr>
      <vt:lpstr>CUESTIONARIO.</vt:lpstr>
      <vt:lpstr>1.- DOLOR POR  INFLAMACIÓN  PERITONEAL:  </vt:lpstr>
      <vt:lpstr>Diapositiva 27</vt:lpstr>
      <vt:lpstr>Diapositiva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paciente con dolor epigástrico</dc:title>
  <dc:creator>Oscar</dc:creator>
  <cp:lastModifiedBy>Oscar</cp:lastModifiedBy>
  <cp:revision>98</cp:revision>
  <dcterms:created xsi:type="dcterms:W3CDTF">2015-04-15T00:48:59Z</dcterms:created>
  <dcterms:modified xsi:type="dcterms:W3CDTF">2015-05-09T17:02:17Z</dcterms:modified>
</cp:coreProperties>
</file>