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9"/>
  </p:notesMasterIdLst>
  <p:sldIdLst>
    <p:sldId id="256" r:id="rId2"/>
    <p:sldId id="257" r:id="rId3"/>
    <p:sldId id="326" r:id="rId4"/>
    <p:sldId id="327" r:id="rId5"/>
    <p:sldId id="306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4" r:id="rId20"/>
    <p:sldId id="293" r:id="rId21"/>
    <p:sldId id="277" r:id="rId22"/>
    <p:sldId id="282" r:id="rId23"/>
    <p:sldId id="280" r:id="rId24"/>
    <p:sldId id="290" r:id="rId25"/>
    <p:sldId id="276" r:id="rId26"/>
    <p:sldId id="278" r:id="rId27"/>
    <p:sldId id="279" r:id="rId28"/>
    <p:sldId id="294" r:id="rId29"/>
    <p:sldId id="296" r:id="rId30"/>
    <p:sldId id="297" r:id="rId31"/>
    <p:sldId id="299" r:id="rId32"/>
    <p:sldId id="300" r:id="rId33"/>
    <p:sldId id="301" r:id="rId34"/>
    <p:sldId id="302" r:id="rId35"/>
    <p:sldId id="307" r:id="rId36"/>
    <p:sldId id="308" r:id="rId37"/>
    <p:sldId id="303" r:id="rId38"/>
    <p:sldId id="309" r:id="rId39"/>
    <p:sldId id="304" r:id="rId40"/>
    <p:sldId id="284" r:id="rId41"/>
    <p:sldId id="332" r:id="rId42"/>
    <p:sldId id="285" r:id="rId43"/>
    <p:sldId id="289" r:id="rId44"/>
    <p:sldId id="322" r:id="rId45"/>
    <p:sldId id="286" r:id="rId46"/>
    <p:sldId id="311" r:id="rId47"/>
    <p:sldId id="310" r:id="rId48"/>
    <p:sldId id="287" r:id="rId49"/>
    <p:sldId id="321" r:id="rId50"/>
    <p:sldId id="323" r:id="rId51"/>
    <p:sldId id="324" r:id="rId52"/>
    <p:sldId id="288" r:id="rId53"/>
    <p:sldId id="317" r:id="rId54"/>
    <p:sldId id="328" r:id="rId55"/>
    <p:sldId id="329" r:id="rId56"/>
    <p:sldId id="330" r:id="rId57"/>
    <p:sldId id="331" r:id="rId5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87" d="100"/>
          <a:sy n="87" d="100"/>
        </p:scale>
        <p:origin x="106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4033C-7B54-47AC-BD47-CE7AF7A56931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F2DD8B-B4E7-410A-A3EF-30AE557816A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7277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71EBB59-14B1-4500-874C-425638E0152D}" type="datetimeFigureOut">
              <a:rPr lang="es-AR" smtClean="0"/>
              <a:t>02/07/2018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3C10EC-19A7-4B01-8850-88F8E0A2F538}" type="slidenum">
              <a:rPr lang="es-AR" smtClean="0"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55776" y="5517232"/>
            <a:ext cx="6400800" cy="792088"/>
          </a:xfrm>
        </p:spPr>
        <p:txBody>
          <a:bodyPr/>
          <a:lstStyle/>
          <a:p>
            <a:pPr algn="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	Dr.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alberto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a. </a:t>
            </a:r>
            <a:r>
              <a:rPr lang="en-US" dirty="0" err="1" smtClean="0">
                <a:solidFill>
                  <a:schemeClr val="accent1">
                    <a:lumMod val="75000"/>
                  </a:schemeClr>
                </a:solidFill>
              </a:rPr>
              <a:t>nieto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 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656184"/>
          </a:xfrm>
        </p:spPr>
        <p:txBody>
          <a:bodyPr/>
          <a:lstStyle/>
          <a:p>
            <a:r>
              <a:rPr lang="en-US" sz="6000" b="1" dirty="0" err="1" smtClean="0"/>
              <a:t>Tirotoxicosis</a:t>
            </a:r>
            <a:endParaRPr lang="es-AR" sz="6000" b="1" dirty="0"/>
          </a:p>
        </p:txBody>
      </p:sp>
      <p:pic>
        <p:nvPicPr>
          <p:cNvPr id="1027" name="Picture 3" descr="C:\Users\Fer\Desktop\tito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36912"/>
            <a:ext cx="1952329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52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AR" b="1" i="1" u="sng" dirty="0"/>
              <a:t>Sistema </a:t>
            </a:r>
            <a:r>
              <a:rPr lang="es-AR" b="1" i="1" u="sng" dirty="0" smtClean="0"/>
              <a:t>hematopoyético</a:t>
            </a:r>
          </a:p>
          <a:p>
            <a:pPr marL="0" indent="0">
              <a:buNone/>
            </a:pPr>
            <a:r>
              <a:rPr lang="es-AR" sz="2400" dirty="0" smtClean="0"/>
              <a:t>  </a:t>
            </a:r>
          </a:p>
          <a:p>
            <a:pPr>
              <a:buFontTx/>
              <a:buChar char="-"/>
            </a:pPr>
            <a:r>
              <a:rPr lang="es-AR" sz="2400" dirty="0"/>
              <a:t> </a:t>
            </a:r>
            <a:r>
              <a:rPr lang="es-AR" sz="2400" dirty="0" smtClean="0"/>
              <a:t> Valor total de GR.</a:t>
            </a:r>
          </a:p>
          <a:p>
            <a:pPr>
              <a:buFontTx/>
              <a:buChar char="-"/>
            </a:pPr>
            <a:r>
              <a:rPr lang="es-AR" sz="2400" dirty="0"/>
              <a:t>A</a:t>
            </a:r>
            <a:r>
              <a:rPr lang="es-AR" sz="2400" dirty="0" smtClean="0"/>
              <a:t>nemia </a:t>
            </a:r>
            <a:r>
              <a:rPr lang="es-AR" sz="2400" dirty="0" err="1"/>
              <a:t>normocítica</a:t>
            </a:r>
            <a:r>
              <a:rPr lang="es-AR" sz="2400" dirty="0"/>
              <a:t> y </a:t>
            </a:r>
            <a:r>
              <a:rPr lang="es-AR" sz="2400" dirty="0" err="1" smtClean="0"/>
              <a:t>normocrómica</a:t>
            </a:r>
            <a:r>
              <a:rPr lang="es-AR" sz="2400" dirty="0" smtClean="0"/>
              <a:t>, puede </a:t>
            </a:r>
            <a:r>
              <a:rPr lang="es-AR" sz="2400" dirty="0"/>
              <a:t>asociarse a hemopatías autoinmunes tales como púrpura </a:t>
            </a:r>
            <a:r>
              <a:rPr lang="es-AR" sz="2400" dirty="0" err="1" smtClean="0"/>
              <a:t>trombocitopénica</a:t>
            </a:r>
            <a:r>
              <a:rPr lang="es-AR" sz="2400" dirty="0" smtClean="0"/>
              <a:t> idiopática </a:t>
            </a:r>
            <a:r>
              <a:rPr lang="es-AR" sz="2400" dirty="0"/>
              <a:t>o anemia </a:t>
            </a:r>
            <a:r>
              <a:rPr lang="es-AR" sz="2400" dirty="0" smtClean="0"/>
              <a:t>perniciosa.</a:t>
            </a:r>
          </a:p>
          <a:p>
            <a:pPr>
              <a:buFontTx/>
              <a:buChar char="-"/>
            </a:pPr>
            <a:r>
              <a:rPr lang="es-AR" sz="2400" dirty="0" smtClean="0"/>
              <a:t>Adenomegalias </a:t>
            </a:r>
            <a:r>
              <a:rPr lang="es-AR" sz="2400" dirty="0"/>
              <a:t>y </a:t>
            </a:r>
            <a:r>
              <a:rPr lang="es-AR" sz="2400" dirty="0" smtClean="0"/>
              <a:t>esplenomegalia.</a:t>
            </a:r>
            <a:endParaRPr lang="es-AR" sz="2400" dirty="0"/>
          </a:p>
          <a:p>
            <a:endParaRPr lang="es-AR" dirty="0"/>
          </a:p>
        </p:txBody>
      </p:sp>
      <p:cxnSp>
        <p:nvCxnSpPr>
          <p:cNvPr id="5" name="4 Conector recto de flecha"/>
          <p:cNvCxnSpPr/>
          <p:nvPr/>
        </p:nvCxnSpPr>
        <p:spPr>
          <a:xfrm flipV="1">
            <a:off x="710233" y="254691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194" name="Picture 2" descr="C:\Users\F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56873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01610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AR" b="1" i="1" u="sng" dirty="0" smtClean="0"/>
              <a:t>Hueso</a:t>
            </a:r>
          </a:p>
          <a:p>
            <a:pPr>
              <a:buFontTx/>
              <a:buChar char="-"/>
            </a:pPr>
            <a:r>
              <a:rPr lang="es-AR" sz="2400" dirty="0" smtClean="0"/>
              <a:t>estimulan </a:t>
            </a:r>
            <a:r>
              <a:rPr lang="es-AR" sz="2400" dirty="0"/>
              <a:t>la resorción </a:t>
            </a:r>
            <a:r>
              <a:rPr lang="es-AR" sz="2400" dirty="0" smtClean="0"/>
              <a:t>ósea</a:t>
            </a:r>
          </a:p>
          <a:p>
            <a:pPr>
              <a:buFontTx/>
              <a:buChar char="-"/>
            </a:pPr>
            <a:r>
              <a:rPr lang="es-AR" sz="2400" dirty="0" smtClean="0"/>
              <a:t>  FAL</a:t>
            </a:r>
          </a:p>
          <a:p>
            <a:pPr>
              <a:buFontTx/>
              <a:buChar char="-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err="1" smtClean="0"/>
              <a:t>calcemia</a:t>
            </a: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/>
              <a:t>  </a:t>
            </a:r>
            <a:r>
              <a:rPr lang="en-US" sz="2400" dirty="0" smtClean="0"/>
              <a:t>PTH y </a:t>
            </a:r>
            <a:r>
              <a:rPr lang="en-US" sz="2400" dirty="0" err="1" smtClean="0"/>
              <a:t>calcitriol</a:t>
            </a:r>
            <a:r>
              <a:rPr lang="en-US" sz="2400" dirty="0" smtClean="0"/>
              <a:t> </a:t>
            </a:r>
          </a:p>
          <a:p>
            <a:pPr>
              <a:buFontTx/>
              <a:buChar char="-"/>
            </a:pPr>
            <a:r>
              <a:rPr lang="es-AR" sz="2400" dirty="0" smtClean="0"/>
              <a:t>  absorción </a:t>
            </a:r>
            <a:r>
              <a:rPr lang="es-AR" sz="2400" dirty="0"/>
              <a:t>intestinal de calcio y </a:t>
            </a:r>
            <a:r>
              <a:rPr lang="es-AR" sz="2400" dirty="0" smtClean="0"/>
              <a:t>   excreción urinaria</a:t>
            </a:r>
            <a:endParaRPr lang="es-AR" sz="2400" dirty="0"/>
          </a:p>
          <a:p>
            <a:pPr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r>
              <a:rPr lang="es-AR" dirty="0" smtClean="0"/>
              <a:t>El </a:t>
            </a:r>
            <a:r>
              <a:rPr lang="es-AR" dirty="0"/>
              <a:t>efecto final es la </a:t>
            </a:r>
            <a:r>
              <a:rPr lang="es-AR" dirty="0" smtClean="0"/>
              <a:t>osteoporosis.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s-AR" dirty="0" smtClean="0"/>
          </a:p>
          <a:p>
            <a:pPr>
              <a:buFontTx/>
              <a:buChar char="-"/>
            </a:pPr>
            <a:endParaRPr lang="es-AR" dirty="0" smtClean="0"/>
          </a:p>
          <a:p>
            <a:endParaRPr lang="es-AR" dirty="0"/>
          </a:p>
        </p:txBody>
      </p:sp>
      <p:cxnSp>
        <p:nvCxnSpPr>
          <p:cNvPr id="5" name="4 Conector recto de flecha"/>
          <p:cNvCxnSpPr/>
          <p:nvPr/>
        </p:nvCxnSpPr>
        <p:spPr>
          <a:xfrm flipV="1">
            <a:off x="683568" y="2597161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V="1">
            <a:off x="677197" y="3012531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690045" y="3376636"/>
            <a:ext cx="0" cy="261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709707" y="3842823"/>
            <a:ext cx="0" cy="2615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flipV="1">
            <a:off x="5076056" y="3827556"/>
            <a:ext cx="0" cy="2920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218" name="Picture 2" descr="C:\Users\F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595907"/>
            <a:ext cx="3024336" cy="1911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70963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AR" b="1" i="1" u="sng" dirty="0"/>
              <a:t>Sistema </a:t>
            </a:r>
            <a:r>
              <a:rPr lang="es-AR" b="1" i="1" u="sng" dirty="0" smtClean="0"/>
              <a:t>neuromuscular</a:t>
            </a:r>
          </a:p>
          <a:p>
            <a:pPr algn="just">
              <a:buFontTx/>
              <a:buChar char="-"/>
            </a:pPr>
            <a:r>
              <a:rPr lang="es-AR" sz="2000" dirty="0" smtClean="0"/>
              <a:t>Temblor.</a:t>
            </a:r>
          </a:p>
          <a:p>
            <a:pPr algn="just">
              <a:buFontTx/>
              <a:buChar char="-"/>
            </a:pPr>
            <a:r>
              <a:rPr lang="es-AR" sz="2000" dirty="0" err="1" smtClean="0"/>
              <a:t>Hiperreflexia</a:t>
            </a:r>
            <a:r>
              <a:rPr lang="es-AR" sz="2000" dirty="0" smtClean="0"/>
              <a:t> </a:t>
            </a:r>
            <a:r>
              <a:rPr lang="es-AR" sz="2000" dirty="0" err="1" smtClean="0"/>
              <a:t>osteotendinosa</a:t>
            </a:r>
            <a:r>
              <a:rPr lang="es-AR" sz="2000" dirty="0" smtClean="0"/>
              <a:t>.</a:t>
            </a:r>
          </a:p>
          <a:p>
            <a:pPr algn="just">
              <a:buFontTx/>
              <a:buChar char="-"/>
            </a:pPr>
            <a:r>
              <a:rPr lang="es-AR" sz="2000" dirty="0" smtClean="0"/>
              <a:t>Debilidad y fatiga de </a:t>
            </a:r>
            <a:r>
              <a:rPr lang="es-AR" sz="2000" dirty="0"/>
              <a:t>los </a:t>
            </a:r>
            <a:r>
              <a:rPr lang="es-AR" sz="2000" dirty="0" smtClean="0"/>
              <a:t>músculos proximales (dificultad para subir escaleras).</a:t>
            </a:r>
          </a:p>
          <a:p>
            <a:pPr algn="just">
              <a:buFontTx/>
              <a:buChar char="-"/>
            </a:pPr>
            <a:r>
              <a:rPr lang="es-AR" sz="2000" dirty="0" smtClean="0"/>
              <a:t>La </a:t>
            </a:r>
            <a:r>
              <a:rPr lang="es-AR" sz="2000" dirty="0"/>
              <a:t>parálisis periódica </a:t>
            </a:r>
            <a:r>
              <a:rPr lang="es-AR" sz="2000" dirty="0" err="1" smtClean="0"/>
              <a:t>hipokalémica</a:t>
            </a:r>
            <a:r>
              <a:rPr lang="es-AR" sz="2000" dirty="0" smtClean="0"/>
              <a:t>, manifestación infrecuente, aparece </a:t>
            </a:r>
            <a:r>
              <a:rPr lang="es-AR" sz="2000" dirty="0"/>
              <a:t>súbitamente con debilidad </a:t>
            </a:r>
            <a:r>
              <a:rPr lang="es-AR" sz="2000" dirty="0" smtClean="0"/>
              <a:t>generalizada afectando la musculatura proximal de miembros inferiores. El </a:t>
            </a:r>
            <a:r>
              <a:rPr lang="es-AR" sz="2000" dirty="0"/>
              <a:t>grado de </a:t>
            </a:r>
            <a:r>
              <a:rPr lang="es-AR" sz="2000" dirty="0" err="1" smtClean="0"/>
              <a:t>hipokalémia</a:t>
            </a:r>
            <a:r>
              <a:rPr lang="es-AR" sz="2000" dirty="0" smtClean="0"/>
              <a:t> </a:t>
            </a:r>
            <a:r>
              <a:rPr lang="es-AR" sz="2000" dirty="0"/>
              <a:t>es variable </a:t>
            </a:r>
            <a:r>
              <a:rPr lang="es-AR" sz="2000" dirty="0" smtClean="0"/>
              <a:t>llegando incluso a valores de 1.5 </a:t>
            </a:r>
            <a:r>
              <a:rPr lang="es-AR" sz="2000" dirty="0" err="1"/>
              <a:t>meq</a:t>
            </a:r>
            <a:r>
              <a:rPr lang="es-AR" sz="2000" dirty="0"/>
              <a:t>/L</a:t>
            </a:r>
            <a:r>
              <a:rPr lang="es-AR" sz="2000" dirty="0" smtClean="0"/>
              <a:t>.</a:t>
            </a:r>
          </a:p>
          <a:p>
            <a:pPr algn="just">
              <a:buFontTx/>
              <a:buChar char="-"/>
            </a:pPr>
            <a:r>
              <a:rPr lang="en-US" sz="2000" dirty="0" smtClean="0"/>
              <a:t>El 1% de los </a:t>
            </a:r>
            <a:r>
              <a:rPr lang="en-US" sz="2000" dirty="0" err="1" smtClean="0"/>
              <a:t>ptes</a:t>
            </a:r>
            <a:r>
              <a:rPr lang="en-US" sz="2000" dirty="0" smtClean="0"/>
              <a:t> se </a:t>
            </a:r>
            <a:r>
              <a:rPr lang="en-US" sz="2000" dirty="0" err="1" smtClean="0"/>
              <a:t>asocia</a:t>
            </a:r>
            <a:r>
              <a:rPr lang="en-US" sz="2000" dirty="0" smtClean="0"/>
              <a:t> a </a:t>
            </a:r>
            <a:r>
              <a:rPr lang="en-US" sz="2000" dirty="0" err="1" smtClean="0"/>
              <a:t>Miastenia</a:t>
            </a:r>
            <a:r>
              <a:rPr lang="en-US" sz="2000" dirty="0" smtClean="0"/>
              <a:t> Gravis.</a:t>
            </a:r>
            <a:endParaRPr lang="es-AR" sz="2000" dirty="0"/>
          </a:p>
          <a:p>
            <a:endParaRPr lang="es-AR" dirty="0"/>
          </a:p>
        </p:txBody>
      </p:sp>
      <p:pic>
        <p:nvPicPr>
          <p:cNvPr id="10242" name="Picture 2" descr="C:\Users\Fer\Desktop\descarga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461801"/>
            <a:ext cx="1800200" cy="1246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4302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AR" b="1" i="1" u="sng" dirty="0"/>
              <a:t>Sistema </a:t>
            </a:r>
            <a:r>
              <a:rPr lang="es-AR" b="1" i="1" u="sng" dirty="0" smtClean="0"/>
              <a:t>nervioso</a:t>
            </a:r>
          </a:p>
          <a:p>
            <a:pPr algn="just">
              <a:buFontTx/>
              <a:buChar char="-"/>
            </a:pPr>
            <a:r>
              <a:rPr lang="es-AR" sz="2400" dirty="0" smtClean="0"/>
              <a:t>Excitación</a:t>
            </a:r>
            <a:r>
              <a:rPr lang="es-AR" sz="2400" dirty="0"/>
              <a:t>, irritabilidad, insomnio, inquietud, </a:t>
            </a:r>
            <a:r>
              <a:rPr lang="es-AR" sz="2400" dirty="0" smtClean="0"/>
              <a:t>labilidad emocional </a:t>
            </a:r>
            <a:r>
              <a:rPr lang="es-AR" sz="2400" dirty="0"/>
              <a:t>y depresión son otros signos del hipertiroidismo que pueden ser </a:t>
            </a:r>
            <a:r>
              <a:rPr lang="es-AR" sz="2400" dirty="0" smtClean="0"/>
              <a:t>motivo de consulta.</a:t>
            </a:r>
          </a:p>
          <a:p>
            <a:pPr algn="just">
              <a:buFontTx/>
              <a:buChar char="-"/>
            </a:pPr>
            <a:r>
              <a:rPr lang="en-US" sz="2400" dirty="0" smtClean="0"/>
              <a:t>E</a:t>
            </a:r>
            <a:r>
              <a:rPr lang="es-AR" sz="2400" dirty="0" smtClean="0"/>
              <a:t>n </a:t>
            </a:r>
            <a:r>
              <a:rPr lang="es-AR" sz="2400" dirty="0"/>
              <a:t>casos severos pueden manifestarse trastornos </a:t>
            </a:r>
            <a:r>
              <a:rPr lang="es-AR" sz="2400" dirty="0" smtClean="0"/>
              <a:t>psiquiátricos como </a:t>
            </a:r>
            <a:r>
              <a:rPr lang="es-AR" sz="2400" dirty="0"/>
              <a:t>psicosis y agitación. </a:t>
            </a:r>
            <a:endParaRPr lang="es-AR" sz="2400" dirty="0" smtClean="0"/>
          </a:p>
          <a:p>
            <a:pPr algn="just">
              <a:buFontTx/>
              <a:buChar char="-"/>
            </a:pPr>
            <a:r>
              <a:rPr lang="es-AR" sz="2400" dirty="0" smtClean="0"/>
              <a:t>Característico </a:t>
            </a:r>
            <a:r>
              <a:rPr lang="es-AR" sz="2400" dirty="0"/>
              <a:t>en el anciano </a:t>
            </a:r>
            <a:r>
              <a:rPr lang="es-AR" sz="2400" dirty="0" smtClean="0"/>
              <a:t>apatía </a:t>
            </a:r>
            <a:r>
              <a:rPr lang="es-AR" sz="2400" dirty="0"/>
              <a:t>y </a:t>
            </a:r>
            <a:r>
              <a:rPr lang="es-AR" sz="2400" dirty="0" smtClean="0"/>
              <a:t>depresión.</a:t>
            </a:r>
            <a:endParaRPr lang="es-AR" sz="2400" dirty="0"/>
          </a:p>
          <a:p>
            <a:endParaRPr lang="es-AR" dirty="0"/>
          </a:p>
        </p:txBody>
      </p:sp>
      <p:pic>
        <p:nvPicPr>
          <p:cNvPr id="11266" name="Picture 2" descr="C:\Users\Fer\Desktop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783538"/>
            <a:ext cx="238059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33186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AR" sz="2400" b="1" i="1" u="sng" dirty="0"/>
              <a:t>Sistema genitourinario y función </a:t>
            </a:r>
            <a:r>
              <a:rPr lang="es-AR" sz="2400" b="1" i="1" u="sng" dirty="0" smtClean="0"/>
              <a:t>reproductiva</a:t>
            </a:r>
          </a:p>
          <a:p>
            <a:pPr algn="just">
              <a:buFontTx/>
              <a:buChar char="-"/>
            </a:pPr>
            <a:r>
              <a:rPr lang="es-AR" sz="2400" dirty="0" smtClean="0"/>
              <a:t>&gt; </a:t>
            </a:r>
            <a:r>
              <a:rPr lang="es-AR" sz="2400" dirty="0"/>
              <a:t>frecuencia en </a:t>
            </a:r>
            <a:r>
              <a:rPr lang="es-AR" sz="2400" dirty="0" smtClean="0"/>
              <a:t>la diuresis </a:t>
            </a:r>
            <a:r>
              <a:rPr lang="es-AR" sz="2400" dirty="0"/>
              <a:t>y </a:t>
            </a:r>
            <a:r>
              <a:rPr lang="es-AR" sz="2400" dirty="0" err="1" smtClean="0"/>
              <a:t>nocturia</a:t>
            </a:r>
            <a:r>
              <a:rPr lang="es-AR" sz="2400" dirty="0" smtClean="0"/>
              <a:t>. </a:t>
            </a:r>
          </a:p>
          <a:p>
            <a:pPr algn="just">
              <a:buFontTx/>
              <a:buChar char="-"/>
            </a:pPr>
            <a:r>
              <a:rPr lang="es-AR" sz="2400" dirty="0" err="1" smtClean="0"/>
              <a:t>Oligomenorrea</a:t>
            </a:r>
            <a:r>
              <a:rPr lang="es-AR" sz="2400" dirty="0"/>
              <a:t>, anovulación e </a:t>
            </a:r>
            <a:r>
              <a:rPr lang="es-AR" sz="2400" dirty="0" smtClean="0"/>
              <a:t>infertilidad (disminución de LH/FSH).</a:t>
            </a:r>
          </a:p>
          <a:p>
            <a:pPr algn="just">
              <a:buFontTx/>
              <a:buChar char="-"/>
            </a:pPr>
            <a:r>
              <a:rPr lang="es-AR" sz="2400" dirty="0" smtClean="0"/>
              <a:t>Ginecomastia</a:t>
            </a:r>
            <a:r>
              <a:rPr lang="es-AR" sz="2400" dirty="0"/>
              <a:t>, disminución de la libido y </a:t>
            </a:r>
            <a:r>
              <a:rPr lang="es-AR" sz="2400" dirty="0" smtClean="0"/>
              <a:t>disfunción eréctil. </a:t>
            </a:r>
          </a:p>
          <a:p>
            <a:pPr algn="just">
              <a:buFontTx/>
              <a:buChar char="-"/>
            </a:pPr>
            <a:r>
              <a:rPr lang="es-AR" sz="2400" dirty="0" err="1" smtClean="0"/>
              <a:t>Oligospermia</a:t>
            </a:r>
            <a:r>
              <a:rPr lang="es-AR" sz="2400" dirty="0" smtClean="0"/>
              <a:t>, </a:t>
            </a:r>
            <a:r>
              <a:rPr lang="es-AR" sz="2400" dirty="0" err="1" smtClean="0"/>
              <a:t>Teratospermia</a:t>
            </a:r>
            <a:r>
              <a:rPr lang="es-AR" sz="2400" dirty="0" smtClean="0"/>
              <a:t>, </a:t>
            </a:r>
            <a:r>
              <a:rPr lang="es-AR" sz="2400" dirty="0" err="1" smtClean="0"/>
              <a:t>Astenospermia</a:t>
            </a:r>
            <a:r>
              <a:rPr lang="es-AR" sz="2400" dirty="0" smtClean="0"/>
              <a:t>.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9693464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b="1" i="1" u="sng" dirty="0"/>
              <a:t>Signos </a:t>
            </a:r>
            <a:r>
              <a:rPr lang="es-AR" b="1" i="1" u="sng" dirty="0" smtClean="0"/>
              <a:t>gastrointestinales</a:t>
            </a:r>
          </a:p>
          <a:p>
            <a:pPr>
              <a:buFontTx/>
              <a:buChar char="-"/>
            </a:pPr>
            <a:r>
              <a:rPr lang="es-AR" dirty="0"/>
              <a:t>P</a:t>
            </a:r>
            <a:r>
              <a:rPr lang="es-AR" dirty="0" smtClean="0"/>
              <a:t>érdida </a:t>
            </a:r>
            <a:r>
              <a:rPr lang="es-AR" dirty="0"/>
              <a:t>de </a:t>
            </a:r>
            <a:r>
              <a:rPr lang="es-AR" dirty="0" smtClean="0"/>
              <a:t>peso.</a:t>
            </a:r>
          </a:p>
          <a:p>
            <a:pPr>
              <a:buFontTx/>
              <a:buChar char="-"/>
            </a:pPr>
            <a:r>
              <a:rPr lang="es-AR" dirty="0" err="1"/>
              <a:t>H</a:t>
            </a:r>
            <a:r>
              <a:rPr lang="es-AR" dirty="0" err="1" smtClean="0"/>
              <a:t>iperdefecación</a:t>
            </a:r>
            <a:r>
              <a:rPr lang="es-AR" dirty="0" smtClean="0"/>
              <a:t> </a:t>
            </a:r>
            <a:r>
              <a:rPr lang="es-AR" dirty="0"/>
              <a:t>y </a:t>
            </a:r>
            <a:r>
              <a:rPr lang="es-AR" dirty="0" smtClean="0"/>
              <a:t>malabsorción.</a:t>
            </a:r>
          </a:p>
          <a:p>
            <a:pPr>
              <a:buFontTx/>
              <a:buChar char="-"/>
            </a:pPr>
            <a:r>
              <a:rPr lang="es-AR" dirty="0" err="1" smtClean="0"/>
              <a:t>Hiperfágia</a:t>
            </a:r>
            <a:r>
              <a:rPr lang="es-AR" dirty="0" smtClean="0"/>
              <a:t>.</a:t>
            </a:r>
          </a:p>
          <a:p>
            <a:pPr>
              <a:buFontTx/>
              <a:buChar char="-"/>
            </a:pPr>
            <a:r>
              <a:rPr lang="es-AR" dirty="0" smtClean="0"/>
              <a:t>Vómitos </a:t>
            </a:r>
            <a:r>
              <a:rPr lang="es-AR" dirty="0"/>
              <a:t>y dolor </a:t>
            </a:r>
            <a:r>
              <a:rPr lang="es-AR" dirty="0" smtClean="0"/>
              <a:t>abdominal.</a:t>
            </a:r>
            <a:endParaRPr lang="es-AR" dirty="0"/>
          </a:p>
          <a:p>
            <a:endParaRPr lang="es-AR" dirty="0"/>
          </a:p>
        </p:txBody>
      </p:sp>
      <p:pic>
        <p:nvPicPr>
          <p:cNvPr id="12290" name="Picture 2" descr="C:\Users\Fer\Desktop\descarga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005064"/>
            <a:ext cx="1944217" cy="222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94324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22191210"/>
              </p:ext>
            </p:extLst>
          </p:nvPr>
        </p:nvGraphicFramePr>
        <p:xfrm>
          <a:off x="179513" y="1412782"/>
          <a:ext cx="8784975" cy="5256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8909"/>
                <a:gridCol w="949726"/>
                <a:gridCol w="3138601"/>
                <a:gridCol w="897739"/>
              </a:tblGrid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Síntoma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Signo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Nerviosismo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99%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Taquicardia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Aumento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sudoración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Bocio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100%</a:t>
                      </a:r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Hipersensibilidad</a:t>
                      </a:r>
                      <a:r>
                        <a:rPr lang="en-US" dirty="0" smtClean="0"/>
                        <a:t> al </a:t>
                      </a:r>
                      <a:r>
                        <a:rPr lang="en-US" dirty="0" err="1" smtClean="0"/>
                        <a:t>calor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Lesiones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cutaneas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97%</a:t>
                      </a:r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Palpitaciones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Temblores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97%</a:t>
                      </a:r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Fatiga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88%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Soplo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tiroideo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77%</a:t>
                      </a:r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Pérdida</a:t>
                      </a:r>
                      <a:r>
                        <a:rPr lang="en-US" dirty="0" smtClean="0"/>
                        <a:t> de peso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85%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Signos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oculares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71%</a:t>
                      </a:r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Taquicardia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82%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10%</a:t>
                      </a:r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Disnea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Esplenomegalia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10%</a:t>
                      </a:r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Debilidad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Ginecomastia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10%</a:t>
                      </a:r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Aumento</a:t>
                      </a:r>
                      <a:r>
                        <a:rPr lang="en-US" dirty="0" smtClean="0"/>
                        <a:t> del </a:t>
                      </a:r>
                      <a:r>
                        <a:rPr lang="en-US" dirty="0" err="1" smtClean="0"/>
                        <a:t>apetito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smtClean="0"/>
                        <a:t>Edemas de </a:t>
                      </a:r>
                      <a:r>
                        <a:rPr lang="en-US" dirty="0" err="1" smtClean="0"/>
                        <a:t>piernas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Diarrea</a:t>
                      </a:r>
                      <a:r>
                        <a:rPr lang="en-US" dirty="0" smtClean="0"/>
                        <a:t> 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  <a:tr h="375470">
                <a:tc>
                  <a:txBody>
                    <a:bodyPr/>
                    <a:lstStyle/>
                    <a:p>
                      <a:r>
                        <a:rPr lang="en-US" dirty="0" smtClean="0"/>
                        <a:t>Anorexia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09%</a:t>
                      </a:r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2448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ENFERMEDAD DE GRAVES</a:t>
            </a:r>
            <a:endParaRPr lang="es-AR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AR" dirty="0"/>
              <a:t>Enfermedad  tiroidea  </a:t>
            </a:r>
            <a:r>
              <a:rPr lang="es-AR" b="1" dirty="0" smtClean="0"/>
              <a:t>autoinmune</a:t>
            </a:r>
            <a:r>
              <a:rPr lang="es-AR" dirty="0" smtClean="0"/>
              <a:t>, </a:t>
            </a:r>
            <a:r>
              <a:rPr lang="es-AR" dirty="0"/>
              <a:t>caracterizada por la formación de anticuerpos contra la </a:t>
            </a:r>
            <a:r>
              <a:rPr lang="es-AR" dirty="0" err="1" smtClean="0"/>
              <a:t>peroxidasa</a:t>
            </a:r>
            <a:r>
              <a:rPr lang="es-AR" dirty="0" smtClean="0"/>
              <a:t> (</a:t>
            </a:r>
            <a:r>
              <a:rPr lang="es-AR" b="1" dirty="0" smtClean="0"/>
              <a:t>TPO</a:t>
            </a:r>
            <a:r>
              <a:rPr lang="es-AR" dirty="0" smtClean="0"/>
              <a:t>), </a:t>
            </a:r>
            <a:r>
              <a:rPr lang="es-AR" dirty="0"/>
              <a:t>la </a:t>
            </a:r>
            <a:r>
              <a:rPr lang="es-AR" dirty="0" err="1"/>
              <a:t>tiroglobulina</a:t>
            </a:r>
            <a:r>
              <a:rPr lang="es-AR" dirty="0"/>
              <a:t> </a:t>
            </a:r>
            <a:r>
              <a:rPr lang="es-AR" dirty="0" smtClean="0"/>
              <a:t>(</a:t>
            </a:r>
            <a:r>
              <a:rPr lang="es-AR" b="1" dirty="0" err="1" smtClean="0"/>
              <a:t>Tg</a:t>
            </a:r>
            <a:r>
              <a:rPr lang="es-AR" dirty="0" smtClean="0"/>
              <a:t>), </a:t>
            </a:r>
            <a:r>
              <a:rPr lang="es-AR" dirty="0"/>
              <a:t>el receptor de </a:t>
            </a:r>
            <a:r>
              <a:rPr lang="es-AR" dirty="0" smtClean="0"/>
              <a:t>TSH (</a:t>
            </a:r>
            <a:r>
              <a:rPr lang="es-AR" b="1" dirty="0" err="1" smtClean="0"/>
              <a:t>Trabs</a:t>
            </a:r>
            <a:r>
              <a:rPr lang="es-AR" dirty="0" smtClean="0"/>
              <a:t>), transportador de </a:t>
            </a:r>
            <a:r>
              <a:rPr lang="es-AR" dirty="0" err="1" smtClean="0"/>
              <a:t>Na</a:t>
            </a:r>
            <a:r>
              <a:rPr lang="es-AR" dirty="0" smtClean="0"/>
              <a:t>-I (</a:t>
            </a:r>
            <a:r>
              <a:rPr lang="es-AR" b="1" dirty="0" smtClean="0"/>
              <a:t>NIS</a:t>
            </a:r>
            <a:r>
              <a:rPr lang="es-AR" dirty="0" smtClean="0"/>
              <a:t>) de la glándula.</a:t>
            </a:r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r>
              <a:rPr lang="es-AR" dirty="0" smtClean="0"/>
              <a:t>Prevalencia</a:t>
            </a:r>
            <a:r>
              <a:rPr lang="es-AR" dirty="0"/>
              <a:t>: 0,1-0,5% de la población general. Es más frecuente antes de los 40 </a:t>
            </a:r>
            <a:r>
              <a:rPr lang="es-AR" dirty="0" smtClean="0"/>
              <a:t>años </a:t>
            </a:r>
            <a:r>
              <a:rPr lang="es-AR" dirty="0"/>
              <a:t>y la relación M/H 7:1. 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9517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Fisiopatología</a:t>
            </a:r>
            <a:endParaRPr lang="es-AR" dirty="0">
              <a:solidFill>
                <a:srgbClr val="C00000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AR" dirty="0"/>
              <a:t>El hipertiroidismo en esta enfermedad es producido por anticuerpos agonistas al receptor de TSH, por lo tanto el </a:t>
            </a:r>
            <a:r>
              <a:rPr lang="es-AR" b="1" dirty="0"/>
              <a:t>papel principal </a:t>
            </a:r>
            <a:r>
              <a:rPr lang="es-AR" dirty="0"/>
              <a:t>de la enfermedad es del </a:t>
            </a:r>
            <a:r>
              <a:rPr lang="es-AR" b="1" dirty="0"/>
              <a:t>Linfocito T </a:t>
            </a:r>
            <a:r>
              <a:rPr lang="es-AR" b="1" dirty="0" err="1" smtClean="0"/>
              <a:t>autorreáctivo</a:t>
            </a:r>
            <a:r>
              <a:rPr lang="es-AR" dirty="0"/>
              <a:t>, </a:t>
            </a:r>
            <a:r>
              <a:rPr lang="es-AR" dirty="0" smtClean="0"/>
              <a:t>quién </a:t>
            </a:r>
            <a:r>
              <a:rPr lang="es-AR" dirty="0"/>
              <a:t>produce los </a:t>
            </a:r>
            <a:r>
              <a:rPr lang="es-AR" b="1" dirty="0"/>
              <a:t>anticuerpos</a:t>
            </a:r>
            <a:r>
              <a:rPr lang="es-AR" dirty="0"/>
              <a:t>. Esto implica una ruptura entre la tolerancia a lo propio y el fallo en los mecanismos de control de esta tolerancia que conducen a la formación de </a:t>
            </a:r>
            <a:r>
              <a:rPr lang="es-AR" dirty="0" err="1"/>
              <a:t>autoanticuerpos</a:t>
            </a:r>
            <a:r>
              <a:rPr lang="es-AR" dirty="0"/>
              <a:t>.</a:t>
            </a:r>
          </a:p>
          <a:p>
            <a:pPr marL="0" indent="0" algn="just">
              <a:buNone/>
            </a:pPr>
            <a:r>
              <a:rPr lang="es-AR" dirty="0"/>
              <a:t>Es una enfermedad que tiene predisposición genética y factores medioambientales asociados (</a:t>
            </a:r>
            <a:r>
              <a:rPr lang="es-AR" dirty="0" err="1"/>
              <a:t>Yersinia</a:t>
            </a:r>
            <a:r>
              <a:rPr lang="es-AR" dirty="0"/>
              <a:t> </a:t>
            </a:r>
            <a:r>
              <a:rPr lang="es-AR" dirty="0" err="1"/>
              <a:t>Enterocolitica</a:t>
            </a:r>
            <a:r>
              <a:rPr lang="es-AR" dirty="0"/>
              <a:t>, Virus, Stress, Injuria tiroidea, tabaquismo, </a:t>
            </a:r>
            <a:r>
              <a:rPr lang="es-AR" dirty="0" err="1"/>
              <a:t>tto</a:t>
            </a:r>
            <a:r>
              <a:rPr lang="es-AR" dirty="0"/>
              <a:t> con </a:t>
            </a:r>
            <a:r>
              <a:rPr lang="es-AR" dirty="0" err="1"/>
              <a:t>inmunomoduladores</a:t>
            </a:r>
            <a:r>
              <a:rPr lang="es-AR" dirty="0"/>
              <a:t> y retrovirales</a:t>
            </a:r>
            <a:r>
              <a:rPr lang="es-AR" dirty="0" smtClean="0"/>
              <a:t>).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1321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r>
              <a:rPr lang="es-AR" sz="2500" dirty="0" smtClean="0">
                <a:solidFill>
                  <a:srgbClr val="C00000"/>
                </a:solidFill>
              </a:rPr>
              <a:t>La enfermedad de Graves se constituye fundamentalmente por dos componentes</a:t>
            </a:r>
            <a:endParaRPr lang="es-AR" sz="2500" dirty="0">
              <a:solidFill>
                <a:srgbClr val="C00000"/>
              </a:solidFill>
            </a:endParaRPr>
          </a:p>
        </p:txBody>
      </p:sp>
      <p:sp>
        <p:nvSpPr>
          <p:cNvPr id="12" name="11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8590728" cy="5009728"/>
          </a:xfrm>
        </p:spPr>
        <p:txBody>
          <a:bodyPr>
            <a:normAutofit/>
          </a:bodyPr>
          <a:lstStyle/>
          <a:p>
            <a:endParaRPr lang="es-AR" u="sng" dirty="0" smtClean="0"/>
          </a:p>
          <a:p>
            <a:r>
              <a:rPr lang="es-AR" u="sng" dirty="0" smtClean="0"/>
              <a:t>Hipertiroideo</a:t>
            </a:r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  <a:p>
            <a:endParaRPr lang="en-US" u="sng" dirty="0" smtClean="0"/>
          </a:p>
          <a:p>
            <a:endParaRPr lang="en-US" u="sng" dirty="0"/>
          </a:p>
          <a:p>
            <a:pPr marL="0" indent="0" algn="ctr">
              <a:buNone/>
            </a:pPr>
            <a:endParaRPr lang="en-US" u="sng" dirty="0"/>
          </a:p>
          <a:p>
            <a:pPr marL="0" indent="0" algn="ctr">
              <a:buNone/>
            </a:pPr>
            <a:r>
              <a:rPr lang="es-AR" dirty="0" smtClean="0"/>
              <a:t>[Ninguna </a:t>
            </a:r>
            <a:r>
              <a:rPr lang="es-AR" dirty="0"/>
              <a:t>de estas manifestaciones es indispensable para el </a:t>
            </a:r>
            <a:r>
              <a:rPr lang="es-AR" dirty="0" smtClean="0"/>
              <a:t>diagnóstico y </a:t>
            </a:r>
            <a:r>
              <a:rPr lang="es-AR" dirty="0"/>
              <a:t>cualquiera de ellas puede estar ausente al momento del </a:t>
            </a:r>
            <a:r>
              <a:rPr lang="es-AR" dirty="0" smtClean="0"/>
              <a:t>mismo]</a:t>
            </a:r>
            <a:endParaRPr lang="es-AR" dirty="0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2777480"/>
          </a:xfrm>
        </p:spPr>
        <p:txBody>
          <a:bodyPr>
            <a:normAutofit/>
          </a:bodyPr>
          <a:lstStyle/>
          <a:p>
            <a:endParaRPr lang="en-US" u="sng" dirty="0" smtClean="0"/>
          </a:p>
          <a:p>
            <a:r>
              <a:rPr lang="en-US" u="sng" dirty="0" err="1" smtClean="0"/>
              <a:t>Autoinmune</a:t>
            </a:r>
            <a:endParaRPr lang="en-US" u="sng" dirty="0" smtClean="0"/>
          </a:p>
          <a:p>
            <a:pPr>
              <a:buFontTx/>
              <a:buChar char="-"/>
            </a:pPr>
            <a:r>
              <a:rPr lang="es-AR" dirty="0" smtClean="0"/>
              <a:t>bocio difuso</a:t>
            </a:r>
          </a:p>
          <a:p>
            <a:pPr>
              <a:buFontTx/>
              <a:buChar char="-"/>
            </a:pPr>
            <a:r>
              <a:rPr lang="es-AR" dirty="0" err="1" smtClean="0"/>
              <a:t>oftalmopatía</a:t>
            </a:r>
            <a:r>
              <a:rPr lang="es-AR" dirty="0" smtClean="0"/>
              <a:t> </a:t>
            </a:r>
            <a:r>
              <a:rPr lang="es-AR" dirty="0" err="1" smtClean="0"/>
              <a:t>infiltrativa</a:t>
            </a:r>
            <a:endParaRPr lang="es-AR" dirty="0" smtClean="0"/>
          </a:p>
          <a:p>
            <a:pPr>
              <a:buFontTx/>
              <a:buChar char="-"/>
            </a:pPr>
            <a:r>
              <a:rPr lang="es-AR" dirty="0" smtClean="0"/>
              <a:t>mixedema </a:t>
            </a:r>
            <a:r>
              <a:rPr lang="es-AR" dirty="0" err="1" smtClean="0"/>
              <a:t>pretibial</a:t>
            </a:r>
            <a:endParaRPr lang="es-AR" dirty="0" smtClean="0"/>
          </a:p>
          <a:p>
            <a:pPr>
              <a:buFontTx/>
              <a:buChar char="-"/>
            </a:pPr>
            <a:r>
              <a:rPr lang="es-AR" dirty="0" err="1" smtClean="0"/>
              <a:t>acropaquia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75174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ln w="3200">
                  <a:solidFill>
                    <a:srgbClr val="696464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C00000"/>
                </a:solidFill>
              </a:rPr>
              <a:t>Definición</a:t>
            </a:r>
            <a:endParaRPr lang="es-AR" sz="3600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 smtClean="0"/>
              <a:t>Exceso </a:t>
            </a:r>
            <a:r>
              <a:rPr lang="es-AR" dirty="0"/>
              <a:t>de hormonas tiroideas </a:t>
            </a:r>
            <a:r>
              <a:rPr lang="es-AR" dirty="0" smtClean="0"/>
              <a:t>circulantes Independientemente de </a:t>
            </a:r>
            <a:r>
              <a:rPr lang="es-AR" dirty="0"/>
              <a:t>su </a:t>
            </a:r>
            <a:r>
              <a:rPr lang="es-AR" dirty="0" smtClean="0"/>
              <a:t>origen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 smtClean="0"/>
              <a:t>- Endógeno        tiroideo</a:t>
            </a:r>
          </a:p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 extra tiroideo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Exógeno</a:t>
            </a: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  <p:cxnSp>
        <p:nvCxnSpPr>
          <p:cNvPr id="6" name="5 Conector recto de flecha"/>
          <p:cNvCxnSpPr/>
          <p:nvPr/>
        </p:nvCxnSpPr>
        <p:spPr>
          <a:xfrm>
            <a:off x="2318583" y="328498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2303748" y="3284984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235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u="sng" dirty="0" err="1" smtClean="0">
                <a:solidFill>
                  <a:srgbClr val="C00000"/>
                </a:solidFill>
              </a:rPr>
              <a:t>Oftalmopatía</a:t>
            </a:r>
            <a:endParaRPr lang="es-AR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s-AR" dirty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5122" name="Picture 2" descr="C:\Users\Fer\Desktop\Enfermedad de Grav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772815"/>
            <a:ext cx="3295427" cy="397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251520" y="1556792"/>
            <a:ext cx="42484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2400" dirty="0"/>
              <a:t>Presente clínicamente en el 50% de los </a:t>
            </a:r>
            <a:r>
              <a:rPr lang="es-AR" sz="2400" dirty="0" smtClean="0"/>
              <a:t>pacientes .</a:t>
            </a:r>
          </a:p>
          <a:p>
            <a:endParaRPr lang="es-AR" sz="2400" dirty="0" smtClean="0"/>
          </a:p>
          <a:p>
            <a:r>
              <a:rPr lang="es-AR" sz="2400" dirty="0" smtClean="0"/>
              <a:t>Por ECO </a:t>
            </a:r>
            <a:r>
              <a:rPr lang="es-AR" sz="2400" dirty="0"/>
              <a:t>o TAC </a:t>
            </a:r>
            <a:r>
              <a:rPr lang="es-AR" sz="2400" dirty="0" smtClean="0"/>
              <a:t>hasta en </a:t>
            </a:r>
            <a:r>
              <a:rPr lang="es-AR" sz="2400" dirty="0"/>
              <a:t>el 90%.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err="1" smtClean="0"/>
              <a:t>Puede</a:t>
            </a:r>
            <a:r>
              <a:rPr lang="en-US" sz="2400" dirty="0" smtClean="0"/>
              <a:t> </a:t>
            </a:r>
            <a:r>
              <a:rPr lang="en-US" sz="2400" dirty="0" err="1" smtClean="0"/>
              <a:t>manifestarse</a:t>
            </a:r>
            <a:r>
              <a:rPr lang="en-US" sz="2400" dirty="0" smtClean="0"/>
              <a:t> antes </a:t>
            </a:r>
            <a:r>
              <a:rPr lang="en-US" sz="2400" dirty="0"/>
              <a:t>(20</a:t>
            </a:r>
            <a:r>
              <a:rPr lang="en-US" sz="2400" dirty="0" smtClean="0"/>
              <a:t>%), </a:t>
            </a:r>
            <a:r>
              <a:rPr lang="en-US" sz="2400" dirty="0" err="1"/>
              <a:t>durante</a:t>
            </a:r>
            <a:r>
              <a:rPr lang="en-US" sz="2400" dirty="0"/>
              <a:t> (40%) o </a:t>
            </a:r>
            <a:r>
              <a:rPr lang="en-US" sz="2400" dirty="0" err="1"/>
              <a:t>después</a:t>
            </a:r>
            <a:r>
              <a:rPr lang="en-US" sz="2400" dirty="0"/>
              <a:t> (40%) del </a:t>
            </a:r>
            <a:r>
              <a:rPr lang="en-US" sz="2400" dirty="0" err="1"/>
              <a:t>hipertiroidismo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115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u="sng" dirty="0" err="1">
                <a:solidFill>
                  <a:srgbClr val="C00000"/>
                </a:solidFill>
              </a:rPr>
              <a:t>Oftalmopatía</a:t>
            </a:r>
            <a:r>
              <a:rPr lang="es-AR" dirty="0">
                <a:solidFill>
                  <a:srgbClr val="C00000"/>
                </a:solidFill>
              </a:rPr>
              <a:t>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79512" y="1371600"/>
            <a:ext cx="4392488" cy="46817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dirty="0" smtClean="0"/>
              <a:t>Aumento del </a:t>
            </a:r>
            <a:r>
              <a:rPr lang="es-AR" dirty="0" err="1" smtClean="0"/>
              <a:t>volúmen</a:t>
            </a:r>
            <a:r>
              <a:rPr lang="es-AR" dirty="0" smtClean="0"/>
              <a:t> de </a:t>
            </a:r>
            <a:r>
              <a:rPr lang="es-AR" dirty="0"/>
              <a:t>los músculos </a:t>
            </a:r>
            <a:r>
              <a:rPr lang="es-AR" dirty="0" err="1" smtClean="0"/>
              <a:t>extraoculares</a:t>
            </a:r>
            <a:r>
              <a:rPr lang="es-AR" dirty="0" smtClean="0"/>
              <a:t> y </a:t>
            </a:r>
            <a:r>
              <a:rPr lang="es-AR" dirty="0"/>
              <a:t>de la grasa </a:t>
            </a:r>
            <a:r>
              <a:rPr lang="es-AR" dirty="0" smtClean="0"/>
              <a:t>orbital </a:t>
            </a:r>
            <a:r>
              <a:rPr lang="es-AR" dirty="0"/>
              <a:t>debida a </a:t>
            </a:r>
            <a:r>
              <a:rPr lang="es-AR" dirty="0" smtClean="0"/>
              <a:t>la acumulación </a:t>
            </a:r>
            <a:r>
              <a:rPr lang="es-AR" dirty="0"/>
              <a:t>de </a:t>
            </a:r>
            <a:r>
              <a:rPr lang="es-AR" dirty="0" smtClean="0"/>
              <a:t>GAGS en tejido adiposo-conectivo, estos son producidos y segregados por los </a:t>
            </a:r>
            <a:r>
              <a:rPr lang="es-AR" b="1" dirty="0" smtClean="0"/>
              <a:t>Fibroblastos Orbitarios </a:t>
            </a:r>
            <a:r>
              <a:rPr lang="es-AR" dirty="0" smtClean="0"/>
              <a:t>quienes fueron reconocidos por los </a:t>
            </a:r>
            <a:r>
              <a:rPr lang="es-AR" dirty="0" err="1" smtClean="0"/>
              <a:t>Trabs</a:t>
            </a:r>
            <a:r>
              <a:rPr lang="es-AR" dirty="0" smtClean="0"/>
              <a:t> por poseer </a:t>
            </a:r>
            <a:r>
              <a:rPr lang="es-AR" dirty="0" err="1" smtClean="0"/>
              <a:t>TSHr</a:t>
            </a:r>
            <a:r>
              <a:rPr lang="es-AR" dirty="0" smtClean="0"/>
              <a:t>. Al inicio las fibras musculares únicamente se encuentran separadas por los gags y liquido y en etapas posteriores se comienzan a </a:t>
            </a:r>
            <a:r>
              <a:rPr lang="es-AR" dirty="0" err="1" smtClean="0"/>
              <a:t>fibrosar</a:t>
            </a:r>
            <a:r>
              <a:rPr lang="es-AR" dirty="0" smtClean="0"/>
              <a:t>.</a:t>
            </a:r>
          </a:p>
          <a:p>
            <a:endParaRPr lang="es-AR" dirty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s-AR" dirty="0"/>
          </a:p>
        </p:txBody>
      </p:sp>
      <p:pic>
        <p:nvPicPr>
          <p:cNvPr id="4" name="3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484784"/>
            <a:ext cx="4104456" cy="367240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" name="4 Conector recto de flecha"/>
          <p:cNvCxnSpPr/>
          <p:nvPr/>
        </p:nvCxnSpPr>
        <p:spPr>
          <a:xfrm>
            <a:off x="3851920" y="3477134"/>
            <a:ext cx="1872208" cy="28803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>
            <a:off x="3347864" y="2492896"/>
            <a:ext cx="4176464" cy="72008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507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u="sng" dirty="0" err="1">
                <a:solidFill>
                  <a:srgbClr val="C00000"/>
                </a:solidFill>
              </a:rPr>
              <a:t>Oftalmopatía</a:t>
            </a:r>
            <a:r>
              <a:rPr lang="es-AR" dirty="0">
                <a:solidFill>
                  <a:srgbClr val="C00000"/>
                </a:solidFill>
              </a:rPr>
              <a:t>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79512" y="1371600"/>
            <a:ext cx="4392488" cy="4681728"/>
          </a:xfrm>
        </p:spPr>
        <p:txBody>
          <a:bodyPr>
            <a:normAutofit fontScale="62500" lnSpcReduction="20000"/>
          </a:bodyPr>
          <a:lstStyle/>
          <a:p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Presente </a:t>
            </a:r>
            <a:r>
              <a:rPr lang="es-AR" dirty="0">
                <a:solidFill>
                  <a:schemeClr val="bg1">
                    <a:lumMod val="65000"/>
                  </a:schemeClr>
                </a:solidFill>
              </a:rPr>
              <a:t>clínicamente en el 50% de los pacientes, y por ECO o TAC en el 90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%.</a:t>
            </a:r>
          </a:p>
          <a:p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Puede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manifestarse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antes (20%),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durante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(40%) o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después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 (40%) del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</a:rPr>
              <a:t>hipertiroidismo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  <a:p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aumento del </a:t>
            </a:r>
            <a:r>
              <a:rPr lang="es-AR" dirty="0" err="1" smtClean="0">
                <a:solidFill>
                  <a:schemeClr val="bg1">
                    <a:lumMod val="65000"/>
                  </a:schemeClr>
                </a:solidFill>
              </a:rPr>
              <a:t>volúmen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 de </a:t>
            </a:r>
            <a:r>
              <a:rPr lang="es-AR" dirty="0">
                <a:solidFill>
                  <a:schemeClr val="bg1">
                    <a:lumMod val="65000"/>
                  </a:schemeClr>
                </a:solidFill>
              </a:rPr>
              <a:t>los músculos </a:t>
            </a:r>
            <a:r>
              <a:rPr lang="es-AR" dirty="0" err="1" smtClean="0">
                <a:solidFill>
                  <a:schemeClr val="bg1">
                    <a:lumMod val="65000"/>
                  </a:schemeClr>
                </a:solidFill>
              </a:rPr>
              <a:t>extraoculares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 y </a:t>
            </a:r>
            <a:r>
              <a:rPr lang="es-AR" dirty="0">
                <a:solidFill>
                  <a:schemeClr val="bg1">
                    <a:lumMod val="65000"/>
                  </a:schemeClr>
                </a:solidFill>
              </a:rPr>
              <a:t>de la grasa 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orbital </a:t>
            </a:r>
            <a:r>
              <a:rPr lang="es-AR" dirty="0">
                <a:solidFill>
                  <a:schemeClr val="bg1">
                    <a:lumMod val="65000"/>
                  </a:schemeClr>
                </a:solidFill>
              </a:rPr>
              <a:t>debida a 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la acumulación </a:t>
            </a:r>
            <a:r>
              <a:rPr lang="es-AR" dirty="0">
                <a:solidFill>
                  <a:schemeClr val="bg1">
                    <a:lumMod val="65000"/>
                  </a:schemeClr>
                </a:solidFill>
              </a:rPr>
              <a:t>de 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GAGS en tejido adiposo-conectivo, estos son producidos y segregados por los </a:t>
            </a:r>
            <a:r>
              <a:rPr lang="es-AR" b="1" dirty="0" smtClean="0">
                <a:solidFill>
                  <a:schemeClr val="bg1">
                    <a:lumMod val="65000"/>
                  </a:schemeClr>
                </a:solidFill>
              </a:rPr>
              <a:t>Fibroblastos Orbitarios 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quienes fueron reconocidos por los </a:t>
            </a:r>
            <a:r>
              <a:rPr lang="es-AR" dirty="0" err="1" smtClean="0">
                <a:solidFill>
                  <a:schemeClr val="bg1">
                    <a:lumMod val="65000"/>
                  </a:schemeClr>
                </a:solidFill>
              </a:rPr>
              <a:t>Trabs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 por poseer </a:t>
            </a:r>
            <a:r>
              <a:rPr lang="es-AR" dirty="0" err="1" smtClean="0">
                <a:solidFill>
                  <a:schemeClr val="bg1">
                    <a:lumMod val="65000"/>
                  </a:schemeClr>
                </a:solidFill>
              </a:rPr>
              <a:t>TSHr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. Al inicio las fibras musculares únicamente se encuentran separadas por los gags y liquido y en etapas posteriores se comienzan a </a:t>
            </a:r>
            <a:r>
              <a:rPr lang="es-AR" dirty="0" err="1" smtClean="0">
                <a:solidFill>
                  <a:schemeClr val="bg1">
                    <a:lumMod val="65000"/>
                  </a:schemeClr>
                </a:solidFill>
              </a:rPr>
              <a:t>fibrosar</a:t>
            </a:r>
            <a:r>
              <a:rPr lang="es-AR" dirty="0" smtClean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  <a:p>
            <a:endParaRPr lang="es-AR" dirty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2"/>
          </p:nvPr>
        </p:nvSpPr>
        <p:spPr>
          <a:xfrm>
            <a:off x="4800600" y="1412776"/>
            <a:ext cx="4038600" cy="4640552"/>
          </a:xfrm>
        </p:spPr>
        <p:txBody>
          <a:bodyPr>
            <a:normAutofit fontScale="62500" lnSpcReduction="20000"/>
          </a:bodyPr>
          <a:lstStyle/>
          <a:p>
            <a:r>
              <a:rPr lang="en-US" u="sng" dirty="0" err="1" smtClean="0"/>
              <a:t>Tratamiento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algn="just">
              <a:buFontTx/>
              <a:buChar char="-"/>
            </a:pPr>
            <a:r>
              <a:rPr lang="es-AR" dirty="0" smtClean="0"/>
              <a:t>Dejar de fumar</a:t>
            </a:r>
          </a:p>
          <a:p>
            <a:pPr algn="just">
              <a:buFontTx/>
              <a:buChar char="-"/>
            </a:pPr>
            <a:r>
              <a:rPr lang="es-AR" dirty="0"/>
              <a:t>R</a:t>
            </a:r>
            <a:r>
              <a:rPr lang="es-AR" dirty="0" smtClean="0"/>
              <a:t>estauración </a:t>
            </a:r>
            <a:r>
              <a:rPr lang="es-AR" dirty="0"/>
              <a:t>y mantenimiento del </a:t>
            </a:r>
            <a:r>
              <a:rPr lang="es-AR" dirty="0" err="1" smtClean="0"/>
              <a:t>eutiroidismo</a:t>
            </a:r>
            <a:r>
              <a:rPr lang="es-AR" dirty="0" smtClean="0"/>
              <a:t> (los fármacos y la cirugía no agravan la </a:t>
            </a:r>
            <a:r>
              <a:rPr lang="es-AR" dirty="0" err="1" smtClean="0"/>
              <a:t>oftalmopatía</a:t>
            </a:r>
            <a:r>
              <a:rPr lang="es-AR" dirty="0" smtClean="0"/>
              <a:t>, mientras el I131 aumenta levemente el riesgo)</a:t>
            </a:r>
          </a:p>
          <a:p>
            <a:pPr algn="just">
              <a:buFontTx/>
              <a:buChar char="-"/>
            </a:pPr>
            <a:endParaRPr lang="es-AR" dirty="0" smtClean="0"/>
          </a:p>
          <a:p>
            <a:pPr algn="just">
              <a:buFontTx/>
              <a:buChar char="-"/>
            </a:pPr>
            <a:r>
              <a:rPr lang="es-AR" dirty="0" smtClean="0"/>
              <a:t>Tratamiento </a:t>
            </a:r>
            <a:r>
              <a:rPr lang="es-AR" dirty="0"/>
              <a:t>ocular específico de acuerdo a la severidad y </a:t>
            </a:r>
            <a:r>
              <a:rPr lang="es-AR" dirty="0" smtClean="0"/>
              <a:t>actividad.</a:t>
            </a:r>
          </a:p>
          <a:p>
            <a:pPr algn="just">
              <a:buFontTx/>
              <a:buChar char="-"/>
            </a:pPr>
            <a:r>
              <a:rPr lang="es-AR" dirty="0" err="1" smtClean="0"/>
              <a:t>Triamcinolona</a:t>
            </a:r>
            <a:r>
              <a:rPr lang="es-AR" dirty="0" smtClean="0"/>
              <a:t> </a:t>
            </a:r>
            <a:r>
              <a:rPr lang="es-AR" dirty="0" err="1" smtClean="0"/>
              <a:t>iny</a:t>
            </a:r>
            <a:r>
              <a:rPr lang="es-AR" dirty="0" smtClean="0"/>
              <a:t>. </a:t>
            </a:r>
            <a:r>
              <a:rPr lang="es-AR" dirty="0" err="1" smtClean="0"/>
              <a:t>perioculares</a:t>
            </a:r>
            <a:r>
              <a:rPr lang="es-AR" dirty="0" smtClean="0"/>
              <a:t> reduce </a:t>
            </a:r>
            <a:r>
              <a:rPr lang="es-AR" dirty="0"/>
              <a:t>la diplopía y el tamaño de los músculos </a:t>
            </a:r>
            <a:r>
              <a:rPr lang="es-AR" dirty="0" err="1" smtClean="0"/>
              <a:t>extraoculares</a:t>
            </a:r>
            <a:r>
              <a:rPr lang="es-AR" dirty="0" smtClean="0"/>
              <a:t> en el inicio de la </a:t>
            </a:r>
            <a:r>
              <a:rPr lang="es-AR" dirty="0" err="1" smtClean="0"/>
              <a:t>enf</a:t>
            </a:r>
            <a:r>
              <a:rPr lang="es-AR" dirty="0" smtClean="0"/>
              <a:t>. No </a:t>
            </a:r>
            <a:r>
              <a:rPr lang="es-AR" dirty="0"/>
              <a:t>tiene efectos </a:t>
            </a:r>
            <a:r>
              <a:rPr lang="es-AR" dirty="0" smtClean="0"/>
              <a:t>adversos </a:t>
            </a:r>
            <a:r>
              <a:rPr lang="es-AR" dirty="0"/>
              <a:t>sistémicos ni oftalmológicos.</a:t>
            </a:r>
            <a:endParaRPr lang="es-AR" dirty="0" smtClean="0"/>
          </a:p>
          <a:p>
            <a:pPr>
              <a:buFontTx/>
              <a:buChar char="-"/>
            </a:pPr>
            <a:r>
              <a:rPr lang="en-US" dirty="0" smtClean="0"/>
              <a:t>En la OG se </a:t>
            </a:r>
            <a:r>
              <a:rPr lang="en-US" dirty="0" err="1" smtClean="0"/>
              <a:t>debe</a:t>
            </a:r>
            <a:r>
              <a:rPr lang="en-US" dirty="0" smtClean="0"/>
              <a:t> </a:t>
            </a:r>
            <a:r>
              <a:rPr lang="en-US" dirty="0" err="1" smtClean="0"/>
              <a:t>iniciar</a:t>
            </a:r>
            <a:r>
              <a:rPr lang="en-US" dirty="0" smtClean="0"/>
              <a:t> </a:t>
            </a:r>
            <a:r>
              <a:rPr lang="en-US" dirty="0" err="1" smtClean="0"/>
              <a:t>tto</a:t>
            </a:r>
            <a:r>
              <a:rPr lang="en-US" dirty="0" smtClean="0"/>
              <a:t> </a:t>
            </a:r>
            <a:r>
              <a:rPr lang="en-US" dirty="0" err="1" smtClean="0"/>
              <a:t>inmuno</a:t>
            </a:r>
            <a:r>
              <a:rPr lang="en-US" dirty="0" smtClean="0"/>
              <a:t> </a:t>
            </a:r>
            <a:r>
              <a:rPr lang="en-US" dirty="0" err="1" smtClean="0"/>
              <a:t>supresor</a:t>
            </a:r>
            <a:r>
              <a:rPr lang="en-US" dirty="0" smtClean="0"/>
              <a:t> con </a:t>
            </a:r>
            <a:r>
              <a:rPr lang="en-US" dirty="0" err="1" smtClean="0"/>
              <a:t>Prednisona</a:t>
            </a:r>
            <a:r>
              <a:rPr lang="en-US" dirty="0" smtClean="0"/>
              <a:t> </a:t>
            </a:r>
            <a:r>
              <a:rPr lang="en-US" dirty="0" err="1" smtClean="0"/>
              <a:t>altas</a:t>
            </a:r>
            <a:r>
              <a:rPr lang="en-US" dirty="0" smtClean="0"/>
              <a:t> </a:t>
            </a:r>
            <a:r>
              <a:rPr lang="en-US" dirty="0" err="1" smtClean="0"/>
              <a:t>dosis</a:t>
            </a:r>
            <a:r>
              <a:rPr lang="en-US" dirty="0" smtClean="0"/>
              <a:t> (60-100mg/d), o </a:t>
            </a:r>
            <a:r>
              <a:rPr lang="en-US" dirty="0" err="1" smtClean="0"/>
              <a:t>Pulsos</a:t>
            </a:r>
            <a:r>
              <a:rPr lang="en-US" dirty="0" smtClean="0"/>
              <a:t> de </a:t>
            </a:r>
            <a:r>
              <a:rPr lang="en-US" dirty="0" err="1" smtClean="0"/>
              <a:t>Metilprednisolona</a:t>
            </a:r>
            <a:r>
              <a:rPr lang="en-US" dirty="0" smtClean="0"/>
              <a:t> o Rituximab.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2360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AR" u="sng" dirty="0"/>
              <a:t>Mixedema </a:t>
            </a:r>
            <a:r>
              <a:rPr lang="es-AR" u="sng" dirty="0" err="1"/>
              <a:t>Pretibial</a:t>
            </a:r>
            <a:r>
              <a:rPr lang="es-AR" dirty="0"/>
              <a:t>: (4%) son lesiones maculo-papulosas, </a:t>
            </a:r>
            <a:r>
              <a:rPr lang="es-AR" dirty="0" err="1"/>
              <a:t>hiperqueratósicas</a:t>
            </a:r>
            <a:r>
              <a:rPr lang="es-AR" dirty="0"/>
              <a:t> e </a:t>
            </a:r>
            <a:r>
              <a:rPr lang="es-AR" dirty="0" err="1"/>
              <a:t>hiperpigmentadas</a:t>
            </a:r>
            <a:r>
              <a:rPr lang="es-AR" dirty="0"/>
              <a:t>, generalmente asintomáticas pero pueden producir prurito o dolor, generalmente remiten con el tiempo, se pueden utilizar </a:t>
            </a:r>
            <a:r>
              <a:rPr lang="es-AR" dirty="0" smtClean="0"/>
              <a:t>corticoides </a:t>
            </a:r>
            <a:r>
              <a:rPr lang="es-AR" dirty="0"/>
              <a:t>locales.</a:t>
            </a:r>
          </a:p>
          <a:p>
            <a:endParaRPr lang="es-AR" dirty="0"/>
          </a:p>
        </p:txBody>
      </p:sp>
      <p:pic>
        <p:nvPicPr>
          <p:cNvPr id="3076" name="Picture 4" descr="C:\Users\Fer\Desktop\f02023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824286"/>
            <a:ext cx="2140032" cy="2163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Fer\Desktop\Mixedema pretibial en enfermedad de Graves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824287"/>
            <a:ext cx="1728192" cy="216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Fer\Desktop\Mixedema pretibial en enfermedad de Graves2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824286"/>
            <a:ext cx="1800200" cy="219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6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AR" u="sng" dirty="0" err="1"/>
              <a:t>Acropaquia</a:t>
            </a:r>
            <a:r>
              <a:rPr lang="es-AR" dirty="0"/>
              <a:t>: es muy infrecuente, asociada a </a:t>
            </a:r>
            <a:r>
              <a:rPr lang="es-AR" dirty="0" err="1"/>
              <a:t>oftalmopatía</a:t>
            </a:r>
            <a:r>
              <a:rPr lang="es-AR" dirty="0"/>
              <a:t> severa, agrandamiento de la falange terminal de los dedos, no tiene </a:t>
            </a:r>
            <a:r>
              <a:rPr lang="es-AR" dirty="0" err="1"/>
              <a:t>tto</a:t>
            </a:r>
            <a:r>
              <a:rPr lang="es-AR" dirty="0"/>
              <a:t>, generalmente remite espontáneamente.</a:t>
            </a:r>
          </a:p>
          <a:p>
            <a:endParaRPr lang="es-AR" dirty="0"/>
          </a:p>
          <a:p>
            <a:endParaRPr lang="es-AR" dirty="0" smtClean="0"/>
          </a:p>
          <a:p>
            <a:pPr algn="just"/>
            <a:r>
              <a:rPr lang="es-AR" dirty="0" smtClean="0"/>
              <a:t>Los </a:t>
            </a:r>
            <a:r>
              <a:rPr lang="es-AR" dirty="0"/>
              <a:t>pacientes pueden tener autoinmunidad asociada como déficit de ACTH, Addison, hepatitis crónica, </a:t>
            </a:r>
            <a:r>
              <a:rPr lang="es-AR" dirty="0" err="1" smtClean="0"/>
              <a:t>celiaquia</a:t>
            </a:r>
            <a:r>
              <a:rPr lang="es-AR" dirty="0"/>
              <a:t>, </a:t>
            </a:r>
            <a:r>
              <a:rPr lang="es-AR" dirty="0" smtClean="0"/>
              <a:t>DBT </a:t>
            </a:r>
            <a:r>
              <a:rPr lang="es-AR" dirty="0"/>
              <a:t>I</a:t>
            </a:r>
            <a:r>
              <a:rPr lang="es-AR" dirty="0" smtClean="0"/>
              <a:t>, </a:t>
            </a:r>
            <a:r>
              <a:rPr lang="es-AR" dirty="0"/>
              <a:t>EM, MG, AR, vitíligo, fallo ovárico prematuro.</a:t>
            </a:r>
          </a:p>
          <a:p>
            <a:endParaRPr lang="es-AR" dirty="0"/>
          </a:p>
        </p:txBody>
      </p:sp>
      <p:pic>
        <p:nvPicPr>
          <p:cNvPr id="4098" name="Picture 2" descr="C:\Users\Fer\Desktop\fig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818302"/>
            <a:ext cx="2545326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34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s-AR" dirty="0" smtClean="0"/>
              <a:t>Los Linfocitos </a:t>
            </a:r>
            <a:r>
              <a:rPr lang="es-AR" dirty="0"/>
              <a:t>T </a:t>
            </a:r>
            <a:r>
              <a:rPr lang="es-AR" dirty="0" err="1"/>
              <a:t>autorreactivos</a:t>
            </a:r>
            <a:r>
              <a:rPr lang="es-AR" dirty="0"/>
              <a:t> y Linfocitos B estimulados, producen anticuerpos </a:t>
            </a:r>
            <a:r>
              <a:rPr lang="es-AR" dirty="0" smtClean="0"/>
              <a:t>específicos: </a:t>
            </a:r>
            <a:endParaRPr lang="es-AR" dirty="0"/>
          </a:p>
          <a:p>
            <a:pPr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s-AR" b="1" u="sng" dirty="0" err="1"/>
              <a:t>Tiroglobulina</a:t>
            </a:r>
            <a:r>
              <a:rPr lang="es-AR" dirty="0"/>
              <a:t>: </a:t>
            </a:r>
            <a:r>
              <a:rPr lang="es-AR" b="1" dirty="0"/>
              <a:t>50%</a:t>
            </a:r>
            <a:r>
              <a:rPr lang="es-AR" dirty="0"/>
              <a:t> de los </a:t>
            </a:r>
            <a:r>
              <a:rPr lang="es-AR" dirty="0" err="1"/>
              <a:t>ptes</a:t>
            </a:r>
            <a:r>
              <a:rPr lang="es-AR" dirty="0"/>
              <a:t>, significancia incierta en esta enfermedad.</a:t>
            </a:r>
          </a:p>
          <a:p>
            <a:pPr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es-AR" b="1" u="sng" dirty="0" smtClean="0"/>
          </a:p>
          <a:p>
            <a:pPr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s-AR" b="1" u="sng" dirty="0" err="1" smtClean="0"/>
              <a:t>Tiroperoxidasa</a:t>
            </a:r>
            <a:r>
              <a:rPr lang="es-AR" dirty="0"/>
              <a:t>: </a:t>
            </a:r>
            <a:r>
              <a:rPr lang="es-AR" b="1" dirty="0"/>
              <a:t>100%</a:t>
            </a:r>
            <a:r>
              <a:rPr lang="es-AR" dirty="0"/>
              <a:t> de los </a:t>
            </a:r>
            <a:r>
              <a:rPr lang="es-AR" dirty="0" err="1"/>
              <a:t>ptes</a:t>
            </a:r>
            <a:r>
              <a:rPr lang="es-AR" dirty="0"/>
              <a:t>, incierta participación de los anticuerpos en la enfermedad, indiscutible marcador de la misma, no realizar seguimiento con el mismo ya que no se relaciona con la evolución de la enfermedad.</a:t>
            </a:r>
          </a:p>
          <a:p>
            <a:pPr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es-AR" b="1" u="sng" dirty="0" smtClean="0"/>
          </a:p>
          <a:p>
            <a:pPr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s-AR" b="1" u="sng" dirty="0" smtClean="0"/>
              <a:t>Receptores </a:t>
            </a:r>
            <a:r>
              <a:rPr lang="es-AR" b="1" u="sng" dirty="0"/>
              <a:t>de TSH</a:t>
            </a:r>
            <a:r>
              <a:rPr lang="es-AR" dirty="0"/>
              <a:t>: </a:t>
            </a:r>
            <a:r>
              <a:rPr lang="es-AR" b="1" dirty="0"/>
              <a:t>100%</a:t>
            </a:r>
            <a:r>
              <a:rPr lang="es-AR" dirty="0"/>
              <a:t> de los </a:t>
            </a:r>
            <a:r>
              <a:rPr lang="es-AR" dirty="0" err="1"/>
              <a:t>ptes</a:t>
            </a:r>
            <a:r>
              <a:rPr lang="es-AR" dirty="0"/>
              <a:t>, </a:t>
            </a:r>
            <a:r>
              <a:rPr lang="es-AR" dirty="0" smtClean="0"/>
              <a:t>responsable </a:t>
            </a:r>
            <a:r>
              <a:rPr lang="es-AR" dirty="0"/>
              <a:t>del hipertiroidismo, se utiliza como marcador pronóstico de </a:t>
            </a:r>
            <a:r>
              <a:rPr lang="es-AR" dirty="0" smtClean="0"/>
              <a:t>recidiva.</a:t>
            </a:r>
          </a:p>
          <a:p>
            <a:pPr marL="0" indent="0" algn="just">
              <a:buClr>
                <a:srgbClr val="FF0000"/>
              </a:buClr>
              <a:buSzPct val="100000"/>
              <a:buNone/>
            </a:pPr>
            <a:r>
              <a:rPr lang="es-AR" dirty="0" smtClean="0"/>
              <a:t>     La </a:t>
            </a:r>
            <a:r>
              <a:rPr lang="es-AR" dirty="0"/>
              <a:t>aplicación clínica del </a:t>
            </a:r>
            <a:r>
              <a:rPr lang="es-AR" dirty="0" err="1"/>
              <a:t>dosaje</a:t>
            </a:r>
            <a:r>
              <a:rPr lang="es-AR" dirty="0"/>
              <a:t> de estos anticuerpos es de importancia en el </a:t>
            </a:r>
            <a:r>
              <a:rPr lang="es-AR" dirty="0" smtClean="0"/>
              <a:t>    </a:t>
            </a:r>
          </a:p>
          <a:p>
            <a:pPr marL="0" indent="0" algn="just">
              <a:buClr>
                <a:srgbClr val="FF0000"/>
              </a:buClr>
              <a:buSzPct val="100000"/>
              <a:buNone/>
            </a:pPr>
            <a:r>
              <a:rPr lang="es-AR" dirty="0"/>
              <a:t> </a:t>
            </a:r>
            <a:r>
              <a:rPr lang="es-AR" dirty="0" smtClean="0"/>
              <a:t>    diagnóstico </a:t>
            </a:r>
            <a:r>
              <a:rPr lang="es-AR" dirty="0"/>
              <a:t>y pronóstico de la enfermedad de Graves y en el embarazo, ya que </a:t>
            </a:r>
            <a:endParaRPr lang="es-AR" dirty="0" smtClean="0"/>
          </a:p>
          <a:p>
            <a:pPr marL="0" indent="0" algn="just">
              <a:buClr>
                <a:srgbClr val="FF0000"/>
              </a:buClr>
              <a:buSzPct val="100000"/>
              <a:buNone/>
            </a:pPr>
            <a:r>
              <a:rPr lang="es-AR" dirty="0"/>
              <a:t> </a:t>
            </a:r>
            <a:r>
              <a:rPr lang="es-AR" dirty="0" smtClean="0"/>
              <a:t>    atraviesan </a:t>
            </a:r>
            <a:r>
              <a:rPr lang="es-AR" dirty="0"/>
              <a:t>la placenta y generan hipertiroidismo fetal.</a:t>
            </a:r>
          </a:p>
          <a:p>
            <a:pPr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endParaRPr lang="es-AR" b="1" u="sng" dirty="0" smtClean="0"/>
          </a:p>
          <a:p>
            <a:pPr algn="just">
              <a:buClr>
                <a:srgbClr val="FF0000"/>
              </a:buClr>
              <a:buSzPct val="100000"/>
              <a:buFont typeface="Wingdings" panose="05000000000000000000" pitchFamily="2" charset="2"/>
              <a:buChar char="Ø"/>
            </a:pPr>
            <a:r>
              <a:rPr lang="es-AR" b="1" u="sng" dirty="0" smtClean="0"/>
              <a:t>Transportador </a:t>
            </a:r>
            <a:r>
              <a:rPr lang="es-AR" b="1" u="sng" dirty="0"/>
              <a:t>NA-I</a:t>
            </a:r>
            <a:r>
              <a:rPr lang="es-AR" b="1" dirty="0"/>
              <a:t> </a:t>
            </a:r>
            <a:r>
              <a:rPr lang="es-AR" dirty="0"/>
              <a:t>y raramente contra </a:t>
            </a:r>
            <a:r>
              <a:rPr lang="es-AR" b="1" dirty="0"/>
              <a:t>T4 </a:t>
            </a:r>
            <a:r>
              <a:rPr lang="es-AR" dirty="0"/>
              <a:t>o</a:t>
            </a:r>
            <a:r>
              <a:rPr lang="es-AR" b="1" dirty="0"/>
              <a:t> </a:t>
            </a:r>
            <a:r>
              <a:rPr lang="es-AR" b="1" dirty="0" smtClean="0"/>
              <a:t>T3</a:t>
            </a:r>
            <a:r>
              <a:rPr lang="es-AR" dirty="0" smtClean="0"/>
              <a:t>.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47085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Diagnóstico</a:t>
            </a:r>
            <a:endParaRPr lang="es-AR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626160" cy="4572000"/>
          </a:xfrm>
        </p:spPr>
        <p:txBody>
          <a:bodyPr>
            <a:normAutofit fontScale="92500"/>
          </a:bodyPr>
          <a:lstStyle/>
          <a:p>
            <a:pPr algn="just">
              <a:buClr>
                <a:srgbClr val="FF0000"/>
              </a:buClr>
            </a:pPr>
            <a:r>
              <a:rPr lang="es-AR" b="1" dirty="0" smtClean="0"/>
              <a:t>Clínica: </a:t>
            </a:r>
            <a:r>
              <a:rPr lang="es-AR" dirty="0" smtClean="0"/>
              <a:t>bocio , hipertiroidismo, </a:t>
            </a:r>
            <a:r>
              <a:rPr lang="es-AR" dirty="0" err="1" smtClean="0"/>
              <a:t>oftalmopatía</a:t>
            </a:r>
            <a:r>
              <a:rPr lang="es-AR" dirty="0" smtClean="0"/>
              <a:t>, mixedema </a:t>
            </a:r>
            <a:r>
              <a:rPr lang="es-AR" dirty="0" err="1" smtClean="0"/>
              <a:t>pretibial</a:t>
            </a:r>
            <a:r>
              <a:rPr lang="es-AR" dirty="0" smtClean="0"/>
              <a:t> y </a:t>
            </a:r>
            <a:r>
              <a:rPr lang="es-AR" dirty="0" err="1" smtClean="0"/>
              <a:t>acropaquia</a:t>
            </a:r>
            <a:r>
              <a:rPr lang="es-AR" dirty="0" smtClean="0"/>
              <a:t>. Ninguno de los componentes es requerimiento absoluto para el diagnóstico. El Graves </a:t>
            </a:r>
            <a:r>
              <a:rPr lang="es-AR" dirty="0" err="1" smtClean="0"/>
              <a:t>eutiroideo</a:t>
            </a:r>
            <a:r>
              <a:rPr lang="es-AR" dirty="0" smtClean="0"/>
              <a:t> (</a:t>
            </a:r>
            <a:r>
              <a:rPr lang="es-AR" dirty="0" err="1" smtClean="0"/>
              <a:t>oftalmopatía</a:t>
            </a:r>
            <a:r>
              <a:rPr lang="es-AR" dirty="0" smtClean="0"/>
              <a:t> sin hipertiroidismo ni antecedente del mismo) o hipertiroidismo sin bocio son formas de presentación de esta enfermedad.</a:t>
            </a:r>
          </a:p>
          <a:p>
            <a:pPr algn="just">
              <a:buClr>
                <a:srgbClr val="FF0000"/>
              </a:buClr>
            </a:pPr>
            <a:r>
              <a:rPr lang="es-AR" b="1" dirty="0" smtClean="0"/>
              <a:t>TSH &lt; 0,1 </a:t>
            </a:r>
            <a:r>
              <a:rPr lang="es-AR" b="1" dirty="0" err="1" smtClean="0"/>
              <a:t>mU</a:t>
            </a:r>
            <a:r>
              <a:rPr lang="es-AR" b="1" dirty="0" smtClean="0"/>
              <a:t>/l y T4 y T3 totales/libres elevadas. </a:t>
            </a:r>
            <a:r>
              <a:rPr lang="es-AR" dirty="0" smtClean="0"/>
              <a:t>Las concentraciones séricas normales de hormonas tiroideas no excluyen el hipertiroidismo.</a:t>
            </a:r>
          </a:p>
          <a:p>
            <a:pPr algn="just">
              <a:buClr>
                <a:srgbClr val="FF0000"/>
              </a:buClr>
            </a:pPr>
            <a:r>
              <a:rPr lang="es-AR" b="1" dirty="0" smtClean="0"/>
              <a:t>La captación de I131 elevada</a:t>
            </a:r>
            <a:r>
              <a:rPr lang="es-AR" dirty="0" smtClean="0"/>
              <a:t>, descarta la asociación con otra causa de tirotoxicosis como Tiroiditis Silente.</a:t>
            </a:r>
          </a:p>
          <a:p>
            <a:pPr marL="0" indent="0">
              <a:buNone/>
            </a:pPr>
            <a:endParaRPr lang="es-AR" dirty="0" smtClean="0"/>
          </a:p>
          <a:p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3249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Determinación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Anticuerpos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endParaRPr lang="es-AR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Clr>
                <a:srgbClr val="FF0000"/>
              </a:buClr>
            </a:pPr>
            <a:r>
              <a:rPr lang="es-AR" dirty="0"/>
              <a:t>La determinación de </a:t>
            </a:r>
            <a:r>
              <a:rPr lang="es-AR" b="1" dirty="0" smtClean="0"/>
              <a:t>Ac </a:t>
            </a:r>
            <a:r>
              <a:rPr lang="es-AR" b="1" dirty="0" err="1" smtClean="0"/>
              <a:t>Anti</a:t>
            </a:r>
            <a:r>
              <a:rPr lang="es-AR" b="1" i="1" dirty="0" err="1" smtClean="0"/>
              <a:t>TPO</a:t>
            </a:r>
            <a:r>
              <a:rPr lang="es-AR" b="1" i="1" dirty="0" smtClean="0"/>
              <a:t> (+) y l</a:t>
            </a:r>
            <a:r>
              <a:rPr lang="es-AR" b="1" dirty="0" smtClean="0"/>
              <a:t>os </a:t>
            </a:r>
            <a:r>
              <a:rPr lang="es-AR" b="1" dirty="0" err="1" smtClean="0"/>
              <a:t>Trabs</a:t>
            </a:r>
            <a:r>
              <a:rPr lang="es-AR" b="1" dirty="0" smtClean="0"/>
              <a:t> (+) </a:t>
            </a:r>
            <a:r>
              <a:rPr lang="es-AR" dirty="0" smtClean="0"/>
              <a:t>avalan </a:t>
            </a:r>
            <a:r>
              <a:rPr lang="es-AR" dirty="0"/>
              <a:t>el </a:t>
            </a:r>
            <a:r>
              <a:rPr lang="es-AR" dirty="0" smtClean="0"/>
              <a:t>diagnóstico y son indicadores del grado de actividad.</a:t>
            </a:r>
          </a:p>
          <a:p>
            <a:pPr algn="just">
              <a:buClr>
                <a:srgbClr val="FF0000"/>
              </a:buClr>
            </a:pPr>
            <a:r>
              <a:rPr lang="es-AR" dirty="0" smtClean="0"/>
              <a:t>El </a:t>
            </a:r>
            <a:r>
              <a:rPr lang="es-AR" dirty="0" err="1"/>
              <a:t>dosaje</a:t>
            </a:r>
            <a:r>
              <a:rPr lang="es-AR" dirty="0"/>
              <a:t> de </a:t>
            </a:r>
            <a:r>
              <a:rPr lang="es-AR" dirty="0" smtClean="0"/>
              <a:t>los </a:t>
            </a:r>
            <a:r>
              <a:rPr lang="es-AR" dirty="0" err="1" smtClean="0"/>
              <a:t>Trabs</a:t>
            </a:r>
            <a:r>
              <a:rPr lang="es-AR" dirty="0" smtClean="0"/>
              <a:t> puede </a:t>
            </a:r>
            <a:r>
              <a:rPr lang="es-AR" dirty="0"/>
              <a:t>ser útil en los casos de diagnóstico dificultoso, por </a:t>
            </a:r>
            <a:r>
              <a:rPr lang="es-AR" dirty="0" smtClean="0"/>
              <a:t>ejemplo:</a:t>
            </a:r>
          </a:p>
          <a:p>
            <a:pPr algn="just">
              <a:buClr>
                <a:srgbClr val="FF0000"/>
              </a:buClr>
              <a:buFontTx/>
              <a:buChar char="-"/>
            </a:pPr>
            <a:r>
              <a:rPr lang="es-AR" dirty="0" err="1" smtClean="0"/>
              <a:t>Oftalmopatía</a:t>
            </a:r>
            <a:r>
              <a:rPr lang="es-AR" dirty="0" smtClean="0"/>
              <a:t> unilateral.</a:t>
            </a:r>
          </a:p>
          <a:p>
            <a:pPr algn="just">
              <a:buClr>
                <a:srgbClr val="FF0000"/>
              </a:buClr>
              <a:buFontTx/>
              <a:buChar char="-"/>
            </a:pPr>
            <a:r>
              <a:rPr lang="es-AR" dirty="0" smtClean="0"/>
              <a:t>Graves </a:t>
            </a:r>
            <a:r>
              <a:rPr lang="es-AR" dirty="0" err="1"/>
              <a:t>eutiroideo</a:t>
            </a:r>
            <a:r>
              <a:rPr lang="es-AR" dirty="0"/>
              <a:t> (paciente </a:t>
            </a:r>
            <a:r>
              <a:rPr lang="es-AR" dirty="0" err="1"/>
              <a:t>eutiroideo</a:t>
            </a:r>
            <a:r>
              <a:rPr lang="es-AR" dirty="0"/>
              <a:t> con </a:t>
            </a:r>
            <a:r>
              <a:rPr lang="es-AR" dirty="0" err="1"/>
              <a:t>oftalmopatía</a:t>
            </a:r>
            <a:r>
              <a:rPr lang="es-AR" dirty="0"/>
              <a:t> </a:t>
            </a:r>
            <a:r>
              <a:rPr lang="es-AR" dirty="0" err="1"/>
              <a:t>infiltrativa</a:t>
            </a:r>
            <a:r>
              <a:rPr lang="es-AR" dirty="0"/>
              <a:t> y sin antecedente de hipertiroidismo</a:t>
            </a:r>
            <a:r>
              <a:rPr lang="es-AR" dirty="0" smtClean="0"/>
              <a:t>).</a:t>
            </a:r>
          </a:p>
          <a:p>
            <a:pPr algn="just">
              <a:buClr>
                <a:srgbClr val="FF0000"/>
              </a:buClr>
              <a:buFontTx/>
              <a:buChar char="-"/>
            </a:pPr>
            <a:r>
              <a:rPr lang="es-AR" dirty="0" smtClean="0"/>
              <a:t>Embarazo </a:t>
            </a:r>
            <a:r>
              <a:rPr lang="es-AR" dirty="0"/>
              <a:t>(solamente del 2-10% de los RN tienen hipertiroidismo de las embarazadas con títulos </a:t>
            </a:r>
            <a:r>
              <a:rPr lang="es-AR" dirty="0" smtClean="0"/>
              <a:t>altos </a:t>
            </a:r>
            <a:r>
              <a:rPr lang="es-AR" dirty="0"/>
              <a:t>de </a:t>
            </a:r>
            <a:r>
              <a:rPr lang="es-AR" dirty="0" err="1"/>
              <a:t>Trabs</a:t>
            </a:r>
            <a:r>
              <a:rPr lang="es-AR" dirty="0"/>
              <a:t>) (</a:t>
            </a:r>
            <a:r>
              <a:rPr lang="es-AR" dirty="0" err="1"/>
              <a:t>Pte</a:t>
            </a:r>
            <a:r>
              <a:rPr lang="es-AR" dirty="0"/>
              <a:t> embarazada que </a:t>
            </a:r>
            <a:r>
              <a:rPr lang="es-AR" dirty="0" smtClean="0"/>
              <a:t>recibió </a:t>
            </a:r>
            <a:r>
              <a:rPr lang="es-AR" dirty="0"/>
              <a:t>tratamiento con I131 aun estando hipo o </a:t>
            </a:r>
            <a:r>
              <a:rPr lang="es-AR" dirty="0" err="1"/>
              <a:t>eutiroideas</a:t>
            </a:r>
            <a:r>
              <a:rPr lang="es-AR" dirty="0"/>
              <a:t> solicitarlos igual</a:t>
            </a:r>
            <a:r>
              <a:rPr lang="es-AR" dirty="0" smtClean="0"/>
              <a:t>).</a:t>
            </a:r>
          </a:p>
          <a:p>
            <a:pPr algn="just">
              <a:buClr>
                <a:srgbClr val="FF0000"/>
              </a:buClr>
              <a:buFontTx/>
              <a:buChar char="-"/>
            </a:pPr>
            <a:r>
              <a:rPr lang="en-US" dirty="0" err="1" smtClean="0"/>
              <a:t>Pueden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utilizados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pronóstico</a:t>
            </a:r>
            <a:r>
              <a:rPr lang="en-US" dirty="0" smtClean="0"/>
              <a:t> de </a:t>
            </a:r>
            <a:r>
              <a:rPr lang="en-US" dirty="0" err="1" smtClean="0"/>
              <a:t>racaída</a:t>
            </a:r>
            <a:r>
              <a:rPr lang="en-US" dirty="0" smtClean="0"/>
              <a:t> </a:t>
            </a:r>
            <a:r>
              <a:rPr lang="en-US" dirty="0" err="1" smtClean="0"/>
              <a:t>luego</a:t>
            </a:r>
            <a:r>
              <a:rPr lang="en-US" dirty="0" smtClean="0"/>
              <a:t> de </a:t>
            </a:r>
            <a:r>
              <a:rPr lang="en-US" dirty="0" err="1" smtClean="0"/>
              <a:t>realizar</a:t>
            </a:r>
            <a:r>
              <a:rPr lang="en-US" dirty="0" smtClean="0"/>
              <a:t> </a:t>
            </a:r>
            <a:r>
              <a:rPr lang="en-US" dirty="0" err="1" smtClean="0"/>
              <a:t>tto</a:t>
            </a:r>
            <a:r>
              <a:rPr lang="en-US" dirty="0" smtClean="0"/>
              <a:t> con </a:t>
            </a:r>
            <a:r>
              <a:rPr lang="en-US" dirty="0" err="1" smtClean="0"/>
              <a:t>fármacos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persisten</a:t>
            </a:r>
            <a:r>
              <a:rPr lang="en-US" dirty="0" smtClean="0"/>
              <a:t> en </a:t>
            </a:r>
            <a:r>
              <a:rPr lang="en-US" dirty="0" err="1" smtClean="0"/>
              <a:t>valores</a:t>
            </a:r>
            <a:r>
              <a:rPr lang="en-US" dirty="0" smtClean="0"/>
              <a:t> </a:t>
            </a:r>
            <a:r>
              <a:rPr lang="en-US" dirty="0" err="1" smtClean="0"/>
              <a:t>muy</a:t>
            </a:r>
            <a:r>
              <a:rPr lang="en-US" dirty="0" smtClean="0"/>
              <a:t> </a:t>
            </a:r>
            <a:r>
              <a:rPr lang="en-US" dirty="0" err="1" smtClean="0"/>
              <a:t>elevados</a:t>
            </a:r>
            <a:r>
              <a:rPr lang="en-US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1024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err="1" smtClean="0">
                <a:solidFill>
                  <a:srgbClr val="C00000"/>
                </a:solidFill>
              </a:rPr>
              <a:t>Formación</a:t>
            </a:r>
            <a:r>
              <a:rPr lang="en-US" u="sng" dirty="0" smtClean="0">
                <a:solidFill>
                  <a:srgbClr val="C00000"/>
                </a:solidFill>
              </a:rPr>
              <a:t> de </a:t>
            </a:r>
            <a:r>
              <a:rPr lang="en-US" u="sng" dirty="0" err="1" smtClean="0">
                <a:solidFill>
                  <a:srgbClr val="C00000"/>
                </a:solidFill>
              </a:rPr>
              <a:t>Hormonas</a:t>
            </a:r>
            <a:endParaRPr lang="es-AR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90014" y="2110439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9" name="8 Retraso"/>
          <p:cNvSpPr/>
          <p:nvPr/>
        </p:nvSpPr>
        <p:spPr>
          <a:xfrm>
            <a:off x="339164" y="2577681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</p:spTree>
    <p:extLst>
      <p:ext uri="{BB962C8B-B14F-4D97-AF65-F5344CB8AC3E}">
        <p14:creationId xmlns:p14="http://schemas.microsoft.com/office/powerpoint/2010/main" val="122092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90014" y="2110439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</p:spTree>
    <p:extLst>
      <p:ext uri="{BB962C8B-B14F-4D97-AF65-F5344CB8AC3E}">
        <p14:creationId xmlns:p14="http://schemas.microsoft.com/office/powerpoint/2010/main" val="258729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u="sng" dirty="0" err="1">
                <a:ln w="3200">
                  <a:solidFill>
                    <a:srgbClr val="696464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C00000"/>
                </a:solidFill>
              </a:rPr>
              <a:t>Variedades</a:t>
            </a:r>
            <a:r>
              <a:rPr lang="en-US" sz="3600" u="sng" dirty="0">
                <a:ln w="3200">
                  <a:solidFill>
                    <a:srgbClr val="696464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C00000"/>
                </a:solidFill>
              </a:rPr>
              <a:t> de </a:t>
            </a:r>
            <a:r>
              <a:rPr lang="en-US" sz="3600" u="sng" dirty="0" err="1">
                <a:ln w="3200">
                  <a:solidFill>
                    <a:srgbClr val="696464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C00000"/>
                </a:solidFill>
              </a:rPr>
              <a:t>Tirotoxicosis</a:t>
            </a:r>
            <a:endParaRPr lang="es-AR" sz="4400" u="sng" dirty="0">
              <a:solidFill>
                <a:srgbClr val="C00000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9B2D1F"/>
              </a:buClr>
              <a:buNone/>
            </a:pPr>
            <a:r>
              <a:rPr lang="en-US" sz="2400" u="sng" dirty="0" err="1"/>
              <a:t>Hipertiroidismo</a:t>
            </a:r>
            <a:r>
              <a:rPr lang="en-US" sz="2400" u="sng" dirty="0"/>
              <a:t>  1</a:t>
            </a:r>
            <a:r>
              <a:rPr lang="en-US" sz="2000" u="sng" dirty="0"/>
              <a:t>º</a:t>
            </a:r>
            <a:r>
              <a:rPr lang="en-US" sz="2400" dirty="0" smtClean="0"/>
              <a:t>: </a:t>
            </a:r>
            <a:endParaRPr lang="en-US" sz="24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 smtClean="0"/>
              <a:t>Enfermedad</a:t>
            </a:r>
            <a:r>
              <a:rPr lang="en-US" sz="1800" dirty="0" smtClean="0"/>
              <a:t> </a:t>
            </a:r>
            <a:r>
              <a:rPr lang="en-US" sz="1800" dirty="0"/>
              <a:t>de Graves</a:t>
            </a:r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Bocio</a:t>
            </a:r>
            <a:r>
              <a:rPr lang="en-US" sz="1800" dirty="0"/>
              <a:t> </a:t>
            </a:r>
            <a:r>
              <a:rPr lang="en-US" sz="1800" dirty="0" err="1"/>
              <a:t>Multinodular</a:t>
            </a:r>
            <a:r>
              <a:rPr lang="en-US" sz="1800" dirty="0"/>
              <a:t> </a:t>
            </a:r>
            <a:r>
              <a:rPr lang="en-US" sz="1800" dirty="0" err="1" smtClean="0"/>
              <a:t>Tóxico</a:t>
            </a:r>
            <a:endParaRPr lang="en-US" sz="18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/>
              <a:t>Adenoma </a:t>
            </a:r>
            <a:r>
              <a:rPr lang="en-US" sz="1800" dirty="0" err="1" smtClean="0"/>
              <a:t>Tóxico</a:t>
            </a:r>
            <a:endParaRPr lang="en-US" sz="18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Mtts</a:t>
            </a:r>
            <a:r>
              <a:rPr lang="en-US" sz="1800" dirty="0"/>
              <a:t> de </a:t>
            </a:r>
            <a:r>
              <a:rPr lang="en-US" sz="1800" dirty="0" err="1"/>
              <a:t>Ca</a:t>
            </a:r>
            <a:r>
              <a:rPr lang="en-US" sz="1800" dirty="0"/>
              <a:t> </a:t>
            </a:r>
            <a:r>
              <a:rPr lang="en-US" sz="1800" dirty="0" err="1"/>
              <a:t>Tiroideo</a:t>
            </a:r>
            <a:r>
              <a:rPr lang="en-US" sz="1800" dirty="0"/>
              <a:t> </a:t>
            </a:r>
            <a:r>
              <a:rPr lang="en-US" sz="1800" dirty="0" err="1"/>
              <a:t>funcionante</a:t>
            </a:r>
            <a:endParaRPr lang="en-US" sz="18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 smtClean="0"/>
              <a:t>Mutación</a:t>
            </a:r>
            <a:r>
              <a:rPr lang="en-US" sz="1800" dirty="0" smtClean="0"/>
              <a:t> </a:t>
            </a:r>
            <a:r>
              <a:rPr lang="en-US" sz="1800" dirty="0" err="1"/>
              <a:t>activadora</a:t>
            </a:r>
            <a:r>
              <a:rPr lang="en-US" sz="1800" dirty="0"/>
              <a:t> de </a:t>
            </a:r>
            <a:r>
              <a:rPr lang="en-US" sz="1800" dirty="0" err="1" smtClean="0"/>
              <a:t>TSHr</a:t>
            </a:r>
            <a:endParaRPr lang="en-US" sz="18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Sme</a:t>
            </a:r>
            <a:r>
              <a:rPr lang="en-US" sz="1800" dirty="0"/>
              <a:t> </a:t>
            </a:r>
            <a:r>
              <a:rPr lang="en-US" sz="1800" dirty="0" err="1"/>
              <a:t>Mc</a:t>
            </a:r>
            <a:r>
              <a:rPr lang="en-US" sz="1800" dirty="0"/>
              <a:t> </a:t>
            </a:r>
            <a:r>
              <a:rPr lang="en-US" sz="1800" dirty="0" err="1"/>
              <a:t>Cune</a:t>
            </a:r>
            <a:r>
              <a:rPr lang="en-US" sz="1800" dirty="0"/>
              <a:t> Albright</a:t>
            </a:r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Estruma</a:t>
            </a:r>
            <a:r>
              <a:rPr lang="en-US" sz="1800" dirty="0"/>
              <a:t> </a:t>
            </a:r>
            <a:r>
              <a:rPr lang="en-US" sz="1800" dirty="0" err="1" smtClean="0"/>
              <a:t>Ovárico</a:t>
            </a:r>
            <a:r>
              <a:rPr lang="en-US" sz="1800" dirty="0" smtClean="0"/>
              <a:t> </a:t>
            </a:r>
            <a:r>
              <a:rPr lang="en-US" sz="1800" dirty="0"/>
              <a:t>(</a:t>
            </a:r>
            <a:r>
              <a:rPr lang="en-US" sz="1800" dirty="0" err="1"/>
              <a:t>Tejido</a:t>
            </a:r>
            <a:r>
              <a:rPr lang="en-US" sz="1800" dirty="0"/>
              <a:t> </a:t>
            </a:r>
            <a:r>
              <a:rPr lang="en-US" sz="1800" dirty="0" err="1" smtClean="0"/>
              <a:t>ectópico</a:t>
            </a:r>
            <a:r>
              <a:rPr lang="en-US" sz="1800" dirty="0"/>
              <a:t>)</a:t>
            </a:r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 smtClean="0"/>
              <a:t>Exceso</a:t>
            </a:r>
            <a:r>
              <a:rPr lang="en-US" sz="1800" dirty="0" smtClean="0"/>
              <a:t> </a:t>
            </a:r>
            <a:r>
              <a:rPr lang="en-US" sz="1800" dirty="0"/>
              <a:t>de </a:t>
            </a:r>
            <a:r>
              <a:rPr lang="en-US" sz="1800" dirty="0" err="1"/>
              <a:t>Yodo</a:t>
            </a:r>
            <a:endParaRPr lang="en-US" sz="1800" dirty="0"/>
          </a:p>
          <a:p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4464496" cy="5369768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10000"/>
              </a:lnSpc>
              <a:buClr>
                <a:srgbClr val="9B2D1F"/>
              </a:buClr>
              <a:buNone/>
            </a:pPr>
            <a:r>
              <a:rPr lang="en-US" sz="2400" dirty="0" smtClean="0"/>
              <a:t>  </a:t>
            </a:r>
            <a:r>
              <a:rPr lang="en-US" sz="2400" u="sng" dirty="0" err="1" smtClean="0"/>
              <a:t>Hipertiroidismo</a:t>
            </a:r>
            <a:r>
              <a:rPr lang="en-US" sz="2400" u="sng" dirty="0"/>
              <a:t> 2</a:t>
            </a:r>
            <a:r>
              <a:rPr lang="en-US" sz="2000" u="sng" dirty="0"/>
              <a:t>º</a:t>
            </a:r>
            <a:r>
              <a:rPr lang="en-US" sz="2400" dirty="0" smtClean="0"/>
              <a:t>:</a:t>
            </a:r>
            <a:endParaRPr lang="en-US" sz="24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/>
              <a:t>Adenoma </a:t>
            </a:r>
            <a:r>
              <a:rPr lang="en-US" sz="1800" dirty="0" err="1"/>
              <a:t>Hipofisiario</a:t>
            </a:r>
            <a:r>
              <a:rPr lang="en-US" sz="1800" dirty="0"/>
              <a:t> sec de TSH</a:t>
            </a:r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 smtClean="0"/>
              <a:t>Tumores</a:t>
            </a:r>
            <a:r>
              <a:rPr lang="en-US" sz="1800" dirty="0" smtClean="0"/>
              <a:t> </a:t>
            </a:r>
            <a:r>
              <a:rPr lang="en-US" sz="1800" dirty="0" err="1"/>
              <a:t>secretores</a:t>
            </a:r>
            <a:r>
              <a:rPr lang="en-US" sz="1800" dirty="0"/>
              <a:t> de </a:t>
            </a:r>
            <a:r>
              <a:rPr lang="en-US" sz="1800" dirty="0" smtClean="0"/>
              <a:t>HCG</a:t>
            </a:r>
            <a:endParaRPr lang="en-US" sz="18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Tirotoxicosis</a:t>
            </a:r>
            <a:r>
              <a:rPr lang="en-US" sz="1800" dirty="0"/>
              <a:t> </a:t>
            </a:r>
            <a:r>
              <a:rPr lang="en-US" sz="1800" dirty="0" err="1"/>
              <a:t>Gravídica</a:t>
            </a:r>
            <a:endParaRPr lang="en-US" sz="18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Sme</a:t>
            </a:r>
            <a:r>
              <a:rPr lang="en-US" sz="1800" dirty="0"/>
              <a:t> de </a:t>
            </a:r>
            <a:r>
              <a:rPr lang="en-US" sz="1800" dirty="0" err="1"/>
              <a:t>resistencia</a:t>
            </a:r>
            <a:r>
              <a:rPr lang="en-US" sz="1800" dirty="0"/>
              <a:t> a </a:t>
            </a:r>
            <a:r>
              <a:rPr lang="en-US" sz="1800" dirty="0" err="1"/>
              <a:t>hormonas</a:t>
            </a:r>
            <a:r>
              <a:rPr lang="en-US" sz="1800" dirty="0"/>
              <a:t> </a:t>
            </a:r>
            <a:r>
              <a:rPr lang="en-US" sz="1800" dirty="0" err="1" smtClean="0"/>
              <a:t>tiroideas</a:t>
            </a:r>
            <a:endParaRPr lang="en-US" sz="1800" dirty="0" smtClean="0"/>
          </a:p>
          <a:p>
            <a:pPr marL="0" lvl="0" indent="0">
              <a:lnSpc>
                <a:spcPct val="110000"/>
              </a:lnSpc>
              <a:buClr>
                <a:srgbClr val="9B2D1F"/>
              </a:buClr>
              <a:buNone/>
            </a:pPr>
            <a:endParaRPr lang="en-US" sz="2400" u="sng" dirty="0" smtClean="0"/>
          </a:p>
          <a:p>
            <a:pPr marL="0" lvl="0" indent="0">
              <a:lnSpc>
                <a:spcPct val="110000"/>
              </a:lnSpc>
              <a:buClr>
                <a:srgbClr val="9B2D1F"/>
              </a:buClr>
              <a:buNone/>
            </a:pPr>
            <a:r>
              <a:rPr lang="en-US" sz="2400" dirty="0" smtClean="0"/>
              <a:t>  </a:t>
            </a:r>
            <a:r>
              <a:rPr lang="en-US" sz="2400" u="sng" dirty="0" smtClean="0"/>
              <a:t>Sin </a:t>
            </a:r>
            <a:r>
              <a:rPr lang="en-US" sz="2400" u="sng" dirty="0" err="1"/>
              <a:t>Hipertiroidismo</a:t>
            </a:r>
            <a:endParaRPr lang="en-US" sz="2400" u="sng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Tiroiditis</a:t>
            </a:r>
            <a:r>
              <a:rPr lang="en-US" sz="1800" dirty="0"/>
              <a:t> </a:t>
            </a:r>
            <a:r>
              <a:rPr lang="en-US" sz="1800" dirty="0" err="1"/>
              <a:t>subagudas</a:t>
            </a:r>
            <a:r>
              <a:rPr lang="en-US" sz="1800" dirty="0"/>
              <a:t> (De </a:t>
            </a:r>
            <a:r>
              <a:rPr lang="en-US" sz="1800" dirty="0" err="1"/>
              <a:t>Quervain</a:t>
            </a:r>
            <a:r>
              <a:rPr lang="en-US" sz="1800" dirty="0"/>
              <a:t>)</a:t>
            </a:r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Tiroiditis</a:t>
            </a:r>
            <a:r>
              <a:rPr lang="en-US" sz="1800" dirty="0"/>
              <a:t> </a:t>
            </a:r>
            <a:r>
              <a:rPr lang="en-US" sz="1800" dirty="0" err="1"/>
              <a:t>silente</a:t>
            </a:r>
            <a:endParaRPr lang="en-US" sz="18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Ingestión</a:t>
            </a:r>
            <a:r>
              <a:rPr lang="en-US" sz="1800" dirty="0"/>
              <a:t> </a:t>
            </a:r>
            <a:r>
              <a:rPr lang="en-US" sz="1800" dirty="0" err="1"/>
              <a:t>exesivas</a:t>
            </a:r>
            <a:r>
              <a:rPr lang="en-US" sz="1800" dirty="0"/>
              <a:t> de </a:t>
            </a:r>
            <a:r>
              <a:rPr lang="en-US" sz="1800" dirty="0" err="1"/>
              <a:t>hormonas</a:t>
            </a:r>
            <a:r>
              <a:rPr lang="en-US" sz="1800" dirty="0"/>
              <a:t> </a:t>
            </a:r>
            <a:r>
              <a:rPr lang="en-US" sz="1800" dirty="0" err="1"/>
              <a:t>tiroideas</a:t>
            </a:r>
            <a:endParaRPr lang="en-US" sz="18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Otras</a:t>
            </a:r>
            <a:r>
              <a:rPr lang="en-US" sz="1800" dirty="0"/>
              <a:t> </a:t>
            </a:r>
            <a:r>
              <a:rPr lang="en-US" sz="1800" dirty="0" err="1"/>
              <a:t>causas</a:t>
            </a:r>
            <a:r>
              <a:rPr lang="en-US" sz="1800" dirty="0"/>
              <a:t> de </a:t>
            </a:r>
            <a:r>
              <a:rPr lang="en-US" sz="1800" dirty="0" err="1"/>
              <a:t>destrucción</a:t>
            </a:r>
            <a:r>
              <a:rPr lang="en-US" sz="1800" dirty="0"/>
              <a:t> de la </a:t>
            </a:r>
            <a:r>
              <a:rPr lang="en-US" sz="1800" dirty="0" err="1"/>
              <a:t>glándula</a:t>
            </a:r>
            <a:r>
              <a:rPr lang="en-US" sz="1800" dirty="0"/>
              <a:t> (</a:t>
            </a:r>
            <a:r>
              <a:rPr lang="en-US" sz="1800" dirty="0" err="1"/>
              <a:t>amiadarona</a:t>
            </a:r>
            <a:r>
              <a:rPr lang="en-US" sz="1800" dirty="0"/>
              <a:t>, </a:t>
            </a:r>
            <a:r>
              <a:rPr lang="en-US" sz="1800" dirty="0" err="1"/>
              <a:t>radiación</a:t>
            </a:r>
            <a:r>
              <a:rPr lang="en-US" sz="1800" dirty="0"/>
              <a:t>, </a:t>
            </a:r>
            <a:r>
              <a:rPr lang="en-US" sz="1800" dirty="0" err="1"/>
              <a:t>infarto</a:t>
            </a:r>
            <a:r>
              <a:rPr lang="en-US" sz="1800" dirty="0"/>
              <a:t> de adenoma)</a:t>
            </a:r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endParaRPr lang="en-US" sz="1800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28096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3000"/>
                            </p:stCondLst>
                            <p:childTnLst>
                              <p:par>
                                <p:cTn id="8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2 Na+</a:t>
            </a:r>
            <a:endParaRPr lang="en-US" sz="16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1600" dirty="0" smtClean="0"/>
              <a:t>1 I-</a:t>
            </a:r>
            <a:endParaRPr lang="es-AR" sz="16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90014" y="2110439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2339752" y="2684110"/>
            <a:ext cx="0" cy="374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2339752" y="277162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AMPc</a:t>
            </a:r>
            <a:endParaRPr lang="es-AR" dirty="0"/>
          </a:p>
        </p:txBody>
      </p:sp>
      <p:sp>
        <p:nvSpPr>
          <p:cNvPr id="17" name="16 Flecha curvada hacia la derecha"/>
          <p:cNvSpPr/>
          <p:nvPr/>
        </p:nvSpPr>
        <p:spPr>
          <a:xfrm>
            <a:off x="2051720" y="2420888"/>
            <a:ext cx="288032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1364127" y="3875200"/>
            <a:ext cx="633223" cy="633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NIS</a:t>
            </a:r>
            <a:endParaRPr lang="es-AR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275615" y="3884982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275615" y="4509120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58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2 Na+</a:t>
            </a:r>
            <a:endParaRPr lang="en-US" sz="16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1600" dirty="0" smtClean="0"/>
              <a:t>1 I-</a:t>
            </a:r>
            <a:endParaRPr lang="es-AR" sz="16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90014" y="2131460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2339752" y="2684110"/>
            <a:ext cx="0" cy="374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2339752" y="277162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AMPc</a:t>
            </a:r>
            <a:endParaRPr lang="es-AR" dirty="0"/>
          </a:p>
        </p:txBody>
      </p:sp>
      <p:sp>
        <p:nvSpPr>
          <p:cNvPr id="17" name="16 Flecha curvada hacia la derecha"/>
          <p:cNvSpPr/>
          <p:nvPr/>
        </p:nvSpPr>
        <p:spPr>
          <a:xfrm>
            <a:off x="2051720" y="2420888"/>
            <a:ext cx="288032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1364127" y="3875200"/>
            <a:ext cx="633223" cy="633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NIS</a:t>
            </a:r>
            <a:endParaRPr lang="es-AR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275615" y="3884982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275615" y="4509120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4788024" y="2421848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15" name="14 Elipse"/>
          <p:cNvSpPr/>
          <p:nvPr/>
        </p:nvSpPr>
        <p:spPr>
          <a:xfrm>
            <a:off x="4147980" y="3501008"/>
            <a:ext cx="422354" cy="359555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s-AR" sz="2000" b="1" dirty="0"/>
          </a:p>
        </p:txBody>
      </p:sp>
      <p:sp>
        <p:nvSpPr>
          <p:cNvPr id="19" name="18 Elipse"/>
          <p:cNvSpPr/>
          <p:nvPr/>
        </p:nvSpPr>
        <p:spPr>
          <a:xfrm>
            <a:off x="5732868" y="2961675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sp>
        <p:nvSpPr>
          <p:cNvPr id="22" name="21 Elipse"/>
          <p:cNvSpPr/>
          <p:nvPr/>
        </p:nvSpPr>
        <p:spPr>
          <a:xfrm>
            <a:off x="5034313" y="3411118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13" name="12 Arco"/>
          <p:cNvSpPr/>
          <p:nvPr/>
        </p:nvSpPr>
        <p:spPr>
          <a:xfrm rot="5400000">
            <a:off x="1676088" y="2027753"/>
            <a:ext cx="1368158" cy="3643053"/>
          </a:xfrm>
          <a:prstGeom prst="arc">
            <a:avLst>
              <a:gd name="adj1" fmla="val 16375383"/>
              <a:gd name="adj2" fmla="val 209959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Arco"/>
          <p:cNvSpPr/>
          <p:nvPr/>
        </p:nvSpPr>
        <p:spPr>
          <a:xfrm rot="15177365">
            <a:off x="4717406" y="2786305"/>
            <a:ext cx="319676" cy="98577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4" name="23 Conector recto de flecha"/>
          <p:cNvCxnSpPr>
            <a:stCxn id="4" idx="4"/>
            <a:endCxn id="22" idx="0"/>
          </p:cNvCxnSpPr>
          <p:nvPr/>
        </p:nvCxnSpPr>
        <p:spPr>
          <a:xfrm>
            <a:off x="5184246" y="3140959"/>
            <a:ext cx="133729" cy="27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4" idx="5"/>
            <a:endCxn id="19" idx="2"/>
          </p:cNvCxnSpPr>
          <p:nvPr/>
        </p:nvCxnSpPr>
        <p:spPr>
          <a:xfrm>
            <a:off x="5464417" y="3035648"/>
            <a:ext cx="268451" cy="195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73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                                                                                                                                                                                   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2 Na+                                                                                                                                     T3 – T4</a:t>
            </a:r>
            <a:endParaRPr lang="en-US" sz="16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+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1600" dirty="0" smtClean="0"/>
              <a:t>1 I-                                                                                                                                             TG</a:t>
            </a:r>
            <a:endParaRPr lang="es-AR" sz="16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90014" y="2135651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2339752" y="2684110"/>
            <a:ext cx="0" cy="374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2339752" y="277162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AMPc</a:t>
            </a:r>
            <a:endParaRPr lang="es-AR" dirty="0"/>
          </a:p>
        </p:txBody>
      </p:sp>
      <p:sp>
        <p:nvSpPr>
          <p:cNvPr id="17" name="16 Flecha curvada hacia la derecha"/>
          <p:cNvSpPr/>
          <p:nvPr/>
        </p:nvSpPr>
        <p:spPr>
          <a:xfrm>
            <a:off x="2051720" y="2420888"/>
            <a:ext cx="288032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1364127" y="3875200"/>
            <a:ext cx="633223" cy="633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NIS</a:t>
            </a:r>
            <a:endParaRPr lang="es-AR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275615" y="3884982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275615" y="4509120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4788024" y="2421848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15" name="14 Elipse"/>
          <p:cNvSpPr/>
          <p:nvPr/>
        </p:nvSpPr>
        <p:spPr>
          <a:xfrm>
            <a:off x="4147980" y="3501008"/>
            <a:ext cx="422354" cy="359555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s-AR" sz="2000" b="1" dirty="0"/>
          </a:p>
        </p:txBody>
      </p:sp>
      <p:sp>
        <p:nvSpPr>
          <p:cNvPr id="19" name="18 Elipse"/>
          <p:cNvSpPr/>
          <p:nvPr/>
        </p:nvSpPr>
        <p:spPr>
          <a:xfrm>
            <a:off x="5732868" y="2961675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sp>
        <p:nvSpPr>
          <p:cNvPr id="22" name="21 Elipse"/>
          <p:cNvSpPr/>
          <p:nvPr/>
        </p:nvSpPr>
        <p:spPr>
          <a:xfrm>
            <a:off x="5034313" y="3411118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13" name="12 Arco"/>
          <p:cNvSpPr/>
          <p:nvPr/>
        </p:nvSpPr>
        <p:spPr>
          <a:xfrm rot="5400000">
            <a:off x="1676088" y="2027753"/>
            <a:ext cx="1368158" cy="3643053"/>
          </a:xfrm>
          <a:prstGeom prst="arc">
            <a:avLst>
              <a:gd name="adj1" fmla="val 16375383"/>
              <a:gd name="adj2" fmla="val 209959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Arco"/>
          <p:cNvSpPr/>
          <p:nvPr/>
        </p:nvSpPr>
        <p:spPr>
          <a:xfrm rot="15177365">
            <a:off x="4717406" y="2786305"/>
            <a:ext cx="319676" cy="98577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4" name="23 Conector recto de flecha"/>
          <p:cNvCxnSpPr>
            <a:stCxn id="4" idx="4"/>
            <a:endCxn id="22" idx="0"/>
          </p:cNvCxnSpPr>
          <p:nvPr/>
        </p:nvCxnSpPr>
        <p:spPr>
          <a:xfrm>
            <a:off x="5184246" y="3140959"/>
            <a:ext cx="133729" cy="27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4" idx="5"/>
            <a:endCxn id="19" idx="2"/>
          </p:cNvCxnSpPr>
          <p:nvPr/>
        </p:nvCxnSpPr>
        <p:spPr>
          <a:xfrm>
            <a:off x="5464417" y="3035648"/>
            <a:ext cx="268451" cy="195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5620308" y="4147236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TPO</a:t>
            </a:r>
            <a:endParaRPr lang="es-AR" sz="1400" dirty="0"/>
          </a:p>
        </p:txBody>
      </p:sp>
      <p:cxnSp>
        <p:nvCxnSpPr>
          <p:cNvPr id="10" name="9 Conector recto de flecha"/>
          <p:cNvCxnSpPr>
            <a:stCxn id="22" idx="5"/>
            <a:endCxn id="23" idx="1"/>
          </p:cNvCxnSpPr>
          <p:nvPr/>
        </p:nvCxnSpPr>
        <p:spPr>
          <a:xfrm>
            <a:off x="5518554" y="3871468"/>
            <a:ext cx="217805" cy="381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19" idx="4"/>
            <a:endCxn id="23" idx="0"/>
          </p:cNvCxnSpPr>
          <p:nvPr/>
        </p:nvCxnSpPr>
        <p:spPr>
          <a:xfrm>
            <a:off x="6016530" y="3501009"/>
            <a:ext cx="0" cy="646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Arco"/>
          <p:cNvSpPr/>
          <p:nvPr/>
        </p:nvSpPr>
        <p:spPr>
          <a:xfrm rot="8299450">
            <a:off x="5935907" y="3370643"/>
            <a:ext cx="1909017" cy="1741073"/>
          </a:xfrm>
          <a:prstGeom prst="arc">
            <a:avLst>
              <a:gd name="adj1" fmla="val 1489632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103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                                                                             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2 Na+                                                                                                                                     T3 – T4</a:t>
            </a:r>
            <a:endParaRPr lang="en-US" sz="16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+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1600" dirty="0" smtClean="0"/>
              <a:t>1 I-                                                                                                                                             TG</a:t>
            </a:r>
            <a:endParaRPr lang="es-AR" sz="16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80739" y="2135651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2339752" y="2684110"/>
            <a:ext cx="0" cy="374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2339752" y="277162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AMPc</a:t>
            </a:r>
            <a:endParaRPr lang="es-AR" dirty="0"/>
          </a:p>
        </p:txBody>
      </p:sp>
      <p:sp>
        <p:nvSpPr>
          <p:cNvPr id="17" name="16 Flecha curvada hacia la derecha"/>
          <p:cNvSpPr/>
          <p:nvPr/>
        </p:nvSpPr>
        <p:spPr>
          <a:xfrm>
            <a:off x="2051720" y="2420888"/>
            <a:ext cx="288032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1364127" y="3875200"/>
            <a:ext cx="633223" cy="633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NIS</a:t>
            </a:r>
            <a:endParaRPr lang="es-AR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275615" y="3884982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275615" y="4509120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4788024" y="2421848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15" name="14 Elipse"/>
          <p:cNvSpPr/>
          <p:nvPr/>
        </p:nvSpPr>
        <p:spPr>
          <a:xfrm>
            <a:off x="4147980" y="3501008"/>
            <a:ext cx="422354" cy="359555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s-AR" sz="2000" b="1" dirty="0"/>
          </a:p>
        </p:txBody>
      </p:sp>
      <p:sp>
        <p:nvSpPr>
          <p:cNvPr id="19" name="18 Elipse"/>
          <p:cNvSpPr/>
          <p:nvPr/>
        </p:nvSpPr>
        <p:spPr>
          <a:xfrm>
            <a:off x="5732868" y="2961675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sp>
        <p:nvSpPr>
          <p:cNvPr id="22" name="21 Elipse"/>
          <p:cNvSpPr/>
          <p:nvPr/>
        </p:nvSpPr>
        <p:spPr>
          <a:xfrm>
            <a:off x="5034313" y="3411118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13" name="12 Arco"/>
          <p:cNvSpPr/>
          <p:nvPr/>
        </p:nvSpPr>
        <p:spPr>
          <a:xfrm rot="5400000">
            <a:off x="1676088" y="2027753"/>
            <a:ext cx="1368158" cy="3643053"/>
          </a:xfrm>
          <a:prstGeom prst="arc">
            <a:avLst>
              <a:gd name="adj1" fmla="val 16375383"/>
              <a:gd name="adj2" fmla="val 209959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Arco"/>
          <p:cNvSpPr/>
          <p:nvPr/>
        </p:nvSpPr>
        <p:spPr>
          <a:xfrm rot="15177365">
            <a:off x="4717406" y="2786305"/>
            <a:ext cx="319676" cy="98577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4" name="23 Conector recto de flecha"/>
          <p:cNvCxnSpPr>
            <a:stCxn id="4" idx="4"/>
            <a:endCxn id="22" idx="0"/>
          </p:cNvCxnSpPr>
          <p:nvPr/>
        </p:nvCxnSpPr>
        <p:spPr>
          <a:xfrm>
            <a:off x="5184246" y="3140959"/>
            <a:ext cx="133729" cy="27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4" idx="5"/>
            <a:endCxn id="19" idx="2"/>
          </p:cNvCxnSpPr>
          <p:nvPr/>
        </p:nvCxnSpPr>
        <p:spPr>
          <a:xfrm>
            <a:off x="5464417" y="3035648"/>
            <a:ext cx="268451" cy="195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5620308" y="4147236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TPO</a:t>
            </a:r>
            <a:endParaRPr lang="es-AR" sz="1400" dirty="0"/>
          </a:p>
        </p:txBody>
      </p:sp>
      <p:cxnSp>
        <p:nvCxnSpPr>
          <p:cNvPr id="10" name="9 Conector recto de flecha"/>
          <p:cNvCxnSpPr>
            <a:stCxn id="22" idx="5"/>
            <a:endCxn id="23" idx="1"/>
          </p:cNvCxnSpPr>
          <p:nvPr/>
        </p:nvCxnSpPr>
        <p:spPr>
          <a:xfrm>
            <a:off x="5518554" y="3871468"/>
            <a:ext cx="217805" cy="381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19" idx="4"/>
            <a:endCxn id="23" idx="0"/>
          </p:cNvCxnSpPr>
          <p:nvPr/>
        </p:nvCxnSpPr>
        <p:spPr>
          <a:xfrm>
            <a:off x="6016530" y="3501009"/>
            <a:ext cx="0" cy="646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Arco"/>
          <p:cNvSpPr/>
          <p:nvPr/>
        </p:nvSpPr>
        <p:spPr>
          <a:xfrm rot="8299450">
            <a:off x="5935907" y="3370643"/>
            <a:ext cx="1909017" cy="1741073"/>
          </a:xfrm>
          <a:prstGeom prst="arc">
            <a:avLst>
              <a:gd name="adj1" fmla="val 1489632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Flecha curvada hacia la izquierda"/>
          <p:cNvSpPr/>
          <p:nvPr/>
        </p:nvSpPr>
        <p:spPr>
          <a:xfrm rot="5400000">
            <a:off x="7015215" y="4818723"/>
            <a:ext cx="400463" cy="2171842"/>
          </a:xfrm>
          <a:prstGeom prst="curvedLeftArrow">
            <a:avLst>
              <a:gd name="adj1" fmla="val 45510"/>
              <a:gd name="adj2" fmla="val 89487"/>
              <a:gd name="adj3" fmla="val 630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0" name="29 Elipse"/>
          <p:cNvSpPr/>
          <p:nvPr/>
        </p:nvSpPr>
        <p:spPr>
          <a:xfrm>
            <a:off x="6660232" y="5296081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 smtClean="0"/>
              <a:t>fagolisosoma</a:t>
            </a:r>
            <a:endParaRPr lang="es-AR" sz="900" dirty="0"/>
          </a:p>
        </p:txBody>
      </p:sp>
      <p:sp>
        <p:nvSpPr>
          <p:cNvPr id="31" name="30 Elipse"/>
          <p:cNvSpPr/>
          <p:nvPr/>
        </p:nvSpPr>
        <p:spPr>
          <a:xfrm>
            <a:off x="4779896" y="5289160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T3 T4 TG DIT MIT</a:t>
            </a:r>
            <a:endParaRPr lang="es-AR" sz="900" dirty="0"/>
          </a:p>
        </p:txBody>
      </p:sp>
    </p:spTree>
    <p:extLst>
      <p:ext uri="{BB962C8B-B14F-4D97-AF65-F5344CB8AC3E}">
        <p14:creationId xmlns:p14="http://schemas.microsoft.com/office/powerpoint/2010/main" val="424933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2 Na+                                                                                                                                     T3 – T4</a:t>
            </a:r>
            <a:endParaRPr lang="en-US" sz="16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+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1600" dirty="0" smtClean="0"/>
              <a:t>1 I-                                                                                                                                             TG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 smtClean="0"/>
              <a:t>Deyodasa</a:t>
            </a:r>
            <a:r>
              <a:rPr lang="en-US" sz="1600" dirty="0" smtClean="0"/>
              <a:t> I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T3 y T4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T4L 0,02% y T3L o,3%</a:t>
            </a: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80739" y="2135651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2339752" y="2684110"/>
            <a:ext cx="0" cy="374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2339752" y="277162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AMPc</a:t>
            </a:r>
            <a:endParaRPr lang="es-AR" dirty="0"/>
          </a:p>
        </p:txBody>
      </p:sp>
      <p:sp>
        <p:nvSpPr>
          <p:cNvPr id="17" name="16 Flecha curvada hacia la derecha"/>
          <p:cNvSpPr/>
          <p:nvPr/>
        </p:nvSpPr>
        <p:spPr>
          <a:xfrm>
            <a:off x="2051720" y="2420888"/>
            <a:ext cx="288032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1364127" y="3875200"/>
            <a:ext cx="633223" cy="633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NIS</a:t>
            </a:r>
            <a:endParaRPr lang="es-AR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275615" y="3884982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275615" y="4509120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4788024" y="2421848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15" name="14 Elipse"/>
          <p:cNvSpPr/>
          <p:nvPr/>
        </p:nvSpPr>
        <p:spPr>
          <a:xfrm>
            <a:off x="4147980" y="3501008"/>
            <a:ext cx="422354" cy="359555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s-AR" sz="2000" b="1" dirty="0"/>
          </a:p>
        </p:txBody>
      </p:sp>
      <p:sp>
        <p:nvSpPr>
          <p:cNvPr id="19" name="18 Elipse"/>
          <p:cNvSpPr/>
          <p:nvPr/>
        </p:nvSpPr>
        <p:spPr>
          <a:xfrm>
            <a:off x="5732868" y="2961675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sp>
        <p:nvSpPr>
          <p:cNvPr id="22" name="21 Elipse"/>
          <p:cNvSpPr/>
          <p:nvPr/>
        </p:nvSpPr>
        <p:spPr>
          <a:xfrm>
            <a:off x="5034313" y="3411118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13" name="12 Arco"/>
          <p:cNvSpPr/>
          <p:nvPr/>
        </p:nvSpPr>
        <p:spPr>
          <a:xfrm rot="5400000">
            <a:off x="1676088" y="2027753"/>
            <a:ext cx="1368158" cy="3643053"/>
          </a:xfrm>
          <a:prstGeom prst="arc">
            <a:avLst>
              <a:gd name="adj1" fmla="val 16375383"/>
              <a:gd name="adj2" fmla="val 209959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Arco"/>
          <p:cNvSpPr/>
          <p:nvPr/>
        </p:nvSpPr>
        <p:spPr>
          <a:xfrm rot="15177365">
            <a:off x="4717406" y="2786305"/>
            <a:ext cx="319676" cy="98577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4" name="23 Conector recto de flecha"/>
          <p:cNvCxnSpPr>
            <a:stCxn id="4" idx="4"/>
            <a:endCxn id="22" idx="0"/>
          </p:cNvCxnSpPr>
          <p:nvPr/>
        </p:nvCxnSpPr>
        <p:spPr>
          <a:xfrm>
            <a:off x="5184246" y="3140959"/>
            <a:ext cx="133729" cy="27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4" idx="5"/>
            <a:endCxn id="19" idx="2"/>
          </p:cNvCxnSpPr>
          <p:nvPr/>
        </p:nvCxnSpPr>
        <p:spPr>
          <a:xfrm>
            <a:off x="5464417" y="3035648"/>
            <a:ext cx="268451" cy="195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5620308" y="4147236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TPO</a:t>
            </a:r>
            <a:endParaRPr lang="es-AR" sz="1400" dirty="0"/>
          </a:p>
        </p:txBody>
      </p:sp>
      <p:cxnSp>
        <p:nvCxnSpPr>
          <p:cNvPr id="10" name="9 Conector recto de flecha"/>
          <p:cNvCxnSpPr>
            <a:stCxn id="22" idx="5"/>
            <a:endCxn id="23" idx="1"/>
          </p:cNvCxnSpPr>
          <p:nvPr/>
        </p:nvCxnSpPr>
        <p:spPr>
          <a:xfrm>
            <a:off x="5518554" y="3871468"/>
            <a:ext cx="217805" cy="381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19" idx="4"/>
            <a:endCxn id="23" idx="0"/>
          </p:cNvCxnSpPr>
          <p:nvPr/>
        </p:nvCxnSpPr>
        <p:spPr>
          <a:xfrm>
            <a:off x="6016530" y="3501009"/>
            <a:ext cx="0" cy="646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Arco"/>
          <p:cNvSpPr/>
          <p:nvPr/>
        </p:nvSpPr>
        <p:spPr>
          <a:xfrm rot="8299450">
            <a:off x="5935907" y="3370643"/>
            <a:ext cx="1909017" cy="1741073"/>
          </a:xfrm>
          <a:prstGeom prst="arc">
            <a:avLst>
              <a:gd name="adj1" fmla="val 1489632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Flecha curvada hacia la izquierda"/>
          <p:cNvSpPr/>
          <p:nvPr/>
        </p:nvSpPr>
        <p:spPr>
          <a:xfrm rot="5400000">
            <a:off x="7015215" y="4818723"/>
            <a:ext cx="400463" cy="2171842"/>
          </a:xfrm>
          <a:prstGeom prst="curvedLeftArrow">
            <a:avLst>
              <a:gd name="adj1" fmla="val 45510"/>
              <a:gd name="adj2" fmla="val 89487"/>
              <a:gd name="adj3" fmla="val 630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0" name="29 Elipse"/>
          <p:cNvSpPr/>
          <p:nvPr/>
        </p:nvSpPr>
        <p:spPr>
          <a:xfrm>
            <a:off x="6660232" y="5296081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 smtClean="0"/>
              <a:t>fagolisosoma</a:t>
            </a:r>
            <a:endParaRPr lang="es-AR" sz="900" dirty="0"/>
          </a:p>
        </p:txBody>
      </p:sp>
      <p:sp>
        <p:nvSpPr>
          <p:cNvPr id="31" name="30 Elipse"/>
          <p:cNvSpPr/>
          <p:nvPr/>
        </p:nvSpPr>
        <p:spPr>
          <a:xfrm>
            <a:off x="4779896" y="5289160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sz="900" dirty="0"/>
          </a:p>
        </p:txBody>
      </p:sp>
      <p:sp>
        <p:nvSpPr>
          <p:cNvPr id="32" name="31 Elipse"/>
          <p:cNvSpPr/>
          <p:nvPr/>
        </p:nvSpPr>
        <p:spPr>
          <a:xfrm>
            <a:off x="3906862" y="5289160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35" name="34 Elipse"/>
          <p:cNvSpPr/>
          <p:nvPr/>
        </p:nvSpPr>
        <p:spPr>
          <a:xfrm>
            <a:off x="3672912" y="4412712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36" name="35 Elipse"/>
          <p:cNvSpPr/>
          <p:nvPr/>
        </p:nvSpPr>
        <p:spPr>
          <a:xfrm>
            <a:off x="4429083" y="4862156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cxnSp>
        <p:nvCxnSpPr>
          <p:cNvPr id="37" name="36 Conector recto de flecha"/>
          <p:cNvCxnSpPr/>
          <p:nvPr/>
        </p:nvCxnSpPr>
        <p:spPr>
          <a:xfrm flipH="1" flipV="1">
            <a:off x="4788024" y="5131823"/>
            <a:ext cx="637081" cy="468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 flipH="1" flipV="1">
            <a:off x="4147980" y="4941168"/>
            <a:ext cx="1316437" cy="6591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 flipH="1">
            <a:off x="4359158" y="5600362"/>
            <a:ext cx="110525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/>
          <p:nvPr/>
        </p:nvCxnSpPr>
        <p:spPr>
          <a:xfrm flipH="1">
            <a:off x="1195442" y="5600363"/>
            <a:ext cx="4229664" cy="504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60 Flecha curvada hacia arriba"/>
          <p:cNvSpPr/>
          <p:nvPr/>
        </p:nvSpPr>
        <p:spPr>
          <a:xfrm rot="10800000">
            <a:off x="470193" y="5541312"/>
            <a:ext cx="504969" cy="2201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74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80739" y="2135651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2339752" y="2684110"/>
            <a:ext cx="0" cy="374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2339752" y="277162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AMPc</a:t>
            </a:r>
            <a:endParaRPr lang="es-AR" dirty="0"/>
          </a:p>
        </p:txBody>
      </p:sp>
      <p:sp>
        <p:nvSpPr>
          <p:cNvPr id="17" name="16 Flecha curvada hacia la derecha"/>
          <p:cNvSpPr/>
          <p:nvPr/>
        </p:nvSpPr>
        <p:spPr>
          <a:xfrm>
            <a:off x="2051720" y="2420888"/>
            <a:ext cx="288032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1364127" y="3875200"/>
            <a:ext cx="633223" cy="633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NIS</a:t>
            </a:r>
            <a:endParaRPr lang="es-AR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275615" y="3884982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275615" y="4509120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4788024" y="2421848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15" name="14 Elipse"/>
          <p:cNvSpPr/>
          <p:nvPr/>
        </p:nvSpPr>
        <p:spPr>
          <a:xfrm>
            <a:off x="4147980" y="3501008"/>
            <a:ext cx="422354" cy="359555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s-AR" sz="2000" b="1" dirty="0"/>
          </a:p>
        </p:txBody>
      </p:sp>
      <p:sp>
        <p:nvSpPr>
          <p:cNvPr id="19" name="18 Elipse"/>
          <p:cNvSpPr/>
          <p:nvPr/>
        </p:nvSpPr>
        <p:spPr>
          <a:xfrm>
            <a:off x="5732868" y="2961675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sp>
        <p:nvSpPr>
          <p:cNvPr id="22" name="21 Elipse"/>
          <p:cNvSpPr/>
          <p:nvPr/>
        </p:nvSpPr>
        <p:spPr>
          <a:xfrm>
            <a:off x="5034313" y="3411118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13" name="12 Arco"/>
          <p:cNvSpPr/>
          <p:nvPr/>
        </p:nvSpPr>
        <p:spPr>
          <a:xfrm rot="5400000">
            <a:off x="1676088" y="2027753"/>
            <a:ext cx="1368158" cy="3643053"/>
          </a:xfrm>
          <a:prstGeom prst="arc">
            <a:avLst>
              <a:gd name="adj1" fmla="val 16375383"/>
              <a:gd name="adj2" fmla="val 209959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Arco"/>
          <p:cNvSpPr/>
          <p:nvPr/>
        </p:nvSpPr>
        <p:spPr>
          <a:xfrm rot="15177365">
            <a:off x="4717406" y="2786305"/>
            <a:ext cx="319676" cy="98577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4" name="23 Conector recto de flecha"/>
          <p:cNvCxnSpPr>
            <a:stCxn id="4" idx="4"/>
            <a:endCxn id="22" idx="0"/>
          </p:cNvCxnSpPr>
          <p:nvPr/>
        </p:nvCxnSpPr>
        <p:spPr>
          <a:xfrm>
            <a:off x="5184246" y="3140959"/>
            <a:ext cx="133729" cy="27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4" idx="5"/>
            <a:endCxn id="19" idx="2"/>
          </p:cNvCxnSpPr>
          <p:nvPr/>
        </p:nvCxnSpPr>
        <p:spPr>
          <a:xfrm>
            <a:off x="5464417" y="3035648"/>
            <a:ext cx="268451" cy="195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5620308" y="4147236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TPO</a:t>
            </a:r>
            <a:endParaRPr lang="es-AR" sz="1400" dirty="0"/>
          </a:p>
        </p:txBody>
      </p:sp>
      <p:cxnSp>
        <p:nvCxnSpPr>
          <p:cNvPr id="10" name="9 Conector recto de flecha"/>
          <p:cNvCxnSpPr>
            <a:stCxn id="22" idx="5"/>
            <a:endCxn id="23" idx="1"/>
          </p:cNvCxnSpPr>
          <p:nvPr/>
        </p:nvCxnSpPr>
        <p:spPr>
          <a:xfrm>
            <a:off x="5518554" y="3871468"/>
            <a:ext cx="217805" cy="381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19" idx="4"/>
            <a:endCxn id="23" idx="0"/>
          </p:cNvCxnSpPr>
          <p:nvPr/>
        </p:nvCxnSpPr>
        <p:spPr>
          <a:xfrm>
            <a:off x="6016530" y="3501009"/>
            <a:ext cx="0" cy="646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Arco"/>
          <p:cNvSpPr/>
          <p:nvPr/>
        </p:nvSpPr>
        <p:spPr>
          <a:xfrm rot="8299450">
            <a:off x="5935907" y="3370643"/>
            <a:ext cx="1909017" cy="1741073"/>
          </a:xfrm>
          <a:prstGeom prst="arc">
            <a:avLst>
              <a:gd name="adj1" fmla="val 1489632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Flecha curvada hacia la izquierda"/>
          <p:cNvSpPr/>
          <p:nvPr/>
        </p:nvSpPr>
        <p:spPr>
          <a:xfrm rot="5400000">
            <a:off x="7015215" y="4818723"/>
            <a:ext cx="400463" cy="2171842"/>
          </a:xfrm>
          <a:prstGeom prst="curvedLeftArrow">
            <a:avLst>
              <a:gd name="adj1" fmla="val 45510"/>
              <a:gd name="adj2" fmla="val 89487"/>
              <a:gd name="adj3" fmla="val 630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0" name="29 Elipse"/>
          <p:cNvSpPr/>
          <p:nvPr/>
        </p:nvSpPr>
        <p:spPr>
          <a:xfrm>
            <a:off x="6660232" y="5296081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 smtClean="0"/>
              <a:t>fagolisosoma</a:t>
            </a:r>
            <a:endParaRPr lang="es-AR" sz="900" dirty="0"/>
          </a:p>
        </p:txBody>
      </p:sp>
      <p:sp>
        <p:nvSpPr>
          <p:cNvPr id="31" name="30 Elipse"/>
          <p:cNvSpPr/>
          <p:nvPr/>
        </p:nvSpPr>
        <p:spPr>
          <a:xfrm>
            <a:off x="4779896" y="5289160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sz="900" dirty="0"/>
          </a:p>
        </p:txBody>
      </p:sp>
      <p:sp>
        <p:nvSpPr>
          <p:cNvPr id="32" name="31 Elipse"/>
          <p:cNvSpPr/>
          <p:nvPr/>
        </p:nvSpPr>
        <p:spPr>
          <a:xfrm>
            <a:off x="3906862" y="5289160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35" name="34 Elipse"/>
          <p:cNvSpPr/>
          <p:nvPr/>
        </p:nvSpPr>
        <p:spPr>
          <a:xfrm>
            <a:off x="3672912" y="4412712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36" name="35 Elipse"/>
          <p:cNvSpPr/>
          <p:nvPr/>
        </p:nvSpPr>
        <p:spPr>
          <a:xfrm>
            <a:off x="4429083" y="4862156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cxnSp>
        <p:nvCxnSpPr>
          <p:cNvPr id="37" name="36 Conector recto de flecha"/>
          <p:cNvCxnSpPr/>
          <p:nvPr/>
        </p:nvCxnSpPr>
        <p:spPr>
          <a:xfrm flipH="1" flipV="1">
            <a:off x="4788024" y="5131823"/>
            <a:ext cx="637081" cy="468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 flipH="1" flipV="1">
            <a:off x="4147980" y="4941168"/>
            <a:ext cx="1316437" cy="6591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 flipH="1">
            <a:off x="4359158" y="5600362"/>
            <a:ext cx="110525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/>
          <p:nvPr/>
        </p:nvCxnSpPr>
        <p:spPr>
          <a:xfrm flipH="1">
            <a:off x="1195442" y="5600363"/>
            <a:ext cx="4229664" cy="504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60 Flecha curvada hacia arriba"/>
          <p:cNvSpPr/>
          <p:nvPr/>
        </p:nvSpPr>
        <p:spPr>
          <a:xfrm rot="10800000">
            <a:off x="470193" y="5541312"/>
            <a:ext cx="504969" cy="2201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2 Na+                                                                                                                                     T3 – T4</a:t>
            </a:r>
            <a:endParaRPr lang="en-US" sz="16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+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1600" dirty="0" smtClean="0"/>
              <a:t>1 I-                                                                                                                                             TG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 smtClean="0"/>
              <a:t>Deyodasa</a:t>
            </a:r>
            <a:r>
              <a:rPr lang="en-US" sz="1600" dirty="0" smtClean="0"/>
              <a:t> I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T3 y T4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763427" y="4818050"/>
            <a:ext cx="1817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PTU-MMI</a:t>
            </a:r>
            <a:endParaRPr lang="es-AR" sz="2400" b="1" dirty="0">
              <a:solidFill>
                <a:srgbClr val="002060"/>
              </a:solidFill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 flipH="1">
            <a:off x="1237951" y="5091645"/>
            <a:ext cx="567986" cy="110941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 flipV="1">
            <a:off x="3452685" y="4533359"/>
            <a:ext cx="2283674" cy="50004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40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                                                                                                                   </a:t>
            </a:r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80739" y="2135651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2339752" y="2684110"/>
            <a:ext cx="0" cy="374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2339752" y="277162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AMPc</a:t>
            </a:r>
            <a:endParaRPr lang="es-AR" dirty="0"/>
          </a:p>
        </p:txBody>
      </p:sp>
      <p:sp>
        <p:nvSpPr>
          <p:cNvPr id="17" name="16 Flecha curvada hacia la derecha"/>
          <p:cNvSpPr/>
          <p:nvPr/>
        </p:nvSpPr>
        <p:spPr>
          <a:xfrm>
            <a:off x="2051720" y="2420888"/>
            <a:ext cx="288032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1364127" y="3875200"/>
            <a:ext cx="633223" cy="633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NIS</a:t>
            </a:r>
            <a:endParaRPr lang="es-AR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275615" y="3884982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275615" y="4509120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4788024" y="2421848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15" name="14 Elipse"/>
          <p:cNvSpPr/>
          <p:nvPr/>
        </p:nvSpPr>
        <p:spPr>
          <a:xfrm>
            <a:off x="4147980" y="3501008"/>
            <a:ext cx="422354" cy="359555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s-AR" sz="2000" b="1" dirty="0"/>
          </a:p>
        </p:txBody>
      </p:sp>
      <p:sp>
        <p:nvSpPr>
          <p:cNvPr id="19" name="18 Elipse"/>
          <p:cNvSpPr/>
          <p:nvPr/>
        </p:nvSpPr>
        <p:spPr>
          <a:xfrm>
            <a:off x="5732868" y="2961675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sp>
        <p:nvSpPr>
          <p:cNvPr id="22" name="21 Elipse"/>
          <p:cNvSpPr/>
          <p:nvPr/>
        </p:nvSpPr>
        <p:spPr>
          <a:xfrm>
            <a:off x="5034313" y="3411118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13" name="12 Arco"/>
          <p:cNvSpPr/>
          <p:nvPr/>
        </p:nvSpPr>
        <p:spPr>
          <a:xfrm rot="5400000">
            <a:off x="1676088" y="2027753"/>
            <a:ext cx="1368158" cy="3643053"/>
          </a:xfrm>
          <a:prstGeom prst="arc">
            <a:avLst>
              <a:gd name="adj1" fmla="val 16375383"/>
              <a:gd name="adj2" fmla="val 209959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Arco"/>
          <p:cNvSpPr/>
          <p:nvPr/>
        </p:nvSpPr>
        <p:spPr>
          <a:xfrm rot="15177365">
            <a:off x="4717406" y="2786305"/>
            <a:ext cx="319676" cy="98577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4" name="23 Conector recto de flecha"/>
          <p:cNvCxnSpPr>
            <a:stCxn id="4" idx="4"/>
            <a:endCxn id="22" idx="0"/>
          </p:cNvCxnSpPr>
          <p:nvPr/>
        </p:nvCxnSpPr>
        <p:spPr>
          <a:xfrm>
            <a:off x="5184246" y="3140959"/>
            <a:ext cx="133729" cy="27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4" idx="5"/>
            <a:endCxn id="19" idx="2"/>
          </p:cNvCxnSpPr>
          <p:nvPr/>
        </p:nvCxnSpPr>
        <p:spPr>
          <a:xfrm>
            <a:off x="5464417" y="3035648"/>
            <a:ext cx="268451" cy="195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5620308" y="4147236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TPO</a:t>
            </a:r>
            <a:endParaRPr lang="es-AR" sz="1400" dirty="0"/>
          </a:p>
        </p:txBody>
      </p:sp>
      <p:cxnSp>
        <p:nvCxnSpPr>
          <p:cNvPr id="10" name="9 Conector recto de flecha"/>
          <p:cNvCxnSpPr>
            <a:stCxn id="22" idx="5"/>
            <a:endCxn id="23" idx="1"/>
          </p:cNvCxnSpPr>
          <p:nvPr/>
        </p:nvCxnSpPr>
        <p:spPr>
          <a:xfrm>
            <a:off x="5518554" y="3871468"/>
            <a:ext cx="217805" cy="381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19" idx="4"/>
            <a:endCxn id="23" idx="0"/>
          </p:cNvCxnSpPr>
          <p:nvPr/>
        </p:nvCxnSpPr>
        <p:spPr>
          <a:xfrm>
            <a:off x="6016530" y="3501009"/>
            <a:ext cx="0" cy="646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Arco"/>
          <p:cNvSpPr/>
          <p:nvPr/>
        </p:nvSpPr>
        <p:spPr>
          <a:xfrm rot="8299450">
            <a:off x="5935907" y="3370643"/>
            <a:ext cx="1909017" cy="1741073"/>
          </a:xfrm>
          <a:prstGeom prst="arc">
            <a:avLst>
              <a:gd name="adj1" fmla="val 1489632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Flecha curvada hacia la izquierda"/>
          <p:cNvSpPr/>
          <p:nvPr/>
        </p:nvSpPr>
        <p:spPr>
          <a:xfrm rot="5400000">
            <a:off x="7015215" y="4818723"/>
            <a:ext cx="400463" cy="2171842"/>
          </a:xfrm>
          <a:prstGeom prst="curvedLeftArrow">
            <a:avLst>
              <a:gd name="adj1" fmla="val 45510"/>
              <a:gd name="adj2" fmla="val 89487"/>
              <a:gd name="adj3" fmla="val 630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0" name="29 Elipse"/>
          <p:cNvSpPr/>
          <p:nvPr/>
        </p:nvSpPr>
        <p:spPr>
          <a:xfrm>
            <a:off x="6660232" y="5296081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 smtClean="0"/>
              <a:t>fagolisosoma</a:t>
            </a:r>
            <a:endParaRPr lang="es-AR" sz="900" dirty="0"/>
          </a:p>
        </p:txBody>
      </p:sp>
      <p:sp>
        <p:nvSpPr>
          <p:cNvPr id="31" name="30 Elipse"/>
          <p:cNvSpPr/>
          <p:nvPr/>
        </p:nvSpPr>
        <p:spPr>
          <a:xfrm>
            <a:off x="4779896" y="5289160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sz="900" dirty="0"/>
          </a:p>
        </p:txBody>
      </p:sp>
      <p:sp>
        <p:nvSpPr>
          <p:cNvPr id="32" name="31 Elipse"/>
          <p:cNvSpPr/>
          <p:nvPr/>
        </p:nvSpPr>
        <p:spPr>
          <a:xfrm>
            <a:off x="3906862" y="5289160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35" name="34 Elipse"/>
          <p:cNvSpPr/>
          <p:nvPr/>
        </p:nvSpPr>
        <p:spPr>
          <a:xfrm>
            <a:off x="3672912" y="4412712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36" name="35 Elipse"/>
          <p:cNvSpPr/>
          <p:nvPr/>
        </p:nvSpPr>
        <p:spPr>
          <a:xfrm>
            <a:off x="4429083" y="4862156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cxnSp>
        <p:nvCxnSpPr>
          <p:cNvPr id="37" name="36 Conector recto de flecha"/>
          <p:cNvCxnSpPr/>
          <p:nvPr/>
        </p:nvCxnSpPr>
        <p:spPr>
          <a:xfrm flipH="1" flipV="1">
            <a:off x="4788024" y="5131823"/>
            <a:ext cx="637081" cy="468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 flipH="1" flipV="1">
            <a:off x="4147980" y="4941168"/>
            <a:ext cx="1316437" cy="6591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 flipH="1">
            <a:off x="4359158" y="5600362"/>
            <a:ext cx="110525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/>
          <p:nvPr/>
        </p:nvCxnSpPr>
        <p:spPr>
          <a:xfrm flipH="1">
            <a:off x="1195442" y="5600363"/>
            <a:ext cx="4229664" cy="504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60 Flecha curvada hacia arriba"/>
          <p:cNvSpPr/>
          <p:nvPr/>
        </p:nvSpPr>
        <p:spPr>
          <a:xfrm rot="10800000">
            <a:off x="470193" y="5541312"/>
            <a:ext cx="504969" cy="2201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2 Na+                                                                                                                                     T3 – T4</a:t>
            </a:r>
            <a:endParaRPr lang="en-US" sz="16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+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1600" dirty="0" smtClean="0"/>
              <a:t>1 I-                                                                                                                                             TG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 smtClean="0"/>
              <a:t>Deyodasa</a:t>
            </a:r>
            <a:r>
              <a:rPr lang="en-US" sz="1600" dirty="0" smtClean="0"/>
              <a:t> I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T3 y T4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763427" y="4818050"/>
            <a:ext cx="1817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PTU-MMI</a:t>
            </a:r>
            <a:endParaRPr lang="es-AR" sz="2400" b="1" dirty="0">
              <a:solidFill>
                <a:srgbClr val="002060"/>
              </a:solidFill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 flipH="1">
            <a:off x="1237951" y="5091645"/>
            <a:ext cx="567986" cy="110941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 flipV="1">
            <a:off x="3452685" y="4533359"/>
            <a:ext cx="2283674" cy="50004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5736359" y="3950452"/>
            <a:ext cx="563833" cy="10829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 flipH="1">
            <a:off x="5736360" y="3968983"/>
            <a:ext cx="563832" cy="10644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>
            <a:off x="628541" y="5091645"/>
            <a:ext cx="346621" cy="68462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"/>
          <p:cNvCxnSpPr/>
          <p:nvPr/>
        </p:nvCxnSpPr>
        <p:spPr>
          <a:xfrm flipH="1">
            <a:off x="628541" y="5091645"/>
            <a:ext cx="316654" cy="66977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308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80739" y="2135651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2339752" y="2684110"/>
            <a:ext cx="0" cy="374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2339752" y="277162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AMPc</a:t>
            </a:r>
            <a:endParaRPr lang="es-AR" dirty="0"/>
          </a:p>
        </p:txBody>
      </p:sp>
      <p:sp>
        <p:nvSpPr>
          <p:cNvPr id="17" name="16 Flecha curvada hacia la derecha"/>
          <p:cNvSpPr/>
          <p:nvPr/>
        </p:nvSpPr>
        <p:spPr>
          <a:xfrm>
            <a:off x="2051720" y="2420888"/>
            <a:ext cx="288032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1364127" y="3875200"/>
            <a:ext cx="633223" cy="633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NIS</a:t>
            </a:r>
            <a:endParaRPr lang="es-AR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275615" y="3884982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275615" y="4509120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4788024" y="2421848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15" name="14 Elipse"/>
          <p:cNvSpPr/>
          <p:nvPr/>
        </p:nvSpPr>
        <p:spPr>
          <a:xfrm>
            <a:off x="4147980" y="3501008"/>
            <a:ext cx="422354" cy="359555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s-AR" sz="2000" b="1" dirty="0"/>
          </a:p>
        </p:txBody>
      </p:sp>
      <p:sp>
        <p:nvSpPr>
          <p:cNvPr id="19" name="18 Elipse"/>
          <p:cNvSpPr/>
          <p:nvPr/>
        </p:nvSpPr>
        <p:spPr>
          <a:xfrm>
            <a:off x="5732868" y="2961675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sp>
        <p:nvSpPr>
          <p:cNvPr id="22" name="21 Elipse"/>
          <p:cNvSpPr/>
          <p:nvPr/>
        </p:nvSpPr>
        <p:spPr>
          <a:xfrm>
            <a:off x="5034313" y="3411118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13" name="12 Arco"/>
          <p:cNvSpPr/>
          <p:nvPr/>
        </p:nvSpPr>
        <p:spPr>
          <a:xfrm rot="5400000">
            <a:off x="1676088" y="2027753"/>
            <a:ext cx="1368158" cy="3643053"/>
          </a:xfrm>
          <a:prstGeom prst="arc">
            <a:avLst>
              <a:gd name="adj1" fmla="val 16375383"/>
              <a:gd name="adj2" fmla="val 209959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Arco"/>
          <p:cNvSpPr/>
          <p:nvPr/>
        </p:nvSpPr>
        <p:spPr>
          <a:xfrm rot="15177365">
            <a:off x="4717406" y="2786305"/>
            <a:ext cx="319676" cy="98577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4" name="23 Conector recto de flecha"/>
          <p:cNvCxnSpPr>
            <a:stCxn id="4" idx="4"/>
            <a:endCxn id="22" idx="0"/>
          </p:cNvCxnSpPr>
          <p:nvPr/>
        </p:nvCxnSpPr>
        <p:spPr>
          <a:xfrm>
            <a:off x="5184246" y="3140959"/>
            <a:ext cx="133729" cy="27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4" idx="5"/>
            <a:endCxn id="19" idx="2"/>
          </p:cNvCxnSpPr>
          <p:nvPr/>
        </p:nvCxnSpPr>
        <p:spPr>
          <a:xfrm>
            <a:off x="5464417" y="3035648"/>
            <a:ext cx="268451" cy="195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5620308" y="4147236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TPO</a:t>
            </a:r>
            <a:endParaRPr lang="es-AR" sz="1400" dirty="0"/>
          </a:p>
        </p:txBody>
      </p:sp>
      <p:cxnSp>
        <p:nvCxnSpPr>
          <p:cNvPr id="10" name="9 Conector recto de flecha"/>
          <p:cNvCxnSpPr>
            <a:stCxn id="22" idx="5"/>
            <a:endCxn id="23" idx="1"/>
          </p:cNvCxnSpPr>
          <p:nvPr/>
        </p:nvCxnSpPr>
        <p:spPr>
          <a:xfrm>
            <a:off x="5518554" y="3871468"/>
            <a:ext cx="217805" cy="381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19" idx="4"/>
            <a:endCxn id="23" idx="0"/>
          </p:cNvCxnSpPr>
          <p:nvPr/>
        </p:nvCxnSpPr>
        <p:spPr>
          <a:xfrm>
            <a:off x="6016530" y="3501009"/>
            <a:ext cx="0" cy="646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Arco"/>
          <p:cNvSpPr/>
          <p:nvPr/>
        </p:nvSpPr>
        <p:spPr>
          <a:xfrm rot="8299450">
            <a:off x="5935907" y="3370643"/>
            <a:ext cx="1909017" cy="1741073"/>
          </a:xfrm>
          <a:prstGeom prst="arc">
            <a:avLst>
              <a:gd name="adj1" fmla="val 1489632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Flecha curvada hacia la izquierda"/>
          <p:cNvSpPr/>
          <p:nvPr/>
        </p:nvSpPr>
        <p:spPr>
          <a:xfrm rot="5400000">
            <a:off x="7015215" y="4818723"/>
            <a:ext cx="400463" cy="2171842"/>
          </a:xfrm>
          <a:prstGeom prst="curvedLeftArrow">
            <a:avLst>
              <a:gd name="adj1" fmla="val 45510"/>
              <a:gd name="adj2" fmla="val 89487"/>
              <a:gd name="adj3" fmla="val 630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0" name="29 Elipse"/>
          <p:cNvSpPr/>
          <p:nvPr/>
        </p:nvSpPr>
        <p:spPr>
          <a:xfrm>
            <a:off x="6660232" y="5296081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 smtClean="0"/>
              <a:t>fagolisosoma</a:t>
            </a:r>
            <a:endParaRPr lang="es-AR" sz="900" dirty="0"/>
          </a:p>
        </p:txBody>
      </p:sp>
      <p:sp>
        <p:nvSpPr>
          <p:cNvPr id="31" name="30 Elipse"/>
          <p:cNvSpPr/>
          <p:nvPr/>
        </p:nvSpPr>
        <p:spPr>
          <a:xfrm>
            <a:off x="4779896" y="5289160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sz="900" dirty="0"/>
          </a:p>
        </p:txBody>
      </p:sp>
      <p:sp>
        <p:nvSpPr>
          <p:cNvPr id="32" name="31 Elipse"/>
          <p:cNvSpPr/>
          <p:nvPr/>
        </p:nvSpPr>
        <p:spPr>
          <a:xfrm>
            <a:off x="3906862" y="5289160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35" name="34 Elipse"/>
          <p:cNvSpPr/>
          <p:nvPr/>
        </p:nvSpPr>
        <p:spPr>
          <a:xfrm>
            <a:off x="3672912" y="4412712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36" name="35 Elipse"/>
          <p:cNvSpPr/>
          <p:nvPr/>
        </p:nvSpPr>
        <p:spPr>
          <a:xfrm>
            <a:off x="4429083" y="4862156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cxnSp>
        <p:nvCxnSpPr>
          <p:cNvPr id="37" name="36 Conector recto de flecha"/>
          <p:cNvCxnSpPr/>
          <p:nvPr/>
        </p:nvCxnSpPr>
        <p:spPr>
          <a:xfrm flipH="1" flipV="1">
            <a:off x="4788024" y="5131823"/>
            <a:ext cx="637081" cy="468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 flipH="1" flipV="1">
            <a:off x="4147980" y="4941168"/>
            <a:ext cx="1316437" cy="6591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 flipH="1">
            <a:off x="4359158" y="5600362"/>
            <a:ext cx="110525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/>
          <p:nvPr/>
        </p:nvCxnSpPr>
        <p:spPr>
          <a:xfrm flipH="1">
            <a:off x="1195442" y="5600363"/>
            <a:ext cx="4229664" cy="504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60 Flecha curvada hacia arriba"/>
          <p:cNvSpPr/>
          <p:nvPr/>
        </p:nvSpPr>
        <p:spPr>
          <a:xfrm rot="10800000">
            <a:off x="470193" y="5541312"/>
            <a:ext cx="504969" cy="2201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2 Na+                                                                                                                                     T3 – T4</a:t>
            </a:r>
            <a:endParaRPr lang="en-US" sz="16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+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1600" dirty="0" smtClean="0"/>
              <a:t>1 I-                                                                                                                                             TG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 smtClean="0"/>
              <a:t>Deyodasa</a:t>
            </a:r>
            <a:r>
              <a:rPr lang="en-US" sz="1600" dirty="0" smtClean="0"/>
              <a:t> I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T3 y T4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6660232" y="2319738"/>
            <a:ext cx="1817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Iodo131</a:t>
            </a:r>
            <a:endParaRPr lang="es-AR" sz="2400" b="1" dirty="0">
              <a:solidFill>
                <a:srgbClr val="002060"/>
              </a:solidFill>
            </a:endParaRPr>
          </a:p>
        </p:txBody>
      </p:sp>
      <p:cxnSp>
        <p:nvCxnSpPr>
          <p:cNvPr id="44" name="43 Conector recto de flecha"/>
          <p:cNvCxnSpPr/>
          <p:nvPr/>
        </p:nvCxnSpPr>
        <p:spPr>
          <a:xfrm>
            <a:off x="7335796" y="2771628"/>
            <a:ext cx="0" cy="2629862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/>
          <p:nvPr/>
        </p:nvCxnSpPr>
        <p:spPr>
          <a:xfrm flipH="1">
            <a:off x="1275615" y="2782906"/>
            <a:ext cx="6055670" cy="3121738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196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Rectángulo redondeado"/>
          <p:cNvSpPr/>
          <p:nvPr/>
        </p:nvSpPr>
        <p:spPr>
          <a:xfrm>
            <a:off x="1680739" y="2135651"/>
            <a:ext cx="5760640" cy="411301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8" name="7 Datos almacenados"/>
          <p:cNvSpPr/>
          <p:nvPr/>
        </p:nvSpPr>
        <p:spPr>
          <a:xfrm rot="10800000">
            <a:off x="1475656" y="2601865"/>
            <a:ext cx="410166" cy="539099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Retraso"/>
          <p:cNvSpPr/>
          <p:nvPr/>
        </p:nvSpPr>
        <p:spPr>
          <a:xfrm>
            <a:off x="915228" y="2601864"/>
            <a:ext cx="560428" cy="539095"/>
          </a:xfrm>
          <a:prstGeom prst="flowChartDela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TSH</a:t>
            </a:r>
            <a:endParaRPr lang="es-AR" sz="1100" dirty="0"/>
          </a:p>
        </p:txBody>
      </p:sp>
      <p:cxnSp>
        <p:nvCxnSpPr>
          <p:cNvPr id="6" name="5 Conector recto de flecha"/>
          <p:cNvCxnSpPr/>
          <p:nvPr/>
        </p:nvCxnSpPr>
        <p:spPr>
          <a:xfrm flipV="1">
            <a:off x="2339752" y="2684110"/>
            <a:ext cx="0" cy="3746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11 CuadroTexto"/>
          <p:cNvSpPr txBox="1"/>
          <p:nvPr/>
        </p:nvSpPr>
        <p:spPr>
          <a:xfrm>
            <a:off x="2339752" y="2771627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AMPc</a:t>
            </a:r>
            <a:endParaRPr lang="es-AR" dirty="0"/>
          </a:p>
        </p:txBody>
      </p:sp>
      <p:sp>
        <p:nvSpPr>
          <p:cNvPr id="17" name="16 Flecha curvada hacia la derecha"/>
          <p:cNvSpPr/>
          <p:nvPr/>
        </p:nvSpPr>
        <p:spPr>
          <a:xfrm>
            <a:off x="2051720" y="2420888"/>
            <a:ext cx="288032" cy="108012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8" name="17 Elipse"/>
          <p:cNvSpPr/>
          <p:nvPr/>
        </p:nvSpPr>
        <p:spPr>
          <a:xfrm>
            <a:off x="1364127" y="3875200"/>
            <a:ext cx="633223" cy="633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NIS</a:t>
            </a:r>
            <a:endParaRPr lang="es-AR" dirty="0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1275615" y="3884982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>
            <a:off x="1275615" y="4509120"/>
            <a:ext cx="97562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Elipse"/>
          <p:cNvSpPr/>
          <p:nvPr/>
        </p:nvSpPr>
        <p:spPr>
          <a:xfrm>
            <a:off x="4788024" y="2421848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15" name="14 Elipse"/>
          <p:cNvSpPr/>
          <p:nvPr/>
        </p:nvSpPr>
        <p:spPr>
          <a:xfrm>
            <a:off x="4147980" y="3501008"/>
            <a:ext cx="422354" cy="359555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s-AR" sz="2000" b="1" dirty="0"/>
          </a:p>
        </p:txBody>
      </p:sp>
      <p:sp>
        <p:nvSpPr>
          <p:cNvPr id="19" name="18 Elipse"/>
          <p:cNvSpPr/>
          <p:nvPr/>
        </p:nvSpPr>
        <p:spPr>
          <a:xfrm>
            <a:off x="5732868" y="2961675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sp>
        <p:nvSpPr>
          <p:cNvPr id="22" name="21 Elipse"/>
          <p:cNvSpPr/>
          <p:nvPr/>
        </p:nvSpPr>
        <p:spPr>
          <a:xfrm>
            <a:off x="5034313" y="3411118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13" name="12 Arco"/>
          <p:cNvSpPr/>
          <p:nvPr/>
        </p:nvSpPr>
        <p:spPr>
          <a:xfrm rot="5400000">
            <a:off x="1676088" y="2027753"/>
            <a:ext cx="1368158" cy="3643053"/>
          </a:xfrm>
          <a:prstGeom prst="arc">
            <a:avLst>
              <a:gd name="adj1" fmla="val 16375383"/>
              <a:gd name="adj2" fmla="val 2099593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13 Arco"/>
          <p:cNvSpPr/>
          <p:nvPr/>
        </p:nvSpPr>
        <p:spPr>
          <a:xfrm rot="15177365">
            <a:off x="4717406" y="2786305"/>
            <a:ext cx="319676" cy="98577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4" name="23 Conector recto de flecha"/>
          <p:cNvCxnSpPr>
            <a:stCxn id="4" idx="4"/>
            <a:endCxn id="22" idx="0"/>
          </p:cNvCxnSpPr>
          <p:nvPr/>
        </p:nvCxnSpPr>
        <p:spPr>
          <a:xfrm>
            <a:off x="5184246" y="3140959"/>
            <a:ext cx="133729" cy="2701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stCxn id="4" idx="5"/>
            <a:endCxn id="19" idx="2"/>
          </p:cNvCxnSpPr>
          <p:nvPr/>
        </p:nvCxnSpPr>
        <p:spPr>
          <a:xfrm>
            <a:off x="5464417" y="3035648"/>
            <a:ext cx="268451" cy="195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Elipse"/>
          <p:cNvSpPr/>
          <p:nvPr/>
        </p:nvSpPr>
        <p:spPr>
          <a:xfrm>
            <a:off x="5620308" y="4147236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TPO</a:t>
            </a:r>
            <a:endParaRPr lang="es-AR" sz="1400" dirty="0"/>
          </a:p>
        </p:txBody>
      </p:sp>
      <p:cxnSp>
        <p:nvCxnSpPr>
          <p:cNvPr id="10" name="9 Conector recto de flecha"/>
          <p:cNvCxnSpPr>
            <a:stCxn id="22" idx="5"/>
            <a:endCxn id="23" idx="1"/>
          </p:cNvCxnSpPr>
          <p:nvPr/>
        </p:nvCxnSpPr>
        <p:spPr>
          <a:xfrm>
            <a:off x="5518554" y="3871468"/>
            <a:ext cx="217805" cy="381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 de flecha"/>
          <p:cNvCxnSpPr>
            <a:stCxn id="19" idx="4"/>
            <a:endCxn id="23" idx="0"/>
          </p:cNvCxnSpPr>
          <p:nvPr/>
        </p:nvCxnSpPr>
        <p:spPr>
          <a:xfrm>
            <a:off x="6016530" y="3501009"/>
            <a:ext cx="0" cy="6462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32 Arco"/>
          <p:cNvSpPr/>
          <p:nvPr/>
        </p:nvSpPr>
        <p:spPr>
          <a:xfrm rot="8299450">
            <a:off x="5935907" y="3370643"/>
            <a:ext cx="1909017" cy="1741073"/>
          </a:xfrm>
          <a:prstGeom prst="arc">
            <a:avLst>
              <a:gd name="adj1" fmla="val 1489632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7" name="26 Flecha curvada hacia la izquierda"/>
          <p:cNvSpPr/>
          <p:nvPr/>
        </p:nvSpPr>
        <p:spPr>
          <a:xfrm rot="5400000">
            <a:off x="7015215" y="4818723"/>
            <a:ext cx="400463" cy="2171842"/>
          </a:xfrm>
          <a:prstGeom prst="curvedLeftArrow">
            <a:avLst>
              <a:gd name="adj1" fmla="val 45510"/>
              <a:gd name="adj2" fmla="val 89487"/>
              <a:gd name="adj3" fmla="val 630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0" name="29 Elipse"/>
          <p:cNvSpPr/>
          <p:nvPr/>
        </p:nvSpPr>
        <p:spPr>
          <a:xfrm>
            <a:off x="6660232" y="5296081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dirty="0" err="1" smtClean="0"/>
              <a:t>fagolisosoma</a:t>
            </a:r>
            <a:endParaRPr lang="es-AR" sz="900" dirty="0"/>
          </a:p>
        </p:txBody>
      </p:sp>
      <p:sp>
        <p:nvSpPr>
          <p:cNvPr id="31" name="30 Elipse"/>
          <p:cNvSpPr/>
          <p:nvPr/>
        </p:nvSpPr>
        <p:spPr>
          <a:xfrm>
            <a:off x="4779896" y="5289160"/>
            <a:ext cx="1290418" cy="60856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 sz="900" dirty="0"/>
          </a:p>
        </p:txBody>
      </p:sp>
      <p:sp>
        <p:nvSpPr>
          <p:cNvPr id="32" name="31 Elipse"/>
          <p:cNvSpPr/>
          <p:nvPr/>
        </p:nvSpPr>
        <p:spPr>
          <a:xfrm>
            <a:off x="3906862" y="5289160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/>
              <a:t>DIT</a:t>
            </a:r>
            <a:endParaRPr lang="es-AR" sz="900" dirty="0"/>
          </a:p>
        </p:txBody>
      </p:sp>
      <p:sp>
        <p:nvSpPr>
          <p:cNvPr id="35" name="34 Elipse"/>
          <p:cNvSpPr/>
          <p:nvPr/>
        </p:nvSpPr>
        <p:spPr>
          <a:xfrm>
            <a:off x="3672912" y="4412712"/>
            <a:ext cx="792444" cy="719111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TG</a:t>
            </a:r>
            <a:endParaRPr lang="es-AR" sz="1600" dirty="0"/>
          </a:p>
        </p:txBody>
      </p:sp>
      <p:sp>
        <p:nvSpPr>
          <p:cNvPr id="36" name="35 Elipse"/>
          <p:cNvSpPr/>
          <p:nvPr/>
        </p:nvSpPr>
        <p:spPr>
          <a:xfrm>
            <a:off x="4429083" y="4862156"/>
            <a:ext cx="567324" cy="539334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/>
              <a:t>MIT</a:t>
            </a:r>
            <a:endParaRPr lang="es-AR" sz="800" dirty="0"/>
          </a:p>
        </p:txBody>
      </p:sp>
      <p:cxnSp>
        <p:nvCxnSpPr>
          <p:cNvPr id="37" name="36 Conector recto de flecha"/>
          <p:cNvCxnSpPr/>
          <p:nvPr/>
        </p:nvCxnSpPr>
        <p:spPr>
          <a:xfrm flipH="1" flipV="1">
            <a:off x="4788024" y="5131823"/>
            <a:ext cx="637081" cy="4685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 flipH="1" flipV="1">
            <a:off x="4147980" y="4941168"/>
            <a:ext cx="1316437" cy="6591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 flipH="1">
            <a:off x="4359158" y="5600362"/>
            <a:ext cx="1105259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 de flecha"/>
          <p:cNvCxnSpPr/>
          <p:nvPr/>
        </p:nvCxnSpPr>
        <p:spPr>
          <a:xfrm flipH="1">
            <a:off x="1195442" y="5600363"/>
            <a:ext cx="4229664" cy="5045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1" name="60 Flecha curvada hacia arriba"/>
          <p:cNvSpPr/>
          <p:nvPr/>
        </p:nvSpPr>
        <p:spPr>
          <a:xfrm rot="10800000">
            <a:off x="470193" y="5541312"/>
            <a:ext cx="504969" cy="2201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Polo Basal                                                                  </a:t>
            </a:r>
            <a:r>
              <a:rPr lang="en-US" dirty="0" err="1" smtClean="0"/>
              <a:t>Coloide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sz="1600" dirty="0" smtClean="0"/>
              <a:t>2 Na+                                                                                                                                     T3 – T4</a:t>
            </a:r>
            <a:endParaRPr lang="en-US" sz="1600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+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  <a:r>
              <a:rPr lang="en-US" sz="1600" dirty="0" smtClean="0"/>
              <a:t>1 I-                                                                                                                                             TG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err="1" smtClean="0"/>
              <a:t>Deyodasa</a:t>
            </a:r>
            <a:r>
              <a:rPr lang="en-US" sz="1600" dirty="0" smtClean="0"/>
              <a:t> I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T3 y T4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3" name="42 CuadroTexto"/>
          <p:cNvSpPr txBox="1"/>
          <p:nvPr/>
        </p:nvSpPr>
        <p:spPr>
          <a:xfrm>
            <a:off x="6660232" y="2319738"/>
            <a:ext cx="1817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Iodo131</a:t>
            </a:r>
            <a:endParaRPr lang="es-AR" sz="2400" b="1" dirty="0">
              <a:solidFill>
                <a:srgbClr val="002060"/>
              </a:solidFill>
            </a:endParaRPr>
          </a:p>
        </p:txBody>
      </p:sp>
      <p:cxnSp>
        <p:nvCxnSpPr>
          <p:cNvPr id="44" name="43 Conector recto de flecha"/>
          <p:cNvCxnSpPr/>
          <p:nvPr/>
        </p:nvCxnSpPr>
        <p:spPr>
          <a:xfrm>
            <a:off x="7335796" y="2771628"/>
            <a:ext cx="0" cy="2629862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45 Conector recto de flecha"/>
          <p:cNvCxnSpPr/>
          <p:nvPr/>
        </p:nvCxnSpPr>
        <p:spPr>
          <a:xfrm flipH="1">
            <a:off x="1275615" y="2782906"/>
            <a:ext cx="6055670" cy="3121738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41 Conector recto"/>
          <p:cNvCxnSpPr/>
          <p:nvPr/>
        </p:nvCxnSpPr>
        <p:spPr>
          <a:xfrm>
            <a:off x="7049368" y="5185345"/>
            <a:ext cx="690984" cy="9707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"/>
          <p:cNvCxnSpPr/>
          <p:nvPr/>
        </p:nvCxnSpPr>
        <p:spPr>
          <a:xfrm flipH="1">
            <a:off x="7005156" y="5165713"/>
            <a:ext cx="581345" cy="99041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"/>
          <p:cNvCxnSpPr/>
          <p:nvPr/>
        </p:nvCxnSpPr>
        <p:spPr>
          <a:xfrm>
            <a:off x="399498" y="5401490"/>
            <a:ext cx="563833" cy="10829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"/>
          <p:cNvCxnSpPr/>
          <p:nvPr/>
        </p:nvCxnSpPr>
        <p:spPr>
          <a:xfrm flipH="1">
            <a:off x="470193" y="5401490"/>
            <a:ext cx="590223" cy="10829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42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Tratamiento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farmacológico</a:t>
            </a:r>
            <a:endParaRPr lang="es-AR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784976" cy="48245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AR" sz="3200" u="sng" dirty="0" smtClean="0"/>
              <a:t>Fármacos </a:t>
            </a:r>
            <a:r>
              <a:rPr lang="es-AR" sz="3200" u="sng" dirty="0" err="1" smtClean="0"/>
              <a:t>Antitiroideos</a:t>
            </a:r>
            <a:r>
              <a:rPr lang="es-AR" sz="3200" u="sng" dirty="0" smtClean="0"/>
              <a:t> </a:t>
            </a:r>
            <a:r>
              <a:rPr lang="es-AR" sz="3200" u="sng" dirty="0"/>
              <a:t>(</a:t>
            </a:r>
            <a:r>
              <a:rPr lang="es-AR" sz="3200" u="sng" dirty="0" err="1"/>
              <a:t>Tionamidas</a:t>
            </a:r>
            <a:r>
              <a:rPr lang="es-AR" sz="3200" u="sng" dirty="0"/>
              <a:t>)</a:t>
            </a:r>
            <a:r>
              <a:rPr lang="es-AR" sz="2000" dirty="0"/>
              <a:t> </a:t>
            </a:r>
          </a:p>
          <a:p>
            <a:pPr marL="0" indent="0" algn="just">
              <a:buNone/>
            </a:pPr>
            <a:r>
              <a:rPr lang="es-AR" sz="2000" dirty="0" err="1" smtClean="0"/>
              <a:t>Propiltiouracilo</a:t>
            </a:r>
            <a:r>
              <a:rPr lang="es-AR" sz="2000" dirty="0" smtClean="0"/>
              <a:t> </a:t>
            </a:r>
            <a:r>
              <a:rPr lang="es-AR" sz="2000" dirty="0"/>
              <a:t>(PTU), </a:t>
            </a:r>
            <a:r>
              <a:rPr lang="es-AR" sz="2000" dirty="0" err="1" smtClean="0"/>
              <a:t>Metil-Mercapto-Imidazol</a:t>
            </a:r>
            <a:r>
              <a:rPr lang="es-AR" sz="2000" dirty="0" smtClean="0"/>
              <a:t> </a:t>
            </a:r>
            <a:r>
              <a:rPr lang="es-AR" sz="2000" dirty="0"/>
              <a:t>(</a:t>
            </a:r>
            <a:r>
              <a:rPr lang="es-AR" sz="2000" dirty="0" err="1"/>
              <a:t>Metimazol</a:t>
            </a:r>
            <a:r>
              <a:rPr lang="es-AR" sz="2000" dirty="0"/>
              <a:t>) y </a:t>
            </a:r>
            <a:r>
              <a:rPr lang="es-AR" sz="2000" dirty="0" err="1"/>
              <a:t>Carbimazol</a:t>
            </a:r>
            <a:r>
              <a:rPr lang="es-AR" sz="2000" dirty="0" smtClean="0"/>
              <a:t>.</a:t>
            </a:r>
          </a:p>
          <a:p>
            <a:pPr marL="0" indent="0" algn="just">
              <a:buNone/>
            </a:pPr>
            <a:endParaRPr lang="es-AR" sz="2000" u="sng" dirty="0" smtClean="0"/>
          </a:p>
          <a:p>
            <a:pPr marL="0" indent="0" algn="just">
              <a:buNone/>
            </a:pPr>
            <a:r>
              <a:rPr lang="es-AR" sz="2000" b="1" u="sng" dirty="0" err="1" smtClean="0"/>
              <a:t>Mec</a:t>
            </a:r>
            <a:r>
              <a:rPr lang="es-AR" sz="2000" b="1" u="sng" dirty="0" smtClean="0"/>
              <a:t> de acción</a:t>
            </a:r>
            <a:r>
              <a:rPr lang="es-AR" sz="2000" u="sng" dirty="0" smtClean="0"/>
              <a:t>:</a:t>
            </a:r>
            <a:r>
              <a:rPr lang="es-AR" sz="2000" dirty="0" smtClean="0"/>
              <a:t> bloquean la incorporación de Iodo a los residuos </a:t>
            </a:r>
            <a:r>
              <a:rPr lang="es-AR" sz="2000" dirty="0" err="1" smtClean="0"/>
              <a:t>tirosil</a:t>
            </a:r>
            <a:r>
              <a:rPr lang="es-AR" sz="2000" dirty="0" smtClean="0"/>
              <a:t> de la </a:t>
            </a:r>
            <a:r>
              <a:rPr lang="es-AR" sz="2000" dirty="0" err="1" smtClean="0"/>
              <a:t>Tiroglobulina</a:t>
            </a:r>
            <a:r>
              <a:rPr lang="es-AR" sz="2000" dirty="0" smtClean="0"/>
              <a:t> y también  bloquean a la </a:t>
            </a:r>
            <a:r>
              <a:rPr lang="es-AR" sz="2000" dirty="0" err="1" smtClean="0"/>
              <a:t>Peroxidasa</a:t>
            </a:r>
            <a:r>
              <a:rPr lang="es-AR" sz="2000" dirty="0" smtClean="0"/>
              <a:t>. El PTU además inhibe la </a:t>
            </a:r>
            <a:r>
              <a:rPr lang="es-AR" sz="2000" dirty="0" err="1" smtClean="0"/>
              <a:t>desyodación</a:t>
            </a:r>
            <a:r>
              <a:rPr lang="es-AR" sz="2000" dirty="0" smtClean="0"/>
              <a:t> periférica de T4 a T3.</a:t>
            </a:r>
            <a:endParaRPr lang="es-AR" sz="2000" u="sng" dirty="0" smtClean="0"/>
          </a:p>
          <a:p>
            <a:pPr marL="0" indent="0" algn="just">
              <a:buNone/>
            </a:pPr>
            <a:endParaRPr lang="es-AR" sz="2000" u="sng" dirty="0" smtClean="0"/>
          </a:p>
          <a:p>
            <a:pPr marL="0" indent="0" algn="just">
              <a:buNone/>
            </a:pPr>
            <a:r>
              <a:rPr lang="es-AR" sz="2000" b="1" u="sng" dirty="0" smtClean="0"/>
              <a:t>Dosis </a:t>
            </a:r>
            <a:r>
              <a:rPr lang="es-AR" sz="2000" b="1" u="sng" dirty="0"/>
              <a:t>de Inicio</a:t>
            </a:r>
            <a:r>
              <a:rPr lang="es-AR" sz="2000" dirty="0"/>
              <a:t>: 20-30 mg/d (</a:t>
            </a:r>
            <a:r>
              <a:rPr lang="es-AR" sz="2000" dirty="0" err="1"/>
              <a:t>Ptes</a:t>
            </a:r>
            <a:r>
              <a:rPr lang="es-AR" sz="2000" dirty="0"/>
              <a:t> severamente tóxicos o con patología asociada pueden necesitar dosis mayores</a:t>
            </a:r>
            <a:r>
              <a:rPr lang="es-AR" sz="2000" dirty="0" smtClean="0"/>
              <a:t>).</a:t>
            </a:r>
          </a:p>
          <a:p>
            <a:pPr marL="0" indent="0" algn="just">
              <a:buNone/>
            </a:pPr>
            <a:endParaRPr lang="es-AR" u="sng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  <a:p>
            <a:endParaRPr lang="es-AR" dirty="0"/>
          </a:p>
        </p:txBody>
      </p:sp>
      <p:pic>
        <p:nvPicPr>
          <p:cNvPr id="1026" name="Picture 2" descr="C:\Users\F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5229200"/>
            <a:ext cx="2345403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01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u="sng" dirty="0" err="1">
                <a:ln w="3200">
                  <a:solidFill>
                    <a:srgbClr val="696464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C00000"/>
                </a:solidFill>
              </a:rPr>
              <a:t>Variedades</a:t>
            </a:r>
            <a:r>
              <a:rPr lang="en-US" sz="3600" u="sng" dirty="0">
                <a:ln w="3200">
                  <a:solidFill>
                    <a:srgbClr val="696464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C00000"/>
                </a:solidFill>
              </a:rPr>
              <a:t> de </a:t>
            </a:r>
            <a:r>
              <a:rPr lang="en-US" sz="3600" u="sng" dirty="0" err="1">
                <a:ln w="3200">
                  <a:solidFill>
                    <a:srgbClr val="696464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C00000"/>
                </a:solidFill>
              </a:rPr>
              <a:t>Tirotoxicosis</a:t>
            </a:r>
            <a:endParaRPr lang="es-AR" sz="4400" u="sng" dirty="0">
              <a:solidFill>
                <a:srgbClr val="C00000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Clr>
                <a:srgbClr val="9B2D1F"/>
              </a:buClr>
              <a:buNone/>
            </a:pPr>
            <a:r>
              <a:rPr lang="en-US" sz="2400" u="sng" dirty="0" err="1"/>
              <a:t>Hipertiroidismo</a:t>
            </a:r>
            <a:r>
              <a:rPr lang="en-US" sz="2400" u="sng" dirty="0"/>
              <a:t>  </a:t>
            </a:r>
            <a:r>
              <a:rPr lang="en-US" sz="2400" u="sng" dirty="0" smtClean="0"/>
              <a:t>1</a:t>
            </a:r>
            <a:r>
              <a:rPr lang="en-US" sz="2000" u="sng" dirty="0" smtClean="0"/>
              <a:t>º</a:t>
            </a:r>
            <a:r>
              <a:rPr lang="en-US" sz="2400" dirty="0" smtClean="0"/>
              <a:t>: </a:t>
            </a:r>
            <a:endParaRPr lang="en-US" sz="24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Enfermedad</a:t>
            </a:r>
            <a:r>
              <a:rPr lang="en-US" sz="1800" dirty="0"/>
              <a:t> de Graves</a:t>
            </a:r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Bocio</a:t>
            </a:r>
            <a:r>
              <a:rPr lang="en-US" sz="1800" dirty="0"/>
              <a:t> </a:t>
            </a:r>
            <a:r>
              <a:rPr lang="en-US" sz="1800" dirty="0" err="1"/>
              <a:t>Multinodular</a:t>
            </a:r>
            <a:r>
              <a:rPr lang="en-US" sz="1800" dirty="0"/>
              <a:t> </a:t>
            </a:r>
            <a:r>
              <a:rPr lang="en-US" sz="1800" dirty="0" err="1" smtClean="0"/>
              <a:t>Tóxico</a:t>
            </a:r>
            <a:endParaRPr lang="en-US" sz="18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/>
              <a:t>Adenoma </a:t>
            </a:r>
            <a:r>
              <a:rPr lang="en-US" sz="1800" dirty="0" err="1" smtClean="0"/>
              <a:t>Tóxico</a:t>
            </a:r>
            <a:endParaRPr lang="en-US" sz="18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Mtts</a:t>
            </a:r>
            <a:r>
              <a:rPr lang="en-US" sz="1800" dirty="0"/>
              <a:t> de </a:t>
            </a:r>
            <a:r>
              <a:rPr lang="en-US" sz="1800" dirty="0" err="1"/>
              <a:t>Ca</a:t>
            </a:r>
            <a:r>
              <a:rPr lang="en-US" sz="1800" dirty="0"/>
              <a:t> </a:t>
            </a:r>
            <a:r>
              <a:rPr lang="en-US" sz="1800" dirty="0" err="1"/>
              <a:t>Tiroideo</a:t>
            </a:r>
            <a:r>
              <a:rPr lang="en-US" sz="1800" dirty="0"/>
              <a:t> </a:t>
            </a:r>
            <a:r>
              <a:rPr lang="en-US" sz="1800" dirty="0" err="1"/>
              <a:t>funcionante</a:t>
            </a:r>
            <a:endParaRPr lang="en-US" sz="18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 smtClean="0"/>
              <a:t>Mutación</a:t>
            </a:r>
            <a:r>
              <a:rPr lang="en-US" sz="1800" dirty="0" smtClean="0"/>
              <a:t> </a:t>
            </a:r>
            <a:r>
              <a:rPr lang="en-US" sz="1800" dirty="0" err="1"/>
              <a:t>activadora</a:t>
            </a:r>
            <a:r>
              <a:rPr lang="en-US" sz="1800" dirty="0"/>
              <a:t> de </a:t>
            </a:r>
            <a:r>
              <a:rPr lang="en-US" sz="1800" dirty="0" err="1" smtClean="0"/>
              <a:t>TSHr</a:t>
            </a:r>
            <a:endParaRPr lang="en-US" sz="1800" dirty="0"/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Sme</a:t>
            </a:r>
            <a:r>
              <a:rPr lang="en-US" sz="1800" dirty="0"/>
              <a:t> </a:t>
            </a:r>
            <a:r>
              <a:rPr lang="en-US" sz="1800" dirty="0" err="1"/>
              <a:t>Mc</a:t>
            </a:r>
            <a:r>
              <a:rPr lang="en-US" sz="1800" dirty="0"/>
              <a:t> </a:t>
            </a:r>
            <a:r>
              <a:rPr lang="en-US" sz="1800" dirty="0" err="1"/>
              <a:t>Cune</a:t>
            </a:r>
            <a:r>
              <a:rPr lang="en-US" sz="1800" dirty="0"/>
              <a:t> Albright</a:t>
            </a:r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Estruma</a:t>
            </a:r>
            <a:r>
              <a:rPr lang="en-US" sz="1800" dirty="0"/>
              <a:t> </a:t>
            </a:r>
            <a:r>
              <a:rPr lang="en-US" sz="1800" dirty="0" err="1" smtClean="0"/>
              <a:t>Ovárico</a:t>
            </a:r>
            <a:r>
              <a:rPr lang="en-US" sz="1800" dirty="0" smtClean="0"/>
              <a:t> </a:t>
            </a:r>
            <a:r>
              <a:rPr lang="en-US" sz="1800" dirty="0"/>
              <a:t>(</a:t>
            </a:r>
            <a:r>
              <a:rPr lang="en-US" sz="1800" dirty="0" err="1"/>
              <a:t>Tejido</a:t>
            </a:r>
            <a:r>
              <a:rPr lang="en-US" sz="1800" dirty="0"/>
              <a:t> </a:t>
            </a:r>
            <a:r>
              <a:rPr lang="en-US" sz="1800" dirty="0" err="1" smtClean="0"/>
              <a:t>ectópico</a:t>
            </a:r>
            <a:r>
              <a:rPr lang="en-US" sz="1800" dirty="0"/>
              <a:t>)</a:t>
            </a:r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 smtClean="0"/>
              <a:t>Exceso</a:t>
            </a:r>
            <a:r>
              <a:rPr lang="en-US" sz="1800" dirty="0" smtClean="0"/>
              <a:t> </a:t>
            </a:r>
            <a:r>
              <a:rPr lang="en-US" sz="1800" dirty="0"/>
              <a:t>de </a:t>
            </a:r>
            <a:r>
              <a:rPr lang="en-US" sz="1800" dirty="0" err="1"/>
              <a:t>Yodo</a:t>
            </a:r>
            <a:endParaRPr lang="en-US" sz="1800" dirty="0"/>
          </a:p>
          <a:p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4572000" y="1371600"/>
            <a:ext cx="4464496" cy="5369768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10000"/>
              </a:lnSpc>
              <a:buClr>
                <a:srgbClr val="9B2D1F"/>
              </a:buClr>
              <a:buNone/>
            </a:pPr>
            <a:r>
              <a:rPr lang="en-US" sz="2400" dirty="0" smtClean="0"/>
              <a:t>  </a:t>
            </a:r>
            <a:r>
              <a:rPr lang="en-US" sz="2400" u="sng" dirty="0" err="1" smtClean="0"/>
              <a:t>Hipertiroidismo</a:t>
            </a:r>
            <a:r>
              <a:rPr lang="en-US" sz="2400" u="sng" dirty="0" smtClean="0"/>
              <a:t> 2</a:t>
            </a:r>
            <a:r>
              <a:rPr lang="en-US" sz="2000" u="sng" dirty="0" smtClean="0"/>
              <a:t>º</a:t>
            </a:r>
            <a:r>
              <a:rPr lang="en-US" sz="2400" dirty="0" smtClean="0"/>
              <a:t>:</a:t>
            </a:r>
            <a:endParaRPr lang="en-US" sz="24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/>
              <a:t>Adenoma </a:t>
            </a:r>
            <a:r>
              <a:rPr lang="en-US" sz="1800" dirty="0" err="1"/>
              <a:t>Hipofisiario</a:t>
            </a:r>
            <a:r>
              <a:rPr lang="en-US" sz="1800" dirty="0"/>
              <a:t> sec de TSH</a:t>
            </a:r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 smtClean="0"/>
              <a:t>Tumores</a:t>
            </a:r>
            <a:r>
              <a:rPr lang="en-US" sz="1800" dirty="0" smtClean="0"/>
              <a:t> </a:t>
            </a:r>
            <a:r>
              <a:rPr lang="en-US" sz="1800" dirty="0" err="1"/>
              <a:t>secretores</a:t>
            </a:r>
            <a:r>
              <a:rPr lang="en-US" sz="1800" dirty="0"/>
              <a:t> de </a:t>
            </a:r>
            <a:r>
              <a:rPr lang="en-US" sz="1800" dirty="0" smtClean="0"/>
              <a:t>HCG</a:t>
            </a:r>
            <a:endParaRPr lang="en-US" sz="18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Tirotoxicosis</a:t>
            </a:r>
            <a:r>
              <a:rPr lang="en-US" sz="1800" dirty="0"/>
              <a:t> </a:t>
            </a:r>
            <a:r>
              <a:rPr lang="en-US" sz="1800" dirty="0" err="1"/>
              <a:t>Gravídica</a:t>
            </a:r>
            <a:endParaRPr lang="en-US" sz="18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Sme</a:t>
            </a:r>
            <a:r>
              <a:rPr lang="en-US" sz="1800" dirty="0"/>
              <a:t> de </a:t>
            </a:r>
            <a:r>
              <a:rPr lang="en-US" sz="1800" dirty="0" err="1"/>
              <a:t>resistencia</a:t>
            </a:r>
            <a:r>
              <a:rPr lang="en-US" sz="1800" dirty="0"/>
              <a:t> a </a:t>
            </a:r>
            <a:r>
              <a:rPr lang="en-US" sz="1800" dirty="0" err="1"/>
              <a:t>hormonas</a:t>
            </a:r>
            <a:r>
              <a:rPr lang="en-US" sz="1800" dirty="0"/>
              <a:t> </a:t>
            </a:r>
            <a:r>
              <a:rPr lang="en-US" sz="1800" dirty="0" err="1" smtClean="0"/>
              <a:t>tiroideas</a:t>
            </a:r>
            <a:endParaRPr lang="en-US" sz="1800" dirty="0" smtClean="0"/>
          </a:p>
          <a:p>
            <a:pPr marL="0" lvl="0" indent="0">
              <a:lnSpc>
                <a:spcPct val="110000"/>
              </a:lnSpc>
              <a:buClr>
                <a:srgbClr val="9B2D1F"/>
              </a:buClr>
              <a:buNone/>
            </a:pPr>
            <a:endParaRPr lang="en-US" sz="2400" u="sng" dirty="0" smtClean="0"/>
          </a:p>
          <a:p>
            <a:pPr marL="0" lvl="0" indent="0">
              <a:lnSpc>
                <a:spcPct val="110000"/>
              </a:lnSpc>
              <a:buClr>
                <a:srgbClr val="9B2D1F"/>
              </a:buClr>
              <a:buNone/>
            </a:pPr>
            <a:r>
              <a:rPr lang="en-US" sz="2400" dirty="0" smtClean="0"/>
              <a:t>  </a:t>
            </a:r>
            <a:r>
              <a:rPr lang="en-US" sz="2400" u="sng" dirty="0" smtClean="0"/>
              <a:t>Sin </a:t>
            </a:r>
            <a:r>
              <a:rPr lang="en-US" sz="2400" u="sng" dirty="0" err="1"/>
              <a:t>Hipertiroidismo</a:t>
            </a:r>
            <a:endParaRPr lang="en-US" sz="2400" u="sng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Tiroiditis</a:t>
            </a:r>
            <a:r>
              <a:rPr lang="en-US" sz="1800" dirty="0"/>
              <a:t> </a:t>
            </a:r>
            <a:r>
              <a:rPr lang="en-US" sz="1800" dirty="0" err="1"/>
              <a:t>subagudas</a:t>
            </a:r>
            <a:r>
              <a:rPr lang="en-US" sz="1800" dirty="0"/>
              <a:t> (De </a:t>
            </a:r>
            <a:r>
              <a:rPr lang="en-US" sz="1800" dirty="0" err="1"/>
              <a:t>Quervain</a:t>
            </a:r>
            <a:r>
              <a:rPr lang="en-US" sz="1800" dirty="0"/>
              <a:t>)</a:t>
            </a:r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Tiroiditis</a:t>
            </a:r>
            <a:r>
              <a:rPr lang="en-US" sz="1800" dirty="0"/>
              <a:t> </a:t>
            </a:r>
            <a:r>
              <a:rPr lang="en-US" sz="1800" dirty="0" err="1"/>
              <a:t>silente</a:t>
            </a:r>
            <a:endParaRPr lang="en-US" sz="18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Ingestión</a:t>
            </a:r>
            <a:r>
              <a:rPr lang="en-US" sz="1800" dirty="0"/>
              <a:t> </a:t>
            </a:r>
            <a:r>
              <a:rPr lang="en-US" sz="1800" dirty="0" err="1"/>
              <a:t>exesivas</a:t>
            </a:r>
            <a:r>
              <a:rPr lang="en-US" sz="1800" dirty="0"/>
              <a:t> de </a:t>
            </a:r>
            <a:r>
              <a:rPr lang="en-US" sz="1800" dirty="0" err="1"/>
              <a:t>hormonas</a:t>
            </a:r>
            <a:r>
              <a:rPr lang="en-US" sz="1800" dirty="0"/>
              <a:t> </a:t>
            </a:r>
            <a:r>
              <a:rPr lang="en-US" sz="1800" dirty="0" err="1"/>
              <a:t>tiroideas</a:t>
            </a:r>
            <a:endParaRPr lang="en-US" sz="1800" dirty="0"/>
          </a:p>
          <a:p>
            <a:pPr lvl="0">
              <a:lnSpc>
                <a:spcPct val="110000"/>
              </a:lnSpc>
              <a:buClr>
                <a:srgbClr val="9B2D1F"/>
              </a:buClr>
              <a:buFontTx/>
              <a:buChar char="-"/>
            </a:pPr>
            <a:r>
              <a:rPr lang="en-US" sz="1800" dirty="0" err="1"/>
              <a:t>Otras</a:t>
            </a:r>
            <a:r>
              <a:rPr lang="en-US" sz="1800" dirty="0"/>
              <a:t> </a:t>
            </a:r>
            <a:r>
              <a:rPr lang="en-US" sz="1800" dirty="0" err="1"/>
              <a:t>causas</a:t>
            </a:r>
            <a:r>
              <a:rPr lang="en-US" sz="1800" dirty="0"/>
              <a:t> de </a:t>
            </a:r>
            <a:r>
              <a:rPr lang="en-US" sz="1800" dirty="0" err="1"/>
              <a:t>destrucción</a:t>
            </a:r>
            <a:r>
              <a:rPr lang="en-US" sz="1800" dirty="0"/>
              <a:t> de la </a:t>
            </a:r>
            <a:r>
              <a:rPr lang="en-US" sz="1800" dirty="0" err="1"/>
              <a:t>glándula</a:t>
            </a:r>
            <a:r>
              <a:rPr lang="en-US" sz="1800" dirty="0"/>
              <a:t> (</a:t>
            </a:r>
            <a:r>
              <a:rPr lang="en-US" sz="1800" dirty="0" err="1"/>
              <a:t>amiadarona</a:t>
            </a:r>
            <a:r>
              <a:rPr lang="en-US" sz="1800" dirty="0"/>
              <a:t>, </a:t>
            </a:r>
            <a:r>
              <a:rPr lang="en-US" sz="1800" dirty="0" err="1"/>
              <a:t>radiación</a:t>
            </a:r>
            <a:r>
              <a:rPr lang="en-US" sz="1800" dirty="0"/>
              <a:t>, </a:t>
            </a:r>
            <a:r>
              <a:rPr lang="en-US" sz="1800" dirty="0" err="1"/>
              <a:t>infarto</a:t>
            </a:r>
            <a:r>
              <a:rPr lang="en-US" sz="1800" dirty="0"/>
              <a:t> de adenoma)</a:t>
            </a:r>
          </a:p>
          <a:p>
            <a:pPr lvl="0">
              <a:lnSpc>
                <a:spcPct val="150000"/>
              </a:lnSpc>
              <a:buClr>
                <a:srgbClr val="9B2D1F"/>
              </a:buClr>
              <a:buFontTx/>
              <a:buChar char="-"/>
            </a:pPr>
            <a:endParaRPr lang="en-US" sz="1800" dirty="0" smtClean="0"/>
          </a:p>
          <a:p>
            <a:endParaRPr lang="es-AR" dirty="0"/>
          </a:p>
        </p:txBody>
      </p:sp>
      <p:sp>
        <p:nvSpPr>
          <p:cNvPr id="7" name="6 Cerrar llave"/>
          <p:cNvSpPr/>
          <p:nvPr/>
        </p:nvSpPr>
        <p:spPr>
          <a:xfrm>
            <a:off x="3526218" y="1774185"/>
            <a:ext cx="360040" cy="1296144"/>
          </a:xfrm>
          <a:prstGeom prst="rightBrace">
            <a:avLst/>
          </a:prstGeom>
          <a:ln w="38100">
            <a:solidFill>
              <a:srgbClr val="0000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 sz="2800"/>
          </a:p>
        </p:txBody>
      </p:sp>
      <p:sp>
        <p:nvSpPr>
          <p:cNvPr id="8" name="7 Rectángulo"/>
          <p:cNvSpPr/>
          <p:nvPr/>
        </p:nvSpPr>
        <p:spPr>
          <a:xfrm>
            <a:off x="4033734" y="2037536"/>
            <a:ext cx="96853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cap="none" spc="0" dirty="0" smtClean="0">
                <a:ln w="12700">
                  <a:solidFill>
                    <a:srgbClr val="0000CC"/>
                  </a:solidFill>
                  <a:prstDash val="solid"/>
                </a:ln>
                <a:solidFill>
                  <a:srgbClr val="0000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95</a:t>
            </a:r>
            <a:r>
              <a:rPr lang="es-ES" sz="3200" dirty="0" smtClean="0">
                <a:ln w="12700">
                  <a:solidFill>
                    <a:srgbClr val="0000CC"/>
                  </a:solidFill>
                  <a:prstDash val="solid"/>
                </a:ln>
                <a:solidFill>
                  <a:srgbClr val="0000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%</a:t>
            </a:r>
            <a:endParaRPr lang="es-ES" sz="3200" cap="none" spc="0" dirty="0" smtClean="0">
              <a:ln w="12700">
                <a:solidFill>
                  <a:srgbClr val="0000CC"/>
                </a:solidFill>
                <a:prstDash val="solid"/>
              </a:ln>
              <a:solidFill>
                <a:srgbClr val="0000CC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417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2250"/>
                            </p:stCondLst>
                            <p:childTnLst>
                              <p:par>
                                <p:cTn id="2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AR" sz="2000" b="1" u="sng" dirty="0"/>
              <a:t>Duración del Tratamiento</a:t>
            </a:r>
            <a:r>
              <a:rPr lang="es-AR" sz="2000" dirty="0"/>
              <a:t>:</a:t>
            </a:r>
          </a:p>
          <a:p>
            <a:pPr algn="just"/>
            <a:endParaRPr lang="es-AR" sz="2000" dirty="0" smtClean="0"/>
          </a:p>
          <a:p>
            <a:pPr algn="just"/>
            <a:r>
              <a:rPr lang="es-AR" sz="2000" dirty="0" smtClean="0"/>
              <a:t>Si </a:t>
            </a:r>
            <a:r>
              <a:rPr lang="es-AR" sz="2000" dirty="0"/>
              <a:t>el </a:t>
            </a:r>
            <a:r>
              <a:rPr lang="es-AR" sz="2000" dirty="0" err="1"/>
              <a:t>metimazol</a:t>
            </a:r>
            <a:r>
              <a:rPr lang="es-AR" sz="2000" dirty="0"/>
              <a:t> es elegido como tratamiento primario de la </a:t>
            </a:r>
            <a:r>
              <a:rPr lang="es-AR" sz="2000" dirty="0" smtClean="0"/>
              <a:t>EG no </a:t>
            </a:r>
            <a:r>
              <a:rPr lang="es-AR" sz="2000" dirty="0"/>
              <a:t>debe administrarse por menos de 6 meses y puede suspenderse en 12-18 meses.</a:t>
            </a:r>
          </a:p>
          <a:p>
            <a:pPr algn="just"/>
            <a:endParaRPr lang="es-AR" sz="2000" dirty="0" smtClean="0"/>
          </a:p>
          <a:p>
            <a:pPr algn="just"/>
            <a:r>
              <a:rPr lang="es-AR" sz="2000" dirty="0" smtClean="0"/>
              <a:t>Antes </a:t>
            </a:r>
            <a:r>
              <a:rPr lang="es-AR" sz="2000" dirty="0"/>
              <a:t>de suspender el </a:t>
            </a:r>
            <a:r>
              <a:rPr lang="es-AR" sz="2000" dirty="0" err="1"/>
              <a:t>metimazol</a:t>
            </a:r>
            <a:r>
              <a:rPr lang="es-AR" sz="2000" dirty="0"/>
              <a:t> se sugiere medir niveles de </a:t>
            </a:r>
            <a:r>
              <a:rPr lang="es-AR" sz="2000" dirty="0" err="1"/>
              <a:t>Trabs</a:t>
            </a:r>
            <a:r>
              <a:rPr lang="es-AR" sz="2000" dirty="0"/>
              <a:t> (valores elevados &gt; riesgo de recaída)</a:t>
            </a:r>
          </a:p>
          <a:p>
            <a:pPr algn="just"/>
            <a:endParaRPr lang="es-AR" sz="2000" dirty="0" smtClean="0"/>
          </a:p>
          <a:p>
            <a:pPr algn="just"/>
            <a:r>
              <a:rPr lang="es-AR" sz="2000" dirty="0" smtClean="0"/>
              <a:t>Si </a:t>
            </a:r>
            <a:r>
              <a:rPr lang="es-AR" sz="2000" dirty="0"/>
              <a:t>el </a:t>
            </a:r>
            <a:r>
              <a:rPr lang="es-AR" sz="2000" dirty="0" err="1"/>
              <a:t>pte</a:t>
            </a:r>
            <a:r>
              <a:rPr lang="es-AR" sz="2000" dirty="0"/>
              <a:t> con EG desarrolla hipertiroidismo después de completar un ciclo de </a:t>
            </a:r>
            <a:r>
              <a:rPr lang="es-AR" sz="2000" dirty="0" err="1"/>
              <a:t>metimazol</a:t>
            </a:r>
            <a:r>
              <a:rPr lang="es-AR" sz="2000" dirty="0"/>
              <a:t> se debe considerar </a:t>
            </a:r>
            <a:r>
              <a:rPr lang="es-AR" sz="2000" dirty="0" err="1"/>
              <a:t>tto</a:t>
            </a:r>
            <a:r>
              <a:rPr lang="es-AR" sz="2000" dirty="0"/>
              <a:t> con I131 o Quirúrgico.</a:t>
            </a:r>
          </a:p>
          <a:p>
            <a:pPr algn="just"/>
            <a:endParaRPr lang="es-AR" sz="2000" dirty="0" smtClean="0"/>
          </a:p>
          <a:p>
            <a:pPr algn="just"/>
            <a:r>
              <a:rPr lang="es-AR" sz="2000" dirty="0" smtClean="0"/>
              <a:t>Si el </a:t>
            </a:r>
            <a:r>
              <a:rPr lang="es-AR" sz="2000" dirty="0" err="1" smtClean="0"/>
              <a:t>pte</a:t>
            </a:r>
            <a:r>
              <a:rPr lang="es-AR" sz="2000" dirty="0" smtClean="0"/>
              <a:t> presenta alguna contraindicación al Iodo o Cirugía puede realizarse un segundo ciclo de </a:t>
            </a:r>
            <a:r>
              <a:rPr lang="es-AR" sz="2000" dirty="0" err="1" smtClean="0"/>
              <a:t>Metimazol</a:t>
            </a:r>
            <a:r>
              <a:rPr lang="es-AR" sz="2000" dirty="0" smtClean="0"/>
              <a:t>.</a:t>
            </a:r>
            <a:endParaRPr lang="es-AR" sz="20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0990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AR" b="1" u="sng" dirty="0" smtClean="0"/>
              <a:t>Tasa de remisión</a:t>
            </a:r>
            <a:r>
              <a:rPr lang="es-AR" dirty="0"/>
              <a:t>: valores normales de TSH-T4L-T3 por 1 año luego de suspender el </a:t>
            </a:r>
            <a:r>
              <a:rPr lang="es-AR" dirty="0" smtClean="0"/>
              <a:t>tratamiento</a:t>
            </a:r>
            <a:endParaRPr lang="es-AR" dirty="0"/>
          </a:p>
          <a:p>
            <a:pPr algn="just"/>
            <a:r>
              <a:rPr lang="es-AR" dirty="0"/>
              <a:t>&lt;tasa de remisiones en varones, fumadores, grandes bocios, niveles elevados y persistentes de </a:t>
            </a:r>
            <a:r>
              <a:rPr lang="es-AR" dirty="0" err="1"/>
              <a:t>Trabs</a:t>
            </a:r>
            <a:r>
              <a:rPr lang="es-AR" dirty="0"/>
              <a:t>, flujo tiroideo aumentados por </a:t>
            </a:r>
            <a:r>
              <a:rPr lang="es-AR" dirty="0" err="1"/>
              <a:t>Doppler</a:t>
            </a:r>
            <a:r>
              <a:rPr lang="es-AR" dirty="0"/>
              <a:t>.</a:t>
            </a:r>
          </a:p>
          <a:p>
            <a:pPr algn="just"/>
            <a:r>
              <a:rPr lang="es-AR" dirty="0"/>
              <a:t>&gt;tasa de remisión (&gt;50%) en enfermedades moderadas, bocio pequeños, </a:t>
            </a:r>
            <a:r>
              <a:rPr lang="es-AR" dirty="0" err="1"/>
              <a:t>Trabs</a:t>
            </a:r>
            <a:r>
              <a:rPr lang="es-AR" dirty="0"/>
              <a:t> (-).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4921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556792"/>
            <a:ext cx="8791952" cy="4572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AR" b="1" u="sng" dirty="0"/>
              <a:t>Efectos adversos</a:t>
            </a:r>
            <a:r>
              <a:rPr lang="es-AR" dirty="0"/>
              <a:t>:</a:t>
            </a:r>
          </a:p>
          <a:p>
            <a:pPr marL="0" indent="0">
              <a:buNone/>
            </a:pPr>
            <a:r>
              <a:rPr lang="es-AR" b="1" u="sng" dirty="0"/>
              <a:t>Menores</a:t>
            </a:r>
            <a:r>
              <a:rPr lang="es-AR" dirty="0"/>
              <a:t> (5%) Rush, artralgias, </a:t>
            </a:r>
            <a:r>
              <a:rPr lang="es-AR" dirty="0" smtClean="0"/>
              <a:t>gastrointestinales</a:t>
            </a:r>
            <a:r>
              <a:rPr lang="es-AR" dirty="0"/>
              <a:t>, </a:t>
            </a:r>
            <a:r>
              <a:rPr lang="es-AR" dirty="0" smtClean="0"/>
              <a:t>alteración </a:t>
            </a:r>
            <a:r>
              <a:rPr lang="es-AR" dirty="0"/>
              <a:t>de sabor u olfato, sialoadenitis.</a:t>
            </a:r>
          </a:p>
          <a:p>
            <a:pPr marL="0" indent="0">
              <a:buNone/>
            </a:pPr>
            <a:r>
              <a:rPr lang="es-AR" dirty="0" smtClean="0"/>
              <a:t>Las </a:t>
            </a:r>
            <a:r>
              <a:rPr lang="es-AR" dirty="0"/>
              <a:t>reacciones cutáneas suelen desaparecer con antihistamínicos pero si persisten hay que suspender el </a:t>
            </a:r>
            <a:r>
              <a:rPr lang="es-AR" dirty="0" err="1"/>
              <a:t>tto</a:t>
            </a:r>
            <a:r>
              <a:rPr lang="es-AR" dirty="0"/>
              <a:t>.</a:t>
            </a:r>
          </a:p>
          <a:p>
            <a:pPr marL="0" indent="0">
              <a:buNone/>
            </a:pPr>
            <a:r>
              <a:rPr lang="es-AR" b="1" u="sng" dirty="0"/>
              <a:t>Mayores:</a:t>
            </a:r>
          </a:p>
          <a:p>
            <a:pPr>
              <a:buClr>
                <a:srgbClr val="FF0000"/>
              </a:buClr>
              <a:buSzPct val="44000"/>
              <a:buFont typeface="Wingdings" panose="05000000000000000000" pitchFamily="2" charset="2"/>
              <a:buChar char="Ø"/>
            </a:pPr>
            <a:r>
              <a:rPr lang="es-AR" u="sng" dirty="0" err="1" smtClean="0"/>
              <a:t>Agranulositosis</a:t>
            </a:r>
            <a:r>
              <a:rPr lang="es-AR" dirty="0" smtClean="0"/>
              <a:t> </a:t>
            </a:r>
            <a:r>
              <a:rPr lang="es-AR" dirty="0"/>
              <a:t>(0,3-0,5%) generalmente en los 2-3 primeros meses del </a:t>
            </a:r>
            <a:r>
              <a:rPr lang="es-AR" dirty="0" err="1"/>
              <a:t>tto</a:t>
            </a:r>
            <a:r>
              <a:rPr lang="es-AR" dirty="0"/>
              <a:t> con dosis altas y en </a:t>
            </a:r>
            <a:r>
              <a:rPr lang="es-AR" dirty="0" err="1"/>
              <a:t>ptes</a:t>
            </a:r>
            <a:r>
              <a:rPr lang="es-AR" dirty="0"/>
              <a:t> añosos</a:t>
            </a:r>
            <a:r>
              <a:rPr lang="es-AR" dirty="0" smtClean="0"/>
              <a:t>.</a:t>
            </a:r>
          </a:p>
          <a:p>
            <a:pPr marL="0" indent="0">
              <a:buClr>
                <a:srgbClr val="FF0000"/>
              </a:buClr>
              <a:buSzPct val="44000"/>
              <a:buNone/>
            </a:pPr>
            <a:r>
              <a:rPr lang="es-AR" dirty="0" smtClean="0"/>
              <a:t>    (Se </a:t>
            </a:r>
            <a:r>
              <a:rPr lang="es-AR" dirty="0"/>
              <a:t>recomienda realizar hemograma de base y suspender el uso del </a:t>
            </a:r>
            <a:r>
              <a:rPr lang="es-AR" dirty="0" smtClean="0"/>
              <a:t>        </a:t>
            </a:r>
          </a:p>
          <a:p>
            <a:pPr marL="0" indent="0">
              <a:buClr>
                <a:srgbClr val="FF0000"/>
              </a:buClr>
              <a:buSzPct val="44000"/>
              <a:buNone/>
            </a:pPr>
            <a:r>
              <a:rPr lang="es-AR" dirty="0"/>
              <a:t> </a:t>
            </a:r>
            <a:r>
              <a:rPr lang="es-AR" dirty="0" smtClean="0"/>
              <a:t>   fármaco </a:t>
            </a:r>
            <a:r>
              <a:rPr lang="es-AR" dirty="0"/>
              <a:t>frente a fiebre y </a:t>
            </a:r>
            <a:r>
              <a:rPr lang="es-AR" dirty="0" err="1"/>
              <a:t>odinofagia</a:t>
            </a:r>
            <a:r>
              <a:rPr lang="es-AR" dirty="0"/>
              <a:t>, y realizar </a:t>
            </a:r>
            <a:r>
              <a:rPr lang="es-AR" dirty="0" smtClean="0"/>
              <a:t>hemograma).</a:t>
            </a:r>
            <a:endParaRPr lang="es-AR" dirty="0"/>
          </a:p>
          <a:p>
            <a:pPr>
              <a:buClr>
                <a:srgbClr val="FF0000"/>
              </a:buClr>
              <a:buSzPct val="44000"/>
              <a:buFont typeface="Wingdings" panose="05000000000000000000" pitchFamily="2" charset="2"/>
              <a:buChar char="Ø"/>
            </a:pPr>
            <a:r>
              <a:rPr lang="es-AR" u="sng" dirty="0" err="1" smtClean="0"/>
              <a:t>Hepatotoxicidad</a:t>
            </a:r>
            <a:r>
              <a:rPr lang="es-AR" dirty="0"/>
              <a:t>: (0,1-0,2%) Puede manifestarse en los 3 primeros meses del </a:t>
            </a:r>
            <a:r>
              <a:rPr lang="es-AR" dirty="0" err="1"/>
              <a:t>tto</a:t>
            </a:r>
            <a:r>
              <a:rPr lang="es-AR" dirty="0"/>
              <a:t>, mas </a:t>
            </a:r>
            <a:r>
              <a:rPr lang="es-AR" dirty="0" err="1"/>
              <a:t>fte</a:t>
            </a:r>
            <a:r>
              <a:rPr lang="es-AR" dirty="0"/>
              <a:t> con PTU. Realizar </a:t>
            </a:r>
            <a:r>
              <a:rPr lang="es-AR" dirty="0" err="1"/>
              <a:t>hepatograma</a:t>
            </a:r>
            <a:r>
              <a:rPr lang="es-AR" dirty="0"/>
              <a:t> basal y dar pautas de alarma.</a:t>
            </a:r>
          </a:p>
          <a:p>
            <a:pPr>
              <a:buClr>
                <a:srgbClr val="FF0000"/>
              </a:buClr>
              <a:buSzPct val="44000"/>
              <a:buFont typeface="Wingdings" panose="05000000000000000000" pitchFamily="2" charset="2"/>
              <a:buChar char="Ø"/>
            </a:pPr>
            <a:r>
              <a:rPr lang="es-AR" u="sng" dirty="0" smtClean="0"/>
              <a:t>Vasculitis</a:t>
            </a:r>
            <a:r>
              <a:rPr lang="es-AR" dirty="0" smtClean="0"/>
              <a:t> </a:t>
            </a:r>
            <a:r>
              <a:rPr lang="es-AR" dirty="0"/>
              <a:t>efecto adverso muy infrecuente, obliga a suspender </a:t>
            </a:r>
            <a:r>
              <a:rPr lang="es-AR" dirty="0" err="1"/>
              <a:t>tto</a:t>
            </a:r>
            <a:r>
              <a:rPr lang="es-AR" dirty="0"/>
              <a:t>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47788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AR" u="sng" dirty="0" smtClean="0"/>
              <a:t>Asociación </a:t>
            </a:r>
            <a:r>
              <a:rPr lang="es-AR" u="sng" dirty="0"/>
              <a:t>de Hormonas Tiroideas al </a:t>
            </a:r>
            <a:r>
              <a:rPr lang="es-AR" u="sng" dirty="0" err="1"/>
              <a:t>Antitiroideo</a:t>
            </a:r>
            <a:r>
              <a:rPr lang="es-AR" u="sng" dirty="0"/>
              <a:t> Vs </a:t>
            </a:r>
            <a:r>
              <a:rPr lang="es-AR" u="sng" dirty="0" err="1"/>
              <a:t>Tto</a:t>
            </a:r>
            <a:r>
              <a:rPr lang="es-AR" u="sng" dirty="0"/>
              <a:t> Único</a:t>
            </a:r>
            <a:r>
              <a:rPr lang="es-AR" dirty="0"/>
              <a:t>:</a:t>
            </a:r>
          </a:p>
          <a:p>
            <a:pPr algn="just"/>
            <a:r>
              <a:rPr lang="es-AR" dirty="0"/>
              <a:t>No hay suficiente evidencia a favor de la superioridad de esquemas terapéuticos titulados o combinados. En caso de </a:t>
            </a:r>
            <a:r>
              <a:rPr lang="es-AR" dirty="0" err="1"/>
              <a:t>oftalmopatía</a:t>
            </a:r>
            <a:r>
              <a:rPr lang="es-AR" dirty="0"/>
              <a:t> moderada o severa y en </a:t>
            </a:r>
            <a:r>
              <a:rPr lang="es-AR" dirty="0" err="1"/>
              <a:t>ptes</a:t>
            </a:r>
            <a:r>
              <a:rPr lang="es-AR" dirty="0"/>
              <a:t> inestables el </a:t>
            </a:r>
            <a:r>
              <a:rPr lang="es-AR" dirty="0" err="1"/>
              <a:t>tto</a:t>
            </a:r>
            <a:r>
              <a:rPr lang="es-AR" dirty="0"/>
              <a:t> combinado puede ofrecer ventajas.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380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38776" y="1527048"/>
            <a:ext cx="8509688" cy="48542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u="sng" dirty="0" err="1" smtClean="0"/>
              <a:t>Observación</a:t>
            </a:r>
            <a:endParaRPr lang="en-US" u="sng" dirty="0" smtClean="0"/>
          </a:p>
          <a:p>
            <a:pPr algn="just">
              <a:buFontTx/>
              <a:buChar char="-"/>
            </a:pPr>
            <a:r>
              <a:rPr lang="en-US" dirty="0" smtClean="0"/>
              <a:t>Se </a:t>
            </a:r>
            <a:r>
              <a:rPr lang="en-US" dirty="0" err="1" smtClean="0"/>
              <a:t>demostró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disminución</a:t>
            </a:r>
            <a:r>
              <a:rPr lang="en-US" dirty="0" smtClean="0"/>
              <a:t> </a:t>
            </a:r>
            <a:r>
              <a:rPr lang="en-US" dirty="0" err="1" smtClean="0"/>
              <a:t>progresiva</a:t>
            </a:r>
            <a:r>
              <a:rPr lang="en-US" dirty="0" smtClean="0"/>
              <a:t> de los </a:t>
            </a:r>
            <a:r>
              <a:rPr lang="en-US" dirty="0" err="1" smtClean="0"/>
              <a:t>anticuerpos</a:t>
            </a:r>
            <a:r>
              <a:rPr lang="en-US" dirty="0" smtClean="0"/>
              <a:t> en los </a:t>
            </a:r>
            <a:r>
              <a:rPr lang="en-US" dirty="0" err="1" smtClean="0"/>
              <a:t>pacientes</a:t>
            </a:r>
            <a:r>
              <a:rPr lang="en-US" dirty="0" smtClean="0"/>
              <a:t> </a:t>
            </a:r>
            <a:r>
              <a:rPr lang="en-US" dirty="0" err="1" smtClean="0"/>
              <a:t>tratados</a:t>
            </a:r>
            <a:r>
              <a:rPr lang="en-US" dirty="0" smtClean="0"/>
              <a:t> con </a:t>
            </a:r>
            <a:r>
              <a:rPr lang="en-US" dirty="0" err="1" smtClean="0"/>
              <a:t>Metimazol</a:t>
            </a:r>
            <a:r>
              <a:rPr lang="en-US" dirty="0" smtClean="0"/>
              <a:t>, </a:t>
            </a:r>
            <a:r>
              <a:rPr lang="en-US" dirty="0" err="1" smtClean="0"/>
              <a:t>Perclorato</a:t>
            </a:r>
            <a:r>
              <a:rPr lang="en-US" dirty="0" smtClean="0"/>
              <a:t> y </a:t>
            </a:r>
            <a:r>
              <a:rPr lang="en-US" dirty="0" err="1" smtClean="0"/>
              <a:t>Tiroidectomía</a:t>
            </a:r>
            <a:r>
              <a:rPr lang="es-AR" dirty="0" smtClean="0"/>
              <a:t>.</a:t>
            </a:r>
          </a:p>
          <a:p>
            <a:pPr algn="just">
              <a:buFontTx/>
              <a:buChar char="-"/>
            </a:pPr>
            <a:r>
              <a:rPr lang="es-AR" dirty="0" smtClean="0"/>
              <a:t>Por </a:t>
            </a:r>
            <a:r>
              <a:rPr lang="es-AR" dirty="0"/>
              <a:t>lo tanto, a pesar de los </a:t>
            </a:r>
            <a:r>
              <a:rPr lang="es-AR" dirty="0" smtClean="0"/>
              <a:t>efectos </a:t>
            </a:r>
            <a:r>
              <a:rPr lang="es-AR" dirty="0" err="1"/>
              <a:t>inmunomoduladores</a:t>
            </a:r>
            <a:r>
              <a:rPr lang="es-AR" dirty="0"/>
              <a:t> de </a:t>
            </a:r>
            <a:r>
              <a:rPr lang="es-AR" dirty="0" smtClean="0"/>
              <a:t>las </a:t>
            </a:r>
            <a:r>
              <a:rPr lang="es-AR" dirty="0" err="1" smtClean="0"/>
              <a:t>tionamidas</a:t>
            </a:r>
            <a:r>
              <a:rPr lang="es-AR" dirty="0"/>
              <a:t>, estudios recientes sugieren </a:t>
            </a:r>
            <a:r>
              <a:rPr lang="es-AR" dirty="0" smtClean="0"/>
              <a:t>que:</a:t>
            </a:r>
          </a:p>
          <a:p>
            <a:pPr marL="0" indent="0" algn="just">
              <a:buNone/>
            </a:pPr>
            <a:r>
              <a:rPr lang="es-AR" b="1" dirty="0" smtClean="0"/>
              <a:t>la </a:t>
            </a:r>
            <a:r>
              <a:rPr lang="es-AR" b="1" dirty="0"/>
              <a:t>remisión de la enfermedad </a:t>
            </a:r>
            <a:r>
              <a:rPr lang="es-AR" b="1" dirty="0" smtClean="0"/>
              <a:t>está vinculada </a:t>
            </a:r>
            <a:r>
              <a:rPr lang="es-AR" b="1" dirty="0"/>
              <a:t>a la restauración del estado </a:t>
            </a:r>
            <a:r>
              <a:rPr lang="es-AR" b="1" dirty="0" err="1"/>
              <a:t>eutiroideo</a:t>
            </a:r>
            <a:r>
              <a:rPr lang="es-AR" b="1" dirty="0"/>
              <a:t>, interrumpiendo el ciclo de retroalimentación</a:t>
            </a:r>
            <a:r>
              <a:rPr lang="es-AR" b="1" dirty="0" smtClean="0"/>
              <a:t>, donde </a:t>
            </a:r>
            <a:r>
              <a:rPr lang="es-AR" b="1" dirty="0"/>
              <a:t>el hipertiroidismo agrava la respuesta autoinmune y a </a:t>
            </a:r>
            <a:r>
              <a:rPr lang="es-AR" b="1" dirty="0" smtClean="0"/>
              <a:t>su vez </a:t>
            </a:r>
            <a:r>
              <a:rPr lang="es-AR" b="1" dirty="0"/>
              <a:t>ésta genera más anticuerpos que agravan el </a:t>
            </a:r>
            <a:r>
              <a:rPr lang="es-AR" b="1" dirty="0" smtClean="0"/>
              <a:t>hipertiroidismo.</a:t>
            </a:r>
          </a:p>
          <a:p>
            <a:pPr marL="0" indent="0">
              <a:buNone/>
            </a:pPr>
            <a:endParaRPr lang="en-US" dirty="0" smtClean="0"/>
          </a:p>
          <a:p>
            <a:endParaRPr lang="es-AR" dirty="0"/>
          </a:p>
        </p:txBody>
      </p:sp>
      <p:sp>
        <p:nvSpPr>
          <p:cNvPr id="8" name="7 Corchetes"/>
          <p:cNvSpPr/>
          <p:nvPr/>
        </p:nvSpPr>
        <p:spPr>
          <a:xfrm>
            <a:off x="238777" y="3842645"/>
            <a:ext cx="8581696" cy="2232248"/>
          </a:xfrm>
          <a:prstGeom prst="bracketPair">
            <a:avLst>
              <a:gd name="adj" fmla="val 5495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08176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Tratamiento</a:t>
            </a:r>
            <a:r>
              <a:rPr lang="en-US" dirty="0" smtClean="0">
                <a:solidFill>
                  <a:srgbClr val="C00000"/>
                </a:solidFill>
              </a:rPr>
              <a:t> con </a:t>
            </a:r>
            <a:r>
              <a:rPr lang="en-US" dirty="0" err="1" smtClean="0">
                <a:solidFill>
                  <a:srgbClr val="C00000"/>
                </a:solidFill>
              </a:rPr>
              <a:t>Iodo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AR" b="1" u="sng" dirty="0" smtClean="0"/>
              <a:t>Indicaciones</a:t>
            </a:r>
            <a:r>
              <a:rPr lang="es-AR" b="1" dirty="0" smtClean="0"/>
              <a:t>: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s-AR" dirty="0"/>
              <a:t>T</a:t>
            </a:r>
            <a:r>
              <a:rPr lang="es-AR" dirty="0" smtClean="0"/>
              <a:t>odas </a:t>
            </a:r>
            <a:r>
              <a:rPr lang="es-AR" dirty="0"/>
              <a:t>las formas de las enfermedades de Graves y de </a:t>
            </a:r>
            <a:r>
              <a:rPr lang="es-AR" dirty="0" err="1" smtClean="0"/>
              <a:t>Plummer</a:t>
            </a:r>
            <a:r>
              <a:rPr lang="es-AR" dirty="0" smtClean="0"/>
              <a:t>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dirty="0" err="1" smtClean="0"/>
              <a:t>Rechazo</a:t>
            </a:r>
            <a:r>
              <a:rPr lang="en-US" dirty="0" smtClean="0"/>
              <a:t> </a:t>
            </a:r>
            <a:r>
              <a:rPr lang="en-US" dirty="0" err="1" smtClean="0"/>
              <a:t>quirúrgico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pte</a:t>
            </a:r>
            <a:r>
              <a:rPr lang="en-US" dirty="0" smtClean="0"/>
              <a:t> o </a:t>
            </a:r>
            <a:r>
              <a:rPr lang="en-US" dirty="0" err="1" smtClean="0"/>
              <a:t>riesgo</a:t>
            </a:r>
            <a:r>
              <a:rPr lang="en-US" dirty="0" smtClean="0"/>
              <a:t> </a:t>
            </a:r>
            <a:r>
              <a:rPr lang="en-US" dirty="0" err="1" smtClean="0"/>
              <a:t>elevado</a:t>
            </a:r>
            <a:r>
              <a:rPr lang="en-US" dirty="0" smtClean="0"/>
              <a:t> de </a:t>
            </a:r>
            <a:r>
              <a:rPr lang="en-US" dirty="0" err="1" smtClean="0"/>
              <a:t>cirug</a:t>
            </a:r>
            <a:r>
              <a:rPr lang="en-US" dirty="0" err="1"/>
              <a:t>í</a:t>
            </a:r>
            <a:r>
              <a:rPr lang="en-US" dirty="0" err="1" smtClean="0"/>
              <a:t>a</a:t>
            </a:r>
            <a:endParaRPr lang="en-US" dirty="0" smtClean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s-AR" dirty="0"/>
              <a:t>I</a:t>
            </a:r>
            <a:r>
              <a:rPr lang="es-AR" dirty="0" smtClean="0"/>
              <a:t>ntolerancia </a:t>
            </a:r>
            <a:r>
              <a:rPr lang="es-AR" dirty="0"/>
              <a:t>o falta de respuesta a drogas </a:t>
            </a:r>
            <a:r>
              <a:rPr lang="es-AR" dirty="0" err="1"/>
              <a:t>antitiroideas</a:t>
            </a:r>
            <a:r>
              <a:rPr lang="es-AR" dirty="0"/>
              <a:t>.</a:t>
            </a:r>
            <a:endParaRPr lang="es-AR" dirty="0" smtClean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3139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Tratamiento</a:t>
            </a:r>
            <a:r>
              <a:rPr lang="en-US" dirty="0" smtClean="0">
                <a:solidFill>
                  <a:srgbClr val="C00000"/>
                </a:solidFill>
              </a:rPr>
              <a:t> con </a:t>
            </a:r>
            <a:r>
              <a:rPr lang="en-US" dirty="0" err="1" smtClean="0">
                <a:solidFill>
                  <a:srgbClr val="C00000"/>
                </a:solidFill>
              </a:rPr>
              <a:t>Iodo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AR" b="1" u="sng" dirty="0" smtClean="0"/>
              <a:t>Contraindicación </a:t>
            </a:r>
            <a:r>
              <a:rPr lang="es-AR" b="1" u="sng" dirty="0"/>
              <a:t>absoluta</a:t>
            </a:r>
            <a:r>
              <a:rPr lang="es-AR" dirty="0"/>
              <a:t>: </a:t>
            </a:r>
            <a:endParaRPr lang="es-AR" dirty="0" smtClean="0"/>
          </a:p>
          <a:p>
            <a:pPr>
              <a:buClr>
                <a:srgbClr val="FF0000"/>
              </a:buClr>
            </a:pPr>
            <a:r>
              <a:rPr lang="es-AR" dirty="0" smtClean="0"/>
              <a:t>Deseo </a:t>
            </a:r>
            <a:r>
              <a:rPr lang="es-AR" dirty="0"/>
              <a:t>embarazo en los próximos 12 </a:t>
            </a:r>
            <a:r>
              <a:rPr lang="es-AR" dirty="0" smtClean="0"/>
              <a:t>meses, embarazo o lactancia.</a:t>
            </a:r>
          </a:p>
          <a:p>
            <a:pPr>
              <a:buClr>
                <a:srgbClr val="FF0000"/>
              </a:buClr>
            </a:pPr>
            <a:r>
              <a:rPr lang="es-AR" dirty="0" smtClean="0"/>
              <a:t>Sospecha </a:t>
            </a:r>
            <a:r>
              <a:rPr lang="es-AR" dirty="0"/>
              <a:t>o confirmación de Ca </a:t>
            </a:r>
            <a:r>
              <a:rPr lang="es-AR" dirty="0" smtClean="0"/>
              <a:t>Tiroideo.</a:t>
            </a:r>
          </a:p>
          <a:p>
            <a:pPr>
              <a:buClr>
                <a:srgbClr val="FF0000"/>
              </a:buClr>
            </a:pPr>
            <a:r>
              <a:rPr lang="es-AR" dirty="0" smtClean="0"/>
              <a:t>Pacientes </a:t>
            </a:r>
            <a:r>
              <a:rPr lang="es-AR" dirty="0"/>
              <a:t>que no pueden cumplir con las medidas de </a:t>
            </a:r>
            <a:r>
              <a:rPr lang="es-AR" dirty="0" smtClean="0"/>
              <a:t>seguridad.</a:t>
            </a: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b="1" u="sng" dirty="0" smtClean="0"/>
          </a:p>
          <a:p>
            <a:pPr marL="0" indent="0">
              <a:buNone/>
            </a:pPr>
            <a:r>
              <a:rPr lang="es-AR" b="1" u="sng" dirty="0" smtClean="0"/>
              <a:t>Preparación</a:t>
            </a:r>
            <a:r>
              <a:rPr lang="es-AR" u="sng" dirty="0" smtClean="0"/>
              <a:t>:</a:t>
            </a:r>
            <a:r>
              <a:rPr lang="es-AR" dirty="0" smtClean="0"/>
              <a:t> </a:t>
            </a:r>
            <a:r>
              <a:rPr lang="es-AR" dirty="0"/>
              <a:t>una vez diagnosticada la Enfermedad de Graves:</a:t>
            </a:r>
          </a:p>
          <a:p>
            <a:pPr>
              <a:buClr>
                <a:srgbClr val="FF0000"/>
              </a:buClr>
            </a:pPr>
            <a:r>
              <a:rPr lang="es-AR" dirty="0"/>
              <a:t>Captación y </a:t>
            </a:r>
            <a:r>
              <a:rPr lang="es-AR" dirty="0" err="1"/>
              <a:t>centellograma</a:t>
            </a:r>
            <a:r>
              <a:rPr lang="es-AR" dirty="0"/>
              <a:t> con I131 (cálculo de la actividad </a:t>
            </a:r>
            <a:r>
              <a:rPr lang="es-AR" dirty="0" err="1"/>
              <a:t>gl</a:t>
            </a:r>
            <a:r>
              <a:rPr lang="es-AR" dirty="0" smtClean="0"/>
              <a:t>).</a:t>
            </a:r>
            <a:endParaRPr lang="es-AR" dirty="0"/>
          </a:p>
          <a:p>
            <a:pPr>
              <a:buClr>
                <a:srgbClr val="FF0000"/>
              </a:buClr>
            </a:pPr>
            <a:r>
              <a:rPr lang="es-AR" dirty="0"/>
              <a:t>Descartar embarazo (</a:t>
            </a:r>
            <a:r>
              <a:rPr lang="es-AR" dirty="0" err="1"/>
              <a:t>subB</a:t>
            </a:r>
            <a:r>
              <a:rPr lang="es-AR" dirty="0"/>
              <a:t> 48hs antes</a:t>
            </a:r>
            <a:r>
              <a:rPr lang="es-AR" dirty="0" smtClean="0"/>
              <a:t>).</a:t>
            </a:r>
            <a:endParaRPr lang="es-AR" dirty="0"/>
          </a:p>
          <a:p>
            <a:pPr>
              <a:buClr>
                <a:srgbClr val="FF0000"/>
              </a:buClr>
            </a:pPr>
            <a:r>
              <a:rPr lang="es-AR" dirty="0"/>
              <a:t>Explicar riesgos y beneficios y firmar consentimiento informado.</a:t>
            </a:r>
          </a:p>
          <a:p>
            <a:pPr algn="just">
              <a:buClr>
                <a:srgbClr val="FF0000"/>
              </a:buClr>
            </a:pPr>
            <a:r>
              <a:rPr lang="es-AR" dirty="0"/>
              <a:t>Los </a:t>
            </a:r>
            <a:r>
              <a:rPr lang="es-AR" dirty="0" err="1"/>
              <a:t>ptes</a:t>
            </a:r>
            <a:r>
              <a:rPr lang="es-AR" dirty="0"/>
              <a:t> con EG sintomático o con riesgo de complicaciones tras la exacerbación del hipertiroidismo deben recibir </a:t>
            </a:r>
            <a:r>
              <a:rPr lang="es-AR" dirty="0" err="1"/>
              <a:t>tto</a:t>
            </a:r>
            <a:r>
              <a:rPr lang="es-AR" dirty="0"/>
              <a:t> con BB </a:t>
            </a:r>
            <a:r>
              <a:rPr lang="es-AR" dirty="0" smtClean="0"/>
              <a:t>o </a:t>
            </a:r>
            <a:r>
              <a:rPr lang="es-AR" dirty="0" err="1" smtClean="0"/>
              <a:t>metimazol</a:t>
            </a:r>
            <a:r>
              <a:rPr lang="es-AR" dirty="0" smtClean="0"/>
              <a:t> antes </a:t>
            </a:r>
            <a:r>
              <a:rPr lang="es-AR" dirty="0"/>
              <a:t>del </a:t>
            </a:r>
            <a:r>
              <a:rPr lang="es-AR" dirty="0" smtClean="0"/>
              <a:t>I131.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145070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1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1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1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1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1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1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1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s-AR" b="1" u="sng" dirty="0" smtClean="0"/>
              <a:t>Dosis:</a:t>
            </a:r>
          </a:p>
          <a:p>
            <a:pPr marL="0" indent="0" algn="just">
              <a:buNone/>
            </a:pPr>
            <a:r>
              <a:rPr lang="es-AR" dirty="0" smtClean="0"/>
              <a:t>Dosis </a:t>
            </a:r>
            <a:r>
              <a:rPr lang="es-AR" dirty="0"/>
              <a:t>Fijas: rango entre 5-15uCi según tamaño glandular.</a:t>
            </a:r>
          </a:p>
          <a:p>
            <a:pPr marL="0" indent="0" algn="just">
              <a:buNone/>
            </a:pPr>
            <a:r>
              <a:rPr lang="es-AR" dirty="0"/>
              <a:t>Dosis calculada (según tamaño glandular, captación de I131, y actividad del </a:t>
            </a:r>
            <a:r>
              <a:rPr lang="es-AR" dirty="0" smtClean="0"/>
              <a:t>I131).</a:t>
            </a:r>
            <a:endParaRPr lang="es-AR" dirty="0"/>
          </a:p>
          <a:p>
            <a:pPr algn="just">
              <a:buClr>
                <a:srgbClr val="FF0000"/>
              </a:buClr>
            </a:pPr>
            <a:r>
              <a:rPr lang="en-US" dirty="0"/>
              <a:t>Act = </a:t>
            </a:r>
            <a:r>
              <a:rPr lang="en-US" dirty="0" err="1"/>
              <a:t>Dosis</a:t>
            </a:r>
            <a:r>
              <a:rPr lang="en-US" dirty="0"/>
              <a:t> x </a:t>
            </a:r>
            <a:r>
              <a:rPr lang="en-US" dirty="0" err="1"/>
              <a:t>Pt</a:t>
            </a:r>
            <a:r>
              <a:rPr lang="en-US" dirty="0"/>
              <a:t> x FC / T½ </a:t>
            </a:r>
            <a:r>
              <a:rPr lang="en-US" dirty="0" err="1"/>
              <a:t>ef</a:t>
            </a:r>
            <a:r>
              <a:rPr lang="en-US" dirty="0"/>
              <a:t> x </a:t>
            </a:r>
            <a:r>
              <a:rPr lang="en-US" dirty="0" smtClean="0"/>
              <a:t>Cap </a:t>
            </a:r>
          </a:p>
          <a:p>
            <a:pPr marL="0" indent="0" algn="just">
              <a:buNone/>
            </a:pPr>
            <a:r>
              <a:rPr lang="es-AR" sz="1600" dirty="0" err="1" smtClean="0"/>
              <a:t>Act</a:t>
            </a:r>
            <a:r>
              <a:rPr lang="es-AR" sz="1600" dirty="0"/>
              <a:t>: es la actividad a administrar en </a:t>
            </a:r>
            <a:r>
              <a:rPr lang="es-AR" sz="1600" dirty="0" err="1"/>
              <a:t>MBq</a:t>
            </a:r>
            <a:endParaRPr lang="es-AR" sz="1600" dirty="0"/>
          </a:p>
          <a:p>
            <a:pPr marL="0" indent="0" algn="just">
              <a:buNone/>
            </a:pPr>
            <a:r>
              <a:rPr lang="es-AR" sz="1600" dirty="0"/>
              <a:t>Dosis: es la dosis absorbida en tiroides en Gy</a:t>
            </a:r>
          </a:p>
          <a:p>
            <a:pPr marL="0" indent="0" algn="just">
              <a:buNone/>
            </a:pPr>
            <a:r>
              <a:rPr lang="es-AR" sz="1600" dirty="0"/>
              <a:t>Pt: peso tiroideo en g</a:t>
            </a:r>
          </a:p>
          <a:p>
            <a:pPr marL="0" indent="0" algn="just">
              <a:buNone/>
            </a:pPr>
            <a:r>
              <a:rPr lang="es-AR" sz="1600" dirty="0" err="1"/>
              <a:t>Cap</a:t>
            </a:r>
            <a:r>
              <a:rPr lang="es-AR" sz="1600" dirty="0"/>
              <a:t>: captación tiroidea máxima</a:t>
            </a:r>
          </a:p>
          <a:p>
            <a:pPr marL="0" indent="0" algn="just">
              <a:buNone/>
            </a:pPr>
            <a:r>
              <a:rPr lang="es-AR" sz="1600" dirty="0"/>
              <a:t>FC: factor de corrección</a:t>
            </a:r>
          </a:p>
          <a:p>
            <a:pPr marL="0" indent="0" algn="just">
              <a:buNone/>
            </a:pPr>
            <a:r>
              <a:rPr lang="es-AR" sz="1600" dirty="0"/>
              <a:t>T½ </a:t>
            </a:r>
            <a:r>
              <a:rPr lang="es-AR" sz="1600" dirty="0" err="1"/>
              <a:t>ef</a:t>
            </a:r>
            <a:r>
              <a:rPr lang="es-AR" sz="1600" dirty="0"/>
              <a:t>: tiempo medio efectivo tiroideo del I131</a:t>
            </a:r>
            <a:endParaRPr lang="es-AR" sz="1600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s-AR" dirty="0" smtClean="0"/>
              <a:t>	Se </a:t>
            </a:r>
            <a:r>
              <a:rPr lang="es-AR" dirty="0"/>
              <a:t>recomienda dosis única de I131 suficiente para lograr </a:t>
            </a:r>
            <a:r>
              <a:rPr lang="es-AR" dirty="0" err="1"/>
              <a:t>Eutiroidismo</a:t>
            </a:r>
            <a:r>
              <a:rPr lang="es-AR" dirty="0"/>
              <a:t>.</a:t>
            </a:r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r>
              <a:rPr lang="es-AR" u="sng" dirty="0" smtClean="0"/>
              <a:t>Seguimiento</a:t>
            </a:r>
            <a:r>
              <a:rPr lang="es-AR" dirty="0"/>
              <a:t>: a los 30-60 días posterior y se debe evaluar T4L y T3. Luego controles periódicos según </a:t>
            </a:r>
            <a:r>
              <a:rPr lang="es-AR" dirty="0" err="1"/>
              <a:t>pte.</a:t>
            </a:r>
            <a:endParaRPr lang="es-AR" dirty="0"/>
          </a:p>
          <a:p>
            <a:pPr algn="just"/>
            <a:endParaRPr lang="es-AR" dirty="0" smtClean="0"/>
          </a:p>
          <a:p>
            <a:pPr marL="0" indent="0" algn="just">
              <a:buNone/>
            </a:pPr>
            <a:endParaRPr lang="es-AR" u="sng" dirty="0"/>
          </a:p>
          <a:p>
            <a:pPr marL="0" indent="0" algn="just">
              <a:buNone/>
            </a:pPr>
            <a:r>
              <a:rPr lang="es-AR" u="sng" dirty="0" err="1" smtClean="0"/>
              <a:t>Oftalmopatía</a:t>
            </a:r>
            <a:r>
              <a:rPr lang="es-AR" u="sng" dirty="0" smtClean="0"/>
              <a:t> </a:t>
            </a:r>
            <a:r>
              <a:rPr lang="es-AR" u="sng" dirty="0"/>
              <a:t>de Graves y Iodo131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 err="1"/>
              <a:t>Pte</a:t>
            </a:r>
            <a:r>
              <a:rPr lang="es-AR" dirty="0"/>
              <a:t> con </a:t>
            </a:r>
            <a:r>
              <a:rPr lang="es-AR" dirty="0" err="1"/>
              <a:t>oftalmopatía</a:t>
            </a:r>
            <a:r>
              <a:rPr lang="es-AR" dirty="0"/>
              <a:t> leve sin FR se puede realizar.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 err="1"/>
              <a:t>Pte</a:t>
            </a:r>
            <a:r>
              <a:rPr lang="es-AR" dirty="0"/>
              <a:t> con </a:t>
            </a:r>
            <a:r>
              <a:rPr lang="es-AR" dirty="0" err="1"/>
              <a:t>oftalmopatía</a:t>
            </a:r>
            <a:r>
              <a:rPr lang="es-AR" dirty="0"/>
              <a:t> leve, fumador, o con FR debe recibir </a:t>
            </a:r>
            <a:r>
              <a:rPr lang="es-AR" dirty="0" err="1"/>
              <a:t>tto</a:t>
            </a:r>
            <a:r>
              <a:rPr lang="es-AR" dirty="0"/>
              <a:t> con CTC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 err="1"/>
              <a:t>Pte</a:t>
            </a:r>
            <a:r>
              <a:rPr lang="es-AR" dirty="0"/>
              <a:t> con </a:t>
            </a:r>
            <a:r>
              <a:rPr lang="es-AR" dirty="0" err="1"/>
              <a:t>oftalmopatía</a:t>
            </a:r>
            <a:r>
              <a:rPr lang="es-AR" dirty="0"/>
              <a:t> moderada o severa posponer </a:t>
            </a:r>
            <a:r>
              <a:rPr lang="es-AR" dirty="0" err="1"/>
              <a:t>tto</a:t>
            </a:r>
            <a:r>
              <a:rPr lang="es-AR" dirty="0"/>
              <a:t> con I131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9177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Tratamiento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quirúrgico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AR" u="sng" dirty="0" smtClean="0"/>
              <a:t>Indicaciones:</a:t>
            </a:r>
            <a:endParaRPr lang="es-AR" u="sng" dirty="0"/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/>
              <a:t>Grandes </a:t>
            </a:r>
            <a:r>
              <a:rPr lang="es-AR" dirty="0" smtClean="0"/>
              <a:t>Bocios.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 smtClean="0"/>
              <a:t>Nódulo </a:t>
            </a:r>
            <a:r>
              <a:rPr lang="es-AR" dirty="0"/>
              <a:t>sospechoso de </a:t>
            </a:r>
            <a:r>
              <a:rPr lang="es-AR" dirty="0" smtClean="0"/>
              <a:t>malignidad.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 smtClean="0"/>
              <a:t>Que </a:t>
            </a:r>
            <a:r>
              <a:rPr lang="es-AR" dirty="0"/>
              <a:t>se niegue al </a:t>
            </a:r>
            <a:r>
              <a:rPr lang="es-AR" dirty="0" err="1"/>
              <a:t>tto</a:t>
            </a:r>
            <a:r>
              <a:rPr lang="es-AR" dirty="0"/>
              <a:t> con </a:t>
            </a:r>
            <a:r>
              <a:rPr lang="es-AR" dirty="0" smtClean="0"/>
              <a:t>I131.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 err="1" smtClean="0"/>
              <a:t>Oftalmopatía</a:t>
            </a:r>
            <a:r>
              <a:rPr lang="es-AR" dirty="0" smtClean="0"/>
              <a:t> grave.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 smtClean="0"/>
              <a:t>Durante </a:t>
            </a:r>
            <a:r>
              <a:rPr lang="es-AR" dirty="0"/>
              <a:t>el embarazo es de elección en el 2 </a:t>
            </a:r>
            <a:r>
              <a:rPr lang="es-AR" dirty="0" smtClean="0"/>
              <a:t>trimestre.</a:t>
            </a: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 algn="just">
              <a:buNone/>
            </a:pPr>
            <a:r>
              <a:rPr lang="es-AR" dirty="0" smtClean="0"/>
              <a:t>Los </a:t>
            </a:r>
            <a:r>
              <a:rPr lang="es-AR" dirty="0" err="1"/>
              <a:t>ptes</a:t>
            </a:r>
            <a:r>
              <a:rPr lang="es-AR" dirty="0"/>
              <a:t> deben llegar </a:t>
            </a:r>
            <a:r>
              <a:rPr lang="es-AR" dirty="0" err="1"/>
              <a:t>Eutiroideos</a:t>
            </a:r>
            <a:r>
              <a:rPr lang="es-AR" dirty="0"/>
              <a:t> a la cirugía, si está en tratamiento con </a:t>
            </a:r>
            <a:r>
              <a:rPr lang="es-AR" dirty="0" err="1"/>
              <a:t>metimazol</a:t>
            </a:r>
            <a:r>
              <a:rPr lang="es-AR" dirty="0"/>
              <a:t> se debe administrar Yoduro de K en el preoperatorio inmediato para evitar la liberación de hormonas preformadas.</a:t>
            </a:r>
          </a:p>
          <a:p>
            <a:endParaRPr lang="es-AR" dirty="0" smtClean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s-AR" dirty="0" err="1" smtClean="0"/>
              <a:t>Dosar</a:t>
            </a:r>
            <a:r>
              <a:rPr lang="es-AR" dirty="0" smtClean="0"/>
              <a:t> </a:t>
            </a:r>
            <a:r>
              <a:rPr lang="es-AR" dirty="0"/>
              <a:t>siempre la Calcemia y la PTH.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s-AR" dirty="0"/>
              <a:t>Iniciar Tratamiento con T4 </a:t>
            </a:r>
            <a:r>
              <a:rPr lang="es-AR" dirty="0" smtClean="0"/>
              <a:t> 1,6 </a:t>
            </a:r>
            <a:r>
              <a:rPr lang="es-AR" dirty="0" err="1"/>
              <a:t>ug</a:t>
            </a:r>
            <a:r>
              <a:rPr lang="es-AR" dirty="0"/>
              <a:t>/kg/d dosis plena y </a:t>
            </a:r>
            <a:r>
              <a:rPr lang="es-AR" dirty="0" err="1"/>
              <a:t>dosar</a:t>
            </a:r>
            <a:r>
              <a:rPr lang="es-AR" dirty="0"/>
              <a:t> TSH y T4l a las 6 semanas.</a:t>
            </a:r>
          </a:p>
        </p:txBody>
      </p:sp>
    </p:spTree>
    <p:extLst>
      <p:ext uri="{BB962C8B-B14F-4D97-AF65-F5344CB8AC3E}">
        <p14:creationId xmlns:p14="http://schemas.microsoft.com/office/powerpoint/2010/main" val="256230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50"/>
                            </p:stCondLst>
                            <p:childTnLst>
                              <p:par>
                                <p:cTn id="8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75"/>
                            </p:stCondLst>
                            <p:childTnLst>
                              <p:par>
                                <p:cTn id="11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675"/>
                            </p:stCondLst>
                            <p:childTnLst>
                              <p:par>
                                <p:cTn id="14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125"/>
                            </p:stCondLst>
                            <p:childTnLst>
                              <p:par>
                                <p:cTn id="17" presetID="15" presetClass="emph" presetSubtype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Tratamiento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adyuvante</a:t>
            </a:r>
            <a:endParaRPr lang="es-AR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en-US" b="1" u="sng" dirty="0" err="1" smtClean="0"/>
              <a:t>Betabloqueantes</a:t>
            </a:r>
            <a:r>
              <a:rPr lang="en-US" b="1" dirty="0" smtClean="0"/>
              <a:t>:</a:t>
            </a:r>
          </a:p>
          <a:p>
            <a:pPr marL="0" indent="0" algn="just">
              <a:buNone/>
            </a:pPr>
            <a:r>
              <a:rPr lang="es-AR" dirty="0" smtClean="0"/>
              <a:t>Período de </a:t>
            </a:r>
            <a:r>
              <a:rPr lang="es-AR" u="sng" dirty="0" smtClean="0"/>
              <a:t>latencia</a:t>
            </a:r>
            <a:r>
              <a:rPr lang="es-AR" dirty="0" smtClean="0"/>
              <a:t> de la </a:t>
            </a:r>
            <a:r>
              <a:rPr lang="es-AR" dirty="0"/>
              <a:t>terapia con </a:t>
            </a:r>
            <a:r>
              <a:rPr lang="es-AR" dirty="0" err="1" smtClean="0"/>
              <a:t>Metimazol</a:t>
            </a:r>
            <a:r>
              <a:rPr lang="es-AR" dirty="0" smtClean="0"/>
              <a:t>, </a:t>
            </a:r>
            <a:r>
              <a:rPr lang="es-AR" dirty="0"/>
              <a:t>o en forma </a:t>
            </a:r>
            <a:r>
              <a:rPr lang="es-AR" u="sng" dirty="0"/>
              <a:t>previa</a:t>
            </a:r>
            <a:r>
              <a:rPr lang="es-AR" dirty="0"/>
              <a:t> al tratamiento definitivo con </a:t>
            </a:r>
            <a:r>
              <a:rPr lang="es-AR" dirty="0" smtClean="0"/>
              <a:t>yodo y/o </a:t>
            </a:r>
            <a:r>
              <a:rPr lang="es-AR" dirty="0"/>
              <a:t>cirugía</a:t>
            </a:r>
            <a:r>
              <a:rPr lang="es-AR" dirty="0" smtClean="0"/>
              <a:t>.</a:t>
            </a:r>
          </a:p>
          <a:p>
            <a:pPr marL="0" indent="0" algn="just">
              <a:buNone/>
            </a:pPr>
            <a:r>
              <a:rPr lang="en-US" b="1" u="sng" dirty="0" smtClean="0"/>
              <a:t>Propranolol</a:t>
            </a:r>
            <a:r>
              <a:rPr lang="en-US" dirty="0" smtClean="0"/>
              <a:t>: </a:t>
            </a:r>
            <a:r>
              <a:rPr lang="es-AR" dirty="0"/>
              <a:t>40 a 80 </a:t>
            </a:r>
            <a:r>
              <a:rPr lang="es-AR" dirty="0" smtClean="0"/>
              <a:t>mg/d (c/12 </a:t>
            </a:r>
            <a:r>
              <a:rPr lang="es-AR" dirty="0" err="1" smtClean="0"/>
              <a:t>hs</a:t>
            </a:r>
            <a:r>
              <a:rPr lang="es-AR" dirty="0" smtClean="0"/>
              <a:t>), a dosis &gt; </a:t>
            </a:r>
            <a:r>
              <a:rPr lang="es-AR" dirty="0"/>
              <a:t>160 </a:t>
            </a:r>
            <a:r>
              <a:rPr lang="es-AR" dirty="0" smtClean="0"/>
              <a:t>mg/d </a:t>
            </a:r>
            <a:r>
              <a:rPr lang="es-AR" dirty="0"/>
              <a:t>bloquean la conversión periférica de T4 a T3 </a:t>
            </a:r>
            <a:r>
              <a:rPr lang="es-AR" dirty="0" smtClean="0"/>
              <a:t>por inhibición </a:t>
            </a:r>
            <a:r>
              <a:rPr lang="es-AR" dirty="0"/>
              <a:t>de la 5’ </a:t>
            </a:r>
            <a:r>
              <a:rPr lang="es-AR" dirty="0" err="1"/>
              <a:t>desyodinasa</a:t>
            </a:r>
            <a:r>
              <a:rPr lang="es-AR" dirty="0"/>
              <a:t>, descendiendo los niveles de T3 cerca del 30</a:t>
            </a:r>
            <a:r>
              <a:rPr lang="es-AR" dirty="0" smtClean="0"/>
              <a:t>% </a:t>
            </a:r>
            <a:r>
              <a:rPr lang="es-AR" dirty="0"/>
              <a:t>del </a:t>
            </a:r>
            <a:r>
              <a:rPr lang="es-AR" dirty="0" smtClean="0"/>
              <a:t>basal </a:t>
            </a:r>
            <a:r>
              <a:rPr lang="es-AR" dirty="0"/>
              <a:t>dentro de la </a:t>
            </a:r>
            <a:r>
              <a:rPr lang="es-AR" dirty="0" smtClean="0"/>
              <a:t>1 </a:t>
            </a:r>
            <a:r>
              <a:rPr lang="es-AR" dirty="0"/>
              <a:t>semana de </a:t>
            </a:r>
            <a:r>
              <a:rPr lang="es-AR" dirty="0" err="1" smtClean="0"/>
              <a:t>tto</a:t>
            </a:r>
            <a:r>
              <a:rPr lang="es-AR" dirty="0"/>
              <a:t>.</a:t>
            </a:r>
          </a:p>
        </p:txBody>
      </p:sp>
      <p:pic>
        <p:nvPicPr>
          <p:cNvPr id="2050" name="Picture 2" descr="C:\Users\Fer\Desktop\63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661248"/>
            <a:ext cx="2136596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16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72412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es-AR" b="1" dirty="0" err="1" smtClean="0"/>
              <a:t>Lugol</a:t>
            </a:r>
            <a:r>
              <a:rPr lang="es-AR" dirty="0" smtClean="0"/>
              <a:t> 10 </a:t>
            </a:r>
            <a:r>
              <a:rPr lang="es-AR" dirty="0"/>
              <a:t>gotas diarias (8 mg/gota) </a:t>
            </a:r>
            <a:r>
              <a:rPr lang="es-AR" dirty="0" smtClean="0"/>
              <a:t>en </a:t>
            </a:r>
            <a:r>
              <a:rPr lang="es-AR" dirty="0"/>
              <a:t>3 tomas, o </a:t>
            </a:r>
            <a:r>
              <a:rPr lang="es-AR" dirty="0" smtClean="0"/>
              <a:t>1 gota </a:t>
            </a:r>
            <a:r>
              <a:rPr lang="es-AR" dirty="0"/>
              <a:t>de </a:t>
            </a:r>
            <a:r>
              <a:rPr lang="es-AR" b="1" dirty="0" smtClean="0"/>
              <a:t>Yoduro </a:t>
            </a:r>
            <a:r>
              <a:rPr lang="es-AR" b="1" dirty="0"/>
              <a:t>de </a:t>
            </a:r>
            <a:r>
              <a:rPr lang="es-AR" b="1" dirty="0" smtClean="0"/>
              <a:t>K </a:t>
            </a:r>
            <a:r>
              <a:rPr lang="es-AR" dirty="0" smtClean="0"/>
              <a:t>por </a:t>
            </a:r>
            <a:r>
              <a:rPr lang="es-AR" dirty="0"/>
              <a:t>día (38 mg/gota</a:t>
            </a:r>
            <a:r>
              <a:rPr lang="es-AR" dirty="0" smtClean="0"/>
              <a:t>)</a:t>
            </a:r>
            <a:r>
              <a:rPr lang="es-AR" dirty="0"/>
              <a:t> </a:t>
            </a:r>
            <a:r>
              <a:rPr lang="es-AR" dirty="0" smtClean="0"/>
              <a:t>produce inhibición competitivo </a:t>
            </a:r>
            <a:r>
              <a:rPr lang="es-AR" dirty="0"/>
              <a:t>con la hormona T4 por la 5’deyodinasa </a:t>
            </a:r>
            <a:r>
              <a:rPr lang="es-AR" dirty="0" smtClean="0"/>
              <a:t>con reducción del 70% de la T3 en 48 </a:t>
            </a:r>
            <a:r>
              <a:rPr lang="es-AR" dirty="0" err="1" smtClean="0"/>
              <a:t>hs</a:t>
            </a:r>
            <a:r>
              <a:rPr lang="es-AR" dirty="0" smtClean="0"/>
              <a:t>.</a:t>
            </a:r>
          </a:p>
          <a:p>
            <a:pPr>
              <a:buClr>
                <a:srgbClr val="FF0000"/>
              </a:buClr>
              <a:buFontTx/>
              <a:buChar char="-"/>
            </a:pPr>
            <a:r>
              <a:rPr lang="es-AR" dirty="0" smtClean="0"/>
              <a:t>Muy </a:t>
            </a:r>
            <a:r>
              <a:rPr lang="es-AR" dirty="0"/>
              <a:t>útil en el manejo </a:t>
            </a:r>
            <a:r>
              <a:rPr lang="es-AR" dirty="0" smtClean="0"/>
              <a:t>agudo</a:t>
            </a:r>
            <a:r>
              <a:rPr lang="es-AR" dirty="0"/>
              <a:t> </a:t>
            </a:r>
            <a:r>
              <a:rPr lang="es-AR" dirty="0" smtClean="0"/>
              <a:t>de </a:t>
            </a:r>
            <a:r>
              <a:rPr lang="es-AR" dirty="0"/>
              <a:t>tirotoxicosis severa o tormenta tiroidea y en la preparación </a:t>
            </a:r>
            <a:r>
              <a:rPr lang="es-AR" dirty="0" err="1" smtClean="0"/>
              <a:t>prequirúrgica</a:t>
            </a:r>
            <a:r>
              <a:rPr lang="es-AR" dirty="0" smtClean="0"/>
              <a:t> (disminuye la vascularización glandular).</a:t>
            </a:r>
          </a:p>
          <a:p>
            <a:pPr>
              <a:buClr>
                <a:srgbClr val="FF0000"/>
              </a:buClr>
              <a:buFontTx/>
              <a:buChar char="-"/>
            </a:pPr>
            <a:r>
              <a:rPr lang="es-AR" dirty="0" smtClean="0"/>
              <a:t>Se indica 7 </a:t>
            </a:r>
            <a:r>
              <a:rPr lang="es-AR" dirty="0"/>
              <a:t>días previos </a:t>
            </a:r>
            <a:r>
              <a:rPr lang="es-AR" dirty="0" smtClean="0"/>
              <a:t>a cirugía. No </a:t>
            </a:r>
            <a:r>
              <a:rPr lang="es-AR" dirty="0"/>
              <a:t>más </a:t>
            </a:r>
            <a:r>
              <a:rPr lang="es-AR" dirty="0" smtClean="0"/>
              <a:t>de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es-AR" dirty="0"/>
              <a:t> </a:t>
            </a:r>
            <a:r>
              <a:rPr lang="es-AR" dirty="0" smtClean="0"/>
              <a:t>  </a:t>
            </a:r>
            <a:r>
              <a:rPr lang="es-AR" dirty="0"/>
              <a:t>20 días, en </a:t>
            </a:r>
            <a:r>
              <a:rPr lang="es-AR" dirty="0" smtClean="0"/>
              <a:t>combinación con </a:t>
            </a:r>
            <a:r>
              <a:rPr lang="es-AR" dirty="0" err="1" smtClean="0"/>
              <a:t>Metimazol</a:t>
            </a:r>
            <a:r>
              <a:rPr lang="es-AR" dirty="0" smtClean="0"/>
              <a:t>.</a:t>
            </a:r>
            <a:endParaRPr lang="es-AR" dirty="0"/>
          </a:p>
        </p:txBody>
      </p:sp>
      <p:pic>
        <p:nvPicPr>
          <p:cNvPr id="3074" name="Picture 2" descr="C:\Users\Fer\Desktop\solucion_lugol_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7862" y="4715771"/>
            <a:ext cx="549033" cy="1921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3747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es-AR" b="1" dirty="0" smtClean="0"/>
              <a:t>Litio: </a:t>
            </a:r>
            <a:r>
              <a:rPr lang="es-AR" dirty="0" smtClean="0"/>
              <a:t>inhibe la </a:t>
            </a:r>
            <a:r>
              <a:rPr lang="es-AR" dirty="0"/>
              <a:t>captación de </a:t>
            </a:r>
            <a:r>
              <a:rPr lang="es-AR" dirty="0" smtClean="0"/>
              <a:t>yodo y </a:t>
            </a:r>
            <a:r>
              <a:rPr lang="es-AR" dirty="0"/>
              <a:t>el acoplamiento de las </a:t>
            </a:r>
            <a:r>
              <a:rPr lang="es-AR" dirty="0" err="1" smtClean="0"/>
              <a:t>yodotirosinas</a:t>
            </a:r>
            <a:r>
              <a:rPr lang="es-AR" dirty="0" smtClean="0"/>
              <a:t>. Dosis: 300-450 </a:t>
            </a:r>
            <a:r>
              <a:rPr lang="es-AR" dirty="0"/>
              <a:t>mg en 3-4 </a:t>
            </a:r>
            <a:r>
              <a:rPr lang="es-AR" dirty="0" smtClean="0"/>
              <a:t>tomas. Control </a:t>
            </a:r>
            <a:r>
              <a:rPr lang="es-AR" dirty="0"/>
              <a:t>de </a:t>
            </a:r>
            <a:r>
              <a:rPr lang="es-AR" dirty="0" err="1"/>
              <a:t>litemia</a:t>
            </a:r>
            <a:r>
              <a:rPr lang="es-AR" dirty="0"/>
              <a:t> </a:t>
            </a:r>
            <a:r>
              <a:rPr lang="es-AR" dirty="0" smtClean="0"/>
              <a:t>a los </a:t>
            </a:r>
            <a:r>
              <a:rPr lang="es-AR" dirty="0"/>
              <a:t>5 </a:t>
            </a:r>
            <a:r>
              <a:rPr lang="es-AR" dirty="0" smtClean="0"/>
              <a:t>días. Rango </a:t>
            </a:r>
            <a:r>
              <a:rPr lang="es-AR" dirty="0"/>
              <a:t>deseable </a:t>
            </a:r>
            <a:r>
              <a:rPr lang="es-AR" dirty="0" smtClean="0"/>
              <a:t>0,6 a 1,20 </a:t>
            </a:r>
            <a:r>
              <a:rPr lang="es-AR" dirty="0" err="1"/>
              <a:t>mEq</a:t>
            </a:r>
            <a:r>
              <a:rPr lang="es-AR" dirty="0"/>
              <a:t>/l</a:t>
            </a:r>
            <a:r>
              <a:rPr lang="es-AR" dirty="0" smtClean="0"/>
              <a:t>.</a:t>
            </a:r>
          </a:p>
          <a:p>
            <a:endParaRPr lang="en-US" dirty="0"/>
          </a:p>
          <a:p>
            <a:pPr>
              <a:buClr>
                <a:srgbClr val="FF0000"/>
              </a:buClr>
            </a:pPr>
            <a:r>
              <a:rPr lang="en-US" b="1" dirty="0" err="1" smtClean="0"/>
              <a:t>Otras</a:t>
            </a:r>
            <a:r>
              <a:rPr lang="en-US" b="1" dirty="0" smtClean="0"/>
              <a:t> de </a:t>
            </a:r>
            <a:r>
              <a:rPr lang="en-US" b="1" dirty="0" err="1" smtClean="0"/>
              <a:t>uso</a:t>
            </a:r>
            <a:r>
              <a:rPr lang="en-US" b="1" dirty="0" smtClean="0"/>
              <a:t> </a:t>
            </a:r>
            <a:r>
              <a:rPr lang="en-US" b="1" dirty="0" err="1" smtClean="0"/>
              <a:t>menos</a:t>
            </a:r>
            <a:r>
              <a:rPr lang="en-US" b="1" dirty="0" smtClean="0"/>
              <a:t> </a:t>
            </a:r>
            <a:r>
              <a:rPr lang="en-US" b="1" dirty="0" err="1" smtClean="0"/>
              <a:t>frecuentes</a:t>
            </a:r>
            <a:endParaRPr lang="en-US" b="1" dirty="0" smtClean="0"/>
          </a:p>
          <a:p>
            <a:pPr>
              <a:buClr>
                <a:srgbClr val="FF0000"/>
              </a:buClr>
              <a:buFontTx/>
              <a:buChar char="-"/>
            </a:pPr>
            <a:r>
              <a:rPr lang="es-AR" dirty="0" err="1" smtClean="0"/>
              <a:t>Colestiramina</a:t>
            </a:r>
            <a:r>
              <a:rPr lang="es-AR" dirty="0" smtClean="0"/>
              <a:t>.</a:t>
            </a:r>
          </a:p>
          <a:p>
            <a:pPr>
              <a:buClr>
                <a:srgbClr val="FF0000"/>
              </a:buClr>
              <a:buFontTx/>
              <a:buChar char="-"/>
            </a:pPr>
            <a:r>
              <a:rPr lang="es-AR" dirty="0" err="1" smtClean="0"/>
              <a:t>Dexametasona</a:t>
            </a:r>
            <a:r>
              <a:rPr lang="es-AR" dirty="0" smtClean="0"/>
              <a:t> 2mg/6 </a:t>
            </a:r>
            <a:r>
              <a:rPr lang="es-AR" dirty="0"/>
              <a:t>h, o 300 mg/día </a:t>
            </a:r>
            <a:r>
              <a:rPr lang="es-AR" dirty="0" smtClean="0"/>
              <a:t>Hidrocortisona EV.</a:t>
            </a:r>
          </a:p>
          <a:p>
            <a:pPr>
              <a:buClr>
                <a:srgbClr val="FF0000"/>
              </a:buClr>
              <a:buFontTx/>
              <a:buChar char="-"/>
            </a:pPr>
            <a:r>
              <a:rPr lang="es-AR" dirty="0" err="1" smtClean="0"/>
              <a:t>Carnitina</a:t>
            </a:r>
            <a:r>
              <a:rPr lang="es-AR" dirty="0" smtClean="0"/>
              <a:t>.</a:t>
            </a:r>
          </a:p>
          <a:p>
            <a:pPr>
              <a:buClr>
                <a:srgbClr val="FF0000"/>
              </a:buClr>
              <a:buFontTx/>
              <a:buChar char="-"/>
            </a:pPr>
            <a:r>
              <a:rPr lang="es-AR" dirty="0" err="1" smtClean="0"/>
              <a:t>Rituximab</a:t>
            </a:r>
            <a:r>
              <a:rPr lang="es-AR" dirty="0" smtClean="0"/>
              <a:t>.</a:t>
            </a:r>
            <a:endParaRPr lang="es-AR" dirty="0"/>
          </a:p>
        </p:txBody>
      </p:sp>
      <p:pic>
        <p:nvPicPr>
          <p:cNvPr id="4098" name="Picture 2" descr="C:\Users\Fer\Desktop\litiogran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683171"/>
            <a:ext cx="2160240" cy="1709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112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Hipertiroidismo</a:t>
            </a:r>
            <a:r>
              <a:rPr lang="en-US" dirty="0" smtClean="0">
                <a:solidFill>
                  <a:srgbClr val="C00000"/>
                </a:solidFill>
              </a:rPr>
              <a:t> y </a:t>
            </a:r>
            <a:r>
              <a:rPr lang="en-US" dirty="0" err="1" smtClean="0">
                <a:solidFill>
                  <a:srgbClr val="C00000"/>
                </a:solidFill>
              </a:rPr>
              <a:t>Embarazo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AR" dirty="0" smtClean="0"/>
              <a:t>Habitualmente el </a:t>
            </a:r>
            <a:r>
              <a:rPr lang="es-AR" dirty="0"/>
              <a:t>embarazo </a:t>
            </a:r>
            <a:r>
              <a:rPr lang="es-AR" dirty="0" smtClean="0"/>
              <a:t>produce </a:t>
            </a:r>
            <a:r>
              <a:rPr lang="es-AR" dirty="0"/>
              <a:t>un efecto atenuador sobre el </a:t>
            </a:r>
            <a:r>
              <a:rPr lang="es-AR" dirty="0" smtClean="0"/>
              <a:t>hipertiroidismo: </a:t>
            </a:r>
            <a:r>
              <a:rPr lang="es-AR" dirty="0"/>
              <a:t>debido a la inmunodepresión que se </a:t>
            </a:r>
            <a:r>
              <a:rPr lang="es-AR" dirty="0" smtClean="0"/>
              <a:t>genera, además disminuye la disponibilidad de yodo por </a:t>
            </a:r>
            <a:r>
              <a:rPr lang="es-AR" dirty="0" err="1" smtClean="0"/>
              <a:t>hiperfiltración</a:t>
            </a:r>
            <a:r>
              <a:rPr lang="es-AR" dirty="0" smtClean="0"/>
              <a:t> renal y hay aumento de la degradación de T4 por las </a:t>
            </a:r>
            <a:r>
              <a:rPr lang="es-AR" dirty="0" err="1" smtClean="0"/>
              <a:t>deyodasas</a:t>
            </a:r>
            <a:r>
              <a:rPr lang="es-AR" dirty="0" smtClean="0"/>
              <a:t> placentarias.</a:t>
            </a:r>
          </a:p>
          <a:p>
            <a:pPr marL="0" indent="0" algn="just">
              <a:buNone/>
            </a:pPr>
            <a:endParaRPr lang="es-AR" dirty="0"/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/>
              <a:t>La cirugía no es recomendable, el I131 está contraindicado.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/>
              <a:t>Ambos </a:t>
            </a:r>
            <a:r>
              <a:rPr lang="es-AR" dirty="0" err="1"/>
              <a:t>Antitiroideos</a:t>
            </a:r>
            <a:r>
              <a:rPr lang="es-AR" dirty="0"/>
              <a:t> atraviesan la barrera placentaria (PTU menos).</a:t>
            </a:r>
          </a:p>
          <a:p>
            <a:pPr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s-AR" dirty="0"/>
              <a:t>La dosis de mantenimiento del PTU debe ser de 200 mg/d, si la </a:t>
            </a:r>
            <a:r>
              <a:rPr lang="es-AR" dirty="0" err="1"/>
              <a:t>pte</a:t>
            </a:r>
            <a:r>
              <a:rPr lang="es-AR" dirty="0"/>
              <a:t> tiene necesidad de aumentar la dosis a &gt;400mg/d puede evaluarse la posibilidad de tiroidectomía subtotal en el 2 trimestre</a:t>
            </a:r>
            <a:r>
              <a:rPr lang="es-AR" dirty="0" smtClean="0"/>
              <a:t>. La dosis de </a:t>
            </a:r>
            <a:r>
              <a:rPr lang="es-AR" dirty="0" err="1" smtClean="0"/>
              <a:t>Metimazol</a:t>
            </a:r>
            <a:r>
              <a:rPr lang="es-AR" dirty="0" smtClean="0"/>
              <a:t> es de 20-40 mg/d.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9116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Título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75895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       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Bocio</a:t>
            </a:r>
            <a:r>
              <a:rPr lang="en-US" sz="1800" b="1" u="sng" dirty="0" smtClean="0">
                <a:solidFill>
                  <a:srgbClr val="C00000"/>
                </a:solidFill>
              </a:rPr>
              <a:t>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Multinodular</a:t>
            </a:r>
            <a:r>
              <a:rPr lang="en-US" sz="1800" b="1" u="sng" dirty="0" smtClean="0">
                <a:solidFill>
                  <a:srgbClr val="C00000"/>
                </a:solidFill>
              </a:rPr>
              <a:t>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Tóxico</a:t>
            </a:r>
            <a:r>
              <a:rPr lang="en-US" sz="1800" dirty="0">
                <a:solidFill>
                  <a:srgbClr val="C00000"/>
                </a:solidFill>
              </a:rPr>
              <a:t> </a:t>
            </a:r>
            <a:r>
              <a:rPr lang="en-US" sz="1800" dirty="0" smtClean="0">
                <a:solidFill>
                  <a:srgbClr val="C00000"/>
                </a:solidFill>
              </a:rPr>
              <a:t>            </a:t>
            </a:r>
            <a:r>
              <a:rPr lang="en-US" sz="1800" b="1" u="sng" dirty="0" smtClean="0">
                <a:solidFill>
                  <a:srgbClr val="C00000"/>
                </a:solidFill>
              </a:rPr>
              <a:t>Adenoma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Tóxico</a:t>
            </a:r>
            <a:r>
              <a:rPr lang="en-US" sz="1800" b="1" u="sng" dirty="0" smtClean="0">
                <a:solidFill>
                  <a:srgbClr val="C00000"/>
                </a:solidFill>
              </a:rPr>
              <a:t> (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Enf</a:t>
            </a:r>
            <a:r>
              <a:rPr lang="en-US" sz="1800" b="1" u="sng" dirty="0" smtClean="0">
                <a:solidFill>
                  <a:srgbClr val="C00000"/>
                </a:solidFill>
              </a:rPr>
              <a:t>. de Plummer)</a:t>
            </a:r>
            <a:endParaRPr lang="es-AR" sz="1800" b="1" u="sng" dirty="0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AR" dirty="0" smtClean="0"/>
              <a:t>Lento </a:t>
            </a:r>
            <a:r>
              <a:rPr lang="es-AR" dirty="0"/>
              <a:t>crecimiento de nódulos autónomos </a:t>
            </a:r>
            <a:r>
              <a:rPr lang="es-AR" dirty="0" smtClean="0"/>
              <a:t>glandulares.</a:t>
            </a:r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r>
              <a:rPr lang="es-AR" dirty="0" smtClean="0"/>
              <a:t>Mutación </a:t>
            </a:r>
            <a:r>
              <a:rPr lang="es-AR" dirty="0"/>
              <a:t>del gen </a:t>
            </a:r>
            <a:r>
              <a:rPr lang="es-AR" dirty="0" err="1"/>
              <a:t>TSHr</a:t>
            </a:r>
            <a:r>
              <a:rPr lang="es-AR" dirty="0"/>
              <a:t> y </a:t>
            </a:r>
            <a:r>
              <a:rPr lang="es-AR" dirty="0" smtClean="0"/>
              <a:t>Proteína G </a:t>
            </a:r>
            <a:r>
              <a:rPr lang="es-AR" dirty="0"/>
              <a:t>los cuales producen </a:t>
            </a:r>
            <a:r>
              <a:rPr lang="es-AR" dirty="0" smtClean="0"/>
              <a:t> </a:t>
            </a:r>
            <a:r>
              <a:rPr lang="es-AR" dirty="0" err="1" smtClean="0"/>
              <a:t>AMPc</a:t>
            </a:r>
            <a:r>
              <a:rPr lang="es-AR" dirty="0" smtClean="0"/>
              <a:t> </a:t>
            </a:r>
            <a:r>
              <a:rPr lang="es-AR" dirty="0"/>
              <a:t>en ausencia de TSH</a:t>
            </a:r>
            <a:r>
              <a:rPr lang="es-AR" dirty="0" smtClean="0"/>
              <a:t>.</a:t>
            </a:r>
          </a:p>
          <a:p>
            <a:pPr marL="0" indent="0" algn="just">
              <a:buNone/>
            </a:pPr>
            <a:endParaRPr lang="es-AR" dirty="0" smtClean="0"/>
          </a:p>
          <a:p>
            <a:pPr marL="0" indent="0" algn="just">
              <a:buNone/>
            </a:pPr>
            <a:r>
              <a:rPr lang="es-AR" dirty="0" smtClean="0"/>
              <a:t>Más frecuentes </a:t>
            </a:r>
            <a:r>
              <a:rPr lang="es-AR" dirty="0"/>
              <a:t>en </a:t>
            </a:r>
            <a:r>
              <a:rPr lang="es-AR" dirty="0" smtClean="0"/>
              <a:t>mujeres &gt;60 años </a:t>
            </a:r>
            <a:r>
              <a:rPr lang="es-AR" dirty="0"/>
              <a:t>y la mayoría tiene antecedentes de bocio </a:t>
            </a:r>
            <a:r>
              <a:rPr lang="es-AR" dirty="0" err="1"/>
              <a:t>multinodulares</a:t>
            </a:r>
            <a:r>
              <a:rPr lang="es-AR" dirty="0"/>
              <a:t> no tóxicos durante años.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AR" dirty="0"/>
              <a:t>Generalmente aparecen antes de los 50 años. </a:t>
            </a:r>
            <a:endParaRPr lang="es-AR" dirty="0" smtClean="0"/>
          </a:p>
          <a:p>
            <a:pPr marL="0" indent="0" algn="just">
              <a:buNone/>
            </a:pPr>
            <a:r>
              <a:rPr lang="es-AR" dirty="0" smtClean="0"/>
              <a:t>Comienzo </a:t>
            </a:r>
            <a:r>
              <a:rPr lang="es-AR" dirty="0"/>
              <a:t>como un nódulo </a:t>
            </a:r>
            <a:r>
              <a:rPr lang="es-AR" dirty="0" err="1"/>
              <a:t>eutiroideo</a:t>
            </a:r>
            <a:r>
              <a:rPr lang="es-AR" dirty="0"/>
              <a:t> de crecimiento lento, pero cuando superan los 3 cm pueden generar tirotoxicosis. </a:t>
            </a:r>
            <a:endParaRPr lang="es-AR" dirty="0" smtClean="0"/>
          </a:p>
          <a:p>
            <a:endParaRPr lang="es-AR" dirty="0"/>
          </a:p>
        </p:txBody>
      </p:sp>
      <p:cxnSp>
        <p:nvCxnSpPr>
          <p:cNvPr id="16" name="15 Conector recto de flecha"/>
          <p:cNvCxnSpPr/>
          <p:nvPr/>
        </p:nvCxnSpPr>
        <p:spPr>
          <a:xfrm flipV="1">
            <a:off x="1693105" y="3044042"/>
            <a:ext cx="0" cy="3233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878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7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7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Título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75895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       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Bocio</a:t>
            </a:r>
            <a:r>
              <a:rPr lang="en-US" sz="1800" b="1" u="sng" dirty="0" smtClean="0">
                <a:solidFill>
                  <a:srgbClr val="C00000"/>
                </a:solidFill>
              </a:rPr>
              <a:t>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Multinodular</a:t>
            </a:r>
            <a:r>
              <a:rPr lang="en-US" sz="1800" b="1" u="sng" dirty="0" smtClean="0">
                <a:solidFill>
                  <a:srgbClr val="C00000"/>
                </a:solidFill>
              </a:rPr>
              <a:t>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Tóxico</a:t>
            </a:r>
            <a:r>
              <a:rPr lang="en-US" sz="1800" dirty="0">
                <a:solidFill>
                  <a:srgbClr val="C00000"/>
                </a:solidFill>
              </a:rPr>
              <a:t> </a:t>
            </a:r>
            <a:r>
              <a:rPr lang="en-US" sz="1800" dirty="0" smtClean="0">
                <a:solidFill>
                  <a:srgbClr val="C00000"/>
                </a:solidFill>
              </a:rPr>
              <a:t>            </a:t>
            </a:r>
            <a:r>
              <a:rPr lang="en-US" sz="1800" b="1" u="sng" dirty="0" smtClean="0">
                <a:solidFill>
                  <a:srgbClr val="C00000"/>
                </a:solidFill>
              </a:rPr>
              <a:t>Adenoma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Tóxico</a:t>
            </a:r>
            <a:r>
              <a:rPr lang="en-US" sz="1800" b="1" u="sng" dirty="0" smtClean="0">
                <a:solidFill>
                  <a:srgbClr val="C00000"/>
                </a:solidFill>
              </a:rPr>
              <a:t> (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Enf</a:t>
            </a:r>
            <a:r>
              <a:rPr lang="en-US" sz="1800" b="1" u="sng" dirty="0" smtClean="0">
                <a:solidFill>
                  <a:srgbClr val="C00000"/>
                </a:solidFill>
              </a:rPr>
              <a:t>. de Plummer)</a:t>
            </a:r>
            <a:endParaRPr lang="es-AR" sz="1800" b="1" u="sng" dirty="0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1"/>
          </p:nvPr>
        </p:nvSpPr>
        <p:spPr>
          <a:xfrm>
            <a:off x="179512" y="1371600"/>
            <a:ext cx="4320480" cy="468172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s-AR" sz="2000" b="1" u="sng" dirty="0"/>
              <a:t>Histológicamente</a:t>
            </a:r>
            <a:r>
              <a:rPr lang="es-AR" sz="2000" dirty="0"/>
              <a:t> 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s-AR" sz="2000" dirty="0"/>
              <a:t>Nódulos </a:t>
            </a:r>
            <a:r>
              <a:rPr lang="es-AR" sz="2000" dirty="0" err="1"/>
              <a:t>monofoliculares</a:t>
            </a:r>
            <a:r>
              <a:rPr lang="es-AR" sz="2000" dirty="0"/>
              <a:t>, coloideos, pueden encontrarse nódulos con </a:t>
            </a:r>
            <a:r>
              <a:rPr lang="es-AR" sz="2000" dirty="0" smtClean="0"/>
              <a:t>hemorragia, fibrosis</a:t>
            </a:r>
            <a:r>
              <a:rPr lang="es-AR" sz="2000" dirty="0"/>
              <a:t>, calcificaciones.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AR" sz="2000" dirty="0"/>
          </a:p>
          <a:p>
            <a:pPr marL="0" indent="0" algn="just">
              <a:lnSpc>
                <a:spcPct val="110000"/>
              </a:lnSpc>
              <a:buNone/>
            </a:pPr>
            <a:r>
              <a:rPr lang="es-AR" sz="2000" dirty="0"/>
              <a:t>Pueden hallarse células malignas en 4-17% de los pacientes.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2"/>
          </p:nvPr>
        </p:nvSpPr>
        <p:spPr>
          <a:xfrm>
            <a:off x="4644008" y="1371600"/>
            <a:ext cx="4320480" cy="46817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AR" sz="2000" dirty="0" smtClean="0"/>
          </a:p>
          <a:p>
            <a:pPr marL="0" indent="0" algn="just">
              <a:buNone/>
            </a:pPr>
            <a:r>
              <a:rPr lang="es-AR" sz="2000" dirty="0" smtClean="0"/>
              <a:t>Muchas </a:t>
            </a:r>
            <a:r>
              <a:rPr lang="es-AR" sz="2000" dirty="0"/>
              <a:t>veces experimentan necrosis y hemorragias en el centro del nódulo observado en las gammagrafías como áreas frías sugestivas de neoplasias.</a:t>
            </a:r>
          </a:p>
          <a:p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34619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Título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75895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       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Bocio</a:t>
            </a:r>
            <a:r>
              <a:rPr lang="en-US" sz="1800" b="1" u="sng" dirty="0" smtClean="0">
                <a:solidFill>
                  <a:srgbClr val="C00000"/>
                </a:solidFill>
              </a:rPr>
              <a:t>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Multinodular</a:t>
            </a:r>
            <a:r>
              <a:rPr lang="en-US" sz="1800" b="1" u="sng" dirty="0" smtClean="0">
                <a:solidFill>
                  <a:srgbClr val="C00000"/>
                </a:solidFill>
              </a:rPr>
              <a:t>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Tóxico</a:t>
            </a:r>
            <a:r>
              <a:rPr lang="en-US" sz="1800" dirty="0">
                <a:solidFill>
                  <a:srgbClr val="C00000"/>
                </a:solidFill>
              </a:rPr>
              <a:t> </a:t>
            </a:r>
            <a:r>
              <a:rPr lang="en-US" sz="1800" dirty="0" smtClean="0">
                <a:solidFill>
                  <a:srgbClr val="C00000"/>
                </a:solidFill>
              </a:rPr>
              <a:t>            </a:t>
            </a:r>
            <a:r>
              <a:rPr lang="en-US" sz="1800" b="1" u="sng" dirty="0" smtClean="0">
                <a:solidFill>
                  <a:srgbClr val="C00000"/>
                </a:solidFill>
              </a:rPr>
              <a:t>Adenoma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Tóxico</a:t>
            </a:r>
            <a:r>
              <a:rPr lang="en-US" sz="1800" b="1" u="sng" dirty="0" smtClean="0">
                <a:solidFill>
                  <a:srgbClr val="C00000"/>
                </a:solidFill>
              </a:rPr>
              <a:t> (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Enf</a:t>
            </a:r>
            <a:r>
              <a:rPr lang="en-US" sz="1800" b="1" u="sng" dirty="0" smtClean="0">
                <a:solidFill>
                  <a:srgbClr val="C00000"/>
                </a:solidFill>
              </a:rPr>
              <a:t>. de Plummer)</a:t>
            </a:r>
            <a:endParaRPr lang="es-AR" sz="1800" b="1" u="sng" dirty="0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1"/>
          </p:nvPr>
        </p:nvSpPr>
        <p:spPr>
          <a:xfrm>
            <a:off x="179512" y="1371600"/>
            <a:ext cx="4320480" cy="4681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000" b="1" u="sng" dirty="0"/>
              <a:t>Laboratorio</a:t>
            </a:r>
          </a:p>
          <a:p>
            <a:pPr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s-AR" sz="2000" dirty="0"/>
              <a:t>T3 y T4 Normales o levemente</a:t>
            </a:r>
          </a:p>
          <a:p>
            <a:pPr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s-AR" sz="2000" dirty="0" err="1"/>
              <a:t>TSHu</a:t>
            </a:r>
            <a:r>
              <a:rPr lang="es-AR" sz="2000" dirty="0"/>
              <a:t> (-)</a:t>
            </a:r>
          </a:p>
          <a:p>
            <a:pPr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s-AR" sz="2000" dirty="0" err="1"/>
              <a:t>Acs</a:t>
            </a:r>
            <a:r>
              <a:rPr lang="es-AR" sz="2000" dirty="0"/>
              <a:t> TPO y </a:t>
            </a:r>
            <a:r>
              <a:rPr lang="es-AR" sz="2000" dirty="0" err="1"/>
              <a:t>Trabs</a:t>
            </a:r>
            <a:r>
              <a:rPr lang="es-AR" sz="2000" dirty="0"/>
              <a:t> (-) o bajos títulos</a:t>
            </a:r>
          </a:p>
          <a:p>
            <a:pPr>
              <a:buFont typeface="Arial" panose="020B0604020202020204" pitchFamily="34" charset="0"/>
              <a:buChar char="•"/>
            </a:pPr>
            <a:endParaRPr lang="es-AR" sz="2000" dirty="0"/>
          </a:p>
          <a:p>
            <a:pPr>
              <a:buFont typeface="Arial" panose="020B0604020202020204" pitchFamily="34" charset="0"/>
              <a:buChar char="•"/>
            </a:pPr>
            <a:endParaRPr lang="es-AR" sz="2000" dirty="0"/>
          </a:p>
          <a:p>
            <a:pPr marL="0" indent="0">
              <a:buNone/>
            </a:pPr>
            <a:r>
              <a:rPr lang="es-AR" sz="2000" b="1" u="sng" dirty="0" err="1"/>
              <a:t>Centellograma</a:t>
            </a:r>
            <a:endParaRPr lang="es-AR" sz="2000" dirty="0"/>
          </a:p>
          <a:p>
            <a:pPr marL="0" indent="0">
              <a:buNone/>
            </a:pPr>
            <a:r>
              <a:rPr lang="es-AR" sz="2000" dirty="0"/>
              <a:t>áreas </a:t>
            </a:r>
            <a:r>
              <a:rPr lang="es-AR" sz="2000" dirty="0" err="1"/>
              <a:t>hipercaptantes</a:t>
            </a:r>
            <a:r>
              <a:rPr lang="es-AR" sz="2000" dirty="0"/>
              <a:t> alternando con áreas frías.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AR" sz="2000" dirty="0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2"/>
          </p:nvPr>
        </p:nvSpPr>
        <p:spPr>
          <a:xfrm>
            <a:off x="4644008" y="1371600"/>
            <a:ext cx="4320480" cy="468172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AR" sz="2000" dirty="0" smtClean="0"/>
          </a:p>
          <a:p>
            <a:pPr marL="0" indent="0">
              <a:buNone/>
            </a:pPr>
            <a:endParaRPr lang="es-AR" sz="2000" b="1" u="sng" dirty="0" smtClean="0"/>
          </a:p>
          <a:p>
            <a:pPr marL="0" indent="0">
              <a:buNone/>
            </a:pPr>
            <a:endParaRPr lang="es-AR" sz="2000" b="1" u="sng" dirty="0"/>
          </a:p>
          <a:p>
            <a:pPr marL="0" indent="0">
              <a:buNone/>
            </a:pPr>
            <a:endParaRPr lang="es-AR" sz="2000" b="1" u="sng" dirty="0" smtClean="0"/>
          </a:p>
          <a:p>
            <a:pPr marL="0" indent="0">
              <a:buNone/>
            </a:pPr>
            <a:endParaRPr lang="es-AR" sz="2000" b="1" u="sng" dirty="0"/>
          </a:p>
          <a:p>
            <a:pPr marL="0" indent="0">
              <a:buNone/>
            </a:pPr>
            <a:endParaRPr lang="es-AR" sz="2000" b="1" u="sng" dirty="0" smtClean="0"/>
          </a:p>
          <a:p>
            <a:pPr marL="0" indent="0">
              <a:buNone/>
            </a:pPr>
            <a:r>
              <a:rPr lang="es-AR" sz="2000" b="1" u="sng" dirty="0" err="1" smtClean="0"/>
              <a:t>Centellograma</a:t>
            </a:r>
            <a:endParaRPr lang="es-AR" sz="2000" b="1" u="sng" dirty="0"/>
          </a:p>
          <a:p>
            <a:pPr marL="0" indent="0">
              <a:buNone/>
            </a:pPr>
            <a:r>
              <a:rPr lang="es-AR" sz="2000" dirty="0"/>
              <a:t>se puede evidenciar nódulo caliente con el resto de la glándula inhibida.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s-AR" sz="2000" dirty="0"/>
              <a:t>Realizar </a:t>
            </a:r>
            <a:r>
              <a:rPr lang="es-AR" sz="2000" b="1" dirty="0"/>
              <a:t>ecografía</a:t>
            </a:r>
          </a:p>
          <a:p>
            <a:endParaRPr lang="es-AR" sz="1600" dirty="0"/>
          </a:p>
        </p:txBody>
      </p:sp>
      <p:pic>
        <p:nvPicPr>
          <p:cNvPr id="6" name="Picture 2" descr="C:\Users\Fer\Desktop\260px-Bocio_multi_tóxic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708960"/>
            <a:ext cx="1914549" cy="1604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Fer\Desktop\tiroides-libro-figura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4" y="4597311"/>
            <a:ext cx="1719597" cy="1716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7 Conector recto de flecha"/>
          <p:cNvCxnSpPr/>
          <p:nvPr/>
        </p:nvCxnSpPr>
        <p:spPr>
          <a:xfrm flipV="1">
            <a:off x="4067944" y="1700808"/>
            <a:ext cx="0" cy="3233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310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Título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758952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       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Bocio</a:t>
            </a:r>
            <a:r>
              <a:rPr lang="en-US" sz="1800" b="1" u="sng" dirty="0" smtClean="0">
                <a:solidFill>
                  <a:srgbClr val="C00000"/>
                </a:solidFill>
              </a:rPr>
              <a:t>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Multinodular</a:t>
            </a:r>
            <a:r>
              <a:rPr lang="en-US" sz="1800" b="1" u="sng" dirty="0" smtClean="0">
                <a:solidFill>
                  <a:srgbClr val="C00000"/>
                </a:solidFill>
              </a:rPr>
              <a:t>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Tóxico</a:t>
            </a:r>
            <a:r>
              <a:rPr lang="en-US" sz="1800" dirty="0">
                <a:solidFill>
                  <a:srgbClr val="C00000"/>
                </a:solidFill>
              </a:rPr>
              <a:t> </a:t>
            </a:r>
            <a:r>
              <a:rPr lang="en-US" sz="1800" dirty="0" smtClean="0">
                <a:solidFill>
                  <a:srgbClr val="C00000"/>
                </a:solidFill>
              </a:rPr>
              <a:t>            </a:t>
            </a:r>
            <a:r>
              <a:rPr lang="en-US" sz="1800" b="1" u="sng" dirty="0" smtClean="0">
                <a:solidFill>
                  <a:srgbClr val="C00000"/>
                </a:solidFill>
              </a:rPr>
              <a:t>Adenoma 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Tóxico</a:t>
            </a:r>
            <a:r>
              <a:rPr lang="en-US" sz="1800" b="1" u="sng" dirty="0" smtClean="0">
                <a:solidFill>
                  <a:srgbClr val="C00000"/>
                </a:solidFill>
              </a:rPr>
              <a:t> (</a:t>
            </a:r>
            <a:r>
              <a:rPr lang="en-US" sz="1800" b="1" u="sng" dirty="0" err="1" smtClean="0">
                <a:solidFill>
                  <a:srgbClr val="C00000"/>
                </a:solidFill>
              </a:rPr>
              <a:t>Enf</a:t>
            </a:r>
            <a:r>
              <a:rPr lang="en-US" sz="1800" b="1" u="sng" dirty="0" smtClean="0">
                <a:solidFill>
                  <a:srgbClr val="C00000"/>
                </a:solidFill>
              </a:rPr>
              <a:t>. de Plummer)</a:t>
            </a:r>
            <a:endParaRPr lang="es-AR" sz="1800" b="1" u="sng" dirty="0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1"/>
          </p:nvPr>
        </p:nvSpPr>
        <p:spPr>
          <a:xfrm>
            <a:off x="179512" y="1371600"/>
            <a:ext cx="4320480" cy="4681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000" b="1" u="sng" dirty="0" smtClean="0"/>
              <a:t>Tratamiento</a:t>
            </a:r>
          </a:p>
          <a:p>
            <a:pPr marL="0" indent="0">
              <a:buNone/>
            </a:pPr>
            <a:endParaRPr lang="es-AR" sz="2000" b="1" dirty="0"/>
          </a:p>
          <a:p>
            <a:pPr marL="0" indent="0" algn="just">
              <a:buNone/>
            </a:pPr>
            <a:r>
              <a:rPr lang="es-AR" sz="2000" b="1" dirty="0"/>
              <a:t>I131</a:t>
            </a:r>
            <a:r>
              <a:rPr lang="es-AR" sz="2000" dirty="0"/>
              <a:t>: bocios pequeños, sin nódulos fríos, ni sospecha de malignidad.</a:t>
            </a:r>
          </a:p>
          <a:p>
            <a:pPr marL="0" indent="0" algn="just">
              <a:buNone/>
            </a:pPr>
            <a:endParaRPr lang="es-AR" sz="2000" b="1" dirty="0"/>
          </a:p>
          <a:p>
            <a:pPr marL="0" indent="0" algn="just">
              <a:buNone/>
            </a:pPr>
            <a:endParaRPr lang="es-AR" sz="2000" b="1" dirty="0"/>
          </a:p>
          <a:p>
            <a:pPr marL="0" indent="0" algn="just">
              <a:buNone/>
            </a:pPr>
            <a:endParaRPr lang="es-AR" sz="2000" b="1" dirty="0"/>
          </a:p>
          <a:p>
            <a:pPr marL="0" indent="0" algn="just">
              <a:buNone/>
            </a:pPr>
            <a:r>
              <a:rPr lang="es-AR" sz="2000" b="1" dirty="0"/>
              <a:t>Tiroidectomía</a:t>
            </a:r>
            <a:r>
              <a:rPr lang="es-AR" sz="2000" dirty="0"/>
              <a:t>: bocios grande, compresión, sospecha de malignidad, imposibilidad de tener buena citología de todos los nódulos.</a:t>
            </a:r>
          </a:p>
          <a:p>
            <a:pPr marL="0" indent="0" algn="just">
              <a:lnSpc>
                <a:spcPct val="110000"/>
              </a:lnSpc>
              <a:buNone/>
            </a:pPr>
            <a:endParaRPr lang="es-AR" sz="2000" dirty="0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2"/>
          </p:nvPr>
        </p:nvSpPr>
        <p:spPr>
          <a:xfrm>
            <a:off x="4644008" y="1371600"/>
            <a:ext cx="4320480" cy="468172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s-AR" sz="2000" b="1" dirty="0"/>
          </a:p>
          <a:p>
            <a:pPr marL="0" indent="0">
              <a:buNone/>
            </a:pPr>
            <a:r>
              <a:rPr lang="es-AR" sz="2000" b="1" dirty="0" smtClean="0"/>
              <a:t>I131</a:t>
            </a:r>
            <a:r>
              <a:rPr lang="es-AR" sz="2000" dirty="0" smtClean="0"/>
              <a:t> </a:t>
            </a:r>
            <a:endParaRPr lang="es-AR" sz="2000" dirty="0"/>
          </a:p>
          <a:p>
            <a:pPr marL="0" indent="0">
              <a:buNone/>
            </a:pPr>
            <a:r>
              <a:rPr lang="es-AR" sz="2000" dirty="0"/>
              <a:t>(Para disminuir la captación en tejido sano se puede suprimir la TSH con T3 25 u/d x 7 días)</a:t>
            </a:r>
          </a:p>
          <a:p>
            <a:pPr marL="0" indent="0">
              <a:buNone/>
            </a:pPr>
            <a:endParaRPr lang="es-AR" sz="2000" b="1" dirty="0"/>
          </a:p>
          <a:p>
            <a:pPr marL="0" indent="0">
              <a:buNone/>
            </a:pPr>
            <a:r>
              <a:rPr lang="es-AR" sz="2000" b="1" dirty="0"/>
              <a:t>Tiroidectomía</a:t>
            </a:r>
            <a:r>
              <a:rPr lang="es-AR" sz="2000" b="1" dirty="0" smtClean="0"/>
              <a:t>: </a:t>
            </a:r>
            <a:r>
              <a:rPr lang="es-AR" sz="2000" dirty="0" smtClean="0"/>
              <a:t>sintomático </a:t>
            </a:r>
            <a:r>
              <a:rPr lang="es-AR" sz="2000" dirty="0"/>
              <a:t>o de </a:t>
            </a:r>
            <a:r>
              <a:rPr lang="es-AR" sz="2000" dirty="0" smtClean="0"/>
              <a:t>        </a:t>
            </a:r>
          </a:p>
          <a:p>
            <a:pPr marL="0" indent="0">
              <a:buNone/>
            </a:pPr>
            <a:r>
              <a:rPr lang="es-AR" sz="2000" dirty="0"/>
              <a:t> </a:t>
            </a:r>
            <a:r>
              <a:rPr lang="es-AR" sz="2000" dirty="0" smtClean="0"/>
              <a:t>                                gran </a:t>
            </a:r>
            <a:r>
              <a:rPr lang="es-AR" sz="2000" dirty="0"/>
              <a:t>tamaño</a:t>
            </a:r>
          </a:p>
          <a:p>
            <a:pPr marL="0" indent="0">
              <a:buNone/>
            </a:pPr>
            <a:endParaRPr lang="es-AR" sz="2000" dirty="0"/>
          </a:p>
          <a:p>
            <a:pPr marL="0" indent="0">
              <a:buNone/>
            </a:pPr>
            <a:r>
              <a:rPr lang="es-AR" sz="2000" b="1" dirty="0"/>
              <a:t>Etanol</a:t>
            </a:r>
          </a:p>
          <a:p>
            <a:pPr marL="0" indent="0">
              <a:buNone/>
            </a:pPr>
            <a:endParaRPr lang="es-AR" sz="2000" dirty="0"/>
          </a:p>
          <a:p>
            <a:pPr marL="0" indent="0">
              <a:buNone/>
            </a:pPr>
            <a:r>
              <a:rPr lang="es-AR" sz="2000" b="1" dirty="0" smtClean="0"/>
              <a:t>Laser</a:t>
            </a:r>
            <a:endParaRPr lang="es-AR" sz="1600" dirty="0"/>
          </a:p>
        </p:txBody>
      </p:sp>
    </p:spTree>
    <p:extLst>
      <p:ext uri="{BB962C8B-B14F-4D97-AF65-F5344CB8AC3E}">
        <p14:creationId xmlns:p14="http://schemas.microsoft.com/office/powerpoint/2010/main" val="94446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2348880"/>
            <a:ext cx="8503920" cy="33123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600" dirty="0" smtClean="0">
                <a:solidFill>
                  <a:srgbClr val="C00000"/>
                </a:solidFill>
              </a:rPr>
              <a:t>FIN !</a:t>
            </a:r>
            <a:endParaRPr lang="es-AR" sz="16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843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 smtClean="0">
                <a:solidFill>
                  <a:srgbClr val="C00000"/>
                </a:solidFill>
              </a:rPr>
              <a:t>Manifestaciones</a:t>
            </a:r>
            <a:r>
              <a:rPr lang="en-US" u="sng" dirty="0" smtClean="0">
                <a:solidFill>
                  <a:srgbClr val="C00000"/>
                </a:solidFill>
              </a:rPr>
              <a:t> </a:t>
            </a:r>
            <a:r>
              <a:rPr lang="en-US" u="sng" dirty="0" err="1" smtClean="0">
                <a:solidFill>
                  <a:srgbClr val="C00000"/>
                </a:solidFill>
              </a:rPr>
              <a:t>clínicas</a:t>
            </a:r>
            <a:endParaRPr lang="es-AR" u="sng" dirty="0">
              <a:solidFill>
                <a:srgbClr val="C00000"/>
              </a:solidFill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AR" sz="2000" b="1" i="1" u="sng" dirty="0">
                <a:ea typeface="Calibri"/>
                <a:cs typeface="Arial-ItalicMT"/>
              </a:rPr>
              <a:t>Piel y </a:t>
            </a:r>
            <a:r>
              <a:rPr lang="es-AR" sz="2000" b="1" i="1" u="sng" dirty="0" err="1">
                <a:ea typeface="Calibri"/>
                <a:cs typeface="Arial-ItalicMT"/>
              </a:rPr>
              <a:t>faneras</a:t>
            </a:r>
            <a:r>
              <a:rPr lang="es-AR" sz="2000" b="1" i="1" dirty="0">
                <a:ea typeface="Calibri"/>
                <a:cs typeface="Arial-ItalicMT"/>
              </a:rPr>
              <a:t>: </a:t>
            </a:r>
            <a:endParaRPr lang="es-AR" sz="2000" b="1" i="1" dirty="0" smtClean="0">
              <a:ea typeface="Calibri"/>
              <a:cs typeface="Arial-ItalicMT"/>
            </a:endParaRPr>
          </a:p>
          <a:p>
            <a:pPr>
              <a:buFontTx/>
              <a:buChar char="-"/>
            </a:pPr>
            <a:endParaRPr lang="es-AR" sz="2000" dirty="0" smtClean="0">
              <a:ea typeface="Calibri"/>
              <a:cs typeface="ArialMT"/>
            </a:endParaRPr>
          </a:p>
          <a:p>
            <a:pPr>
              <a:buFontTx/>
              <a:buChar char="-"/>
            </a:pPr>
            <a:r>
              <a:rPr lang="es-AR" sz="2000" dirty="0" smtClean="0">
                <a:ea typeface="Calibri"/>
                <a:cs typeface="ArialMT"/>
              </a:rPr>
              <a:t>Piel caliente y húmeda (    vasodilatación y sudoración excesiva).</a:t>
            </a:r>
          </a:p>
          <a:p>
            <a:pPr>
              <a:buFontTx/>
              <a:buChar char="-"/>
            </a:pPr>
            <a:r>
              <a:rPr lang="en-US" sz="2000" dirty="0" smtClean="0">
                <a:ea typeface="Calibri"/>
                <a:cs typeface="ArialMT"/>
              </a:rPr>
              <a:t>P</a:t>
            </a:r>
            <a:r>
              <a:rPr lang="es-AR" sz="2000" dirty="0" err="1" smtClean="0">
                <a:ea typeface="Calibri"/>
                <a:cs typeface="ArialMT"/>
              </a:rPr>
              <a:t>uede</a:t>
            </a:r>
            <a:r>
              <a:rPr lang="es-AR" sz="2000" dirty="0" smtClean="0">
                <a:ea typeface="Calibri"/>
                <a:cs typeface="ArialMT"/>
              </a:rPr>
              <a:t> </a:t>
            </a:r>
            <a:r>
              <a:rPr lang="es-AR" sz="2000" dirty="0">
                <a:ea typeface="Calibri"/>
                <a:cs typeface="ArialMT"/>
              </a:rPr>
              <a:t>observarse </a:t>
            </a:r>
            <a:r>
              <a:rPr lang="es-AR" sz="2000" dirty="0" err="1" smtClean="0">
                <a:ea typeface="Calibri"/>
                <a:cs typeface="ArialMT"/>
              </a:rPr>
              <a:t>onicolísis</a:t>
            </a:r>
            <a:r>
              <a:rPr lang="es-AR" sz="2000" dirty="0" smtClean="0">
                <a:ea typeface="Calibri"/>
                <a:cs typeface="ArialMT"/>
              </a:rPr>
              <a:t>.</a:t>
            </a:r>
          </a:p>
          <a:p>
            <a:pPr>
              <a:buFontTx/>
              <a:buChar char="-"/>
            </a:pPr>
            <a:r>
              <a:rPr lang="es-AR" sz="2000" dirty="0" err="1" smtClean="0">
                <a:ea typeface="Calibri"/>
                <a:cs typeface="ArialMT"/>
              </a:rPr>
              <a:t>Hiperpigmentación</a:t>
            </a:r>
            <a:r>
              <a:rPr lang="es-AR" sz="2000" dirty="0" smtClean="0">
                <a:ea typeface="Calibri"/>
                <a:cs typeface="ArialMT"/>
              </a:rPr>
              <a:t> cutánea, con excepción de mucosa (a diferencia del </a:t>
            </a:r>
            <a:r>
              <a:rPr lang="es-AR" sz="2000" dirty="0" err="1" smtClean="0">
                <a:ea typeface="Calibri"/>
                <a:cs typeface="ArialMT"/>
              </a:rPr>
              <a:t>Adisson</a:t>
            </a:r>
            <a:r>
              <a:rPr lang="es-AR" sz="2000" dirty="0" smtClean="0">
                <a:ea typeface="Calibri"/>
                <a:cs typeface="ArialMT"/>
              </a:rPr>
              <a:t> que se pigmenta completamente) (metabolismo </a:t>
            </a:r>
            <a:r>
              <a:rPr lang="es-AR" sz="2000" dirty="0">
                <a:ea typeface="Calibri"/>
                <a:cs typeface="ArialMT"/>
              </a:rPr>
              <a:t>acelerado del cortisol con el </a:t>
            </a:r>
            <a:r>
              <a:rPr lang="es-AR" sz="2000" dirty="0" smtClean="0">
                <a:ea typeface="Calibri"/>
                <a:cs typeface="ArialMT"/>
              </a:rPr>
              <a:t>consiguiente aumento </a:t>
            </a:r>
            <a:r>
              <a:rPr lang="es-AR" sz="2000" dirty="0">
                <a:ea typeface="Calibri"/>
                <a:cs typeface="ArialMT"/>
              </a:rPr>
              <a:t>de la secreción de </a:t>
            </a:r>
            <a:r>
              <a:rPr lang="es-AR" sz="2000" dirty="0" smtClean="0">
                <a:ea typeface="Calibri"/>
                <a:cs typeface="ArialMT"/>
              </a:rPr>
              <a:t>ACTH).</a:t>
            </a:r>
          </a:p>
          <a:p>
            <a:pPr>
              <a:buFontTx/>
              <a:buChar char="-"/>
            </a:pPr>
            <a:r>
              <a:rPr lang="es-AR" sz="2000" dirty="0" smtClean="0">
                <a:ea typeface="Calibri"/>
                <a:cs typeface="ArialMT"/>
              </a:rPr>
              <a:t>Cabello débil </a:t>
            </a:r>
            <a:r>
              <a:rPr lang="es-AR" sz="2000" dirty="0">
                <a:ea typeface="Calibri"/>
                <a:cs typeface="ArialMT"/>
              </a:rPr>
              <a:t>y </a:t>
            </a:r>
            <a:r>
              <a:rPr lang="es-AR" sz="2000" dirty="0" smtClean="0">
                <a:ea typeface="Calibri"/>
                <a:cs typeface="ArialMT"/>
              </a:rPr>
              <a:t>fino.</a:t>
            </a:r>
            <a:endParaRPr lang="es-AR" sz="2000" dirty="0"/>
          </a:p>
        </p:txBody>
      </p:sp>
      <p:cxnSp>
        <p:nvCxnSpPr>
          <p:cNvPr id="11" name="10 Conector recto de flecha"/>
          <p:cNvCxnSpPr/>
          <p:nvPr/>
        </p:nvCxnSpPr>
        <p:spPr>
          <a:xfrm flipV="1">
            <a:off x="3459884" y="2276872"/>
            <a:ext cx="0" cy="324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C:\Users\Fer\Desktop\Onycholysis-Photos-196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905735"/>
            <a:ext cx="1440160" cy="2204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24361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b="1" i="1" u="sng" dirty="0"/>
              <a:t>Ojos</a:t>
            </a:r>
            <a:r>
              <a:rPr lang="es-AR" b="1" i="1" dirty="0"/>
              <a:t>: </a:t>
            </a:r>
            <a:r>
              <a:rPr lang="es-AR" sz="2000" dirty="0" smtClean="0"/>
              <a:t>fijeza </a:t>
            </a:r>
            <a:r>
              <a:rPr lang="es-AR" sz="2000" dirty="0"/>
              <a:t>en la mirada y </a:t>
            </a:r>
            <a:r>
              <a:rPr lang="es-AR" sz="2000" dirty="0" smtClean="0"/>
              <a:t>retracción palpebral. Ojo de Pez.</a:t>
            </a:r>
            <a:endParaRPr lang="es-AR" sz="2000" dirty="0"/>
          </a:p>
          <a:p>
            <a:pPr marL="0" indent="0">
              <a:buNone/>
            </a:pPr>
            <a:r>
              <a:rPr lang="es-AR" dirty="0" smtClean="0"/>
              <a:t>(exoftalmos)</a:t>
            </a:r>
            <a:endParaRPr lang="es-AR" dirty="0"/>
          </a:p>
        </p:txBody>
      </p:sp>
      <p:pic>
        <p:nvPicPr>
          <p:cNvPr id="2050" name="Picture 2" descr="C:\Users\Fer\Desktop\HIPERTIROIDISM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140968"/>
            <a:ext cx="173355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46951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b="1" i="1" u="sng" dirty="0"/>
              <a:t>Sistema </a:t>
            </a:r>
            <a:r>
              <a:rPr lang="es-AR" b="1" i="1" u="sng" dirty="0" smtClean="0"/>
              <a:t>cardiovascular</a:t>
            </a:r>
          </a:p>
          <a:p>
            <a:pPr>
              <a:buFontTx/>
              <a:buChar char="-"/>
            </a:pPr>
            <a:r>
              <a:rPr lang="es-AR" i="1" dirty="0"/>
              <a:t> </a:t>
            </a:r>
            <a:r>
              <a:rPr lang="es-AR" i="1" dirty="0" smtClean="0"/>
              <a:t> </a:t>
            </a:r>
            <a:r>
              <a:rPr lang="es-AR" dirty="0" smtClean="0"/>
              <a:t>GC =  VD +   FC </a:t>
            </a:r>
          </a:p>
          <a:p>
            <a:pPr>
              <a:buFontTx/>
              <a:buChar char="-"/>
            </a:pPr>
            <a:r>
              <a:rPr lang="en-US" dirty="0" smtClean="0"/>
              <a:t>  </a:t>
            </a:r>
            <a:r>
              <a:rPr lang="en-US" dirty="0" err="1" smtClean="0"/>
              <a:t>Presión</a:t>
            </a:r>
            <a:r>
              <a:rPr lang="en-US" dirty="0" smtClean="0"/>
              <a:t> de </a:t>
            </a:r>
            <a:r>
              <a:rPr lang="en-US" dirty="0" err="1" smtClean="0"/>
              <a:t>Pulso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Soplos</a:t>
            </a:r>
            <a:r>
              <a:rPr lang="en-US" dirty="0" smtClean="0"/>
              <a:t> (</a:t>
            </a:r>
            <a:r>
              <a:rPr lang="en-US" dirty="0" err="1" smtClean="0"/>
              <a:t>Sistólicos</a:t>
            </a:r>
            <a:r>
              <a:rPr lang="en-US" dirty="0" smtClean="0"/>
              <a:t>/</a:t>
            </a:r>
            <a:r>
              <a:rPr lang="en-US" dirty="0" err="1" smtClean="0"/>
              <a:t>Diastólicos</a:t>
            </a:r>
            <a:r>
              <a:rPr lang="en-US" dirty="0" smtClean="0"/>
              <a:t>)</a:t>
            </a:r>
          </a:p>
          <a:p>
            <a:pPr>
              <a:buFontTx/>
              <a:buChar char="-"/>
            </a:pPr>
            <a:r>
              <a:rPr lang="es-AR" dirty="0" smtClean="0"/>
              <a:t>FA es </a:t>
            </a:r>
            <a:r>
              <a:rPr lang="es-AR" dirty="0"/>
              <a:t>una </a:t>
            </a:r>
            <a:r>
              <a:rPr lang="es-AR" dirty="0" smtClean="0"/>
              <a:t>complicación frecuente 10%  y en </a:t>
            </a:r>
            <a:r>
              <a:rPr lang="es-AR" dirty="0"/>
              <a:t>los </a:t>
            </a:r>
            <a:r>
              <a:rPr lang="es-AR" dirty="0" smtClean="0"/>
              <a:t>ancianos cerca del 30%</a:t>
            </a:r>
            <a:endParaRPr lang="es-AR" dirty="0"/>
          </a:p>
        </p:txBody>
      </p:sp>
      <p:pic>
        <p:nvPicPr>
          <p:cNvPr id="6146" name="Picture 2" descr="C:\Users\Fer\Desktop\fibrilacion-auricul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797152"/>
            <a:ext cx="3924300" cy="134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4 Conector recto de flecha"/>
          <p:cNvCxnSpPr/>
          <p:nvPr/>
        </p:nvCxnSpPr>
        <p:spPr>
          <a:xfrm flipV="1">
            <a:off x="677197" y="2096852"/>
            <a:ext cx="0" cy="3134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V="1">
            <a:off x="2697948" y="2087426"/>
            <a:ext cx="0" cy="2986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flipV="1">
            <a:off x="677197" y="2564904"/>
            <a:ext cx="0" cy="3444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5370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>
                <a:solidFill>
                  <a:srgbClr val="C00000"/>
                </a:solidFill>
              </a:rPr>
              <a:t>Manifestaciones</a:t>
            </a:r>
            <a:r>
              <a:rPr lang="en-US" u="sng" dirty="0">
                <a:solidFill>
                  <a:srgbClr val="C00000"/>
                </a:solidFill>
              </a:rPr>
              <a:t> </a:t>
            </a:r>
            <a:r>
              <a:rPr lang="en-US" u="sng" dirty="0" err="1">
                <a:solidFill>
                  <a:srgbClr val="C00000"/>
                </a:solidFill>
              </a:rPr>
              <a:t>clínicas</a:t>
            </a:r>
            <a:endParaRPr lang="es-AR" dirty="0"/>
          </a:p>
        </p:txBody>
      </p:sp>
      <p:sp>
        <p:nvSpPr>
          <p:cNvPr id="2" name="1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b="1" i="1" u="sng" dirty="0"/>
              <a:t>Aparato </a:t>
            </a:r>
            <a:r>
              <a:rPr lang="es-AR" b="1" i="1" u="sng" dirty="0" smtClean="0"/>
              <a:t>respiratorio</a:t>
            </a:r>
          </a:p>
          <a:p>
            <a:pPr>
              <a:buFontTx/>
              <a:buChar char="-"/>
            </a:pPr>
            <a:endParaRPr lang="es-AR" dirty="0" smtClean="0"/>
          </a:p>
          <a:p>
            <a:pPr>
              <a:buFontTx/>
              <a:buChar char="-"/>
            </a:pPr>
            <a:r>
              <a:rPr lang="es-AR" sz="2400" dirty="0" smtClean="0"/>
              <a:t>Disnea</a:t>
            </a:r>
          </a:p>
          <a:p>
            <a:pPr>
              <a:buFontTx/>
              <a:buChar char="-"/>
            </a:pPr>
            <a:r>
              <a:rPr lang="en-US" sz="2400" dirty="0" err="1" smtClean="0"/>
              <a:t>Disminución</a:t>
            </a:r>
            <a:r>
              <a:rPr lang="en-US" sz="2400" dirty="0" smtClean="0"/>
              <a:t> de la </a:t>
            </a:r>
            <a:r>
              <a:rPr lang="en-US" sz="2400" dirty="0" err="1" smtClean="0"/>
              <a:t>capacidad</a:t>
            </a:r>
            <a:r>
              <a:rPr lang="en-US" sz="2400" dirty="0" smtClean="0"/>
              <a:t> vital (ambos </a:t>
            </a:r>
            <a:r>
              <a:rPr lang="en-US" sz="2400" dirty="0" err="1" smtClean="0"/>
              <a:t>reversibles</a:t>
            </a:r>
            <a:r>
              <a:rPr lang="en-US" sz="2400" dirty="0" smtClean="0"/>
              <a:t>)</a:t>
            </a:r>
            <a:endParaRPr lang="es-AR" sz="2400" dirty="0"/>
          </a:p>
          <a:p>
            <a:endParaRPr lang="es-AR" dirty="0"/>
          </a:p>
        </p:txBody>
      </p:sp>
      <p:pic>
        <p:nvPicPr>
          <p:cNvPr id="7170" name="Picture 2" descr="C:\Users\Fer\Desktop\descarg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149080"/>
            <a:ext cx="2088232" cy="2040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90622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2605</TotalTime>
  <Words>3260</Words>
  <Application>Microsoft Office PowerPoint</Application>
  <PresentationFormat>Presentación en pantalla (4:3)</PresentationFormat>
  <Paragraphs>588</Paragraphs>
  <Slides>57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57</vt:i4>
      </vt:variant>
    </vt:vector>
  </HeadingPairs>
  <TitlesOfParts>
    <vt:vector size="65" baseType="lpstr">
      <vt:lpstr>Arial</vt:lpstr>
      <vt:lpstr>Arial-ItalicMT</vt:lpstr>
      <vt:lpstr>ArialMT</vt:lpstr>
      <vt:lpstr>Calibri</vt:lpstr>
      <vt:lpstr>Georgia</vt:lpstr>
      <vt:lpstr>Wingdings</vt:lpstr>
      <vt:lpstr>Wingdings 2</vt:lpstr>
      <vt:lpstr>Civil</vt:lpstr>
      <vt:lpstr>Tirotoxicosis</vt:lpstr>
      <vt:lpstr>Definición</vt:lpstr>
      <vt:lpstr>Variedades de Tirotoxicosis</vt:lpstr>
      <vt:lpstr>Variedades de Tirotoxicosis</vt:lpstr>
      <vt:lpstr>Manifestaciones clínicas</vt:lpstr>
      <vt:lpstr>Manifestaciones clínicas</vt:lpstr>
      <vt:lpstr>Manifestaciones clínicas</vt:lpstr>
      <vt:lpstr>Manifestaciones clínicas</vt:lpstr>
      <vt:lpstr>Manifestaciones clínicas</vt:lpstr>
      <vt:lpstr>Manifestaciones clínicas</vt:lpstr>
      <vt:lpstr>Manifestaciones clínicas</vt:lpstr>
      <vt:lpstr>Manifestaciones clínicas</vt:lpstr>
      <vt:lpstr>Manifestaciones clínicas</vt:lpstr>
      <vt:lpstr>Manifestaciones clínicas</vt:lpstr>
      <vt:lpstr>Manifestaciones clínicas</vt:lpstr>
      <vt:lpstr>Manifestaciones clínicas</vt:lpstr>
      <vt:lpstr>ENFERMEDAD DE GRAVES</vt:lpstr>
      <vt:lpstr>Fisiopatología</vt:lpstr>
      <vt:lpstr>La enfermedad de Graves se constituye fundamentalmente por dos componentes</vt:lpstr>
      <vt:lpstr>Oftalmopatía</vt:lpstr>
      <vt:lpstr>Oftalmopatía:</vt:lpstr>
      <vt:lpstr>Oftalmopatía:</vt:lpstr>
      <vt:lpstr>Presentación de PowerPoint</vt:lpstr>
      <vt:lpstr>Presentación de PowerPoint</vt:lpstr>
      <vt:lpstr>Presentación de PowerPoint</vt:lpstr>
      <vt:lpstr>Diagnóstico</vt:lpstr>
      <vt:lpstr>Determinación de Anticuerpos:</vt:lpstr>
      <vt:lpstr>Formación de Hormonas</vt:lpstr>
      <vt:lpstr>Presentación de PowerPoint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Presentación de PowerPoint</vt:lpstr>
      <vt:lpstr>                                                                                                                                                                                               </vt:lpstr>
      <vt:lpstr>                                                                                         </vt:lpstr>
      <vt:lpstr>Presentación de PowerPoint</vt:lpstr>
      <vt:lpstr>Presentación de PowerPoint</vt:lpstr>
      <vt:lpstr>                                                                                                                              </vt:lpstr>
      <vt:lpstr>Presentación de PowerPoint</vt:lpstr>
      <vt:lpstr>Presentación de PowerPoint</vt:lpstr>
      <vt:lpstr>Tratamiento farmacológico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Tratamiento con Iodo</vt:lpstr>
      <vt:lpstr>Tratamiento con Iodo</vt:lpstr>
      <vt:lpstr>Presentación de PowerPoint</vt:lpstr>
      <vt:lpstr>Tratamiento quirúrgico</vt:lpstr>
      <vt:lpstr>Tratamiento adyuvante</vt:lpstr>
      <vt:lpstr>Presentación de PowerPoint</vt:lpstr>
      <vt:lpstr>Presentación de PowerPoint</vt:lpstr>
      <vt:lpstr>Hipertiroidismo y Embarazo</vt:lpstr>
      <vt:lpstr>        Bocio Multinodular Tóxico             Adenoma Tóxico (Enf. de Plummer)</vt:lpstr>
      <vt:lpstr>        Bocio Multinodular Tóxico             Adenoma Tóxico (Enf. de Plummer)</vt:lpstr>
      <vt:lpstr>        Bocio Multinodular Tóxico             Adenoma Tóxico (Enf. de Plummer)</vt:lpstr>
      <vt:lpstr>        Bocio Multinodular Tóxico             Adenoma Tóxico (Enf. de Plummer)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Tirotoxicosis</dc:title>
  <dc:creator>Fer</dc:creator>
  <cp:lastModifiedBy>Escritorio Nieto</cp:lastModifiedBy>
  <cp:revision>103</cp:revision>
  <dcterms:created xsi:type="dcterms:W3CDTF">2013-09-13T00:26:46Z</dcterms:created>
  <dcterms:modified xsi:type="dcterms:W3CDTF">2018-07-02T22:23:34Z</dcterms:modified>
</cp:coreProperties>
</file>