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03"/>
  </p:notesMasterIdLst>
  <p:sldIdLst>
    <p:sldId id="280" r:id="rId2"/>
    <p:sldId id="282" r:id="rId3"/>
    <p:sldId id="281" r:id="rId4"/>
    <p:sldId id="283" r:id="rId5"/>
    <p:sldId id="284" r:id="rId6"/>
    <p:sldId id="470" r:id="rId7"/>
    <p:sldId id="471" r:id="rId8"/>
    <p:sldId id="472" r:id="rId9"/>
    <p:sldId id="473" r:id="rId10"/>
    <p:sldId id="474" r:id="rId11"/>
    <p:sldId id="285" r:id="rId12"/>
    <p:sldId id="286" r:id="rId13"/>
    <p:sldId id="288" r:id="rId14"/>
    <p:sldId id="289" r:id="rId15"/>
    <p:sldId id="290" r:id="rId16"/>
    <p:sldId id="291" r:id="rId17"/>
    <p:sldId id="306" r:id="rId18"/>
    <p:sldId id="315" r:id="rId19"/>
    <p:sldId id="434" r:id="rId20"/>
    <p:sldId id="307" r:id="rId21"/>
    <p:sldId id="395" r:id="rId22"/>
    <p:sldId id="475" r:id="rId23"/>
    <p:sldId id="293" r:id="rId24"/>
    <p:sldId id="294" r:id="rId25"/>
    <p:sldId id="287" r:id="rId26"/>
    <p:sldId id="296" r:id="rId27"/>
    <p:sldId id="302" r:id="rId28"/>
    <p:sldId id="292" r:id="rId29"/>
    <p:sldId id="301" r:id="rId30"/>
    <p:sldId id="303" r:id="rId31"/>
    <p:sldId id="304" r:id="rId32"/>
    <p:sldId id="411" r:id="rId33"/>
    <p:sldId id="295" r:id="rId34"/>
    <p:sldId id="438" r:id="rId35"/>
    <p:sldId id="310" r:id="rId36"/>
    <p:sldId id="467" r:id="rId37"/>
    <p:sldId id="405" r:id="rId38"/>
    <p:sldId id="430" r:id="rId39"/>
    <p:sldId id="476" r:id="rId40"/>
    <p:sldId id="333" r:id="rId41"/>
    <p:sldId id="460" r:id="rId42"/>
    <p:sldId id="464" r:id="rId43"/>
    <p:sldId id="334" r:id="rId44"/>
    <p:sldId id="335" r:id="rId45"/>
    <p:sldId id="336" r:id="rId46"/>
    <p:sldId id="337" r:id="rId47"/>
    <p:sldId id="338" r:id="rId48"/>
    <p:sldId id="339" r:id="rId49"/>
    <p:sldId id="340" r:id="rId50"/>
    <p:sldId id="341" r:id="rId51"/>
    <p:sldId id="342" r:id="rId52"/>
    <p:sldId id="428" r:id="rId53"/>
    <p:sldId id="439" r:id="rId54"/>
    <p:sldId id="412" r:id="rId55"/>
    <p:sldId id="468" r:id="rId56"/>
    <p:sldId id="413" r:id="rId57"/>
    <p:sldId id="440" r:id="rId58"/>
    <p:sldId id="469" r:id="rId59"/>
    <p:sldId id="444" r:id="rId60"/>
    <p:sldId id="445" r:id="rId61"/>
    <p:sldId id="446" r:id="rId62"/>
    <p:sldId id="447" r:id="rId63"/>
    <p:sldId id="453" r:id="rId64"/>
    <p:sldId id="462" r:id="rId65"/>
    <p:sldId id="448" r:id="rId66"/>
    <p:sldId id="450" r:id="rId67"/>
    <p:sldId id="451" r:id="rId68"/>
    <p:sldId id="449" r:id="rId69"/>
    <p:sldId id="461" r:id="rId70"/>
    <p:sldId id="455" r:id="rId71"/>
    <p:sldId id="452" r:id="rId72"/>
    <p:sldId id="454" r:id="rId73"/>
    <p:sldId id="356" r:id="rId74"/>
    <p:sldId id="406" r:id="rId75"/>
    <p:sldId id="456" r:id="rId76"/>
    <p:sldId id="360" r:id="rId77"/>
    <p:sldId id="465" r:id="rId78"/>
    <p:sldId id="415" r:id="rId79"/>
    <p:sldId id="441" r:id="rId80"/>
    <p:sldId id="443" r:id="rId81"/>
    <p:sldId id="458" r:id="rId82"/>
    <p:sldId id="459" r:id="rId83"/>
    <p:sldId id="442" r:id="rId84"/>
    <p:sldId id="457" r:id="rId85"/>
    <p:sldId id="396" r:id="rId86"/>
    <p:sldId id="414" r:id="rId87"/>
    <p:sldId id="466" r:id="rId88"/>
    <p:sldId id="312" r:id="rId89"/>
    <p:sldId id="344" r:id="rId90"/>
    <p:sldId id="389" r:id="rId91"/>
    <p:sldId id="390" r:id="rId92"/>
    <p:sldId id="431" r:id="rId93"/>
    <p:sldId id="433" r:id="rId94"/>
    <p:sldId id="394" r:id="rId95"/>
    <p:sldId id="432" r:id="rId96"/>
    <p:sldId id="463" r:id="rId97"/>
    <p:sldId id="297" r:id="rId98"/>
    <p:sldId id="298" r:id="rId99"/>
    <p:sldId id="299" r:id="rId100"/>
    <p:sldId id="300" r:id="rId101"/>
    <p:sldId id="305" r:id="rId10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Times New Roman" charset="0"/>
        <a:cs typeface="Times New Roman" charset="0"/>
      </a:defRPr>
    </a:lvl1pPr>
    <a:lvl2pPr marL="457200" algn="l" rtl="0" fontAlgn="base">
      <a:spcBef>
        <a:spcPct val="0"/>
      </a:spcBef>
      <a:spcAft>
        <a:spcPct val="0"/>
      </a:spcAft>
      <a:defRPr sz="2400" kern="1200">
        <a:solidFill>
          <a:schemeClr val="tx1"/>
        </a:solidFill>
        <a:latin typeface="Times New Roman" charset="0"/>
        <a:ea typeface="Times New Roman" charset="0"/>
        <a:cs typeface="Times New Roman" charset="0"/>
      </a:defRPr>
    </a:lvl2pPr>
    <a:lvl3pPr marL="914400" algn="l" rtl="0" fontAlgn="base">
      <a:spcBef>
        <a:spcPct val="0"/>
      </a:spcBef>
      <a:spcAft>
        <a:spcPct val="0"/>
      </a:spcAft>
      <a:defRPr sz="2400" kern="1200">
        <a:solidFill>
          <a:schemeClr val="tx1"/>
        </a:solidFill>
        <a:latin typeface="Times New Roman" charset="0"/>
        <a:ea typeface="Times New Roman" charset="0"/>
        <a:cs typeface="Times New Roman" charset="0"/>
      </a:defRPr>
    </a:lvl3pPr>
    <a:lvl4pPr marL="1371600" algn="l" rtl="0" fontAlgn="base">
      <a:spcBef>
        <a:spcPct val="0"/>
      </a:spcBef>
      <a:spcAft>
        <a:spcPct val="0"/>
      </a:spcAft>
      <a:defRPr sz="2400" kern="1200">
        <a:solidFill>
          <a:schemeClr val="tx1"/>
        </a:solidFill>
        <a:latin typeface="Times New Roman" charset="0"/>
        <a:ea typeface="Times New Roman" charset="0"/>
        <a:cs typeface="Times New Roman" charset="0"/>
      </a:defRPr>
    </a:lvl4pPr>
    <a:lvl5pPr marL="1828800" algn="l" rtl="0" fontAlgn="base">
      <a:spcBef>
        <a:spcPct val="0"/>
      </a:spcBef>
      <a:spcAft>
        <a:spcPct val="0"/>
      </a:spcAft>
      <a:defRPr sz="2400" kern="1200">
        <a:solidFill>
          <a:schemeClr val="tx1"/>
        </a:solidFill>
        <a:latin typeface="Times New Roman" charset="0"/>
        <a:ea typeface="Times New Roman" charset="0"/>
        <a:cs typeface="Times New Roman" charset="0"/>
      </a:defRPr>
    </a:lvl5pPr>
    <a:lvl6pPr marL="2286000" algn="l" defTabSz="914400" rtl="0" eaLnBrk="1" latinLnBrk="0" hangingPunct="1">
      <a:defRPr sz="2400" kern="1200">
        <a:solidFill>
          <a:schemeClr val="tx1"/>
        </a:solidFill>
        <a:latin typeface="Times New Roman" charset="0"/>
        <a:ea typeface="Times New Roman" charset="0"/>
        <a:cs typeface="Times New Roman" charset="0"/>
      </a:defRPr>
    </a:lvl6pPr>
    <a:lvl7pPr marL="2743200" algn="l" defTabSz="914400" rtl="0" eaLnBrk="1" latinLnBrk="0" hangingPunct="1">
      <a:defRPr sz="2400" kern="1200">
        <a:solidFill>
          <a:schemeClr val="tx1"/>
        </a:solidFill>
        <a:latin typeface="Times New Roman" charset="0"/>
        <a:ea typeface="Times New Roman" charset="0"/>
        <a:cs typeface="Times New Roman" charset="0"/>
      </a:defRPr>
    </a:lvl7pPr>
    <a:lvl8pPr marL="3200400" algn="l" defTabSz="914400" rtl="0" eaLnBrk="1" latinLnBrk="0" hangingPunct="1">
      <a:defRPr sz="2400" kern="1200">
        <a:solidFill>
          <a:schemeClr val="tx1"/>
        </a:solidFill>
        <a:latin typeface="Times New Roman" charset="0"/>
        <a:ea typeface="Times New Roman" charset="0"/>
        <a:cs typeface="Times New Roman" charset="0"/>
      </a:defRPr>
    </a:lvl8pPr>
    <a:lvl9pPr marL="3657600" algn="l" defTabSz="914400" rtl="0" eaLnBrk="1" latinLnBrk="0" hangingPunct="1">
      <a:defRPr sz="2400" kern="1200">
        <a:solidFill>
          <a:schemeClr val="tx1"/>
        </a:solidFill>
        <a:latin typeface="Times New Roman" charset="0"/>
        <a:ea typeface="Times New Roman" charset="0"/>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6"/>
    <p:restoredTop sz="90950"/>
  </p:normalViewPr>
  <p:slideViewPr>
    <p:cSldViewPr>
      <p:cViewPr>
        <p:scale>
          <a:sx n="120" d="100"/>
          <a:sy n="120" d="100"/>
        </p:scale>
        <p:origin x="976" y="152"/>
      </p:cViewPr>
      <p:guideLst>
        <p:guide orient="horz" pos="2160"/>
        <p:guide pos="2880"/>
      </p:guideLst>
    </p:cSldViewPr>
  </p:slideViewPr>
  <p:outlineViewPr>
    <p:cViewPr>
      <p:scale>
        <a:sx n="33" d="100"/>
        <a:sy n="33" d="100"/>
      </p:scale>
      <p:origin x="0" y="-4528"/>
    </p:cViewPr>
    <p:sldLst>
      <p:sld r:id="rId1" collapse="1"/>
    </p:sldLst>
  </p:outlineViewPr>
  <p:notesTextViewPr>
    <p:cViewPr>
      <p:scale>
        <a:sx n="100" d="100"/>
        <a:sy n="100" d="100"/>
      </p:scale>
      <p:origin x="0" y="0"/>
    </p:cViewPr>
  </p:notesTextViewPr>
  <p:sorterViewPr>
    <p:cViewPr>
      <p:scale>
        <a:sx n="90" d="100"/>
        <a:sy n="90" d="100"/>
      </p:scale>
      <p:origin x="0" y="7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jpe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jpe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jpe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jpe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jpe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jpe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jpe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2.jpe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jpe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jpe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s-ES" altLang="es-ES_tradnl"/>
          </a:p>
        </p:txBody>
      </p:sp>
      <p:sp>
        <p:nvSpPr>
          <p:cNvPr id="9011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s-ES" altLang="es-ES_tradnl"/>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01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p>
        </p:txBody>
      </p:sp>
      <p:sp>
        <p:nvSpPr>
          <p:cNvPr id="9011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s-ES" altLang="es-ES_tradnl"/>
          </a:p>
        </p:txBody>
      </p:sp>
      <p:sp>
        <p:nvSpPr>
          <p:cNvPr id="901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37437FC-CE4B-5546-A907-E08DB9442BC0}" type="slidenum">
              <a:rPr lang="es-ES" altLang="es-ES_tradnl"/>
              <a:pPr/>
              <a:t>‹Nr.›</a:t>
            </a:fld>
            <a:endParaRPr lang="es-ES" altLang="es-ES_tradnl"/>
          </a:p>
        </p:txBody>
      </p:sp>
    </p:spTree>
    <p:extLst>
      <p:ext uri="{BB962C8B-B14F-4D97-AF65-F5344CB8AC3E}">
        <p14:creationId xmlns:p14="http://schemas.microsoft.com/office/powerpoint/2010/main" val="10947834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Times New Roman" charset="0"/>
        <a:cs typeface="Times New Roman" charset="0"/>
      </a:defRPr>
    </a:lvl1pPr>
    <a:lvl2pPr marL="457200" algn="l" rtl="0" fontAlgn="base">
      <a:spcBef>
        <a:spcPct val="30000"/>
      </a:spcBef>
      <a:spcAft>
        <a:spcPct val="0"/>
      </a:spcAft>
      <a:defRPr kumimoji="1" sz="1200" kern="1200">
        <a:solidFill>
          <a:schemeClr val="tx1"/>
        </a:solidFill>
        <a:latin typeface="Times New Roman" charset="0"/>
        <a:ea typeface="Times New Roman" charset="0"/>
        <a:cs typeface="Times New Roman" charset="0"/>
      </a:defRPr>
    </a:lvl2pPr>
    <a:lvl3pPr marL="914400" algn="l" rtl="0" fontAlgn="base">
      <a:spcBef>
        <a:spcPct val="30000"/>
      </a:spcBef>
      <a:spcAft>
        <a:spcPct val="0"/>
      </a:spcAft>
      <a:defRPr kumimoji="1" sz="1200" kern="1200">
        <a:solidFill>
          <a:schemeClr val="tx1"/>
        </a:solidFill>
        <a:latin typeface="Times New Roman" charset="0"/>
        <a:ea typeface="Times New Roman" charset="0"/>
        <a:cs typeface="Times New Roman" charset="0"/>
      </a:defRPr>
    </a:lvl3pPr>
    <a:lvl4pPr marL="1371600" algn="l" rtl="0" fontAlgn="base">
      <a:spcBef>
        <a:spcPct val="30000"/>
      </a:spcBef>
      <a:spcAft>
        <a:spcPct val="0"/>
      </a:spcAft>
      <a:defRPr kumimoji="1" sz="1200" kern="1200">
        <a:solidFill>
          <a:schemeClr val="tx1"/>
        </a:solidFill>
        <a:latin typeface="Times New Roman" charset="0"/>
        <a:ea typeface="Times New Roman" charset="0"/>
        <a:cs typeface="Times New Roman" charset="0"/>
      </a:defRPr>
    </a:lvl4pPr>
    <a:lvl5pPr marL="1828800" algn="l" rtl="0" fontAlgn="base">
      <a:spcBef>
        <a:spcPct val="30000"/>
      </a:spcBef>
      <a:spcAft>
        <a:spcPct val="0"/>
      </a:spcAft>
      <a:defRPr kumimoji="1" sz="1200" kern="1200">
        <a:solidFill>
          <a:schemeClr val="tx1"/>
        </a:solidFill>
        <a:latin typeface="Times New Roman" charset="0"/>
        <a:ea typeface="Times New Roman" charset="0"/>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E1BB3-4F20-3A48-B860-38CF2B4C93AF}" type="slidenum">
              <a:rPr lang="es-ES" altLang="es-ES_tradnl"/>
              <a:pPr/>
              <a:t>18</a:t>
            </a:fld>
            <a:endParaRPr lang="es-ES" altLang="es-ES_tradnl"/>
          </a:p>
        </p:txBody>
      </p:sp>
      <p:sp>
        <p:nvSpPr>
          <p:cNvPr id="91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809625" y="4343400"/>
            <a:ext cx="5210175" cy="4114800"/>
          </a:xfrm>
          <a:prstGeom prst="rect">
            <a:avLst/>
          </a:prstGeom>
          <a:solidFill>
            <a:srgbClr val="FFFFFF"/>
          </a:solidFill>
          <a:ln>
            <a:solidFill>
              <a:srgbClr val="000000"/>
            </a:solidFill>
            <a:miter lim="800000"/>
            <a:headEnd/>
            <a:tailEnd/>
          </a:ln>
        </p:spPr>
        <p:txBody>
          <a:bodyPr/>
          <a:lstStyle/>
          <a:p>
            <a:r>
              <a:rPr lang="en-US" altLang="es-ES_tradnl"/>
              <a:t>An anticoagulation effect generally occurs within 24 hours after drug administration. Peak effect may be delayed 72–96 hrs. The effect may be more pronounced as effect of daily maintenance doses overlap.</a:t>
            </a:r>
          </a:p>
          <a:p>
            <a:r>
              <a:rPr lang="en-US" altLang="es-ES_tradnl"/>
              <a:t>These coagulation proteins are depleted at rates of their elimination half-lives. The anticoagulation effect is delayed until newly produced dysfunctional vitamin-K dependent clotting factors replace the existing normal ones as they are cleared from circulation.</a:t>
            </a:r>
          </a:p>
          <a:p>
            <a:r>
              <a:rPr lang="en-US" altLang="es-ES_tradnl"/>
              <a:t>Anticoagulants have no direct effect on established thrombus. The goal of therapy is to reduce extension of the formed clot and secondary complications.</a:t>
            </a:r>
          </a:p>
          <a:p>
            <a:endParaRPr lang="en-US" altLang="es-ES_tradnl"/>
          </a:p>
          <a:p>
            <a:pPr>
              <a:spcBef>
                <a:spcPct val="20000"/>
              </a:spcBef>
            </a:pPr>
            <a:r>
              <a:rPr lang="en-US" altLang="es-ES_tradnl"/>
              <a:t>Wittkowsky A. Warfarin pharmacology. In: Ansell J., Oertel L.&amp; Wittkowsky A, eds. Managing oral anticoagulation therapy. Gaithersburg: Aspen, 1997 pp 4B-1:1-3.</a:t>
            </a:r>
          </a:p>
          <a:p>
            <a:r>
              <a:rPr lang="en-US" altLang="es-ES_tradnl"/>
              <a:t>Coumadin</a:t>
            </a:r>
            <a:r>
              <a:rPr lang="en-US" altLang="es-ES_tradnl" baseline="30000"/>
              <a:t>®</a:t>
            </a:r>
            <a:r>
              <a:rPr lang="en-US" altLang="es-ES_tradnl"/>
              <a:t> (Warfarin Sodium Tablets, USP) Crystalline, Prescribing Information (1998), DuPont Pharmaceuticals Company.</a:t>
            </a:r>
          </a:p>
          <a:p>
            <a:endParaRPr lang="en-US" altLang="es-ES_tradnl"/>
          </a:p>
        </p:txBody>
      </p:sp>
    </p:spTree>
    <p:extLst>
      <p:ext uri="{BB962C8B-B14F-4D97-AF65-F5344CB8AC3E}">
        <p14:creationId xmlns:p14="http://schemas.microsoft.com/office/powerpoint/2010/main" val="38634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23CC8-001C-C840-B70A-CFBEB7A00BB5}" type="slidenum">
              <a:rPr lang="es-ES" altLang="es-ES_tradnl"/>
              <a:pPr/>
              <a:t>19</a:t>
            </a:fld>
            <a:endParaRPr lang="es-ES" altLang="es-ES_tradnl"/>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809625" y="4343400"/>
            <a:ext cx="5210175" cy="4114800"/>
          </a:xfrm>
        </p:spPr>
        <p:txBody>
          <a:bodyPr/>
          <a:lstStyle/>
          <a:p>
            <a:r>
              <a:rPr lang="en-US" altLang="es-ES_tradnl"/>
              <a:t>The model in this slide provides a simplified explanation for the antagonism of clotting factor biosynthesis by warfarin. The cyclic interconversion of vitamin K from its vitamin K epoxide (KO) back to its hydroquinone (KH</a:t>
            </a:r>
            <a:r>
              <a:rPr lang="en-US" altLang="es-ES_tradnl" baseline="-20000"/>
              <a:t>2</a:t>
            </a:r>
            <a:r>
              <a:rPr lang="en-US" altLang="es-ES_tradnl"/>
              <a:t>) form, which occurs under normal physiological and dietary conditions, is disrupted in the presence of pharmacologically effective doses of warfarin. This metabolic disruption of the cycle results in decreased availability of the active cofactor form of vitamin K, vitamin K hydroquinone (KH</a:t>
            </a:r>
            <a:r>
              <a:rPr lang="en-US" altLang="es-ES_tradnl" baseline="-20000"/>
              <a:t>2</a:t>
            </a:r>
            <a:r>
              <a:rPr lang="en-US" altLang="es-ES_tradnl"/>
              <a:t>). The result is decreased presence of </a:t>
            </a:r>
            <a:r>
              <a:rPr lang="en-US" altLang="es-ES_tradnl">
                <a:latin typeface="Symbol" charset="2"/>
              </a:rPr>
              <a:t>g</a:t>
            </a:r>
            <a:r>
              <a:rPr lang="en-US" altLang="es-ES_tradnl"/>
              <a:t>-carboxyglutamic acid in the vitamin K-dependent clotting factors. </a:t>
            </a:r>
          </a:p>
          <a:p>
            <a:r>
              <a:rPr lang="en-US" altLang="es-ES_tradnl"/>
              <a:t>Warfarin inhibits the enzymatic conversion (by reductases) of KO to its active cofactor form, KH</a:t>
            </a:r>
            <a:r>
              <a:rPr lang="en-US" altLang="es-ES_tradnl" baseline="-20000"/>
              <a:t>2</a:t>
            </a:r>
            <a:r>
              <a:rPr lang="en-US" altLang="es-ES_tradnl"/>
              <a:t>. This inhibition decreases the amount of KH</a:t>
            </a:r>
            <a:r>
              <a:rPr lang="en-US" altLang="es-ES_tradnl" baseline="-20000"/>
              <a:t>2</a:t>
            </a:r>
            <a:r>
              <a:rPr lang="en-US" altLang="es-ES_tradnl"/>
              <a:t> available to participate in the conversion of prothrombin to its biologically active form. In order for prothrombin to have normal biological activity, between 10-13 glutamic acid (glu) residues must be converted to </a:t>
            </a:r>
            <a:r>
              <a:rPr lang="en-US" altLang="es-ES_tradnl">
                <a:latin typeface="Symbol" charset="2"/>
              </a:rPr>
              <a:t>g</a:t>
            </a:r>
            <a:r>
              <a:rPr lang="en-US" altLang="es-ES_tradnl"/>
              <a:t>-carboxyglutamic acid (gla) residues. This reaction requires the addition of a second carboxyl group (-COOH) to glutamic acid residues.</a:t>
            </a:r>
          </a:p>
          <a:p>
            <a:endParaRPr lang="en-US" altLang="es-ES_tradnl"/>
          </a:p>
          <a:p>
            <a:pPr>
              <a:spcBef>
                <a:spcPct val="20000"/>
              </a:spcBef>
            </a:pPr>
            <a:r>
              <a:rPr lang="en-US" altLang="es-ES_tradnl"/>
              <a:t>Bovill EG, Mann KG, Lawson JH, Sadowski, J. Biochemistry of vitamin K: implications of warfarin therapy. In: Ezekowitz MD, ed. Systemic cardiac embolism. New York:Marcel Dekker, 1994 pp 31-54.</a:t>
            </a:r>
          </a:p>
          <a:p>
            <a:pPr>
              <a:spcBef>
                <a:spcPct val="20000"/>
              </a:spcBef>
            </a:pPr>
            <a:r>
              <a:rPr lang="en-US" altLang="es-ES_tradnl"/>
              <a:t>Hirsh J, Ginsberg JS, Marder VJ. Anticoagulant therapy with coumarin agents. In: Colman RW, Hirsh J, Marder VJ, Salzman EW, eds. Hemostasis and thrombosis, 3rd ed. Philadelphia: J.B. Lippincott, 1994 pp 1567-1581.</a:t>
            </a:r>
          </a:p>
        </p:txBody>
      </p:sp>
    </p:spTree>
    <p:extLst>
      <p:ext uri="{BB962C8B-B14F-4D97-AF65-F5344CB8AC3E}">
        <p14:creationId xmlns:p14="http://schemas.microsoft.com/office/powerpoint/2010/main" val="172424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6C4FF0-B990-9248-900A-0796EE9F37D0}" type="slidenum">
              <a:rPr lang="es-ES" altLang="es-ES_tradnl"/>
              <a:pPr/>
              <a:t>52</a:t>
            </a:fld>
            <a:endParaRPr lang="es-ES" altLang="es-ES_tradnl"/>
          </a:p>
        </p:txBody>
      </p:sp>
      <p:sp>
        <p:nvSpPr>
          <p:cNvPr id="207874" name="1 Marcador de imagen de diapositiva"/>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2 Marcador de notas"/>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s-ES" altLang="es-ES_tradnl"/>
          </a:p>
        </p:txBody>
      </p:sp>
      <p:sp>
        <p:nvSpPr>
          <p:cNvPr id="2078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fontAlgn="base">
              <a:spcBef>
                <a:spcPct val="0"/>
              </a:spcBef>
              <a:spcAft>
                <a:spcPct val="0"/>
              </a:spcAft>
              <a:defRPr sz="2400">
                <a:solidFill>
                  <a:schemeClr val="tx1"/>
                </a:solidFill>
                <a:latin typeface="Times New Roman" charset="0"/>
                <a:ea typeface="Times New Roman" charset="0"/>
                <a:cs typeface="Times New Roman" charset="0"/>
              </a:defRPr>
            </a:lvl6pPr>
            <a:lvl7pPr marL="2971800" indent="-228600" fontAlgn="base">
              <a:spcBef>
                <a:spcPct val="0"/>
              </a:spcBef>
              <a:spcAft>
                <a:spcPct val="0"/>
              </a:spcAft>
              <a:defRPr sz="2400">
                <a:solidFill>
                  <a:schemeClr val="tx1"/>
                </a:solidFill>
                <a:latin typeface="Times New Roman" charset="0"/>
                <a:ea typeface="Times New Roman" charset="0"/>
                <a:cs typeface="Times New Roman" charset="0"/>
              </a:defRPr>
            </a:lvl7pPr>
            <a:lvl8pPr marL="3429000" indent="-228600" fontAlgn="base">
              <a:spcBef>
                <a:spcPct val="0"/>
              </a:spcBef>
              <a:spcAft>
                <a:spcPct val="0"/>
              </a:spcAft>
              <a:defRPr sz="2400">
                <a:solidFill>
                  <a:schemeClr val="tx1"/>
                </a:solidFill>
                <a:latin typeface="Times New Roman" charset="0"/>
                <a:ea typeface="Times New Roman" charset="0"/>
                <a:cs typeface="Times New Roman" charset="0"/>
              </a:defRPr>
            </a:lvl8pPr>
            <a:lvl9pPr marL="3886200" indent="-228600" fontAlgn="base">
              <a:spcBef>
                <a:spcPct val="0"/>
              </a:spcBef>
              <a:spcAft>
                <a:spcPct val="0"/>
              </a:spcAft>
              <a:defRPr sz="2400">
                <a:solidFill>
                  <a:schemeClr val="tx1"/>
                </a:solidFill>
                <a:latin typeface="Times New Roman" charset="0"/>
                <a:ea typeface="Times New Roman" charset="0"/>
                <a:cs typeface="Times New Roman" charset="0"/>
              </a:defRPr>
            </a:lvl9pPr>
          </a:lstStyle>
          <a:p>
            <a:pPr algn="r"/>
            <a:fld id="{356FAE5C-1702-5E4E-9174-74A34C47987D}" type="slidenum">
              <a:rPr lang="es-ES" altLang="es-ES_tradnl" sz="1200">
                <a:latin typeface="Arial" charset="0"/>
              </a:rPr>
              <a:pPr algn="r"/>
              <a:t>52</a:t>
            </a:fld>
            <a:endParaRPr lang="es-ES" altLang="es-ES_tradnl" sz="1200">
              <a:latin typeface="Arial" charset="0"/>
            </a:endParaRPr>
          </a:p>
        </p:txBody>
      </p:sp>
    </p:spTree>
    <p:extLst>
      <p:ext uri="{BB962C8B-B14F-4D97-AF65-F5344CB8AC3E}">
        <p14:creationId xmlns:p14="http://schemas.microsoft.com/office/powerpoint/2010/main" val="148395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37437FC-CE4B-5546-A907-E08DB9442BC0}" type="slidenum">
              <a:rPr lang="es-ES" altLang="es-ES_tradnl" smtClean="0"/>
              <a:pPr/>
              <a:t>79</a:t>
            </a:fld>
            <a:endParaRPr lang="es-ES" altLang="es-ES_tradnl"/>
          </a:p>
        </p:txBody>
      </p:sp>
    </p:spTree>
    <p:extLst>
      <p:ext uri="{BB962C8B-B14F-4D97-AF65-F5344CB8AC3E}">
        <p14:creationId xmlns:p14="http://schemas.microsoft.com/office/powerpoint/2010/main" val="23341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082" name="Group 10"/>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3076" name="Arco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s-ES" altLang="es-ES_tradnl" noProof="0" smtClean="0"/>
              <a:t>Haga clic para modificar el estilo de título del patrón</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pPr lvl="0"/>
            <a:r>
              <a:rPr lang="es-ES" altLang="es-ES_tradnl" noProof="0" smtClean="0"/>
              <a:t>Haga clic para modificar el estilo de subtítulo del patrón</a:t>
            </a:r>
          </a:p>
        </p:txBody>
      </p:sp>
      <p:sp>
        <p:nvSpPr>
          <p:cNvPr id="3079" name="Rectangle 7"/>
          <p:cNvSpPr>
            <a:spLocks noGrp="1" noChangeArrowheads="1"/>
          </p:cNvSpPr>
          <p:nvPr>
            <p:ph type="dt" sz="quarter" idx="2"/>
          </p:nvPr>
        </p:nvSpPr>
        <p:spPr/>
        <p:txBody>
          <a:bodyPr/>
          <a:lstStyle>
            <a:lvl1pPr>
              <a:defRPr/>
            </a:lvl1pPr>
          </a:lstStyle>
          <a:p>
            <a:endParaRPr lang="es-ES" altLang="es-ES_tradnl"/>
          </a:p>
        </p:txBody>
      </p:sp>
      <p:sp>
        <p:nvSpPr>
          <p:cNvPr id="3080" name="Rectangle 8"/>
          <p:cNvSpPr>
            <a:spLocks noGrp="1" noChangeArrowheads="1"/>
          </p:cNvSpPr>
          <p:nvPr>
            <p:ph type="ftr" sz="quarter" idx="3"/>
          </p:nvPr>
        </p:nvSpPr>
        <p:spPr/>
        <p:txBody>
          <a:bodyPr/>
          <a:lstStyle>
            <a:lvl1pPr>
              <a:defRPr/>
            </a:lvl1pPr>
          </a:lstStyle>
          <a:p>
            <a:endParaRPr lang="es-ES" altLang="es-ES_tradnl"/>
          </a:p>
        </p:txBody>
      </p:sp>
      <p:sp>
        <p:nvSpPr>
          <p:cNvPr id="3081" name="Rectangle 9"/>
          <p:cNvSpPr>
            <a:spLocks noGrp="1" noChangeArrowheads="1"/>
          </p:cNvSpPr>
          <p:nvPr>
            <p:ph type="sldNum" sz="quarter" idx="4"/>
          </p:nvPr>
        </p:nvSpPr>
        <p:spPr/>
        <p:txBody>
          <a:bodyPr/>
          <a:lstStyle>
            <a:lvl1pPr>
              <a:defRPr/>
            </a:lvl1pPr>
          </a:lstStyle>
          <a:p>
            <a:fld id="{276A7061-6800-904C-867E-39EB5AC22397}" type="slidenum">
              <a:rPr lang="es-ES" altLang="es-ES_tradnl"/>
              <a:pPr/>
              <a:t>‹Nr.›</a:t>
            </a:fld>
            <a:endParaRPr lang="es-ES" alt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ltLang="es-ES_tradnl"/>
          </a:p>
        </p:txBody>
      </p:sp>
      <p:sp>
        <p:nvSpPr>
          <p:cNvPr id="5" name="Marcador de pie de página 4"/>
          <p:cNvSpPr>
            <a:spLocks noGrp="1"/>
          </p:cNvSpPr>
          <p:nvPr>
            <p:ph type="ftr" sz="quarter" idx="11"/>
          </p:nvPr>
        </p:nvSpPr>
        <p:spPr/>
        <p:txBody>
          <a:bodyPr/>
          <a:lstStyle>
            <a:lvl1pPr>
              <a:defRPr/>
            </a:lvl1pPr>
          </a:lstStyle>
          <a:p>
            <a:endParaRPr lang="es-ES" altLang="es-ES_tradnl"/>
          </a:p>
        </p:txBody>
      </p:sp>
      <p:sp>
        <p:nvSpPr>
          <p:cNvPr id="6" name="Marcador de número de diapositiva 5"/>
          <p:cNvSpPr>
            <a:spLocks noGrp="1"/>
          </p:cNvSpPr>
          <p:nvPr>
            <p:ph type="sldNum" sz="quarter" idx="12"/>
          </p:nvPr>
        </p:nvSpPr>
        <p:spPr/>
        <p:txBody>
          <a:bodyPr/>
          <a:lstStyle>
            <a:lvl1pPr>
              <a:defRPr/>
            </a:lvl1pPr>
          </a:lstStyle>
          <a:p>
            <a:fld id="{6B38436D-EF32-C941-B103-F912AAB1EA6B}" type="slidenum">
              <a:rPr lang="es-ES" altLang="es-ES_tradnl"/>
              <a:pPr/>
              <a:t>‹Nr.›</a:t>
            </a:fld>
            <a:endParaRPr lang="es-ES" altLang="es-ES_tradnl"/>
          </a:p>
        </p:txBody>
      </p:sp>
    </p:spTree>
    <p:extLst>
      <p:ext uri="{BB962C8B-B14F-4D97-AF65-F5344CB8AC3E}">
        <p14:creationId xmlns:p14="http://schemas.microsoft.com/office/powerpoint/2010/main" val="107613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smtClean="0"/>
              <a:t>Clic para editar título</a:t>
            </a:r>
            <a:endParaRPr lang="es-ES_tradnl"/>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ltLang="es-ES_tradnl"/>
          </a:p>
        </p:txBody>
      </p:sp>
      <p:sp>
        <p:nvSpPr>
          <p:cNvPr id="5" name="Marcador de pie de página 4"/>
          <p:cNvSpPr>
            <a:spLocks noGrp="1"/>
          </p:cNvSpPr>
          <p:nvPr>
            <p:ph type="ftr" sz="quarter" idx="11"/>
          </p:nvPr>
        </p:nvSpPr>
        <p:spPr/>
        <p:txBody>
          <a:bodyPr/>
          <a:lstStyle>
            <a:lvl1pPr>
              <a:defRPr/>
            </a:lvl1pPr>
          </a:lstStyle>
          <a:p>
            <a:endParaRPr lang="es-ES" altLang="es-ES_tradnl"/>
          </a:p>
        </p:txBody>
      </p:sp>
      <p:sp>
        <p:nvSpPr>
          <p:cNvPr id="6" name="Marcador de número de diapositiva 5"/>
          <p:cNvSpPr>
            <a:spLocks noGrp="1"/>
          </p:cNvSpPr>
          <p:nvPr>
            <p:ph type="sldNum" sz="quarter" idx="12"/>
          </p:nvPr>
        </p:nvSpPr>
        <p:spPr/>
        <p:txBody>
          <a:bodyPr/>
          <a:lstStyle>
            <a:lvl1pPr>
              <a:defRPr/>
            </a:lvl1pPr>
          </a:lstStyle>
          <a:p>
            <a:fld id="{86422265-D007-304B-9226-2361643DDD36}" type="slidenum">
              <a:rPr lang="es-ES" altLang="es-ES_tradnl"/>
              <a:pPr/>
              <a:t>‹Nr.›</a:t>
            </a:fld>
            <a:endParaRPr lang="es-ES" altLang="es-ES_tradnl"/>
          </a:p>
        </p:txBody>
      </p:sp>
    </p:spTree>
    <p:extLst>
      <p:ext uri="{BB962C8B-B14F-4D97-AF65-F5344CB8AC3E}">
        <p14:creationId xmlns:p14="http://schemas.microsoft.com/office/powerpoint/2010/main" val="45442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ltLang="es-ES_tradnl"/>
          </a:p>
        </p:txBody>
      </p:sp>
      <p:sp>
        <p:nvSpPr>
          <p:cNvPr id="5" name="Marcador de pie de página 4"/>
          <p:cNvSpPr>
            <a:spLocks noGrp="1"/>
          </p:cNvSpPr>
          <p:nvPr>
            <p:ph type="ftr" sz="quarter" idx="11"/>
          </p:nvPr>
        </p:nvSpPr>
        <p:spPr/>
        <p:txBody>
          <a:bodyPr/>
          <a:lstStyle>
            <a:lvl1pPr>
              <a:defRPr/>
            </a:lvl1pPr>
          </a:lstStyle>
          <a:p>
            <a:endParaRPr lang="es-ES" altLang="es-ES_tradnl"/>
          </a:p>
        </p:txBody>
      </p:sp>
      <p:sp>
        <p:nvSpPr>
          <p:cNvPr id="6" name="Marcador de número de diapositiva 5"/>
          <p:cNvSpPr>
            <a:spLocks noGrp="1"/>
          </p:cNvSpPr>
          <p:nvPr>
            <p:ph type="sldNum" sz="quarter" idx="12"/>
          </p:nvPr>
        </p:nvSpPr>
        <p:spPr/>
        <p:txBody>
          <a:bodyPr/>
          <a:lstStyle>
            <a:lvl1pPr>
              <a:defRPr/>
            </a:lvl1pPr>
          </a:lstStyle>
          <a:p>
            <a:fld id="{CBE52346-E470-5D40-A654-1EDF4D31EAC8}" type="slidenum">
              <a:rPr lang="es-ES" altLang="es-ES_tradnl"/>
              <a:pPr/>
              <a:t>‹Nr.›</a:t>
            </a:fld>
            <a:endParaRPr lang="es-ES" altLang="es-ES_tradnl"/>
          </a:p>
        </p:txBody>
      </p:sp>
    </p:spTree>
    <p:extLst>
      <p:ext uri="{BB962C8B-B14F-4D97-AF65-F5344CB8AC3E}">
        <p14:creationId xmlns:p14="http://schemas.microsoft.com/office/powerpoint/2010/main" val="211417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Clic para editar título</a:t>
            </a:r>
            <a:endParaRPr lang="es-ES_tradnl"/>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ltLang="es-ES_tradnl"/>
          </a:p>
        </p:txBody>
      </p:sp>
      <p:sp>
        <p:nvSpPr>
          <p:cNvPr id="5" name="Marcador de pie de página 4"/>
          <p:cNvSpPr>
            <a:spLocks noGrp="1"/>
          </p:cNvSpPr>
          <p:nvPr>
            <p:ph type="ftr" sz="quarter" idx="11"/>
          </p:nvPr>
        </p:nvSpPr>
        <p:spPr/>
        <p:txBody>
          <a:bodyPr/>
          <a:lstStyle>
            <a:lvl1pPr>
              <a:defRPr/>
            </a:lvl1pPr>
          </a:lstStyle>
          <a:p>
            <a:endParaRPr lang="es-ES" altLang="es-ES_tradnl"/>
          </a:p>
        </p:txBody>
      </p:sp>
      <p:sp>
        <p:nvSpPr>
          <p:cNvPr id="6" name="Marcador de número de diapositiva 5"/>
          <p:cNvSpPr>
            <a:spLocks noGrp="1"/>
          </p:cNvSpPr>
          <p:nvPr>
            <p:ph type="sldNum" sz="quarter" idx="12"/>
          </p:nvPr>
        </p:nvSpPr>
        <p:spPr/>
        <p:txBody>
          <a:bodyPr/>
          <a:lstStyle>
            <a:lvl1pPr>
              <a:defRPr/>
            </a:lvl1pPr>
          </a:lstStyle>
          <a:p>
            <a:fld id="{45904EE8-FE9E-7B4E-8B7E-7C393EE794C5}" type="slidenum">
              <a:rPr lang="es-ES" altLang="es-ES_tradnl"/>
              <a:pPr/>
              <a:t>‹Nr.›</a:t>
            </a:fld>
            <a:endParaRPr lang="es-ES" altLang="es-ES_tradnl"/>
          </a:p>
        </p:txBody>
      </p:sp>
    </p:spTree>
    <p:extLst>
      <p:ext uri="{BB962C8B-B14F-4D97-AF65-F5344CB8AC3E}">
        <p14:creationId xmlns:p14="http://schemas.microsoft.com/office/powerpoint/2010/main" val="70150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lvl1pPr>
              <a:defRPr/>
            </a:lvl1pPr>
          </a:lstStyle>
          <a:p>
            <a:endParaRPr lang="es-ES" altLang="es-ES_tradnl"/>
          </a:p>
        </p:txBody>
      </p:sp>
      <p:sp>
        <p:nvSpPr>
          <p:cNvPr id="6" name="Marcador de pie de página 5"/>
          <p:cNvSpPr>
            <a:spLocks noGrp="1"/>
          </p:cNvSpPr>
          <p:nvPr>
            <p:ph type="ftr" sz="quarter" idx="11"/>
          </p:nvPr>
        </p:nvSpPr>
        <p:spPr/>
        <p:txBody>
          <a:bodyPr/>
          <a:lstStyle>
            <a:lvl1pPr>
              <a:defRPr/>
            </a:lvl1pPr>
          </a:lstStyle>
          <a:p>
            <a:endParaRPr lang="es-ES" altLang="es-ES_tradnl"/>
          </a:p>
        </p:txBody>
      </p:sp>
      <p:sp>
        <p:nvSpPr>
          <p:cNvPr id="7" name="Marcador de número de diapositiva 6"/>
          <p:cNvSpPr>
            <a:spLocks noGrp="1"/>
          </p:cNvSpPr>
          <p:nvPr>
            <p:ph type="sldNum" sz="quarter" idx="12"/>
          </p:nvPr>
        </p:nvSpPr>
        <p:spPr/>
        <p:txBody>
          <a:bodyPr/>
          <a:lstStyle>
            <a:lvl1pPr>
              <a:defRPr/>
            </a:lvl1pPr>
          </a:lstStyle>
          <a:p>
            <a:fld id="{F38F40A8-8B96-3240-B523-1875B8BB9F8D}" type="slidenum">
              <a:rPr lang="es-ES" altLang="es-ES_tradnl"/>
              <a:pPr/>
              <a:t>‹Nr.›</a:t>
            </a:fld>
            <a:endParaRPr lang="es-ES" altLang="es-ES_tradnl"/>
          </a:p>
        </p:txBody>
      </p:sp>
    </p:spTree>
    <p:extLst>
      <p:ext uri="{BB962C8B-B14F-4D97-AF65-F5344CB8AC3E}">
        <p14:creationId xmlns:p14="http://schemas.microsoft.com/office/powerpoint/2010/main" val="56075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Clic para editar título</a:t>
            </a:r>
            <a:endParaRPr lang="es-ES_tradnl"/>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lvl1pPr>
              <a:defRPr/>
            </a:lvl1pPr>
          </a:lstStyle>
          <a:p>
            <a:endParaRPr lang="es-ES" altLang="es-ES_tradnl"/>
          </a:p>
        </p:txBody>
      </p:sp>
      <p:sp>
        <p:nvSpPr>
          <p:cNvPr id="8" name="Marcador de pie de página 7"/>
          <p:cNvSpPr>
            <a:spLocks noGrp="1"/>
          </p:cNvSpPr>
          <p:nvPr>
            <p:ph type="ftr" sz="quarter" idx="11"/>
          </p:nvPr>
        </p:nvSpPr>
        <p:spPr/>
        <p:txBody>
          <a:bodyPr/>
          <a:lstStyle>
            <a:lvl1pPr>
              <a:defRPr/>
            </a:lvl1pPr>
          </a:lstStyle>
          <a:p>
            <a:endParaRPr lang="es-ES" altLang="es-ES_tradnl"/>
          </a:p>
        </p:txBody>
      </p:sp>
      <p:sp>
        <p:nvSpPr>
          <p:cNvPr id="9" name="Marcador de número de diapositiva 8"/>
          <p:cNvSpPr>
            <a:spLocks noGrp="1"/>
          </p:cNvSpPr>
          <p:nvPr>
            <p:ph type="sldNum" sz="quarter" idx="12"/>
          </p:nvPr>
        </p:nvSpPr>
        <p:spPr/>
        <p:txBody>
          <a:bodyPr/>
          <a:lstStyle>
            <a:lvl1pPr>
              <a:defRPr/>
            </a:lvl1pPr>
          </a:lstStyle>
          <a:p>
            <a:fld id="{8E4E66C7-34D4-4D4C-84F6-90A39DB06F10}" type="slidenum">
              <a:rPr lang="es-ES" altLang="es-ES_tradnl"/>
              <a:pPr/>
              <a:t>‹Nr.›</a:t>
            </a:fld>
            <a:endParaRPr lang="es-ES" altLang="es-ES_tradnl"/>
          </a:p>
        </p:txBody>
      </p:sp>
    </p:spTree>
    <p:extLst>
      <p:ext uri="{BB962C8B-B14F-4D97-AF65-F5344CB8AC3E}">
        <p14:creationId xmlns:p14="http://schemas.microsoft.com/office/powerpoint/2010/main" val="152158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fecha 2"/>
          <p:cNvSpPr>
            <a:spLocks noGrp="1"/>
          </p:cNvSpPr>
          <p:nvPr>
            <p:ph type="dt" sz="half" idx="10"/>
          </p:nvPr>
        </p:nvSpPr>
        <p:spPr/>
        <p:txBody>
          <a:bodyPr/>
          <a:lstStyle>
            <a:lvl1pPr>
              <a:defRPr/>
            </a:lvl1pPr>
          </a:lstStyle>
          <a:p>
            <a:endParaRPr lang="es-ES" altLang="es-ES_tradnl"/>
          </a:p>
        </p:txBody>
      </p:sp>
      <p:sp>
        <p:nvSpPr>
          <p:cNvPr id="4" name="Marcador de pie de página 3"/>
          <p:cNvSpPr>
            <a:spLocks noGrp="1"/>
          </p:cNvSpPr>
          <p:nvPr>
            <p:ph type="ftr" sz="quarter" idx="11"/>
          </p:nvPr>
        </p:nvSpPr>
        <p:spPr/>
        <p:txBody>
          <a:bodyPr/>
          <a:lstStyle>
            <a:lvl1pPr>
              <a:defRPr/>
            </a:lvl1pPr>
          </a:lstStyle>
          <a:p>
            <a:endParaRPr lang="es-ES" altLang="es-ES_tradnl"/>
          </a:p>
        </p:txBody>
      </p:sp>
      <p:sp>
        <p:nvSpPr>
          <p:cNvPr id="5" name="Marcador de número de diapositiva 4"/>
          <p:cNvSpPr>
            <a:spLocks noGrp="1"/>
          </p:cNvSpPr>
          <p:nvPr>
            <p:ph type="sldNum" sz="quarter" idx="12"/>
          </p:nvPr>
        </p:nvSpPr>
        <p:spPr/>
        <p:txBody>
          <a:bodyPr/>
          <a:lstStyle>
            <a:lvl1pPr>
              <a:defRPr/>
            </a:lvl1pPr>
          </a:lstStyle>
          <a:p>
            <a:fld id="{DE52D56E-DD88-7149-A764-7431526EC9E3}" type="slidenum">
              <a:rPr lang="es-ES" altLang="es-ES_tradnl"/>
              <a:pPr/>
              <a:t>‹Nr.›</a:t>
            </a:fld>
            <a:endParaRPr lang="es-ES" altLang="es-ES_tradnl"/>
          </a:p>
        </p:txBody>
      </p:sp>
    </p:spTree>
    <p:extLst>
      <p:ext uri="{BB962C8B-B14F-4D97-AF65-F5344CB8AC3E}">
        <p14:creationId xmlns:p14="http://schemas.microsoft.com/office/powerpoint/2010/main" val="97564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ES_tradnl"/>
          </a:p>
        </p:txBody>
      </p:sp>
      <p:sp>
        <p:nvSpPr>
          <p:cNvPr id="3" name="Marcador de pie de página 2"/>
          <p:cNvSpPr>
            <a:spLocks noGrp="1"/>
          </p:cNvSpPr>
          <p:nvPr>
            <p:ph type="ftr" sz="quarter" idx="11"/>
          </p:nvPr>
        </p:nvSpPr>
        <p:spPr/>
        <p:txBody>
          <a:bodyPr/>
          <a:lstStyle>
            <a:lvl1pPr>
              <a:defRPr/>
            </a:lvl1pPr>
          </a:lstStyle>
          <a:p>
            <a:endParaRPr lang="es-ES" altLang="es-ES_tradnl"/>
          </a:p>
        </p:txBody>
      </p:sp>
      <p:sp>
        <p:nvSpPr>
          <p:cNvPr id="4" name="Marcador de número de diapositiva 3"/>
          <p:cNvSpPr>
            <a:spLocks noGrp="1"/>
          </p:cNvSpPr>
          <p:nvPr>
            <p:ph type="sldNum" sz="quarter" idx="12"/>
          </p:nvPr>
        </p:nvSpPr>
        <p:spPr/>
        <p:txBody>
          <a:bodyPr/>
          <a:lstStyle>
            <a:lvl1pPr>
              <a:defRPr/>
            </a:lvl1pPr>
          </a:lstStyle>
          <a:p>
            <a:fld id="{5525645E-FD7A-5B4D-9355-A0C1CD614481}" type="slidenum">
              <a:rPr lang="es-ES" altLang="es-ES_tradnl"/>
              <a:pPr/>
              <a:t>‹Nr.›</a:t>
            </a:fld>
            <a:endParaRPr lang="es-ES" altLang="es-ES_tradnl"/>
          </a:p>
        </p:txBody>
      </p:sp>
    </p:spTree>
    <p:extLst>
      <p:ext uri="{BB962C8B-B14F-4D97-AF65-F5344CB8AC3E}">
        <p14:creationId xmlns:p14="http://schemas.microsoft.com/office/powerpoint/2010/main" val="155265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Clic para editar título</a:t>
            </a:r>
            <a:endParaRPr lang="es-ES_tradnl"/>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ES_tradnl"/>
          </a:p>
        </p:txBody>
      </p:sp>
      <p:sp>
        <p:nvSpPr>
          <p:cNvPr id="6" name="Marcador de pie de página 5"/>
          <p:cNvSpPr>
            <a:spLocks noGrp="1"/>
          </p:cNvSpPr>
          <p:nvPr>
            <p:ph type="ftr" sz="quarter" idx="11"/>
          </p:nvPr>
        </p:nvSpPr>
        <p:spPr/>
        <p:txBody>
          <a:bodyPr/>
          <a:lstStyle>
            <a:lvl1pPr>
              <a:defRPr/>
            </a:lvl1pPr>
          </a:lstStyle>
          <a:p>
            <a:endParaRPr lang="es-ES" altLang="es-ES_tradnl"/>
          </a:p>
        </p:txBody>
      </p:sp>
      <p:sp>
        <p:nvSpPr>
          <p:cNvPr id="7" name="Marcador de número de diapositiva 6"/>
          <p:cNvSpPr>
            <a:spLocks noGrp="1"/>
          </p:cNvSpPr>
          <p:nvPr>
            <p:ph type="sldNum" sz="quarter" idx="12"/>
          </p:nvPr>
        </p:nvSpPr>
        <p:spPr/>
        <p:txBody>
          <a:bodyPr/>
          <a:lstStyle>
            <a:lvl1pPr>
              <a:defRPr/>
            </a:lvl1pPr>
          </a:lstStyle>
          <a:p>
            <a:fld id="{14CDD6A2-CA5D-6840-90CE-8F856E747E0F}" type="slidenum">
              <a:rPr lang="es-ES" altLang="es-ES_tradnl"/>
              <a:pPr/>
              <a:t>‹Nr.›</a:t>
            </a:fld>
            <a:endParaRPr lang="es-ES" altLang="es-ES_tradnl"/>
          </a:p>
        </p:txBody>
      </p:sp>
    </p:spTree>
    <p:extLst>
      <p:ext uri="{BB962C8B-B14F-4D97-AF65-F5344CB8AC3E}">
        <p14:creationId xmlns:p14="http://schemas.microsoft.com/office/powerpoint/2010/main" val="146316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Clic para editar título</a:t>
            </a:r>
            <a:endParaRPr lang="es-ES_tradnl"/>
          </a:p>
        </p:txBody>
      </p:sp>
      <p:sp>
        <p:nvSpPr>
          <p:cNvPr id="3" name="Marcador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ES_tradnl"/>
          </a:p>
        </p:txBody>
      </p:sp>
      <p:sp>
        <p:nvSpPr>
          <p:cNvPr id="6" name="Marcador de pie de página 5"/>
          <p:cNvSpPr>
            <a:spLocks noGrp="1"/>
          </p:cNvSpPr>
          <p:nvPr>
            <p:ph type="ftr" sz="quarter" idx="11"/>
          </p:nvPr>
        </p:nvSpPr>
        <p:spPr/>
        <p:txBody>
          <a:bodyPr/>
          <a:lstStyle>
            <a:lvl1pPr>
              <a:defRPr/>
            </a:lvl1pPr>
          </a:lstStyle>
          <a:p>
            <a:endParaRPr lang="es-ES" altLang="es-ES_tradnl"/>
          </a:p>
        </p:txBody>
      </p:sp>
      <p:sp>
        <p:nvSpPr>
          <p:cNvPr id="7" name="Marcador de número de diapositiva 6"/>
          <p:cNvSpPr>
            <a:spLocks noGrp="1"/>
          </p:cNvSpPr>
          <p:nvPr>
            <p:ph type="sldNum" sz="quarter" idx="12"/>
          </p:nvPr>
        </p:nvSpPr>
        <p:spPr/>
        <p:txBody>
          <a:bodyPr/>
          <a:lstStyle>
            <a:lvl1pPr>
              <a:defRPr/>
            </a:lvl1pPr>
          </a:lstStyle>
          <a:p>
            <a:fld id="{FE53EFAF-07F5-D740-BBCC-1A0AA09FED2E}" type="slidenum">
              <a:rPr lang="es-ES" altLang="es-ES_tradnl"/>
              <a:pPr/>
              <a:t>‹Nr.›</a:t>
            </a:fld>
            <a:endParaRPr lang="es-ES" altLang="es-ES_tradnl"/>
          </a:p>
        </p:txBody>
      </p:sp>
    </p:spTree>
    <p:extLst>
      <p:ext uri="{BB962C8B-B14F-4D97-AF65-F5344CB8AC3E}">
        <p14:creationId xmlns:p14="http://schemas.microsoft.com/office/powerpoint/2010/main" val="5135843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8"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2052" name="Arco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s-ES" altLang="es-ES_tradnl"/>
              <a:t>Haga clic para modificar el estilo de título del patrón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defRPr sz="1400"/>
            </a:lvl1pPr>
          </a:lstStyle>
          <a:p>
            <a:endParaRPr lang="es-ES" altLang="es-ES_tradnl"/>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a:defRPr sz="1400"/>
            </a:lvl1pPr>
          </a:lstStyle>
          <a:p>
            <a:endParaRPr lang="es-ES" altLang="es-ES_tradnl"/>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a:defRPr sz="1400"/>
            </a:lvl1pPr>
          </a:lstStyle>
          <a:p>
            <a:fld id="{4309906B-8EC4-0148-B268-4B9296C647FA}" type="slidenum">
              <a:rPr lang="es-ES" altLang="es-ES_tradnl"/>
              <a:pPr/>
              <a:t>‹Nr.›</a:t>
            </a:fld>
            <a:endParaRPr lang="es-ES" altLang="es-ES_tradnl"/>
          </a:p>
        </p:txBody>
      </p:sp>
      <p:sp>
        <p:nvSpPr>
          <p:cNvPr id="2059" name="Rectangle 1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9pPr>
    </p:titleStyle>
    <p:bodyStyle>
      <a:lvl1pPr marL="342900" indent="-342900" algn="l" rtl="0" fontAlgn="base">
        <a:spcBef>
          <a:spcPct val="20000"/>
        </a:spcBef>
        <a:spcAft>
          <a:spcPct val="0"/>
        </a:spcAft>
        <a:buClr>
          <a:schemeClr val="accent2"/>
        </a:buClr>
        <a:buSzPct val="80000"/>
        <a:buFont typeface="Wingdings"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101.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8.png"/><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5.jp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4.jpe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0.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1.jpe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2.pn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3.jpe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4.png"/><Relationship Id="rId5" Type="http://schemas.openxmlformats.org/officeDocument/2006/relationships/image" Target="../media/image5.jp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7.jpe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29.png"/><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0.png"/><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1.png"/><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tiff"/></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png"/><Relationship Id="rId9"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3.jpeg"/><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4.jpeg"/><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5.png"/><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6.jpe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7.png"/><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8.jpeg"/><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tiff"/></Relationships>
</file>

<file path=ppt/slides/_rels/slide56.xml.rels><?xml version="1.0" encoding="UTF-8" standalone="yes"?>
<Relationships xmlns="http://schemas.openxmlformats.org/package/2006/relationships"><Relationship Id="rId11" Type="http://schemas.openxmlformats.org/officeDocument/2006/relationships/image" Target="../media/image58.tiff"/><Relationship Id="rId12" Type="http://schemas.openxmlformats.org/officeDocument/2006/relationships/image" Target="../media/image59.jpg"/><Relationship Id="rId1" Type="http://schemas.openxmlformats.org/officeDocument/2006/relationships/slideLayout" Target="../slideLayouts/slideLayout7.xml"/><Relationship Id="rId2" Type="http://schemas.openxmlformats.org/officeDocument/2006/relationships/image" Target="../media/image49.tiff"/><Relationship Id="rId3" Type="http://schemas.openxmlformats.org/officeDocument/2006/relationships/image" Target="../media/image50.tiff"/><Relationship Id="rId4" Type="http://schemas.openxmlformats.org/officeDocument/2006/relationships/image" Target="../media/image51.png"/><Relationship Id="rId5" Type="http://schemas.openxmlformats.org/officeDocument/2006/relationships/image" Target="../media/image52.tiff"/><Relationship Id="rId6" Type="http://schemas.openxmlformats.org/officeDocument/2006/relationships/image" Target="../media/image53.tiff"/><Relationship Id="rId7" Type="http://schemas.openxmlformats.org/officeDocument/2006/relationships/image" Target="../media/image54.tiff"/><Relationship Id="rId8" Type="http://schemas.openxmlformats.org/officeDocument/2006/relationships/image" Target="../media/image55.tiff"/><Relationship Id="rId9" Type="http://schemas.openxmlformats.org/officeDocument/2006/relationships/image" Target="../media/image56.png"/><Relationship Id="rId10" Type="http://schemas.openxmlformats.org/officeDocument/2006/relationships/image" Target="../media/image57.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4.png"/><Relationship Id="rId5" Type="http://schemas.openxmlformats.org/officeDocument/2006/relationships/image" Target="../media/image3.png"/><Relationship Id="rId6" Type="http://schemas.openxmlformats.org/officeDocument/2006/relationships/image" Target="../media/image65.jpg"/><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6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tiff"/><Relationship Id="rId1" Type="http://schemas.openxmlformats.org/officeDocument/2006/relationships/slideLayout" Target="../slideLayouts/slideLayout7.xml"/><Relationship Id="rId2" Type="http://schemas.openxmlformats.org/officeDocument/2006/relationships/image" Target="../media/image55.tif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0.png"/><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1.jpeg"/><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2.jpeg"/><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3.png"/><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4.jpeg"/><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5.png"/><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6.png"/><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007448" y="1066893"/>
            <a:ext cx="7162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5400" b="1" dirty="0">
                <a:solidFill>
                  <a:schemeClr val="folHlink"/>
                </a:solidFill>
              </a:rPr>
              <a:t>LABORATORIO BASICO </a:t>
            </a:r>
          </a:p>
          <a:p>
            <a:pPr algn="ctr"/>
            <a:r>
              <a:rPr lang="es-AR" altLang="es-ES_tradnl" sz="5400" b="1" dirty="0">
                <a:solidFill>
                  <a:schemeClr val="folHlink"/>
                </a:solidFill>
              </a:rPr>
              <a:t>EN </a:t>
            </a:r>
          </a:p>
          <a:p>
            <a:pPr algn="ctr"/>
            <a:r>
              <a:rPr lang="es-AR" altLang="es-ES_tradnl" sz="5400" b="1" dirty="0">
                <a:solidFill>
                  <a:schemeClr val="folHlink"/>
                </a:solidFill>
              </a:rPr>
              <a:t>HEMOSTASIA</a:t>
            </a:r>
            <a:endParaRPr lang="es-ES" altLang="es-ES_tradnl" sz="5400" b="1" dirty="0">
              <a:solidFill>
                <a:schemeClr val="folHlink"/>
              </a:solidFill>
            </a:endParaRPr>
          </a:p>
        </p:txBody>
      </p:sp>
      <p:sp>
        <p:nvSpPr>
          <p:cNvPr id="53252" name="Text Box 4"/>
          <p:cNvSpPr txBox="1">
            <a:spLocks noChangeArrowheads="1"/>
          </p:cNvSpPr>
          <p:nvPr/>
        </p:nvSpPr>
        <p:spPr bwMode="auto">
          <a:xfrm>
            <a:off x="3179148" y="3562873"/>
            <a:ext cx="281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s-AR" altLang="es-ES_tradnl" b="1" dirty="0"/>
              <a:t>Dr. Davoli, </a:t>
            </a:r>
            <a:r>
              <a:rPr lang="es-AR" altLang="es-ES_tradnl" b="1" dirty="0" smtClean="0"/>
              <a:t>Mauro</a:t>
            </a:r>
          </a:p>
          <a:p>
            <a:pPr algn="ctr">
              <a:spcBef>
                <a:spcPct val="50000"/>
              </a:spcBef>
            </a:pPr>
            <a:r>
              <a:rPr lang="es-AR" altLang="es-ES_tradnl" b="1" dirty="0" smtClean="0"/>
              <a:t>Hematologo</a:t>
            </a:r>
            <a:endParaRPr lang="es-ES" altLang="es-ES_tradnl" b="1" dirty="0"/>
          </a:p>
        </p:txBody>
      </p:sp>
      <p:grpSp>
        <p:nvGrpSpPr>
          <p:cNvPr id="5" name="15 Grupo"/>
          <p:cNvGrpSpPr>
            <a:grpSpLocks/>
          </p:cNvGrpSpPr>
          <p:nvPr/>
        </p:nvGrpSpPr>
        <p:grpSpPr bwMode="auto">
          <a:xfrm>
            <a:off x="7263670" y="3755234"/>
            <a:ext cx="1171249" cy="630940"/>
            <a:chOff x="1476375" y="4868863"/>
            <a:chExt cx="647700" cy="865187"/>
          </a:xfrm>
          <a:effectLst>
            <a:outerShdw blurRad="50800" dist="38100" dir="16200000" rotWithShape="0">
              <a:prstClr val="black">
                <a:alpha val="40000"/>
              </a:prstClr>
            </a:outerShdw>
          </a:effectLst>
        </p:grpSpPr>
        <p:sp>
          <p:nvSpPr>
            <p:cNvPr id="6" name="Rectangle 18"/>
            <p:cNvSpPr>
              <a:spLocks noChangeArrowheads="1"/>
            </p:cNvSpPr>
            <p:nvPr/>
          </p:nvSpPr>
          <p:spPr bwMode="auto">
            <a:xfrm>
              <a:off x="1832827" y="5287680"/>
              <a:ext cx="138234" cy="446370"/>
            </a:xfrm>
            <a:prstGeom prst="rect">
              <a:avLst/>
            </a:prstGeom>
            <a:solidFill>
              <a:srgbClr val="FF3300"/>
            </a:solidFill>
            <a:ln w="9525">
              <a:solidFill>
                <a:srgbClr val="FF3300"/>
              </a:solidFill>
              <a:miter lim="800000"/>
              <a:headEnd/>
              <a:tailEnd/>
            </a:ln>
            <a:scene3d>
              <a:camera prst="orthographicFront"/>
              <a:lightRig rig="threePt" dir="t"/>
            </a:scene3d>
            <a:sp3d>
              <a:bevelT prst="angle"/>
            </a:sp3d>
          </p:spPr>
          <p:txBody>
            <a:bodyPr/>
            <a:lstStyle/>
            <a:p>
              <a:pPr>
                <a:defRPr/>
              </a:pPr>
              <a:endParaRPr lang="es-AR" sz="2100" dirty="0">
                <a:latin typeface="Garamond" pitchFamily="18" charset="0"/>
              </a:endParaRPr>
            </a:p>
          </p:txBody>
        </p:sp>
        <p:sp>
          <p:nvSpPr>
            <p:cNvPr id="7" name="Rectangle 20"/>
            <p:cNvSpPr>
              <a:spLocks noChangeArrowheads="1"/>
            </p:cNvSpPr>
            <p:nvPr/>
          </p:nvSpPr>
          <p:spPr bwMode="auto">
            <a:xfrm>
              <a:off x="1645907" y="5026608"/>
              <a:ext cx="170402" cy="446370"/>
            </a:xfrm>
            <a:prstGeom prst="rect">
              <a:avLst/>
            </a:prstGeom>
            <a:solidFill>
              <a:srgbClr val="FFFFFF"/>
            </a:solidFill>
            <a:ln w="9525">
              <a:solidFill>
                <a:srgbClr val="FFFFFF"/>
              </a:solidFill>
              <a:miter lim="800000"/>
              <a:headEnd/>
              <a:tailEnd/>
            </a:ln>
            <a:scene3d>
              <a:camera prst="orthographicFront"/>
              <a:lightRig rig="threePt" dir="t"/>
            </a:scene3d>
            <a:sp3d>
              <a:bevelT prst="angle"/>
            </a:sp3d>
          </p:spPr>
          <p:txBody>
            <a:bodyPr/>
            <a:lstStyle/>
            <a:p>
              <a:pPr>
                <a:defRPr/>
              </a:pPr>
              <a:endParaRPr lang="es-AR" sz="2100" dirty="0">
                <a:latin typeface="Garamond" pitchFamily="18" charset="0"/>
              </a:endParaRPr>
            </a:p>
          </p:txBody>
        </p:sp>
        <p:sp>
          <p:nvSpPr>
            <p:cNvPr id="8" name="Rectangle 21"/>
            <p:cNvSpPr>
              <a:spLocks noChangeArrowheads="1"/>
            </p:cNvSpPr>
            <p:nvPr/>
          </p:nvSpPr>
          <p:spPr bwMode="auto">
            <a:xfrm>
              <a:off x="1476375" y="5287680"/>
              <a:ext cx="153014" cy="446370"/>
            </a:xfrm>
            <a:prstGeom prst="rect">
              <a:avLst/>
            </a:prstGeom>
            <a:solidFill>
              <a:srgbClr val="FF3300"/>
            </a:solidFill>
            <a:ln w="9525">
              <a:solidFill>
                <a:srgbClr val="FC0128"/>
              </a:solidFill>
              <a:miter lim="800000"/>
              <a:headEnd/>
              <a:tailEnd/>
            </a:ln>
            <a:scene3d>
              <a:camera prst="orthographicFront"/>
              <a:lightRig rig="threePt" dir="t"/>
            </a:scene3d>
            <a:sp3d>
              <a:bevelT prst="angle"/>
            </a:sp3d>
          </p:spPr>
          <p:txBody>
            <a:bodyPr/>
            <a:lstStyle/>
            <a:p>
              <a:pPr>
                <a:defRPr/>
              </a:pPr>
              <a:endParaRPr lang="es-AR" sz="2100" dirty="0">
                <a:latin typeface="Garamond" pitchFamily="18" charset="0"/>
              </a:endParaRPr>
            </a:p>
          </p:txBody>
        </p:sp>
        <p:sp>
          <p:nvSpPr>
            <p:cNvPr id="9" name="Freeform 22"/>
            <p:cNvSpPr>
              <a:spLocks/>
            </p:cNvSpPr>
            <p:nvPr/>
          </p:nvSpPr>
          <p:spPr bwMode="auto">
            <a:xfrm>
              <a:off x="1645907" y="4868863"/>
              <a:ext cx="478168" cy="180477"/>
            </a:xfrm>
            <a:custGeom>
              <a:avLst/>
              <a:gdLst>
                <a:gd name="T0" fmla="*/ 2147483647 w 28"/>
                <a:gd name="T1" fmla="*/ 2147483647 h 13"/>
                <a:gd name="T2" fmla="*/ 2147483647 w 28"/>
                <a:gd name="T3" fmla="*/ 2147483647 h 13"/>
                <a:gd name="T4" fmla="*/ 2147483647 w 28"/>
                <a:gd name="T5" fmla="*/ 2147483647 h 13"/>
                <a:gd name="T6" fmla="*/ 2147483647 w 28"/>
                <a:gd name="T7" fmla="*/ 2147483647 h 13"/>
                <a:gd name="T8" fmla="*/ 2147483647 w 28"/>
                <a:gd name="T9" fmla="*/ 0 h 13"/>
                <a:gd name="T10" fmla="*/ 0 w 28"/>
                <a:gd name="T11" fmla="*/ 2147483647 h 13"/>
                <a:gd name="T12" fmla="*/ 2147483647 w 28"/>
                <a:gd name="T13" fmla="*/ 2147483647 h 13"/>
                <a:gd name="T14" fmla="*/ 0 60000 65536"/>
                <a:gd name="T15" fmla="*/ 0 60000 65536"/>
                <a:gd name="T16" fmla="*/ 0 60000 65536"/>
                <a:gd name="T17" fmla="*/ 0 60000 65536"/>
                <a:gd name="T18" fmla="*/ 0 60000 65536"/>
                <a:gd name="T19" fmla="*/ 0 60000 65536"/>
                <a:gd name="T20" fmla="*/ 0 60000 65536"/>
                <a:gd name="T21" fmla="*/ 0 w 28"/>
                <a:gd name="T22" fmla="*/ 0 h 13"/>
                <a:gd name="T23" fmla="*/ 28 w 2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3">
                  <a:moveTo>
                    <a:pt x="10" y="13"/>
                  </a:moveTo>
                  <a:cubicBezTo>
                    <a:pt x="10" y="11"/>
                    <a:pt x="12" y="10"/>
                    <a:pt x="14" y="10"/>
                  </a:cubicBezTo>
                  <a:cubicBezTo>
                    <a:pt x="16" y="10"/>
                    <a:pt x="18" y="11"/>
                    <a:pt x="18" y="13"/>
                  </a:cubicBezTo>
                  <a:lnTo>
                    <a:pt x="28" y="13"/>
                  </a:lnTo>
                  <a:cubicBezTo>
                    <a:pt x="28" y="6"/>
                    <a:pt x="22" y="0"/>
                    <a:pt x="14" y="0"/>
                  </a:cubicBezTo>
                  <a:cubicBezTo>
                    <a:pt x="6" y="0"/>
                    <a:pt x="0" y="6"/>
                    <a:pt x="0" y="13"/>
                  </a:cubicBezTo>
                  <a:lnTo>
                    <a:pt x="10" y="13"/>
                  </a:lnTo>
                  <a:close/>
                </a:path>
              </a:pathLst>
            </a:custGeom>
            <a:solidFill>
              <a:srgbClr val="FFFFFF"/>
            </a:solidFill>
            <a:ln w="9525">
              <a:solidFill>
                <a:srgbClr val="FFFFFF"/>
              </a:solidFill>
              <a:round/>
              <a:headEnd/>
              <a:tailEnd/>
            </a:ln>
            <a:scene3d>
              <a:camera prst="orthographicFront"/>
              <a:lightRig rig="threePt" dir="t"/>
            </a:scene3d>
            <a:sp3d>
              <a:bevelT prst="angle"/>
            </a:sp3d>
          </p:spPr>
          <p:txBody>
            <a:bodyPr/>
            <a:lstStyle/>
            <a:p>
              <a:pPr>
                <a:defRPr/>
              </a:pPr>
              <a:endParaRPr lang="es-AR" sz="2100" dirty="0">
                <a:latin typeface="Garamond" pitchFamily="18" charset="0"/>
              </a:endParaRPr>
            </a:p>
          </p:txBody>
        </p:sp>
        <p:sp>
          <p:nvSpPr>
            <p:cNvPr id="10" name="Rectangle 23"/>
            <p:cNvSpPr>
              <a:spLocks noChangeArrowheads="1"/>
            </p:cNvSpPr>
            <p:nvPr/>
          </p:nvSpPr>
          <p:spPr bwMode="auto">
            <a:xfrm>
              <a:off x="1527669" y="5458513"/>
              <a:ext cx="409486" cy="99882"/>
            </a:xfrm>
            <a:prstGeom prst="rect">
              <a:avLst/>
            </a:prstGeom>
            <a:solidFill>
              <a:srgbClr val="FF3300"/>
            </a:solidFill>
            <a:ln w="9525">
              <a:solidFill>
                <a:srgbClr val="FF3300"/>
              </a:solidFill>
              <a:miter lim="800000"/>
              <a:headEnd/>
              <a:tailEnd/>
            </a:ln>
            <a:scene3d>
              <a:camera prst="orthographicFront"/>
              <a:lightRig rig="threePt" dir="t"/>
            </a:scene3d>
            <a:sp3d>
              <a:bevelT prst="angle"/>
            </a:sp3d>
          </p:spPr>
          <p:txBody>
            <a:bodyPr/>
            <a:lstStyle/>
            <a:p>
              <a:pPr>
                <a:defRPr/>
              </a:pPr>
              <a:endParaRPr lang="es-AR" sz="2100" dirty="0">
                <a:latin typeface="Garamond" pitchFamily="18" charset="0"/>
              </a:endParaRPr>
            </a:p>
          </p:txBody>
        </p:sp>
        <p:sp>
          <p:nvSpPr>
            <p:cNvPr id="11" name="Rectangle 24"/>
            <p:cNvSpPr>
              <a:spLocks noChangeArrowheads="1"/>
            </p:cNvSpPr>
            <p:nvPr/>
          </p:nvSpPr>
          <p:spPr bwMode="auto">
            <a:xfrm>
              <a:off x="1493763" y="5195375"/>
              <a:ext cx="494686" cy="97127"/>
            </a:xfrm>
            <a:prstGeom prst="rect">
              <a:avLst/>
            </a:prstGeom>
            <a:solidFill>
              <a:srgbClr val="FFFFFF"/>
            </a:solidFill>
            <a:ln w="9525">
              <a:solidFill>
                <a:srgbClr val="FFFFFF"/>
              </a:solidFill>
              <a:miter lim="800000"/>
              <a:headEnd/>
              <a:tailEnd/>
            </a:ln>
            <a:scene3d>
              <a:camera prst="orthographicFront"/>
              <a:lightRig rig="threePt" dir="t"/>
            </a:scene3d>
            <a:sp3d>
              <a:bevelT prst="angle"/>
            </a:sp3d>
          </p:spPr>
          <p:txBody>
            <a:bodyPr/>
            <a:lstStyle/>
            <a:p>
              <a:pPr>
                <a:defRPr/>
              </a:pPr>
              <a:endParaRPr lang="es-AR" sz="2100" dirty="0">
                <a:latin typeface="Garamond" pitchFamily="18" charset="0"/>
              </a:endParaRPr>
            </a:p>
          </p:txBody>
        </p:sp>
        <p:sp>
          <p:nvSpPr>
            <p:cNvPr id="12" name="Rectangle 25"/>
            <p:cNvSpPr>
              <a:spLocks noChangeArrowheads="1"/>
            </p:cNvSpPr>
            <p:nvPr/>
          </p:nvSpPr>
          <p:spPr bwMode="auto">
            <a:xfrm>
              <a:off x="1643063" y="5568950"/>
              <a:ext cx="166687" cy="165100"/>
            </a:xfrm>
            <a:prstGeom prst="rect">
              <a:avLst/>
            </a:prstGeom>
            <a:solidFill>
              <a:schemeClr val="bg1"/>
            </a:solidFill>
            <a:ln w="38100">
              <a:noFill/>
              <a:miter lim="800000"/>
              <a:headEnd/>
              <a:tailEnd/>
            </a:ln>
            <a:effectLst/>
            <a:scene3d>
              <a:camera prst="orthographicFront"/>
              <a:lightRig rig="threePt" dir="t"/>
            </a:scene3d>
            <a:sp3d>
              <a:bevelT prst="angle"/>
            </a:sp3d>
          </p:spPr>
          <p:txBody>
            <a:bodyPr wrap="none" anchor="ctr"/>
            <a:lstStyle/>
            <a:p>
              <a:pPr>
                <a:defRPr/>
              </a:pPr>
              <a:endParaRPr lang="es-AR" sz="2100" dirty="0">
                <a:ln>
                  <a:solidFill>
                    <a:schemeClr val="tx1"/>
                  </a:solidFill>
                </a:ln>
                <a:solidFill>
                  <a:schemeClr val="bg1"/>
                </a:solidFill>
                <a:latin typeface="Garamond" pitchFamily="18" charset="0"/>
              </a:endParaRPr>
            </a:p>
          </p:txBody>
        </p:sp>
      </p:gr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77920"/>
            <a:ext cx="1374474" cy="828766"/>
          </a:xfrm>
          <a:prstGeom prst="rect">
            <a:avLst/>
          </a:prstGeom>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050368"/>
            <a:ext cx="1300113" cy="800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22238"/>
            <a:ext cx="8824913"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8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1116013" y="1143000"/>
            <a:ext cx="6503987" cy="4949825"/>
            <a:chOff x="703" y="572"/>
            <a:chExt cx="4174" cy="3266"/>
          </a:xfrm>
        </p:grpSpPr>
        <p:sp>
          <p:nvSpPr>
            <p:cNvPr id="73731" name="Rectangle 3"/>
            <p:cNvSpPr>
              <a:spLocks noChangeAspect="1" noChangeArrowheads="1"/>
            </p:cNvSpPr>
            <p:nvPr/>
          </p:nvSpPr>
          <p:spPr bwMode="auto">
            <a:xfrm>
              <a:off x="703" y="572"/>
              <a:ext cx="4174" cy="32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pic>
          <p:nvPicPr>
            <p:cNvPr id="73732" name="Picture 4" descr="6FF2"/>
            <p:cNvPicPr>
              <a:picLocks noChangeAspect="1" noChangeArrowheads="1"/>
            </p:cNvPicPr>
            <p:nvPr/>
          </p:nvPicPr>
          <p:blipFill>
            <a:blip r:embed="rId2">
              <a:extLst>
                <a:ext uri="{28A0092B-C50C-407E-A947-70E740481C1C}">
                  <a14:useLocalDpi xmlns:a14="http://schemas.microsoft.com/office/drawing/2010/main" val="0"/>
                </a:ext>
              </a:extLst>
            </a:blip>
            <a:srcRect b="63939"/>
            <a:stretch>
              <a:fillRect/>
            </a:stretch>
          </p:blipFill>
          <p:spPr bwMode="auto">
            <a:xfrm>
              <a:off x="1067" y="844"/>
              <a:ext cx="2592" cy="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1"/>
                  </a:solidFill>
                  <a:miter lim="800000"/>
                  <a:headEnd/>
                  <a:tailEnd/>
                </a14:hiddenLine>
              </a:ext>
            </a:extLst>
          </p:spPr>
        </p:pic>
        <p:pic>
          <p:nvPicPr>
            <p:cNvPr id="73733" name="Picture 5" descr="6FF2"/>
            <p:cNvPicPr>
              <a:picLocks noChangeAspect="1" noChangeArrowheads="1"/>
            </p:cNvPicPr>
            <p:nvPr/>
          </p:nvPicPr>
          <p:blipFill>
            <a:blip r:embed="rId2">
              <a:extLst>
                <a:ext uri="{28A0092B-C50C-407E-A947-70E740481C1C}">
                  <a14:useLocalDpi xmlns:a14="http://schemas.microsoft.com/office/drawing/2010/main" val="0"/>
                </a:ext>
              </a:extLst>
            </a:blip>
            <a:srcRect t="72154" b="343"/>
            <a:stretch>
              <a:fillRect/>
            </a:stretch>
          </p:blipFill>
          <p:spPr bwMode="auto">
            <a:xfrm>
              <a:off x="1067" y="2204"/>
              <a:ext cx="2592"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73734" name="Picture 6" descr="6FF2"/>
            <p:cNvPicPr>
              <a:picLocks noChangeAspect="1" noChangeArrowheads="1"/>
            </p:cNvPicPr>
            <p:nvPr/>
          </p:nvPicPr>
          <p:blipFill>
            <a:blip r:embed="rId2">
              <a:extLst>
                <a:ext uri="{28A0092B-C50C-407E-A947-70E740481C1C}">
                  <a14:useLocalDpi xmlns:a14="http://schemas.microsoft.com/office/drawing/2010/main" val="0"/>
                </a:ext>
              </a:extLst>
            </a:blip>
            <a:srcRect l="52469" t="36061" b="43295"/>
            <a:stretch>
              <a:fillRect/>
            </a:stretch>
          </p:blipFill>
          <p:spPr bwMode="auto">
            <a:xfrm>
              <a:off x="3463" y="1026"/>
              <a:ext cx="1232"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73735" name="Line 7"/>
            <p:cNvSpPr>
              <a:spLocks noChangeShapeType="1"/>
            </p:cNvSpPr>
            <p:nvPr/>
          </p:nvSpPr>
          <p:spPr bwMode="auto">
            <a:xfrm>
              <a:off x="4150" y="1888"/>
              <a:ext cx="0" cy="18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73736" name="Line 8"/>
            <p:cNvSpPr>
              <a:spLocks noChangeShapeType="1"/>
            </p:cNvSpPr>
            <p:nvPr/>
          </p:nvSpPr>
          <p:spPr bwMode="auto">
            <a:xfrm flipH="1">
              <a:off x="2064" y="3748"/>
              <a:ext cx="208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73737" name="Line 9"/>
            <p:cNvSpPr>
              <a:spLocks noChangeShapeType="1"/>
            </p:cNvSpPr>
            <p:nvPr/>
          </p:nvSpPr>
          <p:spPr bwMode="auto">
            <a:xfrm>
              <a:off x="2064" y="3566"/>
              <a:ext cx="0" cy="182"/>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73738" name="Text Box 10"/>
            <p:cNvSpPr txBox="1">
              <a:spLocks noChangeArrowheads="1"/>
            </p:cNvSpPr>
            <p:nvPr/>
          </p:nvSpPr>
          <p:spPr bwMode="auto">
            <a:xfrm>
              <a:off x="1837" y="1221"/>
              <a:ext cx="331"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altLang="es-ES_tradnl" sz="1200" b="1">
                  <a:latin typeface="Arial" charset="0"/>
                </a:rPr>
                <a:t>TFPI</a:t>
              </a:r>
              <a:endParaRPr lang="es-ES" altLang="es-ES_tradnl" sz="1200" b="1">
                <a:latin typeface="Arial" charset="0"/>
              </a:endParaRPr>
            </a:p>
          </p:txBody>
        </p:sp>
        <p:sp>
          <p:nvSpPr>
            <p:cNvPr id="73739" name="Freeform 11"/>
            <p:cNvSpPr>
              <a:spLocks/>
            </p:cNvSpPr>
            <p:nvPr/>
          </p:nvSpPr>
          <p:spPr bwMode="auto">
            <a:xfrm>
              <a:off x="3379" y="1336"/>
              <a:ext cx="454" cy="144"/>
            </a:xfrm>
            <a:custGeom>
              <a:avLst/>
              <a:gdLst>
                <a:gd name="T0" fmla="*/ 0 w 454"/>
                <a:gd name="T1" fmla="*/ 144 h 144"/>
                <a:gd name="T2" fmla="*/ 181 w 454"/>
                <a:gd name="T3" fmla="*/ 8 h 144"/>
                <a:gd name="T4" fmla="*/ 454 w 454"/>
                <a:gd name="T5" fmla="*/ 98 h 144"/>
              </a:gdLst>
              <a:ahLst/>
              <a:cxnLst>
                <a:cxn ang="0">
                  <a:pos x="T0" y="T1"/>
                </a:cxn>
                <a:cxn ang="0">
                  <a:pos x="T2" y="T3"/>
                </a:cxn>
                <a:cxn ang="0">
                  <a:pos x="T4" y="T5"/>
                </a:cxn>
              </a:cxnLst>
              <a:rect l="0" t="0" r="r" b="b"/>
              <a:pathLst>
                <a:path w="454" h="144">
                  <a:moveTo>
                    <a:pt x="0" y="144"/>
                  </a:moveTo>
                  <a:cubicBezTo>
                    <a:pt x="52" y="80"/>
                    <a:pt x="105" y="16"/>
                    <a:pt x="181" y="8"/>
                  </a:cubicBezTo>
                  <a:cubicBezTo>
                    <a:pt x="257" y="0"/>
                    <a:pt x="355" y="49"/>
                    <a:pt x="454" y="98"/>
                  </a:cubicBezTo>
                </a:path>
              </a:pathLst>
            </a:custGeom>
            <a:noFill/>
            <a:ln w="127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73740" name="Rectangle 12"/>
            <p:cNvSpPr>
              <a:spLocks noChangeArrowheads="1"/>
            </p:cNvSpPr>
            <p:nvPr/>
          </p:nvSpPr>
          <p:spPr bwMode="auto">
            <a:xfrm>
              <a:off x="2608" y="3475"/>
              <a:ext cx="1043"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1" name="Rectangle 13"/>
            <p:cNvSpPr>
              <a:spLocks noChangeArrowheads="1"/>
            </p:cNvSpPr>
            <p:nvPr/>
          </p:nvSpPr>
          <p:spPr bwMode="auto">
            <a:xfrm>
              <a:off x="975" y="799"/>
              <a:ext cx="181" cy="29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2" name="Rectangle 14"/>
            <p:cNvSpPr>
              <a:spLocks noChangeArrowheads="1"/>
            </p:cNvSpPr>
            <p:nvPr/>
          </p:nvSpPr>
          <p:spPr bwMode="auto">
            <a:xfrm>
              <a:off x="1020" y="754"/>
              <a:ext cx="2767"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3" name="Rectangle 15"/>
            <p:cNvSpPr>
              <a:spLocks noChangeArrowheads="1"/>
            </p:cNvSpPr>
            <p:nvPr/>
          </p:nvSpPr>
          <p:spPr bwMode="auto">
            <a:xfrm>
              <a:off x="3424" y="890"/>
              <a:ext cx="1406"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4" name="Rectangle 16"/>
            <p:cNvSpPr>
              <a:spLocks noChangeArrowheads="1"/>
            </p:cNvSpPr>
            <p:nvPr/>
          </p:nvSpPr>
          <p:spPr bwMode="auto">
            <a:xfrm>
              <a:off x="4649" y="1026"/>
              <a:ext cx="91" cy="1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5" name="Rectangle 17"/>
            <p:cNvSpPr>
              <a:spLocks noChangeArrowheads="1"/>
            </p:cNvSpPr>
            <p:nvPr/>
          </p:nvSpPr>
          <p:spPr bwMode="auto">
            <a:xfrm>
              <a:off x="3515" y="2069"/>
              <a:ext cx="227" cy="1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6" name="Rectangle 18"/>
            <p:cNvSpPr>
              <a:spLocks noChangeArrowheads="1"/>
            </p:cNvSpPr>
            <p:nvPr/>
          </p:nvSpPr>
          <p:spPr bwMode="auto">
            <a:xfrm>
              <a:off x="1066" y="2205"/>
              <a:ext cx="2540" cy="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73747" name="Freeform 19"/>
            <p:cNvSpPr>
              <a:spLocks/>
            </p:cNvSpPr>
            <p:nvPr/>
          </p:nvSpPr>
          <p:spPr bwMode="auto">
            <a:xfrm rot="-1736949">
              <a:off x="1202" y="2478"/>
              <a:ext cx="317" cy="144"/>
            </a:xfrm>
            <a:custGeom>
              <a:avLst/>
              <a:gdLst>
                <a:gd name="T0" fmla="*/ 0 w 454"/>
                <a:gd name="T1" fmla="*/ 144 h 144"/>
                <a:gd name="T2" fmla="*/ 181 w 454"/>
                <a:gd name="T3" fmla="*/ 8 h 144"/>
                <a:gd name="T4" fmla="*/ 454 w 454"/>
                <a:gd name="T5" fmla="*/ 98 h 144"/>
              </a:gdLst>
              <a:ahLst/>
              <a:cxnLst>
                <a:cxn ang="0">
                  <a:pos x="T0" y="T1"/>
                </a:cxn>
                <a:cxn ang="0">
                  <a:pos x="T2" y="T3"/>
                </a:cxn>
                <a:cxn ang="0">
                  <a:pos x="T4" y="T5"/>
                </a:cxn>
              </a:cxnLst>
              <a:rect l="0" t="0" r="r" b="b"/>
              <a:pathLst>
                <a:path w="454" h="144">
                  <a:moveTo>
                    <a:pt x="0" y="144"/>
                  </a:moveTo>
                  <a:cubicBezTo>
                    <a:pt x="52" y="80"/>
                    <a:pt x="105" y="16"/>
                    <a:pt x="181" y="8"/>
                  </a:cubicBezTo>
                  <a:cubicBezTo>
                    <a:pt x="257" y="0"/>
                    <a:pt x="355" y="49"/>
                    <a:pt x="454" y="98"/>
                  </a:cubicBezTo>
                </a:path>
              </a:pathLst>
            </a:custGeom>
            <a:noFill/>
            <a:ln w="127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sp>
          <p:nvSpPr>
            <p:cNvPr id="73748" name="Text Box 20"/>
            <p:cNvSpPr txBox="1">
              <a:spLocks noChangeArrowheads="1"/>
            </p:cNvSpPr>
            <p:nvPr/>
          </p:nvSpPr>
          <p:spPr bwMode="auto">
            <a:xfrm>
              <a:off x="1323" y="2078"/>
              <a:ext cx="29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altLang="es-ES_tradnl" sz="1200" b="1">
                  <a:latin typeface="Arial" charset="0"/>
                </a:rPr>
                <a:t>VIIa</a:t>
              </a:r>
              <a:endParaRPr lang="es-ES" altLang="es-ES_tradnl" sz="1200" b="1">
                <a:latin typeface="Arial" charset="0"/>
              </a:endParaRPr>
            </a:p>
          </p:txBody>
        </p:sp>
        <p:sp>
          <p:nvSpPr>
            <p:cNvPr id="73749" name="Freeform 21"/>
            <p:cNvSpPr>
              <a:spLocks/>
            </p:cNvSpPr>
            <p:nvPr/>
          </p:nvSpPr>
          <p:spPr bwMode="auto">
            <a:xfrm>
              <a:off x="1338" y="2205"/>
              <a:ext cx="227" cy="227"/>
            </a:xfrm>
            <a:custGeom>
              <a:avLst/>
              <a:gdLst>
                <a:gd name="T0" fmla="*/ 227 w 227"/>
                <a:gd name="T1" fmla="*/ 0 h 227"/>
                <a:gd name="T2" fmla="*/ 91 w 227"/>
                <a:gd name="T3" fmla="*/ 46 h 227"/>
                <a:gd name="T4" fmla="*/ 0 w 227"/>
                <a:gd name="T5" fmla="*/ 227 h 227"/>
              </a:gdLst>
              <a:ahLst/>
              <a:cxnLst>
                <a:cxn ang="0">
                  <a:pos x="T0" y="T1"/>
                </a:cxn>
                <a:cxn ang="0">
                  <a:pos x="T2" y="T3"/>
                </a:cxn>
                <a:cxn ang="0">
                  <a:pos x="T4" y="T5"/>
                </a:cxn>
              </a:cxnLst>
              <a:rect l="0" t="0" r="r" b="b"/>
              <a:pathLst>
                <a:path w="227" h="227">
                  <a:moveTo>
                    <a:pt x="227" y="0"/>
                  </a:moveTo>
                  <a:cubicBezTo>
                    <a:pt x="178" y="4"/>
                    <a:pt x="129" y="8"/>
                    <a:pt x="91" y="46"/>
                  </a:cubicBezTo>
                  <a:cubicBezTo>
                    <a:pt x="53" y="84"/>
                    <a:pt x="26" y="155"/>
                    <a:pt x="0" y="227"/>
                  </a:cubicBezTo>
                </a:path>
              </a:pathLst>
            </a:custGeom>
            <a:noFill/>
            <a:ln w="127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grpSp>
      <p:sp>
        <p:nvSpPr>
          <p:cNvPr id="73750" name="Text Box 22"/>
          <p:cNvSpPr txBox="1">
            <a:spLocks noChangeArrowheads="1"/>
          </p:cNvSpPr>
          <p:nvPr/>
        </p:nvSpPr>
        <p:spPr bwMode="auto">
          <a:xfrm>
            <a:off x="1752600" y="471488"/>
            <a:ext cx="5357813" cy="5191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s-ES_tradnl" sz="2800" b="1">
                <a:solidFill>
                  <a:srgbClr val="FFFF00"/>
                </a:solidFill>
              </a:rPr>
              <a:t>Modelo Celular de la Coagulación</a:t>
            </a:r>
            <a:endParaRPr lang="es-ES" altLang="es-ES_tradnl" sz="2800" b="1">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850" name="Object 2"/>
          <p:cNvPicPr>
            <a:picLocks noChangeAspect="1"/>
          </p:cNvPicPr>
          <p:nvPr/>
        </p:nvPicPr>
        <p:blipFill>
          <a:blip r:embed="rId3"/>
          <a:stretch>
            <a:fillRect/>
          </a:stretch>
        </p:blipFill>
        <p:spPr>
          <a:xfrm>
            <a:off x="228600" y="1600200"/>
            <a:ext cx="8763000" cy="35814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97214" y="1916832"/>
            <a:ext cx="8820472" cy="1219200"/>
          </a:xfrm>
          <a:prstGeom prst="rect">
            <a:avLst/>
          </a:prstGeom>
          <a:solidFill>
            <a:srgbClr val="FF66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2800" b="1" i="1" dirty="0">
                <a:solidFill>
                  <a:schemeClr val="bg1"/>
                </a:solidFill>
              </a:rPr>
              <a:t>TODOS ESTOS PROCESOS PASAN EN UN LUGAR</a:t>
            </a:r>
          </a:p>
          <a:p>
            <a:pPr algn="ctr"/>
            <a:r>
              <a:rPr lang="es-AR" altLang="es-ES_tradnl" sz="2800" b="1" i="1" dirty="0">
                <a:solidFill>
                  <a:schemeClr val="bg1"/>
                </a:solidFill>
              </a:rPr>
              <a:t>Y A DIFERENTES VELOCIDADES</a:t>
            </a:r>
            <a:endParaRPr lang="es-ES" altLang="es-ES_tradnl" sz="2800" b="1" i="1" dirty="0">
              <a:solidFill>
                <a:schemeClr val="bg1"/>
              </a:solidFill>
            </a:endParaRPr>
          </a:p>
        </p:txBody>
      </p:sp>
      <p:pic>
        <p:nvPicPr>
          <p:cNvPr id="4" name="Immagine 6" descr="72bd86183fff8f4b151eb7fe34f2a930.jpg"/>
          <p:cNvPicPr>
            <a:picLocks noChangeAspect="1"/>
          </p:cNvPicPr>
          <p:nvPr/>
        </p:nvPicPr>
        <p:blipFill rotWithShape="1">
          <a:blip r:embed="rId2">
            <a:extLst>
              <a:ext uri="{28A0092B-C50C-407E-A947-70E740481C1C}">
                <a14:useLocalDpi xmlns:a14="http://schemas.microsoft.com/office/drawing/2010/main" val="0"/>
              </a:ext>
            </a:extLst>
          </a:blip>
          <a:srcRect t="15546" b="18043"/>
          <a:stretch/>
        </p:blipFill>
        <p:spPr>
          <a:xfrm>
            <a:off x="3275855" y="3861048"/>
            <a:ext cx="2463189" cy="180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Object 2"/>
          <p:cNvPicPr>
            <a:picLocks noChangeAspect="1"/>
          </p:cNvPicPr>
          <p:nvPr>
            <p:extLst>
              <p:ext uri="{D42A27DB-BD31-4B8C-83A1-F6EECF244321}">
                <p14:modId xmlns:p14="http://schemas.microsoft.com/office/powerpoint/2010/main" val="1647803374"/>
              </p:ext>
            </p:extLst>
          </p:nvPr>
        </p:nvPicPr>
        <p:blipFill>
          <a:blip r:embed="rId3"/>
          <a:stretch>
            <a:fillRect/>
          </a:stretch>
        </p:blipFill>
        <p:spPr>
          <a:xfrm>
            <a:off x="539552" y="1340768"/>
            <a:ext cx="7932373" cy="5328592"/>
          </a:xfrm>
          <a:prstGeom prst="rect">
            <a:avLst/>
          </a:prstGeom>
        </p:spPr>
      </p:pic>
      <p:sp>
        <p:nvSpPr>
          <p:cNvPr id="2" name="Rectángulo redondeado 1"/>
          <p:cNvSpPr/>
          <p:nvPr/>
        </p:nvSpPr>
        <p:spPr bwMode="auto">
          <a:xfrm>
            <a:off x="1547664" y="332656"/>
            <a:ext cx="5754894" cy="72008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smtClean="0">
                <a:ln>
                  <a:noFill/>
                </a:ln>
                <a:solidFill>
                  <a:srgbClr val="002060"/>
                </a:solidFill>
                <a:effectLst/>
                <a:latin typeface="Times New Roman" charset="0"/>
                <a:ea typeface="Times New Roman" charset="0"/>
                <a:cs typeface="Times New Roman" charset="0"/>
              </a:rPr>
              <a:t>REPASEMOS CONCEPTOS</a:t>
            </a:r>
            <a:endParaRPr kumimoji="0" lang="es-ES_tradnl" sz="3600" b="0" i="0" u="none" strike="noStrike" cap="none" normalizeH="0" baseline="0">
              <a:ln>
                <a:noFill/>
              </a:ln>
              <a:solidFill>
                <a:srgbClr val="002060"/>
              </a:solidFill>
              <a:effectLst/>
              <a:latin typeface="Times New Roman" charset="0"/>
              <a:ea typeface="Times New Roman" charset="0"/>
              <a:cs typeface="Times New Roman" charset="0"/>
            </a:endParaRPr>
          </a:p>
        </p:txBody>
      </p:sp>
      <p:pic>
        <p:nvPicPr>
          <p:cNvPr id="4" name="Imagen 3"/>
          <p:cNvPicPr>
            <a:picLocks noChangeAspect="1"/>
          </p:cNvPicPr>
          <p:nvPr/>
        </p:nvPicPr>
        <p:blipFill>
          <a:blip r:embed="rId5"/>
          <a:stretch>
            <a:fillRect/>
          </a:stretch>
        </p:blipFill>
        <p:spPr>
          <a:xfrm>
            <a:off x="-1831" y="194170"/>
            <a:ext cx="1692398" cy="1717132"/>
          </a:xfrm>
          <a:prstGeom prst="rect">
            <a:avLst/>
          </a:prstGeom>
        </p:spPr>
      </p:pic>
      <p:pic>
        <p:nvPicPr>
          <p:cNvPr id="5" name="Immagine 6" descr="72bd86183fff8f4b151eb7fe34f2a930.jpg"/>
          <p:cNvPicPr>
            <a:picLocks noChangeAspect="1"/>
          </p:cNvPicPr>
          <p:nvPr/>
        </p:nvPicPr>
        <p:blipFill rotWithShape="1">
          <a:blip r:embed="rId6">
            <a:extLst>
              <a:ext uri="{28A0092B-C50C-407E-A947-70E740481C1C}">
                <a14:useLocalDpi xmlns:a14="http://schemas.microsoft.com/office/drawing/2010/main" val="0"/>
              </a:ext>
            </a:extLst>
          </a:blip>
          <a:srcRect t="15546" b="18043"/>
          <a:stretch/>
        </p:blipFill>
        <p:spPr>
          <a:xfrm>
            <a:off x="179512" y="5327458"/>
            <a:ext cx="1834112" cy="134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2"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charset="0"/>
                <a:ea typeface="Times New Roman" charset="0"/>
                <a:cs typeface="Times New Roman" charset="0"/>
              </a:defRPr>
            </a:lvl1pPr>
            <a:lvl2pPr algn="ctr">
              <a:defRPr sz="4400">
                <a:solidFill>
                  <a:schemeClr val="tx2"/>
                </a:solidFill>
                <a:effectLst>
                  <a:outerShdw blurRad="38100" dist="38100" dir="2700000" algn="tl">
                    <a:srgbClr val="000000"/>
                  </a:outerShdw>
                </a:effectLst>
                <a:latin typeface="Arial" charset="0"/>
                <a:ea typeface="Times New Roman" charset="0"/>
                <a:cs typeface="Times New Roman" charset="0"/>
              </a:defRPr>
            </a:lvl2pPr>
            <a:lvl3pPr algn="ctr">
              <a:defRPr sz="4400">
                <a:solidFill>
                  <a:schemeClr val="tx2"/>
                </a:solidFill>
                <a:effectLst>
                  <a:outerShdw blurRad="38100" dist="38100" dir="2700000" algn="tl">
                    <a:srgbClr val="000000"/>
                  </a:outerShdw>
                </a:effectLst>
                <a:latin typeface="Arial" charset="0"/>
                <a:ea typeface="Times New Roman" charset="0"/>
                <a:cs typeface="Times New Roman" charset="0"/>
              </a:defRPr>
            </a:lvl3pPr>
            <a:lvl4pPr algn="ctr">
              <a:defRPr sz="4400">
                <a:solidFill>
                  <a:schemeClr val="tx2"/>
                </a:solidFill>
                <a:effectLst>
                  <a:outerShdw blurRad="38100" dist="38100" dir="2700000" algn="tl">
                    <a:srgbClr val="000000"/>
                  </a:outerShdw>
                </a:effectLst>
                <a:latin typeface="Arial" charset="0"/>
                <a:ea typeface="Times New Roman" charset="0"/>
                <a:cs typeface="Times New Roman" charset="0"/>
              </a:defRPr>
            </a:lvl4pPr>
            <a:lvl5pPr algn="ctr">
              <a:defRPr sz="4400">
                <a:solidFill>
                  <a:schemeClr val="tx2"/>
                </a:solidFill>
                <a:effectLst>
                  <a:outerShdw blurRad="38100" dist="38100" dir="2700000" algn="tl">
                    <a:srgbClr val="000000"/>
                  </a:outerShdw>
                </a:effectLst>
                <a:latin typeface="Arial" charset="0"/>
                <a:ea typeface="Times New Roman" charset="0"/>
                <a:cs typeface="Times New Roman"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ea typeface="Times New Roman" charset="0"/>
                <a:cs typeface="Times New Roman" charset="0"/>
              </a:defRPr>
            </a:lvl9pPr>
          </a:lstStyle>
          <a:p>
            <a:r>
              <a:rPr lang="es-ES_tradnl" altLang="es-ES_tradnl">
                <a:solidFill>
                  <a:srgbClr val="FFCC00"/>
                </a:solidFill>
              </a:rPr>
              <a:t>HEMOSTASIA</a:t>
            </a:r>
            <a:endParaRPr lang="es-AR" altLang="es-ES_tradnl"/>
          </a:p>
        </p:txBody>
      </p:sp>
      <p:sp>
        <p:nvSpPr>
          <p:cNvPr id="63491" name="Text Box 3"/>
          <p:cNvSpPr txBox="1">
            <a:spLocks noChangeArrowheads="1"/>
          </p:cNvSpPr>
          <p:nvPr/>
        </p:nvSpPr>
        <p:spPr bwMode="auto">
          <a:xfrm>
            <a:off x="600075" y="1524000"/>
            <a:ext cx="7847013"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s-ES_tradnl" altLang="es-ES_tradnl" sz="1600">
                <a:solidFill>
                  <a:srgbClr val="FFFFCC"/>
                </a:solidFill>
              </a:rPr>
              <a:t>BALANCE ENTRE LOS MECANISMOS PROCOAGULANTES Y ANTICOAGULANTES</a:t>
            </a:r>
            <a:endParaRPr lang="es-AR" altLang="es-ES_tradnl" sz="1600" b="1">
              <a:solidFill>
                <a:srgbClr val="FFFFCC"/>
              </a:solidFill>
            </a:endParaRPr>
          </a:p>
        </p:txBody>
      </p:sp>
      <p:sp>
        <p:nvSpPr>
          <p:cNvPr id="63492" name="AutoShape 4"/>
          <p:cNvSpPr>
            <a:spLocks noChangeArrowheads="1"/>
          </p:cNvSpPr>
          <p:nvPr/>
        </p:nvSpPr>
        <p:spPr bwMode="auto">
          <a:xfrm>
            <a:off x="2051050" y="3181350"/>
            <a:ext cx="1439863" cy="1584325"/>
          </a:xfrm>
          <a:prstGeom prst="triangle">
            <a:avLst>
              <a:gd name="adj" fmla="val 50000"/>
            </a:avLst>
          </a:prstGeom>
          <a:solidFill>
            <a:srgbClr val="00FF00"/>
          </a:solidFill>
          <a:ln w="9525">
            <a:solidFill>
              <a:srgbClr val="00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s-ES" altLang="es-ES_tradnl"/>
          </a:p>
        </p:txBody>
      </p:sp>
      <p:sp>
        <p:nvSpPr>
          <p:cNvPr id="63493" name="AutoShape 5"/>
          <p:cNvSpPr>
            <a:spLocks noChangeArrowheads="1"/>
          </p:cNvSpPr>
          <p:nvPr/>
        </p:nvSpPr>
        <p:spPr bwMode="auto">
          <a:xfrm>
            <a:off x="5653088" y="3181350"/>
            <a:ext cx="1439862" cy="1584325"/>
          </a:xfrm>
          <a:prstGeom prst="triangle">
            <a:avLst>
              <a:gd name="adj" fmla="val 50000"/>
            </a:avLst>
          </a:prstGeom>
          <a:solidFill>
            <a:srgbClr val="00FF00"/>
          </a:solidFill>
          <a:ln w="9525">
            <a:solidFill>
              <a:srgbClr val="00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63494" name="Line 6"/>
          <p:cNvSpPr>
            <a:spLocks noChangeShapeType="1"/>
          </p:cNvSpPr>
          <p:nvPr/>
        </p:nvSpPr>
        <p:spPr bwMode="auto">
          <a:xfrm>
            <a:off x="2771775" y="3213100"/>
            <a:ext cx="3598863"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63495" name="Line 7"/>
          <p:cNvSpPr>
            <a:spLocks noChangeShapeType="1"/>
          </p:cNvSpPr>
          <p:nvPr/>
        </p:nvSpPr>
        <p:spPr bwMode="auto">
          <a:xfrm>
            <a:off x="4500563" y="3213100"/>
            <a:ext cx="0" cy="273685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63496" name="Text Box 8"/>
          <p:cNvSpPr txBox="1">
            <a:spLocks noChangeArrowheads="1"/>
          </p:cNvSpPr>
          <p:nvPr/>
        </p:nvSpPr>
        <p:spPr bwMode="auto">
          <a:xfrm>
            <a:off x="2133600" y="4525963"/>
            <a:ext cx="1366838" cy="2746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s-ES_tradnl" altLang="es-ES_tradnl" sz="1200" b="1">
                <a:solidFill>
                  <a:srgbClr val="FF0000"/>
                </a:solidFill>
              </a:rPr>
              <a:t>COAGULACIÓN</a:t>
            </a:r>
            <a:endParaRPr lang="es-AR" altLang="es-ES_tradnl" sz="1200" b="1">
              <a:solidFill>
                <a:srgbClr val="FF0000"/>
              </a:solidFill>
            </a:endParaRPr>
          </a:p>
        </p:txBody>
      </p:sp>
      <p:sp>
        <p:nvSpPr>
          <p:cNvPr id="63497" name="Text Box 9"/>
          <p:cNvSpPr txBox="1">
            <a:spLocks noChangeArrowheads="1"/>
          </p:cNvSpPr>
          <p:nvPr/>
        </p:nvSpPr>
        <p:spPr bwMode="auto">
          <a:xfrm>
            <a:off x="5719763" y="4510088"/>
            <a:ext cx="1366837" cy="2746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s-ES_tradnl" altLang="es-ES_tradnl" sz="1200" b="1">
                <a:solidFill>
                  <a:srgbClr val="FF0000"/>
                </a:solidFill>
              </a:rPr>
              <a:t>FIBRINÓLISIS</a:t>
            </a:r>
            <a:endParaRPr lang="es-AR" altLang="es-ES_tradnl" sz="1200" b="1">
              <a:solidFill>
                <a:srgbClr val="FF0000"/>
              </a:solidFill>
            </a:endParaRPr>
          </a:p>
        </p:txBody>
      </p:sp>
      <p:sp>
        <p:nvSpPr>
          <p:cNvPr id="63498" name="Text Box 10"/>
          <p:cNvSpPr txBox="1">
            <a:spLocks noChangeArrowheads="1"/>
          </p:cNvSpPr>
          <p:nvPr/>
        </p:nvSpPr>
        <p:spPr bwMode="auto">
          <a:xfrm>
            <a:off x="2062163" y="2016125"/>
            <a:ext cx="1417637" cy="730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s-ES_tradnl" altLang="es-ES_tradnl" sz="1400">
                <a:solidFill>
                  <a:srgbClr val="FFFF00"/>
                </a:solidFill>
              </a:rPr>
              <a:t>PLAQUETAS</a:t>
            </a:r>
          </a:p>
          <a:p>
            <a:pPr algn="ctr" eaLnBrk="0" hangingPunct="0"/>
            <a:r>
              <a:rPr lang="es-ES_tradnl" altLang="es-ES_tradnl" sz="1400">
                <a:solidFill>
                  <a:srgbClr val="FFFF00"/>
                </a:solidFill>
              </a:rPr>
              <a:t>FACTORES</a:t>
            </a:r>
          </a:p>
          <a:p>
            <a:pPr algn="ctr" eaLnBrk="0" hangingPunct="0"/>
            <a:r>
              <a:rPr lang="es-ES_tradnl" altLang="es-ES_tradnl" sz="1400">
                <a:solidFill>
                  <a:srgbClr val="FFFF00"/>
                </a:solidFill>
              </a:rPr>
              <a:t>PLASMÁTICOS</a:t>
            </a:r>
            <a:endParaRPr lang="es-AR" altLang="es-ES_tradnl" sz="1400" b="1">
              <a:solidFill>
                <a:srgbClr val="FFFF00"/>
              </a:solidFill>
            </a:endParaRPr>
          </a:p>
        </p:txBody>
      </p:sp>
      <p:sp>
        <p:nvSpPr>
          <p:cNvPr id="63499" name="Text Box 11"/>
          <p:cNvSpPr txBox="1">
            <a:spLocks noChangeArrowheads="1"/>
          </p:cNvSpPr>
          <p:nvPr/>
        </p:nvSpPr>
        <p:spPr bwMode="auto">
          <a:xfrm>
            <a:off x="5561013" y="2016125"/>
            <a:ext cx="1585912" cy="730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s-ES_tradnl" altLang="es-ES_tradnl" sz="1400">
                <a:solidFill>
                  <a:srgbClr val="FFFF00"/>
                </a:solidFill>
              </a:rPr>
              <a:t>ACTIVADORES</a:t>
            </a:r>
          </a:p>
          <a:p>
            <a:pPr algn="ctr" eaLnBrk="0" hangingPunct="0"/>
            <a:r>
              <a:rPr lang="es-ES_tradnl" altLang="es-ES_tradnl" sz="1400">
                <a:solidFill>
                  <a:srgbClr val="FFFF00"/>
                </a:solidFill>
              </a:rPr>
              <a:t>DEL </a:t>
            </a:r>
          </a:p>
          <a:p>
            <a:pPr algn="ctr" eaLnBrk="0" hangingPunct="0"/>
            <a:r>
              <a:rPr lang="es-ES_tradnl" altLang="es-ES_tradnl" sz="1400">
                <a:solidFill>
                  <a:srgbClr val="FFFF00"/>
                </a:solidFill>
              </a:rPr>
              <a:t>PLASMINÓGENO</a:t>
            </a:r>
            <a:endParaRPr lang="es-AR" altLang="es-ES_tradnl" sz="1400" b="1">
              <a:solidFill>
                <a:srgbClr val="FFFF00"/>
              </a:solidFill>
            </a:endParaRPr>
          </a:p>
        </p:txBody>
      </p:sp>
      <p:sp>
        <p:nvSpPr>
          <p:cNvPr id="63500" name="Text Box 12"/>
          <p:cNvSpPr txBox="1">
            <a:spLocks noChangeArrowheads="1"/>
          </p:cNvSpPr>
          <p:nvPr/>
        </p:nvSpPr>
        <p:spPr bwMode="auto">
          <a:xfrm>
            <a:off x="2114550" y="5391150"/>
            <a:ext cx="1319213" cy="9429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s-ES_tradnl" altLang="es-ES_tradnl" sz="1400">
                <a:solidFill>
                  <a:srgbClr val="FFFF00"/>
                </a:solidFill>
              </a:rPr>
              <a:t>INHIBIDORES</a:t>
            </a:r>
          </a:p>
          <a:p>
            <a:pPr algn="ctr" eaLnBrk="0" hangingPunct="0"/>
            <a:r>
              <a:rPr lang="es-ES_tradnl" altLang="es-ES_tradnl" sz="1400">
                <a:solidFill>
                  <a:srgbClr val="FFFF00"/>
                </a:solidFill>
              </a:rPr>
              <a:t>AT - PZI</a:t>
            </a:r>
          </a:p>
          <a:p>
            <a:pPr algn="ctr" eaLnBrk="0" hangingPunct="0"/>
            <a:r>
              <a:rPr lang="es-ES_tradnl" altLang="es-ES_tradnl" sz="1400">
                <a:solidFill>
                  <a:srgbClr val="FFFF00"/>
                </a:solidFill>
              </a:rPr>
              <a:t>PC – PS – PZ</a:t>
            </a:r>
          </a:p>
          <a:p>
            <a:pPr algn="ctr" eaLnBrk="0" hangingPunct="0"/>
            <a:r>
              <a:rPr lang="es-ES_tradnl" altLang="es-ES_tradnl" sz="1400">
                <a:solidFill>
                  <a:srgbClr val="FFFF00"/>
                </a:solidFill>
              </a:rPr>
              <a:t>HC II - TFPI</a:t>
            </a:r>
            <a:endParaRPr lang="es-AR" altLang="es-ES_tradnl" sz="1400">
              <a:solidFill>
                <a:srgbClr val="FFFF00"/>
              </a:solidFill>
            </a:endParaRPr>
          </a:p>
        </p:txBody>
      </p:sp>
      <p:sp>
        <p:nvSpPr>
          <p:cNvPr id="63501" name="Text Box 13"/>
          <p:cNvSpPr txBox="1">
            <a:spLocks noChangeArrowheads="1"/>
          </p:cNvSpPr>
          <p:nvPr/>
        </p:nvSpPr>
        <p:spPr bwMode="auto">
          <a:xfrm>
            <a:off x="5181600" y="5375275"/>
            <a:ext cx="2363788" cy="13684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s-ES_tradnl" altLang="es-ES_tradnl" sz="1400">
                <a:solidFill>
                  <a:srgbClr val="FFFF00"/>
                </a:solidFill>
              </a:rPr>
              <a:t>INHIBIDORES</a:t>
            </a:r>
          </a:p>
          <a:p>
            <a:pPr algn="ctr" eaLnBrk="0" hangingPunct="0"/>
            <a:r>
              <a:rPr lang="el-GR" altLang="es-ES_tradnl" sz="1400">
                <a:solidFill>
                  <a:srgbClr val="FFFF00"/>
                </a:solidFill>
                <a:ea typeface="Arial" charset="0"/>
                <a:cs typeface="Arial" charset="0"/>
                <a:sym typeface="Symbol" charset="2"/>
              </a:rPr>
              <a:t></a:t>
            </a:r>
            <a:r>
              <a:rPr lang="es-ES_tradnl" altLang="es-ES_tradnl" sz="1400">
                <a:solidFill>
                  <a:srgbClr val="FFFF00"/>
                </a:solidFill>
                <a:ea typeface="Arial" charset="0"/>
                <a:cs typeface="Arial" charset="0"/>
              </a:rPr>
              <a:t> 2 ANTIPLASMINA</a:t>
            </a:r>
          </a:p>
          <a:p>
            <a:pPr algn="ctr" eaLnBrk="0" hangingPunct="0"/>
            <a:r>
              <a:rPr lang="el-GR" altLang="es-ES_tradnl" sz="1400">
                <a:solidFill>
                  <a:srgbClr val="FFFF00"/>
                </a:solidFill>
                <a:ea typeface="Arial" charset="0"/>
                <a:cs typeface="Arial" charset="0"/>
                <a:sym typeface="Symbol" charset="2"/>
              </a:rPr>
              <a:t></a:t>
            </a:r>
            <a:r>
              <a:rPr lang="es-ES_tradnl" altLang="es-ES_tradnl" sz="1400">
                <a:solidFill>
                  <a:srgbClr val="FFFF00"/>
                </a:solidFill>
                <a:ea typeface="Arial" charset="0"/>
                <a:cs typeface="Arial" charset="0"/>
              </a:rPr>
              <a:t> 2 ANTITRIPSINA</a:t>
            </a:r>
          </a:p>
          <a:p>
            <a:pPr algn="ctr" eaLnBrk="0" hangingPunct="0"/>
            <a:r>
              <a:rPr lang="el-GR" altLang="es-ES_tradnl" sz="1400">
                <a:solidFill>
                  <a:srgbClr val="FFFF00"/>
                </a:solidFill>
                <a:ea typeface="Arial" charset="0"/>
                <a:cs typeface="Arial" charset="0"/>
                <a:sym typeface="Symbol" charset="2"/>
              </a:rPr>
              <a:t></a:t>
            </a:r>
            <a:r>
              <a:rPr lang="el-GR" altLang="es-ES_tradnl" sz="1400">
                <a:solidFill>
                  <a:srgbClr val="FFFF00"/>
                </a:solidFill>
                <a:ea typeface="Arial" charset="0"/>
                <a:cs typeface="Arial" charset="0"/>
              </a:rPr>
              <a:t> </a:t>
            </a:r>
            <a:r>
              <a:rPr lang="es-ES_tradnl" altLang="es-ES_tradnl" sz="1400">
                <a:solidFill>
                  <a:srgbClr val="FFFF00"/>
                </a:solidFill>
                <a:ea typeface="Arial" charset="0"/>
                <a:cs typeface="Arial" charset="0"/>
              </a:rPr>
              <a:t>2 MACROGLOBULINA</a:t>
            </a:r>
          </a:p>
          <a:p>
            <a:pPr algn="ctr" eaLnBrk="0" hangingPunct="0"/>
            <a:r>
              <a:rPr lang="es-ES_tradnl" altLang="es-ES_tradnl" sz="1400">
                <a:solidFill>
                  <a:srgbClr val="FFFF00"/>
                </a:solidFill>
                <a:ea typeface="Arial" charset="0"/>
                <a:cs typeface="Arial" charset="0"/>
              </a:rPr>
              <a:t>CI INHIBIDOR</a:t>
            </a:r>
          </a:p>
          <a:p>
            <a:pPr algn="ctr" eaLnBrk="0" hangingPunct="0"/>
            <a:r>
              <a:rPr lang="es-ES_tradnl" altLang="es-ES_tradnl" sz="1400">
                <a:solidFill>
                  <a:srgbClr val="FFFF00"/>
                </a:solidFill>
                <a:ea typeface="Arial" charset="0"/>
                <a:cs typeface="Arial" charset="0"/>
              </a:rPr>
              <a:t> PAI - TAFI</a:t>
            </a:r>
            <a:endParaRPr lang="el-GR" altLang="es-ES_tradnl" sz="1400">
              <a:solidFill>
                <a:srgbClr val="FFFF00"/>
              </a:solidFill>
              <a:ea typeface="Arial" charset="0"/>
              <a:cs typeface="Arial" charset="0"/>
            </a:endParaRPr>
          </a:p>
        </p:txBody>
      </p:sp>
      <p:sp>
        <p:nvSpPr>
          <p:cNvPr id="63502" name="AutoShape 14"/>
          <p:cNvSpPr>
            <a:spLocks noChangeArrowheads="1"/>
          </p:cNvSpPr>
          <p:nvPr/>
        </p:nvSpPr>
        <p:spPr bwMode="auto">
          <a:xfrm>
            <a:off x="2717800" y="2784475"/>
            <a:ext cx="144463" cy="360363"/>
          </a:xfrm>
          <a:prstGeom prst="downArrow">
            <a:avLst>
              <a:gd name="adj1" fmla="val 50000"/>
              <a:gd name="adj2" fmla="val 6236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63503" name="AutoShape 15"/>
          <p:cNvSpPr>
            <a:spLocks noChangeArrowheads="1"/>
          </p:cNvSpPr>
          <p:nvPr/>
        </p:nvSpPr>
        <p:spPr bwMode="auto">
          <a:xfrm>
            <a:off x="6299200" y="2763838"/>
            <a:ext cx="144463" cy="360362"/>
          </a:xfrm>
          <a:prstGeom prst="downArrow">
            <a:avLst>
              <a:gd name="adj1" fmla="val 50000"/>
              <a:gd name="adj2" fmla="val 6236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63504" name="AutoShape 16"/>
          <p:cNvSpPr>
            <a:spLocks noChangeArrowheads="1"/>
          </p:cNvSpPr>
          <p:nvPr/>
        </p:nvSpPr>
        <p:spPr bwMode="auto">
          <a:xfrm>
            <a:off x="2700338" y="4941888"/>
            <a:ext cx="144462" cy="360362"/>
          </a:xfrm>
          <a:prstGeom prst="upArrow">
            <a:avLst>
              <a:gd name="adj1" fmla="val 50000"/>
              <a:gd name="adj2" fmla="val 6236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63505" name="AutoShape 17"/>
          <p:cNvSpPr>
            <a:spLocks noChangeArrowheads="1"/>
          </p:cNvSpPr>
          <p:nvPr/>
        </p:nvSpPr>
        <p:spPr bwMode="auto">
          <a:xfrm>
            <a:off x="6300788" y="4941888"/>
            <a:ext cx="144462" cy="360362"/>
          </a:xfrm>
          <a:prstGeom prst="upArrow">
            <a:avLst>
              <a:gd name="adj1" fmla="val 50000"/>
              <a:gd name="adj2" fmla="val 6236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838200" y="4038600"/>
            <a:ext cx="7543800" cy="2286000"/>
          </a:xfrm>
          <a:prstGeom prst="rightArrow">
            <a:avLst>
              <a:gd name="adj1" fmla="val 50000"/>
              <a:gd name="adj2" fmla="val 82500"/>
            </a:avLst>
          </a:prstGeom>
          <a:solidFill>
            <a:srgbClr val="66CC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eaLnBrk="0" hangingPunct="0"/>
            <a:r>
              <a:rPr lang="es-MX" altLang="es-ES_tradnl" sz="2800" b="1"/>
              <a:t>Concentración de los factores</a:t>
            </a:r>
          </a:p>
          <a:p>
            <a:pPr algn="ctr" eaLnBrk="0" hangingPunct="0"/>
            <a:r>
              <a:rPr lang="es-MX" altLang="es-ES_tradnl" sz="2800" b="1"/>
              <a:t>y Plaquetas</a:t>
            </a:r>
            <a:endParaRPr lang="en-GB" altLang="es-ES_tradnl" sz="2800" b="1"/>
          </a:p>
        </p:txBody>
      </p:sp>
      <p:sp>
        <p:nvSpPr>
          <p:cNvPr id="64515" name="Line 3"/>
          <p:cNvSpPr>
            <a:spLocks noChangeShapeType="1"/>
          </p:cNvSpPr>
          <p:nvPr/>
        </p:nvSpPr>
        <p:spPr bwMode="auto">
          <a:xfrm>
            <a:off x="2286000" y="457200"/>
            <a:ext cx="0" cy="4114800"/>
          </a:xfrm>
          <a:prstGeom prst="line">
            <a:avLst/>
          </a:prstGeom>
          <a:noFill/>
          <a:ln w="38100">
            <a:solidFill>
              <a:srgbClr val="FFFF00"/>
            </a:solidFill>
            <a:prstDash val="sysDot"/>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sp>
        <p:nvSpPr>
          <p:cNvPr id="64516" name="Line 4"/>
          <p:cNvSpPr>
            <a:spLocks noChangeShapeType="1"/>
          </p:cNvSpPr>
          <p:nvPr/>
        </p:nvSpPr>
        <p:spPr bwMode="auto">
          <a:xfrm>
            <a:off x="6400800" y="457200"/>
            <a:ext cx="0" cy="4114800"/>
          </a:xfrm>
          <a:prstGeom prst="line">
            <a:avLst/>
          </a:prstGeom>
          <a:noFill/>
          <a:ln w="38100">
            <a:solidFill>
              <a:srgbClr val="FFFF00"/>
            </a:solidFill>
            <a:prstDash val="sysDot"/>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sp>
        <p:nvSpPr>
          <p:cNvPr id="64517" name="Text Box 5"/>
          <p:cNvSpPr txBox="1">
            <a:spLocks noChangeArrowheads="1"/>
          </p:cNvSpPr>
          <p:nvPr/>
        </p:nvSpPr>
        <p:spPr bwMode="auto">
          <a:xfrm>
            <a:off x="3084513" y="2528888"/>
            <a:ext cx="2678112"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r>
              <a:rPr lang="es-MX" altLang="es-ES_tradnl" sz="3200" b="1">
                <a:solidFill>
                  <a:schemeClr val="bg1"/>
                </a:solidFill>
              </a:rPr>
              <a:t>Rango normal</a:t>
            </a:r>
            <a:endParaRPr lang="en-GB" altLang="es-ES_tradnl" sz="3200" b="1">
              <a:solidFill>
                <a:schemeClr val="bg1"/>
              </a:solidFill>
            </a:endParaRPr>
          </a:p>
        </p:txBody>
      </p:sp>
      <p:sp>
        <p:nvSpPr>
          <p:cNvPr id="64518" name="Text Box 6"/>
          <p:cNvSpPr txBox="1">
            <a:spLocks noChangeArrowheads="1"/>
          </p:cNvSpPr>
          <p:nvPr/>
        </p:nvSpPr>
        <p:spPr bwMode="auto">
          <a:xfrm>
            <a:off x="309563" y="2286000"/>
            <a:ext cx="1946275"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r>
              <a:rPr lang="es-MX" altLang="es-ES_tradnl" sz="3200" b="1">
                <a:solidFill>
                  <a:srgbClr val="00FF00"/>
                </a:solidFill>
              </a:rPr>
              <a:t>Riesgo de </a:t>
            </a:r>
          </a:p>
          <a:p>
            <a:pPr algn="ctr" eaLnBrk="0" hangingPunct="0"/>
            <a:r>
              <a:rPr lang="es-MX" altLang="es-ES_tradnl" sz="3200" b="1">
                <a:solidFill>
                  <a:srgbClr val="00FF00"/>
                </a:solidFill>
              </a:rPr>
              <a:t>sangrado</a:t>
            </a:r>
            <a:endParaRPr lang="en-GB" altLang="es-ES_tradnl" sz="3200" b="1">
              <a:solidFill>
                <a:srgbClr val="00FF00"/>
              </a:solidFill>
            </a:endParaRPr>
          </a:p>
        </p:txBody>
      </p:sp>
      <p:sp>
        <p:nvSpPr>
          <p:cNvPr id="64519" name="Text Box 7"/>
          <p:cNvSpPr txBox="1">
            <a:spLocks noChangeArrowheads="1"/>
          </p:cNvSpPr>
          <p:nvPr/>
        </p:nvSpPr>
        <p:spPr bwMode="auto">
          <a:xfrm>
            <a:off x="6813550" y="2286000"/>
            <a:ext cx="1900238"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r>
              <a:rPr lang="es-MX" altLang="es-ES_tradnl" sz="3200" b="1">
                <a:solidFill>
                  <a:srgbClr val="00FF00"/>
                </a:solidFill>
              </a:rPr>
              <a:t>Riesgo de</a:t>
            </a:r>
          </a:p>
          <a:p>
            <a:pPr algn="ctr" eaLnBrk="0" hangingPunct="0"/>
            <a:r>
              <a:rPr lang="es-MX" altLang="es-ES_tradnl" sz="3200" b="1">
                <a:solidFill>
                  <a:srgbClr val="00FF00"/>
                </a:solidFill>
              </a:rPr>
              <a:t>trombosis</a:t>
            </a:r>
            <a:endParaRPr lang="en-GB" altLang="es-ES_tradnl" sz="3200" b="1">
              <a:solidFill>
                <a:srgbClr val="00FF00"/>
              </a:solidFill>
            </a:endParaRPr>
          </a:p>
        </p:txBody>
      </p:sp>
      <p:sp>
        <p:nvSpPr>
          <p:cNvPr id="64520" name="AutoShape 8"/>
          <p:cNvSpPr>
            <a:spLocks noChangeArrowheads="1"/>
          </p:cNvSpPr>
          <p:nvPr/>
        </p:nvSpPr>
        <p:spPr bwMode="auto">
          <a:xfrm>
            <a:off x="838200" y="3429000"/>
            <a:ext cx="1371600" cy="228600"/>
          </a:xfrm>
          <a:prstGeom prst="leftArrow">
            <a:avLst>
              <a:gd name="adj1" fmla="val 50000"/>
              <a:gd name="adj2" fmla="val 150000"/>
            </a:avLst>
          </a:prstGeom>
          <a:solidFill>
            <a:srgbClr val="FF0101"/>
          </a:solidFill>
          <a:ln w="9525">
            <a:solidFill>
              <a:srgbClr val="FF0101"/>
            </a:solidFill>
            <a:miter lim="800000"/>
            <a:headEnd/>
            <a:tailEnd/>
          </a:ln>
          <a:effectLst>
            <a:outerShdw blurRad="63500" dist="46662" dir="2115817" algn="ctr" rotWithShape="0">
              <a:schemeClr val="tx1">
                <a:alpha val="74998"/>
              </a:schemeClr>
            </a:outerShdw>
          </a:effectLst>
        </p:spPr>
        <p:txBody>
          <a:bodyPr wrap="none" anchor="ctr"/>
          <a:lstStyle/>
          <a:p>
            <a:endParaRPr lang="es-ES_tradnl"/>
          </a:p>
        </p:txBody>
      </p:sp>
      <p:sp>
        <p:nvSpPr>
          <p:cNvPr id="64521" name="AutoShape 9"/>
          <p:cNvSpPr>
            <a:spLocks noChangeArrowheads="1"/>
          </p:cNvSpPr>
          <p:nvPr/>
        </p:nvSpPr>
        <p:spPr bwMode="auto">
          <a:xfrm rot="-10800000">
            <a:off x="6477000" y="3429000"/>
            <a:ext cx="1371600" cy="228600"/>
          </a:xfrm>
          <a:prstGeom prst="leftArrow">
            <a:avLst>
              <a:gd name="adj1" fmla="val 50000"/>
              <a:gd name="adj2" fmla="val 150000"/>
            </a:avLst>
          </a:prstGeom>
          <a:solidFill>
            <a:srgbClr val="FF0101"/>
          </a:solidFill>
          <a:ln w="9525">
            <a:solidFill>
              <a:srgbClr val="FF0101"/>
            </a:solidFill>
            <a:miter lim="800000"/>
            <a:headEnd/>
            <a:tailEnd/>
          </a:ln>
          <a:effectLst>
            <a:outerShdw blurRad="63500" dist="46662" dir="2115817" algn="ctr" rotWithShape="0">
              <a:schemeClr val="tx1">
                <a:alpha val="74998"/>
              </a:schemeClr>
            </a:outerShdw>
          </a:effectLst>
        </p:spPr>
        <p:txBody>
          <a:bodyPr wrap="none" anchor="ctr"/>
          <a:lstStyle/>
          <a:p>
            <a:endParaRPr lang="es-ES_trad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41338" y="404813"/>
            <a:ext cx="8278812" cy="914400"/>
          </a:xfrm>
        </p:spPr>
        <p:txBody>
          <a:bodyPr/>
          <a:lstStyle/>
          <a:p>
            <a:r>
              <a:rPr lang="es-ES_tradnl" altLang="es-ES_tradnl" sz="3600">
                <a:solidFill>
                  <a:srgbClr val="FFCC00"/>
                </a:solidFill>
              </a:rPr>
              <a:t>Componentes del Sistema de Coagulaci</a:t>
            </a:r>
            <a:r>
              <a:rPr lang="es-ES_tradnl" altLang="es-ES_tradnl" sz="3600">
                <a:solidFill>
                  <a:srgbClr val="FFCC00"/>
                </a:solidFill>
                <a:latin typeface="Times New Roman" charset="0"/>
              </a:rPr>
              <a:t>ó</a:t>
            </a:r>
            <a:r>
              <a:rPr lang="es-ES_tradnl" altLang="es-ES_tradnl" sz="3600">
                <a:solidFill>
                  <a:srgbClr val="FFCC00"/>
                </a:solidFill>
              </a:rPr>
              <a:t>n</a:t>
            </a:r>
            <a:endParaRPr lang="es-ES" altLang="es-ES_tradnl" sz="3600">
              <a:solidFill>
                <a:srgbClr val="FFCC00"/>
              </a:solidFill>
            </a:endParaRPr>
          </a:p>
        </p:txBody>
      </p:sp>
      <p:sp>
        <p:nvSpPr>
          <p:cNvPr id="79875" name="Rectangle 3"/>
          <p:cNvSpPr>
            <a:spLocks noGrp="1" noChangeArrowheads="1"/>
          </p:cNvSpPr>
          <p:nvPr>
            <p:ph type="body" idx="1"/>
          </p:nvPr>
        </p:nvSpPr>
        <p:spPr>
          <a:xfrm>
            <a:off x="1042988" y="1412875"/>
            <a:ext cx="7129462" cy="5256213"/>
          </a:xfrm>
        </p:spPr>
        <p:txBody>
          <a:bodyPr/>
          <a:lstStyle/>
          <a:p>
            <a:pPr marL="0" indent="0">
              <a:lnSpc>
                <a:spcPct val="90000"/>
              </a:lnSpc>
              <a:buClr>
                <a:schemeClr val="tx1"/>
              </a:buClr>
              <a:buFont typeface="Wingdings" charset="2"/>
              <a:buChar char="v"/>
            </a:pPr>
            <a:r>
              <a:rPr lang="es-ES_tradnl" altLang="es-ES_tradnl" sz="2400" dirty="0">
                <a:solidFill>
                  <a:srgbClr val="FFFF00"/>
                </a:solidFill>
              </a:rPr>
              <a:t>Proteína Integral de Membrana: </a:t>
            </a:r>
            <a:r>
              <a:rPr lang="es-ES_tradnl" altLang="es-ES_tradnl" sz="2400" dirty="0">
                <a:solidFill>
                  <a:srgbClr val="FFFFCC"/>
                </a:solidFill>
              </a:rPr>
              <a:t>Factor Tisular</a:t>
            </a:r>
          </a:p>
          <a:p>
            <a:pPr marL="0" indent="0">
              <a:lnSpc>
                <a:spcPct val="90000"/>
              </a:lnSpc>
              <a:buClr>
                <a:schemeClr val="tx1"/>
              </a:buClr>
              <a:buFont typeface="Wingdings" charset="2"/>
              <a:buChar char="v"/>
            </a:pPr>
            <a:r>
              <a:rPr lang="es-ES_tradnl" altLang="es-ES_tradnl" sz="2400" dirty="0">
                <a:solidFill>
                  <a:srgbClr val="FFFF00"/>
                </a:solidFill>
              </a:rPr>
              <a:t>Factores de Contacto: </a:t>
            </a:r>
            <a:r>
              <a:rPr lang="es-ES_tradnl" altLang="es-ES_tradnl" sz="2400" dirty="0">
                <a:solidFill>
                  <a:srgbClr val="FFFFCC"/>
                </a:solidFill>
              </a:rPr>
              <a:t>XII - PK – HMWK</a:t>
            </a:r>
          </a:p>
          <a:p>
            <a:pPr marL="0" indent="0">
              <a:lnSpc>
                <a:spcPct val="90000"/>
              </a:lnSpc>
              <a:buClr>
                <a:schemeClr val="tx1"/>
              </a:buClr>
              <a:buFont typeface="Wingdings" charset="2"/>
              <a:buChar char="v"/>
            </a:pPr>
            <a:r>
              <a:rPr lang="es-ES_tradnl" altLang="es-ES_tradnl" sz="2400" dirty="0">
                <a:solidFill>
                  <a:srgbClr val="FFFF00"/>
                </a:solidFill>
              </a:rPr>
              <a:t>Serino Proteasas: </a:t>
            </a:r>
          </a:p>
          <a:p>
            <a:pPr marL="381000" lvl="2" indent="285750">
              <a:lnSpc>
                <a:spcPct val="90000"/>
              </a:lnSpc>
              <a:buClr>
                <a:schemeClr val="tx1"/>
              </a:buClr>
              <a:buFont typeface="Wingdings" charset="2"/>
              <a:buChar char="v"/>
            </a:pPr>
            <a:r>
              <a:rPr lang="es-ES_tradnl" altLang="es-ES_tradnl" dirty="0">
                <a:solidFill>
                  <a:srgbClr val="FFFFCC"/>
                </a:solidFill>
              </a:rPr>
              <a:t>Vitamina K dependientes: II - VII - IX - X</a:t>
            </a:r>
          </a:p>
          <a:p>
            <a:pPr marL="381000" lvl="2" indent="285750">
              <a:lnSpc>
                <a:spcPct val="90000"/>
              </a:lnSpc>
              <a:buClr>
                <a:schemeClr val="tx1"/>
              </a:buClr>
              <a:buFont typeface="Wingdings" charset="2"/>
              <a:buChar char="v"/>
            </a:pPr>
            <a:r>
              <a:rPr lang="es-ES_tradnl" altLang="es-ES_tradnl" dirty="0">
                <a:solidFill>
                  <a:srgbClr val="FFFFCC"/>
                </a:solidFill>
              </a:rPr>
              <a:t>No Vitamina K dependientes: PK - XII - XI</a:t>
            </a:r>
          </a:p>
          <a:p>
            <a:pPr marL="0" indent="0">
              <a:lnSpc>
                <a:spcPct val="90000"/>
              </a:lnSpc>
              <a:buClr>
                <a:schemeClr val="tx1"/>
              </a:buClr>
              <a:buFont typeface="Wingdings" charset="2"/>
              <a:buChar char="v"/>
            </a:pPr>
            <a:r>
              <a:rPr lang="es-ES_tradnl" altLang="es-ES_tradnl" sz="2400" dirty="0">
                <a:solidFill>
                  <a:srgbClr val="FFFF00"/>
                </a:solidFill>
              </a:rPr>
              <a:t>Cofactores: </a:t>
            </a:r>
            <a:r>
              <a:rPr lang="es-ES_tradnl" altLang="es-ES_tradnl" sz="2400" dirty="0">
                <a:solidFill>
                  <a:srgbClr val="FFFFCC"/>
                </a:solidFill>
              </a:rPr>
              <a:t>V – VIII(</a:t>
            </a:r>
            <a:r>
              <a:rPr lang="es-ES_tradnl" altLang="es-ES_tradnl" sz="2400" dirty="0" err="1">
                <a:solidFill>
                  <a:srgbClr val="FFFFCC"/>
                </a:solidFill>
              </a:rPr>
              <a:t>vW</a:t>
            </a:r>
            <a:r>
              <a:rPr lang="es-ES_tradnl" altLang="es-ES_tradnl" sz="2400" dirty="0">
                <a:solidFill>
                  <a:srgbClr val="FFFFCC"/>
                </a:solidFill>
              </a:rPr>
              <a:t>)</a:t>
            </a:r>
          </a:p>
          <a:p>
            <a:pPr marL="0" indent="0">
              <a:lnSpc>
                <a:spcPct val="90000"/>
              </a:lnSpc>
              <a:buClr>
                <a:schemeClr val="tx1"/>
              </a:buClr>
              <a:buFont typeface="Wingdings" charset="2"/>
              <a:buChar char="v"/>
            </a:pPr>
            <a:r>
              <a:rPr lang="es-ES_tradnl" altLang="es-ES_tradnl" sz="2400" dirty="0">
                <a:solidFill>
                  <a:srgbClr val="FFFF00"/>
                </a:solidFill>
              </a:rPr>
              <a:t>Sustrato: </a:t>
            </a:r>
            <a:r>
              <a:rPr lang="es-ES_tradnl" altLang="es-ES_tradnl" sz="2400" dirty="0">
                <a:solidFill>
                  <a:srgbClr val="FFFFCC"/>
                </a:solidFill>
              </a:rPr>
              <a:t>Fibrinógeno</a:t>
            </a:r>
          </a:p>
          <a:p>
            <a:pPr marL="0" indent="0">
              <a:lnSpc>
                <a:spcPct val="90000"/>
              </a:lnSpc>
              <a:buClr>
                <a:schemeClr val="tx1"/>
              </a:buClr>
              <a:buFont typeface="Wingdings" charset="2"/>
              <a:buChar char="v"/>
            </a:pPr>
            <a:r>
              <a:rPr lang="es-ES_tradnl" altLang="es-ES_tradnl" sz="2400" dirty="0" err="1">
                <a:solidFill>
                  <a:srgbClr val="FFFF00"/>
                </a:solidFill>
              </a:rPr>
              <a:t>Transpeptidasa</a:t>
            </a:r>
            <a:r>
              <a:rPr lang="es-ES_tradnl" altLang="es-ES_tradnl" sz="2400" dirty="0">
                <a:solidFill>
                  <a:srgbClr val="FFFF00"/>
                </a:solidFill>
              </a:rPr>
              <a:t>: </a:t>
            </a:r>
            <a:r>
              <a:rPr lang="es-ES_tradnl" altLang="es-ES_tradnl" sz="2400" dirty="0">
                <a:solidFill>
                  <a:srgbClr val="FFFFCC"/>
                </a:solidFill>
              </a:rPr>
              <a:t>XIII</a:t>
            </a:r>
          </a:p>
          <a:p>
            <a:pPr marL="0" indent="0">
              <a:lnSpc>
                <a:spcPct val="90000"/>
              </a:lnSpc>
              <a:buClr>
                <a:schemeClr val="tx1"/>
              </a:buClr>
              <a:buFont typeface="Wingdings" charset="2"/>
              <a:buChar char="v"/>
            </a:pPr>
            <a:r>
              <a:rPr lang="es-ES_tradnl" altLang="es-ES_tradnl" sz="2400" dirty="0">
                <a:solidFill>
                  <a:srgbClr val="FFFF00"/>
                </a:solidFill>
              </a:rPr>
              <a:t>Fosfolípidos: </a:t>
            </a:r>
            <a:r>
              <a:rPr lang="es-ES_tradnl" altLang="es-ES_tradnl" sz="2400" dirty="0">
                <a:solidFill>
                  <a:srgbClr val="FFFFCC"/>
                </a:solidFill>
              </a:rPr>
              <a:t>Células endoteliales y Plaquetas</a:t>
            </a:r>
            <a:endParaRPr lang="es-ES_tradnl" altLang="es-ES_tradnl" sz="2400" dirty="0">
              <a:solidFill>
                <a:srgbClr val="FFFF00"/>
              </a:solidFill>
            </a:endParaRPr>
          </a:p>
          <a:p>
            <a:pPr marL="0" indent="0">
              <a:lnSpc>
                <a:spcPct val="90000"/>
              </a:lnSpc>
              <a:buClr>
                <a:schemeClr val="tx1"/>
              </a:buClr>
              <a:buFont typeface="Wingdings" charset="2"/>
              <a:buChar char="v"/>
            </a:pPr>
            <a:r>
              <a:rPr lang="es-ES_tradnl" altLang="es-ES_tradnl" sz="2400" dirty="0">
                <a:solidFill>
                  <a:srgbClr val="FFFF00"/>
                </a:solidFill>
              </a:rPr>
              <a:t>Iones: </a:t>
            </a:r>
            <a:r>
              <a:rPr lang="es-ES_tradnl" altLang="es-ES_tradnl" sz="2400" dirty="0"/>
              <a:t>Ca++ - Mg++</a:t>
            </a:r>
          </a:p>
          <a:p>
            <a:pPr marL="0" indent="0">
              <a:lnSpc>
                <a:spcPct val="90000"/>
              </a:lnSpc>
              <a:buClr>
                <a:schemeClr val="tx1"/>
              </a:buClr>
              <a:buFont typeface="Wingdings" charset="2"/>
              <a:buChar char="v"/>
            </a:pPr>
            <a:r>
              <a:rPr lang="es-ES_tradnl" altLang="es-ES_tradnl" sz="2400" dirty="0">
                <a:solidFill>
                  <a:srgbClr val="FFFF00"/>
                </a:solidFill>
              </a:rPr>
              <a:t>Inhibidores: 	</a:t>
            </a:r>
            <a:r>
              <a:rPr lang="es-ES_tradnl" altLang="es-ES_tradnl" sz="2400" dirty="0">
                <a:solidFill>
                  <a:srgbClr val="FFFFCC"/>
                </a:solidFill>
              </a:rPr>
              <a:t>AT - </a:t>
            </a:r>
            <a:r>
              <a:rPr lang="es-ES_tradnl" altLang="es-ES_tradnl" sz="2400" dirty="0" err="1">
                <a:solidFill>
                  <a:srgbClr val="FFFFCC"/>
                </a:solidFill>
              </a:rPr>
              <a:t>Cof</a:t>
            </a:r>
            <a:r>
              <a:rPr lang="es-ES_tradnl" altLang="es-ES_tradnl" sz="2400" dirty="0">
                <a:solidFill>
                  <a:srgbClr val="FFFFCC"/>
                </a:solidFill>
              </a:rPr>
              <a:t>. II </a:t>
            </a:r>
            <a:r>
              <a:rPr lang="es-ES_tradnl" altLang="es-ES_tradnl" sz="2400" dirty="0" err="1">
                <a:solidFill>
                  <a:srgbClr val="FFFFCC"/>
                </a:solidFill>
              </a:rPr>
              <a:t>Hep</a:t>
            </a:r>
            <a:r>
              <a:rPr lang="es-ES_tradnl" altLang="es-ES_tradnl" sz="2400" dirty="0">
                <a:solidFill>
                  <a:srgbClr val="FFFFCC"/>
                </a:solidFill>
              </a:rPr>
              <a:t> - PS - PC - TFPI - </a:t>
            </a:r>
          </a:p>
          <a:p>
            <a:pPr marL="0" indent="0">
              <a:lnSpc>
                <a:spcPct val="90000"/>
              </a:lnSpc>
              <a:buClr>
                <a:schemeClr val="tx1"/>
              </a:buClr>
              <a:buFont typeface="Wingdings" charset="2"/>
              <a:buNone/>
            </a:pPr>
            <a:r>
              <a:rPr lang="es-ES_tradnl" altLang="es-ES_tradnl" sz="2400" dirty="0">
                <a:solidFill>
                  <a:srgbClr val="FFFFCC"/>
                </a:solidFill>
              </a:rPr>
              <a:t>		PZ / PZI - C1q </a:t>
            </a:r>
            <a:r>
              <a:rPr lang="es-ES_tradnl" altLang="es-ES_tradnl" sz="2400" dirty="0" err="1">
                <a:solidFill>
                  <a:srgbClr val="FFFFCC"/>
                </a:solidFill>
              </a:rPr>
              <a:t>Inh</a:t>
            </a:r>
            <a:r>
              <a:rPr lang="es-ES_tradnl" altLang="es-ES_tradnl" sz="2400" dirty="0">
                <a:solidFill>
                  <a:srgbClr val="FFFFCC"/>
                </a:solidFill>
              </a:rPr>
              <a:t>.</a:t>
            </a:r>
          </a:p>
          <a:p>
            <a:pPr marL="381000" lvl="2" indent="285750">
              <a:lnSpc>
                <a:spcPct val="90000"/>
              </a:lnSpc>
              <a:buClr>
                <a:schemeClr val="tx1"/>
              </a:buClr>
              <a:buFont typeface="Wingdings" charset="2"/>
              <a:buChar char="v"/>
            </a:pPr>
            <a:endParaRPr lang="es-ES_tradnl" altLang="es-ES_tradnl" dirty="0">
              <a:solidFill>
                <a:srgbClr val="FFFF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130175"/>
            <a:ext cx="7772400" cy="2101850"/>
          </a:xfrm>
        </p:spPr>
        <p:txBody>
          <a:bodyPr/>
          <a:lstStyle/>
          <a:p>
            <a:r>
              <a:rPr lang="en-US" altLang="es-ES_tradnl">
                <a:solidFill>
                  <a:srgbClr val="FFCC00"/>
                </a:solidFill>
              </a:rPr>
              <a:t>Vida media de las  prote</a:t>
            </a:r>
            <a:r>
              <a:rPr lang="en-US" altLang="es-ES_tradnl">
                <a:solidFill>
                  <a:srgbClr val="FFCC00"/>
                </a:solidFill>
                <a:latin typeface="Times New Roman" charset="0"/>
              </a:rPr>
              <a:t>í</a:t>
            </a:r>
            <a:r>
              <a:rPr lang="en-US" altLang="es-ES_tradnl">
                <a:solidFill>
                  <a:srgbClr val="FFCC00"/>
                </a:solidFill>
              </a:rPr>
              <a:t>nas </a:t>
            </a:r>
            <a:br>
              <a:rPr lang="en-US" altLang="es-ES_tradnl">
                <a:solidFill>
                  <a:srgbClr val="FFCC00"/>
                </a:solidFill>
              </a:rPr>
            </a:br>
            <a:r>
              <a:rPr lang="en-US" altLang="es-ES_tradnl">
                <a:solidFill>
                  <a:srgbClr val="FFCC00"/>
                </a:solidFill>
              </a:rPr>
              <a:t>K-dependientes</a:t>
            </a:r>
          </a:p>
        </p:txBody>
      </p:sp>
      <p:sp>
        <p:nvSpPr>
          <p:cNvPr id="89091" name="Text Box 3"/>
          <p:cNvSpPr txBox="1">
            <a:spLocks noChangeArrowheads="1"/>
          </p:cNvSpPr>
          <p:nvPr/>
        </p:nvSpPr>
        <p:spPr bwMode="auto">
          <a:xfrm>
            <a:off x="2687638" y="2212975"/>
            <a:ext cx="3933825"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12763" algn="l"/>
                <a:tab pos="3197225" algn="ctr"/>
              </a:tabLst>
              <a:defRPr sz="2400">
                <a:solidFill>
                  <a:schemeClr val="tx1"/>
                </a:solidFill>
                <a:latin typeface="Times New Roman" charset="0"/>
                <a:ea typeface="Times New Roman" charset="0"/>
                <a:cs typeface="Times New Roman" charset="0"/>
              </a:defRPr>
            </a:lvl1pPr>
            <a:lvl2pPr>
              <a:tabLst>
                <a:tab pos="512763" algn="l"/>
                <a:tab pos="3197225" algn="ctr"/>
              </a:tabLst>
              <a:defRPr sz="2400">
                <a:solidFill>
                  <a:schemeClr val="tx1"/>
                </a:solidFill>
                <a:latin typeface="Times New Roman" charset="0"/>
                <a:ea typeface="Times New Roman" charset="0"/>
                <a:cs typeface="Times New Roman" charset="0"/>
              </a:defRPr>
            </a:lvl2pPr>
            <a:lvl3pPr>
              <a:tabLst>
                <a:tab pos="512763" algn="l"/>
                <a:tab pos="3197225" algn="ctr"/>
              </a:tabLst>
              <a:defRPr sz="2400">
                <a:solidFill>
                  <a:schemeClr val="tx1"/>
                </a:solidFill>
                <a:latin typeface="Times New Roman" charset="0"/>
                <a:ea typeface="Times New Roman" charset="0"/>
                <a:cs typeface="Times New Roman" charset="0"/>
              </a:defRPr>
            </a:lvl3pPr>
            <a:lvl4pPr>
              <a:tabLst>
                <a:tab pos="512763" algn="l"/>
                <a:tab pos="3197225" algn="ctr"/>
              </a:tabLst>
              <a:defRPr sz="2400">
                <a:solidFill>
                  <a:schemeClr val="tx1"/>
                </a:solidFill>
                <a:latin typeface="Times New Roman" charset="0"/>
                <a:ea typeface="Times New Roman" charset="0"/>
                <a:cs typeface="Times New Roman" charset="0"/>
              </a:defRPr>
            </a:lvl4pPr>
            <a:lvl5pPr>
              <a:tabLst>
                <a:tab pos="512763" algn="l"/>
                <a:tab pos="3197225" algn="ctr"/>
              </a:tabLst>
              <a:defRPr sz="2400">
                <a:solidFill>
                  <a:schemeClr val="tx1"/>
                </a:solidFill>
                <a:latin typeface="Times New Roman" charset="0"/>
                <a:ea typeface="Times New Roman" charset="0"/>
                <a:cs typeface="Times New Roman" charset="0"/>
              </a:defRPr>
            </a:lvl5pPr>
            <a:lvl6pPr fontAlgn="base">
              <a:spcBef>
                <a:spcPct val="0"/>
              </a:spcBef>
              <a:spcAft>
                <a:spcPct val="0"/>
              </a:spcAft>
              <a:tabLst>
                <a:tab pos="512763" algn="l"/>
                <a:tab pos="3197225" algn="ctr"/>
              </a:tabLst>
              <a:defRPr sz="2400">
                <a:solidFill>
                  <a:schemeClr val="tx1"/>
                </a:solidFill>
                <a:latin typeface="Times New Roman" charset="0"/>
                <a:ea typeface="Times New Roman" charset="0"/>
                <a:cs typeface="Times New Roman" charset="0"/>
              </a:defRPr>
            </a:lvl6pPr>
            <a:lvl7pPr fontAlgn="base">
              <a:spcBef>
                <a:spcPct val="0"/>
              </a:spcBef>
              <a:spcAft>
                <a:spcPct val="0"/>
              </a:spcAft>
              <a:tabLst>
                <a:tab pos="512763" algn="l"/>
                <a:tab pos="3197225" algn="ctr"/>
              </a:tabLst>
              <a:defRPr sz="2400">
                <a:solidFill>
                  <a:schemeClr val="tx1"/>
                </a:solidFill>
                <a:latin typeface="Times New Roman" charset="0"/>
                <a:ea typeface="Times New Roman" charset="0"/>
                <a:cs typeface="Times New Roman" charset="0"/>
              </a:defRPr>
            </a:lvl7pPr>
            <a:lvl8pPr fontAlgn="base">
              <a:spcBef>
                <a:spcPct val="0"/>
              </a:spcBef>
              <a:spcAft>
                <a:spcPct val="0"/>
              </a:spcAft>
              <a:tabLst>
                <a:tab pos="512763" algn="l"/>
                <a:tab pos="3197225" algn="ctr"/>
              </a:tabLst>
              <a:defRPr sz="2400">
                <a:solidFill>
                  <a:schemeClr val="tx1"/>
                </a:solidFill>
                <a:latin typeface="Times New Roman" charset="0"/>
                <a:ea typeface="Times New Roman" charset="0"/>
                <a:cs typeface="Times New Roman" charset="0"/>
              </a:defRPr>
            </a:lvl8pPr>
            <a:lvl9pPr fontAlgn="base">
              <a:spcBef>
                <a:spcPct val="0"/>
              </a:spcBef>
              <a:spcAft>
                <a:spcPct val="0"/>
              </a:spcAft>
              <a:tabLst>
                <a:tab pos="512763" algn="l"/>
                <a:tab pos="3197225" algn="ctr"/>
              </a:tabLst>
              <a:defRPr sz="2400">
                <a:solidFill>
                  <a:schemeClr val="tx1"/>
                </a:solidFill>
                <a:latin typeface="Times New Roman" charset="0"/>
                <a:ea typeface="Times New Roman" charset="0"/>
                <a:cs typeface="Times New Roman" charset="0"/>
              </a:defRPr>
            </a:lvl9pPr>
          </a:lstStyle>
          <a:p>
            <a:pPr eaLnBrk="0" hangingPunct="0">
              <a:lnSpc>
                <a:spcPct val="110000"/>
              </a:lnSpc>
              <a:spcBef>
                <a:spcPct val="10000"/>
              </a:spcBef>
            </a:pPr>
            <a:r>
              <a:rPr lang="en-US" altLang="es-ES_tradnl" sz="2600" b="1">
                <a:solidFill>
                  <a:srgbClr val="FFCC00"/>
                </a:solidFill>
                <a:effectLst>
                  <a:outerShdw blurRad="38100" dist="38100" dir="2700000" algn="tl">
                    <a:srgbClr val="000000"/>
                  </a:outerShdw>
                </a:effectLst>
                <a:latin typeface="Comic Sans MS" charset="0"/>
              </a:rPr>
              <a:t>Proteína	Vida-media</a:t>
            </a:r>
          </a:p>
          <a:p>
            <a:pPr eaLnBrk="0" hangingPunct="0">
              <a:lnSpc>
                <a:spcPct val="110000"/>
              </a:lnSpc>
              <a:spcBef>
                <a:spcPct val="10000"/>
              </a:spcBef>
            </a:pPr>
            <a:r>
              <a:rPr lang="en-US" altLang="es-ES_tradnl" sz="2600" b="1">
                <a:solidFill>
                  <a:srgbClr val="FFFFCC"/>
                </a:solidFill>
                <a:effectLst>
                  <a:outerShdw blurRad="38100" dist="38100" dir="2700000" algn="tl">
                    <a:srgbClr val="000000"/>
                  </a:outerShdw>
                </a:effectLst>
                <a:latin typeface="Comic Sans MS" charset="0"/>
              </a:rPr>
              <a:t>Factor VII	4–6 horas</a:t>
            </a:r>
          </a:p>
          <a:p>
            <a:pPr eaLnBrk="0" hangingPunct="0">
              <a:lnSpc>
                <a:spcPct val="110000"/>
              </a:lnSpc>
              <a:spcBef>
                <a:spcPct val="10000"/>
              </a:spcBef>
            </a:pPr>
            <a:r>
              <a:rPr lang="en-US" altLang="es-ES_tradnl" sz="2600" b="1">
                <a:solidFill>
                  <a:srgbClr val="FFFFCC"/>
                </a:solidFill>
                <a:effectLst>
                  <a:outerShdw blurRad="38100" dist="38100" dir="2700000" algn="tl">
                    <a:srgbClr val="000000"/>
                  </a:outerShdw>
                </a:effectLst>
                <a:latin typeface="Comic Sans MS" charset="0"/>
              </a:rPr>
              <a:t>Factor IX	24 horas</a:t>
            </a:r>
          </a:p>
          <a:p>
            <a:pPr eaLnBrk="0" hangingPunct="0">
              <a:lnSpc>
                <a:spcPct val="110000"/>
              </a:lnSpc>
              <a:spcBef>
                <a:spcPct val="10000"/>
              </a:spcBef>
            </a:pPr>
            <a:r>
              <a:rPr lang="en-US" altLang="es-ES_tradnl" sz="2600" b="1">
                <a:solidFill>
                  <a:srgbClr val="FFFFCC"/>
                </a:solidFill>
                <a:effectLst>
                  <a:outerShdw blurRad="38100" dist="38100" dir="2700000" algn="tl">
                    <a:srgbClr val="000000"/>
                  </a:outerShdw>
                </a:effectLst>
                <a:latin typeface="Comic Sans MS" charset="0"/>
              </a:rPr>
              <a:t>Factor II	60 horas</a:t>
            </a:r>
          </a:p>
          <a:p>
            <a:pPr eaLnBrk="0" hangingPunct="0">
              <a:lnSpc>
                <a:spcPct val="110000"/>
              </a:lnSpc>
              <a:spcBef>
                <a:spcPct val="10000"/>
              </a:spcBef>
            </a:pPr>
            <a:r>
              <a:rPr lang="en-US" altLang="es-ES_tradnl" sz="2600" b="1">
                <a:solidFill>
                  <a:srgbClr val="FFFFCC"/>
                </a:solidFill>
                <a:effectLst>
                  <a:outerShdw blurRad="38100" dist="38100" dir="2700000" algn="tl">
                    <a:srgbClr val="000000"/>
                  </a:outerShdw>
                </a:effectLst>
                <a:latin typeface="Comic Sans MS" charset="0"/>
              </a:rPr>
              <a:t>Factor X	48–72 horas</a:t>
            </a:r>
          </a:p>
          <a:p>
            <a:pPr eaLnBrk="0" hangingPunct="0">
              <a:lnSpc>
                <a:spcPct val="110000"/>
              </a:lnSpc>
              <a:spcBef>
                <a:spcPct val="20000"/>
              </a:spcBef>
            </a:pPr>
            <a:r>
              <a:rPr lang="en-US" altLang="es-ES_tradnl" sz="2600" b="1">
                <a:solidFill>
                  <a:srgbClr val="FFFFCC"/>
                </a:solidFill>
                <a:effectLst>
                  <a:outerShdw blurRad="38100" dist="38100" dir="2700000" algn="tl">
                    <a:srgbClr val="000000"/>
                  </a:outerShdw>
                </a:effectLst>
                <a:latin typeface="Comic Sans MS" charset="0"/>
              </a:rPr>
              <a:t>Proteína C	8 horas</a:t>
            </a:r>
          </a:p>
          <a:p>
            <a:pPr eaLnBrk="0" hangingPunct="0">
              <a:lnSpc>
                <a:spcPct val="110000"/>
              </a:lnSpc>
              <a:spcBef>
                <a:spcPct val="10000"/>
              </a:spcBef>
            </a:pPr>
            <a:r>
              <a:rPr lang="en-US" altLang="es-ES_tradnl" sz="2600" b="1">
                <a:solidFill>
                  <a:srgbClr val="FFFFCC"/>
                </a:solidFill>
                <a:effectLst>
                  <a:outerShdw blurRad="38100" dist="38100" dir="2700000" algn="tl">
                    <a:srgbClr val="000000"/>
                  </a:outerShdw>
                </a:effectLst>
                <a:latin typeface="Comic Sans MS" charset="0"/>
              </a:rPr>
              <a:t>Proteína S	30 horas</a:t>
            </a:r>
          </a:p>
        </p:txBody>
      </p:sp>
      <p:sp>
        <p:nvSpPr>
          <p:cNvPr id="89092" name="Line 4"/>
          <p:cNvSpPr>
            <a:spLocks noChangeShapeType="1"/>
          </p:cNvSpPr>
          <p:nvPr/>
        </p:nvSpPr>
        <p:spPr bwMode="auto">
          <a:xfrm>
            <a:off x="2622550" y="2740025"/>
            <a:ext cx="3819525"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9093" name="Line 5"/>
          <p:cNvSpPr>
            <a:spLocks noChangeShapeType="1"/>
          </p:cNvSpPr>
          <p:nvPr/>
        </p:nvSpPr>
        <p:spPr bwMode="auto">
          <a:xfrm>
            <a:off x="2622550" y="3219450"/>
            <a:ext cx="3819525"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9094" name="Line 6"/>
          <p:cNvSpPr>
            <a:spLocks noChangeShapeType="1"/>
          </p:cNvSpPr>
          <p:nvPr/>
        </p:nvSpPr>
        <p:spPr bwMode="auto">
          <a:xfrm>
            <a:off x="2622550" y="3698875"/>
            <a:ext cx="3819525"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9095" name="Line 7"/>
          <p:cNvSpPr>
            <a:spLocks noChangeShapeType="1"/>
          </p:cNvSpPr>
          <p:nvPr/>
        </p:nvSpPr>
        <p:spPr bwMode="auto">
          <a:xfrm>
            <a:off x="2622550" y="4178300"/>
            <a:ext cx="3819525"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9096" name="Line 8"/>
          <p:cNvSpPr>
            <a:spLocks noChangeShapeType="1"/>
          </p:cNvSpPr>
          <p:nvPr/>
        </p:nvSpPr>
        <p:spPr bwMode="auto">
          <a:xfrm>
            <a:off x="2622550" y="4659313"/>
            <a:ext cx="3819525" cy="1587"/>
          </a:xfrm>
          <a:prstGeom prst="line">
            <a:avLst/>
          </a:prstGeom>
          <a:noFill/>
          <a:ln w="381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9097" name="Line 9"/>
          <p:cNvSpPr>
            <a:spLocks noChangeShapeType="1"/>
          </p:cNvSpPr>
          <p:nvPr/>
        </p:nvSpPr>
        <p:spPr bwMode="auto">
          <a:xfrm>
            <a:off x="2622550" y="5153025"/>
            <a:ext cx="3819525"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9098" name="Line 10"/>
          <p:cNvSpPr>
            <a:spLocks noChangeShapeType="1"/>
          </p:cNvSpPr>
          <p:nvPr/>
        </p:nvSpPr>
        <p:spPr bwMode="auto">
          <a:xfrm>
            <a:off x="2622550" y="5626100"/>
            <a:ext cx="3819525"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5472113" y="3206750"/>
            <a:ext cx="1177925" cy="1511300"/>
            <a:chOff x="3878" y="2020"/>
            <a:chExt cx="835" cy="952"/>
          </a:xfrm>
        </p:grpSpPr>
        <p:cxnSp>
          <p:nvCxnSpPr>
            <p:cNvPr id="88067" name="AutoShape 3"/>
            <p:cNvCxnSpPr>
              <a:cxnSpLocks noChangeShapeType="1"/>
            </p:cNvCxnSpPr>
            <p:nvPr/>
          </p:nvCxnSpPr>
          <p:spPr bwMode="auto">
            <a:xfrm flipV="1">
              <a:off x="3878" y="2332"/>
              <a:ext cx="835" cy="166"/>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068" name="AutoShape 4"/>
            <p:cNvCxnSpPr>
              <a:cxnSpLocks noChangeShapeType="1"/>
            </p:cNvCxnSpPr>
            <p:nvPr/>
          </p:nvCxnSpPr>
          <p:spPr bwMode="auto">
            <a:xfrm flipV="1">
              <a:off x="3878" y="2020"/>
              <a:ext cx="835" cy="478"/>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069" name="AutoShape 5"/>
            <p:cNvCxnSpPr>
              <a:cxnSpLocks noChangeShapeType="1"/>
            </p:cNvCxnSpPr>
            <p:nvPr/>
          </p:nvCxnSpPr>
          <p:spPr bwMode="auto">
            <a:xfrm>
              <a:off x="3878" y="2498"/>
              <a:ext cx="835" cy="154"/>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070" name="AutoShape 6"/>
            <p:cNvCxnSpPr>
              <a:cxnSpLocks noChangeShapeType="1"/>
            </p:cNvCxnSpPr>
            <p:nvPr/>
          </p:nvCxnSpPr>
          <p:spPr bwMode="auto">
            <a:xfrm>
              <a:off x="3878" y="2498"/>
              <a:ext cx="835" cy="474"/>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88071" name="Rectangle 7"/>
          <p:cNvSpPr>
            <a:spLocks noChangeArrowheads="1"/>
          </p:cNvSpPr>
          <p:nvPr/>
        </p:nvSpPr>
        <p:spPr bwMode="auto">
          <a:xfrm>
            <a:off x="285750" y="2011363"/>
            <a:ext cx="1755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altLang="es-ES_tradnl" sz="2400" b="1">
                <a:solidFill>
                  <a:srgbClr val="FF0000"/>
                </a:solidFill>
                <a:effectLst>
                  <a:outerShdw blurRad="38100" dist="38100" dir="2700000" algn="tl">
                    <a:srgbClr val="000000"/>
                  </a:outerShdw>
                </a:effectLst>
                <a:latin typeface="Comic Sans MS" charset="0"/>
              </a:rPr>
              <a:t>Vitamina K</a:t>
            </a:r>
          </a:p>
        </p:txBody>
      </p:sp>
      <p:sp>
        <p:nvSpPr>
          <p:cNvPr id="88072" name="Rectangle 8"/>
          <p:cNvSpPr>
            <a:spLocks noChangeArrowheads="1"/>
          </p:cNvSpPr>
          <p:nvPr/>
        </p:nvSpPr>
        <p:spPr bwMode="auto">
          <a:xfrm>
            <a:off x="420688" y="5643563"/>
            <a:ext cx="1495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altLang="es-ES_tradnl" sz="2400" b="1">
                <a:solidFill>
                  <a:srgbClr val="FFD255"/>
                </a:solidFill>
                <a:effectLst>
                  <a:outerShdw blurRad="38100" dist="38100" dir="2700000" algn="tl">
                    <a:srgbClr val="000000"/>
                  </a:outerShdw>
                </a:effectLst>
                <a:latin typeface="Comic Sans MS" charset="0"/>
              </a:rPr>
              <a:t>A.Orales</a:t>
            </a:r>
          </a:p>
        </p:txBody>
      </p:sp>
      <p:pic>
        <p:nvPicPr>
          <p:cNvPr id="880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2533650"/>
            <a:ext cx="4397375" cy="3652838"/>
          </a:xfrm>
          <a:prstGeom prst="rect">
            <a:avLst/>
          </a:prstGeom>
          <a:noFill/>
          <a:extLst>
            <a:ext uri="{909E8E84-426E-40DD-AFC4-6F175D3DCCD1}">
              <a14:hiddenFill xmlns:a14="http://schemas.microsoft.com/office/drawing/2010/main">
                <a:solidFill>
                  <a:srgbClr val="FFFFFF"/>
                </a:solidFill>
              </a14:hiddenFill>
            </a:ext>
          </a:extLst>
        </p:spPr>
      </p:pic>
      <p:sp>
        <p:nvSpPr>
          <p:cNvPr id="88074" name="Rectangle 10"/>
          <p:cNvSpPr>
            <a:spLocks noChangeArrowheads="1"/>
          </p:cNvSpPr>
          <p:nvPr/>
        </p:nvSpPr>
        <p:spPr bwMode="auto">
          <a:xfrm>
            <a:off x="6994525" y="3316288"/>
            <a:ext cx="1782763"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nSpc>
                <a:spcPct val="90000"/>
              </a:lnSpc>
            </a:pPr>
            <a:r>
              <a:rPr lang="en-US" altLang="es-ES_tradnl" sz="2000">
                <a:solidFill>
                  <a:srgbClr val="FFFFCC"/>
                </a:solidFill>
                <a:effectLst>
                  <a:outerShdw blurRad="38100" dist="38100" dir="2700000" algn="tl">
                    <a:srgbClr val="000000"/>
                  </a:outerShdw>
                </a:effectLst>
                <a:latin typeface="Comic Sans MS" charset="0"/>
              </a:rPr>
              <a:t>Síntesis alterada de los Factores de Coagulación</a:t>
            </a:r>
          </a:p>
        </p:txBody>
      </p:sp>
      <p:sp>
        <p:nvSpPr>
          <p:cNvPr id="88075" name="Rectangle 11"/>
          <p:cNvSpPr>
            <a:spLocks noChangeArrowheads="1"/>
          </p:cNvSpPr>
          <p:nvPr/>
        </p:nvSpPr>
        <p:spPr bwMode="auto">
          <a:xfrm>
            <a:off x="6524625" y="2979738"/>
            <a:ext cx="720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altLang="es-ES_tradnl" sz="2400" b="1">
                <a:solidFill>
                  <a:srgbClr val="FFCC00"/>
                </a:solidFill>
                <a:effectLst>
                  <a:outerShdw blurRad="38100" dist="38100" dir="2700000" algn="tl">
                    <a:srgbClr val="000000"/>
                  </a:outerShdw>
                </a:effectLst>
                <a:latin typeface="Comic Sans MS" charset="0"/>
              </a:rPr>
              <a:t>VII</a:t>
            </a:r>
          </a:p>
        </p:txBody>
      </p:sp>
      <p:sp>
        <p:nvSpPr>
          <p:cNvPr id="88076" name="Rectangle 12"/>
          <p:cNvSpPr>
            <a:spLocks noChangeArrowheads="1"/>
          </p:cNvSpPr>
          <p:nvPr/>
        </p:nvSpPr>
        <p:spPr bwMode="auto">
          <a:xfrm>
            <a:off x="6600825" y="3475038"/>
            <a:ext cx="568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altLang="es-ES_tradnl" sz="2400" b="1">
                <a:solidFill>
                  <a:srgbClr val="FFCC00"/>
                </a:solidFill>
                <a:effectLst>
                  <a:outerShdw blurRad="38100" dist="38100" dir="2700000" algn="tl">
                    <a:srgbClr val="000000"/>
                  </a:outerShdw>
                </a:effectLst>
                <a:latin typeface="Comic Sans MS" charset="0"/>
              </a:rPr>
              <a:t>IX</a:t>
            </a:r>
          </a:p>
        </p:txBody>
      </p:sp>
      <p:sp>
        <p:nvSpPr>
          <p:cNvPr id="88077" name="Rectangle 13"/>
          <p:cNvSpPr>
            <a:spLocks noChangeArrowheads="1"/>
          </p:cNvSpPr>
          <p:nvPr/>
        </p:nvSpPr>
        <p:spPr bwMode="auto">
          <a:xfrm>
            <a:off x="6681788" y="3983038"/>
            <a:ext cx="4016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altLang="es-ES_tradnl" sz="2400" b="1">
                <a:solidFill>
                  <a:srgbClr val="FFCC00"/>
                </a:solidFill>
                <a:effectLst>
                  <a:outerShdw blurRad="38100" dist="38100" dir="2700000" algn="tl">
                    <a:srgbClr val="000000"/>
                  </a:outerShdw>
                </a:effectLst>
                <a:latin typeface="Comic Sans MS" charset="0"/>
              </a:rPr>
              <a:t>X</a:t>
            </a:r>
          </a:p>
        </p:txBody>
      </p:sp>
      <p:sp>
        <p:nvSpPr>
          <p:cNvPr id="88078" name="Rectangle 14"/>
          <p:cNvSpPr>
            <a:spLocks noChangeArrowheads="1"/>
          </p:cNvSpPr>
          <p:nvPr/>
        </p:nvSpPr>
        <p:spPr bwMode="auto">
          <a:xfrm>
            <a:off x="6626225" y="4491038"/>
            <a:ext cx="5143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altLang="es-ES_tradnl" sz="2400" b="1">
                <a:solidFill>
                  <a:srgbClr val="FFCC00"/>
                </a:solidFill>
                <a:effectLst>
                  <a:outerShdw blurRad="38100" dist="38100" dir="2700000" algn="tl">
                    <a:srgbClr val="000000"/>
                  </a:outerShdw>
                </a:effectLst>
                <a:latin typeface="Comic Sans MS" charset="0"/>
              </a:rPr>
              <a:t>II</a:t>
            </a:r>
          </a:p>
        </p:txBody>
      </p:sp>
      <p:cxnSp>
        <p:nvCxnSpPr>
          <p:cNvPr id="88079" name="AutoShape 15"/>
          <p:cNvCxnSpPr>
            <a:cxnSpLocks noChangeShapeType="1"/>
          </p:cNvCxnSpPr>
          <p:nvPr/>
        </p:nvCxnSpPr>
        <p:spPr bwMode="auto">
          <a:xfrm rot="16200000" flipH="1">
            <a:off x="756443" y="2983707"/>
            <a:ext cx="1547813" cy="495300"/>
          </a:xfrm>
          <a:prstGeom prst="bentConnector2">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8080" name="Freeform 16"/>
          <p:cNvSpPr>
            <a:spLocks/>
          </p:cNvSpPr>
          <p:nvPr/>
        </p:nvSpPr>
        <p:spPr bwMode="auto">
          <a:xfrm>
            <a:off x="1149350" y="4267200"/>
            <a:ext cx="425450" cy="1392238"/>
          </a:xfrm>
          <a:custGeom>
            <a:avLst/>
            <a:gdLst>
              <a:gd name="T0" fmla="*/ 0 w 295"/>
              <a:gd name="T1" fmla="*/ 800 h 800"/>
              <a:gd name="T2" fmla="*/ 0 w 295"/>
              <a:gd name="T3" fmla="*/ 0 h 800"/>
              <a:gd name="T4" fmla="*/ 295 w 295"/>
              <a:gd name="T5" fmla="*/ 0 h 800"/>
            </a:gdLst>
            <a:ahLst/>
            <a:cxnLst>
              <a:cxn ang="0">
                <a:pos x="T0" y="T1"/>
              </a:cxn>
              <a:cxn ang="0">
                <a:pos x="T2" y="T3"/>
              </a:cxn>
              <a:cxn ang="0">
                <a:pos x="T4" y="T5"/>
              </a:cxn>
            </a:cxnLst>
            <a:rect l="0" t="0" r="r" b="b"/>
            <a:pathLst>
              <a:path w="295" h="800">
                <a:moveTo>
                  <a:pt x="0" y="800"/>
                </a:moveTo>
                <a:lnTo>
                  <a:pt x="0" y="0"/>
                </a:lnTo>
                <a:lnTo>
                  <a:pt x="295" y="0"/>
                </a:lnTo>
              </a:path>
            </a:pathLst>
          </a:custGeom>
          <a:noFill/>
          <a:ln w="28575" cap="flat" cmpd="sng">
            <a:solidFill>
              <a:srgbClr val="FFD255"/>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grpSp>
        <p:nvGrpSpPr>
          <p:cNvPr id="88081" name="Group 17"/>
          <p:cNvGrpSpPr>
            <a:grpSpLocks/>
          </p:cNvGrpSpPr>
          <p:nvPr/>
        </p:nvGrpSpPr>
        <p:grpSpPr bwMode="auto">
          <a:xfrm>
            <a:off x="2111375" y="3302000"/>
            <a:ext cx="2878138" cy="744538"/>
            <a:chOff x="1496" y="2080"/>
            <a:chExt cx="2040" cy="469"/>
          </a:xfrm>
        </p:grpSpPr>
        <p:sp>
          <p:nvSpPr>
            <p:cNvPr id="88082" name="Rectangle 18"/>
            <p:cNvSpPr>
              <a:spLocks noChangeArrowheads="1"/>
            </p:cNvSpPr>
            <p:nvPr/>
          </p:nvSpPr>
          <p:spPr bwMode="auto">
            <a:xfrm>
              <a:off x="1496" y="2094"/>
              <a:ext cx="2016" cy="247"/>
            </a:xfrm>
            <a:prstGeom prst="rect">
              <a:avLst/>
            </a:prstGeom>
            <a:solidFill>
              <a:srgbClr val="FCD1C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8083" name="Rectangle 19"/>
            <p:cNvSpPr>
              <a:spLocks noChangeArrowheads="1"/>
            </p:cNvSpPr>
            <p:nvPr/>
          </p:nvSpPr>
          <p:spPr bwMode="auto">
            <a:xfrm>
              <a:off x="2080" y="2320"/>
              <a:ext cx="880" cy="229"/>
            </a:xfrm>
            <a:prstGeom prst="rect">
              <a:avLst/>
            </a:prstGeom>
            <a:solidFill>
              <a:srgbClr val="FCD1C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88084" name="Rectangle 20"/>
            <p:cNvSpPr>
              <a:spLocks noChangeArrowheads="1"/>
            </p:cNvSpPr>
            <p:nvPr/>
          </p:nvSpPr>
          <p:spPr bwMode="auto">
            <a:xfrm>
              <a:off x="1496" y="2080"/>
              <a:ext cx="204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nSpc>
                  <a:spcPct val="90000"/>
                </a:lnSpc>
              </a:pPr>
              <a:r>
                <a:rPr lang="en-US" altLang="es-ES_tradnl" sz="1800" b="1">
                  <a:solidFill>
                    <a:schemeClr val="bg2"/>
                  </a:solidFill>
                  <a:latin typeface="Comic Sans MS" charset="0"/>
                </a:rPr>
                <a:t>Utilización reducida de Vitamina K</a:t>
              </a:r>
            </a:p>
          </p:txBody>
        </p:sp>
      </p:grpSp>
      <p:sp>
        <p:nvSpPr>
          <p:cNvPr id="88085" name="Rectangle 21"/>
          <p:cNvSpPr>
            <a:spLocks noChangeArrowheads="1"/>
          </p:cNvSpPr>
          <p:nvPr/>
        </p:nvSpPr>
        <p:spPr bwMode="auto">
          <a:xfrm>
            <a:off x="395288" y="304800"/>
            <a:ext cx="83534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lstStyle/>
          <a:p>
            <a:pPr eaLnBrk="1" hangingPunct="1"/>
            <a:r>
              <a:rPr lang="en-US" altLang="es-ES_tradnl" sz="3200">
                <a:solidFill>
                  <a:srgbClr val="FFCC00"/>
                </a:solidFill>
              </a:rPr>
              <a:t>Factores Vitamina K Dependiente</a:t>
            </a:r>
          </a:p>
        </p:txBody>
      </p:sp>
    </p:spTree>
    <p:extLst>
      <p:ext uri="{BB962C8B-B14F-4D97-AF65-F5344CB8AC3E}">
        <p14:creationId xmlns:p14="http://schemas.microsoft.com/office/powerpoint/2010/main" val="4061657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627784" y="548680"/>
            <a:ext cx="3960440" cy="830997"/>
          </a:xfrm>
          <a:prstGeom prst="rect">
            <a:avLst/>
          </a:prstGeom>
          <a:solidFill>
            <a:schemeClr val="hlink"/>
          </a:solidFill>
          <a:ln w="381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s-AR" altLang="es-ES_tradnl" sz="4800" b="1">
                <a:solidFill>
                  <a:srgbClr val="002060"/>
                </a:solidFill>
              </a:rPr>
              <a:t>OBJETIVOS</a:t>
            </a:r>
            <a:endParaRPr lang="es-ES" altLang="es-ES_tradnl" sz="4800" b="1">
              <a:solidFill>
                <a:srgbClr val="002060"/>
              </a:solidFill>
            </a:endParaRPr>
          </a:p>
        </p:txBody>
      </p:sp>
      <p:sp>
        <p:nvSpPr>
          <p:cNvPr id="55299" name="Text Box 3"/>
          <p:cNvSpPr txBox="1">
            <a:spLocks noChangeArrowheads="1"/>
          </p:cNvSpPr>
          <p:nvPr/>
        </p:nvSpPr>
        <p:spPr bwMode="auto">
          <a:xfrm>
            <a:off x="251520" y="2780928"/>
            <a:ext cx="8424936" cy="3416320"/>
          </a:xfrm>
          <a:prstGeom prst="rect">
            <a:avLst/>
          </a:prstGeom>
          <a:solidFill>
            <a:srgbClr val="000080"/>
          </a:solidFill>
          <a:ln w="4445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s-AR" altLang="es-ES_tradnl" sz="3600" dirty="0" smtClean="0"/>
              <a:t>1- </a:t>
            </a:r>
            <a:r>
              <a:rPr lang="es-AR" altLang="es-ES_tradnl" sz="3600" dirty="0"/>
              <a:t>Breves nociones de fisiología de la coagulación.</a:t>
            </a:r>
          </a:p>
          <a:p>
            <a:pPr>
              <a:spcBef>
                <a:spcPct val="50000"/>
              </a:spcBef>
            </a:pPr>
            <a:r>
              <a:rPr lang="es-AR" altLang="es-ES_tradnl" sz="3600" dirty="0"/>
              <a:t>2- Comprender las Pruebas </a:t>
            </a:r>
            <a:r>
              <a:rPr lang="es-AR" altLang="es-ES_tradnl" sz="3600" b="1" i="1" u="sng" dirty="0"/>
              <a:t>Básicas</a:t>
            </a:r>
            <a:r>
              <a:rPr lang="es-AR" altLang="es-ES_tradnl" sz="3600" dirty="0"/>
              <a:t> de la Coagulación. </a:t>
            </a:r>
          </a:p>
          <a:p>
            <a:pPr>
              <a:spcBef>
                <a:spcPct val="50000"/>
              </a:spcBef>
            </a:pPr>
            <a:r>
              <a:rPr lang="es-AR" altLang="es-ES_tradnl" sz="3600" dirty="0"/>
              <a:t>3- Aplicación a la practica </a:t>
            </a:r>
            <a:r>
              <a:rPr lang="es-AR" altLang="es-ES_tradnl" sz="3600" dirty="0" smtClean="0"/>
              <a:t>Clínica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2536" y="673462"/>
            <a:ext cx="2959174" cy="14124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Object 2"/>
          <p:cNvPicPr>
            <a:picLocks noChangeAspect="1"/>
          </p:cNvPicPr>
          <p:nvPr/>
        </p:nvPicPr>
        <p:blipFill>
          <a:blip r:embed="rId3"/>
          <a:stretch>
            <a:fillRect/>
          </a:stretch>
        </p:blipFill>
        <p:spPr>
          <a:xfrm>
            <a:off x="0" y="0"/>
            <a:ext cx="9144000" cy="6858000"/>
          </a:xfrm>
          <a:prstGeom prst="rect">
            <a:avLst/>
          </a:prstGeom>
        </p:spPr>
      </p:pic>
      <p:sp>
        <p:nvSpPr>
          <p:cNvPr id="80899" name="Rectangle 3"/>
          <p:cNvSpPr>
            <a:spLocks noChangeArrowheads="1"/>
          </p:cNvSpPr>
          <p:nvPr/>
        </p:nvSpPr>
        <p:spPr bwMode="auto">
          <a:xfrm>
            <a:off x="0" y="1905000"/>
            <a:ext cx="8915400" cy="2286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81000" y="1828800"/>
            <a:ext cx="4419600" cy="1066800"/>
          </a:xfrm>
          <a:prstGeom prst="rect">
            <a:avLst/>
          </a:prstGeom>
          <a:solidFill>
            <a:schemeClr val="accent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VITAMINA K DEPENDINTE</a:t>
            </a:r>
            <a:endParaRPr lang="es-ES" altLang="es-ES_tradnl"/>
          </a:p>
        </p:txBody>
      </p:sp>
      <p:sp>
        <p:nvSpPr>
          <p:cNvPr id="173059" name="Rectangle 3"/>
          <p:cNvSpPr>
            <a:spLocks noChangeArrowheads="1"/>
          </p:cNvSpPr>
          <p:nvPr/>
        </p:nvSpPr>
        <p:spPr bwMode="auto">
          <a:xfrm>
            <a:off x="1905000" y="4038600"/>
            <a:ext cx="990600" cy="1676400"/>
          </a:xfrm>
          <a:prstGeom prst="rect">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b="1">
                <a:solidFill>
                  <a:schemeClr val="bg1"/>
                </a:solidFill>
              </a:rPr>
              <a:t>II</a:t>
            </a:r>
          </a:p>
          <a:p>
            <a:pPr algn="ctr"/>
            <a:r>
              <a:rPr lang="es-AR" altLang="es-ES_tradnl" b="1">
                <a:solidFill>
                  <a:schemeClr val="bg1"/>
                </a:solidFill>
              </a:rPr>
              <a:t>VII</a:t>
            </a:r>
          </a:p>
          <a:p>
            <a:pPr algn="ctr"/>
            <a:r>
              <a:rPr lang="es-AR" altLang="es-ES_tradnl" b="1">
                <a:solidFill>
                  <a:schemeClr val="bg1"/>
                </a:solidFill>
              </a:rPr>
              <a:t>IX</a:t>
            </a:r>
          </a:p>
          <a:p>
            <a:pPr algn="ctr"/>
            <a:r>
              <a:rPr lang="es-AR" altLang="es-ES_tradnl" b="1">
                <a:solidFill>
                  <a:schemeClr val="bg1"/>
                </a:solidFill>
              </a:rPr>
              <a:t>X</a:t>
            </a:r>
            <a:endParaRPr lang="es-ES" altLang="es-ES_tradnl" b="1">
              <a:solidFill>
                <a:schemeClr val="bg1"/>
              </a:solidFill>
            </a:endParaRPr>
          </a:p>
        </p:txBody>
      </p:sp>
      <p:sp>
        <p:nvSpPr>
          <p:cNvPr id="173060" name="Rectangle 4"/>
          <p:cNvSpPr>
            <a:spLocks noChangeArrowheads="1"/>
          </p:cNvSpPr>
          <p:nvPr/>
        </p:nvSpPr>
        <p:spPr bwMode="auto">
          <a:xfrm>
            <a:off x="5410200" y="1752600"/>
            <a:ext cx="3124200" cy="1143000"/>
          </a:xfrm>
          <a:prstGeom prst="rect">
            <a:avLst/>
          </a:prstGeom>
          <a:solidFill>
            <a:schemeClr val="hlink"/>
          </a:solidFill>
          <a:ln w="38100">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NO K DEPENDIENTE</a:t>
            </a:r>
            <a:endParaRPr lang="es-ES" altLang="es-ES_tradnl"/>
          </a:p>
        </p:txBody>
      </p:sp>
      <p:sp>
        <p:nvSpPr>
          <p:cNvPr id="173061" name="Rectangle 5"/>
          <p:cNvSpPr>
            <a:spLocks noChangeArrowheads="1"/>
          </p:cNvSpPr>
          <p:nvPr/>
        </p:nvSpPr>
        <p:spPr bwMode="auto">
          <a:xfrm>
            <a:off x="5334000" y="3733800"/>
            <a:ext cx="3429000" cy="1219200"/>
          </a:xfrm>
          <a:prstGeom prst="rect">
            <a:avLst/>
          </a:prstGeom>
          <a:solidFill>
            <a:schemeClr val="tx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200" b="1"/>
              <a:t>V</a:t>
            </a:r>
          </a:p>
          <a:p>
            <a:pPr algn="ctr"/>
            <a:r>
              <a:rPr lang="es-AR" altLang="es-ES_tradnl" sz="3200" b="1"/>
              <a:t>(Vida media corta)</a:t>
            </a:r>
            <a:endParaRPr lang="es-ES" altLang="es-ES_tradnl" sz="3200" b="1"/>
          </a:p>
        </p:txBody>
      </p:sp>
      <p:sp>
        <p:nvSpPr>
          <p:cNvPr id="173062" name="Rectangle 6"/>
          <p:cNvSpPr>
            <a:spLocks noChangeArrowheads="1"/>
          </p:cNvSpPr>
          <p:nvPr/>
        </p:nvSpPr>
        <p:spPr bwMode="auto">
          <a:xfrm>
            <a:off x="5562600" y="5638800"/>
            <a:ext cx="2895600" cy="990600"/>
          </a:xfrm>
          <a:prstGeom prst="rect">
            <a:avLst/>
          </a:prstGeom>
          <a:solidFill>
            <a:srgbClr val="003366"/>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EL TP es el primero </a:t>
            </a:r>
          </a:p>
          <a:p>
            <a:pPr algn="ctr"/>
            <a:r>
              <a:rPr lang="es-AR" altLang="es-ES_tradnl"/>
              <a:t>que se altera</a:t>
            </a:r>
            <a:endParaRPr lang="es-ES" altLang="es-ES_tradnl"/>
          </a:p>
        </p:txBody>
      </p:sp>
      <p:sp>
        <p:nvSpPr>
          <p:cNvPr id="173063" name="Line 7"/>
          <p:cNvSpPr>
            <a:spLocks noChangeShapeType="1"/>
          </p:cNvSpPr>
          <p:nvPr/>
        </p:nvSpPr>
        <p:spPr bwMode="auto">
          <a:xfrm>
            <a:off x="6934200" y="31242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
        <p:nvSpPr>
          <p:cNvPr id="173064" name="Line 8"/>
          <p:cNvSpPr>
            <a:spLocks noChangeShapeType="1"/>
          </p:cNvSpPr>
          <p:nvPr/>
        </p:nvSpPr>
        <p:spPr bwMode="auto">
          <a:xfrm>
            <a:off x="6934200" y="5029200"/>
            <a:ext cx="0" cy="5334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
        <p:nvSpPr>
          <p:cNvPr id="173065" name="Line 9"/>
          <p:cNvSpPr>
            <a:spLocks noChangeShapeType="1"/>
          </p:cNvSpPr>
          <p:nvPr/>
        </p:nvSpPr>
        <p:spPr bwMode="auto">
          <a:xfrm>
            <a:off x="2438400" y="3048000"/>
            <a:ext cx="0" cy="8382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323528" y="2204864"/>
            <a:ext cx="8136904" cy="1728192"/>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smtClean="0">
                <a:solidFill>
                  <a:srgbClr val="002060"/>
                </a:solidFill>
                <a:latin typeface="+mj-lt"/>
              </a:rPr>
              <a:t>TEORIAS / MODELOS DEL SISTEMA </a:t>
            </a:r>
          </a:p>
          <a:p>
            <a:pPr marL="0" marR="0" indent="0" algn="ctr" defTabSz="914400" rtl="0" eaLnBrk="1" fontAlgn="base" latinLnBrk="0" hangingPunct="1">
              <a:lnSpc>
                <a:spcPct val="100000"/>
              </a:lnSpc>
              <a:spcBef>
                <a:spcPct val="0"/>
              </a:spcBef>
              <a:spcAft>
                <a:spcPct val="0"/>
              </a:spcAft>
              <a:buClrTx/>
              <a:buSzTx/>
              <a:buFontTx/>
              <a:buNone/>
              <a:tabLst/>
            </a:pPr>
            <a:r>
              <a:rPr lang="es-ES_tradnl" sz="3600" dirty="0" smtClean="0">
                <a:solidFill>
                  <a:srgbClr val="002060"/>
                </a:solidFill>
                <a:latin typeface="+mj-lt"/>
              </a:rPr>
              <a:t>DE COAGULACION</a:t>
            </a:r>
            <a:endParaRPr kumimoji="0" lang="es-ES_tradnl" sz="3600" b="0" i="0" u="none" strike="noStrike" cap="none" normalizeH="0" baseline="0" dirty="0">
              <a:ln>
                <a:noFill/>
              </a:ln>
              <a:solidFill>
                <a:srgbClr val="002060"/>
              </a:solidFill>
              <a:effectLst/>
              <a:latin typeface="+mj-lt"/>
            </a:endParaRPr>
          </a:p>
        </p:txBody>
      </p:sp>
    </p:spTree>
    <p:extLst>
      <p:ext uri="{BB962C8B-B14F-4D97-AF65-F5344CB8AC3E}">
        <p14:creationId xmlns:p14="http://schemas.microsoft.com/office/powerpoint/2010/main" val="1204392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304800"/>
            <a:ext cx="7620000" cy="685800"/>
          </a:xfrm>
          <a:prstGeom prst="rect">
            <a:avLst/>
          </a:prstGeom>
          <a:solidFill>
            <a:schemeClr val="hlink"/>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TEORIAS DE LA ACTIVACION DE LA COAGULACION</a:t>
            </a:r>
            <a:endParaRPr lang="es-ES" altLang="es-ES_tradnl"/>
          </a:p>
        </p:txBody>
      </p:sp>
      <p:sp>
        <p:nvSpPr>
          <p:cNvPr id="67587" name="Rectangle 3"/>
          <p:cNvSpPr>
            <a:spLocks noChangeArrowheads="1"/>
          </p:cNvSpPr>
          <p:nvPr/>
        </p:nvSpPr>
        <p:spPr bwMode="auto">
          <a:xfrm>
            <a:off x="609600" y="1524000"/>
            <a:ext cx="7315200" cy="457200"/>
          </a:xfrm>
          <a:prstGeom prst="rect">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b="1"/>
              <a:t>1904 TEORIA DE LOS 4 FACTORES</a:t>
            </a:r>
            <a:r>
              <a:rPr lang="es-AR" altLang="es-ES_tradnl"/>
              <a:t>.</a:t>
            </a:r>
            <a:endParaRPr lang="es-ES" altLang="es-ES_tradnl"/>
          </a:p>
        </p:txBody>
      </p:sp>
      <p:sp>
        <p:nvSpPr>
          <p:cNvPr id="67588" name="Rectangle 4"/>
          <p:cNvSpPr>
            <a:spLocks noChangeArrowheads="1"/>
          </p:cNvSpPr>
          <p:nvPr/>
        </p:nvSpPr>
        <p:spPr bwMode="auto">
          <a:xfrm>
            <a:off x="609600" y="2133600"/>
            <a:ext cx="7315200" cy="762000"/>
          </a:xfrm>
          <a:prstGeom prst="rect">
            <a:avLst/>
          </a:prstGeom>
          <a:solidFill>
            <a:srgbClr val="FF66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1964 MODELO DE ACTIVACION EN CASCADA CON </a:t>
            </a:r>
          </a:p>
          <a:p>
            <a:r>
              <a:rPr lang="es-AR" altLang="es-ES_tradnl"/>
              <a:t>TROMBOPLASTINA(VIA INTRIN. EXTRI.) CRITICAS</a:t>
            </a:r>
            <a:endParaRPr lang="es-ES" altLang="es-ES_tradnl"/>
          </a:p>
        </p:txBody>
      </p:sp>
      <p:sp>
        <p:nvSpPr>
          <p:cNvPr id="67589" name="Rectangle 5"/>
          <p:cNvSpPr>
            <a:spLocks noChangeArrowheads="1"/>
          </p:cNvSpPr>
          <p:nvPr/>
        </p:nvSpPr>
        <p:spPr bwMode="auto">
          <a:xfrm>
            <a:off x="609600" y="3124200"/>
            <a:ext cx="7315200" cy="457200"/>
          </a:xfrm>
          <a:prstGeom prst="rect">
            <a:avLst/>
          </a:prstGeom>
          <a:solidFill>
            <a:srgbClr val="0080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1977 CASCADA REVISADA. </a:t>
            </a:r>
            <a:endParaRPr lang="es-ES" altLang="es-ES_tradnl"/>
          </a:p>
        </p:txBody>
      </p:sp>
      <p:sp>
        <p:nvSpPr>
          <p:cNvPr id="67590" name="Rectangle 6"/>
          <p:cNvSpPr>
            <a:spLocks noChangeArrowheads="1"/>
          </p:cNvSpPr>
          <p:nvPr/>
        </p:nvSpPr>
        <p:spPr bwMode="auto">
          <a:xfrm>
            <a:off x="609600" y="3810000"/>
            <a:ext cx="7315200" cy="457200"/>
          </a:xfrm>
          <a:prstGeom prst="rect">
            <a:avLst/>
          </a:prstGeom>
          <a:solidFill>
            <a:srgbClr val="8000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1991 CASCADA REVISADA (G. BRAZER)</a:t>
            </a:r>
            <a:endParaRPr lang="es-ES" altLang="es-ES_tradnl"/>
          </a:p>
        </p:txBody>
      </p:sp>
      <p:sp>
        <p:nvSpPr>
          <p:cNvPr id="67591" name="Rectangle 7"/>
          <p:cNvSpPr>
            <a:spLocks noChangeArrowheads="1"/>
          </p:cNvSpPr>
          <p:nvPr/>
        </p:nvSpPr>
        <p:spPr bwMode="auto">
          <a:xfrm>
            <a:off x="609600" y="4419600"/>
            <a:ext cx="7315200" cy="457200"/>
          </a:xfrm>
          <a:prstGeom prst="rect">
            <a:avLst/>
          </a:prstGeom>
          <a:solidFill>
            <a:schemeClr val="hlink"/>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2001 MODELO CELULAR DE HOFFMAN</a:t>
            </a:r>
            <a:endParaRPr lang="es-ES" altLang="es-ES_tradnl"/>
          </a:p>
        </p:txBody>
      </p:sp>
      <p:sp>
        <p:nvSpPr>
          <p:cNvPr id="67592" name="Rectangle 8"/>
          <p:cNvSpPr>
            <a:spLocks noChangeArrowheads="1"/>
          </p:cNvSpPr>
          <p:nvPr/>
        </p:nvSpPr>
        <p:spPr bwMode="auto">
          <a:xfrm>
            <a:off x="609600" y="5105400"/>
            <a:ext cx="7315200" cy="685800"/>
          </a:xfrm>
          <a:prstGeom prst="rect">
            <a:avLst/>
          </a:prstGeom>
          <a:solidFill>
            <a:srgbClr val="3366FF"/>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sz="2000"/>
              <a:t>2007 OBSERVACION  DE LA FORMACION DEL TROMBO</a:t>
            </a:r>
          </a:p>
          <a:p>
            <a:r>
              <a:rPr lang="es-AR" altLang="es-ES_tradnl" sz="2000"/>
              <a:t>EN VIVO (FURIE FURIE). N Engl. V Med. 2008 www.mejm.org</a:t>
            </a:r>
            <a:endParaRPr lang="es-ES" altLang="es-ES_tradnl" sz="20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ctrTitle" idx="4294967295"/>
          </p:nvPr>
        </p:nvSpPr>
        <p:spPr>
          <a:xfrm>
            <a:off x="588963" y="152400"/>
            <a:ext cx="7772400" cy="1600200"/>
          </a:xfrm>
        </p:spPr>
        <p:txBody>
          <a:bodyPr lIns="91440" tIns="45720" rIns="91440" bIns="45720"/>
          <a:lstStyle/>
          <a:p>
            <a:r>
              <a:rPr lang="es-ES" altLang="es-ES_tradnl">
                <a:solidFill>
                  <a:schemeClr val="tx1"/>
                </a:solidFill>
              </a:rPr>
              <a:t>ESQUEMA GENERAL DE LA COAGULACI</a:t>
            </a:r>
            <a:r>
              <a:rPr lang="es-ES" altLang="es-ES_tradnl">
                <a:solidFill>
                  <a:schemeClr val="tx1"/>
                </a:solidFill>
                <a:latin typeface="Times New Roman" charset="0"/>
              </a:rPr>
              <a:t>Ó</a:t>
            </a:r>
            <a:r>
              <a:rPr lang="es-ES" altLang="es-ES_tradnl">
                <a:solidFill>
                  <a:schemeClr val="tx1"/>
                </a:solidFill>
              </a:rPr>
              <a:t>N</a:t>
            </a:r>
          </a:p>
        </p:txBody>
      </p:sp>
      <p:pic>
        <p:nvPicPr>
          <p:cNvPr id="14340" name="Picture 4" descr="Hemostasia y coagulación"/>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a:xfrm>
            <a:off x="234566" y="1752600"/>
            <a:ext cx="8481193" cy="4803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68313" y="1484313"/>
            <a:ext cx="8351837" cy="38703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s-MX" altLang="es-ES_tradnl" sz="6000" b="1">
                <a:solidFill>
                  <a:srgbClr val="FFFF00"/>
                </a:solidFill>
              </a:rPr>
              <a:t>Modelo celular de la Hemostasia</a:t>
            </a:r>
          </a:p>
          <a:p>
            <a:pPr algn="ctr"/>
            <a:endParaRPr lang="es-MX" altLang="es-ES_tradnl" sz="3200" b="1">
              <a:solidFill>
                <a:srgbClr val="FFFF00"/>
              </a:solidFill>
            </a:endParaRPr>
          </a:p>
          <a:p>
            <a:pPr algn="ctr"/>
            <a:r>
              <a:rPr lang="es-MX" altLang="es-ES_tradnl" sz="3200" b="1">
                <a:solidFill>
                  <a:schemeClr val="bg1"/>
                </a:solidFill>
              </a:rPr>
              <a:t>Monroe-Hoffman-Roberts</a:t>
            </a:r>
          </a:p>
          <a:p>
            <a:pPr algn="ctr"/>
            <a:endParaRPr lang="es-MX" altLang="es-ES_tradnl" sz="3200" b="1">
              <a:solidFill>
                <a:schemeClr val="bg1"/>
              </a:solidFill>
            </a:endParaRPr>
          </a:p>
          <a:p>
            <a:pPr algn="ctr"/>
            <a:r>
              <a:rPr lang="es-MX" altLang="es-ES_tradnl" sz="3200" b="1">
                <a:solidFill>
                  <a:schemeClr val="bg1"/>
                </a:solidFill>
              </a:rPr>
              <a:t>USA</a:t>
            </a:r>
            <a:endParaRPr lang="es-ES" altLang="es-ES_tradnl" sz="3200" b="1">
              <a:solidFill>
                <a:schemeClr val="bg1"/>
              </a:solidFill>
            </a:endParaRPr>
          </a:p>
        </p:txBody>
      </p:sp>
      <p:pic>
        <p:nvPicPr>
          <p:cNvPr id="69635" name="Picture 3" descr="welcome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97425"/>
            <a:ext cx="1428750" cy="1714500"/>
          </a:xfrm>
          <a:prstGeom prst="rect">
            <a:avLst/>
          </a:prstGeom>
          <a:noFill/>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Object 1026"/>
          <p:cNvPicPr>
            <a:picLocks noChangeAspect="1"/>
          </p:cNvPicPr>
          <p:nvPr>
            <p:extLst>
              <p:ext uri="{D42A27DB-BD31-4B8C-83A1-F6EECF244321}">
                <p14:modId xmlns:p14="http://schemas.microsoft.com/office/powerpoint/2010/main" val="1313267104"/>
              </p:ext>
            </p:extLst>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4"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219200" y="304800"/>
            <a:ext cx="6248400" cy="7620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PRUEBAS BASICAS</a:t>
            </a:r>
            <a:endParaRPr lang="es-ES" altLang="es-ES_tradnl"/>
          </a:p>
        </p:txBody>
      </p:sp>
      <p:sp>
        <p:nvSpPr>
          <p:cNvPr id="54275" name="Rectangle 3"/>
          <p:cNvSpPr>
            <a:spLocks noChangeArrowheads="1"/>
          </p:cNvSpPr>
          <p:nvPr/>
        </p:nvSpPr>
        <p:spPr bwMode="auto">
          <a:xfrm>
            <a:off x="609600" y="1524000"/>
            <a:ext cx="7239000" cy="533400"/>
          </a:xfrm>
          <a:prstGeom prst="rect">
            <a:avLst/>
          </a:prstGeom>
          <a:solidFill>
            <a:srgbClr val="6666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1)HISTORIA CLINICA</a:t>
            </a:r>
            <a:endParaRPr lang="es-ES" altLang="es-ES_tradnl"/>
          </a:p>
        </p:txBody>
      </p:sp>
      <p:sp>
        <p:nvSpPr>
          <p:cNvPr id="54276" name="Rectangle 4"/>
          <p:cNvSpPr>
            <a:spLocks noChangeArrowheads="1"/>
          </p:cNvSpPr>
          <p:nvPr/>
        </p:nvSpPr>
        <p:spPr bwMode="auto">
          <a:xfrm>
            <a:off x="609600" y="2286000"/>
            <a:ext cx="7239000" cy="533400"/>
          </a:xfrm>
          <a:prstGeom prst="rect">
            <a:avLst/>
          </a:prstGeom>
          <a:solidFill>
            <a:srgbClr val="FF660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2) EXTENDIDO DE SANGRE</a:t>
            </a:r>
            <a:endParaRPr lang="es-ES" altLang="es-ES_tradnl"/>
          </a:p>
        </p:txBody>
      </p:sp>
      <p:sp>
        <p:nvSpPr>
          <p:cNvPr id="54277" name="Rectangle 5"/>
          <p:cNvSpPr>
            <a:spLocks noChangeArrowheads="1"/>
          </p:cNvSpPr>
          <p:nvPr/>
        </p:nvSpPr>
        <p:spPr bwMode="auto">
          <a:xfrm>
            <a:off x="609600" y="3048000"/>
            <a:ext cx="7239000" cy="533400"/>
          </a:xfrm>
          <a:prstGeom prst="rect">
            <a:avLst/>
          </a:prstGeom>
          <a:solidFill>
            <a:srgbClr val="99CC0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3) TIEMPO DE PROTROMBINA O DE QUICK</a:t>
            </a:r>
            <a:endParaRPr lang="es-ES" altLang="es-ES_tradnl"/>
          </a:p>
        </p:txBody>
      </p:sp>
      <p:sp>
        <p:nvSpPr>
          <p:cNvPr id="54278" name="Rectangle 6"/>
          <p:cNvSpPr>
            <a:spLocks noChangeArrowheads="1"/>
          </p:cNvSpPr>
          <p:nvPr/>
        </p:nvSpPr>
        <p:spPr bwMode="auto">
          <a:xfrm>
            <a:off x="609600" y="4038600"/>
            <a:ext cx="8077200" cy="533400"/>
          </a:xfrm>
          <a:prstGeom prst="rect">
            <a:avLst/>
          </a:prstGeom>
          <a:solidFill>
            <a:srgbClr val="FF000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4) TIEMPO PARCIAL DE TROMBOPLASTINA ACTIVADO</a:t>
            </a:r>
            <a:endParaRPr lang="es-ES" altLang="es-ES_tradnl"/>
          </a:p>
        </p:txBody>
      </p:sp>
      <p:sp>
        <p:nvSpPr>
          <p:cNvPr id="54279" name="Rectangle 7"/>
          <p:cNvSpPr>
            <a:spLocks noChangeArrowheads="1"/>
          </p:cNvSpPr>
          <p:nvPr/>
        </p:nvSpPr>
        <p:spPr bwMode="auto">
          <a:xfrm>
            <a:off x="609600" y="4953000"/>
            <a:ext cx="7239000" cy="533400"/>
          </a:xfrm>
          <a:prstGeom prst="rect">
            <a:avLst/>
          </a:prstGeom>
          <a:solidFill>
            <a:srgbClr val="00808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5)TIEMPO DE TROMBINA</a:t>
            </a:r>
            <a:endParaRPr lang="es-ES" altLang="es-ES_tradnl"/>
          </a:p>
        </p:txBody>
      </p:sp>
      <p:sp>
        <p:nvSpPr>
          <p:cNvPr id="54280" name="Rectangle 8"/>
          <p:cNvSpPr>
            <a:spLocks noChangeArrowheads="1"/>
          </p:cNvSpPr>
          <p:nvPr/>
        </p:nvSpPr>
        <p:spPr bwMode="auto">
          <a:xfrm>
            <a:off x="609600" y="5867400"/>
            <a:ext cx="7239000" cy="533400"/>
          </a:xfrm>
          <a:prstGeom prst="rect">
            <a:avLst/>
          </a:prstGeom>
          <a:solidFill>
            <a:schemeClr val="folHlink">
              <a:alpha val="50000"/>
            </a:scheme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s-AR" altLang="es-ES_tradnl"/>
              <a:t>6)DISOLU. UREA 5 MOLAR (XIII)</a:t>
            </a:r>
            <a:endParaRPr lang="es-ES" altLang="es-ES_tradnl"/>
          </a:p>
        </p:txBody>
      </p:sp>
      <p:sp>
        <p:nvSpPr>
          <p:cNvPr id="54281" name="Rectangle 9"/>
          <p:cNvSpPr>
            <a:spLocks noChangeArrowheads="1"/>
          </p:cNvSpPr>
          <p:nvPr/>
        </p:nvSpPr>
        <p:spPr bwMode="auto">
          <a:xfrm>
            <a:off x="2895600" y="6553200"/>
            <a:ext cx="2590800" cy="304800"/>
          </a:xfrm>
          <a:prstGeom prst="rect">
            <a:avLst/>
          </a:prstGeom>
          <a:solidFill>
            <a:srgbClr val="FF00FF">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8) OTROS</a:t>
            </a:r>
            <a:endParaRPr lang="es-ES" altLang="es-ES_tradnl"/>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Object 2"/>
          <p:cNvPicPr>
            <a:picLocks noChangeAspect="1"/>
          </p:cNvPicPr>
          <p:nvPr/>
        </p:nvPicPr>
        <p:blipFill>
          <a:blip r:embed="rId3"/>
          <a:stretch>
            <a:fillRect/>
          </a:stretch>
        </p:blipFill>
        <p:spPr>
          <a:xfrm>
            <a:off x="0" y="0"/>
            <a:ext cx="9144000" cy="6858000"/>
          </a:xfrm>
          <a:prstGeom prst="rect">
            <a:avLst/>
          </a:prstGeom>
        </p:spPr>
      </p:pic>
      <p:pic>
        <p:nvPicPr>
          <p:cNvPr id="3" name="Immagine 6" descr="72bd86183fff8f4b151eb7fe34f2a930.jpg"/>
          <p:cNvPicPr>
            <a:picLocks noChangeAspect="1"/>
          </p:cNvPicPr>
          <p:nvPr/>
        </p:nvPicPr>
        <p:blipFill rotWithShape="1">
          <a:blip r:embed="rId5">
            <a:extLst>
              <a:ext uri="{28A0092B-C50C-407E-A947-70E740481C1C}">
                <a14:useLocalDpi xmlns:a14="http://schemas.microsoft.com/office/drawing/2010/main" val="0"/>
              </a:ext>
            </a:extLst>
          </a:blip>
          <a:srcRect t="15546" b="18043"/>
          <a:stretch/>
        </p:blipFill>
        <p:spPr>
          <a:xfrm>
            <a:off x="467544" y="3212976"/>
            <a:ext cx="1944216" cy="1422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27955" y="-111943"/>
            <a:ext cx="3784600" cy="1843424"/>
          </a:xfrm>
          <a:prstGeom prst="rect">
            <a:avLst/>
          </a:prstGeom>
        </p:spPr>
      </p:pic>
      <p:sp>
        <p:nvSpPr>
          <p:cNvPr id="6" name="Text Box 2"/>
          <p:cNvSpPr txBox="1">
            <a:spLocks noChangeArrowheads="1"/>
          </p:cNvSpPr>
          <p:nvPr/>
        </p:nvSpPr>
        <p:spPr bwMode="auto">
          <a:xfrm>
            <a:off x="6660232" y="676445"/>
            <a:ext cx="2292350" cy="457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altLang="es-ES_tradnl" sz="2400" b="1" dirty="0">
                <a:solidFill>
                  <a:srgbClr val="00FF00"/>
                </a:solidFill>
              </a:rPr>
              <a:t>Injuria vascular</a:t>
            </a:r>
          </a:p>
        </p:txBody>
      </p:sp>
      <p:sp>
        <p:nvSpPr>
          <p:cNvPr id="7" name="CuadroTexto 6"/>
          <p:cNvSpPr txBox="1"/>
          <p:nvPr/>
        </p:nvSpPr>
        <p:spPr>
          <a:xfrm>
            <a:off x="251169" y="800100"/>
            <a:ext cx="2335729" cy="461665"/>
          </a:xfrm>
          <a:prstGeom prst="rect">
            <a:avLst/>
          </a:prstGeom>
          <a:noFill/>
        </p:spPr>
        <p:txBody>
          <a:bodyPr wrap="square" rtlCol="0">
            <a:spAutoFit/>
          </a:bodyPr>
          <a:lstStyle/>
          <a:p>
            <a:r>
              <a:rPr lang="es-ES_tradnl" sz="1200" dirty="0" smtClean="0"/>
              <a:t>Fase de contacto a </a:t>
            </a:r>
            <a:r>
              <a:rPr lang="es-ES_tradnl" sz="1200" dirty="0" err="1" smtClean="0"/>
              <a:t>travez</a:t>
            </a:r>
            <a:r>
              <a:rPr lang="es-ES_tradnl" sz="1200" dirty="0" smtClean="0"/>
              <a:t> de cargas </a:t>
            </a:r>
          </a:p>
          <a:p>
            <a:r>
              <a:rPr lang="es-ES_tradnl" sz="1200" dirty="0" smtClean="0"/>
              <a:t>negativas de la matriz extracelular</a:t>
            </a:r>
            <a:endParaRPr lang="es-ES_tradnl" sz="1200" dirty="0"/>
          </a:p>
        </p:txBody>
      </p:sp>
      <p:sp>
        <p:nvSpPr>
          <p:cNvPr id="8" name="Elipse 7"/>
          <p:cNvSpPr/>
          <p:nvPr/>
        </p:nvSpPr>
        <p:spPr bwMode="auto">
          <a:xfrm>
            <a:off x="375777"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9" name="Elipse 8"/>
          <p:cNvSpPr/>
          <p:nvPr/>
        </p:nvSpPr>
        <p:spPr bwMode="auto">
          <a:xfrm>
            <a:off x="1007604"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10" name="Elipse 9"/>
          <p:cNvSpPr/>
          <p:nvPr/>
        </p:nvSpPr>
        <p:spPr bwMode="auto">
          <a:xfrm>
            <a:off x="1639431"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11" name="Rectángulo 10"/>
          <p:cNvSpPr/>
          <p:nvPr/>
        </p:nvSpPr>
        <p:spPr bwMode="auto">
          <a:xfrm>
            <a:off x="343287" y="1844824"/>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PK</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2" name="Rectángulo 11"/>
          <p:cNvSpPr/>
          <p:nvPr/>
        </p:nvSpPr>
        <p:spPr bwMode="auto">
          <a:xfrm>
            <a:off x="1751439" y="1881956"/>
            <a:ext cx="37628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K</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3" name="Rectángulo 12"/>
          <p:cNvSpPr/>
          <p:nvPr/>
        </p:nvSpPr>
        <p:spPr bwMode="auto">
          <a:xfrm>
            <a:off x="982588" y="1668779"/>
            <a:ext cx="9971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smtClean="0"/>
              <a:t>QAPM</a:t>
            </a:r>
            <a:endParaRPr kumimoji="0" lang="es-ES_tradnl" sz="1600" b="0" i="0" u="none" strike="noStrike" cap="none" normalizeH="0" baseline="0">
              <a:ln>
                <a:noFill/>
              </a:ln>
              <a:solidFill>
                <a:schemeClr val="tx1"/>
              </a:solidFill>
              <a:effectLst/>
            </a:endParaRPr>
          </a:p>
        </p:txBody>
      </p:sp>
      <p:sp>
        <p:nvSpPr>
          <p:cNvPr id="14" name="Rectángulo 13"/>
          <p:cNvSpPr/>
          <p:nvPr/>
        </p:nvSpPr>
        <p:spPr bwMode="auto">
          <a:xfrm>
            <a:off x="574538" y="2342345"/>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5" name="Rectángulo 14"/>
          <p:cNvSpPr/>
          <p:nvPr/>
        </p:nvSpPr>
        <p:spPr bwMode="auto">
          <a:xfrm>
            <a:off x="2030591" y="2321304"/>
            <a:ext cx="669199"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6" name="Rectángulo 15"/>
          <p:cNvSpPr/>
          <p:nvPr/>
        </p:nvSpPr>
        <p:spPr bwMode="auto">
          <a:xfrm>
            <a:off x="680340" y="3082638"/>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XI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7" name="Rectángulo 16"/>
          <p:cNvSpPr/>
          <p:nvPr/>
        </p:nvSpPr>
        <p:spPr bwMode="auto">
          <a:xfrm>
            <a:off x="2087039" y="3068960"/>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XIa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8" name="Rectángulo 17"/>
          <p:cNvSpPr/>
          <p:nvPr/>
        </p:nvSpPr>
        <p:spPr bwMode="auto">
          <a:xfrm>
            <a:off x="216939" y="4891797"/>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VIII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0" name="Rectángulo 19"/>
          <p:cNvSpPr/>
          <p:nvPr/>
        </p:nvSpPr>
        <p:spPr bwMode="auto">
          <a:xfrm>
            <a:off x="2242278" y="3751251"/>
            <a:ext cx="658249" cy="51709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IXa</a:t>
            </a:r>
            <a:endParaRPr lang="es-ES_tradnl" dirty="0" smtClean="0"/>
          </a:p>
        </p:txBody>
      </p:sp>
      <p:sp>
        <p:nvSpPr>
          <p:cNvPr id="21" name="Rectángulo 20"/>
          <p:cNvSpPr/>
          <p:nvPr/>
        </p:nvSpPr>
        <p:spPr bwMode="auto">
          <a:xfrm>
            <a:off x="702738" y="3814535"/>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IX</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3" name="Rectángulo 22"/>
          <p:cNvSpPr/>
          <p:nvPr/>
        </p:nvSpPr>
        <p:spPr bwMode="auto">
          <a:xfrm>
            <a:off x="4022420" y="2815832"/>
            <a:ext cx="452491"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b="1" smtClean="0">
                <a:solidFill>
                  <a:srgbClr val="00B050"/>
                </a:solidFill>
              </a:rPr>
              <a:t>X</a:t>
            </a:r>
            <a:endParaRPr kumimoji="0" lang="es-ES_tradnl" sz="2400" b="1" i="0" u="none" strike="noStrike" cap="none" normalizeH="0" baseline="0" dirty="0">
              <a:ln>
                <a:noFill/>
              </a:ln>
              <a:solidFill>
                <a:srgbClr val="00B050"/>
              </a:solidFill>
              <a:effectLst/>
            </a:endParaRPr>
          </a:p>
        </p:txBody>
      </p:sp>
      <p:sp>
        <p:nvSpPr>
          <p:cNvPr id="24" name="Rectángulo 23"/>
          <p:cNvSpPr/>
          <p:nvPr/>
        </p:nvSpPr>
        <p:spPr bwMode="auto">
          <a:xfrm>
            <a:off x="3995936" y="3751251"/>
            <a:ext cx="452491"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b="1" dirty="0" err="1" smtClean="0">
                <a:solidFill>
                  <a:srgbClr val="00B050"/>
                </a:solidFill>
              </a:rPr>
              <a:t>Xa</a:t>
            </a:r>
            <a:endParaRPr lang="es-ES_tradnl"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solidFill>
                  <a:srgbClr val="FFC000"/>
                </a:solidFill>
              </a:rPr>
              <a:t>Va</a:t>
            </a:r>
            <a:endParaRPr kumimoji="0" lang="es-ES_tradnl" sz="2400" b="1" i="0" u="none" strike="noStrike" cap="none" normalizeH="0" baseline="0" dirty="0">
              <a:ln>
                <a:noFill/>
              </a:ln>
              <a:solidFill>
                <a:srgbClr val="FFC000"/>
              </a:solidFill>
              <a:effectLst/>
            </a:endParaRPr>
          </a:p>
        </p:txBody>
      </p:sp>
      <p:sp>
        <p:nvSpPr>
          <p:cNvPr id="26" name="Rectángulo 25"/>
          <p:cNvSpPr/>
          <p:nvPr/>
        </p:nvSpPr>
        <p:spPr bwMode="auto">
          <a:xfrm>
            <a:off x="7156946" y="1809803"/>
            <a:ext cx="1943603"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FT </a:t>
            </a:r>
            <a:r>
              <a:rPr lang="mr-IN" dirty="0" smtClean="0"/>
              <a:t>–</a:t>
            </a:r>
            <a:r>
              <a:rPr lang="es-ES_tradnl" dirty="0" smtClean="0"/>
              <a:t> VII - FL</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7" name="Explosión 1 26"/>
          <p:cNvSpPr/>
          <p:nvPr/>
        </p:nvSpPr>
        <p:spPr bwMode="auto">
          <a:xfrm>
            <a:off x="7427432" y="1133645"/>
            <a:ext cx="1152128" cy="82671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2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28" name="Rectángulo 27"/>
          <p:cNvSpPr/>
          <p:nvPr/>
        </p:nvSpPr>
        <p:spPr bwMode="auto">
          <a:xfrm>
            <a:off x="4604549" y="1766320"/>
            <a:ext cx="1423609" cy="870591"/>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FT </a:t>
            </a:r>
            <a:r>
              <a:rPr lang="mr-IN" dirty="0" smtClean="0"/>
              <a:t>–</a:t>
            </a:r>
            <a:r>
              <a:rPr lang="es-ES_tradnl" dirty="0" smtClean="0"/>
              <a:t> </a:t>
            </a:r>
            <a:r>
              <a:rPr lang="es-ES_tradnl" dirty="0" err="1" smtClean="0"/>
              <a:t>VIIa</a:t>
            </a:r>
            <a:r>
              <a:rPr lang="es-ES_tradnl"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 FL</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0" name="Rectángulo 29"/>
          <p:cNvSpPr/>
          <p:nvPr/>
        </p:nvSpPr>
        <p:spPr bwMode="auto">
          <a:xfrm>
            <a:off x="3085649" y="5781543"/>
            <a:ext cx="432048"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1" name="Explosión 1 30"/>
          <p:cNvSpPr/>
          <p:nvPr/>
        </p:nvSpPr>
        <p:spPr bwMode="auto">
          <a:xfrm>
            <a:off x="4404857" y="5064455"/>
            <a:ext cx="1596759" cy="1800448"/>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lang="es-ES_tradnl" dirty="0" err="1" smtClean="0">
                <a:solidFill>
                  <a:srgbClr val="002060"/>
                </a:solidFill>
              </a:rPr>
              <a:t>IIa</a:t>
            </a:r>
            <a:endParaRPr lang="es-ES_tradnl"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a:solidFill>
                  <a:srgbClr val="002060"/>
                </a:solidFill>
              </a:rPr>
              <a:t>T</a:t>
            </a:r>
            <a:r>
              <a:rPr kumimoji="0" lang="es-ES_tradnl" sz="1400" b="0" i="0" u="none" strike="noStrike" cap="none" normalizeH="0" baseline="0" dirty="0" smtClean="0">
                <a:ln>
                  <a:noFill/>
                </a:ln>
                <a:solidFill>
                  <a:srgbClr val="002060"/>
                </a:solidFill>
                <a:effectLst/>
              </a:rPr>
              <a:t>rombina</a:t>
            </a:r>
            <a:endParaRPr kumimoji="0" lang="es-ES_tradnl" sz="1400" b="0" i="0" u="none" strike="noStrike" cap="none" normalizeH="0" baseline="0" dirty="0">
              <a:ln>
                <a:noFill/>
              </a:ln>
              <a:solidFill>
                <a:srgbClr val="002060"/>
              </a:solidFill>
              <a:effectLst/>
            </a:endParaRPr>
          </a:p>
        </p:txBody>
      </p:sp>
      <p:sp>
        <p:nvSpPr>
          <p:cNvPr id="32" name="Rectángulo 31"/>
          <p:cNvSpPr/>
          <p:nvPr/>
        </p:nvSpPr>
        <p:spPr bwMode="auto">
          <a:xfrm>
            <a:off x="6828407" y="3068960"/>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Fibrinogeno</a:t>
            </a:r>
            <a:r>
              <a:rPr lang="es-ES_tradnl" dirty="0" smtClean="0"/>
              <a:t> - 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3" name="Rectángulo 32"/>
          <p:cNvSpPr/>
          <p:nvPr/>
        </p:nvSpPr>
        <p:spPr bwMode="auto">
          <a:xfrm>
            <a:off x="6836813" y="4177166"/>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Fibrina Soluble</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4" name="Rectángulo 33"/>
          <p:cNvSpPr/>
          <p:nvPr/>
        </p:nvSpPr>
        <p:spPr bwMode="auto">
          <a:xfrm>
            <a:off x="6737182" y="5781543"/>
            <a:ext cx="23066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t>FIBRINA ESTABLE</a:t>
            </a:r>
            <a:endParaRPr kumimoji="0" lang="es-ES_tradnl" sz="20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5" name="Rectángulo 34"/>
          <p:cNvSpPr/>
          <p:nvPr/>
        </p:nvSpPr>
        <p:spPr bwMode="auto">
          <a:xfrm>
            <a:off x="5834348" y="6120522"/>
            <a:ext cx="6860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6" name="Rectángulo 35"/>
          <p:cNvSpPr/>
          <p:nvPr/>
        </p:nvSpPr>
        <p:spPr bwMode="auto">
          <a:xfrm>
            <a:off x="5779600" y="5107821"/>
            <a:ext cx="880632"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7" name="Line 69"/>
          <p:cNvSpPr>
            <a:spLocks noChangeShapeType="1"/>
          </p:cNvSpPr>
          <p:nvPr/>
        </p:nvSpPr>
        <p:spPr bwMode="auto">
          <a:xfrm flipV="1">
            <a:off x="830509" y="2119680"/>
            <a:ext cx="933179" cy="1435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38" name="Line 69"/>
          <p:cNvSpPr>
            <a:spLocks noChangeShapeType="1"/>
          </p:cNvSpPr>
          <p:nvPr/>
        </p:nvSpPr>
        <p:spPr bwMode="auto">
          <a:xfrm flipV="1">
            <a:off x="990797" y="5113643"/>
            <a:ext cx="1290240" cy="1683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39" name="AutoShape 5"/>
          <p:cNvSpPr>
            <a:spLocks noChangeArrowheads="1"/>
          </p:cNvSpPr>
          <p:nvPr/>
        </p:nvSpPr>
        <p:spPr bwMode="auto">
          <a:xfrm rot="1492354">
            <a:off x="1435692" y="2539562"/>
            <a:ext cx="274638" cy="755650"/>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0" name="AutoShape 5"/>
          <p:cNvSpPr>
            <a:spLocks noChangeArrowheads="1"/>
          </p:cNvSpPr>
          <p:nvPr/>
        </p:nvSpPr>
        <p:spPr bwMode="auto">
          <a:xfrm rot="1492354">
            <a:off x="1568755" y="3368849"/>
            <a:ext cx="274638" cy="755650"/>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1" name="AutoShape 13"/>
          <p:cNvSpPr>
            <a:spLocks noChangeArrowheads="1"/>
          </p:cNvSpPr>
          <p:nvPr/>
        </p:nvSpPr>
        <p:spPr bwMode="auto">
          <a:xfrm rot="20175448">
            <a:off x="2823184" y="3217959"/>
            <a:ext cx="1166624" cy="52201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2" name="AutoShape 21"/>
          <p:cNvSpPr>
            <a:spLocks noChangeArrowheads="1"/>
          </p:cNvSpPr>
          <p:nvPr/>
        </p:nvSpPr>
        <p:spPr bwMode="auto">
          <a:xfrm rot="1492354">
            <a:off x="3978124" y="1889228"/>
            <a:ext cx="313393" cy="1028057"/>
          </a:xfrm>
          <a:prstGeom prst="curvedRightArrow">
            <a:avLst>
              <a:gd name="adj1" fmla="val 54913"/>
              <a:gd name="adj2" fmla="val 109827"/>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3" name="Line 69"/>
          <p:cNvSpPr>
            <a:spLocks noChangeShapeType="1"/>
          </p:cNvSpPr>
          <p:nvPr/>
        </p:nvSpPr>
        <p:spPr bwMode="auto">
          <a:xfrm flipV="1">
            <a:off x="1190452" y="2551190"/>
            <a:ext cx="933179" cy="1435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44" name="Line 69"/>
          <p:cNvSpPr>
            <a:spLocks noChangeShapeType="1"/>
          </p:cNvSpPr>
          <p:nvPr/>
        </p:nvSpPr>
        <p:spPr bwMode="auto">
          <a:xfrm flipV="1">
            <a:off x="1187624" y="3342633"/>
            <a:ext cx="933179" cy="1435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45" name="Line 69"/>
          <p:cNvSpPr>
            <a:spLocks noChangeShapeType="1"/>
          </p:cNvSpPr>
          <p:nvPr/>
        </p:nvSpPr>
        <p:spPr bwMode="auto">
          <a:xfrm flipV="1">
            <a:off x="1272464" y="4093073"/>
            <a:ext cx="933179" cy="1435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46" name="AutoShape 9"/>
          <p:cNvSpPr>
            <a:spLocks noChangeArrowheads="1"/>
          </p:cNvSpPr>
          <p:nvPr/>
        </p:nvSpPr>
        <p:spPr bwMode="auto">
          <a:xfrm rot="5237727">
            <a:off x="2464770" y="4289926"/>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7" name="AutoShape 9"/>
          <p:cNvSpPr>
            <a:spLocks noChangeArrowheads="1"/>
          </p:cNvSpPr>
          <p:nvPr/>
        </p:nvSpPr>
        <p:spPr bwMode="auto">
          <a:xfrm rot="5237727">
            <a:off x="3968693" y="4299825"/>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8" name="AutoShape 9"/>
          <p:cNvSpPr>
            <a:spLocks noChangeArrowheads="1"/>
          </p:cNvSpPr>
          <p:nvPr/>
        </p:nvSpPr>
        <p:spPr bwMode="auto">
          <a:xfrm rot="10800000">
            <a:off x="4698815" y="2152577"/>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9" name="AutoShape 5"/>
          <p:cNvSpPr>
            <a:spLocks noChangeArrowheads="1"/>
          </p:cNvSpPr>
          <p:nvPr/>
        </p:nvSpPr>
        <p:spPr bwMode="auto">
          <a:xfrm rot="1492354">
            <a:off x="1288041" y="2064487"/>
            <a:ext cx="222592" cy="490334"/>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50" name="AutoShape 85"/>
          <p:cNvSpPr>
            <a:spLocks noChangeArrowheads="1"/>
          </p:cNvSpPr>
          <p:nvPr/>
        </p:nvSpPr>
        <p:spPr bwMode="auto">
          <a:xfrm>
            <a:off x="3957883" y="5372718"/>
            <a:ext cx="583043" cy="416940"/>
          </a:xfrm>
          <a:prstGeom prst="downArrow">
            <a:avLst>
              <a:gd name="adj1" fmla="val 50000"/>
              <a:gd name="adj2" fmla="val 25000"/>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51" name="Line 69"/>
          <p:cNvSpPr>
            <a:spLocks noChangeShapeType="1"/>
          </p:cNvSpPr>
          <p:nvPr/>
        </p:nvSpPr>
        <p:spPr bwMode="auto">
          <a:xfrm flipV="1">
            <a:off x="3420214" y="5989151"/>
            <a:ext cx="1290240" cy="1683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2" name="Line 69"/>
          <p:cNvSpPr>
            <a:spLocks noChangeShapeType="1"/>
          </p:cNvSpPr>
          <p:nvPr/>
        </p:nvSpPr>
        <p:spPr bwMode="auto">
          <a:xfrm>
            <a:off x="7926943" y="4721005"/>
            <a:ext cx="29433" cy="1012251"/>
          </a:xfrm>
          <a:prstGeom prst="line">
            <a:avLst/>
          </a:prstGeom>
          <a:noFill/>
          <a:ln w="381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3" name="Line 69"/>
          <p:cNvSpPr>
            <a:spLocks noChangeShapeType="1"/>
          </p:cNvSpPr>
          <p:nvPr/>
        </p:nvSpPr>
        <p:spPr bwMode="auto">
          <a:xfrm flipH="1" flipV="1">
            <a:off x="6177373" y="5539869"/>
            <a:ext cx="1870" cy="63159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4" name="Line 69"/>
          <p:cNvSpPr>
            <a:spLocks noChangeShapeType="1"/>
          </p:cNvSpPr>
          <p:nvPr/>
        </p:nvSpPr>
        <p:spPr bwMode="auto">
          <a:xfrm flipV="1">
            <a:off x="5428086" y="3751249"/>
            <a:ext cx="1880218" cy="1685073"/>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5" name="Line 69"/>
          <p:cNvSpPr>
            <a:spLocks noChangeShapeType="1"/>
          </p:cNvSpPr>
          <p:nvPr/>
        </p:nvSpPr>
        <p:spPr bwMode="auto">
          <a:xfrm>
            <a:off x="7926942" y="3501008"/>
            <a:ext cx="3837" cy="709257"/>
          </a:xfrm>
          <a:prstGeom prst="line">
            <a:avLst/>
          </a:prstGeom>
          <a:noFill/>
          <a:ln w="254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6" name="Line 69"/>
          <p:cNvSpPr>
            <a:spLocks noChangeShapeType="1"/>
          </p:cNvSpPr>
          <p:nvPr/>
        </p:nvSpPr>
        <p:spPr bwMode="auto">
          <a:xfrm flipV="1">
            <a:off x="6680301" y="5282936"/>
            <a:ext cx="1060051" cy="22479"/>
          </a:xfrm>
          <a:prstGeom prst="line">
            <a:avLst/>
          </a:prstGeom>
          <a:noFill/>
          <a:ln w="254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7" name="Line 69"/>
          <p:cNvSpPr>
            <a:spLocks noChangeShapeType="1"/>
          </p:cNvSpPr>
          <p:nvPr/>
        </p:nvSpPr>
        <p:spPr bwMode="auto">
          <a:xfrm flipH="1" flipV="1">
            <a:off x="6028158" y="1985360"/>
            <a:ext cx="1009238" cy="9891"/>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8" name="Line 69"/>
          <p:cNvSpPr>
            <a:spLocks noChangeShapeType="1"/>
          </p:cNvSpPr>
          <p:nvPr/>
        </p:nvSpPr>
        <p:spPr bwMode="auto">
          <a:xfrm>
            <a:off x="4209260" y="3212976"/>
            <a:ext cx="10904" cy="562360"/>
          </a:xfrm>
          <a:prstGeom prst="line">
            <a:avLst/>
          </a:prstGeom>
          <a:noFill/>
          <a:ln w="603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9" name="Rectángulo redondeado 58"/>
          <p:cNvSpPr/>
          <p:nvPr/>
        </p:nvSpPr>
        <p:spPr bwMode="auto">
          <a:xfrm>
            <a:off x="310189" y="221871"/>
            <a:ext cx="1988677" cy="467444"/>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V</a:t>
            </a:r>
            <a:r>
              <a:rPr lang="es-ES" dirty="0" err="1" smtClean="0">
                <a:solidFill>
                  <a:srgbClr val="002060"/>
                </a:solidFill>
              </a:rPr>
              <a:t>ì</a:t>
            </a:r>
            <a:r>
              <a:rPr lang="es-ES_tradnl" dirty="0" smtClean="0">
                <a:solidFill>
                  <a:srgbClr val="002060"/>
                </a:solidFill>
              </a:rPr>
              <a:t>a </a:t>
            </a:r>
            <a:r>
              <a:rPr lang="es-ES_tradnl" dirty="0" err="1" smtClean="0">
                <a:solidFill>
                  <a:srgbClr val="002060"/>
                </a:solidFill>
              </a:rPr>
              <a:t>Intrinseca</a:t>
            </a:r>
            <a:endParaRPr kumimoji="0" lang="es-ES_tradnl" sz="2400" b="0" i="0" u="none" strike="noStrike" cap="none" normalizeH="0" baseline="0" dirty="0">
              <a:ln>
                <a:noFill/>
              </a:ln>
              <a:solidFill>
                <a:srgbClr val="002060"/>
              </a:solidFill>
              <a:effectLst/>
            </a:endParaRPr>
          </a:p>
        </p:txBody>
      </p:sp>
      <p:sp>
        <p:nvSpPr>
          <p:cNvPr id="60" name="Rectángulo redondeado 59"/>
          <p:cNvSpPr/>
          <p:nvPr/>
        </p:nvSpPr>
        <p:spPr bwMode="auto">
          <a:xfrm>
            <a:off x="6896155" y="207687"/>
            <a:ext cx="1988677" cy="467444"/>
          </a:xfrm>
          <a:prstGeom prst="roundRect">
            <a:avLst/>
          </a:prstGeom>
          <a:solidFill>
            <a:srgbClr val="0070C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V</a:t>
            </a:r>
            <a:r>
              <a:rPr lang="es-ES" dirty="0" err="1" smtClean="0">
                <a:solidFill>
                  <a:srgbClr val="FFFF00"/>
                </a:solidFill>
              </a:rPr>
              <a:t>ì</a:t>
            </a:r>
            <a:r>
              <a:rPr lang="es-ES_tradnl" dirty="0" smtClean="0">
                <a:solidFill>
                  <a:srgbClr val="FFFF00"/>
                </a:solidFill>
              </a:rPr>
              <a:t>a </a:t>
            </a:r>
            <a:r>
              <a:rPr lang="es-ES_tradnl" dirty="0" err="1" smtClean="0">
                <a:solidFill>
                  <a:srgbClr val="FFFF00"/>
                </a:solidFill>
              </a:rPr>
              <a:t>Extrinseca</a:t>
            </a:r>
            <a:endParaRPr kumimoji="0" lang="es-ES_tradnl" sz="2400" b="0" i="0" u="none" strike="noStrike" cap="none" normalizeH="0" baseline="0" dirty="0">
              <a:ln>
                <a:noFill/>
              </a:ln>
              <a:solidFill>
                <a:srgbClr val="FFFF00"/>
              </a:solidFill>
              <a:effectLst/>
            </a:endParaRPr>
          </a:p>
        </p:txBody>
      </p:sp>
      <p:sp>
        <p:nvSpPr>
          <p:cNvPr id="62" name="Forma libre 61"/>
          <p:cNvSpPr/>
          <p:nvPr/>
        </p:nvSpPr>
        <p:spPr bwMode="auto">
          <a:xfrm>
            <a:off x="8127088" y="4646239"/>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3" name="Forma libre 62"/>
          <p:cNvSpPr/>
          <p:nvPr/>
        </p:nvSpPr>
        <p:spPr bwMode="auto">
          <a:xfrm>
            <a:off x="6969356" y="4624428"/>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4" name="Forma libre 63"/>
          <p:cNvSpPr/>
          <p:nvPr/>
        </p:nvSpPr>
        <p:spPr bwMode="auto">
          <a:xfrm>
            <a:off x="8223160" y="4755513"/>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5" name="Forma libre 64"/>
          <p:cNvSpPr/>
          <p:nvPr/>
        </p:nvSpPr>
        <p:spPr bwMode="auto">
          <a:xfrm>
            <a:off x="6765264" y="4771171"/>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6" name="Forma libre 65"/>
          <p:cNvSpPr/>
          <p:nvPr/>
        </p:nvSpPr>
        <p:spPr bwMode="auto">
          <a:xfrm rot="10800000">
            <a:off x="7145193" y="4863105"/>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7" name="Forma libre 66"/>
          <p:cNvSpPr/>
          <p:nvPr/>
        </p:nvSpPr>
        <p:spPr bwMode="auto">
          <a:xfrm rot="10800000">
            <a:off x="8043680" y="4846369"/>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69" name="Conector recto 68"/>
          <p:cNvCxnSpPr/>
          <p:nvPr/>
        </p:nvCxnSpPr>
        <p:spPr bwMode="auto">
          <a:xfrm flipH="1">
            <a:off x="7306198" y="6192530"/>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Conector recto 69"/>
          <p:cNvCxnSpPr/>
          <p:nvPr/>
        </p:nvCxnSpPr>
        <p:spPr bwMode="auto">
          <a:xfrm flipH="1">
            <a:off x="7342922" y="6244509"/>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Conector recto 70"/>
          <p:cNvCxnSpPr/>
          <p:nvPr/>
        </p:nvCxnSpPr>
        <p:spPr bwMode="auto">
          <a:xfrm flipH="1">
            <a:off x="7386163" y="628565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Conector recto 71"/>
          <p:cNvCxnSpPr/>
          <p:nvPr/>
        </p:nvCxnSpPr>
        <p:spPr bwMode="auto">
          <a:xfrm flipH="1">
            <a:off x="7450214" y="6336546"/>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Conector recto 72"/>
          <p:cNvCxnSpPr/>
          <p:nvPr/>
        </p:nvCxnSpPr>
        <p:spPr bwMode="auto">
          <a:xfrm flipH="1">
            <a:off x="7487271" y="6381179"/>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Conector recto 73"/>
          <p:cNvCxnSpPr/>
          <p:nvPr/>
        </p:nvCxnSpPr>
        <p:spPr bwMode="auto">
          <a:xfrm flipH="1">
            <a:off x="7534780" y="642648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Conector recto 74"/>
          <p:cNvCxnSpPr/>
          <p:nvPr/>
        </p:nvCxnSpPr>
        <p:spPr bwMode="auto">
          <a:xfrm flipH="1">
            <a:off x="7251104" y="614447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Conector recto 76"/>
          <p:cNvCxnSpPr/>
          <p:nvPr/>
        </p:nvCxnSpPr>
        <p:spPr bwMode="auto">
          <a:xfrm>
            <a:off x="7210326" y="6426481"/>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Conector recto 77"/>
          <p:cNvCxnSpPr/>
          <p:nvPr/>
        </p:nvCxnSpPr>
        <p:spPr bwMode="auto">
          <a:xfrm>
            <a:off x="7250212" y="6378723"/>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Conector recto 78"/>
          <p:cNvCxnSpPr/>
          <p:nvPr/>
        </p:nvCxnSpPr>
        <p:spPr bwMode="auto">
          <a:xfrm>
            <a:off x="7295501" y="633598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Conector recto 79"/>
          <p:cNvCxnSpPr/>
          <p:nvPr/>
        </p:nvCxnSpPr>
        <p:spPr bwMode="auto">
          <a:xfrm>
            <a:off x="7364819" y="631174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Conector recto 80"/>
          <p:cNvCxnSpPr/>
          <p:nvPr/>
        </p:nvCxnSpPr>
        <p:spPr bwMode="auto">
          <a:xfrm>
            <a:off x="7417953" y="6265570"/>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Conector recto 81"/>
          <p:cNvCxnSpPr/>
          <p:nvPr/>
        </p:nvCxnSpPr>
        <p:spPr bwMode="auto">
          <a:xfrm>
            <a:off x="7463407" y="622026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Conector recto 82"/>
          <p:cNvCxnSpPr/>
          <p:nvPr/>
        </p:nvCxnSpPr>
        <p:spPr bwMode="auto">
          <a:xfrm>
            <a:off x="7620616" y="6113010"/>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Conector recto 83"/>
          <p:cNvCxnSpPr/>
          <p:nvPr/>
        </p:nvCxnSpPr>
        <p:spPr bwMode="auto">
          <a:xfrm>
            <a:off x="7548477" y="613935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Conector recto 84"/>
          <p:cNvCxnSpPr/>
          <p:nvPr/>
        </p:nvCxnSpPr>
        <p:spPr bwMode="auto">
          <a:xfrm>
            <a:off x="7489856" y="618029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 name="Rectángulo 85"/>
          <p:cNvSpPr/>
          <p:nvPr/>
        </p:nvSpPr>
        <p:spPr bwMode="auto">
          <a:xfrm>
            <a:off x="6229881" y="1593779"/>
            <a:ext cx="575746"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smtClean="0"/>
              <a:t>Ca+</a:t>
            </a:r>
            <a:endParaRPr kumimoji="0" lang="es-ES_tradnl" sz="20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87" name="Line 69"/>
          <p:cNvSpPr>
            <a:spLocks noChangeShapeType="1"/>
          </p:cNvSpPr>
          <p:nvPr/>
        </p:nvSpPr>
        <p:spPr bwMode="auto">
          <a:xfrm flipV="1">
            <a:off x="5436096" y="5989151"/>
            <a:ext cx="667053" cy="0"/>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88" name="Rectángulo 87"/>
          <p:cNvSpPr/>
          <p:nvPr/>
        </p:nvSpPr>
        <p:spPr bwMode="auto">
          <a:xfrm>
            <a:off x="2054949" y="1284062"/>
            <a:ext cx="5725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C000"/>
                </a:solidFill>
              </a:rPr>
              <a:t>FC</a:t>
            </a:r>
            <a:endParaRPr kumimoji="0" lang="es-ES_tradnl" sz="2400" b="0" i="0" u="none" strike="noStrike" cap="none" normalizeH="0" baseline="0">
              <a:ln>
                <a:noFill/>
              </a:ln>
              <a:solidFill>
                <a:srgbClr val="FFC000"/>
              </a:solidFill>
              <a:effectLst/>
            </a:endParaRPr>
          </a:p>
        </p:txBody>
      </p:sp>
      <p:pic>
        <p:nvPicPr>
          <p:cNvPr id="89" name="Imagen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32416" y="4917914"/>
            <a:ext cx="963587" cy="997722"/>
          </a:xfrm>
          <a:prstGeom prst="rect">
            <a:avLst/>
          </a:prstGeom>
        </p:spPr>
      </p:pic>
      <p:sp>
        <p:nvSpPr>
          <p:cNvPr id="90" name="Rectángulo redondeado 89"/>
          <p:cNvSpPr/>
          <p:nvPr/>
        </p:nvSpPr>
        <p:spPr bwMode="auto">
          <a:xfrm>
            <a:off x="4794086" y="3805694"/>
            <a:ext cx="1767520" cy="396050"/>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Final </a:t>
            </a:r>
            <a:r>
              <a:rPr lang="es-ES_tradnl" sz="1800" dirty="0" err="1" smtClean="0">
                <a:solidFill>
                  <a:srgbClr val="002060"/>
                </a:solidFill>
              </a:rPr>
              <a:t>Com</a:t>
            </a:r>
            <a:r>
              <a:rPr lang="es-ES" sz="1800" dirty="0" err="1" smtClean="0">
                <a:solidFill>
                  <a:srgbClr val="002060"/>
                </a:solidFill>
              </a:rPr>
              <a:t>ùn</a:t>
            </a:r>
            <a:endParaRPr kumimoji="0" lang="es-ES_tradnl" sz="1800" b="0" i="0" u="none" strike="noStrike" cap="none" normalizeH="0" baseline="0" dirty="0">
              <a:ln>
                <a:noFill/>
              </a:ln>
              <a:solidFill>
                <a:srgbClr val="002060"/>
              </a:solidFill>
              <a:effectLst/>
            </a:endParaRPr>
          </a:p>
        </p:txBody>
      </p:sp>
      <p:sp>
        <p:nvSpPr>
          <p:cNvPr id="2" name="Rectángulo 1"/>
          <p:cNvSpPr/>
          <p:nvPr/>
        </p:nvSpPr>
        <p:spPr bwMode="auto">
          <a:xfrm>
            <a:off x="2267744" y="4149080"/>
            <a:ext cx="786783" cy="116797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r>
              <a:rPr lang="es-ES_tradnl" dirty="0"/>
              <a:t>FL</a:t>
            </a:r>
          </a:p>
          <a:p>
            <a:r>
              <a:rPr lang="es-ES_tradnl" dirty="0"/>
              <a:t>Ca+</a:t>
            </a:r>
          </a:p>
          <a:p>
            <a:r>
              <a:rPr lang="es-ES_tradnl" b="1" dirty="0" err="1">
                <a:solidFill>
                  <a:srgbClr val="FFC000"/>
                </a:solidFill>
              </a:rPr>
              <a:t>VIIIa</a:t>
            </a:r>
            <a:endParaRPr lang="es-ES_tradnl"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checkerboard(across)">
                                      <p:cBhvr>
                                        <p:cTn id="19" dur="500"/>
                                        <p:tgtEl>
                                          <p:spTgt spid="8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checkerboard(across)">
                                      <p:cBhvr>
                                        <p:cTn id="33" dur="500"/>
                                        <p:tgtEl>
                                          <p:spTgt spid="3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heckerboard(across)">
                                      <p:cBhvr>
                                        <p:cTn id="36" dur="500"/>
                                        <p:tgtEl>
                                          <p:spTgt spid="4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checkerboard(across)">
                                      <p:cBhvr>
                                        <p:cTn id="42" dur="500"/>
                                        <p:tgtEl>
                                          <p:spTgt spid="43"/>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checkerboard(across)">
                                      <p:cBhvr>
                                        <p:cTn id="50" dur="500"/>
                                        <p:tgtEl>
                                          <p:spTgt spid="39"/>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heckerboard(across)">
                                      <p:cBhvr>
                                        <p:cTn id="53" dur="500"/>
                                        <p:tgtEl>
                                          <p:spTgt spid="16"/>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500"/>
                                        <p:tgtEl>
                                          <p:spTgt spid="4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heckerboard(across)">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checkerboard(across)">
                                      <p:cBhvr>
                                        <p:cTn id="64" dur="500"/>
                                        <p:tgtEl>
                                          <p:spTgt spid="40"/>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heckerboard(across)">
                                      <p:cBhvr>
                                        <p:cTn id="67" dur="500"/>
                                        <p:tgtEl>
                                          <p:spTgt spid="21"/>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checkerboard(across)">
                                      <p:cBhvr>
                                        <p:cTn id="70" dur="500"/>
                                        <p:tgtEl>
                                          <p:spTgt spid="45"/>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checkerboard(across)">
                                      <p:cBhvr>
                                        <p:cTn id="78" dur="500"/>
                                        <p:tgtEl>
                                          <p:spTgt spid="2"/>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heckerboard(across)">
                                      <p:cBhvr>
                                        <p:cTn id="81" dur="500"/>
                                        <p:tgtEl>
                                          <p:spTgt spid="18"/>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checkerboard(across)">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checkerboard(across)">
                                      <p:cBhvr>
                                        <p:cTn id="89" dur="500"/>
                                        <p:tgtEl>
                                          <p:spTgt spid="46"/>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checkerboard(across)">
                                      <p:cBhvr>
                                        <p:cTn id="92" dur="500"/>
                                        <p:tgtEl>
                                          <p:spTgt spid="41"/>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checkerboard(across)">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checkerboard(across)">
                                      <p:cBhvr>
                                        <p:cTn id="100" dur="500"/>
                                        <p:tgtEl>
                                          <p:spTgt spid="60"/>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checkerboard(across)">
                                      <p:cBhvr>
                                        <p:cTn id="103" dur="500"/>
                                        <p:tgtEl>
                                          <p:spTgt spid="6"/>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checkerboard(across)">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checkerboard(across)">
                                      <p:cBhvr>
                                        <p:cTn id="111" dur="500"/>
                                        <p:tgtEl>
                                          <p:spTgt spid="26"/>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checkerboard(across)">
                                      <p:cBhvr>
                                        <p:cTn id="114" dur="500"/>
                                        <p:tgtEl>
                                          <p:spTgt spid="57"/>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checkerboard(across)">
                                      <p:cBhvr>
                                        <p:cTn id="117" dur="500"/>
                                        <p:tgtEl>
                                          <p:spTgt spid="86"/>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checkerboard(across)">
                                      <p:cBhvr>
                                        <p:cTn id="120" dur="500"/>
                                        <p:tgtEl>
                                          <p:spTgt spid="28"/>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checkerboard(across)">
                                      <p:cBhvr>
                                        <p:cTn id="123" dur="500"/>
                                        <p:tgtEl>
                                          <p:spTgt spid="48"/>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checkerboard(across)">
                                      <p:cBhvr>
                                        <p:cTn id="126" dur="500"/>
                                        <p:tgtEl>
                                          <p:spTgt spid="42"/>
                                        </p:tgtEl>
                                      </p:cBhvr>
                                    </p:animEffect>
                                  </p:child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grpId="0" nodeType="click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checkerboard(across)">
                                      <p:cBhvr>
                                        <p:cTn id="131" dur="500"/>
                                        <p:tgtEl>
                                          <p:spTgt spid="58"/>
                                        </p:tgtEl>
                                      </p:cBhvr>
                                    </p:animEffect>
                                  </p:childTnLst>
                                </p:cTn>
                              </p:par>
                              <p:par>
                                <p:cTn id="132" presetID="5" presetClass="entr" presetSubtype="10" fill="hold" grpId="0" nodeType="with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checkerboard(across)">
                                      <p:cBhvr>
                                        <p:cTn id="134" dur="500"/>
                                        <p:tgtEl>
                                          <p:spTgt spid="24"/>
                                        </p:tgtEl>
                                      </p:cBhvr>
                                    </p:animEffect>
                                  </p:childTnLst>
                                </p:cTn>
                              </p:par>
                              <p:par>
                                <p:cTn id="135" presetID="5" presetClass="entr" presetSubtype="10"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checkerboard(across)">
                                      <p:cBhvr>
                                        <p:cTn id="137" dur="500"/>
                                        <p:tgtEl>
                                          <p:spTgt spid="47"/>
                                        </p:tgtEl>
                                      </p:cBhvr>
                                    </p:animEffect>
                                  </p:childTnLst>
                                </p:cTn>
                              </p:par>
                              <p:par>
                                <p:cTn id="138" presetID="5" presetClass="entr" presetSubtype="10" fill="hold" grpId="0" nodeType="with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checkerboard(across)">
                                      <p:cBhvr>
                                        <p:cTn id="140" dur="500"/>
                                        <p:tgtEl>
                                          <p:spTgt spid="90"/>
                                        </p:tgtEl>
                                      </p:cBhvr>
                                    </p:animEffect>
                                  </p:childTnLst>
                                </p:cTn>
                              </p:par>
                            </p:childTnLst>
                          </p:cTn>
                        </p:par>
                      </p:childTnLst>
                    </p:cTn>
                  </p:par>
                  <p:par>
                    <p:cTn id="141" fill="hold">
                      <p:stCondLst>
                        <p:cond delay="indefinite"/>
                      </p:stCondLst>
                      <p:childTnLst>
                        <p:par>
                          <p:cTn id="142" fill="hold">
                            <p:stCondLst>
                              <p:cond delay="0"/>
                            </p:stCondLst>
                            <p:childTnLst>
                              <p:par>
                                <p:cTn id="143" presetID="5" presetClass="entr" presetSubtype="10" fill="hold" grpId="0" nodeType="click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checkerboard(across)">
                                      <p:cBhvr>
                                        <p:cTn id="145" dur="500"/>
                                        <p:tgtEl>
                                          <p:spTgt spid="50"/>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checkerboard(across)">
                                      <p:cBhvr>
                                        <p:cTn id="148" dur="500"/>
                                        <p:tgtEl>
                                          <p:spTgt spid="30"/>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checkerboard(across)">
                                      <p:cBhvr>
                                        <p:cTn id="151" dur="500"/>
                                        <p:tgtEl>
                                          <p:spTgt spid="51"/>
                                        </p:tgtEl>
                                      </p:cBhvr>
                                    </p:animEffect>
                                  </p:childTnLst>
                                </p:cTn>
                              </p:par>
                              <p:par>
                                <p:cTn id="152" presetID="5" presetClass="entr" presetSubtype="10" fill="hold" grpId="0" nodeType="with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checkerboard(across)">
                                      <p:cBhvr>
                                        <p:cTn id="154" dur="500"/>
                                        <p:tgtEl>
                                          <p:spTgt spid="31"/>
                                        </p:tgtEl>
                                      </p:cBhvr>
                                    </p:animEffect>
                                  </p:childTnLst>
                                </p:cTn>
                              </p:par>
                            </p:childTnLst>
                          </p:cTn>
                        </p:par>
                      </p:childTnLst>
                    </p:cTn>
                  </p:par>
                  <p:par>
                    <p:cTn id="155" fill="hold">
                      <p:stCondLst>
                        <p:cond delay="indefinite"/>
                      </p:stCondLst>
                      <p:childTnLst>
                        <p:par>
                          <p:cTn id="156" fill="hold">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checkerboard(across)">
                                      <p:cBhvr>
                                        <p:cTn id="159" dur="500"/>
                                        <p:tgtEl>
                                          <p:spTgt spid="54"/>
                                        </p:tgtEl>
                                      </p:cBhvr>
                                    </p:animEffect>
                                  </p:childTnLst>
                                </p:cTn>
                              </p:par>
                              <p:par>
                                <p:cTn id="160" presetID="5" presetClass="entr" presetSubtype="10" fill="hold" grpId="0" nodeType="with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checkerboard(across)">
                                      <p:cBhvr>
                                        <p:cTn id="162" dur="500"/>
                                        <p:tgtEl>
                                          <p:spTgt spid="32"/>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animEffect transition="in" filter="checkerboard(across)">
                                      <p:cBhvr>
                                        <p:cTn id="165" dur="500"/>
                                        <p:tgtEl>
                                          <p:spTgt spid="55"/>
                                        </p:tgtEl>
                                      </p:cBhvr>
                                    </p:animEffect>
                                  </p:childTnLst>
                                </p:cTn>
                              </p:par>
                              <p:par>
                                <p:cTn id="166" presetID="5" presetClass="entr" presetSubtype="10" fill="hold" grpId="0" nodeType="withEffect">
                                  <p:stCondLst>
                                    <p:cond delay="0"/>
                                  </p:stCondLst>
                                  <p:childTnLst>
                                    <p:set>
                                      <p:cBhvr>
                                        <p:cTn id="167" dur="1" fill="hold">
                                          <p:stCondLst>
                                            <p:cond delay="0"/>
                                          </p:stCondLst>
                                        </p:cTn>
                                        <p:tgtEl>
                                          <p:spTgt spid="33"/>
                                        </p:tgtEl>
                                        <p:attrNameLst>
                                          <p:attrName>style.visibility</p:attrName>
                                        </p:attrNameLst>
                                      </p:cBhvr>
                                      <p:to>
                                        <p:strVal val="visible"/>
                                      </p:to>
                                    </p:set>
                                    <p:animEffect transition="in" filter="checkerboard(across)">
                                      <p:cBhvr>
                                        <p:cTn id="168" dur="500"/>
                                        <p:tgtEl>
                                          <p:spTgt spid="33"/>
                                        </p:tgtEl>
                                      </p:cBhvr>
                                    </p:animEffect>
                                  </p:childTnLst>
                                </p:cTn>
                              </p:par>
                              <p:par>
                                <p:cTn id="169" presetID="5" presetClass="entr" presetSubtype="10"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Effect transition="in" filter="checkerboard(across)">
                                      <p:cBhvr>
                                        <p:cTn id="171" dur="500"/>
                                        <p:tgtEl>
                                          <p:spTgt spid="63"/>
                                        </p:tgtEl>
                                      </p:cBhvr>
                                    </p:animEffect>
                                  </p:childTnLst>
                                </p:cTn>
                              </p:par>
                              <p:par>
                                <p:cTn id="172" presetID="5" presetClass="entr" presetSubtype="10" fill="hold" grpId="0" nodeType="with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checkerboard(across)">
                                      <p:cBhvr>
                                        <p:cTn id="174" dur="500"/>
                                        <p:tgtEl>
                                          <p:spTgt spid="65"/>
                                        </p:tgtEl>
                                      </p:cBhvr>
                                    </p:animEffect>
                                  </p:childTnLst>
                                </p:cTn>
                              </p:par>
                              <p:par>
                                <p:cTn id="175" presetID="5" presetClass="entr" presetSubtype="10" fill="hold" grpId="0" nodeType="withEffect">
                                  <p:stCondLst>
                                    <p:cond delay="0"/>
                                  </p:stCondLst>
                                  <p:childTnLst>
                                    <p:set>
                                      <p:cBhvr>
                                        <p:cTn id="176" dur="1" fill="hold">
                                          <p:stCondLst>
                                            <p:cond delay="0"/>
                                          </p:stCondLst>
                                        </p:cTn>
                                        <p:tgtEl>
                                          <p:spTgt spid="66"/>
                                        </p:tgtEl>
                                        <p:attrNameLst>
                                          <p:attrName>style.visibility</p:attrName>
                                        </p:attrNameLst>
                                      </p:cBhvr>
                                      <p:to>
                                        <p:strVal val="visible"/>
                                      </p:to>
                                    </p:set>
                                    <p:animEffect transition="in" filter="checkerboard(across)">
                                      <p:cBhvr>
                                        <p:cTn id="177" dur="500"/>
                                        <p:tgtEl>
                                          <p:spTgt spid="66"/>
                                        </p:tgtEl>
                                      </p:cBhvr>
                                    </p:animEffect>
                                  </p:childTnLst>
                                </p:cTn>
                              </p:par>
                              <p:par>
                                <p:cTn id="178" presetID="5" presetClass="entr" presetSubtype="10" fill="hold" grpId="0" nodeType="withEffect">
                                  <p:stCondLst>
                                    <p:cond delay="0"/>
                                  </p:stCondLst>
                                  <p:childTnLst>
                                    <p:set>
                                      <p:cBhvr>
                                        <p:cTn id="179" dur="1" fill="hold">
                                          <p:stCondLst>
                                            <p:cond delay="0"/>
                                          </p:stCondLst>
                                        </p:cTn>
                                        <p:tgtEl>
                                          <p:spTgt spid="64"/>
                                        </p:tgtEl>
                                        <p:attrNameLst>
                                          <p:attrName>style.visibility</p:attrName>
                                        </p:attrNameLst>
                                      </p:cBhvr>
                                      <p:to>
                                        <p:strVal val="visible"/>
                                      </p:to>
                                    </p:set>
                                    <p:animEffect transition="in" filter="checkerboard(across)">
                                      <p:cBhvr>
                                        <p:cTn id="180" dur="500"/>
                                        <p:tgtEl>
                                          <p:spTgt spid="64"/>
                                        </p:tgtEl>
                                      </p:cBhvr>
                                    </p:animEffect>
                                  </p:childTnLst>
                                </p:cTn>
                              </p:par>
                              <p:par>
                                <p:cTn id="181" presetID="5" presetClass="entr" presetSubtype="10"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checkerboard(across)">
                                      <p:cBhvr>
                                        <p:cTn id="183" dur="500"/>
                                        <p:tgtEl>
                                          <p:spTgt spid="62"/>
                                        </p:tgtEl>
                                      </p:cBhvr>
                                    </p:animEffect>
                                  </p:childTnLst>
                                </p:cTn>
                              </p:par>
                              <p:par>
                                <p:cTn id="184" presetID="5" presetClass="entr" presetSubtype="10" fill="hold" grpId="0" nodeType="with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checkerboard(across)">
                                      <p:cBhvr>
                                        <p:cTn id="186" dur="500"/>
                                        <p:tgtEl>
                                          <p:spTgt spid="67"/>
                                        </p:tgtEl>
                                      </p:cBhvr>
                                    </p:animEffect>
                                  </p:childTnLst>
                                </p:cTn>
                              </p:par>
                            </p:childTnLst>
                          </p:cTn>
                        </p:par>
                      </p:childTnLst>
                    </p:cTn>
                  </p:par>
                  <p:par>
                    <p:cTn id="187" fill="hold">
                      <p:stCondLst>
                        <p:cond delay="indefinite"/>
                      </p:stCondLst>
                      <p:childTnLst>
                        <p:par>
                          <p:cTn id="188" fill="hold">
                            <p:stCondLst>
                              <p:cond delay="0"/>
                            </p:stCondLst>
                            <p:childTnLst>
                              <p:par>
                                <p:cTn id="189" presetID="5" presetClass="entr" presetSubtype="10" fill="hold" grpId="0" nodeType="click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checkerboard(across)">
                                      <p:cBhvr>
                                        <p:cTn id="191" dur="500"/>
                                        <p:tgtEl>
                                          <p:spTgt spid="87"/>
                                        </p:tgtEl>
                                      </p:cBhvr>
                                    </p:animEffect>
                                  </p:childTnLst>
                                </p:cTn>
                              </p:par>
                              <p:par>
                                <p:cTn id="192" presetID="5" presetClass="entr" presetSubtype="10" fill="hold" grpId="0"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checkerboard(across)">
                                      <p:cBhvr>
                                        <p:cTn id="194" dur="500"/>
                                        <p:tgtEl>
                                          <p:spTgt spid="35"/>
                                        </p:tgtEl>
                                      </p:cBhvr>
                                    </p:animEffect>
                                  </p:childTnLst>
                                </p:cTn>
                              </p:par>
                              <p:par>
                                <p:cTn id="195" presetID="5" presetClass="entr" presetSubtype="10" fill="hold" grpId="0" nodeType="with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checkerboard(across)">
                                      <p:cBhvr>
                                        <p:cTn id="197" dur="500"/>
                                        <p:tgtEl>
                                          <p:spTgt spid="53"/>
                                        </p:tgtEl>
                                      </p:cBhvr>
                                    </p:animEffect>
                                  </p:childTnLst>
                                </p:cTn>
                              </p:par>
                              <p:par>
                                <p:cTn id="198" presetID="5" presetClass="entr" presetSubtype="10" fill="hold" grpId="0" nodeType="withEffect">
                                  <p:stCondLst>
                                    <p:cond delay="0"/>
                                  </p:stCondLst>
                                  <p:childTnLst>
                                    <p:set>
                                      <p:cBhvr>
                                        <p:cTn id="199" dur="1" fill="hold">
                                          <p:stCondLst>
                                            <p:cond delay="0"/>
                                          </p:stCondLst>
                                        </p:cTn>
                                        <p:tgtEl>
                                          <p:spTgt spid="36"/>
                                        </p:tgtEl>
                                        <p:attrNameLst>
                                          <p:attrName>style.visibility</p:attrName>
                                        </p:attrNameLst>
                                      </p:cBhvr>
                                      <p:to>
                                        <p:strVal val="visible"/>
                                      </p:to>
                                    </p:set>
                                    <p:animEffect transition="in" filter="checkerboard(across)">
                                      <p:cBhvr>
                                        <p:cTn id="200" dur="500"/>
                                        <p:tgtEl>
                                          <p:spTgt spid="36"/>
                                        </p:tgtEl>
                                      </p:cBhvr>
                                    </p:animEffect>
                                  </p:childTnLst>
                                </p:cTn>
                              </p:par>
                              <p:par>
                                <p:cTn id="201" presetID="5" presetClass="entr" presetSubtype="10" fill="hold" nodeType="withEffect">
                                  <p:stCondLst>
                                    <p:cond delay="0"/>
                                  </p:stCondLst>
                                  <p:childTnLst>
                                    <p:set>
                                      <p:cBhvr>
                                        <p:cTn id="202" dur="1" fill="hold">
                                          <p:stCondLst>
                                            <p:cond delay="0"/>
                                          </p:stCondLst>
                                        </p:cTn>
                                        <p:tgtEl>
                                          <p:spTgt spid="89"/>
                                        </p:tgtEl>
                                        <p:attrNameLst>
                                          <p:attrName>style.visibility</p:attrName>
                                        </p:attrNameLst>
                                      </p:cBhvr>
                                      <p:to>
                                        <p:strVal val="visible"/>
                                      </p:to>
                                    </p:set>
                                    <p:animEffect transition="in" filter="checkerboard(across)">
                                      <p:cBhvr>
                                        <p:cTn id="203" dur="500"/>
                                        <p:tgtEl>
                                          <p:spTgt spid="89"/>
                                        </p:tgtEl>
                                      </p:cBhvr>
                                    </p:animEffect>
                                  </p:childTnLst>
                                </p:cTn>
                              </p:par>
                              <p:par>
                                <p:cTn id="204" presetID="5" presetClass="entr" presetSubtype="10" fill="hold" grpId="0" nodeType="withEffect">
                                  <p:stCondLst>
                                    <p:cond delay="0"/>
                                  </p:stCondLst>
                                  <p:childTnLst>
                                    <p:set>
                                      <p:cBhvr>
                                        <p:cTn id="205" dur="1" fill="hold">
                                          <p:stCondLst>
                                            <p:cond delay="0"/>
                                          </p:stCondLst>
                                        </p:cTn>
                                        <p:tgtEl>
                                          <p:spTgt spid="56"/>
                                        </p:tgtEl>
                                        <p:attrNameLst>
                                          <p:attrName>style.visibility</p:attrName>
                                        </p:attrNameLst>
                                      </p:cBhvr>
                                      <p:to>
                                        <p:strVal val="visible"/>
                                      </p:to>
                                    </p:set>
                                    <p:animEffect transition="in" filter="checkerboard(across)">
                                      <p:cBhvr>
                                        <p:cTn id="206" dur="500"/>
                                        <p:tgtEl>
                                          <p:spTgt spid="56"/>
                                        </p:tgtEl>
                                      </p:cBhvr>
                                    </p:animEffect>
                                  </p:childTnLst>
                                </p:cTn>
                              </p:par>
                              <p:par>
                                <p:cTn id="207" presetID="5" presetClass="entr" presetSubtype="10" fill="hold" grpId="0" nodeType="with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checkerboard(across)">
                                      <p:cBhvr>
                                        <p:cTn id="209" dur="500"/>
                                        <p:tgtEl>
                                          <p:spTgt spid="52"/>
                                        </p:tgtEl>
                                      </p:cBhvr>
                                    </p:animEffect>
                                  </p:childTnLst>
                                </p:cTn>
                              </p:par>
                            </p:childTnLst>
                          </p:cTn>
                        </p:par>
                      </p:childTnLst>
                    </p:cTn>
                  </p:par>
                  <p:par>
                    <p:cTn id="210" fill="hold">
                      <p:stCondLst>
                        <p:cond delay="indefinite"/>
                      </p:stCondLst>
                      <p:childTnLst>
                        <p:par>
                          <p:cTn id="211" fill="hold">
                            <p:stCondLst>
                              <p:cond delay="0"/>
                            </p:stCondLst>
                            <p:childTnLst>
                              <p:par>
                                <p:cTn id="212" presetID="5" presetClass="entr" presetSubtype="10" fill="hold" grpId="0" nodeType="clickEffect">
                                  <p:stCondLst>
                                    <p:cond delay="0"/>
                                  </p:stCondLst>
                                  <p:childTnLst>
                                    <p:set>
                                      <p:cBhvr>
                                        <p:cTn id="213" dur="1" fill="hold">
                                          <p:stCondLst>
                                            <p:cond delay="0"/>
                                          </p:stCondLst>
                                        </p:cTn>
                                        <p:tgtEl>
                                          <p:spTgt spid="34"/>
                                        </p:tgtEl>
                                        <p:attrNameLst>
                                          <p:attrName>style.visibility</p:attrName>
                                        </p:attrNameLst>
                                      </p:cBhvr>
                                      <p:to>
                                        <p:strVal val="visible"/>
                                      </p:to>
                                    </p:set>
                                    <p:animEffect transition="in" filter="checkerboard(across)">
                                      <p:cBhvr>
                                        <p:cTn id="214" dur="500"/>
                                        <p:tgtEl>
                                          <p:spTgt spid="34"/>
                                        </p:tgtEl>
                                      </p:cBhvr>
                                    </p:animEffect>
                                  </p:childTnLst>
                                </p:cTn>
                              </p:par>
                              <p:par>
                                <p:cTn id="215" presetID="5" presetClass="entr" presetSubtype="10" fill="hold"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checkerboard(across)">
                                      <p:cBhvr>
                                        <p:cTn id="217" dur="500"/>
                                        <p:tgtEl>
                                          <p:spTgt spid="69"/>
                                        </p:tgtEl>
                                      </p:cBhvr>
                                    </p:animEffect>
                                  </p:childTnLst>
                                </p:cTn>
                              </p:par>
                              <p:par>
                                <p:cTn id="218" presetID="5" presetClass="entr" presetSubtype="10" fill="hold" nodeType="withEffect">
                                  <p:stCondLst>
                                    <p:cond delay="0"/>
                                  </p:stCondLst>
                                  <p:childTnLst>
                                    <p:set>
                                      <p:cBhvr>
                                        <p:cTn id="219" dur="1" fill="hold">
                                          <p:stCondLst>
                                            <p:cond delay="0"/>
                                          </p:stCondLst>
                                        </p:cTn>
                                        <p:tgtEl>
                                          <p:spTgt spid="70"/>
                                        </p:tgtEl>
                                        <p:attrNameLst>
                                          <p:attrName>style.visibility</p:attrName>
                                        </p:attrNameLst>
                                      </p:cBhvr>
                                      <p:to>
                                        <p:strVal val="visible"/>
                                      </p:to>
                                    </p:set>
                                    <p:animEffect transition="in" filter="checkerboard(across)">
                                      <p:cBhvr>
                                        <p:cTn id="220" dur="500"/>
                                        <p:tgtEl>
                                          <p:spTgt spid="70"/>
                                        </p:tgtEl>
                                      </p:cBhvr>
                                    </p:animEffect>
                                  </p:childTnLst>
                                </p:cTn>
                              </p:par>
                              <p:par>
                                <p:cTn id="221" presetID="5" presetClass="entr" presetSubtype="10" fill="hold" nodeType="withEffect">
                                  <p:stCondLst>
                                    <p:cond delay="0"/>
                                  </p:stCondLst>
                                  <p:childTnLst>
                                    <p:set>
                                      <p:cBhvr>
                                        <p:cTn id="222" dur="1" fill="hold">
                                          <p:stCondLst>
                                            <p:cond delay="0"/>
                                          </p:stCondLst>
                                        </p:cTn>
                                        <p:tgtEl>
                                          <p:spTgt spid="71"/>
                                        </p:tgtEl>
                                        <p:attrNameLst>
                                          <p:attrName>style.visibility</p:attrName>
                                        </p:attrNameLst>
                                      </p:cBhvr>
                                      <p:to>
                                        <p:strVal val="visible"/>
                                      </p:to>
                                    </p:set>
                                    <p:animEffect transition="in" filter="checkerboard(across)">
                                      <p:cBhvr>
                                        <p:cTn id="223" dur="500"/>
                                        <p:tgtEl>
                                          <p:spTgt spid="71"/>
                                        </p:tgtEl>
                                      </p:cBhvr>
                                    </p:animEffect>
                                  </p:childTnLst>
                                </p:cTn>
                              </p:par>
                              <p:par>
                                <p:cTn id="224" presetID="5" presetClass="entr" presetSubtype="10" fill="hold" nodeType="withEffect">
                                  <p:stCondLst>
                                    <p:cond delay="0"/>
                                  </p:stCondLst>
                                  <p:childTnLst>
                                    <p:set>
                                      <p:cBhvr>
                                        <p:cTn id="225" dur="1" fill="hold">
                                          <p:stCondLst>
                                            <p:cond delay="0"/>
                                          </p:stCondLst>
                                        </p:cTn>
                                        <p:tgtEl>
                                          <p:spTgt spid="72"/>
                                        </p:tgtEl>
                                        <p:attrNameLst>
                                          <p:attrName>style.visibility</p:attrName>
                                        </p:attrNameLst>
                                      </p:cBhvr>
                                      <p:to>
                                        <p:strVal val="visible"/>
                                      </p:to>
                                    </p:set>
                                    <p:animEffect transition="in" filter="checkerboard(across)">
                                      <p:cBhvr>
                                        <p:cTn id="226" dur="500"/>
                                        <p:tgtEl>
                                          <p:spTgt spid="72"/>
                                        </p:tgtEl>
                                      </p:cBhvr>
                                    </p:animEffect>
                                  </p:childTnLst>
                                </p:cTn>
                              </p:par>
                              <p:par>
                                <p:cTn id="227" presetID="5" presetClass="entr" presetSubtype="10" fill="hold" nodeType="withEffect">
                                  <p:stCondLst>
                                    <p:cond delay="0"/>
                                  </p:stCondLst>
                                  <p:childTnLst>
                                    <p:set>
                                      <p:cBhvr>
                                        <p:cTn id="228" dur="1" fill="hold">
                                          <p:stCondLst>
                                            <p:cond delay="0"/>
                                          </p:stCondLst>
                                        </p:cTn>
                                        <p:tgtEl>
                                          <p:spTgt spid="73"/>
                                        </p:tgtEl>
                                        <p:attrNameLst>
                                          <p:attrName>style.visibility</p:attrName>
                                        </p:attrNameLst>
                                      </p:cBhvr>
                                      <p:to>
                                        <p:strVal val="visible"/>
                                      </p:to>
                                    </p:set>
                                    <p:animEffect transition="in" filter="checkerboard(across)">
                                      <p:cBhvr>
                                        <p:cTn id="229" dur="500"/>
                                        <p:tgtEl>
                                          <p:spTgt spid="73"/>
                                        </p:tgtEl>
                                      </p:cBhvr>
                                    </p:animEffect>
                                  </p:childTnLst>
                                </p:cTn>
                              </p:par>
                              <p:par>
                                <p:cTn id="230" presetID="5" presetClass="entr" presetSubtype="10" fill="hold" nodeType="withEffect">
                                  <p:stCondLst>
                                    <p:cond delay="0"/>
                                  </p:stCondLst>
                                  <p:childTnLst>
                                    <p:set>
                                      <p:cBhvr>
                                        <p:cTn id="231" dur="1" fill="hold">
                                          <p:stCondLst>
                                            <p:cond delay="0"/>
                                          </p:stCondLst>
                                        </p:cTn>
                                        <p:tgtEl>
                                          <p:spTgt spid="74"/>
                                        </p:tgtEl>
                                        <p:attrNameLst>
                                          <p:attrName>style.visibility</p:attrName>
                                        </p:attrNameLst>
                                      </p:cBhvr>
                                      <p:to>
                                        <p:strVal val="visible"/>
                                      </p:to>
                                    </p:set>
                                    <p:animEffect transition="in" filter="checkerboard(across)">
                                      <p:cBhvr>
                                        <p:cTn id="232" dur="500"/>
                                        <p:tgtEl>
                                          <p:spTgt spid="74"/>
                                        </p:tgtEl>
                                      </p:cBhvr>
                                    </p:animEffect>
                                  </p:childTnLst>
                                </p:cTn>
                              </p:par>
                              <p:par>
                                <p:cTn id="233" presetID="5" presetClass="entr" presetSubtype="10" fill="hold" nodeType="withEffect">
                                  <p:stCondLst>
                                    <p:cond delay="0"/>
                                  </p:stCondLst>
                                  <p:childTnLst>
                                    <p:set>
                                      <p:cBhvr>
                                        <p:cTn id="234" dur="1" fill="hold">
                                          <p:stCondLst>
                                            <p:cond delay="0"/>
                                          </p:stCondLst>
                                        </p:cTn>
                                        <p:tgtEl>
                                          <p:spTgt spid="75"/>
                                        </p:tgtEl>
                                        <p:attrNameLst>
                                          <p:attrName>style.visibility</p:attrName>
                                        </p:attrNameLst>
                                      </p:cBhvr>
                                      <p:to>
                                        <p:strVal val="visible"/>
                                      </p:to>
                                    </p:set>
                                    <p:animEffect transition="in" filter="checkerboard(across)">
                                      <p:cBhvr>
                                        <p:cTn id="235" dur="500"/>
                                        <p:tgtEl>
                                          <p:spTgt spid="75"/>
                                        </p:tgtEl>
                                      </p:cBhvr>
                                    </p:animEffect>
                                  </p:childTnLst>
                                </p:cTn>
                              </p:par>
                              <p:par>
                                <p:cTn id="236" presetID="5" presetClass="entr" presetSubtype="10" fill="hold" nodeType="withEffect">
                                  <p:stCondLst>
                                    <p:cond delay="0"/>
                                  </p:stCondLst>
                                  <p:childTnLst>
                                    <p:set>
                                      <p:cBhvr>
                                        <p:cTn id="237" dur="1" fill="hold">
                                          <p:stCondLst>
                                            <p:cond delay="0"/>
                                          </p:stCondLst>
                                        </p:cTn>
                                        <p:tgtEl>
                                          <p:spTgt spid="77"/>
                                        </p:tgtEl>
                                        <p:attrNameLst>
                                          <p:attrName>style.visibility</p:attrName>
                                        </p:attrNameLst>
                                      </p:cBhvr>
                                      <p:to>
                                        <p:strVal val="visible"/>
                                      </p:to>
                                    </p:set>
                                    <p:animEffect transition="in" filter="checkerboard(across)">
                                      <p:cBhvr>
                                        <p:cTn id="238" dur="500"/>
                                        <p:tgtEl>
                                          <p:spTgt spid="77"/>
                                        </p:tgtEl>
                                      </p:cBhvr>
                                    </p:animEffect>
                                  </p:childTnLst>
                                </p:cTn>
                              </p:par>
                              <p:par>
                                <p:cTn id="239" presetID="5" presetClass="entr" presetSubtype="10" fill="hold" nodeType="withEffect">
                                  <p:stCondLst>
                                    <p:cond delay="0"/>
                                  </p:stCondLst>
                                  <p:childTnLst>
                                    <p:set>
                                      <p:cBhvr>
                                        <p:cTn id="240" dur="1" fill="hold">
                                          <p:stCondLst>
                                            <p:cond delay="0"/>
                                          </p:stCondLst>
                                        </p:cTn>
                                        <p:tgtEl>
                                          <p:spTgt spid="78"/>
                                        </p:tgtEl>
                                        <p:attrNameLst>
                                          <p:attrName>style.visibility</p:attrName>
                                        </p:attrNameLst>
                                      </p:cBhvr>
                                      <p:to>
                                        <p:strVal val="visible"/>
                                      </p:to>
                                    </p:set>
                                    <p:animEffect transition="in" filter="checkerboard(across)">
                                      <p:cBhvr>
                                        <p:cTn id="241" dur="500"/>
                                        <p:tgtEl>
                                          <p:spTgt spid="78"/>
                                        </p:tgtEl>
                                      </p:cBhvr>
                                    </p:animEffect>
                                  </p:childTnLst>
                                </p:cTn>
                              </p:par>
                              <p:par>
                                <p:cTn id="242" presetID="5" presetClass="entr" presetSubtype="10" fill="hold" nodeType="withEffect">
                                  <p:stCondLst>
                                    <p:cond delay="0"/>
                                  </p:stCondLst>
                                  <p:childTnLst>
                                    <p:set>
                                      <p:cBhvr>
                                        <p:cTn id="243" dur="1" fill="hold">
                                          <p:stCondLst>
                                            <p:cond delay="0"/>
                                          </p:stCondLst>
                                        </p:cTn>
                                        <p:tgtEl>
                                          <p:spTgt spid="79"/>
                                        </p:tgtEl>
                                        <p:attrNameLst>
                                          <p:attrName>style.visibility</p:attrName>
                                        </p:attrNameLst>
                                      </p:cBhvr>
                                      <p:to>
                                        <p:strVal val="visible"/>
                                      </p:to>
                                    </p:set>
                                    <p:animEffect transition="in" filter="checkerboard(across)">
                                      <p:cBhvr>
                                        <p:cTn id="244" dur="500"/>
                                        <p:tgtEl>
                                          <p:spTgt spid="79"/>
                                        </p:tgtEl>
                                      </p:cBhvr>
                                    </p:animEffect>
                                  </p:childTnLst>
                                </p:cTn>
                              </p:par>
                              <p:par>
                                <p:cTn id="245" presetID="5" presetClass="entr" presetSubtype="10" fill="hold" nodeType="withEffect">
                                  <p:stCondLst>
                                    <p:cond delay="0"/>
                                  </p:stCondLst>
                                  <p:childTnLst>
                                    <p:set>
                                      <p:cBhvr>
                                        <p:cTn id="246" dur="1" fill="hold">
                                          <p:stCondLst>
                                            <p:cond delay="0"/>
                                          </p:stCondLst>
                                        </p:cTn>
                                        <p:tgtEl>
                                          <p:spTgt spid="80"/>
                                        </p:tgtEl>
                                        <p:attrNameLst>
                                          <p:attrName>style.visibility</p:attrName>
                                        </p:attrNameLst>
                                      </p:cBhvr>
                                      <p:to>
                                        <p:strVal val="visible"/>
                                      </p:to>
                                    </p:set>
                                    <p:animEffect transition="in" filter="checkerboard(across)">
                                      <p:cBhvr>
                                        <p:cTn id="247" dur="500"/>
                                        <p:tgtEl>
                                          <p:spTgt spid="80"/>
                                        </p:tgtEl>
                                      </p:cBhvr>
                                    </p:animEffect>
                                  </p:childTnLst>
                                </p:cTn>
                              </p:par>
                              <p:par>
                                <p:cTn id="248" presetID="5" presetClass="entr" presetSubtype="10" fill="hold" nodeType="withEffect">
                                  <p:stCondLst>
                                    <p:cond delay="0"/>
                                  </p:stCondLst>
                                  <p:childTnLst>
                                    <p:set>
                                      <p:cBhvr>
                                        <p:cTn id="249" dur="1" fill="hold">
                                          <p:stCondLst>
                                            <p:cond delay="0"/>
                                          </p:stCondLst>
                                        </p:cTn>
                                        <p:tgtEl>
                                          <p:spTgt spid="81"/>
                                        </p:tgtEl>
                                        <p:attrNameLst>
                                          <p:attrName>style.visibility</p:attrName>
                                        </p:attrNameLst>
                                      </p:cBhvr>
                                      <p:to>
                                        <p:strVal val="visible"/>
                                      </p:to>
                                    </p:set>
                                    <p:animEffect transition="in" filter="checkerboard(across)">
                                      <p:cBhvr>
                                        <p:cTn id="250" dur="500"/>
                                        <p:tgtEl>
                                          <p:spTgt spid="81"/>
                                        </p:tgtEl>
                                      </p:cBhvr>
                                    </p:animEffect>
                                  </p:childTnLst>
                                </p:cTn>
                              </p:par>
                              <p:par>
                                <p:cTn id="251" presetID="5" presetClass="entr" presetSubtype="10" fill="hold" nodeType="withEffect">
                                  <p:stCondLst>
                                    <p:cond delay="0"/>
                                  </p:stCondLst>
                                  <p:childTnLst>
                                    <p:set>
                                      <p:cBhvr>
                                        <p:cTn id="252" dur="1" fill="hold">
                                          <p:stCondLst>
                                            <p:cond delay="0"/>
                                          </p:stCondLst>
                                        </p:cTn>
                                        <p:tgtEl>
                                          <p:spTgt spid="82"/>
                                        </p:tgtEl>
                                        <p:attrNameLst>
                                          <p:attrName>style.visibility</p:attrName>
                                        </p:attrNameLst>
                                      </p:cBhvr>
                                      <p:to>
                                        <p:strVal val="visible"/>
                                      </p:to>
                                    </p:set>
                                    <p:animEffect transition="in" filter="checkerboard(across)">
                                      <p:cBhvr>
                                        <p:cTn id="253" dur="500"/>
                                        <p:tgtEl>
                                          <p:spTgt spid="82"/>
                                        </p:tgtEl>
                                      </p:cBhvr>
                                    </p:animEffect>
                                  </p:childTnLst>
                                </p:cTn>
                              </p:par>
                              <p:par>
                                <p:cTn id="254" presetID="5" presetClass="entr" presetSubtype="10" fill="hold" nodeType="withEffect">
                                  <p:stCondLst>
                                    <p:cond delay="0"/>
                                  </p:stCondLst>
                                  <p:childTnLst>
                                    <p:set>
                                      <p:cBhvr>
                                        <p:cTn id="255" dur="1" fill="hold">
                                          <p:stCondLst>
                                            <p:cond delay="0"/>
                                          </p:stCondLst>
                                        </p:cTn>
                                        <p:tgtEl>
                                          <p:spTgt spid="83"/>
                                        </p:tgtEl>
                                        <p:attrNameLst>
                                          <p:attrName>style.visibility</p:attrName>
                                        </p:attrNameLst>
                                      </p:cBhvr>
                                      <p:to>
                                        <p:strVal val="visible"/>
                                      </p:to>
                                    </p:set>
                                    <p:animEffect transition="in" filter="checkerboard(across)">
                                      <p:cBhvr>
                                        <p:cTn id="256" dur="500"/>
                                        <p:tgtEl>
                                          <p:spTgt spid="83"/>
                                        </p:tgtEl>
                                      </p:cBhvr>
                                    </p:animEffect>
                                  </p:childTnLst>
                                </p:cTn>
                              </p:par>
                              <p:par>
                                <p:cTn id="257" presetID="5" presetClass="entr" presetSubtype="10" fill="hold" nodeType="withEffect">
                                  <p:stCondLst>
                                    <p:cond delay="0"/>
                                  </p:stCondLst>
                                  <p:childTnLst>
                                    <p:set>
                                      <p:cBhvr>
                                        <p:cTn id="258" dur="1" fill="hold">
                                          <p:stCondLst>
                                            <p:cond delay="0"/>
                                          </p:stCondLst>
                                        </p:cTn>
                                        <p:tgtEl>
                                          <p:spTgt spid="84"/>
                                        </p:tgtEl>
                                        <p:attrNameLst>
                                          <p:attrName>style.visibility</p:attrName>
                                        </p:attrNameLst>
                                      </p:cBhvr>
                                      <p:to>
                                        <p:strVal val="visible"/>
                                      </p:to>
                                    </p:set>
                                    <p:animEffect transition="in" filter="checkerboard(across)">
                                      <p:cBhvr>
                                        <p:cTn id="259" dur="500"/>
                                        <p:tgtEl>
                                          <p:spTgt spid="84"/>
                                        </p:tgtEl>
                                      </p:cBhvr>
                                    </p:animEffect>
                                  </p:childTnLst>
                                </p:cTn>
                              </p:par>
                              <p:par>
                                <p:cTn id="260" presetID="5" presetClass="entr" presetSubtype="10" fill="hold" nodeType="withEffect">
                                  <p:stCondLst>
                                    <p:cond delay="0"/>
                                  </p:stCondLst>
                                  <p:childTnLst>
                                    <p:set>
                                      <p:cBhvr>
                                        <p:cTn id="261" dur="1" fill="hold">
                                          <p:stCondLst>
                                            <p:cond delay="0"/>
                                          </p:stCondLst>
                                        </p:cTn>
                                        <p:tgtEl>
                                          <p:spTgt spid="85"/>
                                        </p:tgtEl>
                                        <p:attrNameLst>
                                          <p:attrName>style.visibility</p:attrName>
                                        </p:attrNameLst>
                                      </p:cBhvr>
                                      <p:to>
                                        <p:strVal val="visible"/>
                                      </p:to>
                                    </p:set>
                                    <p:animEffect transition="in" filter="checkerboard(across)">
                                      <p:cBhvr>
                                        <p:cTn id="26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p:bldP spid="12" grpId="0"/>
      <p:bldP spid="13" grpId="0"/>
      <p:bldP spid="14" grpId="0"/>
      <p:bldP spid="15" grpId="0"/>
      <p:bldP spid="16" grpId="0"/>
      <p:bldP spid="17" grpId="0"/>
      <p:bldP spid="18" grpId="0"/>
      <p:bldP spid="20" grpId="0"/>
      <p:bldP spid="21" grpId="0"/>
      <p:bldP spid="23" grpId="0"/>
      <p:bldP spid="24" grpId="0"/>
      <p:bldP spid="26" grpId="0"/>
      <p:bldP spid="27" grpId="0" animBg="1"/>
      <p:bldP spid="28" grpId="0"/>
      <p:bldP spid="30" grpId="0"/>
      <p:bldP spid="31" grpId="0" animBg="1"/>
      <p:bldP spid="32" grpId="0"/>
      <p:bldP spid="33" grpId="0"/>
      <p:bldP spid="3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62" grpId="0" animBg="1"/>
      <p:bldP spid="63" grpId="0" animBg="1"/>
      <p:bldP spid="64" grpId="0" animBg="1"/>
      <p:bldP spid="65" grpId="0" animBg="1"/>
      <p:bldP spid="66" grpId="0" animBg="1"/>
      <p:bldP spid="67" grpId="0" animBg="1"/>
      <p:bldP spid="86" grpId="0"/>
      <p:bldP spid="87" grpId="0" animBg="1"/>
      <p:bldP spid="88" grpId="0"/>
      <p:bldP spid="90"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627499" y="-74402"/>
            <a:ext cx="3784600" cy="1605366"/>
          </a:xfrm>
          <a:prstGeom prst="rect">
            <a:avLst/>
          </a:prstGeom>
        </p:spPr>
      </p:pic>
      <p:sp>
        <p:nvSpPr>
          <p:cNvPr id="6" name="Text Box 2"/>
          <p:cNvSpPr txBox="1">
            <a:spLocks noChangeArrowheads="1"/>
          </p:cNvSpPr>
          <p:nvPr/>
        </p:nvSpPr>
        <p:spPr bwMode="auto">
          <a:xfrm>
            <a:off x="6660232" y="676445"/>
            <a:ext cx="2292350" cy="457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altLang="es-ES_tradnl" sz="2400" b="1" dirty="0">
                <a:solidFill>
                  <a:srgbClr val="00FF00"/>
                </a:solidFill>
              </a:rPr>
              <a:t>Injuria vascular</a:t>
            </a:r>
          </a:p>
        </p:txBody>
      </p:sp>
      <p:sp>
        <p:nvSpPr>
          <p:cNvPr id="7" name="CuadroTexto 6"/>
          <p:cNvSpPr txBox="1"/>
          <p:nvPr/>
        </p:nvSpPr>
        <p:spPr>
          <a:xfrm>
            <a:off x="251169" y="800100"/>
            <a:ext cx="2335729" cy="461665"/>
          </a:xfrm>
          <a:prstGeom prst="rect">
            <a:avLst/>
          </a:prstGeom>
          <a:noFill/>
        </p:spPr>
        <p:txBody>
          <a:bodyPr wrap="square" rtlCol="0">
            <a:spAutoFit/>
          </a:bodyPr>
          <a:lstStyle/>
          <a:p>
            <a:r>
              <a:rPr lang="es-ES_tradnl" sz="1200" dirty="0" smtClean="0"/>
              <a:t>Fase de contacto a </a:t>
            </a:r>
            <a:r>
              <a:rPr lang="es-ES_tradnl" sz="1200" dirty="0" err="1" smtClean="0"/>
              <a:t>travez</a:t>
            </a:r>
            <a:r>
              <a:rPr lang="es-ES_tradnl" sz="1200" dirty="0" smtClean="0"/>
              <a:t> de cargas </a:t>
            </a:r>
          </a:p>
          <a:p>
            <a:r>
              <a:rPr lang="es-ES_tradnl" sz="1200" dirty="0" smtClean="0"/>
              <a:t>negativas de la matriz extracelular</a:t>
            </a:r>
            <a:endParaRPr lang="es-ES_tradnl" sz="1200" dirty="0"/>
          </a:p>
        </p:txBody>
      </p:sp>
      <p:sp>
        <p:nvSpPr>
          <p:cNvPr id="8" name="Elipse 7"/>
          <p:cNvSpPr/>
          <p:nvPr/>
        </p:nvSpPr>
        <p:spPr bwMode="auto">
          <a:xfrm>
            <a:off x="375777"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9" name="Elipse 8"/>
          <p:cNvSpPr/>
          <p:nvPr/>
        </p:nvSpPr>
        <p:spPr bwMode="auto">
          <a:xfrm>
            <a:off x="1007604"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10" name="Elipse 9"/>
          <p:cNvSpPr/>
          <p:nvPr/>
        </p:nvSpPr>
        <p:spPr bwMode="auto">
          <a:xfrm>
            <a:off x="1639431"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11" name="Rectángulo 10"/>
          <p:cNvSpPr/>
          <p:nvPr/>
        </p:nvSpPr>
        <p:spPr bwMode="auto">
          <a:xfrm>
            <a:off x="343287" y="1844824"/>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PK</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2" name="Rectángulo 11"/>
          <p:cNvSpPr/>
          <p:nvPr/>
        </p:nvSpPr>
        <p:spPr bwMode="auto">
          <a:xfrm>
            <a:off x="1751439" y="1881956"/>
            <a:ext cx="37628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K</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3" name="Rectángulo 12"/>
          <p:cNvSpPr/>
          <p:nvPr/>
        </p:nvSpPr>
        <p:spPr bwMode="auto">
          <a:xfrm>
            <a:off x="982588" y="1668779"/>
            <a:ext cx="9971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QAPM</a:t>
            </a:r>
            <a:endParaRPr kumimoji="0" lang="es-ES_tradnl" sz="1600" b="0" i="0" u="none" strike="noStrike" cap="none" normalizeH="0" baseline="0" dirty="0">
              <a:ln>
                <a:noFill/>
              </a:ln>
              <a:solidFill>
                <a:schemeClr val="tx1"/>
              </a:solidFill>
              <a:effectLst/>
            </a:endParaRPr>
          </a:p>
        </p:txBody>
      </p:sp>
      <p:sp>
        <p:nvSpPr>
          <p:cNvPr id="15" name="Rectángulo 14"/>
          <p:cNvSpPr/>
          <p:nvPr/>
        </p:nvSpPr>
        <p:spPr bwMode="auto">
          <a:xfrm>
            <a:off x="725549" y="2357467"/>
            <a:ext cx="669199"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7" name="Rectángulo 16"/>
          <p:cNvSpPr/>
          <p:nvPr/>
        </p:nvSpPr>
        <p:spPr bwMode="auto">
          <a:xfrm>
            <a:off x="1038728" y="3038141"/>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XIa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0" name="Rectángulo 19"/>
          <p:cNvSpPr/>
          <p:nvPr/>
        </p:nvSpPr>
        <p:spPr bwMode="auto">
          <a:xfrm>
            <a:off x="1730660" y="3661494"/>
            <a:ext cx="843371" cy="171468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IXa</a:t>
            </a:r>
            <a:endParaRPr lang="es-ES_tradnl" dirty="0" smtClean="0"/>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err="1" smtClean="0">
                <a:solidFill>
                  <a:srgbClr val="FFC000"/>
                </a:solidFill>
              </a:rPr>
              <a:t>VIIIa</a:t>
            </a:r>
            <a:endParaRPr kumimoji="0" lang="es-ES_tradnl" sz="2400" b="1" i="0" u="none" strike="noStrike" cap="none" normalizeH="0" baseline="0" dirty="0">
              <a:ln>
                <a:noFill/>
              </a:ln>
              <a:solidFill>
                <a:srgbClr val="FFC000"/>
              </a:solidFill>
              <a:effectLst/>
            </a:endParaRPr>
          </a:p>
        </p:txBody>
      </p:sp>
      <p:sp>
        <p:nvSpPr>
          <p:cNvPr id="23" name="Rectángulo 22"/>
          <p:cNvSpPr/>
          <p:nvPr/>
        </p:nvSpPr>
        <p:spPr bwMode="auto">
          <a:xfrm>
            <a:off x="3954621" y="1873045"/>
            <a:ext cx="689387" cy="456610"/>
          </a:xfrm>
          <a:prstGeom prst="rect">
            <a:avLst/>
          </a:prstGeom>
          <a:noFill/>
          <a:ln w="9525" cap="flat" cmpd="sng" algn="ctr">
            <a:noFill/>
            <a:prstDash val="solid"/>
            <a:round/>
            <a:headEnd type="none" w="med" len="med"/>
            <a:tailEnd type="none" w="med" len="med"/>
          </a:ln>
          <a:effectLst>
            <a:glow rad="190500">
              <a:schemeClr val="accent1">
                <a:alpha val="58000"/>
              </a:schemeClr>
            </a:glow>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4000" b="1" dirty="0" smtClean="0">
                <a:solidFill>
                  <a:srgbClr val="00B050"/>
                </a:solidFill>
              </a:rPr>
              <a:t>X</a:t>
            </a:r>
            <a:endParaRPr kumimoji="0" lang="es-ES_tradnl" sz="4000" b="1" i="0" u="none" strike="noStrike" cap="none" normalizeH="0" baseline="0" dirty="0">
              <a:ln>
                <a:noFill/>
              </a:ln>
              <a:solidFill>
                <a:srgbClr val="00B050"/>
              </a:solidFill>
              <a:effectLst/>
            </a:endParaRPr>
          </a:p>
        </p:txBody>
      </p:sp>
      <p:sp>
        <p:nvSpPr>
          <p:cNvPr id="24" name="Rectángulo 23"/>
          <p:cNvSpPr/>
          <p:nvPr/>
        </p:nvSpPr>
        <p:spPr bwMode="auto">
          <a:xfrm>
            <a:off x="3936164" y="3031171"/>
            <a:ext cx="452491"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b="1" dirty="0" err="1" smtClean="0">
                <a:solidFill>
                  <a:srgbClr val="00B050"/>
                </a:solidFill>
              </a:rPr>
              <a:t>Xa</a:t>
            </a:r>
            <a:endParaRPr lang="es-ES_tradnl"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solidFill>
                  <a:srgbClr val="FFC000"/>
                </a:solidFill>
              </a:rPr>
              <a:t>Va</a:t>
            </a:r>
            <a:endParaRPr kumimoji="0" lang="es-ES_tradnl" sz="2400" b="1" i="0" u="none" strike="noStrike" cap="none" normalizeH="0" baseline="0" dirty="0">
              <a:ln>
                <a:noFill/>
              </a:ln>
              <a:solidFill>
                <a:srgbClr val="FFC000"/>
              </a:solidFill>
              <a:effectLst/>
            </a:endParaRPr>
          </a:p>
        </p:txBody>
      </p:sp>
      <p:sp>
        <p:nvSpPr>
          <p:cNvPr id="27" name="Explosión 1 26"/>
          <p:cNvSpPr/>
          <p:nvPr/>
        </p:nvSpPr>
        <p:spPr bwMode="auto">
          <a:xfrm>
            <a:off x="7427432" y="1133645"/>
            <a:ext cx="1152128" cy="82671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2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28" name="Rectángulo 27"/>
          <p:cNvSpPr/>
          <p:nvPr/>
        </p:nvSpPr>
        <p:spPr bwMode="auto">
          <a:xfrm>
            <a:off x="5933890" y="1095669"/>
            <a:ext cx="1423609" cy="870591"/>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FT </a:t>
            </a:r>
            <a:r>
              <a:rPr lang="mr-IN" dirty="0" smtClean="0"/>
              <a:t>–</a:t>
            </a:r>
            <a:r>
              <a:rPr lang="es-ES_tradnl" dirty="0" smtClean="0"/>
              <a:t> </a:t>
            </a:r>
            <a:r>
              <a:rPr lang="es-ES_tradnl" dirty="0" err="1" smtClean="0"/>
              <a:t>VIIa</a:t>
            </a:r>
            <a:r>
              <a:rPr lang="es-ES_tradnl"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 FL </a:t>
            </a:r>
            <a:r>
              <a:rPr lang="mr-IN" dirty="0" smtClean="0"/>
              <a:t>–</a:t>
            </a:r>
            <a:r>
              <a:rPr lang="es-ES_tradnl" dirty="0" smtClean="0"/>
              <a:t>Ca+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0" name="Rectángulo 29"/>
          <p:cNvSpPr/>
          <p:nvPr/>
        </p:nvSpPr>
        <p:spPr bwMode="auto">
          <a:xfrm>
            <a:off x="2987824" y="5528415"/>
            <a:ext cx="432048"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1" name="Explosión 1 30"/>
          <p:cNvSpPr/>
          <p:nvPr/>
        </p:nvSpPr>
        <p:spPr bwMode="auto">
          <a:xfrm>
            <a:off x="4307032" y="4811327"/>
            <a:ext cx="1596759" cy="1800448"/>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lang="es-ES_tradnl" dirty="0" err="1" smtClean="0">
                <a:solidFill>
                  <a:srgbClr val="002060"/>
                </a:solidFill>
              </a:rPr>
              <a:t>IIa</a:t>
            </a:r>
            <a:endParaRPr lang="es-ES_tradnl"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a:solidFill>
                  <a:srgbClr val="002060"/>
                </a:solidFill>
              </a:rPr>
              <a:t>T</a:t>
            </a:r>
            <a:r>
              <a:rPr kumimoji="0" lang="es-ES_tradnl" sz="1400" b="0" i="0" u="none" strike="noStrike" cap="none" normalizeH="0" baseline="0" dirty="0" smtClean="0">
                <a:ln>
                  <a:noFill/>
                </a:ln>
                <a:solidFill>
                  <a:srgbClr val="002060"/>
                </a:solidFill>
                <a:effectLst/>
              </a:rPr>
              <a:t>rombina</a:t>
            </a:r>
            <a:endParaRPr kumimoji="0" lang="es-ES_tradnl" sz="1400" b="0" i="0" u="none" strike="noStrike" cap="none" normalizeH="0" baseline="0" dirty="0">
              <a:ln>
                <a:noFill/>
              </a:ln>
              <a:solidFill>
                <a:srgbClr val="002060"/>
              </a:solidFill>
              <a:effectLst/>
            </a:endParaRPr>
          </a:p>
        </p:txBody>
      </p:sp>
      <p:sp>
        <p:nvSpPr>
          <p:cNvPr id="32" name="Rectángulo 31"/>
          <p:cNvSpPr/>
          <p:nvPr/>
        </p:nvSpPr>
        <p:spPr bwMode="auto">
          <a:xfrm>
            <a:off x="6730582" y="2815832"/>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Fibrin</a:t>
            </a:r>
            <a:r>
              <a:rPr lang="es-ES" dirty="0" err="1" smtClean="0"/>
              <a:t>ò</a:t>
            </a:r>
            <a:r>
              <a:rPr lang="es-ES_tradnl" dirty="0" err="1" smtClean="0"/>
              <a:t>geno</a:t>
            </a:r>
            <a:r>
              <a:rPr lang="es-ES_tradnl" dirty="0" smtClean="0"/>
              <a:t> - 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3" name="Rectángulo 32"/>
          <p:cNvSpPr/>
          <p:nvPr/>
        </p:nvSpPr>
        <p:spPr bwMode="auto">
          <a:xfrm>
            <a:off x="6738988" y="3924038"/>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Fibrina Soluble</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4" name="Rectángulo 33"/>
          <p:cNvSpPr/>
          <p:nvPr/>
        </p:nvSpPr>
        <p:spPr bwMode="auto">
          <a:xfrm>
            <a:off x="6639357" y="5528415"/>
            <a:ext cx="23066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t>FIBRINA ESTABLE</a:t>
            </a:r>
            <a:endParaRPr kumimoji="0" lang="es-ES_tradnl" sz="20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5" name="Rectángulo 34"/>
          <p:cNvSpPr/>
          <p:nvPr/>
        </p:nvSpPr>
        <p:spPr bwMode="auto">
          <a:xfrm>
            <a:off x="5736523" y="5867394"/>
            <a:ext cx="6860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6" name="Rectángulo 35"/>
          <p:cNvSpPr/>
          <p:nvPr/>
        </p:nvSpPr>
        <p:spPr bwMode="auto">
          <a:xfrm>
            <a:off x="5681775" y="4854693"/>
            <a:ext cx="880632"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7" name="Line 69"/>
          <p:cNvSpPr>
            <a:spLocks noChangeShapeType="1"/>
          </p:cNvSpPr>
          <p:nvPr/>
        </p:nvSpPr>
        <p:spPr bwMode="auto">
          <a:xfrm flipV="1">
            <a:off x="830509" y="2119680"/>
            <a:ext cx="933179" cy="1435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39" name="AutoShape 5"/>
          <p:cNvSpPr>
            <a:spLocks noChangeArrowheads="1"/>
          </p:cNvSpPr>
          <p:nvPr/>
        </p:nvSpPr>
        <p:spPr bwMode="auto">
          <a:xfrm rot="20281964">
            <a:off x="520461" y="2723316"/>
            <a:ext cx="310047" cy="777692"/>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0" name="AutoShape 5"/>
          <p:cNvSpPr>
            <a:spLocks noChangeArrowheads="1"/>
          </p:cNvSpPr>
          <p:nvPr/>
        </p:nvSpPr>
        <p:spPr bwMode="auto">
          <a:xfrm rot="18515607">
            <a:off x="1301169" y="3446715"/>
            <a:ext cx="274638" cy="755650"/>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1" name="AutoShape 13"/>
          <p:cNvSpPr>
            <a:spLocks noChangeArrowheads="1"/>
          </p:cNvSpPr>
          <p:nvPr/>
        </p:nvSpPr>
        <p:spPr bwMode="auto">
          <a:xfrm rot="20123171">
            <a:off x="1927697" y="2750468"/>
            <a:ext cx="2042593" cy="40343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alpha val="84000"/>
            </a:srgbClr>
          </a:solidFill>
          <a:ln w="44450">
            <a:solidFill>
              <a:srgbClr val="002060">
                <a:alpha val="61000"/>
              </a:srgbClr>
            </a:solidFill>
            <a:miter lim="800000"/>
            <a:headEnd/>
            <a:tailEnd/>
          </a:ln>
          <a:effectLst>
            <a:glow rad="38100">
              <a:schemeClr val="accent1">
                <a:alpha val="40000"/>
              </a:schemeClr>
            </a:glow>
            <a:outerShdw blurRad="63500" dist="38099" dir="2700000" algn="ctr" rotWithShape="0">
              <a:schemeClr val="tx1">
                <a:alpha val="74998"/>
              </a:schemeClr>
            </a:outerShdw>
            <a:reflection endPos="0" dir="5400000" sy="-100000" algn="bl" rotWithShape="0"/>
          </a:effectLst>
        </p:spPr>
        <p:txBody>
          <a:bodyPr wrap="none" anchor="ctr"/>
          <a:lstStyle/>
          <a:p>
            <a:endParaRPr lang="es-ES_tradnl"/>
          </a:p>
        </p:txBody>
      </p:sp>
      <p:sp>
        <p:nvSpPr>
          <p:cNvPr id="46" name="AutoShape 9"/>
          <p:cNvSpPr>
            <a:spLocks noChangeArrowheads="1"/>
          </p:cNvSpPr>
          <p:nvPr/>
        </p:nvSpPr>
        <p:spPr bwMode="auto">
          <a:xfrm rot="5237727">
            <a:off x="2040589" y="4178287"/>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7" name="AutoShape 9"/>
          <p:cNvSpPr>
            <a:spLocks noChangeArrowheads="1"/>
          </p:cNvSpPr>
          <p:nvPr/>
        </p:nvSpPr>
        <p:spPr bwMode="auto">
          <a:xfrm rot="5237727">
            <a:off x="3908921" y="3579745"/>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8" name="AutoShape 9"/>
          <p:cNvSpPr>
            <a:spLocks noChangeArrowheads="1"/>
          </p:cNvSpPr>
          <p:nvPr/>
        </p:nvSpPr>
        <p:spPr bwMode="auto">
          <a:xfrm rot="10800000">
            <a:off x="6060426" y="1651595"/>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9" name="AutoShape 5"/>
          <p:cNvSpPr>
            <a:spLocks noChangeArrowheads="1"/>
          </p:cNvSpPr>
          <p:nvPr/>
        </p:nvSpPr>
        <p:spPr bwMode="auto">
          <a:xfrm rot="21208990">
            <a:off x="212482" y="2260046"/>
            <a:ext cx="226023" cy="524590"/>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50" name="AutoShape 85"/>
          <p:cNvSpPr>
            <a:spLocks noChangeArrowheads="1"/>
          </p:cNvSpPr>
          <p:nvPr/>
        </p:nvSpPr>
        <p:spPr bwMode="auto">
          <a:xfrm>
            <a:off x="3898111" y="4652638"/>
            <a:ext cx="583043" cy="416940"/>
          </a:xfrm>
          <a:prstGeom prst="downArrow">
            <a:avLst>
              <a:gd name="adj1" fmla="val 50000"/>
              <a:gd name="adj2" fmla="val 25000"/>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51" name="Line 69"/>
          <p:cNvSpPr>
            <a:spLocks noChangeShapeType="1"/>
          </p:cNvSpPr>
          <p:nvPr/>
        </p:nvSpPr>
        <p:spPr bwMode="auto">
          <a:xfrm flipV="1">
            <a:off x="3322389" y="5736023"/>
            <a:ext cx="1290240" cy="1683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2" name="Line 69"/>
          <p:cNvSpPr>
            <a:spLocks noChangeShapeType="1"/>
          </p:cNvSpPr>
          <p:nvPr/>
        </p:nvSpPr>
        <p:spPr bwMode="auto">
          <a:xfrm>
            <a:off x="7829118" y="4467877"/>
            <a:ext cx="29433" cy="1012251"/>
          </a:xfrm>
          <a:prstGeom prst="line">
            <a:avLst/>
          </a:prstGeom>
          <a:noFill/>
          <a:ln w="381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3" name="Line 69"/>
          <p:cNvSpPr>
            <a:spLocks noChangeShapeType="1"/>
          </p:cNvSpPr>
          <p:nvPr/>
        </p:nvSpPr>
        <p:spPr bwMode="auto">
          <a:xfrm flipH="1" flipV="1">
            <a:off x="6079548" y="5286741"/>
            <a:ext cx="1870" cy="63159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4" name="Line 69"/>
          <p:cNvSpPr>
            <a:spLocks noChangeShapeType="1"/>
          </p:cNvSpPr>
          <p:nvPr/>
        </p:nvSpPr>
        <p:spPr bwMode="auto">
          <a:xfrm flipV="1">
            <a:off x="5330261" y="3498121"/>
            <a:ext cx="1880218" cy="1685073"/>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5" name="Line 69"/>
          <p:cNvSpPr>
            <a:spLocks noChangeShapeType="1"/>
          </p:cNvSpPr>
          <p:nvPr/>
        </p:nvSpPr>
        <p:spPr bwMode="auto">
          <a:xfrm>
            <a:off x="7829117" y="3247880"/>
            <a:ext cx="3837" cy="709257"/>
          </a:xfrm>
          <a:prstGeom prst="line">
            <a:avLst/>
          </a:prstGeom>
          <a:noFill/>
          <a:ln w="254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6" name="Line 69"/>
          <p:cNvSpPr>
            <a:spLocks noChangeShapeType="1"/>
          </p:cNvSpPr>
          <p:nvPr/>
        </p:nvSpPr>
        <p:spPr bwMode="auto">
          <a:xfrm flipV="1">
            <a:off x="6582476" y="5029808"/>
            <a:ext cx="1060051" cy="2247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8" name="Line 69"/>
          <p:cNvSpPr>
            <a:spLocks noChangeShapeType="1"/>
          </p:cNvSpPr>
          <p:nvPr/>
        </p:nvSpPr>
        <p:spPr bwMode="auto">
          <a:xfrm>
            <a:off x="4149488" y="2492896"/>
            <a:ext cx="10904" cy="562360"/>
          </a:xfrm>
          <a:prstGeom prst="line">
            <a:avLst/>
          </a:prstGeom>
          <a:noFill/>
          <a:ln w="603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9" name="Rectángulo redondeado 58"/>
          <p:cNvSpPr/>
          <p:nvPr/>
        </p:nvSpPr>
        <p:spPr bwMode="auto">
          <a:xfrm>
            <a:off x="310189" y="221871"/>
            <a:ext cx="1988677" cy="467444"/>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V</a:t>
            </a:r>
            <a:r>
              <a:rPr lang="es-ES" dirty="0" err="1" smtClean="0">
                <a:solidFill>
                  <a:srgbClr val="002060"/>
                </a:solidFill>
              </a:rPr>
              <a:t>ì</a:t>
            </a:r>
            <a:r>
              <a:rPr lang="es-ES_tradnl" dirty="0" smtClean="0">
                <a:solidFill>
                  <a:srgbClr val="002060"/>
                </a:solidFill>
              </a:rPr>
              <a:t>a </a:t>
            </a:r>
            <a:r>
              <a:rPr lang="es-ES_tradnl" dirty="0" err="1" smtClean="0">
                <a:solidFill>
                  <a:srgbClr val="002060"/>
                </a:solidFill>
              </a:rPr>
              <a:t>Intrinseca</a:t>
            </a:r>
            <a:endParaRPr kumimoji="0" lang="es-ES_tradnl" sz="2400" b="0" i="0" u="none" strike="noStrike" cap="none" normalizeH="0" baseline="0" dirty="0">
              <a:ln>
                <a:noFill/>
              </a:ln>
              <a:solidFill>
                <a:srgbClr val="002060"/>
              </a:solidFill>
              <a:effectLst/>
            </a:endParaRPr>
          </a:p>
        </p:txBody>
      </p:sp>
      <p:sp>
        <p:nvSpPr>
          <p:cNvPr id="60" name="Rectángulo redondeado 59"/>
          <p:cNvSpPr/>
          <p:nvPr/>
        </p:nvSpPr>
        <p:spPr bwMode="auto">
          <a:xfrm>
            <a:off x="6896155" y="207687"/>
            <a:ext cx="1988677" cy="467444"/>
          </a:xfrm>
          <a:prstGeom prst="roundRect">
            <a:avLst/>
          </a:prstGeom>
          <a:solidFill>
            <a:srgbClr val="0070C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V</a:t>
            </a:r>
            <a:r>
              <a:rPr lang="es-ES" dirty="0" err="1" smtClean="0">
                <a:solidFill>
                  <a:srgbClr val="FFFF00"/>
                </a:solidFill>
              </a:rPr>
              <a:t>ì</a:t>
            </a:r>
            <a:r>
              <a:rPr lang="es-ES_tradnl" dirty="0" smtClean="0">
                <a:solidFill>
                  <a:srgbClr val="FFFF00"/>
                </a:solidFill>
              </a:rPr>
              <a:t>a </a:t>
            </a:r>
            <a:r>
              <a:rPr lang="es-ES_tradnl" dirty="0" err="1" smtClean="0">
                <a:solidFill>
                  <a:srgbClr val="FFFF00"/>
                </a:solidFill>
              </a:rPr>
              <a:t>Extrinseca</a:t>
            </a:r>
            <a:endParaRPr kumimoji="0" lang="es-ES_tradnl" sz="2400" b="0" i="0" u="none" strike="noStrike" cap="none" normalizeH="0" baseline="0" dirty="0">
              <a:ln>
                <a:noFill/>
              </a:ln>
              <a:solidFill>
                <a:srgbClr val="FFFF00"/>
              </a:solidFill>
              <a:effectLst/>
            </a:endParaRPr>
          </a:p>
        </p:txBody>
      </p:sp>
      <p:sp>
        <p:nvSpPr>
          <p:cNvPr id="62" name="Forma libre 61"/>
          <p:cNvSpPr/>
          <p:nvPr/>
        </p:nvSpPr>
        <p:spPr bwMode="auto">
          <a:xfrm>
            <a:off x="8029263" y="4393111"/>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3" name="Forma libre 62"/>
          <p:cNvSpPr/>
          <p:nvPr/>
        </p:nvSpPr>
        <p:spPr bwMode="auto">
          <a:xfrm>
            <a:off x="6871531" y="4371300"/>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4" name="Forma libre 63"/>
          <p:cNvSpPr/>
          <p:nvPr/>
        </p:nvSpPr>
        <p:spPr bwMode="auto">
          <a:xfrm>
            <a:off x="8125335" y="4502385"/>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5" name="Forma libre 64"/>
          <p:cNvSpPr/>
          <p:nvPr/>
        </p:nvSpPr>
        <p:spPr bwMode="auto">
          <a:xfrm>
            <a:off x="6667439" y="4518043"/>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6" name="Forma libre 65"/>
          <p:cNvSpPr/>
          <p:nvPr/>
        </p:nvSpPr>
        <p:spPr bwMode="auto">
          <a:xfrm rot="10800000">
            <a:off x="7047368" y="4609977"/>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7" name="Forma libre 66"/>
          <p:cNvSpPr/>
          <p:nvPr/>
        </p:nvSpPr>
        <p:spPr bwMode="auto">
          <a:xfrm rot="10800000">
            <a:off x="7945855" y="4593241"/>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69" name="Conector recto 68"/>
          <p:cNvCxnSpPr/>
          <p:nvPr/>
        </p:nvCxnSpPr>
        <p:spPr bwMode="auto">
          <a:xfrm flipH="1">
            <a:off x="7573080" y="6028800"/>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Conector recto 69"/>
          <p:cNvCxnSpPr/>
          <p:nvPr/>
        </p:nvCxnSpPr>
        <p:spPr bwMode="auto">
          <a:xfrm flipH="1">
            <a:off x="7609804" y="6080779"/>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Conector recto 70"/>
          <p:cNvCxnSpPr/>
          <p:nvPr/>
        </p:nvCxnSpPr>
        <p:spPr bwMode="auto">
          <a:xfrm flipH="1">
            <a:off x="7653045" y="612192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Conector recto 71"/>
          <p:cNvCxnSpPr/>
          <p:nvPr/>
        </p:nvCxnSpPr>
        <p:spPr bwMode="auto">
          <a:xfrm flipH="1">
            <a:off x="7717096" y="6172816"/>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Conector recto 72"/>
          <p:cNvCxnSpPr/>
          <p:nvPr/>
        </p:nvCxnSpPr>
        <p:spPr bwMode="auto">
          <a:xfrm flipH="1">
            <a:off x="7754153" y="6217449"/>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Conector recto 73"/>
          <p:cNvCxnSpPr/>
          <p:nvPr/>
        </p:nvCxnSpPr>
        <p:spPr bwMode="auto">
          <a:xfrm flipH="1">
            <a:off x="7801662" y="626275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Conector recto 74"/>
          <p:cNvCxnSpPr/>
          <p:nvPr/>
        </p:nvCxnSpPr>
        <p:spPr bwMode="auto">
          <a:xfrm flipH="1">
            <a:off x="7517986" y="598074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Conector recto 76"/>
          <p:cNvCxnSpPr/>
          <p:nvPr/>
        </p:nvCxnSpPr>
        <p:spPr bwMode="auto">
          <a:xfrm>
            <a:off x="7477208" y="6262751"/>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Conector recto 77"/>
          <p:cNvCxnSpPr/>
          <p:nvPr/>
        </p:nvCxnSpPr>
        <p:spPr bwMode="auto">
          <a:xfrm>
            <a:off x="7517094" y="6214993"/>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Conector recto 78"/>
          <p:cNvCxnSpPr/>
          <p:nvPr/>
        </p:nvCxnSpPr>
        <p:spPr bwMode="auto">
          <a:xfrm>
            <a:off x="7562383" y="617225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Conector recto 79"/>
          <p:cNvCxnSpPr/>
          <p:nvPr/>
        </p:nvCxnSpPr>
        <p:spPr bwMode="auto">
          <a:xfrm>
            <a:off x="7631701" y="614801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Conector recto 80"/>
          <p:cNvCxnSpPr/>
          <p:nvPr/>
        </p:nvCxnSpPr>
        <p:spPr bwMode="auto">
          <a:xfrm>
            <a:off x="7684835" y="6101840"/>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Conector recto 81"/>
          <p:cNvCxnSpPr/>
          <p:nvPr/>
        </p:nvCxnSpPr>
        <p:spPr bwMode="auto">
          <a:xfrm>
            <a:off x="7730289" y="605653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Conector recto 82"/>
          <p:cNvCxnSpPr/>
          <p:nvPr/>
        </p:nvCxnSpPr>
        <p:spPr bwMode="auto">
          <a:xfrm>
            <a:off x="7887498" y="5949280"/>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Conector recto 83"/>
          <p:cNvCxnSpPr/>
          <p:nvPr/>
        </p:nvCxnSpPr>
        <p:spPr bwMode="auto">
          <a:xfrm>
            <a:off x="7815359" y="597562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Conector recto 84"/>
          <p:cNvCxnSpPr/>
          <p:nvPr/>
        </p:nvCxnSpPr>
        <p:spPr bwMode="auto">
          <a:xfrm>
            <a:off x="7756738" y="601656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Line 69"/>
          <p:cNvSpPr>
            <a:spLocks noChangeShapeType="1"/>
          </p:cNvSpPr>
          <p:nvPr/>
        </p:nvSpPr>
        <p:spPr bwMode="auto">
          <a:xfrm flipV="1">
            <a:off x="5338271" y="5736023"/>
            <a:ext cx="667053" cy="0"/>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88" name="Rectángulo 87"/>
          <p:cNvSpPr/>
          <p:nvPr/>
        </p:nvSpPr>
        <p:spPr bwMode="auto">
          <a:xfrm>
            <a:off x="2054949" y="1284062"/>
            <a:ext cx="5725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C000"/>
                </a:solidFill>
              </a:rPr>
              <a:t>FC</a:t>
            </a:r>
            <a:endParaRPr kumimoji="0" lang="es-ES_tradnl" sz="2400" b="0" i="0" u="none" strike="noStrike" cap="none" normalizeH="0" baseline="0">
              <a:ln>
                <a:noFill/>
              </a:ln>
              <a:solidFill>
                <a:srgbClr val="FFC000"/>
              </a:solidFill>
              <a:effectLst/>
            </a:endParaRPr>
          </a:p>
        </p:txBody>
      </p:sp>
      <p:sp>
        <p:nvSpPr>
          <p:cNvPr id="89" name="AutoShape 13"/>
          <p:cNvSpPr>
            <a:spLocks noChangeArrowheads="1"/>
          </p:cNvSpPr>
          <p:nvPr/>
        </p:nvSpPr>
        <p:spPr bwMode="auto">
          <a:xfrm rot="8685176" flipV="1">
            <a:off x="4367025" y="1498149"/>
            <a:ext cx="1612739" cy="49404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38100">
            <a:solidFill>
              <a:srgbClr val="002060"/>
            </a:solidFill>
            <a:miter lim="800000"/>
            <a:headEnd/>
            <a:tailEnd/>
          </a:ln>
          <a:effectLst>
            <a:glow rad="12700">
              <a:schemeClr val="accent1"/>
            </a:glow>
            <a:outerShdw blurRad="63500" dist="38099" dir="2700000" algn="ctr" rotWithShape="0">
              <a:schemeClr val="tx1">
                <a:alpha val="74998"/>
              </a:schemeClr>
            </a:outerShdw>
          </a:effectLst>
        </p:spPr>
        <p:txBody>
          <a:bodyPr wrap="none" anchor="ctr"/>
          <a:lstStyle/>
          <a:p>
            <a:endParaRPr lang="es-ES_tradnl"/>
          </a:p>
        </p:txBody>
      </p:sp>
      <p:sp>
        <p:nvSpPr>
          <p:cNvPr id="90" name="Rectángulo redondeado 89"/>
          <p:cNvSpPr/>
          <p:nvPr/>
        </p:nvSpPr>
        <p:spPr bwMode="auto">
          <a:xfrm>
            <a:off x="4446501" y="2521418"/>
            <a:ext cx="1333943" cy="396050"/>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a:t>
            </a:r>
            <a:r>
              <a:rPr lang="es-ES_tradnl" sz="1800" dirty="0" err="1" smtClean="0">
                <a:solidFill>
                  <a:srgbClr val="002060"/>
                </a:solidFill>
              </a:rPr>
              <a:t>Com</a:t>
            </a:r>
            <a:r>
              <a:rPr lang="es-ES" sz="1800" dirty="0" err="1" smtClean="0">
                <a:solidFill>
                  <a:srgbClr val="002060"/>
                </a:solidFill>
              </a:rPr>
              <a:t>ùn</a:t>
            </a:r>
            <a:endParaRPr kumimoji="0" lang="es-ES_tradnl" sz="1800" b="0" i="0" u="none" strike="noStrike" cap="none" normalizeH="0" baseline="0" dirty="0">
              <a:ln>
                <a:noFill/>
              </a:ln>
              <a:solidFill>
                <a:srgbClr val="002060"/>
              </a:solidFill>
              <a:effectLs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07171" y="4638669"/>
            <a:ext cx="963587" cy="997722"/>
          </a:xfrm>
          <a:prstGeom prst="rect">
            <a:avLst/>
          </a:prstGeom>
        </p:spPr>
      </p:pic>
      <p:sp>
        <p:nvSpPr>
          <p:cNvPr id="91" name="Rectángulo redondeado 90"/>
          <p:cNvSpPr/>
          <p:nvPr/>
        </p:nvSpPr>
        <p:spPr bwMode="auto">
          <a:xfrm>
            <a:off x="5780444" y="3539274"/>
            <a:ext cx="1132252" cy="396050"/>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Final </a:t>
            </a:r>
            <a:endParaRPr kumimoji="0" lang="es-ES_tradnl" sz="1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340101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Object 2"/>
          <p:cNvPicPr>
            <a:picLocks noChangeAspect="1"/>
          </p:cNvPicPr>
          <p:nvPr/>
        </p:nvPicPr>
        <p:blipFill>
          <a:blip r:embed="rId3"/>
          <a:stretch>
            <a:fillRect/>
          </a:stretch>
        </p:blipFill>
        <p:spPr>
          <a:xfrm>
            <a:off x="152400" y="1295400"/>
            <a:ext cx="8656638" cy="5334000"/>
          </a:xfrm>
          <a:prstGeom prst="rect">
            <a:avLst/>
          </a:prstGeom>
        </p:spPr>
      </p:pic>
      <p:pic>
        <p:nvPicPr>
          <p:cNvPr id="83971" name="Object 3"/>
          <p:cNvPicPr>
            <a:picLocks noChangeAspect="1"/>
          </p:cNvPicPr>
          <p:nvPr/>
        </p:nvPicPr>
        <p:blipFill>
          <a:blip r:embed="rId5"/>
          <a:stretch>
            <a:fillRect/>
          </a:stretch>
        </p:blipFill>
        <p:spPr>
          <a:xfrm>
            <a:off x="838200" y="53975"/>
            <a:ext cx="7423150" cy="11652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504669" y="191888"/>
            <a:ext cx="3960440" cy="70386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smtClean="0">
                <a:ln>
                  <a:noFill/>
                </a:ln>
                <a:solidFill>
                  <a:schemeClr val="tx1"/>
                </a:solidFill>
                <a:effectLst/>
                <a:latin typeface="+mj-lt"/>
                <a:ea typeface="Times New Roman" charset="0"/>
                <a:cs typeface="Times New Roman" charset="0"/>
              </a:rPr>
              <a:t>QUE RECORDAR</a:t>
            </a:r>
            <a:endParaRPr kumimoji="0" lang="es-ES_tradnl" sz="3600" b="0" i="0" u="none" strike="noStrike" cap="none" normalizeH="0" baseline="0">
              <a:ln>
                <a:noFill/>
              </a:ln>
              <a:solidFill>
                <a:schemeClr val="tx1"/>
              </a:solidFill>
              <a:effectLst/>
              <a:latin typeface="+mj-lt"/>
              <a:ea typeface="Times New Roman" charset="0"/>
              <a:cs typeface="Times New Roman" charset="0"/>
            </a:endParaRPr>
          </a:p>
        </p:txBody>
      </p:sp>
      <p:sp>
        <p:nvSpPr>
          <p:cNvPr id="3" name="Rectángulo redondeado 2"/>
          <p:cNvSpPr/>
          <p:nvPr/>
        </p:nvSpPr>
        <p:spPr bwMode="auto">
          <a:xfrm>
            <a:off x="145797" y="1492386"/>
            <a:ext cx="2078916" cy="720080"/>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mj-lt"/>
              </a:rPr>
              <a:t>Fase</a:t>
            </a:r>
            <a:r>
              <a:rPr kumimoji="0" lang="es-ES_tradnl" sz="1800" b="0" i="0" u="none" strike="noStrike" cap="none" normalizeH="0" dirty="0" smtClean="0">
                <a:ln>
                  <a:noFill/>
                </a:ln>
                <a:solidFill>
                  <a:schemeClr val="tx1"/>
                </a:solidFill>
                <a:effectLst/>
                <a:latin typeface="+mj-lt"/>
              </a:rPr>
              <a:t> de contacto</a:t>
            </a:r>
          </a:p>
          <a:p>
            <a:pPr marL="0" marR="0" indent="0" algn="l" defTabSz="914400" rtl="0" eaLnBrk="1" fontAlgn="base" latinLnBrk="0" hangingPunct="1">
              <a:lnSpc>
                <a:spcPct val="100000"/>
              </a:lnSpc>
              <a:spcBef>
                <a:spcPct val="0"/>
              </a:spcBef>
              <a:spcAft>
                <a:spcPct val="0"/>
              </a:spcAft>
              <a:buClrTx/>
              <a:buSzTx/>
              <a:buFontTx/>
              <a:buNone/>
              <a:tabLst/>
            </a:pPr>
            <a:r>
              <a:rPr lang="es-ES_tradnl" sz="1800" baseline="0" dirty="0" smtClean="0">
                <a:latin typeface="+mj-lt"/>
              </a:rPr>
              <a:t>Cargas</a:t>
            </a:r>
            <a:r>
              <a:rPr lang="es-ES_tradnl" sz="1800" dirty="0" smtClean="0">
                <a:latin typeface="+mj-lt"/>
              </a:rPr>
              <a:t> Negativas</a:t>
            </a:r>
            <a:endParaRPr kumimoji="0" lang="es-ES_tradnl" sz="1800" b="0" i="0" u="none" strike="noStrike" cap="none" normalizeH="0" baseline="0" dirty="0">
              <a:ln>
                <a:noFill/>
              </a:ln>
              <a:solidFill>
                <a:schemeClr val="tx1"/>
              </a:solidFill>
              <a:effectLst/>
              <a:latin typeface="+mj-lt"/>
            </a:endParaRPr>
          </a:p>
        </p:txBody>
      </p:sp>
      <p:sp>
        <p:nvSpPr>
          <p:cNvPr id="4" name="Rectángulo redondeado 3"/>
          <p:cNvSpPr/>
          <p:nvPr/>
        </p:nvSpPr>
        <p:spPr bwMode="auto">
          <a:xfrm>
            <a:off x="366181" y="2403376"/>
            <a:ext cx="720080" cy="576064"/>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ea typeface="Times New Roman" charset="0"/>
                <a:cs typeface="Times New Roman" charset="0"/>
              </a:rPr>
              <a:t>XII</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
        <p:nvSpPr>
          <p:cNvPr id="5" name="Rectángulo redondeado 4"/>
          <p:cNvSpPr/>
          <p:nvPr/>
        </p:nvSpPr>
        <p:spPr bwMode="auto">
          <a:xfrm>
            <a:off x="1403648" y="2950058"/>
            <a:ext cx="720080" cy="576064"/>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ea typeface="Times New Roman" charset="0"/>
                <a:cs typeface="Times New Roman" charset="0"/>
              </a:rPr>
              <a:t>XI</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
        <p:nvSpPr>
          <p:cNvPr id="6" name="Rectángulo redondeado 5"/>
          <p:cNvSpPr/>
          <p:nvPr/>
        </p:nvSpPr>
        <p:spPr bwMode="auto">
          <a:xfrm>
            <a:off x="3745669" y="3887420"/>
            <a:ext cx="720080" cy="576064"/>
          </a:xfrm>
          <a:prstGeom prst="round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j-lt"/>
                <a:ea typeface="Times New Roman" charset="0"/>
                <a:cs typeface="Times New Roman" charset="0"/>
              </a:rPr>
              <a:t>X</a:t>
            </a:r>
            <a:endParaRPr kumimoji="0" lang="es-ES_tradnl" sz="2400" b="0" i="0" u="none" strike="noStrike" cap="none" normalizeH="0" baseline="0" dirty="0">
              <a:ln>
                <a:noFill/>
              </a:ln>
              <a:solidFill>
                <a:schemeClr val="tx1"/>
              </a:solidFill>
              <a:effectLst/>
              <a:latin typeface="+mj-lt"/>
              <a:ea typeface="Times New Roman" charset="0"/>
              <a:cs typeface="Times New Roman" charset="0"/>
            </a:endParaRPr>
          </a:p>
        </p:txBody>
      </p:sp>
      <p:sp>
        <p:nvSpPr>
          <p:cNvPr id="7" name="Rectángulo redondeado 6"/>
          <p:cNvSpPr/>
          <p:nvPr/>
        </p:nvSpPr>
        <p:spPr bwMode="auto">
          <a:xfrm>
            <a:off x="1784589" y="4077072"/>
            <a:ext cx="720080" cy="57606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mj-lt"/>
                <a:ea typeface="Times New Roman" charset="0"/>
                <a:cs typeface="Times New Roman" charset="0"/>
              </a:rPr>
              <a:t>VIII</a:t>
            </a:r>
            <a:endParaRPr kumimoji="0" lang="es-ES_tradnl" sz="2400" b="0" i="0" u="none" strike="noStrike" cap="none" normalizeH="0" baseline="0" dirty="0">
              <a:ln>
                <a:noFill/>
              </a:ln>
              <a:solidFill>
                <a:schemeClr val="tx1"/>
              </a:solidFill>
              <a:effectLst/>
              <a:latin typeface="+mj-lt"/>
              <a:ea typeface="Times New Roman" charset="0"/>
              <a:cs typeface="Times New Roman" charset="0"/>
            </a:endParaRPr>
          </a:p>
        </p:txBody>
      </p:sp>
      <p:sp>
        <p:nvSpPr>
          <p:cNvPr id="8" name="Rectángulo redondeado 7"/>
          <p:cNvSpPr/>
          <p:nvPr/>
        </p:nvSpPr>
        <p:spPr bwMode="auto">
          <a:xfrm>
            <a:off x="2422210" y="3717032"/>
            <a:ext cx="720080" cy="576064"/>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latin typeface="+mj-lt"/>
              </a:rPr>
              <a:t>IX</a:t>
            </a:r>
            <a:endParaRPr kumimoji="0" lang="es-ES_tradnl" sz="2400" b="0" i="0" u="none" strike="noStrike" cap="none" normalizeH="0" baseline="0" dirty="0">
              <a:ln>
                <a:noFill/>
              </a:ln>
              <a:solidFill>
                <a:srgbClr val="002060"/>
              </a:solidFill>
              <a:effectLst/>
              <a:latin typeface="+mj-lt"/>
            </a:endParaRPr>
          </a:p>
        </p:txBody>
      </p:sp>
      <p:sp>
        <p:nvSpPr>
          <p:cNvPr id="9" name="Rectángulo redondeado 8"/>
          <p:cNvSpPr/>
          <p:nvPr/>
        </p:nvSpPr>
        <p:spPr bwMode="auto">
          <a:xfrm>
            <a:off x="6555010" y="5355211"/>
            <a:ext cx="720080" cy="57606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800" dirty="0" smtClean="0">
                <a:solidFill>
                  <a:srgbClr val="002060"/>
                </a:solidFill>
                <a:latin typeface="+mj-lt"/>
              </a:rPr>
              <a:t>XIII</a:t>
            </a:r>
            <a:endParaRPr kumimoji="0" lang="es-ES_tradnl" sz="2800" b="0" i="0" u="none" strike="noStrike" cap="none" normalizeH="0" baseline="0" dirty="0">
              <a:ln>
                <a:noFill/>
              </a:ln>
              <a:solidFill>
                <a:srgbClr val="002060"/>
              </a:solidFill>
              <a:effectLst/>
              <a:latin typeface="+mj-lt"/>
            </a:endParaRPr>
          </a:p>
        </p:txBody>
      </p:sp>
      <p:sp>
        <p:nvSpPr>
          <p:cNvPr id="10" name="Rectángulo redondeado 9"/>
          <p:cNvSpPr/>
          <p:nvPr/>
        </p:nvSpPr>
        <p:spPr bwMode="auto">
          <a:xfrm>
            <a:off x="7092281" y="6021288"/>
            <a:ext cx="1840588" cy="576064"/>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002060"/>
                </a:solidFill>
                <a:latin typeface="+mj-lt"/>
              </a:rPr>
              <a:t>Fn</a:t>
            </a:r>
            <a:r>
              <a:rPr lang="es-ES_tradnl" dirty="0" smtClean="0">
                <a:solidFill>
                  <a:srgbClr val="002060"/>
                </a:solidFill>
                <a:latin typeface="+mj-lt"/>
              </a:rPr>
              <a:t> insoluble</a:t>
            </a:r>
            <a:endParaRPr kumimoji="0" lang="es-ES_tradnl" sz="2400" b="0" i="0" u="none" strike="noStrike" cap="none" normalizeH="0" baseline="0" dirty="0">
              <a:ln>
                <a:noFill/>
              </a:ln>
              <a:solidFill>
                <a:srgbClr val="002060"/>
              </a:solidFill>
              <a:effectLst/>
              <a:latin typeface="+mj-lt"/>
            </a:endParaRPr>
          </a:p>
        </p:txBody>
      </p:sp>
      <p:sp>
        <p:nvSpPr>
          <p:cNvPr id="11" name="Rectángulo redondeado 10"/>
          <p:cNvSpPr/>
          <p:nvPr/>
        </p:nvSpPr>
        <p:spPr bwMode="auto">
          <a:xfrm>
            <a:off x="7705103" y="4869160"/>
            <a:ext cx="755329" cy="432048"/>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2060"/>
                </a:solidFill>
                <a:effectLst/>
                <a:latin typeface="+mj-lt"/>
                <a:ea typeface="Times New Roman" charset="0"/>
                <a:cs typeface="Times New Roman" charset="0"/>
              </a:rPr>
              <a:t>Fn</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
        <p:nvSpPr>
          <p:cNvPr id="12" name="Rectángulo redondeado 11"/>
          <p:cNvSpPr/>
          <p:nvPr/>
        </p:nvSpPr>
        <p:spPr bwMode="auto">
          <a:xfrm>
            <a:off x="7524328" y="3876825"/>
            <a:ext cx="936104" cy="488279"/>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j-lt"/>
                <a:ea typeface="Times New Roman" charset="0"/>
                <a:cs typeface="Times New Roman" charset="0"/>
              </a:rPr>
              <a:t>I -</a:t>
            </a:r>
            <a:r>
              <a:rPr kumimoji="0" lang="es-ES_tradnl" sz="2400" b="0" i="0" u="none" strike="noStrike" cap="none" normalizeH="0" baseline="0" dirty="0" err="1" smtClean="0">
                <a:ln>
                  <a:noFill/>
                </a:ln>
                <a:solidFill>
                  <a:schemeClr val="tx1"/>
                </a:solidFill>
                <a:effectLst/>
                <a:latin typeface="+mj-lt"/>
                <a:ea typeface="Times New Roman" charset="0"/>
                <a:cs typeface="Times New Roman" charset="0"/>
              </a:rPr>
              <a:t>Fg</a:t>
            </a:r>
            <a:endParaRPr kumimoji="0" lang="es-ES_tradnl" sz="2400" b="0" i="0" u="none" strike="noStrike" cap="none" normalizeH="0" baseline="0" dirty="0">
              <a:ln>
                <a:noFill/>
              </a:ln>
              <a:solidFill>
                <a:schemeClr val="tx1"/>
              </a:solidFill>
              <a:effectLst/>
              <a:latin typeface="+mj-lt"/>
              <a:ea typeface="Times New Roman" charset="0"/>
              <a:cs typeface="Times New Roman" charset="0"/>
            </a:endParaRPr>
          </a:p>
        </p:txBody>
      </p:sp>
      <p:sp>
        <p:nvSpPr>
          <p:cNvPr id="13" name="Rectángulo redondeado 12"/>
          <p:cNvSpPr/>
          <p:nvPr/>
        </p:nvSpPr>
        <p:spPr bwMode="auto">
          <a:xfrm>
            <a:off x="4804953" y="5589240"/>
            <a:ext cx="720080" cy="57606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rgbClr val="002060"/>
                </a:solidFill>
                <a:effectLst/>
                <a:latin typeface="+mj-lt"/>
                <a:ea typeface="Times New Roman" charset="0"/>
                <a:cs typeface="Times New Roman" charset="0"/>
              </a:rPr>
              <a:t>IIa</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
        <p:nvSpPr>
          <p:cNvPr id="14" name="Rectángulo redondeado 13"/>
          <p:cNvSpPr/>
          <p:nvPr/>
        </p:nvSpPr>
        <p:spPr bwMode="auto">
          <a:xfrm>
            <a:off x="2694856" y="5589240"/>
            <a:ext cx="720080" cy="57606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ea typeface="Times New Roman" charset="0"/>
                <a:cs typeface="Times New Roman" charset="0"/>
              </a:rPr>
              <a:t>II</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
        <p:nvSpPr>
          <p:cNvPr id="15" name="Rectángulo redondeado 14"/>
          <p:cNvSpPr/>
          <p:nvPr/>
        </p:nvSpPr>
        <p:spPr bwMode="auto">
          <a:xfrm>
            <a:off x="3764000" y="4581128"/>
            <a:ext cx="720080" cy="57606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j-lt"/>
                <a:ea typeface="Times New Roman" charset="0"/>
                <a:cs typeface="Times New Roman" charset="0"/>
              </a:rPr>
              <a:t>V</a:t>
            </a:r>
            <a:endParaRPr kumimoji="0" lang="es-ES_tradnl" sz="2400" b="0" i="0" u="none" strike="noStrike" cap="none" normalizeH="0" baseline="0" dirty="0">
              <a:ln>
                <a:noFill/>
              </a:ln>
              <a:solidFill>
                <a:schemeClr val="tx1"/>
              </a:solidFill>
              <a:effectLst/>
              <a:latin typeface="+mj-lt"/>
              <a:ea typeface="Times New Roman" charset="0"/>
              <a:cs typeface="Times New Roman" charset="0"/>
            </a:endParaRPr>
          </a:p>
        </p:txBody>
      </p:sp>
      <p:sp>
        <p:nvSpPr>
          <p:cNvPr id="16" name="Rectángulo redondeado 15"/>
          <p:cNvSpPr/>
          <p:nvPr/>
        </p:nvSpPr>
        <p:spPr bwMode="auto">
          <a:xfrm>
            <a:off x="6194970" y="2209942"/>
            <a:ext cx="720080" cy="576064"/>
          </a:xfrm>
          <a:prstGeom prst="roundRect">
            <a:avLst/>
          </a:prstGeom>
          <a:solidFill>
            <a:srgbClr val="73F43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ea typeface="Times New Roman" charset="0"/>
                <a:cs typeface="Times New Roman" charset="0"/>
              </a:rPr>
              <a:t>VII</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
        <p:nvSpPr>
          <p:cNvPr id="17" name="Explosión 1 16"/>
          <p:cNvSpPr/>
          <p:nvPr/>
        </p:nvSpPr>
        <p:spPr bwMode="auto">
          <a:xfrm>
            <a:off x="6959755" y="1345846"/>
            <a:ext cx="1231849" cy="864096"/>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b="1" smtClean="0">
                <a:solidFill>
                  <a:srgbClr val="002060"/>
                </a:solidFill>
                <a:latin typeface="+mj-lt"/>
              </a:rPr>
              <a:t>FT</a:t>
            </a:r>
            <a:endParaRPr kumimoji="0" lang="es-ES_tradnl" sz="2400" b="1" i="0" u="none" strike="noStrike" cap="none" normalizeH="0" baseline="0">
              <a:ln>
                <a:noFill/>
              </a:ln>
              <a:solidFill>
                <a:srgbClr val="002060"/>
              </a:solidFill>
              <a:effectLst/>
              <a:latin typeface="+mj-lt"/>
            </a:endParaRPr>
          </a:p>
        </p:txBody>
      </p:sp>
      <p:cxnSp>
        <p:nvCxnSpPr>
          <p:cNvPr id="19" name="Conector recto de flecha 18"/>
          <p:cNvCxnSpPr/>
          <p:nvPr/>
        </p:nvCxnSpPr>
        <p:spPr bwMode="auto">
          <a:xfrm>
            <a:off x="1160936" y="2548688"/>
            <a:ext cx="386728" cy="288032"/>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ector recto de flecha 19"/>
          <p:cNvCxnSpPr>
            <a:stCxn id="8" idx="3"/>
          </p:cNvCxnSpPr>
          <p:nvPr/>
        </p:nvCxnSpPr>
        <p:spPr bwMode="auto">
          <a:xfrm>
            <a:off x="3142290" y="4005064"/>
            <a:ext cx="509463" cy="216024"/>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ector recto de flecha 20"/>
          <p:cNvCxnSpPr/>
          <p:nvPr/>
        </p:nvCxnSpPr>
        <p:spPr bwMode="auto">
          <a:xfrm>
            <a:off x="2098132" y="3370920"/>
            <a:ext cx="386728" cy="288032"/>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ector recto de flecha 22"/>
          <p:cNvCxnSpPr/>
          <p:nvPr/>
        </p:nvCxnSpPr>
        <p:spPr bwMode="auto">
          <a:xfrm flipH="1">
            <a:off x="4716016" y="2836720"/>
            <a:ext cx="1368152" cy="1040105"/>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ector recto de flecha 26"/>
          <p:cNvCxnSpPr>
            <a:stCxn id="15" idx="2"/>
          </p:cNvCxnSpPr>
          <p:nvPr/>
        </p:nvCxnSpPr>
        <p:spPr bwMode="auto">
          <a:xfrm>
            <a:off x="4124040" y="5157192"/>
            <a:ext cx="10120" cy="696642"/>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Conector recto de flecha 29"/>
          <p:cNvCxnSpPr/>
          <p:nvPr/>
        </p:nvCxnSpPr>
        <p:spPr bwMode="auto">
          <a:xfrm>
            <a:off x="3552305" y="5853834"/>
            <a:ext cx="1163711" cy="23438"/>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Conector recto de flecha 32"/>
          <p:cNvCxnSpPr/>
          <p:nvPr/>
        </p:nvCxnSpPr>
        <p:spPr bwMode="auto">
          <a:xfrm>
            <a:off x="7992380" y="4392106"/>
            <a:ext cx="0" cy="549062"/>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Conector recto de flecha 34"/>
          <p:cNvCxnSpPr/>
          <p:nvPr/>
        </p:nvCxnSpPr>
        <p:spPr bwMode="auto">
          <a:xfrm>
            <a:off x="7945883" y="5301208"/>
            <a:ext cx="0" cy="720080"/>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Conector recto de flecha 36"/>
          <p:cNvCxnSpPr/>
          <p:nvPr/>
        </p:nvCxnSpPr>
        <p:spPr bwMode="auto">
          <a:xfrm>
            <a:off x="7339000" y="5634246"/>
            <a:ext cx="473360" cy="8997"/>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Conector recto de flecha 38"/>
          <p:cNvCxnSpPr/>
          <p:nvPr/>
        </p:nvCxnSpPr>
        <p:spPr bwMode="auto">
          <a:xfrm flipV="1">
            <a:off x="5568026" y="4653136"/>
            <a:ext cx="1947844" cy="1080120"/>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Conector recto de flecha 40"/>
          <p:cNvCxnSpPr/>
          <p:nvPr/>
        </p:nvCxnSpPr>
        <p:spPr bwMode="auto">
          <a:xfrm flipV="1">
            <a:off x="5539713" y="5688250"/>
            <a:ext cx="920395" cy="55705"/>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ángulo redondeado 42"/>
          <p:cNvSpPr/>
          <p:nvPr/>
        </p:nvSpPr>
        <p:spPr bwMode="auto">
          <a:xfrm>
            <a:off x="97771" y="584276"/>
            <a:ext cx="1988677" cy="467444"/>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V</a:t>
            </a:r>
            <a:r>
              <a:rPr lang="es-ES" dirty="0" err="1" smtClean="0">
                <a:solidFill>
                  <a:srgbClr val="002060"/>
                </a:solidFill>
              </a:rPr>
              <a:t>ì</a:t>
            </a:r>
            <a:r>
              <a:rPr lang="es-ES_tradnl" dirty="0" smtClean="0">
                <a:solidFill>
                  <a:srgbClr val="002060"/>
                </a:solidFill>
              </a:rPr>
              <a:t>a </a:t>
            </a:r>
            <a:r>
              <a:rPr lang="es-ES_tradnl" dirty="0" err="1" smtClean="0">
                <a:solidFill>
                  <a:srgbClr val="002060"/>
                </a:solidFill>
              </a:rPr>
              <a:t>Intrinseca</a:t>
            </a:r>
            <a:endParaRPr kumimoji="0" lang="es-ES_tradnl" sz="2400" b="0" i="0" u="none" strike="noStrike" cap="none" normalizeH="0" baseline="0" dirty="0">
              <a:ln>
                <a:noFill/>
              </a:ln>
              <a:solidFill>
                <a:srgbClr val="002060"/>
              </a:solidFill>
              <a:effectLst/>
            </a:endParaRPr>
          </a:p>
        </p:txBody>
      </p:sp>
      <p:sp>
        <p:nvSpPr>
          <p:cNvPr id="44" name="Rectángulo redondeado 43"/>
          <p:cNvSpPr/>
          <p:nvPr/>
        </p:nvSpPr>
        <p:spPr bwMode="auto">
          <a:xfrm>
            <a:off x="6683737" y="570092"/>
            <a:ext cx="1988677" cy="467444"/>
          </a:xfrm>
          <a:prstGeom prst="roundRect">
            <a:avLst/>
          </a:prstGeom>
          <a:solidFill>
            <a:srgbClr val="0070C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V</a:t>
            </a:r>
            <a:r>
              <a:rPr lang="es-ES" dirty="0" err="1" smtClean="0">
                <a:solidFill>
                  <a:srgbClr val="FFFF00"/>
                </a:solidFill>
              </a:rPr>
              <a:t>ì</a:t>
            </a:r>
            <a:r>
              <a:rPr lang="es-ES_tradnl" dirty="0" smtClean="0">
                <a:solidFill>
                  <a:srgbClr val="FFFF00"/>
                </a:solidFill>
              </a:rPr>
              <a:t>a </a:t>
            </a:r>
            <a:r>
              <a:rPr lang="es-ES_tradnl" dirty="0" err="1" smtClean="0">
                <a:solidFill>
                  <a:srgbClr val="FFFF00"/>
                </a:solidFill>
              </a:rPr>
              <a:t>Extrinseca</a:t>
            </a:r>
            <a:endParaRPr kumimoji="0" lang="es-ES_tradnl" sz="2400" b="0" i="0" u="none" strike="noStrike" cap="none" normalizeH="0" baseline="0" dirty="0">
              <a:ln>
                <a:noFill/>
              </a:ln>
              <a:solidFill>
                <a:srgbClr val="FFFF00"/>
              </a:solidFill>
              <a:effectLst/>
            </a:endParaRPr>
          </a:p>
        </p:txBody>
      </p:sp>
      <p:sp>
        <p:nvSpPr>
          <p:cNvPr id="45" name="Rectángulo redondeado 44"/>
          <p:cNvSpPr/>
          <p:nvPr/>
        </p:nvSpPr>
        <p:spPr bwMode="auto">
          <a:xfrm>
            <a:off x="3438737" y="3328097"/>
            <a:ext cx="1333943" cy="396050"/>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a:t>
            </a:r>
            <a:r>
              <a:rPr lang="es-ES_tradnl" sz="1800" dirty="0" err="1" smtClean="0">
                <a:solidFill>
                  <a:srgbClr val="002060"/>
                </a:solidFill>
              </a:rPr>
              <a:t>Com</a:t>
            </a:r>
            <a:r>
              <a:rPr lang="es-ES" sz="1800" dirty="0" err="1" smtClean="0">
                <a:solidFill>
                  <a:srgbClr val="002060"/>
                </a:solidFill>
              </a:rPr>
              <a:t>ùn</a:t>
            </a:r>
            <a:endParaRPr kumimoji="0" lang="es-ES_tradnl" sz="1800" b="0" i="0" u="none" strike="noStrike" cap="none" normalizeH="0" baseline="0" dirty="0">
              <a:ln>
                <a:noFill/>
              </a:ln>
              <a:solidFill>
                <a:srgbClr val="002060"/>
              </a:solidFill>
              <a:effectLst/>
            </a:endParaRPr>
          </a:p>
        </p:txBody>
      </p:sp>
      <p:sp>
        <p:nvSpPr>
          <p:cNvPr id="46" name="Rectángulo redondeado 45"/>
          <p:cNvSpPr/>
          <p:nvPr/>
        </p:nvSpPr>
        <p:spPr bwMode="auto">
          <a:xfrm>
            <a:off x="6248438" y="4134459"/>
            <a:ext cx="1132252" cy="396050"/>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Final </a:t>
            </a:r>
            <a:endParaRPr kumimoji="0" lang="es-ES_tradnl" sz="1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46641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heckerboard(across)">
                                      <p:cBhvr>
                                        <p:cTn id="7" dur="500"/>
                                        <p:tgtEl>
                                          <p:spTgt spid="4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heckerboard(across)">
                                      <p:cBhvr>
                                        <p:cTn id="29" dur="500"/>
                                        <p:tgtEl>
                                          <p:spTgt spid="2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checkerboard(across)">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checkerboard(across)">
                                      <p:cBhvr>
                                        <p:cTn id="51" dur="500"/>
                                        <p:tgtEl>
                                          <p:spTgt spid="4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heckerboard(across)">
                                      <p:cBhvr>
                                        <p:cTn id="54" dur="500"/>
                                        <p:tgtEl>
                                          <p:spTgt spid="17"/>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heckerboard(across)">
                                      <p:cBhvr>
                                        <p:cTn id="57" dur="500"/>
                                        <p:tgtEl>
                                          <p:spTgt spid="16"/>
                                        </p:tgtEl>
                                      </p:cBhvr>
                                    </p:animEffect>
                                  </p:childTnLst>
                                </p:cTn>
                              </p:par>
                              <p:par>
                                <p:cTn id="58" presetID="5"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heckerboard(across)">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heckerboard(across)">
                                      <p:cBhvr>
                                        <p:cTn id="65" dur="500"/>
                                        <p:tgtEl>
                                          <p:spTgt spid="15"/>
                                        </p:tgtEl>
                                      </p:cBhvr>
                                    </p:animEffect>
                                  </p:childTnLst>
                                </p:cTn>
                              </p:par>
                              <p:par>
                                <p:cTn id="66" presetID="5" presetClass="entr" presetSubtype="1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checkerboard(across)">
                                      <p:cBhvr>
                                        <p:cTn id="68" dur="500"/>
                                        <p:tgtEl>
                                          <p:spTgt spid="27"/>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heckerboard(across)">
                                      <p:cBhvr>
                                        <p:cTn id="71" dur="500"/>
                                        <p:tgtEl>
                                          <p:spTgt spid="14"/>
                                        </p:tgtEl>
                                      </p:cBhvr>
                                    </p:animEffect>
                                  </p:childTnLst>
                                </p:cTn>
                              </p:par>
                              <p:par>
                                <p:cTn id="72" presetID="5" presetClass="entr" presetSubtype="1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checkerboard(across)">
                                      <p:cBhvr>
                                        <p:cTn id="74" dur="500"/>
                                        <p:tgtEl>
                                          <p:spTgt spid="30"/>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checkerboard(across)">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checkerboard(across)">
                                      <p:cBhvr>
                                        <p:cTn id="82" dur="500"/>
                                        <p:tgtEl>
                                          <p:spTgt spid="39"/>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checkerboard(across)">
                                      <p:cBhvr>
                                        <p:cTn id="85" dur="500"/>
                                        <p:tgtEl>
                                          <p:spTgt spid="46"/>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checkerboard(across)">
                                      <p:cBhvr>
                                        <p:cTn id="88" dur="500"/>
                                        <p:tgtEl>
                                          <p:spTgt spid="12"/>
                                        </p:tgtEl>
                                      </p:cBhvr>
                                    </p:animEffect>
                                  </p:childTnLst>
                                </p:cTn>
                              </p:par>
                              <p:par>
                                <p:cTn id="89" presetID="5" presetClass="entr" presetSubtype="1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checkerboard(across)">
                                      <p:cBhvr>
                                        <p:cTn id="91" dur="500"/>
                                        <p:tgtEl>
                                          <p:spTgt spid="33"/>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checkerboard(across)">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checkerboard(across)">
                                      <p:cBhvr>
                                        <p:cTn id="99" dur="500"/>
                                        <p:tgtEl>
                                          <p:spTgt spid="41"/>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checkerboard(across)">
                                      <p:cBhvr>
                                        <p:cTn id="102" dur="500"/>
                                        <p:tgtEl>
                                          <p:spTgt spid="9"/>
                                        </p:tgtEl>
                                      </p:cBhvr>
                                    </p:animEffect>
                                  </p:childTnLst>
                                </p:cTn>
                              </p:par>
                              <p:par>
                                <p:cTn id="103" presetID="5" presetClass="entr" presetSubtype="10"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checkerboard(across)">
                                      <p:cBhvr>
                                        <p:cTn id="105" dur="500"/>
                                        <p:tgtEl>
                                          <p:spTgt spid="37"/>
                                        </p:tgtEl>
                                      </p:cBhvr>
                                    </p:animEffect>
                                  </p:childTnLst>
                                </p:cTn>
                              </p:par>
                              <p:par>
                                <p:cTn id="106" presetID="5" presetClass="entr" presetSubtype="1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checkerboard(across)">
                                      <p:cBhvr>
                                        <p:cTn id="108" dur="500"/>
                                        <p:tgtEl>
                                          <p:spTgt spid="35"/>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checkerboard(across)">
                                      <p:cBhvr>
                                        <p:cTn id="1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43" grpId="0" animBg="1"/>
      <p:bldP spid="44" grpId="0" animBg="1"/>
      <p:bldP spid="45" grpId="0" animBg="1"/>
      <p:bldP spid="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ChangeArrowheads="1"/>
          </p:cNvSpPr>
          <p:nvPr/>
        </p:nvSpPr>
        <p:spPr bwMode="auto">
          <a:xfrm>
            <a:off x="1066800" y="2590800"/>
            <a:ext cx="7391400" cy="1524000"/>
          </a:xfrm>
          <a:prstGeom prst="rect">
            <a:avLst/>
          </a:prstGeom>
          <a:solidFill>
            <a:schemeClr val="hlink"/>
          </a:solidFill>
          <a:ln w="28575">
            <a:solidFill>
              <a:srgbClr val="8000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7200" b="1" dirty="0" smtClean="0"/>
              <a:t>FIBRINOLISIS</a:t>
            </a:r>
            <a:endParaRPr lang="es-ES" altLang="es-ES_tradnl" sz="7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07504" y="2741294"/>
            <a:ext cx="2299892" cy="504056"/>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mj-lt"/>
                <a:ea typeface="Times New Roman" charset="0"/>
                <a:cs typeface="Times New Roman" charset="0"/>
              </a:rPr>
              <a:t>FIBRINOGENO</a:t>
            </a:r>
            <a:endParaRPr kumimoji="0" lang="es-ES_tradnl" sz="2400" b="0" i="0" u="none" strike="noStrike" cap="none" normalizeH="0" baseline="0">
              <a:ln>
                <a:noFill/>
              </a:ln>
              <a:solidFill>
                <a:schemeClr val="tx1"/>
              </a:solidFill>
              <a:effectLst/>
              <a:latin typeface="+mj-lt"/>
              <a:ea typeface="Times New Roman" charset="0"/>
              <a:cs typeface="Times New Roman" charset="0"/>
            </a:endParaRPr>
          </a:p>
        </p:txBody>
      </p:sp>
      <p:sp>
        <p:nvSpPr>
          <p:cNvPr id="3" name="Rectángulo redondeado 2"/>
          <p:cNvSpPr/>
          <p:nvPr/>
        </p:nvSpPr>
        <p:spPr bwMode="auto">
          <a:xfrm>
            <a:off x="3347864" y="2741294"/>
            <a:ext cx="2448272" cy="504056"/>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mj-lt"/>
                <a:ea typeface="Times New Roman" charset="0"/>
                <a:cs typeface="Times New Roman" charset="0"/>
              </a:rPr>
              <a:t>FIBRINA</a:t>
            </a:r>
            <a:r>
              <a:rPr kumimoji="0" lang="es-ES_tradnl" sz="2000" b="0" i="0" u="none" strike="noStrike" cap="none" normalizeH="0" dirty="0" smtClean="0">
                <a:ln>
                  <a:noFill/>
                </a:ln>
                <a:solidFill>
                  <a:schemeClr val="tx1"/>
                </a:solidFill>
                <a:effectLst/>
                <a:latin typeface="+mj-lt"/>
                <a:ea typeface="Times New Roman" charset="0"/>
                <a:cs typeface="Times New Roman" charset="0"/>
              </a:rPr>
              <a:t> SOLUBLE</a:t>
            </a:r>
            <a:endParaRPr kumimoji="0" lang="es-ES_tradnl" sz="2000" b="0" i="0" u="none" strike="noStrike" cap="none" normalizeH="0" baseline="0" dirty="0">
              <a:ln>
                <a:noFill/>
              </a:ln>
              <a:solidFill>
                <a:schemeClr val="tx1"/>
              </a:solidFill>
              <a:effectLst/>
              <a:latin typeface="+mj-lt"/>
              <a:ea typeface="Times New Roman" charset="0"/>
              <a:cs typeface="Times New Roman" charset="0"/>
            </a:endParaRPr>
          </a:p>
        </p:txBody>
      </p:sp>
      <p:sp>
        <p:nvSpPr>
          <p:cNvPr id="4" name="Rectángulo redondeado 3"/>
          <p:cNvSpPr/>
          <p:nvPr/>
        </p:nvSpPr>
        <p:spPr bwMode="auto">
          <a:xfrm>
            <a:off x="6720065" y="2718599"/>
            <a:ext cx="2374082" cy="504056"/>
          </a:xfrm>
          <a:prstGeom prst="roundRect">
            <a:avLst/>
          </a:prstGeom>
          <a:solidFill>
            <a:srgbClr val="73F43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002060"/>
                </a:solidFill>
                <a:effectLst/>
                <a:latin typeface="+mj-lt"/>
                <a:ea typeface="Times New Roman" charset="0"/>
                <a:cs typeface="Times New Roman" charset="0"/>
              </a:rPr>
              <a:t>FIBRINO</a:t>
            </a:r>
            <a:r>
              <a:rPr kumimoji="0" lang="es-ES_tradnl" sz="2000" b="0" i="0" u="none" strike="noStrike" cap="none" normalizeH="0" dirty="0" smtClean="0">
                <a:ln>
                  <a:noFill/>
                </a:ln>
                <a:solidFill>
                  <a:srgbClr val="002060"/>
                </a:solidFill>
                <a:effectLst/>
                <a:latin typeface="+mj-lt"/>
                <a:ea typeface="Times New Roman" charset="0"/>
                <a:cs typeface="Times New Roman" charset="0"/>
              </a:rPr>
              <a:t> ESTABLE</a:t>
            </a:r>
            <a:endParaRPr kumimoji="0" lang="es-ES_tradnl" sz="2000" b="0" i="0" u="none" strike="noStrike" cap="none" normalizeH="0" baseline="0" dirty="0">
              <a:ln>
                <a:noFill/>
              </a:ln>
              <a:solidFill>
                <a:srgbClr val="002060"/>
              </a:solidFill>
              <a:effectLst/>
              <a:latin typeface="+mj-lt"/>
              <a:ea typeface="Times New Roman" charset="0"/>
              <a:cs typeface="Times New Roman" charset="0"/>
            </a:endParaRPr>
          </a:p>
        </p:txBody>
      </p:sp>
      <p:sp>
        <p:nvSpPr>
          <p:cNvPr id="5" name="Flecha derecha 4"/>
          <p:cNvSpPr/>
          <p:nvPr/>
        </p:nvSpPr>
        <p:spPr bwMode="auto">
          <a:xfrm>
            <a:off x="2628154" y="2794714"/>
            <a:ext cx="432048" cy="39241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derecha 5"/>
          <p:cNvSpPr/>
          <p:nvPr/>
        </p:nvSpPr>
        <p:spPr bwMode="auto">
          <a:xfrm>
            <a:off x="6006072" y="2794714"/>
            <a:ext cx="432048" cy="39241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Explosión 2 6"/>
          <p:cNvSpPr/>
          <p:nvPr/>
        </p:nvSpPr>
        <p:spPr bwMode="auto">
          <a:xfrm>
            <a:off x="2812794" y="4365104"/>
            <a:ext cx="3625326" cy="1800200"/>
          </a:xfrm>
          <a:prstGeom prst="irregularSeal2">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PLASMINA</a:t>
            </a:r>
            <a:endParaRPr kumimoji="0" lang="es-ES_tradnl" sz="2400" b="0" i="0" u="none" strike="noStrike" cap="none" normalizeH="0" baseline="0" dirty="0">
              <a:ln>
                <a:noFill/>
              </a:ln>
              <a:solidFill>
                <a:srgbClr val="002060"/>
              </a:solidFill>
              <a:effectLst/>
              <a:latin typeface="Times New Roman" charset="0"/>
              <a:ea typeface="Times New Roman" charset="0"/>
              <a:cs typeface="Times New Roman" charset="0"/>
            </a:endParaRPr>
          </a:p>
        </p:txBody>
      </p:sp>
      <p:cxnSp>
        <p:nvCxnSpPr>
          <p:cNvPr id="9" name="Conector recto 8"/>
          <p:cNvCxnSpPr/>
          <p:nvPr/>
        </p:nvCxnSpPr>
        <p:spPr bwMode="auto">
          <a:xfrm flipH="1">
            <a:off x="7556589" y="3499976"/>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ector recto 9"/>
          <p:cNvCxnSpPr/>
          <p:nvPr/>
        </p:nvCxnSpPr>
        <p:spPr bwMode="auto">
          <a:xfrm flipH="1">
            <a:off x="7593313" y="3551955"/>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Conector recto 10"/>
          <p:cNvCxnSpPr/>
          <p:nvPr/>
        </p:nvCxnSpPr>
        <p:spPr bwMode="auto">
          <a:xfrm flipH="1">
            <a:off x="7636554" y="3593097"/>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ector recto 11"/>
          <p:cNvCxnSpPr/>
          <p:nvPr/>
        </p:nvCxnSpPr>
        <p:spPr bwMode="auto">
          <a:xfrm flipH="1">
            <a:off x="7700605" y="3643992"/>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onector recto 12"/>
          <p:cNvCxnSpPr/>
          <p:nvPr/>
        </p:nvCxnSpPr>
        <p:spPr bwMode="auto">
          <a:xfrm flipH="1">
            <a:off x="7737662" y="3688625"/>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Conector recto 13"/>
          <p:cNvCxnSpPr/>
          <p:nvPr/>
        </p:nvCxnSpPr>
        <p:spPr bwMode="auto">
          <a:xfrm flipH="1">
            <a:off x="7785171" y="3733927"/>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Conector recto 14"/>
          <p:cNvCxnSpPr/>
          <p:nvPr/>
        </p:nvCxnSpPr>
        <p:spPr bwMode="auto">
          <a:xfrm flipH="1">
            <a:off x="7501495" y="3451917"/>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ector recto 15"/>
          <p:cNvCxnSpPr/>
          <p:nvPr/>
        </p:nvCxnSpPr>
        <p:spPr bwMode="auto">
          <a:xfrm>
            <a:off x="7460717" y="3733927"/>
            <a:ext cx="462960" cy="4316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Conector recto 16"/>
          <p:cNvCxnSpPr/>
          <p:nvPr/>
        </p:nvCxnSpPr>
        <p:spPr bwMode="auto">
          <a:xfrm>
            <a:off x="7500603" y="368616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Conector recto 17"/>
          <p:cNvCxnSpPr/>
          <p:nvPr/>
        </p:nvCxnSpPr>
        <p:spPr bwMode="auto">
          <a:xfrm>
            <a:off x="7545892" y="3643435"/>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ector recto 18"/>
          <p:cNvCxnSpPr/>
          <p:nvPr/>
        </p:nvCxnSpPr>
        <p:spPr bwMode="auto">
          <a:xfrm>
            <a:off x="7615210" y="3619194"/>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ector recto 19"/>
          <p:cNvCxnSpPr/>
          <p:nvPr/>
        </p:nvCxnSpPr>
        <p:spPr bwMode="auto">
          <a:xfrm>
            <a:off x="7668344" y="3573016"/>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ector recto 20"/>
          <p:cNvCxnSpPr/>
          <p:nvPr/>
        </p:nvCxnSpPr>
        <p:spPr bwMode="auto">
          <a:xfrm>
            <a:off x="7713798" y="3527714"/>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ector recto 21"/>
          <p:cNvCxnSpPr/>
          <p:nvPr/>
        </p:nvCxnSpPr>
        <p:spPr bwMode="auto">
          <a:xfrm>
            <a:off x="7871007" y="3420456"/>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ector recto 22"/>
          <p:cNvCxnSpPr/>
          <p:nvPr/>
        </p:nvCxnSpPr>
        <p:spPr bwMode="auto">
          <a:xfrm>
            <a:off x="7798868" y="3446805"/>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Conector recto 23"/>
          <p:cNvCxnSpPr/>
          <p:nvPr/>
        </p:nvCxnSpPr>
        <p:spPr bwMode="auto">
          <a:xfrm>
            <a:off x="7740247" y="3487744"/>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Rectángulo redondeado 40"/>
          <p:cNvSpPr/>
          <p:nvPr/>
        </p:nvSpPr>
        <p:spPr bwMode="auto">
          <a:xfrm>
            <a:off x="2628154" y="404664"/>
            <a:ext cx="4077906" cy="936104"/>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4400" b="0" i="0" u="none" strike="noStrike" cap="none" normalizeH="0" baseline="0" smtClean="0">
                <a:ln>
                  <a:noFill/>
                </a:ln>
                <a:solidFill>
                  <a:srgbClr val="002060"/>
                </a:solidFill>
                <a:effectLst/>
                <a:latin typeface="+mj-lt"/>
                <a:ea typeface="Times New Roman" charset="0"/>
                <a:cs typeface="Times New Roman" charset="0"/>
              </a:rPr>
              <a:t>FIBRINOLISIS</a:t>
            </a:r>
            <a:endParaRPr kumimoji="0" lang="es-ES_tradnl" sz="4400" b="0" i="0" u="none" strike="noStrike" cap="none" normalizeH="0" baseline="0">
              <a:ln>
                <a:noFill/>
              </a:ln>
              <a:solidFill>
                <a:srgbClr val="002060"/>
              </a:solidFill>
              <a:effectLst/>
              <a:latin typeface="+mj-lt"/>
              <a:ea typeface="Times New Roman" charset="0"/>
              <a:cs typeface="Times New Roman" charset="0"/>
            </a:endParaRPr>
          </a:p>
        </p:txBody>
      </p:sp>
      <p:sp>
        <p:nvSpPr>
          <p:cNvPr id="42" name="Flecha izquierda 41"/>
          <p:cNvSpPr/>
          <p:nvPr/>
        </p:nvSpPr>
        <p:spPr bwMode="auto">
          <a:xfrm rot="2407545">
            <a:off x="1331640" y="3997919"/>
            <a:ext cx="2304256" cy="583209"/>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3" name="Flecha izquierda 42"/>
          <p:cNvSpPr/>
          <p:nvPr/>
        </p:nvSpPr>
        <p:spPr bwMode="auto">
          <a:xfrm rot="9047732">
            <a:off x="5982514" y="4238868"/>
            <a:ext cx="1455064" cy="583209"/>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4" name="Rectángulo redondeado 43"/>
          <p:cNvSpPr/>
          <p:nvPr/>
        </p:nvSpPr>
        <p:spPr bwMode="auto">
          <a:xfrm>
            <a:off x="251520" y="4797151"/>
            <a:ext cx="2124976" cy="902003"/>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FIBRINOLISIS</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PRIMARIA</a:t>
            </a:r>
            <a:endParaRPr kumimoji="0" lang="es-ES_tradnl" sz="2400" b="0" i="0" u="none" strike="noStrike" cap="none" normalizeH="0" baseline="0" dirty="0">
              <a:ln>
                <a:noFill/>
              </a:ln>
              <a:solidFill>
                <a:srgbClr val="002060"/>
              </a:solidFill>
              <a:effectLst/>
            </a:endParaRPr>
          </a:p>
        </p:txBody>
      </p:sp>
      <p:sp>
        <p:nvSpPr>
          <p:cNvPr id="45" name="Rectángulo redondeado 44"/>
          <p:cNvSpPr/>
          <p:nvPr/>
        </p:nvSpPr>
        <p:spPr bwMode="auto">
          <a:xfrm>
            <a:off x="6844618" y="4854577"/>
            <a:ext cx="2124976" cy="902003"/>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FIBRINOLISIS</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SECUNDARIA</a:t>
            </a:r>
            <a:endParaRPr kumimoji="0" lang="es-ES_tradnl" sz="2400" b="0" i="0" u="none" strike="noStrike" cap="none" normalizeH="0" baseline="0" dirty="0">
              <a:ln>
                <a:noFill/>
              </a:ln>
              <a:solidFill>
                <a:srgbClr val="002060"/>
              </a:solidFill>
              <a:effectLst/>
            </a:endParaRPr>
          </a:p>
        </p:txBody>
      </p:sp>
      <p:sp>
        <p:nvSpPr>
          <p:cNvPr id="46" name="Flecha abajo 45"/>
          <p:cNvSpPr/>
          <p:nvPr/>
        </p:nvSpPr>
        <p:spPr bwMode="auto">
          <a:xfrm>
            <a:off x="6006072" y="2178127"/>
            <a:ext cx="432048" cy="490312"/>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7" name="Rectángulo redondeado 46"/>
          <p:cNvSpPr/>
          <p:nvPr/>
        </p:nvSpPr>
        <p:spPr bwMode="auto">
          <a:xfrm>
            <a:off x="5932713" y="1556792"/>
            <a:ext cx="773347" cy="50405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2060"/>
                </a:solidFill>
                <a:effectLst/>
                <a:latin typeface="Times New Roman" charset="0"/>
                <a:ea typeface="Times New Roman" charset="0"/>
                <a:cs typeface="Times New Roman" charset="0"/>
              </a:rPr>
              <a:t>XIII</a:t>
            </a:r>
            <a:endParaRPr kumimoji="0" lang="es-ES_tradnl" sz="2400" b="0" i="0" u="none" strike="noStrike" cap="none" normalizeH="0" baseline="0">
              <a:ln>
                <a:noFill/>
              </a:ln>
              <a:solidFill>
                <a:srgbClr val="002060"/>
              </a:solidFill>
              <a:effectLst/>
              <a:latin typeface="Times New Roman" charset="0"/>
              <a:ea typeface="Times New Roman" charset="0"/>
              <a:cs typeface="Times New Roman" charset="0"/>
            </a:endParaRPr>
          </a:p>
        </p:txBody>
      </p:sp>
      <p:sp>
        <p:nvSpPr>
          <p:cNvPr id="48" name="Explosión 1 47"/>
          <p:cNvSpPr/>
          <p:nvPr/>
        </p:nvSpPr>
        <p:spPr bwMode="auto">
          <a:xfrm>
            <a:off x="2996578" y="1396643"/>
            <a:ext cx="1883444" cy="864096"/>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2060"/>
                </a:solidFill>
                <a:effectLst/>
                <a:latin typeface="Times New Roman" charset="0"/>
                <a:ea typeface="Times New Roman" charset="0"/>
                <a:cs typeface="Times New Roman" charset="0"/>
              </a:rPr>
              <a:t>TROMBINA</a:t>
            </a:r>
            <a:endParaRPr kumimoji="0" lang="es-ES_tradnl" sz="1600" b="0" i="0" u="none" strike="noStrike" cap="none" normalizeH="0" baseline="0">
              <a:ln>
                <a:noFill/>
              </a:ln>
              <a:solidFill>
                <a:srgbClr val="002060"/>
              </a:solidFill>
              <a:effectLst/>
              <a:latin typeface="Times New Roman" charset="0"/>
              <a:ea typeface="Times New Roman" charset="0"/>
              <a:cs typeface="Times New Roman" charset="0"/>
            </a:endParaRPr>
          </a:p>
        </p:txBody>
      </p:sp>
      <p:sp>
        <p:nvSpPr>
          <p:cNvPr id="49" name="Flecha derecha 48"/>
          <p:cNvSpPr/>
          <p:nvPr/>
        </p:nvSpPr>
        <p:spPr bwMode="auto">
          <a:xfrm>
            <a:off x="5010998" y="1630952"/>
            <a:ext cx="785137" cy="39241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0" name="Flecha derecha 49"/>
          <p:cNvSpPr/>
          <p:nvPr/>
        </p:nvSpPr>
        <p:spPr bwMode="auto">
          <a:xfrm rot="7746893">
            <a:off x="2722772" y="2257789"/>
            <a:ext cx="648072" cy="24908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551243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ctrTitle" idx="4294967295"/>
          </p:nvPr>
        </p:nvSpPr>
        <p:spPr>
          <a:xfrm>
            <a:off x="755576" y="200025"/>
            <a:ext cx="7772400" cy="1600200"/>
          </a:xfrm>
        </p:spPr>
        <p:txBody>
          <a:bodyPr lIns="91440" tIns="45720" rIns="91440" bIns="45720"/>
          <a:lstStyle/>
          <a:p>
            <a:pPr>
              <a:defRPr/>
            </a:pPr>
            <a:r>
              <a:rPr lang="es-ES" kern="0">
                <a:solidFill>
                  <a:schemeClr val="tx1"/>
                </a:solidFill>
                <a:latin typeface="+mj-lt"/>
                <a:ea typeface="+mj-ea"/>
                <a:cs typeface="+mj-cs"/>
              </a:rPr>
              <a:t>HEMOSTASIA</a:t>
            </a:r>
          </a:p>
        </p:txBody>
      </p:sp>
      <p:sp>
        <p:nvSpPr>
          <p:cNvPr id="6147" name="Rectangle 3"/>
          <p:cNvSpPr>
            <a:spLocks noGrp="1" noRot="1" noChangeArrowheads="1"/>
          </p:cNvSpPr>
          <p:nvPr>
            <p:ph type="subTitle" idx="4294967295"/>
          </p:nvPr>
        </p:nvSpPr>
        <p:spPr>
          <a:xfrm>
            <a:off x="220663" y="1800225"/>
            <a:ext cx="8743825" cy="3560763"/>
          </a:xfrm>
        </p:spPr>
        <p:txBody>
          <a:bodyPr/>
          <a:lstStyle/>
          <a:p>
            <a:pPr marL="0" indent="0">
              <a:buFont typeface="Wingdings" charset="2"/>
              <a:buNone/>
            </a:pPr>
            <a:r>
              <a:rPr lang="es-ES_tradnl" altLang="es-ES_tradnl" dirty="0">
                <a:effectLst>
                  <a:outerShdw blurRad="38100" dist="38100" dir="2700000" algn="tl">
                    <a:srgbClr val="000000"/>
                  </a:outerShdw>
                </a:effectLst>
              </a:rPr>
              <a:t>Etimología: </a:t>
            </a:r>
            <a:r>
              <a:rPr lang="es-ES_tradnl" altLang="es-ES_tradnl" i="1" dirty="0" err="1">
                <a:effectLst>
                  <a:outerShdw blurRad="38100" dist="38100" dir="2700000" algn="tl">
                    <a:srgbClr val="000000"/>
                  </a:outerShdw>
                </a:effectLst>
              </a:rPr>
              <a:t>Hemo</a:t>
            </a:r>
            <a:r>
              <a:rPr lang="es-ES_tradnl" altLang="es-ES_tradnl" dirty="0">
                <a:effectLst>
                  <a:outerShdw blurRad="38100" dist="38100" dir="2700000" algn="tl">
                    <a:srgbClr val="000000"/>
                  </a:outerShdw>
                </a:effectLst>
              </a:rPr>
              <a:t> y </a:t>
            </a:r>
            <a:r>
              <a:rPr lang="es-ES_tradnl" altLang="es-ES_tradnl" i="1" dirty="0" err="1">
                <a:effectLst>
                  <a:outerShdw blurRad="38100" dist="38100" dir="2700000" algn="tl">
                    <a:srgbClr val="000000"/>
                  </a:outerShdw>
                </a:effectLst>
              </a:rPr>
              <a:t>stasis</a:t>
            </a:r>
            <a:r>
              <a:rPr lang="es-ES_tradnl" altLang="es-ES_tradnl" dirty="0">
                <a:effectLst>
                  <a:outerShdw blurRad="38100" dist="38100" dir="2700000" algn="tl">
                    <a:srgbClr val="000000"/>
                  </a:outerShdw>
                </a:effectLst>
              </a:rPr>
              <a:t>.	</a:t>
            </a:r>
          </a:p>
          <a:p>
            <a:pPr marL="0" indent="0">
              <a:buFont typeface="Wingdings" charset="2"/>
              <a:buNone/>
            </a:pPr>
            <a:r>
              <a:rPr lang="es-ES_tradnl" altLang="es-ES_tradnl" dirty="0">
                <a:effectLst>
                  <a:outerShdw blurRad="38100" dist="38100" dir="2700000" algn="tl">
                    <a:srgbClr val="000000"/>
                  </a:outerShdw>
                </a:effectLst>
              </a:rPr>
              <a:t>- La hemostasia es un conjunto de mecanismos para cohibir las hemorragias.</a:t>
            </a:r>
            <a:endParaRPr lang="es-ES" altLang="es-ES_tradnl" dirty="0">
              <a:effectLst>
                <a:outerShdw blurRad="38100" dist="38100" dir="2700000" algn="tl">
                  <a:srgbClr val="000000"/>
                </a:outerShdw>
              </a:effectLst>
            </a:endParaRPr>
          </a:p>
          <a:p>
            <a:pPr marL="0" indent="0" algn="ctr">
              <a:buFont typeface="Wingdings" charset="2"/>
              <a:buNone/>
            </a:pPr>
            <a:endParaRPr lang="es-ES" altLang="es-ES_tradnl" dirty="0">
              <a:effectLst>
                <a:outerShdw blurRad="38100" dist="38100" dir="2700000" algn="tl">
                  <a:srgbClr val="000000"/>
                </a:outerShdw>
              </a:effectLst>
            </a:endParaRPr>
          </a:p>
        </p:txBody>
      </p:sp>
      <p:pic>
        <p:nvPicPr>
          <p:cNvPr id="56324" name="Picture 5" descr="clot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00425"/>
            <a:ext cx="4378325" cy="3182937"/>
          </a:xfrm>
          <a:prstGeom prst="roundRect">
            <a:avLst>
              <a:gd name="adj" fmla="val 8594"/>
            </a:avLst>
          </a:prstGeom>
          <a:solidFill>
            <a:srgbClr val="FFFFFF">
              <a:shade val="85000"/>
            </a:srgbClr>
          </a:solidFill>
          <a:ln>
            <a:noFill/>
          </a:ln>
          <a:effectLst>
            <a:reflection blurRad="12700" endPos="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Immagine 6" descr="72bd86183fff8f4b151eb7fe34f2a930.jpg"/>
          <p:cNvPicPr>
            <a:picLocks noChangeAspect="1"/>
          </p:cNvPicPr>
          <p:nvPr/>
        </p:nvPicPr>
        <p:blipFill rotWithShape="1">
          <a:blip r:embed="rId3">
            <a:extLst>
              <a:ext uri="{28A0092B-C50C-407E-A947-70E740481C1C}">
                <a14:useLocalDpi xmlns:a14="http://schemas.microsoft.com/office/drawing/2010/main" val="0"/>
              </a:ext>
            </a:extLst>
          </a:blip>
          <a:srcRect t="15546" b="18043"/>
          <a:stretch/>
        </p:blipFill>
        <p:spPr>
          <a:xfrm>
            <a:off x="1187624" y="4358496"/>
            <a:ext cx="1834112" cy="134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835696" y="549634"/>
            <a:ext cx="5472608" cy="72008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Times New Roman" charset="0"/>
                <a:ea typeface="Times New Roman" charset="0"/>
                <a:cs typeface="Times New Roman" charset="0"/>
              </a:rPr>
              <a:t>¿PREGUNTA DE EXAMEN?</a:t>
            </a:r>
            <a:endParaRPr kumimoji="0" lang="es-ES_tradnl" sz="3200" b="0" i="0" u="none" strike="noStrike" cap="none" normalizeH="0" baseline="0">
              <a:ln>
                <a:noFill/>
              </a:ln>
              <a:solidFill>
                <a:srgbClr val="002060"/>
              </a:solidFill>
              <a:effectLst/>
              <a:latin typeface="Times New Roman" charset="0"/>
              <a:ea typeface="Times New Roman" charset="0"/>
              <a:cs typeface="Times New Roman" charset="0"/>
            </a:endParaRPr>
          </a:p>
        </p:txBody>
      </p:sp>
      <p:sp>
        <p:nvSpPr>
          <p:cNvPr id="3" name="Rectángulo 2"/>
          <p:cNvSpPr/>
          <p:nvPr/>
        </p:nvSpPr>
        <p:spPr bwMode="auto">
          <a:xfrm>
            <a:off x="342523" y="1745086"/>
            <a:ext cx="8784976" cy="108012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mj-lt"/>
                <a:ea typeface="Times New Roman" charset="0"/>
                <a:cs typeface="Times New Roman" charset="0"/>
              </a:rPr>
              <a:t>¿Cual</a:t>
            </a:r>
            <a:r>
              <a:rPr kumimoji="0" lang="es-ES_tradnl" b="0" i="0" u="none" strike="noStrike" cap="none" normalizeH="0" dirty="0" smtClean="0">
                <a:ln>
                  <a:noFill/>
                </a:ln>
                <a:solidFill>
                  <a:schemeClr val="tx1"/>
                </a:solidFill>
                <a:effectLst/>
                <a:latin typeface="+mj-lt"/>
                <a:ea typeface="Times New Roman" charset="0"/>
                <a:cs typeface="Times New Roman" charset="0"/>
              </a:rPr>
              <a:t> / cuales de estos par</a:t>
            </a:r>
            <a:r>
              <a:rPr kumimoji="0" lang="es-ES" b="0" i="0" u="none" strike="noStrike" cap="none" normalizeH="0" dirty="0" smtClean="0">
                <a:ln>
                  <a:noFill/>
                </a:ln>
                <a:solidFill>
                  <a:schemeClr val="tx1"/>
                </a:solidFill>
                <a:effectLst/>
                <a:latin typeface="+mj-lt"/>
                <a:ea typeface="Times New Roman" charset="0"/>
                <a:cs typeface="Times New Roman" charset="0"/>
              </a:rPr>
              <a:t>á</a:t>
            </a:r>
            <a:r>
              <a:rPr kumimoji="0" lang="es-ES_tradnl" b="0" i="0" u="none" strike="noStrike" cap="none" normalizeH="0" dirty="0" smtClean="0">
                <a:ln>
                  <a:noFill/>
                </a:ln>
                <a:solidFill>
                  <a:schemeClr val="tx1"/>
                </a:solidFill>
                <a:effectLst/>
                <a:latin typeface="+mj-lt"/>
                <a:ea typeface="Times New Roman" charset="0"/>
                <a:cs typeface="Times New Roman" charset="0"/>
              </a:rPr>
              <a:t>metros de laboratorios se </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dirty="0" smtClean="0">
                <a:ln>
                  <a:noFill/>
                </a:ln>
                <a:solidFill>
                  <a:schemeClr val="tx1"/>
                </a:solidFill>
                <a:effectLst/>
                <a:latin typeface="+mj-lt"/>
                <a:ea typeface="Times New Roman" charset="0"/>
                <a:cs typeface="Times New Roman" charset="0"/>
              </a:rPr>
              <a:t>encuentran alterados en una </a:t>
            </a:r>
            <a:r>
              <a:rPr kumimoji="0" lang="es-ES_tradnl" b="1" i="0" u="sng" strike="noStrike" cap="none" normalizeH="0" dirty="0" smtClean="0">
                <a:ln>
                  <a:noFill/>
                </a:ln>
                <a:solidFill>
                  <a:srgbClr val="FF0000"/>
                </a:solidFill>
                <a:effectLst/>
                <a:latin typeface="+mj-lt"/>
                <a:ea typeface="Times New Roman" charset="0"/>
                <a:cs typeface="Times New Roman" charset="0"/>
              </a:rPr>
              <a:t>FIBRINOLISIS SECUNDARIA</a:t>
            </a:r>
            <a:r>
              <a:rPr kumimoji="0" lang="es-ES_tradnl" b="0" i="0" u="none" strike="noStrike" cap="none" normalizeH="0" dirty="0" smtClean="0">
                <a:ln>
                  <a:noFill/>
                </a:ln>
                <a:solidFill>
                  <a:schemeClr val="tx1"/>
                </a:solidFill>
                <a:effectLst/>
                <a:latin typeface="+mj-lt"/>
                <a:ea typeface="Times New Roman" charset="0"/>
                <a:cs typeface="Times New Roman" charset="0"/>
              </a:rPr>
              <a:t>?</a:t>
            </a:r>
            <a:endParaRPr kumimoji="0" lang="es-ES_tradnl" b="0" i="0" u="none" strike="noStrike" cap="none" normalizeH="0" baseline="0" dirty="0">
              <a:ln>
                <a:noFill/>
              </a:ln>
              <a:solidFill>
                <a:schemeClr val="tx1"/>
              </a:solidFill>
              <a:effectLst/>
              <a:latin typeface="+mj-lt"/>
              <a:ea typeface="Times New Roman" charset="0"/>
              <a:cs typeface="Times New Roman" charset="0"/>
            </a:endParaRPr>
          </a:p>
        </p:txBody>
      </p:sp>
      <p:sp>
        <p:nvSpPr>
          <p:cNvPr id="4" name="Rectángulo 3"/>
          <p:cNvSpPr/>
          <p:nvPr/>
        </p:nvSpPr>
        <p:spPr bwMode="auto">
          <a:xfrm>
            <a:off x="369581" y="3212976"/>
            <a:ext cx="4680520" cy="2448272"/>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AutoNum type="arabicParenR"/>
              <a:tabLst/>
            </a:pPr>
            <a:r>
              <a:rPr kumimoji="0" lang="es-ES_tradnl" sz="4800" b="0" i="0" u="none" strike="noStrike" cap="none" normalizeH="0" baseline="0" dirty="0" smtClean="0">
                <a:ln>
                  <a:noFill/>
                </a:ln>
                <a:solidFill>
                  <a:srgbClr val="002060"/>
                </a:solidFill>
                <a:effectLst/>
                <a:latin typeface="+mj-lt"/>
              </a:rPr>
              <a:t>DD</a:t>
            </a:r>
          </a:p>
          <a:p>
            <a:pPr marL="457200" marR="0" indent="-457200" algn="l" defTabSz="914400" rtl="0" eaLnBrk="1" fontAlgn="base" latinLnBrk="0" hangingPunct="1">
              <a:lnSpc>
                <a:spcPct val="100000"/>
              </a:lnSpc>
              <a:spcBef>
                <a:spcPct val="0"/>
              </a:spcBef>
              <a:spcAft>
                <a:spcPct val="0"/>
              </a:spcAft>
              <a:buClrTx/>
              <a:buSzTx/>
              <a:buFontTx/>
              <a:buAutoNum type="arabicParenR"/>
              <a:tabLst/>
            </a:pPr>
            <a:r>
              <a:rPr lang="es-ES_tradnl" sz="4800" dirty="0" smtClean="0">
                <a:solidFill>
                  <a:srgbClr val="002060"/>
                </a:solidFill>
                <a:latin typeface="+mj-lt"/>
              </a:rPr>
              <a:t>PDF /</a:t>
            </a:r>
            <a:r>
              <a:rPr lang="es-ES_tradnl" sz="4800" dirty="0" err="1" smtClean="0">
                <a:solidFill>
                  <a:srgbClr val="002060"/>
                </a:solidFill>
                <a:latin typeface="+mj-lt"/>
              </a:rPr>
              <a:t>pdf</a:t>
            </a:r>
            <a:endParaRPr lang="es-ES_tradnl" sz="4800" dirty="0" smtClean="0">
              <a:solidFill>
                <a:srgbClr val="002060"/>
              </a:solidFill>
              <a:latin typeface="+mj-lt"/>
            </a:endParaRPr>
          </a:p>
          <a:p>
            <a:pPr marL="457200" marR="0" indent="-457200" algn="l" defTabSz="914400" rtl="0" eaLnBrk="1" fontAlgn="base" latinLnBrk="0" hangingPunct="1">
              <a:lnSpc>
                <a:spcPct val="100000"/>
              </a:lnSpc>
              <a:spcBef>
                <a:spcPct val="0"/>
              </a:spcBef>
              <a:spcAft>
                <a:spcPct val="0"/>
              </a:spcAft>
              <a:buClrTx/>
              <a:buSzTx/>
              <a:buFontTx/>
              <a:buAutoNum type="arabicParenR"/>
              <a:tabLst/>
            </a:pPr>
            <a:r>
              <a:rPr kumimoji="0" lang="es-ES_tradnl" sz="4800" b="0" i="0" u="none" strike="noStrike" cap="none" normalizeH="0" baseline="0" dirty="0" smtClean="0">
                <a:ln>
                  <a:noFill/>
                </a:ln>
                <a:solidFill>
                  <a:srgbClr val="002060"/>
                </a:solidFill>
                <a:effectLst/>
                <a:latin typeface="+mj-lt"/>
              </a:rPr>
              <a:t>DD + PDF/</a:t>
            </a:r>
            <a:r>
              <a:rPr kumimoji="0" lang="es-ES_tradnl" sz="4800" b="0" i="0" u="none" strike="noStrike" cap="none" normalizeH="0" baseline="0" dirty="0" err="1" smtClean="0">
                <a:ln>
                  <a:noFill/>
                </a:ln>
                <a:solidFill>
                  <a:srgbClr val="002060"/>
                </a:solidFill>
                <a:effectLst/>
                <a:latin typeface="+mj-lt"/>
              </a:rPr>
              <a:t>pdf</a:t>
            </a:r>
            <a:endParaRPr kumimoji="0" lang="es-ES_tradnl" sz="4800" b="0" i="0" u="none" strike="noStrike" cap="none" normalizeH="0" baseline="0" dirty="0">
              <a:ln>
                <a:noFill/>
              </a:ln>
              <a:solidFill>
                <a:srgbClr val="002060"/>
              </a:solidFill>
              <a:effectLst/>
              <a:latin typeface="+mj-l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3398" y="401899"/>
            <a:ext cx="2959174" cy="1412430"/>
          </a:xfrm>
          <a:prstGeom prst="rect">
            <a:avLst/>
          </a:prstGeom>
        </p:spPr>
      </p:pic>
      <p:pic>
        <p:nvPicPr>
          <p:cNvPr id="6" name="Immagine 6" descr="72bd86183fff8f4b151eb7fe34f2a930.jpg"/>
          <p:cNvPicPr>
            <a:picLocks noChangeAspect="1"/>
          </p:cNvPicPr>
          <p:nvPr/>
        </p:nvPicPr>
        <p:blipFill rotWithShape="1">
          <a:blip r:embed="rId3">
            <a:extLst>
              <a:ext uri="{28A0092B-C50C-407E-A947-70E740481C1C}">
                <a14:useLocalDpi xmlns:a14="http://schemas.microsoft.com/office/drawing/2010/main" val="0"/>
              </a:ext>
            </a:extLst>
          </a:blip>
          <a:srcRect t="15546" b="18043"/>
          <a:stretch/>
        </p:blipFill>
        <p:spPr>
          <a:xfrm>
            <a:off x="5840903" y="4437112"/>
            <a:ext cx="1834112" cy="134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p:cNvSpPr/>
          <p:nvPr/>
        </p:nvSpPr>
        <p:spPr bwMode="auto">
          <a:xfrm>
            <a:off x="251520" y="4725144"/>
            <a:ext cx="5040560" cy="1008112"/>
          </a:xfrm>
          <a:prstGeom prst="rect">
            <a:avLst/>
          </a:prstGeom>
          <a:noFill/>
          <a:ln w="952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pic>
        <p:nvPicPr>
          <p:cNvPr id="8" name="Immagine 1"/>
          <p:cNvPicPr>
            <a:picLocks noChangeAspect="1"/>
          </p:cNvPicPr>
          <p:nvPr/>
        </p:nvPicPr>
        <p:blipFill>
          <a:blip r:embed="rId4"/>
          <a:stretch>
            <a:fillRect/>
          </a:stretch>
        </p:blipFill>
        <p:spPr>
          <a:xfrm>
            <a:off x="7236296" y="401899"/>
            <a:ext cx="1662855" cy="107446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15810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3635896" y="188640"/>
            <a:ext cx="2088232" cy="165618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8000" dirty="0" smtClean="0">
                <a:solidFill>
                  <a:srgbClr val="002060"/>
                </a:solidFill>
                <a:latin typeface="+mj-lt"/>
              </a:rPr>
              <a:t>DD</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2060"/>
                </a:solidFill>
                <a:effectLst/>
                <a:latin typeface="+mj-lt"/>
              </a:rPr>
              <a:t>El </a:t>
            </a:r>
            <a:r>
              <a:rPr kumimoji="0" lang="es-ES_tradnl" sz="1800" b="0" i="0" u="none" strike="noStrike" cap="none" normalizeH="0" baseline="0" dirty="0" err="1" smtClean="0">
                <a:ln>
                  <a:noFill/>
                </a:ln>
                <a:solidFill>
                  <a:srgbClr val="002060"/>
                </a:solidFill>
                <a:effectLst/>
                <a:latin typeface="+mj-lt"/>
              </a:rPr>
              <a:t>Dimero</a:t>
            </a:r>
            <a:r>
              <a:rPr kumimoji="0" lang="es-ES_tradnl" sz="1800" b="0" i="0" u="none" strike="noStrike" cap="none" normalizeH="0" baseline="0" dirty="0" smtClean="0">
                <a:ln>
                  <a:noFill/>
                </a:ln>
                <a:solidFill>
                  <a:srgbClr val="002060"/>
                </a:solidFill>
                <a:effectLst/>
                <a:latin typeface="+mj-lt"/>
              </a:rPr>
              <a:t> D</a:t>
            </a:r>
            <a:endParaRPr kumimoji="0" lang="es-ES_tradnl" sz="1800" b="0" i="0" u="none" strike="noStrike" cap="none" normalizeH="0" baseline="0" dirty="0">
              <a:ln>
                <a:noFill/>
              </a:ln>
              <a:solidFill>
                <a:srgbClr val="002060"/>
              </a:solidFill>
              <a:effectLst/>
              <a:latin typeface="+mj-lt"/>
            </a:endParaRPr>
          </a:p>
        </p:txBody>
      </p:sp>
      <p:sp>
        <p:nvSpPr>
          <p:cNvPr id="3" name="Rectángulo redondeado 2"/>
          <p:cNvSpPr/>
          <p:nvPr/>
        </p:nvSpPr>
        <p:spPr bwMode="auto">
          <a:xfrm>
            <a:off x="102075" y="2015459"/>
            <a:ext cx="8934421" cy="1656184"/>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200" dirty="0" smtClean="0">
                <a:solidFill>
                  <a:srgbClr val="002060"/>
                </a:solidFill>
                <a:latin typeface="+mj-lt"/>
              </a:rPr>
              <a:t>Me esta marcando </a:t>
            </a:r>
            <a:r>
              <a:rPr lang="es-ES_tradnl" sz="3200" dirty="0" err="1" smtClean="0">
                <a:solidFill>
                  <a:srgbClr val="002060"/>
                </a:solidFill>
                <a:latin typeface="+mj-lt"/>
              </a:rPr>
              <a:t>Activaci</a:t>
            </a:r>
            <a:r>
              <a:rPr lang="es-ES" sz="3200" dirty="0" err="1" smtClean="0">
                <a:solidFill>
                  <a:srgbClr val="002060"/>
                </a:solidFill>
                <a:latin typeface="+mj-lt"/>
              </a:rPr>
              <a:t>ó</a:t>
            </a:r>
            <a:r>
              <a:rPr lang="es-ES_tradnl" sz="3200" dirty="0" smtClean="0">
                <a:solidFill>
                  <a:srgbClr val="002060"/>
                </a:solidFill>
                <a:latin typeface="+mj-lt"/>
              </a:rPr>
              <a:t>n de la </a:t>
            </a:r>
            <a:r>
              <a:rPr lang="es-ES_tradnl" sz="3200" dirty="0" err="1" smtClean="0">
                <a:solidFill>
                  <a:srgbClr val="002060"/>
                </a:solidFill>
                <a:latin typeface="+mj-lt"/>
              </a:rPr>
              <a:t>Coagulaci</a:t>
            </a:r>
            <a:r>
              <a:rPr lang="es-ES" sz="3200" dirty="0" err="1" smtClean="0">
                <a:solidFill>
                  <a:srgbClr val="002060"/>
                </a:solidFill>
                <a:latin typeface="+mj-lt"/>
              </a:rPr>
              <a:t>ò</a:t>
            </a:r>
            <a:r>
              <a:rPr lang="es-ES_tradnl" sz="3200" dirty="0" smtClean="0">
                <a:solidFill>
                  <a:srgbClr val="002060"/>
                </a:solidFill>
                <a:latin typeface="+mj-lt"/>
              </a:rPr>
              <a:t>n.</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002060"/>
                </a:solidFill>
                <a:effectLst/>
                <a:latin typeface="+mj-lt"/>
              </a:rPr>
              <a:t>Su presencia confirma </a:t>
            </a:r>
            <a:r>
              <a:rPr kumimoji="0" lang="es-ES_tradnl" sz="3200" b="0" i="0" u="none" strike="noStrike" cap="none" normalizeH="0" baseline="0" dirty="0" err="1" smtClean="0">
                <a:ln>
                  <a:noFill/>
                </a:ln>
                <a:solidFill>
                  <a:srgbClr val="002060"/>
                </a:solidFill>
                <a:effectLst/>
                <a:latin typeface="+mj-lt"/>
              </a:rPr>
              <a:t>formaci</a:t>
            </a:r>
            <a:r>
              <a:rPr kumimoji="0" lang="es-ES" sz="3200" b="0" i="0" u="none" strike="noStrike" cap="none" normalizeH="0" baseline="0" dirty="0" err="1" smtClean="0">
                <a:ln>
                  <a:noFill/>
                </a:ln>
                <a:solidFill>
                  <a:srgbClr val="002060"/>
                </a:solidFill>
                <a:effectLst/>
                <a:latin typeface="+mj-lt"/>
              </a:rPr>
              <a:t>ó</a:t>
            </a:r>
            <a:r>
              <a:rPr kumimoji="0" lang="es-ES_tradnl" sz="3200" b="0" i="0" u="none" strike="noStrike" cap="none" normalizeH="0" baseline="0" dirty="0" smtClean="0">
                <a:ln>
                  <a:noFill/>
                </a:ln>
                <a:solidFill>
                  <a:srgbClr val="002060"/>
                </a:solidFill>
                <a:effectLst/>
                <a:latin typeface="+mj-lt"/>
              </a:rPr>
              <a:t>n de TROMBINA</a:t>
            </a:r>
          </a:p>
          <a:p>
            <a:pPr marL="0" marR="0" indent="0" algn="l" defTabSz="914400" rtl="0" eaLnBrk="1" fontAlgn="base" latinLnBrk="0" hangingPunct="1">
              <a:lnSpc>
                <a:spcPct val="100000"/>
              </a:lnSpc>
              <a:spcBef>
                <a:spcPct val="0"/>
              </a:spcBef>
              <a:spcAft>
                <a:spcPct val="0"/>
              </a:spcAft>
              <a:buClrTx/>
              <a:buSzTx/>
              <a:buFontTx/>
              <a:buNone/>
              <a:tabLst/>
            </a:pPr>
            <a:r>
              <a:rPr lang="es-ES_tradnl" sz="3200" dirty="0" smtClean="0">
                <a:solidFill>
                  <a:srgbClr val="002060"/>
                </a:solidFill>
                <a:latin typeface="+mj-lt"/>
              </a:rPr>
              <a:t>Y PLASMINA</a:t>
            </a:r>
            <a:endParaRPr kumimoji="0" lang="es-ES_tradnl" sz="3200" b="0" i="0" u="none" strike="noStrike" cap="none" normalizeH="0" baseline="0" dirty="0">
              <a:ln>
                <a:noFill/>
              </a:ln>
              <a:solidFill>
                <a:srgbClr val="002060"/>
              </a:solidFill>
              <a:effectLst/>
              <a:latin typeface="+mj-lt"/>
            </a:endParaRPr>
          </a:p>
        </p:txBody>
      </p:sp>
      <p:sp>
        <p:nvSpPr>
          <p:cNvPr id="4" name="Rectángulo redondeado 3"/>
          <p:cNvSpPr/>
          <p:nvPr/>
        </p:nvSpPr>
        <p:spPr bwMode="auto">
          <a:xfrm>
            <a:off x="3275856" y="3842278"/>
            <a:ext cx="2952328" cy="165618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4800" b="0" i="0" u="none" strike="noStrike" cap="none" normalizeH="0" baseline="0" dirty="0" smtClean="0">
                <a:ln>
                  <a:noFill/>
                </a:ln>
                <a:effectLst/>
                <a:latin typeface="+mj-lt"/>
              </a:rPr>
              <a:t>Ej</a:t>
            </a:r>
            <a:r>
              <a:rPr kumimoji="0" lang="es-ES_tradnl" sz="4800" b="0" i="0" u="none" strike="noStrike" cap="none" normalizeH="0" baseline="0" smtClean="0">
                <a:ln>
                  <a:noFill/>
                </a:ln>
                <a:effectLst/>
                <a:latin typeface="+mj-lt"/>
              </a:rPr>
              <a:t>.  </a:t>
            </a:r>
            <a:r>
              <a:rPr kumimoji="0" lang="es-ES_tradnl" sz="4800" b="0" i="0" u="none" strike="noStrike" cap="none" normalizeH="0" baseline="0" dirty="0" smtClean="0">
                <a:ln>
                  <a:noFill/>
                </a:ln>
                <a:effectLst/>
                <a:latin typeface="+mj-lt"/>
              </a:rPr>
              <a:t>TVP</a:t>
            </a:r>
          </a:p>
          <a:p>
            <a:pPr marL="0" marR="0" indent="0" algn="l" defTabSz="914400" rtl="0" eaLnBrk="1" fontAlgn="base" latinLnBrk="0" hangingPunct="1">
              <a:lnSpc>
                <a:spcPct val="100000"/>
              </a:lnSpc>
              <a:spcBef>
                <a:spcPct val="0"/>
              </a:spcBef>
              <a:spcAft>
                <a:spcPct val="0"/>
              </a:spcAft>
              <a:buClrTx/>
              <a:buSzTx/>
              <a:buFontTx/>
              <a:buNone/>
              <a:tabLst/>
            </a:pPr>
            <a:r>
              <a:rPr lang="es-ES_tradnl" sz="4800" dirty="0" smtClean="0">
                <a:latin typeface="+mj-lt"/>
              </a:rPr>
              <a:t>      TEP</a:t>
            </a:r>
            <a:endParaRPr kumimoji="0" lang="es-ES_tradnl" sz="4800" b="0" i="0" u="none" strike="noStrike" cap="none" normalizeH="0" baseline="0" dirty="0">
              <a:ln>
                <a:noFill/>
              </a:ln>
              <a:effectLst/>
              <a:latin typeface="+mj-lt"/>
            </a:endParaRPr>
          </a:p>
        </p:txBody>
      </p:sp>
      <p:sp>
        <p:nvSpPr>
          <p:cNvPr id="5" name="Rectángulo redondeado 4"/>
          <p:cNvSpPr/>
          <p:nvPr/>
        </p:nvSpPr>
        <p:spPr bwMode="auto">
          <a:xfrm>
            <a:off x="140793" y="5669096"/>
            <a:ext cx="3312368" cy="1000263"/>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VN: menor 100 </a:t>
            </a:r>
            <a:r>
              <a:rPr lang="es-ES_tradnl" dirty="0" err="1" smtClean="0"/>
              <a:t>ng</a:t>
            </a:r>
            <a:r>
              <a:rPr lang="es-ES_tradnl" dirty="0" smtClean="0"/>
              <a:t>./ml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VPN: 90 </a:t>
            </a:r>
            <a:r>
              <a:rPr kumimoji="0" lang="mr-IN" sz="2400" b="0" i="0" u="none" strike="noStrike" cap="none" normalizeH="0" baseline="0" dirty="0" smtClean="0">
                <a:ln>
                  <a:noFill/>
                </a:ln>
                <a:solidFill>
                  <a:schemeClr val="tx1"/>
                </a:solidFill>
                <a:effectLst/>
                <a:latin typeface="Times New Roman" charset="0"/>
                <a:ea typeface="Times New Roman" charset="0"/>
                <a:cs typeface="Times New Roman" charset="0"/>
              </a:rPr>
              <a:t>–</a:t>
            </a: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100 %.</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pic>
        <p:nvPicPr>
          <p:cNvPr id="6" name="Imagen 5"/>
          <p:cNvPicPr>
            <a:picLocks noChangeAspect="1"/>
          </p:cNvPicPr>
          <p:nvPr/>
        </p:nvPicPr>
        <p:blipFill>
          <a:blip r:embed="rId2"/>
          <a:stretch>
            <a:fillRect/>
          </a:stretch>
        </p:blipFill>
        <p:spPr>
          <a:xfrm>
            <a:off x="395536" y="168441"/>
            <a:ext cx="1816231" cy="1646906"/>
          </a:xfrm>
          <a:prstGeom prst="rect">
            <a:avLst/>
          </a:prstGeom>
        </p:spPr>
      </p:pic>
    </p:spTree>
    <p:extLst>
      <p:ext uri="{BB962C8B-B14F-4D97-AF65-F5344CB8AC3E}">
        <p14:creationId xmlns:p14="http://schemas.microsoft.com/office/powerpoint/2010/main" val="1545172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395536" y="3212976"/>
            <a:ext cx="8280920" cy="2664296"/>
          </a:xfrm>
          <a:prstGeom prst="roundRect">
            <a:avLst/>
          </a:prstGeom>
          <a:solidFill>
            <a:srgbClr val="002060"/>
          </a:solidFill>
          <a:ln w="44450" cap="flat" cmpd="sng" algn="ctr">
            <a:solidFill>
              <a:srgbClr val="FFFF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800" dirty="0" smtClean="0">
                <a:solidFill>
                  <a:srgbClr val="FFC000"/>
                </a:solidFill>
              </a:rPr>
              <a:t>PRUEBAS GLOBALES DE LA </a:t>
            </a:r>
          </a:p>
          <a:p>
            <a:pPr marL="0" marR="0" indent="0" algn="ctr" defTabSz="914400" rtl="0" eaLnBrk="1" fontAlgn="base" latinLnBrk="0" hangingPunct="1">
              <a:lnSpc>
                <a:spcPct val="100000"/>
              </a:lnSpc>
              <a:spcBef>
                <a:spcPct val="0"/>
              </a:spcBef>
              <a:spcAft>
                <a:spcPct val="0"/>
              </a:spcAft>
              <a:buClrTx/>
              <a:buSzTx/>
              <a:buFontTx/>
              <a:buNone/>
              <a:tabLst/>
            </a:pPr>
            <a:r>
              <a:rPr lang="es-ES_tradnl" sz="4800" dirty="0" smtClean="0">
                <a:solidFill>
                  <a:srgbClr val="FFC000"/>
                </a:solidFill>
              </a:rPr>
              <a:t>COAGULACION</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4800" b="0" i="0" u="none" strike="noStrike" cap="none" normalizeH="0" baseline="0" dirty="0" smtClean="0">
                <a:ln>
                  <a:noFill/>
                </a:ln>
                <a:solidFill>
                  <a:srgbClr val="FFC000"/>
                </a:solidFill>
                <a:effectLst/>
              </a:rPr>
              <a:t>(SCREENING)</a:t>
            </a:r>
            <a:endParaRPr kumimoji="0" lang="es-ES_tradnl" sz="4800" b="0" i="0" u="none" strike="noStrike" cap="none" normalizeH="0" baseline="0" dirty="0">
              <a:ln>
                <a:noFill/>
              </a:ln>
              <a:solidFill>
                <a:srgbClr val="FFC000"/>
              </a:solidFill>
              <a:effectLst/>
            </a:endParaRPr>
          </a:p>
        </p:txBody>
      </p:sp>
      <p:sp>
        <p:nvSpPr>
          <p:cNvPr id="3" name="Rectángulo redondeado 2"/>
          <p:cNvSpPr/>
          <p:nvPr/>
        </p:nvSpPr>
        <p:spPr bwMode="auto">
          <a:xfrm>
            <a:off x="251520" y="1628800"/>
            <a:ext cx="8280920" cy="93610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smtClean="0">
                <a:ln>
                  <a:noFill/>
                </a:ln>
                <a:solidFill>
                  <a:srgbClr val="002060"/>
                </a:solidFill>
                <a:effectLst/>
                <a:latin typeface="Times New Roman" charset="0"/>
                <a:ea typeface="Times New Roman" charset="0"/>
                <a:cs typeface="Times New Roman" charset="0"/>
              </a:rPr>
              <a:t>¿CÓMO EVALUAR LA COAGULACION?</a:t>
            </a:r>
            <a:endParaRPr kumimoji="0" lang="es-ES_tradnl" sz="3600" b="0" i="0" u="none" strike="noStrike" cap="none" normalizeH="0" baseline="0">
              <a:ln>
                <a:noFill/>
              </a:ln>
              <a:solidFill>
                <a:srgbClr val="002060"/>
              </a:solidFill>
              <a:effectLst/>
              <a:latin typeface="Times New Roman" charset="0"/>
              <a:ea typeface="Times New Roman" charset="0"/>
              <a:cs typeface="Times New Roman" charset="0"/>
            </a:endParaRPr>
          </a:p>
        </p:txBody>
      </p:sp>
      <p:pic>
        <p:nvPicPr>
          <p:cNvPr id="5" name="Imagen 4"/>
          <p:cNvPicPr>
            <a:picLocks noChangeAspect="1"/>
          </p:cNvPicPr>
          <p:nvPr/>
        </p:nvPicPr>
        <p:blipFill>
          <a:blip r:embed="rId2"/>
          <a:stretch>
            <a:fillRect/>
          </a:stretch>
        </p:blipFill>
        <p:spPr>
          <a:xfrm>
            <a:off x="2483768" y="116631"/>
            <a:ext cx="4464496" cy="119253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85324" y="520410"/>
            <a:ext cx="8352928" cy="165618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a:spcBef>
                <a:spcPct val="50000"/>
              </a:spcBef>
            </a:pPr>
            <a:r>
              <a:rPr lang="es-AR" altLang="es-ES_tradnl" sz="3200" b="1" dirty="0">
                <a:solidFill>
                  <a:srgbClr val="002060"/>
                </a:solidFill>
              </a:rPr>
              <a:t>SIEMPRE HAY QUE CORRELACIONAR </a:t>
            </a:r>
            <a:endParaRPr lang="es-AR" altLang="es-ES_tradnl" sz="3200" b="1" dirty="0" smtClean="0">
              <a:solidFill>
                <a:srgbClr val="002060"/>
              </a:solidFill>
            </a:endParaRPr>
          </a:p>
          <a:p>
            <a:pPr algn="ctr">
              <a:spcBef>
                <a:spcPct val="50000"/>
              </a:spcBef>
            </a:pPr>
            <a:r>
              <a:rPr lang="es-AR" altLang="es-ES_tradnl" sz="3200" b="1" dirty="0" smtClean="0">
                <a:solidFill>
                  <a:srgbClr val="002060"/>
                </a:solidFill>
              </a:rPr>
              <a:t>EL LABORATORIO CON</a:t>
            </a:r>
            <a:r>
              <a:rPr lang="es-ES" altLang="es-ES_tradnl" sz="3200" b="1" dirty="0">
                <a:solidFill>
                  <a:srgbClr val="002060"/>
                </a:solidFill>
              </a:rPr>
              <a:t> </a:t>
            </a:r>
            <a:r>
              <a:rPr lang="es-AR" altLang="es-ES_tradnl" sz="3200" b="1" dirty="0" smtClean="0">
                <a:solidFill>
                  <a:srgbClr val="002060"/>
                </a:solidFill>
              </a:rPr>
              <a:t>LA </a:t>
            </a:r>
            <a:r>
              <a:rPr lang="es-AR" altLang="es-ES_tradnl" sz="3200" b="1" dirty="0">
                <a:solidFill>
                  <a:srgbClr val="002060"/>
                </a:solidFill>
              </a:rPr>
              <a:t>CLINICA </a:t>
            </a:r>
            <a:r>
              <a:rPr lang="es-AR" altLang="es-ES_tradnl" sz="3200" b="1" dirty="0" smtClean="0">
                <a:solidFill>
                  <a:srgbClr val="002060"/>
                </a:solidFill>
              </a:rPr>
              <a:t>!!!!</a:t>
            </a:r>
            <a:endParaRPr lang="es-ES" altLang="es-ES_tradnl" sz="3200" b="1" dirty="0">
              <a:solidFill>
                <a:srgbClr val="002060"/>
              </a:solidFill>
            </a:endParaRPr>
          </a:p>
        </p:txBody>
      </p:sp>
      <p:sp>
        <p:nvSpPr>
          <p:cNvPr id="3" name="Rectángulo redondeado 2"/>
          <p:cNvSpPr/>
          <p:nvPr/>
        </p:nvSpPr>
        <p:spPr bwMode="auto">
          <a:xfrm>
            <a:off x="251520" y="2668083"/>
            <a:ext cx="3096344" cy="720080"/>
          </a:xfrm>
          <a:prstGeom prst="roundRect">
            <a:avLst/>
          </a:prstGeom>
          <a:solidFill>
            <a:srgbClr val="73F43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dirty="0" smtClean="0">
                <a:ln>
                  <a:noFill/>
                </a:ln>
                <a:solidFill>
                  <a:srgbClr val="002060"/>
                </a:solidFill>
                <a:effectLst/>
                <a:latin typeface="Times New Roman" charset="0"/>
                <a:ea typeface="Times New Roman" charset="0"/>
                <a:cs typeface="Times New Roman" charset="0"/>
              </a:rPr>
              <a:t>Examen</a:t>
            </a:r>
            <a:r>
              <a:rPr kumimoji="0" lang="es-ES_tradnl" sz="3600" b="0" i="0" u="none" strike="noStrike" cap="none" normalizeH="0" dirty="0" smtClean="0">
                <a:ln>
                  <a:noFill/>
                </a:ln>
                <a:solidFill>
                  <a:srgbClr val="002060"/>
                </a:solidFill>
                <a:effectLst/>
                <a:latin typeface="Times New Roman" charset="0"/>
                <a:ea typeface="Times New Roman" charset="0"/>
                <a:cs typeface="Times New Roman" charset="0"/>
              </a:rPr>
              <a:t> F</a:t>
            </a:r>
            <a:r>
              <a:rPr kumimoji="0" lang="es-ES" sz="3600" b="0" i="0" u="none" strike="noStrike" cap="none" normalizeH="0" dirty="0" smtClean="0">
                <a:ln>
                  <a:noFill/>
                </a:ln>
                <a:solidFill>
                  <a:srgbClr val="002060"/>
                </a:solidFill>
                <a:effectLst/>
                <a:latin typeface="Times New Roman" charset="0"/>
                <a:ea typeface="Times New Roman" charset="0"/>
                <a:cs typeface="Times New Roman" charset="0"/>
              </a:rPr>
              <a:t>í</a:t>
            </a:r>
            <a:r>
              <a:rPr kumimoji="0" lang="es-ES_tradnl" sz="3600" b="0" i="0" u="none" strike="noStrike" cap="none" normalizeH="0" dirty="0" err="1" smtClean="0">
                <a:ln>
                  <a:noFill/>
                </a:ln>
                <a:solidFill>
                  <a:srgbClr val="002060"/>
                </a:solidFill>
                <a:effectLst/>
                <a:latin typeface="Times New Roman" charset="0"/>
                <a:ea typeface="Times New Roman" charset="0"/>
                <a:cs typeface="Times New Roman" charset="0"/>
              </a:rPr>
              <a:t>sico</a:t>
            </a:r>
            <a:endParaRPr kumimoji="0" lang="es-ES_tradnl" sz="36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5" name="Rectángulo redondeado 4"/>
          <p:cNvSpPr/>
          <p:nvPr/>
        </p:nvSpPr>
        <p:spPr bwMode="auto">
          <a:xfrm>
            <a:off x="251520" y="3803271"/>
            <a:ext cx="3096344" cy="72008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smtClean="0">
                <a:solidFill>
                  <a:srgbClr val="002060"/>
                </a:solidFill>
              </a:rPr>
              <a:t>Interrogatorio</a:t>
            </a:r>
            <a:endParaRPr kumimoji="0" lang="es-ES_tradnl" sz="3600" b="0" i="0" u="none" strike="noStrike" cap="none" normalizeH="0" baseline="0" dirty="0">
              <a:ln>
                <a:noFill/>
              </a:ln>
              <a:solidFill>
                <a:srgbClr val="002060"/>
              </a:solidFill>
              <a:effectLst/>
            </a:endParaRPr>
          </a:p>
        </p:txBody>
      </p:sp>
      <p:pic>
        <p:nvPicPr>
          <p:cNvPr id="7" name="Picture 2" descr="http://www.botiquin.org/wp-content/uploads/2013/02/herida_sangre_en_bo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146009"/>
            <a:ext cx="1364550" cy="1222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10" descr="https://otorrinos2do.files.wordpress.com/2009/06/800px-epistaxis1-e1293716671515.jpg?w=300&amp;h=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261" y="5157026"/>
            <a:ext cx="1624019" cy="1218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38" y="5179129"/>
            <a:ext cx="1561936" cy="1029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362727"/>
            <a:ext cx="30257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rm.jpeg" descr="arm"/>
          <p:cNvPicPr>
            <a:picLocks noChangeAspect="1"/>
          </p:cNvPicPr>
          <p:nvPr/>
        </p:nvPicPr>
        <p:blipFill>
          <a:blip r:embed="rId6">
            <a:extLst/>
          </a:blip>
          <a:srcRect/>
          <a:stretch>
            <a:fillRect/>
          </a:stretch>
        </p:blipFill>
        <p:spPr>
          <a:xfrm>
            <a:off x="3707904" y="4077496"/>
            <a:ext cx="1971375" cy="89170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grpSp>
        <p:nvGrpSpPr>
          <p:cNvPr id="14" name="Group 568" descr="trunk+arm-face"/>
          <p:cNvGrpSpPr/>
          <p:nvPr/>
        </p:nvGrpSpPr>
        <p:grpSpPr>
          <a:xfrm>
            <a:off x="7154302" y="5019680"/>
            <a:ext cx="1483950" cy="1355360"/>
            <a:chOff x="0" y="0"/>
            <a:chExt cx="5823698" cy="6553448"/>
          </a:xfrm>
        </p:grpSpPr>
        <p:pic>
          <p:nvPicPr>
            <p:cNvPr id="15" name="trunk+arm-face.jpeg" descr="trunk+arm-face"/>
            <p:cNvPicPr>
              <a:picLocks noChangeAspect="1"/>
            </p:cNvPicPr>
            <p:nvPr/>
          </p:nvPicPr>
          <p:blipFill>
            <a:blip r:embed="rId7">
              <a:extLst/>
            </a:blip>
            <a:srcRect/>
            <a:stretch>
              <a:fillRect/>
            </a:stretch>
          </p:blipFill>
          <p:spPr>
            <a:xfrm>
              <a:off x="101600" y="63500"/>
              <a:ext cx="5620499" cy="6286749"/>
            </a:xfrm>
            <a:prstGeom prst="rect">
              <a:avLst/>
            </a:prstGeom>
            <a:ln>
              <a:noFill/>
            </a:ln>
            <a:effectLst/>
          </p:spPr>
        </p:pic>
        <p:pic>
          <p:nvPicPr>
            <p:cNvPr id="16" name="Imagen 15"/>
            <p:cNvPicPr>
              <a:picLocks/>
            </p:cNvPicPr>
            <p:nvPr/>
          </p:nvPicPr>
          <p:blipFill>
            <a:blip r:embed="rId8">
              <a:extLst/>
            </a:blip>
            <a:stretch>
              <a:fillRect/>
            </a:stretch>
          </p:blipFill>
          <p:spPr>
            <a:xfrm>
              <a:off x="0" y="0"/>
              <a:ext cx="5823699" cy="6553449"/>
            </a:xfrm>
            <a:prstGeom prst="rect">
              <a:avLst/>
            </a:prstGeom>
            <a:effectLst/>
          </p:spPr>
        </p:pic>
      </p:gr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489" y="2564904"/>
            <a:ext cx="1755351" cy="1080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447800" y="381000"/>
            <a:ext cx="6400800" cy="495300"/>
          </a:xfrm>
          <a:prstGeom prst="rect">
            <a:avLst/>
          </a:prstGeom>
          <a:solidFill>
            <a:srgbClr val="993366"/>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AR" altLang="es-ES_tradnl"/>
              <a:t>LABORATORIO BASICO DE COAGULACION</a:t>
            </a:r>
            <a:endParaRPr lang="es-ES" altLang="es-ES_tradnl"/>
          </a:p>
        </p:txBody>
      </p:sp>
      <p:sp>
        <p:nvSpPr>
          <p:cNvPr id="112643" name="Text Box 3"/>
          <p:cNvSpPr txBox="1">
            <a:spLocks noChangeArrowheads="1"/>
          </p:cNvSpPr>
          <p:nvPr/>
        </p:nvSpPr>
        <p:spPr bwMode="auto">
          <a:xfrm>
            <a:off x="152400" y="1524000"/>
            <a:ext cx="8839200" cy="4838700"/>
          </a:xfrm>
          <a:prstGeom prst="rect">
            <a:avLst/>
          </a:prstGeom>
          <a:solidFill>
            <a:srgbClr val="000080"/>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s-AR" altLang="es-ES_tradnl"/>
              <a:t> HEMOGRAMA CON PLAQUETAS</a:t>
            </a:r>
          </a:p>
          <a:p>
            <a:pPr>
              <a:spcBef>
                <a:spcPct val="50000"/>
              </a:spcBef>
              <a:buFontTx/>
              <a:buChar char="•"/>
            </a:pPr>
            <a:r>
              <a:rPr lang="es-AR" altLang="es-ES_tradnl" dirty="0"/>
              <a:t> KPTT o APTT o TTPA</a:t>
            </a:r>
          </a:p>
          <a:p>
            <a:pPr>
              <a:spcBef>
                <a:spcPct val="50000"/>
              </a:spcBef>
              <a:buFontTx/>
              <a:buChar char="•"/>
            </a:pPr>
            <a:r>
              <a:rPr lang="es-AR" altLang="es-ES_tradnl" dirty="0"/>
              <a:t> TIEMPO DE PROTROMBINA O DE QUICK</a:t>
            </a:r>
          </a:p>
          <a:p>
            <a:pPr>
              <a:spcBef>
                <a:spcPct val="50000"/>
              </a:spcBef>
              <a:buFontTx/>
              <a:buChar char="•"/>
            </a:pPr>
            <a:r>
              <a:rPr lang="es-AR" altLang="es-ES_tradnl" dirty="0"/>
              <a:t> TIEMPO DE TROMBINA</a:t>
            </a:r>
          </a:p>
          <a:p>
            <a:pPr>
              <a:spcBef>
                <a:spcPct val="50000"/>
              </a:spcBef>
              <a:buFontTx/>
              <a:buChar char="•"/>
            </a:pPr>
            <a:r>
              <a:rPr lang="es-AR" altLang="es-ES_tradnl" dirty="0"/>
              <a:t> FIBRINOGENO</a:t>
            </a:r>
          </a:p>
          <a:p>
            <a:pPr>
              <a:spcBef>
                <a:spcPct val="50000"/>
              </a:spcBef>
              <a:buFontTx/>
              <a:buChar char="•"/>
            </a:pPr>
            <a:r>
              <a:rPr lang="es-AR" altLang="es-ES_tradnl" dirty="0"/>
              <a:t> SOLUBILIDAD DEL COAGULA CON </a:t>
            </a:r>
          </a:p>
          <a:p>
            <a:pPr>
              <a:spcBef>
                <a:spcPct val="50000"/>
              </a:spcBef>
            </a:pPr>
            <a:r>
              <a:rPr lang="es-AR" altLang="es-ES_tradnl" dirty="0"/>
              <a:t>UREA 5 MOLAR (F XIII)</a:t>
            </a:r>
          </a:p>
          <a:p>
            <a:pPr>
              <a:spcBef>
                <a:spcPct val="50000"/>
              </a:spcBef>
              <a:buFontTx/>
              <a:buChar char="•"/>
            </a:pPr>
            <a:r>
              <a:rPr lang="es-AR" altLang="es-ES_tradnl" dirty="0"/>
              <a:t> LISIS DE EUGLOBULINA</a:t>
            </a:r>
          </a:p>
          <a:p>
            <a:pPr>
              <a:spcBef>
                <a:spcPct val="50000"/>
              </a:spcBef>
              <a:buFontTx/>
              <a:buChar char="•"/>
            </a:pPr>
            <a:r>
              <a:rPr lang="es-AR" altLang="es-ES_tradnl" dirty="0"/>
              <a:t> LISIS DEL COAGULO</a:t>
            </a:r>
            <a:endParaRPr lang="es-ES" altLang="es-ES_tradnl" dirty="0"/>
          </a:p>
        </p:txBody>
      </p:sp>
      <p:sp>
        <p:nvSpPr>
          <p:cNvPr id="112644" name="AutoShape 4"/>
          <p:cNvSpPr>
            <a:spLocks/>
          </p:cNvSpPr>
          <p:nvPr/>
        </p:nvSpPr>
        <p:spPr bwMode="auto">
          <a:xfrm>
            <a:off x="6705600" y="1600200"/>
            <a:ext cx="533400" cy="3581400"/>
          </a:xfrm>
          <a:prstGeom prst="rightBrace">
            <a:avLst>
              <a:gd name="adj1" fmla="val 55952"/>
              <a:gd name="adj2" fmla="val 50000"/>
            </a:avLst>
          </a:prstGeom>
          <a:noFill/>
          <a:ln w="412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112645" name="AutoShape 5"/>
          <p:cNvSpPr>
            <a:spLocks/>
          </p:cNvSpPr>
          <p:nvPr/>
        </p:nvSpPr>
        <p:spPr bwMode="auto">
          <a:xfrm>
            <a:off x="4114800" y="5334000"/>
            <a:ext cx="76200" cy="914400"/>
          </a:xfrm>
          <a:prstGeom prst="rightBrace">
            <a:avLst>
              <a:gd name="adj1" fmla="val 100000"/>
              <a:gd name="adj2" fmla="val 50000"/>
            </a:avLst>
          </a:prstGeom>
          <a:noFill/>
          <a:ln w="412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112646" name="Rectangle 6"/>
          <p:cNvSpPr>
            <a:spLocks noChangeArrowheads="1"/>
          </p:cNvSpPr>
          <p:nvPr/>
        </p:nvSpPr>
        <p:spPr bwMode="auto">
          <a:xfrm>
            <a:off x="7239000" y="3124200"/>
            <a:ext cx="1676400" cy="5334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1600" b="1">
                <a:solidFill>
                  <a:srgbClr val="002060"/>
                </a:solidFill>
              </a:rPr>
              <a:t>COAGULACIÓN</a:t>
            </a:r>
            <a:endParaRPr lang="es-ES" altLang="es-ES_tradnl" sz="1600" b="1" dirty="0">
              <a:solidFill>
                <a:srgbClr val="002060"/>
              </a:solidFill>
            </a:endParaRPr>
          </a:p>
        </p:txBody>
      </p:sp>
      <p:sp>
        <p:nvSpPr>
          <p:cNvPr id="112647" name="Rectangle 7"/>
          <p:cNvSpPr>
            <a:spLocks noChangeArrowheads="1"/>
          </p:cNvSpPr>
          <p:nvPr/>
        </p:nvSpPr>
        <p:spPr bwMode="auto">
          <a:xfrm>
            <a:off x="4572000" y="5638800"/>
            <a:ext cx="1224136" cy="45449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1200" b="1">
                <a:solidFill>
                  <a:srgbClr val="002060"/>
                </a:solidFill>
              </a:rPr>
              <a:t>FIBRINOLISIS</a:t>
            </a:r>
            <a:endParaRPr lang="es-ES" altLang="es-ES_tradnl" sz="1200" b="1">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Object 2"/>
          <p:cNvPicPr>
            <a:picLocks noChangeAspect="1"/>
          </p:cNvPicPr>
          <p:nvPr/>
        </p:nvPicPr>
        <p:blipFill>
          <a:blip r:embed="rId3"/>
          <a:stretch>
            <a:fillRect/>
          </a:stretch>
        </p:blipFill>
        <p:spPr>
          <a:xfrm>
            <a:off x="220663" y="857250"/>
            <a:ext cx="8702675" cy="51435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Object 2"/>
          <p:cNvPicPr>
            <a:picLocks noChangeAspect="1"/>
          </p:cNvPicPr>
          <p:nvPr/>
        </p:nvPicPr>
        <p:blipFill>
          <a:blip r:embed="rId3"/>
          <a:stretch>
            <a:fillRect/>
          </a:stretch>
        </p:blipFill>
        <p:spPr>
          <a:xfrm>
            <a:off x="228600" y="457200"/>
            <a:ext cx="8763000" cy="60198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Object 2"/>
          <p:cNvPicPr>
            <a:picLocks noChangeAspect="1"/>
          </p:cNvPicPr>
          <p:nvPr/>
        </p:nvPicPr>
        <p:blipFill>
          <a:blip r:embed="rId3"/>
          <a:stretch>
            <a:fillRect/>
          </a:stretch>
        </p:blipFill>
        <p:spPr>
          <a:xfrm>
            <a:off x="152400" y="381000"/>
            <a:ext cx="8839200" cy="6096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idx="4294967295"/>
          </p:nvPr>
        </p:nvSpPr>
        <p:spPr>
          <a:xfrm>
            <a:off x="680244" y="-20032"/>
            <a:ext cx="7772400" cy="1143000"/>
          </a:xfrm>
        </p:spPr>
        <p:txBody>
          <a:bodyPr lIns="91440" tIns="45720" rIns="91440" bIns="45720"/>
          <a:lstStyle/>
          <a:p>
            <a:pPr>
              <a:defRPr/>
            </a:pPr>
            <a:r>
              <a:rPr lang="es-ES" kern="0" dirty="0">
                <a:solidFill>
                  <a:schemeClr val="tx1"/>
                </a:solidFill>
                <a:latin typeface="+mj-lt"/>
                <a:ea typeface="+mj-ea"/>
                <a:cs typeface="Arial" charset="0"/>
              </a:rPr>
              <a:t>Mecanismos de la hemostasia</a:t>
            </a:r>
          </a:p>
        </p:txBody>
      </p:sp>
      <p:sp>
        <p:nvSpPr>
          <p:cNvPr id="95235" name="Rectangle 3"/>
          <p:cNvSpPr>
            <a:spLocks noGrp="1" noRot="1" noChangeArrowheads="1"/>
          </p:cNvSpPr>
          <p:nvPr>
            <p:ph type="body" idx="4294967295"/>
          </p:nvPr>
        </p:nvSpPr>
        <p:spPr>
          <a:xfrm>
            <a:off x="172021" y="1268760"/>
            <a:ext cx="8788846" cy="5100290"/>
          </a:xfrm>
        </p:spPr>
        <p:txBody>
          <a:bodyPr/>
          <a:lstStyle/>
          <a:p>
            <a:pPr>
              <a:lnSpc>
                <a:spcPct val="80000"/>
              </a:lnSpc>
              <a:buClr>
                <a:schemeClr val="tx1"/>
              </a:buClr>
              <a:buFontTx/>
              <a:buNone/>
            </a:pPr>
            <a:r>
              <a:rPr lang="es-ES" altLang="es-ES_tradnl" sz="2200" dirty="0">
                <a:effectLst>
                  <a:outerShdw blurRad="38100" dist="38100" dir="2700000" algn="tl">
                    <a:srgbClr val="000000"/>
                  </a:outerShdw>
                </a:effectLst>
              </a:rPr>
              <a:t>1.- </a:t>
            </a:r>
            <a:r>
              <a:rPr lang="es-ES" altLang="es-ES_tradnl" sz="2200" dirty="0">
                <a:solidFill>
                  <a:schemeClr val="hlink"/>
                </a:solidFill>
                <a:effectLst>
                  <a:outerShdw blurRad="38100" dist="38100" dir="2700000" algn="tl">
                    <a:srgbClr val="000000"/>
                  </a:outerShdw>
                </a:effectLst>
              </a:rPr>
              <a:t>La vasoconstricción</a:t>
            </a:r>
            <a:r>
              <a:rPr lang="es-ES" altLang="es-ES_tradnl" sz="2200" dirty="0">
                <a:effectLst>
                  <a:outerShdw blurRad="38100" dist="38100" dir="2700000" algn="tl">
                    <a:srgbClr val="000000"/>
                  </a:outerShdw>
                </a:effectLst>
              </a:rPr>
              <a:t> capilar que reduce la perdida de la sangre y disminuye el flujo sanguíneo por el sitio de la lesión.</a:t>
            </a:r>
          </a:p>
          <a:p>
            <a:pPr>
              <a:lnSpc>
                <a:spcPct val="80000"/>
              </a:lnSpc>
              <a:buClr>
                <a:schemeClr val="tx1"/>
              </a:buClr>
              <a:buFontTx/>
              <a:buNone/>
            </a:pPr>
            <a:endParaRPr lang="es-ES" altLang="es-ES_tradnl" sz="2200" dirty="0">
              <a:effectLst>
                <a:outerShdw blurRad="38100" dist="38100" dir="2700000" algn="tl">
                  <a:srgbClr val="000000"/>
                </a:outerShdw>
              </a:effectLst>
            </a:endParaRPr>
          </a:p>
          <a:p>
            <a:pPr>
              <a:lnSpc>
                <a:spcPct val="80000"/>
              </a:lnSpc>
              <a:buClr>
                <a:schemeClr val="tx1"/>
              </a:buClr>
              <a:buFontTx/>
              <a:buNone/>
            </a:pPr>
            <a:r>
              <a:rPr lang="es-ES" altLang="es-ES_tradnl" sz="2200" dirty="0">
                <a:effectLst>
                  <a:outerShdw blurRad="38100" dist="38100" dir="2700000" algn="tl">
                    <a:srgbClr val="000000"/>
                  </a:outerShdw>
                </a:effectLst>
              </a:rPr>
              <a:t>2.- </a:t>
            </a:r>
            <a:r>
              <a:rPr lang="es-ES" altLang="es-ES_tradnl" sz="2200" dirty="0">
                <a:solidFill>
                  <a:schemeClr val="hlink"/>
                </a:solidFill>
                <a:effectLst>
                  <a:outerShdw blurRad="38100" dist="38100" dir="2700000" algn="tl">
                    <a:srgbClr val="000000"/>
                  </a:outerShdw>
                </a:effectLst>
              </a:rPr>
              <a:t>La aglomeración</a:t>
            </a:r>
            <a:r>
              <a:rPr lang="es-ES" altLang="es-ES_tradnl" sz="2200" dirty="0">
                <a:effectLst>
                  <a:outerShdw blurRad="38100" dist="38100" dir="2700000" algn="tl">
                    <a:srgbClr val="000000"/>
                  </a:outerShdw>
                </a:effectLst>
              </a:rPr>
              <a:t> (adhesión y agregación) de plaquetas en la pared del vaso lesionado, que constituye la </a:t>
            </a:r>
            <a:r>
              <a:rPr lang="es-ES" altLang="es-ES_tradnl" sz="2200" u="sng" dirty="0">
                <a:solidFill>
                  <a:schemeClr val="hlink"/>
                </a:solidFill>
                <a:effectLst>
                  <a:outerShdw blurRad="38100" dist="38100" dir="2700000" algn="tl">
                    <a:srgbClr val="000000"/>
                  </a:outerShdw>
                </a:effectLst>
              </a:rPr>
              <a:t>hemostasia primaria</a:t>
            </a:r>
            <a:r>
              <a:rPr lang="es-ES" altLang="es-ES_tradnl" sz="2200" dirty="0">
                <a:solidFill>
                  <a:schemeClr val="hlink"/>
                </a:solidFill>
                <a:effectLst>
                  <a:outerShdw blurRad="38100" dist="38100" dir="2700000" algn="tl">
                    <a:srgbClr val="000000"/>
                  </a:outerShdw>
                </a:effectLst>
              </a:rPr>
              <a:t>.</a:t>
            </a:r>
          </a:p>
          <a:p>
            <a:pPr>
              <a:lnSpc>
                <a:spcPct val="80000"/>
              </a:lnSpc>
              <a:buClr>
                <a:schemeClr val="tx1"/>
              </a:buClr>
              <a:buFontTx/>
              <a:buNone/>
            </a:pPr>
            <a:endParaRPr lang="es-ES" altLang="es-ES_tradnl" sz="2200" dirty="0">
              <a:solidFill>
                <a:schemeClr val="hlink"/>
              </a:solidFill>
              <a:effectLst>
                <a:outerShdw blurRad="38100" dist="38100" dir="2700000" algn="tl">
                  <a:srgbClr val="000000"/>
                </a:outerShdw>
              </a:effectLst>
            </a:endParaRPr>
          </a:p>
          <a:p>
            <a:pPr>
              <a:lnSpc>
                <a:spcPct val="80000"/>
              </a:lnSpc>
              <a:buClr>
                <a:schemeClr val="tx1"/>
              </a:buClr>
              <a:buFontTx/>
              <a:buNone/>
            </a:pPr>
            <a:r>
              <a:rPr lang="es-ES" altLang="es-ES_tradnl" sz="2200" dirty="0">
                <a:effectLst>
                  <a:outerShdw blurRad="38100" dist="38100" dir="2700000" algn="tl">
                    <a:srgbClr val="000000"/>
                  </a:outerShdw>
                </a:effectLst>
              </a:rPr>
              <a:t>3.- </a:t>
            </a:r>
            <a:r>
              <a:rPr lang="es-ES" altLang="es-ES_tradnl" sz="2200" dirty="0">
                <a:solidFill>
                  <a:schemeClr val="hlink"/>
                </a:solidFill>
                <a:effectLst>
                  <a:outerShdw blurRad="38100" dist="38100" dir="2700000" algn="tl">
                    <a:srgbClr val="000000"/>
                  </a:outerShdw>
                </a:effectLst>
              </a:rPr>
              <a:t>La activación de los factores</a:t>
            </a:r>
            <a:r>
              <a:rPr lang="es-ES" altLang="es-ES_tradnl" sz="2200" dirty="0">
                <a:effectLst>
                  <a:outerShdw blurRad="38100" dist="38100" dir="2700000" algn="tl">
                    <a:srgbClr val="000000"/>
                  </a:outerShdw>
                </a:effectLst>
              </a:rPr>
              <a:t> de la coagulación que provoca la formación de una red estable de fibrina sobre el trombo plaquetario o </a:t>
            </a:r>
            <a:r>
              <a:rPr lang="es-ES" altLang="es-ES_tradnl" sz="2200" u="sng" dirty="0">
                <a:solidFill>
                  <a:schemeClr val="hlink"/>
                </a:solidFill>
                <a:effectLst>
                  <a:outerShdw blurRad="38100" dist="38100" dir="2700000" algn="tl">
                    <a:srgbClr val="000000"/>
                  </a:outerShdw>
                </a:effectLst>
              </a:rPr>
              <a:t>hemostasia secundaria</a:t>
            </a:r>
            <a:r>
              <a:rPr lang="es-ES" altLang="es-ES_tradnl" sz="2200" dirty="0">
                <a:solidFill>
                  <a:schemeClr val="hlink"/>
                </a:solidFill>
                <a:effectLst>
                  <a:outerShdw blurRad="38100" dist="38100" dir="2700000" algn="tl">
                    <a:srgbClr val="000000"/>
                  </a:outerShdw>
                </a:effectLst>
              </a:rPr>
              <a:t>.</a:t>
            </a:r>
          </a:p>
          <a:p>
            <a:pPr>
              <a:lnSpc>
                <a:spcPct val="80000"/>
              </a:lnSpc>
              <a:buClr>
                <a:schemeClr val="tx1"/>
              </a:buClr>
              <a:buFontTx/>
              <a:buNone/>
            </a:pPr>
            <a:endParaRPr lang="es-ES" altLang="es-ES_tradnl" sz="2200" dirty="0">
              <a:solidFill>
                <a:schemeClr val="hlink"/>
              </a:solidFill>
              <a:effectLst>
                <a:outerShdw blurRad="38100" dist="38100" dir="2700000" algn="tl">
                  <a:srgbClr val="000000"/>
                </a:outerShdw>
              </a:effectLst>
            </a:endParaRPr>
          </a:p>
          <a:p>
            <a:pPr>
              <a:lnSpc>
                <a:spcPct val="80000"/>
              </a:lnSpc>
              <a:buClr>
                <a:schemeClr val="tx1"/>
              </a:buClr>
              <a:buFontTx/>
              <a:buNone/>
            </a:pPr>
            <a:r>
              <a:rPr lang="es-ES" altLang="es-ES_tradnl" sz="2200" dirty="0">
                <a:effectLst>
                  <a:outerShdw blurRad="38100" dist="38100" dir="2700000" algn="tl">
                    <a:srgbClr val="000000"/>
                  </a:outerShdw>
                </a:effectLst>
              </a:rPr>
              <a:t>4.- </a:t>
            </a:r>
            <a:r>
              <a:rPr lang="es-ES_tradnl" altLang="es-ES_tradnl" sz="2400" dirty="0" err="1">
                <a:solidFill>
                  <a:srgbClr val="FF0000"/>
                </a:solidFill>
              </a:rPr>
              <a:t>Fibrinolisis</a:t>
            </a:r>
            <a:r>
              <a:rPr lang="es-ES_tradnl" altLang="es-ES_tradnl" sz="2400" dirty="0">
                <a:solidFill>
                  <a:srgbClr val="FF0000"/>
                </a:solidFill>
              </a:rPr>
              <a:t>.</a:t>
            </a:r>
            <a:endParaRPr lang="es-ES" altLang="es-ES_tradnl" sz="2200" dirty="0">
              <a:solidFill>
                <a:srgbClr val="FF0000"/>
              </a:solidFill>
            </a:endParaRPr>
          </a:p>
          <a:p>
            <a:pPr>
              <a:lnSpc>
                <a:spcPct val="80000"/>
              </a:lnSpc>
              <a:buClr>
                <a:schemeClr val="tx1"/>
              </a:buClr>
              <a:buFontTx/>
              <a:buNone/>
            </a:pPr>
            <a:endParaRPr lang="es-ES" altLang="es-ES_tradnl" sz="2400" dirty="0" smtClean="0">
              <a:solidFill>
                <a:schemeClr val="hlink"/>
              </a:solidFill>
              <a:effectLst>
                <a:outerShdw blurRad="38100" dist="38100" dir="2700000" algn="tl">
                  <a:srgbClr val="000000"/>
                </a:outerShdw>
              </a:effectLst>
            </a:endParaRPr>
          </a:p>
          <a:p>
            <a:pPr>
              <a:lnSpc>
                <a:spcPct val="80000"/>
              </a:lnSpc>
              <a:buClr>
                <a:schemeClr val="tx1"/>
              </a:buClr>
              <a:buFontTx/>
              <a:buNone/>
            </a:pPr>
            <a:r>
              <a:rPr lang="es-ES" altLang="es-ES_tradnl" sz="2400" dirty="0" smtClean="0">
                <a:solidFill>
                  <a:schemeClr val="hlink"/>
                </a:solidFill>
                <a:effectLst>
                  <a:outerShdw blurRad="38100" dist="38100" dir="2700000" algn="tl">
                    <a:srgbClr val="000000"/>
                  </a:outerShdw>
                </a:effectLst>
              </a:rPr>
              <a:t>* </a:t>
            </a:r>
            <a:r>
              <a:rPr lang="es-ES" altLang="es-ES_tradnl" sz="2400" dirty="0">
                <a:solidFill>
                  <a:schemeClr val="hlink"/>
                </a:solidFill>
                <a:effectLst>
                  <a:outerShdw blurRad="38100" dist="38100" dir="2700000" algn="tl">
                    <a:srgbClr val="000000"/>
                  </a:outerShdw>
                </a:effectLst>
              </a:rPr>
              <a:t>Es importante señalar que los vasos de menor calibre (capilares venosos y </a:t>
            </a:r>
            <a:r>
              <a:rPr lang="es-ES" altLang="es-ES_tradnl" sz="2400" dirty="0" smtClean="0">
                <a:solidFill>
                  <a:schemeClr val="hlink"/>
                </a:solidFill>
                <a:effectLst>
                  <a:outerShdw blurRad="38100" dist="38100" dir="2700000" algn="tl">
                    <a:srgbClr val="000000"/>
                  </a:outerShdw>
                </a:effectLst>
              </a:rPr>
              <a:t>arteriales) sellan </a:t>
            </a:r>
            <a:r>
              <a:rPr lang="es-ES" altLang="es-ES_tradnl" sz="2400" dirty="0">
                <a:solidFill>
                  <a:schemeClr val="hlink"/>
                </a:solidFill>
                <a:effectLst>
                  <a:outerShdw blurRad="38100" dist="38100" dir="2700000" algn="tl">
                    <a:srgbClr val="000000"/>
                  </a:outerShdw>
                </a:effectLst>
              </a:rPr>
              <a:t>por vasoconstricción. Los de mediano calibre requieren de </a:t>
            </a:r>
            <a:r>
              <a:rPr lang="es-ES" altLang="es-ES_tradnl" sz="2400" dirty="0" smtClean="0">
                <a:solidFill>
                  <a:schemeClr val="hlink"/>
                </a:solidFill>
                <a:effectLst>
                  <a:outerShdw blurRad="38100" dist="38100" dir="2700000" algn="tl">
                    <a:srgbClr val="000000"/>
                  </a:outerShdw>
                </a:effectLst>
              </a:rPr>
              <a:t>mecanismo hemostático </a:t>
            </a:r>
            <a:r>
              <a:rPr lang="es-ES" altLang="es-ES_tradnl" sz="2400" dirty="0">
                <a:solidFill>
                  <a:schemeClr val="hlink"/>
                </a:solidFill>
                <a:effectLst>
                  <a:outerShdw blurRad="38100" dist="38100" dir="2700000" algn="tl">
                    <a:srgbClr val="000000"/>
                  </a:outerShdw>
                </a:effectLst>
              </a:rPr>
              <a:t>y los de gran calibre necesitan de la sutura.</a:t>
            </a:r>
          </a:p>
          <a:p>
            <a:pPr>
              <a:lnSpc>
                <a:spcPct val="80000"/>
              </a:lnSpc>
              <a:buClr>
                <a:schemeClr val="tx1"/>
              </a:buClr>
              <a:buFontTx/>
              <a:buNone/>
            </a:pPr>
            <a:endParaRPr lang="es-ES" altLang="es-ES_tradnl" sz="2400" dirty="0">
              <a:solidFill>
                <a:schemeClr val="hlink"/>
              </a:solidFill>
              <a:effectLst>
                <a:outerShdw blurRad="38100" dist="38100" dir="2700000" algn="tl">
                  <a:srgbClr val="000000"/>
                </a:outerShdw>
              </a:effectLst>
            </a:endParaRPr>
          </a:p>
          <a:p>
            <a:pPr>
              <a:lnSpc>
                <a:spcPct val="80000"/>
              </a:lnSpc>
            </a:pPr>
            <a:endParaRPr lang="es-ES" altLang="es-ES_tradnl" sz="2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Object 2"/>
          <p:cNvPicPr>
            <a:picLocks noChangeAspect="1"/>
          </p:cNvPicPr>
          <p:nvPr/>
        </p:nvPicPr>
        <p:blipFill>
          <a:blip r:embed="rId3"/>
          <a:stretch>
            <a:fillRect/>
          </a:stretch>
        </p:blipFill>
        <p:spPr>
          <a:xfrm>
            <a:off x="274638" y="304800"/>
            <a:ext cx="8596312" cy="6248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Object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Flecha izquierda, derecha y arriba"/>
          <p:cNvSpPr/>
          <p:nvPr/>
        </p:nvSpPr>
        <p:spPr bwMode="auto">
          <a:xfrm rot="10800000">
            <a:off x="2214563" y="1143000"/>
            <a:ext cx="4714875" cy="3286125"/>
          </a:xfrm>
          <a:prstGeom prst="leftRightUpArrow">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defRPr/>
            </a:pPr>
            <a:endParaRPr lang="es-ES" b="1">
              <a:latin typeface="Tahoma" pitchFamily="34" charset="0"/>
              <a:ea typeface="+mn-ea"/>
              <a:cs typeface="Tahoma" pitchFamily="34" charset="0"/>
            </a:endParaRPr>
          </a:p>
        </p:txBody>
      </p:sp>
      <p:sp>
        <p:nvSpPr>
          <p:cNvPr id="206851" name="2 CuadroTexto"/>
          <p:cNvSpPr txBox="1">
            <a:spLocks noChangeArrowheads="1"/>
          </p:cNvSpPr>
          <p:nvPr/>
        </p:nvSpPr>
        <p:spPr bwMode="auto">
          <a:xfrm>
            <a:off x="755650" y="188913"/>
            <a:ext cx="7610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fontAlgn="base">
              <a:spcBef>
                <a:spcPct val="0"/>
              </a:spcBef>
              <a:spcAft>
                <a:spcPct val="0"/>
              </a:spcAft>
              <a:defRPr sz="2400">
                <a:solidFill>
                  <a:schemeClr val="tx1"/>
                </a:solidFill>
                <a:latin typeface="Times New Roman" charset="0"/>
                <a:ea typeface="Times New Roman" charset="0"/>
                <a:cs typeface="Times New Roman" charset="0"/>
              </a:defRPr>
            </a:lvl6pPr>
            <a:lvl7pPr marL="2971800" indent="-228600" fontAlgn="base">
              <a:spcBef>
                <a:spcPct val="0"/>
              </a:spcBef>
              <a:spcAft>
                <a:spcPct val="0"/>
              </a:spcAft>
              <a:defRPr sz="2400">
                <a:solidFill>
                  <a:schemeClr val="tx1"/>
                </a:solidFill>
                <a:latin typeface="Times New Roman" charset="0"/>
                <a:ea typeface="Times New Roman" charset="0"/>
                <a:cs typeface="Times New Roman" charset="0"/>
              </a:defRPr>
            </a:lvl7pPr>
            <a:lvl8pPr marL="3429000" indent="-228600" fontAlgn="base">
              <a:spcBef>
                <a:spcPct val="0"/>
              </a:spcBef>
              <a:spcAft>
                <a:spcPct val="0"/>
              </a:spcAft>
              <a:defRPr sz="2400">
                <a:solidFill>
                  <a:schemeClr val="tx1"/>
                </a:solidFill>
                <a:latin typeface="Times New Roman" charset="0"/>
                <a:ea typeface="Times New Roman" charset="0"/>
                <a:cs typeface="Times New Roman" charset="0"/>
              </a:defRPr>
            </a:lvl8pPr>
            <a:lvl9pPr marL="3886200" indent="-228600" fontAlgn="base">
              <a:spcBef>
                <a:spcPct val="0"/>
              </a:spcBef>
              <a:spcAft>
                <a:spcPct val="0"/>
              </a:spcAft>
              <a:defRPr sz="2400">
                <a:solidFill>
                  <a:schemeClr val="tx1"/>
                </a:solidFill>
                <a:latin typeface="Times New Roman" charset="0"/>
                <a:ea typeface="Times New Roman" charset="0"/>
                <a:cs typeface="Times New Roman" charset="0"/>
              </a:defRPr>
            </a:lvl9pPr>
          </a:lstStyle>
          <a:p>
            <a:r>
              <a:rPr lang="es-ES" altLang="es-ES_tradnl" b="1">
                <a:solidFill>
                  <a:srgbClr val="FFFF00"/>
                </a:solidFill>
                <a:latin typeface="Tahoma" charset="0"/>
                <a:ea typeface="Tahoma" charset="0"/>
                <a:cs typeface="Tahoma" charset="0"/>
              </a:rPr>
              <a:t>Descripción clásica del sistema de coagulación</a:t>
            </a:r>
          </a:p>
          <a:p>
            <a:r>
              <a:rPr lang="es-ES" altLang="es-ES_tradnl" b="1">
                <a:solidFill>
                  <a:srgbClr val="FFFF00"/>
                </a:solidFill>
                <a:latin typeface="Tahoma" charset="0"/>
                <a:ea typeface="Tahoma" charset="0"/>
                <a:cs typeface="Tahoma" charset="0"/>
              </a:rPr>
              <a:t>De acuerdo a los test de coagulación “in vitro” </a:t>
            </a:r>
          </a:p>
        </p:txBody>
      </p:sp>
      <p:sp>
        <p:nvSpPr>
          <p:cNvPr id="206852" name="4 CuadroTexto"/>
          <p:cNvSpPr txBox="1">
            <a:spLocks noChangeArrowheads="1"/>
          </p:cNvSpPr>
          <p:nvPr/>
        </p:nvSpPr>
        <p:spPr bwMode="auto">
          <a:xfrm>
            <a:off x="0" y="1214438"/>
            <a:ext cx="2143125" cy="3140075"/>
          </a:xfrm>
          <a:prstGeom prst="rect">
            <a:avLst/>
          </a:prstGeom>
          <a:solidFill>
            <a:srgbClr val="B216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fontAlgn="base">
              <a:spcBef>
                <a:spcPct val="0"/>
              </a:spcBef>
              <a:spcAft>
                <a:spcPct val="0"/>
              </a:spcAft>
              <a:defRPr sz="2400">
                <a:solidFill>
                  <a:schemeClr val="tx1"/>
                </a:solidFill>
                <a:latin typeface="Times New Roman" charset="0"/>
                <a:ea typeface="Times New Roman" charset="0"/>
                <a:cs typeface="Times New Roman" charset="0"/>
              </a:defRPr>
            </a:lvl6pPr>
            <a:lvl7pPr marL="2971800" indent="-228600" fontAlgn="base">
              <a:spcBef>
                <a:spcPct val="0"/>
              </a:spcBef>
              <a:spcAft>
                <a:spcPct val="0"/>
              </a:spcAft>
              <a:defRPr sz="2400">
                <a:solidFill>
                  <a:schemeClr val="tx1"/>
                </a:solidFill>
                <a:latin typeface="Times New Roman" charset="0"/>
                <a:ea typeface="Times New Roman" charset="0"/>
                <a:cs typeface="Times New Roman" charset="0"/>
              </a:defRPr>
            </a:lvl7pPr>
            <a:lvl8pPr marL="3429000" indent="-228600" fontAlgn="base">
              <a:spcBef>
                <a:spcPct val="0"/>
              </a:spcBef>
              <a:spcAft>
                <a:spcPct val="0"/>
              </a:spcAft>
              <a:defRPr sz="2400">
                <a:solidFill>
                  <a:schemeClr val="tx1"/>
                </a:solidFill>
                <a:latin typeface="Times New Roman" charset="0"/>
                <a:ea typeface="Times New Roman" charset="0"/>
                <a:cs typeface="Times New Roman" charset="0"/>
              </a:defRPr>
            </a:lvl8pPr>
            <a:lvl9pPr marL="3886200" indent="-228600" fontAlgn="base">
              <a:spcBef>
                <a:spcPct val="0"/>
              </a:spcBef>
              <a:spcAft>
                <a:spcPct val="0"/>
              </a:spcAft>
              <a:defRPr sz="2400">
                <a:solidFill>
                  <a:schemeClr val="tx1"/>
                </a:solidFill>
                <a:latin typeface="Times New Roman" charset="0"/>
                <a:ea typeface="Times New Roman" charset="0"/>
                <a:cs typeface="Times New Roman" charset="0"/>
              </a:defRPr>
            </a:lvl9pPr>
          </a:lstStyle>
          <a:p>
            <a:r>
              <a:rPr lang="es-ES" altLang="es-ES_tradnl" sz="2200" b="1">
                <a:solidFill>
                  <a:schemeClr val="bg1"/>
                </a:solidFill>
                <a:latin typeface="Tahoma" charset="0"/>
                <a:ea typeface="Tahoma" charset="0"/>
                <a:cs typeface="Tahoma" charset="0"/>
              </a:rPr>
              <a:t>Vía intrínseca iniciada por la activación de la fase de contacto, PK, QAPM y  Factor XII</a:t>
            </a:r>
          </a:p>
          <a:p>
            <a:endParaRPr lang="es-ES" altLang="es-ES_tradnl" sz="2200" b="1">
              <a:solidFill>
                <a:schemeClr val="bg1"/>
              </a:solidFill>
              <a:latin typeface="Tahoma" charset="0"/>
              <a:ea typeface="Tahoma" charset="0"/>
              <a:cs typeface="Tahoma" charset="0"/>
            </a:endParaRPr>
          </a:p>
          <a:p>
            <a:pPr algn="ctr"/>
            <a:r>
              <a:rPr lang="es-ES" altLang="es-ES_tradnl" sz="2200" b="1">
                <a:latin typeface="Tahoma" charset="0"/>
                <a:ea typeface="Tahoma" charset="0"/>
                <a:cs typeface="Tahoma" charset="0"/>
              </a:rPr>
              <a:t>APTT</a:t>
            </a:r>
          </a:p>
        </p:txBody>
      </p:sp>
      <p:sp>
        <p:nvSpPr>
          <p:cNvPr id="6" name="5 CuadroTexto"/>
          <p:cNvSpPr txBox="1"/>
          <p:nvPr/>
        </p:nvSpPr>
        <p:spPr>
          <a:xfrm>
            <a:off x="7000875" y="1214438"/>
            <a:ext cx="2035621" cy="3477875"/>
          </a:xfrm>
          <a:prstGeom prst="rect">
            <a:avLst/>
          </a:prstGeom>
          <a:solidFill>
            <a:schemeClr val="accent1">
              <a:lumMod val="60000"/>
              <a:lumOff val="40000"/>
            </a:schemeClr>
          </a:solidFill>
        </p:spPr>
        <p:txBody>
          <a:bodyPr wrap="square">
            <a:spAutoFit/>
          </a:bodyPr>
          <a:lstStyle/>
          <a:p>
            <a:pPr>
              <a:defRPr/>
            </a:pPr>
            <a:r>
              <a:rPr lang="es-ES" sz="2200" b="1" dirty="0">
                <a:latin typeface="Tahoma" pitchFamily="34" charset="0"/>
                <a:ea typeface="+mn-ea"/>
                <a:cs typeface="Tahoma" pitchFamily="34" charset="0"/>
              </a:rPr>
              <a:t>Vía extrínseca iniciada por la activación de factor  VII a través del factor tisular</a:t>
            </a:r>
          </a:p>
          <a:p>
            <a:pPr>
              <a:defRPr/>
            </a:pPr>
            <a:endParaRPr lang="es-ES" sz="2200" b="1" dirty="0">
              <a:latin typeface="Tahoma" pitchFamily="34" charset="0"/>
              <a:ea typeface="+mn-ea"/>
              <a:cs typeface="Tahoma" pitchFamily="34" charset="0"/>
            </a:endParaRPr>
          </a:p>
          <a:p>
            <a:pPr algn="ctr">
              <a:defRPr/>
            </a:pPr>
            <a:r>
              <a:rPr lang="es-ES" sz="2200" b="1" dirty="0">
                <a:latin typeface="Tahoma" pitchFamily="34" charset="0"/>
                <a:ea typeface="+mn-ea"/>
                <a:cs typeface="Tahoma" pitchFamily="34" charset="0"/>
              </a:rPr>
              <a:t>TP</a:t>
            </a:r>
          </a:p>
        </p:txBody>
      </p:sp>
      <p:sp>
        <p:nvSpPr>
          <p:cNvPr id="206854" name="6 CuadroTexto"/>
          <p:cNvSpPr txBox="1">
            <a:spLocks noChangeArrowheads="1"/>
          </p:cNvSpPr>
          <p:nvPr/>
        </p:nvSpPr>
        <p:spPr bwMode="auto">
          <a:xfrm>
            <a:off x="1500188" y="4572000"/>
            <a:ext cx="6143625" cy="15700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fontAlgn="base">
              <a:spcBef>
                <a:spcPct val="0"/>
              </a:spcBef>
              <a:spcAft>
                <a:spcPct val="0"/>
              </a:spcAft>
              <a:defRPr sz="2400">
                <a:solidFill>
                  <a:schemeClr val="tx1"/>
                </a:solidFill>
                <a:latin typeface="Times New Roman" charset="0"/>
                <a:ea typeface="Times New Roman" charset="0"/>
                <a:cs typeface="Times New Roman" charset="0"/>
              </a:defRPr>
            </a:lvl6pPr>
            <a:lvl7pPr marL="2971800" indent="-228600" fontAlgn="base">
              <a:spcBef>
                <a:spcPct val="0"/>
              </a:spcBef>
              <a:spcAft>
                <a:spcPct val="0"/>
              </a:spcAft>
              <a:defRPr sz="2400">
                <a:solidFill>
                  <a:schemeClr val="tx1"/>
                </a:solidFill>
                <a:latin typeface="Times New Roman" charset="0"/>
                <a:ea typeface="Times New Roman" charset="0"/>
                <a:cs typeface="Times New Roman" charset="0"/>
              </a:defRPr>
            </a:lvl7pPr>
            <a:lvl8pPr marL="3429000" indent="-228600" fontAlgn="base">
              <a:spcBef>
                <a:spcPct val="0"/>
              </a:spcBef>
              <a:spcAft>
                <a:spcPct val="0"/>
              </a:spcAft>
              <a:defRPr sz="2400">
                <a:solidFill>
                  <a:schemeClr val="tx1"/>
                </a:solidFill>
                <a:latin typeface="Times New Roman" charset="0"/>
                <a:ea typeface="Times New Roman" charset="0"/>
                <a:cs typeface="Times New Roman" charset="0"/>
              </a:defRPr>
            </a:lvl8pPr>
            <a:lvl9pPr marL="3886200" indent="-228600" fontAlgn="base">
              <a:spcBef>
                <a:spcPct val="0"/>
              </a:spcBef>
              <a:spcAft>
                <a:spcPct val="0"/>
              </a:spcAft>
              <a:defRPr sz="2400">
                <a:solidFill>
                  <a:schemeClr val="tx1"/>
                </a:solidFill>
                <a:latin typeface="Times New Roman" charset="0"/>
                <a:ea typeface="Times New Roman" charset="0"/>
                <a:cs typeface="Times New Roman" charset="0"/>
              </a:defRPr>
            </a:lvl9pPr>
          </a:lstStyle>
          <a:p>
            <a:r>
              <a:rPr lang="es-ES" altLang="es-ES_tradnl" b="1">
                <a:solidFill>
                  <a:schemeClr val="bg1"/>
                </a:solidFill>
                <a:latin typeface="Tahoma" charset="0"/>
                <a:ea typeface="Tahoma" charset="0"/>
                <a:cs typeface="Tahoma" charset="0"/>
              </a:rPr>
              <a:t>Vía final común Factores X, V y II, que lleva a la generación de trombina y posterior formación de fibrina</a:t>
            </a:r>
          </a:p>
          <a:p>
            <a:pPr algn="ctr"/>
            <a:r>
              <a:rPr lang="es-ES" altLang="es-ES_tradnl" b="1">
                <a:solidFill>
                  <a:srgbClr val="FFFF00"/>
                </a:solidFill>
                <a:latin typeface="Tahoma" charset="0"/>
                <a:ea typeface="Tahoma" charset="0"/>
                <a:cs typeface="Tahoma" charset="0"/>
              </a:rPr>
              <a:t>TP y APTT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627499" y="-74402"/>
            <a:ext cx="3784600" cy="1605366"/>
          </a:xfrm>
          <a:prstGeom prst="rect">
            <a:avLst/>
          </a:prstGeom>
        </p:spPr>
      </p:pic>
      <p:sp>
        <p:nvSpPr>
          <p:cNvPr id="6" name="Text Box 2"/>
          <p:cNvSpPr txBox="1">
            <a:spLocks noChangeArrowheads="1"/>
          </p:cNvSpPr>
          <p:nvPr/>
        </p:nvSpPr>
        <p:spPr bwMode="auto">
          <a:xfrm>
            <a:off x="6660232" y="676445"/>
            <a:ext cx="2292350" cy="457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altLang="es-ES_tradnl" sz="2400" b="1" dirty="0">
                <a:solidFill>
                  <a:srgbClr val="00FF00"/>
                </a:solidFill>
              </a:rPr>
              <a:t>Injuria vascular</a:t>
            </a:r>
          </a:p>
        </p:txBody>
      </p:sp>
      <p:sp>
        <p:nvSpPr>
          <p:cNvPr id="7" name="CuadroTexto 6"/>
          <p:cNvSpPr txBox="1"/>
          <p:nvPr/>
        </p:nvSpPr>
        <p:spPr>
          <a:xfrm>
            <a:off x="251169" y="800100"/>
            <a:ext cx="2335729" cy="461665"/>
          </a:xfrm>
          <a:prstGeom prst="rect">
            <a:avLst/>
          </a:prstGeom>
          <a:noFill/>
        </p:spPr>
        <p:txBody>
          <a:bodyPr wrap="square" rtlCol="0">
            <a:spAutoFit/>
          </a:bodyPr>
          <a:lstStyle/>
          <a:p>
            <a:r>
              <a:rPr lang="es-ES_tradnl" sz="1200" dirty="0" smtClean="0"/>
              <a:t>Fase de contacto a </a:t>
            </a:r>
            <a:r>
              <a:rPr lang="es-ES_tradnl" sz="1200" dirty="0" err="1" smtClean="0"/>
              <a:t>travez</a:t>
            </a:r>
            <a:r>
              <a:rPr lang="es-ES_tradnl" sz="1200" dirty="0" smtClean="0"/>
              <a:t> de cargas </a:t>
            </a:r>
          </a:p>
          <a:p>
            <a:r>
              <a:rPr lang="es-ES_tradnl" sz="1200" dirty="0" smtClean="0"/>
              <a:t>negativas de la matriz extracelular</a:t>
            </a:r>
            <a:endParaRPr lang="es-ES_tradnl" sz="1200" dirty="0"/>
          </a:p>
        </p:txBody>
      </p:sp>
      <p:sp>
        <p:nvSpPr>
          <p:cNvPr id="8" name="Elipse 7"/>
          <p:cNvSpPr/>
          <p:nvPr/>
        </p:nvSpPr>
        <p:spPr bwMode="auto">
          <a:xfrm>
            <a:off x="375777"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9" name="Elipse 8"/>
          <p:cNvSpPr/>
          <p:nvPr/>
        </p:nvSpPr>
        <p:spPr bwMode="auto">
          <a:xfrm>
            <a:off x="1007604"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10" name="Elipse 9"/>
          <p:cNvSpPr/>
          <p:nvPr/>
        </p:nvSpPr>
        <p:spPr bwMode="auto">
          <a:xfrm>
            <a:off x="1639431" y="1361893"/>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11" name="Rectángulo 10"/>
          <p:cNvSpPr/>
          <p:nvPr/>
        </p:nvSpPr>
        <p:spPr bwMode="auto">
          <a:xfrm>
            <a:off x="343287" y="1844824"/>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PK</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2" name="Rectángulo 11"/>
          <p:cNvSpPr/>
          <p:nvPr/>
        </p:nvSpPr>
        <p:spPr bwMode="auto">
          <a:xfrm>
            <a:off x="1751439" y="1881956"/>
            <a:ext cx="37628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K</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3" name="Rectángulo 12"/>
          <p:cNvSpPr/>
          <p:nvPr/>
        </p:nvSpPr>
        <p:spPr bwMode="auto">
          <a:xfrm>
            <a:off x="982588" y="1668779"/>
            <a:ext cx="9971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smtClean="0"/>
              <a:t>QAPM</a:t>
            </a:r>
            <a:endParaRPr kumimoji="0" lang="es-ES_tradnl" sz="1600" b="0" i="0" u="none" strike="noStrike" cap="none" normalizeH="0" baseline="0">
              <a:ln>
                <a:noFill/>
              </a:ln>
              <a:solidFill>
                <a:schemeClr val="tx1"/>
              </a:solidFill>
              <a:effectLst/>
            </a:endParaRPr>
          </a:p>
        </p:txBody>
      </p:sp>
      <p:sp>
        <p:nvSpPr>
          <p:cNvPr id="15" name="Rectángulo 14"/>
          <p:cNvSpPr/>
          <p:nvPr/>
        </p:nvSpPr>
        <p:spPr bwMode="auto">
          <a:xfrm>
            <a:off x="725549" y="2357467"/>
            <a:ext cx="669199"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7" name="Rectángulo 16"/>
          <p:cNvSpPr/>
          <p:nvPr/>
        </p:nvSpPr>
        <p:spPr bwMode="auto">
          <a:xfrm>
            <a:off x="1038728" y="3038141"/>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XIa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0" name="Rectángulo 19"/>
          <p:cNvSpPr/>
          <p:nvPr/>
        </p:nvSpPr>
        <p:spPr bwMode="auto">
          <a:xfrm>
            <a:off x="1730660" y="3661494"/>
            <a:ext cx="843371" cy="171468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IXa</a:t>
            </a:r>
            <a:endParaRPr lang="es-ES_tradnl" dirty="0" smtClean="0"/>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err="1" smtClean="0">
                <a:solidFill>
                  <a:srgbClr val="FFC000"/>
                </a:solidFill>
              </a:rPr>
              <a:t>VIIIa</a:t>
            </a:r>
            <a:endParaRPr kumimoji="0" lang="es-ES_tradnl" sz="2400" b="1" i="0" u="none" strike="noStrike" cap="none" normalizeH="0" baseline="0" dirty="0">
              <a:ln>
                <a:noFill/>
              </a:ln>
              <a:solidFill>
                <a:srgbClr val="FFC000"/>
              </a:solidFill>
              <a:effectLst/>
            </a:endParaRPr>
          </a:p>
        </p:txBody>
      </p:sp>
      <p:sp>
        <p:nvSpPr>
          <p:cNvPr id="23" name="Rectángulo 22"/>
          <p:cNvSpPr/>
          <p:nvPr/>
        </p:nvSpPr>
        <p:spPr bwMode="auto">
          <a:xfrm>
            <a:off x="3954621" y="1873045"/>
            <a:ext cx="689387" cy="456610"/>
          </a:xfrm>
          <a:prstGeom prst="rect">
            <a:avLst/>
          </a:prstGeom>
          <a:noFill/>
          <a:ln w="9525" cap="flat" cmpd="sng" algn="ctr">
            <a:noFill/>
            <a:prstDash val="solid"/>
            <a:round/>
            <a:headEnd type="none" w="med" len="med"/>
            <a:tailEnd type="none" w="med" len="med"/>
          </a:ln>
          <a:effectLst>
            <a:glow rad="190500">
              <a:schemeClr val="accent1">
                <a:alpha val="58000"/>
              </a:schemeClr>
            </a:glow>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4000" b="1" dirty="0" smtClean="0">
                <a:solidFill>
                  <a:srgbClr val="00B050"/>
                </a:solidFill>
              </a:rPr>
              <a:t>X</a:t>
            </a:r>
            <a:endParaRPr kumimoji="0" lang="es-ES_tradnl" sz="4000" b="1" i="0" u="none" strike="noStrike" cap="none" normalizeH="0" baseline="0" dirty="0">
              <a:ln>
                <a:noFill/>
              </a:ln>
              <a:solidFill>
                <a:srgbClr val="00B050"/>
              </a:solidFill>
              <a:effectLst/>
            </a:endParaRPr>
          </a:p>
        </p:txBody>
      </p:sp>
      <p:sp>
        <p:nvSpPr>
          <p:cNvPr id="24" name="Rectángulo 23"/>
          <p:cNvSpPr/>
          <p:nvPr/>
        </p:nvSpPr>
        <p:spPr bwMode="auto">
          <a:xfrm>
            <a:off x="3936164" y="3031171"/>
            <a:ext cx="452491"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b="1" dirty="0" err="1" smtClean="0">
                <a:solidFill>
                  <a:srgbClr val="00B050"/>
                </a:solidFill>
              </a:rPr>
              <a:t>Xa</a:t>
            </a:r>
            <a:endParaRPr lang="es-ES_tradnl"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solidFill>
                  <a:srgbClr val="FFC000"/>
                </a:solidFill>
              </a:rPr>
              <a:t>Va</a:t>
            </a:r>
            <a:endParaRPr kumimoji="0" lang="es-ES_tradnl" sz="2400" b="1" i="0" u="none" strike="noStrike" cap="none" normalizeH="0" baseline="0" dirty="0">
              <a:ln>
                <a:noFill/>
              </a:ln>
              <a:solidFill>
                <a:srgbClr val="FFC000"/>
              </a:solidFill>
              <a:effectLst/>
            </a:endParaRPr>
          </a:p>
        </p:txBody>
      </p:sp>
      <p:sp>
        <p:nvSpPr>
          <p:cNvPr id="27" name="Explosión 1 26"/>
          <p:cNvSpPr/>
          <p:nvPr/>
        </p:nvSpPr>
        <p:spPr bwMode="auto">
          <a:xfrm>
            <a:off x="7427432" y="1133645"/>
            <a:ext cx="1152128" cy="82671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2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28" name="Rectángulo 27"/>
          <p:cNvSpPr/>
          <p:nvPr/>
        </p:nvSpPr>
        <p:spPr bwMode="auto">
          <a:xfrm>
            <a:off x="5933890" y="1095669"/>
            <a:ext cx="1423609" cy="870591"/>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FT </a:t>
            </a:r>
            <a:r>
              <a:rPr lang="mr-IN" dirty="0" smtClean="0"/>
              <a:t>–</a:t>
            </a:r>
            <a:r>
              <a:rPr lang="es-ES_tradnl" dirty="0" smtClean="0"/>
              <a:t> </a:t>
            </a:r>
            <a:r>
              <a:rPr lang="es-ES_tradnl" dirty="0" err="1" smtClean="0"/>
              <a:t>VIIa</a:t>
            </a:r>
            <a:r>
              <a:rPr lang="es-ES_tradnl"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 FL </a:t>
            </a:r>
            <a:r>
              <a:rPr lang="mr-IN" dirty="0" smtClean="0"/>
              <a:t>–</a:t>
            </a:r>
            <a:r>
              <a:rPr lang="es-ES_tradnl" dirty="0" smtClean="0"/>
              <a:t>Ca+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0" name="Rectángulo 29"/>
          <p:cNvSpPr/>
          <p:nvPr/>
        </p:nvSpPr>
        <p:spPr bwMode="auto">
          <a:xfrm>
            <a:off x="2987824" y="5528415"/>
            <a:ext cx="432048"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1" name="Explosión 1 30"/>
          <p:cNvSpPr/>
          <p:nvPr/>
        </p:nvSpPr>
        <p:spPr bwMode="auto">
          <a:xfrm>
            <a:off x="4307032" y="4811327"/>
            <a:ext cx="1596759" cy="1800448"/>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lang="es-ES_tradnl" dirty="0" err="1" smtClean="0">
                <a:solidFill>
                  <a:srgbClr val="002060"/>
                </a:solidFill>
              </a:rPr>
              <a:t>IIa</a:t>
            </a:r>
            <a:endParaRPr lang="es-ES_tradnl"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a:solidFill>
                  <a:srgbClr val="002060"/>
                </a:solidFill>
              </a:rPr>
              <a:t>T</a:t>
            </a:r>
            <a:r>
              <a:rPr kumimoji="0" lang="es-ES_tradnl" sz="1400" b="0" i="0" u="none" strike="noStrike" cap="none" normalizeH="0" baseline="0" dirty="0" smtClean="0">
                <a:ln>
                  <a:noFill/>
                </a:ln>
                <a:solidFill>
                  <a:srgbClr val="002060"/>
                </a:solidFill>
                <a:effectLst/>
              </a:rPr>
              <a:t>rombina</a:t>
            </a:r>
            <a:endParaRPr kumimoji="0" lang="es-ES_tradnl" sz="1400" b="0" i="0" u="none" strike="noStrike" cap="none" normalizeH="0" baseline="0" dirty="0">
              <a:ln>
                <a:noFill/>
              </a:ln>
              <a:solidFill>
                <a:srgbClr val="002060"/>
              </a:solidFill>
              <a:effectLst/>
            </a:endParaRPr>
          </a:p>
        </p:txBody>
      </p:sp>
      <p:sp>
        <p:nvSpPr>
          <p:cNvPr id="32" name="Rectángulo 31"/>
          <p:cNvSpPr/>
          <p:nvPr/>
        </p:nvSpPr>
        <p:spPr bwMode="auto">
          <a:xfrm>
            <a:off x="6730582" y="2815832"/>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Fibrin</a:t>
            </a:r>
            <a:r>
              <a:rPr lang="es-ES" dirty="0" err="1" smtClean="0"/>
              <a:t>ò</a:t>
            </a:r>
            <a:r>
              <a:rPr lang="es-ES_tradnl" dirty="0" err="1" smtClean="0"/>
              <a:t>geno</a:t>
            </a:r>
            <a:r>
              <a:rPr lang="es-ES_tradnl" dirty="0" smtClean="0"/>
              <a:t> - 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3" name="Rectángulo 32"/>
          <p:cNvSpPr/>
          <p:nvPr/>
        </p:nvSpPr>
        <p:spPr bwMode="auto">
          <a:xfrm>
            <a:off x="6738988" y="3924038"/>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Fibrina Soluble</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4" name="Rectángulo 33"/>
          <p:cNvSpPr/>
          <p:nvPr/>
        </p:nvSpPr>
        <p:spPr bwMode="auto">
          <a:xfrm>
            <a:off x="6639357" y="5528415"/>
            <a:ext cx="23066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smtClean="0"/>
              <a:t>FIBRINA ESTABLE</a:t>
            </a:r>
            <a:endParaRPr kumimoji="0" lang="es-ES_tradnl" sz="20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5" name="Rectángulo 34"/>
          <p:cNvSpPr/>
          <p:nvPr/>
        </p:nvSpPr>
        <p:spPr bwMode="auto">
          <a:xfrm>
            <a:off x="5736523" y="5867394"/>
            <a:ext cx="6860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6" name="Rectángulo 35"/>
          <p:cNvSpPr/>
          <p:nvPr/>
        </p:nvSpPr>
        <p:spPr bwMode="auto">
          <a:xfrm>
            <a:off x="5681775" y="4854693"/>
            <a:ext cx="880632"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t>XIIIa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37" name="Line 69"/>
          <p:cNvSpPr>
            <a:spLocks noChangeShapeType="1"/>
          </p:cNvSpPr>
          <p:nvPr/>
        </p:nvSpPr>
        <p:spPr bwMode="auto">
          <a:xfrm flipV="1">
            <a:off x="830509" y="2119680"/>
            <a:ext cx="933179" cy="1435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39" name="AutoShape 5"/>
          <p:cNvSpPr>
            <a:spLocks noChangeArrowheads="1"/>
          </p:cNvSpPr>
          <p:nvPr/>
        </p:nvSpPr>
        <p:spPr bwMode="auto">
          <a:xfrm rot="20281964">
            <a:off x="520461" y="2723316"/>
            <a:ext cx="310047" cy="777692"/>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0" name="AutoShape 5"/>
          <p:cNvSpPr>
            <a:spLocks noChangeArrowheads="1"/>
          </p:cNvSpPr>
          <p:nvPr/>
        </p:nvSpPr>
        <p:spPr bwMode="auto">
          <a:xfrm rot="18515607">
            <a:off x="1301169" y="3446715"/>
            <a:ext cx="274638" cy="755650"/>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1" name="AutoShape 13"/>
          <p:cNvSpPr>
            <a:spLocks noChangeArrowheads="1"/>
          </p:cNvSpPr>
          <p:nvPr/>
        </p:nvSpPr>
        <p:spPr bwMode="auto">
          <a:xfrm rot="20123171">
            <a:off x="1927697" y="2750468"/>
            <a:ext cx="2042593" cy="40343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alpha val="84000"/>
            </a:srgbClr>
          </a:solidFill>
          <a:ln w="44450">
            <a:solidFill>
              <a:srgbClr val="002060">
                <a:alpha val="61000"/>
              </a:srgbClr>
            </a:solidFill>
            <a:miter lim="800000"/>
            <a:headEnd/>
            <a:tailEnd/>
          </a:ln>
          <a:effectLst>
            <a:glow rad="38100">
              <a:schemeClr val="accent1">
                <a:alpha val="40000"/>
              </a:schemeClr>
            </a:glow>
            <a:outerShdw blurRad="63500" dist="38099" dir="2700000" algn="ctr" rotWithShape="0">
              <a:schemeClr val="tx1">
                <a:alpha val="74998"/>
              </a:schemeClr>
            </a:outerShdw>
            <a:reflection endPos="0" dir="5400000" sy="-100000" algn="bl" rotWithShape="0"/>
          </a:effectLst>
        </p:spPr>
        <p:txBody>
          <a:bodyPr wrap="none" anchor="ctr"/>
          <a:lstStyle/>
          <a:p>
            <a:endParaRPr lang="es-ES_tradnl"/>
          </a:p>
        </p:txBody>
      </p:sp>
      <p:sp>
        <p:nvSpPr>
          <p:cNvPr id="46" name="AutoShape 9"/>
          <p:cNvSpPr>
            <a:spLocks noChangeArrowheads="1"/>
          </p:cNvSpPr>
          <p:nvPr/>
        </p:nvSpPr>
        <p:spPr bwMode="auto">
          <a:xfrm rot="5237727">
            <a:off x="2040589" y="4178287"/>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7" name="AutoShape 9"/>
          <p:cNvSpPr>
            <a:spLocks noChangeArrowheads="1"/>
          </p:cNvSpPr>
          <p:nvPr/>
        </p:nvSpPr>
        <p:spPr bwMode="auto">
          <a:xfrm rot="5237727">
            <a:off x="3908921" y="3579745"/>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8" name="AutoShape 9"/>
          <p:cNvSpPr>
            <a:spLocks noChangeArrowheads="1"/>
          </p:cNvSpPr>
          <p:nvPr/>
        </p:nvSpPr>
        <p:spPr bwMode="auto">
          <a:xfrm rot="10800000">
            <a:off x="6060426" y="1651595"/>
            <a:ext cx="1235075" cy="61753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49" name="AutoShape 5"/>
          <p:cNvSpPr>
            <a:spLocks noChangeArrowheads="1"/>
          </p:cNvSpPr>
          <p:nvPr/>
        </p:nvSpPr>
        <p:spPr bwMode="auto">
          <a:xfrm rot="21208990">
            <a:off x="212482" y="2260046"/>
            <a:ext cx="226023" cy="524590"/>
          </a:xfrm>
          <a:prstGeom prst="curvedRightArrow">
            <a:avLst>
              <a:gd name="adj1" fmla="val 55029"/>
              <a:gd name="adj2" fmla="val 110058"/>
              <a:gd name="adj3" fmla="val 33333"/>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50" name="AutoShape 85"/>
          <p:cNvSpPr>
            <a:spLocks noChangeArrowheads="1"/>
          </p:cNvSpPr>
          <p:nvPr/>
        </p:nvSpPr>
        <p:spPr bwMode="auto">
          <a:xfrm>
            <a:off x="3898111" y="4652638"/>
            <a:ext cx="583043" cy="416940"/>
          </a:xfrm>
          <a:prstGeom prst="downArrow">
            <a:avLst>
              <a:gd name="adj1" fmla="val 50000"/>
              <a:gd name="adj2" fmla="val 25000"/>
            </a:avLst>
          </a:prstGeom>
          <a:solidFill>
            <a:srgbClr val="FF0000"/>
          </a:solidFill>
          <a:ln w="9525">
            <a:solidFill>
              <a:srgbClr val="FF0000"/>
            </a:solidFill>
            <a:miter lim="800000"/>
            <a:headEnd/>
            <a:tailEnd/>
          </a:ln>
          <a:effectLst>
            <a:outerShdw blurRad="63500" dist="38099" dir="2700000" algn="ctr" rotWithShape="0">
              <a:schemeClr val="tx1">
                <a:alpha val="74998"/>
              </a:schemeClr>
            </a:outerShdw>
          </a:effectLst>
        </p:spPr>
        <p:txBody>
          <a:bodyPr wrap="none" anchor="ctr"/>
          <a:lstStyle/>
          <a:p>
            <a:endParaRPr lang="es-ES_tradnl"/>
          </a:p>
        </p:txBody>
      </p:sp>
      <p:sp>
        <p:nvSpPr>
          <p:cNvPr id="51" name="Line 69"/>
          <p:cNvSpPr>
            <a:spLocks noChangeShapeType="1"/>
          </p:cNvSpPr>
          <p:nvPr/>
        </p:nvSpPr>
        <p:spPr bwMode="auto">
          <a:xfrm flipV="1">
            <a:off x="3322389" y="5736023"/>
            <a:ext cx="1290240" cy="1683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2" name="Line 69"/>
          <p:cNvSpPr>
            <a:spLocks noChangeShapeType="1"/>
          </p:cNvSpPr>
          <p:nvPr/>
        </p:nvSpPr>
        <p:spPr bwMode="auto">
          <a:xfrm>
            <a:off x="7829118" y="4467877"/>
            <a:ext cx="29433" cy="1012251"/>
          </a:xfrm>
          <a:prstGeom prst="line">
            <a:avLst/>
          </a:prstGeom>
          <a:noFill/>
          <a:ln w="381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3" name="Line 69"/>
          <p:cNvSpPr>
            <a:spLocks noChangeShapeType="1"/>
          </p:cNvSpPr>
          <p:nvPr/>
        </p:nvSpPr>
        <p:spPr bwMode="auto">
          <a:xfrm flipH="1" flipV="1">
            <a:off x="6079548" y="5286741"/>
            <a:ext cx="1870" cy="631592"/>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4" name="Line 69"/>
          <p:cNvSpPr>
            <a:spLocks noChangeShapeType="1"/>
          </p:cNvSpPr>
          <p:nvPr/>
        </p:nvSpPr>
        <p:spPr bwMode="auto">
          <a:xfrm flipV="1">
            <a:off x="5330261" y="3498121"/>
            <a:ext cx="1880218" cy="1685073"/>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5" name="Line 69"/>
          <p:cNvSpPr>
            <a:spLocks noChangeShapeType="1"/>
          </p:cNvSpPr>
          <p:nvPr/>
        </p:nvSpPr>
        <p:spPr bwMode="auto">
          <a:xfrm>
            <a:off x="7829117" y="3247880"/>
            <a:ext cx="3837" cy="709257"/>
          </a:xfrm>
          <a:prstGeom prst="line">
            <a:avLst/>
          </a:prstGeom>
          <a:noFill/>
          <a:ln w="25400">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6" name="Line 69"/>
          <p:cNvSpPr>
            <a:spLocks noChangeShapeType="1"/>
          </p:cNvSpPr>
          <p:nvPr/>
        </p:nvSpPr>
        <p:spPr bwMode="auto">
          <a:xfrm flipV="1">
            <a:off x="6582476" y="5029808"/>
            <a:ext cx="1060051" cy="22479"/>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8" name="Line 69"/>
          <p:cNvSpPr>
            <a:spLocks noChangeShapeType="1"/>
          </p:cNvSpPr>
          <p:nvPr/>
        </p:nvSpPr>
        <p:spPr bwMode="auto">
          <a:xfrm>
            <a:off x="4149488" y="2492896"/>
            <a:ext cx="10904" cy="562360"/>
          </a:xfrm>
          <a:prstGeom prst="line">
            <a:avLst/>
          </a:prstGeom>
          <a:noFill/>
          <a:ln w="603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59" name="Rectángulo redondeado 58"/>
          <p:cNvSpPr/>
          <p:nvPr/>
        </p:nvSpPr>
        <p:spPr bwMode="auto">
          <a:xfrm>
            <a:off x="310189" y="221871"/>
            <a:ext cx="1988677" cy="467444"/>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V</a:t>
            </a:r>
            <a:r>
              <a:rPr lang="es-ES" dirty="0" err="1" smtClean="0">
                <a:solidFill>
                  <a:srgbClr val="002060"/>
                </a:solidFill>
              </a:rPr>
              <a:t>ì</a:t>
            </a:r>
            <a:r>
              <a:rPr lang="es-ES_tradnl" dirty="0" smtClean="0">
                <a:solidFill>
                  <a:srgbClr val="002060"/>
                </a:solidFill>
              </a:rPr>
              <a:t>a </a:t>
            </a:r>
            <a:r>
              <a:rPr lang="es-ES_tradnl" dirty="0" err="1" smtClean="0">
                <a:solidFill>
                  <a:srgbClr val="002060"/>
                </a:solidFill>
              </a:rPr>
              <a:t>Intrinseca</a:t>
            </a:r>
            <a:endParaRPr kumimoji="0" lang="es-ES_tradnl" sz="2400" b="0" i="0" u="none" strike="noStrike" cap="none" normalizeH="0" baseline="0" dirty="0">
              <a:ln>
                <a:noFill/>
              </a:ln>
              <a:solidFill>
                <a:srgbClr val="002060"/>
              </a:solidFill>
              <a:effectLst/>
            </a:endParaRPr>
          </a:p>
        </p:txBody>
      </p:sp>
      <p:sp>
        <p:nvSpPr>
          <p:cNvPr id="60" name="Rectángulo redondeado 59"/>
          <p:cNvSpPr/>
          <p:nvPr/>
        </p:nvSpPr>
        <p:spPr bwMode="auto">
          <a:xfrm>
            <a:off x="6896155" y="207687"/>
            <a:ext cx="1988677" cy="467444"/>
          </a:xfrm>
          <a:prstGeom prst="roundRect">
            <a:avLst/>
          </a:prstGeom>
          <a:solidFill>
            <a:srgbClr val="0070C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V</a:t>
            </a:r>
            <a:r>
              <a:rPr lang="es-ES" dirty="0" err="1" smtClean="0">
                <a:solidFill>
                  <a:srgbClr val="FFFF00"/>
                </a:solidFill>
              </a:rPr>
              <a:t>ì</a:t>
            </a:r>
            <a:r>
              <a:rPr lang="es-ES_tradnl" dirty="0" smtClean="0">
                <a:solidFill>
                  <a:srgbClr val="FFFF00"/>
                </a:solidFill>
              </a:rPr>
              <a:t>a </a:t>
            </a:r>
            <a:r>
              <a:rPr lang="es-ES_tradnl" dirty="0" err="1" smtClean="0">
                <a:solidFill>
                  <a:srgbClr val="FFFF00"/>
                </a:solidFill>
              </a:rPr>
              <a:t>Extrinseca</a:t>
            </a:r>
            <a:endParaRPr kumimoji="0" lang="es-ES_tradnl" sz="2400" b="0" i="0" u="none" strike="noStrike" cap="none" normalizeH="0" baseline="0" dirty="0">
              <a:ln>
                <a:noFill/>
              </a:ln>
              <a:solidFill>
                <a:srgbClr val="FFFF00"/>
              </a:solidFill>
              <a:effectLst/>
            </a:endParaRPr>
          </a:p>
        </p:txBody>
      </p:sp>
      <p:sp>
        <p:nvSpPr>
          <p:cNvPr id="62" name="Forma libre 61"/>
          <p:cNvSpPr/>
          <p:nvPr/>
        </p:nvSpPr>
        <p:spPr bwMode="auto">
          <a:xfrm>
            <a:off x="8029263" y="4393111"/>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3" name="Forma libre 62"/>
          <p:cNvSpPr/>
          <p:nvPr/>
        </p:nvSpPr>
        <p:spPr bwMode="auto">
          <a:xfrm>
            <a:off x="6871531" y="4371300"/>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4" name="Forma libre 63"/>
          <p:cNvSpPr/>
          <p:nvPr/>
        </p:nvSpPr>
        <p:spPr bwMode="auto">
          <a:xfrm>
            <a:off x="8125335" y="4502385"/>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5" name="Forma libre 64"/>
          <p:cNvSpPr/>
          <p:nvPr/>
        </p:nvSpPr>
        <p:spPr bwMode="auto">
          <a:xfrm>
            <a:off x="6667439" y="4518043"/>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6" name="Forma libre 65"/>
          <p:cNvSpPr/>
          <p:nvPr/>
        </p:nvSpPr>
        <p:spPr bwMode="auto">
          <a:xfrm rot="10800000">
            <a:off x="7047368" y="4609977"/>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7" name="Forma libre 66"/>
          <p:cNvSpPr/>
          <p:nvPr/>
        </p:nvSpPr>
        <p:spPr bwMode="auto">
          <a:xfrm rot="10800000">
            <a:off x="7945855" y="4593241"/>
            <a:ext cx="747132" cy="90856"/>
          </a:xfrm>
          <a:custGeom>
            <a:avLst/>
            <a:gdLst>
              <a:gd name="connsiteX0" fmla="*/ 0 w 747132"/>
              <a:gd name="connsiteY0" fmla="*/ 44963 h 90856"/>
              <a:gd name="connsiteX1" fmla="*/ 200722 w 747132"/>
              <a:gd name="connsiteY1" fmla="*/ 89567 h 90856"/>
              <a:gd name="connsiteX2" fmla="*/ 367990 w 747132"/>
              <a:gd name="connsiteY2" fmla="*/ 358 h 90856"/>
              <a:gd name="connsiteX3" fmla="*/ 535259 w 747132"/>
              <a:gd name="connsiteY3" fmla="*/ 56114 h 90856"/>
              <a:gd name="connsiteX4" fmla="*/ 747132 w 747132"/>
              <a:gd name="connsiteY4" fmla="*/ 358 h 90856"/>
              <a:gd name="connsiteX5" fmla="*/ 747132 w 747132"/>
              <a:gd name="connsiteY5" fmla="*/ 358 h 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32" h="90856">
                <a:moveTo>
                  <a:pt x="0" y="44963"/>
                </a:moveTo>
                <a:cubicBezTo>
                  <a:pt x="69695" y="70982"/>
                  <a:pt x="139390" y="97001"/>
                  <a:pt x="200722" y="89567"/>
                </a:cubicBezTo>
                <a:cubicBezTo>
                  <a:pt x="262054" y="82133"/>
                  <a:pt x="312234" y="5933"/>
                  <a:pt x="367990" y="358"/>
                </a:cubicBezTo>
                <a:cubicBezTo>
                  <a:pt x="423746" y="-5218"/>
                  <a:pt x="472069" y="56114"/>
                  <a:pt x="535259" y="56114"/>
                </a:cubicBezTo>
                <a:cubicBezTo>
                  <a:pt x="598449" y="56114"/>
                  <a:pt x="747132" y="358"/>
                  <a:pt x="747132" y="358"/>
                </a:cubicBezTo>
                <a:lnTo>
                  <a:pt x="747132" y="35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69" name="Conector recto 68"/>
          <p:cNvCxnSpPr/>
          <p:nvPr/>
        </p:nvCxnSpPr>
        <p:spPr bwMode="auto">
          <a:xfrm flipH="1">
            <a:off x="7573080" y="6028800"/>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Conector recto 69"/>
          <p:cNvCxnSpPr/>
          <p:nvPr/>
        </p:nvCxnSpPr>
        <p:spPr bwMode="auto">
          <a:xfrm flipH="1">
            <a:off x="7609804" y="6080779"/>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Conector recto 70"/>
          <p:cNvCxnSpPr/>
          <p:nvPr/>
        </p:nvCxnSpPr>
        <p:spPr bwMode="auto">
          <a:xfrm flipH="1">
            <a:off x="7653045" y="612192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Conector recto 71"/>
          <p:cNvCxnSpPr/>
          <p:nvPr/>
        </p:nvCxnSpPr>
        <p:spPr bwMode="auto">
          <a:xfrm flipH="1">
            <a:off x="7717096" y="6172816"/>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Conector recto 72"/>
          <p:cNvCxnSpPr/>
          <p:nvPr/>
        </p:nvCxnSpPr>
        <p:spPr bwMode="auto">
          <a:xfrm flipH="1">
            <a:off x="7754153" y="6217449"/>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Conector recto 73"/>
          <p:cNvCxnSpPr/>
          <p:nvPr/>
        </p:nvCxnSpPr>
        <p:spPr bwMode="auto">
          <a:xfrm flipH="1">
            <a:off x="7801662" y="626275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Conector recto 74"/>
          <p:cNvCxnSpPr/>
          <p:nvPr/>
        </p:nvCxnSpPr>
        <p:spPr bwMode="auto">
          <a:xfrm flipH="1">
            <a:off x="7517986" y="5980741"/>
            <a:ext cx="506162" cy="4048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Conector recto 76"/>
          <p:cNvCxnSpPr/>
          <p:nvPr/>
        </p:nvCxnSpPr>
        <p:spPr bwMode="auto">
          <a:xfrm>
            <a:off x="7477208" y="6262751"/>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Conector recto 77"/>
          <p:cNvCxnSpPr/>
          <p:nvPr/>
        </p:nvCxnSpPr>
        <p:spPr bwMode="auto">
          <a:xfrm>
            <a:off x="7517094" y="6214993"/>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Conector recto 78"/>
          <p:cNvCxnSpPr/>
          <p:nvPr/>
        </p:nvCxnSpPr>
        <p:spPr bwMode="auto">
          <a:xfrm>
            <a:off x="7562383" y="617225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Conector recto 79"/>
          <p:cNvCxnSpPr/>
          <p:nvPr/>
        </p:nvCxnSpPr>
        <p:spPr bwMode="auto">
          <a:xfrm>
            <a:off x="7631701" y="614801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Conector recto 80"/>
          <p:cNvCxnSpPr/>
          <p:nvPr/>
        </p:nvCxnSpPr>
        <p:spPr bwMode="auto">
          <a:xfrm>
            <a:off x="7684835" y="6101840"/>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Conector recto 81"/>
          <p:cNvCxnSpPr/>
          <p:nvPr/>
        </p:nvCxnSpPr>
        <p:spPr bwMode="auto">
          <a:xfrm>
            <a:off x="7730289" y="605653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Conector recto 82"/>
          <p:cNvCxnSpPr/>
          <p:nvPr/>
        </p:nvCxnSpPr>
        <p:spPr bwMode="auto">
          <a:xfrm>
            <a:off x="7887498" y="5949280"/>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Conector recto 83"/>
          <p:cNvCxnSpPr/>
          <p:nvPr/>
        </p:nvCxnSpPr>
        <p:spPr bwMode="auto">
          <a:xfrm>
            <a:off x="7815359" y="5975629"/>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Conector recto 84"/>
          <p:cNvCxnSpPr/>
          <p:nvPr/>
        </p:nvCxnSpPr>
        <p:spPr bwMode="auto">
          <a:xfrm>
            <a:off x="7756738" y="6016568"/>
            <a:ext cx="428918" cy="4315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Line 69"/>
          <p:cNvSpPr>
            <a:spLocks noChangeShapeType="1"/>
          </p:cNvSpPr>
          <p:nvPr/>
        </p:nvSpPr>
        <p:spPr bwMode="auto">
          <a:xfrm flipV="1">
            <a:off x="5338271" y="5736023"/>
            <a:ext cx="667053" cy="0"/>
          </a:xfrm>
          <a:prstGeom prst="line">
            <a:avLst/>
          </a:prstGeom>
          <a:noFill/>
          <a:ln w="9525">
            <a:solidFill>
              <a:srgbClr val="66CC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88" name="Rectángulo 87"/>
          <p:cNvSpPr/>
          <p:nvPr/>
        </p:nvSpPr>
        <p:spPr bwMode="auto">
          <a:xfrm>
            <a:off x="2054949" y="1284062"/>
            <a:ext cx="5725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C000"/>
                </a:solidFill>
              </a:rPr>
              <a:t>FC</a:t>
            </a:r>
            <a:endParaRPr kumimoji="0" lang="es-ES_tradnl" sz="2400" b="0" i="0" u="none" strike="noStrike" cap="none" normalizeH="0" baseline="0">
              <a:ln>
                <a:noFill/>
              </a:ln>
              <a:solidFill>
                <a:srgbClr val="FFC000"/>
              </a:solidFill>
              <a:effectLst/>
            </a:endParaRPr>
          </a:p>
        </p:txBody>
      </p:sp>
      <p:sp>
        <p:nvSpPr>
          <p:cNvPr id="89" name="AutoShape 13"/>
          <p:cNvSpPr>
            <a:spLocks noChangeArrowheads="1"/>
          </p:cNvSpPr>
          <p:nvPr/>
        </p:nvSpPr>
        <p:spPr bwMode="auto">
          <a:xfrm rot="8685176" flipV="1">
            <a:off x="4367025" y="1498149"/>
            <a:ext cx="1612739" cy="49404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38100">
            <a:solidFill>
              <a:srgbClr val="002060"/>
            </a:solidFill>
            <a:miter lim="800000"/>
            <a:headEnd/>
            <a:tailEnd/>
          </a:ln>
          <a:effectLst>
            <a:glow rad="12700">
              <a:schemeClr val="accent1"/>
            </a:glow>
            <a:outerShdw blurRad="63500" dist="38099" dir="2700000" algn="ctr" rotWithShape="0">
              <a:schemeClr val="tx1">
                <a:alpha val="74998"/>
              </a:schemeClr>
            </a:outerShdw>
          </a:effectLst>
        </p:spPr>
        <p:txBody>
          <a:bodyPr wrap="none" anchor="ctr"/>
          <a:lstStyle/>
          <a:p>
            <a:endParaRPr lang="es-ES_tradnl"/>
          </a:p>
        </p:txBody>
      </p:sp>
      <p:sp>
        <p:nvSpPr>
          <p:cNvPr id="90" name="Rectángulo redondeado 89"/>
          <p:cNvSpPr/>
          <p:nvPr/>
        </p:nvSpPr>
        <p:spPr bwMode="auto">
          <a:xfrm>
            <a:off x="4446501" y="2521418"/>
            <a:ext cx="1340077" cy="396050"/>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a:t>
            </a:r>
            <a:r>
              <a:rPr lang="es-ES_tradnl" sz="1800" dirty="0" err="1" smtClean="0">
                <a:solidFill>
                  <a:srgbClr val="002060"/>
                </a:solidFill>
              </a:rPr>
              <a:t>Com</a:t>
            </a:r>
            <a:r>
              <a:rPr lang="es-ES" sz="1800" dirty="0" err="1" smtClean="0">
                <a:solidFill>
                  <a:srgbClr val="002060"/>
                </a:solidFill>
              </a:rPr>
              <a:t>ún</a:t>
            </a:r>
            <a:endParaRPr kumimoji="0" lang="es-ES_tradnl" sz="1800" b="0" i="0" u="none" strike="noStrike" cap="none" normalizeH="0" baseline="0" dirty="0">
              <a:ln>
                <a:noFill/>
              </a:ln>
              <a:solidFill>
                <a:srgbClr val="002060"/>
              </a:solidFill>
              <a:effectLs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07171" y="4638669"/>
            <a:ext cx="963587" cy="997722"/>
          </a:xfrm>
          <a:prstGeom prst="rect">
            <a:avLst/>
          </a:prstGeom>
        </p:spPr>
      </p:pic>
      <p:sp>
        <p:nvSpPr>
          <p:cNvPr id="4" name="Rectángulo redondeado 3"/>
          <p:cNvSpPr/>
          <p:nvPr/>
        </p:nvSpPr>
        <p:spPr bwMode="auto">
          <a:xfrm>
            <a:off x="3024058" y="1847573"/>
            <a:ext cx="2757358" cy="4374626"/>
          </a:xfrm>
          <a:prstGeom prst="roundRect">
            <a:avLst/>
          </a:prstGeom>
          <a:solidFill>
            <a:srgbClr val="7030A0">
              <a:alpha val="16000"/>
            </a:srgbClr>
          </a:solidFill>
          <a:ln w="22225" cap="flat" cmpd="sng" algn="ctr">
            <a:solidFill>
              <a:srgbClr val="FF0000"/>
            </a:solidFill>
            <a:prstDash val="solid"/>
            <a:round/>
            <a:headEnd type="none" w="med" len="med"/>
            <a:tailEnd type="none" w="med" len="med"/>
          </a:ln>
          <a:effectLst>
            <a:glow>
              <a:schemeClr val="accent1"/>
            </a:glow>
            <a:outerShdw blurRad="63500" dist="38099" dir="2700000" algn="ctr" rotWithShape="0">
              <a:schemeClr val="bg2">
                <a:alpha val="74998"/>
              </a:schemeClr>
            </a:outerShdw>
            <a:reflection endPos="0" dist="50800" dir="5400000" sy="-100000" algn="bl" rotWithShape="0"/>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Rectángulo redondeado 4"/>
          <p:cNvSpPr/>
          <p:nvPr/>
        </p:nvSpPr>
        <p:spPr bwMode="auto">
          <a:xfrm>
            <a:off x="5817649" y="823583"/>
            <a:ext cx="3201629" cy="1479620"/>
          </a:xfrm>
          <a:prstGeom prst="roundRect">
            <a:avLst/>
          </a:prstGeom>
          <a:solidFill>
            <a:srgbClr val="0070C0">
              <a:alpha val="40000"/>
            </a:srgb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4" name="Rectángulo redondeado 13"/>
          <p:cNvSpPr/>
          <p:nvPr/>
        </p:nvSpPr>
        <p:spPr bwMode="auto">
          <a:xfrm>
            <a:off x="95711" y="816776"/>
            <a:ext cx="2858174" cy="4566643"/>
          </a:xfrm>
          <a:prstGeom prst="roundRect">
            <a:avLst/>
          </a:prstGeom>
          <a:solidFill>
            <a:srgbClr val="FFFF00">
              <a:alpha val="33000"/>
            </a:srgbClr>
          </a:solid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6" name="Rectángulo redondeado 15"/>
          <p:cNvSpPr/>
          <p:nvPr/>
        </p:nvSpPr>
        <p:spPr bwMode="auto">
          <a:xfrm>
            <a:off x="6667439" y="2693556"/>
            <a:ext cx="2285143" cy="1768600"/>
          </a:xfrm>
          <a:prstGeom prst="roundRect">
            <a:avLst/>
          </a:prstGeom>
          <a:solidFill>
            <a:schemeClr val="accent1">
              <a:lumMod val="60000"/>
              <a:lumOff val="40000"/>
              <a:alpha val="46000"/>
            </a:schemeClr>
          </a:solidFill>
          <a:ln w="9525" cap="flat" cmpd="sng" algn="ctr">
            <a:solidFill>
              <a:srgbClr val="FF0000"/>
            </a:solidFill>
            <a:prstDash val="solid"/>
            <a:round/>
            <a:headEnd type="none" w="med" len="med"/>
            <a:tailEnd type="none" w="med" len="med"/>
          </a:ln>
          <a:effectLst>
            <a:outerShdw blurRad="63500" dist="38099" dir="2700000" algn="ctr" rotWithShape="0">
              <a:schemeClr val="bg2">
                <a:alpha val="74998"/>
              </a:schemeClr>
            </a:outerShdw>
            <a:reflection endPos="0" dist="50800" dir="5400000" sy="-100000" algn="bl" rotWithShape="0"/>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8" name="Rectángulo redondeado 17"/>
          <p:cNvSpPr/>
          <p:nvPr/>
        </p:nvSpPr>
        <p:spPr bwMode="auto">
          <a:xfrm>
            <a:off x="328448" y="5366380"/>
            <a:ext cx="2221610" cy="597894"/>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smtClean="0">
                <a:ln>
                  <a:noFill/>
                </a:ln>
                <a:solidFill>
                  <a:srgbClr val="002060"/>
                </a:solidFill>
                <a:effectLst/>
                <a:latin typeface="Times New Roman" charset="0"/>
                <a:ea typeface="Times New Roman" charset="0"/>
                <a:cs typeface="Times New Roman" charset="0"/>
              </a:rPr>
              <a:t>  </a:t>
            </a:r>
            <a:r>
              <a:rPr kumimoji="0" lang="es-ES_tradnl" sz="2400" b="1" i="0" u="none" strike="noStrike" cap="none" normalizeH="0" baseline="0" dirty="0" err="1" smtClean="0">
                <a:ln>
                  <a:noFill/>
                </a:ln>
                <a:solidFill>
                  <a:srgbClr val="002060"/>
                </a:solidFill>
                <a:effectLst/>
                <a:latin typeface="Times New Roman" charset="0"/>
                <a:ea typeface="Times New Roman" charset="0"/>
                <a:cs typeface="Times New Roman" charset="0"/>
              </a:rPr>
              <a:t>aPTT</a:t>
            </a:r>
            <a:r>
              <a:rPr kumimoji="0" lang="es-ES_tradnl" sz="2400" b="1" i="0" u="none" strike="noStrike" cap="none" normalizeH="0" dirty="0" smtClean="0">
                <a:ln>
                  <a:noFill/>
                </a:ln>
                <a:solidFill>
                  <a:srgbClr val="002060"/>
                </a:solidFill>
                <a:effectLst/>
                <a:latin typeface="Times New Roman" charset="0"/>
                <a:ea typeface="Times New Roman" charset="0"/>
                <a:cs typeface="Times New Roman" charset="0"/>
              </a:rPr>
              <a:t> - KPTT</a:t>
            </a:r>
            <a:endParaRPr kumimoji="0" lang="es-ES_tradnl" sz="2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76" name="Rectángulo redondeado 75"/>
          <p:cNvSpPr/>
          <p:nvPr/>
        </p:nvSpPr>
        <p:spPr bwMode="auto">
          <a:xfrm>
            <a:off x="3254987" y="150954"/>
            <a:ext cx="3184476" cy="987824"/>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rgbClr val="002060"/>
                </a:solidFill>
                <a:effectLst/>
                <a:latin typeface="Times New Roman" charset="0"/>
                <a:ea typeface="Times New Roman" charset="0"/>
                <a:cs typeface="Times New Roman" charset="0"/>
              </a:rPr>
              <a:t>  </a:t>
            </a:r>
            <a:r>
              <a:rPr kumimoji="0" lang="es-ES_tradnl" sz="3200" b="1" i="0" u="none" strike="noStrike" cap="none" normalizeH="0" baseline="0" dirty="0" smtClean="0">
                <a:ln>
                  <a:noFill/>
                </a:ln>
                <a:solidFill>
                  <a:srgbClr val="002060"/>
                </a:solidFill>
                <a:effectLst/>
                <a:latin typeface="Times New Roman" charset="0"/>
                <a:ea typeface="Times New Roman" charset="0"/>
                <a:cs typeface="Times New Roman" charset="0"/>
              </a:rPr>
              <a:t>TP</a:t>
            </a:r>
          </a:p>
          <a:p>
            <a:pPr marL="0" marR="0" indent="0" algn="ctr"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Tiempo de </a:t>
            </a:r>
            <a:r>
              <a:rPr lang="es-ES_tradnl" b="1" dirty="0" err="1" smtClean="0">
                <a:solidFill>
                  <a:srgbClr val="002060"/>
                </a:solidFill>
              </a:rPr>
              <a:t>Protrobina</a:t>
            </a:r>
            <a:endParaRPr kumimoji="0" lang="es-ES_tradnl" sz="2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86" name="Rectángulo redondeado 85"/>
          <p:cNvSpPr/>
          <p:nvPr/>
        </p:nvSpPr>
        <p:spPr bwMode="auto">
          <a:xfrm>
            <a:off x="5369042" y="3227991"/>
            <a:ext cx="1641261" cy="653639"/>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dirty="0" smtClean="0">
                <a:ln>
                  <a:noFill/>
                </a:ln>
                <a:solidFill>
                  <a:srgbClr val="002060"/>
                </a:solidFill>
                <a:effectLst/>
                <a:latin typeface="Times New Roman" charset="0"/>
                <a:ea typeface="Times New Roman" charset="0"/>
                <a:cs typeface="Times New Roman" charset="0"/>
              </a:rPr>
              <a:t>TT</a:t>
            </a:r>
          </a:p>
          <a:p>
            <a:pPr marL="0" marR="0" indent="0" algn="ctr" defTabSz="914400" rtl="0" eaLnBrk="1" fontAlgn="base" latinLnBrk="0" hangingPunct="1">
              <a:lnSpc>
                <a:spcPct val="100000"/>
              </a:lnSpc>
              <a:spcBef>
                <a:spcPct val="0"/>
              </a:spcBef>
              <a:spcAft>
                <a:spcPct val="0"/>
              </a:spcAft>
              <a:buClrTx/>
              <a:buSzTx/>
              <a:buFontTx/>
              <a:buNone/>
              <a:tabLst/>
            </a:pPr>
            <a:r>
              <a:rPr lang="es-ES_tradnl" sz="1200" b="1" dirty="0" smtClean="0">
                <a:solidFill>
                  <a:srgbClr val="002060"/>
                </a:solidFill>
              </a:rPr>
              <a:t>Tiempo de Trombina</a:t>
            </a:r>
            <a:endParaRPr kumimoji="0" lang="es-ES_tradnl" sz="1200" b="1" i="0" u="none" strike="noStrike" cap="none" normalizeH="0" baseline="0" dirty="0">
              <a:ln>
                <a:noFill/>
              </a:ln>
              <a:solidFill>
                <a:srgbClr val="002060"/>
              </a:solidFill>
              <a:effectLst/>
            </a:endParaRPr>
          </a:p>
        </p:txBody>
      </p:sp>
      <p:sp>
        <p:nvSpPr>
          <p:cNvPr id="91" name="Rectángulo redondeado 90"/>
          <p:cNvSpPr/>
          <p:nvPr/>
        </p:nvSpPr>
        <p:spPr bwMode="auto">
          <a:xfrm>
            <a:off x="8079242" y="3387931"/>
            <a:ext cx="1026341" cy="333758"/>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ía</a:t>
            </a:r>
            <a:r>
              <a:rPr lang="es-ES" sz="1800" dirty="0" smtClean="0">
                <a:solidFill>
                  <a:srgbClr val="002060"/>
                </a:solidFill>
              </a:rPr>
              <a:t> Final</a:t>
            </a:r>
            <a:endParaRPr kumimoji="0" lang="es-ES_tradnl" sz="1800" b="0" i="0" u="none" strike="noStrike" cap="none" normalizeH="0" baseline="0" dirty="0">
              <a:ln>
                <a:noFill/>
              </a:ln>
              <a:solidFill>
                <a:srgbClr val="002060"/>
              </a:solidFill>
              <a:effectLst/>
            </a:endParaRPr>
          </a:p>
        </p:txBody>
      </p:sp>
      <p:sp>
        <p:nvSpPr>
          <p:cNvPr id="92" name="Rectángulo redondeado 91"/>
          <p:cNvSpPr/>
          <p:nvPr/>
        </p:nvSpPr>
        <p:spPr bwMode="auto">
          <a:xfrm>
            <a:off x="2987444" y="6280185"/>
            <a:ext cx="1754283" cy="426272"/>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smtClean="0">
                <a:ln>
                  <a:noFill/>
                </a:ln>
                <a:solidFill>
                  <a:srgbClr val="002060"/>
                </a:solidFill>
                <a:effectLst/>
                <a:latin typeface="Times New Roman" charset="0"/>
                <a:ea typeface="Times New Roman" charset="0"/>
                <a:cs typeface="Times New Roman" charset="0"/>
              </a:rPr>
              <a:t> </a:t>
            </a:r>
            <a:r>
              <a:rPr lang="es-ES_tradnl" b="1" smtClean="0">
                <a:solidFill>
                  <a:srgbClr val="002060"/>
                </a:solidFill>
              </a:rPr>
              <a:t>APTT - TP</a:t>
            </a:r>
            <a:endParaRPr kumimoji="0" lang="es-ES_tradnl" sz="2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5378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checkerboard(across)">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checkerboard(across)">
                                      <p:cBhvr>
                                        <p:cTn id="26" dur="500"/>
                                        <p:tgtEl>
                                          <p:spTgt spid="9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checkerboard(across)">
                                      <p:cBhvr>
                                        <p:cTn id="3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6" grpId="0" animBg="1"/>
      <p:bldP spid="18" grpId="0" animBg="1"/>
      <p:bldP spid="76" grpId="0" animBg="1"/>
      <p:bldP spid="86" grpId="0" animBg="1"/>
      <p:bldP spid="9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p:cNvSpPr/>
          <p:nvPr/>
        </p:nvSpPr>
        <p:spPr bwMode="auto">
          <a:xfrm rot="8492641">
            <a:off x="894286" y="731238"/>
            <a:ext cx="2169538" cy="4066864"/>
          </a:xfrm>
          <a:prstGeom prst="up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Flecha arriba 2"/>
          <p:cNvSpPr/>
          <p:nvPr/>
        </p:nvSpPr>
        <p:spPr bwMode="auto">
          <a:xfrm rot="13432565">
            <a:off x="6206116" y="714835"/>
            <a:ext cx="1639464" cy="3265671"/>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 name="Flecha arriba 3"/>
          <p:cNvSpPr/>
          <p:nvPr/>
        </p:nvSpPr>
        <p:spPr bwMode="auto">
          <a:xfrm rot="5400000">
            <a:off x="4153160" y="4048339"/>
            <a:ext cx="1170953" cy="2742135"/>
          </a:xfrm>
          <a:prstGeom prst="up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rriba 4"/>
          <p:cNvSpPr/>
          <p:nvPr/>
        </p:nvSpPr>
        <p:spPr bwMode="auto">
          <a:xfrm rot="10800000">
            <a:off x="3797137" y="2781096"/>
            <a:ext cx="1605751" cy="2059776"/>
          </a:xfrm>
          <a:prstGeom prst="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abajo 5"/>
          <p:cNvSpPr/>
          <p:nvPr/>
        </p:nvSpPr>
        <p:spPr bwMode="auto">
          <a:xfrm>
            <a:off x="7492929" y="5661248"/>
            <a:ext cx="396578" cy="69635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454275" y="1243328"/>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0000"/>
                </a:solidFill>
              </a:rPr>
              <a:t>PK</a:t>
            </a:r>
            <a:endParaRPr kumimoji="0" lang="es-ES_tradnl" sz="2400" b="0" i="0" u="none" strike="noStrike" cap="none" normalizeH="0" baseline="0" dirty="0">
              <a:ln>
                <a:noFill/>
              </a:ln>
              <a:solidFill>
                <a:srgbClr val="FF0000"/>
              </a:solidFill>
              <a:effectLst/>
            </a:endParaRPr>
          </a:p>
        </p:txBody>
      </p:sp>
      <p:sp>
        <p:nvSpPr>
          <p:cNvPr id="8" name="Rectángulo 7"/>
          <p:cNvSpPr/>
          <p:nvPr/>
        </p:nvSpPr>
        <p:spPr bwMode="auto">
          <a:xfrm>
            <a:off x="1178594" y="1234870"/>
            <a:ext cx="37628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0000"/>
                </a:solidFill>
              </a:rPr>
              <a:t>K</a:t>
            </a:r>
            <a:endParaRPr kumimoji="0" lang="es-ES_tradnl" sz="2400" b="0" i="0" u="none" strike="noStrike" cap="none" normalizeH="0" baseline="0">
              <a:ln>
                <a:noFill/>
              </a:ln>
              <a:solidFill>
                <a:srgbClr val="FF0000"/>
              </a:solidFill>
              <a:effectLst/>
            </a:endParaRPr>
          </a:p>
        </p:txBody>
      </p:sp>
      <p:sp>
        <p:nvSpPr>
          <p:cNvPr id="9" name="Rectángulo 8"/>
          <p:cNvSpPr/>
          <p:nvPr/>
        </p:nvSpPr>
        <p:spPr bwMode="auto">
          <a:xfrm>
            <a:off x="641394" y="1041678"/>
            <a:ext cx="9971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solidFill>
                  <a:srgbClr val="FF0000"/>
                </a:solidFill>
              </a:rPr>
              <a:t>QAPM</a:t>
            </a:r>
            <a:endParaRPr kumimoji="0" lang="es-ES_tradnl" sz="1600" b="0" i="0" u="none" strike="noStrike" cap="none" normalizeH="0" baseline="0" dirty="0">
              <a:ln>
                <a:noFill/>
              </a:ln>
              <a:solidFill>
                <a:srgbClr val="FF0000"/>
              </a:solidFill>
              <a:effectLst/>
            </a:endParaRPr>
          </a:p>
        </p:txBody>
      </p:sp>
      <p:sp>
        <p:nvSpPr>
          <p:cNvPr id="10" name="Rectángulo 9"/>
          <p:cNvSpPr/>
          <p:nvPr/>
        </p:nvSpPr>
        <p:spPr bwMode="auto">
          <a:xfrm>
            <a:off x="1010580" y="1762193"/>
            <a:ext cx="669199"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0070C0"/>
                </a:solidFill>
              </a:rPr>
              <a:t>XIIa</a:t>
            </a:r>
            <a:endParaRPr kumimoji="0" lang="es-ES_tradnl" sz="2400" b="0" i="0" u="none" strike="noStrike" cap="none" normalizeH="0" baseline="0" dirty="0">
              <a:ln>
                <a:noFill/>
              </a:ln>
              <a:solidFill>
                <a:srgbClr val="0070C0"/>
              </a:solidFill>
              <a:effectLst/>
            </a:endParaRPr>
          </a:p>
        </p:txBody>
      </p:sp>
      <p:sp>
        <p:nvSpPr>
          <p:cNvPr id="11" name="Rectángulo 10"/>
          <p:cNvSpPr/>
          <p:nvPr/>
        </p:nvSpPr>
        <p:spPr bwMode="auto">
          <a:xfrm>
            <a:off x="1607598" y="2340102"/>
            <a:ext cx="55630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FFFF00"/>
                </a:solidFill>
              </a:rPr>
              <a:t>XIa</a:t>
            </a:r>
            <a:endParaRPr kumimoji="0" lang="es-ES_tradnl" sz="2400" b="0" i="0" u="none" strike="noStrike" cap="none" normalizeH="0" baseline="0" dirty="0">
              <a:ln>
                <a:noFill/>
              </a:ln>
              <a:solidFill>
                <a:srgbClr val="FFFF00"/>
              </a:solidFill>
              <a:effectLst/>
            </a:endParaRPr>
          </a:p>
        </p:txBody>
      </p:sp>
      <p:sp>
        <p:nvSpPr>
          <p:cNvPr id="12" name="Rectángulo 11"/>
          <p:cNvSpPr/>
          <p:nvPr/>
        </p:nvSpPr>
        <p:spPr bwMode="auto">
          <a:xfrm>
            <a:off x="2250979" y="2781096"/>
            <a:ext cx="843371" cy="171468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92D050"/>
                </a:solidFill>
              </a:rPr>
              <a:t>IXa</a:t>
            </a:r>
            <a:endParaRPr lang="es-ES_tradnl" dirty="0" smtClean="0">
              <a:solidFill>
                <a:srgbClr val="92D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err="1" smtClean="0">
                <a:solidFill>
                  <a:srgbClr val="FFC000"/>
                </a:solidFill>
              </a:rPr>
              <a:t>VIIIa</a:t>
            </a:r>
            <a:endParaRPr kumimoji="0" lang="es-ES_tradnl" sz="2400" b="1" i="0" u="none" strike="noStrike" cap="none" normalizeH="0" baseline="0" dirty="0">
              <a:ln>
                <a:noFill/>
              </a:ln>
              <a:solidFill>
                <a:srgbClr val="FFC000"/>
              </a:solidFill>
              <a:effectLst/>
            </a:endParaRPr>
          </a:p>
        </p:txBody>
      </p:sp>
      <p:sp>
        <p:nvSpPr>
          <p:cNvPr id="14" name="Rectángulo 13"/>
          <p:cNvSpPr/>
          <p:nvPr/>
        </p:nvSpPr>
        <p:spPr bwMode="auto">
          <a:xfrm>
            <a:off x="4252576" y="2781096"/>
            <a:ext cx="452491"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200" b="1" dirty="0" err="1" smtClean="0">
                <a:solidFill>
                  <a:srgbClr val="00B050"/>
                </a:solidFill>
              </a:rPr>
              <a:t>Xa</a:t>
            </a:r>
            <a:endParaRPr lang="es-ES_tradnl" sz="3200"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Va</a:t>
            </a:r>
            <a:endParaRPr kumimoji="0" lang="es-ES_tradnl" sz="2400" b="1" i="0" u="none" strike="noStrike" cap="none" normalizeH="0" baseline="0" dirty="0">
              <a:ln>
                <a:noFill/>
              </a:ln>
              <a:solidFill>
                <a:srgbClr val="002060"/>
              </a:solidFill>
              <a:effectLst/>
            </a:endParaRPr>
          </a:p>
        </p:txBody>
      </p:sp>
      <p:sp>
        <p:nvSpPr>
          <p:cNvPr id="15" name="Rectángulo 14"/>
          <p:cNvSpPr/>
          <p:nvPr/>
        </p:nvSpPr>
        <p:spPr bwMode="auto">
          <a:xfrm rot="18862953">
            <a:off x="6494989" y="1547106"/>
            <a:ext cx="1719917" cy="953152"/>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smtClean="0">
                <a:solidFill>
                  <a:srgbClr val="002060"/>
                </a:solidFill>
              </a:rPr>
              <a:t> </a:t>
            </a:r>
            <a:r>
              <a:rPr lang="es-ES_tradnl" sz="3200" b="1" dirty="0" err="1" smtClean="0">
                <a:solidFill>
                  <a:srgbClr val="002060"/>
                </a:solidFill>
              </a:rPr>
              <a:t>VIIa</a:t>
            </a:r>
            <a:r>
              <a:rPr lang="es-ES_tradnl" sz="3200" b="1" dirty="0" smtClean="0">
                <a:solidFill>
                  <a:srgbClr val="002060"/>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 FL </a:t>
            </a:r>
            <a:r>
              <a:rPr lang="mr-IN" dirty="0" smtClean="0"/>
              <a:t>–</a:t>
            </a:r>
            <a:r>
              <a:rPr lang="es-ES_tradnl" dirty="0" smtClean="0"/>
              <a:t>Ca+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16" name="Explosión 1 15"/>
          <p:cNvSpPr/>
          <p:nvPr/>
        </p:nvSpPr>
        <p:spPr bwMode="auto">
          <a:xfrm>
            <a:off x="7752040" y="249023"/>
            <a:ext cx="1152128" cy="82671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2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16"/>
          <p:cNvSpPr/>
          <p:nvPr/>
        </p:nvSpPr>
        <p:spPr bwMode="auto">
          <a:xfrm>
            <a:off x="3802341" y="5102498"/>
            <a:ext cx="432048"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dirty="0" smtClean="0">
                <a:solidFill>
                  <a:srgbClr val="002060"/>
                </a:solidFill>
              </a:rPr>
              <a:t>II</a:t>
            </a:r>
            <a:endParaRPr kumimoji="0" lang="es-ES_tradnl" sz="3600" b="0" i="0" u="none" strike="noStrike" cap="none" normalizeH="0" baseline="0" dirty="0">
              <a:ln>
                <a:noFill/>
              </a:ln>
              <a:solidFill>
                <a:srgbClr val="002060"/>
              </a:solidFill>
              <a:effectLst/>
            </a:endParaRPr>
          </a:p>
        </p:txBody>
      </p:sp>
      <p:sp>
        <p:nvSpPr>
          <p:cNvPr id="18" name="Explosión 1 17"/>
          <p:cNvSpPr/>
          <p:nvPr/>
        </p:nvSpPr>
        <p:spPr bwMode="auto">
          <a:xfrm>
            <a:off x="4961761" y="4998753"/>
            <a:ext cx="769024" cy="950527"/>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002060"/>
                </a:solidFill>
              </a:rPr>
              <a:t>IIa</a:t>
            </a:r>
            <a:endParaRPr lang="es-ES_tradnl"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a:solidFill>
                  <a:srgbClr val="002060"/>
                </a:solidFill>
              </a:rPr>
              <a:t>T</a:t>
            </a:r>
            <a:r>
              <a:rPr kumimoji="0" lang="es-ES_tradnl" sz="1400" b="0" i="0" u="none" strike="noStrike" cap="none" normalizeH="0" baseline="0" dirty="0" smtClean="0">
                <a:ln>
                  <a:noFill/>
                </a:ln>
                <a:solidFill>
                  <a:srgbClr val="002060"/>
                </a:solidFill>
                <a:effectLst/>
              </a:rPr>
              <a:t>rombina</a:t>
            </a:r>
            <a:endParaRPr kumimoji="0" lang="es-ES_tradnl" sz="1400" b="0" i="0" u="none" strike="noStrike" cap="none" normalizeH="0" baseline="0" dirty="0">
              <a:ln>
                <a:noFill/>
              </a:ln>
              <a:solidFill>
                <a:srgbClr val="002060"/>
              </a:solidFill>
              <a:effectLst/>
            </a:endParaRPr>
          </a:p>
        </p:txBody>
      </p:sp>
      <p:sp>
        <p:nvSpPr>
          <p:cNvPr id="19" name="Rectángulo 18"/>
          <p:cNvSpPr/>
          <p:nvPr/>
        </p:nvSpPr>
        <p:spPr bwMode="auto">
          <a:xfrm>
            <a:off x="6689952" y="4034809"/>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t>Fibrin</a:t>
            </a:r>
            <a:r>
              <a:rPr lang="es-ES" dirty="0" err="1" smtClean="0"/>
              <a:t>ò</a:t>
            </a:r>
            <a:r>
              <a:rPr lang="es-ES_tradnl" dirty="0" err="1" smtClean="0"/>
              <a:t>geno</a:t>
            </a:r>
            <a:r>
              <a:rPr lang="es-ES_tradnl" dirty="0" smtClean="0"/>
              <a:t> - I</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0" name="Rectángulo 19"/>
          <p:cNvSpPr/>
          <p:nvPr/>
        </p:nvSpPr>
        <p:spPr bwMode="auto">
          <a:xfrm>
            <a:off x="6689952" y="5167674"/>
            <a:ext cx="2124175"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t>Fibrina Soluble</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1" name="Rectángulo 20"/>
          <p:cNvSpPr/>
          <p:nvPr/>
        </p:nvSpPr>
        <p:spPr bwMode="auto">
          <a:xfrm>
            <a:off x="6639357" y="6357607"/>
            <a:ext cx="230662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t>FIBRINA ESTABLE</a:t>
            </a:r>
            <a:endParaRPr kumimoji="0" lang="es-ES_tradnl" sz="20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22" name="Rectángulo 21"/>
          <p:cNvSpPr/>
          <p:nvPr/>
        </p:nvSpPr>
        <p:spPr bwMode="auto">
          <a:xfrm>
            <a:off x="6297240" y="5733987"/>
            <a:ext cx="880632"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dirty="0" err="1" smtClean="0">
                <a:solidFill>
                  <a:srgbClr val="FFC000"/>
                </a:solidFill>
              </a:rPr>
              <a:t>XIIIa</a:t>
            </a:r>
            <a:endParaRPr kumimoji="0" lang="es-ES_tradnl" sz="3600" b="0" i="0" u="none" strike="noStrike" cap="none" normalizeH="0" baseline="0" dirty="0">
              <a:ln>
                <a:noFill/>
              </a:ln>
              <a:solidFill>
                <a:srgbClr val="FFC000"/>
              </a:solidFill>
              <a:effectLst/>
            </a:endParaRPr>
          </a:p>
        </p:txBody>
      </p:sp>
      <p:sp>
        <p:nvSpPr>
          <p:cNvPr id="23" name="Flecha abajo 22"/>
          <p:cNvSpPr/>
          <p:nvPr/>
        </p:nvSpPr>
        <p:spPr bwMode="auto">
          <a:xfrm>
            <a:off x="7504890" y="4551319"/>
            <a:ext cx="372656" cy="65938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24" name="Line 69"/>
          <p:cNvSpPr>
            <a:spLocks noChangeShapeType="1"/>
          </p:cNvSpPr>
          <p:nvPr/>
        </p:nvSpPr>
        <p:spPr bwMode="auto">
          <a:xfrm flipV="1">
            <a:off x="4249771" y="5459657"/>
            <a:ext cx="682269" cy="2911"/>
          </a:xfrm>
          <a:prstGeom prst="line">
            <a:avLst/>
          </a:prstGeom>
          <a:noFill/>
          <a:ln w="444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a:p>
        </p:txBody>
      </p:sp>
      <p:sp>
        <p:nvSpPr>
          <p:cNvPr id="25" name="Elipse 24"/>
          <p:cNvSpPr/>
          <p:nvPr/>
        </p:nvSpPr>
        <p:spPr bwMode="auto">
          <a:xfrm>
            <a:off x="128235" y="472881"/>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26" name="Elipse 25"/>
          <p:cNvSpPr/>
          <p:nvPr/>
        </p:nvSpPr>
        <p:spPr bwMode="auto">
          <a:xfrm>
            <a:off x="760062" y="472881"/>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27" name="Elipse 26"/>
          <p:cNvSpPr/>
          <p:nvPr/>
        </p:nvSpPr>
        <p:spPr bwMode="auto">
          <a:xfrm>
            <a:off x="1391889" y="472881"/>
            <a:ext cx="360040" cy="28803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b="1" dirty="0">
                <a:solidFill>
                  <a:srgbClr val="002060"/>
                </a:solidFill>
              </a:rPr>
              <a:t>-</a:t>
            </a:r>
            <a:endParaRPr kumimoji="0" lang="es-ES_tradnl" sz="3200" b="1" i="0" u="none" strike="noStrike" cap="none" normalizeH="0" baseline="0" dirty="0">
              <a:ln>
                <a:noFill/>
              </a:ln>
              <a:solidFill>
                <a:srgbClr val="002060"/>
              </a:solidFill>
              <a:effectLst/>
            </a:endParaRPr>
          </a:p>
        </p:txBody>
      </p:sp>
      <p:sp>
        <p:nvSpPr>
          <p:cNvPr id="28" name="Rectángulo 27"/>
          <p:cNvSpPr/>
          <p:nvPr/>
        </p:nvSpPr>
        <p:spPr bwMode="auto">
          <a:xfrm>
            <a:off x="1807407" y="395050"/>
            <a:ext cx="57255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C000"/>
                </a:solidFill>
              </a:rPr>
              <a:t>FC</a:t>
            </a:r>
            <a:endParaRPr kumimoji="0" lang="es-ES_tradnl" sz="2400" b="0" i="0" u="none" strike="noStrike" cap="none" normalizeH="0" baseline="0">
              <a:ln>
                <a:noFill/>
              </a:ln>
              <a:solidFill>
                <a:srgbClr val="FFC000"/>
              </a:solidFill>
              <a:effectLst/>
            </a:endParaRPr>
          </a:p>
        </p:txBody>
      </p:sp>
      <p:sp>
        <p:nvSpPr>
          <p:cNvPr id="29" name="Rectángulo 28"/>
          <p:cNvSpPr/>
          <p:nvPr/>
        </p:nvSpPr>
        <p:spPr bwMode="auto">
          <a:xfrm>
            <a:off x="128235" y="827098"/>
            <a:ext cx="3433505" cy="3724221"/>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0" name="Rectángulo redondeado 29"/>
          <p:cNvSpPr/>
          <p:nvPr/>
        </p:nvSpPr>
        <p:spPr bwMode="auto">
          <a:xfrm>
            <a:off x="553038" y="4558345"/>
            <a:ext cx="2221610" cy="597894"/>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smtClean="0">
                <a:ln>
                  <a:noFill/>
                </a:ln>
                <a:solidFill>
                  <a:srgbClr val="002060"/>
                </a:solidFill>
                <a:effectLst/>
                <a:latin typeface="Times New Roman" charset="0"/>
                <a:ea typeface="Times New Roman" charset="0"/>
                <a:cs typeface="Times New Roman" charset="0"/>
              </a:rPr>
              <a:t>  </a:t>
            </a:r>
            <a:r>
              <a:rPr kumimoji="0" lang="es-ES_tradnl" sz="2400" b="1" i="0" u="none" strike="noStrike" cap="none" normalizeH="0" baseline="0" dirty="0" err="1" smtClean="0">
                <a:ln>
                  <a:noFill/>
                </a:ln>
                <a:solidFill>
                  <a:srgbClr val="002060"/>
                </a:solidFill>
                <a:effectLst/>
                <a:latin typeface="Times New Roman" charset="0"/>
                <a:ea typeface="Times New Roman" charset="0"/>
                <a:cs typeface="Times New Roman" charset="0"/>
              </a:rPr>
              <a:t>aPTT</a:t>
            </a:r>
            <a:r>
              <a:rPr kumimoji="0" lang="es-ES_tradnl" sz="2400" b="1" i="0" u="none" strike="noStrike" cap="none" normalizeH="0" dirty="0" smtClean="0">
                <a:ln>
                  <a:noFill/>
                </a:ln>
                <a:solidFill>
                  <a:srgbClr val="002060"/>
                </a:solidFill>
                <a:effectLst/>
                <a:latin typeface="Times New Roman" charset="0"/>
                <a:ea typeface="Times New Roman" charset="0"/>
                <a:cs typeface="Times New Roman" charset="0"/>
              </a:rPr>
              <a:t> - KPTT</a:t>
            </a:r>
            <a:endParaRPr kumimoji="0" lang="es-ES_tradnl" sz="2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31" name="Rectángulo 30"/>
          <p:cNvSpPr/>
          <p:nvPr/>
        </p:nvSpPr>
        <p:spPr bwMode="auto">
          <a:xfrm>
            <a:off x="5684484" y="827098"/>
            <a:ext cx="2847956" cy="2983886"/>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2" name="Rectángulo redondeado 31"/>
          <p:cNvSpPr/>
          <p:nvPr/>
        </p:nvSpPr>
        <p:spPr bwMode="auto">
          <a:xfrm>
            <a:off x="4429765" y="248799"/>
            <a:ext cx="2260187" cy="792879"/>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2060"/>
                </a:solidFill>
                <a:effectLst/>
                <a:latin typeface="Times New Roman" charset="0"/>
                <a:ea typeface="Times New Roman" charset="0"/>
                <a:cs typeface="Times New Roman" charset="0"/>
              </a:rPr>
              <a:t>  </a:t>
            </a:r>
            <a:r>
              <a:rPr kumimoji="0" lang="es-ES_tradnl" b="1" i="0" u="none" strike="noStrike" cap="none" normalizeH="0" baseline="0" dirty="0" smtClean="0">
                <a:ln>
                  <a:noFill/>
                </a:ln>
                <a:solidFill>
                  <a:srgbClr val="002060"/>
                </a:solidFill>
                <a:effectLst/>
                <a:latin typeface="Times New Roman" charset="0"/>
                <a:ea typeface="Times New Roman" charset="0"/>
                <a:cs typeface="Times New Roman" charset="0"/>
              </a:rPr>
              <a:t>TP</a:t>
            </a:r>
          </a:p>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smtClean="0">
                <a:solidFill>
                  <a:srgbClr val="002060"/>
                </a:solidFill>
              </a:rPr>
              <a:t>Tiempo de </a:t>
            </a:r>
            <a:r>
              <a:rPr lang="es-ES_tradnl" sz="1800" b="1" dirty="0" err="1" smtClean="0">
                <a:solidFill>
                  <a:srgbClr val="002060"/>
                </a:solidFill>
              </a:rPr>
              <a:t>Protrobina</a:t>
            </a:r>
            <a:endParaRPr kumimoji="0" lang="es-ES_tradnl" sz="1800" b="1" i="0" u="none" strike="noStrike" cap="none" normalizeH="0" baseline="0" dirty="0">
              <a:ln>
                <a:noFill/>
              </a:ln>
              <a:solidFill>
                <a:srgbClr val="002060"/>
              </a:solidFill>
              <a:effectLst/>
            </a:endParaRPr>
          </a:p>
        </p:txBody>
      </p:sp>
      <p:sp>
        <p:nvSpPr>
          <p:cNvPr id="33" name="Rectángulo 32"/>
          <p:cNvSpPr/>
          <p:nvPr/>
        </p:nvSpPr>
        <p:spPr bwMode="auto">
          <a:xfrm>
            <a:off x="6639357" y="4034809"/>
            <a:ext cx="2264811" cy="1699178"/>
          </a:xfrm>
          <a:prstGeom prst="rect">
            <a:avLst/>
          </a:prstGeom>
          <a:noFill/>
          <a:ln w="444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4" name="Rectángulo redondeado 33"/>
          <p:cNvSpPr/>
          <p:nvPr/>
        </p:nvSpPr>
        <p:spPr bwMode="auto">
          <a:xfrm>
            <a:off x="5580052" y="4469942"/>
            <a:ext cx="1641261" cy="653639"/>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dirty="0" smtClean="0">
                <a:ln>
                  <a:noFill/>
                </a:ln>
                <a:solidFill>
                  <a:srgbClr val="002060"/>
                </a:solidFill>
                <a:effectLst/>
                <a:latin typeface="Times New Roman" charset="0"/>
                <a:ea typeface="Times New Roman" charset="0"/>
                <a:cs typeface="Times New Roman" charset="0"/>
              </a:rPr>
              <a:t>TT</a:t>
            </a:r>
          </a:p>
          <a:p>
            <a:pPr marL="0" marR="0" indent="0" algn="ctr" defTabSz="914400" rtl="0" eaLnBrk="1" fontAlgn="base" latinLnBrk="0" hangingPunct="1">
              <a:lnSpc>
                <a:spcPct val="100000"/>
              </a:lnSpc>
              <a:spcBef>
                <a:spcPct val="0"/>
              </a:spcBef>
              <a:spcAft>
                <a:spcPct val="0"/>
              </a:spcAft>
              <a:buClrTx/>
              <a:buSzTx/>
              <a:buFontTx/>
              <a:buNone/>
              <a:tabLst/>
            </a:pPr>
            <a:r>
              <a:rPr lang="es-ES_tradnl" sz="1200" b="1" dirty="0" smtClean="0">
                <a:solidFill>
                  <a:srgbClr val="002060"/>
                </a:solidFill>
              </a:rPr>
              <a:t>Tiempo de Trombina</a:t>
            </a:r>
            <a:endParaRPr kumimoji="0" lang="es-ES_tradnl" sz="1200" b="1" i="0" u="none" strike="noStrike" cap="none" normalizeH="0" baseline="0" dirty="0">
              <a:ln>
                <a:noFill/>
              </a:ln>
              <a:solidFill>
                <a:srgbClr val="002060"/>
              </a:solidFill>
              <a:effectLst/>
            </a:endParaRPr>
          </a:p>
        </p:txBody>
      </p:sp>
      <p:sp>
        <p:nvSpPr>
          <p:cNvPr id="35" name="Rectángulo 34"/>
          <p:cNvSpPr/>
          <p:nvPr/>
        </p:nvSpPr>
        <p:spPr bwMode="auto">
          <a:xfrm>
            <a:off x="3810113" y="2675566"/>
            <a:ext cx="1769999" cy="3097177"/>
          </a:xfrm>
          <a:prstGeom prst="rect">
            <a:avLst/>
          </a:prstGeom>
          <a:noFill/>
          <a:ln w="60325" cap="flat" cmpd="sng" algn="ctr">
            <a:solidFill>
              <a:srgbClr val="FFFF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6" name="Rectángulo redondeado 35"/>
          <p:cNvSpPr/>
          <p:nvPr/>
        </p:nvSpPr>
        <p:spPr bwMode="auto">
          <a:xfrm>
            <a:off x="4026363" y="1585879"/>
            <a:ext cx="1024198" cy="875606"/>
          </a:xfrm>
          <a:prstGeom prst="roundRect">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rgbClr val="002060"/>
                </a:solidFill>
                <a:effectLst/>
                <a:latin typeface="Times New Roman" charset="0"/>
                <a:ea typeface="Times New Roman" charset="0"/>
                <a:cs typeface="Times New Roman" charset="0"/>
              </a:rPr>
              <a:t>aPTT</a:t>
            </a:r>
            <a:endPar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TP</a:t>
            </a:r>
            <a:endParaRPr kumimoji="0" lang="es-ES_tradnl" sz="2400" b="0" i="0" u="none" strike="noStrike" cap="none" normalizeH="0" baseline="0" dirty="0">
              <a:ln>
                <a:noFill/>
              </a:ln>
              <a:solidFill>
                <a:srgbClr val="002060"/>
              </a:solidFill>
              <a:effectLst/>
            </a:endParaRPr>
          </a:p>
        </p:txBody>
      </p:sp>
      <p:sp>
        <p:nvSpPr>
          <p:cNvPr id="37" name="Elipse 36"/>
          <p:cNvSpPr/>
          <p:nvPr/>
        </p:nvSpPr>
        <p:spPr bwMode="auto">
          <a:xfrm>
            <a:off x="6292590" y="5621402"/>
            <a:ext cx="1205287" cy="805229"/>
          </a:xfrm>
          <a:prstGeom prst="ellipse">
            <a:avLst/>
          </a:prstGeom>
          <a:noFill/>
          <a:ln w="38100" cap="flat" cmpd="sng" algn="ctr">
            <a:solidFill>
              <a:schemeClr val="accent3">
                <a:lumMod val="9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39" name="Conector recto de flecha 38"/>
          <p:cNvCxnSpPr/>
          <p:nvPr/>
        </p:nvCxnSpPr>
        <p:spPr bwMode="auto">
          <a:xfrm flipH="1">
            <a:off x="4026363" y="6271440"/>
            <a:ext cx="2266229" cy="240753"/>
          </a:xfrm>
          <a:prstGeom prst="straightConnector1">
            <a:avLst/>
          </a:prstGeom>
          <a:solidFill>
            <a:schemeClr val="accent1"/>
          </a:solidFill>
          <a:ln w="571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Rectángulo redondeado 40"/>
          <p:cNvSpPr/>
          <p:nvPr/>
        </p:nvSpPr>
        <p:spPr bwMode="auto">
          <a:xfrm>
            <a:off x="488275" y="6039299"/>
            <a:ext cx="3510268" cy="717169"/>
          </a:xfrm>
          <a:prstGeom prst="roundRect">
            <a:avLst/>
          </a:prstGeom>
          <a:solidFill>
            <a:srgbClr val="73F43F"/>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2060"/>
                </a:solidFill>
                <a:effectLst/>
              </a:rPr>
              <a:t>NINGUNA DE ESTAS PRUEBAS </a:t>
            </a:r>
          </a:p>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MIDE EL DEFICIT DE F XIII</a:t>
            </a:r>
            <a:endParaRPr kumimoji="0" lang="es-ES_tradnl" sz="1800" b="0" i="0" u="none" strike="noStrike" cap="none" normalizeH="0" baseline="0" dirty="0">
              <a:ln>
                <a:noFill/>
              </a:ln>
              <a:solidFill>
                <a:srgbClr val="002060"/>
              </a:solidFill>
              <a:effectLst/>
            </a:endParaRPr>
          </a:p>
        </p:txBody>
      </p:sp>
      <p:sp>
        <p:nvSpPr>
          <p:cNvPr id="40" name="Rectángulo redondeado 39"/>
          <p:cNvSpPr/>
          <p:nvPr/>
        </p:nvSpPr>
        <p:spPr bwMode="auto">
          <a:xfrm>
            <a:off x="744063" y="72996"/>
            <a:ext cx="1506916" cy="308826"/>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V</a:t>
            </a:r>
            <a:r>
              <a:rPr lang="es-ES" sz="1800" dirty="0" err="1" smtClean="0">
                <a:solidFill>
                  <a:srgbClr val="002060"/>
                </a:solidFill>
              </a:rPr>
              <a:t>ì</a:t>
            </a:r>
            <a:r>
              <a:rPr lang="es-ES_tradnl" sz="1800" dirty="0" smtClean="0">
                <a:solidFill>
                  <a:srgbClr val="002060"/>
                </a:solidFill>
              </a:rPr>
              <a:t>a </a:t>
            </a:r>
            <a:r>
              <a:rPr lang="es-ES_tradnl" sz="1800" dirty="0" err="1" smtClean="0">
                <a:solidFill>
                  <a:srgbClr val="002060"/>
                </a:solidFill>
              </a:rPr>
              <a:t>Intrinseca</a:t>
            </a:r>
            <a:endParaRPr kumimoji="0" lang="es-ES_tradnl" sz="1800" b="0" i="0" u="none" strike="noStrike" cap="none" normalizeH="0" baseline="0" dirty="0">
              <a:ln>
                <a:noFill/>
              </a:ln>
              <a:solidFill>
                <a:srgbClr val="002060"/>
              </a:solidFill>
              <a:effectLst/>
            </a:endParaRPr>
          </a:p>
        </p:txBody>
      </p:sp>
      <p:sp>
        <p:nvSpPr>
          <p:cNvPr id="42" name="Rectángulo redondeado 41"/>
          <p:cNvSpPr/>
          <p:nvPr/>
        </p:nvSpPr>
        <p:spPr bwMode="auto">
          <a:xfrm>
            <a:off x="7330029" y="58812"/>
            <a:ext cx="1506916" cy="371498"/>
          </a:xfrm>
          <a:prstGeom prst="roundRect">
            <a:avLst/>
          </a:prstGeom>
          <a:solidFill>
            <a:srgbClr val="0070C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dirty="0" smtClean="0">
                <a:solidFill>
                  <a:srgbClr val="FFFF00"/>
                </a:solidFill>
              </a:rPr>
              <a:t>V</a:t>
            </a:r>
            <a:r>
              <a:rPr lang="es-ES" sz="1800" dirty="0" err="1" smtClean="0">
                <a:solidFill>
                  <a:srgbClr val="FFFF00"/>
                </a:solidFill>
              </a:rPr>
              <a:t>ì</a:t>
            </a:r>
            <a:r>
              <a:rPr lang="es-ES_tradnl" sz="1800" dirty="0" smtClean="0">
                <a:solidFill>
                  <a:srgbClr val="FFFF00"/>
                </a:solidFill>
              </a:rPr>
              <a:t>a </a:t>
            </a:r>
            <a:r>
              <a:rPr lang="es-ES_tradnl" sz="1800" dirty="0" err="1" smtClean="0">
                <a:solidFill>
                  <a:srgbClr val="FFFF00"/>
                </a:solidFill>
              </a:rPr>
              <a:t>Extrinseca</a:t>
            </a:r>
            <a:endParaRPr kumimoji="0" lang="es-ES_tradnl" sz="1800" b="0" i="0" u="none" strike="noStrike" cap="none" normalizeH="0" baseline="0" dirty="0">
              <a:ln>
                <a:noFill/>
              </a:ln>
              <a:solidFill>
                <a:srgbClr val="FFFF00"/>
              </a:solidFill>
              <a:effectLst/>
            </a:endParaRPr>
          </a:p>
        </p:txBody>
      </p:sp>
      <p:sp>
        <p:nvSpPr>
          <p:cNvPr id="43" name="Rectángulo redondeado 42"/>
          <p:cNvSpPr/>
          <p:nvPr/>
        </p:nvSpPr>
        <p:spPr bwMode="auto">
          <a:xfrm>
            <a:off x="8046309" y="4581968"/>
            <a:ext cx="777707" cy="307316"/>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rPr>
              <a:t>V</a:t>
            </a:r>
            <a:r>
              <a:rPr lang="es-ES" sz="1400" dirty="0" err="1" smtClean="0">
                <a:solidFill>
                  <a:srgbClr val="002060"/>
                </a:solidFill>
              </a:rPr>
              <a:t>ía</a:t>
            </a:r>
            <a:r>
              <a:rPr lang="es-ES" sz="1400" dirty="0" smtClean="0">
                <a:solidFill>
                  <a:srgbClr val="002060"/>
                </a:solidFill>
              </a:rPr>
              <a:t> Final</a:t>
            </a:r>
            <a:endParaRPr kumimoji="0" lang="es-ES_tradnl" sz="1400" b="0" i="0" u="none" strike="noStrike" cap="none" normalizeH="0" baseline="0" dirty="0">
              <a:ln>
                <a:noFill/>
              </a:ln>
              <a:solidFill>
                <a:srgbClr val="002060"/>
              </a:solidFill>
              <a:effectLst/>
            </a:endParaRPr>
          </a:p>
        </p:txBody>
      </p:sp>
      <p:sp>
        <p:nvSpPr>
          <p:cNvPr id="44" name="Rectángulo redondeado 43"/>
          <p:cNvSpPr/>
          <p:nvPr/>
        </p:nvSpPr>
        <p:spPr bwMode="auto">
          <a:xfrm>
            <a:off x="3307294" y="4654189"/>
            <a:ext cx="1179806" cy="307316"/>
          </a:xfrm>
          <a:prstGeom prst="roundRect">
            <a:avLst/>
          </a:prstGeom>
          <a:solidFill>
            <a:srgbClr val="FFFF00"/>
          </a:solidFill>
          <a:ln w="1905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solidFill>
                  <a:srgbClr val="002060"/>
                </a:solidFill>
              </a:rPr>
              <a:t>V</a:t>
            </a:r>
            <a:r>
              <a:rPr lang="es-ES" sz="1600" dirty="0" err="1" smtClean="0">
                <a:solidFill>
                  <a:srgbClr val="002060"/>
                </a:solidFill>
              </a:rPr>
              <a:t>ía</a:t>
            </a:r>
            <a:r>
              <a:rPr lang="es-ES" sz="1600" dirty="0" smtClean="0">
                <a:solidFill>
                  <a:srgbClr val="002060"/>
                </a:solidFill>
              </a:rPr>
              <a:t> Común</a:t>
            </a:r>
            <a:endParaRPr kumimoji="0" lang="es-ES_tradnl" sz="1600" b="0" i="0" u="none" strike="noStrike" cap="none" normalizeH="0" baseline="0" dirty="0">
              <a:ln>
                <a:noFill/>
              </a:ln>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checkerboard(across)">
                                      <p:cBhvr>
                                        <p:cTn id="15" dur="500"/>
                                        <p:tgtEl>
                                          <p:spTgt spid="4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heckerboard(across)">
                                      <p:cBhvr>
                                        <p:cTn id="18" dur="500"/>
                                        <p:tgtEl>
                                          <p:spTgt spid="3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heckerboard(across)">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heckerboard(across)">
                                      <p:cBhvr>
                                        <p:cTn id="26" dur="500"/>
                                        <p:tgtEl>
                                          <p:spTgt spid="3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heckerboard(across)">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heckerboard(across)">
                                      <p:cBhvr>
                                        <p:cTn id="34" dur="500"/>
                                        <p:tgtEl>
                                          <p:spTgt spid="3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heckerboard(across)">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heckerboard(across)">
                                      <p:cBhvr>
                                        <p:cTn id="42" dur="500"/>
                                        <p:tgtEl>
                                          <p:spTgt spid="37"/>
                                        </p:tgtEl>
                                      </p:cBhvr>
                                    </p:animEffect>
                                  </p:childTnLst>
                                </p:cTn>
                              </p:par>
                              <p:par>
                                <p:cTn id="43" presetID="5" presetClass="entr" presetSubtype="1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checkerboard(across)">
                                      <p:cBhvr>
                                        <p:cTn id="45" dur="500"/>
                                        <p:tgtEl>
                                          <p:spTgt spid="39"/>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checkerboard(across)">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51520" y="3212976"/>
            <a:ext cx="8640960" cy="1080120"/>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smtClean="0">
                <a:latin typeface="+mj-lt"/>
              </a:rPr>
              <a:t>¿COMO SE HACEN LOS TIEMPOS?</a:t>
            </a:r>
            <a:endParaRPr kumimoji="0" lang="es-ES_tradnl" sz="4000" b="0" i="0" u="none" strike="noStrike" cap="none" normalizeH="0" baseline="0">
              <a:ln>
                <a:noFill/>
              </a:ln>
              <a:solidFill>
                <a:schemeClr val="tx1"/>
              </a:solidFill>
              <a:effectLst/>
              <a:latin typeface="+mj-lt"/>
            </a:endParaRPr>
          </a:p>
        </p:txBody>
      </p:sp>
      <p:sp>
        <p:nvSpPr>
          <p:cNvPr id="3" name="Rectángulo redondeado 2"/>
          <p:cNvSpPr/>
          <p:nvPr/>
        </p:nvSpPr>
        <p:spPr bwMode="auto">
          <a:xfrm>
            <a:off x="2267744" y="1659833"/>
            <a:ext cx="4212468" cy="936104"/>
          </a:xfrm>
          <a:prstGeom prst="roundRect">
            <a:avLst/>
          </a:prstGeom>
          <a:solidFill>
            <a:srgbClr val="FFC000"/>
          </a:solidFill>
          <a:ln w="2857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4400" b="0" i="0" u="none" strike="noStrike" cap="none" normalizeH="0" baseline="0" smtClean="0">
                <a:ln>
                  <a:noFill/>
                </a:ln>
                <a:solidFill>
                  <a:srgbClr val="002060"/>
                </a:solidFill>
                <a:effectLst/>
                <a:latin typeface="Times New Roman" charset="0"/>
                <a:ea typeface="Times New Roman" charset="0"/>
                <a:cs typeface="Times New Roman" charset="0"/>
              </a:rPr>
              <a:t>LABORATORIO</a:t>
            </a:r>
            <a:endParaRPr kumimoji="0" lang="es-ES_tradnl" sz="4400" b="0" i="0" u="none" strike="noStrike" cap="none" normalizeH="0" baseline="0">
              <a:ln>
                <a:noFill/>
              </a:ln>
              <a:solidFill>
                <a:srgbClr val="002060"/>
              </a:solidFill>
              <a:effectLst/>
              <a:latin typeface="Times New Roman" charset="0"/>
              <a:ea typeface="Times New Roman" charset="0"/>
              <a:cs typeface="Times New Roman" charset="0"/>
            </a:endParaRPr>
          </a:p>
        </p:txBody>
      </p:sp>
      <p:pic>
        <p:nvPicPr>
          <p:cNvPr id="4" name="Imagen 3"/>
          <p:cNvPicPr>
            <a:picLocks noChangeAspect="1"/>
          </p:cNvPicPr>
          <p:nvPr/>
        </p:nvPicPr>
        <p:blipFill>
          <a:blip r:embed="rId2"/>
          <a:stretch>
            <a:fillRect/>
          </a:stretch>
        </p:blipFill>
        <p:spPr>
          <a:xfrm>
            <a:off x="3128760" y="4509120"/>
            <a:ext cx="2490436" cy="2258256"/>
          </a:xfrm>
          <a:prstGeom prst="rect">
            <a:avLst/>
          </a:prstGeom>
        </p:spPr>
      </p:pic>
      <p:pic>
        <p:nvPicPr>
          <p:cNvPr id="5" name="Imagen 4"/>
          <p:cNvPicPr>
            <a:picLocks noChangeAspect="1"/>
          </p:cNvPicPr>
          <p:nvPr/>
        </p:nvPicPr>
        <p:blipFill>
          <a:blip r:embed="rId3"/>
          <a:stretch>
            <a:fillRect/>
          </a:stretch>
        </p:blipFill>
        <p:spPr>
          <a:xfrm>
            <a:off x="1979712" y="116631"/>
            <a:ext cx="4968552" cy="1327178"/>
          </a:xfrm>
          <a:prstGeom prst="rect">
            <a:avLst/>
          </a:prstGeom>
        </p:spPr>
      </p:pic>
    </p:spTree>
    <p:extLst>
      <p:ext uri="{BB962C8B-B14F-4D97-AF65-F5344CB8AC3E}">
        <p14:creationId xmlns:p14="http://schemas.microsoft.com/office/powerpoint/2010/main" val="126364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56390" y="2653185"/>
            <a:ext cx="1656184" cy="130606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5" name="Imagen 4"/>
          <p:cNvPicPr>
            <a:picLocks noChangeAspect="1"/>
          </p:cNvPicPr>
          <p:nvPr/>
        </p:nvPicPr>
        <p:blipFill>
          <a:blip r:embed="rId3"/>
          <a:stretch>
            <a:fillRect/>
          </a:stretch>
        </p:blipFill>
        <p:spPr>
          <a:xfrm>
            <a:off x="3808242" y="2604483"/>
            <a:ext cx="1513260" cy="1306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4"/>
          <a:stretch>
            <a:fillRect/>
          </a:stretch>
        </p:blipFill>
        <p:spPr>
          <a:xfrm>
            <a:off x="1924232" y="2345250"/>
            <a:ext cx="2297984" cy="1430936"/>
          </a:xfrm>
          <a:prstGeom prst="rect">
            <a:avLst/>
          </a:prstGeom>
        </p:spPr>
      </p:pic>
      <p:pic>
        <p:nvPicPr>
          <p:cNvPr id="9" name="Imagen 8"/>
          <p:cNvPicPr>
            <a:picLocks noChangeAspect="1"/>
          </p:cNvPicPr>
          <p:nvPr/>
        </p:nvPicPr>
        <p:blipFill>
          <a:blip r:embed="rId5"/>
          <a:stretch>
            <a:fillRect/>
          </a:stretch>
        </p:blipFill>
        <p:spPr>
          <a:xfrm>
            <a:off x="472542" y="980728"/>
            <a:ext cx="8128000" cy="1519549"/>
          </a:xfrm>
          <a:prstGeom prst="rect">
            <a:avLst/>
          </a:prstGeom>
        </p:spPr>
      </p:pic>
      <p:pic>
        <p:nvPicPr>
          <p:cNvPr id="10" name="Imagen 9"/>
          <p:cNvPicPr>
            <a:picLocks noChangeAspect="1"/>
          </p:cNvPicPr>
          <p:nvPr/>
        </p:nvPicPr>
        <p:blipFill>
          <a:blip r:embed="rId6"/>
          <a:stretch>
            <a:fillRect/>
          </a:stretch>
        </p:blipFill>
        <p:spPr>
          <a:xfrm>
            <a:off x="6242049" y="2657876"/>
            <a:ext cx="1788666" cy="129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a:picLocks noChangeAspect="1"/>
          </p:cNvPicPr>
          <p:nvPr/>
        </p:nvPicPr>
        <p:blipFill>
          <a:blip r:embed="rId7"/>
          <a:stretch>
            <a:fillRect/>
          </a:stretch>
        </p:blipFill>
        <p:spPr>
          <a:xfrm>
            <a:off x="323528" y="4869159"/>
            <a:ext cx="1363936" cy="115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p:cNvPicPr>
            <a:picLocks noChangeAspect="1"/>
          </p:cNvPicPr>
          <p:nvPr/>
        </p:nvPicPr>
        <p:blipFill>
          <a:blip r:embed="rId8"/>
          <a:stretch>
            <a:fillRect/>
          </a:stretch>
        </p:blipFill>
        <p:spPr>
          <a:xfrm>
            <a:off x="5611801" y="4202973"/>
            <a:ext cx="1649760" cy="123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p:cNvPicPr>
            <a:picLocks noChangeAspect="1"/>
          </p:cNvPicPr>
          <p:nvPr/>
        </p:nvPicPr>
        <p:blipFill>
          <a:blip r:embed="rId9"/>
          <a:stretch>
            <a:fillRect/>
          </a:stretch>
        </p:blipFill>
        <p:spPr>
          <a:xfrm>
            <a:off x="7668344" y="4309685"/>
            <a:ext cx="1226508" cy="1029204"/>
          </a:xfrm>
          <a:prstGeom prst="rect">
            <a:avLst/>
          </a:prstGeom>
        </p:spPr>
      </p:pic>
      <p:sp>
        <p:nvSpPr>
          <p:cNvPr id="16" name="Rectángulo redondeado 15"/>
          <p:cNvSpPr/>
          <p:nvPr/>
        </p:nvSpPr>
        <p:spPr bwMode="auto">
          <a:xfrm>
            <a:off x="2530663" y="3573016"/>
            <a:ext cx="889209" cy="38623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rPr>
              <a:t>Citrato</a:t>
            </a:r>
            <a:endParaRPr kumimoji="0" lang="es-ES_tradnl" sz="2000" b="0" i="0" u="none" strike="noStrike" cap="none" normalizeH="0" baseline="0" dirty="0">
              <a:ln>
                <a:noFill/>
              </a:ln>
              <a:solidFill>
                <a:srgbClr val="002060"/>
              </a:solidFill>
              <a:effectLst/>
            </a:endParaRPr>
          </a:p>
        </p:txBody>
      </p:sp>
      <p:pic>
        <p:nvPicPr>
          <p:cNvPr id="17" name="Imagen 16"/>
          <p:cNvPicPr>
            <a:picLocks noChangeAspect="1"/>
          </p:cNvPicPr>
          <p:nvPr/>
        </p:nvPicPr>
        <p:blipFill rotWithShape="1">
          <a:blip r:embed="rId10"/>
          <a:srcRect l="24494" t="24390" r="54614" b="7519"/>
          <a:stretch/>
        </p:blipFill>
        <p:spPr>
          <a:xfrm>
            <a:off x="2004587" y="4691368"/>
            <a:ext cx="670332" cy="163859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8" name="Rectángulo redondeado 17"/>
          <p:cNvSpPr/>
          <p:nvPr/>
        </p:nvSpPr>
        <p:spPr bwMode="auto">
          <a:xfrm>
            <a:off x="179512" y="187647"/>
            <a:ext cx="8421030" cy="57606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rgbClr val="002060"/>
                </a:solidFill>
              </a:rPr>
              <a:t>¿CÓMO SE HACEN LOS TIEMPOS DE COAGULACION?</a:t>
            </a:r>
            <a:endParaRPr kumimoji="0" lang="es-ES_tradnl" sz="2400" b="0" i="0" u="none" strike="noStrike" cap="none" normalizeH="0" baseline="0">
              <a:ln>
                <a:noFill/>
              </a:ln>
              <a:solidFill>
                <a:srgbClr val="002060"/>
              </a:solidFill>
              <a:effectLst/>
            </a:endParaRPr>
          </a:p>
        </p:txBody>
      </p:sp>
      <p:pic>
        <p:nvPicPr>
          <p:cNvPr id="19" name="Imagen 18"/>
          <p:cNvPicPr>
            <a:picLocks noChangeAspect="1"/>
          </p:cNvPicPr>
          <p:nvPr/>
        </p:nvPicPr>
        <p:blipFill>
          <a:blip r:embed="rId11"/>
          <a:stretch>
            <a:fillRect/>
          </a:stretch>
        </p:blipFill>
        <p:spPr>
          <a:xfrm>
            <a:off x="2992042" y="4021482"/>
            <a:ext cx="2375557" cy="263481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5" name="Rectángulo redondeado 14"/>
          <p:cNvSpPr/>
          <p:nvPr/>
        </p:nvSpPr>
        <p:spPr bwMode="auto">
          <a:xfrm>
            <a:off x="5448887" y="5899738"/>
            <a:ext cx="3625348" cy="720441"/>
          </a:xfrm>
          <a:prstGeom prst="roundRect">
            <a:avLst/>
          </a:prstGeom>
          <a:solidFill>
            <a:srgbClr val="FFFF00"/>
          </a:solid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2060"/>
                </a:solidFill>
                <a:effectLst/>
                <a:latin typeface="Times New Roman" charset="0"/>
                <a:ea typeface="Times New Roman" charset="0"/>
                <a:cs typeface="Times New Roman" charset="0"/>
              </a:rPr>
              <a:t>Cuando se forma el coagulo se</a:t>
            </a:r>
            <a:r>
              <a:rPr kumimoji="0" lang="es-ES_tradnl" sz="1800" b="0" i="0" u="none" strike="noStrike" cap="none" normalizeH="0" dirty="0" smtClean="0">
                <a:ln>
                  <a:noFill/>
                </a:ln>
                <a:solidFill>
                  <a:srgbClr val="002060"/>
                </a:solidFill>
                <a:effectLst/>
                <a:latin typeface="Times New Roman" charset="0"/>
                <a:ea typeface="Times New Roman" charset="0"/>
                <a:cs typeface="Times New Roman" charset="0"/>
              </a:rPr>
              <a:t> </a:t>
            </a:r>
            <a:r>
              <a:rPr kumimoji="0" lang="es-ES_tradnl" sz="1800" b="0" i="0" u="none" strike="noStrike" cap="none" normalizeH="0" baseline="0" dirty="0" smtClean="0">
                <a:ln>
                  <a:noFill/>
                </a:ln>
                <a:solidFill>
                  <a:srgbClr val="002060"/>
                </a:solidFill>
                <a:effectLst/>
                <a:latin typeface="Times New Roman" charset="0"/>
                <a:ea typeface="Times New Roman" charset="0"/>
                <a:cs typeface="Times New Roman" charset="0"/>
              </a:rPr>
              <a:t>corta</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2060"/>
                </a:solidFill>
                <a:effectLst/>
                <a:latin typeface="Times New Roman" charset="0"/>
                <a:ea typeface="Times New Roman" charset="0"/>
                <a:cs typeface="Times New Roman" charset="0"/>
              </a:rPr>
              <a:t> el cronometro</a:t>
            </a:r>
            <a:r>
              <a:rPr kumimoji="0" lang="es-ES_tradnl" sz="1800" b="0" i="0" u="none" strike="noStrike" cap="none" normalizeH="0" dirty="0" smtClean="0">
                <a:ln>
                  <a:noFill/>
                </a:ln>
                <a:solidFill>
                  <a:srgbClr val="002060"/>
                </a:solidFill>
                <a:effectLst/>
                <a:latin typeface="Times New Roman" charset="0"/>
                <a:ea typeface="Times New Roman" charset="0"/>
                <a:cs typeface="Times New Roman" charset="0"/>
              </a:rPr>
              <a:t> </a:t>
            </a:r>
            <a:r>
              <a:rPr kumimoji="0" lang="es-ES_tradnl" sz="1800" b="0" i="0" u="none" strike="noStrike" cap="none" normalizeH="0" baseline="0" dirty="0" smtClean="0">
                <a:ln>
                  <a:noFill/>
                </a:ln>
                <a:solidFill>
                  <a:srgbClr val="002060"/>
                </a:solidFill>
                <a:effectLst/>
                <a:latin typeface="Times New Roman" charset="0"/>
                <a:ea typeface="Times New Roman" charset="0"/>
                <a:cs typeface="Times New Roman" charset="0"/>
              </a:rPr>
              <a:t>ese es el </a:t>
            </a:r>
            <a:r>
              <a:rPr kumimoji="0" lang="es-ES_tradnl" sz="1800" b="0" i="0" u="none" strike="noStrike" cap="none" normalizeH="0" baseline="0" dirty="0" err="1" smtClean="0">
                <a:ln>
                  <a:noFill/>
                </a:ln>
                <a:solidFill>
                  <a:srgbClr val="002060"/>
                </a:solidFill>
                <a:effectLst/>
                <a:latin typeface="Times New Roman" charset="0"/>
                <a:ea typeface="Times New Roman" charset="0"/>
                <a:cs typeface="Times New Roman" charset="0"/>
              </a:rPr>
              <a:t>Tpo</a:t>
            </a:r>
            <a:r>
              <a:rPr kumimoji="0" lang="es-ES_tradnl" sz="1800" b="0" i="0" u="none" strike="noStrike" cap="none" normalizeH="0" baseline="0" dirty="0" smtClean="0">
                <a:ln>
                  <a:noFill/>
                </a:ln>
                <a:solidFill>
                  <a:srgbClr val="002060"/>
                </a:solidFill>
                <a:effectLst/>
                <a:latin typeface="Times New Roman" charset="0"/>
                <a:ea typeface="Times New Roman" charset="0"/>
                <a:cs typeface="Times New Roman" charset="0"/>
              </a:rPr>
              <a:t>.</a:t>
            </a:r>
            <a:r>
              <a:rPr kumimoji="0" lang="es-ES_tradnl" sz="1800" b="0" i="0" u="none" strike="noStrike" cap="none" normalizeH="0" dirty="0" smtClean="0">
                <a:ln>
                  <a:noFill/>
                </a:ln>
                <a:solidFill>
                  <a:srgbClr val="002060"/>
                </a:solidFill>
                <a:effectLst/>
                <a:latin typeface="Times New Roman" charset="0"/>
                <a:ea typeface="Times New Roman" charset="0"/>
                <a:cs typeface="Times New Roman" charset="0"/>
              </a:rPr>
              <a:t> </a:t>
            </a:r>
            <a:r>
              <a:rPr lang="es-ES_tradnl" sz="1800" dirty="0">
                <a:solidFill>
                  <a:srgbClr val="002060"/>
                </a:solidFill>
              </a:rPr>
              <a:t>d</a:t>
            </a:r>
            <a:r>
              <a:rPr kumimoji="0" lang="es-ES_tradnl" sz="1800" b="0" i="0" u="none" strike="noStrike" cap="none" normalizeH="0" dirty="0" smtClean="0">
                <a:ln>
                  <a:noFill/>
                </a:ln>
                <a:solidFill>
                  <a:srgbClr val="002060"/>
                </a:solidFill>
                <a:effectLst/>
                <a:latin typeface="Times New Roman" charset="0"/>
                <a:ea typeface="Times New Roman" charset="0"/>
                <a:cs typeface="Times New Roman" charset="0"/>
              </a:rPr>
              <a:t>e </a:t>
            </a:r>
            <a:r>
              <a:rPr kumimoji="0" lang="es-ES_tradnl" sz="1800" b="0" i="0" u="none" strike="noStrike" cap="none" normalizeH="0" dirty="0" err="1" smtClean="0">
                <a:ln>
                  <a:noFill/>
                </a:ln>
                <a:solidFill>
                  <a:srgbClr val="002060"/>
                </a:solidFill>
                <a:effectLst/>
                <a:latin typeface="Times New Roman" charset="0"/>
                <a:ea typeface="Times New Roman" charset="0"/>
                <a:cs typeface="Times New Roman" charset="0"/>
              </a:rPr>
              <a:t>coag</a:t>
            </a:r>
            <a:r>
              <a:rPr kumimoji="0" lang="es-ES_tradnl" sz="1800" b="0" i="0" u="none" strike="noStrike" cap="none" normalizeH="0" dirty="0" smtClean="0">
                <a:ln>
                  <a:noFill/>
                </a:ln>
                <a:solidFill>
                  <a:srgbClr val="002060"/>
                </a:solidFill>
                <a:effectLst/>
                <a:latin typeface="Times New Roman" charset="0"/>
                <a:ea typeface="Times New Roman" charset="0"/>
                <a:cs typeface="Times New Roman" charset="0"/>
              </a:rPr>
              <a:t>.</a:t>
            </a:r>
            <a:endParaRPr kumimoji="0" lang="es-ES_tradnl" sz="1800" b="0" i="0" u="none" strike="noStrike" cap="none" normalizeH="0" baseline="0" dirty="0">
              <a:ln>
                <a:noFill/>
              </a:ln>
              <a:solidFill>
                <a:srgbClr val="002060"/>
              </a:solidFill>
              <a:effectLst/>
              <a:latin typeface="Times New Roman" charset="0"/>
              <a:ea typeface="Times New Roman" charset="0"/>
              <a:cs typeface="Times New Roman" charset="0"/>
            </a:endParaRPr>
          </a:p>
        </p:txBody>
      </p:sp>
      <p:cxnSp>
        <p:nvCxnSpPr>
          <p:cNvPr id="21" name="Conector recto de flecha 20"/>
          <p:cNvCxnSpPr/>
          <p:nvPr/>
        </p:nvCxnSpPr>
        <p:spPr bwMode="auto">
          <a:xfrm flipH="1" flipV="1">
            <a:off x="6948264" y="4941168"/>
            <a:ext cx="432048" cy="958571"/>
          </a:xfrm>
          <a:prstGeom prst="straightConnector1">
            <a:avLst/>
          </a:prstGeom>
          <a:solidFill>
            <a:schemeClr val="accent1"/>
          </a:solidFill>
          <a:ln w="41275"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 name="Imagen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8808" y="638176"/>
            <a:ext cx="1386044" cy="1002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par>
                                <p:cTn id="28" presetID="5"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par>
                                <p:cTn id="31" presetID="5"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par>
                                <p:cTn id="34" presetID="5"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par>
                                <p:cTn id="37" presetID="5"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p:cNvSpPr/>
          <p:nvPr/>
        </p:nvSpPr>
        <p:spPr bwMode="auto">
          <a:xfrm rot="7706887">
            <a:off x="1217443" y="1794547"/>
            <a:ext cx="1900937" cy="3811799"/>
          </a:xfrm>
          <a:prstGeom prst="up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Flecha arriba 2"/>
          <p:cNvSpPr/>
          <p:nvPr/>
        </p:nvSpPr>
        <p:spPr bwMode="auto">
          <a:xfrm rot="13432565">
            <a:off x="5627496" y="2078772"/>
            <a:ext cx="1116099" cy="219885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 name="Flecha arriba 3"/>
          <p:cNvSpPr/>
          <p:nvPr/>
        </p:nvSpPr>
        <p:spPr bwMode="auto">
          <a:xfrm rot="5400000">
            <a:off x="4869382" y="4251750"/>
            <a:ext cx="551438" cy="2679444"/>
          </a:xfrm>
          <a:prstGeom prst="up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rriba 4"/>
          <p:cNvSpPr/>
          <p:nvPr/>
        </p:nvSpPr>
        <p:spPr bwMode="auto">
          <a:xfrm rot="10800000">
            <a:off x="4103298" y="4138956"/>
            <a:ext cx="877183" cy="1256285"/>
          </a:xfrm>
          <a:prstGeom prst="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abajo 5"/>
          <p:cNvSpPr/>
          <p:nvPr/>
        </p:nvSpPr>
        <p:spPr bwMode="auto">
          <a:xfrm>
            <a:off x="7407536" y="5828685"/>
            <a:ext cx="307983" cy="61652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606169" y="2636836"/>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FF0000"/>
                </a:solidFill>
              </a:rPr>
              <a:t>PK</a:t>
            </a:r>
            <a:endParaRPr kumimoji="0" lang="es-ES_tradnl" sz="1400" b="0" i="0" u="none" strike="noStrike" cap="none" normalizeH="0" baseline="0" dirty="0">
              <a:ln>
                <a:noFill/>
              </a:ln>
              <a:solidFill>
                <a:srgbClr val="FF0000"/>
              </a:solidFill>
              <a:effectLst/>
            </a:endParaRPr>
          </a:p>
        </p:txBody>
      </p:sp>
      <p:sp>
        <p:nvSpPr>
          <p:cNvPr id="8" name="Rectángulo 7"/>
          <p:cNvSpPr/>
          <p:nvPr/>
        </p:nvSpPr>
        <p:spPr bwMode="auto">
          <a:xfrm>
            <a:off x="1300543" y="2672866"/>
            <a:ext cx="29222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smtClean="0">
                <a:solidFill>
                  <a:srgbClr val="FF0000"/>
                </a:solidFill>
              </a:rPr>
              <a:t>K</a:t>
            </a:r>
            <a:endParaRPr kumimoji="0" lang="es-ES_tradnl" sz="1400" b="0" i="0" u="none" strike="noStrike" cap="none" normalizeH="0" baseline="0">
              <a:ln>
                <a:noFill/>
              </a:ln>
              <a:solidFill>
                <a:srgbClr val="FF0000"/>
              </a:solidFill>
              <a:effectLst/>
            </a:endParaRPr>
          </a:p>
        </p:txBody>
      </p:sp>
      <p:sp>
        <p:nvSpPr>
          <p:cNvPr id="9" name="Rectángulo 8"/>
          <p:cNvSpPr/>
          <p:nvPr/>
        </p:nvSpPr>
        <p:spPr bwMode="auto">
          <a:xfrm>
            <a:off x="827820" y="2481041"/>
            <a:ext cx="774368"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050" dirty="0" smtClean="0">
                <a:solidFill>
                  <a:srgbClr val="FF0000"/>
                </a:solidFill>
              </a:rPr>
              <a:t>QAPM</a:t>
            </a:r>
            <a:endParaRPr kumimoji="0" lang="es-ES_tradnl" sz="1050" b="0" i="0" u="none" strike="noStrike" cap="none" normalizeH="0" baseline="0" dirty="0">
              <a:ln>
                <a:noFill/>
              </a:ln>
              <a:solidFill>
                <a:srgbClr val="FF0000"/>
              </a:solidFill>
              <a:effectLst/>
            </a:endParaRPr>
          </a:p>
        </p:txBody>
      </p:sp>
      <p:sp>
        <p:nvSpPr>
          <p:cNvPr id="10" name="Rectángulo 9"/>
          <p:cNvSpPr/>
          <p:nvPr/>
        </p:nvSpPr>
        <p:spPr bwMode="auto">
          <a:xfrm>
            <a:off x="1562971" y="3019350"/>
            <a:ext cx="519701"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0070C0"/>
                </a:solidFill>
              </a:rPr>
              <a:t>XIIa</a:t>
            </a:r>
            <a:endParaRPr kumimoji="0" lang="es-ES_tradnl" sz="2000" b="0" i="0" u="none" strike="noStrike" cap="none" normalizeH="0" baseline="0" dirty="0">
              <a:ln>
                <a:noFill/>
              </a:ln>
              <a:solidFill>
                <a:srgbClr val="0070C0"/>
              </a:solidFill>
              <a:effectLst/>
            </a:endParaRPr>
          </a:p>
        </p:txBody>
      </p:sp>
      <p:sp>
        <p:nvSpPr>
          <p:cNvPr id="11" name="Rectángulo 10"/>
          <p:cNvSpPr/>
          <p:nvPr/>
        </p:nvSpPr>
        <p:spPr bwMode="auto">
          <a:xfrm>
            <a:off x="2134769" y="3597259"/>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FFFF00"/>
                </a:solidFill>
              </a:rPr>
              <a:t>XIa</a:t>
            </a:r>
            <a:endParaRPr kumimoji="0" lang="es-ES_tradnl" b="0" i="0" u="none" strike="noStrike" cap="none" normalizeH="0" baseline="0" dirty="0">
              <a:ln>
                <a:noFill/>
              </a:ln>
              <a:solidFill>
                <a:srgbClr val="FFFF00"/>
              </a:solidFill>
              <a:effectLst/>
            </a:endParaRPr>
          </a:p>
        </p:txBody>
      </p:sp>
      <p:sp>
        <p:nvSpPr>
          <p:cNvPr id="12" name="Rectángulo 11"/>
          <p:cNvSpPr/>
          <p:nvPr/>
        </p:nvSpPr>
        <p:spPr bwMode="auto">
          <a:xfrm>
            <a:off x="2842280" y="3798824"/>
            <a:ext cx="654963" cy="151809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92D050"/>
                </a:solidFill>
              </a:rPr>
              <a:t>IXa</a:t>
            </a:r>
            <a:endParaRPr lang="es-ES_tradnl" sz="2000" dirty="0" smtClean="0">
              <a:solidFill>
                <a:srgbClr val="92D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b="1" dirty="0" err="1" smtClean="0">
                <a:solidFill>
                  <a:srgbClr val="FFC000"/>
                </a:solidFill>
              </a:rPr>
              <a:t>VIIIa</a:t>
            </a:r>
            <a:endParaRPr kumimoji="0" lang="es-ES_tradnl" sz="1600" b="1" i="0" u="none" strike="noStrike" cap="none" normalizeH="0" baseline="0" dirty="0">
              <a:ln>
                <a:noFill/>
              </a:ln>
              <a:solidFill>
                <a:srgbClr val="FFC000"/>
              </a:solidFill>
              <a:effectLst/>
            </a:endParaRPr>
          </a:p>
        </p:txBody>
      </p:sp>
      <p:sp>
        <p:nvSpPr>
          <p:cNvPr id="14" name="Rectángulo 13"/>
          <p:cNvSpPr/>
          <p:nvPr/>
        </p:nvSpPr>
        <p:spPr bwMode="auto">
          <a:xfrm>
            <a:off x="4351790" y="4224073"/>
            <a:ext cx="351405" cy="54302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dirty="0" err="1" smtClean="0">
                <a:solidFill>
                  <a:srgbClr val="00B050"/>
                </a:solidFill>
              </a:rPr>
              <a:t>Xa</a:t>
            </a:r>
            <a:endParaRPr lang="es-ES_tradnl" sz="1800"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solidFill>
                  <a:srgbClr val="002060"/>
                </a:solidFill>
              </a:rPr>
              <a:t>Va</a:t>
            </a:r>
            <a:endParaRPr kumimoji="0" lang="es-ES_tradnl" sz="1400" b="1" i="0" u="none" strike="noStrike" cap="none" normalizeH="0" baseline="0" dirty="0">
              <a:ln>
                <a:noFill/>
              </a:ln>
              <a:solidFill>
                <a:srgbClr val="002060"/>
              </a:solidFill>
              <a:effectLst/>
            </a:endParaRPr>
          </a:p>
        </p:txBody>
      </p:sp>
      <p:sp>
        <p:nvSpPr>
          <p:cNvPr id="15" name="Rectángulo 14"/>
          <p:cNvSpPr/>
          <p:nvPr/>
        </p:nvSpPr>
        <p:spPr bwMode="auto">
          <a:xfrm rot="18862953">
            <a:off x="5608933" y="2699365"/>
            <a:ext cx="1335690" cy="84387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 </a:t>
            </a:r>
            <a:r>
              <a:rPr lang="es-ES_tradnl" b="1" dirty="0" err="1" smtClean="0">
                <a:solidFill>
                  <a:srgbClr val="002060"/>
                </a:solidFill>
              </a:rPr>
              <a:t>VIIa</a:t>
            </a:r>
            <a:r>
              <a:rPr lang="es-ES_tradnl" b="1" dirty="0" smtClean="0">
                <a:solidFill>
                  <a:srgbClr val="002060"/>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t> FL </a:t>
            </a:r>
            <a:r>
              <a:rPr lang="mr-IN" sz="1800" dirty="0" smtClean="0"/>
              <a:t>–</a:t>
            </a:r>
            <a:r>
              <a:rPr lang="es-ES_tradnl" sz="1800" dirty="0" smtClean="0"/>
              <a:t>Ca+</a:t>
            </a:r>
            <a:endParaRPr kumimoji="0" lang="es-ES_tradnl" sz="1800" b="0" i="0" u="none" strike="noStrike" cap="none" normalizeH="0" baseline="0" dirty="0">
              <a:ln>
                <a:noFill/>
              </a:ln>
              <a:solidFill>
                <a:schemeClr val="tx1"/>
              </a:solidFill>
              <a:effectLst/>
            </a:endParaRPr>
          </a:p>
        </p:txBody>
      </p:sp>
      <p:sp>
        <p:nvSpPr>
          <p:cNvPr id="16" name="Explosión 1 15"/>
          <p:cNvSpPr/>
          <p:nvPr/>
        </p:nvSpPr>
        <p:spPr bwMode="auto">
          <a:xfrm>
            <a:off x="7681272" y="574214"/>
            <a:ext cx="942619" cy="910570"/>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1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1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16"/>
          <p:cNvSpPr/>
          <p:nvPr/>
        </p:nvSpPr>
        <p:spPr bwMode="auto">
          <a:xfrm flipV="1">
            <a:off x="4063299" y="5726855"/>
            <a:ext cx="45719" cy="45719"/>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rPr>
              <a:t>II</a:t>
            </a:r>
            <a:endParaRPr kumimoji="0" lang="es-ES_tradnl" sz="2000" b="0" i="0" u="none" strike="noStrike" cap="none" normalizeH="0" baseline="0" dirty="0">
              <a:ln>
                <a:noFill/>
              </a:ln>
              <a:solidFill>
                <a:srgbClr val="002060"/>
              </a:solidFill>
              <a:effectLst/>
            </a:endParaRPr>
          </a:p>
        </p:txBody>
      </p:sp>
      <p:sp>
        <p:nvSpPr>
          <p:cNvPr id="18" name="Explosión 1 17"/>
          <p:cNvSpPr/>
          <p:nvPr/>
        </p:nvSpPr>
        <p:spPr bwMode="auto">
          <a:xfrm>
            <a:off x="4621839" y="5179739"/>
            <a:ext cx="597225" cy="84154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solidFill>
                  <a:srgbClr val="002060"/>
                </a:solidFill>
              </a:rPr>
              <a:t>IIa</a:t>
            </a:r>
            <a:endParaRPr lang="es-ES_tradnl" sz="1400"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000" dirty="0">
                <a:solidFill>
                  <a:srgbClr val="002060"/>
                </a:solidFill>
              </a:rPr>
              <a:t>T</a:t>
            </a:r>
            <a:r>
              <a:rPr kumimoji="0" lang="es-ES_tradnl" sz="1000" b="0" i="0" u="none" strike="noStrike" cap="none" normalizeH="0" baseline="0" dirty="0" smtClean="0">
                <a:ln>
                  <a:noFill/>
                </a:ln>
                <a:solidFill>
                  <a:srgbClr val="002060"/>
                </a:solidFill>
                <a:effectLst/>
              </a:rPr>
              <a:t>rombina</a:t>
            </a:r>
            <a:endParaRPr kumimoji="0" lang="es-ES_tradnl" sz="1000" b="0" i="0" u="none" strike="noStrike" cap="none" normalizeH="0" baseline="0" dirty="0">
              <a:ln>
                <a:noFill/>
              </a:ln>
              <a:solidFill>
                <a:srgbClr val="002060"/>
              </a:solidFill>
              <a:effectLst/>
            </a:endParaRPr>
          </a:p>
        </p:txBody>
      </p:sp>
      <p:sp>
        <p:nvSpPr>
          <p:cNvPr id="19" name="Rectángulo 18"/>
          <p:cNvSpPr/>
          <p:nvPr/>
        </p:nvSpPr>
        <p:spPr bwMode="auto">
          <a:xfrm>
            <a:off x="7031054" y="4274782"/>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t>Fibrin</a:t>
            </a:r>
            <a:r>
              <a:rPr lang="es-ES" sz="1400" dirty="0" err="1" smtClean="0"/>
              <a:t>ò</a:t>
            </a:r>
            <a:r>
              <a:rPr lang="es-ES_tradnl" sz="1400" dirty="0" err="1" smtClean="0"/>
              <a:t>geno</a:t>
            </a:r>
            <a:r>
              <a:rPr lang="es-ES_tradnl" sz="1400" dirty="0" smtClean="0"/>
              <a:t> - I</a:t>
            </a:r>
            <a:endParaRPr kumimoji="0" lang="es-ES_tradnl" sz="1400" b="0" i="0" u="none" strike="noStrike" cap="none" normalizeH="0" baseline="0" dirty="0">
              <a:ln>
                <a:noFill/>
              </a:ln>
              <a:solidFill>
                <a:schemeClr val="tx1"/>
              </a:solidFill>
              <a:effectLst/>
            </a:endParaRPr>
          </a:p>
        </p:txBody>
      </p:sp>
      <p:sp>
        <p:nvSpPr>
          <p:cNvPr id="20" name="Rectángulo 19"/>
          <p:cNvSpPr/>
          <p:nvPr/>
        </p:nvSpPr>
        <p:spPr bwMode="auto">
          <a:xfrm>
            <a:off x="6990503" y="5335111"/>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t>Fibrina Soluble</a:t>
            </a:r>
            <a:endParaRPr kumimoji="0" lang="es-ES_tradnl" sz="1400" b="0" i="0" u="none" strike="noStrike" cap="none" normalizeH="0" baseline="0" dirty="0">
              <a:ln>
                <a:noFill/>
              </a:ln>
              <a:solidFill>
                <a:schemeClr val="tx1"/>
              </a:solidFill>
              <a:effectLst/>
            </a:endParaRPr>
          </a:p>
        </p:txBody>
      </p:sp>
      <p:sp>
        <p:nvSpPr>
          <p:cNvPr id="21" name="Rectángulo 20"/>
          <p:cNvSpPr/>
          <p:nvPr/>
        </p:nvSpPr>
        <p:spPr bwMode="auto">
          <a:xfrm>
            <a:off x="6980666" y="6525044"/>
            <a:ext cx="17913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200" dirty="0" smtClean="0"/>
              <a:t>FIBRINA ESTABLE</a:t>
            </a:r>
            <a:endParaRPr kumimoji="0" lang="es-ES_tradnl" sz="1200" b="0" i="0" u="none" strike="noStrike" cap="none" normalizeH="0" baseline="0" dirty="0">
              <a:ln>
                <a:noFill/>
              </a:ln>
              <a:solidFill>
                <a:schemeClr val="tx1"/>
              </a:solidFill>
              <a:effectLst/>
            </a:endParaRPr>
          </a:p>
        </p:txBody>
      </p:sp>
      <p:sp>
        <p:nvSpPr>
          <p:cNvPr id="22" name="Rectángulo 21"/>
          <p:cNvSpPr/>
          <p:nvPr/>
        </p:nvSpPr>
        <p:spPr bwMode="auto">
          <a:xfrm>
            <a:off x="6484824" y="5964089"/>
            <a:ext cx="683900"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FFC000"/>
                </a:solidFill>
              </a:rPr>
              <a:t>XIIIa</a:t>
            </a:r>
            <a:endParaRPr kumimoji="0" lang="es-ES_tradnl" sz="2000" b="0" i="0" u="none" strike="noStrike" cap="none" normalizeH="0" baseline="0" dirty="0">
              <a:ln>
                <a:noFill/>
              </a:ln>
              <a:solidFill>
                <a:srgbClr val="FFC000"/>
              </a:solidFill>
              <a:effectLst/>
            </a:endParaRPr>
          </a:p>
        </p:txBody>
      </p:sp>
      <p:sp>
        <p:nvSpPr>
          <p:cNvPr id="23" name="Flecha abajo 22"/>
          <p:cNvSpPr/>
          <p:nvPr/>
        </p:nvSpPr>
        <p:spPr bwMode="auto">
          <a:xfrm>
            <a:off x="7414153" y="4718756"/>
            <a:ext cx="289405" cy="58378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24" name="Line 69"/>
          <p:cNvSpPr>
            <a:spLocks noChangeShapeType="1"/>
          </p:cNvSpPr>
          <p:nvPr/>
        </p:nvSpPr>
        <p:spPr bwMode="auto">
          <a:xfrm flipV="1">
            <a:off x="4170408" y="5629927"/>
            <a:ext cx="529851" cy="2577"/>
          </a:xfrm>
          <a:prstGeom prst="line">
            <a:avLst/>
          </a:prstGeom>
          <a:noFill/>
          <a:ln w="444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sz="1400"/>
          </a:p>
        </p:txBody>
      </p:sp>
      <p:sp>
        <p:nvSpPr>
          <p:cNvPr id="25" name="Elipse 24"/>
          <p:cNvSpPr/>
          <p:nvPr/>
        </p:nvSpPr>
        <p:spPr bwMode="auto">
          <a:xfrm flipV="1">
            <a:off x="201233"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6" name="Elipse 25"/>
          <p:cNvSpPr/>
          <p:nvPr/>
        </p:nvSpPr>
        <p:spPr bwMode="auto">
          <a:xfrm flipV="1">
            <a:off x="539808"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7" name="Elipse 26"/>
          <p:cNvSpPr/>
          <p:nvPr/>
        </p:nvSpPr>
        <p:spPr bwMode="auto">
          <a:xfrm flipV="1">
            <a:off x="878383" y="1306714"/>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9" name="Rectángulo 28"/>
          <p:cNvSpPr/>
          <p:nvPr/>
        </p:nvSpPr>
        <p:spPr bwMode="auto">
          <a:xfrm>
            <a:off x="395536" y="2059404"/>
            <a:ext cx="3286423" cy="2984378"/>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0" name="Rectángulo redondeado 29"/>
          <p:cNvSpPr/>
          <p:nvPr/>
        </p:nvSpPr>
        <p:spPr bwMode="auto">
          <a:xfrm>
            <a:off x="598658" y="5043783"/>
            <a:ext cx="1396442" cy="350752"/>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2060"/>
                </a:solidFill>
                <a:effectLst/>
                <a:latin typeface="Times New Roman" charset="0"/>
                <a:ea typeface="Times New Roman" charset="0"/>
                <a:cs typeface="Times New Roman" charset="0"/>
              </a:rPr>
              <a:t>  </a:t>
            </a:r>
            <a:r>
              <a:rPr kumimoji="0" lang="es-ES_tradnl" sz="1400" b="1" i="0" u="none" strike="noStrike" cap="none" normalizeH="0" baseline="0" dirty="0" err="1" smtClean="0">
                <a:ln>
                  <a:noFill/>
                </a:ln>
                <a:solidFill>
                  <a:srgbClr val="002060"/>
                </a:solidFill>
                <a:effectLst/>
                <a:latin typeface="Times New Roman" charset="0"/>
                <a:ea typeface="Times New Roman" charset="0"/>
                <a:cs typeface="Times New Roman" charset="0"/>
              </a:rPr>
              <a:t>aPTT</a:t>
            </a:r>
            <a:r>
              <a:rPr kumimoji="0" lang="es-ES_tradnl" sz="1400" b="1" i="0" u="none" strike="noStrike" cap="none" normalizeH="0" dirty="0" smtClean="0">
                <a:ln>
                  <a:noFill/>
                </a:ln>
                <a:solidFill>
                  <a:srgbClr val="002060"/>
                </a:solidFill>
                <a:effectLst/>
                <a:latin typeface="Times New Roman" charset="0"/>
                <a:ea typeface="Times New Roman" charset="0"/>
                <a:cs typeface="Times New Roman" charset="0"/>
              </a:rPr>
              <a:t> - KPTT</a:t>
            </a:r>
            <a:endParaRPr kumimoji="0" lang="es-ES_tradnl" sz="1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31" name="Rectángulo 30"/>
          <p:cNvSpPr/>
          <p:nvPr/>
        </p:nvSpPr>
        <p:spPr bwMode="auto">
          <a:xfrm>
            <a:off x="5284649" y="2059405"/>
            <a:ext cx="1884076" cy="2004584"/>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2" name="Rectángulo redondeado 31"/>
          <p:cNvSpPr/>
          <p:nvPr/>
        </p:nvSpPr>
        <p:spPr bwMode="auto">
          <a:xfrm>
            <a:off x="7287402" y="1963834"/>
            <a:ext cx="1755264" cy="701975"/>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rgbClr val="002060"/>
                </a:solidFill>
                <a:effectLst/>
                <a:latin typeface="Times New Roman" charset="0"/>
                <a:ea typeface="Times New Roman" charset="0"/>
                <a:cs typeface="Times New Roman" charset="0"/>
              </a:rPr>
              <a:t>  </a:t>
            </a:r>
            <a:r>
              <a:rPr kumimoji="0" lang="es-ES_tradnl" sz="1400" b="1" i="0" u="none" strike="noStrike" cap="none" normalizeH="0" baseline="0" dirty="0" smtClean="0">
                <a:ln>
                  <a:noFill/>
                </a:ln>
                <a:solidFill>
                  <a:srgbClr val="002060"/>
                </a:solidFill>
                <a:effectLst/>
                <a:latin typeface="Times New Roman" charset="0"/>
                <a:ea typeface="Times New Roman" charset="0"/>
                <a:cs typeface="Times New Roman" charset="0"/>
              </a:rPr>
              <a:t>TP</a:t>
            </a:r>
          </a:p>
          <a:p>
            <a:pPr marL="0" marR="0" indent="0" algn="ctr" defTabSz="914400" rtl="0" eaLnBrk="1" fontAlgn="base" latinLnBrk="0" hangingPunct="1">
              <a:lnSpc>
                <a:spcPct val="100000"/>
              </a:lnSpc>
              <a:spcBef>
                <a:spcPct val="0"/>
              </a:spcBef>
              <a:spcAft>
                <a:spcPct val="0"/>
              </a:spcAft>
              <a:buClrTx/>
              <a:buSzTx/>
              <a:buFontTx/>
              <a:buNone/>
              <a:tabLst/>
            </a:pPr>
            <a:r>
              <a:rPr lang="es-ES_tradnl" sz="1100" b="1" dirty="0" smtClean="0">
                <a:solidFill>
                  <a:srgbClr val="002060"/>
                </a:solidFill>
              </a:rPr>
              <a:t>Tiempo de </a:t>
            </a:r>
            <a:r>
              <a:rPr lang="es-ES_tradnl" sz="1100" b="1" dirty="0" err="1" smtClean="0">
                <a:solidFill>
                  <a:srgbClr val="002060"/>
                </a:solidFill>
              </a:rPr>
              <a:t>Protrobina</a:t>
            </a:r>
            <a:endParaRPr kumimoji="0" lang="es-ES_tradnl" sz="1100" b="1" i="0" u="none" strike="noStrike" cap="none" normalizeH="0" baseline="0" dirty="0">
              <a:ln>
                <a:noFill/>
              </a:ln>
              <a:solidFill>
                <a:srgbClr val="002060"/>
              </a:solidFill>
              <a:effectLst/>
            </a:endParaRPr>
          </a:p>
        </p:txBody>
      </p:sp>
      <p:sp>
        <p:nvSpPr>
          <p:cNvPr id="33" name="Rectángulo 32"/>
          <p:cNvSpPr/>
          <p:nvPr/>
        </p:nvSpPr>
        <p:spPr bwMode="auto">
          <a:xfrm>
            <a:off x="6865037" y="4202246"/>
            <a:ext cx="1758855" cy="1504367"/>
          </a:xfrm>
          <a:prstGeom prst="rect">
            <a:avLst/>
          </a:prstGeom>
          <a:noFill/>
          <a:ln w="444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4" name="Rectángulo redondeado 33"/>
          <p:cNvSpPr/>
          <p:nvPr/>
        </p:nvSpPr>
        <p:spPr bwMode="auto">
          <a:xfrm>
            <a:off x="6222627" y="4954429"/>
            <a:ext cx="1159354" cy="440106"/>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2060"/>
                </a:solidFill>
                <a:effectLst/>
                <a:latin typeface="Times New Roman" charset="0"/>
                <a:ea typeface="Times New Roman" charset="0"/>
                <a:cs typeface="Times New Roman" charset="0"/>
              </a:rPr>
              <a:t>TT</a:t>
            </a:r>
          </a:p>
          <a:p>
            <a:pPr marL="0" marR="0" indent="0" algn="ctr" defTabSz="914400" rtl="0" eaLnBrk="1" fontAlgn="base" latinLnBrk="0" hangingPunct="1">
              <a:lnSpc>
                <a:spcPct val="100000"/>
              </a:lnSpc>
              <a:spcBef>
                <a:spcPct val="0"/>
              </a:spcBef>
              <a:spcAft>
                <a:spcPct val="0"/>
              </a:spcAft>
              <a:buClrTx/>
              <a:buSzTx/>
              <a:buFontTx/>
              <a:buNone/>
              <a:tabLst/>
            </a:pPr>
            <a:r>
              <a:rPr lang="es-ES_tradnl" sz="900" b="1" dirty="0" smtClean="0">
                <a:solidFill>
                  <a:srgbClr val="002060"/>
                </a:solidFill>
              </a:rPr>
              <a:t>Tiempo de Trombina</a:t>
            </a:r>
            <a:endParaRPr kumimoji="0" lang="es-ES_tradnl" sz="900" b="1" i="0" u="none" strike="noStrike" cap="none" normalizeH="0" baseline="0" dirty="0">
              <a:ln>
                <a:noFill/>
              </a:ln>
              <a:solidFill>
                <a:srgbClr val="002060"/>
              </a:solidFill>
              <a:effectLst/>
            </a:endParaRPr>
          </a:p>
        </p:txBody>
      </p:sp>
      <p:sp>
        <p:nvSpPr>
          <p:cNvPr id="35" name="Rectángulo 34"/>
          <p:cNvSpPr/>
          <p:nvPr/>
        </p:nvSpPr>
        <p:spPr bwMode="auto">
          <a:xfrm>
            <a:off x="3779912" y="4105498"/>
            <a:ext cx="1428684" cy="1915790"/>
          </a:xfrm>
          <a:prstGeom prst="rect">
            <a:avLst/>
          </a:prstGeom>
          <a:noFill/>
          <a:ln w="60325" cap="flat" cmpd="sng" algn="ctr">
            <a:solidFill>
              <a:srgbClr val="FFFF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6" name="Rectángulo redondeado 35"/>
          <p:cNvSpPr/>
          <p:nvPr/>
        </p:nvSpPr>
        <p:spPr bwMode="auto">
          <a:xfrm>
            <a:off x="4120653" y="3390486"/>
            <a:ext cx="795393" cy="592341"/>
          </a:xfrm>
          <a:prstGeom prst="roundRect">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err="1" smtClean="0">
                <a:ln>
                  <a:noFill/>
                </a:ln>
                <a:solidFill>
                  <a:srgbClr val="002060"/>
                </a:solidFill>
                <a:effectLst/>
              </a:rPr>
              <a:t>aPTT</a:t>
            </a:r>
            <a:endParaRPr kumimoji="0" lang="es-ES_tradnl" sz="1400" b="0" i="0" u="none" strike="noStrike" cap="none" normalizeH="0" baseline="0" dirty="0" smtClean="0">
              <a:ln>
                <a:noFill/>
              </a:ln>
              <a:solidFill>
                <a:srgbClr val="00206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rPr>
              <a:t>TP</a:t>
            </a:r>
            <a:endParaRPr kumimoji="0" lang="es-ES_tradnl" sz="1400" b="0" i="0" u="none" strike="noStrike" cap="none" normalizeH="0" baseline="0" dirty="0">
              <a:ln>
                <a:noFill/>
              </a:ln>
              <a:solidFill>
                <a:srgbClr val="002060"/>
              </a:solidFill>
              <a:effectLst/>
            </a:endParaRPr>
          </a:p>
        </p:txBody>
      </p:sp>
      <p:sp>
        <p:nvSpPr>
          <p:cNvPr id="37" name="Elipse 36"/>
          <p:cNvSpPr/>
          <p:nvPr/>
        </p:nvSpPr>
        <p:spPr bwMode="auto">
          <a:xfrm>
            <a:off x="6387863" y="5788839"/>
            <a:ext cx="936027" cy="712909"/>
          </a:xfrm>
          <a:prstGeom prst="ellipse">
            <a:avLst/>
          </a:prstGeom>
          <a:noFill/>
          <a:ln w="38100" cap="flat" cmpd="sng" algn="ctr">
            <a:solidFill>
              <a:schemeClr val="accent3">
                <a:lumMod val="9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39" name="Conector recto de flecha 38"/>
          <p:cNvCxnSpPr/>
          <p:nvPr/>
        </p:nvCxnSpPr>
        <p:spPr bwMode="auto">
          <a:xfrm flipH="1">
            <a:off x="4026364" y="6271440"/>
            <a:ext cx="2266229" cy="240753"/>
          </a:xfrm>
          <a:prstGeom prst="straightConnector1">
            <a:avLst/>
          </a:prstGeom>
          <a:solidFill>
            <a:schemeClr val="accent1"/>
          </a:solidFill>
          <a:ln w="571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Rectángulo redondeado 40"/>
          <p:cNvSpPr/>
          <p:nvPr/>
        </p:nvSpPr>
        <p:spPr bwMode="auto">
          <a:xfrm>
            <a:off x="1272463" y="6039299"/>
            <a:ext cx="2726079" cy="634945"/>
          </a:xfrm>
          <a:prstGeom prst="roundRect">
            <a:avLst/>
          </a:prstGeom>
          <a:solidFill>
            <a:srgbClr val="73F43F"/>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rgbClr val="002060"/>
                </a:solidFill>
                <a:effectLst/>
              </a:rPr>
              <a:t>NINGUNA DE ESTAS PRUEBAS </a:t>
            </a:r>
          </a:p>
          <a:p>
            <a:pPr marL="0" marR="0" indent="0" algn="l" defTabSz="914400" rtl="0" eaLnBrk="1" fontAlgn="base" latinLnBrk="0" hangingPunct="1">
              <a:lnSpc>
                <a:spcPct val="100000"/>
              </a:lnSpc>
              <a:spcBef>
                <a:spcPct val="0"/>
              </a:spcBef>
              <a:spcAft>
                <a:spcPct val="0"/>
              </a:spcAft>
              <a:buClrTx/>
              <a:buSzTx/>
              <a:buFontTx/>
              <a:buNone/>
              <a:tabLst/>
            </a:pPr>
            <a:r>
              <a:rPr lang="es-ES_tradnl" sz="1100" dirty="0" smtClean="0">
                <a:solidFill>
                  <a:srgbClr val="002060"/>
                </a:solidFill>
              </a:rPr>
              <a:t>MIDE EL DEFICIT DE F XIII</a:t>
            </a:r>
            <a:endParaRPr kumimoji="0" lang="es-ES_tradnl" sz="1100" b="0" i="0" u="none" strike="noStrike" cap="none" normalizeH="0" baseline="0" dirty="0">
              <a:ln>
                <a:noFill/>
              </a:ln>
              <a:solidFill>
                <a:srgbClr val="002060"/>
              </a:solidFill>
              <a:effectLst/>
            </a:endParaRPr>
          </a:p>
        </p:txBody>
      </p:sp>
      <p:pic>
        <p:nvPicPr>
          <p:cNvPr id="38" name="Imagen 37"/>
          <p:cNvPicPr>
            <a:picLocks noChangeAspect="1"/>
          </p:cNvPicPr>
          <p:nvPr/>
        </p:nvPicPr>
        <p:blipFill>
          <a:blip r:embed="rId2"/>
          <a:stretch>
            <a:fillRect/>
          </a:stretch>
        </p:blipFill>
        <p:spPr>
          <a:xfrm>
            <a:off x="576393" y="801224"/>
            <a:ext cx="2059109" cy="1430936"/>
          </a:xfrm>
          <a:prstGeom prst="rect">
            <a:avLst/>
          </a:prstGeom>
        </p:spPr>
      </p:pic>
      <p:pic>
        <p:nvPicPr>
          <p:cNvPr id="42" name="Imagen 41"/>
          <p:cNvPicPr>
            <a:picLocks noChangeAspect="1"/>
          </p:cNvPicPr>
          <p:nvPr/>
        </p:nvPicPr>
        <p:blipFill>
          <a:blip r:embed="rId2"/>
          <a:stretch>
            <a:fillRect/>
          </a:stretch>
        </p:blipFill>
        <p:spPr>
          <a:xfrm>
            <a:off x="5226344" y="747275"/>
            <a:ext cx="2059109" cy="1430936"/>
          </a:xfrm>
          <a:prstGeom prst="rect">
            <a:avLst/>
          </a:prstGeom>
        </p:spPr>
      </p:pic>
      <p:sp>
        <p:nvSpPr>
          <p:cNvPr id="43" name="Rectángulo 42"/>
          <p:cNvSpPr/>
          <p:nvPr/>
        </p:nvSpPr>
        <p:spPr bwMode="auto">
          <a:xfrm>
            <a:off x="346361" y="980728"/>
            <a:ext cx="44464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smtClean="0">
                <a:solidFill>
                  <a:srgbClr val="FFC000"/>
                </a:solidFill>
              </a:rPr>
              <a:t>FC</a:t>
            </a:r>
            <a:endParaRPr kumimoji="0" lang="es-ES_tradnl" sz="1800" b="1" i="0" u="none" strike="noStrike" cap="none" normalizeH="0" baseline="0">
              <a:ln>
                <a:noFill/>
              </a:ln>
              <a:solidFill>
                <a:srgbClr val="FFC000"/>
              </a:solidFill>
              <a:effectLst/>
            </a:endParaRPr>
          </a:p>
        </p:txBody>
      </p:sp>
      <p:sp>
        <p:nvSpPr>
          <p:cNvPr id="40" name="Rectángulo redondeado 39"/>
          <p:cNvSpPr/>
          <p:nvPr/>
        </p:nvSpPr>
        <p:spPr bwMode="auto">
          <a:xfrm>
            <a:off x="1899582" y="1390765"/>
            <a:ext cx="3968562" cy="44572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2800" smtClean="0">
                <a:solidFill>
                  <a:srgbClr val="002060"/>
                </a:solidFill>
              </a:rPr>
              <a:t>Plasma de mi Pte.</a:t>
            </a:r>
            <a:endParaRPr kumimoji="0" lang="es-ES_tradnl" sz="2800" b="0" i="0" u="none" strike="noStrike" cap="none" normalizeH="0" baseline="0">
              <a:ln>
                <a:noFill/>
              </a:ln>
              <a:solidFill>
                <a:srgbClr val="002060"/>
              </a:solidFill>
              <a:effectLst/>
            </a:endParaRPr>
          </a:p>
        </p:txBody>
      </p:sp>
      <p:sp>
        <p:nvSpPr>
          <p:cNvPr id="44" name="Llamada de flecha hacia abajo 43"/>
          <p:cNvSpPr/>
          <p:nvPr/>
        </p:nvSpPr>
        <p:spPr bwMode="auto">
          <a:xfrm>
            <a:off x="251520" y="45153"/>
            <a:ext cx="2523962" cy="1031730"/>
          </a:xfrm>
          <a:prstGeom prst="downArrowCallout">
            <a:avLst/>
          </a:prstGeom>
          <a:solidFill>
            <a:srgbClr val="73F43F"/>
          </a:solidFill>
          <a:ln w="9525" cap="flat" cmpd="sng" algn="ctr">
            <a:solidFill>
              <a:srgbClr val="73F43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latin typeface="+mj-lt"/>
              </a:rPr>
              <a:t>TROMBOPLASTINA PARCIAL</a:t>
            </a:r>
          </a:p>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latin typeface="+mj-lt"/>
              </a:rPr>
              <a:t>Activador de cargas Negativas</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2060"/>
                </a:solidFill>
                <a:effectLst/>
                <a:latin typeface="+mj-lt"/>
              </a:rPr>
              <a:t>Ca+</a:t>
            </a:r>
            <a:endParaRPr kumimoji="0" lang="es-ES_tradnl" sz="1400" b="0" i="0" u="none" strike="noStrike" cap="none" normalizeH="0" baseline="0" dirty="0">
              <a:ln>
                <a:noFill/>
              </a:ln>
              <a:solidFill>
                <a:srgbClr val="002060"/>
              </a:solidFill>
              <a:effectLst/>
              <a:latin typeface="+mj-lt"/>
            </a:endParaRPr>
          </a:p>
        </p:txBody>
      </p:sp>
      <p:sp>
        <p:nvSpPr>
          <p:cNvPr id="45" name="Llamada de flecha hacia abajo 44"/>
          <p:cNvSpPr/>
          <p:nvPr/>
        </p:nvSpPr>
        <p:spPr bwMode="auto">
          <a:xfrm>
            <a:off x="5166773" y="113124"/>
            <a:ext cx="2215208" cy="844609"/>
          </a:xfrm>
          <a:prstGeom prst="downArrowCallout">
            <a:avLst/>
          </a:prstGeom>
          <a:solidFill>
            <a:srgbClr val="73F43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solidFill>
                  <a:srgbClr val="002060"/>
                </a:solidFill>
                <a:latin typeface="+mj-lt"/>
              </a:rPr>
              <a:t>TROMBOPLASTINA</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2060"/>
                </a:solidFill>
                <a:effectLst/>
                <a:latin typeface="+mj-lt"/>
              </a:rPr>
              <a:t>(Mezcla de FT con FL)</a:t>
            </a:r>
            <a:endParaRPr kumimoji="0" lang="es-ES_tradnl" sz="1600" b="0" i="0" u="none" strike="noStrike" cap="none" normalizeH="0" baseline="0" dirty="0">
              <a:ln>
                <a:noFill/>
              </a:ln>
              <a:solidFill>
                <a:srgbClr val="002060"/>
              </a:solidFill>
              <a:effectLst/>
              <a:latin typeface="+mj-lt"/>
            </a:endParaRPr>
          </a:p>
        </p:txBody>
      </p:sp>
      <p:pic>
        <p:nvPicPr>
          <p:cNvPr id="48" name="Imagen 47"/>
          <p:cNvPicPr>
            <a:picLocks noChangeAspect="1"/>
          </p:cNvPicPr>
          <p:nvPr/>
        </p:nvPicPr>
        <p:blipFill>
          <a:blip r:embed="rId3"/>
          <a:stretch>
            <a:fillRect/>
          </a:stretch>
        </p:blipFill>
        <p:spPr>
          <a:xfrm>
            <a:off x="3286061" y="120772"/>
            <a:ext cx="1226508" cy="1029204"/>
          </a:xfrm>
          <a:prstGeom prst="rect">
            <a:avLst/>
          </a:prstGeom>
        </p:spPr>
      </p:pic>
      <p:pic>
        <p:nvPicPr>
          <p:cNvPr id="49" name="Imagen 48"/>
          <p:cNvPicPr>
            <a:picLocks noChangeAspect="1"/>
          </p:cNvPicPr>
          <p:nvPr/>
        </p:nvPicPr>
        <p:blipFill>
          <a:blip r:embed="rId2"/>
          <a:stretch>
            <a:fillRect/>
          </a:stretch>
        </p:blipFill>
        <p:spPr>
          <a:xfrm>
            <a:off x="5012496" y="4551202"/>
            <a:ext cx="2059109" cy="1430936"/>
          </a:xfrm>
          <a:prstGeom prst="rect">
            <a:avLst/>
          </a:prstGeom>
        </p:spPr>
      </p:pic>
      <p:sp>
        <p:nvSpPr>
          <p:cNvPr id="50" name="Llamada de flecha hacia abajo 49"/>
          <p:cNvSpPr/>
          <p:nvPr/>
        </p:nvSpPr>
        <p:spPr bwMode="auto">
          <a:xfrm>
            <a:off x="5371138" y="4203066"/>
            <a:ext cx="1260909" cy="549695"/>
          </a:xfrm>
          <a:prstGeom prst="downArrowCallout">
            <a:avLst/>
          </a:prstGeom>
          <a:solidFill>
            <a:srgbClr val="73F43F"/>
          </a:solid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smtClean="0">
                <a:solidFill>
                  <a:srgbClr val="002060"/>
                </a:solidFill>
                <a:latin typeface="+mj-lt"/>
              </a:rPr>
              <a:t>Trombina</a:t>
            </a:r>
            <a:endParaRPr kumimoji="0" lang="es-ES_tradnl" sz="2000" b="0" i="0" u="none" strike="noStrike" cap="none" normalizeH="0" baseline="0">
              <a:ln>
                <a:noFill/>
              </a:ln>
              <a:solidFill>
                <a:srgbClr val="002060"/>
              </a:solidFill>
              <a:effectLst/>
              <a:latin typeface="+mj-lt"/>
            </a:endParaRPr>
          </a:p>
        </p:txBody>
      </p:sp>
    </p:spTree>
    <p:extLst>
      <p:ext uri="{BB962C8B-B14F-4D97-AF65-F5344CB8AC3E}">
        <p14:creationId xmlns:p14="http://schemas.microsoft.com/office/powerpoint/2010/main" val="8134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checkerboard(across)">
                                      <p:cBhvr>
                                        <p:cTn id="18" dur="500"/>
                                        <p:tgtEl>
                                          <p:spTgt spid="4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heckerboard(across)">
                                      <p:cBhvr>
                                        <p:cTn id="21" dur="500"/>
                                        <p:tgtEl>
                                          <p:spTgt spid="3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heckerboard(across)">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heckerboard(across)">
                                      <p:cBhvr>
                                        <p:cTn id="29" dur="500"/>
                                        <p:tgtEl>
                                          <p:spTgt spid="3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heckerboard(across)">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heckerboard(across)">
                                      <p:cBhvr>
                                        <p:cTn id="37" dur="500"/>
                                        <p:tgtEl>
                                          <p:spTgt spid="5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heckerboard(across)">
                                      <p:cBhvr>
                                        <p:cTn id="40" dur="500"/>
                                        <p:tgtEl>
                                          <p:spTgt spid="3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heckerboard(across)">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heckerboard(across)">
                                      <p:cBhvr>
                                        <p:cTn id="48" dur="500"/>
                                        <p:tgtEl>
                                          <p:spTgt spid="37"/>
                                        </p:tgtEl>
                                      </p:cBhvr>
                                    </p:animEffect>
                                  </p:childTnLst>
                                </p:cTn>
                              </p:par>
                              <p:par>
                                <p:cTn id="49" presetID="5" presetClass="entr" presetSubtype="1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heckerboard(across)">
                                      <p:cBhvr>
                                        <p:cTn id="51" dur="500"/>
                                        <p:tgtEl>
                                          <p:spTgt spid="3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heckerboard(across)">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4" grpId="0" animBg="1"/>
      <p:bldP spid="45" grpId="0" animBg="1"/>
      <p:bldP spid="5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p:cNvSpPr/>
          <p:nvPr/>
        </p:nvSpPr>
        <p:spPr bwMode="auto">
          <a:xfrm rot="7706887">
            <a:off x="1217443" y="1794547"/>
            <a:ext cx="1900937" cy="3811799"/>
          </a:xfrm>
          <a:prstGeom prst="up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Flecha arriba 2"/>
          <p:cNvSpPr/>
          <p:nvPr/>
        </p:nvSpPr>
        <p:spPr bwMode="auto">
          <a:xfrm rot="13432565">
            <a:off x="5627496" y="2078772"/>
            <a:ext cx="1116099" cy="219885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 name="Flecha arriba 3"/>
          <p:cNvSpPr/>
          <p:nvPr/>
        </p:nvSpPr>
        <p:spPr bwMode="auto">
          <a:xfrm rot="5400000">
            <a:off x="4869382" y="4251750"/>
            <a:ext cx="551438" cy="2679444"/>
          </a:xfrm>
          <a:prstGeom prst="up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rriba 4"/>
          <p:cNvSpPr/>
          <p:nvPr/>
        </p:nvSpPr>
        <p:spPr bwMode="auto">
          <a:xfrm rot="10800000">
            <a:off x="4103298" y="4138956"/>
            <a:ext cx="877183" cy="1256285"/>
          </a:xfrm>
          <a:prstGeom prst="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abajo 5"/>
          <p:cNvSpPr/>
          <p:nvPr/>
        </p:nvSpPr>
        <p:spPr bwMode="auto">
          <a:xfrm>
            <a:off x="7407536" y="5828685"/>
            <a:ext cx="307983" cy="61652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606169" y="2636836"/>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FF0000"/>
                </a:solidFill>
              </a:rPr>
              <a:t>PK</a:t>
            </a:r>
            <a:endParaRPr kumimoji="0" lang="es-ES_tradnl" sz="1400" b="0" i="0" u="none" strike="noStrike" cap="none" normalizeH="0" baseline="0" dirty="0">
              <a:ln>
                <a:noFill/>
              </a:ln>
              <a:solidFill>
                <a:srgbClr val="FF0000"/>
              </a:solidFill>
              <a:effectLst/>
            </a:endParaRPr>
          </a:p>
        </p:txBody>
      </p:sp>
      <p:sp>
        <p:nvSpPr>
          <p:cNvPr id="8" name="Rectángulo 7"/>
          <p:cNvSpPr/>
          <p:nvPr/>
        </p:nvSpPr>
        <p:spPr bwMode="auto">
          <a:xfrm>
            <a:off x="1300543" y="2672866"/>
            <a:ext cx="29222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smtClean="0">
                <a:solidFill>
                  <a:srgbClr val="FF0000"/>
                </a:solidFill>
              </a:rPr>
              <a:t>K</a:t>
            </a:r>
            <a:endParaRPr kumimoji="0" lang="es-ES_tradnl" sz="1400" b="0" i="0" u="none" strike="noStrike" cap="none" normalizeH="0" baseline="0">
              <a:ln>
                <a:noFill/>
              </a:ln>
              <a:solidFill>
                <a:srgbClr val="FF0000"/>
              </a:solidFill>
              <a:effectLst/>
            </a:endParaRPr>
          </a:p>
        </p:txBody>
      </p:sp>
      <p:sp>
        <p:nvSpPr>
          <p:cNvPr id="9" name="Rectángulo 8"/>
          <p:cNvSpPr/>
          <p:nvPr/>
        </p:nvSpPr>
        <p:spPr bwMode="auto">
          <a:xfrm>
            <a:off x="827820" y="2481041"/>
            <a:ext cx="774368"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050" dirty="0" smtClean="0">
                <a:solidFill>
                  <a:srgbClr val="FF0000"/>
                </a:solidFill>
              </a:rPr>
              <a:t>QAPM</a:t>
            </a:r>
            <a:endParaRPr kumimoji="0" lang="es-ES_tradnl" sz="1050" b="0" i="0" u="none" strike="noStrike" cap="none" normalizeH="0" baseline="0" dirty="0">
              <a:ln>
                <a:noFill/>
              </a:ln>
              <a:solidFill>
                <a:srgbClr val="FF0000"/>
              </a:solidFill>
              <a:effectLst/>
            </a:endParaRPr>
          </a:p>
        </p:txBody>
      </p:sp>
      <p:sp>
        <p:nvSpPr>
          <p:cNvPr id="10" name="Rectángulo 9"/>
          <p:cNvSpPr/>
          <p:nvPr/>
        </p:nvSpPr>
        <p:spPr bwMode="auto">
          <a:xfrm>
            <a:off x="1562971" y="3019350"/>
            <a:ext cx="519701"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0070C0"/>
                </a:solidFill>
              </a:rPr>
              <a:t>XIIa</a:t>
            </a:r>
            <a:endParaRPr kumimoji="0" lang="es-ES_tradnl" sz="2000" b="0" i="0" u="none" strike="noStrike" cap="none" normalizeH="0" baseline="0" dirty="0">
              <a:ln>
                <a:noFill/>
              </a:ln>
              <a:solidFill>
                <a:srgbClr val="0070C0"/>
              </a:solidFill>
              <a:effectLst/>
            </a:endParaRPr>
          </a:p>
        </p:txBody>
      </p:sp>
      <p:sp>
        <p:nvSpPr>
          <p:cNvPr id="11" name="Rectángulo 10"/>
          <p:cNvSpPr/>
          <p:nvPr/>
        </p:nvSpPr>
        <p:spPr bwMode="auto">
          <a:xfrm>
            <a:off x="2134769" y="3597259"/>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FFFF00"/>
                </a:solidFill>
              </a:rPr>
              <a:t>XIa</a:t>
            </a:r>
            <a:endParaRPr kumimoji="0" lang="es-ES_tradnl" b="0" i="0" u="none" strike="noStrike" cap="none" normalizeH="0" baseline="0" dirty="0">
              <a:ln>
                <a:noFill/>
              </a:ln>
              <a:solidFill>
                <a:srgbClr val="FFFF00"/>
              </a:solidFill>
              <a:effectLst/>
            </a:endParaRPr>
          </a:p>
        </p:txBody>
      </p:sp>
      <p:sp>
        <p:nvSpPr>
          <p:cNvPr id="12" name="Rectángulo 11"/>
          <p:cNvSpPr/>
          <p:nvPr/>
        </p:nvSpPr>
        <p:spPr bwMode="auto">
          <a:xfrm>
            <a:off x="2842280" y="3798824"/>
            <a:ext cx="654963" cy="151809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92D050"/>
                </a:solidFill>
              </a:rPr>
              <a:t>IXa</a:t>
            </a:r>
            <a:endParaRPr lang="es-ES_tradnl" sz="2000" dirty="0" smtClean="0">
              <a:solidFill>
                <a:srgbClr val="92D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b="1" dirty="0" err="1" smtClean="0">
                <a:solidFill>
                  <a:srgbClr val="FFC000"/>
                </a:solidFill>
              </a:rPr>
              <a:t>VIIIa</a:t>
            </a:r>
            <a:endParaRPr kumimoji="0" lang="es-ES_tradnl" sz="1600" b="1" i="0" u="none" strike="noStrike" cap="none" normalizeH="0" baseline="0" dirty="0">
              <a:ln>
                <a:noFill/>
              </a:ln>
              <a:solidFill>
                <a:srgbClr val="FFC000"/>
              </a:solidFill>
              <a:effectLst/>
            </a:endParaRPr>
          </a:p>
        </p:txBody>
      </p:sp>
      <p:sp>
        <p:nvSpPr>
          <p:cNvPr id="14" name="Rectángulo 13"/>
          <p:cNvSpPr/>
          <p:nvPr/>
        </p:nvSpPr>
        <p:spPr bwMode="auto">
          <a:xfrm>
            <a:off x="4351790" y="4224073"/>
            <a:ext cx="351405" cy="54302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dirty="0" err="1" smtClean="0">
                <a:solidFill>
                  <a:srgbClr val="00B050"/>
                </a:solidFill>
              </a:rPr>
              <a:t>Xa</a:t>
            </a:r>
            <a:endParaRPr lang="es-ES_tradnl" sz="1800"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solidFill>
                  <a:srgbClr val="002060"/>
                </a:solidFill>
              </a:rPr>
              <a:t>Va</a:t>
            </a:r>
            <a:endParaRPr kumimoji="0" lang="es-ES_tradnl" sz="1400" b="1" i="0" u="none" strike="noStrike" cap="none" normalizeH="0" baseline="0" dirty="0">
              <a:ln>
                <a:noFill/>
              </a:ln>
              <a:solidFill>
                <a:srgbClr val="002060"/>
              </a:solidFill>
              <a:effectLst/>
            </a:endParaRPr>
          </a:p>
        </p:txBody>
      </p:sp>
      <p:sp>
        <p:nvSpPr>
          <p:cNvPr id="15" name="Rectángulo 14"/>
          <p:cNvSpPr/>
          <p:nvPr/>
        </p:nvSpPr>
        <p:spPr bwMode="auto">
          <a:xfrm rot="18862953">
            <a:off x="5608933" y="2699365"/>
            <a:ext cx="1335690" cy="84387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 </a:t>
            </a:r>
            <a:r>
              <a:rPr lang="es-ES_tradnl" b="1" dirty="0" err="1" smtClean="0">
                <a:solidFill>
                  <a:srgbClr val="002060"/>
                </a:solidFill>
              </a:rPr>
              <a:t>VIIa</a:t>
            </a:r>
            <a:r>
              <a:rPr lang="es-ES_tradnl" b="1" dirty="0" smtClean="0">
                <a:solidFill>
                  <a:srgbClr val="002060"/>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t> FL </a:t>
            </a:r>
            <a:r>
              <a:rPr lang="mr-IN" sz="1800" dirty="0" smtClean="0"/>
              <a:t>–</a:t>
            </a:r>
            <a:r>
              <a:rPr lang="es-ES_tradnl" sz="1800" dirty="0" smtClean="0"/>
              <a:t>Ca+</a:t>
            </a:r>
            <a:endParaRPr kumimoji="0" lang="es-ES_tradnl" sz="1800" b="0" i="0" u="none" strike="noStrike" cap="none" normalizeH="0" baseline="0" dirty="0">
              <a:ln>
                <a:noFill/>
              </a:ln>
              <a:solidFill>
                <a:schemeClr val="tx1"/>
              </a:solidFill>
              <a:effectLst/>
            </a:endParaRPr>
          </a:p>
        </p:txBody>
      </p:sp>
      <p:sp>
        <p:nvSpPr>
          <p:cNvPr id="16" name="Explosión 1 15"/>
          <p:cNvSpPr/>
          <p:nvPr/>
        </p:nvSpPr>
        <p:spPr bwMode="auto">
          <a:xfrm>
            <a:off x="7681272" y="574214"/>
            <a:ext cx="942619" cy="910570"/>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1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1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16"/>
          <p:cNvSpPr/>
          <p:nvPr/>
        </p:nvSpPr>
        <p:spPr bwMode="auto">
          <a:xfrm flipV="1">
            <a:off x="4063299" y="5726855"/>
            <a:ext cx="45719" cy="45719"/>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rPr>
              <a:t>II</a:t>
            </a:r>
            <a:endParaRPr kumimoji="0" lang="es-ES_tradnl" sz="2000" b="0" i="0" u="none" strike="noStrike" cap="none" normalizeH="0" baseline="0" dirty="0">
              <a:ln>
                <a:noFill/>
              </a:ln>
              <a:solidFill>
                <a:srgbClr val="002060"/>
              </a:solidFill>
              <a:effectLst/>
            </a:endParaRPr>
          </a:p>
        </p:txBody>
      </p:sp>
      <p:sp>
        <p:nvSpPr>
          <p:cNvPr id="18" name="Explosión 1 17"/>
          <p:cNvSpPr/>
          <p:nvPr/>
        </p:nvSpPr>
        <p:spPr bwMode="auto">
          <a:xfrm>
            <a:off x="4621839" y="5179739"/>
            <a:ext cx="597225" cy="84154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solidFill>
                  <a:srgbClr val="002060"/>
                </a:solidFill>
              </a:rPr>
              <a:t>IIa</a:t>
            </a:r>
            <a:endParaRPr lang="es-ES_tradnl" sz="1400"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000" dirty="0">
                <a:solidFill>
                  <a:srgbClr val="002060"/>
                </a:solidFill>
              </a:rPr>
              <a:t>T</a:t>
            </a:r>
            <a:r>
              <a:rPr kumimoji="0" lang="es-ES_tradnl" sz="1000" b="0" i="0" u="none" strike="noStrike" cap="none" normalizeH="0" baseline="0" dirty="0" smtClean="0">
                <a:ln>
                  <a:noFill/>
                </a:ln>
                <a:solidFill>
                  <a:srgbClr val="002060"/>
                </a:solidFill>
                <a:effectLst/>
              </a:rPr>
              <a:t>rombina</a:t>
            </a:r>
            <a:endParaRPr kumimoji="0" lang="es-ES_tradnl" sz="1000" b="0" i="0" u="none" strike="noStrike" cap="none" normalizeH="0" baseline="0" dirty="0">
              <a:ln>
                <a:noFill/>
              </a:ln>
              <a:solidFill>
                <a:srgbClr val="002060"/>
              </a:solidFill>
              <a:effectLst/>
            </a:endParaRPr>
          </a:p>
        </p:txBody>
      </p:sp>
      <p:sp>
        <p:nvSpPr>
          <p:cNvPr id="19" name="Rectángulo 18"/>
          <p:cNvSpPr/>
          <p:nvPr/>
        </p:nvSpPr>
        <p:spPr bwMode="auto">
          <a:xfrm>
            <a:off x="7031054" y="4274782"/>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t>Fibrin</a:t>
            </a:r>
            <a:r>
              <a:rPr lang="es-ES" sz="1400" dirty="0" err="1" smtClean="0"/>
              <a:t>ò</a:t>
            </a:r>
            <a:r>
              <a:rPr lang="es-ES_tradnl" sz="1400" dirty="0" err="1" smtClean="0"/>
              <a:t>geno</a:t>
            </a:r>
            <a:r>
              <a:rPr lang="es-ES_tradnl" sz="1400" dirty="0" smtClean="0"/>
              <a:t> - I</a:t>
            </a:r>
            <a:endParaRPr kumimoji="0" lang="es-ES_tradnl" sz="1400" b="0" i="0" u="none" strike="noStrike" cap="none" normalizeH="0" baseline="0" dirty="0">
              <a:ln>
                <a:noFill/>
              </a:ln>
              <a:solidFill>
                <a:schemeClr val="tx1"/>
              </a:solidFill>
              <a:effectLst/>
            </a:endParaRPr>
          </a:p>
        </p:txBody>
      </p:sp>
      <p:sp>
        <p:nvSpPr>
          <p:cNvPr id="20" name="Rectángulo 19"/>
          <p:cNvSpPr/>
          <p:nvPr/>
        </p:nvSpPr>
        <p:spPr bwMode="auto">
          <a:xfrm>
            <a:off x="6990503" y="5335111"/>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t>Fibrina Soluble</a:t>
            </a:r>
            <a:endParaRPr kumimoji="0" lang="es-ES_tradnl" sz="1400" b="0" i="0" u="none" strike="noStrike" cap="none" normalizeH="0" baseline="0" dirty="0">
              <a:ln>
                <a:noFill/>
              </a:ln>
              <a:solidFill>
                <a:schemeClr val="tx1"/>
              </a:solidFill>
              <a:effectLst/>
            </a:endParaRPr>
          </a:p>
        </p:txBody>
      </p:sp>
      <p:sp>
        <p:nvSpPr>
          <p:cNvPr id="21" name="Rectángulo 20"/>
          <p:cNvSpPr/>
          <p:nvPr/>
        </p:nvSpPr>
        <p:spPr bwMode="auto">
          <a:xfrm>
            <a:off x="6980666" y="6525044"/>
            <a:ext cx="17913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200" dirty="0" smtClean="0"/>
              <a:t>FIBRINA ESTABLE</a:t>
            </a:r>
            <a:endParaRPr kumimoji="0" lang="es-ES_tradnl" sz="1200" b="0" i="0" u="none" strike="noStrike" cap="none" normalizeH="0" baseline="0" dirty="0">
              <a:ln>
                <a:noFill/>
              </a:ln>
              <a:solidFill>
                <a:schemeClr val="tx1"/>
              </a:solidFill>
              <a:effectLst/>
            </a:endParaRPr>
          </a:p>
        </p:txBody>
      </p:sp>
      <p:sp>
        <p:nvSpPr>
          <p:cNvPr id="22" name="Rectángulo 21"/>
          <p:cNvSpPr/>
          <p:nvPr/>
        </p:nvSpPr>
        <p:spPr bwMode="auto">
          <a:xfrm>
            <a:off x="6484824" y="5964089"/>
            <a:ext cx="683900"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FFC000"/>
                </a:solidFill>
              </a:rPr>
              <a:t>XIIIa</a:t>
            </a:r>
            <a:endParaRPr kumimoji="0" lang="es-ES_tradnl" sz="2000" b="0" i="0" u="none" strike="noStrike" cap="none" normalizeH="0" baseline="0" dirty="0">
              <a:ln>
                <a:noFill/>
              </a:ln>
              <a:solidFill>
                <a:srgbClr val="FFC000"/>
              </a:solidFill>
              <a:effectLst/>
            </a:endParaRPr>
          </a:p>
        </p:txBody>
      </p:sp>
      <p:sp>
        <p:nvSpPr>
          <p:cNvPr id="23" name="Flecha abajo 22"/>
          <p:cNvSpPr/>
          <p:nvPr/>
        </p:nvSpPr>
        <p:spPr bwMode="auto">
          <a:xfrm>
            <a:off x="7414153" y="4718756"/>
            <a:ext cx="289405" cy="58378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24" name="Line 69"/>
          <p:cNvSpPr>
            <a:spLocks noChangeShapeType="1"/>
          </p:cNvSpPr>
          <p:nvPr/>
        </p:nvSpPr>
        <p:spPr bwMode="auto">
          <a:xfrm flipV="1">
            <a:off x="4170408" y="5629927"/>
            <a:ext cx="529851" cy="2577"/>
          </a:xfrm>
          <a:prstGeom prst="line">
            <a:avLst/>
          </a:prstGeom>
          <a:noFill/>
          <a:ln w="444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sz="1400"/>
          </a:p>
        </p:txBody>
      </p:sp>
      <p:sp>
        <p:nvSpPr>
          <p:cNvPr id="25" name="Elipse 24"/>
          <p:cNvSpPr/>
          <p:nvPr/>
        </p:nvSpPr>
        <p:spPr bwMode="auto">
          <a:xfrm flipV="1">
            <a:off x="201233"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6" name="Elipse 25"/>
          <p:cNvSpPr/>
          <p:nvPr/>
        </p:nvSpPr>
        <p:spPr bwMode="auto">
          <a:xfrm flipV="1">
            <a:off x="539808"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7" name="Elipse 26"/>
          <p:cNvSpPr/>
          <p:nvPr/>
        </p:nvSpPr>
        <p:spPr bwMode="auto">
          <a:xfrm flipV="1">
            <a:off x="878383" y="1306714"/>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31" name="Rectángulo 30"/>
          <p:cNvSpPr/>
          <p:nvPr/>
        </p:nvSpPr>
        <p:spPr bwMode="auto">
          <a:xfrm>
            <a:off x="5284649" y="2059405"/>
            <a:ext cx="1884076" cy="2004584"/>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2" name="Rectángulo redondeado 31"/>
          <p:cNvSpPr/>
          <p:nvPr/>
        </p:nvSpPr>
        <p:spPr bwMode="auto">
          <a:xfrm>
            <a:off x="7287402" y="1963834"/>
            <a:ext cx="1755264" cy="701975"/>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rgbClr val="002060"/>
                </a:solidFill>
                <a:effectLst/>
                <a:latin typeface="Times New Roman" charset="0"/>
                <a:ea typeface="Times New Roman" charset="0"/>
                <a:cs typeface="Times New Roman" charset="0"/>
              </a:rPr>
              <a:t>  </a:t>
            </a:r>
            <a:r>
              <a:rPr kumimoji="0" lang="es-ES_tradnl" sz="1400" b="1" i="0" u="none" strike="noStrike" cap="none" normalizeH="0" baseline="0" dirty="0" smtClean="0">
                <a:ln>
                  <a:noFill/>
                </a:ln>
                <a:solidFill>
                  <a:srgbClr val="002060"/>
                </a:solidFill>
                <a:effectLst/>
                <a:latin typeface="Times New Roman" charset="0"/>
                <a:ea typeface="Times New Roman" charset="0"/>
                <a:cs typeface="Times New Roman" charset="0"/>
              </a:rPr>
              <a:t>TP</a:t>
            </a:r>
          </a:p>
          <a:p>
            <a:pPr marL="0" marR="0" indent="0" algn="ctr" defTabSz="914400" rtl="0" eaLnBrk="1" fontAlgn="base" latinLnBrk="0" hangingPunct="1">
              <a:lnSpc>
                <a:spcPct val="100000"/>
              </a:lnSpc>
              <a:spcBef>
                <a:spcPct val="0"/>
              </a:spcBef>
              <a:spcAft>
                <a:spcPct val="0"/>
              </a:spcAft>
              <a:buClrTx/>
              <a:buSzTx/>
              <a:buFontTx/>
              <a:buNone/>
              <a:tabLst/>
            </a:pPr>
            <a:r>
              <a:rPr lang="es-ES_tradnl" sz="1100" b="1" dirty="0" smtClean="0">
                <a:solidFill>
                  <a:srgbClr val="002060"/>
                </a:solidFill>
              </a:rPr>
              <a:t>Tiempo de </a:t>
            </a:r>
            <a:r>
              <a:rPr lang="es-ES_tradnl" sz="1100" b="1" dirty="0" err="1" smtClean="0">
                <a:solidFill>
                  <a:srgbClr val="002060"/>
                </a:solidFill>
              </a:rPr>
              <a:t>Protrobina</a:t>
            </a:r>
            <a:endParaRPr kumimoji="0" lang="es-ES_tradnl" sz="1100" b="1" i="0" u="none" strike="noStrike" cap="none" normalizeH="0" baseline="0" dirty="0">
              <a:ln>
                <a:noFill/>
              </a:ln>
              <a:solidFill>
                <a:srgbClr val="002060"/>
              </a:solidFill>
              <a:effectLst/>
            </a:endParaRPr>
          </a:p>
        </p:txBody>
      </p:sp>
      <p:sp>
        <p:nvSpPr>
          <p:cNvPr id="37" name="Elipse 36"/>
          <p:cNvSpPr/>
          <p:nvPr/>
        </p:nvSpPr>
        <p:spPr bwMode="auto">
          <a:xfrm>
            <a:off x="6387863" y="5788839"/>
            <a:ext cx="936027" cy="712909"/>
          </a:xfrm>
          <a:prstGeom prst="ellipse">
            <a:avLst/>
          </a:prstGeom>
          <a:noFill/>
          <a:ln w="38100" cap="flat" cmpd="sng" algn="ctr">
            <a:solidFill>
              <a:schemeClr val="accent3">
                <a:lumMod val="9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pic>
        <p:nvPicPr>
          <p:cNvPr id="38" name="Imagen 37"/>
          <p:cNvPicPr>
            <a:picLocks noChangeAspect="1"/>
          </p:cNvPicPr>
          <p:nvPr/>
        </p:nvPicPr>
        <p:blipFill>
          <a:blip r:embed="rId2"/>
          <a:stretch>
            <a:fillRect/>
          </a:stretch>
        </p:blipFill>
        <p:spPr>
          <a:xfrm>
            <a:off x="576393" y="801224"/>
            <a:ext cx="2059109" cy="1430936"/>
          </a:xfrm>
          <a:prstGeom prst="rect">
            <a:avLst/>
          </a:prstGeom>
        </p:spPr>
      </p:pic>
      <p:pic>
        <p:nvPicPr>
          <p:cNvPr id="42" name="Imagen 41"/>
          <p:cNvPicPr>
            <a:picLocks noChangeAspect="1"/>
          </p:cNvPicPr>
          <p:nvPr/>
        </p:nvPicPr>
        <p:blipFill>
          <a:blip r:embed="rId2"/>
          <a:stretch>
            <a:fillRect/>
          </a:stretch>
        </p:blipFill>
        <p:spPr>
          <a:xfrm>
            <a:off x="5226344" y="747275"/>
            <a:ext cx="2059109" cy="1430936"/>
          </a:xfrm>
          <a:prstGeom prst="rect">
            <a:avLst/>
          </a:prstGeom>
        </p:spPr>
      </p:pic>
      <p:sp>
        <p:nvSpPr>
          <p:cNvPr id="43" name="Rectángulo 42"/>
          <p:cNvSpPr/>
          <p:nvPr/>
        </p:nvSpPr>
        <p:spPr bwMode="auto">
          <a:xfrm>
            <a:off x="346361" y="980728"/>
            <a:ext cx="44464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smtClean="0">
                <a:solidFill>
                  <a:srgbClr val="FFC000"/>
                </a:solidFill>
              </a:rPr>
              <a:t>FC</a:t>
            </a:r>
            <a:endParaRPr kumimoji="0" lang="es-ES_tradnl" sz="1800" b="1" i="0" u="none" strike="noStrike" cap="none" normalizeH="0" baseline="0">
              <a:ln>
                <a:noFill/>
              </a:ln>
              <a:solidFill>
                <a:srgbClr val="FFC000"/>
              </a:solidFill>
              <a:effectLst/>
            </a:endParaRPr>
          </a:p>
        </p:txBody>
      </p:sp>
      <p:sp>
        <p:nvSpPr>
          <p:cNvPr id="40" name="Rectángulo redondeado 39"/>
          <p:cNvSpPr/>
          <p:nvPr/>
        </p:nvSpPr>
        <p:spPr bwMode="auto">
          <a:xfrm>
            <a:off x="1899582" y="1390765"/>
            <a:ext cx="3968562" cy="44572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2800" smtClean="0">
                <a:solidFill>
                  <a:srgbClr val="002060"/>
                </a:solidFill>
              </a:rPr>
              <a:t>Plasma de mi Pte.</a:t>
            </a:r>
            <a:endParaRPr kumimoji="0" lang="es-ES_tradnl" sz="2800" b="0" i="0" u="none" strike="noStrike" cap="none" normalizeH="0" baseline="0">
              <a:ln>
                <a:noFill/>
              </a:ln>
              <a:solidFill>
                <a:srgbClr val="002060"/>
              </a:solidFill>
              <a:effectLst/>
            </a:endParaRPr>
          </a:p>
        </p:txBody>
      </p:sp>
      <p:sp>
        <p:nvSpPr>
          <p:cNvPr id="45" name="Llamada de flecha hacia abajo 44"/>
          <p:cNvSpPr/>
          <p:nvPr/>
        </p:nvSpPr>
        <p:spPr bwMode="auto">
          <a:xfrm>
            <a:off x="5166773" y="113124"/>
            <a:ext cx="2215208" cy="844609"/>
          </a:xfrm>
          <a:prstGeom prst="downArrowCallout">
            <a:avLst/>
          </a:prstGeom>
          <a:solidFill>
            <a:srgbClr val="73F43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solidFill>
                  <a:srgbClr val="002060"/>
                </a:solidFill>
                <a:latin typeface="+mj-lt"/>
              </a:rPr>
              <a:t>TROMBOPLASTINA</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2060"/>
                </a:solidFill>
                <a:effectLst/>
                <a:latin typeface="+mj-lt"/>
              </a:rPr>
              <a:t>(Mezcla de FT con FL)</a:t>
            </a:r>
            <a:endParaRPr kumimoji="0" lang="es-ES_tradnl" sz="1600" b="0" i="0" u="none" strike="noStrike" cap="none" normalizeH="0" baseline="0" dirty="0">
              <a:ln>
                <a:noFill/>
              </a:ln>
              <a:solidFill>
                <a:srgbClr val="002060"/>
              </a:solidFill>
              <a:effectLst/>
              <a:latin typeface="+mj-lt"/>
            </a:endParaRPr>
          </a:p>
        </p:txBody>
      </p:sp>
      <p:pic>
        <p:nvPicPr>
          <p:cNvPr id="48" name="Imagen 47"/>
          <p:cNvPicPr>
            <a:picLocks noChangeAspect="1"/>
          </p:cNvPicPr>
          <p:nvPr/>
        </p:nvPicPr>
        <p:blipFill>
          <a:blip r:embed="rId3"/>
          <a:stretch>
            <a:fillRect/>
          </a:stretch>
        </p:blipFill>
        <p:spPr>
          <a:xfrm>
            <a:off x="3286061" y="120772"/>
            <a:ext cx="1226508" cy="1029204"/>
          </a:xfrm>
          <a:prstGeom prst="rect">
            <a:avLst/>
          </a:prstGeom>
        </p:spPr>
      </p:pic>
      <p:pic>
        <p:nvPicPr>
          <p:cNvPr id="49" name="Imagen 48"/>
          <p:cNvPicPr>
            <a:picLocks noChangeAspect="1"/>
          </p:cNvPicPr>
          <p:nvPr/>
        </p:nvPicPr>
        <p:blipFill>
          <a:blip r:embed="rId2"/>
          <a:stretch>
            <a:fillRect/>
          </a:stretch>
        </p:blipFill>
        <p:spPr>
          <a:xfrm>
            <a:off x="5012496" y="4551202"/>
            <a:ext cx="2059109" cy="1430936"/>
          </a:xfrm>
          <a:prstGeom prst="rect">
            <a:avLst/>
          </a:prstGeom>
        </p:spPr>
      </p:pic>
    </p:spTree>
    <p:extLst>
      <p:ext uri="{BB962C8B-B14F-4D97-AF65-F5344CB8AC3E}">
        <p14:creationId xmlns:p14="http://schemas.microsoft.com/office/powerpoint/2010/main" val="98336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heckerboard(across)">
                                      <p:cBhvr>
                                        <p:cTn id="10" dur="500"/>
                                        <p:tgtEl>
                                          <p:spTgt spid="3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heckerboard(across)">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395536" y="260647"/>
            <a:ext cx="8424936" cy="1297305"/>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4800" dirty="0" smtClean="0">
                <a:solidFill>
                  <a:srgbClr val="FFC000"/>
                </a:solidFill>
                <a:latin typeface="+mj-lt"/>
              </a:rPr>
              <a:t>TIEMPO DE PROTROMBINA</a:t>
            </a:r>
          </a:p>
          <a:p>
            <a:pPr marL="0" marR="0" indent="0" algn="ctr" defTabSz="914400" rtl="0" eaLnBrk="1" fontAlgn="base" latinLnBrk="0" hangingPunct="1">
              <a:lnSpc>
                <a:spcPct val="100000"/>
              </a:lnSpc>
              <a:spcBef>
                <a:spcPct val="0"/>
              </a:spcBef>
              <a:spcAft>
                <a:spcPct val="0"/>
              </a:spcAft>
              <a:buClrTx/>
              <a:buSzTx/>
              <a:buFontTx/>
              <a:buNone/>
              <a:tabLst/>
            </a:pPr>
            <a:r>
              <a:rPr lang="es-ES_tradnl" sz="2800" dirty="0" smtClean="0">
                <a:solidFill>
                  <a:srgbClr val="FFC000"/>
                </a:solidFill>
                <a:latin typeface="+mj-lt"/>
              </a:rPr>
              <a:t>(T. Quick)</a:t>
            </a:r>
            <a:endParaRPr kumimoji="0" lang="es-ES_tradnl" sz="2800" b="0" i="0" u="none" strike="noStrike" cap="none" normalizeH="0" baseline="0" dirty="0">
              <a:ln>
                <a:noFill/>
              </a:ln>
              <a:solidFill>
                <a:srgbClr val="FFC000"/>
              </a:solidFill>
              <a:effectLst/>
              <a:latin typeface="+mj-lt"/>
            </a:endParaRPr>
          </a:p>
        </p:txBody>
      </p:sp>
      <p:sp>
        <p:nvSpPr>
          <p:cNvPr id="3" name="Rectángulo redondeado 2"/>
          <p:cNvSpPr/>
          <p:nvPr/>
        </p:nvSpPr>
        <p:spPr bwMode="auto">
          <a:xfrm>
            <a:off x="179512" y="1890676"/>
            <a:ext cx="2304256"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3200" smtClean="0">
                <a:solidFill>
                  <a:srgbClr val="FF0000"/>
                </a:solidFill>
                <a:latin typeface="+mj-lt"/>
              </a:rPr>
              <a:t>EVALUA:</a:t>
            </a:r>
            <a:endParaRPr kumimoji="0" lang="es-ES_tradnl" sz="3200" b="0" i="0" u="none" strike="noStrike" cap="none" normalizeH="0" baseline="0">
              <a:ln>
                <a:noFill/>
              </a:ln>
              <a:solidFill>
                <a:srgbClr val="FF0000"/>
              </a:solidFill>
              <a:effectLst/>
              <a:latin typeface="+mj-lt"/>
            </a:endParaRPr>
          </a:p>
        </p:txBody>
      </p:sp>
      <p:sp>
        <p:nvSpPr>
          <p:cNvPr id="4" name="Rectángulo redondeado 3"/>
          <p:cNvSpPr/>
          <p:nvPr/>
        </p:nvSpPr>
        <p:spPr bwMode="auto">
          <a:xfrm>
            <a:off x="2951820" y="1772816"/>
            <a:ext cx="2736304" cy="1512168"/>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800" b="0" i="0" u="none" strike="noStrike" cap="none" normalizeH="0" baseline="0" smtClean="0">
                <a:ln>
                  <a:noFill/>
                </a:ln>
                <a:solidFill>
                  <a:srgbClr val="002060"/>
                </a:solidFill>
                <a:effectLst/>
                <a:latin typeface="Times New Roman" charset="0"/>
                <a:ea typeface="Times New Roman" charset="0"/>
                <a:cs typeface="Times New Roman" charset="0"/>
              </a:rPr>
              <a:t>CALIDAD</a:t>
            </a:r>
          </a:p>
          <a:p>
            <a:pPr marR="0" algn="l" defTabSz="914400" rtl="0" eaLnBrk="1" fontAlgn="base" latinLnBrk="0" hangingPunct="1">
              <a:lnSpc>
                <a:spcPct val="100000"/>
              </a:lnSpc>
              <a:spcBef>
                <a:spcPct val="0"/>
              </a:spcBef>
              <a:spcAft>
                <a:spcPct val="0"/>
              </a:spcAft>
              <a:buClrTx/>
              <a:buSzTx/>
              <a:tabLst/>
            </a:pPr>
            <a:endParaRPr kumimoji="0" lang="es-ES_tradnl" sz="2800" b="0" i="0" u="none" strike="noStrike" cap="none" normalizeH="0" baseline="0" dirty="0" smtClean="0">
              <a:ln>
                <a:noFill/>
              </a:ln>
              <a:solidFill>
                <a:srgbClr val="002060"/>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2800" dirty="0" smtClean="0">
                <a:solidFill>
                  <a:srgbClr val="002060"/>
                </a:solidFill>
              </a:rPr>
              <a:t>CANTIDAD</a:t>
            </a:r>
            <a:endParaRPr kumimoji="0" lang="es-ES_tradnl" sz="2800" b="0" i="0" u="none" strike="noStrike" cap="none" normalizeH="0" baseline="0" dirty="0">
              <a:ln>
                <a:noFill/>
              </a:ln>
              <a:solidFill>
                <a:srgbClr val="002060"/>
              </a:solidFill>
              <a:effectLst/>
            </a:endParaRPr>
          </a:p>
        </p:txBody>
      </p:sp>
      <p:sp>
        <p:nvSpPr>
          <p:cNvPr id="5" name="Rectángulo redondeado 4"/>
          <p:cNvSpPr/>
          <p:nvPr/>
        </p:nvSpPr>
        <p:spPr bwMode="auto">
          <a:xfrm>
            <a:off x="6228184" y="2348880"/>
            <a:ext cx="2376264" cy="648072"/>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mj-lt"/>
                <a:ea typeface="Times New Roman" charset="0"/>
                <a:cs typeface="Times New Roman" charset="0"/>
              </a:rPr>
              <a:t>FACTORES</a:t>
            </a:r>
            <a:endParaRPr kumimoji="0" lang="es-ES_tradnl" sz="3200" b="0" i="0" u="none" strike="noStrike" cap="none" normalizeH="0" baseline="0">
              <a:ln>
                <a:noFill/>
              </a:ln>
              <a:solidFill>
                <a:srgbClr val="002060"/>
              </a:solidFill>
              <a:effectLst/>
              <a:latin typeface="+mj-lt"/>
              <a:ea typeface="Times New Roman" charset="0"/>
              <a:cs typeface="Times New Roman" charset="0"/>
            </a:endParaRPr>
          </a:p>
        </p:txBody>
      </p:sp>
      <p:sp>
        <p:nvSpPr>
          <p:cNvPr id="6" name="Rectángulo redondeado 5"/>
          <p:cNvSpPr/>
          <p:nvPr/>
        </p:nvSpPr>
        <p:spPr bwMode="auto">
          <a:xfrm>
            <a:off x="179512" y="3649538"/>
            <a:ext cx="3600400"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3200" smtClean="0">
                <a:solidFill>
                  <a:srgbClr val="FF0000"/>
                </a:solidFill>
                <a:latin typeface="+mj-lt"/>
              </a:rPr>
              <a:t>SENSIBILIDAD:</a:t>
            </a:r>
            <a:endParaRPr kumimoji="0" lang="es-ES_tradnl" sz="3200" b="0" i="0" u="none" strike="noStrike" cap="none" normalizeH="0" baseline="0">
              <a:ln>
                <a:noFill/>
              </a:ln>
              <a:solidFill>
                <a:srgbClr val="FF0000"/>
              </a:solidFill>
              <a:effectLst/>
              <a:latin typeface="+mj-lt"/>
            </a:endParaRPr>
          </a:p>
        </p:txBody>
      </p:sp>
      <p:sp>
        <p:nvSpPr>
          <p:cNvPr id="7" name="Rectángulo redondeado 6"/>
          <p:cNvSpPr/>
          <p:nvPr/>
        </p:nvSpPr>
        <p:spPr bwMode="auto">
          <a:xfrm>
            <a:off x="1718504" y="4516146"/>
            <a:ext cx="5779000" cy="864096"/>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4000" b="1" dirty="0" smtClean="0">
                <a:solidFill>
                  <a:srgbClr val="FFC000"/>
                </a:solidFill>
                <a:latin typeface="+mj-lt"/>
              </a:rPr>
              <a:t>FVII</a:t>
            </a:r>
            <a:r>
              <a:rPr lang="es-ES_tradnl" sz="4000" dirty="0" smtClean="0">
                <a:latin typeface="+mj-lt"/>
              </a:rPr>
              <a:t>  &gt; FX  &gt;  FV</a:t>
            </a:r>
            <a:r>
              <a:rPr lang="es-ES" sz="4000" dirty="0">
                <a:latin typeface="+mj-lt"/>
              </a:rPr>
              <a:t> </a:t>
            </a:r>
            <a:r>
              <a:rPr lang="es-ES" sz="4000" dirty="0" smtClean="0">
                <a:latin typeface="+mj-lt"/>
              </a:rPr>
              <a:t> &gt;  FII</a:t>
            </a:r>
            <a:endParaRPr kumimoji="0" lang="es-ES_tradnl" sz="4000" b="0" i="0" u="none" strike="noStrike" cap="none" normalizeH="0" baseline="0" dirty="0">
              <a:ln>
                <a:noFill/>
              </a:ln>
              <a:solidFill>
                <a:schemeClr val="tx1"/>
              </a:solidFill>
              <a:effectLst/>
              <a:latin typeface="+mj-lt"/>
            </a:endParaRPr>
          </a:p>
        </p:txBody>
      </p:sp>
      <p:sp>
        <p:nvSpPr>
          <p:cNvPr id="8" name="Rectángulo 7"/>
          <p:cNvSpPr/>
          <p:nvPr/>
        </p:nvSpPr>
        <p:spPr bwMode="auto">
          <a:xfrm>
            <a:off x="310116" y="6230871"/>
            <a:ext cx="8019712" cy="531991"/>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smtClean="0">
                <a:ln>
                  <a:noFill/>
                </a:ln>
                <a:solidFill>
                  <a:schemeClr val="tx1"/>
                </a:solidFill>
                <a:effectLst/>
                <a:latin typeface="+mj-lt"/>
                <a:ea typeface="Times New Roman" charset="0"/>
                <a:cs typeface="Times New Roman" charset="0"/>
              </a:rPr>
              <a:t>Principalmente utilizando tromboplastinas recombinantes.</a:t>
            </a:r>
            <a:endParaRPr kumimoji="0" lang="es-ES_tradnl" b="0" i="0" u="none" strike="noStrike" cap="none" normalizeH="0" baseline="0">
              <a:ln>
                <a:noFill/>
              </a:ln>
              <a:solidFill>
                <a:schemeClr val="tx1"/>
              </a:solidFill>
              <a:effectLst/>
              <a:latin typeface="+mj-lt"/>
              <a:ea typeface="Times New Roman" charset="0"/>
              <a:cs typeface="Times New Roman" charset="0"/>
            </a:endParaRPr>
          </a:p>
        </p:txBody>
      </p:sp>
      <p:sp>
        <p:nvSpPr>
          <p:cNvPr id="9" name="Rectángulo redondeado 8"/>
          <p:cNvSpPr/>
          <p:nvPr/>
        </p:nvSpPr>
        <p:spPr bwMode="auto">
          <a:xfrm>
            <a:off x="2339752" y="5564776"/>
            <a:ext cx="4392488" cy="504056"/>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latin typeface="+mj-lt"/>
              </a:rPr>
              <a:t>V</a:t>
            </a:r>
            <a:r>
              <a:rPr lang="es-ES" dirty="0" smtClean="0">
                <a:solidFill>
                  <a:srgbClr val="002060"/>
                </a:solidFill>
                <a:latin typeface="+mj-lt"/>
              </a:rPr>
              <a:t>í</a:t>
            </a:r>
            <a:r>
              <a:rPr lang="es-ES_tradnl" dirty="0" smtClean="0">
                <a:solidFill>
                  <a:srgbClr val="002060"/>
                </a:solidFill>
                <a:latin typeface="+mj-lt"/>
              </a:rPr>
              <a:t>a </a:t>
            </a:r>
            <a:r>
              <a:rPr lang="es-ES_tradnl" dirty="0" err="1" smtClean="0">
                <a:solidFill>
                  <a:srgbClr val="002060"/>
                </a:solidFill>
                <a:latin typeface="+mj-lt"/>
              </a:rPr>
              <a:t>Extr</a:t>
            </a:r>
            <a:r>
              <a:rPr lang="es-ES" dirty="0" smtClean="0">
                <a:solidFill>
                  <a:srgbClr val="002060"/>
                </a:solidFill>
                <a:latin typeface="+mj-lt"/>
              </a:rPr>
              <a:t>í</a:t>
            </a:r>
            <a:r>
              <a:rPr lang="es-ES_tradnl" dirty="0" err="1" smtClean="0">
                <a:solidFill>
                  <a:srgbClr val="002060"/>
                </a:solidFill>
                <a:latin typeface="+mj-lt"/>
              </a:rPr>
              <a:t>nseca</a:t>
            </a:r>
            <a:r>
              <a:rPr lang="es-ES" dirty="0">
                <a:solidFill>
                  <a:srgbClr val="002060"/>
                </a:solidFill>
                <a:latin typeface="+mj-lt"/>
              </a:rPr>
              <a:t> </a:t>
            </a:r>
            <a:r>
              <a:rPr lang="es-ES" dirty="0" smtClean="0">
                <a:solidFill>
                  <a:srgbClr val="002060"/>
                </a:solidFill>
                <a:latin typeface="+mj-lt"/>
              </a:rPr>
              <a:t> y   Vía Común</a:t>
            </a:r>
            <a:endParaRPr kumimoji="0" lang="es-ES_tradnl" sz="2400" b="0" i="0" u="none" strike="noStrike" cap="none" normalizeH="0" baseline="0" dirty="0">
              <a:ln>
                <a:noFill/>
              </a:ln>
              <a:solidFill>
                <a:srgbClr val="002060"/>
              </a:solidFill>
              <a:effectLst/>
              <a:latin typeface="+mj-lt"/>
            </a:endParaRPr>
          </a:p>
        </p:txBody>
      </p:sp>
      <p:sp>
        <p:nvSpPr>
          <p:cNvPr id="10" name="Rectángulo redondeado 9"/>
          <p:cNvSpPr/>
          <p:nvPr/>
        </p:nvSpPr>
        <p:spPr bwMode="auto">
          <a:xfrm>
            <a:off x="310116" y="5564776"/>
            <a:ext cx="1309556" cy="504056"/>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2060"/>
                </a:solidFill>
                <a:effectLst/>
                <a:latin typeface="+mj-lt"/>
                <a:ea typeface="Times New Roman" charset="0"/>
                <a:cs typeface="Times New Roman" charset="0"/>
              </a:rPr>
              <a:t>VN:13s</a:t>
            </a:r>
            <a:endParaRPr kumimoji="0" lang="es-ES_tradnl" sz="2400" b="0" i="0" u="none" strike="noStrike" cap="none" normalizeH="0" baseline="0">
              <a:ln>
                <a:noFill/>
              </a:ln>
              <a:solidFill>
                <a:srgbClr val="002060"/>
              </a:solidFill>
              <a:effectLst/>
              <a:latin typeface="+mj-lt"/>
              <a:ea typeface="Times New Roman" charset="0"/>
              <a:cs typeface="Times New Roman" charset="0"/>
            </a:endParaRPr>
          </a:p>
        </p:txBody>
      </p:sp>
    </p:spTree>
    <p:extLst>
      <p:ext uri="{BB962C8B-B14F-4D97-AF65-F5344CB8AC3E}">
        <p14:creationId xmlns:p14="http://schemas.microsoft.com/office/powerpoint/2010/main" val="794063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22238"/>
            <a:ext cx="8824913"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85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852936"/>
            <a:ext cx="8784976" cy="334240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4" name="Rectángulo redondeado 3"/>
          <p:cNvSpPr/>
          <p:nvPr/>
        </p:nvSpPr>
        <p:spPr bwMode="auto">
          <a:xfrm>
            <a:off x="1583668" y="1268760"/>
            <a:ext cx="5976664" cy="93610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4800" smtClean="0">
                <a:solidFill>
                  <a:srgbClr val="FFC000"/>
                </a:solidFill>
                <a:latin typeface="+mj-lt"/>
              </a:rPr>
              <a:t>TROMBOPLASTINA</a:t>
            </a:r>
            <a:endParaRPr kumimoji="0" lang="es-ES_tradnl" sz="4800" b="0" i="0" u="none" strike="noStrike" cap="none" normalizeH="0" baseline="0">
              <a:ln>
                <a:noFill/>
              </a:ln>
              <a:solidFill>
                <a:srgbClr val="FFC000"/>
              </a:solidFill>
              <a:effectLst/>
              <a:latin typeface="+mj-lt"/>
            </a:endParaRPr>
          </a:p>
        </p:txBody>
      </p:sp>
      <p:sp>
        <p:nvSpPr>
          <p:cNvPr id="5" name="Rectángulo redondeado 4"/>
          <p:cNvSpPr/>
          <p:nvPr/>
        </p:nvSpPr>
        <p:spPr bwMode="auto">
          <a:xfrm>
            <a:off x="3563888" y="343338"/>
            <a:ext cx="1800200" cy="5547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FFC000"/>
                </a:solidFill>
                <a:effectLst/>
                <a:latin typeface="+mj-lt"/>
                <a:ea typeface="Times New Roman" charset="0"/>
                <a:cs typeface="Times New Roman" charset="0"/>
              </a:rPr>
              <a:t>REACTIVO</a:t>
            </a:r>
            <a:endParaRPr kumimoji="0" lang="es-ES_tradnl" sz="2400" b="0" i="0" u="none" strike="noStrike" cap="none" normalizeH="0" baseline="0">
              <a:ln>
                <a:noFill/>
              </a:ln>
              <a:solidFill>
                <a:srgbClr val="FFC000"/>
              </a:solidFill>
              <a:effectLst/>
              <a:latin typeface="+mj-lt"/>
              <a:ea typeface="Times New Roman" charset="0"/>
              <a:cs typeface="Times New Roman"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8560" y="191823"/>
            <a:ext cx="2959174" cy="1412430"/>
          </a:xfrm>
          <a:prstGeom prst="rect">
            <a:avLst/>
          </a:prstGeom>
        </p:spPr>
      </p:pic>
    </p:spTree>
    <p:extLst>
      <p:ext uri="{BB962C8B-B14F-4D97-AF65-F5344CB8AC3E}">
        <p14:creationId xmlns:p14="http://schemas.microsoft.com/office/powerpoint/2010/main" val="14903639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799"/>
          <a:stretch/>
        </p:blipFill>
        <p:spPr>
          <a:xfrm>
            <a:off x="518727" y="2585469"/>
            <a:ext cx="3929901" cy="2942580"/>
          </a:xfrm>
          <a:prstGeom prst="roundRect">
            <a:avLst>
              <a:gd name="adj" fmla="val 8594"/>
            </a:avLst>
          </a:prstGeom>
          <a:solidFill>
            <a:srgbClr val="FFFFFF">
              <a:shade val="85000"/>
            </a:srgbClr>
          </a:solidFill>
          <a:ln w="38100">
            <a:solidFill>
              <a:srgbClr val="002060"/>
            </a:solidFill>
          </a:ln>
          <a:effectLst>
            <a:reflection blurRad="12700" endPos="0" dist="5000" dir="5400000" sy="-100000" algn="bl" rotWithShape="0"/>
          </a:effectLst>
        </p:spPr>
      </p:pic>
      <p:sp>
        <p:nvSpPr>
          <p:cNvPr id="3" name="Rectángulo redondeado 2"/>
          <p:cNvSpPr/>
          <p:nvPr/>
        </p:nvSpPr>
        <p:spPr bwMode="auto">
          <a:xfrm>
            <a:off x="1115616" y="116632"/>
            <a:ext cx="6984776" cy="1008113"/>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dirty="0" smtClean="0">
                <a:solidFill>
                  <a:srgbClr val="FFC000"/>
                </a:solidFill>
                <a:latin typeface="+mj-lt"/>
              </a:rPr>
              <a:t>TIEMPO DE PROTROMBINA</a:t>
            </a:r>
          </a:p>
          <a:p>
            <a:pPr marL="0" marR="0" indent="0" algn="ctr" defTabSz="914400" rtl="0" eaLnBrk="1" fontAlgn="base" latinLnBrk="0" hangingPunct="1">
              <a:lnSpc>
                <a:spcPct val="100000"/>
              </a:lnSpc>
              <a:spcBef>
                <a:spcPct val="0"/>
              </a:spcBef>
              <a:spcAft>
                <a:spcPct val="0"/>
              </a:spcAft>
              <a:buClrTx/>
              <a:buSzTx/>
              <a:buFontTx/>
              <a:buNone/>
              <a:tabLst/>
            </a:pPr>
            <a:r>
              <a:rPr lang="es-ES_tradnl" sz="2000" dirty="0" smtClean="0">
                <a:solidFill>
                  <a:srgbClr val="FFC000"/>
                </a:solidFill>
                <a:latin typeface="+mj-lt"/>
              </a:rPr>
              <a:t>(T. Quick)</a:t>
            </a:r>
            <a:endParaRPr kumimoji="0" lang="es-ES_tradnl" sz="2000" b="0" i="0" u="none" strike="noStrike" cap="none" normalizeH="0" baseline="0" dirty="0">
              <a:ln>
                <a:noFill/>
              </a:ln>
              <a:solidFill>
                <a:srgbClr val="FFC000"/>
              </a:solidFill>
              <a:effectLst/>
              <a:latin typeface="+mj-lt"/>
            </a:endParaRPr>
          </a:p>
        </p:txBody>
      </p:sp>
      <p:sp>
        <p:nvSpPr>
          <p:cNvPr id="4" name="Rectángulo redondeado 3"/>
          <p:cNvSpPr/>
          <p:nvPr/>
        </p:nvSpPr>
        <p:spPr bwMode="auto">
          <a:xfrm>
            <a:off x="107504" y="5805264"/>
            <a:ext cx="8928992" cy="864096"/>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chemeClr val="tx1"/>
                </a:solidFill>
                <a:effectLst/>
                <a:latin typeface="Times New Roman" charset="0"/>
                <a:ea typeface="Times New Roman" charset="0"/>
                <a:cs typeface="Times New Roman" charset="0"/>
              </a:rPr>
              <a:t>Variaci</a:t>
            </a:r>
            <a:r>
              <a:rPr kumimoji="0" lang="es-ES" sz="2400" b="0" i="0" u="none" strike="noStrike" cap="none" normalizeH="0" baseline="0" dirty="0" err="1" smtClean="0">
                <a:ln>
                  <a:noFill/>
                </a:ln>
                <a:solidFill>
                  <a:schemeClr val="tx1"/>
                </a:solidFill>
                <a:effectLst/>
                <a:latin typeface="Times New Roman" charset="0"/>
                <a:ea typeface="Times New Roman" charset="0"/>
                <a:cs typeface="Times New Roman" charset="0"/>
              </a:rPr>
              <a:t>ón</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 del TP de acuerdo a la cantidad de Factores de Vía </a:t>
            </a:r>
            <a:r>
              <a:rPr lang="es-ES" dirty="0" smtClean="0"/>
              <a:t>E</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xtrínseca</a:t>
            </a:r>
          </a:p>
          <a:p>
            <a:pPr marL="0" marR="0" indent="0" algn="l" defTabSz="914400" rtl="0" eaLnBrk="1" fontAlgn="base" latinLnBrk="0" hangingPunct="1">
              <a:lnSpc>
                <a:spcPct val="100000"/>
              </a:lnSpc>
              <a:spcBef>
                <a:spcPct val="0"/>
              </a:spcBef>
              <a:spcAft>
                <a:spcPct val="0"/>
              </a:spcAft>
              <a:buClrTx/>
              <a:buSzTx/>
              <a:buFontTx/>
              <a:buNone/>
              <a:tabLst/>
            </a:pPr>
            <a:r>
              <a:rPr lang="es-ES" dirty="0" smtClean="0"/>
              <a:t>y Vía Final Común deficientes y el nivel de los mismos.</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 </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5" name="Rectángulo redondeado 4"/>
          <p:cNvSpPr/>
          <p:nvPr/>
        </p:nvSpPr>
        <p:spPr bwMode="auto">
          <a:xfrm>
            <a:off x="323528" y="1309892"/>
            <a:ext cx="8250201" cy="99836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800" b="1" i="0" u="none" strike="noStrike" cap="none" normalizeH="0" baseline="0" dirty="0" smtClean="0">
                <a:ln>
                  <a:noFill/>
                </a:ln>
                <a:solidFill>
                  <a:srgbClr val="002060"/>
                </a:solidFill>
                <a:effectLst/>
                <a:latin typeface="+mj-lt"/>
              </a:rPr>
              <a:t>TP </a:t>
            </a:r>
            <a:r>
              <a:rPr kumimoji="0" lang="es-ES_tradnl" sz="2400" b="0" i="0" u="none" strike="noStrike" cap="none" normalizeH="0" baseline="0" dirty="0" smtClean="0">
                <a:ln>
                  <a:noFill/>
                </a:ln>
                <a:solidFill>
                  <a:srgbClr val="002060"/>
                </a:solidFill>
                <a:effectLst/>
                <a:latin typeface="+mj-lt"/>
              </a:rPr>
              <a:t>es una prueba</a:t>
            </a:r>
            <a:r>
              <a:rPr kumimoji="0" lang="es-ES_tradnl" sz="2400" b="0" i="0" u="none" strike="noStrike" cap="none" normalizeH="0" dirty="0" smtClean="0">
                <a:ln>
                  <a:noFill/>
                </a:ln>
                <a:solidFill>
                  <a:srgbClr val="002060"/>
                </a:solidFill>
                <a:effectLst/>
                <a:latin typeface="+mj-lt"/>
              </a:rPr>
              <a:t> global y, por lo tanto, refleja el equilibrio </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dirty="0" smtClean="0">
                <a:ln>
                  <a:noFill/>
                </a:ln>
                <a:solidFill>
                  <a:srgbClr val="002060"/>
                </a:solidFill>
                <a:effectLst/>
                <a:latin typeface="+mj-lt"/>
              </a:rPr>
              <a:t>entre los </a:t>
            </a:r>
            <a:r>
              <a:rPr lang="es-ES_tradnl" dirty="0">
                <a:solidFill>
                  <a:srgbClr val="002060"/>
                </a:solidFill>
                <a:latin typeface="+mj-lt"/>
              </a:rPr>
              <a:t>d</a:t>
            </a:r>
            <a:r>
              <a:rPr lang="es-ES_tradnl" baseline="0" dirty="0" smtClean="0">
                <a:solidFill>
                  <a:srgbClr val="002060"/>
                </a:solidFill>
                <a:latin typeface="+mj-lt"/>
              </a:rPr>
              <a:t>istintos</a:t>
            </a:r>
            <a:r>
              <a:rPr lang="es-ES_tradnl" dirty="0" smtClean="0">
                <a:solidFill>
                  <a:srgbClr val="002060"/>
                </a:solidFill>
                <a:latin typeface="+mj-lt"/>
              </a:rPr>
              <a:t> factores de la v</a:t>
            </a:r>
            <a:r>
              <a:rPr lang="es-ES" dirty="0" smtClean="0">
                <a:solidFill>
                  <a:srgbClr val="002060"/>
                </a:solidFill>
                <a:latin typeface="+mj-lt"/>
              </a:rPr>
              <a:t>í</a:t>
            </a:r>
            <a:r>
              <a:rPr lang="es-ES_tradnl" dirty="0" smtClean="0">
                <a:solidFill>
                  <a:srgbClr val="002060"/>
                </a:solidFill>
                <a:latin typeface="+mj-lt"/>
              </a:rPr>
              <a:t>a </a:t>
            </a:r>
            <a:r>
              <a:rPr lang="es-ES_tradnl" dirty="0" err="1" smtClean="0">
                <a:solidFill>
                  <a:srgbClr val="002060"/>
                </a:solidFill>
                <a:latin typeface="+mj-lt"/>
              </a:rPr>
              <a:t>extr</a:t>
            </a:r>
            <a:r>
              <a:rPr lang="es-ES" dirty="0" smtClean="0">
                <a:solidFill>
                  <a:srgbClr val="002060"/>
                </a:solidFill>
                <a:latin typeface="+mj-lt"/>
              </a:rPr>
              <a:t>í</a:t>
            </a:r>
            <a:r>
              <a:rPr lang="es-ES_tradnl" dirty="0" err="1" smtClean="0">
                <a:solidFill>
                  <a:srgbClr val="002060"/>
                </a:solidFill>
                <a:latin typeface="+mj-lt"/>
              </a:rPr>
              <a:t>nseca</a:t>
            </a:r>
            <a:r>
              <a:rPr lang="es-ES_tradnl" dirty="0" smtClean="0">
                <a:solidFill>
                  <a:srgbClr val="002060"/>
                </a:solidFill>
                <a:latin typeface="+mj-lt"/>
              </a:rPr>
              <a:t>.</a:t>
            </a:r>
            <a:endParaRPr kumimoji="0" lang="es-ES_tradnl" sz="2400" b="0" i="0" u="none" strike="noStrike" cap="none" normalizeH="0" baseline="0" dirty="0">
              <a:ln>
                <a:noFill/>
              </a:ln>
              <a:solidFill>
                <a:srgbClr val="002060"/>
              </a:solidFill>
              <a:effectLst/>
              <a:latin typeface="+mj-lt"/>
            </a:endParaRPr>
          </a:p>
        </p:txBody>
      </p:sp>
      <p:sp>
        <p:nvSpPr>
          <p:cNvPr id="6" name="Rectángulo redondeado 5"/>
          <p:cNvSpPr/>
          <p:nvPr/>
        </p:nvSpPr>
        <p:spPr bwMode="auto">
          <a:xfrm>
            <a:off x="4608004" y="2987294"/>
            <a:ext cx="4428492" cy="1449818"/>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La deficiencia de un Factor a</a:t>
            </a: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islado</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 </a:t>
            </a:r>
            <a:r>
              <a:rPr kumimoji="0" lang="es-ES_tradnl" sz="2400" b="0" i="0" u="none" strike="noStrike" cap="none" normalizeH="0" baseline="0" dirty="0" err="1" smtClean="0">
                <a:ln>
                  <a:noFill/>
                </a:ln>
                <a:solidFill>
                  <a:srgbClr val="FFFF00"/>
                </a:solidFill>
                <a:effectLst/>
                <a:latin typeface="Times New Roman" charset="0"/>
                <a:ea typeface="Times New Roman" charset="0"/>
                <a:cs typeface="Times New Roman" charset="0"/>
              </a:rPr>
              <a:t>tendr</a:t>
            </a:r>
            <a:r>
              <a:rPr kumimoji="0" lang="es-ES" sz="2400" b="0" i="0" u="none" strike="noStrike" cap="none" normalizeH="0" baseline="0" dirty="0" smtClean="0">
                <a:ln>
                  <a:noFill/>
                </a:ln>
                <a:solidFill>
                  <a:srgbClr val="FFFF00"/>
                </a:solidFill>
                <a:effectLst/>
                <a:latin typeface="Times New Roman" charset="0"/>
                <a:ea typeface="Times New Roman" charset="0"/>
                <a:cs typeface="Times New Roman" charset="0"/>
              </a:rPr>
              <a:t>á menor repercusión que la</a:t>
            </a:r>
          </a:p>
          <a:p>
            <a:pPr marL="0" marR="0" indent="0" algn="l" defTabSz="914400" rtl="0" eaLnBrk="1" fontAlgn="base" latinLnBrk="0" hangingPunct="1">
              <a:lnSpc>
                <a:spcPct val="100000"/>
              </a:lnSpc>
              <a:spcBef>
                <a:spcPct val="0"/>
              </a:spcBef>
              <a:spcAft>
                <a:spcPct val="0"/>
              </a:spcAft>
              <a:buClrTx/>
              <a:buSzTx/>
              <a:buFontTx/>
              <a:buNone/>
              <a:tabLst/>
            </a:pPr>
            <a:r>
              <a:rPr lang="es-ES" dirty="0">
                <a:solidFill>
                  <a:srgbClr val="FFFF00"/>
                </a:solidFill>
              </a:rPr>
              <a:t>d</a:t>
            </a:r>
            <a:r>
              <a:rPr lang="es-ES" dirty="0" smtClean="0">
                <a:solidFill>
                  <a:srgbClr val="FFFF00"/>
                </a:solidFill>
              </a:rPr>
              <a:t>eficiencia de varios </a:t>
            </a:r>
            <a:r>
              <a:rPr lang="es-ES" u="sng" dirty="0" smtClean="0">
                <a:solidFill>
                  <a:srgbClr val="FFFF00"/>
                </a:solidFill>
              </a:rPr>
              <a:t>FACTORES</a:t>
            </a:r>
            <a:endParaRPr kumimoji="0" lang="es-ES" sz="2400" b="0" i="0" u="sng" strike="noStrike" cap="none" normalizeH="0" baseline="0" dirty="0" smtClean="0">
              <a:ln>
                <a:noFill/>
              </a:ln>
              <a:solidFill>
                <a:srgbClr val="FFFF0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00"/>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 </a:t>
            </a:r>
            <a:endParaRPr kumimoji="0" lang="es-ES_tradnl" sz="2400" b="0" i="0" u="none" strike="noStrike" cap="none" normalizeH="0" baseline="0" dirty="0">
              <a:ln>
                <a:noFill/>
              </a:ln>
              <a:solidFill>
                <a:srgbClr val="FFFF00"/>
              </a:solidFill>
              <a:effectLst/>
              <a:latin typeface="Times New Roman" charset="0"/>
              <a:ea typeface="Times New Roman" charset="0"/>
              <a:cs typeface="Times New Roman" charset="0"/>
            </a:endParaRPr>
          </a:p>
        </p:txBody>
      </p:sp>
      <p:sp>
        <p:nvSpPr>
          <p:cNvPr id="7" name="Rectángulo 6"/>
          <p:cNvSpPr/>
          <p:nvPr/>
        </p:nvSpPr>
        <p:spPr bwMode="auto">
          <a:xfrm>
            <a:off x="186076" y="3387959"/>
            <a:ext cx="8784976" cy="1728192"/>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mj-lt"/>
                <a:ea typeface="Times New Roman" charset="0"/>
                <a:cs typeface="Times New Roman" charset="0"/>
              </a:rPr>
              <a:t>SI </a:t>
            </a:r>
            <a:r>
              <a:rPr kumimoji="0" lang="es-ES_tradnl" sz="3200" b="0" i="0" u="none" strike="noStrike" cap="none" normalizeH="0" baseline="0" dirty="0" smtClean="0">
                <a:ln>
                  <a:noFill/>
                </a:ln>
                <a:solidFill>
                  <a:srgbClr val="002060"/>
                </a:solidFill>
                <a:effectLst/>
                <a:latin typeface="+mj-lt"/>
                <a:ea typeface="Times New Roman" charset="0"/>
                <a:cs typeface="Times New Roman" charset="0"/>
              </a:rPr>
              <a:t>HAY CLINICA SUGESTIVA,</a:t>
            </a:r>
            <a:r>
              <a:rPr kumimoji="0" lang="es-ES_tradnl" sz="3200" b="0" i="0" u="none" strike="noStrike" cap="none" normalizeH="0" dirty="0" smtClean="0">
                <a:ln>
                  <a:noFill/>
                </a:ln>
                <a:solidFill>
                  <a:srgbClr val="002060"/>
                </a:solidFill>
                <a:effectLst/>
                <a:latin typeface="+mj-lt"/>
                <a:ea typeface="Times New Roman" charset="0"/>
                <a:cs typeface="Times New Roman" charset="0"/>
              </a:rPr>
              <a:t> IGUALMENTE</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dirty="0" smtClean="0">
                <a:ln>
                  <a:noFill/>
                </a:ln>
                <a:solidFill>
                  <a:srgbClr val="002060"/>
                </a:solidFill>
                <a:effectLst/>
                <a:latin typeface="+mj-lt"/>
                <a:ea typeface="Times New Roman" charset="0"/>
                <a:cs typeface="Times New Roman" charset="0"/>
              </a:rPr>
              <a:t> PEDIR DOSAJE DE FACTORES POR MAS</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dirty="0" smtClean="0">
                <a:ln>
                  <a:noFill/>
                </a:ln>
                <a:solidFill>
                  <a:srgbClr val="002060"/>
                </a:solidFill>
                <a:effectLst/>
                <a:latin typeface="+mj-lt"/>
                <a:ea typeface="Times New Roman" charset="0"/>
                <a:cs typeface="Times New Roman" charset="0"/>
              </a:rPr>
              <a:t> QUE LOS TIEMPOS SEAN NORMALES</a:t>
            </a:r>
            <a:endParaRPr kumimoji="0" lang="es-ES_tradnl" sz="3200" b="0" i="0" u="none" strike="noStrike" cap="none" normalizeH="0" baseline="0" dirty="0">
              <a:ln>
                <a:noFill/>
              </a:ln>
              <a:solidFill>
                <a:srgbClr val="002060"/>
              </a:solidFill>
              <a:effectLst/>
              <a:latin typeface="+mj-lt"/>
              <a:ea typeface="Times New Roman" charset="0"/>
              <a:cs typeface="Times New Roman" charset="0"/>
            </a:endParaRPr>
          </a:p>
        </p:txBody>
      </p:sp>
    </p:spTree>
    <p:extLst>
      <p:ext uri="{BB962C8B-B14F-4D97-AF65-F5344CB8AC3E}">
        <p14:creationId xmlns:p14="http://schemas.microsoft.com/office/powerpoint/2010/main" val="4344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195736" y="188640"/>
            <a:ext cx="4536504" cy="792088"/>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dirty="0" smtClean="0">
                <a:solidFill>
                  <a:srgbClr val="FFC000"/>
                </a:solidFill>
                <a:latin typeface="+mj-lt"/>
              </a:rPr>
              <a:t>TP PROLONGADO</a:t>
            </a: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0" i="0" u="none" strike="noStrike" cap="none" normalizeH="0" baseline="0" dirty="0">
              <a:ln>
                <a:noFill/>
              </a:ln>
              <a:solidFill>
                <a:srgbClr val="FFC000"/>
              </a:solidFill>
              <a:effectLst/>
              <a:latin typeface="+mj-lt"/>
            </a:endParaRPr>
          </a:p>
        </p:txBody>
      </p:sp>
      <p:sp>
        <p:nvSpPr>
          <p:cNvPr id="3" name="Elipse 2"/>
          <p:cNvSpPr/>
          <p:nvPr/>
        </p:nvSpPr>
        <p:spPr bwMode="auto">
          <a:xfrm>
            <a:off x="2915816" y="2564904"/>
            <a:ext cx="4176464" cy="2520280"/>
          </a:xfrm>
          <a:prstGeom prst="ellipse">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1" i="0" u="sng" strike="noStrike" cap="none" normalizeH="0" baseline="0" dirty="0" err="1" smtClean="0">
                <a:ln>
                  <a:noFill/>
                </a:ln>
                <a:solidFill>
                  <a:srgbClr val="FFFF00"/>
                </a:solidFill>
                <a:effectLst/>
              </a:rPr>
              <a:t>Deficit</a:t>
            </a:r>
            <a:r>
              <a:rPr kumimoji="0" lang="es-ES_tradnl" sz="3200" b="1" i="0" u="sng" strike="noStrike" cap="none" normalizeH="0" baseline="0" dirty="0" smtClean="0">
                <a:ln>
                  <a:noFill/>
                </a:ln>
                <a:solidFill>
                  <a:srgbClr val="FFFF00"/>
                </a:solidFill>
                <a:effectLst/>
              </a:rPr>
              <a:t> aislados</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a:t>
            </a:r>
            <a:r>
              <a:rPr lang="es-ES_tradnl" dirty="0" err="1" smtClean="0"/>
              <a:t>congenitas</a:t>
            </a:r>
            <a:r>
              <a:rPr lang="es-ES_tradnl" dirty="0" smtClean="0"/>
              <a:t> o adquiridas)</a:t>
            </a:r>
            <a:endParaRPr kumimoji="0" lang="es-ES_tradnl"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smtClean="0"/>
              <a:t>FVII, FX, FV</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chemeClr val="tx1"/>
                </a:solidFill>
                <a:effectLst/>
              </a:rPr>
              <a:t>FII, o </a:t>
            </a:r>
            <a:r>
              <a:rPr kumimoji="0" lang="es-ES_tradnl" sz="3200" b="0" i="0" u="none" strike="noStrike" cap="none" normalizeH="0" baseline="0" dirty="0" err="1" smtClean="0">
                <a:ln>
                  <a:noFill/>
                </a:ln>
                <a:solidFill>
                  <a:schemeClr val="tx1"/>
                </a:solidFill>
                <a:effectLst/>
              </a:rPr>
              <a:t>Fg</a:t>
            </a:r>
            <a:r>
              <a:rPr kumimoji="0" lang="es-ES_tradnl" sz="3200" b="0" i="0" u="none" strike="noStrike" cap="none" normalizeH="0" baseline="0" dirty="0" smtClean="0">
                <a:ln>
                  <a:noFill/>
                </a:ln>
                <a:solidFill>
                  <a:schemeClr val="tx1"/>
                </a:solidFill>
                <a:effectLst/>
              </a:rPr>
              <a:t>.</a:t>
            </a:r>
            <a:endParaRPr kumimoji="0" lang="es-ES_tradnl" sz="3200" b="0" i="0" u="none" strike="noStrike" cap="none" normalizeH="0" baseline="0" dirty="0">
              <a:ln>
                <a:noFill/>
              </a:ln>
              <a:solidFill>
                <a:schemeClr val="tx1"/>
              </a:solidFill>
              <a:effectLst/>
            </a:endParaRPr>
          </a:p>
        </p:txBody>
      </p:sp>
      <p:sp>
        <p:nvSpPr>
          <p:cNvPr id="4" name="Elipse 3"/>
          <p:cNvSpPr/>
          <p:nvPr/>
        </p:nvSpPr>
        <p:spPr bwMode="auto">
          <a:xfrm>
            <a:off x="467544" y="1412776"/>
            <a:ext cx="2160240" cy="1584176"/>
          </a:xfrm>
          <a:prstGeom prst="ellipse">
            <a:avLst/>
          </a:prstGeom>
          <a:solidFill>
            <a:schemeClr val="bg1">
              <a:lumMod val="60000"/>
              <a:lumOff val="40000"/>
            </a:schemeClr>
          </a:solid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smtClean="0">
                <a:solidFill>
                  <a:schemeClr val="tx2">
                    <a:lumMod val="75000"/>
                  </a:schemeClr>
                </a:solidFill>
              </a:rPr>
              <a:t>D</a:t>
            </a:r>
            <a:r>
              <a:rPr lang="es-ES" sz="3200" dirty="0" smtClean="0">
                <a:solidFill>
                  <a:schemeClr val="tx2">
                    <a:lumMod val="75000"/>
                  </a:schemeClr>
                </a:solidFill>
              </a:rPr>
              <a:t>é</a:t>
            </a:r>
            <a:r>
              <a:rPr lang="es-ES_tradnl" sz="3200" dirty="0" err="1" smtClean="0">
                <a:solidFill>
                  <a:schemeClr val="tx2">
                    <a:lumMod val="75000"/>
                  </a:schemeClr>
                </a:solidFill>
              </a:rPr>
              <a:t>ficit</a:t>
            </a:r>
            <a:r>
              <a:rPr lang="es-ES_tradnl" sz="3200" dirty="0" smtClean="0">
                <a:solidFill>
                  <a:schemeClr val="tx2">
                    <a:lumMod val="75000"/>
                  </a:schemeClr>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a:solidFill>
                  <a:schemeClr val="tx2">
                    <a:lumMod val="75000"/>
                  </a:schemeClr>
                </a:solidFill>
              </a:rPr>
              <a:t>d</a:t>
            </a:r>
            <a:r>
              <a:rPr kumimoji="0" lang="es-ES_tradnl" sz="3200" b="0" i="0" u="none" strike="noStrike" cap="none" normalizeH="0" baseline="0" dirty="0" smtClean="0">
                <a:ln>
                  <a:noFill/>
                </a:ln>
                <a:solidFill>
                  <a:schemeClr val="tx2">
                    <a:lumMod val="75000"/>
                  </a:schemeClr>
                </a:solidFill>
                <a:effectLst/>
              </a:rPr>
              <a:t>e</a:t>
            </a:r>
            <a:r>
              <a:rPr kumimoji="0" lang="es-ES_tradnl" sz="3200" b="0" i="0" u="none" strike="noStrike" cap="none" normalizeH="0" dirty="0" smtClean="0">
                <a:ln>
                  <a:noFill/>
                </a:ln>
                <a:solidFill>
                  <a:schemeClr val="tx2">
                    <a:lumMod val="75000"/>
                  </a:schemeClr>
                </a:solidFill>
                <a:effectLst/>
              </a:rPr>
              <a:t>  </a:t>
            </a:r>
            <a:r>
              <a:rPr kumimoji="0" lang="es-ES_tradnl" sz="3200" b="0" i="0" u="none" strike="noStrike" cap="none" normalizeH="0" dirty="0" err="1" smtClean="0">
                <a:ln>
                  <a:noFill/>
                </a:ln>
                <a:solidFill>
                  <a:schemeClr val="tx2">
                    <a:lumMod val="75000"/>
                  </a:schemeClr>
                </a:solidFill>
                <a:effectLst/>
              </a:rPr>
              <a:t>vit</a:t>
            </a:r>
            <a:r>
              <a:rPr kumimoji="0" lang="es-ES_tradnl" sz="3200" b="0" i="0" u="none" strike="noStrike" cap="none" normalizeH="0" dirty="0" smtClean="0">
                <a:ln>
                  <a:noFill/>
                </a:ln>
                <a:solidFill>
                  <a:schemeClr val="tx2">
                    <a:lumMod val="75000"/>
                  </a:schemeClr>
                </a:solidFill>
                <a:effectLst/>
              </a:rPr>
              <a:t>. K</a:t>
            </a:r>
            <a:endParaRPr kumimoji="0" lang="es-ES_tradnl" sz="3200" b="0" i="0" u="none" strike="noStrike" cap="none" normalizeH="0" baseline="0" dirty="0">
              <a:ln>
                <a:noFill/>
              </a:ln>
              <a:solidFill>
                <a:schemeClr val="tx2">
                  <a:lumMod val="75000"/>
                </a:schemeClr>
              </a:solidFill>
              <a:effectLst/>
            </a:endParaRPr>
          </a:p>
        </p:txBody>
      </p:sp>
      <p:sp>
        <p:nvSpPr>
          <p:cNvPr id="5" name="Elipse 4"/>
          <p:cNvSpPr/>
          <p:nvPr/>
        </p:nvSpPr>
        <p:spPr bwMode="auto">
          <a:xfrm>
            <a:off x="6372200" y="1700808"/>
            <a:ext cx="2664296" cy="1008112"/>
          </a:xfrm>
          <a:prstGeom prst="ellipse">
            <a:avLst/>
          </a:prstGeom>
          <a:solidFill>
            <a:schemeClr val="accent2">
              <a:lumMod val="75000"/>
            </a:schemeClr>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chemeClr val="tx2">
                    <a:lumMod val="75000"/>
                  </a:schemeClr>
                </a:solidFill>
              </a:rPr>
              <a:t>HEPATOPATIAS</a:t>
            </a:r>
            <a:endParaRPr kumimoji="0" lang="es-ES_tradnl" sz="2400" b="0" i="0" u="none" strike="noStrike" cap="none" normalizeH="0" baseline="0">
              <a:ln>
                <a:noFill/>
              </a:ln>
              <a:solidFill>
                <a:schemeClr val="tx2">
                  <a:lumMod val="75000"/>
                </a:schemeClr>
              </a:solidFill>
              <a:effectLst/>
            </a:endParaRPr>
          </a:p>
        </p:txBody>
      </p:sp>
      <p:sp>
        <p:nvSpPr>
          <p:cNvPr id="6" name="Elipse 5"/>
          <p:cNvSpPr/>
          <p:nvPr/>
        </p:nvSpPr>
        <p:spPr bwMode="auto">
          <a:xfrm>
            <a:off x="223471" y="5321548"/>
            <a:ext cx="3744416" cy="1203796"/>
          </a:xfrm>
          <a:prstGeom prst="ellipse">
            <a:avLst/>
          </a:prstGeom>
          <a:solidFill>
            <a:srgbClr val="C00000"/>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rgbClr val="0070C0"/>
                </a:solidFill>
              </a:rPr>
              <a:t>ANTICOAGULACION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70C0"/>
                </a:solidFill>
              </a:rPr>
              <a:t>ORAL</a:t>
            </a:r>
            <a:endParaRPr kumimoji="0" lang="es-ES_tradnl" sz="2400" b="0" i="0" u="none" strike="noStrike" cap="none" normalizeH="0" baseline="0" dirty="0">
              <a:ln>
                <a:noFill/>
              </a:ln>
              <a:solidFill>
                <a:srgbClr val="0070C0"/>
              </a:solidFill>
              <a:effectLst/>
            </a:endParaRPr>
          </a:p>
        </p:txBody>
      </p:sp>
      <p:sp>
        <p:nvSpPr>
          <p:cNvPr id="7" name="Elipse 6"/>
          <p:cNvSpPr/>
          <p:nvPr/>
        </p:nvSpPr>
        <p:spPr bwMode="auto">
          <a:xfrm>
            <a:off x="215516" y="3748360"/>
            <a:ext cx="2664296" cy="1008112"/>
          </a:xfrm>
          <a:prstGeom prst="ellipse">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CID</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rgbClr val="002060"/>
                </a:solidFill>
                <a:effectLst/>
              </a:rPr>
              <a:t>Politransfusi</a:t>
            </a:r>
            <a:r>
              <a:rPr kumimoji="0" lang="es-ES" sz="2400" b="0" i="0" u="none" strike="noStrike" cap="none" normalizeH="0" baseline="0" dirty="0" err="1" smtClean="0">
                <a:ln>
                  <a:noFill/>
                </a:ln>
                <a:solidFill>
                  <a:srgbClr val="002060"/>
                </a:solidFill>
                <a:effectLst/>
              </a:rPr>
              <a:t>ó</a:t>
            </a:r>
            <a:r>
              <a:rPr kumimoji="0" lang="es-ES_tradnl" sz="2400" b="0" i="0" u="none" strike="noStrike" cap="none" normalizeH="0" baseline="0" dirty="0" smtClean="0">
                <a:ln>
                  <a:noFill/>
                </a:ln>
                <a:solidFill>
                  <a:srgbClr val="002060"/>
                </a:solidFill>
                <a:effectLst/>
              </a:rPr>
              <a:t>n</a:t>
            </a:r>
            <a:endParaRPr kumimoji="0" lang="es-ES_tradnl" sz="2400" b="0" i="0" u="none" strike="noStrike" cap="none" normalizeH="0" baseline="0" dirty="0">
              <a:ln>
                <a:noFill/>
              </a:ln>
              <a:solidFill>
                <a:srgbClr val="002060"/>
              </a:solidFill>
              <a:effectLst/>
            </a:endParaRPr>
          </a:p>
        </p:txBody>
      </p:sp>
      <p:sp>
        <p:nvSpPr>
          <p:cNvPr id="8" name="Elipse 7"/>
          <p:cNvSpPr/>
          <p:nvPr/>
        </p:nvSpPr>
        <p:spPr bwMode="auto">
          <a:xfrm>
            <a:off x="3149759" y="1392436"/>
            <a:ext cx="2376264" cy="936104"/>
          </a:xfrm>
          <a:prstGeom prst="ellipse">
            <a:avLst/>
          </a:prstGeom>
          <a:solidFill>
            <a:srgbClr val="FF0000"/>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rgbClr val="002060"/>
                </a:solidFill>
              </a:rPr>
              <a:t>INHIBIDORES</a:t>
            </a:r>
            <a:endParaRPr kumimoji="0" lang="es-ES_tradnl" sz="2400" b="0" i="0" u="none" strike="noStrike" cap="none" normalizeH="0" baseline="0">
              <a:ln>
                <a:noFill/>
              </a:ln>
              <a:solidFill>
                <a:srgbClr val="002060"/>
              </a:solidFill>
              <a:effectLst/>
            </a:endParaRPr>
          </a:p>
        </p:txBody>
      </p:sp>
      <p:sp>
        <p:nvSpPr>
          <p:cNvPr id="10" name="Elipse 9"/>
          <p:cNvSpPr/>
          <p:nvPr/>
        </p:nvSpPr>
        <p:spPr bwMode="auto">
          <a:xfrm>
            <a:off x="5670039" y="5155664"/>
            <a:ext cx="3096344" cy="1535564"/>
          </a:xfrm>
          <a:prstGeom prst="ellipse">
            <a:avLst/>
          </a:prstGeom>
          <a:solidFill>
            <a:srgbClr val="73F43F"/>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err="1" smtClean="0">
                <a:solidFill>
                  <a:srgbClr val="002060"/>
                </a:solidFill>
              </a:rPr>
              <a:t>Hipofibrinogenemia</a:t>
            </a:r>
            <a:endParaRPr lang="es-ES_tradnl" dirty="0" smtClean="0">
              <a:solidFill>
                <a:srgbClr val="00206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(menor 80 / 50mrg./dl.)</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rgbClr val="002060"/>
                </a:solidFill>
                <a:effectLst/>
              </a:rPr>
              <a:t>Disfibrinogenemia</a:t>
            </a:r>
            <a:endParaRPr kumimoji="0" lang="es-ES_tradnl" sz="24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43247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691679" y="237628"/>
            <a:ext cx="5266627" cy="1335887"/>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5400" b="1" dirty="0" smtClean="0">
                <a:solidFill>
                  <a:srgbClr val="FFC000"/>
                </a:solidFill>
                <a:latin typeface="+mj-lt"/>
              </a:rPr>
              <a:t>RIN</a:t>
            </a:r>
          </a:p>
          <a:p>
            <a:pPr marL="0" marR="0" indent="0" algn="ctr" defTabSz="914400" rtl="0" eaLnBrk="1" fontAlgn="base" latinLnBrk="0" hangingPunct="1">
              <a:lnSpc>
                <a:spcPct val="100000"/>
              </a:lnSpc>
              <a:spcBef>
                <a:spcPct val="0"/>
              </a:spcBef>
              <a:spcAft>
                <a:spcPct val="0"/>
              </a:spcAft>
              <a:buClrTx/>
              <a:buSzTx/>
              <a:buFontTx/>
              <a:buNone/>
              <a:tabLst/>
            </a:pPr>
            <a:r>
              <a:rPr lang="es-ES_tradnl" sz="2000" b="1" dirty="0" err="1" smtClean="0">
                <a:solidFill>
                  <a:srgbClr val="FFC000"/>
                </a:solidFill>
                <a:latin typeface="+mj-lt"/>
              </a:rPr>
              <a:t>Raz</a:t>
            </a:r>
            <a:r>
              <a:rPr lang="es-ES" sz="2000" b="1" dirty="0" err="1" smtClean="0">
                <a:solidFill>
                  <a:srgbClr val="FFC000"/>
                </a:solidFill>
                <a:latin typeface="+mj-lt"/>
              </a:rPr>
              <a:t>ón</a:t>
            </a:r>
            <a:r>
              <a:rPr lang="es-ES" sz="2000" b="1" dirty="0" smtClean="0">
                <a:solidFill>
                  <a:srgbClr val="FFC000"/>
                </a:solidFill>
                <a:latin typeface="+mj-lt"/>
              </a:rPr>
              <a:t> Internacional </a:t>
            </a:r>
            <a:r>
              <a:rPr lang="es-ES" sz="2000" b="1" dirty="0" err="1" smtClean="0">
                <a:solidFill>
                  <a:srgbClr val="FFC000"/>
                </a:solidFill>
                <a:latin typeface="+mj-lt"/>
              </a:rPr>
              <a:t>Normatizada</a:t>
            </a:r>
            <a:endParaRPr kumimoji="0" lang="es-ES_tradnl" sz="2000" b="1" i="0" u="none" strike="noStrike" cap="none" normalizeH="0" baseline="0" dirty="0">
              <a:ln>
                <a:noFill/>
              </a:ln>
              <a:solidFill>
                <a:srgbClr val="FFC000"/>
              </a:solidFill>
              <a:effectLst/>
              <a:latin typeface="+mj-lt"/>
            </a:endParaRPr>
          </a:p>
        </p:txBody>
      </p:sp>
      <p:sp>
        <p:nvSpPr>
          <p:cNvPr id="3" name="Rectángulo 2"/>
          <p:cNvSpPr/>
          <p:nvPr/>
        </p:nvSpPr>
        <p:spPr bwMode="auto">
          <a:xfrm>
            <a:off x="179512" y="1913902"/>
            <a:ext cx="1008112" cy="648072"/>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b="1" smtClean="0">
                <a:solidFill>
                  <a:srgbClr val="FFC000"/>
                </a:solidFill>
                <a:latin typeface="+mj-lt"/>
              </a:rPr>
              <a:t>RIN</a:t>
            </a:r>
            <a:endParaRPr kumimoji="0" lang="es-ES_tradnl" sz="3600" b="1" i="0" u="none" strike="noStrike" cap="none" normalizeH="0" baseline="0">
              <a:ln>
                <a:noFill/>
              </a:ln>
              <a:solidFill>
                <a:srgbClr val="FFC000"/>
              </a:solidFill>
              <a:effectLst/>
              <a:latin typeface="+mj-lt"/>
            </a:endParaRPr>
          </a:p>
        </p:txBody>
      </p:sp>
      <p:sp>
        <p:nvSpPr>
          <p:cNvPr id="4" name="Igual 3"/>
          <p:cNvSpPr/>
          <p:nvPr/>
        </p:nvSpPr>
        <p:spPr bwMode="auto">
          <a:xfrm>
            <a:off x="1403648" y="1934579"/>
            <a:ext cx="792088" cy="720080"/>
          </a:xfrm>
          <a:prstGeom prst="mathEqual">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Rectángulo 4"/>
          <p:cNvSpPr/>
          <p:nvPr/>
        </p:nvSpPr>
        <p:spPr bwMode="auto">
          <a:xfrm>
            <a:off x="2555776" y="1556792"/>
            <a:ext cx="3548478" cy="68407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4000" b="0" i="0" strike="noStrike" cap="none" normalizeH="0" baseline="0" dirty="0" smtClean="0">
                <a:ln>
                  <a:noFill/>
                </a:ln>
                <a:solidFill>
                  <a:srgbClr val="FFC000"/>
                </a:solidFill>
                <a:effectLst/>
                <a:latin typeface="+mj-lt"/>
                <a:ea typeface="Times New Roman" charset="0"/>
                <a:cs typeface="Times New Roman" charset="0"/>
              </a:rPr>
              <a:t>TP Paciente </a:t>
            </a:r>
            <a:r>
              <a:rPr kumimoji="0" lang="es-ES_tradnl" b="0" i="0" strike="noStrike" cap="none" normalizeH="0" baseline="0" dirty="0" smtClean="0">
                <a:ln>
                  <a:noFill/>
                </a:ln>
                <a:solidFill>
                  <a:srgbClr val="FFC000"/>
                </a:solidFill>
                <a:effectLst/>
                <a:latin typeface="+mj-lt"/>
                <a:ea typeface="Times New Roman" charset="0"/>
                <a:cs typeface="Times New Roman" charset="0"/>
              </a:rPr>
              <a:t>(s)</a:t>
            </a:r>
            <a:endParaRPr kumimoji="0" lang="es-ES_tradnl" sz="4000" b="0" i="0" strike="noStrike" cap="none" normalizeH="0" baseline="0" dirty="0">
              <a:ln>
                <a:noFill/>
              </a:ln>
              <a:solidFill>
                <a:srgbClr val="FFC000"/>
              </a:solidFill>
              <a:effectLst/>
              <a:latin typeface="+mj-lt"/>
              <a:ea typeface="Times New Roman" charset="0"/>
              <a:cs typeface="Times New Roman" charset="0"/>
            </a:endParaRPr>
          </a:p>
        </p:txBody>
      </p:sp>
      <p:cxnSp>
        <p:nvCxnSpPr>
          <p:cNvPr id="7" name="Conector recto 6"/>
          <p:cNvCxnSpPr/>
          <p:nvPr/>
        </p:nvCxnSpPr>
        <p:spPr bwMode="auto">
          <a:xfrm>
            <a:off x="2411760" y="2337587"/>
            <a:ext cx="3816424" cy="0"/>
          </a:xfrm>
          <a:prstGeom prst="line">
            <a:avLst/>
          </a:prstGeom>
          <a:solidFill>
            <a:schemeClr val="accent1"/>
          </a:solidFill>
          <a:ln w="603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ángulo 7"/>
          <p:cNvSpPr/>
          <p:nvPr/>
        </p:nvSpPr>
        <p:spPr bwMode="auto">
          <a:xfrm>
            <a:off x="2483768" y="2489157"/>
            <a:ext cx="3816424" cy="68407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4000" b="0" i="0" strike="noStrike" cap="none" normalizeH="0" baseline="0" dirty="0" smtClean="0">
                <a:ln>
                  <a:noFill/>
                </a:ln>
                <a:solidFill>
                  <a:srgbClr val="FFC000"/>
                </a:solidFill>
                <a:effectLst/>
                <a:latin typeface="+mj-lt"/>
                <a:ea typeface="Times New Roman" charset="0"/>
                <a:cs typeface="Times New Roman" charset="0"/>
              </a:rPr>
              <a:t>TP Testigo</a:t>
            </a:r>
            <a:r>
              <a:rPr kumimoji="0" lang="es-ES_tradnl" sz="4000" b="0" i="0" strike="noStrike" cap="none" normalizeH="0" dirty="0" smtClean="0">
                <a:ln>
                  <a:noFill/>
                </a:ln>
                <a:solidFill>
                  <a:srgbClr val="FFC000"/>
                </a:solidFill>
                <a:effectLst/>
                <a:latin typeface="+mj-lt"/>
                <a:ea typeface="Times New Roman" charset="0"/>
                <a:cs typeface="Times New Roman" charset="0"/>
              </a:rPr>
              <a:t> </a:t>
            </a:r>
            <a:r>
              <a:rPr kumimoji="0" lang="es-ES_tradnl" b="0" i="0" strike="noStrike" cap="none" normalizeH="0" dirty="0" smtClean="0">
                <a:ln>
                  <a:noFill/>
                </a:ln>
                <a:solidFill>
                  <a:srgbClr val="FFC000"/>
                </a:solidFill>
                <a:effectLst/>
                <a:latin typeface="+mj-lt"/>
                <a:ea typeface="Times New Roman" charset="0"/>
                <a:cs typeface="Times New Roman" charset="0"/>
              </a:rPr>
              <a:t>(normal)</a:t>
            </a:r>
            <a:endParaRPr kumimoji="0" lang="es-ES_tradnl" b="0" i="0" strike="noStrike" cap="none" normalizeH="0" baseline="0" dirty="0">
              <a:ln>
                <a:noFill/>
              </a:ln>
              <a:solidFill>
                <a:srgbClr val="FFC000"/>
              </a:solidFill>
              <a:effectLst/>
              <a:latin typeface="+mj-lt"/>
              <a:ea typeface="Times New Roman" charset="0"/>
              <a:cs typeface="Times New Roman" charset="0"/>
            </a:endParaRPr>
          </a:p>
        </p:txBody>
      </p:sp>
      <p:sp>
        <p:nvSpPr>
          <p:cNvPr id="10" name="Multiplicación 9"/>
          <p:cNvSpPr/>
          <p:nvPr/>
        </p:nvSpPr>
        <p:spPr bwMode="auto">
          <a:xfrm>
            <a:off x="6238227" y="1977291"/>
            <a:ext cx="720080" cy="677368"/>
          </a:xfrm>
          <a:prstGeom prst="mathMultiply">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rgbClr val="FF0000"/>
              </a:solidFill>
              <a:effectLst/>
              <a:latin typeface="Times New Roman" charset="0"/>
              <a:ea typeface="Times New Roman" charset="0"/>
              <a:cs typeface="Times New Roman" charset="0"/>
            </a:endParaRPr>
          </a:p>
        </p:txBody>
      </p:sp>
      <p:sp>
        <p:nvSpPr>
          <p:cNvPr id="11" name="Rectángulo 10"/>
          <p:cNvSpPr/>
          <p:nvPr/>
        </p:nvSpPr>
        <p:spPr bwMode="auto">
          <a:xfrm>
            <a:off x="7092280" y="1802535"/>
            <a:ext cx="1512168" cy="87080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5400" b="1" smtClean="0">
                <a:solidFill>
                  <a:srgbClr val="00B050"/>
                </a:solidFill>
              </a:rPr>
              <a:t>ISI</a:t>
            </a:r>
            <a:endParaRPr kumimoji="0" lang="es-ES_tradnl" sz="5400" b="1" i="0" u="none" strike="noStrike" cap="none" normalizeH="0" baseline="0">
              <a:ln>
                <a:noFill/>
              </a:ln>
              <a:solidFill>
                <a:srgbClr val="00B050"/>
              </a:solidFill>
              <a:effectLst/>
            </a:endParaRPr>
          </a:p>
        </p:txBody>
      </p:sp>
      <p:sp>
        <p:nvSpPr>
          <p:cNvPr id="12" name="Rectángulo 11"/>
          <p:cNvSpPr/>
          <p:nvPr/>
        </p:nvSpPr>
        <p:spPr bwMode="auto">
          <a:xfrm>
            <a:off x="179512" y="2906355"/>
            <a:ext cx="8784976" cy="275489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lang="es-ES_tradnl" sz="4800" b="1" dirty="0" smtClean="0">
                <a:solidFill>
                  <a:srgbClr val="00B050"/>
                </a:solidFill>
              </a:rPr>
              <a:t>ISI: </a:t>
            </a:r>
            <a:r>
              <a:rPr lang="es-ES_tradnl" sz="3200" b="1" dirty="0" err="1" smtClean="0">
                <a:solidFill>
                  <a:srgbClr val="FFC000"/>
                </a:solidFill>
              </a:rPr>
              <a:t>I</a:t>
            </a:r>
            <a:r>
              <a:rPr lang="es-ES_tradnl" sz="2800" b="1" dirty="0" err="1" smtClean="0">
                <a:solidFill>
                  <a:srgbClr val="00B050"/>
                </a:solidFill>
              </a:rPr>
              <a:t>ndice</a:t>
            </a:r>
            <a:r>
              <a:rPr lang="es-ES_tradnl" sz="2800" b="1" dirty="0" smtClean="0">
                <a:solidFill>
                  <a:srgbClr val="00B050"/>
                </a:solidFill>
              </a:rPr>
              <a:t> </a:t>
            </a:r>
            <a:r>
              <a:rPr lang="es-ES_tradnl" sz="3200" b="1" dirty="0" smtClean="0">
                <a:solidFill>
                  <a:srgbClr val="FFC000"/>
                </a:solidFill>
              </a:rPr>
              <a:t>I</a:t>
            </a:r>
            <a:r>
              <a:rPr lang="es-ES_tradnl" sz="2800" b="1" dirty="0" smtClean="0">
                <a:solidFill>
                  <a:srgbClr val="00B050"/>
                </a:solidFill>
              </a:rPr>
              <a:t>nternacional de </a:t>
            </a:r>
            <a:r>
              <a:rPr lang="es-ES_tradnl" sz="3200" b="1" dirty="0" smtClean="0">
                <a:solidFill>
                  <a:srgbClr val="FFC000"/>
                </a:solidFill>
              </a:rPr>
              <a:t>S</a:t>
            </a:r>
            <a:r>
              <a:rPr lang="es-ES_tradnl" sz="2800" b="1" dirty="0" smtClean="0">
                <a:solidFill>
                  <a:srgbClr val="00B050"/>
                </a:solidFill>
              </a:rPr>
              <a:t>ensibilidad.</a:t>
            </a:r>
          </a:p>
          <a:p>
            <a:pPr marL="457200" marR="0" indent="-457200" algn="l" defTabSz="914400" rtl="0" eaLnBrk="1" fontAlgn="base" latinLnBrk="0" hangingPunct="1">
              <a:lnSpc>
                <a:spcPct val="100000"/>
              </a:lnSpc>
              <a:spcBef>
                <a:spcPct val="0"/>
              </a:spcBef>
              <a:spcAft>
                <a:spcPct val="0"/>
              </a:spcAft>
              <a:buClrTx/>
              <a:buSzTx/>
              <a:buFont typeface="Arial" charset="0"/>
              <a:buChar char="•"/>
              <a:tabLst/>
            </a:pPr>
            <a:r>
              <a:rPr kumimoji="0" lang="es-ES_tradnl" sz="2800" b="1" i="0" u="none" strike="noStrike" cap="none" normalizeH="0" baseline="0" dirty="0" smtClean="0">
                <a:ln>
                  <a:noFill/>
                </a:ln>
                <a:effectLst/>
              </a:rPr>
              <a:t>Cuanto mas cercano</a:t>
            </a:r>
            <a:r>
              <a:rPr kumimoji="0" lang="es-ES_tradnl" sz="2800" b="1" i="0" u="none" strike="noStrike" cap="none" normalizeH="0" dirty="0" smtClean="0">
                <a:ln>
                  <a:noFill/>
                </a:ln>
                <a:effectLst/>
              </a:rPr>
              <a:t> a 1 es mas sensible el reactivo</a:t>
            </a:r>
          </a:p>
          <a:p>
            <a:pPr marR="0" algn="l" defTabSz="914400" rtl="0" eaLnBrk="1" fontAlgn="base" latinLnBrk="0" hangingPunct="1">
              <a:lnSpc>
                <a:spcPct val="100000"/>
              </a:lnSpc>
              <a:spcBef>
                <a:spcPct val="0"/>
              </a:spcBef>
              <a:spcAft>
                <a:spcPct val="0"/>
              </a:spcAft>
              <a:buClrTx/>
              <a:buSzTx/>
              <a:tabLst/>
            </a:pPr>
            <a:r>
              <a:rPr kumimoji="0" lang="es-ES_tradnl" sz="2800" b="1" i="0" u="none" strike="noStrike" cap="none" normalizeH="0" baseline="0" dirty="0" smtClean="0">
                <a:ln>
                  <a:noFill/>
                </a:ln>
                <a:effectLst/>
              </a:rPr>
              <a:t> RIN</a:t>
            </a:r>
            <a:r>
              <a:rPr kumimoji="0" lang="es-ES_tradnl" sz="2800" b="1" i="0" u="none" strike="noStrike" cap="none" normalizeH="0" dirty="0" smtClean="0">
                <a:ln>
                  <a:noFill/>
                </a:ln>
                <a:effectLst/>
              </a:rPr>
              <a:t> normal: 0,9 a 1,2.</a:t>
            </a:r>
          </a:p>
          <a:p>
            <a:pPr marL="457200" marR="0" indent="-457200" algn="l" defTabSz="914400" rtl="0" eaLnBrk="1" fontAlgn="base" latinLnBrk="0" hangingPunct="1">
              <a:lnSpc>
                <a:spcPct val="100000"/>
              </a:lnSpc>
              <a:spcBef>
                <a:spcPct val="0"/>
              </a:spcBef>
              <a:spcAft>
                <a:spcPct val="0"/>
              </a:spcAft>
              <a:buClrTx/>
              <a:buSzTx/>
              <a:buFont typeface="Arial" charset="0"/>
              <a:buChar char="•"/>
              <a:tabLst/>
            </a:pPr>
            <a:r>
              <a:rPr lang="es-ES_tradnl" sz="2800" b="1" dirty="0" smtClean="0"/>
              <a:t>El RIN se usa para el Pte. En </a:t>
            </a:r>
            <a:r>
              <a:rPr lang="es-ES_tradnl" sz="2800" b="1" dirty="0" err="1" smtClean="0"/>
              <a:t>tto</a:t>
            </a:r>
            <a:r>
              <a:rPr lang="es-ES_tradnl" sz="2800" b="1" dirty="0" smtClean="0"/>
              <a:t>. con </a:t>
            </a:r>
            <a:r>
              <a:rPr lang="es-ES_tradnl" sz="2800" b="1" dirty="0" err="1" smtClean="0"/>
              <a:t>dicumarinico</a:t>
            </a:r>
            <a:r>
              <a:rPr lang="es-ES_tradnl" sz="2800" b="1" dirty="0" smtClean="0"/>
              <a:t>.</a:t>
            </a:r>
          </a:p>
          <a:p>
            <a:pPr marL="457200" marR="0" indent="-457200" algn="l" defTabSz="914400" rtl="0" eaLnBrk="1" fontAlgn="base" latinLnBrk="0" hangingPunct="1">
              <a:lnSpc>
                <a:spcPct val="100000"/>
              </a:lnSpc>
              <a:spcBef>
                <a:spcPct val="0"/>
              </a:spcBef>
              <a:spcAft>
                <a:spcPct val="0"/>
              </a:spcAft>
              <a:buClrTx/>
              <a:buSzTx/>
              <a:buFont typeface="Arial" charset="0"/>
              <a:buChar char="•"/>
              <a:tabLst/>
            </a:pPr>
            <a:r>
              <a:rPr lang="es-ES_tradnl" sz="2800" b="1" dirty="0" smtClean="0">
                <a:solidFill>
                  <a:srgbClr val="FFC000"/>
                </a:solidFill>
              </a:rPr>
              <a:t>Ej.: RVM: 2,5 a 3,5</a:t>
            </a:r>
            <a:r>
              <a:rPr lang="es-ES" sz="2800" b="1" dirty="0" smtClean="0">
                <a:solidFill>
                  <a:srgbClr val="FFC000"/>
                </a:solidFill>
              </a:rPr>
              <a:t>.   -   TVP: 2 </a:t>
            </a:r>
            <a:r>
              <a:rPr lang="mr-IN" sz="2800" b="1" dirty="0" smtClean="0">
                <a:solidFill>
                  <a:srgbClr val="FFC000"/>
                </a:solidFill>
              </a:rPr>
              <a:t>–</a:t>
            </a:r>
            <a:r>
              <a:rPr lang="es-ES" sz="2800" b="1" dirty="0" smtClean="0">
                <a:solidFill>
                  <a:srgbClr val="FFC000"/>
                </a:solidFill>
              </a:rPr>
              <a:t> 3.</a:t>
            </a:r>
            <a:r>
              <a:rPr lang="es-ES_tradnl" sz="2800" b="1" dirty="0" smtClean="0">
                <a:solidFill>
                  <a:srgbClr val="FFC000"/>
                </a:solidFill>
              </a:rPr>
              <a:t> </a:t>
            </a:r>
            <a:endParaRPr kumimoji="0" lang="es-ES_tradnl" sz="2800" b="1" i="0" u="none" strike="noStrike" cap="none" normalizeH="0" dirty="0" smtClean="0">
              <a:ln>
                <a:noFill/>
              </a:ln>
              <a:solidFill>
                <a:srgbClr val="FFC000"/>
              </a:solidFill>
              <a:effectLst/>
            </a:endParaRPr>
          </a:p>
          <a:p>
            <a:pPr marR="0" algn="l" defTabSz="914400" rtl="0" eaLnBrk="1" fontAlgn="base" latinLnBrk="0" hangingPunct="1">
              <a:lnSpc>
                <a:spcPct val="100000"/>
              </a:lnSpc>
              <a:spcBef>
                <a:spcPct val="0"/>
              </a:spcBef>
              <a:spcAft>
                <a:spcPct val="0"/>
              </a:spcAft>
              <a:buClrTx/>
              <a:buSzTx/>
              <a:tabLst/>
            </a:pPr>
            <a:endParaRPr kumimoji="0" lang="es-ES_tradnl" sz="2800" b="1" i="0" u="none" strike="noStrike" cap="none" normalizeH="0" dirty="0" smtClean="0">
              <a:ln>
                <a:noFill/>
              </a:ln>
              <a:solidFill>
                <a:srgbClr val="FFC000"/>
              </a:solidFill>
              <a:effectLst/>
            </a:endParaRPr>
          </a:p>
        </p:txBody>
      </p:sp>
      <p:sp>
        <p:nvSpPr>
          <p:cNvPr id="13" name="Rectángulo redondeado 12"/>
          <p:cNvSpPr/>
          <p:nvPr/>
        </p:nvSpPr>
        <p:spPr bwMode="auto">
          <a:xfrm>
            <a:off x="77443" y="5517233"/>
            <a:ext cx="3558453" cy="395712"/>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200" dirty="0" smtClean="0">
                <a:solidFill>
                  <a:srgbClr val="FFC000"/>
                </a:solidFill>
                <a:latin typeface="+mj-lt"/>
              </a:rPr>
              <a:t>TASA DE PROTROMBINA: Se informa en % de actividad. Se realiza </a:t>
            </a:r>
          </a:p>
          <a:p>
            <a:pPr marL="0" marR="0" indent="0" algn="l" defTabSz="914400" rtl="0" eaLnBrk="1" fontAlgn="base" latinLnBrk="0" hangingPunct="1">
              <a:lnSpc>
                <a:spcPct val="100000"/>
              </a:lnSpc>
              <a:spcBef>
                <a:spcPct val="0"/>
              </a:spcBef>
              <a:spcAft>
                <a:spcPct val="0"/>
              </a:spcAft>
              <a:buClrTx/>
              <a:buSzTx/>
              <a:buFontTx/>
              <a:buNone/>
              <a:tabLst/>
            </a:pPr>
            <a:r>
              <a:rPr lang="es-ES_tradnl" sz="2200" dirty="0" smtClean="0">
                <a:solidFill>
                  <a:srgbClr val="FFC000"/>
                </a:solidFill>
                <a:latin typeface="+mj-lt"/>
              </a:rPr>
              <a:t>una </a:t>
            </a:r>
            <a:r>
              <a:rPr lang="es-ES_tradnl" sz="2200" dirty="0" err="1" smtClean="0">
                <a:solidFill>
                  <a:srgbClr val="FFC000"/>
                </a:solidFill>
                <a:latin typeface="+mj-lt"/>
              </a:rPr>
              <a:t>curba</a:t>
            </a:r>
            <a:r>
              <a:rPr lang="es-ES_tradnl" sz="2200" dirty="0" smtClean="0">
                <a:solidFill>
                  <a:srgbClr val="FFC000"/>
                </a:solidFill>
                <a:latin typeface="+mj-lt"/>
              </a:rPr>
              <a:t> de </a:t>
            </a:r>
            <a:r>
              <a:rPr lang="es-ES_tradnl" sz="2200" dirty="0" err="1" smtClean="0">
                <a:solidFill>
                  <a:srgbClr val="FFC000"/>
                </a:solidFill>
                <a:latin typeface="+mj-lt"/>
              </a:rPr>
              <a:t>calibracion</a:t>
            </a:r>
            <a:r>
              <a:rPr lang="es-ES_tradnl" sz="2200" dirty="0" smtClean="0">
                <a:solidFill>
                  <a:srgbClr val="FFC000"/>
                </a:solidFill>
                <a:latin typeface="+mj-lt"/>
              </a:rPr>
              <a:t> (recta de </a:t>
            </a:r>
            <a:r>
              <a:rPr lang="es-ES_tradnl" sz="2200" dirty="0" err="1" smtClean="0">
                <a:solidFill>
                  <a:srgbClr val="FFC000"/>
                </a:solidFill>
                <a:latin typeface="+mj-lt"/>
              </a:rPr>
              <a:t>Thivolle</a:t>
            </a:r>
            <a:r>
              <a:rPr lang="es-ES_tradnl" sz="2200" dirty="0" smtClean="0">
                <a:solidFill>
                  <a:srgbClr val="FFC000"/>
                </a:solidFill>
                <a:latin typeface="+mj-lt"/>
              </a:rPr>
              <a:t>) para cada reactivo y </a:t>
            </a:r>
            <a:r>
              <a:rPr lang="es-ES_tradnl" sz="2200" dirty="0" err="1" smtClean="0">
                <a:solidFill>
                  <a:srgbClr val="FFC000"/>
                </a:solidFill>
                <a:latin typeface="+mj-lt"/>
              </a:rPr>
              <a:t>lab</a:t>
            </a:r>
            <a:r>
              <a:rPr lang="es-ES_tradnl" sz="2200" dirty="0" smtClean="0">
                <a:solidFill>
                  <a:srgbClr val="FFC000"/>
                </a:solidFill>
                <a:latin typeface="+mj-lt"/>
              </a:rPr>
              <a:t>. </a:t>
            </a:r>
            <a:endParaRPr kumimoji="0" lang="es-ES_tradnl" sz="2200" b="0" i="0" u="none" strike="noStrike" cap="none" normalizeH="0" baseline="0" dirty="0">
              <a:ln>
                <a:noFill/>
              </a:ln>
              <a:solidFill>
                <a:srgbClr val="FFC000"/>
              </a:solidFill>
              <a:effectLst/>
              <a:latin typeface="+mj-lt"/>
            </a:endParaRPr>
          </a:p>
        </p:txBody>
      </p:sp>
      <p:sp>
        <p:nvSpPr>
          <p:cNvPr id="14" name="Rectángulo redondeado 13"/>
          <p:cNvSpPr/>
          <p:nvPr/>
        </p:nvSpPr>
        <p:spPr bwMode="auto">
          <a:xfrm>
            <a:off x="378308" y="6408712"/>
            <a:ext cx="2681524" cy="40466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C000"/>
                </a:solidFill>
                <a:latin typeface="+mj-lt"/>
              </a:rPr>
              <a:t>VN: 70 %</a:t>
            </a:r>
            <a:r>
              <a:rPr lang="es-ES" dirty="0" smtClean="0">
                <a:solidFill>
                  <a:srgbClr val="FFC000"/>
                </a:solidFill>
                <a:latin typeface="+mj-lt"/>
              </a:rPr>
              <a:t>. - 110%</a:t>
            </a:r>
            <a:endParaRPr kumimoji="0" lang="es-ES_tradnl" sz="2400" b="0" i="0" u="none" strike="noStrike" cap="none" normalizeH="0" baseline="0" dirty="0">
              <a:ln>
                <a:noFill/>
              </a:ln>
              <a:solidFill>
                <a:srgbClr val="FFC000"/>
              </a:solidFill>
              <a:effectLst/>
              <a:latin typeface="+mj-lt"/>
            </a:endParaRPr>
          </a:p>
        </p:txBody>
      </p:sp>
    </p:spTree>
    <p:extLst>
      <p:ext uri="{BB962C8B-B14F-4D97-AF65-F5344CB8AC3E}">
        <p14:creationId xmlns:p14="http://schemas.microsoft.com/office/powerpoint/2010/main" val="7173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p:cNvSpPr/>
          <p:nvPr/>
        </p:nvSpPr>
        <p:spPr bwMode="auto">
          <a:xfrm rot="7706887">
            <a:off x="1217443" y="1794547"/>
            <a:ext cx="1900937" cy="3811799"/>
          </a:xfrm>
          <a:prstGeom prst="up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Flecha arriba 2"/>
          <p:cNvSpPr/>
          <p:nvPr/>
        </p:nvSpPr>
        <p:spPr bwMode="auto">
          <a:xfrm rot="13432565">
            <a:off x="5627496" y="2078772"/>
            <a:ext cx="1116099" cy="219885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 name="Flecha arriba 3"/>
          <p:cNvSpPr/>
          <p:nvPr/>
        </p:nvSpPr>
        <p:spPr bwMode="auto">
          <a:xfrm rot="5400000">
            <a:off x="4869382" y="4251750"/>
            <a:ext cx="551438" cy="2679444"/>
          </a:xfrm>
          <a:prstGeom prst="up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rriba 4"/>
          <p:cNvSpPr/>
          <p:nvPr/>
        </p:nvSpPr>
        <p:spPr bwMode="auto">
          <a:xfrm rot="10800000">
            <a:off x="4103298" y="4138956"/>
            <a:ext cx="877183" cy="1256285"/>
          </a:xfrm>
          <a:prstGeom prst="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abajo 5"/>
          <p:cNvSpPr/>
          <p:nvPr/>
        </p:nvSpPr>
        <p:spPr bwMode="auto">
          <a:xfrm>
            <a:off x="7407536" y="5828685"/>
            <a:ext cx="307983" cy="61652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606169" y="2636836"/>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FF0000"/>
                </a:solidFill>
              </a:rPr>
              <a:t>PK</a:t>
            </a:r>
            <a:endParaRPr kumimoji="0" lang="es-ES_tradnl" sz="1400" b="0" i="0" u="none" strike="noStrike" cap="none" normalizeH="0" baseline="0" dirty="0">
              <a:ln>
                <a:noFill/>
              </a:ln>
              <a:solidFill>
                <a:srgbClr val="FF0000"/>
              </a:solidFill>
              <a:effectLst/>
            </a:endParaRPr>
          </a:p>
        </p:txBody>
      </p:sp>
      <p:sp>
        <p:nvSpPr>
          <p:cNvPr id="8" name="Rectángulo 7"/>
          <p:cNvSpPr/>
          <p:nvPr/>
        </p:nvSpPr>
        <p:spPr bwMode="auto">
          <a:xfrm>
            <a:off x="1300543" y="2672866"/>
            <a:ext cx="29222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smtClean="0">
                <a:solidFill>
                  <a:srgbClr val="FF0000"/>
                </a:solidFill>
              </a:rPr>
              <a:t>K</a:t>
            </a:r>
            <a:endParaRPr kumimoji="0" lang="es-ES_tradnl" sz="1400" b="0" i="0" u="none" strike="noStrike" cap="none" normalizeH="0" baseline="0">
              <a:ln>
                <a:noFill/>
              </a:ln>
              <a:solidFill>
                <a:srgbClr val="FF0000"/>
              </a:solidFill>
              <a:effectLst/>
            </a:endParaRPr>
          </a:p>
        </p:txBody>
      </p:sp>
      <p:sp>
        <p:nvSpPr>
          <p:cNvPr id="9" name="Rectángulo 8"/>
          <p:cNvSpPr/>
          <p:nvPr/>
        </p:nvSpPr>
        <p:spPr bwMode="auto">
          <a:xfrm>
            <a:off x="827820" y="2481041"/>
            <a:ext cx="774368"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050" dirty="0" smtClean="0">
                <a:solidFill>
                  <a:srgbClr val="FF0000"/>
                </a:solidFill>
              </a:rPr>
              <a:t>QAPM</a:t>
            </a:r>
            <a:endParaRPr kumimoji="0" lang="es-ES_tradnl" sz="1050" b="0" i="0" u="none" strike="noStrike" cap="none" normalizeH="0" baseline="0" dirty="0">
              <a:ln>
                <a:noFill/>
              </a:ln>
              <a:solidFill>
                <a:srgbClr val="FF0000"/>
              </a:solidFill>
              <a:effectLst/>
            </a:endParaRPr>
          </a:p>
        </p:txBody>
      </p:sp>
      <p:sp>
        <p:nvSpPr>
          <p:cNvPr id="10" name="Rectángulo 9"/>
          <p:cNvSpPr/>
          <p:nvPr/>
        </p:nvSpPr>
        <p:spPr bwMode="auto">
          <a:xfrm>
            <a:off x="1562971" y="3019350"/>
            <a:ext cx="519701"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0070C0"/>
                </a:solidFill>
              </a:rPr>
              <a:t>XIIa</a:t>
            </a:r>
            <a:endParaRPr kumimoji="0" lang="es-ES_tradnl" sz="2000" b="0" i="0" u="none" strike="noStrike" cap="none" normalizeH="0" baseline="0" dirty="0">
              <a:ln>
                <a:noFill/>
              </a:ln>
              <a:solidFill>
                <a:srgbClr val="0070C0"/>
              </a:solidFill>
              <a:effectLst/>
            </a:endParaRPr>
          </a:p>
        </p:txBody>
      </p:sp>
      <p:sp>
        <p:nvSpPr>
          <p:cNvPr id="11" name="Rectángulo 10"/>
          <p:cNvSpPr/>
          <p:nvPr/>
        </p:nvSpPr>
        <p:spPr bwMode="auto">
          <a:xfrm>
            <a:off x="2134769" y="3597259"/>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FFFF00"/>
                </a:solidFill>
              </a:rPr>
              <a:t>XIa</a:t>
            </a:r>
            <a:endParaRPr kumimoji="0" lang="es-ES_tradnl" b="0" i="0" u="none" strike="noStrike" cap="none" normalizeH="0" baseline="0" dirty="0">
              <a:ln>
                <a:noFill/>
              </a:ln>
              <a:solidFill>
                <a:srgbClr val="FFFF00"/>
              </a:solidFill>
              <a:effectLst/>
            </a:endParaRPr>
          </a:p>
        </p:txBody>
      </p:sp>
      <p:sp>
        <p:nvSpPr>
          <p:cNvPr id="12" name="Rectángulo 11"/>
          <p:cNvSpPr/>
          <p:nvPr/>
        </p:nvSpPr>
        <p:spPr bwMode="auto">
          <a:xfrm>
            <a:off x="2842280" y="3798824"/>
            <a:ext cx="654963" cy="151809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92D050"/>
                </a:solidFill>
              </a:rPr>
              <a:t>IXa</a:t>
            </a:r>
            <a:endParaRPr lang="es-ES_tradnl" sz="2000" dirty="0" smtClean="0">
              <a:solidFill>
                <a:srgbClr val="92D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b="1" dirty="0" err="1" smtClean="0">
                <a:solidFill>
                  <a:srgbClr val="FFC000"/>
                </a:solidFill>
              </a:rPr>
              <a:t>VIIIa</a:t>
            </a:r>
            <a:endParaRPr kumimoji="0" lang="es-ES_tradnl" sz="1600" b="1" i="0" u="none" strike="noStrike" cap="none" normalizeH="0" baseline="0" dirty="0">
              <a:ln>
                <a:noFill/>
              </a:ln>
              <a:solidFill>
                <a:srgbClr val="FFC000"/>
              </a:solidFill>
              <a:effectLst/>
            </a:endParaRPr>
          </a:p>
        </p:txBody>
      </p:sp>
      <p:sp>
        <p:nvSpPr>
          <p:cNvPr id="14" name="Rectángulo 13"/>
          <p:cNvSpPr/>
          <p:nvPr/>
        </p:nvSpPr>
        <p:spPr bwMode="auto">
          <a:xfrm>
            <a:off x="4351790" y="4224073"/>
            <a:ext cx="351405" cy="54302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dirty="0" err="1" smtClean="0">
                <a:solidFill>
                  <a:srgbClr val="00B050"/>
                </a:solidFill>
              </a:rPr>
              <a:t>Xa</a:t>
            </a:r>
            <a:endParaRPr lang="es-ES_tradnl" sz="1800"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solidFill>
                  <a:srgbClr val="002060"/>
                </a:solidFill>
              </a:rPr>
              <a:t>Va</a:t>
            </a:r>
            <a:endParaRPr kumimoji="0" lang="es-ES_tradnl" sz="1400" b="1" i="0" u="none" strike="noStrike" cap="none" normalizeH="0" baseline="0" dirty="0">
              <a:ln>
                <a:noFill/>
              </a:ln>
              <a:solidFill>
                <a:srgbClr val="002060"/>
              </a:solidFill>
              <a:effectLst/>
            </a:endParaRPr>
          </a:p>
        </p:txBody>
      </p:sp>
      <p:sp>
        <p:nvSpPr>
          <p:cNvPr id="15" name="Rectángulo 14"/>
          <p:cNvSpPr/>
          <p:nvPr/>
        </p:nvSpPr>
        <p:spPr bwMode="auto">
          <a:xfrm rot="18862953">
            <a:off x="5608933" y="2699365"/>
            <a:ext cx="1335690" cy="84387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 </a:t>
            </a:r>
            <a:r>
              <a:rPr lang="es-ES_tradnl" b="1" dirty="0" err="1" smtClean="0">
                <a:solidFill>
                  <a:srgbClr val="002060"/>
                </a:solidFill>
              </a:rPr>
              <a:t>VIIa</a:t>
            </a:r>
            <a:r>
              <a:rPr lang="es-ES_tradnl" b="1" dirty="0" smtClean="0">
                <a:solidFill>
                  <a:srgbClr val="002060"/>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t> FL </a:t>
            </a:r>
            <a:r>
              <a:rPr lang="mr-IN" sz="1800" dirty="0" smtClean="0"/>
              <a:t>–</a:t>
            </a:r>
            <a:r>
              <a:rPr lang="es-ES_tradnl" sz="1800" dirty="0" smtClean="0"/>
              <a:t>Ca+</a:t>
            </a:r>
            <a:endParaRPr kumimoji="0" lang="es-ES_tradnl" sz="1800" b="0" i="0" u="none" strike="noStrike" cap="none" normalizeH="0" baseline="0" dirty="0">
              <a:ln>
                <a:noFill/>
              </a:ln>
              <a:solidFill>
                <a:schemeClr val="tx1"/>
              </a:solidFill>
              <a:effectLst/>
            </a:endParaRPr>
          </a:p>
        </p:txBody>
      </p:sp>
      <p:sp>
        <p:nvSpPr>
          <p:cNvPr id="16" name="Explosión 1 15"/>
          <p:cNvSpPr/>
          <p:nvPr/>
        </p:nvSpPr>
        <p:spPr bwMode="auto">
          <a:xfrm>
            <a:off x="7681272" y="574214"/>
            <a:ext cx="942619" cy="910570"/>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1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1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16"/>
          <p:cNvSpPr/>
          <p:nvPr/>
        </p:nvSpPr>
        <p:spPr bwMode="auto">
          <a:xfrm flipV="1">
            <a:off x="4063299" y="5726855"/>
            <a:ext cx="45719" cy="45719"/>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rPr>
              <a:t>II</a:t>
            </a:r>
            <a:endParaRPr kumimoji="0" lang="es-ES_tradnl" sz="2000" b="0" i="0" u="none" strike="noStrike" cap="none" normalizeH="0" baseline="0" dirty="0">
              <a:ln>
                <a:noFill/>
              </a:ln>
              <a:solidFill>
                <a:srgbClr val="002060"/>
              </a:solidFill>
              <a:effectLst/>
            </a:endParaRPr>
          </a:p>
        </p:txBody>
      </p:sp>
      <p:sp>
        <p:nvSpPr>
          <p:cNvPr id="18" name="Explosión 1 17"/>
          <p:cNvSpPr/>
          <p:nvPr/>
        </p:nvSpPr>
        <p:spPr bwMode="auto">
          <a:xfrm>
            <a:off x="4621839" y="5179739"/>
            <a:ext cx="597225" cy="84154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solidFill>
                  <a:srgbClr val="002060"/>
                </a:solidFill>
              </a:rPr>
              <a:t>IIa</a:t>
            </a:r>
            <a:endParaRPr lang="es-ES_tradnl" sz="1400"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000" dirty="0">
                <a:solidFill>
                  <a:srgbClr val="002060"/>
                </a:solidFill>
              </a:rPr>
              <a:t>T</a:t>
            </a:r>
            <a:r>
              <a:rPr kumimoji="0" lang="es-ES_tradnl" sz="1000" b="0" i="0" u="none" strike="noStrike" cap="none" normalizeH="0" baseline="0" dirty="0" smtClean="0">
                <a:ln>
                  <a:noFill/>
                </a:ln>
                <a:solidFill>
                  <a:srgbClr val="002060"/>
                </a:solidFill>
                <a:effectLst/>
              </a:rPr>
              <a:t>rombina</a:t>
            </a:r>
            <a:endParaRPr kumimoji="0" lang="es-ES_tradnl" sz="1000" b="0" i="0" u="none" strike="noStrike" cap="none" normalizeH="0" baseline="0" dirty="0">
              <a:ln>
                <a:noFill/>
              </a:ln>
              <a:solidFill>
                <a:srgbClr val="002060"/>
              </a:solidFill>
              <a:effectLst/>
            </a:endParaRPr>
          </a:p>
        </p:txBody>
      </p:sp>
      <p:sp>
        <p:nvSpPr>
          <p:cNvPr id="19" name="Rectángulo 18"/>
          <p:cNvSpPr/>
          <p:nvPr/>
        </p:nvSpPr>
        <p:spPr bwMode="auto">
          <a:xfrm>
            <a:off x="7031054" y="4274782"/>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t>Fibrin</a:t>
            </a:r>
            <a:r>
              <a:rPr lang="es-ES" sz="1400" dirty="0" err="1" smtClean="0"/>
              <a:t>ò</a:t>
            </a:r>
            <a:r>
              <a:rPr lang="es-ES_tradnl" sz="1400" dirty="0" err="1" smtClean="0"/>
              <a:t>geno</a:t>
            </a:r>
            <a:r>
              <a:rPr lang="es-ES_tradnl" sz="1400" dirty="0" smtClean="0"/>
              <a:t> - I</a:t>
            </a:r>
            <a:endParaRPr kumimoji="0" lang="es-ES_tradnl" sz="1400" b="0" i="0" u="none" strike="noStrike" cap="none" normalizeH="0" baseline="0" dirty="0">
              <a:ln>
                <a:noFill/>
              </a:ln>
              <a:solidFill>
                <a:schemeClr val="tx1"/>
              </a:solidFill>
              <a:effectLst/>
            </a:endParaRPr>
          </a:p>
        </p:txBody>
      </p:sp>
      <p:sp>
        <p:nvSpPr>
          <p:cNvPr id="20" name="Rectángulo 19"/>
          <p:cNvSpPr/>
          <p:nvPr/>
        </p:nvSpPr>
        <p:spPr bwMode="auto">
          <a:xfrm>
            <a:off x="6990503" y="5335111"/>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t>Fibrina Soluble</a:t>
            </a:r>
            <a:endParaRPr kumimoji="0" lang="es-ES_tradnl" sz="1400" b="0" i="0" u="none" strike="noStrike" cap="none" normalizeH="0" baseline="0" dirty="0">
              <a:ln>
                <a:noFill/>
              </a:ln>
              <a:solidFill>
                <a:schemeClr val="tx1"/>
              </a:solidFill>
              <a:effectLst/>
            </a:endParaRPr>
          </a:p>
        </p:txBody>
      </p:sp>
      <p:sp>
        <p:nvSpPr>
          <p:cNvPr id="21" name="Rectángulo 20"/>
          <p:cNvSpPr/>
          <p:nvPr/>
        </p:nvSpPr>
        <p:spPr bwMode="auto">
          <a:xfrm>
            <a:off x="6980666" y="6525044"/>
            <a:ext cx="17913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200" dirty="0" smtClean="0"/>
              <a:t>FIBRINA ESTABLE</a:t>
            </a:r>
            <a:endParaRPr kumimoji="0" lang="es-ES_tradnl" sz="1200" b="0" i="0" u="none" strike="noStrike" cap="none" normalizeH="0" baseline="0" dirty="0">
              <a:ln>
                <a:noFill/>
              </a:ln>
              <a:solidFill>
                <a:schemeClr val="tx1"/>
              </a:solidFill>
              <a:effectLst/>
            </a:endParaRPr>
          </a:p>
        </p:txBody>
      </p:sp>
      <p:sp>
        <p:nvSpPr>
          <p:cNvPr id="22" name="Rectángulo 21"/>
          <p:cNvSpPr/>
          <p:nvPr/>
        </p:nvSpPr>
        <p:spPr bwMode="auto">
          <a:xfrm>
            <a:off x="6484824" y="5964089"/>
            <a:ext cx="683900"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FFC000"/>
                </a:solidFill>
              </a:rPr>
              <a:t>XIIIa</a:t>
            </a:r>
            <a:endParaRPr kumimoji="0" lang="es-ES_tradnl" sz="2000" b="0" i="0" u="none" strike="noStrike" cap="none" normalizeH="0" baseline="0" dirty="0">
              <a:ln>
                <a:noFill/>
              </a:ln>
              <a:solidFill>
                <a:srgbClr val="FFC000"/>
              </a:solidFill>
              <a:effectLst/>
            </a:endParaRPr>
          </a:p>
        </p:txBody>
      </p:sp>
      <p:sp>
        <p:nvSpPr>
          <p:cNvPr id="23" name="Flecha abajo 22"/>
          <p:cNvSpPr/>
          <p:nvPr/>
        </p:nvSpPr>
        <p:spPr bwMode="auto">
          <a:xfrm>
            <a:off x="7414153" y="4718756"/>
            <a:ext cx="289405" cy="58378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24" name="Line 69"/>
          <p:cNvSpPr>
            <a:spLocks noChangeShapeType="1"/>
          </p:cNvSpPr>
          <p:nvPr/>
        </p:nvSpPr>
        <p:spPr bwMode="auto">
          <a:xfrm flipV="1">
            <a:off x="4170408" y="5629927"/>
            <a:ext cx="529851" cy="2577"/>
          </a:xfrm>
          <a:prstGeom prst="line">
            <a:avLst/>
          </a:prstGeom>
          <a:noFill/>
          <a:ln w="444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sz="1400"/>
          </a:p>
        </p:txBody>
      </p:sp>
      <p:sp>
        <p:nvSpPr>
          <p:cNvPr id="25" name="Elipse 24"/>
          <p:cNvSpPr/>
          <p:nvPr/>
        </p:nvSpPr>
        <p:spPr bwMode="auto">
          <a:xfrm flipV="1">
            <a:off x="201233"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6" name="Elipse 25"/>
          <p:cNvSpPr/>
          <p:nvPr/>
        </p:nvSpPr>
        <p:spPr bwMode="auto">
          <a:xfrm flipV="1">
            <a:off x="539808"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7" name="Elipse 26"/>
          <p:cNvSpPr/>
          <p:nvPr/>
        </p:nvSpPr>
        <p:spPr bwMode="auto">
          <a:xfrm flipV="1">
            <a:off x="878383" y="1306714"/>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9" name="Rectángulo 28"/>
          <p:cNvSpPr/>
          <p:nvPr/>
        </p:nvSpPr>
        <p:spPr bwMode="auto">
          <a:xfrm>
            <a:off x="395536" y="2059404"/>
            <a:ext cx="3286423" cy="2984378"/>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0" name="Rectángulo redondeado 29"/>
          <p:cNvSpPr/>
          <p:nvPr/>
        </p:nvSpPr>
        <p:spPr bwMode="auto">
          <a:xfrm>
            <a:off x="598658" y="5043783"/>
            <a:ext cx="1396442" cy="350752"/>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2060"/>
                </a:solidFill>
                <a:effectLst/>
                <a:latin typeface="Times New Roman" charset="0"/>
                <a:ea typeface="Times New Roman" charset="0"/>
                <a:cs typeface="Times New Roman" charset="0"/>
              </a:rPr>
              <a:t>  </a:t>
            </a:r>
            <a:r>
              <a:rPr kumimoji="0" lang="es-ES_tradnl" sz="1400" b="1" i="0" u="none" strike="noStrike" cap="none" normalizeH="0" baseline="0" dirty="0" err="1" smtClean="0">
                <a:ln>
                  <a:noFill/>
                </a:ln>
                <a:solidFill>
                  <a:srgbClr val="002060"/>
                </a:solidFill>
                <a:effectLst/>
                <a:latin typeface="Times New Roman" charset="0"/>
                <a:ea typeface="Times New Roman" charset="0"/>
                <a:cs typeface="Times New Roman" charset="0"/>
              </a:rPr>
              <a:t>aPTT</a:t>
            </a:r>
            <a:r>
              <a:rPr kumimoji="0" lang="es-ES_tradnl" sz="1400" b="1" i="0" u="none" strike="noStrike" cap="none" normalizeH="0" dirty="0" smtClean="0">
                <a:ln>
                  <a:noFill/>
                </a:ln>
                <a:solidFill>
                  <a:srgbClr val="002060"/>
                </a:solidFill>
                <a:effectLst/>
                <a:latin typeface="Times New Roman" charset="0"/>
                <a:ea typeface="Times New Roman" charset="0"/>
                <a:cs typeface="Times New Roman" charset="0"/>
              </a:rPr>
              <a:t> - KPTT</a:t>
            </a:r>
            <a:endParaRPr kumimoji="0" lang="es-ES_tradnl" sz="1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37" name="Elipse 36"/>
          <p:cNvSpPr/>
          <p:nvPr/>
        </p:nvSpPr>
        <p:spPr bwMode="auto">
          <a:xfrm>
            <a:off x="6387863" y="5788839"/>
            <a:ext cx="936027" cy="712909"/>
          </a:xfrm>
          <a:prstGeom prst="ellipse">
            <a:avLst/>
          </a:prstGeom>
          <a:noFill/>
          <a:ln w="38100" cap="flat" cmpd="sng" algn="ctr">
            <a:solidFill>
              <a:schemeClr val="accent3">
                <a:lumMod val="9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39" name="Conector recto de flecha 38"/>
          <p:cNvCxnSpPr/>
          <p:nvPr/>
        </p:nvCxnSpPr>
        <p:spPr bwMode="auto">
          <a:xfrm flipH="1">
            <a:off x="4026364" y="6271440"/>
            <a:ext cx="2266229" cy="240753"/>
          </a:xfrm>
          <a:prstGeom prst="straightConnector1">
            <a:avLst/>
          </a:prstGeom>
          <a:solidFill>
            <a:schemeClr val="accent1"/>
          </a:solidFill>
          <a:ln w="571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Rectángulo redondeado 40"/>
          <p:cNvSpPr/>
          <p:nvPr/>
        </p:nvSpPr>
        <p:spPr bwMode="auto">
          <a:xfrm>
            <a:off x="1272463" y="6039299"/>
            <a:ext cx="2726079" cy="634945"/>
          </a:xfrm>
          <a:prstGeom prst="roundRect">
            <a:avLst/>
          </a:prstGeom>
          <a:solidFill>
            <a:srgbClr val="73F43F"/>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rgbClr val="002060"/>
                </a:solidFill>
                <a:effectLst/>
              </a:rPr>
              <a:t>NINGUNA DE ESTAS PRUEBAS </a:t>
            </a:r>
          </a:p>
          <a:p>
            <a:pPr marL="0" marR="0" indent="0" algn="l" defTabSz="914400" rtl="0" eaLnBrk="1" fontAlgn="base" latinLnBrk="0" hangingPunct="1">
              <a:lnSpc>
                <a:spcPct val="100000"/>
              </a:lnSpc>
              <a:spcBef>
                <a:spcPct val="0"/>
              </a:spcBef>
              <a:spcAft>
                <a:spcPct val="0"/>
              </a:spcAft>
              <a:buClrTx/>
              <a:buSzTx/>
              <a:buFontTx/>
              <a:buNone/>
              <a:tabLst/>
            </a:pPr>
            <a:r>
              <a:rPr lang="es-ES_tradnl" sz="1100" dirty="0" smtClean="0">
                <a:solidFill>
                  <a:srgbClr val="002060"/>
                </a:solidFill>
              </a:rPr>
              <a:t>MIDE EL DEFICIT DE F XIII</a:t>
            </a:r>
            <a:endParaRPr kumimoji="0" lang="es-ES_tradnl" sz="1100" b="0" i="0" u="none" strike="noStrike" cap="none" normalizeH="0" baseline="0" dirty="0">
              <a:ln>
                <a:noFill/>
              </a:ln>
              <a:solidFill>
                <a:srgbClr val="002060"/>
              </a:solidFill>
              <a:effectLst/>
            </a:endParaRPr>
          </a:p>
        </p:txBody>
      </p:sp>
      <p:pic>
        <p:nvPicPr>
          <p:cNvPr id="38" name="Imagen 37"/>
          <p:cNvPicPr>
            <a:picLocks noChangeAspect="1"/>
          </p:cNvPicPr>
          <p:nvPr/>
        </p:nvPicPr>
        <p:blipFill>
          <a:blip r:embed="rId2"/>
          <a:stretch>
            <a:fillRect/>
          </a:stretch>
        </p:blipFill>
        <p:spPr>
          <a:xfrm>
            <a:off x="576393" y="801224"/>
            <a:ext cx="2059109" cy="1430936"/>
          </a:xfrm>
          <a:prstGeom prst="rect">
            <a:avLst/>
          </a:prstGeom>
        </p:spPr>
      </p:pic>
      <p:pic>
        <p:nvPicPr>
          <p:cNvPr id="42" name="Imagen 41"/>
          <p:cNvPicPr>
            <a:picLocks noChangeAspect="1"/>
          </p:cNvPicPr>
          <p:nvPr/>
        </p:nvPicPr>
        <p:blipFill>
          <a:blip r:embed="rId2"/>
          <a:stretch>
            <a:fillRect/>
          </a:stretch>
        </p:blipFill>
        <p:spPr>
          <a:xfrm>
            <a:off x="5226344" y="747275"/>
            <a:ext cx="2059109" cy="1430936"/>
          </a:xfrm>
          <a:prstGeom prst="rect">
            <a:avLst/>
          </a:prstGeom>
        </p:spPr>
      </p:pic>
      <p:sp>
        <p:nvSpPr>
          <p:cNvPr id="43" name="Rectángulo 42"/>
          <p:cNvSpPr/>
          <p:nvPr/>
        </p:nvSpPr>
        <p:spPr bwMode="auto">
          <a:xfrm>
            <a:off x="346361" y="980728"/>
            <a:ext cx="44464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smtClean="0">
                <a:solidFill>
                  <a:srgbClr val="FFC000"/>
                </a:solidFill>
              </a:rPr>
              <a:t>FC</a:t>
            </a:r>
            <a:endParaRPr kumimoji="0" lang="es-ES_tradnl" sz="1800" b="1" i="0" u="none" strike="noStrike" cap="none" normalizeH="0" baseline="0">
              <a:ln>
                <a:noFill/>
              </a:ln>
              <a:solidFill>
                <a:srgbClr val="FFC000"/>
              </a:solidFill>
              <a:effectLst/>
            </a:endParaRPr>
          </a:p>
        </p:txBody>
      </p:sp>
      <p:sp>
        <p:nvSpPr>
          <p:cNvPr id="40" name="Rectángulo redondeado 39"/>
          <p:cNvSpPr/>
          <p:nvPr/>
        </p:nvSpPr>
        <p:spPr bwMode="auto">
          <a:xfrm>
            <a:off x="1899582" y="1390765"/>
            <a:ext cx="3968562" cy="44572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2800" smtClean="0">
                <a:solidFill>
                  <a:srgbClr val="002060"/>
                </a:solidFill>
              </a:rPr>
              <a:t>Plasma de mi Pte.</a:t>
            </a:r>
            <a:endParaRPr kumimoji="0" lang="es-ES_tradnl" sz="2800" b="0" i="0" u="none" strike="noStrike" cap="none" normalizeH="0" baseline="0">
              <a:ln>
                <a:noFill/>
              </a:ln>
              <a:solidFill>
                <a:srgbClr val="002060"/>
              </a:solidFill>
              <a:effectLst/>
            </a:endParaRPr>
          </a:p>
        </p:txBody>
      </p:sp>
      <p:sp>
        <p:nvSpPr>
          <p:cNvPr id="44" name="Llamada de flecha hacia abajo 43"/>
          <p:cNvSpPr/>
          <p:nvPr/>
        </p:nvSpPr>
        <p:spPr bwMode="auto">
          <a:xfrm>
            <a:off x="251520" y="45153"/>
            <a:ext cx="2523962" cy="1031730"/>
          </a:xfrm>
          <a:prstGeom prst="downArrowCallout">
            <a:avLst/>
          </a:prstGeom>
          <a:solidFill>
            <a:srgbClr val="73F43F"/>
          </a:solidFill>
          <a:ln w="9525" cap="flat" cmpd="sng" algn="ctr">
            <a:solidFill>
              <a:srgbClr val="73F43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latin typeface="+mj-lt"/>
              </a:rPr>
              <a:t>TROMBOPLASTINA PARCIAL</a:t>
            </a:r>
          </a:p>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latin typeface="+mj-lt"/>
              </a:rPr>
              <a:t>Activador de cargas Negativas</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2060"/>
                </a:solidFill>
                <a:effectLst/>
                <a:latin typeface="+mj-lt"/>
              </a:rPr>
              <a:t>Ca+</a:t>
            </a:r>
            <a:endParaRPr kumimoji="0" lang="es-ES_tradnl" sz="1400" b="0" i="0" u="none" strike="noStrike" cap="none" normalizeH="0" baseline="0" dirty="0">
              <a:ln>
                <a:noFill/>
              </a:ln>
              <a:solidFill>
                <a:srgbClr val="002060"/>
              </a:solidFill>
              <a:effectLst/>
              <a:latin typeface="+mj-lt"/>
            </a:endParaRPr>
          </a:p>
        </p:txBody>
      </p:sp>
      <p:pic>
        <p:nvPicPr>
          <p:cNvPr id="48" name="Imagen 47"/>
          <p:cNvPicPr>
            <a:picLocks noChangeAspect="1"/>
          </p:cNvPicPr>
          <p:nvPr/>
        </p:nvPicPr>
        <p:blipFill>
          <a:blip r:embed="rId3"/>
          <a:stretch>
            <a:fillRect/>
          </a:stretch>
        </p:blipFill>
        <p:spPr>
          <a:xfrm>
            <a:off x="3286061" y="120772"/>
            <a:ext cx="1226508" cy="1029204"/>
          </a:xfrm>
          <a:prstGeom prst="rect">
            <a:avLst/>
          </a:prstGeom>
        </p:spPr>
      </p:pic>
      <p:pic>
        <p:nvPicPr>
          <p:cNvPr id="49" name="Imagen 48"/>
          <p:cNvPicPr>
            <a:picLocks noChangeAspect="1"/>
          </p:cNvPicPr>
          <p:nvPr/>
        </p:nvPicPr>
        <p:blipFill>
          <a:blip r:embed="rId2"/>
          <a:stretch>
            <a:fillRect/>
          </a:stretch>
        </p:blipFill>
        <p:spPr>
          <a:xfrm>
            <a:off x="5012496" y="4551202"/>
            <a:ext cx="2059109" cy="1430936"/>
          </a:xfrm>
          <a:prstGeom prst="rect">
            <a:avLst/>
          </a:prstGeom>
        </p:spPr>
      </p:pic>
    </p:spTree>
    <p:extLst>
      <p:ext uri="{BB962C8B-B14F-4D97-AF65-F5344CB8AC3E}">
        <p14:creationId xmlns:p14="http://schemas.microsoft.com/office/powerpoint/2010/main" val="12416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395536" y="181033"/>
            <a:ext cx="8424936" cy="1297305"/>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800" dirty="0" smtClean="0">
                <a:solidFill>
                  <a:srgbClr val="FFC000"/>
                </a:solidFill>
                <a:latin typeface="+mj-lt"/>
              </a:rPr>
              <a:t>TIEMPO TROMBOPLASTINA PARCIAL ACTIVADA </a:t>
            </a:r>
          </a:p>
          <a:p>
            <a:pPr marL="0" marR="0" indent="0" algn="ctr" defTabSz="914400" rtl="0" eaLnBrk="1" fontAlgn="base" latinLnBrk="0" hangingPunct="1">
              <a:lnSpc>
                <a:spcPct val="100000"/>
              </a:lnSpc>
              <a:spcBef>
                <a:spcPct val="0"/>
              </a:spcBef>
              <a:spcAft>
                <a:spcPct val="0"/>
              </a:spcAft>
              <a:buClrTx/>
              <a:buSzTx/>
              <a:buFontTx/>
              <a:buNone/>
              <a:tabLst/>
            </a:pPr>
            <a:r>
              <a:rPr lang="es-ES_tradnl" sz="4400" dirty="0" smtClean="0">
                <a:solidFill>
                  <a:srgbClr val="FFC000"/>
                </a:solidFill>
                <a:latin typeface="+mj-lt"/>
              </a:rPr>
              <a:t>TTPA </a:t>
            </a:r>
            <a:r>
              <a:rPr lang="mr-IN" sz="4400" dirty="0" smtClean="0">
                <a:solidFill>
                  <a:srgbClr val="FFC000"/>
                </a:solidFill>
                <a:latin typeface="+mj-lt"/>
              </a:rPr>
              <a:t>–</a:t>
            </a:r>
            <a:r>
              <a:rPr lang="es-ES_tradnl" sz="4400" dirty="0" smtClean="0">
                <a:solidFill>
                  <a:srgbClr val="FFC000"/>
                </a:solidFill>
                <a:latin typeface="+mj-lt"/>
              </a:rPr>
              <a:t> </a:t>
            </a:r>
            <a:r>
              <a:rPr lang="es-ES_tradnl" sz="4400" dirty="0" err="1" smtClean="0">
                <a:solidFill>
                  <a:srgbClr val="FFC000"/>
                </a:solidFill>
                <a:latin typeface="+mj-lt"/>
              </a:rPr>
              <a:t>aPTT</a:t>
            </a:r>
            <a:r>
              <a:rPr lang="es-ES_tradnl" sz="4400" dirty="0" smtClean="0">
                <a:solidFill>
                  <a:srgbClr val="FFC000"/>
                </a:solidFill>
                <a:latin typeface="+mj-lt"/>
              </a:rPr>
              <a:t> - KPTT</a:t>
            </a:r>
            <a:endParaRPr kumimoji="0" lang="es-ES_tradnl" sz="4400" b="0" i="0" u="none" strike="noStrike" cap="none" normalizeH="0" baseline="0" dirty="0">
              <a:ln>
                <a:noFill/>
              </a:ln>
              <a:solidFill>
                <a:srgbClr val="FFC000"/>
              </a:solidFill>
              <a:effectLst/>
              <a:latin typeface="+mj-lt"/>
            </a:endParaRPr>
          </a:p>
        </p:txBody>
      </p:sp>
      <p:sp>
        <p:nvSpPr>
          <p:cNvPr id="3" name="Rectángulo redondeado 2"/>
          <p:cNvSpPr/>
          <p:nvPr/>
        </p:nvSpPr>
        <p:spPr bwMode="auto">
          <a:xfrm>
            <a:off x="179512" y="1890676"/>
            <a:ext cx="2304256"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3200" smtClean="0">
                <a:solidFill>
                  <a:srgbClr val="FF0000"/>
                </a:solidFill>
                <a:latin typeface="+mj-lt"/>
              </a:rPr>
              <a:t>EVALUA:</a:t>
            </a:r>
            <a:endParaRPr kumimoji="0" lang="es-ES_tradnl" sz="3200" b="0" i="0" u="none" strike="noStrike" cap="none" normalizeH="0" baseline="0">
              <a:ln>
                <a:noFill/>
              </a:ln>
              <a:solidFill>
                <a:srgbClr val="FF0000"/>
              </a:solidFill>
              <a:effectLst/>
              <a:latin typeface="+mj-lt"/>
            </a:endParaRPr>
          </a:p>
        </p:txBody>
      </p:sp>
      <p:sp>
        <p:nvSpPr>
          <p:cNvPr id="4" name="Rectángulo redondeado 3"/>
          <p:cNvSpPr/>
          <p:nvPr/>
        </p:nvSpPr>
        <p:spPr bwMode="auto">
          <a:xfrm>
            <a:off x="2951820" y="1772816"/>
            <a:ext cx="2736304" cy="1512168"/>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800" b="0" i="0" u="none" strike="noStrike" cap="none" normalizeH="0" baseline="0" smtClean="0">
                <a:ln>
                  <a:noFill/>
                </a:ln>
                <a:solidFill>
                  <a:srgbClr val="002060"/>
                </a:solidFill>
                <a:effectLst/>
                <a:latin typeface="Times New Roman" charset="0"/>
                <a:ea typeface="Times New Roman" charset="0"/>
                <a:cs typeface="Times New Roman" charset="0"/>
              </a:rPr>
              <a:t>CALIDAD</a:t>
            </a:r>
          </a:p>
          <a:p>
            <a:pPr marR="0" algn="l" defTabSz="914400" rtl="0" eaLnBrk="1" fontAlgn="base" latinLnBrk="0" hangingPunct="1">
              <a:lnSpc>
                <a:spcPct val="100000"/>
              </a:lnSpc>
              <a:spcBef>
                <a:spcPct val="0"/>
              </a:spcBef>
              <a:spcAft>
                <a:spcPct val="0"/>
              </a:spcAft>
              <a:buClrTx/>
              <a:buSzTx/>
              <a:tabLst/>
            </a:pPr>
            <a:endParaRPr kumimoji="0" lang="es-ES_tradnl" sz="2800" b="0" i="0" u="none" strike="noStrike" cap="none" normalizeH="0" baseline="0" dirty="0" smtClean="0">
              <a:ln>
                <a:noFill/>
              </a:ln>
              <a:solidFill>
                <a:srgbClr val="002060"/>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2800" dirty="0" smtClean="0">
                <a:solidFill>
                  <a:srgbClr val="002060"/>
                </a:solidFill>
              </a:rPr>
              <a:t>CANTIDAD</a:t>
            </a:r>
            <a:endParaRPr kumimoji="0" lang="es-ES_tradnl" sz="2800" b="0" i="0" u="none" strike="noStrike" cap="none" normalizeH="0" baseline="0" dirty="0">
              <a:ln>
                <a:noFill/>
              </a:ln>
              <a:solidFill>
                <a:srgbClr val="002060"/>
              </a:solidFill>
              <a:effectLst/>
            </a:endParaRPr>
          </a:p>
        </p:txBody>
      </p:sp>
      <p:sp>
        <p:nvSpPr>
          <p:cNvPr id="5" name="Rectángulo redondeado 4"/>
          <p:cNvSpPr/>
          <p:nvPr/>
        </p:nvSpPr>
        <p:spPr bwMode="auto">
          <a:xfrm>
            <a:off x="6228184" y="2348880"/>
            <a:ext cx="2376264" cy="648072"/>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mj-lt"/>
                <a:ea typeface="Times New Roman" charset="0"/>
                <a:cs typeface="Times New Roman" charset="0"/>
              </a:rPr>
              <a:t>FACTORES</a:t>
            </a:r>
            <a:endParaRPr kumimoji="0" lang="es-ES_tradnl" sz="3200" b="0" i="0" u="none" strike="noStrike" cap="none" normalizeH="0" baseline="0">
              <a:ln>
                <a:noFill/>
              </a:ln>
              <a:solidFill>
                <a:srgbClr val="002060"/>
              </a:solidFill>
              <a:effectLst/>
              <a:latin typeface="+mj-lt"/>
              <a:ea typeface="Times New Roman" charset="0"/>
              <a:cs typeface="Times New Roman" charset="0"/>
            </a:endParaRPr>
          </a:p>
        </p:txBody>
      </p:sp>
      <p:sp>
        <p:nvSpPr>
          <p:cNvPr id="6" name="Rectángulo redondeado 5"/>
          <p:cNvSpPr/>
          <p:nvPr/>
        </p:nvSpPr>
        <p:spPr bwMode="auto">
          <a:xfrm>
            <a:off x="179512" y="3649538"/>
            <a:ext cx="3600400"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3200" smtClean="0">
                <a:solidFill>
                  <a:srgbClr val="FF0000"/>
                </a:solidFill>
                <a:latin typeface="+mj-lt"/>
              </a:rPr>
              <a:t>SENSIBILIDAD:</a:t>
            </a:r>
            <a:endParaRPr kumimoji="0" lang="es-ES_tradnl" sz="3200" b="0" i="0" u="none" strike="noStrike" cap="none" normalizeH="0" baseline="0">
              <a:ln>
                <a:noFill/>
              </a:ln>
              <a:solidFill>
                <a:srgbClr val="FF0000"/>
              </a:solidFill>
              <a:effectLst/>
              <a:latin typeface="+mj-lt"/>
            </a:endParaRPr>
          </a:p>
        </p:txBody>
      </p:sp>
      <p:sp>
        <p:nvSpPr>
          <p:cNvPr id="7" name="Rectángulo redondeado 6"/>
          <p:cNvSpPr/>
          <p:nvPr/>
        </p:nvSpPr>
        <p:spPr bwMode="auto">
          <a:xfrm>
            <a:off x="1331640" y="4516146"/>
            <a:ext cx="6912768" cy="864096"/>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b="1" dirty="0" smtClean="0">
                <a:solidFill>
                  <a:srgbClr val="FFC000"/>
                </a:solidFill>
                <a:latin typeface="+mj-lt"/>
              </a:rPr>
              <a:t>FVIII</a:t>
            </a:r>
            <a:r>
              <a:rPr lang="es-ES_tradnl" sz="4000" dirty="0" smtClean="0">
                <a:latin typeface="+mj-lt"/>
              </a:rPr>
              <a:t>  &gt; FIX  &gt;  FXI</a:t>
            </a:r>
            <a:r>
              <a:rPr lang="es-ES" sz="4000" dirty="0" smtClean="0">
                <a:latin typeface="+mj-lt"/>
              </a:rPr>
              <a:t>  &gt;  FXII</a:t>
            </a:r>
            <a:endParaRPr kumimoji="0" lang="es-ES_tradnl" sz="4000" b="0" i="0" u="none" strike="noStrike" cap="none" normalizeH="0" baseline="0" dirty="0">
              <a:ln>
                <a:noFill/>
              </a:ln>
              <a:solidFill>
                <a:schemeClr val="tx1"/>
              </a:solidFill>
              <a:effectLst/>
              <a:latin typeface="+mj-lt"/>
            </a:endParaRPr>
          </a:p>
        </p:txBody>
      </p:sp>
      <p:sp>
        <p:nvSpPr>
          <p:cNvPr id="8" name="Rectángulo 7"/>
          <p:cNvSpPr/>
          <p:nvPr/>
        </p:nvSpPr>
        <p:spPr bwMode="auto">
          <a:xfrm>
            <a:off x="280818" y="6202814"/>
            <a:ext cx="8654372" cy="531991"/>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latin typeface="+mj-lt"/>
              </a:rPr>
              <a:t>Menos sensible a los Factores de la V</a:t>
            </a:r>
            <a:r>
              <a:rPr lang="es-ES" dirty="0" err="1" smtClean="0">
                <a:latin typeface="+mj-lt"/>
              </a:rPr>
              <a:t>ía</a:t>
            </a:r>
            <a:r>
              <a:rPr lang="es-ES" dirty="0" smtClean="0">
                <a:latin typeface="+mj-lt"/>
              </a:rPr>
              <a:t> Final Común. (X-V-II)</a:t>
            </a:r>
            <a:r>
              <a:rPr kumimoji="0" lang="es-ES_tradnl" b="0" i="0" u="none" strike="noStrike" cap="none" normalizeH="0" baseline="0" dirty="0" smtClean="0">
                <a:ln>
                  <a:noFill/>
                </a:ln>
                <a:solidFill>
                  <a:schemeClr val="tx1"/>
                </a:solidFill>
                <a:effectLst/>
                <a:latin typeface="+mj-lt"/>
                <a:ea typeface="Times New Roman" charset="0"/>
                <a:cs typeface="Times New Roman" charset="0"/>
              </a:rPr>
              <a:t>.</a:t>
            </a:r>
            <a:endParaRPr kumimoji="0" lang="es-ES_tradnl" b="0" i="0" u="none" strike="noStrike" cap="none" normalizeH="0" baseline="0" dirty="0">
              <a:ln>
                <a:noFill/>
              </a:ln>
              <a:solidFill>
                <a:schemeClr val="tx1"/>
              </a:solidFill>
              <a:effectLst/>
              <a:latin typeface="+mj-lt"/>
              <a:ea typeface="Times New Roman" charset="0"/>
              <a:cs typeface="Times New Roman" charset="0"/>
            </a:endParaRPr>
          </a:p>
        </p:txBody>
      </p:sp>
      <p:sp>
        <p:nvSpPr>
          <p:cNvPr id="9" name="Rectángulo redondeado 8"/>
          <p:cNvSpPr/>
          <p:nvPr/>
        </p:nvSpPr>
        <p:spPr bwMode="auto">
          <a:xfrm>
            <a:off x="2339752" y="5564776"/>
            <a:ext cx="4392488" cy="504056"/>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latin typeface="+mj-lt"/>
              </a:rPr>
              <a:t>V</a:t>
            </a:r>
            <a:r>
              <a:rPr lang="es-ES" dirty="0" smtClean="0">
                <a:solidFill>
                  <a:srgbClr val="002060"/>
                </a:solidFill>
                <a:latin typeface="+mj-lt"/>
              </a:rPr>
              <a:t>í</a:t>
            </a:r>
            <a:r>
              <a:rPr lang="es-ES_tradnl" dirty="0" smtClean="0">
                <a:solidFill>
                  <a:srgbClr val="002060"/>
                </a:solidFill>
                <a:latin typeface="+mj-lt"/>
              </a:rPr>
              <a:t>a </a:t>
            </a:r>
            <a:r>
              <a:rPr lang="es-ES_tradnl" dirty="0" err="1" smtClean="0">
                <a:solidFill>
                  <a:srgbClr val="002060"/>
                </a:solidFill>
                <a:latin typeface="+mj-lt"/>
              </a:rPr>
              <a:t>Entr</a:t>
            </a:r>
            <a:r>
              <a:rPr lang="es-ES" dirty="0" smtClean="0">
                <a:solidFill>
                  <a:srgbClr val="002060"/>
                </a:solidFill>
                <a:latin typeface="+mj-lt"/>
              </a:rPr>
              <a:t>í</a:t>
            </a:r>
            <a:r>
              <a:rPr lang="es-ES_tradnl" dirty="0" err="1" smtClean="0">
                <a:solidFill>
                  <a:srgbClr val="002060"/>
                </a:solidFill>
                <a:latin typeface="+mj-lt"/>
              </a:rPr>
              <a:t>nseca</a:t>
            </a:r>
            <a:r>
              <a:rPr lang="es-ES" dirty="0">
                <a:solidFill>
                  <a:srgbClr val="002060"/>
                </a:solidFill>
                <a:latin typeface="+mj-lt"/>
              </a:rPr>
              <a:t> </a:t>
            </a:r>
            <a:r>
              <a:rPr lang="es-ES" dirty="0" smtClean="0">
                <a:solidFill>
                  <a:srgbClr val="002060"/>
                </a:solidFill>
                <a:latin typeface="+mj-lt"/>
              </a:rPr>
              <a:t> y   Vía Común</a:t>
            </a:r>
            <a:endParaRPr kumimoji="0" lang="es-ES_tradnl" sz="2400" b="0" i="0" u="none" strike="noStrike" cap="none" normalizeH="0" baseline="0" dirty="0">
              <a:ln>
                <a:noFill/>
              </a:ln>
              <a:solidFill>
                <a:srgbClr val="002060"/>
              </a:solidFill>
              <a:effectLst/>
              <a:latin typeface="+mj-lt"/>
            </a:endParaRPr>
          </a:p>
        </p:txBody>
      </p:sp>
      <p:sp>
        <p:nvSpPr>
          <p:cNvPr id="10" name="Rectángulo redondeado 9"/>
          <p:cNvSpPr/>
          <p:nvPr/>
        </p:nvSpPr>
        <p:spPr bwMode="auto">
          <a:xfrm>
            <a:off x="190809" y="5514224"/>
            <a:ext cx="1309556" cy="504056"/>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ea typeface="Times New Roman" charset="0"/>
                <a:cs typeface="Times New Roman" charset="0"/>
              </a:rPr>
              <a:t>VN:31s</a:t>
            </a:r>
            <a:endParaRPr kumimoji="0" lang="es-ES_tradnl" sz="2400" b="0" i="0" u="none" strike="noStrike" cap="none" normalizeH="0" baseline="0" dirty="0">
              <a:ln>
                <a:noFill/>
              </a:ln>
              <a:solidFill>
                <a:srgbClr val="002060"/>
              </a:solidFill>
              <a:effectLst/>
              <a:latin typeface="+mj-lt"/>
              <a:ea typeface="Times New Roman" charset="0"/>
              <a:cs typeface="Times New Roman" charset="0"/>
            </a:endParaRPr>
          </a:p>
        </p:txBody>
      </p:sp>
    </p:spTree>
    <p:extLst>
      <p:ext uri="{BB962C8B-B14F-4D97-AF65-F5344CB8AC3E}">
        <p14:creationId xmlns:p14="http://schemas.microsoft.com/office/powerpoint/2010/main" val="7363945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92896"/>
            <a:ext cx="8568952" cy="3654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ángulo redondeado 3"/>
          <p:cNvSpPr/>
          <p:nvPr/>
        </p:nvSpPr>
        <p:spPr bwMode="auto">
          <a:xfrm>
            <a:off x="395536" y="691535"/>
            <a:ext cx="8424936" cy="1297305"/>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800" dirty="0" smtClean="0">
                <a:solidFill>
                  <a:srgbClr val="FFC000"/>
                </a:solidFill>
                <a:latin typeface="+mj-lt"/>
              </a:rPr>
              <a:t>TIEMPO TROMBOPLASTINA PARCIAL ACTIVADA </a:t>
            </a:r>
          </a:p>
          <a:p>
            <a:pPr marL="0" marR="0" indent="0" algn="ctr" defTabSz="914400" rtl="0" eaLnBrk="1" fontAlgn="base" latinLnBrk="0" hangingPunct="1">
              <a:lnSpc>
                <a:spcPct val="100000"/>
              </a:lnSpc>
              <a:spcBef>
                <a:spcPct val="0"/>
              </a:spcBef>
              <a:spcAft>
                <a:spcPct val="0"/>
              </a:spcAft>
              <a:buClrTx/>
              <a:buSzTx/>
              <a:buFontTx/>
              <a:buNone/>
              <a:tabLst/>
            </a:pPr>
            <a:r>
              <a:rPr lang="es-ES_tradnl" sz="4400" dirty="0" smtClean="0">
                <a:solidFill>
                  <a:srgbClr val="FFC000"/>
                </a:solidFill>
                <a:latin typeface="+mj-lt"/>
              </a:rPr>
              <a:t>TTPA </a:t>
            </a:r>
            <a:r>
              <a:rPr lang="mr-IN" sz="4400" dirty="0" smtClean="0">
                <a:solidFill>
                  <a:srgbClr val="FFC000"/>
                </a:solidFill>
                <a:latin typeface="+mj-lt"/>
              </a:rPr>
              <a:t>–</a:t>
            </a:r>
            <a:r>
              <a:rPr lang="es-ES_tradnl" sz="4400" dirty="0" smtClean="0">
                <a:solidFill>
                  <a:srgbClr val="FFC000"/>
                </a:solidFill>
                <a:latin typeface="+mj-lt"/>
              </a:rPr>
              <a:t> </a:t>
            </a:r>
            <a:r>
              <a:rPr lang="es-ES_tradnl" sz="4400" dirty="0" err="1" smtClean="0">
                <a:solidFill>
                  <a:srgbClr val="FFC000"/>
                </a:solidFill>
                <a:latin typeface="+mj-lt"/>
              </a:rPr>
              <a:t>aPTT</a:t>
            </a:r>
            <a:r>
              <a:rPr lang="es-ES_tradnl" sz="4400" dirty="0" smtClean="0">
                <a:solidFill>
                  <a:srgbClr val="FFC000"/>
                </a:solidFill>
                <a:latin typeface="+mj-lt"/>
              </a:rPr>
              <a:t> - KPTT</a:t>
            </a:r>
            <a:endParaRPr kumimoji="0" lang="es-ES_tradnl" sz="4400" b="0" i="0" u="none" strike="noStrike" cap="none" normalizeH="0" baseline="0" dirty="0">
              <a:ln>
                <a:noFill/>
              </a:ln>
              <a:solidFill>
                <a:srgbClr val="FFC000"/>
              </a:solidFill>
              <a:effectLst/>
              <a:latin typeface="+mj-lt"/>
            </a:endParaRPr>
          </a:p>
        </p:txBody>
      </p:sp>
      <p:sp>
        <p:nvSpPr>
          <p:cNvPr id="5" name="Rectángulo redondeado 4"/>
          <p:cNvSpPr/>
          <p:nvPr/>
        </p:nvSpPr>
        <p:spPr bwMode="auto">
          <a:xfrm>
            <a:off x="3707904" y="116632"/>
            <a:ext cx="1800200" cy="432048"/>
          </a:xfrm>
          <a:prstGeom prst="roundRect">
            <a:avLst/>
          </a:prstGeom>
          <a:solidFill>
            <a:srgbClr val="FFC000"/>
          </a:solidFill>
          <a:ln w="317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2060"/>
                </a:solidFill>
                <a:effectLst/>
                <a:latin typeface="+mj-lt"/>
                <a:ea typeface="Times New Roman" charset="0"/>
                <a:cs typeface="Times New Roman" charset="0"/>
              </a:rPr>
              <a:t>REACTIVO</a:t>
            </a:r>
            <a:endParaRPr kumimoji="0" lang="es-ES_tradnl" sz="2400" b="0" i="0" u="none" strike="noStrike" cap="none" normalizeH="0" baseline="0">
              <a:ln>
                <a:noFill/>
              </a:ln>
              <a:solidFill>
                <a:srgbClr val="002060"/>
              </a:solidFill>
              <a:effectLst/>
              <a:latin typeface="+mj-lt"/>
              <a:ea typeface="Times New Roman" charset="0"/>
              <a:cs typeface="Times New Roman" charset="0"/>
            </a:endParaRPr>
          </a:p>
        </p:txBody>
      </p:sp>
    </p:spTree>
    <p:extLst>
      <p:ext uri="{BB962C8B-B14F-4D97-AF65-F5344CB8AC3E}">
        <p14:creationId xmlns:p14="http://schemas.microsoft.com/office/powerpoint/2010/main" val="3770662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bwMode="auto">
          <a:xfrm>
            <a:off x="107504" y="5805264"/>
            <a:ext cx="8863548" cy="864096"/>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chemeClr val="tx1"/>
                </a:solidFill>
                <a:effectLst/>
                <a:latin typeface="Times New Roman" charset="0"/>
                <a:ea typeface="Times New Roman" charset="0"/>
                <a:cs typeface="Times New Roman" charset="0"/>
              </a:rPr>
              <a:t>Variaci</a:t>
            </a:r>
            <a:r>
              <a:rPr kumimoji="0" lang="es-ES" sz="2400" b="0" i="0" u="none" strike="noStrike" cap="none" normalizeH="0" baseline="0" dirty="0" err="1" smtClean="0">
                <a:ln>
                  <a:noFill/>
                </a:ln>
                <a:solidFill>
                  <a:schemeClr val="tx1"/>
                </a:solidFill>
                <a:effectLst/>
                <a:latin typeface="Times New Roman" charset="0"/>
                <a:ea typeface="Times New Roman" charset="0"/>
                <a:cs typeface="Times New Roman" charset="0"/>
              </a:rPr>
              <a:t>ón</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 del </a:t>
            </a:r>
            <a:r>
              <a:rPr kumimoji="0" lang="es-ES" sz="2400" b="0" i="0" u="none" strike="noStrike" cap="none" normalizeH="0" baseline="0" dirty="0" err="1" smtClean="0">
                <a:ln>
                  <a:noFill/>
                </a:ln>
                <a:solidFill>
                  <a:schemeClr val="tx1"/>
                </a:solidFill>
                <a:effectLst/>
                <a:latin typeface="Times New Roman" charset="0"/>
                <a:ea typeface="Times New Roman" charset="0"/>
                <a:cs typeface="Times New Roman" charset="0"/>
              </a:rPr>
              <a:t>TTPa</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 de acuerdo a la cantidad de Factores de  Vía </a:t>
            </a:r>
          </a:p>
          <a:p>
            <a:pPr marL="0" marR="0" indent="0" algn="l" defTabSz="914400" rtl="0" eaLnBrk="1" fontAlgn="base" latinLnBrk="0" hangingPunct="1">
              <a:lnSpc>
                <a:spcPct val="100000"/>
              </a:lnSpc>
              <a:spcBef>
                <a:spcPct val="0"/>
              </a:spcBef>
              <a:spcAft>
                <a:spcPct val="0"/>
              </a:spcAft>
              <a:buClrTx/>
              <a:buSzTx/>
              <a:buFontTx/>
              <a:buNone/>
              <a:tabLst/>
            </a:pPr>
            <a:r>
              <a:rPr lang="es-ES" dirty="0" smtClean="0"/>
              <a:t>E</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xtrínseca</a:t>
            </a:r>
            <a:r>
              <a:rPr lang="es-ES" dirty="0"/>
              <a:t> </a:t>
            </a:r>
            <a:r>
              <a:rPr lang="es-ES" dirty="0" smtClean="0"/>
              <a:t>y Vía Final Común deficientes y el nivel de los mismos.</a:t>
            </a:r>
            <a:r>
              <a:rPr kumimoji="0" lang="es-ES" sz="2400" b="0" i="0" u="none" strike="noStrike" cap="none" normalizeH="0" baseline="0" dirty="0" smtClean="0">
                <a:ln>
                  <a:noFill/>
                </a:ln>
                <a:solidFill>
                  <a:schemeClr val="tx1"/>
                </a:solidFill>
                <a:effectLst/>
                <a:latin typeface="Times New Roman" charset="0"/>
                <a:ea typeface="Times New Roman" charset="0"/>
                <a:cs typeface="Times New Roman" charset="0"/>
              </a:rPr>
              <a:t> </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5" name="Rectángulo redondeado 4"/>
          <p:cNvSpPr/>
          <p:nvPr/>
        </p:nvSpPr>
        <p:spPr bwMode="auto">
          <a:xfrm>
            <a:off x="323528" y="1309892"/>
            <a:ext cx="8647524" cy="99836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800" b="1" i="0" u="none" strike="noStrike" cap="none" normalizeH="0" baseline="0" dirty="0" smtClean="0">
                <a:ln>
                  <a:noFill/>
                </a:ln>
                <a:solidFill>
                  <a:srgbClr val="002060"/>
                </a:solidFill>
                <a:effectLst/>
                <a:latin typeface="+mj-lt"/>
              </a:rPr>
              <a:t>TTPA </a:t>
            </a:r>
            <a:r>
              <a:rPr kumimoji="0" lang="es-ES_tradnl" sz="2400" b="0" i="0" u="none" strike="noStrike" cap="none" normalizeH="0" baseline="0" dirty="0" smtClean="0">
                <a:ln>
                  <a:noFill/>
                </a:ln>
                <a:solidFill>
                  <a:srgbClr val="002060"/>
                </a:solidFill>
                <a:effectLst/>
                <a:latin typeface="+mj-lt"/>
              </a:rPr>
              <a:t>es una prueba</a:t>
            </a:r>
            <a:r>
              <a:rPr kumimoji="0" lang="es-ES_tradnl" sz="2400" b="0" i="0" u="none" strike="noStrike" cap="none" normalizeH="0" dirty="0" smtClean="0">
                <a:ln>
                  <a:noFill/>
                </a:ln>
                <a:solidFill>
                  <a:srgbClr val="002060"/>
                </a:solidFill>
                <a:effectLst/>
                <a:latin typeface="+mj-lt"/>
              </a:rPr>
              <a:t> global y, por lo tanto, refleja el equilibrio </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dirty="0" smtClean="0">
                <a:ln>
                  <a:noFill/>
                </a:ln>
                <a:solidFill>
                  <a:srgbClr val="002060"/>
                </a:solidFill>
                <a:effectLst/>
                <a:latin typeface="+mj-lt"/>
              </a:rPr>
              <a:t>entre los </a:t>
            </a:r>
            <a:r>
              <a:rPr lang="es-ES_tradnl" dirty="0">
                <a:solidFill>
                  <a:srgbClr val="002060"/>
                </a:solidFill>
                <a:latin typeface="+mj-lt"/>
              </a:rPr>
              <a:t>d</a:t>
            </a:r>
            <a:r>
              <a:rPr lang="es-ES_tradnl" baseline="0" dirty="0" smtClean="0">
                <a:solidFill>
                  <a:srgbClr val="002060"/>
                </a:solidFill>
                <a:latin typeface="+mj-lt"/>
              </a:rPr>
              <a:t>istintos</a:t>
            </a:r>
            <a:r>
              <a:rPr lang="es-ES_tradnl" dirty="0" smtClean="0">
                <a:solidFill>
                  <a:srgbClr val="002060"/>
                </a:solidFill>
                <a:latin typeface="+mj-lt"/>
              </a:rPr>
              <a:t> factores de la v</a:t>
            </a:r>
            <a:r>
              <a:rPr lang="es-ES" dirty="0" smtClean="0">
                <a:solidFill>
                  <a:srgbClr val="002060"/>
                </a:solidFill>
                <a:latin typeface="+mj-lt"/>
              </a:rPr>
              <a:t>í</a:t>
            </a:r>
            <a:r>
              <a:rPr lang="es-ES_tradnl" dirty="0" smtClean="0">
                <a:solidFill>
                  <a:srgbClr val="002060"/>
                </a:solidFill>
                <a:latin typeface="+mj-lt"/>
              </a:rPr>
              <a:t>a </a:t>
            </a:r>
            <a:r>
              <a:rPr lang="es-ES_tradnl" dirty="0" err="1">
                <a:solidFill>
                  <a:srgbClr val="002060"/>
                </a:solidFill>
                <a:latin typeface="+mj-lt"/>
              </a:rPr>
              <a:t>i</a:t>
            </a:r>
            <a:r>
              <a:rPr lang="es-ES_tradnl" dirty="0" err="1" smtClean="0">
                <a:solidFill>
                  <a:srgbClr val="002060"/>
                </a:solidFill>
                <a:latin typeface="+mj-lt"/>
              </a:rPr>
              <a:t>ntr</a:t>
            </a:r>
            <a:r>
              <a:rPr lang="es-ES" dirty="0" smtClean="0">
                <a:solidFill>
                  <a:srgbClr val="002060"/>
                </a:solidFill>
                <a:latin typeface="+mj-lt"/>
              </a:rPr>
              <a:t>í</a:t>
            </a:r>
            <a:r>
              <a:rPr lang="es-ES_tradnl" dirty="0" err="1" smtClean="0">
                <a:solidFill>
                  <a:srgbClr val="002060"/>
                </a:solidFill>
                <a:latin typeface="+mj-lt"/>
              </a:rPr>
              <a:t>nseca</a:t>
            </a:r>
            <a:r>
              <a:rPr lang="es-ES_tradnl" dirty="0" smtClean="0">
                <a:solidFill>
                  <a:srgbClr val="002060"/>
                </a:solidFill>
                <a:latin typeface="+mj-lt"/>
              </a:rPr>
              <a:t>.</a:t>
            </a:r>
            <a:endParaRPr kumimoji="0" lang="es-ES_tradnl" sz="2400" b="0" i="0" u="none" strike="noStrike" cap="none" normalizeH="0" baseline="0" dirty="0">
              <a:ln>
                <a:noFill/>
              </a:ln>
              <a:solidFill>
                <a:srgbClr val="002060"/>
              </a:solidFill>
              <a:effectLst/>
              <a:latin typeface="+mj-lt"/>
            </a:endParaRPr>
          </a:p>
        </p:txBody>
      </p:sp>
      <p:sp>
        <p:nvSpPr>
          <p:cNvPr id="6" name="Rectángulo redondeado 5"/>
          <p:cNvSpPr/>
          <p:nvPr/>
        </p:nvSpPr>
        <p:spPr bwMode="auto">
          <a:xfrm>
            <a:off x="4608004" y="2987294"/>
            <a:ext cx="4428492" cy="1449818"/>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La deficiencia de un Factor a</a:t>
            </a: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islado</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 </a:t>
            </a:r>
            <a:r>
              <a:rPr kumimoji="0" lang="es-ES_tradnl" sz="2400" b="0" i="0" u="none" strike="noStrike" cap="none" normalizeH="0" baseline="0" dirty="0" err="1" smtClean="0">
                <a:ln>
                  <a:noFill/>
                </a:ln>
                <a:solidFill>
                  <a:srgbClr val="FFFF00"/>
                </a:solidFill>
                <a:effectLst/>
                <a:latin typeface="Times New Roman" charset="0"/>
                <a:ea typeface="Times New Roman" charset="0"/>
                <a:cs typeface="Times New Roman" charset="0"/>
              </a:rPr>
              <a:t>tendr</a:t>
            </a:r>
            <a:r>
              <a:rPr kumimoji="0" lang="es-ES" sz="2400" b="0" i="0" u="none" strike="noStrike" cap="none" normalizeH="0" baseline="0" dirty="0" smtClean="0">
                <a:ln>
                  <a:noFill/>
                </a:ln>
                <a:solidFill>
                  <a:srgbClr val="FFFF00"/>
                </a:solidFill>
                <a:effectLst/>
                <a:latin typeface="Times New Roman" charset="0"/>
                <a:ea typeface="Times New Roman" charset="0"/>
                <a:cs typeface="Times New Roman" charset="0"/>
              </a:rPr>
              <a:t>á menor repercusión que la</a:t>
            </a:r>
          </a:p>
          <a:p>
            <a:pPr marL="0" marR="0" indent="0" algn="l" defTabSz="914400" rtl="0" eaLnBrk="1" fontAlgn="base" latinLnBrk="0" hangingPunct="1">
              <a:lnSpc>
                <a:spcPct val="100000"/>
              </a:lnSpc>
              <a:spcBef>
                <a:spcPct val="0"/>
              </a:spcBef>
              <a:spcAft>
                <a:spcPct val="0"/>
              </a:spcAft>
              <a:buClrTx/>
              <a:buSzTx/>
              <a:buFontTx/>
              <a:buNone/>
              <a:tabLst/>
            </a:pPr>
            <a:r>
              <a:rPr lang="es-ES" dirty="0">
                <a:solidFill>
                  <a:srgbClr val="FFFF00"/>
                </a:solidFill>
              </a:rPr>
              <a:t>d</a:t>
            </a:r>
            <a:r>
              <a:rPr lang="es-ES" dirty="0" smtClean="0">
                <a:solidFill>
                  <a:srgbClr val="FFFF00"/>
                </a:solidFill>
              </a:rPr>
              <a:t>eficiencia de varios </a:t>
            </a:r>
            <a:r>
              <a:rPr lang="es-ES" u="sng" dirty="0" smtClean="0">
                <a:solidFill>
                  <a:srgbClr val="FFFF00"/>
                </a:solidFill>
              </a:rPr>
              <a:t>FACTORES</a:t>
            </a:r>
            <a:endParaRPr kumimoji="0" lang="es-ES" sz="2400" b="0" i="0" u="sng" strike="noStrike" cap="none" normalizeH="0" baseline="0" dirty="0" smtClean="0">
              <a:ln>
                <a:noFill/>
              </a:ln>
              <a:solidFill>
                <a:srgbClr val="FFFF0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00"/>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 </a:t>
            </a:r>
            <a:endParaRPr kumimoji="0" lang="es-ES_tradnl" sz="2400" b="0" i="0" u="none" strike="noStrike" cap="none" normalizeH="0" baseline="0" dirty="0">
              <a:ln>
                <a:noFill/>
              </a:ln>
              <a:solidFill>
                <a:srgbClr val="FFFF00"/>
              </a:solidFill>
              <a:effectLst/>
              <a:latin typeface="Times New Roman" charset="0"/>
              <a:ea typeface="Times New Roman" charset="0"/>
              <a:cs typeface="Times New Roman" charset="0"/>
            </a:endParaRPr>
          </a:p>
        </p:txBody>
      </p:sp>
      <p:sp>
        <p:nvSpPr>
          <p:cNvPr id="8" name="Rectángulo redondeado 7"/>
          <p:cNvSpPr/>
          <p:nvPr/>
        </p:nvSpPr>
        <p:spPr bwMode="auto">
          <a:xfrm>
            <a:off x="366096" y="104279"/>
            <a:ext cx="8424936" cy="1020465"/>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800" dirty="0" smtClean="0">
                <a:solidFill>
                  <a:srgbClr val="FFC000"/>
                </a:solidFill>
                <a:latin typeface="+mj-lt"/>
              </a:rPr>
              <a:t>TIEMPO TROMBOPLASTINA PARCIAL ACTIVADA </a:t>
            </a:r>
          </a:p>
          <a:p>
            <a:pPr marL="0" marR="0" indent="0" algn="ctr" defTabSz="914400" rtl="0" eaLnBrk="1" fontAlgn="base" latinLnBrk="0" hangingPunct="1">
              <a:lnSpc>
                <a:spcPct val="100000"/>
              </a:lnSpc>
              <a:spcBef>
                <a:spcPct val="0"/>
              </a:spcBef>
              <a:spcAft>
                <a:spcPct val="0"/>
              </a:spcAft>
              <a:buClrTx/>
              <a:buSzTx/>
              <a:buFontTx/>
              <a:buNone/>
              <a:tabLst/>
            </a:pPr>
            <a:r>
              <a:rPr lang="es-ES_tradnl" sz="3600" dirty="0" smtClean="0">
                <a:solidFill>
                  <a:srgbClr val="FFC000"/>
                </a:solidFill>
                <a:latin typeface="+mj-lt"/>
              </a:rPr>
              <a:t>TTPA </a:t>
            </a:r>
            <a:r>
              <a:rPr lang="mr-IN" sz="3600" dirty="0" smtClean="0">
                <a:solidFill>
                  <a:srgbClr val="FFC000"/>
                </a:solidFill>
                <a:latin typeface="+mj-lt"/>
              </a:rPr>
              <a:t>–</a:t>
            </a:r>
            <a:r>
              <a:rPr lang="es-ES_tradnl" sz="3600" dirty="0" smtClean="0">
                <a:solidFill>
                  <a:srgbClr val="FFC000"/>
                </a:solidFill>
                <a:latin typeface="+mj-lt"/>
              </a:rPr>
              <a:t> </a:t>
            </a:r>
            <a:r>
              <a:rPr lang="es-ES_tradnl" sz="3600" dirty="0" err="1" smtClean="0">
                <a:solidFill>
                  <a:srgbClr val="FFC000"/>
                </a:solidFill>
                <a:latin typeface="+mj-lt"/>
              </a:rPr>
              <a:t>aPTT</a:t>
            </a:r>
            <a:r>
              <a:rPr lang="es-ES_tradnl" sz="3600" dirty="0" smtClean="0">
                <a:solidFill>
                  <a:srgbClr val="FFC000"/>
                </a:solidFill>
                <a:latin typeface="+mj-lt"/>
              </a:rPr>
              <a:t> - KPTT</a:t>
            </a:r>
            <a:endParaRPr kumimoji="0" lang="es-ES_tradnl" sz="3600" b="0" i="0" u="none" strike="noStrike" cap="none" normalizeH="0" baseline="0" dirty="0">
              <a:ln>
                <a:noFill/>
              </a:ln>
              <a:solidFill>
                <a:srgbClr val="FFC000"/>
              </a:solidFill>
              <a:effectLst/>
              <a:latin typeface="+mj-lt"/>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96" y="2492896"/>
            <a:ext cx="3958704" cy="2921308"/>
          </a:xfrm>
          <a:prstGeom prst="roundRect">
            <a:avLst>
              <a:gd name="adj" fmla="val 8594"/>
            </a:avLst>
          </a:prstGeom>
          <a:solidFill>
            <a:srgbClr val="FFFFFF">
              <a:shade val="85000"/>
            </a:srgbClr>
          </a:solidFill>
          <a:ln w="47625">
            <a:solidFill>
              <a:srgbClr val="002060"/>
            </a:solidFill>
          </a:ln>
          <a:effectLst>
            <a:reflection blurRad="12700" endPos="0" dist="5000" dir="5400000" sy="-100000" algn="bl" rotWithShape="0"/>
          </a:effectLst>
        </p:spPr>
      </p:pic>
      <p:sp>
        <p:nvSpPr>
          <p:cNvPr id="7" name="Rectángulo 6"/>
          <p:cNvSpPr/>
          <p:nvPr/>
        </p:nvSpPr>
        <p:spPr bwMode="auto">
          <a:xfrm>
            <a:off x="235095" y="2848107"/>
            <a:ext cx="8784976" cy="1728192"/>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mj-lt"/>
                <a:ea typeface="Times New Roman" charset="0"/>
                <a:cs typeface="Times New Roman" charset="0"/>
              </a:rPr>
              <a:t>SI </a:t>
            </a:r>
            <a:r>
              <a:rPr kumimoji="0" lang="es-ES_tradnl" sz="3200" b="0" i="0" u="none" strike="noStrike" cap="none" normalizeH="0" baseline="0" dirty="0" smtClean="0">
                <a:ln>
                  <a:noFill/>
                </a:ln>
                <a:solidFill>
                  <a:srgbClr val="002060"/>
                </a:solidFill>
                <a:effectLst/>
                <a:latin typeface="+mj-lt"/>
                <a:ea typeface="Times New Roman" charset="0"/>
                <a:cs typeface="Times New Roman" charset="0"/>
              </a:rPr>
              <a:t>HAY CLINICA SUGESTIVA,</a:t>
            </a:r>
            <a:r>
              <a:rPr kumimoji="0" lang="es-ES_tradnl" sz="3200" b="0" i="0" u="none" strike="noStrike" cap="none" normalizeH="0" dirty="0" smtClean="0">
                <a:ln>
                  <a:noFill/>
                </a:ln>
                <a:solidFill>
                  <a:srgbClr val="002060"/>
                </a:solidFill>
                <a:effectLst/>
                <a:latin typeface="+mj-lt"/>
                <a:ea typeface="Times New Roman" charset="0"/>
                <a:cs typeface="Times New Roman" charset="0"/>
              </a:rPr>
              <a:t> IGUALMENTE</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dirty="0" smtClean="0">
                <a:ln>
                  <a:noFill/>
                </a:ln>
                <a:solidFill>
                  <a:srgbClr val="002060"/>
                </a:solidFill>
                <a:effectLst/>
                <a:latin typeface="+mj-lt"/>
                <a:ea typeface="Times New Roman" charset="0"/>
                <a:cs typeface="Times New Roman" charset="0"/>
              </a:rPr>
              <a:t> PEDIR DOSAJE DE FACTORES POR MAS</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dirty="0" smtClean="0">
                <a:ln>
                  <a:noFill/>
                </a:ln>
                <a:solidFill>
                  <a:srgbClr val="002060"/>
                </a:solidFill>
                <a:effectLst/>
                <a:latin typeface="+mj-lt"/>
                <a:ea typeface="Times New Roman" charset="0"/>
                <a:cs typeface="Times New Roman" charset="0"/>
              </a:rPr>
              <a:t> QUE LOS TIEMPOS SEAN NORMALES</a:t>
            </a:r>
            <a:endParaRPr kumimoji="0" lang="es-ES_tradnl" sz="3200" b="0" i="0" u="none" strike="noStrike" cap="none" normalizeH="0" baseline="0" dirty="0">
              <a:ln>
                <a:noFill/>
              </a:ln>
              <a:solidFill>
                <a:srgbClr val="002060"/>
              </a:solidFill>
              <a:effectLst/>
              <a:latin typeface="+mj-lt"/>
              <a:ea typeface="Times New Roman" charset="0"/>
              <a:cs typeface="Times New Roman" charset="0"/>
            </a:endParaRPr>
          </a:p>
        </p:txBody>
      </p:sp>
    </p:spTree>
    <p:extLst>
      <p:ext uri="{BB962C8B-B14F-4D97-AF65-F5344CB8AC3E}">
        <p14:creationId xmlns:p14="http://schemas.microsoft.com/office/powerpoint/2010/main" val="18758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763688" y="155207"/>
            <a:ext cx="5760640" cy="792088"/>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dirty="0" err="1" smtClean="0">
                <a:solidFill>
                  <a:srgbClr val="FFC000"/>
                </a:solidFill>
                <a:latin typeface="+mj-lt"/>
              </a:rPr>
              <a:t>aPTT</a:t>
            </a:r>
            <a:r>
              <a:rPr lang="es-ES_tradnl" sz="4000" dirty="0" smtClean="0">
                <a:solidFill>
                  <a:srgbClr val="FFC000"/>
                </a:solidFill>
                <a:latin typeface="+mj-lt"/>
              </a:rPr>
              <a:t> PROLONGADO</a:t>
            </a: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0" i="0" u="none" strike="noStrike" cap="none" normalizeH="0" baseline="0" dirty="0">
              <a:ln>
                <a:noFill/>
              </a:ln>
              <a:solidFill>
                <a:srgbClr val="FFC000"/>
              </a:solidFill>
              <a:effectLst/>
              <a:latin typeface="+mj-lt"/>
            </a:endParaRPr>
          </a:p>
        </p:txBody>
      </p:sp>
      <p:sp>
        <p:nvSpPr>
          <p:cNvPr id="3" name="Elipse 2"/>
          <p:cNvSpPr/>
          <p:nvPr/>
        </p:nvSpPr>
        <p:spPr bwMode="auto">
          <a:xfrm>
            <a:off x="2159456" y="2519507"/>
            <a:ext cx="4176464" cy="2880320"/>
          </a:xfrm>
          <a:prstGeom prst="ellipse">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1" i="0" u="sng" strike="noStrike" cap="none" normalizeH="0" baseline="0" dirty="0" err="1" smtClean="0">
                <a:ln>
                  <a:noFill/>
                </a:ln>
                <a:solidFill>
                  <a:srgbClr val="FFFF00"/>
                </a:solidFill>
                <a:effectLst/>
              </a:rPr>
              <a:t>Deficit</a:t>
            </a:r>
            <a:r>
              <a:rPr kumimoji="0" lang="es-ES_tradnl" sz="3200" b="1" i="0" u="sng" strike="noStrike" cap="none" normalizeH="0" baseline="0" dirty="0" smtClean="0">
                <a:ln>
                  <a:noFill/>
                </a:ln>
                <a:solidFill>
                  <a:srgbClr val="FFFF00"/>
                </a:solidFill>
                <a:effectLst/>
              </a:rPr>
              <a:t> aislados</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t>(</a:t>
            </a:r>
            <a:r>
              <a:rPr lang="es-ES_tradnl" dirty="0" err="1" smtClean="0"/>
              <a:t>congenitas</a:t>
            </a:r>
            <a:r>
              <a:rPr lang="es-ES_tradnl" dirty="0" smtClean="0"/>
              <a:t> o adquiridas)</a:t>
            </a:r>
            <a:endParaRPr kumimoji="0" lang="es-ES_tradnl"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smtClean="0"/>
              <a:t>FVIII, FIX, FXI</a:t>
            </a:r>
          </a:p>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a:t>X</a:t>
            </a:r>
            <a:r>
              <a:rPr kumimoji="0" lang="es-ES_tradnl" sz="3200" b="0" i="0" u="none" strike="noStrike" cap="none" normalizeH="0" baseline="0" dirty="0" smtClean="0">
                <a:ln>
                  <a:noFill/>
                </a:ln>
                <a:solidFill>
                  <a:schemeClr val="tx1"/>
                </a:solidFill>
                <a:effectLst/>
              </a:rPr>
              <a:t>II,  PK o Q</a:t>
            </a:r>
            <a:r>
              <a:rPr kumimoji="0" lang="es-ES_tradnl" sz="3200" b="0" i="0" u="none" strike="noStrike" cap="none" normalizeH="0" dirty="0" smtClean="0">
                <a:ln>
                  <a:noFill/>
                </a:ln>
                <a:solidFill>
                  <a:schemeClr val="tx1"/>
                </a:solidFill>
                <a:effectLst/>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2800" dirty="0" smtClean="0">
                <a:solidFill>
                  <a:srgbClr val="FFC000"/>
                </a:solidFill>
              </a:rPr>
              <a:t>X-V-II</a:t>
            </a:r>
            <a:endParaRPr kumimoji="0" lang="es-ES_tradnl" sz="2800" b="0" i="0" u="none" strike="noStrike" cap="none" normalizeH="0" baseline="0" dirty="0">
              <a:ln>
                <a:noFill/>
              </a:ln>
              <a:solidFill>
                <a:srgbClr val="FFC000"/>
              </a:solidFill>
              <a:effectLst/>
            </a:endParaRPr>
          </a:p>
        </p:txBody>
      </p:sp>
      <p:sp>
        <p:nvSpPr>
          <p:cNvPr id="4" name="Elipse 3"/>
          <p:cNvSpPr/>
          <p:nvPr/>
        </p:nvSpPr>
        <p:spPr bwMode="auto">
          <a:xfrm>
            <a:off x="467544" y="1412776"/>
            <a:ext cx="2160240" cy="1584176"/>
          </a:xfrm>
          <a:prstGeom prst="ellipse">
            <a:avLst/>
          </a:prstGeom>
          <a:solidFill>
            <a:schemeClr val="bg1">
              <a:lumMod val="60000"/>
              <a:lumOff val="40000"/>
            </a:schemeClr>
          </a:solid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smtClean="0">
                <a:solidFill>
                  <a:schemeClr val="tx2">
                    <a:lumMod val="75000"/>
                  </a:schemeClr>
                </a:solidFill>
              </a:rPr>
              <a:t>D</a:t>
            </a:r>
            <a:r>
              <a:rPr lang="es-ES" sz="3200" dirty="0" smtClean="0">
                <a:solidFill>
                  <a:schemeClr val="tx2">
                    <a:lumMod val="75000"/>
                  </a:schemeClr>
                </a:solidFill>
              </a:rPr>
              <a:t>é</a:t>
            </a:r>
            <a:r>
              <a:rPr lang="es-ES_tradnl" sz="3200" dirty="0" err="1" smtClean="0">
                <a:solidFill>
                  <a:schemeClr val="tx2">
                    <a:lumMod val="75000"/>
                  </a:schemeClr>
                </a:solidFill>
              </a:rPr>
              <a:t>ficit</a:t>
            </a:r>
            <a:r>
              <a:rPr lang="es-ES_tradnl" sz="3200" dirty="0" smtClean="0">
                <a:solidFill>
                  <a:schemeClr val="tx2">
                    <a:lumMod val="75000"/>
                  </a:schemeClr>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3200" dirty="0">
                <a:solidFill>
                  <a:schemeClr val="tx2">
                    <a:lumMod val="75000"/>
                  </a:schemeClr>
                </a:solidFill>
              </a:rPr>
              <a:t>d</a:t>
            </a:r>
            <a:r>
              <a:rPr kumimoji="0" lang="es-ES_tradnl" sz="3200" b="0" i="0" u="none" strike="noStrike" cap="none" normalizeH="0" baseline="0" dirty="0" smtClean="0">
                <a:ln>
                  <a:noFill/>
                </a:ln>
                <a:solidFill>
                  <a:schemeClr val="tx2">
                    <a:lumMod val="75000"/>
                  </a:schemeClr>
                </a:solidFill>
                <a:effectLst/>
              </a:rPr>
              <a:t>e</a:t>
            </a:r>
            <a:r>
              <a:rPr kumimoji="0" lang="es-ES_tradnl" sz="3200" b="0" i="0" u="none" strike="noStrike" cap="none" normalizeH="0" dirty="0" smtClean="0">
                <a:ln>
                  <a:noFill/>
                </a:ln>
                <a:solidFill>
                  <a:schemeClr val="tx2">
                    <a:lumMod val="75000"/>
                  </a:schemeClr>
                </a:solidFill>
                <a:effectLst/>
              </a:rPr>
              <a:t>  </a:t>
            </a:r>
            <a:r>
              <a:rPr kumimoji="0" lang="es-ES_tradnl" sz="3200" b="0" i="0" u="none" strike="noStrike" cap="none" normalizeH="0" dirty="0" err="1" smtClean="0">
                <a:ln>
                  <a:noFill/>
                </a:ln>
                <a:solidFill>
                  <a:schemeClr val="tx2">
                    <a:lumMod val="75000"/>
                  </a:schemeClr>
                </a:solidFill>
                <a:effectLst/>
              </a:rPr>
              <a:t>vit</a:t>
            </a:r>
            <a:r>
              <a:rPr kumimoji="0" lang="es-ES_tradnl" sz="3200" b="0" i="0" u="none" strike="noStrike" cap="none" normalizeH="0" dirty="0" smtClean="0">
                <a:ln>
                  <a:noFill/>
                </a:ln>
                <a:solidFill>
                  <a:schemeClr val="tx2">
                    <a:lumMod val="75000"/>
                  </a:schemeClr>
                </a:solidFill>
                <a:effectLst/>
              </a:rPr>
              <a:t>. K</a:t>
            </a:r>
            <a:endParaRPr kumimoji="0" lang="es-ES_tradnl" sz="3200" b="0" i="0" u="none" strike="noStrike" cap="none" normalizeH="0" baseline="0" dirty="0">
              <a:ln>
                <a:noFill/>
              </a:ln>
              <a:solidFill>
                <a:schemeClr val="tx2">
                  <a:lumMod val="75000"/>
                </a:schemeClr>
              </a:solidFill>
              <a:effectLst/>
            </a:endParaRPr>
          </a:p>
        </p:txBody>
      </p:sp>
      <p:sp>
        <p:nvSpPr>
          <p:cNvPr id="5" name="Elipse 4"/>
          <p:cNvSpPr/>
          <p:nvPr/>
        </p:nvSpPr>
        <p:spPr bwMode="auto">
          <a:xfrm>
            <a:off x="6372200" y="1257115"/>
            <a:ext cx="2664296" cy="1008112"/>
          </a:xfrm>
          <a:prstGeom prst="ellipse">
            <a:avLst/>
          </a:prstGeom>
          <a:solidFill>
            <a:schemeClr val="accent2">
              <a:lumMod val="75000"/>
            </a:schemeClr>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chemeClr val="tx2">
                    <a:lumMod val="75000"/>
                  </a:schemeClr>
                </a:solidFill>
              </a:rPr>
              <a:t>HEPATOPATIAS</a:t>
            </a:r>
            <a:endParaRPr kumimoji="0" lang="es-ES_tradnl" sz="2400" b="0" i="0" u="none" strike="noStrike" cap="none" normalizeH="0" baseline="0">
              <a:ln>
                <a:noFill/>
              </a:ln>
              <a:solidFill>
                <a:schemeClr val="tx2">
                  <a:lumMod val="75000"/>
                </a:schemeClr>
              </a:solidFill>
              <a:effectLst/>
            </a:endParaRPr>
          </a:p>
        </p:txBody>
      </p:sp>
      <p:sp>
        <p:nvSpPr>
          <p:cNvPr id="6" name="Elipse 5"/>
          <p:cNvSpPr/>
          <p:nvPr/>
        </p:nvSpPr>
        <p:spPr bwMode="auto">
          <a:xfrm>
            <a:off x="223471" y="5321548"/>
            <a:ext cx="3744416" cy="1491828"/>
          </a:xfrm>
          <a:prstGeom prst="ellipse">
            <a:avLst/>
          </a:prstGeom>
          <a:solidFill>
            <a:srgbClr val="C00000"/>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70C0"/>
                </a:solidFill>
              </a:rPr>
              <a:t>ANTICOAGULACION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70C0"/>
                </a:solidFill>
              </a:rPr>
              <a:t>ORAL </a:t>
            </a:r>
            <a:r>
              <a:rPr lang="mr-IN" dirty="0" smtClean="0">
                <a:solidFill>
                  <a:srgbClr val="0070C0"/>
                </a:solidFill>
              </a:rPr>
              <a:t>–</a:t>
            </a:r>
            <a:r>
              <a:rPr lang="es-ES_tradnl" dirty="0" smtClean="0">
                <a:solidFill>
                  <a:srgbClr val="0070C0"/>
                </a:solidFill>
              </a:rPr>
              <a:t> HEPARINA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70C0"/>
                </a:solidFill>
              </a:rPr>
              <a:t>(No Fraccionada)</a:t>
            </a:r>
            <a:endParaRPr kumimoji="0" lang="es-ES_tradnl" sz="2400" b="0" i="0" u="none" strike="noStrike" cap="none" normalizeH="0" baseline="0" dirty="0">
              <a:ln>
                <a:noFill/>
              </a:ln>
              <a:solidFill>
                <a:srgbClr val="0070C0"/>
              </a:solidFill>
              <a:effectLst/>
            </a:endParaRPr>
          </a:p>
        </p:txBody>
      </p:sp>
      <p:sp>
        <p:nvSpPr>
          <p:cNvPr id="7" name="Elipse 6"/>
          <p:cNvSpPr/>
          <p:nvPr/>
        </p:nvSpPr>
        <p:spPr bwMode="auto">
          <a:xfrm>
            <a:off x="129993" y="3655194"/>
            <a:ext cx="1993736" cy="1008112"/>
          </a:xfrm>
          <a:prstGeom prst="ellipse">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CID</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err="1" smtClean="0">
                <a:ln>
                  <a:noFill/>
                </a:ln>
                <a:solidFill>
                  <a:srgbClr val="002060"/>
                </a:solidFill>
                <a:effectLst/>
              </a:rPr>
              <a:t>Politransfusi</a:t>
            </a:r>
            <a:r>
              <a:rPr kumimoji="0" lang="es-ES" sz="2000" b="0" i="0" u="none" strike="noStrike" cap="none" normalizeH="0" baseline="0" dirty="0" err="1" smtClean="0">
                <a:ln>
                  <a:noFill/>
                </a:ln>
                <a:solidFill>
                  <a:srgbClr val="002060"/>
                </a:solidFill>
                <a:effectLst/>
              </a:rPr>
              <a:t>ó</a:t>
            </a:r>
            <a:r>
              <a:rPr kumimoji="0" lang="es-ES_tradnl" sz="2000" b="0" i="0" u="none" strike="noStrike" cap="none" normalizeH="0" baseline="0" dirty="0" smtClean="0">
                <a:ln>
                  <a:noFill/>
                </a:ln>
                <a:solidFill>
                  <a:srgbClr val="002060"/>
                </a:solidFill>
                <a:effectLst/>
              </a:rPr>
              <a:t>n</a:t>
            </a:r>
            <a:endParaRPr kumimoji="0" lang="es-ES_tradnl" sz="2000" b="0" i="0" u="none" strike="noStrike" cap="none" normalizeH="0" baseline="0" dirty="0">
              <a:ln>
                <a:noFill/>
              </a:ln>
              <a:solidFill>
                <a:srgbClr val="002060"/>
              </a:solidFill>
              <a:effectLst/>
            </a:endParaRPr>
          </a:p>
        </p:txBody>
      </p:sp>
      <p:sp>
        <p:nvSpPr>
          <p:cNvPr id="8" name="Elipse 7"/>
          <p:cNvSpPr/>
          <p:nvPr/>
        </p:nvSpPr>
        <p:spPr bwMode="auto">
          <a:xfrm>
            <a:off x="3032787" y="1265349"/>
            <a:ext cx="2610207" cy="936104"/>
          </a:xfrm>
          <a:prstGeom prst="ellipse">
            <a:avLst/>
          </a:prstGeom>
          <a:solidFill>
            <a:srgbClr val="FF0000"/>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INHIBIDORES</a:t>
            </a:r>
          </a:p>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err="1" smtClean="0">
                <a:solidFill>
                  <a:srgbClr val="002060"/>
                </a:solidFill>
              </a:rPr>
              <a:t>Especificos</a:t>
            </a:r>
            <a:r>
              <a:rPr lang="es-ES_tradnl" sz="1400" dirty="0" smtClean="0">
                <a:solidFill>
                  <a:srgbClr val="002060"/>
                </a:solidFill>
              </a:rPr>
              <a:t> (VIII) y</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2060"/>
                </a:solidFill>
                <a:effectLst/>
              </a:rPr>
              <a:t>Interferencia</a:t>
            </a:r>
            <a:r>
              <a:rPr kumimoji="0" lang="es-ES_tradnl" sz="1400" b="0" i="0" u="none" strike="noStrike" cap="none" normalizeH="0" dirty="0" smtClean="0">
                <a:ln>
                  <a:noFill/>
                </a:ln>
                <a:solidFill>
                  <a:srgbClr val="002060"/>
                </a:solidFill>
                <a:effectLst/>
              </a:rPr>
              <a:t> (IL)</a:t>
            </a:r>
            <a:endParaRPr kumimoji="0" lang="es-ES_tradnl" sz="1400" b="0" i="0" u="none" strike="noStrike" cap="none" normalizeH="0" baseline="0" dirty="0">
              <a:ln>
                <a:noFill/>
              </a:ln>
              <a:solidFill>
                <a:srgbClr val="002060"/>
              </a:solidFill>
              <a:effectLst/>
            </a:endParaRPr>
          </a:p>
        </p:txBody>
      </p:sp>
      <p:sp>
        <p:nvSpPr>
          <p:cNvPr id="9" name="Elipse 8"/>
          <p:cNvSpPr/>
          <p:nvPr/>
        </p:nvSpPr>
        <p:spPr bwMode="auto">
          <a:xfrm>
            <a:off x="5670039" y="5155664"/>
            <a:ext cx="3096344" cy="1535564"/>
          </a:xfrm>
          <a:prstGeom prst="ellipse">
            <a:avLst/>
          </a:prstGeom>
          <a:solidFill>
            <a:srgbClr val="73F43F"/>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err="1" smtClean="0">
                <a:solidFill>
                  <a:srgbClr val="002060"/>
                </a:solidFill>
              </a:rPr>
              <a:t>Hipofibrinogenemia</a:t>
            </a:r>
            <a:endParaRPr lang="es-ES_tradnl" dirty="0" smtClean="0">
              <a:solidFill>
                <a:srgbClr val="00206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solidFill>
                  <a:srgbClr val="002060"/>
                </a:solidFill>
              </a:rPr>
              <a:t>(menor 80mrg./dl.)</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err="1" smtClean="0">
                <a:ln>
                  <a:noFill/>
                </a:ln>
                <a:solidFill>
                  <a:srgbClr val="002060"/>
                </a:solidFill>
                <a:effectLst/>
              </a:rPr>
              <a:t>Disfibrinogenemia</a:t>
            </a:r>
            <a:endParaRPr kumimoji="0" lang="es-ES_tradnl" sz="2400" b="0" i="0" u="none" strike="noStrike" cap="none" normalizeH="0" baseline="0" dirty="0">
              <a:ln>
                <a:noFill/>
              </a:ln>
              <a:solidFill>
                <a:srgbClr val="002060"/>
              </a:solidFill>
              <a:effectLst/>
            </a:endParaRPr>
          </a:p>
        </p:txBody>
      </p:sp>
      <p:sp>
        <p:nvSpPr>
          <p:cNvPr id="10" name="Elipse 9"/>
          <p:cNvSpPr/>
          <p:nvPr/>
        </p:nvSpPr>
        <p:spPr bwMode="auto">
          <a:xfrm>
            <a:off x="6263680" y="2514066"/>
            <a:ext cx="2880320" cy="1995053"/>
          </a:xfrm>
          <a:prstGeom prst="ellipse">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600" b="1" u="sng" dirty="0" smtClean="0">
                <a:solidFill>
                  <a:srgbClr val="FFC000"/>
                </a:solidFill>
              </a:rPr>
              <a:t>ACO anti </a:t>
            </a:r>
            <a:r>
              <a:rPr lang="es-ES_tradnl" sz="1600" b="1" u="sng" dirty="0" err="1" smtClean="0">
                <a:solidFill>
                  <a:srgbClr val="FFC000"/>
                </a:solidFill>
              </a:rPr>
              <a:t>Xa</a:t>
            </a:r>
            <a:r>
              <a:rPr lang="es-ES_tradnl" sz="1600" b="1" u="sng" dirty="0" smtClean="0">
                <a:solidFill>
                  <a:srgbClr val="FFC000"/>
                </a:solidFill>
              </a:rPr>
              <a:t> DIRECTOS</a:t>
            </a:r>
          </a:p>
          <a:p>
            <a:pPr marL="0" marR="0" indent="0" algn="ctr" defTabSz="914400" rtl="0" eaLnBrk="1" fontAlgn="base" latinLnBrk="0" hangingPunct="1">
              <a:lnSpc>
                <a:spcPct val="100000"/>
              </a:lnSpc>
              <a:spcBef>
                <a:spcPct val="0"/>
              </a:spcBef>
              <a:spcAft>
                <a:spcPct val="0"/>
              </a:spcAft>
              <a:buClrTx/>
              <a:buSzTx/>
              <a:buFontTx/>
              <a:buNone/>
              <a:tabLst/>
            </a:pPr>
            <a:r>
              <a:rPr lang="es-ES_tradnl" sz="1400" b="1" u="sng" dirty="0" smtClean="0">
                <a:solidFill>
                  <a:srgbClr val="FFC000"/>
                </a:solidFill>
              </a:rPr>
              <a:t>(poco)</a:t>
            </a:r>
          </a:p>
          <a:p>
            <a:pPr marL="0" marR="0" indent="0" algn="ctr" defTabSz="914400" rtl="0" eaLnBrk="1" fontAlgn="base" latinLnBrk="0" hangingPunct="1">
              <a:lnSpc>
                <a:spcPct val="100000"/>
              </a:lnSpc>
              <a:spcBef>
                <a:spcPct val="0"/>
              </a:spcBef>
              <a:spcAft>
                <a:spcPct val="0"/>
              </a:spcAft>
              <a:buClrTx/>
              <a:buSzTx/>
              <a:buFontTx/>
              <a:buNone/>
              <a:tabLst/>
            </a:pPr>
            <a:r>
              <a:rPr lang="es-ES_tradnl" sz="1600" dirty="0" err="1" smtClean="0">
                <a:solidFill>
                  <a:srgbClr val="FFC000"/>
                </a:solidFill>
              </a:rPr>
              <a:t>Ribaroxaban</a:t>
            </a:r>
            <a:r>
              <a:rPr lang="es-ES_tradnl" sz="1600" dirty="0" smtClean="0">
                <a:solidFill>
                  <a:srgbClr val="FFC000"/>
                </a:solidFill>
              </a:rPr>
              <a:t> </a:t>
            </a:r>
            <a:r>
              <a:rPr lang="mr-IN" sz="1600" dirty="0" smtClean="0">
                <a:solidFill>
                  <a:srgbClr val="FFC000"/>
                </a:solidFill>
              </a:rPr>
              <a:t>–</a:t>
            </a:r>
            <a:r>
              <a:rPr lang="es-ES_tradnl" sz="1600" dirty="0" smtClean="0">
                <a:solidFill>
                  <a:srgbClr val="FFC000"/>
                </a:solidFill>
              </a:rPr>
              <a:t> </a:t>
            </a:r>
            <a:r>
              <a:rPr lang="es-ES_tradnl" sz="1600" dirty="0" err="1" smtClean="0">
                <a:solidFill>
                  <a:srgbClr val="FFC000"/>
                </a:solidFill>
              </a:rPr>
              <a:t>Apixaban</a:t>
            </a:r>
            <a:endParaRPr lang="es-ES_tradnl" sz="1600" dirty="0" smtClean="0">
              <a:solidFill>
                <a:srgbClr val="FFC00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b="1" i="1" u="sng" dirty="0" smtClean="0">
                <a:solidFill>
                  <a:srgbClr val="FFFF00"/>
                </a:solidFill>
              </a:rPr>
              <a:t>ACO anti </a:t>
            </a:r>
            <a:r>
              <a:rPr lang="es-ES_tradnl" b="1" i="1" u="sng" dirty="0" err="1" smtClean="0">
                <a:solidFill>
                  <a:srgbClr val="FFFF00"/>
                </a:solidFill>
              </a:rPr>
              <a:t>IIa</a:t>
            </a:r>
            <a:endParaRPr lang="es-ES_tradnl" b="1" i="1" u="sng" dirty="0" smtClean="0">
              <a:solidFill>
                <a:srgbClr val="FFFF00"/>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600" i="0" strike="noStrike" cap="none" normalizeH="0" baseline="0" dirty="0" err="1" smtClean="0">
                <a:ln>
                  <a:noFill/>
                </a:ln>
                <a:solidFill>
                  <a:srgbClr val="FFFF00"/>
                </a:solidFill>
                <a:effectLst/>
              </a:rPr>
              <a:t>Dabigatran</a:t>
            </a:r>
            <a:endParaRPr kumimoji="0" lang="es-ES_tradnl" sz="1600" i="0" strike="noStrike" cap="none" normalizeH="0" baseline="0" dirty="0" smtClean="0">
              <a:ln>
                <a:noFill/>
              </a:ln>
              <a:solidFill>
                <a:srgbClr val="FFFF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1600" dirty="0" smtClean="0">
                <a:solidFill>
                  <a:srgbClr val="FFFF00"/>
                </a:solidFill>
              </a:rPr>
              <a:t>(mas)</a:t>
            </a:r>
            <a:endParaRPr kumimoji="0" lang="es-ES_tradnl" sz="1600" i="0" strike="noStrike" cap="none" normalizeH="0" baseline="0" dirty="0">
              <a:ln>
                <a:noFill/>
              </a:ln>
              <a:solidFill>
                <a:srgbClr val="FFFF00"/>
              </a:solidFill>
              <a:effectLst/>
            </a:endParaRPr>
          </a:p>
        </p:txBody>
      </p:sp>
    </p:spTree>
    <p:extLst>
      <p:ext uri="{BB962C8B-B14F-4D97-AF65-F5344CB8AC3E}">
        <p14:creationId xmlns:p14="http://schemas.microsoft.com/office/powerpoint/2010/main" val="1645571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p:cNvSpPr/>
          <p:nvPr/>
        </p:nvSpPr>
        <p:spPr bwMode="auto">
          <a:xfrm rot="7706887">
            <a:off x="1217443" y="1794547"/>
            <a:ext cx="1900937" cy="3811799"/>
          </a:xfrm>
          <a:prstGeom prst="up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Flecha arriba 2"/>
          <p:cNvSpPr/>
          <p:nvPr/>
        </p:nvSpPr>
        <p:spPr bwMode="auto">
          <a:xfrm rot="13432565">
            <a:off x="5627496" y="2078772"/>
            <a:ext cx="1116099" cy="219885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 name="Flecha arriba 3"/>
          <p:cNvSpPr/>
          <p:nvPr/>
        </p:nvSpPr>
        <p:spPr bwMode="auto">
          <a:xfrm rot="5400000">
            <a:off x="4869382" y="4251750"/>
            <a:ext cx="551438" cy="2679444"/>
          </a:xfrm>
          <a:prstGeom prst="up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rriba 4"/>
          <p:cNvSpPr/>
          <p:nvPr/>
        </p:nvSpPr>
        <p:spPr bwMode="auto">
          <a:xfrm rot="10800000">
            <a:off x="4103298" y="4138956"/>
            <a:ext cx="877183" cy="1256285"/>
          </a:xfrm>
          <a:prstGeom prst="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abajo 5"/>
          <p:cNvSpPr/>
          <p:nvPr/>
        </p:nvSpPr>
        <p:spPr bwMode="auto">
          <a:xfrm>
            <a:off x="7407536" y="5828685"/>
            <a:ext cx="307983" cy="61652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606169" y="2636836"/>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FF0000"/>
                </a:solidFill>
              </a:rPr>
              <a:t>PK</a:t>
            </a:r>
            <a:endParaRPr kumimoji="0" lang="es-ES_tradnl" sz="1400" b="0" i="0" u="none" strike="noStrike" cap="none" normalizeH="0" baseline="0" dirty="0">
              <a:ln>
                <a:noFill/>
              </a:ln>
              <a:solidFill>
                <a:srgbClr val="FF0000"/>
              </a:solidFill>
              <a:effectLst/>
            </a:endParaRPr>
          </a:p>
        </p:txBody>
      </p:sp>
      <p:sp>
        <p:nvSpPr>
          <p:cNvPr id="8" name="Rectángulo 7"/>
          <p:cNvSpPr/>
          <p:nvPr/>
        </p:nvSpPr>
        <p:spPr bwMode="auto">
          <a:xfrm>
            <a:off x="1300543" y="2672866"/>
            <a:ext cx="29222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smtClean="0">
                <a:solidFill>
                  <a:srgbClr val="FF0000"/>
                </a:solidFill>
              </a:rPr>
              <a:t>K</a:t>
            </a:r>
            <a:endParaRPr kumimoji="0" lang="es-ES_tradnl" sz="1400" b="0" i="0" u="none" strike="noStrike" cap="none" normalizeH="0" baseline="0">
              <a:ln>
                <a:noFill/>
              </a:ln>
              <a:solidFill>
                <a:srgbClr val="FF0000"/>
              </a:solidFill>
              <a:effectLst/>
            </a:endParaRPr>
          </a:p>
        </p:txBody>
      </p:sp>
      <p:sp>
        <p:nvSpPr>
          <p:cNvPr id="9" name="Rectángulo 8"/>
          <p:cNvSpPr/>
          <p:nvPr/>
        </p:nvSpPr>
        <p:spPr bwMode="auto">
          <a:xfrm>
            <a:off x="827820" y="2481041"/>
            <a:ext cx="774368"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050" dirty="0" smtClean="0">
                <a:solidFill>
                  <a:srgbClr val="FF0000"/>
                </a:solidFill>
              </a:rPr>
              <a:t>QAPM</a:t>
            </a:r>
            <a:endParaRPr kumimoji="0" lang="es-ES_tradnl" sz="1050" b="0" i="0" u="none" strike="noStrike" cap="none" normalizeH="0" baseline="0" dirty="0">
              <a:ln>
                <a:noFill/>
              </a:ln>
              <a:solidFill>
                <a:srgbClr val="FF0000"/>
              </a:solidFill>
              <a:effectLst/>
            </a:endParaRPr>
          </a:p>
        </p:txBody>
      </p:sp>
      <p:sp>
        <p:nvSpPr>
          <p:cNvPr id="10" name="Rectángulo 9"/>
          <p:cNvSpPr/>
          <p:nvPr/>
        </p:nvSpPr>
        <p:spPr bwMode="auto">
          <a:xfrm>
            <a:off x="1562971" y="3019350"/>
            <a:ext cx="519701"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0070C0"/>
                </a:solidFill>
              </a:rPr>
              <a:t>XIIa</a:t>
            </a:r>
            <a:endParaRPr kumimoji="0" lang="es-ES_tradnl" sz="2000" b="0" i="0" u="none" strike="noStrike" cap="none" normalizeH="0" baseline="0" dirty="0">
              <a:ln>
                <a:noFill/>
              </a:ln>
              <a:solidFill>
                <a:srgbClr val="0070C0"/>
              </a:solidFill>
              <a:effectLst/>
            </a:endParaRPr>
          </a:p>
        </p:txBody>
      </p:sp>
      <p:sp>
        <p:nvSpPr>
          <p:cNvPr id="11" name="Rectángulo 10"/>
          <p:cNvSpPr/>
          <p:nvPr/>
        </p:nvSpPr>
        <p:spPr bwMode="auto">
          <a:xfrm>
            <a:off x="2134769" y="3597259"/>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FFFF00"/>
                </a:solidFill>
              </a:rPr>
              <a:t>XIa</a:t>
            </a:r>
            <a:endParaRPr kumimoji="0" lang="es-ES_tradnl" b="0" i="0" u="none" strike="noStrike" cap="none" normalizeH="0" baseline="0" dirty="0">
              <a:ln>
                <a:noFill/>
              </a:ln>
              <a:solidFill>
                <a:srgbClr val="FFFF00"/>
              </a:solidFill>
              <a:effectLst/>
            </a:endParaRPr>
          </a:p>
        </p:txBody>
      </p:sp>
      <p:sp>
        <p:nvSpPr>
          <p:cNvPr id="12" name="Rectángulo 11"/>
          <p:cNvSpPr/>
          <p:nvPr/>
        </p:nvSpPr>
        <p:spPr bwMode="auto">
          <a:xfrm>
            <a:off x="2842280" y="3798824"/>
            <a:ext cx="654963" cy="151809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92D050"/>
                </a:solidFill>
              </a:rPr>
              <a:t>IXa</a:t>
            </a:r>
            <a:endParaRPr lang="es-ES_tradnl" sz="2000" dirty="0" smtClean="0">
              <a:solidFill>
                <a:srgbClr val="92D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b="1" dirty="0" err="1" smtClean="0">
                <a:solidFill>
                  <a:srgbClr val="FFC000"/>
                </a:solidFill>
              </a:rPr>
              <a:t>VIIIa</a:t>
            </a:r>
            <a:endParaRPr kumimoji="0" lang="es-ES_tradnl" sz="1600" b="1" i="0" u="none" strike="noStrike" cap="none" normalizeH="0" baseline="0" dirty="0">
              <a:ln>
                <a:noFill/>
              </a:ln>
              <a:solidFill>
                <a:srgbClr val="FFC000"/>
              </a:solidFill>
              <a:effectLst/>
            </a:endParaRPr>
          </a:p>
        </p:txBody>
      </p:sp>
      <p:sp>
        <p:nvSpPr>
          <p:cNvPr id="14" name="Rectángulo 13"/>
          <p:cNvSpPr/>
          <p:nvPr/>
        </p:nvSpPr>
        <p:spPr bwMode="auto">
          <a:xfrm>
            <a:off x="4351790" y="4224073"/>
            <a:ext cx="351405" cy="54302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dirty="0" err="1" smtClean="0">
                <a:solidFill>
                  <a:srgbClr val="00B050"/>
                </a:solidFill>
              </a:rPr>
              <a:t>Xa</a:t>
            </a:r>
            <a:endParaRPr lang="es-ES_tradnl" sz="1800"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solidFill>
                  <a:srgbClr val="002060"/>
                </a:solidFill>
              </a:rPr>
              <a:t>Va</a:t>
            </a:r>
            <a:endParaRPr kumimoji="0" lang="es-ES_tradnl" sz="1400" b="1" i="0" u="none" strike="noStrike" cap="none" normalizeH="0" baseline="0" dirty="0">
              <a:ln>
                <a:noFill/>
              </a:ln>
              <a:solidFill>
                <a:srgbClr val="002060"/>
              </a:solidFill>
              <a:effectLst/>
            </a:endParaRPr>
          </a:p>
        </p:txBody>
      </p:sp>
      <p:sp>
        <p:nvSpPr>
          <p:cNvPr id="15" name="Rectángulo 14"/>
          <p:cNvSpPr/>
          <p:nvPr/>
        </p:nvSpPr>
        <p:spPr bwMode="auto">
          <a:xfrm rot="18862953">
            <a:off x="5608933" y="2699365"/>
            <a:ext cx="1335690" cy="84387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 </a:t>
            </a:r>
            <a:r>
              <a:rPr lang="es-ES_tradnl" b="1" dirty="0" err="1" smtClean="0">
                <a:solidFill>
                  <a:srgbClr val="002060"/>
                </a:solidFill>
              </a:rPr>
              <a:t>VIIa</a:t>
            </a:r>
            <a:r>
              <a:rPr lang="es-ES_tradnl" b="1" dirty="0" smtClean="0">
                <a:solidFill>
                  <a:srgbClr val="002060"/>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t> FL </a:t>
            </a:r>
            <a:r>
              <a:rPr lang="mr-IN" sz="1800" dirty="0" smtClean="0"/>
              <a:t>–</a:t>
            </a:r>
            <a:r>
              <a:rPr lang="es-ES_tradnl" sz="1800" dirty="0" smtClean="0"/>
              <a:t>Ca+</a:t>
            </a:r>
            <a:endParaRPr kumimoji="0" lang="es-ES_tradnl" sz="1800" b="0" i="0" u="none" strike="noStrike" cap="none" normalizeH="0" baseline="0" dirty="0">
              <a:ln>
                <a:noFill/>
              </a:ln>
              <a:solidFill>
                <a:schemeClr val="tx1"/>
              </a:solidFill>
              <a:effectLst/>
            </a:endParaRPr>
          </a:p>
        </p:txBody>
      </p:sp>
      <p:sp>
        <p:nvSpPr>
          <p:cNvPr id="16" name="Explosión 1 15"/>
          <p:cNvSpPr/>
          <p:nvPr/>
        </p:nvSpPr>
        <p:spPr bwMode="auto">
          <a:xfrm>
            <a:off x="7681272" y="574214"/>
            <a:ext cx="942619" cy="910570"/>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1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1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16"/>
          <p:cNvSpPr/>
          <p:nvPr/>
        </p:nvSpPr>
        <p:spPr bwMode="auto">
          <a:xfrm flipV="1">
            <a:off x="4063299" y="5726855"/>
            <a:ext cx="45719" cy="45719"/>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rPr>
              <a:t>II</a:t>
            </a:r>
            <a:endParaRPr kumimoji="0" lang="es-ES_tradnl" sz="2000" b="0" i="0" u="none" strike="noStrike" cap="none" normalizeH="0" baseline="0" dirty="0">
              <a:ln>
                <a:noFill/>
              </a:ln>
              <a:solidFill>
                <a:srgbClr val="002060"/>
              </a:solidFill>
              <a:effectLst/>
            </a:endParaRPr>
          </a:p>
        </p:txBody>
      </p:sp>
      <p:sp>
        <p:nvSpPr>
          <p:cNvPr id="18" name="Explosión 1 17"/>
          <p:cNvSpPr/>
          <p:nvPr/>
        </p:nvSpPr>
        <p:spPr bwMode="auto">
          <a:xfrm>
            <a:off x="4621839" y="5179739"/>
            <a:ext cx="597225" cy="84154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solidFill>
                  <a:srgbClr val="002060"/>
                </a:solidFill>
              </a:rPr>
              <a:t>IIa</a:t>
            </a:r>
            <a:endParaRPr lang="es-ES_tradnl" sz="1400"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000" dirty="0">
                <a:solidFill>
                  <a:srgbClr val="002060"/>
                </a:solidFill>
              </a:rPr>
              <a:t>T</a:t>
            </a:r>
            <a:r>
              <a:rPr kumimoji="0" lang="es-ES_tradnl" sz="1000" b="0" i="0" u="none" strike="noStrike" cap="none" normalizeH="0" baseline="0" dirty="0" smtClean="0">
                <a:ln>
                  <a:noFill/>
                </a:ln>
                <a:solidFill>
                  <a:srgbClr val="002060"/>
                </a:solidFill>
                <a:effectLst/>
              </a:rPr>
              <a:t>rombina</a:t>
            </a:r>
            <a:endParaRPr kumimoji="0" lang="es-ES_tradnl" sz="1000" b="0" i="0" u="none" strike="noStrike" cap="none" normalizeH="0" baseline="0" dirty="0">
              <a:ln>
                <a:noFill/>
              </a:ln>
              <a:solidFill>
                <a:srgbClr val="002060"/>
              </a:solidFill>
              <a:effectLst/>
            </a:endParaRPr>
          </a:p>
        </p:txBody>
      </p:sp>
      <p:sp>
        <p:nvSpPr>
          <p:cNvPr id="19" name="Rectángulo 18"/>
          <p:cNvSpPr/>
          <p:nvPr/>
        </p:nvSpPr>
        <p:spPr bwMode="auto">
          <a:xfrm>
            <a:off x="7031054" y="4274782"/>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t>Fibrin</a:t>
            </a:r>
            <a:r>
              <a:rPr lang="es-ES" sz="1400" dirty="0" err="1" smtClean="0"/>
              <a:t>ò</a:t>
            </a:r>
            <a:r>
              <a:rPr lang="es-ES_tradnl" sz="1400" dirty="0" err="1" smtClean="0"/>
              <a:t>geno</a:t>
            </a:r>
            <a:r>
              <a:rPr lang="es-ES_tradnl" sz="1400" dirty="0" smtClean="0"/>
              <a:t> - I</a:t>
            </a:r>
            <a:endParaRPr kumimoji="0" lang="es-ES_tradnl" sz="1400" b="0" i="0" u="none" strike="noStrike" cap="none" normalizeH="0" baseline="0" dirty="0">
              <a:ln>
                <a:noFill/>
              </a:ln>
              <a:solidFill>
                <a:schemeClr val="tx1"/>
              </a:solidFill>
              <a:effectLst/>
            </a:endParaRPr>
          </a:p>
        </p:txBody>
      </p:sp>
      <p:sp>
        <p:nvSpPr>
          <p:cNvPr id="20" name="Rectángulo 19"/>
          <p:cNvSpPr/>
          <p:nvPr/>
        </p:nvSpPr>
        <p:spPr bwMode="auto">
          <a:xfrm>
            <a:off x="6990503" y="5335111"/>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t>Fibrina Soluble</a:t>
            </a:r>
            <a:endParaRPr kumimoji="0" lang="es-ES_tradnl" sz="1400" b="0" i="0" u="none" strike="noStrike" cap="none" normalizeH="0" baseline="0" dirty="0">
              <a:ln>
                <a:noFill/>
              </a:ln>
              <a:solidFill>
                <a:schemeClr val="tx1"/>
              </a:solidFill>
              <a:effectLst/>
            </a:endParaRPr>
          </a:p>
        </p:txBody>
      </p:sp>
      <p:sp>
        <p:nvSpPr>
          <p:cNvPr id="21" name="Rectángulo 20"/>
          <p:cNvSpPr/>
          <p:nvPr/>
        </p:nvSpPr>
        <p:spPr bwMode="auto">
          <a:xfrm>
            <a:off x="6980666" y="6525044"/>
            <a:ext cx="17913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200" dirty="0" smtClean="0"/>
              <a:t>FIBRINA ESTABLE</a:t>
            </a:r>
            <a:endParaRPr kumimoji="0" lang="es-ES_tradnl" sz="1200" b="0" i="0" u="none" strike="noStrike" cap="none" normalizeH="0" baseline="0" dirty="0">
              <a:ln>
                <a:noFill/>
              </a:ln>
              <a:solidFill>
                <a:schemeClr val="tx1"/>
              </a:solidFill>
              <a:effectLst/>
            </a:endParaRPr>
          </a:p>
        </p:txBody>
      </p:sp>
      <p:sp>
        <p:nvSpPr>
          <p:cNvPr id="22" name="Rectángulo 21"/>
          <p:cNvSpPr/>
          <p:nvPr/>
        </p:nvSpPr>
        <p:spPr bwMode="auto">
          <a:xfrm>
            <a:off x="6484824" y="5964089"/>
            <a:ext cx="683900"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FFC000"/>
                </a:solidFill>
              </a:rPr>
              <a:t>XIIIa</a:t>
            </a:r>
            <a:endParaRPr kumimoji="0" lang="es-ES_tradnl" sz="2000" b="0" i="0" u="none" strike="noStrike" cap="none" normalizeH="0" baseline="0" dirty="0">
              <a:ln>
                <a:noFill/>
              </a:ln>
              <a:solidFill>
                <a:srgbClr val="FFC000"/>
              </a:solidFill>
              <a:effectLst/>
            </a:endParaRPr>
          </a:p>
        </p:txBody>
      </p:sp>
      <p:sp>
        <p:nvSpPr>
          <p:cNvPr id="23" name="Flecha abajo 22"/>
          <p:cNvSpPr/>
          <p:nvPr/>
        </p:nvSpPr>
        <p:spPr bwMode="auto">
          <a:xfrm>
            <a:off x="7414153" y="4718756"/>
            <a:ext cx="289405" cy="58378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24" name="Line 69"/>
          <p:cNvSpPr>
            <a:spLocks noChangeShapeType="1"/>
          </p:cNvSpPr>
          <p:nvPr/>
        </p:nvSpPr>
        <p:spPr bwMode="auto">
          <a:xfrm flipV="1">
            <a:off x="4170408" y="5629927"/>
            <a:ext cx="529851" cy="2577"/>
          </a:xfrm>
          <a:prstGeom prst="line">
            <a:avLst/>
          </a:prstGeom>
          <a:noFill/>
          <a:ln w="444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sz="1400"/>
          </a:p>
        </p:txBody>
      </p:sp>
      <p:sp>
        <p:nvSpPr>
          <p:cNvPr id="25" name="Elipse 24"/>
          <p:cNvSpPr/>
          <p:nvPr/>
        </p:nvSpPr>
        <p:spPr bwMode="auto">
          <a:xfrm flipV="1">
            <a:off x="201233"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6" name="Elipse 25"/>
          <p:cNvSpPr/>
          <p:nvPr/>
        </p:nvSpPr>
        <p:spPr bwMode="auto">
          <a:xfrm flipV="1">
            <a:off x="539808"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7" name="Elipse 26"/>
          <p:cNvSpPr/>
          <p:nvPr/>
        </p:nvSpPr>
        <p:spPr bwMode="auto">
          <a:xfrm flipV="1">
            <a:off x="878383" y="1306714"/>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33" name="Rectángulo 32"/>
          <p:cNvSpPr/>
          <p:nvPr/>
        </p:nvSpPr>
        <p:spPr bwMode="auto">
          <a:xfrm>
            <a:off x="6865037" y="4202246"/>
            <a:ext cx="1758855" cy="1504367"/>
          </a:xfrm>
          <a:prstGeom prst="rect">
            <a:avLst/>
          </a:prstGeom>
          <a:noFill/>
          <a:ln w="444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4" name="Rectángulo redondeado 33"/>
          <p:cNvSpPr/>
          <p:nvPr/>
        </p:nvSpPr>
        <p:spPr bwMode="auto">
          <a:xfrm>
            <a:off x="6781172" y="3256625"/>
            <a:ext cx="1800200" cy="809710"/>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800" b="1" i="0" u="none" strike="noStrike" cap="none" normalizeH="0" baseline="0" dirty="0" smtClean="0">
                <a:ln>
                  <a:noFill/>
                </a:ln>
                <a:solidFill>
                  <a:srgbClr val="002060"/>
                </a:solidFill>
                <a:effectLst/>
                <a:latin typeface="Times New Roman" charset="0"/>
                <a:ea typeface="Times New Roman" charset="0"/>
                <a:cs typeface="Times New Roman" charset="0"/>
              </a:rPr>
              <a:t>TT</a:t>
            </a:r>
          </a:p>
          <a:p>
            <a:pPr marL="0" marR="0" indent="0" algn="ctr" defTabSz="914400" rtl="0" eaLnBrk="1" fontAlgn="base" latinLnBrk="0" hangingPunct="1">
              <a:lnSpc>
                <a:spcPct val="100000"/>
              </a:lnSpc>
              <a:spcBef>
                <a:spcPct val="0"/>
              </a:spcBef>
              <a:spcAft>
                <a:spcPct val="0"/>
              </a:spcAft>
              <a:buClrTx/>
              <a:buSzTx/>
              <a:buFontTx/>
              <a:buNone/>
              <a:tabLst/>
            </a:pPr>
            <a:r>
              <a:rPr lang="es-ES_tradnl" sz="1400" b="1" dirty="0" smtClean="0">
                <a:solidFill>
                  <a:srgbClr val="002060"/>
                </a:solidFill>
              </a:rPr>
              <a:t>Tiempo de Trombina</a:t>
            </a:r>
            <a:endParaRPr kumimoji="0" lang="es-ES_tradnl" sz="1400" b="1" i="0" u="none" strike="noStrike" cap="none" normalizeH="0" baseline="0" dirty="0">
              <a:ln>
                <a:noFill/>
              </a:ln>
              <a:solidFill>
                <a:srgbClr val="002060"/>
              </a:solidFill>
              <a:effectLst/>
            </a:endParaRPr>
          </a:p>
        </p:txBody>
      </p:sp>
      <p:sp>
        <p:nvSpPr>
          <p:cNvPr id="36" name="Rectángulo redondeado 35"/>
          <p:cNvSpPr/>
          <p:nvPr/>
        </p:nvSpPr>
        <p:spPr bwMode="auto">
          <a:xfrm>
            <a:off x="4120653" y="3390486"/>
            <a:ext cx="795393" cy="592341"/>
          </a:xfrm>
          <a:prstGeom prst="roundRect">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err="1" smtClean="0">
                <a:ln>
                  <a:noFill/>
                </a:ln>
                <a:solidFill>
                  <a:srgbClr val="002060"/>
                </a:solidFill>
                <a:effectLst/>
              </a:rPr>
              <a:t>aPTT</a:t>
            </a:r>
            <a:endParaRPr kumimoji="0" lang="es-ES_tradnl" sz="1400" b="0" i="0" u="none" strike="noStrike" cap="none" normalizeH="0" baseline="0" dirty="0" smtClean="0">
              <a:ln>
                <a:noFill/>
              </a:ln>
              <a:solidFill>
                <a:srgbClr val="00206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rPr>
              <a:t>TP</a:t>
            </a:r>
            <a:endParaRPr kumimoji="0" lang="es-ES_tradnl" sz="1400" b="0" i="0" u="none" strike="noStrike" cap="none" normalizeH="0" baseline="0" dirty="0">
              <a:ln>
                <a:noFill/>
              </a:ln>
              <a:solidFill>
                <a:srgbClr val="002060"/>
              </a:solidFill>
              <a:effectLst/>
            </a:endParaRPr>
          </a:p>
        </p:txBody>
      </p:sp>
      <p:sp>
        <p:nvSpPr>
          <p:cNvPr id="37" name="Elipse 36"/>
          <p:cNvSpPr/>
          <p:nvPr/>
        </p:nvSpPr>
        <p:spPr bwMode="auto">
          <a:xfrm>
            <a:off x="6387863" y="5788839"/>
            <a:ext cx="936027" cy="712909"/>
          </a:xfrm>
          <a:prstGeom prst="ellipse">
            <a:avLst/>
          </a:prstGeom>
          <a:noFill/>
          <a:ln w="38100" cap="flat" cmpd="sng" algn="ctr">
            <a:solidFill>
              <a:schemeClr val="accent3">
                <a:lumMod val="9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39" name="Conector recto de flecha 38"/>
          <p:cNvCxnSpPr/>
          <p:nvPr/>
        </p:nvCxnSpPr>
        <p:spPr bwMode="auto">
          <a:xfrm flipH="1">
            <a:off x="4026364" y="6271440"/>
            <a:ext cx="2266229" cy="240753"/>
          </a:xfrm>
          <a:prstGeom prst="straightConnector1">
            <a:avLst/>
          </a:prstGeom>
          <a:solidFill>
            <a:schemeClr val="accent1"/>
          </a:solidFill>
          <a:ln w="571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Rectángulo redondeado 40"/>
          <p:cNvSpPr/>
          <p:nvPr/>
        </p:nvSpPr>
        <p:spPr bwMode="auto">
          <a:xfrm>
            <a:off x="1272463" y="6039299"/>
            <a:ext cx="2726079" cy="634945"/>
          </a:xfrm>
          <a:prstGeom prst="roundRect">
            <a:avLst/>
          </a:prstGeom>
          <a:solidFill>
            <a:srgbClr val="73F43F"/>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rgbClr val="002060"/>
                </a:solidFill>
                <a:effectLst/>
              </a:rPr>
              <a:t>NINGUNA DE ESTAS PRUEBAS </a:t>
            </a:r>
          </a:p>
          <a:p>
            <a:pPr marL="0" marR="0" indent="0" algn="l" defTabSz="914400" rtl="0" eaLnBrk="1" fontAlgn="base" latinLnBrk="0" hangingPunct="1">
              <a:lnSpc>
                <a:spcPct val="100000"/>
              </a:lnSpc>
              <a:spcBef>
                <a:spcPct val="0"/>
              </a:spcBef>
              <a:spcAft>
                <a:spcPct val="0"/>
              </a:spcAft>
              <a:buClrTx/>
              <a:buSzTx/>
              <a:buFontTx/>
              <a:buNone/>
              <a:tabLst/>
            </a:pPr>
            <a:r>
              <a:rPr lang="es-ES_tradnl" sz="1100" dirty="0" smtClean="0">
                <a:solidFill>
                  <a:srgbClr val="002060"/>
                </a:solidFill>
              </a:rPr>
              <a:t>MIDE EL DEFICIT DE F XIII</a:t>
            </a:r>
            <a:endParaRPr kumimoji="0" lang="es-ES_tradnl" sz="1100" b="0" i="0" u="none" strike="noStrike" cap="none" normalizeH="0" baseline="0" dirty="0">
              <a:ln>
                <a:noFill/>
              </a:ln>
              <a:solidFill>
                <a:srgbClr val="002060"/>
              </a:solidFill>
              <a:effectLst/>
            </a:endParaRPr>
          </a:p>
        </p:txBody>
      </p:sp>
      <p:pic>
        <p:nvPicPr>
          <p:cNvPr id="38" name="Imagen 37"/>
          <p:cNvPicPr>
            <a:picLocks noChangeAspect="1"/>
          </p:cNvPicPr>
          <p:nvPr/>
        </p:nvPicPr>
        <p:blipFill>
          <a:blip r:embed="rId2"/>
          <a:stretch>
            <a:fillRect/>
          </a:stretch>
        </p:blipFill>
        <p:spPr>
          <a:xfrm>
            <a:off x="576393" y="801224"/>
            <a:ext cx="2059109" cy="1430936"/>
          </a:xfrm>
          <a:prstGeom prst="rect">
            <a:avLst/>
          </a:prstGeom>
        </p:spPr>
      </p:pic>
      <p:pic>
        <p:nvPicPr>
          <p:cNvPr id="42" name="Imagen 41"/>
          <p:cNvPicPr>
            <a:picLocks noChangeAspect="1"/>
          </p:cNvPicPr>
          <p:nvPr/>
        </p:nvPicPr>
        <p:blipFill>
          <a:blip r:embed="rId2"/>
          <a:stretch>
            <a:fillRect/>
          </a:stretch>
        </p:blipFill>
        <p:spPr>
          <a:xfrm>
            <a:off x="5226344" y="747275"/>
            <a:ext cx="2059109" cy="1430936"/>
          </a:xfrm>
          <a:prstGeom prst="rect">
            <a:avLst/>
          </a:prstGeom>
        </p:spPr>
      </p:pic>
      <p:sp>
        <p:nvSpPr>
          <p:cNvPr id="43" name="Rectángulo 42"/>
          <p:cNvSpPr/>
          <p:nvPr/>
        </p:nvSpPr>
        <p:spPr bwMode="auto">
          <a:xfrm>
            <a:off x="346361" y="980728"/>
            <a:ext cx="44464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smtClean="0">
                <a:solidFill>
                  <a:srgbClr val="FFC000"/>
                </a:solidFill>
              </a:rPr>
              <a:t>FC</a:t>
            </a:r>
            <a:endParaRPr kumimoji="0" lang="es-ES_tradnl" sz="1800" b="1" i="0" u="none" strike="noStrike" cap="none" normalizeH="0" baseline="0">
              <a:ln>
                <a:noFill/>
              </a:ln>
              <a:solidFill>
                <a:srgbClr val="FFC000"/>
              </a:solidFill>
              <a:effectLst/>
            </a:endParaRPr>
          </a:p>
        </p:txBody>
      </p:sp>
      <p:sp>
        <p:nvSpPr>
          <p:cNvPr id="40" name="Rectángulo redondeado 39"/>
          <p:cNvSpPr/>
          <p:nvPr/>
        </p:nvSpPr>
        <p:spPr bwMode="auto">
          <a:xfrm>
            <a:off x="1899582" y="1390765"/>
            <a:ext cx="3968562" cy="44572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2800" smtClean="0">
                <a:solidFill>
                  <a:srgbClr val="002060"/>
                </a:solidFill>
              </a:rPr>
              <a:t>Plasma de mi Pte.</a:t>
            </a:r>
            <a:endParaRPr kumimoji="0" lang="es-ES_tradnl" sz="2800" b="0" i="0" u="none" strike="noStrike" cap="none" normalizeH="0" baseline="0">
              <a:ln>
                <a:noFill/>
              </a:ln>
              <a:solidFill>
                <a:srgbClr val="002060"/>
              </a:solidFill>
              <a:effectLst/>
            </a:endParaRPr>
          </a:p>
        </p:txBody>
      </p:sp>
      <p:pic>
        <p:nvPicPr>
          <p:cNvPr id="48" name="Imagen 47"/>
          <p:cNvPicPr>
            <a:picLocks noChangeAspect="1"/>
          </p:cNvPicPr>
          <p:nvPr/>
        </p:nvPicPr>
        <p:blipFill>
          <a:blip r:embed="rId3"/>
          <a:stretch>
            <a:fillRect/>
          </a:stretch>
        </p:blipFill>
        <p:spPr>
          <a:xfrm>
            <a:off x="3286061" y="120772"/>
            <a:ext cx="1226508" cy="1029204"/>
          </a:xfrm>
          <a:prstGeom prst="rect">
            <a:avLst/>
          </a:prstGeom>
        </p:spPr>
      </p:pic>
      <p:pic>
        <p:nvPicPr>
          <p:cNvPr id="49" name="Imagen 48"/>
          <p:cNvPicPr>
            <a:picLocks noChangeAspect="1"/>
          </p:cNvPicPr>
          <p:nvPr/>
        </p:nvPicPr>
        <p:blipFill>
          <a:blip r:embed="rId2"/>
          <a:stretch>
            <a:fillRect/>
          </a:stretch>
        </p:blipFill>
        <p:spPr>
          <a:xfrm>
            <a:off x="4971945" y="4520062"/>
            <a:ext cx="2059109" cy="1430936"/>
          </a:xfrm>
          <a:prstGeom prst="rect">
            <a:avLst/>
          </a:prstGeom>
        </p:spPr>
      </p:pic>
      <p:sp>
        <p:nvSpPr>
          <p:cNvPr id="50" name="Llamada de flecha hacia abajo 49"/>
          <p:cNvSpPr/>
          <p:nvPr/>
        </p:nvSpPr>
        <p:spPr bwMode="auto">
          <a:xfrm>
            <a:off x="5371138" y="4203066"/>
            <a:ext cx="1260909" cy="549695"/>
          </a:xfrm>
          <a:prstGeom prst="downArrowCallout">
            <a:avLst/>
          </a:prstGeom>
          <a:solidFill>
            <a:srgbClr val="73F43F"/>
          </a:solid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smtClean="0">
                <a:solidFill>
                  <a:srgbClr val="002060"/>
                </a:solidFill>
                <a:latin typeface="+mj-lt"/>
              </a:rPr>
              <a:t>Trombina</a:t>
            </a:r>
            <a:endParaRPr kumimoji="0" lang="es-ES_tradnl" sz="2000" b="0" i="0" u="none" strike="noStrike" cap="none" normalizeH="0" baseline="0">
              <a:ln>
                <a:noFill/>
              </a:ln>
              <a:solidFill>
                <a:srgbClr val="002060"/>
              </a:solidFill>
              <a:effectLst/>
              <a:latin typeface="+mj-lt"/>
            </a:endParaRPr>
          </a:p>
        </p:txBody>
      </p:sp>
    </p:spTree>
    <p:extLst>
      <p:ext uri="{BB962C8B-B14F-4D97-AF65-F5344CB8AC3E}">
        <p14:creationId xmlns:p14="http://schemas.microsoft.com/office/powerpoint/2010/main" val="7237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heckerboard(across)">
                                      <p:cBhvr>
                                        <p:cTn id="10" dur="500"/>
                                        <p:tgtEl>
                                          <p:spTgt spid="3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2238"/>
            <a:ext cx="8785225"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77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771800" y="169328"/>
            <a:ext cx="3600400" cy="1099432"/>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600" dirty="0" smtClean="0">
                <a:solidFill>
                  <a:srgbClr val="FFC000"/>
                </a:solidFill>
                <a:latin typeface="+mj-lt"/>
              </a:rPr>
              <a:t>TT</a:t>
            </a:r>
            <a:endParaRPr lang="es-ES" sz="3600" dirty="0">
              <a:solidFill>
                <a:srgbClr val="FFC000"/>
              </a:solidFill>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2800" dirty="0" smtClean="0">
                <a:solidFill>
                  <a:srgbClr val="FFC000"/>
                </a:solidFill>
                <a:latin typeface="+mj-lt"/>
              </a:rPr>
              <a:t>TIEMPO TROMBINA </a:t>
            </a:r>
          </a:p>
        </p:txBody>
      </p:sp>
      <p:sp>
        <p:nvSpPr>
          <p:cNvPr id="3" name="Rectángulo redondeado 2"/>
          <p:cNvSpPr/>
          <p:nvPr/>
        </p:nvSpPr>
        <p:spPr bwMode="auto">
          <a:xfrm>
            <a:off x="179512" y="1890676"/>
            <a:ext cx="2304256"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3200" smtClean="0">
                <a:solidFill>
                  <a:srgbClr val="FF0000"/>
                </a:solidFill>
                <a:latin typeface="+mj-lt"/>
              </a:rPr>
              <a:t>EVALUA:</a:t>
            </a:r>
            <a:endParaRPr kumimoji="0" lang="es-ES_tradnl" sz="3200" b="0" i="0" u="none" strike="noStrike" cap="none" normalizeH="0" baseline="0">
              <a:ln>
                <a:noFill/>
              </a:ln>
              <a:solidFill>
                <a:srgbClr val="FF0000"/>
              </a:solidFill>
              <a:effectLst/>
              <a:latin typeface="+mj-lt"/>
            </a:endParaRPr>
          </a:p>
        </p:txBody>
      </p:sp>
      <p:sp>
        <p:nvSpPr>
          <p:cNvPr id="4" name="Rectángulo redondeado 3"/>
          <p:cNvSpPr/>
          <p:nvPr/>
        </p:nvSpPr>
        <p:spPr bwMode="auto">
          <a:xfrm>
            <a:off x="2699792" y="1667745"/>
            <a:ext cx="2736304" cy="1512168"/>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800" b="0" i="0" u="none" strike="noStrike" cap="none" normalizeH="0" baseline="0" smtClean="0">
                <a:ln>
                  <a:noFill/>
                </a:ln>
                <a:solidFill>
                  <a:srgbClr val="002060"/>
                </a:solidFill>
                <a:effectLst/>
                <a:latin typeface="Times New Roman" charset="0"/>
                <a:ea typeface="Times New Roman" charset="0"/>
                <a:cs typeface="Times New Roman" charset="0"/>
              </a:rPr>
              <a:t>CALIDAD</a:t>
            </a:r>
          </a:p>
          <a:p>
            <a:pPr marR="0" algn="l" defTabSz="914400" rtl="0" eaLnBrk="1" fontAlgn="base" latinLnBrk="0" hangingPunct="1">
              <a:lnSpc>
                <a:spcPct val="100000"/>
              </a:lnSpc>
              <a:spcBef>
                <a:spcPct val="0"/>
              </a:spcBef>
              <a:spcAft>
                <a:spcPct val="0"/>
              </a:spcAft>
              <a:buClrTx/>
              <a:buSzTx/>
              <a:tabLst/>
            </a:pPr>
            <a:endParaRPr kumimoji="0" lang="es-ES_tradnl" sz="2800" b="0" i="0" u="none" strike="noStrike" cap="none" normalizeH="0" baseline="0" dirty="0" smtClean="0">
              <a:ln>
                <a:noFill/>
              </a:ln>
              <a:solidFill>
                <a:srgbClr val="002060"/>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2800" dirty="0" smtClean="0">
                <a:solidFill>
                  <a:srgbClr val="002060"/>
                </a:solidFill>
              </a:rPr>
              <a:t>CANTIDAD</a:t>
            </a:r>
            <a:endParaRPr kumimoji="0" lang="es-ES_tradnl" sz="2800" b="0" i="0" u="none" strike="noStrike" cap="none" normalizeH="0" baseline="0" dirty="0">
              <a:ln>
                <a:noFill/>
              </a:ln>
              <a:solidFill>
                <a:srgbClr val="002060"/>
              </a:solidFill>
              <a:effectLst/>
            </a:endParaRPr>
          </a:p>
        </p:txBody>
      </p:sp>
      <p:sp>
        <p:nvSpPr>
          <p:cNvPr id="5" name="Rectángulo redondeado 4"/>
          <p:cNvSpPr/>
          <p:nvPr/>
        </p:nvSpPr>
        <p:spPr bwMode="auto">
          <a:xfrm>
            <a:off x="5652120" y="2091332"/>
            <a:ext cx="3024336" cy="648072"/>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mj-lt"/>
                <a:ea typeface="Times New Roman" charset="0"/>
                <a:cs typeface="Times New Roman" charset="0"/>
              </a:rPr>
              <a:t>FIBRINOGENO</a:t>
            </a:r>
            <a:endParaRPr kumimoji="0" lang="es-ES_tradnl" sz="3200" b="0" i="0" u="none" strike="noStrike" cap="none" normalizeH="0" baseline="0" dirty="0">
              <a:ln>
                <a:noFill/>
              </a:ln>
              <a:solidFill>
                <a:srgbClr val="002060"/>
              </a:solidFill>
              <a:effectLst/>
              <a:latin typeface="+mj-lt"/>
              <a:ea typeface="Times New Roman" charset="0"/>
              <a:cs typeface="Times New Roman" charset="0"/>
            </a:endParaRPr>
          </a:p>
        </p:txBody>
      </p:sp>
      <p:sp>
        <p:nvSpPr>
          <p:cNvPr id="6" name="Rectángulo redondeado 5"/>
          <p:cNvSpPr/>
          <p:nvPr/>
        </p:nvSpPr>
        <p:spPr bwMode="auto">
          <a:xfrm>
            <a:off x="179512" y="3649538"/>
            <a:ext cx="3600400"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sz="3200" smtClean="0">
                <a:solidFill>
                  <a:srgbClr val="FF0000"/>
                </a:solidFill>
                <a:latin typeface="+mj-lt"/>
              </a:rPr>
              <a:t>SENSIBILIDAD:</a:t>
            </a:r>
            <a:endParaRPr kumimoji="0" lang="es-ES_tradnl" sz="3200" b="0" i="0" u="none" strike="noStrike" cap="none" normalizeH="0" baseline="0">
              <a:ln>
                <a:noFill/>
              </a:ln>
              <a:solidFill>
                <a:srgbClr val="FF0000"/>
              </a:solidFill>
              <a:effectLst/>
              <a:latin typeface="+mj-lt"/>
            </a:endParaRPr>
          </a:p>
        </p:txBody>
      </p:sp>
      <p:sp>
        <p:nvSpPr>
          <p:cNvPr id="7" name="Rectángulo redondeado 6"/>
          <p:cNvSpPr/>
          <p:nvPr/>
        </p:nvSpPr>
        <p:spPr bwMode="auto">
          <a:xfrm>
            <a:off x="3059832" y="4390725"/>
            <a:ext cx="4752528" cy="864096"/>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a:r>
              <a:rPr lang="es-ES_tradnl" sz="4000">
                <a:solidFill>
                  <a:srgbClr val="FFC000"/>
                </a:solidFill>
              </a:rPr>
              <a:t>menor 100mrg./dl.</a:t>
            </a:r>
            <a:endParaRPr kumimoji="0" lang="es-ES_tradnl" sz="4000" b="0" i="0" u="none" strike="noStrike" cap="none" normalizeH="0" baseline="0" dirty="0">
              <a:ln>
                <a:noFill/>
              </a:ln>
              <a:solidFill>
                <a:srgbClr val="FFC000"/>
              </a:solidFill>
              <a:effectLst/>
              <a:latin typeface="+mj-lt"/>
            </a:endParaRPr>
          </a:p>
        </p:txBody>
      </p:sp>
      <p:sp>
        <p:nvSpPr>
          <p:cNvPr id="9" name="Rectángulo redondeado 8"/>
          <p:cNvSpPr/>
          <p:nvPr/>
        </p:nvSpPr>
        <p:spPr bwMode="auto">
          <a:xfrm>
            <a:off x="1871700" y="5528772"/>
            <a:ext cx="5544616" cy="504056"/>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latin typeface="+mj-lt"/>
              </a:rPr>
              <a:t>Mide el Paso del </a:t>
            </a:r>
            <a:r>
              <a:rPr lang="es-ES_tradnl" dirty="0" err="1" smtClean="0">
                <a:solidFill>
                  <a:srgbClr val="002060"/>
                </a:solidFill>
                <a:latin typeface="+mj-lt"/>
              </a:rPr>
              <a:t>Fibrinogeno</a:t>
            </a:r>
            <a:r>
              <a:rPr lang="es-ES_tradnl" dirty="0" smtClean="0">
                <a:solidFill>
                  <a:srgbClr val="002060"/>
                </a:solidFill>
                <a:latin typeface="+mj-lt"/>
              </a:rPr>
              <a:t> a Fibrina</a:t>
            </a:r>
            <a:endParaRPr kumimoji="0" lang="es-ES_tradnl" sz="2400" b="0" i="0" u="none" strike="noStrike" cap="none" normalizeH="0" baseline="0" dirty="0">
              <a:ln>
                <a:noFill/>
              </a:ln>
              <a:solidFill>
                <a:srgbClr val="002060"/>
              </a:solidFill>
              <a:effectLst/>
              <a:latin typeface="+mj-lt"/>
            </a:endParaRPr>
          </a:p>
        </p:txBody>
      </p:sp>
      <p:sp>
        <p:nvSpPr>
          <p:cNvPr id="10" name="Rectángulo redondeado 9"/>
          <p:cNvSpPr/>
          <p:nvPr/>
        </p:nvSpPr>
        <p:spPr bwMode="auto">
          <a:xfrm>
            <a:off x="251520" y="6177601"/>
            <a:ext cx="2808312" cy="576064"/>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FFC000"/>
                </a:solidFill>
                <a:effectLst/>
                <a:latin typeface="+mj-lt"/>
                <a:ea typeface="Times New Roman" charset="0"/>
                <a:cs typeface="Times New Roman" charset="0"/>
              </a:rPr>
              <a:t>VN: 15s</a:t>
            </a:r>
            <a:r>
              <a:rPr kumimoji="0" lang="es-ES_tradnl" sz="3200" b="0" i="0" u="none" strike="noStrike" cap="none" normalizeH="0" dirty="0" smtClean="0">
                <a:ln>
                  <a:noFill/>
                </a:ln>
                <a:solidFill>
                  <a:srgbClr val="FFC000"/>
                </a:solidFill>
                <a:effectLst/>
                <a:latin typeface="+mj-lt"/>
                <a:ea typeface="Times New Roman" charset="0"/>
                <a:cs typeface="Times New Roman" charset="0"/>
              </a:rPr>
              <a:t> </a:t>
            </a:r>
            <a:r>
              <a:rPr kumimoji="0" lang="mr-IN" sz="3200" b="0" i="0" u="none" strike="noStrike" cap="none" normalizeH="0" dirty="0" smtClean="0">
                <a:ln>
                  <a:noFill/>
                </a:ln>
                <a:solidFill>
                  <a:srgbClr val="FFC000"/>
                </a:solidFill>
                <a:effectLst/>
                <a:latin typeface="+mj-lt"/>
                <a:ea typeface="Times New Roman" charset="0"/>
                <a:cs typeface="Times New Roman" charset="0"/>
              </a:rPr>
              <a:t>–</a:t>
            </a:r>
            <a:r>
              <a:rPr kumimoji="0" lang="es-ES_tradnl" sz="3200" b="0" i="0" u="none" strike="noStrike" cap="none" normalizeH="0" dirty="0" smtClean="0">
                <a:ln>
                  <a:noFill/>
                </a:ln>
                <a:solidFill>
                  <a:srgbClr val="FFC000"/>
                </a:solidFill>
                <a:effectLst/>
                <a:latin typeface="+mj-lt"/>
                <a:ea typeface="Times New Roman" charset="0"/>
                <a:cs typeface="Times New Roman" charset="0"/>
              </a:rPr>
              <a:t> 17s</a:t>
            </a:r>
            <a:endParaRPr kumimoji="0" lang="es-ES_tradnl" sz="3200" b="0" i="0" u="none" strike="noStrike" cap="none" normalizeH="0" baseline="0" dirty="0">
              <a:ln>
                <a:noFill/>
              </a:ln>
              <a:solidFill>
                <a:srgbClr val="FFC000"/>
              </a:solidFill>
              <a:effectLst/>
              <a:latin typeface="+mj-lt"/>
              <a:ea typeface="Times New Roman" charset="0"/>
              <a:cs typeface="Times New Roman" charset="0"/>
            </a:endParaRPr>
          </a:p>
        </p:txBody>
      </p:sp>
    </p:spTree>
    <p:extLst>
      <p:ext uri="{BB962C8B-B14F-4D97-AF65-F5344CB8AC3E}">
        <p14:creationId xmlns:p14="http://schemas.microsoft.com/office/powerpoint/2010/main" val="21355249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763688" y="155207"/>
            <a:ext cx="5760640" cy="792088"/>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dirty="0" smtClean="0">
                <a:solidFill>
                  <a:srgbClr val="FFC000"/>
                </a:solidFill>
                <a:latin typeface="+mj-lt"/>
              </a:rPr>
              <a:t>TT PROLONGADO</a:t>
            </a: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0" i="0" u="none" strike="noStrike" cap="none" normalizeH="0" baseline="0" dirty="0">
              <a:ln>
                <a:noFill/>
              </a:ln>
              <a:solidFill>
                <a:srgbClr val="FFC000"/>
              </a:solidFill>
              <a:effectLst/>
              <a:latin typeface="+mj-lt"/>
            </a:endParaRPr>
          </a:p>
        </p:txBody>
      </p:sp>
      <p:sp>
        <p:nvSpPr>
          <p:cNvPr id="5" name="Elipse 4"/>
          <p:cNvSpPr/>
          <p:nvPr/>
        </p:nvSpPr>
        <p:spPr bwMode="auto">
          <a:xfrm>
            <a:off x="6372199" y="2080135"/>
            <a:ext cx="2664296" cy="1008112"/>
          </a:xfrm>
          <a:prstGeom prst="ellipse">
            <a:avLst/>
          </a:prstGeom>
          <a:solidFill>
            <a:schemeClr val="accent2">
              <a:lumMod val="75000"/>
            </a:schemeClr>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chemeClr val="tx2">
                    <a:lumMod val="75000"/>
                  </a:schemeClr>
                </a:solidFill>
              </a:rPr>
              <a:t>HEPATOPATIAS</a:t>
            </a:r>
            <a:endParaRPr kumimoji="0" lang="es-ES_tradnl" sz="2400" b="0" i="0" u="none" strike="noStrike" cap="none" normalizeH="0" baseline="0">
              <a:ln>
                <a:noFill/>
              </a:ln>
              <a:solidFill>
                <a:schemeClr val="tx2">
                  <a:lumMod val="75000"/>
                </a:schemeClr>
              </a:solidFill>
              <a:effectLst/>
            </a:endParaRPr>
          </a:p>
        </p:txBody>
      </p:sp>
      <p:sp>
        <p:nvSpPr>
          <p:cNvPr id="7" name="Elipse 6"/>
          <p:cNvSpPr/>
          <p:nvPr/>
        </p:nvSpPr>
        <p:spPr bwMode="auto">
          <a:xfrm>
            <a:off x="107504" y="3115803"/>
            <a:ext cx="1993736" cy="1008112"/>
          </a:xfrm>
          <a:prstGeom prst="ellipse">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CID</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err="1" smtClean="0">
                <a:ln>
                  <a:noFill/>
                </a:ln>
                <a:solidFill>
                  <a:srgbClr val="002060"/>
                </a:solidFill>
                <a:effectLst/>
              </a:rPr>
              <a:t>Politransfusi</a:t>
            </a:r>
            <a:r>
              <a:rPr kumimoji="0" lang="es-ES" sz="2000" b="0" i="0" u="none" strike="noStrike" cap="none" normalizeH="0" baseline="0" dirty="0" err="1" smtClean="0">
                <a:ln>
                  <a:noFill/>
                </a:ln>
                <a:solidFill>
                  <a:srgbClr val="002060"/>
                </a:solidFill>
                <a:effectLst/>
              </a:rPr>
              <a:t>ó</a:t>
            </a:r>
            <a:r>
              <a:rPr kumimoji="0" lang="es-ES_tradnl" sz="2000" b="0" i="0" u="none" strike="noStrike" cap="none" normalizeH="0" baseline="0" dirty="0" smtClean="0">
                <a:ln>
                  <a:noFill/>
                </a:ln>
                <a:solidFill>
                  <a:srgbClr val="002060"/>
                </a:solidFill>
                <a:effectLst/>
              </a:rPr>
              <a:t>n</a:t>
            </a:r>
            <a:endParaRPr kumimoji="0" lang="es-ES_tradnl" sz="2000" b="0" i="0" u="none" strike="noStrike" cap="none" normalizeH="0" baseline="0" dirty="0">
              <a:ln>
                <a:noFill/>
              </a:ln>
              <a:solidFill>
                <a:srgbClr val="002060"/>
              </a:solidFill>
              <a:effectLst/>
            </a:endParaRPr>
          </a:p>
        </p:txBody>
      </p:sp>
      <p:sp>
        <p:nvSpPr>
          <p:cNvPr id="8" name="Elipse 7"/>
          <p:cNvSpPr/>
          <p:nvPr/>
        </p:nvSpPr>
        <p:spPr bwMode="auto">
          <a:xfrm>
            <a:off x="827584" y="1248875"/>
            <a:ext cx="3816424" cy="1052369"/>
          </a:xfrm>
          <a:prstGeom prst="ellipse">
            <a:avLst/>
          </a:prstGeom>
          <a:solidFill>
            <a:srgbClr val="FF0000"/>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INHIBIDORES</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rPr>
              <a:t>PDF/</a:t>
            </a:r>
            <a:r>
              <a:rPr lang="es-ES_tradnl" dirty="0" err="1" smtClean="0">
                <a:solidFill>
                  <a:srgbClr val="002060"/>
                </a:solidFill>
              </a:rPr>
              <a:t>pdf</a:t>
            </a:r>
            <a:r>
              <a:rPr lang="es-ES_tradnl" dirty="0" smtClean="0">
                <a:solidFill>
                  <a:srgbClr val="002060"/>
                </a:solidFill>
              </a:rPr>
              <a:t> - </a:t>
            </a:r>
            <a:r>
              <a:rPr lang="es-ES_tradnl" dirty="0" err="1" smtClean="0">
                <a:solidFill>
                  <a:srgbClr val="002060"/>
                </a:solidFill>
              </a:rPr>
              <a:t>Paraproteinas</a:t>
            </a:r>
            <a:endParaRPr lang="es-ES_tradnl" dirty="0" smtClean="0">
              <a:solidFill>
                <a:srgbClr val="002060"/>
              </a:solidFill>
            </a:endParaRPr>
          </a:p>
        </p:txBody>
      </p:sp>
      <p:sp>
        <p:nvSpPr>
          <p:cNvPr id="9" name="Elipse 8"/>
          <p:cNvSpPr/>
          <p:nvPr/>
        </p:nvSpPr>
        <p:spPr bwMode="auto">
          <a:xfrm>
            <a:off x="2375756" y="2761288"/>
            <a:ext cx="4536504" cy="2531925"/>
          </a:xfrm>
          <a:prstGeom prst="ellipse">
            <a:avLst/>
          </a:prstGeom>
          <a:solidFill>
            <a:srgbClr val="73F43F"/>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600" dirty="0" err="1" smtClean="0">
                <a:solidFill>
                  <a:srgbClr val="002060"/>
                </a:solidFill>
              </a:rPr>
              <a:t>Hipofibrinogenemia</a:t>
            </a:r>
            <a:endParaRPr lang="es-ES_tradnl" sz="3600" dirty="0" smtClean="0">
              <a:solidFill>
                <a:srgbClr val="00206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s-ES_tradnl" sz="2800" dirty="0" smtClean="0">
                <a:solidFill>
                  <a:srgbClr val="002060"/>
                </a:solidFill>
              </a:rPr>
              <a:t>(menor 100mrg./dl.)</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dirty="0" err="1" smtClean="0">
                <a:ln>
                  <a:noFill/>
                </a:ln>
                <a:solidFill>
                  <a:srgbClr val="002060"/>
                </a:solidFill>
                <a:effectLst/>
              </a:rPr>
              <a:t>Disfibrinogenemia</a:t>
            </a:r>
            <a:endParaRPr kumimoji="0" lang="es-ES_tradnl" sz="3600" b="0" i="0" u="none" strike="noStrike" cap="none" normalizeH="0" baseline="0" dirty="0">
              <a:ln>
                <a:noFill/>
              </a:ln>
              <a:solidFill>
                <a:srgbClr val="002060"/>
              </a:solidFill>
              <a:effectLst/>
            </a:endParaRPr>
          </a:p>
        </p:txBody>
      </p:sp>
      <p:sp>
        <p:nvSpPr>
          <p:cNvPr id="10" name="Elipse 9"/>
          <p:cNvSpPr/>
          <p:nvPr/>
        </p:nvSpPr>
        <p:spPr bwMode="auto">
          <a:xfrm>
            <a:off x="6049843" y="5193196"/>
            <a:ext cx="2808312" cy="1357982"/>
          </a:xfrm>
          <a:prstGeom prst="ellipse">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b="1" i="1" u="sng" dirty="0" smtClean="0">
                <a:solidFill>
                  <a:srgbClr val="FFFF00"/>
                </a:solidFill>
              </a:rPr>
              <a:t>ACO anti </a:t>
            </a:r>
            <a:r>
              <a:rPr lang="es-ES_tradnl" b="1" i="1" u="sng" dirty="0" err="1" smtClean="0">
                <a:solidFill>
                  <a:srgbClr val="FFFF00"/>
                </a:solidFill>
              </a:rPr>
              <a:t>IIa</a:t>
            </a:r>
            <a:endParaRPr lang="es-ES_tradnl" b="1" i="1" u="sng" dirty="0" smtClean="0">
              <a:solidFill>
                <a:srgbClr val="FFFF00"/>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600" i="0" strike="noStrike" cap="none" normalizeH="0" baseline="0" dirty="0" err="1" smtClean="0">
                <a:ln>
                  <a:noFill/>
                </a:ln>
                <a:solidFill>
                  <a:srgbClr val="FFFF00"/>
                </a:solidFill>
                <a:effectLst/>
              </a:rPr>
              <a:t>Dabigatran</a:t>
            </a:r>
            <a:endParaRPr kumimoji="0" lang="es-ES_tradnl" sz="1600" i="0" strike="noStrike" cap="none" normalizeH="0" baseline="0" dirty="0" smtClean="0">
              <a:ln>
                <a:noFill/>
              </a:ln>
              <a:solidFill>
                <a:srgbClr val="FFFF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1600" i="0" strike="noStrike" cap="none" normalizeH="0" baseline="0" dirty="0">
              <a:ln>
                <a:noFill/>
              </a:ln>
              <a:solidFill>
                <a:srgbClr val="FFFF00"/>
              </a:solidFill>
              <a:effectLst/>
            </a:endParaRPr>
          </a:p>
        </p:txBody>
      </p:sp>
      <p:sp>
        <p:nvSpPr>
          <p:cNvPr id="11" name="Elipse 10"/>
          <p:cNvSpPr/>
          <p:nvPr/>
        </p:nvSpPr>
        <p:spPr bwMode="auto">
          <a:xfrm>
            <a:off x="433384" y="5092268"/>
            <a:ext cx="2916325" cy="1321978"/>
          </a:xfrm>
          <a:prstGeom prst="ellipse">
            <a:avLst/>
          </a:prstGeom>
          <a:solidFill>
            <a:srgbClr val="C00000"/>
          </a:solidFill>
          <a:ln w="9525"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rgbClr val="0070C0"/>
                </a:solidFill>
              </a:rPr>
              <a:t> </a:t>
            </a:r>
            <a:r>
              <a:rPr lang="es-ES_tradnl" dirty="0" smtClean="0">
                <a:solidFill>
                  <a:srgbClr val="0070C0"/>
                </a:solidFill>
              </a:rPr>
              <a:t>HEPARINA </a:t>
            </a:r>
          </a:p>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0070C0"/>
                </a:solidFill>
              </a:rPr>
              <a:t>(No Fraccionada)</a:t>
            </a:r>
            <a:endParaRPr kumimoji="0" lang="es-ES_tradnl" sz="2400" b="0"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12652089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Object 2"/>
          <p:cNvPicPr>
            <a:picLocks noChangeAspect="1"/>
          </p:cNvPicPr>
          <p:nvPr>
            <p:extLst>
              <p:ext uri="{D42A27DB-BD31-4B8C-83A1-F6EECF244321}">
                <p14:modId xmlns:p14="http://schemas.microsoft.com/office/powerpoint/2010/main" val="1593824425"/>
              </p:ext>
            </p:extLst>
          </p:nvPr>
        </p:nvPicPr>
        <p:blipFill>
          <a:blip r:embed="rId3"/>
          <a:stretch>
            <a:fillRect/>
          </a:stretch>
        </p:blipFill>
        <p:spPr>
          <a:xfrm>
            <a:off x="323528" y="1340768"/>
            <a:ext cx="8496944" cy="4536504"/>
          </a:xfrm>
          <a:prstGeom prst="rect">
            <a:avLst/>
          </a:prstGeom>
        </p:spPr>
      </p:pic>
      <p:sp>
        <p:nvSpPr>
          <p:cNvPr id="3" name="Rectángulo redondeado 2"/>
          <p:cNvSpPr/>
          <p:nvPr/>
        </p:nvSpPr>
        <p:spPr bwMode="auto">
          <a:xfrm>
            <a:off x="1835696" y="260648"/>
            <a:ext cx="5760640" cy="792088"/>
          </a:xfrm>
          <a:prstGeom prst="roundRect">
            <a:avLst/>
          </a:prstGeom>
          <a:noFill/>
          <a:ln w="1587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4000" dirty="0" smtClean="0">
                <a:solidFill>
                  <a:srgbClr val="FFC000"/>
                </a:solidFill>
                <a:latin typeface="+mj-lt"/>
              </a:rPr>
              <a:t>TT PROLONGADO</a:t>
            </a: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0" i="0" u="none" strike="noStrike" cap="none" normalizeH="0" baseline="0" dirty="0">
              <a:ln>
                <a:noFill/>
              </a:ln>
              <a:solidFill>
                <a:srgbClr val="FFC000"/>
              </a:solidFill>
              <a:effectLst/>
              <a:latin typeface="+mj-lt"/>
            </a:endParaRPr>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68560" y="764704"/>
            <a:ext cx="2959174" cy="1412430"/>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5229200"/>
            <a:ext cx="1584176" cy="1320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2899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251520" y="1268760"/>
            <a:ext cx="8640960" cy="5447645"/>
          </a:xfrm>
          <a:prstGeom prst="rect">
            <a:avLst/>
          </a:prstGeom>
          <a:solidFill>
            <a:srgbClr val="0033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endParaRPr lang="es-AR" altLang="es-ES_tradnl" dirty="0" smtClean="0"/>
          </a:p>
          <a:p>
            <a:pPr>
              <a:spcBef>
                <a:spcPct val="50000"/>
              </a:spcBef>
              <a:buFontTx/>
              <a:buChar char="•"/>
            </a:pPr>
            <a:r>
              <a:rPr lang="es-AR" altLang="es-ES_tradnl" dirty="0" smtClean="0"/>
              <a:t> Se </a:t>
            </a:r>
            <a:r>
              <a:rPr lang="es-AR" altLang="es-ES_tradnl" dirty="0"/>
              <a:t>obtiene al añadir al plasma reptilasa</a:t>
            </a:r>
          </a:p>
          <a:p>
            <a:pPr>
              <a:spcBef>
                <a:spcPct val="50000"/>
              </a:spcBef>
              <a:buFontTx/>
              <a:buChar char="•"/>
            </a:pPr>
            <a:r>
              <a:rPr lang="es-AR" altLang="es-ES_tradnl" dirty="0" smtClean="0"/>
              <a:t> Reptilasa</a:t>
            </a:r>
            <a:r>
              <a:rPr lang="es-AR" altLang="es-ES_tradnl" dirty="0"/>
              <a:t>: Enzima proteolitica extraida del veneno de la Serpiente BOTHROPS ATROX.</a:t>
            </a:r>
          </a:p>
          <a:p>
            <a:pPr>
              <a:spcBef>
                <a:spcPct val="50000"/>
              </a:spcBef>
              <a:buFontTx/>
              <a:buChar char="•"/>
            </a:pPr>
            <a:r>
              <a:rPr lang="es-AR" altLang="es-ES_tradnl" dirty="0" smtClean="0"/>
              <a:t> Actua </a:t>
            </a:r>
            <a:r>
              <a:rPr lang="es-AR" altLang="es-ES_tradnl" dirty="0"/>
              <a:t>sobre el Fg. De una forma parecida a la Trombina, liberando solamente el Fibrinopeptido A y pormandose en monomero de Fibrina.</a:t>
            </a:r>
          </a:p>
          <a:p>
            <a:pPr>
              <a:spcBef>
                <a:spcPct val="50000"/>
              </a:spcBef>
              <a:buFontTx/>
              <a:buChar char="•"/>
            </a:pPr>
            <a:r>
              <a:rPr lang="es-AR" altLang="es-ES_tradnl" b="1" u="sng" dirty="0" smtClean="0">
                <a:solidFill>
                  <a:schemeClr val="hlink"/>
                </a:solidFill>
              </a:rPr>
              <a:t> Se </a:t>
            </a:r>
            <a:r>
              <a:rPr lang="es-AR" altLang="es-ES_tradnl" b="1" u="sng" dirty="0">
                <a:solidFill>
                  <a:schemeClr val="hlink"/>
                </a:solidFill>
              </a:rPr>
              <a:t>alarga en:</a:t>
            </a:r>
            <a:r>
              <a:rPr lang="es-AR" altLang="es-ES_tradnl" dirty="0"/>
              <a:t> Hepatopatia, Hipo y Disfibrinogenemia.</a:t>
            </a:r>
          </a:p>
          <a:p>
            <a:pPr>
              <a:spcBef>
                <a:spcPct val="50000"/>
              </a:spcBef>
              <a:buFontTx/>
              <a:buChar char="•"/>
            </a:pPr>
            <a:r>
              <a:rPr lang="es-AR" altLang="es-ES_tradnl" b="1" dirty="0" smtClean="0">
                <a:solidFill>
                  <a:srgbClr val="FF9900"/>
                </a:solidFill>
              </a:rPr>
              <a:t> INSENSIBLE </a:t>
            </a:r>
            <a:r>
              <a:rPr lang="es-AR" altLang="es-ES_tradnl" b="1" dirty="0">
                <a:solidFill>
                  <a:srgbClr val="FF9900"/>
                </a:solidFill>
              </a:rPr>
              <a:t>A HEPARINA!!!!!</a:t>
            </a:r>
          </a:p>
          <a:p>
            <a:pPr>
              <a:spcBef>
                <a:spcPct val="50000"/>
              </a:spcBef>
              <a:buFontTx/>
              <a:buChar char="•"/>
            </a:pPr>
            <a:r>
              <a:rPr lang="es-AR" altLang="es-ES_tradnl" b="1" smtClean="0">
                <a:solidFill>
                  <a:srgbClr val="00CC00"/>
                </a:solidFill>
              </a:rPr>
              <a:t> UTIL </a:t>
            </a:r>
            <a:r>
              <a:rPr lang="es-AR" altLang="es-ES_tradnl" b="1" dirty="0">
                <a:solidFill>
                  <a:srgbClr val="00CC00"/>
                </a:solidFill>
              </a:rPr>
              <a:t>PARA DESCARTAR PRESENCIA DE </a:t>
            </a:r>
            <a:r>
              <a:rPr lang="es-AR" altLang="es-ES_tradnl" b="1" dirty="0" smtClean="0">
                <a:solidFill>
                  <a:srgbClr val="00CC00"/>
                </a:solidFill>
              </a:rPr>
              <a:t>HEPARINA</a:t>
            </a:r>
          </a:p>
          <a:p>
            <a:pPr>
              <a:spcBef>
                <a:spcPct val="50000"/>
              </a:spcBef>
            </a:pPr>
            <a:endParaRPr lang="es-ES" altLang="es-ES_tradnl" b="1" dirty="0">
              <a:solidFill>
                <a:srgbClr val="00CC00"/>
              </a:solidFill>
            </a:endParaRPr>
          </a:p>
        </p:txBody>
      </p:sp>
      <p:sp>
        <p:nvSpPr>
          <p:cNvPr id="4" name="Rectangle 2"/>
          <p:cNvSpPr>
            <a:spLocks noChangeArrowheads="1"/>
          </p:cNvSpPr>
          <p:nvPr/>
        </p:nvSpPr>
        <p:spPr bwMode="auto">
          <a:xfrm>
            <a:off x="2591780" y="260648"/>
            <a:ext cx="3960440" cy="792088"/>
          </a:xfrm>
          <a:prstGeom prst="rect">
            <a:avLst/>
          </a:prstGeom>
          <a:solidFill>
            <a:srgbClr val="FFFF00"/>
          </a:solidFill>
          <a:ln w="38100">
            <a:solidFill>
              <a:srgbClr val="002060"/>
            </a:solidFill>
            <a:miter lim="800000"/>
            <a:headEnd/>
            <a:tailEnd/>
          </a:ln>
          <a:effectLst/>
          <a:extLst/>
        </p:spPr>
        <p:txBody>
          <a:bodyPr wrap="none" anchor="ctr"/>
          <a:lstStyle/>
          <a:p>
            <a:pPr algn="ctr"/>
            <a:r>
              <a:rPr lang="es-AR" altLang="es-ES_tradnl" b="1">
                <a:solidFill>
                  <a:srgbClr val="002060"/>
                </a:solidFill>
                <a:latin typeface="+mj-lt"/>
              </a:rPr>
              <a:t>TIEMPO DE REPTILASA</a:t>
            </a:r>
            <a:endParaRPr lang="es-ES" altLang="es-ES_tradnl" b="1">
              <a:solidFill>
                <a:srgbClr val="002060"/>
              </a:solidFill>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80728"/>
            <a:ext cx="8640960" cy="551332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3" name="Rectangle 2"/>
          <p:cNvSpPr>
            <a:spLocks noChangeArrowheads="1"/>
          </p:cNvSpPr>
          <p:nvPr/>
        </p:nvSpPr>
        <p:spPr bwMode="auto">
          <a:xfrm>
            <a:off x="2699792" y="188640"/>
            <a:ext cx="3816424" cy="576064"/>
          </a:xfrm>
          <a:prstGeom prst="rect">
            <a:avLst/>
          </a:prstGeom>
          <a:solidFill>
            <a:srgbClr val="FFFF00"/>
          </a:solidFill>
          <a:ln w="38100">
            <a:solidFill>
              <a:srgbClr val="002060"/>
            </a:solidFill>
            <a:miter lim="800000"/>
            <a:headEnd/>
            <a:tailEnd/>
          </a:ln>
          <a:effectLst/>
          <a:extLst/>
        </p:spPr>
        <p:txBody>
          <a:bodyPr wrap="none" anchor="ctr"/>
          <a:lstStyle/>
          <a:p>
            <a:pPr algn="ctr"/>
            <a:r>
              <a:rPr lang="es-AR" altLang="es-ES_tradnl" b="1">
                <a:solidFill>
                  <a:srgbClr val="002060"/>
                </a:solidFill>
                <a:latin typeface="+mj-lt"/>
              </a:rPr>
              <a:t>TIEMPO DE REPTILASA</a:t>
            </a:r>
            <a:endParaRPr lang="es-ES" altLang="es-ES_tradnl" b="1">
              <a:solidFill>
                <a:srgbClr val="002060"/>
              </a:solidFill>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835696" y="404664"/>
            <a:ext cx="5328592" cy="1152128"/>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6000" smtClean="0"/>
              <a:t>IMPORTANTE</a:t>
            </a:r>
            <a:endParaRPr kumimoji="0" lang="es-ES_tradnl" sz="6000" b="0" i="0" u="none" strike="noStrike" cap="none" normalizeH="0" baseline="0">
              <a:ln>
                <a:noFill/>
              </a:ln>
              <a:solidFill>
                <a:schemeClr val="tx1"/>
              </a:solidFill>
              <a:effectLst/>
            </a:endParaRPr>
          </a:p>
        </p:txBody>
      </p:sp>
      <p:sp>
        <p:nvSpPr>
          <p:cNvPr id="3" name="Rectángulo redondeado 2"/>
          <p:cNvSpPr/>
          <p:nvPr/>
        </p:nvSpPr>
        <p:spPr bwMode="auto">
          <a:xfrm>
            <a:off x="297729" y="4941168"/>
            <a:ext cx="8568952" cy="1152128"/>
          </a:xfrm>
          <a:prstGeom prst="roundRect">
            <a:avLst/>
          </a:prstGeom>
          <a:solidFill>
            <a:srgbClr val="FFFF00"/>
          </a:solidFill>
          <a:ln w="2857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NINGUNA DE ESTAS PRUEBAS</a:t>
            </a:r>
            <a:r>
              <a:rPr kumimoji="0" lang="es-ES_tradnl" sz="2400" b="0" i="0" u="none" strike="noStrike" cap="none" normalizeH="0" dirty="0" smtClean="0">
                <a:ln>
                  <a:noFill/>
                </a:ln>
                <a:solidFill>
                  <a:srgbClr val="002060"/>
                </a:solidFill>
                <a:effectLst/>
                <a:latin typeface="Times New Roman" charset="0"/>
                <a:ea typeface="Times New Roman" charset="0"/>
                <a:cs typeface="Times New Roman" charset="0"/>
              </a:rPr>
              <a:t> EVALUA EL DEFICIT DE </a:t>
            </a:r>
          </a:p>
          <a:p>
            <a:pPr marL="0" marR="0" indent="0" algn="ctr" defTabSz="914400" rtl="0" eaLnBrk="1" fontAlgn="base" latinLnBrk="0" hangingPunct="1">
              <a:lnSpc>
                <a:spcPct val="100000"/>
              </a:lnSpc>
              <a:spcBef>
                <a:spcPct val="0"/>
              </a:spcBef>
              <a:spcAft>
                <a:spcPct val="0"/>
              </a:spcAft>
              <a:buClrTx/>
              <a:buSzTx/>
              <a:buFontTx/>
              <a:buNone/>
              <a:tabLst/>
            </a:pPr>
            <a:r>
              <a:rPr lang="es-ES_tradnl" sz="3600" baseline="0" dirty="0" smtClean="0">
                <a:solidFill>
                  <a:srgbClr val="002060"/>
                </a:solidFill>
              </a:rPr>
              <a:t>FACTOR</a:t>
            </a:r>
            <a:r>
              <a:rPr lang="es-ES_tradnl" sz="3600" dirty="0" smtClean="0">
                <a:solidFill>
                  <a:srgbClr val="002060"/>
                </a:solidFill>
              </a:rPr>
              <a:t> XIII</a:t>
            </a:r>
            <a:endParaRPr kumimoji="0" lang="es-ES_tradnl" sz="3600" b="0" i="0" u="none" strike="noStrike" cap="none" normalizeH="0" baseline="0" dirty="0">
              <a:ln>
                <a:noFill/>
              </a:ln>
              <a:solidFill>
                <a:srgbClr val="002060"/>
              </a:solidFill>
              <a:effectLst/>
            </a:endParaRPr>
          </a:p>
        </p:txBody>
      </p:sp>
      <p:sp>
        <p:nvSpPr>
          <p:cNvPr id="4" name="Rectángulo redondeado 3"/>
          <p:cNvSpPr/>
          <p:nvPr/>
        </p:nvSpPr>
        <p:spPr bwMode="auto">
          <a:xfrm>
            <a:off x="827584" y="2361675"/>
            <a:ext cx="2520280" cy="1728192"/>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002060"/>
                </a:solidFill>
                <a:effectLst/>
              </a:rPr>
              <a:t>NI EL TP</a:t>
            </a:r>
          </a:p>
          <a:p>
            <a:pPr marL="0" marR="0" indent="0" algn="l" defTabSz="914400" rtl="0" eaLnBrk="1" fontAlgn="base" latinLnBrk="0" hangingPunct="1">
              <a:lnSpc>
                <a:spcPct val="100000"/>
              </a:lnSpc>
              <a:spcBef>
                <a:spcPct val="0"/>
              </a:spcBef>
              <a:spcAft>
                <a:spcPct val="0"/>
              </a:spcAft>
              <a:buClrTx/>
              <a:buSzTx/>
              <a:buFontTx/>
              <a:buNone/>
              <a:tabLst/>
            </a:pPr>
            <a:r>
              <a:rPr lang="es-ES_tradnl" sz="3200" dirty="0" smtClean="0">
                <a:solidFill>
                  <a:srgbClr val="002060"/>
                </a:solidFill>
              </a:rPr>
              <a:t>NI EL APTT</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002060"/>
                </a:solidFill>
                <a:effectLst/>
              </a:rPr>
              <a:t>NI EL TT</a:t>
            </a:r>
            <a:endParaRPr kumimoji="0" lang="es-ES_tradnl" sz="3200" b="0" i="0" u="none" strike="noStrike" cap="none" normalizeH="0" baseline="0" dirty="0">
              <a:ln>
                <a:noFill/>
              </a:ln>
              <a:solidFill>
                <a:srgbClr val="002060"/>
              </a:solidFill>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907315"/>
            <a:ext cx="3404786" cy="2636912"/>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179" y="1772816"/>
            <a:ext cx="1317593" cy="1097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2224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755576" y="404664"/>
            <a:ext cx="7594848" cy="1077218"/>
          </a:xfrm>
          <a:prstGeom prst="rect">
            <a:avLst/>
          </a:prstGeom>
          <a:solidFill>
            <a:srgbClr val="FFFF00"/>
          </a:solidFill>
          <a:ln>
            <a:noFill/>
          </a:ln>
          <a:effectLst/>
          <a:extLst/>
        </p:spPr>
        <p:txBody>
          <a:bodyPr wrap="square">
            <a:spAutoFit/>
          </a:bodyPr>
          <a:lstStyle/>
          <a:p>
            <a:pPr algn="ctr">
              <a:spcBef>
                <a:spcPct val="50000"/>
              </a:spcBef>
            </a:pPr>
            <a:r>
              <a:rPr lang="es-AR" altLang="es-ES_tradnl" sz="2800" dirty="0">
                <a:solidFill>
                  <a:srgbClr val="002060"/>
                </a:solidFill>
              </a:rPr>
              <a:t>PRUEBA DE SOLUBILIDAD DEL COAGULO:</a:t>
            </a:r>
          </a:p>
          <a:p>
            <a:pPr algn="ctr">
              <a:spcBef>
                <a:spcPct val="50000"/>
              </a:spcBef>
            </a:pPr>
            <a:r>
              <a:rPr lang="es-AR" altLang="es-ES_tradnl" dirty="0">
                <a:solidFill>
                  <a:srgbClr val="002060"/>
                </a:solidFill>
              </a:rPr>
              <a:t>Solucion de UREA 5 M. N: Coagulo insoluble en 24Hs.</a:t>
            </a:r>
            <a:endParaRPr lang="es-ES" altLang="es-ES_tradnl" dirty="0">
              <a:solidFill>
                <a:srgbClr val="00206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00808"/>
            <a:ext cx="7134243" cy="4865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395536" y="4941168"/>
            <a:ext cx="8352928" cy="792088"/>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600" smtClean="0">
                <a:solidFill>
                  <a:srgbClr val="002060"/>
                </a:solidFill>
              </a:rPr>
              <a:t>CORRECCION CON EL AGREGADO PN</a:t>
            </a:r>
            <a:endParaRPr kumimoji="0" lang="es-ES_tradnl" sz="3600" b="0" i="0" u="none" strike="noStrike" cap="none" normalizeH="0" baseline="0">
              <a:ln>
                <a:noFill/>
              </a:ln>
              <a:solidFill>
                <a:srgbClr val="002060"/>
              </a:solidFill>
              <a:effectLst/>
            </a:endParaRPr>
          </a:p>
        </p:txBody>
      </p:sp>
      <p:sp>
        <p:nvSpPr>
          <p:cNvPr id="3" name="Rectangle 3"/>
          <p:cNvSpPr>
            <a:spLocks noChangeArrowheads="1"/>
          </p:cNvSpPr>
          <p:nvPr/>
        </p:nvSpPr>
        <p:spPr bwMode="auto">
          <a:xfrm>
            <a:off x="660641" y="2996952"/>
            <a:ext cx="7822717" cy="1181393"/>
          </a:xfrm>
          <a:prstGeom prst="rect">
            <a:avLst/>
          </a:prstGeom>
          <a:solidFill>
            <a:schemeClr val="accent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200" b="1" dirty="0" smtClean="0"/>
              <a:t>CUANDO UN TIEMPO DE ALARGADO</a:t>
            </a:r>
          </a:p>
          <a:p>
            <a:pPr algn="ctr"/>
            <a:r>
              <a:rPr lang="es-AR" altLang="es-ES_tradnl" sz="3200" b="1" dirty="0" smtClean="0"/>
              <a:t>SIEMPRE TENGO QUE REALIZAR </a:t>
            </a:r>
            <a:endParaRPr lang="es-ES" altLang="es-ES_tradnl" sz="3200" b="1" dirty="0"/>
          </a:p>
        </p:txBody>
      </p:sp>
      <p:sp>
        <p:nvSpPr>
          <p:cNvPr id="4" name="Rectángulo redondeado 3"/>
          <p:cNvSpPr/>
          <p:nvPr/>
        </p:nvSpPr>
        <p:spPr bwMode="auto">
          <a:xfrm>
            <a:off x="2843808" y="1628800"/>
            <a:ext cx="3744416" cy="720080"/>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err="1" smtClean="0">
                <a:ln>
                  <a:noFill/>
                </a:ln>
                <a:solidFill>
                  <a:srgbClr val="0070C0"/>
                </a:solidFill>
                <a:effectLst/>
                <a:latin typeface="Times New Roman" charset="0"/>
                <a:ea typeface="Times New Roman" charset="0"/>
                <a:cs typeface="Times New Roman" charset="0"/>
              </a:rPr>
              <a:t>aPTT</a:t>
            </a:r>
            <a:r>
              <a:rPr kumimoji="0" lang="es-ES_tradnl" sz="3200" b="0" i="0" u="none" strike="noStrike" cap="none" normalizeH="0" baseline="0" dirty="0" smtClean="0">
                <a:ln>
                  <a:noFill/>
                </a:ln>
                <a:solidFill>
                  <a:srgbClr val="0070C0"/>
                </a:solidFill>
                <a:effectLst/>
                <a:latin typeface="Times New Roman" charset="0"/>
                <a:ea typeface="Times New Roman" charset="0"/>
                <a:cs typeface="Times New Roman" charset="0"/>
              </a:rPr>
              <a:t> y/o</a:t>
            </a:r>
            <a:r>
              <a:rPr kumimoji="0" lang="es-ES_tradnl" sz="3200" b="0" i="0" u="none" strike="noStrike" cap="none" normalizeH="0" dirty="0" smtClean="0">
                <a:ln>
                  <a:noFill/>
                </a:ln>
                <a:solidFill>
                  <a:srgbClr val="0070C0"/>
                </a:solidFill>
                <a:effectLst/>
                <a:latin typeface="Times New Roman" charset="0"/>
                <a:ea typeface="Times New Roman" charset="0"/>
                <a:cs typeface="Times New Roman" charset="0"/>
              </a:rPr>
              <a:t> TP y/o  TT</a:t>
            </a:r>
            <a:endParaRPr kumimoji="0" lang="es-ES_tradnl" sz="3200" b="0" i="0" u="none" strike="noStrike" cap="none" normalizeH="0" baseline="0" dirty="0">
              <a:ln>
                <a:noFill/>
              </a:ln>
              <a:solidFill>
                <a:srgbClr val="0070C0"/>
              </a:solidFill>
              <a:effectLst/>
              <a:latin typeface="Times New Roman" charset="0"/>
              <a:ea typeface="Times New Roman" charset="0"/>
              <a:cs typeface="Times New Roman" charset="0"/>
            </a:endParaRPr>
          </a:p>
        </p:txBody>
      </p:sp>
      <p:sp>
        <p:nvSpPr>
          <p:cNvPr id="5" name="Flecha arriba 4"/>
          <p:cNvSpPr/>
          <p:nvPr/>
        </p:nvSpPr>
        <p:spPr bwMode="auto">
          <a:xfrm>
            <a:off x="1763688" y="1615504"/>
            <a:ext cx="57606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Rectángulo redondeado 5"/>
          <p:cNvSpPr/>
          <p:nvPr/>
        </p:nvSpPr>
        <p:spPr bwMode="auto">
          <a:xfrm>
            <a:off x="1907704" y="297989"/>
            <a:ext cx="4824536" cy="93610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5400" b="0" i="0" u="none" strike="noStrike" cap="none" normalizeH="0" baseline="0" smtClean="0">
                <a:ln>
                  <a:noFill/>
                </a:ln>
                <a:solidFill>
                  <a:schemeClr val="tx1"/>
                </a:solidFill>
                <a:effectLst/>
                <a:latin typeface="+mj-lt"/>
                <a:ea typeface="Times New Roman" charset="0"/>
                <a:cs typeface="Times New Roman" charset="0"/>
              </a:rPr>
              <a:t>IMPORTANTE</a:t>
            </a:r>
            <a:endParaRPr kumimoji="0" lang="es-ES_tradnl" sz="5400" b="0" i="0" u="none" strike="noStrike" cap="none" normalizeH="0" baseline="0">
              <a:ln>
                <a:noFill/>
              </a:ln>
              <a:solidFill>
                <a:schemeClr val="tx1"/>
              </a:solidFill>
              <a:effectLst/>
              <a:latin typeface="+mj-lt"/>
              <a:ea typeface="Times New Roman" charset="0"/>
              <a:cs typeface="Times New Roman" charset="0"/>
            </a:endParaRPr>
          </a:p>
        </p:txBody>
      </p:sp>
    </p:spTree>
    <p:extLst>
      <p:ext uri="{BB962C8B-B14F-4D97-AF65-F5344CB8AC3E}">
        <p14:creationId xmlns:p14="http://schemas.microsoft.com/office/powerpoint/2010/main" val="16528320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85390" y="5067899"/>
            <a:ext cx="1649760" cy="123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5999213" y="4960139"/>
            <a:ext cx="1642109" cy="1377949"/>
          </a:xfrm>
          <a:prstGeom prst="rect">
            <a:avLst/>
          </a:prstGeom>
        </p:spPr>
      </p:pic>
      <p:pic>
        <p:nvPicPr>
          <p:cNvPr id="4" name="Imagen 3"/>
          <p:cNvPicPr>
            <a:picLocks noChangeAspect="1"/>
          </p:cNvPicPr>
          <p:nvPr/>
        </p:nvPicPr>
        <p:blipFill rotWithShape="1">
          <a:blip r:embed="rId4"/>
          <a:srcRect l="24494" t="24390" r="54614" b="7519"/>
          <a:stretch/>
        </p:blipFill>
        <p:spPr>
          <a:xfrm>
            <a:off x="1232200" y="1772816"/>
            <a:ext cx="670332" cy="163859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5" name="Imagen 4"/>
          <p:cNvPicPr>
            <a:picLocks noChangeAspect="1"/>
          </p:cNvPicPr>
          <p:nvPr/>
        </p:nvPicPr>
        <p:blipFill rotWithShape="1">
          <a:blip r:embed="rId4"/>
          <a:srcRect l="24494" t="24390" r="54614" b="7519"/>
          <a:stretch/>
        </p:blipFill>
        <p:spPr>
          <a:xfrm>
            <a:off x="6820268" y="1772816"/>
            <a:ext cx="670332" cy="163859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6" name="Imagen 5"/>
          <p:cNvPicPr>
            <a:picLocks noChangeAspect="1"/>
          </p:cNvPicPr>
          <p:nvPr/>
        </p:nvPicPr>
        <p:blipFill rotWithShape="1">
          <a:blip r:embed="rId4"/>
          <a:srcRect l="24494" t="24390" r="54614" b="7519"/>
          <a:stretch/>
        </p:blipFill>
        <p:spPr>
          <a:xfrm>
            <a:off x="3873740" y="2839290"/>
            <a:ext cx="670332" cy="163859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cxnSp>
        <p:nvCxnSpPr>
          <p:cNvPr id="8" name="Conector recto 7"/>
          <p:cNvCxnSpPr/>
          <p:nvPr/>
        </p:nvCxnSpPr>
        <p:spPr bwMode="auto">
          <a:xfrm>
            <a:off x="834008" y="2839290"/>
            <a:ext cx="1378684" cy="0"/>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ector recto 8"/>
          <p:cNvCxnSpPr/>
          <p:nvPr/>
        </p:nvCxnSpPr>
        <p:spPr bwMode="auto">
          <a:xfrm>
            <a:off x="6516216" y="2839290"/>
            <a:ext cx="1378684" cy="0"/>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Flecha curvada hacia la izquierda 9"/>
          <p:cNvSpPr/>
          <p:nvPr/>
        </p:nvSpPr>
        <p:spPr bwMode="auto">
          <a:xfrm rot="4377957">
            <a:off x="5574818" y="2373502"/>
            <a:ext cx="529906" cy="3148111"/>
          </a:xfrm>
          <a:prstGeom prst="curvedLeftArrow">
            <a:avLst/>
          </a:prstGeom>
          <a:solidFill>
            <a:srgbClr val="FFC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1" name="Flecha curvada hacia la izquierda 10"/>
          <p:cNvSpPr/>
          <p:nvPr/>
        </p:nvSpPr>
        <p:spPr bwMode="auto">
          <a:xfrm rot="17402281" flipH="1">
            <a:off x="2569840" y="2480549"/>
            <a:ext cx="500485" cy="2866501"/>
          </a:xfrm>
          <a:prstGeom prst="curvedLeftArrow">
            <a:avLst/>
          </a:prstGeom>
          <a:solidFill>
            <a:srgbClr val="FFC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2" name="Rectángulo redondeado 11"/>
          <p:cNvSpPr/>
          <p:nvPr/>
        </p:nvSpPr>
        <p:spPr bwMode="auto">
          <a:xfrm>
            <a:off x="742486" y="1270407"/>
            <a:ext cx="1649760" cy="432048"/>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FF00"/>
                </a:solidFill>
              </a:rPr>
              <a:t>Plasma Pte.</a:t>
            </a:r>
            <a:endParaRPr kumimoji="0" lang="es-ES_tradnl" sz="2400" b="0" i="0" u="none" strike="noStrike" cap="none" normalizeH="0" baseline="0">
              <a:ln>
                <a:noFill/>
              </a:ln>
              <a:solidFill>
                <a:srgbClr val="FFFF00"/>
              </a:solidFill>
              <a:effectLst/>
            </a:endParaRPr>
          </a:p>
        </p:txBody>
      </p:sp>
      <p:sp>
        <p:nvSpPr>
          <p:cNvPr id="13" name="Rectángulo redondeado 12"/>
          <p:cNvSpPr/>
          <p:nvPr/>
        </p:nvSpPr>
        <p:spPr bwMode="auto">
          <a:xfrm>
            <a:off x="6141362" y="1236710"/>
            <a:ext cx="2201886" cy="432048"/>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FFFF00"/>
                </a:solidFill>
              </a:rPr>
              <a:t>Plasma Normal</a:t>
            </a:r>
            <a:endParaRPr kumimoji="0" lang="es-ES_tradnl" sz="2400" b="0" i="0" u="none" strike="noStrike" cap="none" normalizeH="0" baseline="0">
              <a:ln>
                <a:noFill/>
              </a:ln>
              <a:solidFill>
                <a:srgbClr val="FFFF00"/>
              </a:solidFill>
              <a:effectLst/>
            </a:endParaRPr>
          </a:p>
        </p:txBody>
      </p:sp>
      <p:sp>
        <p:nvSpPr>
          <p:cNvPr id="14" name="Rectángulo redondeado 13"/>
          <p:cNvSpPr/>
          <p:nvPr/>
        </p:nvSpPr>
        <p:spPr bwMode="auto">
          <a:xfrm>
            <a:off x="3181976" y="2350684"/>
            <a:ext cx="2124078" cy="432048"/>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½ Pte. +  ½ PN</a:t>
            </a:r>
            <a:endParaRPr kumimoji="0" lang="es-ES_tradnl" sz="2400" b="0" i="0" u="none" strike="noStrike" cap="none" normalizeH="0" baseline="0" dirty="0">
              <a:ln>
                <a:noFill/>
              </a:ln>
              <a:solidFill>
                <a:srgbClr val="FFFF00"/>
              </a:solidFill>
              <a:effectLst/>
            </a:endParaRPr>
          </a:p>
        </p:txBody>
      </p:sp>
      <p:sp>
        <p:nvSpPr>
          <p:cNvPr id="15" name="Rectángulo redondeado 14"/>
          <p:cNvSpPr/>
          <p:nvPr/>
        </p:nvSpPr>
        <p:spPr bwMode="auto">
          <a:xfrm>
            <a:off x="3667951" y="1915028"/>
            <a:ext cx="1152128" cy="433852"/>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002060"/>
                </a:solidFill>
              </a:rPr>
              <a:t>Mezcla</a:t>
            </a:r>
            <a:endParaRPr kumimoji="0" lang="es-ES_tradnl" sz="2400" b="0" i="0" u="none" strike="noStrike" cap="none" normalizeH="0" baseline="0">
              <a:ln>
                <a:noFill/>
              </a:ln>
              <a:solidFill>
                <a:srgbClr val="002060"/>
              </a:solidFill>
              <a:effectLst/>
            </a:endParaRPr>
          </a:p>
        </p:txBody>
      </p:sp>
      <p:sp>
        <p:nvSpPr>
          <p:cNvPr id="16" name="Rectángulo redondeado 15"/>
          <p:cNvSpPr/>
          <p:nvPr/>
        </p:nvSpPr>
        <p:spPr bwMode="auto">
          <a:xfrm>
            <a:off x="3539962" y="4963270"/>
            <a:ext cx="1408105" cy="1446578"/>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err="1" smtClean="0">
                <a:ln>
                  <a:noFill/>
                </a:ln>
                <a:solidFill>
                  <a:srgbClr val="002060"/>
                </a:solidFill>
                <a:effectLst/>
                <a:latin typeface="Times New Roman" charset="0"/>
                <a:ea typeface="Times New Roman" charset="0"/>
                <a:cs typeface="Times New Roman" charset="0"/>
              </a:rPr>
              <a:t>aPTT</a:t>
            </a:r>
            <a:endPar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dirty="0" smtClean="0">
                <a:solidFill>
                  <a:srgbClr val="002060"/>
                </a:solidFill>
              </a:rPr>
              <a:t>TP</a:t>
            </a: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TT</a:t>
            </a:r>
            <a:endParaRPr kumimoji="0" lang="es-ES_tradnl" sz="2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redondeado 16"/>
          <p:cNvSpPr/>
          <p:nvPr/>
        </p:nvSpPr>
        <p:spPr bwMode="auto">
          <a:xfrm>
            <a:off x="1387850" y="259676"/>
            <a:ext cx="6208486" cy="57606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mtClean="0">
                <a:solidFill>
                  <a:srgbClr val="002060"/>
                </a:solidFill>
              </a:rPr>
              <a:t>CORRECCION CON EL AGREGADO PN</a:t>
            </a:r>
            <a:endParaRPr kumimoji="0" lang="es-ES_tradnl" sz="2400" b="0" i="0" u="none" strike="noStrike" cap="none" normalizeH="0" baseline="0">
              <a:ln>
                <a:noFill/>
              </a:ln>
              <a:solidFill>
                <a:srgbClr val="002060"/>
              </a:solidFill>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5760" y="143884"/>
            <a:ext cx="8748464" cy="1181393"/>
          </a:xfrm>
          <a:prstGeom prst="rect">
            <a:avLst/>
          </a:prstGeom>
          <a:solidFill>
            <a:schemeClr val="accent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200" b="1" smtClean="0"/>
              <a:t>CUANDO UN TIEMPO DE ALARGADO</a:t>
            </a:r>
          </a:p>
          <a:p>
            <a:pPr algn="ctr"/>
            <a:r>
              <a:rPr lang="es-AR" altLang="es-ES_tradnl" sz="3200" b="1" dirty="0" smtClean="0"/>
              <a:t>SIEMPRE </a:t>
            </a:r>
            <a:r>
              <a:rPr lang="es-AR" altLang="es-ES_tradnl" sz="3200" b="1" dirty="0"/>
              <a:t>ME TENGO QUE PREGUNTAR??</a:t>
            </a:r>
            <a:endParaRPr lang="es-ES" altLang="es-ES_tradnl" sz="3200" b="1" dirty="0"/>
          </a:p>
        </p:txBody>
      </p:sp>
      <p:sp>
        <p:nvSpPr>
          <p:cNvPr id="3" name="Rectángulo redondeado 2"/>
          <p:cNvSpPr/>
          <p:nvPr/>
        </p:nvSpPr>
        <p:spPr bwMode="auto">
          <a:xfrm>
            <a:off x="2627784" y="1700999"/>
            <a:ext cx="3744416" cy="720080"/>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err="1" smtClean="0">
                <a:ln>
                  <a:noFill/>
                </a:ln>
                <a:solidFill>
                  <a:srgbClr val="0070C0"/>
                </a:solidFill>
                <a:effectLst/>
                <a:latin typeface="Times New Roman" charset="0"/>
                <a:ea typeface="Times New Roman" charset="0"/>
                <a:cs typeface="Times New Roman" charset="0"/>
              </a:rPr>
              <a:t>aPTT</a:t>
            </a:r>
            <a:r>
              <a:rPr kumimoji="0" lang="es-ES_tradnl" sz="3200" b="0" i="0" u="none" strike="noStrike" cap="none" normalizeH="0" baseline="0" dirty="0" smtClean="0">
                <a:ln>
                  <a:noFill/>
                </a:ln>
                <a:solidFill>
                  <a:srgbClr val="0070C0"/>
                </a:solidFill>
                <a:effectLst/>
                <a:latin typeface="Times New Roman" charset="0"/>
                <a:ea typeface="Times New Roman" charset="0"/>
                <a:cs typeface="Times New Roman" charset="0"/>
              </a:rPr>
              <a:t> y/o</a:t>
            </a:r>
            <a:r>
              <a:rPr kumimoji="0" lang="es-ES_tradnl" sz="3200" b="0" i="0" u="none" strike="noStrike" cap="none" normalizeH="0" dirty="0" smtClean="0">
                <a:ln>
                  <a:noFill/>
                </a:ln>
                <a:solidFill>
                  <a:srgbClr val="0070C0"/>
                </a:solidFill>
                <a:effectLst/>
                <a:latin typeface="Times New Roman" charset="0"/>
                <a:ea typeface="Times New Roman" charset="0"/>
                <a:cs typeface="Times New Roman" charset="0"/>
              </a:rPr>
              <a:t> TP y/o  TT</a:t>
            </a:r>
            <a:endParaRPr kumimoji="0" lang="es-ES_tradnl" sz="3200" b="0" i="0" u="none" strike="noStrike" cap="none" normalizeH="0" baseline="0" dirty="0">
              <a:ln>
                <a:noFill/>
              </a:ln>
              <a:solidFill>
                <a:srgbClr val="0070C0"/>
              </a:solidFill>
              <a:effectLst/>
              <a:latin typeface="Times New Roman" charset="0"/>
              <a:ea typeface="Times New Roman" charset="0"/>
              <a:cs typeface="Times New Roman" charset="0"/>
            </a:endParaRPr>
          </a:p>
        </p:txBody>
      </p:sp>
      <p:sp>
        <p:nvSpPr>
          <p:cNvPr id="4" name="Flecha arriba 3"/>
          <p:cNvSpPr/>
          <p:nvPr/>
        </p:nvSpPr>
        <p:spPr bwMode="auto">
          <a:xfrm>
            <a:off x="1547664" y="1687703"/>
            <a:ext cx="57606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bajo 4"/>
          <p:cNvSpPr/>
          <p:nvPr/>
        </p:nvSpPr>
        <p:spPr bwMode="auto">
          <a:xfrm>
            <a:off x="3995936" y="2704175"/>
            <a:ext cx="720080" cy="792088"/>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Rectángulo 5"/>
          <p:cNvSpPr/>
          <p:nvPr/>
        </p:nvSpPr>
        <p:spPr bwMode="auto">
          <a:xfrm>
            <a:off x="3995936" y="3280239"/>
            <a:ext cx="720080" cy="115212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9600" b="1" dirty="0">
                <a:solidFill>
                  <a:srgbClr val="FF0000"/>
                </a:solidFill>
              </a:rPr>
              <a:t>?</a:t>
            </a:r>
            <a:endParaRPr kumimoji="0" lang="es-ES_tradnl" sz="9600" b="1" i="0" u="none" strike="noStrike" cap="none" normalizeH="0" baseline="0" dirty="0">
              <a:ln>
                <a:noFill/>
              </a:ln>
              <a:solidFill>
                <a:srgbClr val="FF0000"/>
              </a:solidFill>
              <a:effectLst/>
            </a:endParaRPr>
          </a:p>
        </p:txBody>
      </p:sp>
      <p:sp>
        <p:nvSpPr>
          <p:cNvPr id="7" name="Flecha curvada hacia la derecha 6"/>
          <p:cNvSpPr/>
          <p:nvPr/>
        </p:nvSpPr>
        <p:spPr bwMode="auto">
          <a:xfrm rot="17851311">
            <a:off x="5261377" y="4381158"/>
            <a:ext cx="1008112" cy="2653345"/>
          </a:xfrm>
          <a:prstGeom prst="curvedRightArrow">
            <a:avLst/>
          </a:prstGeom>
          <a:solidFill>
            <a:srgbClr val="FFFF00"/>
          </a:solidFill>
          <a:ln w="952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8" name="Flecha curvada hacia la izquierda 7"/>
          <p:cNvSpPr/>
          <p:nvPr/>
        </p:nvSpPr>
        <p:spPr bwMode="auto">
          <a:xfrm rot="3298064">
            <a:off x="2572736" y="4506500"/>
            <a:ext cx="1015930" cy="2402660"/>
          </a:xfrm>
          <a:prstGeom prst="curvedLeftArrow">
            <a:avLst/>
          </a:prstGeom>
          <a:solidFill>
            <a:srgbClr val="FFFF00"/>
          </a:solidFill>
          <a:ln w="952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9" name="Rectángulo redondeado 8"/>
          <p:cNvSpPr/>
          <p:nvPr/>
        </p:nvSpPr>
        <p:spPr bwMode="auto">
          <a:xfrm>
            <a:off x="107504" y="4719786"/>
            <a:ext cx="2016224" cy="72069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smtClean="0">
                <a:ln>
                  <a:noFill/>
                </a:ln>
                <a:solidFill>
                  <a:srgbClr val="0070C0"/>
                </a:solidFill>
                <a:effectLst/>
                <a:latin typeface="Times New Roman" charset="0"/>
                <a:ea typeface="Times New Roman" charset="0"/>
                <a:cs typeface="Times New Roman" charset="0"/>
              </a:rPr>
              <a:t>DEFICIT</a:t>
            </a:r>
            <a:endParaRPr kumimoji="0" lang="es-ES_tradnl" sz="3600" b="0" i="0" u="none" strike="noStrike" cap="none" normalizeH="0" baseline="0">
              <a:ln>
                <a:noFill/>
              </a:ln>
              <a:solidFill>
                <a:srgbClr val="0070C0"/>
              </a:solidFill>
              <a:effectLst/>
              <a:latin typeface="Times New Roman" charset="0"/>
              <a:ea typeface="Times New Roman" charset="0"/>
              <a:cs typeface="Times New Roman" charset="0"/>
            </a:endParaRPr>
          </a:p>
        </p:txBody>
      </p:sp>
      <p:sp>
        <p:nvSpPr>
          <p:cNvPr id="10" name="Rectángulo redondeado 9"/>
          <p:cNvSpPr/>
          <p:nvPr/>
        </p:nvSpPr>
        <p:spPr bwMode="auto">
          <a:xfrm>
            <a:off x="6034955" y="4668293"/>
            <a:ext cx="3043869" cy="72069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smtClean="0">
                <a:solidFill>
                  <a:srgbClr val="0070C0"/>
                </a:solidFill>
              </a:rPr>
              <a:t>INHIBIDORES</a:t>
            </a:r>
            <a:endParaRPr kumimoji="0" lang="es-ES_tradnl" sz="3600" b="0" i="0" u="none" strike="noStrike" cap="none" normalizeH="0" baseline="0">
              <a:ln>
                <a:noFill/>
              </a:ln>
              <a:solidFill>
                <a:srgbClr val="0070C0"/>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67749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74625"/>
            <a:ext cx="8756650"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63549" y="123873"/>
            <a:ext cx="8820472" cy="914400"/>
          </a:xfrm>
          <a:prstGeom prst="rect">
            <a:avLst/>
          </a:prstGeom>
          <a:solidFill>
            <a:schemeClr val="accent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200" b="1"/>
              <a:t>SIEMPRE ME TENGO QUE PREGUNTAR??</a:t>
            </a:r>
            <a:endParaRPr lang="es-ES" altLang="es-ES_tradnl" sz="3200" b="1"/>
          </a:p>
        </p:txBody>
      </p:sp>
      <p:sp>
        <p:nvSpPr>
          <p:cNvPr id="3" name="Rectángulo redondeado 2"/>
          <p:cNvSpPr/>
          <p:nvPr/>
        </p:nvSpPr>
        <p:spPr bwMode="auto">
          <a:xfrm>
            <a:off x="2627784" y="1273696"/>
            <a:ext cx="3744416" cy="720080"/>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err="1" smtClean="0">
                <a:ln>
                  <a:noFill/>
                </a:ln>
                <a:solidFill>
                  <a:srgbClr val="0070C0"/>
                </a:solidFill>
                <a:effectLst/>
                <a:latin typeface="Times New Roman" charset="0"/>
                <a:ea typeface="Times New Roman" charset="0"/>
                <a:cs typeface="Times New Roman" charset="0"/>
              </a:rPr>
              <a:t>aPTT</a:t>
            </a:r>
            <a:r>
              <a:rPr kumimoji="0" lang="es-ES_tradnl" sz="3200" b="0" i="0" u="none" strike="noStrike" cap="none" normalizeH="0" baseline="0" dirty="0" smtClean="0">
                <a:ln>
                  <a:noFill/>
                </a:ln>
                <a:solidFill>
                  <a:srgbClr val="0070C0"/>
                </a:solidFill>
                <a:effectLst/>
                <a:latin typeface="Times New Roman" charset="0"/>
                <a:ea typeface="Times New Roman" charset="0"/>
                <a:cs typeface="Times New Roman" charset="0"/>
              </a:rPr>
              <a:t> y/o</a:t>
            </a:r>
            <a:r>
              <a:rPr kumimoji="0" lang="es-ES_tradnl" sz="3200" b="0" i="0" u="none" strike="noStrike" cap="none" normalizeH="0" dirty="0" smtClean="0">
                <a:ln>
                  <a:noFill/>
                </a:ln>
                <a:solidFill>
                  <a:srgbClr val="0070C0"/>
                </a:solidFill>
                <a:effectLst/>
                <a:latin typeface="Times New Roman" charset="0"/>
                <a:ea typeface="Times New Roman" charset="0"/>
                <a:cs typeface="Times New Roman" charset="0"/>
              </a:rPr>
              <a:t> TP y/o  TT</a:t>
            </a:r>
            <a:endParaRPr kumimoji="0" lang="es-ES_tradnl" sz="3200" b="0" i="0" u="none" strike="noStrike" cap="none" normalizeH="0" baseline="0" dirty="0">
              <a:ln>
                <a:noFill/>
              </a:ln>
              <a:solidFill>
                <a:srgbClr val="0070C0"/>
              </a:solidFill>
              <a:effectLst/>
              <a:latin typeface="Times New Roman" charset="0"/>
              <a:ea typeface="Times New Roman" charset="0"/>
              <a:cs typeface="Times New Roman" charset="0"/>
            </a:endParaRPr>
          </a:p>
        </p:txBody>
      </p:sp>
      <p:sp>
        <p:nvSpPr>
          <p:cNvPr id="4" name="Flecha arriba 3"/>
          <p:cNvSpPr/>
          <p:nvPr/>
        </p:nvSpPr>
        <p:spPr bwMode="auto">
          <a:xfrm>
            <a:off x="1547664" y="1260400"/>
            <a:ext cx="57606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bajo 4"/>
          <p:cNvSpPr/>
          <p:nvPr/>
        </p:nvSpPr>
        <p:spPr bwMode="auto">
          <a:xfrm>
            <a:off x="3995936" y="2276872"/>
            <a:ext cx="720080" cy="792088"/>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Flecha curvada hacia la derecha 6"/>
          <p:cNvSpPr/>
          <p:nvPr/>
        </p:nvSpPr>
        <p:spPr bwMode="auto">
          <a:xfrm rot="17851311">
            <a:off x="4965713" y="3864839"/>
            <a:ext cx="589287" cy="1495381"/>
          </a:xfrm>
          <a:prstGeom prst="curvedRightArrow">
            <a:avLst/>
          </a:prstGeom>
          <a:solidFill>
            <a:srgbClr val="FFFF00"/>
          </a:solidFill>
          <a:ln w="952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8" name="Flecha curvada hacia la izquierda 7"/>
          <p:cNvSpPr/>
          <p:nvPr/>
        </p:nvSpPr>
        <p:spPr bwMode="auto">
          <a:xfrm rot="3518805">
            <a:off x="3134418" y="3911869"/>
            <a:ext cx="607136" cy="1472220"/>
          </a:xfrm>
          <a:prstGeom prst="curvedLeftArrow">
            <a:avLst/>
          </a:prstGeom>
          <a:solidFill>
            <a:srgbClr val="FFFF00"/>
          </a:solidFill>
          <a:ln w="952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9" name="Rectángulo redondeado 8"/>
          <p:cNvSpPr/>
          <p:nvPr/>
        </p:nvSpPr>
        <p:spPr bwMode="auto">
          <a:xfrm>
            <a:off x="431540" y="5659341"/>
            <a:ext cx="2016224" cy="72069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smtClean="0">
                <a:ln>
                  <a:noFill/>
                </a:ln>
                <a:solidFill>
                  <a:srgbClr val="0070C0"/>
                </a:solidFill>
                <a:effectLst/>
                <a:latin typeface="Times New Roman" charset="0"/>
                <a:ea typeface="Times New Roman" charset="0"/>
                <a:cs typeface="Times New Roman" charset="0"/>
              </a:rPr>
              <a:t>DEFICIT</a:t>
            </a:r>
            <a:endParaRPr kumimoji="0" lang="es-ES_tradnl" sz="3600" b="0" i="0" u="none" strike="noStrike" cap="none" normalizeH="0" baseline="0">
              <a:ln>
                <a:noFill/>
              </a:ln>
              <a:solidFill>
                <a:srgbClr val="0070C0"/>
              </a:solidFill>
              <a:effectLst/>
              <a:latin typeface="Times New Roman" charset="0"/>
              <a:ea typeface="Times New Roman" charset="0"/>
              <a:cs typeface="Times New Roman" charset="0"/>
            </a:endParaRPr>
          </a:p>
        </p:txBody>
      </p:sp>
      <p:sp>
        <p:nvSpPr>
          <p:cNvPr id="10" name="Rectángulo redondeado 9"/>
          <p:cNvSpPr/>
          <p:nvPr/>
        </p:nvSpPr>
        <p:spPr bwMode="auto">
          <a:xfrm>
            <a:off x="5940152" y="5659341"/>
            <a:ext cx="3043869" cy="72069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smtClean="0">
                <a:solidFill>
                  <a:srgbClr val="0070C0"/>
                </a:solidFill>
              </a:rPr>
              <a:t>INHIBIDORES</a:t>
            </a:r>
            <a:endParaRPr kumimoji="0" lang="es-ES_tradnl" sz="3600" b="0" i="0" u="none" strike="noStrike" cap="none" normalizeH="0" baseline="0">
              <a:ln>
                <a:noFill/>
              </a:ln>
              <a:solidFill>
                <a:srgbClr val="0070C0"/>
              </a:solidFill>
              <a:effectLst/>
              <a:latin typeface="Times New Roman" charset="0"/>
              <a:ea typeface="Times New Roman" charset="0"/>
              <a:cs typeface="Times New Roman" charset="0"/>
            </a:endParaRPr>
          </a:p>
        </p:txBody>
      </p:sp>
      <p:sp>
        <p:nvSpPr>
          <p:cNvPr id="11" name="Rectángulo redondeado 10"/>
          <p:cNvSpPr/>
          <p:nvPr/>
        </p:nvSpPr>
        <p:spPr bwMode="auto">
          <a:xfrm>
            <a:off x="1115616" y="3140968"/>
            <a:ext cx="6984776" cy="648072"/>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dirty="0" err="1" smtClean="0">
                <a:ln>
                  <a:noFill/>
                </a:ln>
                <a:solidFill>
                  <a:srgbClr val="0070C0"/>
                </a:solidFill>
                <a:effectLst/>
                <a:latin typeface="Times New Roman" charset="0"/>
                <a:ea typeface="Times New Roman" charset="0"/>
                <a:cs typeface="Times New Roman" charset="0"/>
              </a:rPr>
              <a:t>Correcci</a:t>
            </a:r>
            <a:r>
              <a:rPr kumimoji="0" lang="es-ES" sz="3200" b="0" i="0" u="none" strike="noStrike" cap="none" normalizeH="0" baseline="0" dirty="0" err="1" smtClean="0">
                <a:ln>
                  <a:noFill/>
                </a:ln>
                <a:solidFill>
                  <a:srgbClr val="0070C0"/>
                </a:solidFill>
                <a:effectLst/>
                <a:latin typeface="Times New Roman" charset="0"/>
                <a:ea typeface="Times New Roman" charset="0"/>
                <a:cs typeface="Times New Roman" charset="0"/>
              </a:rPr>
              <a:t>òn</a:t>
            </a:r>
            <a:r>
              <a:rPr kumimoji="0" lang="es-ES" sz="3200" b="0" i="0" u="none" strike="noStrike" cap="none" normalizeH="0" baseline="0" dirty="0" smtClean="0">
                <a:ln>
                  <a:noFill/>
                </a:ln>
                <a:solidFill>
                  <a:srgbClr val="0070C0"/>
                </a:solidFill>
                <a:effectLst/>
                <a:latin typeface="Times New Roman" charset="0"/>
                <a:ea typeface="Times New Roman" charset="0"/>
                <a:cs typeface="Times New Roman" charset="0"/>
              </a:rPr>
              <a:t> con Plasma Normal. (P + N)</a:t>
            </a:r>
            <a:endParaRPr kumimoji="0" lang="es-ES_tradnl" sz="3200" b="0" i="0" u="none" strike="noStrike" cap="none" normalizeH="0" baseline="0" dirty="0">
              <a:ln>
                <a:noFill/>
              </a:ln>
              <a:solidFill>
                <a:srgbClr val="0070C0"/>
              </a:solidFill>
              <a:effectLst/>
              <a:latin typeface="Times New Roman" charset="0"/>
              <a:ea typeface="Times New Roman" charset="0"/>
              <a:cs typeface="Times New Roman" charset="0"/>
            </a:endParaRPr>
          </a:p>
        </p:txBody>
      </p:sp>
      <p:sp>
        <p:nvSpPr>
          <p:cNvPr id="12" name="Rectángulo redondeado 11"/>
          <p:cNvSpPr/>
          <p:nvPr/>
        </p:nvSpPr>
        <p:spPr bwMode="auto">
          <a:xfrm>
            <a:off x="6228184" y="4144144"/>
            <a:ext cx="2232248" cy="581000"/>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FFFF00"/>
                </a:solidFill>
                <a:effectLst/>
                <a:latin typeface="Times New Roman" charset="0"/>
                <a:ea typeface="Times New Roman" charset="0"/>
                <a:cs typeface="Times New Roman" charset="0"/>
              </a:rPr>
              <a:t>NO CORRIGE</a:t>
            </a:r>
            <a:endParaRPr kumimoji="0" lang="es-ES_tradnl" sz="2400" b="0" i="0" u="none" strike="noStrike" cap="none" normalizeH="0" baseline="0">
              <a:ln>
                <a:noFill/>
              </a:ln>
              <a:solidFill>
                <a:srgbClr val="FFFF00"/>
              </a:solidFill>
              <a:effectLst/>
              <a:latin typeface="Times New Roman" charset="0"/>
              <a:ea typeface="Times New Roman" charset="0"/>
              <a:cs typeface="Times New Roman" charset="0"/>
            </a:endParaRPr>
          </a:p>
        </p:txBody>
      </p:sp>
      <p:sp>
        <p:nvSpPr>
          <p:cNvPr id="13" name="Rectángulo redondeado 12"/>
          <p:cNvSpPr/>
          <p:nvPr/>
        </p:nvSpPr>
        <p:spPr bwMode="auto">
          <a:xfrm>
            <a:off x="431540" y="4144144"/>
            <a:ext cx="2232248" cy="581000"/>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smtClean="0">
                <a:solidFill>
                  <a:srgbClr val="FFFF00"/>
                </a:solidFill>
              </a:rPr>
              <a:t>SI</a:t>
            </a:r>
            <a:r>
              <a:rPr kumimoji="0" lang="es-ES_tradnl" sz="2400" b="0" i="0" u="none" strike="noStrike" cap="none" normalizeH="0" baseline="0" dirty="0" smtClean="0">
                <a:ln>
                  <a:noFill/>
                </a:ln>
                <a:solidFill>
                  <a:srgbClr val="FFFF00"/>
                </a:solidFill>
                <a:effectLst/>
                <a:latin typeface="Times New Roman" charset="0"/>
                <a:ea typeface="Times New Roman" charset="0"/>
                <a:cs typeface="Times New Roman" charset="0"/>
              </a:rPr>
              <a:t> CORRIGE</a:t>
            </a:r>
            <a:endParaRPr kumimoji="0" lang="es-ES_tradnl" sz="2400" b="0" i="0" u="none" strike="noStrike" cap="none" normalizeH="0" baseline="0" dirty="0">
              <a:ln>
                <a:noFill/>
              </a:ln>
              <a:solidFill>
                <a:srgbClr val="FFFF00"/>
              </a:solidFill>
              <a:effectLst/>
              <a:latin typeface="Times New Roman" charset="0"/>
              <a:ea typeface="Times New Roman" charset="0"/>
              <a:cs typeface="Times New Roman" charset="0"/>
            </a:endParaRPr>
          </a:p>
        </p:txBody>
      </p:sp>
      <p:sp>
        <p:nvSpPr>
          <p:cNvPr id="14" name="Flecha arriba 13"/>
          <p:cNvSpPr/>
          <p:nvPr/>
        </p:nvSpPr>
        <p:spPr bwMode="auto">
          <a:xfrm rot="10800000">
            <a:off x="1095462" y="4869160"/>
            <a:ext cx="57606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5" name="Flecha arriba 14"/>
          <p:cNvSpPr/>
          <p:nvPr/>
        </p:nvSpPr>
        <p:spPr bwMode="auto">
          <a:xfrm rot="10800000">
            <a:off x="7056276" y="4869159"/>
            <a:ext cx="57606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989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bwMode="auto">
          <a:xfrm>
            <a:off x="3923928" y="404664"/>
            <a:ext cx="1190993" cy="720080"/>
          </a:xfrm>
          <a:prstGeom prst="roundRect">
            <a:avLst/>
          </a:prstGeom>
          <a:solidFill>
            <a:srgbClr val="FFFF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200" dirty="0" err="1">
                <a:solidFill>
                  <a:srgbClr val="0070C0"/>
                </a:solidFill>
              </a:rPr>
              <a:t>A</a:t>
            </a:r>
            <a:r>
              <a:rPr kumimoji="0" lang="es-ES_tradnl" sz="3200" b="0" i="0" u="none" strike="noStrike" cap="none" normalizeH="0" baseline="0" smtClean="0">
                <a:ln>
                  <a:noFill/>
                </a:ln>
                <a:solidFill>
                  <a:srgbClr val="0070C0"/>
                </a:solidFill>
                <a:effectLst/>
                <a:latin typeface="Times New Roman" charset="0"/>
                <a:ea typeface="Times New Roman" charset="0"/>
                <a:cs typeface="Times New Roman" charset="0"/>
              </a:rPr>
              <a:t>PTT </a:t>
            </a:r>
            <a:endParaRPr kumimoji="0" lang="es-ES_tradnl" sz="3200" b="0" i="0" u="none" strike="noStrike" cap="none" normalizeH="0" baseline="0" dirty="0">
              <a:ln>
                <a:noFill/>
              </a:ln>
              <a:solidFill>
                <a:srgbClr val="0070C0"/>
              </a:solidFill>
              <a:effectLst/>
              <a:latin typeface="Times New Roman" charset="0"/>
              <a:ea typeface="Times New Roman" charset="0"/>
              <a:cs typeface="Times New Roman" charset="0"/>
            </a:endParaRPr>
          </a:p>
        </p:txBody>
      </p:sp>
      <p:sp>
        <p:nvSpPr>
          <p:cNvPr id="4" name="Flecha arriba 3"/>
          <p:cNvSpPr/>
          <p:nvPr/>
        </p:nvSpPr>
        <p:spPr bwMode="auto">
          <a:xfrm>
            <a:off x="3131840" y="404664"/>
            <a:ext cx="57606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bajo 4"/>
          <p:cNvSpPr/>
          <p:nvPr/>
        </p:nvSpPr>
        <p:spPr bwMode="auto">
          <a:xfrm>
            <a:off x="4211960" y="1268760"/>
            <a:ext cx="573203" cy="649026"/>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Flecha curvada hacia la derecha 6"/>
          <p:cNvSpPr/>
          <p:nvPr/>
        </p:nvSpPr>
        <p:spPr bwMode="auto">
          <a:xfrm rot="17851311">
            <a:off x="4965713" y="2569989"/>
            <a:ext cx="589287" cy="1495381"/>
          </a:xfrm>
          <a:prstGeom prst="curvedRightArrow">
            <a:avLst/>
          </a:prstGeom>
          <a:solidFill>
            <a:srgbClr val="FFFF00"/>
          </a:solidFill>
          <a:ln w="952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8" name="Flecha curvada hacia la izquierda 7"/>
          <p:cNvSpPr/>
          <p:nvPr/>
        </p:nvSpPr>
        <p:spPr bwMode="auto">
          <a:xfrm rot="3518805">
            <a:off x="3134418" y="2617019"/>
            <a:ext cx="607136" cy="1472220"/>
          </a:xfrm>
          <a:prstGeom prst="curvedLeftArrow">
            <a:avLst/>
          </a:prstGeom>
          <a:solidFill>
            <a:srgbClr val="FFFF00"/>
          </a:solidFill>
          <a:ln w="952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9" name="Rectángulo redondeado 8"/>
          <p:cNvSpPr/>
          <p:nvPr/>
        </p:nvSpPr>
        <p:spPr bwMode="auto">
          <a:xfrm>
            <a:off x="236244" y="3963409"/>
            <a:ext cx="2607564" cy="432661"/>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0070C0"/>
                </a:solidFill>
                <a:effectLst/>
                <a:latin typeface="Times New Roman" charset="0"/>
                <a:ea typeface="Times New Roman" charset="0"/>
                <a:cs typeface="Times New Roman" charset="0"/>
              </a:rPr>
              <a:t>DEFICIT DE FACTOR</a:t>
            </a:r>
            <a:endParaRPr kumimoji="0" lang="es-ES_tradnl" sz="2000" b="0" i="0" u="none" strike="noStrike" cap="none" normalizeH="0" baseline="0">
              <a:ln>
                <a:noFill/>
              </a:ln>
              <a:solidFill>
                <a:srgbClr val="0070C0"/>
              </a:solidFill>
              <a:effectLst/>
              <a:latin typeface="Times New Roman" charset="0"/>
              <a:ea typeface="Times New Roman" charset="0"/>
              <a:cs typeface="Times New Roman" charset="0"/>
            </a:endParaRPr>
          </a:p>
        </p:txBody>
      </p:sp>
      <p:sp>
        <p:nvSpPr>
          <p:cNvPr id="10" name="Rectángulo redondeado 9"/>
          <p:cNvSpPr/>
          <p:nvPr/>
        </p:nvSpPr>
        <p:spPr bwMode="auto">
          <a:xfrm>
            <a:off x="6048164" y="3995377"/>
            <a:ext cx="2232248" cy="432661"/>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0070C0"/>
                </a:solidFill>
              </a:rPr>
              <a:t>INHIBIDORES</a:t>
            </a:r>
            <a:endParaRPr kumimoji="0" lang="es-ES_tradnl" b="0" i="0" u="none" strike="noStrike" cap="none" normalizeH="0" baseline="0">
              <a:ln>
                <a:noFill/>
              </a:ln>
              <a:solidFill>
                <a:srgbClr val="0070C0"/>
              </a:solidFill>
              <a:effectLst/>
            </a:endParaRPr>
          </a:p>
        </p:txBody>
      </p:sp>
      <p:sp>
        <p:nvSpPr>
          <p:cNvPr id="11" name="Rectángulo redondeado 10"/>
          <p:cNvSpPr/>
          <p:nvPr/>
        </p:nvSpPr>
        <p:spPr bwMode="auto">
          <a:xfrm>
            <a:off x="1072175" y="2052182"/>
            <a:ext cx="6304764" cy="492089"/>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800" b="0" i="0" u="none" strike="noStrike" cap="none" normalizeH="0" baseline="0" dirty="0" err="1" smtClean="0">
                <a:ln>
                  <a:noFill/>
                </a:ln>
                <a:solidFill>
                  <a:srgbClr val="002060"/>
                </a:solidFill>
                <a:effectLst/>
                <a:latin typeface="Times New Roman" charset="0"/>
                <a:ea typeface="Times New Roman" charset="0"/>
                <a:cs typeface="Times New Roman" charset="0"/>
              </a:rPr>
              <a:t>Correcci</a:t>
            </a:r>
            <a:r>
              <a:rPr kumimoji="0" lang="es-ES" sz="2800" b="0" i="0" u="none" strike="noStrike" cap="none" normalizeH="0" baseline="0" dirty="0" err="1" smtClean="0">
                <a:ln>
                  <a:noFill/>
                </a:ln>
                <a:solidFill>
                  <a:srgbClr val="002060"/>
                </a:solidFill>
                <a:effectLst/>
                <a:latin typeface="Times New Roman" charset="0"/>
                <a:ea typeface="Times New Roman" charset="0"/>
                <a:cs typeface="Times New Roman" charset="0"/>
              </a:rPr>
              <a:t>òn</a:t>
            </a:r>
            <a:r>
              <a:rPr kumimoji="0" lang="es-ES" sz="2800" b="0" i="0" u="none" strike="noStrike" cap="none" normalizeH="0" baseline="0" dirty="0" smtClean="0">
                <a:ln>
                  <a:noFill/>
                </a:ln>
                <a:solidFill>
                  <a:srgbClr val="002060"/>
                </a:solidFill>
                <a:effectLst/>
                <a:latin typeface="Times New Roman" charset="0"/>
                <a:ea typeface="Times New Roman" charset="0"/>
                <a:cs typeface="Times New Roman" charset="0"/>
              </a:rPr>
              <a:t> con Plasma Normal. (PP + PN)</a:t>
            </a:r>
            <a:endParaRPr kumimoji="0" lang="es-ES_tradnl" sz="28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2" name="Rectángulo redondeado 11"/>
          <p:cNvSpPr/>
          <p:nvPr/>
        </p:nvSpPr>
        <p:spPr bwMode="auto">
          <a:xfrm>
            <a:off x="6228184" y="2710882"/>
            <a:ext cx="1800200" cy="440536"/>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FFFF00"/>
                </a:solidFill>
                <a:effectLst/>
                <a:latin typeface="Times New Roman" charset="0"/>
                <a:ea typeface="Times New Roman" charset="0"/>
                <a:cs typeface="Times New Roman" charset="0"/>
              </a:rPr>
              <a:t>NO CORRIGE</a:t>
            </a:r>
            <a:endParaRPr kumimoji="0" lang="es-ES_tradnl" sz="2000" b="0" i="0" u="none" strike="noStrike" cap="none" normalizeH="0" baseline="0">
              <a:ln>
                <a:noFill/>
              </a:ln>
              <a:solidFill>
                <a:srgbClr val="FFFF00"/>
              </a:solidFill>
              <a:effectLst/>
              <a:latin typeface="Times New Roman" charset="0"/>
              <a:ea typeface="Times New Roman" charset="0"/>
              <a:cs typeface="Times New Roman" charset="0"/>
            </a:endParaRPr>
          </a:p>
        </p:txBody>
      </p:sp>
      <p:sp>
        <p:nvSpPr>
          <p:cNvPr id="13" name="Rectángulo redondeado 12"/>
          <p:cNvSpPr/>
          <p:nvPr/>
        </p:nvSpPr>
        <p:spPr bwMode="auto">
          <a:xfrm>
            <a:off x="609408" y="2702807"/>
            <a:ext cx="1548172" cy="448610"/>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2000" dirty="0" smtClean="0">
                <a:solidFill>
                  <a:srgbClr val="FFFF00"/>
                </a:solidFill>
              </a:rPr>
              <a:t>SI</a:t>
            </a:r>
            <a:r>
              <a:rPr kumimoji="0" lang="es-ES_tradnl" sz="2000" b="0" i="0" u="none" strike="noStrike" cap="none" normalizeH="0" baseline="0" dirty="0" smtClean="0">
                <a:ln>
                  <a:noFill/>
                </a:ln>
                <a:solidFill>
                  <a:srgbClr val="FFFF00"/>
                </a:solidFill>
                <a:effectLst/>
              </a:rPr>
              <a:t> CORRIGE</a:t>
            </a:r>
            <a:endParaRPr kumimoji="0" lang="es-ES_tradnl" sz="2000" b="0" i="0" u="none" strike="noStrike" cap="none" normalizeH="0" baseline="0" dirty="0">
              <a:ln>
                <a:noFill/>
              </a:ln>
              <a:solidFill>
                <a:srgbClr val="FFFF00"/>
              </a:solidFill>
              <a:effectLst/>
            </a:endParaRPr>
          </a:p>
        </p:txBody>
      </p:sp>
      <p:sp>
        <p:nvSpPr>
          <p:cNvPr id="14" name="Flecha arriba 13"/>
          <p:cNvSpPr/>
          <p:nvPr/>
        </p:nvSpPr>
        <p:spPr bwMode="auto">
          <a:xfrm rot="10800000">
            <a:off x="1049060" y="3204398"/>
            <a:ext cx="49860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5" name="Flecha arriba 14"/>
          <p:cNvSpPr/>
          <p:nvPr/>
        </p:nvSpPr>
        <p:spPr bwMode="auto">
          <a:xfrm rot="10800000">
            <a:off x="6820654" y="3268568"/>
            <a:ext cx="468052" cy="665782"/>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6" name="Flecha arriba 15"/>
          <p:cNvSpPr/>
          <p:nvPr/>
        </p:nvSpPr>
        <p:spPr bwMode="auto">
          <a:xfrm rot="10800000">
            <a:off x="1029547" y="4512747"/>
            <a:ext cx="49860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7" name="Rectángulo redondeado 16"/>
          <p:cNvSpPr/>
          <p:nvPr/>
        </p:nvSpPr>
        <p:spPr bwMode="auto">
          <a:xfrm>
            <a:off x="236244" y="5340688"/>
            <a:ext cx="2607564" cy="432661"/>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7030A0"/>
                </a:solidFill>
                <a:effectLst/>
                <a:latin typeface="Times New Roman" charset="0"/>
                <a:ea typeface="Times New Roman" charset="0"/>
                <a:cs typeface="Times New Roman" charset="0"/>
              </a:rPr>
              <a:t>DOSAJE DE FACTOR</a:t>
            </a:r>
            <a:endParaRPr kumimoji="0" lang="es-ES_tradnl" sz="2000" b="0" i="0" u="none" strike="noStrike" cap="none" normalizeH="0" baseline="0" dirty="0">
              <a:ln>
                <a:noFill/>
              </a:ln>
              <a:solidFill>
                <a:srgbClr val="7030A0"/>
              </a:solidFill>
              <a:effectLst/>
              <a:latin typeface="Times New Roman" charset="0"/>
              <a:ea typeface="Times New Roman" charset="0"/>
              <a:cs typeface="Times New Roman" charset="0"/>
            </a:endParaRPr>
          </a:p>
        </p:txBody>
      </p:sp>
      <p:sp>
        <p:nvSpPr>
          <p:cNvPr id="18" name="Flecha arriba 17"/>
          <p:cNvSpPr/>
          <p:nvPr/>
        </p:nvSpPr>
        <p:spPr bwMode="auto">
          <a:xfrm rot="10800000">
            <a:off x="6850960" y="4503225"/>
            <a:ext cx="498604" cy="720080"/>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Rectángulo redondeado 5"/>
          <p:cNvSpPr/>
          <p:nvPr/>
        </p:nvSpPr>
        <p:spPr bwMode="auto">
          <a:xfrm>
            <a:off x="3563888" y="5271997"/>
            <a:ext cx="5472608" cy="1325355"/>
          </a:xfrm>
          <a:prstGeom prst="round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Inhibidor</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 especifico de factores.</a:t>
            </a: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baseline="0" dirty="0" smtClean="0"/>
              <a:t>Inhibidor tipo </a:t>
            </a:r>
            <a:r>
              <a:rPr lang="es-ES_tradnl" dirty="0" err="1" smtClean="0"/>
              <a:t>L</a:t>
            </a:r>
            <a:r>
              <a:rPr lang="es-ES_tradnl" baseline="0" dirty="0" err="1" smtClean="0"/>
              <a:t>upico</a:t>
            </a:r>
            <a:r>
              <a:rPr lang="es-ES" baseline="0" dirty="0" smtClean="0"/>
              <a:t> (IL)</a:t>
            </a:r>
            <a:r>
              <a:rPr lang="es-ES_tradnl" baseline="0" dirty="0" smtClean="0"/>
              <a:t>.</a:t>
            </a: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Presencia de Heparina No Fraccionada.</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77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68760"/>
            <a:ext cx="8748464" cy="486724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3" name="Rectángulo redondeado 2"/>
          <p:cNvSpPr/>
          <p:nvPr/>
        </p:nvSpPr>
        <p:spPr bwMode="auto">
          <a:xfrm>
            <a:off x="1619672" y="260648"/>
            <a:ext cx="6048672" cy="720080"/>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3200" smtClean="0">
                <a:solidFill>
                  <a:srgbClr val="FFFF00"/>
                </a:solidFill>
                <a:latin typeface="+mj-lt"/>
              </a:rPr>
              <a:t>DETECCION DE INHIBIDORES</a:t>
            </a:r>
            <a:endParaRPr kumimoji="0" lang="es-ES_tradnl" sz="3200" b="0" i="0" u="none" strike="noStrike" cap="none" normalizeH="0" baseline="0">
              <a:ln>
                <a:noFill/>
              </a:ln>
              <a:solidFill>
                <a:srgbClr val="FFFF00"/>
              </a:solidFill>
              <a:effectLst/>
              <a:latin typeface="+mj-lt"/>
            </a:endParaRPr>
          </a:p>
        </p:txBody>
      </p:sp>
    </p:spTree>
    <p:extLst>
      <p:ext uri="{BB962C8B-B14F-4D97-AF65-F5344CB8AC3E}">
        <p14:creationId xmlns:p14="http://schemas.microsoft.com/office/powerpoint/2010/main" val="921839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1197086" y="103677"/>
            <a:ext cx="6624736" cy="1008112"/>
          </a:xfrm>
          <a:prstGeom prst="roundRect">
            <a:avLst/>
          </a:prstGeom>
          <a:solidFill>
            <a:srgbClr val="FFC000"/>
          </a:solidFill>
          <a:ln w="15875" cap="flat" cmpd="sng" algn="ctr">
            <a:solidFill>
              <a:srgbClr val="0070C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70C0"/>
                </a:solidFill>
                <a:effectLst/>
                <a:latin typeface="Times New Roman" charset="0"/>
                <a:ea typeface="Times New Roman" charset="0"/>
                <a:cs typeface="Times New Roman" charset="0"/>
              </a:rPr>
              <a:t>POR QUE ES</a:t>
            </a:r>
            <a:r>
              <a:rPr lang="es-ES" dirty="0">
                <a:solidFill>
                  <a:srgbClr val="0070C0"/>
                </a:solidFill>
              </a:rPr>
              <a:t> </a:t>
            </a:r>
            <a:r>
              <a:rPr lang="es-ES" dirty="0" smtClean="0">
                <a:solidFill>
                  <a:srgbClr val="0070C0"/>
                </a:solidFill>
              </a:rPr>
              <a:t> </a:t>
            </a:r>
            <a:r>
              <a:rPr kumimoji="0" lang="es-ES_tradnl" sz="2400" b="0" i="0" u="none" strike="noStrike" cap="none" normalizeH="0" baseline="0" dirty="0" smtClean="0">
                <a:ln>
                  <a:noFill/>
                </a:ln>
                <a:solidFill>
                  <a:srgbClr val="0070C0"/>
                </a:solidFill>
                <a:effectLst/>
                <a:latin typeface="Times New Roman" charset="0"/>
                <a:ea typeface="Times New Roman" charset="0"/>
                <a:cs typeface="Times New Roman" charset="0"/>
              </a:rPr>
              <a:t>IMPORTANTE</a:t>
            </a:r>
            <a:r>
              <a:rPr kumimoji="0" lang="es-ES_tradnl" sz="2400" b="0" i="0" u="none" strike="noStrike" cap="none" normalizeH="0" dirty="0" smtClean="0">
                <a:ln>
                  <a:noFill/>
                </a:ln>
                <a:solidFill>
                  <a:srgbClr val="0070C0"/>
                </a:solidFill>
                <a:effectLst/>
                <a:latin typeface="Times New Roman" charset="0"/>
                <a:ea typeface="Times New Roman" charset="0"/>
                <a:cs typeface="Times New Roman" charset="0"/>
              </a:rPr>
              <a:t> LA CORRECCION </a:t>
            </a:r>
          </a:p>
          <a:p>
            <a:pPr marL="0" marR="0" indent="0" algn="ctr" defTabSz="914400" rtl="0" eaLnBrk="1" fontAlgn="base" latinLnBrk="0" hangingPunct="1">
              <a:lnSpc>
                <a:spcPct val="100000"/>
              </a:lnSpc>
              <a:spcBef>
                <a:spcPct val="0"/>
              </a:spcBef>
              <a:spcAft>
                <a:spcPct val="0"/>
              </a:spcAft>
              <a:buClrTx/>
              <a:buSzTx/>
              <a:buFontTx/>
              <a:buNone/>
              <a:tabLst/>
            </a:pPr>
            <a:r>
              <a:rPr lang="es-ES_tradnl" baseline="0" dirty="0" smtClean="0">
                <a:solidFill>
                  <a:srgbClr val="0070C0"/>
                </a:solidFill>
              </a:rPr>
              <a:t>CON PLASMA NORMAL</a:t>
            </a:r>
            <a:r>
              <a:rPr kumimoji="0" lang="es-ES_tradnl" sz="2400" b="0" i="0" u="none" strike="noStrike" cap="none" normalizeH="0" baseline="0" dirty="0" smtClean="0">
                <a:ln>
                  <a:noFill/>
                </a:ln>
                <a:solidFill>
                  <a:srgbClr val="0070C0"/>
                </a:solidFill>
                <a:effectLst/>
                <a:latin typeface="Times New Roman" charset="0"/>
                <a:ea typeface="Times New Roman" charset="0"/>
                <a:cs typeface="Times New Roman" charset="0"/>
              </a:rPr>
              <a:t> </a:t>
            </a:r>
            <a:endParaRPr kumimoji="0" lang="es-ES_tradnl" sz="2400" b="0" i="0" u="none" strike="noStrike" cap="none" normalizeH="0" baseline="0" dirty="0">
              <a:ln>
                <a:noFill/>
              </a:ln>
              <a:solidFill>
                <a:srgbClr val="0070C0"/>
              </a:solidFill>
              <a:effectLst/>
              <a:latin typeface="Times New Roman" charset="0"/>
              <a:ea typeface="Times New Roman" charset="0"/>
              <a:cs typeface="Times New Roman" charset="0"/>
            </a:endParaRPr>
          </a:p>
        </p:txBody>
      </p:sp>
      <p:sp>
        <p:nvSpPr>
          <p:cNvPr id="12" name="Rectángulo redondeado 11"/>
          <p:cNvSpPr/>
          <p:nvPr/>
        </p:nvSpPr>
        <p:spPr>
          <a:xfrm>
            <a:off x="153444" y="5375668"/>
            <a:ext cx="3225350" cy="385921"/>
          </a:xfrm>
          <a:prstGeom prst="roundRect">
            <a:avLst/>
          </a:prstGeom>
          <a:solidFill>
            <a:schemeClr val="accent6">
              <a:lumMod val="60000"/>
              <a:lumOff val="40000"/>
            </a:schemeClr>
          </a:solidFill>
          <a:ln w="25400" cap="flat">
            <a:solidFill>
              <a:srgbClr val="000000"/>
            </a:solidFill>
            <a:prstDash val="solid"/>
            <a:miter lim="400000"/>
          </a:ln>
          <a:effectLst/>
          <a:scene3d>
            <a:camera prst="orthographicFront"/>
            <a:lightRig rig="freezing" dir="t"/>
          </a:scene3d>
          <a:sp3d extrusionH="76200" prstMaterial="flat">
            <a:bevelT prst="relaxedInset"/>
            <a:extrusionClr>
              <a:schemeClr val="accent1">
                <a:lumMod val="40000"/>
                <a:lumOff val="60000"/>
              </a:schemeClr>
            </a:extrusionClr>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lang="es-ES_tradnl" sz="1600" dirty="0" smtClean="0">
                <a:solidFill>
                  <a:srgbClr val="FFC000"/>
                </a:solidFill>
                <a:effectLst>
                  <a:outerShdw blurRad="38100" dist="12700" dir="5400000" rotWithShape="0">
                    <a:srgbClr val="000000">
                      <a:alpha val="50000"/>
                    </a:srgbClr>
                  </a:outerShdw>
                </a:effectLst>
                <a:latin typeface="Gill Sans"/>
                <a:ea typeface="Gill Sans"/>
                <a:cs typeface="Gill Sans"/>
                <a:sym typeface="Gill Sans"/>
              </a:rPr>
              <a:t>TRATAMIENTO DEL SANGRADO</a:t>
            </a:r>
            <a:endParaRPr kumimoji="0" lang="es-ES_tradnl" sz="1600" i="0" u="none" strike="noStrike" cap="none" spc="0" normalizeH="0" baseline="0" dirty="0">
              <a:ln>
                <a:noFill/>
              </a:ln>
              <a:solidFill>
                <a:srgbClr val="FFC000"/>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3" name="Rectángulo redondeado 12"/>
          <p:cNvSpPr/>
          <p:nvPr/>
        </p:nvSpPr>
        <p:spPr>
          <a:xfrm>
            <a:off x="5566027" y="5308669"/>
            <a:ext cx="2736304" cy="385921"/>
          </a:xfrm>
          <a:prstGeom prst="roundRect">
            <a:avLst/>
          </a:prstGeom>
          <a:solidFill>
            <a:srgbClr val="FF0000"/>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lang="es-ES_tradnl" sz="1600" dirty="0" smtClean="0">
                <a:solidFill>
                  <a:schemeClr val="tx1">
                    <a:lumMod val="75000"/>
                  </a:schemeClr>
                </a:solidFill>
                <a:effectLst>
                  <a:outerShdw blurRad="38100" dist="12700" dir="5400000" rotWithShape="0">
                    <a:srgbClr val="000000">
                      <a:alpha val="50000"/>
                    </a:srgbClr>
                  </a:outerShdw>
                </a:effectLst>
                <a:latin typeface="Gill Sans"/>
                <a:ea typeface="Gill Sans"/>
                <a:cs typeface="Gill Sans"/>
                <a:sym typeface="Gill Sans"/>
              </a:rPr>
              <a:t>ERRADICAR EL INHIBIDOR</a:t>
            </a:r>
            <a:endParaRPr kumimoji="0" lang="es-ES_tradnl" sz="1600" b="0" i="0" u="none" strike="noStrike" cap="none" spc="0" normalizeH="0" baseline="0" dirty="0">
              <a:ln>
                <a:noFill/>
              </a:ln>
              <a:solidFill>
                <a:schemeClr val="tx1">
                  <a:lumMod val="75000"/>
                </a:schemeClr>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5" name="Rectángulo redondeado 14"/>
          <p:cNvSpPr/>
          <p:nvPr/>
        </p:nvSpPr>
        <p:spPr>
          <a:xfrm>
            <a:off x="4809943" y="6285989"/>
            <a:ext cx="4248472" cy="385921"/>
          </a:xfrm>
          <a:prstGeom prst="roundRect">
            <a:avLst/>
          </a:prstGeom>
          <a:solidFill>
            <a:srgbClr val="0070C0"/>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kumimoji="0" lang="es-ES_tradnl" sz="1600" b="0" i="0" u="none" strike="noStrike" cap="none" spc="0" normalizeH="0" baseline="0" smtClean="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TRATAMIENTO</a:t>
            </a:r>
            <a:r>
              <a:rPr kumimoji="0" lang="es-ES_tradnl" sz="1600" b="0" i="0" u="none" strike="noStrike" cap="none" spc="0" normalizeH="0" smtClean="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 </a:t>
            </a:r>
            <a:r>
              <a:rPr lang="es-ES_tradnl" sz="1600" smtClean="0">
                <a:solidFill>
                  <a:srgbClr val="FFFFFF"/>
                </a:solidFill>
                <a:effectLst>
                  <a:outerShdw blurRad="38100" dist="12700" dir="5400000" rotWithShape="0">
                    <a:srgbClr val="000000">
                      <a:alpha val="50000"/>
                    </a:srgbClr>
                  </a:outerShdw>
                </a:effectLst>
                <a:latin typeface="Gill Sans"/>
                <a:ea typeface="Gill Sans"/>
                <a:cs typeface="Gill Sans"/>
                <a:sym typeface="Gill Sans"/>
              </a:rPr>
              <a:t>INMUNOSUPRESOR</a:t>
            </a:r>
            <a:r>
              <a:rPr lang="es-ES_tradnl" sz="160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r>
              <a:rPr lang="es-ES_tradnl" sz="1600" smtClean="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r>
              <a:rPr kumimoji="0" lang="es-ES_tradnl" sz="1600" b="0" i="0" u="none" strike="noStrike" cap="none" spc="0" normalizeH="0" baseline="0" smtClean="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TIS</a:t>
            </a:r>
            <a:r>
              <a:rPr kumimoji="0" lang="es-ES_tradnl" sz="1600" b="0" i="0" u="none" strike="noStrike" cap="none" spc="0" normalizeH="0" baseline="0" dirty="0" smtClean="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a:t>
            </a:r>
            <a:endParaRPr kumimoji="0" lang="es-ES_tradnl"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6" name="Flecha abajo 15"/>
          <p:cNvSpPr/>
          <p:nvPr/>
        </p:nvSpPr>
        <p:spPr>
          <a:xfrm>
            <a:off x="1387081" y="5851665"/>
            <a:ext cx="453100" cy="538524"/>
          </a:xfrm>
          <a:prstGeom prst="downArrow">
            <a:avLst/>
          </a:prstGeom>
          <a:solidFill>
            <a:srgbClr val="FFC000"/>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endParaRPr kumimoji="0" lang="es-ES_tradnl"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7" name="Flecha abajo 16"/>
          <p:cNvSpPr/>
          <p:nvPr/>
        </p:nvSpPr>
        <p:spPr>
          <a:xfrm>
            <a:off x="6681943" y="5757622"/>
            <a:ext cx="504472" cy="510790"/>
          </a:xfrm>
          <a:prstGeom prst="downArrow">
            <a:avLst/>
          </a:prstGeom>
          <a:solidFill>
            <a:srgbClr val="FFC000"/>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endParaRPr kumimoji="0" lang="es-ES_tradnl"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8" name="Rectángulo redondeado 17"/>
          <p:cNvSpPr/>
          <p:nvPr/>
        </p:nvSpPr>
        <p:spPr>
          <a:xfrm>
            <a:off x="3671850" y="5558992"/>
            <a:ext cx="1308064" cy="454025"/>
          </a:xfrm>
          <a:prstGeom prst="roundRect">
            <a:avLst/>
          </a:prstGeom>
          <a:solidFill>
            <a:srgbClr val="FFFF00"/>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kumimoji="0" lang="es-ES_tradnl" sz="2000" b="1" i="0" u="none" strike="noStrike" cap="none" spc="0" normalizeH="0" baseline="0" smtClean="0">
                <a:ln>
                  <a:noFill/>
                </a:ln>
                <a:solidFill>
                  <a:schemeClr val="tx2">
                    <a:lumMod val="10000"/>
                  </a:schemeClr>
                </a:solidFill>
                <a:effectLst>
                  <a:outerShdw blurRad="38100" dist="12700" dir="5400000" rotWithShape="0">
                    <a:srgbClr val="000000">
                      <a:alpha val="50000"/>
                    </a:srgbClr>
                  </a:outerShdw>
                </a:effectLst>
                <a:uFillTx/>
                <a:latin typeface="Gill Sans"/>
                <a:ea typeface="Gill Sans"/>
                <a:cs typeface="Gill Sans"/>
                <a:sym typeface="Gill Sans"/>
              </a:rPr>
              <a:t>PRECOZ</a:t>
            </a:r>
            <a:endParaRPr kumimoji="0" lang="es-ES_tradnl" sz="2000" b="1" i="0" u="none" strike="noStrike" cap="none" spc="0" normalizeH="0" baseline="0">
              <a:ln>
                <a:noFill/>
              </a:ln>
              <a:solidFill>
                <a:schemeClr val="tx2">
                  <a:lumMod val="10000"/>
                </a:schemeClr>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9" name="Rectángulo redondeado 18"/>
          <p:cNvSpPr/>
          <p:nvPr/>
        </p:nvSpPr>
        <p:spPr>
          <a:xfrm>
            <a:off x="179513" y="6390189"/>
            <a:ext cx="2693002" cy="300792"/>
          </a:xfrm>
          <a:prstGeom prst="roundRect">
            <a:avLst/>
          </a:prstGeom>
          <a:solidFill>
            <a:srgbClr val="0070C0"/>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kumimoji="0" lang="es-ES_tradnl" sz="1100" b="0" i="0" u="none" strike="noStrike" cap="none" spc="0" normalizeH="0" baseline="0" dirty="0" smtClean="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TRATAMIENTO</a:t>
            </a:r>
            <a:r>
              <a:rPr kumimoji="0" lang="es-ES_tradnl" sz="1100" b="0" i="0" u="none" strike="noStrike" cap="none" spc="0" normalizeH="0" dirty="0" smtClean="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 </a:t>
            </a:r>
            <a:r>
              <a:rPr lang="es-ES_tradnl" sz="1100" dirty="0" smtClean="0">
                <a:solidFill>
                  <a:srgbClr val="FFFFFF"/>
                </a:solidFill>
                <a:effectLst>
                  <a:outerShdw blurRad="38100" dist="12700" dir="5400000" rotWithShape="0">
                    <a:srgbClr val="000000">
                      <a:alpha val="50000"/>
                    </a:srgbClr>
                  </a:outerShdw>
                </a:effectLst>
                <a:latin typeface="Gill Sans"/>
                <a:ea typeface="Gill Sans"/>
                <a:cs typeface="Gill Sans"/>
                <a:sym typeface="Gill Sans"/>
              </a:rPr>
              <a:t>HEMOSTATICO</a:t>
            </a:r>
            <a:endParaRPr kumimoji="0" lang="es-ES_tradnl" sz="11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23" name="Rectángulo redondeado 22"/>
          <p:cNvSpPr/>
          <p:nvPr/>
        </p:nvSpPr>
        <p:spPr bwMode="auto">
          <a:xfrm>
            <a:off x="179513" y="1494492"/>
            <a:ext cx="8640959" cy="2088233"/>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Paciente</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 de 68 años que ingresa por equimosis y Hematoma en </a:t>
            </a:r>
          </a:p>
          <a:p>
            <a:pPr marL="0" marR="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antebrazo post </a:t>
            </a:r>
            <a:r>
              <a:rPr kumimoji="0" lang="es-ES_tradnl" sz="2400" b="0" i="0" u="none" strike="noStrike" cap="none" normalizeH="0" dirty="0" err="1" smtClean="0">
                <a:ln>
                  <a:noFill/>
                </a:ln>
                <a:solidFill>
                  <a:schemeClr val="tx1"/>
                </a:solidFill>
                <a:effectLst/>
                <a:latin typeface="Times New Roman" charset="0"/>
                <a:ea typeface="Times New Roman" charset="0"/>
                <a:cs typeface="Times New Roman" charset="0"/>
              </a:rPr>
              <a:t>venopunci</a:t>
            </a:r>
            <a:r>
              <a:rPr kumimoji="0" lang="es-ES" sz="2400" b="0" i="0" u="none" strike="noStrike" cap="none" normalizeH="0" dirty="0" err="1" smtClean="0">
                <a:ln>
                  <a:noFill/>
                </a:ln>
                <a:solidFill>
                  <a:schemeClr val="tx1"/>
                </a:solidFill>
                <a:effectLst/>
                <a:latin typeface="Times New Roman" charset="0"/>
                <a:ea typeface="Times New Roman" charset="0"/>
                <a:cs typeface="Times New Roman" charset="0"/>
              </a:rPr>
              <a:t>ó</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n. No presenta antecedentes personales </a:t>
            </a:r>
          </a:p>
          <a:p>
            <a:pPr marL="0" marR="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de sangrados. </a:t>
            </a:r>
            <a:r>
              <a:rPr lang="es-ES_tradnl" dirty="0" smtClean="0"/>
              <a:t>Se le solicita Tiempos dando un </a:t>
            </a:r>
            <a:r>
              <a:rPr lang="es-ES_tradnl" dirty="0" err="1" smtClean="0"/>
              <a:t>aPTT</a:t>
            </a:r>
            <a:r>
              <a:rPr lang="es-ES_tradnl" dirty="0" smtClean="0"/>
              <a:t> prolongado. </a:t>
            </a:r>
          </a:p>
          <a:p>
            <a:pPr marL="0" marR="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Tiene </a:t>
            </a:r>
            <a:r>
              <a:rPr kumimoji="0" lang="es-ES_tradnl" sz="2400" b="0" i="0" u="none" strike="noStrike" cap="none" normalizeH="0" dirty="0" err="1" smtClean="0">
                <a:ln>
                  <a:noFill/>
                </a:ln>
                <a:solidFill>
                  <a:schemeClr val="tx1"/>
                </a:solidFill>
                <a:effectLst/>
                <a:latin typeface="Times New Roman" charset="0"/>
                <a:ea typeface="Times New Roman" charset="0"/>
                <a:cs typeface="Times New Roman" charset="0"/>
              </a:rPr>
              <a:t>ca</a:t>
            </a:r>
            <a:r>
              <a:rPr kumimoji="0" lang="es-ES" sz="2400" b="0" i="0" u="none" strike="noStrike" cap="none" normalizeH="0" dirty="0" err="1" smtClean="0">
                <a:ln>
                  <a:noFill/>
                </a:ln>
                <a:solidFill>
                  <a:schemeClr val="tx1"/>
                </a:solidFill>
                <a:effectLst/>
                <a:latin typeface="Times New Roman" charset="0"/>
                <a:ea typeface="Times New Roman" charset="0"/>
                <a:cs typeface="Times New Roman" charset="0"/>
              </a:rPr>
              <a:t>ì</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da del Hematocrito, por lo que se decide </a:t>
            </a:r>
            <a:r>
              <a:rPr lang="es-ES_tradnl" dirty="0"/>
              <a:t>a</a:t>
            </a:r>
            <a:r>
              <a:rPr lang="es-ES_tradnl" dirty="0" smtClean="0"/>
              <a:t>dministrar PFC, </a:t>
            </a:r>
          </a:p>
          <a:p>
            <a:pPr marL="0" marR="0" indent="0" algn="just" defTabSz="914400" rtl="0" eaLnBrk="1" fontAlgn="base" latinLnBrk="0" hangingPunct="1">
              <a:lnSpc>
                <a:spcPct val="100000"/>
              </a:lnSpc>
              <a:spcBef>
                <a:spcPct val="0"/>
              </a:spcBef>
              <a:spcAft>
                <a:spcPct val="0"/>
              </a:spcAft>
              <a:buClrTx/>
              <a:buSzTx/>
              <a:buFontTx/>
              <a:buNone/>
              <a:tabLst/>
            </a:pPr>
            <a:r>
              <a:rPr lang="es-ES_tradnl" dirty="0" smtClean="0"/>
              <a:t>sin mejoras.</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 </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pic>
        <p:nvPicPr>
          <p:cNvPr id="10" name="arm.jpeg" descr="arm"/>
          <p:cNvPicPr>
            <a:picLocks noChangeAspect="1"/>
          </p:cNvPicPr>
          <p:nvPr/>
        </p:nvPicPr>
        <p:blipFill>
          <a:blip r:embed="rId2">
            <a:extLst/>
          </a:blip>
          <a:srcRect/>
          <a:stretch>
            <a:fillRect/>
          </a:stretch>
        </p:blipFill>
        <p:spPr>
          <a:xfrm>
            <a:off x="298662" y="702518"/>
            <a:ext cx="1971375" cy="89170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grpSp>
        <p:nvGrpSpPr>
          <p:cNvPr id="20" name="Group 568" descr="trunk+arm-face"/>
          <p:cNvGrpSpPr/>
          <p:nvPr/>
        </p:nvGrpSpPr>
        <p:grpSpPr>
          <a:xfrm>
            <a:off x="7524328" y="589411"/>
            <a:ext cx="1195918" cy="1079909"/>
            <a:chOff x="0" y="0"/>
            <a:chExt cx="5823698" cy="6553448"/>
          </a:xfrm>
        </p:grpSpPr>
        <p:pic>
          <p:nvPicPr>
            <p:cNvPr id="21" name="trunk+arm-face.jpeg" descr="trunk+arm-face"/>
            <p:cNvPicPr>
              <a:picLocks noChangeAspect="1"/>
            </p:cNvPicPr>
            <p:nvPr/>
          </p:nvPicPr>
          <p:blipFill>
            <a:blip r:embed="rId3">
              <a:extLst/>
            </a:blip>
            <a:srcRect/>
            <a:stretch>
              <a:fillRect/>
            </a:stretch>
          </p:blipFill>
          <p:spPr>
            <a:xfrm>
              <a:off x="101600" y="63500"/>
              <a:ext cx="5620499" cy="6286749"/>
            </a:xfrm>
            <a:prstGeom prst="rect">
              <a:avLst/>
            </a:prstGeom>
            <a:ln>
              <a:noFill/>
            </a:ln>
            <a:effectLst/>
          </p:spPr>
        </p:pic>
        <p:pic>
          <p:nvPicPr>
            <p:cNvPr id="22" name="Imagen 21"/>
            <p:cNvPicPr>
              <a:picLocks/>
            </p:cNvPicPr>
            <p:nvPr/>
          </p:nvPicPr>
          <p:blipFill>
            <a:blip r:embed="rId4">
              <a:extLst/>
            </a:blip>
            <a:stretch>
              <a:fillRect/>
            </a:stretch>
          </p:blipFill>
          <p:spPr>
            <a:xfrm>
              <a:off x="0" y="0"/>
              <a:ext cx="5823699" cy="6553449"/>
            </a:xfrm>
            <a:prstGeom prst="rect">
              <a:avLst/>
            </a:prstGeom>
            <a:effectLst/>
          </p:spPr>
        </p:pic>
      </p:grpSp>
      <p:sp>
        <p:nvSpPr>
          <p:cNvPr id="24" name="Rectángulo redondeado 23"/>
          <p:cNvSpPr/>
          <p:nvPr/>
        </p:nvSpPr>
        <p:spPr bwMode="auto">
          <a:xfrm>
            <a:off x="179512" y="3893900"/>
            <a:ext cx="8873777" cy="95736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70C0"/>
                </a:solidFill>
              </a:rPr>
              <a:t>Se repiten el </a:t>
            </a:r>
            <a:r>
              <a:rPr lang="es-ES_tradnl" dirty="0" err="1" smtClean="0">
                <a:solidFill>
                  <a:srgbClr val="0070C0"/>
                </a:solidFill>
              </a:rPr>
              <a:t>aPTT</a:t>
            </a:r>
            <a:r>
              <a:rPr lang="es-ES_tradnl" dirty="0" smtClean="0">
                <a:solidFill>
                  <a:srgbClr val="0070C0"/>
                </a:solidFill>
              </a:rPr>
              <a:t> dando 70 segundos (Test.:31 s.) se realiza la </a:t>
            </a:r>
          </a:p>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0070C0"/>
                </a:solidFill>
              </a:rPr>
              <a:t>correcci</a:t>
            </a:r>
            <a:r>
              <a:rPr lang="es-ES" dirty="0" err="1" smtClean="0">
                <a:solidFill>
                  <a:srgbClr val="0070C0"/>
                </a:solidFill>
              </a:rPr>
              <a:t>ó</a:t>
            </a:r>
            <a:r>
              <a:rPr lang="es-ES_tradnl" dirty="0" smtClean="0">
                <a:solidFill>
                  <a:srgbClr val="0070C0"/>
                </a:solidFill>
              </a:rPr>
              <a:t>n con PN dando 68 </a:t>
            </a:r>
            <a:r>
              <a:rPr lang="es-ES_tradnl" dirty="0" err="1" smtClean="0">
                <a:solidFill>
                  <a:srgbClr val="0070C0"/>
                </a:solidFill>
              </a:rPr>
              <a:t>seg</a:t>
            </a:r>
            <a:r>
              <a:rPr lang="es-ES_tradnl" dirty="0" smtClean="0">
                <a:solidFill>
                  <a:srgbClr val="0070C0"/>
                </a:solidFill>
              </a:rPr>
              <a:t>.  </a:t>
            </a:r>
            <a:r>
              <a:rPr lang="es-ES_tradnl" dirty="0" err="1" smtClean="0">
                <a:solidFill>
                  <a:srgbClr val="0070C0"/>
                </a:solidFill>
              </a:rPr>
              <a:t>Conclusi</a:t>
            </a:r>
            <a:r>
              <a:rPr lang="es-ES" dirty="0" err="1" smtClean="0">
                <a:solidFill>
                  <a:srgbClr val="0070C0"/>
                </a:solidFill>
              </a:rPr>
              <a:t>ó</a:t>
            </a:r>
            <a:r>
              <a:rPr lang="es-ES_tradnl" dirty="0" err="1" smtClean="0">
                <a:solidFill>
                  <a:srgbClr val="0070C0"/>
                </a:solidFill>
              </a:rPr>
              <a:t>n:NO</a:t>
            </a:r>
            <a:r>
              <a:rPr lang="es-ES_tradnl" dirty="0" smtClean="0">
                <a:solidFill>
                  <a:srgbClr val="0070C0"/>
                </a:solidFill>
              </a:rPr>
              <a:t> CORRIGE CON PN</a:t>
            </a:r>
            <a:endParaRPr kumimoji="0" lang="es-ES_tradnl" sz="2400" b="0" i="0" u="none" strike="noStrike" cap="none" normalizeH="0" baseline="0" dirty="0">
              <a:ln>
                <a:noFill/>
              </a:ln>
              <a:solidFill>
                <a:srgbClr val="0070C0"/>
              </a:solidFill>
              <a:effectLst/>
            </a:endParaRPr>
          </a:p>
        </p:txBody>
      </p:sp>
      <p:sp>
        <p:nvSpPr>
          <p:cNvPr id="3" name="Rectángulo redondeado 2"/>
          <p:cNvSpPr/>
          <p:nvPr/>
        </p:nvSpPr>
        <p:spPr bwMode="auto">
          <a:xfrm>
            <a:off x="179512" y="2574401"/>
            <a:ext cx="8784976" cy="2276867"/>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3600" dirty="0" smtClean="0">
                <a:solidFill>
                  <a:srgbClr val="002060"/>
                </a:solidFill>
              </a:rPr>
              <a:t>DIAGNOSTICO: HEMOFILIA ADQUIRIDA</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3600" b="0" i="0" u="none" strike="noStrike" cap="none" normalizeH="0" baseline="0" dirty="0" smtClean="0">
                <a:ln>
                  <a:noFill/>
                </a:ln>
                <a:solidFill>
                  <a:srgbClr val="002060"/>
                </a:solidFill>
                <a:effectLst/>
              </a:rPr>
              <a:t>SE</a:t>
            </a:r>
            <a:r>
              <a:rPr kumimoji="0" lang="es-ES_tradnl" sz="3600" b="0" i="0" u="none" strike="noStrike" cap="none" normalizeH="0" dirty="0" smtClean="0">
                <a:ln>
                  <a:noFill/>
                </a:ln>
                <a:solidFill>
                  <a:srgbClr val="002060"/>
                </a:solidFill>
                <a:effectLst/>
              </a:rPr>
              <a:t> DETECTA EL AC. ANTI FACTOR VIII</a:t>
            </a:r>
            <a:endParaRPr kumimoji="0" lang="es-ES_tradnl" sz="36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9727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heckerboard(across)">
                                      <p:cBhvr>
                                        <p:cTn id="35" dur="500"/>
                                        <p:tgtEl>
                                          <p:spTgt spid="1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5" grpId="0" animBg="1"/>
      <p:bldP spid="16" grpId="0" animBg="1"/>
      <p:bldP spid="17" grpId="0" animBg="1"/>
      <p:bldP spid="18" grpId="0" animBg="1"/>
      <p:bldP spid="19" grpId="0" animBg="1"/>
      <p:bldP spid="19" grpId="1"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627784" y="116632"/>
            <a:ext cx="4032448" cy="698640"/>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4000" smtClean="0">
                <a:solidFill>
                  <a:srgbClr val="002060"/>
                </a:solidFill>
                <a:latin typeface="+mj-lt"/>
              </a:rPr>
              <a:t>SI HAY DEFICIT</a:t>
            </a:r>
            <a:endParaRPr kumimoji="0" lang="es-ES_tradnl" sz="4000" b="0" i="0" u="none" strike="noStrike" cap="none" normalizeH="0" baseline="0">
              <a:ln>
                <a:noFill/>
              </a:ln>
              <a:solidFill>
                <a:srgbClr val="002060"/>
              </a:solidFill>
              <a:effectLst/>
              <a:latin typeface="+mj-lt"/>
            </a:endParaRPr>
          </a:p>
        </p:txBody>
      </p:sp>
      <p:sp>
        <p:nvSpPr>
          <p:cNvPr id="3" name="Elipse 2"/>
          <p:cNvSpPr/>
          <p:nvPr/>
        </p:nvSpPr>
        <p:spPr bwMode="auto">
          <a:xfrm>
            <a:off x="2740704" y="958812"/>
            <a:ext cx="3744416" cy="1706099"/>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4000" b="0" i="0" u="none" strike="noStrike" cap="none" normalizeH="0" baseline="0" smtClean="0">
                <a:ln>
                  <a:noFill/>
                </a:ln>
                <a:solidFill>
                  <a:srgbClr val="002060"/>
                </a:solidFill>
                <a:effectLst/>
                <a:latin typeface="Times New Roman" charset="0"/>
                <a:ea typeface="Times New Roman" charset="0"/>
                <a:cs typeface="Times New Roman" charset="0"/>
              </a:rPr>
              <a:t>DOSAJE</a:t>
            </a:r>
            <a:r>
              <a:rPr kumimoji="0" lang="es-ES_tradnl" sz="4000" b="0" i="0" u="none" strike="noStrike" cap="none" normalizeH="0" smtClean="0">
                <a:ln>
                  <a:noFill/>
                </a:ln>
                <a:solidFill>
                  <a:srgbClr val="002060"/>
                </a:solidFill>
                <a:effectLst/>
                <a:latin typeface="Times New Roman" charset="0"/>
                <a:ea typeface="Times New Roman" charset="0"/>
                <a:cs typeface="Times New Roman" charset="0"/>
              </a:rPr>
              <a:t> DE </a:t>
            </a:r>
            <a:endParaRPr kumimoji="0" lang="es-ES_tradnl" sz="4000" b="0" i="0" u="none" strike="noStrike" cap="none" normalizeH="0" dirty="0" smtClean="0">
              <a:ln>
                <a:noFill/>
              </a:ln>
              <a:solidFill>
                <a:srgbClr val="002060"/>
              </a:solidFill>
              <a:effectLst/>
              <a:latin typeface="Times New Roman" charset="0"/>
              <a:ea typeface="Times New Roman" charset="0"/>
              <a:cs typeface="Times New Roman"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4000" b="0" i="0" u="none" strike="noStrike" cap="none" normalizeH="0" dirty="0" smtClean="0">
                <a:ln>
                  <a:noFill/>
                </a:ln>
                <a:solidFill>
                  <a:srgbClr val="002060"/>
                </a:solidFill>
                <a:effectLst/>
                <a:latin typeface="Times New Roman" charset="0"/>
                <a:ea typeface="Times New Roman" charset="0"/>
                <a:cs typeface="Times New Roman" charset="0"/>
              </a:rPr>
              <a:t>FACTORES</a:t>
            </a:r>
            <a:endParaRPr kumimoji="0" lang="es-ES_tradnl" sz="40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4" name="Rectángulo redondeado 3"/>
          <p:cNvSpPr/>
          <p:nvPr/>
        </p:nvSpPr>
        <p:spPr bwMode="auto">
          <a:xfrm>
            <a:off x="1835696" y="2792516"/>
            <a:ext cx="6048672" cy="603473"/>
          </a:xfrm>
          <a:prstGeom prst="roundRect">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3200" b="0" i="0" u="none" strike="noStrike" cap="none" normalizeH="0" baseline="0" smtClean="0">
                <a:ln>
                  <a:noFill/>
                </a:ln>
                <a:solidFill>
                  <a:srgbClr val="002060"/>
                </a:solidFill>
                <a:effectLst/>
                <a:latin typeface="+mj-lt"/>
                <a:ea typeface="Times New Roman" charset="0"/>
                <a:cs typeface="Times New Roman" charset="0"/>
              </a:rPr>
              <a:t>¿QUÉ FACTORES EVALUAR?</a:t>
            </a:r>
            <a:endParaRPr kumimoji="0" lang="es-ES_tradnl" sz="3200" b="0" i="0" u="none" strike="noStrike" cap="none" normalizeH="0" baseline="0">
              <a:ln>
                <a:noFill/>
              </a:ln>
              <a:solidFill>
                <a:srgbClr val="002060"/>
              </a:solidFill>
              <a:effectLst/>
              <a:latin typeface="+mj-lt"/>
              <a:ea typeface="Times New Roman" charset="0"/>
              <a:cs typeface="Times New Roman" charset="0"/>
            </a:endParaRPr>
          </a:p>
        </p:txBody>
      </p:sp>
      <p:sp>
        <p:nvSpPr>
          <p:cNvPr id="5" name="Rectángulo 4"/>
          <p:cNvSpPr/>
          <p:nvPr/>
        </p:nvSpPr>
        <p:spPr bwMode="auto">
          <a:xfrm>
            <a:off x="520856" y="3774332"/>
            <a:ext cx="936104" cy="504056"/>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charset="0"/>
                <a:ea typeface="Times New Roman" charset="0"/>
                <a:cs typeface="Times New Roman" charset="0"/>
              </a:rPr>
              <a:t>TTPA</a:t>
            </a: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Rectángulo 5"/>
          <p:cNvSpPr/>
          <p:nvPr/>
        </p:nvSpPr>
        <p:spPr bwMode="auto">
          <a:xfrm>
            <a:off x="520857" y="4403929"/>
            <a:ext cx="594759" cy="504056"/>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TP</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520857" y="5013176"/>
            <a:ext cx="594759" cy="504056"/>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TT</a:t>
            </a: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8" name="Rectángulo 7"/>
          <p:cNvSpPr/>
          <p:nvPr/>
        </p:nvSpPr>
        <p:spPr bwMode="auto">
          <a:xfrm>
            <a:off x="107504" y="5634228"/>
            <a:ext cx="1458856" cy="398865"/>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smtClean="0"/>
              <a:t>NORMALES</a:t>
            </a:r>
            <a:endParaRPr kumimoji="0" lang="es-ES_tradnl" sz="1800" b="0" i="0" u="none" strike="noStrike" cap="none" normalizeH="0" baseline="0">
              <a:ln>
                <a:noFill/>
              </a:ln>
              <a:solidFill>
                <a:schemeClr val="tx1"/>
              </a:solidFill>
              <a:effectLst/>
            </a:endParaRPr>
          </a:p>
        </p:txBody>
      </p:sp>
      <p:sp>
        <p:nvSpPr>
          <p:cNvPr id="9" name="Flecha arriba 8"/>
          <p:cNvSpPr/>
          <p:nvPr/>
        </p:nvSpPr>
        <p:spPr bwMode="auto">
          <a:xfrm>
            <a:off x="107504" y="3774332"/>
            <a:ext cx="288032" cy="374748"/>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0" name="Flecha arriba 9"/>
          <p:cNvSpPr/>
          <p:nvPr/>
        </p:nvSpPr>
        <p:spPr bwMode="auto">
          <a:xfrm>
            <a:off x="115888" y="4468583"/>
            <a:ext cx="288032" cy="374748"/>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1" name="Flecha arriba 10"/>
          <p:cNvSpPr/>
          <p:nvPr/>
        </p:nvSpPr>
        <p:spPr bwMode="auto">
          <a:xfrm>
            <a:off x="115888" y="5041914"/>
            <a:ext cx="288032" cy="374748"/>
          </a:xfrm>
          <a:prstGeom prst="upArrow">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2" name="Rectángulo redondeado 11"/>
          <p:cNvSpPr/>
          <p:nvPr/>
        </p:nvSpPr>
        <p:spPr bwMode="auto">
          <a:xfrm>
            <a:off x="1691680" y="3717032"/>
            <a:ext cx="1944216" cy="504056"/>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rPr>
              <a:t>VIII </a:t>
            </a:r>
            <a:r>
              <a:rPr lang="es-ES" dirty="0">
                <a:solidFill>
                  <a:srgbClr val="002060"/>
                </a:solidFill>
                <a:latin typeface="+mj-lt"/>
              </a:rPr>
              <a:t>-</a:t>
            </a:r>
            <a:r>
              <a:rPr kumimoji="0" lang="es-ES_tradnl" sz="2400" b="0" i="0" u="none" strike="noStrike" cap="none" normalizeH="0" baseline="0" dirty="0" smtClean="0">
                <a:ln>
                  <a:noFill/>
                </a:ln>
                <a:solidFill>
                  <a:srgbClr val="002060"/>
                </a:solidFill>
                <a:effectLst/>
                <a:latin typeface="+mj-lt"/>
              </a:rPr>
              <a:t> IX - XI </a:t>
            </a:r>
            <a:endParaRPr kumimoji="0" lang="es-ES_tradnl" sz="2400" b="0" i="0" u="none" strike="noStrike" cap="none" normalizeH="0" baseline="0" dirty="0">
              <a:ln>
                <a:noFill/>
              </a:ln>
              <a:solidFill>
                <a:srgbClr val="002060"/>
              </a:solidFill>
              <a:effectLst/>
              <a:latin typeface="+mj-lt"/>
            </a:endParaRPr>
          </a:p>
        </p:txBody>
      </p:sp>
      <p:sp>
        <p:nvSpPr>
          <p:cNvPr id="13" name="Rectángulo redondeado 12"/>
          <p:cNvSpPr/>
          <p:nvPr/>
        </p:nvSpPr>
        <p:spPr bwMode="auto">
          <a:xfrm>
            <a:off x="1655676" y="4393754"/>
            <a:ext cx="2052228" cy="449577"/>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rgbClr val="002060"/>
                </a:solidFill>
                <a:effectLst/>
                <a:latin typeface="+mj-lt"/>
              </a:rPr>
              <a:t>VII</a:t>
            </a:r>
            <a:r>
              <a:rPr kumimoji="0" lang="es-ES_tradnl" sz="2400" b="0" i="0" u="none" strike="noStrike" cap="none" normalizeH="0" dirty="0" smtClean="0">
                <a:ln>
                  <a:noFill/>
                </a:ln>
                <a:solidFill>
                  <a:srgbClr val="002060"/>
                </a:solidFill>
                <a:effectLst/>
                <a:latin typeface="+mj-lt"/>
              </a:rPr>
              <a:t> </a:t>
            </a:r>
            <a:r>
              <a:rPr lang="es-ES" dirty="0">
                <a:solidFill>
                  <a:srgbClr val="002060"/>
                </a:solidFill>
                <a:latin typeface="+mj-lt"/>
              </a:rPr>
              <a:t>-</a:t>
            </a:r>
            <a:r>
              <a:rPr kumimoji="0" lang="es-ES_tradnl" sz="2400" b="0" i="0" u="none" strike="noStrike" cap="none" normalizeH="0" dirty="0" smtClean="0">
                <a:ln>
                  <a:noFill/>
                </a:ln>
                <a:solidFill>
                  <a:srgbClr val="002060"/>
                </a:solidFill>
                <a:effectLst/>
                <a:latin typeface="+mj-lt"/>
              </a:rPr>
              <a:t> X </a:t>
            </a:r>
            <a:r>
              <a:rPr kumimoji="0" lang="mr-IN" sz="2400" b="0" i="0" u="none" strike="noStrike" cap="none" normalizeH="0" dirty="0" smtClean="0">
                <a:ln>
                  <a:noFill/>
                </a:ln>
                <a:solidFill>
                  <a:srgbClr val="002060"/>
                </a:solidFill>
                <a:effectLst/>
                <a:latin typeface="+mj-lt"/>
              </a:rPr>
              <a:t>–</a:t>
            </a:r>
            <a:r>
              <a:rPr kumimoji="0" lang="es-ES_tradnl" sz="2400" b="0" i="0" u="none" strike="noStrike" cap="none" normalizeH="0" dirty="0" smtClean="0">
                <a:ln>
                  <a:noFill/>
                </a:ln>
                <a:solidFill>
                  <a:srgbClr val="002060"/>
                </a:solidFill>
                <a:effectLst/>
                <a:latin typeface="+mj-lt"/>
              </a:rPr>
              <a:t> V - II </a:t>
            </a:r>
            <a:r>
              <a:rPr kumimoji="0" lang="es-ES_tradnl" sz="2400" b="0" i="0" u="none" strike="noStrike" cap="none" normalizeH="0" baseline="0" dirty="0" smtClean="0">
                <a:ln>
                  <a:noFill/>
                </a:ln>
                <a:solidFill>
                  <a:srgbClr val="002060"/>
                </a:solidFill>
                <a:effectLst/>
                <a:latin typeface="+mj-lt"/>
              </a:rPr>
              <a:t> </a:t>
            </a:r>
            <a:endParaRPr kumimoji="0" lang="es-ES_tradnl" sz="2400" b="0" i="0" u="none" strike="noStrike" cap="none" normalizeH="0" baseline="0" dirty="0">
              <a:ln>
                <a:noFill/>
              </a:ln>
              <a:solidFill>
                <a:srgbClr val="002060"/>
              </a:solidFill>
              <a:effectLst/>
              <a:latin typeface="+mj-lt"/>
            </a:endParaRPr>
          </a:p>
        </p:txBody>
      </p:sp>
      <p:sp>
        <p:nvSpPr>
          <p:cNvPr id="14" name="Rectángulo redondeado 13"/>
          <p:cNvSpPr/>
          <p:nvPr/>
        </p:nvSpPr>
        <p:spPr bwMode="auto">
          <a:xfrm>
            <a:off x="1645633" y="5067655"/>
            <a:ext cx="1990264" cy="449577"/>
          </a:xfrm>
          <a:prstGeom prst="round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smtClean="0">
                <a:solidFill>
                  <a:srgbClr val="002060"/>
                </a:solidFill>
                <a:latin typeface="+mj-lt"/>
              </a:rPr>
              <a:t>FIBRINOGENO</a:t>
            </a:r>
            <a:r>
              <a:rPr kumimoji="0" lang="es-ES_tradnl" sz="2000" b="0" i="0" u="none" strike="noStrike" cap="none" normalizeH="0" smtClean="0">
                <a:ln>
                  <a:noFill/>
                </a:ln>
                <a:solidFill>
                  <a:srgbClr val="002060"/>
                </a:solidFill>
                <a:effectLst/>
                <a:latin typeface="+mj-lt"/>
              </a:rPr>
              <a:t> </a:t>
            </a:r>
            <a:r>
              <a:rPr kumimoji="0" lang="es-ES_tradnl" sz="2000" b="0" i="0" u="none" strike="noStrike" cap="none" normalizeH="0" baseline="0" smtClean="0">
                <a:ln>
                  <a:noFill/>
                </a:ln>
                <a:solidFill>
                  <a:srgbClr val="002060"/>
                </a:solidFill>
                <a:effectLst/>
                <a:latin typeface="+mj-lt"/>
              </a:rPr>
              <a:t> </a:t>
            </a:r>
            <a:endParaRPr kumimoji="0" lang="es-ES_tradnl" sz="2000" b="0" i="0" u="none" strike="noStrike" cap="none" normalizeH="0" baseline="0" dirty="0">
              <a:ln>
                <a:noFill/>
              </a:ln>
              <a:solidFill>
                <a:srgbClr val="002060"/>
              </a:solidFill>
              <a:effectLst/>
              <a:latin typeface="+mj-lt"/>
            </a:endParaRPr>
          </a:p>
        </p:txBody>
      </p:sp>
      <p:sp>
        <p:nvSpPr>
          <p:cNvPr id="15" name="Rectángulo redondeado 14"/>
          <p:cNvSpPr/>
          <p:nvPr/>
        </p:nvSpPr>
        <p:spPr bwMode="auto">
          <a:xfrm>
            <a:off x="2130000" y="5634228"/>
            <a:ext cx="666074" cy="398866"/>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002060"/>
                </a:solidFill>
                <a:latin typeface="+mj-lt"/>
              </a:rPr>
              <a:t>XIII</a:t>
            </a:r>
            <a:r>
              <a:rPr kumimoji="0" lang="es-ES_tradnl" sz="2400" b="0" i="0" u="none" strike="noStrike" cap="none" normalizeH="0" smtClean="0">
                <a:ln>
                  <a:noFill/>
                </a:ln>
                <a:solidFill>
                  <a:srgbClr val="002060"/>
                </a:solidFill>
                <a:effectLst/>
                <a:latin typeface="+mj-lt"/>
              </a:rPr>
              <a:t> </a:t>
            </a:r>
            <a:r>
              <a:rPr kumimoji="0" lang="es-ES_tradnl" sz="2400" b="0" i="0" u="none" strike="noStrike" cap="none" normalizeH="0" baseline="0" smtClean="0">
                <a:ln>
                  <a:noFill/>
                </a:ln>
                <a:solidFill>
                  <a:srgbClr val="002060"/>
                </a:solidFill>
                <a:effectLst/>
                <a:latin typeface="+mj-lt"/>
              </a:rPr>
              <a:t> </a:t>
            </a:r>
            <a:endParaRPr kumimoji="0" lang="es-ES_tradnl" sz="2400" b="0" i="0" u="none" strike="noStrike" cap="none" normalizeH="0" baseline="0" dirty="0">
              <a:ln>
                <a:noFill/>
              </a:ln>
              <a:solidFill>
                <a:srgbClr val="002060"/>
              </a:solidFill>
              <a:effectLst/>
              <a:latin typeface="+mj-lt"/>
            </a:endParaRPr>
          </a:p>
        </p:txBody>
      </p:sp>
      <p:sp>
        <p:nvSpPr>
          <p:cNvPr id="16" name="Rectángulo redondeado 15"/>
          <p:cNvSpPr/>
          <p:nvPr/>
        </p:nvSpPr>
        <p:spPr bwMode="auto">
          <a:xfrm>
            <a:off x="6948264" y="3752265"/>
            <a:ext cx="1368152" cy="449577"/>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smtClean="0">
                <a:solidFill>
                  <a:srgbClr val="002060"/>
                </a:solidFill>
                <a:latin typeface="+mj-lt"/>
              </a:rPr>
              <a:t>XII - FC</a:t>
            </a:r>
            <a:r>
              <a:rPr kumimoji="0" lang="es-ES_tradnl" sz="2400" b="0" i="0" u="none" strike="noStrike" cap="none" normalizeH="0" dirty="0" smtClean="0">
                <a:ln>
                  <a:noFill/>
                </a:ln>
                <a:solidFill>
                  <a:srgbClr val="002060"/>
                </a:solidFill>
                <a:effectLst/>
                <a:latin typeface="+mj-lt"/>
              </a:rPr>
              <a:t> </a:t>
            </a:r>
            <a:r>
              <a:rPr kumimoji="0" lang="es-ES_tradnl" sz="2400" b="0" i="0" u="none" strike="noStrike" cap="none" normalizeH="0" baseline="0" dirty="0" smtClean="0">
                <a:ln>
                  <a:noFill/>
                </a:ln>
                <a:solidFill>
                  <a:srgbClr val="002060"/>
                </a:solidFill>
                <a:effectLst/>
                <a:latin typeface="+mj-lt"/>
              </a:rPr>
              <a:t> </a:t>
            </a:r>
            <a:endParaRPr kumimoji="0" lang="es-ES_tradnl" sz="2400" b="0" i="0" u="none" strike="noStrike" cap="none" normalizeH="0" baseline="0" dirty="0">
              <a:ln>
                <a:noFill/>
              </a:ln>
              <a:solidFill>
                <a:srgbClr val="002060"/>
              </a:solidFill>
              <a:effectLst/>
              <a:latin typeface="+mj-lt"/>
            </a:endParaRPr>
          </a:p>
        </p:txBody>
      </p:sp>
      <p:sp>
        <p:nvSpPr>
          <p:cNvPr id="17" name="Rectángulo redondeado 16"/>
          <p:cNvSpPr/>
          <p:nvPr/>
        </p:nvSpPr>
        <p:spPr bwMode="auto">
          <a:xfrm>
            <a:off x="6485120" y="5040415"/>
            <a:ext cx="2263343" cy="449577"/>
          </a:xfrm>
          <a:prstGeom prst="round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mtClean="0">
                <a:solidFill>
                  <a:srgbClr val="002060"/>
                </a:solidFill>
                <a:latin typeface="+mj-lt"/>
              </a:rPr>
              <a:t>FIBRINOGENO</a:t>
            </a:r>
            <a:r>
              <a:rPr kumimoji="0" lang="es-ES_tradnl" sz="2400" b="0" i="0" u="none" strike="noStrike" cap="none" normalizeH="0" smtClean="0">
                <a:ln>
                  <a:noFill/>
                </a:ln>
                <a:solidFill>
                  <a:srgbClr val="002060"/>
                </a:solidFill>
                <a:effectLst/>
                <a:latin typeface="+mj-lt"/>
              </a:rPr>
              <a:t> </a:t>
            </a:r>
            <a:r>
              <a:rPr kumimoji="0" lang="es-ES_tradnl" sz="2400" b="0" i="0" u="none" strike="noStrike" cap="none" normalizeH="0" baseline="0" smtClean="0">
                <a:ln>
                  <a:noFill/>
                </a:ln>
                <a:solidFill>
                  <a:srgbClr val="002060"/>
                </a:solidFill>
                <a:effectLst/>
                <a:latin typeface="+mj-lt"/>
              </a:rPr>
              <a:t> </a:t>
            </a:r>
            <a:endParaRPr kumimoji="0" lang="es-ES_tradnl" sz="2400" b="0" i="0" u="none" strike="noStrike" cap="none" normalizeH="0" baseline="0" dirty="0">
              <a:ln>
                <a:noFill/>
              </a:ln>
              <a:solidFill>
                <a:srgbClr val="002060"/>
              </a:solidFill>
              <a:effectLst/>
              <a:latin typeface="+mj-lt"/>
            </a:endParaRPr>
          </a:p>
        </p:txBody>
      </p:sp>
      <p:sp>
        <p:nvSpPr>
          <p:cNvPr id="18" name="Rectángulo redondeado 17"/>
          <p:cNvSpPr/>
          <p:nvPr/>
        </p:nvSpPr>
        <p:spPr bwMode="auto">
          <a:xfrm>
            <a:off x="883573" y="6229783"/>
            <a:ext cx="3825001" cy="470189"/>
          </a:xfrm>
          <a:prstGeom prst="roundRect">
            <a:avLst/>
          </a:prstGeom>
          <a:solidFill>
            <a:srgbClr val="FF0000"/>
          </a:solidFill>
          <a:ln w="2540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002060"/>
                </a:solidFill>
                <a:effectLst/>
                <a:latin typeface="+mj-lt"/>
                <a:ea typeface="Times New Roman" charset="0"/>
                <a:cs typeface="Times New Roman" charset="0"/>
              </a:rPr>
              <a:t>DEFECTOS HEMORRAGICOS</a:t>
            </a:r>
            <a:endParaRPr kumimoji="0" lang="es-ES_tradnl" sz="2000" b="0" i="0" u="none" strike="noStrike" cap="none" normalizeH="0" baseline="0">
              <a:ln>
                <a:noFill/>
              </a:ln>
              <a:solidFill>
                <a:srgbClr val="002060"/>
              </a:solidFill>
              <a:effectLst/>
              <a:latin typeface="+mj-lt"/>
              <a:ea typeface="Times New Roman" charset="0"/>
              <a:cs typeface="Times New Roman" charset="0"/>
            </a:endParaRPr>
          </a:p>
        </p:txBody>
      </p:sp>
      <p:sp>
        <p:nvSpPr>
          <p:cNvPr id="19" name="Rectángulo redondeado 18"/>
          <p:cNvSpPr/>
          <p:nvPr/>
        </p:nvSpPr>
        <p:spPr bwMode="auto">
          <a:xfrm>
            <a:off x="6428659" y="5704950"/>
            <a:ext cx="2376264" cy="1108425"/>
          </a:xfrm>
          <a:prstGeom prst="roundRect">
            <a:avLst/>
          </a:prstGeom>
          <a:solidFill>
            <a:srgbClr val="FF0000"/>
          </a:solidFill>
          <a:ln w="25400"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002060"/>
                </a:solidFill>
                <a:effectLst/>
                <a:latin typeface="+mj-lt"/>
                <a:ea typeface="Times New Roman" charset="0"/>
                <a:cs typeface="Times New Roman" charset="0"/>
              </a:rPr>
              <a:t>DEFECTOS </a:t>
            </a:r>
          </a:p>
          <a:p>
            <a:pPr marL="0" marR="0" indent="0" algn="ctr"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latin typeface="+mj-lt"/>
              </a:rPr>
              <a:t>NO</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002060"/>
                </a:solidFill>
                <a:effectLst/>
                <a:latin typeface="+mj-lt"/>
                <a:ea typeface="Times New Roman" charset="0"/>
                <a:cs typeface="Times New Roman" charset="0"/>
              </a:rPr>
              <a:t>HEMORRAGICOS</a:t>
            </a:r>
            <a:endParaRPr kumimoji="0" lang="es-ES_tradnl" sz="2000" b="0" i="0" u="none" strike="noStrike" cap="none" normalizeH="0" baseline="0" dirty="0">
              <a:ln>
                <a:noFill/>
              </a:ln>
              <a:solidFill>
                <a:srgbClr val="002060"/>
              </a:solidFill>
              <a:effectLst/>
              <a:latin typeface="+mj-lt"/>
              <a:ea typeface="Times New Roman" charset="0"/>
              <a:cs typeface="Times New Roman" charset="0"/>
            </a:endParaRPr>
          </a:p>
        </p:txBody>
      </p:sp>
      <p:cxnSp>
        <p:nvCxnSpPr>
          <p:cNvPr id="21" name="Conector recto 20"/>
          <p:cNvCxnSpPr/>
          <p:nvPr/>
        </p:nvCxnSpPr>
        <p:spPr bwMode="auto">
          <a:xfrm>
            <a:off x="5076056" y="3752265"/>
            <a:ext cx="0" cy="2280828"/>
          </a:xfrm>
          <a:prstGeom prst="line">
            <a:avLst/>
          </a:prstGeom>
          <a:solidFill>
            <a:schemeClr val="accent1"/>
          </a:solidFill>
          <a:ln w="603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094" y="171828"/>
            <a:ext cx="2959174" cy="1412430"/>
          </a:xfrm>
          <a:prstGeom prst="rect">
            <a:avLst/>
          </a:prstGeom>
        </p:spPr>
      </p:pic>
    </p:spTree>
    <p:extLst>
      <p:ext uri="{BB962C8B-B14F-4D97-AF65-F5344CB8AC3E}">
        <p14:creationId xmlns:p14="http://schemas.microsoft.com/office/powerpoint/2010/main" val="17315070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228600" y="2057400"/>
            <a:ext cx="3962400" cy="838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200" b="1"/>
              <a:t>TP</a:t>
            </a:r>
            <a:r>
              <a:rPr lang="es-AR" altLang="es-ES_tradnl" sz="2800" b="1"/>
              <a:t> largo, el resto Normal</a:t>
            </a:r>
            <a:endParaRPr lang="es-ES" altLang="es-ES_tradnl" sz="2800" b="1"/>
          </a:p>
        </p:txBody>
      </p:sp>
      <p:sp>
        <p:nvSpPr>
          <p:cNvPr id="174083" name="Rectangle 3"/>
          <p:cNvSpPr>
            <a:spLocks noChangeArrowheads="1"/>
          </p:cNvSpPr>
          <p:nvPr/>
        </p:nvSpPr>
        <p:spPr bwMode="auto">
          <a:xfrm>
            <a:off x="876300" y="639285"/>
            <a:ext cx="7543800" cy="838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200" dirty="0">
                <a:solidFill>
                  <a:schemeClr val="bg1"/>
                </a:solidFill>
              </a:rPr>
              <a:t>QUE </a:t>
            </a:r>
            <a:r>
              <a:rPr lang="es-AR" altLang="es-ES_tradnl" sz="3200" dirty="0" smtClean="0">
                <a:solidFill>
                  <a:schemeClr val="bg1"/>
                </a:solidFill>
              </a:rPr>
              <a:t>PIENSO EN  ESTOS </a:t>
            </a:r>
            <a:r>
              <a:rPr lang="es-AR" altLang="es-ES_tradnl" sz="3200" dirty="0">
                <a:solidFill>
                  <a:schemeClr val="bg1"/>
                </a:solidFill>
              </a:rPr>
              <a:t>PACIENTE????</a:t>
            </a:r>
            <a:endParaRPr lang="es-ES" altLang="es-ES_tradnl" sz="3200" dirty="0">
              <a:solidFill>
                <a:schemeClr val="bg1"/>
              </a:solidFill>
            </a:endParaRPr>
          </a:p>
        </p:txBody>
      </p:sp>
      <p:sp>
        <p:nvSpPr>
          <p:cNvPr id="174084" name="Rectangle 4"/>
          <p:cNvSpPr>
            <a:spLocks noChangeArrowheads="1"/>
          </p:cNvSpPr>
          <p:nvPr/>
        </p:nvSpPr>
        <p:spPr bwMode="auto">
          <a:xfrm>
            <a:off x="6248400" y="2057400"/>
            <a:ext cx="2284040" cy="8382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4000" dirty="0" smtClean="0"/>
              <a:t>VII- </a:t>
            </a:r>
            <a:r>
              <a:rPr lang="es-AR" altLang="es-ES_tradnl" dirty="0" smtClean="0"/>
              <a:t>X- V - II</a:t>
            </a:r>
            <a:endParaRPr lang="es-ES" altLang="es-ES_tradnl" dirty="0"/>
          </a:p>
        </p:txBody>
      </p:sp>
      <p:sp>
        <p:nvSpPr>
          <p:cNvPr id="174085" name="Rectangle 5"/>
          <p:cNvSpPr>
            <a:spLocks noChangeArrowheads="1"/>
          </p:cNvSpPr>
          <p:nvPr/>
        </p:nvSpPr>
        <p:spPr bwMode="auto">
          <a:xfrm>
            <a:off x="228600" y="3276600"/>
            <a:ext cx="4038600" cy="6858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APTT largo, el resto Normal</a:t>
            </a:r>
            <a:endParaRPr lang="es-ES" altLang="es-ES_tradnl"/>
          </a:p>
        </p:txBody>
      </p:sp>
      <p:sp>
        <p:nvSpPr>
          <p:cNvPr id="174086" name="Rectangle 6"/>
          <p:cNvSpPr>
            <a:spLocks noChangeArrowheads="1"/>
          </p:cNvSpPr>
          <p:nvPr/>
        </p:nvSpPr>
        <p:spPr bwMode="auto">
          <a:xfrm>
            <a:off x="152400" y="4419600"/>
            <a:ext cx="4191000" cy="7620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TP Y APTT largo y TT normal</a:t>
            </a:r>
            <a:endParaRPr lang="es-ES" altLang="es-ES_tradnl"/>
          </a:p>
        </p:txBody>
      </p:sp>
      <p:sp>
        <p:nvSpPr>
          <p:cNvPr id="174087" name="Rectangle 7"/>
          <p:cNvSpPr>
            <a:spLocks noChangeArrowheads="1"/>
          </p:cNvSpPr>
          <p:nvPr/>
        </p:nvSpPr>
        <p:spPr bwMode="auto">
          <a:xfrm>
            <a:off x="152400" y="5638800"/>
            <a:ext cx="4191000" cy="533400"/>
          </a:xfrm>
          <a:prstGeom prst="rect">
            <a:avLst/>
          </a:pr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TP, APTT, TT largo </a:t>
            </a:r>
            <a:endParaRPr lang="es-ES" altLang="es-ES_tradnl"/>
          </a:p>
        </p:txBody>
      </p:sp>
      <p:sp>
        <p:nvSpPr>
          <p:cNvPr id="174088" name="Rectangle 8"/>
          <p:cNvSpPr>
            <a:spLocks noChangeArrowheads="1"/>
          </p:cNvSpPr>
          <p:nvPr/>
        </p:nvSpPr>
        <p:spPr bwMode="auto">
          <a:xfrm>
            <a:off x="6019800" y="3276600"/>
            <a:ext cx="3124200" cy="838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XII, XI, IX, VIII</a:t>
            </a:r>
          </a:p>
          <a:p>
            <a:pPr algn="ctr"/>
            <a:r>
              <a:rPr lang="es-AR" altLang="es-ES_tradnl"/>
              <a:t>Precalicreina, HMWK</a:t>
            </a:r>
            <a:endParaRPr lang="es-ES" altLang="es-ES_tradnl"/>
          </a:p>
        </p:txBody>
      </p:sp>
      <p:sp>
        <p:nvSpPr>
          <p:cNvPr id="174089" name="Rectangle 9"/>
          <p:cNvSpPr>
            <a:spLocks noChangeArrowheads="1"/>
          </p:cNvSpPr>
          <p:nvPr/>
        </p:nvSpPr>
        <p:spPr bwMode="auto">
          <a:xfrm>
            <a:off x="6172200" y="4419600"/>
            <a:ext cx="1752600" cy="7620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X,V,II</a:t>
            </a:r>
            <a:endParaRPr lang="es-ES" altLang="es-ES_tradnl"/>
          </a:p>
        </p:txBody>
      </p:sp>
      <p:sp>
        <p:nvSpPr>
          <p:cNvPr id="174090" name="Rectangle 10"/>
          <p:cNvSpPr>
            <a:spLocks noChangeArrowheads="1"/>
          </p:cNvSpPr>
          <p:nvPr/>
        </p:nvSpPr>
        <p:spPr bwMode="auto">
          <a:xfrm>
            <a:off x="6019800" y="5486400"/>
            <a:ext cx="2667000" cy="12954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buClr>
                <a:schemeClr val="folHlink"/>
              </a:buClr>
              <a:buFont typeface="Wingdings" charset="2"/>
              <a:buChar char="§"/>
            </a:pPr>
            <a:r>
              <a:rPr lang="es-AR" altLang="es-ES_tradnl" sz="2000" b="1"/>
              <a:t>Fg. Bajo o Anomalo</a:t>
            </a:r>
          </a:p>
          <a:p>
            <a:pPr algn="ctr">
              <a:buClr>
                <a:schemeClr val="folHlink"/>
              </a:buClr>
              <a:buFont typeface="Wingdings" charset="2"/>
              <a:buChar char="§"/>
            </a:pPr>
            <a:r>
              <a:rPr lang="es-AR" altLang="es-ES_tradnl" sz="2000" b="1"/>
              <a:t>Heparina</a:t>
            </a:r>
          </a:p>
          <a:p>
            <a:pPr algn="ctr">
              <a:buClr>
                <a:schemeClr val="folHlink"/>
              </a:buClr>
              <a:buFont typeface="Wingdings" charset="2"/>
              <a:buChar char="§"/>
            </a:pPr>
            <a:r>
              <a:rPr lang="es-AR" altLang="es-ES_tradnl" sz="2000" b="1"/>
              <a:t>PDF</a:t>
            </a:r>
          </a:p>
          <a:p>
            <a:pPr algn="ctr">
              <a:buClr>
                <a:schemeClr val="folHlink"/>
              </a:buClr>
              <a:buFont typeface="Wingdings" charset="2"/>
              <a:buChar char="§"/>
            </a:pPr>
            <a:r>
              <a:rPr lang="es-AR" altLang="es-ES_tradnl" sz="2000" b="1"/>
              <a:t>CID, Hepatop.</a:t>
            </a:r>
            <a:endParaRPr lang="es-ES" altLang="es-ES_tradnl" sz="2000" b="1"/>
          </a:p>
        </p:txBody>
      </p:sp>
      <p:sp>
        <p:nvSpPr>
          <p:cNvPr id="174091" name="Line 11"/>
          <p:cNvSpPr>
            <a:spLocks noChangeShapeType="1"/>
          </p:cNvSpPr>
          <p:nvPr/>
        </p:nvSpPr>
        <p:spPr bwMode="auto">
          <a:xfrm>
            <a:off x="4267200" y="2439988"/>
            <a:ext cx="1828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
        <p:nvSpPr>
          <p:cNvPr id="174092" name="Line 12"/>
          <p:cNvSpPr>
            <a:spLocks noChangeShapeType="1"/>
          </p:cNvSpPr>
          <p:nvPr/>
        </p:nvSpPr>
        <p:spPr bwMode="auto">
          <a:xfrm flipV="1">
            <a:off x="4343400" y="3657600"/>
            <a:ext cx="1524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
        <p:nvSpPr>
          <p:cNvPr id="174093" name="Line 13"/>
          <p:cNvSpPr>
            <a:spLocks noChangeShapeType="1"/>
          </p:cNvSpPr>
          <p:nvPr/>
        </p:nvSpPr>
        <p:spPr bwMode="auto">
          <a:xfrm>
            <a:off x="4419600" y="4953000"/>
            <a:ext cx="1524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
        <p:nvSpPr>
          <p:cNvPr id="174094" name="Line 14"/>
          <p:cNvSpPr>
            <a:spLocks noChangeShapeType="1"/>
          </p:cNvSpPr>
          <p:nvPr/>
        </p:nvSpPr>
        <p:spPr bwMode="auto">
          <a:xfrm>
            <a:off x="4648200" y="5867400"/>
            <a:ext cx="1219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4544" y="76200"/>
            <a:ext cx="1800200" cy="859245"/>
          </a:xfrm>
          <a:prstGeom prst="rect">
            <a:avLst/>
          </a:prstGeom>
        </p:spPr>
      </p:pic>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1900" y="82733"/>
            <a:ext cx="1800200" cy="859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checkerboard(across)">
                                      <p:cBhvr>
                                        <p:cTn id="7" dur="500"/>
                                        <p:tgtEl>
                                          <p:spTgt spid="17408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088"/>
                                        </p:tgtEl>
                                        <p:attrNameLst>
                                          <p:attrName>style.visibility</p:attrName>
                                        </p:attrNameLst>
                                      </p:cBhvr>
                                      <p:to>
                                        <p:strVal val="visible"/>
                                      </p:to>
                                    </p:set>
                                    <p:animEffect transition="in" filter="checkerboard(across)">
                                      <p:cBhvr>
                                        <p:cTn id="12" dur="500"/>
                                        <p:tgtEl>
                                          <p:spTgt spid="17408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089"/>
                                        </p:tgtEl>
                                        <p:attrNameLst>
                                          <p:attrName>style.visibility</p:attrName>
                                        </p:attrNameLst>
                                      </p:cBhvr>
                                      <p:to>
                                        <p:strVal val="visible"/>
                                      </p:to>
                                    </p:set>
                                    <p:animEffect transition="in" filter="checkerboard(across)">
                                      <p:cBhvr>
                                        <p:cTn id="17" dur="500"/>
                                        <p:tgtEl>
                                          <p:spTgt spid="17408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090"/>
                                        </p:tgtEl>
                                        <p:attrNameLst>
                                          <p:attrName>style.visibility</p:attrName>
                                        </p:attrNameLst>
                                      </p:cBhvr>
                                      <p:to>
                                        <p:strVal val="visible"/>
                                      </p:to>
                                    </p:set>
                                    <p:animEffect transition="in" filter="checkerboard(across)">
                                      <p:cBhvr>
                                        <p:cTn id="22" dur="500"/>
                                        <p:tgtEl>
                                          <p:spTgt spid="174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p:bldP spid="174088" grpId="0" animBg="1"/>
      <p:bldP spid="174089" grpId="0" animBg="1"/>
      <p:bldP spid="17409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555776" y="260648"/>
            <a:ext cx="3744416" cy="720080"/>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4000" b="0" i="0" u="none" strike="noStrike" cap="none" normalizeH="0" baseline="0" smtClean="0">
                <a:ln>
                  <a:noFill/>
                </a:ln>
                <a:solidFill>
                  <a:srgbClr val="002060"/>
                </a:solidFill>
                <a:effectLst/>
                <a:latin typeface="Times New Roman" charset="0"/>
                <a:ea typeface="Times New Roman" charset="0"/>
                <a:cs typeface="Times New Roman" charset="0"/>
              </a:rPr>
              <a:t>IMPORTANTE</a:t>
            </a:r>
            <a:endParaRPr kumimoji="0" lang="es-ES_tradnl" sz="4000" b="0" i="0" u="none" strike="noStrike" cap="none" normalizeH="0" baseline="0">
              <a:ln>
                <a:noFill/>
              </a:ln>
              <a:solidFill>
                <a:srgbClr val="002060"/>
              </a:solidFill>
              <a:effectLst/>
              <a:latin typeface="Times New Roman" charset="0"/>
              <a:ea typeface="Times New Roman" charset="0"/>
              <a:cs typeface="Times New Roman" charset="0"/>
            </a:endParaRPr>
          </a:p>
        </p:txBody>
      </p:sp>
      <p:sp>
        <p:nvSpPr>
          <p:cNvPr id="3" name="Rectángulo redondeado 2"/>
          <p:cNvSpPr/>
          <p:nvPr/>
        </p:nvSpPr>
        <p:spPr bwMode="auto">
          <a:xfrm>
            <a:off x="251520" y="1196752"/>
            <a:ext cx="8640960" cy="5400600"/>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Los tiempos de la </a:t>
            </a:r>
            <a:r>
              <a:rPr kumimoji="0" lang="es-ES_tradnl" sz="2400" b="0" i="0" u="none" strike="noStrike" cap="none" normalizeH="0" baseline="0" dirty="0" err="1" smtClean="0">
                <a:ln>
                  <a:noFill/>
                </a:ln>
                <a:solidFill>
                  <a:schemeClr val="tx1"/>
                </a:solidFill>
                <a:effectLst/>
                <a:latin typeface="Times New Roman" charset="0"/>
                <a:ea typeface="Times New Roman" charset="0"/>
                <a:cs typeface="Times New Roman" charset="0"/>
              </a:rPr>
              <a:t>coagulacion</a:t>
            </a: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SOLO miden los factores </a:t>
            </a:r>
          </a:p>
          <a:p>
            <a:pPr marR="0" algn="l" defTabSz="914400" rtl="0" eaLnBrk="1" fontAlgn="base" latinLnBrk="0" hangingPunct="1">
              <a:lnSpc>
                <a:spcPct val="100000"/>
              </a:lnSpc>
              <a:spcBef>
                <a:spcPct val="0"/>
              </a:spcBef>
              <a:spcAft>
                <a:spcPct val="0"/>
              </a:spcAft>
              <a:buClrTx/>
              <a:buSzTx/>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(activadores) de la </a:t>
            </a:r>
            <a:r>
              <a:rPr kumimoji="0" lang="es-ES_tradnl" sz="2400" b="0" i="0" u="none" strike="noStrike" cap="none" normalizeH="0" baseline="0" dirty="0" err="1" smtClean="0">
                <a:ln>
                  <a:noFill/>
                </a:ln>
                <a:solidFill>
                  <a:schemeClr val="tx1"/>
                </a:solidFill>
                <a:effectLst/>
                <a:latin typeface="Times New Roman" charset="0"/>
                <a:ea typeface="Times New Roman" charset="0"/>
                <a:cs typeface="Times New Roman" charset="0"/>
              </a:rPr>
              <a:t>coagulaci</a:t>
            </a:r>
            <a:r>
              <a:rPr kumimoji="0" lang="es-ES" sz="2400" b="0" i="0" u="none" strike="noStrike" cap="none" normalizeH="0" baseline="0" dirty="0" err="1" smtClean="0">
                <a:ln>
                  <a:noFill/>
                </a:ln>
                <a:solidFill>
                  <a:schemeClr val="tx1"/>
                </a:solidFill>
                <a:effectLst/>
                <a:latin typeface="Times New Roman" charset="0"/>
                <a:ea typeface="Times New Roman" charset="0"/>
                <a:cs typeface="Times New Roman" charset="0"/>
              </a:rPr>
              <a:t>ó</a:t>
            </a: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n, NO mide los INHIBIDORES.</a:t>
            </a:r>
          </a:p>
          <a:p>
            <a:pPr marR="0" algn="l" defTabSz="914400" rtl="0" eaLnBrk="1" fontAlgn="base" latinLnBrk="0" hangingPunct="1">
              <a:lnSpc>
                <a:spcPct val="100000"/>
              </a:lnSpc>
              <a:spcBef>
                <a:spcPct val="0"/>
              </a:spcBef>
              <a:spcAft>
                <a:spcPct val="0"/>
              </a:spcAft>
              <a:buClrTx/>
              <a:buSzTx/>
              <a:tabLst/>
            </a:pPr>
            <a:endPar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lang="es-ES_tradnl" dirty="0" smtClean="0">
                <a:solidFill>
                  <a:srgbClr val="002060"/>
                </a:solidFill>
              </a:rPr>
              <a:t>Miden de forma cuantitativa y funcional a los Factores.</a:t>
            </a: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endParaRPr lang="es-ES_tradnl" dirty="0" smtClean="0"/>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Son pruebas de </a:t>
            </a:r>
            <a:r>
              <a:rPr kumimoji="0" lang="es-ES_tradnl" sz="2400" b="0" i="0" u="none" strike="noStrike" cap="none" normalizeH="0" baseline="0" dirty="0" err="1" smtClean="0">
                <a:ln>
                  <a:noFill/>
                </a:ln>
                <a:solidFill>
                  <a:schemeClr val="tx1"/>
                </a:solidFill>
                <a:effectLst/>
                <a:latin typeface="Times New Roman" charset="0"/>
                <a:ea typeface="Times New Roman" charset="0"/>
                <a:cs typeface="Times New Roman" charset="0"/>
              </a:rPr>
              <a:t>screening</a:t>
            </a: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de partes de la HEMOSTASIA, </a:t>
            </a:r>
          </a:p>
          <a:p>
            <a:pPr marR="0" algn="l" defTabSz="914400" rtl="0" eaLnBrk="1" fontAlgn="base" latinLnBrk="0" hangingPunct="1">
              <a:lnSpc>
                <a:spcPct val="100000"/>
              </a:lnSpc>
              <a:spcBef>
                <a:spcPct val="0"/>
              </a:spcBef>
              <a:spcAft>
                <a:spcPct val="0"/>
              </a:spcAft>
              <a:buClrTx/>
              <a:buSzTx/>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pero no mide a los factores por separados.</a:t>
            </a:r>
          </a:p>
          <a:p>
            <a:pPr marR="0" algn="l" defTabSz="914400" rtl="0" eaLnBrk="1" fontAlgn="base" latinLnBrk="0" hangingPunct="1">
              <a:lnSpc>
                <a:spcPct val="100000"/>
              </a:lnSpc>
              <a:spcBef>
                <a:spcPct val="0"/>
              </a:spcBef>
              <a:spcAft>
                <a:spcPct val="0"/>
              </a:spcAft>
              <a:buClrTx/>
              <a:buSzTx/>
              <a:tabLst/>
            </a:pPr>
            <a:endPar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Ninguna de estas pruebas mide el </a:t>
            </a:r>
            <a:r>
              <a:rPr kumimoji="0" lang="es-ES_tradnl" sz="2400" b="0" i="0" u="none" strike="noStrike" cap="none" normalizeH="0" baseline="0" dirty="0" err="1" smtClean="0">
                <a:ln>
                  <a:noFill/>
                </a:ln>
                <a:solidFill>
                  <a:srgbClr val="002060"/>
                </a:solidFill>
                <a:effectLst/>
                <a:latin typeface="Times New Roman" charset="0"/>
                <a:ea typeface="Times New Roman" charset="0"/>
                <a:cs typeface="Times New Roman" charset="0"/>
              </a:rPr>
              <a:t>deficit</a:t>
            </a:r>
            <a:r>
              <a:rPr kumimoji="0" lang="es-ES_tradnl" sz="2400" b="0" i="0" u="none" strike="noStrike" cap="none" normalizeH="0" baseline="0" dirty="0" smtClean="0">
                <a:ln>
                  <a:noFill/>
                </a:ln>
                <a:solidFill>
                  <a:srgbClr val="002060"/>
                </a:solidFill>
                <a:effectLst/>
                <a:latin typeface="Times New Roman" charset="0"/>
                <a:ea typeface="Times New Roman" charset="0"/>
                <a:cs typeface="Times New Roman" charset="0"/>
              </a:rPr>
              <a:t> de Factor XIII.</a:t>
            </a: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endParaRPr lang="es-ES_tradnl" dirty="0"/>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r>
              <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rPr>
              <a:t>SI las pruebas son NORMALES</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 con </a:t>
            </a:r>
            <a:r>
              <a:rPr kumimoji="0" lang="es-ES_tradnl" sz="2400" b="0" i="0" u="none" strike="noStrike" cap="none" normalizeH="0" dirty="0" err="1" smtClean="0">
                <a:ln>
                  <a:noFill/>
                </a:ln>
                <a:solidFill>
                  <a:schemeClr val="tx1"/>
                </a:solidFill>
                <a:effectLst/>
                <a:latin typeface="Times New Roman" charset="0"/>
                <a:ea typeface="Times New Roman" charset="0"/>
                <a:cs typeface="Times New Roman" charset="0"/>
              </a:rPr>
              <a:t>clinica</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 </a:t>
            </a:r>
            <a:r>
              <a:rPr kumimoji="0" lang="es-ES_tradnl" sz="2400" b="0" i="0" u="none" strike="noStrike" cap="none" normalizeH="0" dirty="0" err="1" smtClean="0">
                <a:ln>
                  <a:noFill/>
                </a:ln>
                <a:solidFill>
                  <a:schemeClr val="tx1"/>
                </a:solidFill>
                <a:effectLst/>
                <a:latin typeface="Times New Roman" charset="0"/>
                <a:ea typeface="Times New Roman" charset="0"/>
                <a:cs typeface="Times New Roman" charset="0"/>
              </a:rPr>
              <a:t>sujestiva</a:t>
            </a:r>
            <a:r>
              <a:rPr kumimoji="0" lang="es-ES_tradnl" sz="2400" b="0" i="0" u="none" strike="noStrike" cap="none" normalizeH="0" dirty="0" smtClean="0">
                <a:ln>
                  <a:noFill/>
                </a:ln>
                <a:solidFill>
                  <a:schemeClr val="tx1"/>
                </a:solidFill>
                <a:effectLst/>
                <a:latin typeface="Times New Roman" charset="0"/>
                <a:ea typeface="Times New Roman" charset="0"/>
                <a:cs typeface="Times New Roman" charset="0"/>
              </a:rPr>
              <a:t> de </a:t>
            </a:r>
            <a:r>
              <a:rPr kumimoji="0" lang="es-ES_tradnl" sz="2400" b="0" i="0" u="none" strike="noStrike" cap="none" normalizeH="0" dirty="0" err="1" smtClean="0">
                <a:ln>
                  <a:noFill/>
                </a:ln>
                <a:solidFill>
                  <a:schemeClr val="tx1"/>
                </a:solidFill>
                <a:effectLst/>
                <a:latin typeface="Times New Roman" charset="0"/>
                <a:ea typeface="Times New Roman" charset="0"/>
                <a:cs typeface="Times New Roman" charset="0"/>
              </a:rPr>
              <a:t>alg</a:t>
            </a:r>
            <a:r>
              <a:rPr kumimoji="0" lang="es-ES" sz="2400" b="0" i="0" u="none" strike="noStrike" cap="none" normalizeH="0" dirty="0" err="1" smtClean="0">
                <a:ln>
                  <a:noFill/>
                </a:ln>
                <a:solidFill>
                  <a:schemeClr val="tx1"/>
                </a:solidFill>
                <a:effectLst/>
                <a:latin typeface="Times New Roman" charset="0"/>
                <a:ea typeface="Times New Roman" charset="0"/>
                <a:cs typeface="Times New Roman" charset="0"/>
              </a:rPr>
              <a:t>ún</a:t>
            </a:r>
            <a:endParaRPr kumimoji="0" lang="es-ES" sz="2400" b="0" i="0" u="none" strike="noStrike" cap="none" normalizeH="0" dirty="0" smtClean="0">
              <a:ln>
                <a:noFill/>
              </a:ln>
              <a:solidFill>
                <a:schemeClr val="tx1"/>
              </a:solidFill>
              <a:effectLst/>
              <a:latin typeface="Times New Roman" charset="0"/>
              <a:ea typeface="Times New Roman" charset="0"/>
              <a:cs typeface="Times New Roman" charset="0"/>
            </a:endParaRPr>
          </a:p>
          <a:p>
            <a:pPr marR="0" algn="l" defTabSz="914400" rtl="0" eaLnBrk="1" fontAlgn="base" latinLnBrk="0" hangingPunct="1">
              <a:lnSpc>
                <a:spcPct val="100000"/>
              </a:lnSpc>
              <a:spcBef>
                <a:spcPct val="0"/>
              </a:spcBef>
              <a:spcAft>
                <a:spcPct val="0"/>
              </a:spcAft>
              <a:buClrTx/>
              <a:buSzTx/>
              <a:tabLst/>
            </a:pPr>
            <a:r>
              <a:rPr lang="es-ES" baseline="0" dirty="0" smtClean="0"/>
              <a:t>Defecto</a:t>
            </a:r>
            <a:r>
              <a:rPr lang="es-ES" dirty="0" smtClean="0"/>
              <a:t> de la Hemostasia, igualmente pido </a:t>
            </a:r>
            <a:r>
              <a:rPr lang="es-ES" dirty="0" err="1" smtClean="0"/>
              <a:t>dosje</a:t>
            </a:r>
            <a:r>
              <a:rPr lang="es-ES" dirty="0" smtClean="0"/>
              <a:t> de factores.</a:t>
            </a:r>
            <a:endParaRPr kumimoji="0" lang="es-ES_tradnl" sz="2400" b="0" i="0" u="none" strike="noStrike" cap="none" normalizeH="0" baseline="0" dirty="0" smtClean="0">
              <a:ln>
                <a:noFill/>
              </a:ln>
              <a:solidFill>
                <a:schemeClr val="tx1"/>
              </a:solidFill>
              <a:effectLst/>
              <a:latin typeface="Times New Roman" charset="0"/>
              <a:ea typeface="Times New Roman" charset="0"/>
              <a:cs typeface="Times New Roman" charset="0"/>
            </a:endParaRPr>
          </a:p>
          <a:p>
            <a:pPr marL="342900" marR="0" indent="-34290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2400" b="0" i="0" u="none" strike="noStrike" cap="none" normalizeH="0" baseline="0" dirty="0">
              <a:ln>
                <a:noFill/>
              </a:ln>
              <a:solidFill>
                <a:schemeClr val="tx1"/>
              </a:solidFill>
              <a:effectLst/>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bwMode="auto">
          <a:xfrm>
            <a:off x="2051720" y="2636912"/>
            <a:ext cx="4968552" cy="165618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8000" b="0" i="0" u="none" strike="noStrike" cap="none" normalizeH="0" baseline="0" smtClean="0">
                <a:ln>
                  <a:noFill/>
                </a:ln>
                <a:solidFill>
                  <a:srgbClr val="002060"/>
                </a:solidFill>
                <a:effectLst/>
                <a:latin typeface="Times New Roman" charset="0"/>
                <a:ea typeface="Times New Roman" charset="0"/>
                <a:cs typeface="Times New Roman" charset="0"/>
              </a:rPr>
              <a:t>GRACIAS </a:t>
            </a:r>
            <a:endParaRPr kumimoji="0" lang="es-ES_tradnl" sz="8000" b="0" i="0" u="none" strike="noStrike" cap="none" normalizeH="0" baseline="0">
              <a:ln>
                <a:noFill/>
              </a:ln>
              <a:solidFill>
                <a:srgbClr val="002060"/>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68243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Object 2"/>
          <p:cNvPicPr>
            <a:picLocks noChangeAspect="1"/>
          </p:cNvPicPr>
          <p:nvPr/>
        </p:nvPicPr>
        <p:blipFill>
          <a:blip r:embed="rId3"/>
          <a:stretch>
            <a:fillRect/>
          </a:stretch>
        </p:blipFill>
        <p:spPr>
          <a:xfrm>
            <a:off x="228600" y="609600"/>
            <a:ext cx="8763000" cy="5867400"/>
          </a:xfrm>
          <a:prstGeom prst="rect">
            <a:avLst/>
          </a:prstGeom>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251520" y="609600"/>
            <a:ext cx="8640960" cy="1600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3600" b="1"/>
              <a:t>TODAS LAS PRUEBAS LO QUE MIDEN </a:t>
            </a:r>
          </a:p>
          <a:p>
            <a:pPr algn="ctr"/>
            <a:r>
              <a:rPr lang="es-AR" altLang="es-ES_tradnl" sz="3600" b="1"/>
              <a:t>ES ESTE PASO</a:t>
            </a:r>
            <a:endParaRPr lang="es-ES" altLang="es-ES_tradnl" sz="3600" b="1"/>
          </a:p>
        </p:txBody>
      </p:sp>
      <p:sp>
        <p:nvSpPr>
          <p:cNvPr id="120835" name="AutoShape 3"/>
          <p:cNvSpPr>
            <a:spLocks noChangeArrowheads="1"/>
          </p:cNvSpPr>
          <p:nvPr/>
        </p:nvSpPr>
        <p:spPr bwMode="auto">
          <a:xfrm>
            <a:off x="4038600" y="2819399"/>
            <a:ext cx="762000" cy="1143000"/>
          </a:xfrm>
          <a:prstGeom prst="downArrow">
            <a:avLst>
              <a:gd name="adj1" fmla="val 50000"/>
              <a:gd name="adj2" fmla="val 375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s-ES_tradnl"/>
          </a:p>
        </p:txBody>
      </p:sp>
      <p:sp>
        <p:nvSpPr>
          <p:cNvPr id="120836" name="Rectangle 4"/>
          <p:cNvSpPr>
            <a:spLocks noChangeArrowheads="1"/>
          </p:cNvSpPr>
          <p:nvPr/>
        </p:nvSpPr>
        <p:spPr bwMode="auto">
          <a:xfrm>
            <a:off x="0" y="4114800"/>
            <a:ext cx="2438400" cy="76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b="1"/>
              <a:t>FIBRINOGENO</a:t>
            </a:r>
            <a:endParaRPr lang="es-ES" altLang="es-ES_tradnl" b="1"/>
          </a:p>
        </p:txBody>
      </p:sp>
      <p:sp>
        <p:nvSpPr>
          <p:cNvPr id="120837" name="Line 5"/>
          <p:cNvSpPr>
            <a:spLocks noChangeShapeType="1"/>
          </p:cNvSpPr>
          <p:nvPr/>
        </p:nvSpPr>
        <p:spPr bwMode="auto">
          <a:xfrm>
            <a:off x="2590800" y="4495800"/>
            <a:ext cx="32766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
        <p:nvSpPr>
          <p:cNvPr id="120838" name="Rectangle 6"/>
          <p:cNvSpPr>
            <a:spLocks noChangeArrowheads="1"/>
          </p:cNvSpPr>
          <p:nvPr/>
        </p:nvSpPr>
        <p:spPr bwMode="auto">
          <a:xfrm>
            <a:off x="6019800" y="4114800"/>
            <a:ext cx="25908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b="1"/>
              <a:t>FIBRINA</a:t>
            </a:r>
            <a:endParaRPr lang="es-ES" altLang="es-ES_tradnl" b="1"/>
          </a:p>
        </p:txBody>
      </p:sp>
      <p:sp>
        <p:nvSpPr>
          <p:cNvPr id="120839" name="Rectangle 7"/>
          <p:cNvSpPr>
            <a:spLocks noChangeArrowheads="1"/>
          </p:cNvSpPr>
          <p:nvPr/>
        </p:nvSpPr>
        <p:spPr bwMode="auto">
          <a:xfrm>
            <a:off x="3505200" y="5105400"/>
            <a:ext cx="1295400" cy="12192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buClr>
                <a:schemeClr val="folHlink"/>
              </a:buClr>
              <a:buFont typeface="Wingdings" charset="2"/>
              <a:buChar char="§"/>
            </a:pPr>
            <a:r>
              <a:rPr lang="es-AR" altLang="es-ES_tradnl" b="1"/>
              <a:t>APTT</a:t>
            </a:r>
          </a:p>
          <a:p>
            <a:pPr algn="ctr">
              <a:buClr>
                <a:schemeClr val="folHlink"/>
              </a:buClr>
              <a:buFont typeface="Wingdings" charset="2"/>
              <a:buChar char="§"/>
            </a:pPr>
            <a:r>
              <a:rPr lang="es-AR" altLang="es-ES_tradnl" b="1"/>
              <a:t>TP     </a:t>
            </a:r>
          </a:p>
          <a:p>
            <a:pPr algn="ctr">
              <a:buClr>
                <a:schemeClr val="folHlink"/>
              </a:buClr>
              <a:buFont typeface="Wingdings" charset="2"/>
              <a:buChar char="§"/>
            </a:pPr>
            <a:r>
              <a:rPr lang="es-AR" altLang="es-ES_tradnl" b="1"/>
              <a:t>TT</a:t>
            </a:r>
            <a:r>
              <a:rPr lang="es-AR" altLang="es-ES_tradnl"/>
              <a:t>     </a:t>
            </a:r>
            <a:endParaRPr lang="es-ES" altLang="es-ES_trad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6988"/>
            <a:ext cx="8896350" cy="667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p:cNvSpPr/>
          <p:nvPr/>
        </p:nvSpPr>
        <p:spPr bwMode="auto">
          <a:xfrm>
            <a:off x="1619250" y="1412875"/>
            <a:ext cx="1728788" cy="93662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r>
              <a:rPr lang="es-ES_tradnl" b="1" dirty="0">
                <a:solidFill>
                  <a:schemeClr val="tx2">
                    <a:lumMod val="75000"/>
                  </a:schemeClr>
                </a:solidFill>
                <a:latin typeface="+mj-lt"/>
              </a:rPr>
              <a:t>GP </a:t>
            </a:r>
            <a:r>
              <a:rPr lang="es-ES_tradnl" b="1" dirty="0" err="1">
                <a:solidFill>
                  <a:schemeClr val="tx2">
                    <a:lumMod val="75000"/>
                  </a:schemeClr>
                </a:solidFill>
                <a:latin typeface="+mj-lt"/>
              </a:rPr>
              <a:t>IIb</a:t>
            </a:r>
            <a:endParaRPr lang="es-ES_tradnl" b="1" dirty="0">
              <a:solidFill>
                <a:schemeClr val="tx2">
                  <a:lumMod val="75000"/>
                </a:schemeClr>
              </a:solidFill>
              <a:latin typeface="+mj-lt"/>
            </a:endParaRPr>
          </a:p>
          <a:p>
            <a:pPr eaLnBrk="1" hangingPunct="1">
              <a:defRPr/>
            </a:pPr>
            <a:r>
              <a:rPr lang="es-ES_tradnl" b="1" dirty="0">
                <a:solidFill>
                  <a:schemeClr val="tx2">
                    <a:lumMod val="75000"/>
                  </a:schemeClr>
                </a:solidFill>
                <a:latin typeface="+mj-lt"/>
              </a:rPr>
              <a:t>C2 - RGD</a:t>
            </a:r>
          </a:p>
        </p:txBody>
      </p:sp>
    </p:spTree>
    <p:extLst>
      <p:ext uri="{BB962C8B-B14F-4D97-AF65-F5344CB8AC3E}">
        <p14:creationId xmlns:p14="http://schemas.microsoft.com/office/powerpoint/2010/main" val="188535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Object 2"/>
          <p:cNvPicPr>
            <a:picLocks noChangeAspect="1"/>
          </p:cNvPicPr>
          <p:nvPr/>
        </p:nvPicPr>
        <p:blipFill>
          <a:blip r:embed="rId3"/>
          <a:stretch>
            <a:fillRect/>
          </a:stretch>
        </p:blipFill>
        <p:spPr>
          <a:xfrm>
            <a:off x="0" y="533400"/>
            <a:ext cx="9144000" cy="5867400"/>
          </a:xfrm>
          <a:prstGeom prst="rect">
            <a:avLst/>
          </a:prstGeom>
        </p:spPr>
      </p:pic>
      <p:sp>
        <p:nvSpPr>
          <p:cNvPr id="166915" name="Rectangle 3"/>
          <p:cNvSpPr>
            <a:spLocks noChangeArrowheads="1"/>
          </p:cNvSpPr>
          <p:nvPr/>
        </p:nvSpPr>
        <p:spPr bwMode="auto">
          <a:xfrm>
            <a:off x="381000" y="0"/>
            <a:ext cx="7848600" cy="1524000"/>
          </a:xfrm>
          <a:prstGeom prst="rect">
            <a:avLst/>
          </a:prstGeom>
          <a:solidFill>
            <a:srgbClr val="00008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2800" b="1"/>
              <a:t>Mide el equilibrio entre activadores e  inhibidores</a:t>
            </a:r>
          </a:p>
          <a:p>
            <a:pPr algn="ctr"/>
            <a:r>
              <a:rPr lang="es-AR" altLang="es-ES_tradnl" sz="2800" b="1"/>
              <a:t>PERO NO MIDE ALFA 2 ANTIPLASMINA</a:t>
            </a:r>
          </a:p>
          <a:p>
            <a:pPr algn="ctr"/>
            <a:r>
              <a:rPr lang="es-AR" altLang="es-ES_tradnl" sz="2800" b="1"/>
              <a:t>                          !!!!!!!!</a:t>
            </a:r>
            <a:endParaRPr lang="es-ES" altLang="es-ES_tradnl" sz="2800" b="1"/>
          </a:p>
        </p:txBody>
      </p:sp>
      <p:sp>
        <p:nvSpPr>
          <p:cNvPr id="166916" name="AutoShape 4"/>
          <p:cNvSpPr>
            <a:spLocks noChangeArrowheads="1"/>
          </p:cNvSpPr>
          <p:nvPr/>
        </p:nvSpPr>
        <p:spPr bwMode="auto">
          <a:xfrm>
            <a:off x="2971800" y="914400"/>
            <a:ext cx="1447800" cy="1447800"/>
          </a:xfrm>
          <a:prstGeom prst="curvedRightArrow">
            <a:avLst>
              <a:gd name="adj1" fmla="val 20000"/>
              <a:gd name="adj2" fmla="val 40000"/>
              <a:gd name="adj3" fmla="val 39028"/>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
        <p:nvSpPr>
          <p:cNvPr id="166917" name="Rectangle 5"/>
          <p:cNvSpPr>
            <a:spLocks noChangeArrowheads="1"/>
          </p:cNvSpPr>
          <p:nvPr/>
        </p:nvSpPr>
        <p:spPr bwMode="auto">
          <a:xfrm>
            <a:off x="609600" y="4343400"/>
            <a:ext cx="6858000" cy="1447800"/>
          </a:xfrm>
          <a:prstGeom prst="rect">
            <a:avLst/>
          </a:prstGeom>
          <a:solidFill>
            <a:srgbClr val="FF66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sz="2800" b="1"/>
              <a:t>SI EVALUA LA ALFA 2 ANTIPLASMINA</a:t>
            </a:r>
            <a:endParaRPr lang="es-ES" altLang="es-ES_tradnl" sz="2800" b="1"/>
          </a:p>
        </p:txBody>
      </p:sp>
      <p:sp>
        <p:nvSpPr>
          <p:cNvPr id="166918" name="AutoShape 6"/>
          <p:cNvSpPr>
            <a:spLocks noChangeArrowheads="1"/>
          </p:cNvSpPr>
          <p:nvPr/>
        </p:nvSpPr>
        <p:spPr bwMode="auto">
          <a:xfrm>
            <a:off x="2514600" y="2819400"/>
            <a:ext cx="2057400" cy="1447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5"/>
                                        </p:tgtEl>
                                        <p:attrNameLst>
                                          <p:attrName>style.visibility</p:attrName>
                                        </p:attrNameLst>
                                      </p:cBhvr>
                                      <p:to>
                                        <p:strVal val="visible"/>
                                      </p:to>
                                    </p:set>
                                    <p:anim calcmode="lin" valueType="num">
                                      <p:cBhvr additive="base">
                                        <p:cTn id="7" dur="500" fill="hold"/>
                                        <p:tgtEl>
                                          <p:spTgt spid="166915"/>
                                        </p:tgtEl>
                                        <p:attrNameLst>
                                          <p:attrName>ppt_x</p:attrName>
                                        </p:attrNameLst>
                                      </p:cBhvr>
                                      <p:tavLst>
                                        <p:tav tm="0">
                                          <p:val>
                                            <p:strVal val="0-#ppt_w/2"/>
                                          </p:val>
                                        </p:tav>
                                        <p:tav tm="100000">
                                          <p:val>
                                            <p:strVal val="#ppt_x"/>
                                          </p:val>
                                        </p:tav>
                                      </p:tavLst>
                                    </p:anim>
                                    <p:anim calcmode="lin" valueType="num">
                                      <p:cBhvr additive="base">
                                        <p:cTn id="8" dur="500" fill="hold"/>
                                        <p:tgtEl>
                                          <p:spTgt spid="1669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6916"/>
                                        </p:tgtEl>
                                        <p:attrNameLst>
                                          <p:attrName>style.visibility</p:attrName>
                                        </p:attrNameLst>
                                      </p:cBhvr>
                                      <p:to>
                                        <p:strVal val="visible"/>
                                      </p:to>
                                    </p:set>
                                    <p:anim calcmode="lin" valueType="num">
                                      <p:cBhvr additive="base">
                                        <p:cTn id="13" dur="500" fill="hold"/>
                                        <p:tgtEl>
                                          <p:spTgt spid="166916"/>
                                        </p:tgtEl>
                                        <p:attrNameLst>
                                          <p:attrName>ppt_x</p:attrName>
                                        </p:attrNameLst>
                                      </p:cBhvr>
                                      <p:tavLst>
                                        <p:tav tm="0">
                                          <p:val>
                                            <p:strVal val="0-#ppt_w/2"/>
                                          </p:val>
                                        </p:tav>
                                        <p:tav tm="100000">
                                          <p:val>
                                            <p:strVal val="#ppt_x"/>
                                          </p:val>
                                        </p:tav>
                                      </p:tavLst>
                                    </p:anim>
                                    <p:anim calcmode="lin" valueType="num">
                                      <p:cBhvr additive="base">
                                        <p:cTn id="14" dur="500" fill="hold"/>
                                        <p:tgtEl>
                                          <p:spTgt spid="1669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66917"/>
                                        </p:tgtEl>
                                        <p:attrNameLst>
                                          <p:attrName>style.visibility</p:attrName>
                                        </p:attrNameLst>
                                      </p:cBhvr>
                                      <p:to>
                                        <p:strVal val="visible"/>
                                      </p:to>
                                    </p:set>
                                    <p:animEffect transition="in" filter="checkerboard(across)">
                                      <p:cBhvr>
                                        <p:cTn id="19" dur="500"/>
                                        <p:tgtEl>
                                          <p:spTgt spid="1669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6918"/>
                                        </p:tgtEl>
                                        <p:attrNameLst>
                                          <p:attrName>style.visibility</p:attrName>
                                        </p:attrNameLst>
                                      </p:cBhvr>
                                      <p:to>
                                        <p:strVal val="visible"/>
                                      </p:to>
                                    </p:set>
                                    <p:animEffect transition="in" filter="wipe(up)">
                                      <p:cBhvr>
                                        <p:cTn id="24" dur="500"/>
                                        <p:tgtEl>
                                          <p:spTgt spid="166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autoUpdateAnimBg="0"/>
      <p:bldP spid="166916" grpId="0" animBg="1"/>
      <p:bldP spid="166917" grpId="0" animBg="1" autoUpdateAnimBg="0"/>
      <p:bldP spid="1669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Object 2"/>
          <p:cNvPicPr>
            <a:picLocks noChangeAspect="1"/>
          </p:cNvPicPr>
          <p:nvPr/>
        </p:nvPicPr>
        <p:blipFill>
          <a:blip r:embed="rId3"/>
          <a:stretch>
            <a:fillRect/>
          </a:stretch>
        </p:blipFill>
        <p:spPr>
          <a:xfrm>
            <a:off x="381000" y="457200"/>
            <a:ext cx="8763000" cy="5638800"/>
          </a:xfrm>
          <a:prstGeom prst="rect">
            <a:avLst/>
          </a:prstGeom>
        </p:spPr>
      </p:pic>
      <p:sp>
        <p:nvSpPr>
          <p:cNvPr id="167939" name="Rectangle 3"/>
          <p:cNvSpPr>
            <a:spLocks noChangeArrowheads="1"/>
          </p:cNvSpPr>
          <p:nvPr/>
        </p:nvSpPr>
        <p:spPr bwMode="auto">
          <a:xfrm>
            <a:off x="304800" y="5105400"/>
            <a:ext cx="8305800" cy="1447800"/>
          </a:xfrm>
          <a:prstGeom prst="rect">
            <a:avLst/>
          </a:prstGeom>
          <a:solidFill>
            <a:schemeClr val="hlink"/>
          </a:solidFill>
          <a:ln w="38100">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b="1">
                <a:solidFill>
                  <a:srgbClr val="FF9900"/>
                </a:solidFill>
              </a:rPr>
              <a:t>PARA QUE NOS DE </a:t>
            </a:r>
            <a:r>
              <a:rPr lang="es-AR" altLang="es-ES_tradnl" sz="3200" b="1">
                <a:solidFill>
                  <a:schemeClr val="bg1"/>
                </a:solidFill>
              </a:rPr>
              <a:t>DD+</a:t>
            </a:r>
            <a:r>
              <a:rPr lang="es-AR" altLang="es-ES_tradnl" b="1">
                <a:solidFill>
                  <a:srgbClr val="FF9900"/>
                </a:solidFill>
              </a:rPr>
              <a:t> TUVO QUE HABER ACTUADO</a:t>
            </a:r>
          </a:p>
          <a:p>
            <a:pPr algn="ctr"/>
            <a:r>
              <a:rPr lang="es-AR" altLang="es-ES_tradnl" b="1">
                <a:solidFill>
                  <a:srgbClr val="FF9900"/>
                </a:solidFill>
              </a:rPr>
              <a:t>LA TROMBINA </a:t>
            </a:r>
            <a:r>
              <a:rPr lang="es-AR" altLang="es-ES_tradnl" sz="3600" b="1">
                <a:solidFill>
                  <a:schemeClr val="bg1"/>
                </a:solidFill>
              </a:rPr>
              <a:t>IIa</a:t>
            </a:r>
            <a:endParaRPr lang="es-ES" altLang="es-ES_tradnl" sz="3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500" fill="hold"/>
                                        <p:tgtEl>
                                          <p:spTgt spid="167939"/>
                                        </p:tgtEl>
                                        <p:attrNameLst>
                                          <p:attrName>ppt_x</p:attrName>
                                        </p:attrNameLst>
                                      </p:cBhvr>
                                      <p:tavLst>
                                        <p:tav tm="0">
                                          <p:val>
                                            <p:strVal val="0-#ppt_w/2"/>
                                          </p:val>
                                        </p:tav>
                                        <p:tav tm="100000">
                                          <p:val>
                                            <p:strVal val="#ppt_x"/>
                                          </p:val>
                                        </p:tav>
                                      </p:tavLst>
                                    </p:anim>
                                    <p:anim calcmode="lin" valueType="num">
                                      <p:cBhvr additive="base">
                                        <p:cTn id="8" dur="500" fill="hold"/>
                                        <p:tgtEl>
                                          <p:spTgt spid="167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0946" name="Object 2"/>
          <p:cNvPicPr>
            <a:picLocks noChangeAspect="1"/>
          </p:cNvPicPr>
          <p:nvPr/>
        </p:nvPicPr>
        <p:blipFill>
          <a:blip r:embed="rId3"/>
          <a:stretch>
            <a:fillRect/>
          </a:stretch>
        </p:blipFill>
        <p:spPr>
          <a:xfrm>
            <a:off x="685800" y="0"/>
            <a:ext cx="7620000" cy="5113338"/>
          </a:xfrm>
          <a:prstGeom prst="rect">
            <a:avLst/>
          </a:prstGeom>
        </p:spPr>
      </p:pic>
      <p:sp>
        <p:nvSpPr>
          <p:cNvPr id="210947" name="Rectangle 3"/>
          <p:cNvSpPr>
            <a:spLocks noChangeArrowheads="1"/>
          </p:cNvSpPr>
          <p:nvPr/>
        </p:nvSpPr>
        <p:spPr bwMode="auto">
          <a:xfrm>
            <a:off x="228600" y="5562600"/>
            <a:ext cx="8915400" cy="1143000"/>
          </a:xfrm>
          <a:prstGeom prst="rect">
            <a:avLst/>
          </a:prstGeom>
          <a:solidFill>
            <a:srgbClr val="FF99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b="1"/>
              <a:t>INSUF. HEPATICA: El Fg.    y el t-PA   porque uno se sintetisa y el </a:t>
            </a:r>
          </a:p>
          <a:p>
            <a:pPr algn="ctr"/>
            <a:r>
              <a:rPr lang="es-AR" altLang="es-ES_tradnl" b="1"/>
              <a:t>otro se metaboliza en el higado.</a:t>
            </a:r>
            <a:endParaRPr lang="es-ES" altLang="es-ES_tradnl" b="1"/>
          </a:p>
        </p:txBody>
      </p:sp>
      <p:sp>
        <p:nvSpPr>
          <p:cNvPr id="210948" name="AutoShape 4"/>
          <p:cNvSpPr>
            <a:spLocks noChangeArrowheads="1"/>
          </p:cNvSpPr>
          <p:nvPr/>
        </p:nvSpPr>
        <p:spPr bwMode="auto">
          <a:xfrm>
            <a:off x="3962400" y="5867400"/>
            <a:ext cx="76200" cy="228600"/>
          </a:xfrm>
          <a:prstGeom prst="downArrow">
            <a:avLst>
              <a:gd name="adj1" fmla="val 50000"/>
              <a:gd name="adj2" fmla="val 75000"/>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s-ES_tradnl"/>
          </a:p>
        </p:txBody>
      </p:sp>
      <p:sp>
        <p:nvSpPr>
          <p:cNvPr id="210949" name="AutoShape 5"/>
          <p:cNvSpPr>
            <a:spLocks noChangeArrowheads="1"/>
          </p:cNvSpPr>
          <p:nvPr/>
        </p:nvSpPr>
        <p:spPr bwMode="auto">
          <a:xfrm>
            <a:off x="5410200" y="5805488"/>
            <a:ext cx="76200" cy="366712"/>
          </a:xfrm>
          <a:prstGeom prst="downArrow">
            <a:avLst>
              <a:gd name="adj1" fmla="val 50000"/>
              <a:gd name="adj2" fmla="val 120312"/>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s-ES_tradnl"/>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Object 2"/>
          <p:cNvPicPr>
            <a:picLocks noChangeAspect="1"/>
          </p:cNvPicPr>
          <p:nvPr/>
        </p:nvPicPr>
        <p:blipFill>
          <a:blip r:embed="rId3"/>
          <a:stretch>
            <a:fillRect/>
          </a:stretch>
        </p:blipFill>
        <p:spPr>
          <a:xfrm>
            <a:off x="228600" y="304800"/>
            <a:ext cx="8763000" cy="64008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Object 2"/>
          <p:cNvPicPr>
            <a:picLocks noChangeAspect="1"/>
          </p:cNvPicPr>
          <p:nvPr/>
        </p:nvPicPr>
        <p:blipFill>
          <a:blip r:embed="rId3"/>
          <a:stretch>
            <a:fillRect/>
          </a:stretch>
        </p:blipFill>
        <p:spPr>
          <a:xfrm>
            <a:off x="304800" y="381000"/>
            <a:ext cx="8839200" cy="6096000"/>
          </a:xfrm>
          <a:prstGeom prst="rect">
            <a:avLst/>
          </a:prstGeom>
        </p:spPr>
      </p:pic>
      <p:sp>
        <p:nvSpPr>
          <p:cNvPr id="172035" name="Rectangle 3"/>
          <p:cNvSpPr>
            <a:spLocks noChangeArrowheads="1"/>
          </p:cNvSpPr>
          <p:nvPr/>
        </p:nvSpPr>
        <p:spPr bwMode="auto">
          <a:xfrm>
            <a:off x="7772400" y="2057400"/>
            <a:ext cx="1066800" cy="11430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TP</a:t>
            </a:r>
          </a:p>
          <a:p>
            <a:pPr algn="ctr"/>
            <a:r>
              <a:rPr lang="es-AR" altLang="es-ES_tradnl"/>
              <a:t>APTT</a:t>
            </a:r>
            <a:endParaRPr lang="es-ES" altLang="es-ES_tradnl"/>
          </a:p>
        </p:txBody>
      </p:sp>
      <p:sp>
        <p:nvSpPr>
          <p:cNvPr id="172036" name="Rectangle 4"/>
          <p:cNvSpPr>
            <a:spLocks noChangeArrowheads="1"/>
          </p:cNvSpPr>
          <p:nvPr/>
        </p:nvSpPr>
        <p:spPr bwMode="auto">
          <a:xfrm>
            <a:off x="7772400" y="3886200"/>
            <a:ext cx="914400" cy="8382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TT</a:t>
            </a:r>
            <a:endParaRPr lang="es-ES" altLang="es-ES_tradnl"/>
          </a:p>
        </p:txBody>
      </p:sp>
      <p:sp>
        <p:nvSpPr>
          <p:cNvPr id="172037" name="Rectangle 5"/>
          <p:cNvSpPr>
            <a:spLocks noChangeArrowheads="1"/>
          </p:cNvSpPr>
          <p:nvPr/>
        </p:nvSpPr>
        <p:spPr bwMode="auto">
          <a:xfrm>
            <a:off x="3962400" y="5638800"/>
            <a:ext cx="2286000" cy="4572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Directo al Fg.</a:t>
            </a:r>
            <a:endParaRPr lang="es-ES" altLang="es-ES_tradnl"/>
          </a:p>
        </p:txBody>
      </p:sp>
      <p:sp>
        <p:nvSpPr>
          <p:cNvPr id="172038" name="Rectangle 6"/>
          <p:cNvSpPr>
            <a:spLocks noChangeArrowheads="1"/>
          </p:cNvSpPr>
          <p:nvPr/>
        </p:nvSpPr>
        <p:spPr bwMode="auto">
          <a:xfrm>
            <a:off x="7620000" y="5181600"/>
            <a:ext cx="1219200" cy="914400"/>
          </a:xfrm>
          <a:prstGeom prst="rect">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AR" altLang="es-ES_tradnl"/>
              <a:t>No corr.</a:t>
            </a:r>
          </a:p>
          <a:p>
            <a:pPr algn="ctr"/>
            <a:r>
              <a:rPr lang="es-AR" altLang="es-ES_tradnl"/>
              <a:t>C/PN</a:t>
            </a:r>
            <a:endParaRPr lang="es-ES" altLang="es-ES_tradnl"/>
          </a:p>
        </p:txBody>
      </p:sp>
      <p:sp>
        <p:nvSpPr>
          <p:cNvPr id="172039" name="Line 7"/>
          <p:cNvSpPr>
            <a:spLocks noChangeShapeType="1"/>
          </p:cNvSpPr>
          <p:nvPr/>
        </p:nvSpPr>
        <p:spPr bwMode="auto">
          <a:xfrm>
            <a:off x="8153400" y="48006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 calcmode="lin" valueType="num">
                                      <p:cBhvr additive="base">
                                        <p:cTn id="7" dur="500" fill="hold"/>
                                        <p:tgtEl>
                                          <p:spTgt spid="172035"/>
                                        </p:tgtEl>
                                        <p:attrNameLst>
                                          <p:attrName>ppt_x</p:attrName>
                                        </p:attrNameLst>
                                      </p:cBhvr>
                                      <p:tavLst>
                                        <p:tav tm="0">
                                          <p:val>
                                            <p:strVal val="0-#ppt_w/2"/>
                                          </p:val>
                                        </p:tav>
                                        <p:tav tm="100000">
                                          <p:val>
                                            <p:strVal val="#ppt_x"/>
                                          </p:val>
                                        </p:tav>
                                      </p:tavLst>
                                    </p:anim>
                                    <p:anim calcmode="lin" valueType="num">
                                      <p:cBhvr additive="base">
                                        <p:cTn id="8" dur="500" fill="hold"/>
                                        <p:tgtEl>
                                          <p:spTgt spid="1720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2036"/>
                                        </p:tgtEl>
                                        <p:attrNameLst>
                                          <p:attrName>style.visibility</p:attrName>
                                        </p:attrNameLst>
                                      </p:cBhvr>
                                      <p:to>
                                        <p:strVal val="visible"/>
                                      </p:to>
                                    </p:set>
                                    <p:anim calcmode="lin" valueType="num">
                                      <p:cBhvr additive="base">
                                        <p:cTn id="13" dur="500" fill="hold"/>
                                        <p:tgtEl>
                                          <p:spTgt spid="172036"/>
                                        </p:tgtEl>
                                        <p:attrNameLst>
                                          <p:attrName>ppt_x</p:attrName>
                                        </p:attrNameLst>
                                      </p:cBhvr>
                                      <p:tavLst>
                                        <p:tav tm="0">
                                          <p:val>
                                            <p:strVal val="0-#ppt_w/2"/>
                                          </p:val>
                                        </p:tav>
                                        <p:tav tm="100000">
                                          <p:val>
                                            <p:strVal val="#ppt_x"/>
                                          </p:val>
                                        </p:tav>
                                      </p:tavLst>
                                    </p:anim>
                                    <p:anim calcmode="lin" valueType="num">
                                      <p:cBhvr additive="base">
                                        <p:cTn id="14" dur="500" fill="hold"/>
                                        <p:tgtEl>
                                          <p:spTgt spid="1720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2037"/>
                                        </p:tgtEl>
                                        <p:attrNameLst>
                                          <p:attrName>style.visibility</p:attrName>
                                        </p:attrNameLst>
                                      </p:cBhvr>
                                      <p:to>
                                        <p:strVal val="visible"/>
                                      </p:to>
                                    </p:set>
                                    <p:anim calcmode="lin" valueType="num">
                                      <p:cBhvr additive="base">
                                        <p:cTn id="19" dur="500" fill="hold"/>
                                        <p:tgtEl>
                                          <p:spTgt spid="172037"/>
                                        </p:tgtEl>
                                        <p:attrNameLst>
                                          <p:attrName>ppt_x</p:attrName>
                                        </p:attrNameLst>
                                      </p:cBhvr>
                                      <p:tavLst>
                                        <p:tav tm="0">
                                          <p:val>
                                            <p:strVal val="0-#ppt_w/2"/>
                                          </p:val>
                                        </p:tav>
                                        <p:tav tm="100000">
                                          <p:val>
                                            <p:strVal val="#ppt_x"/>
                                          </p:val>
                                        </p:tav>
                                      </p:tavLst>
                                    </p:anim>
                                    <p:anim calcmode="lin" valueType="num">
                                      <p:cBhvr additive="base">
                                        <p:cTn id="20" dur="500" fill="hold"/>
                                        <p:tgtEl>
                                          <p:spTgt spid="1720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2039"/>
                                        </p:tgtEl>
                                        <p:attrNameLst>
                                          <p:attrName>style.visibility</p:attrName>
                                        </p:attrNameLst>
                                      </p:cBhvr>
                                      <p:to>
                                        <p:strVal val="visible"/>
                                      </p:to>
                                    </p:set>
                                    <p:anim calcmode="lin" valueType="num">
                                      <p:cBhvr additive="base">
                                        <p:cTn id="25" dur="500" fill="hold"/>
                                        <p:tgtEl>
                                          <p:spTgt spid="172039"/>
                                        </p:tgtEl>
                                        <p:attrNameLst>
                                          <p:attrName>ppt_x</p:attrName>
                                        </p:attrNameLst>
                                      </p:cBhvr>
                                      <p:tavLst>
                                        <p:tav tm="0">
                                          <p:val>
                                            <p:strVal val="0-#ppt_w/2"/>
                                          </p:val>
                                        </p:tav>
                                        <p:tav tm="100000">
                                          <p:val>
                                            <p:strVal val="#ppt_x"/>
                                          </p:val>
                                        </p:tav>
                                      </p:tavLst>
                                    </p:anim>
                                    <p:anim calcmode="lin" valueType="num">
                                      <p:cBhvr additive="base">
                                        <p:cTn id="26" dur="500" fill="hold"/>
                                        <p:tgtEl>
                                          <p:spTgt spid="17203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2038"/>
                                        </p:tgtEl>
                                        <p:attrNameLst>
                                          <p:attrName>style.visibility</p:attrName>
                                        </p:attrNameLst>
                                      </p:cBhvr>
                                      <p:to>
                                        <p:strVal val="visible"/>
                                      </p:to>
                                    </p:set>
                                    <p:anim calcmode="lin" valueType="num">
                                      <p:cBhvr additive="base">
                                        <p:cTn id="31" dur="500" fill="hold"/>
                                        <p:tgtEl>
                                          <p:spTgt spid="172038"/>
                                        </p:tgtEl>
                                        <p:attrNameLst>
                                          <p:attrName>ppt_x</p:attrName>
                                        </p:attrNameLst>
                                      </p:cBhvr>
                                      <p:tavLst>
                                        <p:tav tm="0">
                                          <p:val>
                                            <p:strVal val="0-#ppt_w/2"/>
                                          </p:val>
                                        </p:tav>
                                        <p:tav tm="100000">
                                          <p:val>
                                            <p:strVal val="#ppt_x"/>
                                          </p:val>
                                        </p:tav>
                                      </p:tavLst>
                                    </p:anim>
                                    <p:anim calcmode="lin" valueType="num">
                                      <p:cBhvr additive="base">
                                        <p:cTn id="32" dur="500" fill="hold"/>
                                        <p:tgtEl>
                                          <p:spTgt spid="172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nimBg="1" autoUpdateAnimBg="0"/>
      <p:bldP spid="172036" grpId="0" animBg="1" autoUpdateAnimBg="0"/>
      <p:bldP spid="172037" grpId="0" animBg="1" autoUpdateAnimBg="0"/>
      <p:bldP spid="172038" grpId="0" animBg="1" autoUpdateAnimBg="0"/>
      <p:bldP spid="17203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Object 2"/>
          <p:cNvPicPr>
            <a:picLocks noChangeAspect="1"/>
          </p:cNvPicPr>
          <p:nvPr/>
        </p:nvPicPr>
        <p:blipFill>
          <a:blip r:embed="rId3"/>
          <a:stretch>
            <a:fillRect/>
          </a:stretch>
        </p:blipFill>
        <p:spPr>
          <a:xfrm>
            <a:off x="152400" y="533400"/>
            <a:ext cx="8763000" cy="56388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lecha arriba 1"/>
          <p:cNvSpPr/>
          <p:nvPr/>
        </p:nvSpPr>
        <p:spPr bwMode="auto">
          <a:xfrm rot="7706887">
            <a:off x="1217443" y="1794547"/>
            <a:ext cx="1900937" cy="3811799"/>
          </a:xfrm>
          <a:prstGeom prst="up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Flecha arriba 2"/>
          <p:cNvSpPr/>
          <p:nvPr/>
        </p:nvSpPr>
        <p:spPr bwMode="auto">
          <a:xfrm rot="13432565">
            <a:off x="5627496" y="2078772"/>
            <a:ext cx="1116099" cy="219885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4" name="Flecha arriba 3"/>
          <p:cNvSpPr/>
          <p:nvPr/>
        </p:nvSpPr>
        <p:spPr bwMode="auto">
          <a:xfrm rot="5400000">
            <a:off x="4869382" y="4251750"/>
            <a:ext cx="551438" cy="2679444"/>
          </a:xfrm>
          <a:prstGeom prst="up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5" name="Flecha arriba 4"/>
          <p:cNvSpPr/>
          <p:nvPr/>
        </p:nvSpPr>
        <p:spPr bwMode="auto">
          <a:xfrm rot="10800000">
            <a:off x="4103298" y="4138956"/>
            <a:ext cx="877183" cy="1256285"/>
          </a:xfrm>
          <a:prstGeom prst="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6" name="Flecha abajo 5"/>
          <p:cNvSpPr/>
          <p:nvPr/>
        </p:nvSpPr>
        <p:spPr bwMode="auto">
          <a:xfrm>
            <a:off x="7407536" y="5828685"/>
            <a:ext cx="307983" cy="61652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Rectángulo 6"/>
          <p:cNvSpPr/>
          <p:nvPr/>
        </p:nvSpPr>
        <p:spPr bwMode="auto">
          <a:xfrm>
            <a:off x="606169" y="2636836"/>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FF0000"/>
                </a:solidFill>
              </a:rPr>
              <a:t>PK</a:t>
            </a:r>
            <a:endParaRPr kumimoji="0" lang="es-ES_tradnl" sz="1400" b="0" i="0" u="none" strike="noStrike" cap="none" normalizeH="0" baseline="0" dirty="0">
              <a:ln>
                <a:noFill/>
              </a:ln>
              <a:solidFill>
                <a:srgbClr val="FF0000"/>
              </a:solidFill>
              <a:effectLst/>
            </a:endParaRPr>
          </a:p>
        </p:txBody>
      </p:sp>
      <p:sp>
        <p:nvSpPr>
          <p:cNvPr id="8" name="Rectángulo 7"/>
          <p:cNvSpPr/>
          <p:nvPr/>
        </p:nvSpPr>
        <p:spPr bwMode="auto">
          <a:xfrm>
            <a:off x="1300543" y="2672866"/>
            <a:ext cx="29222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smtClean="0">
                <a:solidFill>
                  <a:srgbClr val="FF0000"/>
                </a:solidFill>
              </a:rPr>
              <a:t>K</a:t>
            </a:r>
            <a:endParaRPr kumimoji="0" lang="es-ES_tradnl" sz="1400" b="0" i="0" u="none" strike="noStrike" cap="none" normalizeH="0" baseline="0">
              <a:ln>
                <a:noFill/>
              </a:ln>
              <a:solidFill>
                <a:srgbClr val="FF0000"/>
              </a:solidFill>
              <a:effectLst/>
            </a:endParaRPr>
          </a:p>
        </p:txBody>
      </p:sp>
      <p:sp>
        <p:nvSpPr>
          <p:cNvPr id="9" name="Rectángulo 8"/>
          <p:cNvSpPr/>
          <p:nvPr/>
        </p:nvSpPr>
        <p:spPr bwMode="auto">
          <a:xfrm>
            <a:off x="827820" y="2481041"/>
            <a:ext cx="774368"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050" dirty="0" smtClean="0">
                <a:solidFill>
                  <a:srgbClr val="FF0000"/>
                </a:solidFill>
              </a:rPr>
              <a:t>QAPM</a:t>
            </a:r>
            <a:endParaRPr kumimoji="0" lang="es-ES_tradnl" sz="1050" b="0" i="0" u="none" strike="noStrike" cap="none" normalizeH="0" baseline="0" dirty="0">
              <a:ln>
                <a:noFill/>
              </a:ln>
              <a:solidFill>
                <a:srgbClr val="FF0000"/>
              </a:solidFill>
              <a:effectLst/>
            </a:endParaRPr>
          </a:p>
        </p:txBody>
      </p:sp>
      <p:sp>
        <p:nvSpPr>
          <p:cNvPr id="10" name="Rectángulo 9"/>
          <p:cNvSpPr/>
          <p:nvPr/>
        </p:nvSpPr>
        <p:spPr bwMode="auto">
          <a:xfrm>
            <a:off x="1562971" y="3019350"/>
            <a:ext cx="519701"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0070C0"/>
                </a:solidFill>
              </a:rPr>
              <a:t>XIIa</a:t>
            </a:r>
            <a:endParaRPr kumimoji="0" lang="es-ES_tradnl" sz="2000" b="0" i="0" u="none" strike="noStrike" cap="none" normalizeH="0" baseline="0" dirty="0">
              <a:ln>
                <a:noFill/>
              </a:ln>
              <a:solidFill>
                <a:srgbClr val="0070C0"/>
              </a:solidFill>
              <a:effectLst/>
            </a:endParaRPr>
          </a:p>
        </p:txBody>
      </p:sp>
      <p:sp>
        <p:nvSpPr>
          <p:cNvPr id="11" name="Rectángulo 10"/>
          <p:cNvSpPr/>
          <p:nvPr/>
        </p:nvSpPr>
        <p:spPr bwMode="auto">
          <a:xfrm>
            <a:off x="2134769" y="3597259"/>
            <a:ext cx="4320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dirty="0" err="1" smtClean="0">
                <a:solidFill>
                  <a:srgbClr val="FFFF00"/>
                </a:solidFill>
              </a:rPr>
              <a:t>XIa</a:t>
            </a:r>
            <a:endParaRPr kumimoji="0" lang="es-ES_tradnl" b="0" i="0" u="none" strike="noStrike" cap="none" normalizeH="0" baseline="0" dirty="0">
              <a:ln>
                <a:noFill/>
              </a:ln>
              <a:solidFill>
                <a:srgbClr val="FFFF00"/>
              </a:solidFill>
              <a:effectLst/>
            </a:endParaRPr>
          </a:p>
        </p:txBody>
      </p:sp>
      <p:sp>
        <p:nvSpPr>
          <p:cNvPr id="12" name="Rectángulo 11"/>
          <p:cNvSpPr/>
          <p:nvPr/>
        </p:nvSpPr>
        <p:spPr bwMode="auto">
          <a:xfrm>
            <a:off x="2842280" y="3798824"/>
            <a:ext cx="654963" cy="1518096"/>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92D050"/>
                </a:solidFill>
              </a:rPr>
              <a:t>IXa</a:t>
            </a:r>
            <a:endParaRPr lang="es-ES_tradnl" sz="2000" dirty="0" smtClean="0">
              <a:solidFill>
                <a:srgbClr val="92D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FL</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600" b="1" dirty="0" err="1" smtClean="0">
                <a:solidFill>
                  <a:srgbClr val="FFC000"/>
                </a:solidFill>
              </a:rPr>
              <a:t>VIIIa</a:t>
            </a:r>
            <a:endParaRPr kumimoji="0" lang="es-ES_tradnl" sz="1600" b="1" i="0" u="none" strike="noStrike" cap="none" normalizeH="0" baseline="0" dirty="0">
              <a:ln>
                <a:noFill/>
              </a:ln>
              <a:solidFill>
                <a:srgbClr val="FFC000"/>
              </a:solidFill>
              <a:effectLst/>
            </a:endParaRPr>
          </a:p>
        </p:txBody>
      </p:sp>
      <p:sp>
        <p:nvSpPr>
          <p:cNvPr id="14" name="Rectángulo 13"/>
          <p:cNvSpPr/>
          <p:nvPr/>
        </p:nvSpPr>
        <p:spPr bwMode="auto">
          <a:xfrm>
            <a:off x="4351790" y="4224073"/>
            <a:ext cx="351405" cy="54302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dirty="0" err="1" smtClean="0">
                <a:solidFill>
                  <a:srgbClr val="00B050"/>
                </a:solidFill>
              </a:rPr>
              <a:t>Xa</a:t>
            </a:r>
            <a:endParaRPr lang="es-ES_tradnl" sz="1800" b="1" dirty="0" smtClean="0">
              <a:solidFill>
                <a:srgbClr val="00B05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t>FL</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rPr>
              <a:t>Ca+</a:t>
            </a:r>
          </a:p>
          <a:p>
            <a:pPr marL="0" marR="0" indent="0" algn="l" defTabSz="914400" rtl="0" eaLnBrk="1" fontAlgn="base" latinLnBrk="0" hangingPunct="1">
              <a:lnSpc>
                <a:spcPct val="100000"/>
              </a:lnSpc>
              <a:spcBef>
                <a:spcPct val="0"/>
              </a:spcBef>
              <a:spcAft>
                <a:spcPct val="0"/>
              </a:spcAft>
              <a:buClrTx/>
              <a:buSzTx/>
              <a:buFontTx/>
              <a:buNone/>
              <a:tabLst/>
            </a:pPr>
            <a:r>
              <a:rPr lang="es-ES_tradnl" sz="1400" b="1" dirty="0" smtClean="0">
                <a:solidFill>
                  <a:srgbClr val="002060"/>
                </a:solidFill>
              </a:rPr>
              <a:t>Va</a:t>
            </a:r>
            <a:endParaRPr kumimoji="0" lang="es-ES_tradnl" sz="1400" b="1" i="0" u="none" strike="noStrike" cap="none" normalizeH="0" baseline="0" dirty="0">
              <a:ln>
                <a:noFill/>
              </a:ln>
              <a:solidFill>
                <a:srgbClr val="002060"/>
              </a:solidFill>
              <a:effectLst/>
            </a:endParaRPr>
          </a:p>
        </p:txBody>
      </p:sp>
      <p:sp>
        <p:nvSpPr>
          <p:cNvPr id="15" name="Rectángulo 14"/>
          <p:cNvSpPr/>
          <p:nvPr/>
        </p:nvSpPr>
        <p:spPr bwMode="auto">
          <a:xfrm rot="18862953">
            <a:off x="5608933" y="2699365"/>
            <a:ext cx="1335690" cy="843873"/>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b="1" dirty="0" smtClean="0">
                <a:solidFill>
                  <a:srgbClr val="002060"/>
                </a:solidFill>
              </a:rPr>
              <a:t> </a:t>
            </a:r>
            <a:r>
              <a:rPr lang="es-ES_tradnl" b="1" dirty="0" err="1" smtClean="0">
                <a:solidFill>
                  <a:srgbClr val="002060"/>
                </a:solidFill>
              </a:rPr>
              <a:t>VIIa</a:t>
            </a:r>
            <a:r>
              <a:rPr lang="es-ES_tradnl" b="1" dirty="0" smtClean="0">
                <a:solidFill>
                  <a:srgbClr val="002060"/>
                </a:solidFill>
              </a:rPr>
              <a:t> </a:t>
            </a:r>
          </a:p>
          <a:p>
            <a:pPr marL="0" marR="0" indent="0" algn="ctr" defTabSz="914400" rtl="0" eaLnBrk="1" fontAlgn="base" latinLnBrk="0" hangingPunct="1">
              <a:lnSpc>
                <a:spcPct val="100000"/>
              </a:lnSpc>
              <a:spcBef>
                <a:spcPct val="0"/>
              </a:spcBef>
              <a:spcAft>
                <a:spcPct val="0"/>
              </a:spcAft>
              <a:buClrTx/>
              <a:buSzTx/>
              <a:buFontTx/>
              <a:buNone/>
              <a:tabLst/>
            </a:pPr>
            <a:r>
              <a:rPr lang="es-ES_tradnl" sz="1800" dirty="0" smtClean="0"/>
              <a:t> FL </a:t>
            </a:r>
            <a:r>
              <a:rPr lang="mr-IN" sz="1800" dirty="0" smtClean="0"/>
              <a:t>–</a:t>
            </a:r>
            <a:r>
              <a:rPr lang="es-ES_tradnl" sz="1800" dirty="0" smtClean="0"/>
              <a:t>Ca+</a:t>
            </a:r>
            <a:endParaRPr kumimoji="0" lang="es-ES_tradnl" sz="1800" b="0" i="0" u="none" strike="noStrike" cap="none" normalizeH="0" baseline="0" dirty="0">
              <a:ln>
                <a:noFill/>
              </a:ln>
              <a:solidFill>
                <a:schemeClr val="tx1"/>
              </a:solidFill>
              <a:effectLst/>
            </a:endParaRPr>
          </a:p>
        </p:txBody>
      </p:sp>
      <p:sp>
        <p:nvSpPr>
          <p:cNvPr id="16" name="Explosión 1 15"/>
          <p:cNvSpPr/>
          <p:nvPr/>
        </p:nvSpPr>
        <p:spPr bwMode="auto">
          <a:xfrm>
            <a:off x="7681272" y="574214"/>
            <a:ext cx="942619" cy="910570"/>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Times New Roman" charset="0"/>
                <a:ea typeface="Times New Roman" charset="0"/>
                <a:cs typeface="Times New Roman" charset="0"/>
              </a:rPr>
              <a:t> </a:t>
            </a:r>
            <a:r>
              <a:rPr kumimoji="0" lang="es-ES_tradnl" sz="1400" b="0" i="0" u="none" strike="noStrike" cap="none" normalizeH="0" baseline="0" dirty="0" smtClean="0">
                <a:ln>
                  <a:noFill/>
                </a:ln>
                <a:solidFill>
                  <a:srgbClr val="002060"/>
                </a:solidFill>
                <a:effectLst/>
                <a:latin typeface="Times New Roman" charset="0"/>
                <a:ea typeface="Times New Roman" charset="0"/>
                <a:cs typeface="Times New Roman" charset="0"/>
              </a:rPr>
              <a:t>FT</a:t>
            </a:r>
            <a:endParaRPr kumimoji="0" lang="es-ES_tradnl" sz="1400" b="0"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17" name="Rectángulo 16"/>
          <p:cNvSpPr/>
          <p:nvPr/>
        </p:nvSpPr>
        <p:spPr bwMode="auto">
          <a:xfrm flipV="1">
            <a:off x="4063299" y="5726855"/>
            <a:ext cx="45719" cy="45719"/>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smtClean="0">
                <a:solidFill>
                  <a:srgbClr val="002060"/>
                </a:solidFill>
              </a:rPr>
              <a:t>II</a:t>
            </a:r>
            <a:endParaRPr kumimoji="0" lang="es-ES_tradnl" sz="2000" b="0" i="0" u="none" strike="noStrike" cap="none" normalizeH="0" baseline="0" dirty="0">
              <a:ln>
                <a:noFill/>
              </a:ln>
              <a:solidFill>
                <a:srgbClr val="002060"/>
              </a:solidFill>
              <a:effectLst/>
            </a:endParaRPr>
          </a:p>
        </p:txBody>
      </p:sp>
      <p:sp>
        <p:nvSpPr>
          <p:cNvPr id="18" name="Explosión 1 17"/>
          <p:cNvSpPr/>
          <p:nvPr/>
        </p:nvSpPr>
        <p:spPr bwMode="auto">
          <a:xfrm>
            <a:off x="4621839" y="5179739"/>
            <a:ext cx="597225" cy="841549"/>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solidFill>
                  <a:srgbClr val="002060"/>
                </a:solidFill>
              </a:rPr>
              <a:t>IIa</a:t>
            </a:r>
            <a:endParaRPr lang="es-ES_tradnl" sz="1400" dirty="0" smtClean="0">
              <a:solidFill>
                <a:srgbClr val="00206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000" dirty="0">
                <a:solidFill>
                  <a:srgbClr val="002060"/>
                </a:solidFill>
              </a:rPr>
              <a:t>T</a:t>
            </a:r>
            <a:r>
              <a:rPr kumimoji="0" lang="es-ES_tradnl" sz="1000" b="0" i="0" u="none" strike="noStrike" cap="none" normalizeH="0" baseline="0" dirty="0" smtClean="0">
                <a:ln>
                  <a:noFill/>
                </a:ln>
                <a:solidFill>
                  <a:srgbClr val="002060"/>
                </a:solidFill>
                <a:effectLst/>
              </a:rPr>
              <a:t>rombina</a:t>
            </a:r>
            <a:endParaRPr kumimoji="0" lang="es-ES_tradnl" sz="1000" b="0" i="0" u="none" strike="noStrike" cap="none" normalizeH="0" baseline="0" dirty="0">
              <a:ln>
                <a:noFill/>
              </a:ln>
              <a:solidFill>
                <a:srgbClr val="002060"/>
              </a:solidFill>
              <a:effectLst/>
            </a:endParaRPr>
          </a:p>
        </p:txBody>
      </p:sp>
      <p:sp>
        <p:nvSpPr>
          <p:cNvPr id="19" name="Rectángulo 18"/>
          <p:cNvSpPr/>
          <p:nvPr/>
        </p:nvSpPr>
        <p:spPr bwMode="auto">
          <a:xfrm>
            <a:off x="7031054" y="4274782"/>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err="1" smtClean="0"/>
              <a:t>Fibrin</a:t>
            </a:r>
            <a:r>
              <a:rPr lang="es-ES" sz="1400" dirty="0" err="1" smtClean="0"/>
              <a:t>ò</a:t>
            </a:r>
            <a:r>
              <a:rPr lang="es-ES_tradnl" sz="1400" dirty="0" err="1" smtClean="0"/>
              <a:t>geno</a:t>
            </a:r>
            <a:r>
              <a:rPr lang="es-ES_tradnl" sz="1400" dirty="0" smtClean="0"/>
              <a:t> - I</a:t>
            </a:r>
            <a:endParaRPr kumimoji="0" lang="es-ES_tradnl" sz="1400" b="0" i="0" u="none" strike="noStrike" cap="none" normalizeH="0" baseline="0" dirty="0">
              <a:ln>
                <a:noFill/>
              </a:ln>
              <a:solidFill>
                <a:schemeClr val="tx1"/>
              </a:solidFill>
              <a:effectLst/>
            </a:endParaRPr>
          </a:p>
        </p:txBody>
      </p:sp>
      <p:sp>
        <p:nvSpPr>
          <p:cNvPr id="20" name="Rectángulo 19"/>
          <p:cNvSpPr/>
          <p:nvPr/>
        </p:nvSpPr>
        <p:spPr bwMode="auto">
          <a:xfrm>
            <a:off x="6990503" y="5335111"/>
            <a:ext cx="164963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t>Fibrina Soluble</a:t>
            </a:r>
            <a:endParaRPr kumimoji="0" lang="es-ES_tradnl" sz="1400" b="0" i="0" u="none" strike="noStrike" cap="none" normalizeH="0" baseline="0" dirty="0">
              <a:ln>
                <a:noFill/>
              </a:ln>
              <a:solidFill>
                <a:schemeClr val="tx1"/>
              </a:solidFill>
              <a:effectLst/>
            </a:endParaRPr>
          </a:p>
        </p:txBody>
      </p:sp>
      <p:sp>
        <p:nvSpPr>
          <p:cNvPr id="21" name="Rectángulo 20"/>
          <p:cNvSpPr/>
          <p:nvPr/>
        </p:nvSpPr>
        <p:spPr bwMode="auto">
          <a:xfrm>
            <a:off x="6980666" y="6525044"/>
            <a:ext cx="1791327"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200" dirty="0" smtClean="0"/>
              <a:t>FIBRINA ESTABLE</a:t>
            </a:r>
            <a:endParaRPr kumimoji="0" lang="es-ES_tradnl" sz="1200" b="0" i="0" u="none" strike="noStrike" cap="none" normalizeH="0" baseline="0" dirty="0">
              <a:ln>
                <a:noFill/>
              </a:ln>
              <a:solidFill>
                <a:schemeClr val="tx1"/>
              </a:solidFill>
              <a:effectLst/>
            </a:endParaRPr>
          </a:p>
        </p:txBody>
      </p:sp>
      <p:sp>
        <p:nvSpPr>
          <p:cNvPr id="22" name="Rectángulo 21"/>
          <p:cNvSpPr/>
          <p:nvPr/>
        </p:nvSpPr>
        <p:spPr bwMode="auto">
          <a:xfrm>
            <a:off x="6484824" y="5964089"/>
            <a:ext cx="683900"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dirty="0" err="1" smtClean="0">
                <a:solidFill>
                  <a:srgbClr val="FFC000"/>
                </a:solidFill>
              </a:rPr>
              <a:t>XIIIa</a:t>
            </a:r>
            <a:endParaRPr kumimoji="0" lang="es-ES_tradnl" sz="2000" b="0" i="0" u="none" strike="noStrike" cap="none" normalizeH="0" baseline="0" dirty="0">
              <a:ln>
                <a:noFill/>
              </a:ln>
              <a:solidFill>
                <a:srgbClr val="FFC000"/>
              </a:solidFill>
              <a:effectLst/>
            </a:endParaRPr>
          </a:p>
        </p:txBody>
      </p:sp>
      <p:sp>
        <p:nvSpPr>
          <p:cNvPr id="23" name="Flecha abajo 22"/>
          <p:cNvSpPr/>
          <p:nvPr/>
        </p:nvSpPr>
        <p:spPr bwMode="auto">
          <a:xfrm>
            <a:off x="7414153" y="4718756"/>
            <a:ext cx="289405" cy="58378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24" name="Line 69"/>
          <p:cNvSpPr>
            <a:spLocks noChangeShapeType="1"/>
          </p:cNvSpPr>
          <p:nvPr/>
        </p:nvSpPr>
        <p:spPr bwMode="auto">
          <a:xfrm flipV="1">
            <a:off x="4170408" y="5629927"/>
            <a:ext cx="529851" cy="2577"/>
          </a:xfrm>
          <a:prstGeom prst="line">
            <a:avLst/>
          </a:prstGeom>
          <a:noFill/>
          <a:ln w="444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s-ES_tradnl" sz="1400"/>
          </a:p>
        </p:txBody>
      </p:sp>
      <p:sp>
        <p:nvSpPr>
          <p:cNvPr id="25" name="Elipse 24"/>
          <p:cNvSpPr/>
          <p:nvPr/>
        </p:nvSpPr>
        <p:spPr bwMode="auto">
          <a:xfrm flipV="1">
            <a:off x="201233"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6" name="Elipse 25"/>
          <p:cNvSpPr/>
          <p:nvPr/>
        </p:nvSpPr>
        <p:spPr bwMode="auto">
          <a:xfrm flipV="1">
            <a:off x="539808" y="1306715"/>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7" name="Elipse 26"/>
          <p:cNvSpPr/>
          <p:nvPr/>
        </p:nvSpPr>
        <p:spPr bwMode="auto">
          <a:xfrm flipV="1">
            <a:off x="878383" y="1306714"/>
            <a:ext cx="237233" cy="296371"/>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800" b="1" dirty="0">
                <a:solidFill>
                  <a:srgbClr val="002060"/>
                </a:solidFill>
              </a:rPr>
              <a:t>-</a:t>
            </a:r>
            <a:endParaRPr kumimoji="0" lang="es-ES_tradnl" sz="1800" b="1" i="0" u="none" strike="noStrike" cap="none" normalizeH="0" baseline="0" dirty="0">
              <a:ln>
                <a:noFill/>
              </a:ln>
              <a:solidFill>
                <a:srgbClr val="002060"/>
              </a:solidFill>
              <a:effectLst/>
            </a:endParaRPr>
          </a:p>
        </p:txBody>
      </p:sp>
      <p:sp>
        <p:nvSpPr>
          <p:cNvPr id="29" name="Rectángulo 28"/>
          <p:cNvSpPr/>
          <p:nvPr/>
        </p:nvSpPr>
        <p:spPr bwMode="auto">
          <a:xfrm>
            <a:off x="395536" y="2059404"/>
            <a:ext cx="3286423" cy="2984378"/>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0" name="Rectángulo redondeado 29"/>
          <p:cNvSpPr/>
          <p:nvPr/>
        </p:nvSpPr>
        <p:spPr bwMode="auto">
          <a:xfrm>
            <a:off x="598658" y="5043783"/>
            <a:ext cx="1396442" cy="350752"/>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2060"/>
                </a:solidFill>
                <a:effectLst/>
                <a:latin typeface="Times New Roman" charset="0"/>
                <a:ea typeface="Times New Roman" charset="0"/>
                <a:cs typeface="Times New Roman" charset="0"/>
              </a:rPr>
              <a:t>  </a:t>
            </a:r>
            <a:r>
              <a:rPr kumimoji="0" lang="es-ES_tradnl" sz="1400" b="1" i="0" u="none" strike="noStrike" cap="none" normalizeH="0" baseline="0" dirty="0" err="1" smtClean="0">
                <a:ln>
                  <a:noFill/>
                </a:ln>
                <a:solidFill>
                  <a:srgbClr val="002060"/>
                </a:solidFill>
                <a:effectLst/>
                <a:latin typeface="Times New Roman" charset="0"/>
                <a:ea typeface="Times New Roman" charset="0"/>
                <a:cs typeface="Times New Roman" charset="0"/>
              </a:rPr>
              <a:t>aPTT</a:t>
            </a:r>
            <a:r>
              <a:rPr kumimoji="0" lang="es-ES_tradnl" sz="1400" b="1" i="0" u="none" strike="noStrike" cap="none" normalizeH="0" dirty="0" smtClean="0">
                <a:ln>
                  <a:noFill/>
                </a:ln>
                <a:solidFill>
                  <a:srgbClr val="002060"/>
                </a:solidFill>
                <a:effectLst/>
                <a:latin typeface="Times New Roman" charset="0"/>
                <a:ea typeface="Times New Roman" charset="0"/>
                <a:cs typeface="Times New Roman" charset="0"/>
              </a:rPr>
              <a:t> - KPTT</a:t>
            </a:r>
            <a:endParaRPr kumimoji="0" lang="es-ES_tradnl" sz="1400" b="1" i="0" u="none" strike="noStrike" cap="none" normalizeH="0" baseline="0" dirty="0">
              <a:ln>
                <a:noFill/>
              </a:ln>
              <a:solidFill>
                <a:srgbClr val="002060"/>
              </a:solidFill>
              <a:effectLst/>
              <a:latin typeface="Times New Roman" charset="0"/>
              <a:ea typeface="Times New Roman" charset="0"/>
              <a:cs typeface="Times New Roman" charset="0"/>
            </a:endParaRPr>
          </a:p>
        </p:txBody>
      </p:sp>
      <p:sp>
        <p:nvSpPr>
          <p:cNvPr id="31" name="Rectángulo 30"/>
          <p:cNvSpPr/>
          <p:nvPr/>
        </p:nvSpPr>
        <p:spPr bwMode="auto">
          <a:xfrm>
            <a:off x="5284649" y="2059405"/>
            <a:ext cx="1884076" cy="2004584"/>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2" name="Rectángulo redondeado 31"/>
          <p:cNvSpPr/>
          <p:nvPr/>
        </p:nvSpPr>
        <p:spPr bwMode="auto">
          <a:xfrm>
            <a:off x="7287402" y="1963834"/>
            <a:ext cx="1755264" cy="701975"/>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rgbClr val="002060"/>
                </a:solidFill>
                <a:effectLst/>
                <a:latin typeface="Times New Roman" charset="0"/>
                <a:ea typeface="Times New Roman" charset="0"/>
                <a:cs typeface="Times New Roman" charset="0"/>
              </a:rPr>
              <a:t>  </a:t>
            </a:r>
            <a:r>
              <a:rPr kumimoji="0" lang="es-ES_tradnl" sz="1400" b="1" i="0" u="none" strike="noStrike" cap="none" normalizeH="0" baseline="0" dirty="0" smtClean="0">
                <a:ln>
                  <a:noFill/>
                </a:ln>
                <a:solidFill>
                  <a:srgbClr val="002060"/>
                </a:solidFill>
                <a:effectLst/>
                <a:latin typeface="Times New Roman" charset="0"/>
                <a:ea typeface="Times New Roman" charset="0"/>
                <a:cs typeface="Times New Roman" charset="0"/>
              </a:rPr>
              <a:t>TP</a:t>
            </a:r>
          </a:p>
          <a:p>
            <a:pPr marL="0" marR="0" indent="0" algn="ctr" defTabSz="914400" rtl="0" eaLnBrk="1" fontAlgn="base" latinLnBrk="0" hangingPunct="1">
              <a:lnSpc>
                <a:spcPct val="100000"/>
              </a:lnSpc>
              <a:spcBef>
                <a:spcPct val="0"/>
              </a:spcBef>
              <a:spcAft>
                <a:spcPct val="0"/>
              </a:spcAft>
              <a:buClrTx/>
              <a:buSzTx/>
              <a:buFontTx/>
              <a:buNone/>
              <a:tabLst/>
            </a:pPr>
            <a:r>
              <a:rPr lang="es-ES_tradnl" sz="1100" b="1" dirty="0" smtClean="0">
                <a:solidFill>
                  <a:srgbClr val="002060"/>
                </a:solidFill>
              </a:rPr>
              <a:t>Tiempo de </a:t>
            </a:r>
            <a:r>
              <a:rPr lang="es-ES_tradnl" sz="1100" b="1" dirty="0" err="1" smtClean="0">
                <a:solidFill>
                  <a:srgbClr val="002060"/>
                </a:solidFill>
              </a:rPr>
              <a:t>Protrobina</a:t>
            </a:r>
            <a:endParaRPr kumimoji="0" lang="es-ES_tradnl" sz="1100" b="1" i="0" u="none" strike="noStrike" cap="none" normalizeH="0" baseline="0" dirty="0">
              <a:ln>
                <a:noFill/>
              </a:ln>
              <a:solidFill>
                <a:srgbClr val="002060"/>
              </a:solidFill>
              <a:effectLst/>
            </a:endParaRPr>
          </a:p>
        </p:txBody>
      </p:sp>
      <p:sp>
        <p:nvSpPr>
          <p:cNvPr id="33" name="Rectángulo 32"/>
          <p:cNvSpPr/>
          <p:nvPr/>
        </p:nvSpPr>
        <p:spPr bwMode="auto">
          <a:xfrm>
            <a:off x="6865037" y="4202246"/>
            <a:ext cx="1758855" cy="1504367"/>
          </a:xfrm>
          <a:prstGeom prst="rect">
            <a:avLst/>
          </a:prstGeom>
          <a:noFill/>
          <a:ln w="444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4" name="Rectángulo redondeado 33"/>
          <p:cNvSpPr/>
          <p:nvPr/>
        </p:nvSpPr>
        <p:spPr bwMode="auto">
          <a:xfrm>
            <a:off x="6222627" y="4954429"/>
            <a:ext cx="1159354" cy="440106"/>
          </a:xfrm>
          <a:prstGeom prst="roundRect">
            <a:avLst/>
          </a:prstGeom>
          <a:solidFill>
            <a:srgbClr val="FF0000"/>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2060"/>
                </a:solidFill>
                <a:effectLst/>
                <a:latin typeface="Times New Roman" charset="0"/>
                <a:ea typeface="Times New Roman" charset="0"/>
                <a:cs typeface="Times New Roman" charset="0"/>
              </a:rPr>
              <a:t>TT</a:t>
            </a:r>
          </a:p>
          <a:p>
            <a:pPr marL="0" marR="0" indent="0" algn="ctr" defTabSz="914400" rtl="0" eaLnBrk="1" fontAlgn="base" latinLnBrk="0" hangingPunct="1">
              <a:lnSpc>
                <a:spcPct val="100000"/>
              </a:lnSpc>
              <a:spcBef>
                <a:spcPct val="0"/>
              </a:spcBef>
              <a:spcAft>
                <a:spcPct val="0"/>
              </a:spcAft>
              <a:buClrTx/>
              <a:buSzTx/>
              <a:buFontTx/>
              <a:buNone/>
              <a:tabLst/>
            </a:pPr>
            <a:r>
              <a:rPr lang="es-ES_tradnl" sz="900" b="1" dirty="0" smtClean="0">
                <a:solidFill>
                  <a:srgbClr val="002060"/>
                </a:solidFill>
              </a:rPr>
              <a:t>Tiempo de Trombina</a:t>
            </a:r>
            <a:endParaRPr kumimoji="0" lang="es-ES_tradnl" sz="900" b="1" i="0" u="none" strike="noStrike" cap="none" normalizeH="0" baseline="0" dirty="0">
              <a:ln>
                <a:noFill/>
              </a:ln>
              <a:solidFill>
                <a:srgbClr val="002060"/>
              </a:solidFill>
              <a:effectLst/>
            </a:endParaRPr>
          </a:p>
        </p:txBody>
      </p:sp>
      <p:sp>
        <p:nvSpPr>
          <p:cNvPr id="35" name="Rectángulo 34"/>
          <p:cNvSpPr/>
          <p:nvPr/>
        </p:nvSpPr>
        <p:spPr bwMode="auto">
          <a:xfrm>
            <a:off x="3779912" y="4105498"/>
            <a:ext cx="1428684" cy="1915790"/>
          </a:xfrm>
          <a:prstGeom prst="rect">
            <a:avLst/>
          </a:prstGeom>
          <a:noFill/>
          <a:ln w="60325" cap="flat" cmpd="sng" algn="ctr">
            <a:solidFill>
              <a:srgbClr val="FFFF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6" name="Rectángulo redondeado 35"/>
          <p:cNvSpPr/>
          <p:nvPr/>
        </p:nvSpPr>
        <p:spPr bwMode="auto">
          <a:xfrm>
            <a:off x="4120653" y="3390486"/>
            <a:ext cx="795393" cy="592341"/>
          </a:xfrm>
          <a:prstGeom prst="roundRect">
            <a:avLst/>
          </a:prstGeom>
          <a:solidFill>
            <a:srgbClr val="FFC000"/>
          </a:solidFill>
          <a:ln w="222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err="1" smtClean="0">
                <a:ln>
                  <a:noFill/>
                </a:ln>
                <a:solidFill>
                  <a:srgbClr val="002060"/>
                </a:solidFill>
                <a:effectLst/>
              </a:rPr>
              <a:t>aPTT</a:t>
            </a:r>
            <a:endParaRPr kumimoji="0" lang="es-ES_tradnl" sz="1400" b="0" i="0" u="none" strike="noStrike" cap="none" normalizeH="0" baseline="0" dirty="0" smtClean="0">
              <a:ln>
                <a:noFill/>
              </a:ln>
              <a:solidFill>
                <a:srgbClr val="00206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rPr>
              <a:t>TP</a:t>
            </a:r>
            <a:endParaRPr kumimoji="0" lang="es-ES_tradnl" sz="1400" b="0" i="0" u="none" strike="noStrike" cap="none" normalizeH="0" baseline="0" dirty="0">
              <a:ln>
                <a:noFill/>
              </a:ln>
              <a:solidFill>
                <a:srgbClr val="002060"/>
              </a:solidFill>
              <a:effectLst/>
            </a:endParaRPr>
          </a:p>
        </p:txBody>
      </p:sp>
      <p:sp>
        <p:nvSpPr>
          <p:cNvPr id="37" name="Elipse 36"/>
          <p:cNvSpPr/>
          <p:nvPr/>
        </p:nvSpPr>
        <p:spPr bwMode="auto">
          <a:xfrm>
            <a:off x="6387863" y="5788839"/>
            <a:ext cx="936027" cy="712909"/>
          </a:xfrm>
          <a:prstGeom prst="ellipse">
            <a:avLst/>
          </a:prstGeom>
          <a:noFill/>
          <a:ln w="38100" cap="flat" cmpd="sng" algn="ctr">
            <a:solidFill>
              <a:schemeClr val="accent3">
                <a:lumMod val="9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39" name="Conector recto de flecha 38"/>
          <p:cNvCxnSpPr/>
          <p:nvPr/>
        </p:nvCxnSpPr>
        <p:spPr bwMode="auto">
          <a:xfrm flipH="1">
            <a:off x="4026364" y="6271440"/>
            <a:ext cx="2266229" cy="240753"/>
          </a:xfrm>
          <a:prstGeom prst="straightConnector1">
            <a:avLst/>
          </a:prstGeom>
          <a:solidFill>
            <a:schemeClr val="accent1"/>
          </a:solidFill>
          <a:ln w="571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Rectángulo redondeado 40"/>
          <p:cNvSpPr/>
          <p:nvPr/>
        </p:nvSpPr>
        <p:spPr bwMode="auto">
          <a:xfrm>
            <a:off x="1272463" y="6039299"/>
            <a:ext cx="2726079" cy="634945"/>
          </a:xfrm>
          <a:prstGeom prst="roundRect">
            <a:avLst/>
          </a:prstGeom>
          <a:solidFill>
            <a:srgbClr val="73F43F"/>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rgbClr val="002060"/>
                </a:solidFill>
                <a:effectLst/>
              </a:rPr>
              <a:t>NINGUNA DE ESTAS PRUEBAS </a:t>
            </a:r>
          </a:p>
          <a:p>
            <a:pPr marL="0" marR="0" indent="0" algn="l" defTabSz="914400" rtl="0" eaLnBrk="1" fontAlgn="base" latinLnBrk="0" hangingPunct="1">
              <a:lnSpc>
                <a:spcPct val="100000"/>
              </a:lnSpc>
              <a:spcBef>
                <a:spcPct val="0"/>
              </a:spcBef>
              <a:spcAft>
                <a:spcPct val="0"/>
              </a:spcAft>
              <a:buClrTx/>
              <a:buSzTx/>
              <a:buFontTx/>
              <a:buNone/>
              <a:tabLst/>
            </a:pPr>
            <a:r>
              <a:rPr lang="es-ES_tradnl" sz="1100" dirty="0" smtClean="0">
                <a:solidFill>
                  <a:srgbClr val="002060"/>
                </a:solidFill>
              </a:rPr>
              <a:t>MIDE EL DEFICIT DE F XIII</a:t>
            </a:r>
            <a:endParaRPr kumimoji="0" lang="es-ES_tradnl" sz="1100" b="0" i="0" u="none" strike="noStrike" cap="none" normalizeH="0" baseline="0" dirty="0">
              <a:ln>
                <a:noFill/>
              </a:ln>
              <a:solidFill>
                <a:srgbClr val="002060"/>
              </a:solidFill>
              <a:effectLst/>
            </a:endParaRPr>
          </a:p>
        </p:txBody>
      </p:sp>
      <p:pic>
        <p:nvPicPr>
          <p:cNvPr id="38" name="Imagen 37"/>
          <p:cNvPicPr>
            <a:picLocks noChangeAspect="1"/>
          </p:cNvPicPr>
          <p:nvPr/>
        </p:nvPicPr>
        <p:blipFill>
          <a:blip r:embed="rId2"/>
          <a:stretch>
            <a:fillRect/>
          </a:stretch>
        </p:blipFill>
        <p:spPr>
          <a:xfrm>
            <a:off x="576393" y="801224"/>
            <a:ext cx="2059109" cy="1430936"/>
          </a:xfrm>
          <a:prstGeom prst="rect">
            <a:avLst/>
          </a:prstGeom>
        </p:spPr>
      </p:pic>
      <p:pic>
        <p:nvPicPr>
          <p:cNvPr id="42" name="Imagen 41"/>
          <p:cNvPicPr>
            <a:picLocks noChangeAspect="1"/>
          </p:cNvPicPr>
          <p:nvPr/>
        </p:nvPicPr>
        <p:blipFill>
          <a:blip r:embed="rId2"/>
          <a:stretch>
            <a:fillRect/>
          </a:stretch>
        </p:blipFill>
        <p:spPr>
          <a:xfrm>
            <a:off x="5226344" y="747275"/>
            <a:ext cx="2059109" cy="1430936"/>
          </a:xfrm>
          <a:prstGeom prst="rect">
            <a:avLst/>
          </a:prstGeom>
        </p:spPr>
      </p:pic>
      <p:sp>
        <p:nvSpPr>
          <p:cNvPr id="43" name="Rectángulo 42"/>
          <p:cNvSpPr/>
          <p:nvPr/>
        </p:nvSpPr>
        <p:spPr bwMode="auto">
          <a:xfrm>
            <a:off x="346361" y="980728"/>
            <a:ext cx="444643" cy="382514"/>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800" b="1" smtClean="0">
                <a:solidFill>
                  <a:srgbClr val="FFC000"/>
                </a:solidFill>
              </a:rPr>
              <a:t>FC</a:t>
            </a:r>
            <a:endParaRPr kumimoji="0" lang="es-ES_tradnl" sz="1800" b="1" i="0" u="none" strike="noStrike" cap="none" normalizeH="0" baseline="0">
              <a:ln>
                <a:noFill/>
              </a:ln>
              <a:solidFill>
                <a:srgbClr val="FFC000"/>
              </a:solidFill>
              <a:effectLst/>
            </a:endParaRPr>
          </a:p>
        </p:txBody>
      </p:sp>
      <p:sp>
        <p:nvSpPr>
          <p:cNvPr id="40" name="Rectángulo redondeado 39"/>
          <p:cNvSpPr/>
          <p:nvPr/>
        </p:nvSpPr>
        <p:spPr bwMode="auto">
          <a:xfrm>
            <a:off x="1899582" y="1390765"/>
            <a:ext cx="3968562" cy="44572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2800" smtClean="0">
                <a:solidFill>
                  <a:srgbClr val="002060"/>
                </a:solidFill>
              </a:rPr>
              <a:t>Plasma de mi Pte.</a:t>
            </a:r>
            <a:endParaRPr kumimoji="0" lang="es-ES_tradnl" sz="2800" b="0" i="0" u="none" strike="noStrike" cap="none" normalizeH="0" baseline="0">
              <a:ln>
                <a:noFill/>
              </a:ln>
              <a:solidFill>
                <a:srgbClr val="002060"/>
              </a:solidFill>
              <a:effectLst/>
            </a:endParaRPr>
          </a:p>
        </p:txBody>
      </p:sp>
      <p:sp>
        <p:nvSpPr>
          <p:cNvPr id="44" name="Llamada de flecha hacia abajo 43"/>
          <p:cNvSpPr/>
          <p:nvPr/>
        </p:nvSpPr>
        <p:spPr bwMode="auto">
          <a:xfrm>
            <a:off x="251520" y="45153"/>
            <a:ext cx="2523962" cy="1031730"/>
          </a:xfrm>
          <a:prstGeom prst="downArrowCallout">
            <a:avLst/>
          </a:prstGeom>
          <a:solidFill>
            <a:srgbClr val="73F43F"/>
          </a:solidFill>
          <a:ln w="9525" cap="flat" cmpd="sng" algn="ctr">
            <a:solidFill>
              <a:srgbClr val="73F43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latin typeface="+mj-lt"/>
              </a:rPr>
              <a:t>TROMBOPLASTINA PARCIAL</a:t>
            </a:r>
          </a:p>
          <a:p>
            <a:pPr marL="0" marR="0" indent="0" algn="ctr" defTabSz="914400" rtl="0" eaLnBrk="1" fontAlgn="base" latinLnBrk="0" hangingPunct="1">
              <a:lnSpc>
                <a:spcPct val="100000"/>
              </a:lnSpc>
              <a:spcBef>
                <a:spcPct val="0"/>
              </a:spcBef>
              <a:spcAft>
                <a:spcPct val="0"/>
              </a:spcAft>
              <a:buClrTx/>
              <a:buSzTx/>
              <a:buFontTx/>
              <a:buNone/>
              <a:tabLst/>
            </a:pPr>
            <a:r>
              <a:rPr lang="es-ES_tradnl" sz="1400" dirty="0" smtClean="0">
                <a:solidFill>
                  <a:srgbClr val="002060"/>
                </a:solidFill>
                <a:latin typeface="+mj-lt"/>
              </a:rPr>
              <a:t>Activador de cargas Negativas</a:t>
            </a:r>
          </a:p>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2060"/>
                </a:solidFill>
                <a:effectLst/>
                <a:latin typeface="+mj-lt"/>
              </a:rPr>
              <a:t>Ca+</a:t>
            </a:r>
            <a:endParaRPr kumimoji="0" lang="es-ES_tradnl" sz="1400" b="0" i="0" u="none" strike="noStrike" cap="none" normalizeH="0" baseline="0" dirty="0">
              <a:ln>
                <a:noFill/>
              </a:ln>
              <a:solidFill>
                <a:srgbClr val="002060"/>
              </a:solidFill>
              <a:effectLst/>
              <a:latin typeface="+mj-lt"/>
            </a:endParaRPr>
          </a:p>
        </p:txBody>
      </p:sp>
      <p:sp>
        <p:nvSpPr>
          <p:cNvPr id="45" name="Llamada de flecha hacia abajo 44"/>
          <p:cNvSpPr/>
          <p:nvPr/>
        </p:nvSpPr>
        <p:spPr bwMode="auto">
          <a:xfrm>
            <a:off x="5166773" y="113124"/>
            <a:ext cx="2215208" cy="844609"/>
          </a:xfrm>
          <a:prstGeom prst="downArrowCallout">
            <a:avLst/>
          </a:prstGeom>
          <a:solidFill>
            <a:srgbClr val="73F43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1600" dirty="0" smtClean="0">
                <a:solidFill>
                  <a:srgbClr val="002060"/>
                </a:solidFill>
                <a:latin typeface="+mj-lt"/>
              </a:rPr>
              <a:t>TROMBOPLASTINA</a:t>
            </a: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2060"/>
                </a:solidFill>
                <a:effectLst/>
                <a:latin typeface="+mj-lt"/>
              </a:rPr>
              <a:t>(Mezcla de FT con FL)</a:t>
            </a:r>
            <a:endParaRPr kumimoji="0" lang="es-ES_tradnl" sz="1600" b="0" i="0" u="none" strike="noStrike" cap="none" normalizeH="0" baseline="0" dirty="0">
              <a:ln>
                <a:noFill/>
              </a:ln>
              <a:solidFill>
                <a:srgbClr val="002060"/>
              </a:solidFill>
              <a:effectLst/>
              <a:latin typeface="+mj-lt"/>
            </a:endParaRPr>
          </a:p>
        </p:txBody>
      </p:sp>
      <p:pic>
        <p:nvPicPr>
          <p:cNvPr id="48" name="Imagen 47"/>
          <p:cNvPicPr>
            <a:picLocks noChangeAspect="1"/>
          </p:cNvPicPr>
          <p:nvPr/>
        </p:nvPicPr>
        <p:blipFill>
          <a:blip r:embed="rId3"/>
          <a:stretch>
            <a:fillRect/>
          </a:stretch>
        </p:blipFill>
        <p:spPr>
          <a:xfrm>
            <a:off x="3286061" y="120772"/>
            <a:ext cx="1226508" cy="1029204"/>
          </a:xfrm>
          <a:prstGeom prst="rect">
            <a:avLst/>
          </a:prstGeom>
        </p:spPr>
      </p:pic>
      <p:pic>
        <p:nvPicPr>
          <p:cNvPr id="49" name="Imagen 48"/>
          <p:cNvPicPr>
            <a:picLocks noChangeAspect="1"/>
          </p:cNvPicPr>
          <p:nvPr/>
        </p:nvPicPr>
        <p:blipFill>
          <a:blip r:embed="rId2"/>
          <a:stretch>
            <a:fillRect/>
          </a:stretch>
        </p:blipFill>
        <p:spPr>
          <a:xfrm>
            <a:off x="5012496" y="4551202"/>
            <a:ext cx="2059109" cy="1430936"/>
          </a:xfrm>
          <a:prstGeom prst="rect">
            <a:avLst/>
          </a:prstGeom>
        </p:spPr>
      </p:pic>
      <p:sp>
        <p:nvSpPr>
          <p:cNvPr id="50" name="Llamada de flecha hacia abajo 49"/>
          <p:cNvSpPr/>
          <p:nvPr/>
        </p:nvSpPr>
        <p:spPr bwMode="auto">
          <a:xfrm>
            <a:off x="5371138" y="4203066"/>
            <a:ext cx="1260909" cy="549695"/>
          </a:xfrm>
          <a:prstGeom prst="downArrowCallout">
            <a:avLst/>
          </a:prstGeom>
          <a:solidFill>
            <a:srgbClr val="73F43F"/>
          </a:solid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ES_tradnl" sz="2000" smtClean="0">
                <a:solidFill>
                  <a:srgbClr val="002060"/>
                </a:solidFill>
                <a:latin typeface="+mj-lt"/>
              </a:rPr>
              <a:t>Trombina</a:t>
            </a:r>
            <a:endParaRPr kumimoji="0" lang="es-ES_tradnl" sz="2000" b="0" i="0" u="none" strike="noStrike" cap="none" normalizeH="0" baseline="0">
              <a:ln>
                <a:noFill/>
              </a:ln>
              <a:solidFill>
                <a:srgbClr val="002060"/>
              </a:solidFill>
              <a:effectLst/>
              <a:latin typeface="+mj-lt"/>
            </a:endParaRPr>
          </a:p>
        </p:txBody>
      </p:sp>
    </p:spTree>
    <p:extLst>
      <p:ext uri="{BB962C8B-B14F-4D97-AF65-F5344CB8AC3E}">
        <p14:creationId xmlns:p14="http://schemas.microsoft.com/office/powerpoint/2010/main" val="660843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58" name="Picture 2" descr="6FF2"/>
          <p:cNvPicPr>
            <a:picLocks noChangeAspect="1" noChangeArrowheads="1"/>
          </p:cNvPicPr>
          <p:nvPr/>
        </p:nvPicPr>
        <p:blipFill>
          <a:blip r:embed="rId2">
            <a:extLst>
              <a:ext uri="{28A0092B-C50C-407E-A947-70E740481C1C}">
                <a14:useLocalDpi xmlns:a14="http://schemas.microsoft.com/office/drawing/2010/main" val="0"/>
              </a:ext>
            </a:extLst>
          </a:blip>
          <a:srcRect b="63908"/>
          <a:stretch>
            <a:fillRect/>
          </a:stretch>
        </p:blipFill>
        <p:spPr bwMode="auto">
          <a:xfrm>
            <a:off x="1979613" y="2671763"/>
            <a:ext cx="5143500" cy="3781425"/>
          </a:xfrm>
          <a:prstGeom prst="rect">
            <a:avLst/>
          </a:prstGeom>
          <a:noFill/>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sp>
        <p:nvSpPr>
          <p:cNvPr id="70659" name="Rectangle 3"/>
          <p:cNvSpPr>
            <a:spLocks noChangeArrowheads="1"/>
          </p:cNvSpPr>
          <p:nvPr/>
        </p:nvSpPr>
        <p:spPr bwMode="auto">
          <a:xfrm>
            <a:off x="395288" y="-127000"/>
            <a:ext cx="8353425" cy="25939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endParaRPr lang="en-US" altLang="es-ES_tradnl" sz="2800" b="1">
              <a:solidFill>
                <a:srgbClr val="FFFF00"/>
              </a:solidFill>
            </a:endParaRPr>
          </a:p>
          <a:p>
            <a:pPr algn="ctr"/>
            <a:r>
              <a:rPr lang="en-US" altLang="es-ES_tradnl" sz="2800" b="1">
                <a:solidFill>
                  <a:srgbClr val="FFFF00"/>
                </a:solidFill>
              </a:rPr>
              <a:t>Modelo Celular de la Coagulación</a:t>
            </a:r>
          </a:p>
          <a:p>
            <a:pPr algn="just"/>
            <a:r>
              <a:rPr lang="en-US" altLang="es-ES_tradnl" sz="1800" b="1">
                <a:solidFill>
                  <a:schemeClr val="bg1"/>
                </a:solidFill>
              </a:rPr>
              <a:t>La coagulación ocurre en 3 fases: iniciación, amplificación y propagación.</a:t>
            </a:r>
          </a:p>
          <a:p>
            <a:pPr algn="just"/>
            <a:endParaRPr lang="en-US" altLang="es-ES_tradnl" sz="1800" b="1">
              <a:solidFill>
                <a:schemeClr val="bg1"/>
              </a:solidFill>
            </a:endParaRPr>
          </a:p>
          <a:p>
            <a:pPr algn="just"/>
            <a:r>
              <a:rPr lang="en-US" altLang="es-ES_tradnl" sz="1800" b="1">
                <a:solidFill>
                  <a:schemeClr val="bg1"/>
                </a:solidFill>
              </a:rPr>
              <a:t>En la </a:t>
            </a:r>
            <a:r>
              <a:rPr lang="en-US" altLang="es-ES_tradnl" sz="1800" b="1" u="sng">
                <a:solidFill>
                  <a:srgbClr val="00FF00"/>
                </a:solidFill>
              </a:rPr>
              <a:t>iniciación</a:t>
            </a:r>
            <a:r>
              <a:rPr lang="en-US" altLang="es-ES_tradnl" sz="1800" b="1">
                <a:solidFill>
                  <a:schemeClr val="bg1"/>
                </a:solidFill>
              </a:rPr>
              <a:t>, el factor VIIa unido a TF activa al factor IX y al factor X.</a:t>
            </a:r>
          </a:p>
          <a:p>
            <a:pPr algn="just"/>
            <a:r>
              <a:rPr lang="en-US" altLang="es-ES_tradnl" sz="1800" b="1">
                <a:solidFill>
                  <a:schemeClr val="bg1"/>
                </a:solidFill>
              </a:rPr>
              <a:t>El factor Xa luego activa al factor II sobre la célula que expone TF, a traves de un complejo formado con el factor Va. Producen una cantidad pequeña de IIa (no suficiente como para transformar el fibrinogeno en fibrina).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2" descr="6FF2"/>
          <p:cNvPicPr>
            <a:picLocks noChangeAspect="1" noChangeArrowheads="1"/>
          </p:cNvPicPr>
          <p:nvPr/>
        </p:nvPicPr>
        <p:blipFill>
          <a:blip r:embed="rId2">
            <a:extLst>
              <a:ext uri="{28A0092B-C50C-407E-A947-70E740481C1C}">
                <a14:useLocalDpi xmlns:a14="http://schemas.microsoft.com/office/drawing/2010/main" val="0"/>
              </a:ext>
            </a:extLst>
          </a:blip>
          <a:srcRect t="36078" b="27831"/>
          <a:stretch>
            <a:fillRect/>
          </a:stretch>
        </p:blipFill>
        <p:spPr bwMode="auto">
          <a:xfrm>
            <a:off x="1979613" y="2852738"/>
            <a:ext cx="5146675" cy="37846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468313" y="-55563"/>
            <a:ext cx="8135937" cy="28686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endParaRPr lang="en-US" altLang="es-ES_tradnl" sz="2800" b="1">
              <a:solidFill>
                <a:srgbClr val="FFFF00"/>
              </a:solidFill>
            </a:endParaRPr>
          </a:p>
          <a:p>
            <a:pPr algn="ctr"/>
            <a:r>
              <a:rPr lang="en-US" altLang="es-ES_tradnl" sz="2800" b="1">
                <a:solidFill>
                  <a:srgbClr val="FFFF00"/>
                </a:solidFill>
              </a:rPr>
              <a:t>Modelo Celular de la Coagulación</a:t>
            </a:r>
            <a:endParaRPr lang="es-ES" altLang="es-ES_tradnl" sz="2800" b="1">
              <a:solidFill>
                <a:srgbClr val="FFFF00"/>
              </a:solidFill>
            </a:endParaRPr>
          </a:p>
          <a:p>
            <a:pPr algn="just"/>
            <a:r>
              <a:rPr lang="es-ES_tradnl" altLang="es-ES_tradnl" sz="1800" b="1">
                <a:solidFill>
                  <a:schemeClr val="bg1"/>
                </a:solidFill>
              </a:rPr>
              <a:t>E</a:t>
            </a:r>
            <a:r>
              <a:rPr lang="es-ES" altLang="es-ES_tradnl" sz="1800" b="1">
                <a:solidFill>
                  <a:schemeClr val="bg1"/>
                </a:solidFill>
              </a:rPr>
              <a:t>n </a:t>
            </a:r>
            <a:r>
              <a:rPr lang="es-ES_tradnl" altLang="es-ES_tradnl" sz="1800" b="1">
                <a:solidFill>
                  <a:schemeClr val="bg1"/>
                </a:solidFill>
              </a:rPr>
              <a:t>la</a:t>
            </a:r>
            <a:r>
              <a:rPr lang="es-ES" altLang="es-ES_tradnl" sz="1800" b="1">
                <a:solidFill>
                  <a:schemeClr val="bg1"/>
                </a:solidFill>
              </a:rPr>
              <a:t> </a:t>
            </a:r>
            <a:r>
              <a:rPr lang="es-ES_tradnl" altLang="es-ES_tradnl" sz="1800" b="1" u="sng">
                <a:solidFill>
                  <a:srgbClr val="00FF00"/>
                </a:solidFill>
              </a:rPr>
              <a:t>fase de amplificación</a:t>
            </a:r>
            <a:r>
              <a:rPr lang="es-ES" altLang="es-ES_tradnl" sz="1800" b="1">
                <a:solidFill>
                  <a:schemeClr val="bg1"/>
                </a:solidFill>
              </a:rPr>
              <a:t>, </a:t>
            </a:r>
            <a:r>
              <a:rPr lang="es-ES_tradnl" altLang="es-ES_tradnl" sz="1800" b="1">
                <a:solidFill>
                  <a:schemeClr val="bg1"/>
                </a:solidFill>
              </a:rPr>
              <a:t>la </a:t>
            </a:r>
            <a:r>
              <a:rPr lang="es-ES" altLang="es-ES_tradnl" sz="1800" b="1">
                <a:solidFill>
                  <a:schemeClr val="bg1"/>
                </a:solidFill>
              </a:rPr>
              <a:t>I</a:t>
            </a:r>
            <a:r>
              <a:rPr lang="es-ES_tradnl" altLang="es-ES_tradnl" sz="1800" b="1">
                <a:solidFill>
                  <a:schemeClr val="bg1"/>
                </a:solidFill>
              </a:rPr>
              <a:t>I</a:t>
            </a:r>
            <a:r>
              <a:rPr lang="es-ES" altLang="es-ES_tradnl" sz="1800" b="1">
                <a:solidFill>
                  <a:schemeClr val="bg1"/>
                </a:solidFill>
              </a:rPr>
              <a:t>a</a:t>
            </a:r>
            <a:r>
              <a:rPr lang="es-ES_tradnl" altLang="es-ES_tradnl" sz="1800" b="1">
                <a:solidFill>
                  <a:schemeClr val="bg1"/>
                </a:solidFill>
              </a:rPr>
              <a:t> producida</a:t>
            </a:r>
            <a:r>
              <a:rPr lang="es-ES" altLang="es-ES_tradnl" sz="1800" b="1">
                <a:solidFill>
                  <a:schemeClr val="bg1"/>
                </a:solidFill>
              </a:rPr>
              <a:t> activa pla</a:t>
            </a:r>
            <a:r>
              <a:rPr lang="es-ES_tradnl" altLang="es-ES_tradnl" sz="1800" b="1">
                <a:solidFill>
                  <a:schemeClr val="bg1"/>
                </a:solidFill>
              </a:rPr>
              <a:t>quetas</a:t>
            </a:r>
            <a:r>
              <a:rPr lang="es-ES" altLang="es-ES_tradnl" sz="1800" b="1">
                <a:solidFill>
                  <a:schemeClr val="bg1"/>
                </a:solidFill>
              </a:rPr>
              <a:t>, </a:t>
            </a:r>
            <a:r>
              <a:rPr lang="es-ES_tradnl" altLang="es-ES_tradnl" sz="1800" b="1">
                <a:solidFill>
                  <a:schemeClr val="bg1"/>
                </a:solidFill>
              </a:rPr>
              <a:t>las cuales liberan el contenido de sus </a:t>
            </a:r>
            <a:r>
              <a:rPr lang="es-ES" altLang="es-ES_tradnl" sz="1800" b="1">
                <a:solidFill>
                  <a:schemeClr val="bg1"/>
                </a:solidFill>
              </a:rPr>
              <a:t>gr</a:t>
            </a:r>
            <a:r>
              <a:rPr lang="es-ES_tradnl" altLang="es-ES_tradnl" sz="1800" b="1">
                <a:solidFill>
                  <a:schemeClr val="bg1"/>
                </a:solidFill>
              </a:rPr>
              <a:t>á</a:t>
            </a:r>
            <a:r>
              <a:rPr lang="es-ES" altLang="es-ES_tradnl" sz="1800" b="1">
                <a:solidFill>
                  <a:schemeClr val="bg1"/>
                </a:solidFill>
              </a:rPr>
              <a:t>nul</a:t>
            </a:r>
            <a:r>
              <a:rPr lang="es-ES_tradnl" altLang="es-ES_tradnl" sz="1800" b="1">
                <a:solidFill>
                  <a:schemeClr val="bg1"/>
                </a:solidFill>
              </a:rPr>
              <a:t>os</a:t>
            </a:r>
            <a:r>
              <a:rPr lang="es-ES" altLang="es-ES_tradnl" sz="1800" b="1">
                <a:solidFill>
                  <a:schemeClr val="bg1"/>
                </a:solidFill>
              </a:rPr>
              <a:t> inclu</a:t>
            </a:r>
            <a:r>
              <a:rPr lang="es-ES_tradnl" altLang="es-ES_tradnl" sz="1800" b="1">
                <a:solidFill>
                  <a:schemeClr val="bg1"/>
                </a:solidFill>
              </a:rPr>
              <a:t>yendo</a:t>
            </a:r>
            <a:r>
              <a:rPr lang="es-ES" altLang="es-ES_tradnl" sz="1800" b="1">
                <a:solidFill>
                  <a:schemeClr val="bg1"/>
                </a:solidFill>
              </a:rPr>
              <a:t> factor V</a:t>
            </a:r>
            <a:r>
              <a:rPr lang="es-ES_tradnl" altLang="es-ES_tradnl" sz="1800" b="1">
                <a:solidFill>
                  <a:schemeClr val="bg1"/>
                </a:solidFill>
              </a:rPr>
              <a:t>.</a:t>
            </a:r>
            <a:r>
              <a:rPr lang="es-ES" altLang="es-ES_tradnl" sz="1800" b="1">
                <a:solidFill>
                  <a:schemeClr val="bg1"/>
                </a:solidFill>
              </a:rPr>
              <a:t> </a:t>
            </a:r>
            <a:r>
              <a:rPr lang="es-ES_tradnl" altLang="es-ES_tradnl" sz="1800" b="1">
                <a:solidFill>
                  <a:schemeClr val="bg1"/>
                </a:solidFill>
              </a:rPr>
              <a:t>A</a:t>
            </a:r>
            <a:r>
              <a:rPr lang="es-ES" altLang="es-ES_tradnl" sz="1800" b="1">
                <a:solidFill>
                  <a:schemeClr val="bg1"/>
                </a:solidFill>
              </a:rPr>
              <a:t>ctiva </a:t>
            </a:r>
            <a:r>
              <a:rPr lang="es-ES_tradnl" altLang="es-ES_tradnl" sz="1800" b="1">
                <a:solidFill>
                  <a:schemeClr val="bg1"/>
                </a:solidFill>
              </a:rPr>
              <a:t>al </a:t>
            </a:r>
            <a:r>
              <a:rPr lang="es-ES" altLang="es-ES_tradnl" sz="1800" b="1">
                <a:solidFill>
                  <a:schemeClr val="bg1"/>
                </a:solidFill>
              </a:rPr>
              <a:t>factor V, activa </a:t>
            </a:r>
            <a:r>
              <a:rPr lang="es-ES_tradnl" altLang="es-ES_tradnl" sz="1800" b="1">
                <a:solidFill>
                  <a:schemeClr val="bg1"/>
                </a:solidFill>
              </a:rPr>
              <a:t>al </a:t>
            </a:r>
            <a:r>
              <a:rPr lang="es-ES" altLang="es-ES_tradnl" sz="1800" b="1">
                <a:solidFill>
                  <a:schemeClr val="bg1"/>
                </a:solidFill>
              </a:rPr>
              <a:t>factor XI, </a:t>
            </a:r>
            <a:r>
              <a:rPr lang="es-ES_tradnl" altLang="es-ES_tradnl" sz="1800" b="1">
                <a:solidFill>
                  <a:schemeClr val="bg1"/>
                </a:solidFill>
              </a:rPr>
              <a:t>y al</a:t>
            </a:r>
            <a:r>
              <a:rPr lang="es-ES" altLang="es-ES_tradnl" sz="1800" b="1">
                <a:solidFill>
                  <a:schemeClr val="bg1"/>
                </a:solidFill>
              </a:rPr>
              <a:t> factor VIII </a:t>
            </a:r>
            <a:r>
              <a:rPr lang="es-ES_tradnl" altLang="es-ES_tradnl" sz="1800" b="1">
                <a:solidFill>
                  <a:schemeClr val="bg1"/>
                </a:solidFill>
              </a:rPr>
              <a:t>separándolo de su transportador plasmático, el factor </a:t>
            </a:r>
            <a:r>
              <a:rPr lang="es-ES" altLang="es-ES_tradnl" sz="1800" b="1">
                <a:solidFill>
                  <a:schemeClr val="bg1"/>
                </a:solidFill>
              </a:rPr>
              <a:t>von Willebrand (</a:t>
            </a:r>
            <a:r>
              <a:rPr lang="es-ES_tradnl" altLang="es-ES_tradnl" sz="1800" b="1">
                <a:solidFill>
                  <a:schemeClr val="bg1"/>
                </a:solidFill>
              </a:rPr>
              <a:t>F</a:t>
            </a:r>
            <a:r>
              <a:rPr lang="es-ES" altLang="es-ES_tradnl" sz="1800" b="1">
                <a:solidFill>
                  <a:schemeClr val="bg1"/>
                </a:solidFill>
              </a:rPr>
              <a:t>vW). </a:t>
            </a:r>
            <a:r>
              <a:rPr lang="es-ES_tradnl" altLang="es-ES_tradnl" sz="1800" b="1">
                <a:solidFill>
                  <a:schemeClr val="bg1"/>
                </a:solidFill>
              </a:rPr>
              <a:t>Los co</a:t>
            </a:r>
            <a:r>
              <a:rPr lang="es-ES" altLang="es-ES_tradnl" sz="1800" b="1">
                <a:solidFill>
                  <a:schemeClr val="bg1"/>
                </a:solidFill>
              </a:rPr>
              <a:t>factor</a:t>
            </a:r>
            <a:r>
              <a:rPr lang="es-ES_tradnl" altLang="es-ES_tradnl" sz="1800" b="1">
                <a:solidFill>
                  <a:schemeClr val="bg1"/>
                </a:solidFill>
              </a:rPr>
              <a:t>e</a:t>
            </a:r>
            <a:r>
              <a:rPr lang="es-ES" altLang="es-ES_tradnl" sz="1800" b="1">
                <a:solidFill>
                  <a:schemeClr val="bg1"/>
                </a:solidFill>
              </a:rPr>
              <a:t>s </a:t>
            </a:r>
            <a:r>
              <a:rPr lang="es-ES_tradnl" altLang="es-ES_tradnl" sz="1800" b="1">
                <a:solidFill>
                  <a:schemeClr val="bg1"/>
                </a:solidFill>
              </a:rPr>
              <a:t>activados se unen a las enzimas correspondientes para formar los complejos de activación “Tenasa” y “Protrombinasa”</a:t>
            </a:r>
            <a:r>
              <a:rPr lang="es-ES" altLang="es-ES_tradnl" sz="1800" b="1">
                <a:solidFill>
                  <a:schemeClr val="bg1"/>
                </a:solidFill>
              </a:rPr>
              <a:t>. </a:t>
            </a:r>
            <a:r>
              <a:rPr lang="es-ES_tradnl" altLang="es-ES_tradnl" sz="1800" b="1">
                <a:solidFill>
                  <a:schemeClr val="bg1"/>
                </a:solidFill>
              </a:rPr>
              <a:t>Con la aparición de las primeras moléculas de FXa, el complejo</a:t>
            </a:r>
            <a:r>
              <a:rPr lang="es-ES" altLang="es-ES_tradnl" sz="1800" b="1">
                <a:solidFill>
                  <a:schemeClr val="bg1"/>
                </a:solidFill>
              </a:rPr>
              <a:t> VIIa/TF </a:t>
            </a:r>
            <a:r>
              <a:rPr lang="es-ES_tradnl" altLang="es-ES_tradnl" sz="1800" b="1">
                <a:solidFill>
                  <a:schemeClr val="bg1"/>
                </a:solidFill>
              </a:rPr>
              <a:t>es inhibido por el inhibidor de la vía del factor tisular (TFPI).</a:t>
            </a:r>
            <a:endParaRPr lang="es-ES" altLang="es-ES_tradnl" sz="18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6" name="Picture 2" descr="6FF2"/>
          <p:cNvPicPr>
            <a:picLocks noChangeAspect="1" noChangeArrowheads="1"/>
          </p:cNvPicPr>
          <p:nvPr/>
        </p:nvPicPr>
        <p:blipFill>
          <a:blip r:embed="rId2">
            <a:extLst>
              <a:ext uri="{28A0092B-C50C-407E-A947-70E740481C1C}">
                <a14:useLocalDpi xmlns:a14="http://schemas.microsoft.com/office/drawing/2010/main" val="0"/>
              </a:ext>
            </a:extLst>
          </a:blip>
          <a:srcRect t="72154"/>
          <a:stretch>
            <a:fillRect/>
          </a:stretch>
        </p:blipFill>
        <p:spPr bwMode="auto">
          <a:xfrm>
            <a:off x="1979613" y="3068638"/>
            <a:ext cx="5146675" cy="2917825"/>
          </a:xfrm>
          <a:prstGeom prst="rect">
            <a:avLst/>
          </a:prstGeom>
          <a:noFill/>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sp>
        <p:nvSpPr>
          <p:cNvPr id="72707" name="Rectangle 3"/>
          <p:cNvSpPr>
            <a:spLocks noChangeArrowheads="1"/>
          </p:cNvSpPr>
          <p:nvPr/>
        </p:nvSpPr>
        <p:spPr bwMode="auto">
          <a:xfrm>
            <a:off x="468313" y="366713"/>
            <a:ext cx="8280400" cy="21669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US" altLang="es-ES_tradnl" sz="2800" b="1">
                <a:solidFill>
                  <a:srgbClr val="FFFF00"/>
                </a:solidFill>
              </a:rPr>
              <a:t>Modelo Celular de la Coagulación</a:t>
            </a:r>
            <a:endParaRPr lang="es-ES" altLang="es-ES_tradnl" sz="2800" b="1">
              <a:solidFill>
                <a:srgbClr val="FFFF00"/>
              </a:solidFill>
            </a:endParaRPr>
          </a:p>
          <a:p>
            <a:pPr algn="just"/>
            <a:endParaRPr lang="es-ES" altLang="es-ES_tradnl" sz="1800" b="1">
              <a:solidFill>
                <a:schemeClr val="bg1"/>
              </a:solidFill>
            </a:endParaRPr>
          </a:p>
          <a:p>
            <a:pPr algn="just"/>
            <a:r>
              <a:rPr lang="es-ES_tradnl" altLang="es-ES_tradnl" sz="1800" b="1">
                <a:solidFill>
                  <a:schemeClr val="bg1"/>
                </a:solidFill>
              </a:rPr>
              <a:t>E</a:t>
            </a:r>
            <a:r>
              <a:rPr lang="es-ES" altLang="es-ES_tradnl" sz="1800" b="1">
                <a:solidFill>
                  <a:schemeClr val="bg1"/>
                </a:solidFill>
              </a:rPr>
              <a:t>n </a:t>
            </a:r>
            <a:r>
              <a:rPr lang="es-ES_tradnl" altLang="es-ES_tradnl" sz="1800" b="1">
                <a:solidFill>
                  <a:schemeClr val="bg1"/>
                </a:solidFill>
              </a:rPr>
              <a:t>la</a:t>
            </a:r>
            <a:r>
              <a:rPr lang="es-ES" altLang="es-ES_tradnl" sz="1800" b="1">
                <a:solidFill>
                  <a:schemeClr val="bg1"/>
                </a:solidFill>
              </a:rPr>
              <a:t> </a:t>
            </a:r>
            <a:r>
              <a:rPr lang="es-ES_tradnl" altLang="es-ES_tradnl" sz="1800" b="1" u="sng">
                <a:solidFill>
                  <a:srgbClr val="00FF00"/>
                </a:solidFill>
              </a:rPr>
              <a:t>fase de propagación</a:t>
            </a:r>
            <a:r>
              <a:rPr lang="es-ES" altLang="es-ES_tradnl" sz="1800" b="1">
                <a:solidFill>
                  <a:schemeClr val="bg1"/>
                </a:solidFill>
              </a:rPr>
              <a:t>, </a:t>
            </a:r>
            <a:r>
              <a:rPr lang="es-ES_tradnl" altLang="es-ES_tradnl" sz="1800" b="1">
                <a:solidFill>
                  <a:schemeClr val="bg1"/>
                </a:solidFill>
              </a:rPr>
              <a:t>el </a:t>
            </a:r>
            <a:r>
              <a:rPr lang="es-ES" altLang="es-ES_tradnl" sz="1800" b="1">
                <a:solidFill>
                  <a:schemeClr val="bg1"/>
                </a:solidFill>
              </a:rPr>
              <a:t>factor IXa genera</a:t>
            </a:r>
            <a:r>
              <a:rPr lang="es-ES_tradnl" altLang="es-ES_tradnl" sz="1800" b="1">
                <a:solidFill>
                  <a:schemeClr val="bg1"/>
                </a:solidFill>
              </a:rPr>
              <a:t>do</a:t>
            </a:r>
            <a:r>
              <a:rPr lang="es-ES" altLang="es-ES_tradnl" sz="1800" b="1">
                <a:solidFill>
                  <a:schemeClr val="bg1"/>
                </a:solidFill>
              </a:rPr>
              <a:t> </a:t>
            </a:r>
            <a:r>
              <a:rPr lang="es-ES_tradnl" altLang="es-ES_tradnl" sz="1800" b="1">
                <a:solidFill>
                  <a:schemeClr val="bg1"/>
                </a:solidFill>
              </a:rPr>
              <a:t>por el complejo</a:t>
            </a:r>
            <a:r>
              <a:rPr lang="es-ES" altLang="es-ES_tradnl" sz="1800" b="1">
                <a:solidFill>
                  <a:schemeClr val="bg1"/>
                </a:solidFill>
              </a:rPr>
              <a:t> VIIa/TF </a:t>
            </a:r>
            <a:r>
              <a:rPr lang="es-ES_tradnl" altLang="es-ES_tradnl" sz="1800" b="1">
                <a:solidFill>
                  <a:schemeClr val="bg1"/>
                </a:solidFill>
              </a:rPr>
              <a:t>se une a las plaquetas </a:t>
            </a:r>
            <a:r>
              <a:rPr lang="es-ES" altLang="es-ES_tradnl" sz="1800" b="1">
                <a:solidFill>
                  <a:schemeClr val="bg1"/>
                </a:solidFill>
              </a:rPr>
              <a:t>activa</a:t>
            </a:r>
            <a:r>
              <a:rPr lang="es-ES_tradnl" altLang="es-ES_tradnl" sz="1800" b="1">
                <a:solidFill>
                  <a:schemeClr val="bg1"/>
                </a:solidFill>
              </a:rPr>
              <a:t>das y </a:t>
            </a:r>
            <a:r>
              <a:rPr lang="es-ES" altLang="es-ES_tradnl" sz="1800" b="1">
                <a:solidFill>
                  <a:schemeClr val="bg1"/>
                </a:solidFill>
              </a:rPr>
              <a:t>activa factor X. </a:t>
            </a:r>
            <a:r>
              <a:rPr lang="es-ES_tradnl" altLang="es-ES_tradnl" sz="1800" b="1">
                <a:solidFill>
                  <a:schemeClr val="bg1"/>
                </a:solidFill>
              </a:rPr>
              <a:t>Este </a:t>
            </a:r>
            <a:r>
              <a:rPr lang="es-ES" altLang="es-ES_tradnl" sz="1800" b="1">
                <a:solidFill>
                  <a:schemeClr val="bg1"/>
                </a:solidFill>
              </a:rPr>
              <a:t>factor IXa </a:t>
            </a:r>
            <a:r>
              <a:rPr lang="es-ES_tradnl" altLang="es-ES_tradnl" sz="1800" b="1">
                <a:solidFill>
                  <a:schemeClr val="bg1"/>
                </a:solidFill>
              </a:rPr>
              <a:t>es ayudado por el </a:t>
            </a:r>
            <a:r>
              <a:rPr lang="es-ES" altLang="es-ES_tradnl" sz="1800" b="1">
                <a:solidFill>
                  <a:schemeClr val="bg1"/>
                </a:solidFill>
              </a:rPr>
              <a:t>factor IXa generad</a:t>
            </a:r>
            <a:r>
              <a:rPr lang="es-ES_tradnl" altLang="es-ES_tradnl" sz="1800" b="1">
                <a:solidFill>
                  <a:schemeClr val="bg1"/>
                </a:solidFill>
              </a:rPr>
              <a:t>o</a:t>
            </a:r>
            <a:r>
              <a:rPr lang="es-ES" altLang="es-ES_tradnl" sz="1800" b="1">
                <a:solidFill>
                  <a:schemeClr val="bg1"/>
                </a:solidFill>
              </a:rPr>
              <a:t> </a:t>
            </a:r>
            <a:r>
              <a:rPr lang="es-ES_tradnl" altLang="es-ES_tradnl" sz="1800" b="1">
                <a:solidFill>
                  <a:schemeClr val="bg1"/>
                </a:solidFill>
              </a:rPr>
              <a:t>sobre la superficie plaquetaria</a:t>
            </a:r>
            <a:r>
              <a:rPr lang="es-ES" altLang="es-ES_tradnl" sz="1800" b="1">
                <a:solidFill>
                  <a:schemeClr val="bg1"/>
                </a:solidFill>
              </a:rPr>
              <a:t> </a:t>
            </a:r>
            <a:r>
              <a:rPr lang="es-ES_tradnl" altLang="es-ES_tradnl" sz="1800" b="1">
                <a:solidFill>
                  <a:schemeClr val="bg1"/>
                </a:solidFill>
              </a:rPr>
              <a:t>por el </a:t>
            </a:r>
            <a:r>
              <a:rPr lang="es-ES" altLang="es-ES_tradnl" sz="1800" b="1">
                <a:solidFill>
                  <a:schemeClr val="bg1"/>
                </a:solidFill>
              </a:rPr>
              <a:t>factor XIa. </a:t>
            </a:r>
            <a:r>
              <a:rPr lang="es-ES_tradnl" altLang="es-ES_tradnl" sz="1800" b="1">
                <a:solidFill>
                  <a:schemeClr val="bg1"/>
                </a:solidFill>
              </a:rPr>
              <a:t>El f</a:t>
            </a:r>
            <a:r>
              <a:rPr lang="es-ES" altLang="es-ES_tradnl" sz="1800" b="1">
                <a:solidFill>
                  <a:schemeClr val="bg1"/>
                </a:solidFill>
              </a:rPr>
              <a:t>actor Xa </a:t>
            </a:r>
            <a:r>
              <a:rPr lang="es-ES_tradnl" altLang="es-ES_tradnl" sz="1800" b="1">
                <a:solidFill>
                  <a:schemeClr val="bg1"/>
                </a:solidFill>
              </a:rPr>
              <a:t>luego se mueve hacia el </a:t>
            </a:r>
            <a:r>
              <a:rPr lang="es-ES" altLang="es-ES_tradnl" sz="1800" b="1">
                <a:solidFill>
                  <a:schemeClr val="bg1"/>
                </a:solidFill>
              </a:rPr>
              <a:t>factor Va</a:t>
            </a:r>
            <a:r>
              <a:rPr lang="es-ES_tradnl" altLang="es-ES_tradnl" sz="1800" b="1">
                <a:solidFill>
                  <a:schemeClr val="bg1"/>
                </a:solidFill>
              </a:rPr>
              <a:t> para formar el Complejo Protrombinasa</a:t>
            </a:r>
            <a:r>
              <a:rPr lang="es-ES" altLang="es-ES_tradnl" sz="1800" b="1">
                <a:solidFill>
                  <a:schemeClr val="bg1"/>
                </a:solidFill>
              </a:rPr>
              <a:t>, </a:t>
            </a:r>
            <a:r>
              <a:rPr lang="es-ES_tradnl" altLang="es-ES_tradnl" sz="1800" b="1">
                <a:solidFill>
                  <a:schemeClr val="bg1"/>
                </a:solidFill>
              </a:rPr>
              <a:t>que producirá grandes cantidades de trombina</a:t>
            </a:r>
            <a:r>
              <a:rPr lang="es-ES" altLang="es-ES_tradnl" sz="1800" b="1">
                <a:solidFill>
                  <a:schemeClr val="bg1"/>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uelo sin motor">
  <a:themeElements>
    <a:clrScheme name="Vuelo sin mot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uelo sin motor">
      <a:majorFont>
        <a:latin typeface="Arial"/>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s-ES_tradnl" sz="2400" b="0" i="0" u="none" strike="noStrike" cap="none" normalizeH="0" baseline="0">
            <a:ln>
              <a:noFill/>
            </a:ln>
            <a:solidFill>
              <a:schemeClr val="tx1"/>
            </a:solidFill>
            <a:effectLst/>
            <a:latin typeface="Times New Roman" charset="0"/>
            <a:ea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s-ES_tradnl" sz="2400" b="0" i="0" u="none" strike="noStrike" cap="none" normalizeH="0" baseline="0">
            <a:ln>
              <a:noFill/>
            </a:ln>
            <a:solidFill>
              <a:schemeClr val="tx1"/>
            </a:solidFill>
            <a:effectLst/>
            <a:latin typeface="Times New Roman" charset="0"/>
            <a:ea typeface="Times New Roman" charset="0"/>
            <a:cs typeface="Times New Roman" charset="0"/>
          </a:defRPr>
        </a:defPPr>
      </a:lstStyle>
    </a:lnDef>
  </a:objectDefaults>
  <a:extraClrSchemeLst>
    <a:extraClrScheme>
      <a:clrScheme name="Vuelo sin mot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uelo sin mot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uelo sin motor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uelo sin mot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uelo sin motor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Office\Templates\Diseños de presentaciones\Vuelo sin motor.pot</Template>
  <TotalTime>6313</TotalTime>
  <Words>3425</Words>
  <Application>Microsoft Macintosh PowerPoint</Application>
  <PresentationFormat>Presentación en pantalla (4:3)</PresentationFormat>
  <Paragraphs>852</Paragraphs>
  <Slides>101</Slides>
  <Notes>4</Notes>
  <HiddenSlides>17</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101</vt:i4>
      </vt:variant>
    </vt:vector>
  </HeadingPairs>
  <TitlesOfParts>
    <vt:vector size="111" baseType="lpstr">
      <vt:lpstr>Comic Sans MS</vt:lpstr>
      <vt:lpstr>Garamond</vt:lpstr>
      <vt:lpstr>Gill Sans</vt:lpstr>
      <vt:lpstr>Symbol</vt:lpstr>
      <vt:lpstr>Tahoma</vt:lpstr>
      <vt:lpstr>Times New Roman</vt:lpstr>
      <vt:lpstr>Wingdings</vt:lpstr>
      <vt:lpstr>Arial</vt:lpstr>
      <vt:lpstr>Vuelo sin motor</vt:lpstr>
      <vt:lpstr>Imagen de mapa de bits</vt:lpstr>
      <vt:lpstr>Presentación de PowerPoint</vt:lpstr>
      <vt:lpstr>Presentación de PowerPoint</vt:lpstr>
      <vt:lpstr>Presentación de PowerPoint</vt:lpstr>
      <vt:lpstr>HEMOSTASIA</vt:lpstr>
      <vt:lpstr>Mecanismos de la hemostasia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Componentes del Sistema de Coagulación</vt:lpstr>
      <vt:lpstr>Vida media de las  proteínas  K-dependientes</vt:lpstr>
      <vt:lpstr>Presentación de PowerPoint</vt:lpstr>
      <vt:lpstr>Presentación de PowerPoint</vt:lpstr>
      <vt:lpstr>Presentación de PowerPoint</vt:lpstr>
      <vt:lpstr>Presentación de PowerPoint</vt:lpstr>
      <vt:lpstr>Presentación de PowerPoint</vt:lpstr>
      <vt:lpstr>Presentación de PowerPoint</vt:lpstr>
      <vt:lpstr>ESQUEMA GENERAL DE LA COAGULACIÓN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153</cp:revision>
  <cp:lastPrinted>1601-01-01T00:00:00Z</cp:lastPrinted>
  <dcterms:created xsi:type="dcterms:W3CDTF">2018-05-04T22:44:05Z</dcterms:created>
  <dcterms:modified xsi:type="dcterms:W3CDTF">2018-11-16T22:27:24Z</dcterms:modified>
</cp:coreProperties>
</file>