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12">
  <p:sldMasterIdLst>
    <p:sldMasterId id="2147483684" r:id="rId1"/>
  </p:sldMasterIdLst>
  <p:notesMasterIdLst>
    <p:notesMasterId r:id="rId111"/>
  </p:notesMasterIdLst>
  <p:sldIdLst>
    <p:sldId id="256" r:id="rId2"/>
    <p:sldId id="266" r:id="rId3"/>
    <p:sldId id="374" r:id="rId4"/>
    <p:sldId id="665" r:id="rId5"/>
    <p:sldId id="315" r:id="rId6"/>
    <p:sldId id="267" r:id="rId7"/>
    <p:sldId id="271" r:id="rId8"/>
    <p:sldId id="268" r:id="rId9"/>
    <p:sldId id="272" r:id="rId10"/>
    <p:sldId id="276" r:id="rId11"/>
    <p:sldId id="273" r:id="rId12"/>
    <p:sldId id="274" r:id="rId13"/>
    <p:sldId id="700" r:id="rId14"/>
    <p:sldId id="423" r:id="rId15"/>
    <p:sldId id="661" r:id="rId16"/>
    <p:sldId id="424" r:id="rId17"/>
    <p:sldId id="681" r:id="rId18"/>
    <p:sldId id="425" r:id="rId19"/>
    <p:sldId id="682" r:id="rId20"/>
    <p:sldId id="662" r:id="rId21"/>
    <p:sldId id="666" r:id="rId22"/>
    <p:sldId id="667" r:id="rId23"/>
    <p:sldId id="674" r:id="rId24"/>
    <p:sldId id="702" r:id="rId25"/>
    <p:sldId id="275" r:id="rId26"/>
    <p:sldId id="421" r:id="rId27"/>
    <p:sldId id="703" r:id="rId28"/>
    <p:sldId id="622" r:id="rId29"/>
    <p:sldId id="623" r:id="rId30"/>
    <p:sldId id="693" r:id="rId31"/>
    <p:sldId id="624" r:id="rId32"/>
    <p:sldId id="625" r:id="rId33"/>
    <p:sldId id="688" r:id="rId34"/>
    <p:sldId id="626" r:id="rId35"/>
    <p:sldId id="629" r:id="rId36"/>
    <p:sldId id="486" r:id="rId37"/>
    <p:sldId id="426" r:id="rId38"/>
    <p:sldId id="701" r:id="rId39"/>
    <p:sldId id="427" r:id="rId40"/>
    <p:sldId id="690" r:id="rId41"/>
    <p:sldId id="663" r:id="rId42"/>
    <p:sldId id="660" r:id="rId43"/>
    <p:sldId id="655" r:id="rId44"/>
    <p:sldId id="656" r:id="rId45"/>
    <p:sldId id="657" r:id="rId46"/>
    <p:sldId id="692" r:id="rId47"/>
    <p:sldId id="704" r:id="rId48"/>
    <p:sldId id="671" r:id="rId49"/>
    <p:sldId id="669" r:id="rId50"/>
    <p:sldId id="609" r:id="rId51"/>
    <p:sldId id="611" r:id="rId52"/>
    <p:sldId id="610" r:id="rId53"/>
    <p:sldId id="612" r:id="rId54"/>
    <p:sldId id="613" r:id="rId55"/>
    <p:sldId id="614" r:id="rId56"/>
    <p:sldId id="429" r:id="rId57"/>
    <p:sldId id="675" r:id="rId58"/>
    <p:sldId id="694" r:id="rId59"/>
    <p:sldId id="630" r:id="rId60"/>
    <p:sldId id="631" r:id="rId61"/>
    <p:sldId id="633" r:id="rId62"/>
    <p:sldId id="632" r:id="rId63"/>
    <p:sldId id="635" r:id="rId64"/>
    <p:sldId id="636" r:id="rId65"/>
    <p:sldId id="637" r:id="rId66"/>
    <p:sldId id="639" r:id="rId67"/>
    <p:sldId id="640" r:id="rId68"/>
    <p:sldId id="641" r:id="rId69"/>
    <p:sldId id="642" r:id="rId70"/>
    <p:sldId id="643" r:id="rId71"/>
    <p:sldId id="644" r:id="rId72"/>
    <p:sldId id="645" r:id="rId73"/>
    <p:sldId id="646" r:id="rId74"/>
    <p:sldId id="647" r:id="rId75"/>
    <p:sldId id="648" r:id="rId76"/>
    <p:sldId id="650" r:id="rId77"/>
    <p:sldId id="651" r:id="rId78"/>
    <p:sldId id="683" r:id="rId79"/>
    <p:sldId id="684" r:id="rId80"/>
    <p:sldId id="696" r:id="rId81"/>
    <p:sldId id="695" r:id="rId82"/>
    <p:sldId id="685" r:id="rId83"/>
    <p:sldId id="697" r:id="rId84"/>
    <p:sldId id="686" r:id="rId85"/>
    <p:sldId id="698" r:id="rId86"/>
    <p:sldId id="687" r:id="rId87"/>
    <p:sldId id="431" r:id="rId88"/>
    <p:sldId id="618" r:id="rId89"/>
    <p:sldId id="619" r:id="rId90"/>
    <p:sldId id="439" r:id="rId91"/>
    <p:sldId id="440" r:id="rId92"/>
    <p:sldId id="441" r:id="rId93"/>
    <p:sldId id="487" r:id="rId94"/>
    <p:sldId id="442" r:id="rId95"/>
    <p:sldId id="443" r:id="rId96"/>
    <p:sldId id="445" r:id="rId97"/>
    <p:sldId id="446" r:id="rId98"/>
    <p:sldId id="606" r:id="rId99"/>
    <p:sldId id="447" r:id="rId100"/>
    <p:sldId id="480" r:id="rId101"/>
    <p:sldId id="699" r:id="rId102"/>
    <p:sldId id="448" r:id="rId103"/>
    <p:sldId id="452" r:id="rId104"/>
    <p:sldId id="453" r:id="rId105"/>
    <p:sldId id="607" r:id="rId106"/>
    <p:sldId id="469" r:id="rId107"/>
    <p:sldId id="468" r:id="rId108"/>
    <p:sldId id="608" r:id="rId109"/>
    <p:sldId id="527" r:id="rId110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velyn biasone" initials="eb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FF0066"/>
    <a:srgbClr val="FF9933"/>
    <a:srgbClr val="FFFF00"/>
    <a:srgbClr val="00FFFF"/>
    <a:srgbClr val="FF3399"/>
    <a:srgbClr val="FF3300"/>
    <a:srgbClr val="FFCCFF"/>
    <a:srgbClr val="FF6600"/>
    <a:srgbClr val="66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44" autoAdjust="0"/>
    <p:restoredTop sz="94660"/>
  </p:normalViewPr>
  <p:slideViewPr>
    <p:cSldViewPr>
      <p:cViewPr varScale="1">
        <p:scale>
          <a:sx n="110" d="100"/>
          <a:sy n="110" d="100"/>
        </p:scale>
        <p:origin x="1812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1588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commentAuthors" Target="commentAuthor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presProps" Target="presProp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20BE0E-26BF-4545-9184-4E5A4B75DE64}" type="datetimeFigureOut">
              <a:rPr lang="es-ES" smtClean="0"/>
              <a:pPr/>
              <a:t>28/09/2023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C020E1-0728-4028-B67E-302713C6B1EE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766130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020E1-0728-4028-B67E-302713C6B1EE}" type="slidenum">
              <a:rPr lang="es-ES" smtClean="0"/>
              <a:pPr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007007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C020E1-0728-4028-B67E-302713C6B1EE}" type="slidenum">
              <a:rPr lang="es-ES" smtClean="0"/>
              <a:pPr/>
              <a:t>97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824640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Forma libre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7 Forma libre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8 Título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17" name="16 Subtítulo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s-ES" smtClean="0"/>
              <a:t>Haga clic para modificar el estilo de subtítulo del patrón</a:t>
            </a:r>
            <a:endParaRPr kumimoji="0" lang="en-US"/>
          </a:p>
        </p:txBody>
      </p:sp>
      <p:sp>
        <p:nvSpPr>
          <p:cNvPr id="30" name="29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431D6-DA7C-4AB2-AB20-3751614AF50F}" type="datetimeFigureOut">
              <a:rPr lang="es-ES" smtClean="0"/>
              <a:pPr/>
              <a:t>28/09/2023</a:t>
            </a:fld>
            <a:endParaRPr lang="es-ES"/>
          </a:p>
        </p:txBody>
      </p:sp>
      <p:sp>
        <p:nvSpPr>
          <p:cNvPr id="19" name="18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27" name="2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26418-1CC1-4B4C-BF63-B87DF083BE89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431D6-DA7C-4AB2-AB20-3751614AF50F}" type="datetimeFigureOut">
              <a:rPr lang="es-ES" smtClean="0"/>
              <a:pPr/>
              <a:t>28/09/2023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26418-1CC1-4B4C-BF63-B87DF083BE89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431D6-DA7C-4AB2-AB20-3751614AF50F}" type="datetimeFigureOut">
              <a:rPr lang="es-ES" smtClean="0"/>
              <a:pPr/>
              <a:t>28/09/2023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26418-1CC1-4B4C-BF63-B87DF083BE89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ítulo, imágenes prediseñada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imágenes prediseñadas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195B5DF6-7B5A-49A7-8F26-F109B30C3A82}" type="slidenum">
              <a:rPr lang="es-ES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431D6-DA7C-4AB2-AB20-3751614AF50F}" type="datetimeFigureOut">
              <a:rPr lang="es-ES" smtClean="0"/>
              <a:pPr/>
              <a:t>28/09/2023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26418-1CC1-4B4C-BF63-B87DF083BE89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Forma libre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8 Forma libre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431D6-DA7C-4AB2-AB20-3751614AF50F}" type="datetimeFigureOut">
              <a:rPr lang="es-ES" smtClean="0"/>
              <a:pPr/>
              <a:t>28/09/2023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26418-1CC1-4B4C-BF63-B87DF083BE89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431D6-DA7C-4AB2-AB20-3751614AF50F}" type="datetimeFigureOut">
              <a:rPr lang="es-ES" smtClean="0"/>
              <a:pPr/>
              <a:t>28/09/2023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26418-1CC1-4B4C-BF63-B87DF083BE89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431D6-DA7C-4AB2-AB20-3751614AF50F}" type="datetimeFigureOut">
              <a:rPr lang="es-ES" smtClean="0"/>
              <a:pPr/>
              <a:t>28/09/2023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26418-1CC1-4B4C-BF63-B87DF083BE89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431D6-DA7C-4AB2-AB20-3751614AF50F}" type="datetimeFigureOut">
              <a:rPr lang="es-ES" smtClean="0"/>
              <a:pPr/>
              <a:t>28/09/2023</a:t>
            </a:fld>
            <a:endParaRPr lang="es-ES"/>
          </a:p>
        </p:txBody>
      </p:sp>
      <p:sp>
        <p:nvSpPr>
          <p:cNvPr id="8" name="7 Marcador de número de diapositiva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9026418-1CC1-4B4C-BF63-B87DF083BE89}" type="slidenum">
              <a:rPr lang="es-ES" smtClean="0"/>
              <a:pPr/>
              <a:t>‹Nº›</a:t>
            </a:fld>
            <a:endParaRPr lang="es-ES"/>
          </a:p>
        </p:txBody>
      </p:sp>
      <p:sp>
        <p:nvSpPr>
          <p:cNvPr id="9" name="8 Marcador de pie de página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E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431D6-DA7C-4AB2-AB20-3751614AF50F}" type="datetimeFigureOut">
              <a:rPr lang="es-ES" smtClean="0"/>
              <a:pPr/>
              <a:t>28/09/2023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26418-1CC1-4B4C-BF63-B87DF083BE89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texto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s-ES" smtClean="0"/>
              <a:t>Haga clic para modificar el estilo de texto del patrón</a:t>
            </a:r>
          </a:p>
          <a:p>
            <a:pPr lvl="1" eaLnBrk="1" latinLnBrk="0" hangingPunct="1"/>
            <a:r>
              <a:rPr lang="es-ES" smtClean="0"/>
              <a:t>Segundo nivel</a:t>
            </a:r>
          </a:p>
          <a:p>
            <a:pPr lvl="2" eaLnBrk="1" latinLnBrk="0" hangingPunct="1"/>
            <a:r>
              <a:rPr lang="es-ES" smtClean="0"/>
              <a:t>Tercer nivel</a:t>
            </a:r>
          </a:p>
          <a:p>
            <a:pPr lvl="3" eaLnBrk="1" latinLnBrk="0" hangingPunct="1"/>
            <a:r>
              <a:rPr lang="es-ES" smtClean="0"/>
              <a:t>Cuarto nivel</a:t>
            </a:r>
          </a:p>
          <a:p>
            <a:pPr lvl="4" eaLnBrk="1" latinLnBrk="0" hangingPunct="1"/>
            <a:r>
              <a:rPr lang="es-ES" smtClean="0"/>
              <a:t>Quinto nivel</a:t>
            </a:r>
            <a:endParaRPr kumimoji="0" lang="en-U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C431D6-DA7C-4AB2-AB20-3751614AF50F}" type="datetimeFigureOut">
              <a:rPr lang="es-ES" smtClean="0"/>
              <a:pPr/>
              <a:t>28/09/2023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49026418-1CC1-4B4C-BF63-B87DF083BE89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s-ES" smtClean="0"/>
              <a:t>Haga clic en el icono para agregar una imagen</a:t>
            </a:r>
            <a:endParaRPr kumimoji="0" lang="en-US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FFC431D6-DA7C-4AB2-AB20-3751614AF50F}" type="datetimeFigureOut">
              <a:rPr lang="es-ES" smtClean="0"/>
              <a:pPr/>
              <a:t>28/09/2023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026418-1CC1-4B4C-BF63-B87DF083BE89}" type="slidenum">
              <a:rPr lang="es-ES" smtClean="0"/>
              <a:pPr/>
              <a:t>‹Nº›</a:t>
            </a:fld>
            <a:endParaRPr lang="es-E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11 Forma libre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15 Forma libre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8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s-ES" smtClean="0"/>
              <a:t>Haga clic para modificar el estilo de título del patrón</a:t>
            </a:r>
            <a:endParaRPr kumimoji="0" lang="en-US"/>
          </a:p>
        </p:txBody>
      </p:sp>
      <p:sp>
        <p:nvSpPr>
          <p:cNvPr id="30" name="29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s-ES" smtClean="0"/>
              <a:t>Haga clic para modificar el estilo de texto del patrón</a:t>
            </a:r>
          </a:p>
          <a:p>
            <a:pPr lvl="1" eaLnBrk="1" latinLnBrk="0" hangingPunct="1"/>
            <a:r>
              <a:rPr kumimoji="0" lang="es-ES" smtClean="0"/>
              <a:t>Segundo nivel</a:t>
            </a:r>
          </a:p>
          <a:p>
            <a:pPr lvl="2" eaLnBrk="1" latinLnBrk="0" hangingPunct="1"/>
            <a:r>
              <a:rPr kumimoji="0" lang="es-ES" smtClean="0"/>
              <a:t>Tercer nivel</a:t>
            </a:r>
          </a:p>
          <a:p>
            <a:pPr lvl="3" eaLnBrk="1" latinLnBrk="0" hangingPunct="1"/>
            <a:r>
              <a:rPr kumimoji="0" lang="es-ES" smtClean="0"/>
              <a:t>Cuarto nivel</a:t>
            </a:r>
          </a:p>
          <a:p>
            <a:pPr lvl="4" eaLnBrk="1" latinLnBrk="0" hangingPunct="1"/>
            <a:r>
              <a:rPr kumimoji="0" lang="es-ES" smtClean="0"/>
              <a:t>Quinto nivel</a:t>
            </a:r>
            <a:endParaRPr kumimoji="0" lang="en-US"/>
          </a:p>
        </p:txBody>
      </p:sp>
      <p:sp>
        <p:nvSpPr>
          <p:cNvPr id="10" name="9 Marcador de fecha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FFC431D6-DA7C-4AB2-AB20-3751614AF50F}" type="datetimeFigureOut">
              <a:rPr lang="es-ES" smtClean="0"/>
              <a:pPr/>
              <a:t>28/09/2023</a:t>
            </a:fld>
            <a:endParaRPr lang="es-ES"/>
          </a:p>
        </p:txBody>
      </p:sp>
      <p:sp>
        <p:nvSpPr>
          <p:cNvPr id="22" name="21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18" name="17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49026418-1CC1-4B4C-BF63-B87DF083BE89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5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eg"/><Relationship Id="rId4" Type="http://schemas.openxmlformats.org/officeDocument/2006/relationships/image" Target="../media/image124.jpeg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pubmed.ncbi.nlm.nih.gov/?term=Ekbom+A&amp;cauthor_id=10718782" TargetMode="External"/><Relationship Id="rId3" Type="http://schemas.openxmlformats.org/officeDocument/2006/relationships/hyperlink" Target="https://pubmed.ncbi.nlm.nih.gov/?term=S%C3%B8rensen+HT&amp;cauthor_id=10718782" TargetMode="External"/><Relationship Id="rId7" Type="http://schemas.openxmlformats.org/officeDocument/2006/relationships/hyperlink" Target="https://pubmed.ncbi.nlm.nih.gov/?term=Tage-Jensen+U&amp;cauthor_id=10718782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pubmed.ncbi.nlm.nih.gov/?term=Christensen+K&amp;cauthor_id=10718782" TargetMode="External"/><Relationship Id="rId5" Type="http://schemas.openxmlformats.org/officeDocument/2006/relationships/hyperlink" Target="https://pubmed.ncbi.nlm.nih.gov/?term=Nielsen+GL&amp;cauthor_id=10718782" TargetMode="External"/><Relationship Id="rId4" Type="http://schemas.openxmlformats.org/officeDocument/2006/relationships/hyperlink" Target="https://pubmed.ncbi.nlm.nih.gov/10718782/#affiliation-1" TargetMode="External"/><Relationship Id="rId9" Type="http://schemas.openxmlformats.org/officeDocument/2006/relationships/hyperlink" Target="https://pubmed.ncbi.nlm.nih.gov/?term=Baron+J&amp;cauthor_id=10718782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eg"/><Relationship Id="rId4" Type="http://schemas.openxmlformats.org/officeDocument/2006/relationships/image" Target="../media/image2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7" Type="http://schemas.openxmlformats.org/officeDocument/2006/relationships/image" Target="../media/image1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10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eg"/><Relationship Id="rId4" Type="http://schemas.openxmlformats.org/officeDocument/2006/relationships/image" Target="../media/image60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qb.es/digestivo/patologia/mallory.htm" TargetMode="External"/><Relationship Id="rId2" Type="http://schemas.openxmlformats.org/officeDocument/2006/relationships/hyperlink" Target="http://www.hospitalameijeiras.sld.cu/hha/mpm/documentos/...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eg"/><Relationship Id="rId5" Type="http://schemas.openxmlformats.org/officeDocument/2006/relationships/hyperlink" Target="http://www.cpicmha.sld.cu/bvs/monograf%EDas/Medicinainterna" TargetMode="External"/><Relationship Id="rId4" Type="http://schemas.openxmlformats.org/officeDocument/2006/relationships/hyperlink" Target="http://www.hon.ch/" TargetMode="Externa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3.png"/><Relationship Id="rId4" Type="http://schemas.openxmlformats.org/officeDocument/2006/relationships/image" Target="../media/image1.jpeg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5.jpeg"/><Relationship Id="rId7" Type="http://schemas.openxmlformats.org/officeDocument/2006/relationships/image" Target="../media/image1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.jpeg"/><Relationship Id="rId4" Type="http://schemas.openxmlformats.org/officeDocument/2006/relationships/image" Target="../media/image102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jpeg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image" Target="../media/image108.jpeg"/><Relationship Id="rId7" Type="http://schemas.openxmlformats.org/officeDocument/2006/relationships/image" Target="../media/image111.png"/><Relationship Id="rId2" Type="http://schemas.openxmlformats.org/officeDocument/2006/relationships/hyperlink" Target="http://m.elsevier.es/es-revista-clinica-e-investigacion-ginecologia-obstetricia-7-articulo-pancreatitis-aguda-el-embarazo-S0210573X08730363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5" Type="http://schemas.openxmlformats.org/officeDocument/2006/relationships/image" Target="../media/image1.jpeg"/><Relationship Id="rId4" Type="http://schemas.openxmlformats.org/officeDocument/2006/relationships/image" Target="../media/image10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285720" y="1428736"/>
            <a:ext cx="8715436" cy="1828800"/>
          </a:xfrm>
        </p:spPr>
        <p:txBody>
          <a:bodyPr>
            <a:normAutofit/>
          </a:bodyPr>
          <a:lstStyle/>
          <a:p>
            <a:pPr algn="ctr"/>
            <a:r>
              <a:rPr lang="es-ES" dirty="0" smtClean="0">
                <a:solidFill>
                  <a:srgbClr val="FFFF00"/>
                </a:solidFill>
              </a:rPr>
              <a:t>Patología gastrointestinal durante la gestación.</a:t>
            </a:r>
            <a:endParaRPr lang="es-ES" dirty="0">
              <a:solidFill>
                <a:srgbClr val="FFFF00"/>
              </a:solidFill>
            </a:endParaRPr>
          </a:p>
        </p:txBody>
      </p:sp>
      <p:sp>
        <p:nvSpPr>
          <p:cNvPr id="4" name="3 Subtítulo"/>
          <p:cNvSpPr>
            <a:spLocks noGrp="1"/>
          </p:cNvSpPr>
          <p:nvPr>
            <p:ph type="subTitle" idx="1"/>
          </p:nvPr>
        </p:nvSpPr>
        <p:spPr>
          <a:xfrm>
            <a:off x="397753" y="4459120"/>
            <a:ext cx="7854696" cy="1752600"/>
          </a:xfrm>
        </p:spPr>
        <p:txBody>
          <a:bodyPr/>
          <a:lstStyle/>
          <a:p>
            <a:r>
              <a:rPr lang="es-ES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Prof. </a:t>
            </a:r>
            <a:r>
              <a:rPr lang="es-ES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Adj.</a:t>
            </a:r>
            <a:r>
              <a:rPr lang="es-ES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Dr. Oscar Alfredo </a:t>
            </a:r>
            <a:r>
              <a:rPr lang="es-ES" i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Bedini</a:t>
            </a:r>
            <a:r>
              <a:rPr lang="es-ES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s-ES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s-ES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2023.</a:t>
            </a:r>
          </a:p>
          <a:p>
            <a:r>
              <a:rPr lang="es-ES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FCM - UNR</a:t>
            </a:r>
          </a:p>
          <a:p>
            <a:endParaRPr lang="es-ES" dirty="0" smtClean="0"/>
          </a:p>
          <a:p>
            <a:endParaRPr lang="es-ES" dirty="0"/>
          </a:p>
        </p:txBody>
      </p:sp>
      <p:pic>
        <p:nvPicPr>
          <p:cNvPr id="5" name="Picture 37" descr="escudo familia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86807" y="0"/>
            <a:ext cx="657225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uadroTexto 2"/>
          <p:cNvSpPr txBox="1"/>
          <p:nvPr/>
        </p:nvSpPr>
        <p:spPr>
          <a:xfrm>
            <a:off x="395536" y="5452500"/>
            <a:ext cx="30684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smtClean="0"/>
              <a:t>bedinioa@gmail.com</a:t>
            </a:r>
          </a:p>
          <a:p>
            <a:endParaRPr lang="es-ES" sz="2400" dirty="0"/>
          </a:p>
        </p:txBody>
      </p:sp>
      <p:sp>
        <p:nvSpPr>
          <p:cNvPr id="7" name="CuadroTexto 6"/>
          <p:cNvSpPr txBox="1"/>
          <p:nvPr/>
        </p:nvSpPr>
        <p:spPr>
          <a:xfrm>
            <a:off x="395536" y="5948799"/>
            <a:ext cx="47402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200" dirty="0" smtClean="0"/>
              <a:t>www.droscarabedini.com</a:t>
            </a:r>
            <a:endParaRPr lang="es-ES" sz="32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683568" y="1052736"/>
            <a:ext cx="7992888" cy="319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S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Complicaciones </a:t>
            </a:r>
            <a:r>
              <a:rPr lang="es-ES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más </a:t>
            </a:r>
            <a:r>
              <a:rPr lang="es-ES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importantes </a:t>
            </a:r>
            <a:r>
              <a:rPr lang="es-ES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son :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s-ES" dirty="0" smtClean="0"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buClr>
                <a:srgbClr val="00FFFF"/>
              </a:buClr>
              <a:buFont typeface="Wingdings" pitchFamily="2" charset="2"/>
              <a:buChar char="q"/>
            </a:pPr>
            <a:r>
              <a:rPr lang="es-ES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s-ES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Síndrome </a:t>
            </a:r>
            <a:r>
              <a:rPr lang="es-ES" dirty="0">
                <a:solidFill>
                  <a:schemeClr val="accent6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es-ES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Mallory-Weiss</a:t>
            </a:r>
            <a:r>
              <a:rPr lang="es-ES" dirty="0">
                <a:solidFill>
                  <a:schemeClr val="accent6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s-ES" dirty="0" smtClean="0">
              <a:solidFill>
                <a:schemeClr val="accent6">
                  <a:lumMod val="60000"/>
                  <a:lumOff val="40000"/>
                </a:schemeClr>
              </a:solidFill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buClr>
                <a:srgbClr val="00FFFF"/>
              </a:buClr>
              <a:buFont typeface="Wingdings" pitchFamily="2" charset="2"/>
              <a:buChar char="q"/>
            </a:pPr>
            <a:r>
              <a:rPr lang="es-ES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Síndrome </a:t>
            </a:r>
            <a:r>
              <a:rPr lang="es-ES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es-ES" dirty="0" err="1">
                <a:solidFill>
                  <a:srgbClr val="FFFF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Mendelson</a:t>
            </a:r>
            <a:r>
              <a:rPr lang="es-ES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dirty="0">
                <a:solidFill>
                  <a:schemeClr val="accent6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(neumonía por aspiración</a:t>
            </a:r>
            <a:r>
              <a:rPr lang="es-ES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15000"/>
              </a:lnSpc>
              <a:spcAft>
                <a:spcPts val="1000"/>
              </a:spcAft>
              <a:buClr>
                <a:srgbClr val="00FFFF"/>
              </a:buClr>
              <a:buFont typeface="Wingdings" pitchFamily="2" charset="2"/>
              <a:buChar char="q"/>
            </a:pPr>
            <a:r>
              <a:rPr lang="es-ES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Síndrome </a:t>
            </a:r>
            <a:r>
              <a:rPr lang="es-ES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es-ES" dirty="0" err="1">
                <a:solidFill>
                  <a:srgbClr val="FFFF00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Boherhave</a:t>
            </a:r>
            <a:r>
              <a:rPr lang="es-ES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dirty="0">
                <a:solidFill>
                  <a:schemeClr val="accent6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(rotura esofágica</a:t>
            </a:r>
            <a:r>
              <a:rPr lang="es-ES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15000"/>
              </a:lnSpc>
              <a:spcAft>
                <a:spcPts val="1000"/>
              </a:spcAft>
              <a:buClr>
                <a:srgbClr val="00FFFF"/>
              </a:buClr>
              <a:buFont typeface="Wingdings" pitchFamily="2" charset="2"/>
              <a:buChar char="q"/>
            </a:pPr>
            <a:r>
              <a:rPr lang="es-ES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s-ES" sz="900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Hemorragia retiniana.</a:t>
            </a:r>
          </a:p>
          <a:p>
            <a:pPr>
              <a:lnSpc>
                <a:spcPct val="115000"/>
              </a:lnSpc>
              <a:spcAft>
                <a:spcPts val="1000"/>
              </a:spcAft>
              <a:buClr>
                <a:srgbClr val="00FFFF"/>
              </a:buClr>
              <a:buFont typeface="Wingdings" pitchFamily="2" charset="2"/>
              <a:buChar char="q"/>
            </a:pPr>
            <a:r>
              <a:rPr lang="es-ES" sz="20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s-ES" sz="9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Encefalopatía de </a:t>
            </a:r>
            <a:r>
              <a:rPr lang="es-ES" sz="900" dirty="0" smtClean="0">
                <a:solidFill>
                  <a:srgbClr val="FFFF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Wernicke-</a:t>
            </a:r>
            <a:r>
              <a:rPr lang="es-ES" sz="900" dirty="0" err="1" smtClean="0">
                <a:solidFill>
                  <a:srgbClr val="FFFF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Korsakoff</a:t>
            </a:r>
            <a:endParaRPr lang="en-US" sz="9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37" descr="escudo familia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86775" y="0"/>
            <a:ext cx="657225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104" y="692696"/>
            <a:ext cx="1973188" cy="162310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3888" y="3273201"/>
            <a:ext cx="1856606" cy="195466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2120" y="3273202"/>
            <a:ext cx="1844663" cy="1954666"/>
          </a:xfrm>
          <a:prstGeom prst="rect">
            <a:avLst/>
          </a:prstGeom>
        </p:spPr>
      </p:pic>
      <p:sp>
        <p:nvSpPr>
          <p:cNvPr id="7" name="CuadroTexto 6"/>
          <p:cNvSpPr txBox="1"/>
          <p:nvPr/>
        </p:nvSpPr>
        <p:spPr>
          <a:xfrm>
            <a:off x="6715130" y="3356992"/>
            <a:ext cx="23213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 smtClean="0"/>
              <a:t>Perforación </a:t>
            </a:r>
          </a:p>
          <a:p>
            <a:r>
              <a:rPr lang="es-MX" sz="1600" dirty="0" smtClean="0"/>
              <a:t>Esofágica longitudinal</a:t>
            </a:r>
            <a:endParaRPr lang="es-AR" sz="1600" dirty="0"/>
          </a:p>
        </p:txBody>
      </p:sp>
      <p:sp>
        <p:nvSpPr>
          <p:cNvPr id="8" name="CuadroTexto 7"/>
          <p:cNvSpPr txBox="1"/>
          <p:nvPr/>
        </p:nvSpPr>
        <p:spPr>
          <a:xfrm>
            <a:off x="6423377" y="4425908"/>
            <a:ext cx="1877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err="1" smtClean="0"/>
              <a:t>Lúz</a:t>
            </a:r>
            <a:r>
              <a:rPr lang="es-MX" dirty="0" smtClean="0"/>
              <a:t> del esófago.</a:t>
            </a:r>
            <a:endParaRPr lang="es-A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temas para el 19 de junio\pancreatitis 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52108" y="931332"/>
            <a:ext cx="1648284" cy="1021644"/>
          </a:xfrm>
          <a:prstGeom prst="rect">
            <a:avLst/>
          </a:prstGeom>
          <a:noFill/>
        </p:spPr>
      </p:pic>
      <p:sp>
        <p:nvSpPr>
          <p:cNvPr id="5" name="4 Rectángulo"/>
          <p:cNvSpPr/>
          <p:nvPr/>
        </p:nvSpPr>
        <p:spPr>
          <a:xfrm>
            <a:off x="240935" y="1938323"/>
            <a:ext cx="8429684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u="sng" dirty="0" smtClean="0">
                <a:solidFill>
                  <a:srgbClr val="FFFF00"/>
                </a:solidFill>
              </a:rPr>
              <a:t>Diagnóstico diferencial:</a:t>
            </a:r>
          </a:p>
          <a:p>
            <a:r>
              <a:rPr lang="es-E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colecistitis aguda , apendicitis aguda</a:t>
            </a:r>
          </a:p>
          <a:p>
            <a:r>
              <a:rPr lang="es-E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infarto mesentérico, infarto de miocardio , embarazo ectópico complicado</a:t>
            </a:r>
          </a:p>
          <a:p>
            <a:r>
              <a:rPr lang="es-ES" dirty="0" err="1" smtClean="0"/>
              <a:t>hiperemesis</a:t>
            </a:r>
            <a:r>
              <a:rPr lang="es-ES" dirty="0" smtClean="0"/>
              <a:t> gravídica, hígado graso agudo</a:t>
            </a:r>
          </a:p>
          <a:p>
            <a:endParaRPr lang="es-ES" dirty="0" smtClean="0"/>
          </a:p>
          <a:p>
            <a:r>
              <a:rPr lang="es-ES" dirty="0" smtClean="0">
                <a:solidFill>
                  <a:srgbClr val="FFFF00"/>
                </a:solidFill>
              </a:rPr>
              <a:t> </a:t>
            </a:r>
            <a:endParaRPr lang="es-ES" dirty="0">
              <a:solidFill>
                <a:srgbClr val="00FFFF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203250" y="415960"/>
            <a:ext cx="628654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 smtClean="0">
                <a:solidFill>
                  <a:srgbClr val="FFFF00"/>
                </a:solidFill>
              </a:rPr>
              <a:t>Clínica : </a:t>
            </a:r>
          </a:p>
          <a:p>
            <a:r>
              <a:rPr lang="es-E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dolor epigástrico, </a:t>
            </a:r>
            <a:r>
              <a:rPr lang="es-ES" dirty="0" smtClean="0"/>
              <a:t>de leve a </a:t>
            </a:r>
            <a:r>
              <a:rPr lang="es-ES" dirty="0" err="1" smtClean="0"/>
              <a:t>incapacitante</a:t>
            </a:r>
            <a:endParaRPr lang="es-ES" dirty="0" smtClean="0"/>
          </a:p>
          <a:p>
            <a:r>
              <a:rPr lang="es-E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náuseas y vómitos</a:t>
            </a:r>
          </a:p>
          <a:p>
            <a:pPr lvl="0"/>
            <a:r>
              <a:rPr lang="es-E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distensión abdominal, febrícula, taquicardia, hipotensión </a:t>
            </a:r>
          </a:p>
          <a:p>
            <a:pPr lvl="0"/>
            <a:r>
              <a:rPr lang="es-ES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un 10% de los pacientes presenta signos pulmonares asociados.</a:t>
            </a:r>
            <a:endParaRPr lang="es-ES" dirty="0" smtClean="0">
              <a:latin typeface="Arial" pitchFamily="34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240935" y="3273945"/>
            <a:ext cx="85011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 smtClean="0">
                <a:solidFill>
                  <a:srgbClr val="FFFF00"/>
                </a:solidFill>
              </a:rPr>
              <a:t>Diagnóstico :</a:t>
            </a:r>
            <a:endParaRPr lang="es-ES" dirty="0">
              <a:solidFill>
                <a:srgbClr val="00FFFF"/>
              </a:solidFill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285855" y="3784982"/>
            <a:ext cx="864396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s-ES" dirty="0" smtClean="0"/>
              <a:t>El diagnóstico de certeza se produce con la </a:t>
            </a:r>
            <a:r>
              <a:rPr lang="es-ES" dirty="0" smtClean="0">
                <a:solidFill>
                  <a:srgbClr val="00FFFF"/>
                </a:solidFill>
              </a:rPr>
              <a:t>elevación de la amilasa </a:t>
            </a:r>
            <a:r>
              <a:rPr lang="es-ES" dirty="0" smtClean="0"/>
              <a:t>sérica </a:t>
            </a:r>
            <a:r>
              <a:rPr lang="es-E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3 veces </a:t>
            </a:r>
            <a:r>
              <a:rPr lang="es-ES" dirty="0" smtClean="0"/>
              <a:t>por encima de los valores normales y </a:t>
            </a:r>
            <a:r>
              <a:rPr lang="es-ES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por la determinación de la actividad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s-ES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de </a:t>
            </a:r>
            <a:r>
              <a:rPr lang="es-ES" dirty="0" smtClean="0">
                <a:solidFill>
                  <a:srgbClr val="00FFFF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la lipasa sérica</a:t>
            </a:r>
            <a:r>
              <a:rPr lang="es-ES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</a:t>
            </a:r>
            <a:endParaRPr lang="es-ES" dirty="0"/>
          </a:p>
        </p:txBody>
      </p:sp>
      <p:sp>
        <p:nvSpPr>
          <p:cNvPr id="9" name="8 Rectángulo"/>
          <p:cNvSpPr/>
          <p:nvPr/>
        </p:nvSpPr>
        <p:spPr>
          <a:xfrm>
            <a:off x="357158" y="4952145"/>
            <a:ext cx="864396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s-ES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Habitualmente se observa </a:t>
            </a:r>
            <a:r>
              <a:rPr lang="es-ES" dirty="0" smtClean="0">
                <a:solidFill>
                  <a:srgbClr val="00FFFF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leucocitosis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s-ES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y ligera </a:t>
            </a:r>
            <a:r>
              <a:rPr lang="es-ES" dirty="0" smtClean="0">
                <a:solidFill>
                  <a:srgbClr val="00FFFF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elevación de la bilirrubina sérica y de la TGP</a:t>
            </a:r>
            <a:r>
              <a:rPr lang="es-ES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 </a:t>
            </a:r>
          </a:p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s-ES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El 25% de los pacientes presenta </a:t>
            </a:r>
            <a:r>
              <a:rPr lang="es-ES" sz="2800" u="sng" dirty="0" err="1" smtClean="0">
                <a:solidFill>
                  <a:srgbClr val="FFFF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hipocalcémia</a:t>
            </a:r>
            <a:r>
              <a:rPr lang="es-ES" sz="2800" u="sng" dirty="0" smtClean="0">
                <a:solidFill>
                  <a:srgbClr val="FFFF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</a:t>
            </a:r>
            <a:endParaRPr lang="es-ES" sz="2400" u="sng" dirty="0" smtClean="0">
              <a:solidFill>
                <a:srgbClr val="FFFF00"/>
              </a:solidFill>
              <a:latin typeface="Arial" pitchFamily="34" charset="0"/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7143752" y="3784982"/>
            <a:ext cx="37147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>
                <a:solidFill>
                  <a:srgbClr val="FFFF00"/>
                </a:solidFill>
              </a:rPr>
              <a:t>.  </a:t>
            </a:r>
            <a:endParaRPr lang="es-ES" dirty="0">
              <a:solidFill>
                <a:srgbClr val="FFFF00"/>
              </a:solidFill>
            </a:endParaRPr>
          </a:p>
        </p:txBody>
      </p:sp>
      <p:pic>
        <p:nvPicPr>
          <p:cNvPr id="12" name="Picture 37" descr="escudo familia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86775" y="0"/>
            <a:ext cx="657225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ángulo 2"/>
          <p:cNvSpPr/>
          <p:nvPr/>
        </p:nvSpPr>
        <p:spPr>
          <a:xfrm>
            <a:off x="196232" y="69407"/>
            <a:ext cx="34542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s-ES" b="1" dirty="0">
                <a:solidFill>
                  <a:srgbClr val="FFFF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Pancreatitis aguda en el embarazo</a:t>
            </a:r>
            <a:endParaRPr lang="es-ES" dirty="0">
              <a:solidFill>
                <a:srgbClr val="FFFF00"/>
              </a:solidFill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539552" y="3645024"/>
            <a:ext cx="763284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>
                <a:solidFill>
                  <a:srgbClr val="00FFFF"/>
                </a:solidFill>
              </a:rPr>
              <a:t>Diagnostico Fetal: </a:t>
            </a:r>
            <a:r>
              <a:rPr lang="es-ES" dirty="0"/>
              <a:t>Realizar estudio de la condición fetal mediante </a:t>
            </a:r>
            <a:r>
              <a:rPr lang="es-ES" dirty="0" smtClean="0">
                <a:solidFill>
                  <a:srgbClr val="FFFF00"/>
                </a:solidFill>
              </a:rPr>
              <a:t>ecografías </a:t>
            </a:r>
            <a:r>
              <a:rPr lang="es-ES" dirty="0" smtClean="0"/>
              <a:t>y </a:t>
            </a:r>
            <a:r>
              <a:rPr lang="es-ES" dirty="0">
                <a:solidFill>
                  <a:srgbClr val="FFFF00"/>
                </a:solidFill>
              </a:rPr>
              <a:t>monitorización </a:t>
            </a:r>
            <a:r>
              <a:rPr lang="es-ES" dirty="0"/>
              <a:t>de la frecuencia cardíaca fetal.</a:t>
            </a:r>
          </a:p>
        </p:txBody>
      </p:sp>
      <p:sp>
        <p:nvSpPr>
          <p:cNvPr id="3" name="Rectángulo 2"/>
          <p:cNvSpPr/>
          <p:nvPr/>
        </p:nvSpPr>
        <p:spPr>
          <a:xfrm>
            <a:off x="539552" y="1991184"/>
            <a:ext cx="81369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Realizar estudio </a:t>
            </a:r>
            <a:r>
              <a:rPr lang="es-ES" dirty="0" err="1">
                <a:solidFill>
                  <a:srgbClr val="FFFF00"/>
                </a:solidFill>
              </a:rPr>
              <a:t>ultrasonográfico</a:t>
            </a:r>
            <a:r>
              <a:rPr lang="es-ES" dirty="0">
                <a:solidFill>
                  <a:srgbClr val="FFFF00"/>
                </a:solidFill>
              </a:rPr>
              <a:t> de la vía biliar</a:t>
            </a:r>
          </a:p>
          <a:p>
            <a:r>
              <a:rPr lang="es-ES" dirty="0"/>
              <a:t>y </a:t>
            </a:r>
            <a:r>
              <a:rPr lang="es-ES" dirty="0">
                <a:solidFill>
                  <a:srgbClr val="FFFF00"/>
                </a:solidFill>
              </a:rPr>
              <a:t>tomografía computarizada </a:t>
            </a:r>
            <a:r>
              <a:rPr lang="es-ES" dirty="0"/>
              <a:t>con el fin de analizar la condición pancreática y </a:t>
            </a:r>
            <a:r>
              <a:rPr lang="es-ES" dirty="0">
                <a:solidFill>
                  <a:srgbClr val="00FFFF"/>
                </a:solidFill>
              </a:rPr>
              <a:t>establecer criterios pronósticos </a:t>
            </a:r>
          </a:p>
        </p:txBody>
      </p:sp>
      <p:sp>
        <p:nvSpPr>
          <p:cNvPr id="4" name="Rectángulo 3"/>
          <p:cNvSpPr/>
          <p:nvPr/>
        </p:nvSpPr>
        <p:spPr>
          <a:xfrm>
            <a:off x="467544" y="547671"/>
            <a:ext cx="34542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s-ES" b="1" dirty="0">
                <a:solidFill>
                  <a:srgbClr val="FFFF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Pancreatitis aguda en el embarazo</a:t>
            </a:r>
            <a:endParaRPr lang="es-ES" dirty="0">
              <a:solidFill>
                <a:srgbClr val="FFFF00"/>
              </a:solidFill>
              <a:latin typeface="Arial" pitchFamily="34" charset="0"/>
            </a:endParaRPr>
          </a:p>
        </p:txBody>
      </p:sp>
      <p:pic>
        <p:nvPicPr>
          <p:cNvPr id="5" name="Picture 37" descr="escudo familia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86775" y="0"/>
            <a:ext cx="657225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C:\temas para el 19 de junio\pancreatitis 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85309" y="262243"/>
            <a:ext cx="2457450" cy="1866900"/>
          </a:xfrm>
          <a:prstGeom prst="rect">
            <a:avLst/>
          </a:prstGeom>
          <a:noFill/>
        </p:spPr>
      </p:pic>
      <p:sp>
        <p:nvSpPr>
          <p:cNvPr id="7" name="Elipse 6"/>
          <p:cNvSpPr/>
          <p:nvPr/>
        </p:nvSpPr>
        <p:spPr>
          <a:xfrm>
            <a:off x="179512" y="2060848"/>
            <a:ext cx="288032" cy="28803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29" y="3707353"/>
            <a:ext cx="310923" cy="30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7096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16 Rectángulo redondeado"/>
          <p:cNvSpPr/>
          <p:nvPr/>
        </p:nvSpPr>
        <p:spPr>
          <a:xfrm>
            <a:off x="357158" y="1928802"/>
            <a:ext cx="2000264" cy="428628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15 Rectángulo"/>
          <p:cNvSpPr/>
          <p:nvPr/>
        </p:nvSpPr>
        <p:spPr>
          <a:xfrm>
            <a:off x="5643570" y="2000240"/>
            <a:ext cx="1714512" cy="500066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14 Rectángulo redondeado"/>
          <p:cNvSpPr/>
          <p:nvPr/>
        </p:nvSpPr>
        <p:spPr>
          <a:xfrm>
            <a:off x="3071802" y="2285992"/>
            <a:ext cx="2286016" cy="35719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13 Rectángulo"/>
          <p:cNvSpPr/>
          <p:nvPr/>
        </p:nvSpPr>
        <p:spPr>
          <a:xfrm>
            <a:off x="357158" y="285728"/>
            <a:ext cx="6715172" cy="78581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2 Rectángulo"/>
          <p:cNvSpPr/>
          <p:nvPr/>
        </p:nvSpPr>
        <p:spPr>
          <a:xfrm>
            <a:off x="285720" y="2857496"/>
            <a:ext cx="546014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dirty="0" smtClean="0">
                <a:solidFill>
                  <a:srgbClr val="00FFFF"/>
                </a:solidFill>
              </a:rPr>
              <a:t>Tratamiento </a:t>
            </a:r>
            <a:r>
              <a:rPr lang="es-ES" dirty="0" smtClean="0"/>
              <a:t>es, fundamentalmente, de soporte.</a:t>
            </a:r>
          </a:p>
        </p:txBody>
      </p:sp>
      <p:sp>
        <p:nvSpPr>
          <p:cNvPr id="193537" name="Rectangle 1"/>
          <p:cNvSpPr>
            <a:spLocks noChangeArrowheads="1"/>
          </p:cNvSpPr>
          <p:nvPr/>
        </p:nvSpPr>
        <p:spPr bwMode="auto">
          <a:xfrm>
            <a:off x="322931" y="357166"/>
            <a:ext cx="8739059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kumimoji="0" lang="es-ES" sz="2400" b="0" i="0" u="none" strike="noStrike" cap="none" normalizeH="0" baseline="0" dirty="0" smtClean="0">
                <a:ln>
                  <a:noFill/>
                </a:ln>
                <a:solidFill>
                  <a:srgbClr val="00FFFF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Conducta </a:t>
            </a:r>
            <a:r>
              <a:rPr kumimoji="0" lang="es-ES" sz="20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:  </a:t>
            </a:r>
            <a:r>
              <a:rPr kumimoji="0" lang="es-ES" sz="2000" b="1" i="0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E</a:t>
            </a:r>
            <a:r>
              <a:rPr lang="es-ES" sz="2000" b="1" dirty="0" smtClean="0">
                <a:solidFill>
                  <a:srgbClr val="FFFF00"/>
                </a:solidFill>
              </a:rPr>
              <a:t>s necesario la hospitalización en UTI.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0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20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Indicar</a:t>
            </a:r>
            <a:r>
              <a:rPr kumimoji="0" lang="es-ES" sz="2000" b="0" i="0" u="none" strike="noStrike" cap="none" normalizeH="0" dirty="0" smtClean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es-ES" sz="20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término del embarazo, </a:t>
            </a:r>
            <a:r>
              <a:rPr kumimoji="0" lang="es-ES" sz="2000" b="0" i="0" u="none" strike="noStrike" cap="none" normalizeH="0" baseline="0" dirty="0" smtClean="0">
                <a:ln>
                  <a:noFill/>
                </a:ln>
                <a:solidFill>
                  <a:srgbClr val="00FFFF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en caso de que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2000" b="0" i="0" u="none" strike="noStrike" cap="none" normalizeH="0" baseline="0" dirty="0" smtClean="0">
                <a:ln>
                  <a:noFill/>
                </a:ln>
                <a:solidFill>
                  <a:srgbClr val="00FFFF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la paciente no responda al TT conservador o cuando se presentan complicaciones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0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s-ES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Los riesgos fetales </a:t>
            </a:r>
            <a:r>
              <a:rPr kumimoji="0" lang="es-E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están dados principalmente por </a:t>
            </a:r>
            <a:r>
              <a:rPr kumimoji="0" lang="es-ES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la prematuridad</a:t>
            </a:r>
            <a:r>
              <a:rPr kumimoji="0" lang="es-E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, que ocurre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en aproximadamente el     </a:t>
            </a:r>
            <a:r>
              <a:rPr kumimoji="0" lang="es-ES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60% de los casos.</a:t>
            </a:r>
            <a:endParaRPr kumimoji="0" lang="es-ES" sz="20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itchFamily="34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2000232" y="335756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Analgésicos </a:t>
            </a:r>
          </a:p>
          <a:p>
            <a:r>
              <a:rPr lang="es-E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Hidratación intravenosa</a:t>
            </a:r>
          </a:p>
          <a:p>
            <a:r>
              <a:rPr lang="es-E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Sonda </a:t>
            </a:r>
            <a:r>
              <a:rPr lang="es-ES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nasogástrica</a:t>
            </a:r>
            <a:r>
              <a:rPr lang="es-E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endParaRPr lang="es-E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500034" y="4429132"/>
            <a:ext cx="814393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err="1" smtClean="0"/>
              <a:t>Colangiopancreatografía</a:t>
            </a:r>
            <a:r>
              <a:rPr lang="es-ES" dirty="0" smtClean="0"/>
              <a:t> retrógrada endoscópica</a:t>
            </a:r>
          </a:p>
          <a:p>
            <a:endParaRPr lang="es-ES" dirty="0" smtClean="0"/>
          </a:p>
          <a:p>
            <a:r>
              <a:rPr lang="es-ES" dirty="0" smtClean="0"/>
              <a:t>Colecistectomía </a:t>
            </a:r>
            <a:r>
              <a:rPr lang="es-ES" dirty="0" err="1" smtClean="0"/>
              <a:t>laparoscópica</a:t>
            </a:r>
            <a:endParaRPr lang="es-ES" dirty="0"/>
          </a:p>
        </p:txBody>
      </p:sp>
      <p:sp>
        <p:nvSpPr>
          <p:cNvPr id="7" name="6 Rectángulo"/>
          <p:cNvSpPr/>
          <p:nvPr/>
        </p:nvSpPr>
        <p:spPr>
          <a:xfrm>
            <a:off x="285720" y="5429264"/>
            <a:ext cx="86439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lang="es-ES" dirty="0" smtClean="0">
                <a:solidFill>
                  <a:srgbClr val="FFFF0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La colecistectomía </a:t>
            </a:r>
            <a:r>
              <a:rPr lang="es-ES" dirty="0" smtClean="0">
                <a:solidFill>
                  <a:srgbClr val="00FFFF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se realiza después del embarazo</a:t>
            </a:r>
            <a:r>
              <a:rPr lang="es-ES" dirty="0" smtClean="0">
                <a:latin typeface="Calibri" pitchFamily="34" charset="0"/>
                <a:ea typeface="Times New Roman" pitchFamily="18" charset="0"/>
                <a:cs typeface="Times New Roman" pitchFamily="18" charset="0"/>
              </a:rPr>
              <a:t>, aunque no está contraindicada durante él  ( por laparoscopia) en caso de ser inevitable.</a:t>
            </a:r>
            <a:endParaRPr lang="es-ES" dirty="0" smtClean="0">
              <a:latin typeface="Arial" pitchFamily="34" charset="0"/>
            </a:endParaRPr>
          </a:p>
        </p:txBody>
      </p:sp>
      <p:sp>
        <p:nvSpPr>
          <p:cNvPr id="8" name="7 Elipse"/>
          <p:cNvSpPr/>
          <p:nvPr/>
        </p:nvSpPr>
        <p:spPr>
          <a:xfrm>
            <a:off x="285720" y="4572008"/>
            <a:ext cx="142876" cy="14287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8 Elipse"/>
          <p:cNvSpPr/>
          <p:nvPr/>
        </p:nvSpPr>
        <p:spPr>
          <a:xfrm>
            <a:off x="285720" y="5072074"/>
            <a:ext cx="142876" cy="14287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Elipse"/>
          <p:cNvSpPr/>
          <p:nvPr/>
        </p:nvSpPr>
        <p:spPr>
          <a:xfrm>
            <a:off x="1643042" y="4000504"/>
            <a:ext cx="142876" cy="14287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11 Elipse"/>
          <p:cNvSpPr/>
          <p:nvPr/>
        </p:nvSpPr>
        <p:spPr>
          <a:xfrm>
            <a:off x="1643042" y="3714752"/>
            <a:ext cx="142876" cy="14287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12 Elipse"/>
          <p:cNvSpPr/>
          <p:nvPr/>
        </p:nvSpPr>
        <p:spPr>
          <a:xfrm>
            <a:off x="1643042" y="3429000"/>
            <a:ext cx="142876" cy="14287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17 Flecha arriba"/>
          <p:cNvSpPr/>
          <p:nvPr/>
        </p:nvSpPr>
        <p:spPr>
          <a:xfrm>
            <a:off x="4214810" y="6143644"/>
            <a:ext cx="571504" cy="500066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9" name="Picture 37" descr="escudo familia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86775" y="0"/>
            <a:ext cx="657225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Elipse 1"/>
          <p:cNvSpPr/>
          <p:nvPr/>
        </p:nvSpPr>
        <p:spPr>
          <a:xfrm>
            <a:off x="45488" y="1628043"/>
            <a:ext cx="392530" cy="3600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4" name="Rectángulo 3"/>
          <p:cNvSpPr/>
          <p:nvPr/>
        </p:nvSpPr>
        <p:spPr>
          <a:xfrm>
            <a:off x="500034" y="4429132"/>
            <a:ext cx="5512126" cy="512036"/>
          </a:xfrm>
          <a:prstGeom prst="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34" y="4979007"/>
            <a:ext cx="5547841" cy="4502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14282" y="1071546"/>
            <a:ext cx="8286808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/>
              <a:t>Se han establecido desde 1974 algunos criterios para poder dar un pronóstico respecto a la evolución del paciente. Uno de estos son los criterios de </a:t>
            </a:r>
            <a:r>
              <a:rPr lang="es-ES" dirty="0" err="1" smtClean="0"/>
              <a:t>Ranson</a:t>
            </a:r>
            <a:r>
              <a:rPr lang="es-ES" dirty="0" smtClean="0"/>
              <a:t>. Éstos fueron descritos inicialmente para los pacientes alcohólicos y posteriormente se extendió su aplicación a la PA de origen biliar.</a:t>
            </a:r>
          </a:p>
          <a:p>
            <a:r>
              <a:rPr lang="es-ES" dirty="0" smtClean="0">
                <a:solidFill>
                  <a:srgbClr val="FFFF00"/>
                </a:solidFill>
              </a:rPr>
              <a:t>Cinco de los criterios se determinan en el momento del ingreso y seis de ellos a las 48 h</a:t>
            </a:r>
            <a:r>
              <a:rPr lang="es-ES" dirty="0" smtClean="0"/>
              <a:t> del mismo </a:t>
            </a:r>
            <a:r>
              <a:rPr lang="es-ES" dirty="0" smtClean="0">
                <a:solidFill>
                  <a:srgbClr val="00FFFF"/>
                </a:solidFill>
              </a:rPr>
              <a:t>hacen relación a las complicaciones sistémicas</a:t>
            </a:r>
            <a:r>
              <a:rPr lang="es-ES" dirty="0" smtClean="0"/>
              <a:t>, dando un total de 11 puntos como máximo.</a:t>
            </a:r>
            <a:br>
              <a:rPr lang="es-ES" dirty="0" smtClean="0"/>
            </a:br>
            <a:r>
              <a:rPr lang="es-ES" dirty="0" smtClean="0"/>
              <a:t/>
            </a:r>
            <a:br>
              <a:rPr lang="es-ES" dirty="0" smtClean="0"/>
            </a:br>
            <a:r>
              <a:rPr lang="es-ES" dirty="0" smtClean="0"/>
              <a:t>Estos datos reflejan </a:t>
            </a:r>
            <a:r>
              <a:rPr lang="es-ES" dirty="0" err="1" smtClean="0">
                <a:solidFill>
                  <a:srgbClr val="FFFF00"/>
                </a:solidFill>
              </a:rPr>
              <a:t>destruccion</a:t>
            </a:r>
            <a:r>
              <a:rPr lang="es-ES" dirty="0" smtClean="0">
                <a:solidFill>
                  <a:srgbClr val="FFFF00"/>
                </a:solidFill>
              </a:rPr>
              <a:t> celular (deshidrogenasa láctica, transaminasa</a:t>
            </a:r>
            <a:r>
              <a:rPr lang="es-ES" dirty="0" smtClean="0"/>
              <a:t>); respuesta inflamatoria (</a:t>
            </a:r>
            <a:r>
              <a:rPr lang="es-ES" dirty="0" smtClean="0">
                <a:solidFill>
                  <a:srgbClr val="FFFF00"/>
                </a:solidFill>
              </a:rPr>
              <a:t>leucocitosis, </a:t>
            </a:r>
          </a:p>
          <a:p>
            <a:r>
              <a:rPr lang="es-ES" dirty="0" smtClean="0">
                <a:solidFill>
                  <a:srgbClr val="FFFF00"/>
                </a:solidFill>
              </a:rPr>
              <a:t>hiperglucemia, </a:t>
            </a:r>
            <a:r>
              <a:rPr lang="es-ES" dirty="0" err="1" smtClean="0">
                <a:solidFill>
                  <a:srgbClr val="FFFF00"/>
                </a:solidFill>
              </a:rPr>
              <a:t>hipocalcemia</a:t>
            </a:r>
            <a:r>
              <a:rPr lang="es-ES" dirty="0" smtClean="0"/>
              <a:t>) y </a:t>
            </a:r>
            <a:r>
              <a:rPr lang="es-ES" dirty="0" err="1" smtClean="0"/>
              <a:t>lesion</a:t>
            </a:r>
            <a:r>
              <a:rPr lang="es-ES" dirty="0" smtClean="0"/>
              <a:t> </a:t>
            </a:r>
          </a:p>
          <a:p>
            <a:r>
              <a:rPr lang="es-ES" dirty="0" smtClean="0"/>
              <a:t>endotelial (</a:t>
            </a:r>
            <a:r>
              <a:rPr lang="es-ES" dirty="0" smtClean="0">
                <a:solidFill>
                  <a:srgbClr val="FFFF00"/>
                </a:solidFill>
              </a:rPr>
              <a:t>secuestro liquido, descenso </a:t>
            </a:r>
          </a:p>
          <a:p>
            <a:r>
              <a:rPr lang="es-ES" dirty="0" smtClean="0">
                <a:solidFill>
                  <a:srgbClr val="FFFF00"/>
                </a:solidFill>
              </a:rPr>
              <a:t>de la </a:t>
            </a:r>
            <a:r>
              <a:rPr lang="es-ES" dirty="0" err="1" smtClean="0">
                <a:solidFill>
                  <a:srgbClr val="FFFF00"/>
                </a:solidFill>
              </a:rPr>
              <a:t>pO</a:t>
            </a:r>
            <a:r>
              <a:rPr lang="es-ES" dirty="0" smtClean="0">
                <a:solidFill>
                  <a:srgbClr val="FFFF00"/>
                </a:solidFill>
              </a:rPr>
              <a:t>" y el </a:t>
            </a:r>
            <a:r>
              <a:rPr lang="es-ES" dirty="0" err="1" smtClean="0">
                <a:solidFill>
                  <a:srgbClr val="FFFF00"/>
                </a:solidFill>
              </a:rPr>
              <a:t>hernatocrito</a:t>
            </a:r>
            <a:r>
              <a:rPr lang="es-ES" dirty="0" smtClean="0"/>
              <a:t>).</a:t>
            </a:r>
          </a:p>
          <a:p>
            <a:r>
              <a:rPr lang="es-ES" dirty="0" smtClean="0">
                <a:solidFill>
                  <a:srgbClr val="00FFFF"/>
                </a:solidFill>
              </a:rPr>
              <a:t>A las 48 horas,</a:t>
            </a:r>
          </a:p>
          <a:p>
            <a:r>
              <a:rPr lang="es-ES" dirty="0" smtClean="0">
                <a:solidFill>
                  <a:srgbClr val="00FFFF"/>
                </a:solidFill>
              </a:rPr>
              <a:t> la presencia de 0 a 2 signos señala que el</a:t>
            </a:r>
          </a:p>
          <a:p>
            <a:r>
              <a:rPr lang="es-ES" dirty="0" smtClean="0">
                <a:solidFill>
                  <a:srgbClr val="00FFFF"/>
                </a:solidFill>
              </a:rPr>
              <a:t> ataque es leve, de 3 a 6 es grave y mas</a:t>
            </a:r>
          </a:p>
          <a:p>
            <a:r>
              <a:rPr lang="es-ES" dirty="0" smtClean="0">
                <a:solidFill>
                  <a:srgbClr val="00FFFF"/>
                </a:solidFill>
              </a:rPr>
              <a:t> de 7 fulminante</a:t>
            </a:r>
            <a:endParaRPr lang="es-ES" dirty="0">
              <a:solidFill>
                <a:srgbClr val="00FFFF"/>
              </a:solidFill>
            </a:endParaRPr>
          </a:p>
        </p:txBody>
      </p:sp>
      <p:sp>
        <p:nvSpPr>
          <p:cNvPr id="189441" name="Rectangle 1"/>
          <p:cNvSpPr>
            <a:spLocks noChangeArrowheads="1"/>
          </p:cNvSpPr>
          <p:nvPr/>
        </p:nvSpPr>
        <p:spPr bwMode="auto">
          <a:xfrm>
            <a:off x="285720" y="285728"/>
            <a:ext cx="559877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b="1" i="0" u="none" strike="noStrike" cap="none" normalizeH="0" baseline="0" dirty="0" smtClean="0">
                <a:ln>
                  <a:noFill/>
                </a:ln>
                <a:solidFill>
                  <a:srgbClr val="FF6633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Predicci</a:t>
            </a:r>
            <a:r>
              <a:rPr kumimoji="0" lang="es-ES" b="1" i="0" u="none" strike="noStrike" cap="none" normalizeH="0" baseline="0" dirty="0" smtClean="0">
                <a:ln>
                  <a:noFill/>
                </a:ln>
                <a:solidFill>
                  <a:srgbClr val="FF6633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ó</a:t>
            </a:r>
            <a:r>
              <a:rPr kumimoji="0" lang="es-ES" b="1" i="0" u="none" strike="noStrike" cap="none" normalizeH="0" baseline="0" dirty="0" smtClean="0">
                <a:ln>
                  <a:noFill/>
                </a:ln>
                <a:solidFill>
                  <a:srgbClr val="FF6633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n de Gravedad. Criterios de </a:t>
            </a:r>
            <a:r>
              <a:rPr kumimoji="0" lang="es-ES" sz="3200" b="1" i="0" u="none" strike="noStrike" cap="none" normalizeH="0" baseline="0" dirty="0" err="1" smtClean="0">
                <a:ln>
                  <a:noFill/>
                </a:ln>
                <a:solidFill>
                  <a:srgbClr val="FF6633"/>
                </a:solidFill>
                <a:effectLst/>
                <a:latin typeface="Trebuchet MS" pitchFamily="34" charset="0"/>
                <a:ea typeface="Times New Roman" pitchFamily="18" charset="0"/>
                <a:cs typeface="Times New Roman" pitchFamily="18" charset="0"/>
              </a:rPr>
              <a:t>Ranson</a:t>
            </a:r>
            <a:endParaRPr kumimoji="0" lang="es-ES" sz="3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4" name="BLOGGER_PHOTO_ID_5320680058022385122" descr="http://4.bp.blogspot.com/_sMhOktlRaaY/SdbaUpXt1eI/AAAAAAAAAB0/nckhzV3GGnM/s400/Ranson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4876" y="3714752"/>
            <a:ext cx="4286280" cy="2933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7" descr="escudo familia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86775" y="0"/>
            <a:ext cx="657225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14282" y="214290"/>
            <a:ext cx="871543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/>
              <a:t>El más exacto </a:t>
            </a:r>
            <a:r>
              <a:rPr lang="es-ES" dirty="0" err="1" smtClean="0"/>
              <a:t>predictor</a:t>
            </a:r>
            <a:r>
              <a:rPr lang="es-ES" dirty="0" smtClean="0"/>
              <a:t> es el denominado </a:t>
            </a:r>
            <a:r>
              <a:rPr lang="es-ES" b="1" dirty="0" smtClean="0">
                <a:solidFill>
                  <a:srgbClr val="FFFF00"/>
                </a:solidFill>
              </a:rPr>
              <a:t>APACHE</a:t>
            </a:r>
            <a:r>
              <a:rPr lang="es-ES" b="1" dirty="0" smtClean="0"/>
              <a:t> </a:t>
            </a:r>
            <a:r>
              <a:rPr lang="es-ES" dirty="0" smtClean="0"/>
              <a:t>( </a:t>
            </a:r>
            <a:r>
              <a:rPr lang="es-ES" dirty="0" err="1" smtClean="0">
                <a:solidFill>
                  <a:srgbClr val="FFFF00"/>
                </a:solidFill>
              </a:rPr>
              <a:t>Acute</a:t>
            </a:r>
            <a:r>
              <a:rPr lang="es-ES" dirty="0" smtClean="0">
                <a:solidFill>
                  <a:srgbClr val="FFFF00"/>
                </a:solidFill>
              </a:rPr>
              <a:t> </a:t>
            </a:r>
            <a:r>
              <a:rPr lang="es-ES" dirty="0" err="1" smtClean="0">
                <a:solidFill>
                  <a:srgbClr val="FFFF00"/>
                </a:solidFill>
              </a:rPr>
              <a:t>Physiology</a:t>
            </a:r>
            <a:endParaRPr lang="es-ES" dirty="0" smtClean="0">
              <a:solidFill>
                <a:srgbClr val="FFFF00"/>
              </a:solidFill>
            </a:endParaRPr>
          </a:p>
          <a:p>
            <a:r>
              <a:rPr lang="es-ES" dirty="0" smtClean="0">
                <a:solidFill>
                  <a:srgbClr val="FFFF00"/>
                </a:solidFill>
              </a:rPr>
              <a:t>And </a:t>
            </a:r>
            <a:r>
              <a:rPr lang="es-ES" dirty="0" err="1" smtClean="0">
                <a:solidFill>
                  <a:srgbClr val="FFFF00"/>
                </a:solidFill>
              </a:rPr>
              <a:t>Cronic</a:t>
            </a:r>
            <a:r>
              <a:rPr lang="es-ES" dirty="0" smtClean="0">
                <a:solidFill>
                  <a:srgbClr val="FFFF00"/>
                </a:solidFill>
              </a:rPr>
              <a:t> </a:t>
            </a:r>
            <a:r>
              <a:rPr lang="es-ES" dirty="0" err="1" smtClean="0">
                <a:solidFill>
                  <a:srgbClr val="FFFF00"/>
                </a:solidFill>
              </a:rPr>
              <a:t>Health</a:t>
            </a:r>
            <a:r>
              <a:rPr lang="es-ES" dirty="0" smtClean="0">
                <a:solidFill>
                  <a:srgbClr val="FFFF00"/>
                </a:solidFill>
              </a:rPr>
              <a:t> </a:t>
            </a:r>
            <a:r>
              <a:rPr lang="es-ES" dirty="0" err="1" smtClean="0">
                <a:solidFill>
                  <a:srgbClr val="FFFF00"/>
                </a:solidFill>
              </a:rPr>
              <a:t>Evaluation</a:t>
            </a:r>
            <a:r>
              <a:rPr lang="es-ES" dirty="0" smtClean="0"/>
              <a:t> ).</a:t>
            </a:r>
          </a:p>
          <a:p>
            <a:endParaRPr lang="es-ES" dirty="0" smtClean="0"/>
          </a:p>
          <a:p>
            <a:r>
              <a:rPr lang="es-ES" dirty="0" smtClean="0"/>
              <a:t>Surge en 1981 como un sistema que permite cuantificar la gravedad</a:t>
            </a:r>
          </a:p>
          <a:p>
            <a:r>
              <a:rPr lang="es-ES" dirty="0" smtClean="0"/>
              <a:t>de la enfermedad a través de </a:t>
            </a:r>
            <a:r>
              <a:rPr lang="es-ES" dirty="0" smtClean="0">
                <a:solidFill>
                  <a:srgbClr val="FFFF00"/>
                </a:solidFill>
              </a:rPr>
              <a:t>34 variables fisiológicas que expresan</a:t>
            </a:r>
          </a:p>
          <a:p>
            <a:r>
              <a:rPr lang="es-ES" dirty="0" smtClean="0">
                <a:solidFill>
                  <a:srgbClr val="FFFF00"/>
                </a:solidFill>
              </a:rPr>
              <a:t>la intensidad de la enfermedad.</a:t>
            </a:r>
          </a:p>
          <a:p>
            <a:endParaRPr lang="es-ES" dirty="0" smtClean="0"/>
          </a:p>
          <a:p>
            <a:r>
              <a:rPr lang="es-ES" dirty="0" smtClean="0"/>
              <a:t>Una </a:t>
            </a:r>
            <a:r>
              <a:rPr lang="es-ES" dirty="0" err="1" smtClean="0"/>
              <a:t>version</a:t>
            </a:r>
            <a:r>
              <a:rPr lang="es-ES" dirty="0" smtClean="0"/>
              <a:t> del </a:t>
            </a:r>
            <a:r>
              <a:rPr lang="es-ES" dirty="0" smtClean="0">
                <a:solidFill>
                  <a:srgbClr val="00FFFF"/>
                </a:solidFill>
              </a:rPr>
              <a:t>APACHE (II) utiliza 12 </a:t>
            </a:r>
            <a:r>
              <a:rPr lang="es-ES" dirty="0" err="1" smtClean="0"/>
              <a:t>parametros</a:t>
            </a:r>
            <a:r>
              <a:rPr lang="es-ES" dirty="0" smtClean="0"/>
              <a:t> de los 34 del </a:t>
            </a:r>
            <a:r>
              <a:rPr lang="es-ES" dirty="0" err="1" smtClean="0"/>
              <a:t>Acute</a:t>
            </a:r>
            <a:r>
              <a:rPr lang="es-ES" dirty="0" smtClean="0"/>
              <a:t> </a:t>
            </a:r>
            <a:r>
              <a:rPr lang="es-ES" dirty="0" err="1" smtClean="0"/>
              <a:t>Physiology</a:t>
            </a:r>
            <a:r>
              <a:rPr lang="es-ES" dirty="0" smtClean="0"/>
              <a:t> Score</a:t>
            </a:r>
          </a:p>
          <a:p>
            <a:r>
              <a:rPr lang="es-ES" dirty="0" smtClean="0"/>
              <a:t>(2)</a:t>
            </a:r>
            <a:endParaRPr lang="es-ES" dirty="0"/>
          </a:p>
        </p:txBody>
      </p:sp>
      <p:pic>
        <p:nvPicPr>
          <p:cNvPr id="3" name="Picture 11" descr="C:\temas para el 19 de junio\pancreatitis 1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540" y="3071810"/>
            <a:ext cx="4291804" cy="3214710"/>
          </a:xfrm>
          <a:prstGeom prst="rect">
            <a:avLst/>
          </a:prstGeom>
          <a:noFill/>
        </p:spPr>
      </p:pic>
      <p:pic>
        <p:nvPicPr>
          <p:cNvPr id="4" name="Picture 10" descr="C:\temas para el 19 de junio\pancreatitis 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66478" y="3071810"/>
            <a:ext cx="4291802" cy="3214709"/>
          </a:xfrm>
          <a:prstGeom prst="rect">
            <a:avLst/>
          </a:prstGeom>
          <a:noFill/>
        </p:spPr>
      </p:pic>
      <p:pic>
        <p:nvPicPr>
          <p:cNvPr id="5" name="Picture 37" descr="escudo familia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86775" y="0"/>
            <a:ext cx="657225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Rectangle 1"/>
          <p:cNvSpPr>
            <a:spLocks noChangeArrowheads="1"/>
          </p:cNvSpPr>
          <p:nvPr/>
        </p:nvSpPr>
        <p:spPr bwMode="auto">
          <a:xfrm>
            <a:off x="0" y="0"/>
            <a:ext cx="8929718" cy="6709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BIBLIOGRAFÍA</a:t>
            </a:r>
            <a:endParaRPr kumimoji="0" lang="es-ES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800" b="1" i="0" u="none" strike="noStrike" cap="none" normalizeH="0" baseline="0" dirty="0" smtClean="0" bmk="bb0005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1.</a:t>
            </a:r>
            <a:endParaRPr kumimoji="0" lang="es-ES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K.D. 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Ramin,S.M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Ramin,S.D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Richey,F.G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 Cunningham</a:t>
            </a:r>
            <a:endParaRPr kumimoji="0" lang="es-E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Acute pancreatitis in pregnancy</a:t>
            </a:r>
            <a:endParaRPr kumimoji="0" lang="es-E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Am J 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Obstet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Gynecol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, 173 (1995), pp. 187-191</a:t>
            </a:r>
            <a:endParaRPr kumimoji="0" lang="es-E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2</a:t>
            </a:r>
            <a:r>
              <a:rPr kumimoji="0" lang="en-US" sz="1000" b="1" i="0" u="none" strike="noStrike" cap="none" normalizeH="0" baseline="0" dirty="0" smtClean="0" bmk="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es-ES" sz="1000" b="0" i="0" u="none" strike="noStrike" cap="none" normalizeH="0" baseline="0" dirty="0" smtClean="0" bmk="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L.M. </a:t>
            </a:r>
            <a:r>
              <a:rPr kumimoji="0" lang="en-US" sz="1000" b="0" i="0" u="none" strike="noStrike" cap="none" normalizeH="0" baseline="0" dirty="0" err="1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Keilson,C.P</a:t>
            </a:r>
            <a:r>
              <a:rPr kumimoji="0" lang="en-US" sz="1000" b="0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en-US" sz="1000" b="0" i="0" u="none" strike="noStrike" cap="none" normalizeH="0" baseline="0" dirty="0" err="1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Vary,D.L</a:t>
            </a:r>
            <a:r>
              <a:rPr kumimoji="0" lang="en-US" sz="1000" b="0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en-US" sz="1000" b="0" i="0" u="none" strike="noStrike" cap="none" normalizeH="0" baseline="0" dirty="0" err="1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Sprecher,R</a:t>
            </a:r>
            <a:r>
              <a:rPr kumimoji="0" lang="en-US" sz="1000" b="0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 Renfrew</a:t>
            </a:r>
            <a:endParaRPr kumimoji="0" lang="es-ES" sz="1000" b="0" i="0" u="none" strike="noStrike" cap="none" normalizeH="0" baseline="0" dirty="0" smtClean="0" bmk="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 dirty="0" err="1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Hyperlipidemia</a:t>
            </a:r>
            <a:r>
              <a:rPr kumimoji="0" lang="en-US" sz="1000" b="1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and pancreatitis during pregnancy in two sisters with a mutation in the lipoprotein lipase gene</a:t>
            </a:r>
            <a:endParaRPr kumimoji="0" lang="es-ES" sz="1000" b="0" i="0" u="none" strike="noStrike" cap="none" normalizeH="0" baseline="0" dirty="0" smtClean="0" bmk="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Ann Intern Med, 124 (1996), pp. 425-428</a:t>
            </a:r>
            <a:endParaRPr kumimoji="0" lang="es-ES" sz="1000" b="0" i="0" u="none" strike="noStrike" cap="none" normalizeH="0" baseline="0" dirty="0" smtClean="0" bmk="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000" b="0" i="0" u="none" strike="noStrike" cap="none" normalizeH="0" baseline="0" dirty="0" smtClean="0" bmk="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 dirty="0" smtClean="0" bmk="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3.</a:t>
            </a:r>
            <a:r>
              <a:rPr kumimoji="0" lang="en-US" sz="1000" b="0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S.G. </a:t>
            </a:r>
            <a:r>
              <a:rPr kumimoji="0" lang="en-US" sz="1000" b="0" i="0" u="none" strike="noStrike" cap="none" normalizeH="0" baseline="0" dirty="0" err="1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Swisher,K.K</a:t>
            </a:r>
            <a:r>
              <a:rPr kumimoji="0" lang="en-US" sz="1000" b="0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en-US" sz="1000" b="0" i="0" u="none" strike="noStrike" cap="none" normalizeH="0" baseline="0" dirty="0" err="1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Hunt,P.J</a:t>
            </a:r>
            <a:r>
              <a:rPr kumimoji="0" lang="en-US" sz="1000" b="0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en-US" sz="1000" b="0" i="0" u="none" strike="noStrike" cap="none" normalizeH="0" baseline="0" dirty="0" err="1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Schmit,D.T</a:t>
            </a:r>
            <a:r>
              <a:rPr kumimoji="0" lang="en-US" sz="1000" b="0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en-US" sz="1000" b="0" i="0" u="none" strike="noStrike" cap="none" normalizeH="0" baseline="0" dirty="0" err="1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Hiyama,R.S</a:t>
            </a:r>
            <a:r>
              <a:rPr kumimoji="0" lang="en-US" sz="1000" b="0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en-US" sz="1000" b="0" i="0" u="none" strike="noStrike" cap="none" normalizeH="0" baseline="0" dirty="0" err="1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Bennion,J.E</a:t>
            </a:r>
            <a:r>
              <a:rPr kumimoji="0" lang="en-US" sz="1000" b="0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 Thompson</a:t>
            </a:r>
            <a:endParaRPr kumimoji="0" lang="es-ES" sz="1000" b="0" i="0" u="none" strike="noStrike" cap="none" normalizeH="0" baseline="0" dirty="0" smtClean="0" bmk="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Management of pancreatitis complicating pregnancy</a:t>
            </a:r>
            <a:endParaRPr kumimoji="0" lang="es-ES" sz="1000" b="0" i="0" u="none" strike="noStrike" cap="none" normalizeH="0" baseline="0" dirty="0" smtClean="0" bmk="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Am </a:t>
            </a:r>
            <a:r>
              <a:rPr kumimoji="0" lang="en-US" sz="1000" b="0" i="0" u="none" strike="noStrike" cap="none" normalizeH="0" baseline="0" dirty="0" err="1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Surg</a:t>
            </a:r>
            <a:r>
              <a:rPr kumimoji="0" lang="en-US" sz="1000" b="0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, 60 (1994), pp. 759</a:t>
            </a:r>
            <a:endParaRPr kumimoji="0" lang="es-ES" sz="1000" b="0" i="0" u="none" strike="noStrike" cap="none" normalizeH="0" baseline="0" dirty="0" smtClean="0" bmk="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000" b="0" i="0" u="none" strike="noStrike" cap="none" normalizeH="0" baseline="0" dirty="0" smtClean="0" bmk="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 dirty="0" smtClean="0" bmk="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4.</a:t>
            </a:r>
            <a:r>
              <a:rPr kumimoji="0" lang="en-US" sz="1000" b="0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R.S. </a:t>
            </a:r>
            <a:r>
              <a:rPr kumimoji="0" lang="en-US" sz="1000" b="0" i="0" u="none" strike="noStrike" cap="none" normalizeH="0" baseline="0" dirty="0" err="1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Legro,S.A</a:t>
            </a:r>
            <a:r>
              <a:rPr kumimoji="0" lang="en-US" sz="1000" b="0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en-US" sz="1000" b="0" i="0" u="none" strike="noStrike" cap="none" normalizeH="0" baseline="0" dirty="0" err="1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Laifer</a:t>
            </a:r>
            <a:endParaRPr kumimoji="0" lang="es-ES" sz="1000" b="0" i="0" u="none" strike="noStrike" cap="none" normalizeH="0" baseline="0" dirty="0" smtClean="0" bmk="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First trimester pancreatitis: Maternal and neonatal outcome</a:t>
            </a:r>
            <a:endParaRPr kumimoji="0" lang="es-ES" sz="1000" b="0" i="0" u="none" strike="noStrike" cap="none" normalizeH="0" baseline="0" dirty="0" smtClean="0" bmk="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J </a:t>
            </a:r>
            <a:r>
              <a:rPr kumimoji="0" lang="en-US" sz="1000" b="0" i="0" u="none" strike="noStrike" cap="none" normalizeH="0" baseline="0" dirty="0" err="1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Reprod</a:t>
            </a:r>
            <a:r>
              <a:rPr kumimoji="0" lang="en-US" sz="1000" b="0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Med, 40 (1995), pp. 689</a:t>
            </a:r>
            <a:endParaRPr kumimoji="0" lang="es-ES" sz="1000" b="0" i="0" u="none" strike="noStrike" cap="none" normalizeH="0" baseline="0" dirty="0" smtClean="0" bmk="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 dirty="0" smtClean="0" bmk="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5.</a:t>
            </a:r>
            <a:endParaRPr kumimoji="0" lang="es-ES" sz="1000" b="0" i="0" u="none" strike="noStrike" cap="none" normalizeH="0" baseline="0" dirty="0" smtClean="0" bmk="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000" b="0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Y. </a:t>
            </a:r>
            <a:r>
              <a:rPr kumimoji="0" lang="es-ES" sz="1000" b="0" i="0" u="none" strike="noStrike" cap="none" normalizeH="0" baseline="0" dirty="0" err="1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Sanduende</a:t>
            </a:r>
            <a:r>
              <a:rPr kumimoji="0" lang="es-ES" sz="1000" b="0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s-ES" sz="1000" b="0" i="0" u="none" strike="noStrike" cap="none" normalizeH="0" baseline="0" dirty="0" err="1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Otero,A</a:t>
            </a:r>
            <a:r>
              <a:rPr kumimoji="0" lang="es-ES" sz="1000" b="0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es-ES" sz="1000" b="0" i="0" u="none" strike="noStrike" cap="none" normalizeH="0" baseline="0" dirty="0" err="1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Figueira</a:t>
            </a:r>
            <a:r>
              <a:rPr kumimoji="0" lang="es-ES" sz="1000" b="0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s-ES" sz="1000" b="0" i="0" u="none" strike="noStrike" cap="none" normalizeH="0" baseline="0" dirty="0" err="1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Moure,P</a:t>
            </a:r>
            <a:r>
              <a:rPr kumimoji="0" lang="es-ES" sz="1000" b="0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 Rama-</a:t>
            </a:r>
            <a:r>
              <a:rPr kumimoji="0" lang="es-ES" sz="1000" b="0" i="0" u="none" strike="noStrike" cap="none" normalizeH="0" baseline="0" dirty="0" err="1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Maceiras,A</a:t>
            </a:r>
            <a:r>
              <a:rPr kumimoji="0" lang="es-ES" sz="1000" b="0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 Bautista </a:t>
            </a:r>
            <a:r>
              <a:rPr kumimoji="0" lang="es-ES" sz="1000" b="0" i="0" u="none" strike="noStrike" cap="none" normalizeH="0" baseline="0" dirty="0" err="1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Guillén,M</a:t>
            </a:r>
            <a:r>
              <a:rPr kumimoji="0" lang="es-ES" sz="1000" b="0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 Diéguez Fernández</a:t>
            </a:r>
            <a:endParaRPr kumimoji="0" lang="es-ES" sz="1000" b="0" i="0" u="none" strike="noStrike" cap="none" normalizeH="0" baseline="0" dirty="0" smtClean="0" bmk="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000" b="1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Pancreatitis </a:t>
            </a:r>
            <a:r>
              <a:rPr kumimoji="0" lang="es-ES" sz="1000" b="1" i="0" u="none" strike="noStrike" cap="none" normalizeH="0" baseline="0" dirty="0" err="1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hipertrigliceridémica</a:t>
            </a:r>
            <a:r>
              <a:rPr kumimoji="0" lang="es-ES" sz="1000" b="1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y embarazo</a:t>
            </a:r>
            <a:endParaRPr kumimoji="0" lang="es-ES" sz="1000" b="0" i="0" u="none" strike="noStrike" cap="none" normalizeH="0" baseline="0" dirty="0" smtClean="0" bmk="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000" b="0" i="0" u="none" strike="noStrike" cap="none" normalizeH="0" baseline="0" dirty="0" err="1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Rev</a:t>
            </a:r>
            <a:r>
              <a:rPr kumimoji="0" lang="es-ES" sz="1000" b="0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s-ES" sz="1000" b="0" i="0" u="none" strike="noStrike" cap="none" normalizeH="0" baseline="0" dirty="0" err="1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Esp</a:t>
            </a:r>
            <a:r>
              <a:rPr kumimoji="0" lang="es-ES" sz="1000" b="0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s-ES" sz="1000" b="0" i="0" u="none" strike="noStrike" cap="none" normalizeH="0" baseline="0" dirty="0" err="1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Anestesiol</a:t>
            </a:r>
            <a:r>
              <a:rPr kumimoji="0" lang="es-ES" sz="1000" b="0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s-ES" sz="1000" b="0" i="0" u="none" strike="noStrike" cap="none" normalizeH="0" baseline="0" dirty="0" err="1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Reanim</a:t>
            </a:r>
            <a:r>
              <a:rPr kumimoji="0" lang="es-ES" sz="1000" b="0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, 50 (2003), pp. 477-480</a:t>
            </a:r>
            <a:endParaRPr kumimoji="0" lang="es-ES" sz="1000" b="0" i="0" u="none" strike="noStrike" cap="none" normalizeH="0" baseline="0" dirty="0" smtClean="0" bmk="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000" b="0" i="0" u="none" strike="noStrike" cap="none" normalizeH="0" baseline="0" dirty="0" smtClean="0" bmk="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 dirty="0" smtClean="0" bmk="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6.</a:t>
            </a:r>
            <a:r>
              <a:rPr kumimoji="0" lang="en-US" sz="1000" b="0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F.G. Cunningham</a:t>
            </a:r>
            <a:endParaRPr kumimoji="0" lang="es-ES" sz="1000" b="0" i="0" u="none" strike="noStrike" cap="none" normalizeH="0" baseline="0" dirty="0" smtClean="0" bmk="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Williams </a:t>
            </a:r>
            <a:r>
              <a:rPr kumimoji="0" lang="en-US" sz="1000" b="1" i="0" u="none" strike="noStrike" cap="none" normalizeH="0" baseline="0" dirty="0" err="1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Obstetricia</a:t>
            </a:r>
            <a:r>
              <a:rPr kumimoji="0" lang="en-US" sz="1000" b="1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es-ES" sz="1000" b="1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Buenos Aires</a:t>
            </a:r>
            <a:endParaRPr kumimoji="0" lang="es-ES" sz="1000" b="0" i="0" u="none" strike="noStrike" cap="none" normalizeH="0" baseline="0" dirty="0" smtClean="0" bmk="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000" b="0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Editorial Médica Panamericana, (2003)</a:t>
            </a:r>
            <a:endParaRPr kumimoji="0" lang="es-ES" sz="1000" b="0" i="0" u="none" strike="noStrike" cap="none" normalizeH="0" baseline="0" dirty="0" smtClean="0" bmk="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 dirty="0" smtClean="0" bmk="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7.</a:t>
            </a:r>
            <a:endParaRPr kumimoji="0" lang="es-ES" sz="1000" b="0" i="0" u="none" strike="noStrike" cap="none" normalizeH="0" baseline="0" dirty="0" smtClean="0" bmk="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R.A. </a:t>
            </a:r>
            <a:r>
              <a:rPr kumimoji="0" lang="en-US" sz="1000" b="0" i="0" u="none" strike="noStrike" cap="none" normalizeH="0" baseline="0" dirty="0" err="1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Steinbrook,D.C</a:t>
            </a:r>
            <a:r>
              <a:rPr kumimoji="0" lang="en-US" sz="1000" b="0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en-US" sz="1000" b="0" i="0" u="none" strike="noStrike" cap="none" normalizeH="0" baseline="0" dirty="0" err="1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Brooks,S</a:t>
            </a:r>
            <a:r>
              <a:rPr kumimoji="0" lang="en-US" sz="1000" b="0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en-US" sz="1000" b="0" i="0" u="none" strike="noStrike" cap="none" normalizeH="0" baseline="0" dirty="0" err="1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Datta</a:t>
            </a:r>
            <a:endParaRPr kumimoji="0" lang="es-ES" sz="1000" b="0" i="0" u="none" strike="noStrike" cap="none" normalizeH="0" baseline="0" dirty="0" smtClean="0" bmk="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Laparoscopic </a:t>
            </a:r>
            <a:r>
              <a:rPr kumimoji="0" lang="en-US" sz="1000" b="1" i="0" u="none" strike="noStrike" cap="none" normalizeH="0" baseline="0" dirty="0" err="1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cholecystectomy</a:t>
            </a:r>
            <a:r>
              <a:rPr kumimoji="0" lang="en-US" sz="1000" b="1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during pregnancy. Review of anesthetic management, surgical considerations</a:t>
            </a:r>
            <a:endParaRPr kumimoji="0" lang="es-ES" sz="1000" b="0" i="0" u="none" strike="noStrike" cap="none" normalizeH="0" baseline="0" dirty="0" smtClean="0" bmk="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 err="1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Surg</a:t>
            </a:r>
            <a:r>
              <a:rPr kumimoji="0" lang="en-US" sz="1000" b="0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1000" b="0" i="0" u="none" strike="noStrike" cap="none" normalizeH="0" baseline="0" dirty="0" err="1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Endosc</a:t>
            </a:r>
            <a:r>
              <a:rPr kumimoji="0" lang="en-US" sz="1000" b="0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, 10 (1996), pp. 511-515</a:t>
            </a:r>
            <a:endParaRPr kumimoji="0" lang="es-ES" sz="1000" b="0" i="0" u="none" strike="noStrike" cap="none" normalizeH="0" baseline="0" dirty="0" smtClean="0" bmk="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 dirty="0" smtClean="0" bmk="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8.</a:t>
            </a:r>
            <a:endParaRPr kumimoji="0" lang="es-ES" sz="1000" b="0" i="0" u="none" strike="noStrike" cap="none" normalizeH="0" baseline="0" dirty="0" smtClean="0" bmk="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J.D. </a:t>
            </a:r>
            <a:r>
              <a:rPr kumimoji="0" lang="en-US" sz="1000" b="0" i="0" u="none" strike="noStrike" cap="none" normalizeH="0" baseline="0" dirty="0" err="1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Wishner,D</a:t>
            </a:r>
            <a:r>
              <a:rPr kumimoji="0" lang="en-US" sz="1000" b="0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en-US" sz="1000" b="0" i="0" u="none" strike="noStrike" cap="none" normalizeH="0" baseline="0" dirty="0" err="1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Zolfaghari,S.D</a:t>
            </a:r>
            <a:r>
              <a:rPr kumimoji="0" lang="en-US" sz="1000" b="0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en-US" sz="1000" b="0" i="0" u="none" strike="noStrike" cap="none" normalizeH="0" baseline="0" dirty="0" err="1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Wohlgemuth</a:t>
            </a:r>
            <a:endParaRPr kumimoji="0" lang="es-ES" sz="1000" b="0" i="0" u="none" strike="noStrike" cap="none" normalizeH="0" baseline="0" dirty="0" smtClean="0" bmk="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Laparoscopic </a:t>
            </a:r>
            <a:r>
              <a:rPr kumimoji="0" lang="en-US" sz="1000" b="1" i="0" u="none" strike="noStrike" cap="none" normalizeH="0" baseline="0" dirty="0" err="1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cholecystectomy</a:t>
            </a:r>
            <a:r>
              <a:rPr kumimoji="0" lang="en-US" sz="1000" b="1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in pregnancy. A report of 6 cases and review of the literature</a:t>
            </a:r>
            <a:endParaRPr kumimoji="0" lang="es-ES" sz="1000" b="0" i="0" u="none" strike="noStrike" cap="none" normalizeH="0" baseline="0" dirty="0" smtClean="0" bmk="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 err="1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Surg</a:t>
            </a:r>
            <a:r>
              <a:rPr kumimoji="0" lang="en-US" sz="1000" b="0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1000" b="0" i="0" u="none" strike="noStrike" cap="none" normalizeH="0" baseline="0" dirty="0" err="1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Endosc</a:t>
            </a:r>
            <a:r>
              <a:rPr kumimoji="0" lang="en-US" sz="1000" b="0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, 10 (1996), pp. 314-318</a:t>
            </a:r>
            <a:endParaRPr kumimoji="0" lang="es-ES" sz="1000" b="0" i="0" u="none" strike="noStrike" cap="none" normalizeH="0" baseline="0" dirty="0" smtClean="0" bmk="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 dirty="0" smtClean="0" bmk="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9.</a:t>
            </a:r>
            <a:endParaRPr kumimoji="0" lang="es-ES" sz="1000" b="0" i="0" u="none" strike="noStrike" cap="none" normalizeH="0" baseline="0" dirty="0" smtClean="0" bmk="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I.G. </a:t>
            </a:r>
            <a:r>
              <a:rPr kumimoji="0" lang="en-US" sz="1000" b="0" i="0" u="none" strike="noStrike" cap="none" normalizeH="0" baseline="0" dirty="0" err="1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Martin,S.P</a:t>
            </a:r>
            <a:r>
              <a:rPr kumimoji="0" lang="en-US" sz="1000" b="0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en-US" sz="1000" b="0" i="0" u="none" strike="noStrike" cap="none" normalizeH="0" baseline="0" dirty="0" err="1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Dexter,M.J</a:t>
            </a:r>
            <a:r>
              <a:rPr kumimoji="0" lang="en-US" sz="1000" b="0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 McMahon</a:t>
            </a:r>
            <a:endParaRPr kumimoji="0" lang="es-ES" sz="1000" b="0" i="0" u="none" strike="noStrike" cap="none" normalizeH="0" baseline="0" dirty="0" smtClean="0" bmk="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Laparoscopic </a:t>
            </a:r>
            <a:r>
              <a:rPr kumimoji="0" lang="en-US" sz="1000" b="1" i="0" u="none" strike="noStrike" cap="none" normalizeH="0" baseline="0" dirty="0" err="1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cholecystectomy</a:t>
            </a:r>
            <a:r>
              <a:rPr kumimoji="0" lang="en-US" sz="1000" b="1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in pregnancy. A safe option during the second trimester?</a:t>
            </a:r>
            <a:endParaRPr kumimoji="0" lang="es-ES" sz="1000" b="0" i="0" u="none" strike="noStrike" cap="none" normalizeH="0" baseline="0" dirty="0" smtClean="0" bmk="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 err="1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Surg</a:t>
            </a:r>
            <a:r>
              <a:rPr kumimoji="0" lang="en-US" sz="1000" b="0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1000" b="0" i="0" u="none" strike="noStrike" cap="none" normalizeH="0" baseline="0" dirty="0" err="1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Endosc</a:t>
            </a:r>
            <a:r>
              <a:rPr kumimoji="0" lang="en-US" sz="1000" b="0" i="0" u="none" strike="noStrike" cap="none" normalizeH="0" baseline="0" dirty="0" smtClean="0" bmk="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, 10 (1996), pp. 508-510</a:t>
            </a:r>
            <a:endParaRPr kumimoji="0" lang="es-ES" sz="1000" b="0" i="0" u="none" strike="noStrike" cap="none" normalizeH="0" baseline="0" dirty="0" smtClean="0" bmk="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 dirty="0" smtClean="0" bmk="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10.</a:t>
            </a:r>
            <a:endParaRPr kumimoji="0" lang="es-E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M.J. 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Curet,D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Allen,R.K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Josloff</a:t>
            </a:r>
            <a:endParaRPr kumimoji="0" lang="es-E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Laparoscopy during pregnancy</a:t>
            </a:r>
            <a:endParaRPr kumimoji="0" lang="es-E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Arch 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Surg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, 131 (1996), pp. 546-550</a:t>
            </a:r>
            <a:endParaRPr kumimoji="0" lang="es-ES" sz="1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3" name="Picture 37" descr="escudo familia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86775" y="0"/>
            <a:ext cx="657225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14282" y="214290"/>
            <a:ext cx="87154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 smtClean="0">
                <a:solidFill>
                  <a:srgbClr val="FFFF00"/>
                </a:solidFill>
              </a:rPr>
              <a:t>Prevalencia de parasitosis intestinal en mujeres embarazadas </a:t>
            </a:r>
            <a:endParaRPr lang="es-ES" sz="2000" dirty="0">
              <a:solidFill>
                <a:srgbClr val="FFFF00"/>
              </a:solidFill>
            </a:endParaRPr>
          </a:p>
        </p:txBody>
      </p:sp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214282" y="703344"/>
            <a:ext cx="91440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2000" b="0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Las parasitosis </a:t>
            </a:r>
            <a:r>
              <a:rPr kumimoji="0" lang="es-ES" sz="2000" b="0" i="0" u="none" strike="noStrike" cap="none" normalizeH="0" baseline="0" dirty="0" smtClean="0">
                <a:ln>
                  <a:noFill/>
                </a:ln>
                <a:solidFill>
                  <a:srgbClr val="00FFFF"/>
                </a:solidFill>
                <a:effectLst/>
                <a:ea typeface="Times New Roman" pitchFamily="18" charset="0"/>
                <a:cs typeface="Times New Roman" pitchFamily="18" charset="0"/>
              </a:rPr>
              <a:t>pueden ser causa de anemia, desnutrición,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sz="2000" dirty="0" smtClean="0">
                <a:solidFill>
                  <a:srgbClr val="00FFFF"/>
                </a:solidFill>
                <a:ea typeface="Times New Roman" pitchFamily="18" charset="0"/>
                <a:cs typeface="Times New Roman" pitchFamily="18" charset="0"/>
              </a:rPr>
              <a:t>o </a:t>
            </a:r>
            <a:r>
              <a:rPr kumimoji="0" lang="es-ES" sz="2000" b="0" i="0" u="none" strike="noStrike" cap="none" normalizeH="0" baseline="0" dirty="0" smtClean="0">
                <a:ln>
                  <a:noFill/>
                </a:ln>
                <a:solidFill>
                  <a:srgbClr val="00FFFF"/>
                </a:solidFill>
                <a:effectLst/>
                <a:ea typeface="Times New Roman" pitchFamily="18" charset="0"/>
                <a:cs typeface="Times New Roman" pitchFamily="18" charset="0"/>
              </a:rPr>
              <a:t>niños con bajo peso al nacer, etc.).</a:t>
            </a:r>
            <a:endParaRPr kumimoji="0" lang="es-ES" sz="2000" b="0" i="0" u="none" strike="noStrike" cap="none" normalizeH="0" baseline="0" dirty="0" smtClean="0">
              <a:ln>
                <a:noFill/>
              </a:ln>
              <a:solidFill>
                <a:srgbClr val="00FFFF"/>
              </a:solidFill>
              <a:effectLst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142844" y="1500174"/>
            <a:ext cx="86439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>
                <a:solidFill>
                  <a:srgbClr val="FF6600"/>
                </a:solidFill>
              </a:rPr>
              <a:t>Las parasitosis se manifiestan con</a:t>
            </a:r>
            <a:r>
              <a:rPr lang="es-ES" dirty="0" smtClean="0"/>
              <a:t>: dolor abdominal, diarreas, desnutrición, anemia y síndromes de mala absorción</a:t>
            </a:r>
            <a:endParaRPr lang="es-ES" dirty="0"/>
          </a:p>
        </p:txBody>
      </p:sp>
      <p:sp>
        <p:nvSpPr>
          <p:cNvPr id="7" name="6 Rectángulo"/>
          <p:cNvSpPr/>
          <p:nvPr/>
        </p:nvSpPr>
        <p:spPr>
          <a:xfrm>
            <a:off x="214282" y="2357430"/>
            <a:ext cx="84296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/>
              <a:t>la vía de transmisión más común es la fecal-oral, debido a la falta de hábitos de limpieza durante la preparación, manipulación y consumo de los alimentos</a:t>
            </a:r>
            <a:r>
              <a:rPr lang="es-ES" baseline="30000" dirty="0" smtClean="0"/>
              <a:t>9</a:t>
            </a:r>
            <a:endParaRPr lang="es-ES" dirty="0"/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428596" y="5143512"/>
            <a:ext cx="659238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2000" b="0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Diagnostico : Coprocultivo. </a:t>
            </a:r>
            <a:r>
              <a:rPr kumimoji="0" lang="es-ES" sz="2000" b="0" i="0" u="none" strike="noStrike" cap="none" normalizeH="0" baseline="0" dirty="0" err="1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Parasitológico</a:t>
            </a:r>
            <a:r>
              <a:rPr kumimoji="0" lang="es-ES" sz="2000" b="0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seriado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9" name="Picture 6" descr="C:\temas para el 19 de junio\PI 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72066" y="3143248"/>
            <a:ext cx="2905125" cy="1571625"/>
          </a:xfrm>
          <a:prstGeom prst="rect">
            <a:avLst/>
          </a:prstGeom>
          <a:noFill/>
        </p:spPr>
      </p:pic>
      <p:pic>
        <p:nvPicPr>
          <p:cNvPr id="10" name="Picture 4" descr="C:\temas para el 19 de junio\PI 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29" y="3143248"/>
            <a:ext cx="2288962" cy="1714512"/>
          </a:xfrm>
          <a:prstGeom prst="rect">
            <a:avLst/>
          </a:prstGeom>
          <a:noFill/>
        </p:spPr>
      </p:pic>
      <p:pic>
        <p:nvPicPr>
          <p:cNvPr id="11" name="Picture 37" descr="escudo familia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86775" y="0"/>
            <a:ext cx="657225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0" y="138499"/>
            <a:ext cx="9001156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2000" b="0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Los par</a:t>
            </a:r>
            <a:r>
              <a:rPr kumimoji="0" lang="es-ES" sz="2000" b="0" i="0" u="none" strike="noStrike" cap="none" normalizeH="0" baseline="0" dirty="0" smtClean="0">
                <a:ln>
                  <a:noFill/>
                </a:ln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á</a:t>
            </a:r>
            <a:r>
              <a:rPr kumimoji="0" lang="es-ES" sz="2000" b="0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sitos m</a:t>
            </a:r>
            <a:r>
              <a:rPr kumimoji="0" lang="es-ES" sz="2000" b="0" i="0" u="none" strike="noStrike" cap="none" normalizeH="0" baseline="0" dirty="0" smtClean="0">
                <a:ln>
                  <a:noFill/>
                </a:ln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á</a:t>
            </a:r>
            <a:r>
              <a:rPr kumimoji="0" lang="es-ES" sz="2000" b="0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s prevalentes son: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000" b="0" i="0" u="none" strike="noStrike" cap="none" normalizeH="0" baseline="0" dirty="0" smtClean="0">
              <a:ln>
                <a:noFill/>
              </a:ln>
              <a:effectLst/>
              <a:latin typeface="Verdana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2000" b="0" i="0" u="none" strike="noStrike" cap="none" normalizeH="0" baseline="0" dirty="0" smtClean="0">
                <a:ln>
                  <a:noFill/>
                </a:ln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es-ES" sz="1400" b="0" i="1" u="none" strike="noStrike" cap="none" normalizeH="0" baseline="0" dirty="0" err="1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Entamoeba</a:t>
            </a:r>
            <a:r>
              <a:rPr kumimoji="0" lang="es-ES" sz="1400" b="0" i="1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s-ES" sz="1400" b="0" i="1" u="none" strike="noStrike" cap="none" normalizeH="0" baseline="0" dirty="0" err="1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histolitica</a:t>
            </a:r>
            <a:r>
              <a:rPr kumimoji="0" lang="es-ES" sz="1400" b="0" i="1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/</a:t>
            </a:r>
            <a:r>
              <a:rPr kumimoji="0" lang="es-ES" sz="1400" b="0" i="1" u="none" strike="noStrike" cap="none" normalizeH="0" baseline="0" dirty="0" err="1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coli</a:t>
            </a:r>
            <a:endParaRPr kumimoji="0" lang="es-ES" sz="1400" b="0" i="1" u="none" strike="noStrike" cap="none" normalizeH="0" baseline="0" dirty="0" smtClean="0">
              <a:ln>
                <a:noFill/>
              </a:ln>
              <a:effectLst/>
              <a:latin typeface="Verdana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400" b="0" i="1" u="none" strike="noStrike" cap="none" normalizeH="0" baseline="0" dirty="0" err="1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Giardia</a:t>
            </a:r>
            <a:r>
              <a:rPr kumimoji="0" lang="es-ES" sz="1400" b="0" i="1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s-ES" sz="1400" b="0" i="1" u="none" strike="noStrike" cap="none" normalizeH="0" baseline="0" dirty="0" err="1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lamblia</a:t>
            </a:r>
            <a:r>
              <a:rPr kumimoji="0" lang="es-ES" sz="1400" b="0" i="1" u="none" strike="noStrike" cap="none" normalizeH="0" baseline="0" dirty="0" smtClean="0">
                <a:ln>
                  <a:noFill/>
                </a:ln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1400" i="1" dirty="0" err="1" smtClean="0">
                <a:latin typeface="Verdana" pitchFamily="34" charset="0"/>
                <a:ea typeface="Times New Roman" pitchFamily="18" charset="0"/>
                <a:cs typeface="Times New Roman" pitchFamily="18" charset="0"/>
              </a:rPr>
              <a:t>A.Lumbricoides</a:t>
            </a:r>
            <a:endParaRPr lang="es-ES" sz="1400" i="1" dirty="0" smtClean="0">
              <a:latin typeface="Verdana" pitchFamily="34" charset="0"/>
              <a:ea typeface="Times New Roman" pitchFamily="18" charset="0"/>
              <a:cs typeface="Times New Roman" pitchFamily="18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s-ES" sz="1400" dirty="0" smtClean="0"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r>
              <a:rPr lang="es-ES" sz="1400" i="1" dirty="0" err="1" smtClean="0">
                <a:latin typeface="Verdana" pitchFamily="34" charset="0"/>
                <a:ea typeface="Times New Roman" pitchFamily="18" charset="0"/>
                <a:cs typeface="Times New Roman" pitchFamily="18" charset="0"/>
              </a:rPr>
              <a:t>Ancylostomideos</a:t>
            </a:r>
            <a:r>
              <a:rPr lang="es-ES" sz="1400" i="1" dirty="0" smtClean="0"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r>
              <a:rPr lang="es-ES" sz="1400" dirty="0" err="1" smtClean="0">
                <a:latin typeface="Verdana" pitchFamily="34" charset="0"/>
                <a:ea typeface="Times New Roman" pitchFamily="18" charset="0"/>
                <a:cs typeface="Times New Roman" pitchFamily="18" charset="0"/>
              </a:rPr>
              <a:t>y</a:t>
            </a:r>
            <a:r>
              <a:rPr lang="es-ES" sz="1400" i="1" dirty="0" err="1" smtClean="0">
                <a:latin typeface="Verdana" pitchFamily="34" charset="0"/>
                <a:ea typeface="Times New Roman" pitchFamily="18" charset="0"/>
                <a:cs typeface="Times New Roman" pitchFamily="18" charset="0"/>
              </a:rPr>
              <a:t>Taenia</a:t>
            </a:r>
            <a:r>
              <a:rPr lang="es-ES" sz="1400" i="1" dirty="0" smtClean="0"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es-ES" sz="1400" i="1" dirty="0" err="1" smtClean="0">
                <a:latin typeface="Verdana" pitchFamily="34" charset="0"/>
                <a:ea typeface="Times New Roman" pitchFamily="18" charset="0"/>
                <a:cs typeface="Times New Roman" pitchFamily="18" charset="0"/>
              </a:rPr>
              <a:t>sp</a:t>
            </a:r>
            <a:endParaRPr lang="es-ES" sz="1400" i="1" dirty="0" smtClean="0">
              <a:latin typeface="Verdana" pitchFamily="34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2000" i="1" dirty="0" smtClean="0">
                <a:latin typeface="Verdana" pitchFamily="34" charset="0"/>
                <a:ea typeface="Times New Roman" pitchFamily="18" charset="0"/>
                <a:cs typeface="Times New Roman" pitchFamily="18" charset="0"/>
              </a:rPr>
              <a:t> </a:t>
            </a:r>
            <a:endParaRPr lang="es-ES" sz="2000" dirty="0" smtClean="0">
              <a:latin typeface="Verdana" pitchFamily="34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sz="2000" i="1" dirty="0" smtClean="0">
              <a:latin typeface="Verdana" pitchFamily="34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s-ES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0" y="2500306"/>
            <a:ext cx="115288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1400" i="1" dirty="0" err="1" smtClean="0">
                <a:latin typeface="Verdana" pitchFamily="34" charset="0"/>
                <a:ea typeface="Times New Roman" pitchFamily="18" charset="0"/>
                <a:cs typeface="Times New Roman" pitchFamily="18" charset="0"/>
              </a:rPr>
              <a:t>T.Trichiura</a:t>
            </a:r>
            <a:endParaRPr lang="es-ES" sz="1400" i="1" dirty="0" smtClean="0">
              <a:latin typeface="Verdana" pitchFamily="34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0" y="2214554"/>
            <a:ext cx="84670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1400" i="1" dirty="0" err="1" smtClean="0">
                <a:latin typeface="Verdana" pitchFamily="34" charset="0"/>
                <a:ea typeface="Times New Roman" pitchFamily="18" charset="0"/>
                <a:cs typeface="Times New Roman" pitchFamily="18" charset="0"/>
              </a:rPr>
              <a:t>E.nana</a:t>
            </a:r>
            <a:r>
              <a:rPr lang="es-ES" sz="1400" i="1" dirty="0" smtClean="0"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endParaRPr lang="es-ES" sz="1400" i="1" dirty="0" smtClean="0">
              <a:latin typeface="Verdana" pitchFamily="34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0" y="3071810"/>
            <a:ext cx="13708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s-ES" sz="1400" i="1" dirty="0" err="1" smtClean="0">
                <a:latin typeface="Verdana" pitchFamily="34" charset="0"/>
                <a:ea typeface="Times New Roman" pitchFamily="18" charset="0"/>
                <a:cs typeface="Times New Roman" pitchFamily="18" charset="0"/>
              </a:rPr>
              <a:t>S.Stercoralis</a:t>
            </a:r>
            <a:r>
              <a:rPr lang="es-ES" sz="1400" i="1" dirty="0" smtClean="0"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endParaRPr lang="es-ES" sz="1400" dirty="0" smtClean="0">
              <a:latin typeface="Verdana" pitchFamily="34" charset="0"/>
              <a:ea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0" y="1928802"/>
            <a:ext cx="16305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1400" i="1" dirty="0" smtClean="0">
                <a:latin typeface="Verdana" pitchFamily="34" charset="0"/>
                <a:ea typeface="Times New Roman" pitchFamily="18" charset="0"/>
                <a:cs typeface="Times New Roman" pitchFamily="18" charset="0"/>
              </a:rPr>
              <a:t>E. </a:t>
            </a:r>
            <a:r>
              <a:rPr lang="es-ES" sz="1400" i="1" dirty="0" err="1" smtClean="0">
                <a:latin typeface="Verdana" pitchFamily="34" charset="0"/>
                <a:ea typeface="Times New Roman" pitchFamily="18" charset="0"/>
                <a:cs typeface="Times New Roman" pitchFamily="18" charset="0"/>
              </a:rPr>
              <a:t>Vermicularis</a:t>
            </a:r>
            <a:r>
              <a:rPr lang="es-ES" sz="2000" i="1" dirty="0" smtClean="0">
                <a:latin typeface="Verdana" pitchFamily="34" charset="0"/>
                <a:ea typeface="Times New Roman" pitchFamily="18" charset="0"/>
                <a:cs typeface="Times New Roman" pitchFamily="18" charset="0"/>
              </a:rPr>
              <a:t> </a:t>
            </a:r>
          </a:p>
        </p:txBody>
      </p:sp>
      <p:sp>
        <p:nvSpPr>
          <p:cNvPr id="8" name="7 Rectángulo"/>
          <p:cNvSpPr/>
          <p:nvPr/>
        </p:nvSpPr>
        <p:spPr>
          <a:xfrm>
            <a:off x="0" y="2786058"/>
            <a:ext cx="149912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400" i="1" dirty="0" smtClean="0">
                <a:latin typeface="Verdana" pitchFamily="34" charset="0"/>
                <a:ea typeface="Times New Roman" pitchFamily="18" charset="0"/>
                <a:cs typeface="Times New Roman" pitchFamily="18" charset="0"/>
              </a:rPr>
              <a:t>N. </a:t>
            </a:r>
            <a:r>
              <a:rPr lang="es-ES" sz="1400" i="1" dirty="0" err="1" smtClean="0">
                <a:latin typeface="Verdana" pitchFamily="34" charset="0"/>
                <a:ea typeface="Times New Roman" pitchFamily="18" charset="0"/>
                <a:cs typeface="Times New Roman" pitchFamily="18" charset="0"/>
              </a:rPr>
              <a:t>Americanus</a:t>
            </a:r>
            <a:endParaRPr lang="es-ES" sz="1400" dirty="0"/>
          </a:p>
        </p:txBody>
      </p:sp>
      <p:pic>
        <p:nvPicPr>
          <p:cNvPr id="9" name="Picture 2" descr="C:\temas para el 19 de junio\parasitosis intestinal  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47941" y="637675"/>
            <a:ext cx="2466975" cy="1847850"/>
          </a:xfrm>
          <a:prstGeom prst="rect">
            <a:avLst/>
          </a:prstGeom>
          <a:noFill/>
        </p:spPr>
      </p:pic>
      <p:pic>
        <p:nvPicPr>
          <p:cNvPr id="10" name="Picture 5" descr="C:\temas para el 19 de junio\PI 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86407" y="670764"/>
            <a:ext cx="1981937" cy="1258038"/>
          </a:xfrm>
          <a:prstGeom prst="rect">
            <a:avLst/>
          </a:prstGeom>
          <a:noFill/>
        </p:spPr>
      </p:pic>
      <p:pic>
        <p:nvPicPr>
          <p:cNvPr id="11" name="Picture 3" descr="C:\temas para el 19 de junio\PI 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72122" y="2116830"/>
            <a:ext cx="2057387" cy="1555002"/>
          </a:xfrm>
          <a:prstGeom prst="rect">
            <a:avLst/>
          </a:prstGeom>
          <a:noFill/>
        </p:spPr>
      </p:pic>
      <p:pic>
        <p:nvPicPr>
          <p:cNvPr id="12" name="Picture 37" descr="escudo familia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86775" y="0"/>
            <a:ext cx="657225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ángulo 1"/>
          <p:cNvSpPr/>
          <p:nvPr/>
        </p:nvSpPr>
        <p:spPr>
          <a:xfrm>
            <a:off x="2005207" y="3671832"/>
            <a:ext cx="636725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s-ES" sz="1600" b="1" dirty="0">
                <a:solidFill>
                  <a:srgbClr val="FFFF00"/>
                </a:solidFill>
                <a:latin typeface="Helvetica" panose="020B0604020202020204" pitchFamily="34" charset="0"/>
              </a:rPr>
              <a:t>Recomendaciones de la OMS</a:t>
            </a:r>
          </a:p>
          <a:p>
            <a:pPr fontAlgn="base"/>
            <a:r>
              <a:rPr lang="es-ES" sz="1600" dirty="0">
                <a:latin typeface="Helvetica" panose="020B0604020202020204" pitchFamily="34" charset="0"/>
              </a:rPr>
              <a:t>Como intervención de salud pública para reducir la carga de infecciones por </a:t>
            </a:r>
            <a:r>
              <a:rPr lang="es-ES" sz="1600" dirty="0">
                <a:solidFill>
                  <a:srgbClr val="FFFF00"/>
                </a:solidFill>
                <a:latin typeface="Helvetica" panose="020B0604020202020204" pitchFamily="34" charset="0"/>
              </a:rPr>
              <a:t>anquilostomas y </a:t>
            </a:r>
            <a:r>
              <a:rPr lang="es-ES" sz="1600" i="1" dirty="0" err="1">
                <a:solidFill>
                  <a:srgbClr val="FFFF00"/>
                </a:solidFill>
                <a:latin typeface="Helvetica" panose="020B0604020202020204" pitchFamily="34" charset="0"/>
              </a:rPr>
              <a:t>Trichuris</a:t>
            </a:r>
            <a:r>
              <a:rPr lang="es-ES" sz="1600" i="1" dirty="0">
                <a:solidFill>
                  <a:srgbClr val="FFFF00"/>
                </a:solidFill>
                <a:latin typeface="Helvetica" panose="020B0604020202020204" pitchFamily="34" charset="0"/>
              </a:rPr>
              <a:t> </a:t>
            </a:r>
            <a:r>
              <a:rPr lang="es-ES" sz="1600" i="1" dirty="0" err="1">
                <a:solidFill>
                  <a:srgbClr val="FFFF00"/>
                </a:solidFill>
                <a:latin typeface="Helvetica" panose="020B0604020202020204" pitchFamily="34" charset="0"/>
              </a:rPr>
              <a:t>trichiura</a:t>
            </a:r>
            <a:r>
              <a:rPr lang="es-ES" sz="1600" dirty="0">
                <a:latin typeface="Helvetica" panose="020B0604020202020204" pitchFamily="34" charset="0"/>
              </a:rPr>
              <a:t>, </a:t>
            </a:r>
            <a:r>
              <a:rPr lang="es-ES" sz="16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panose="020B0604020202020204" pitchFamily="34" charset="0"/>
              </a:rPr>
              <a:t>se recomienda la quimioprofilaxis (tratamiento vermífugo) con una sola dosis de </a:t>
            </a:r>
            <a:r>
              <a:rPr lang="es-ES" sz="16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panose="020B0604020202020204" pitchFamily="34" charset="0"/>
              </a:rPr>
              <a:t>albendazol</a:t>
            </a:r>
            <a:r>
              <a:rPr lang="es-ES" sz="16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panose="020B0604020202020204" pitchFamily="34" charset="0"/>
              </a:rPr>
              <a:t> (400 mg) o </a:t>
            </a:r>
            <a:r>
              <a:rPr lang="es-ES" sz="1600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Helvetica" panose="020B0604020202020204" pitchFamily="34" charset="0"/>
              </a:rPr>
              <a:t>mebendazol</a:t>
            </a:r>
            <a:r>
              <a:rPr lang="es-ES" sz="16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panose="020B0604020202020204" pitchFamily="34" charset="0"/>
              </a:rPr>
              <a:t> (500 mg) en las embarazadas con más de 3 meses de gestación </a:t>
            </a:r>
            <a:r>
              <a:rPr lang="es-ES" sz="1600" dirty="0">
                <a:latin typeface="Helvetica" panose="020B0604020202020204" pitchFamily="34" charset="0"/>
              </a:rPr>
              <a:t>que vivan en zonas donde: 1) la prevalencia basal de las infecciones por anquilostomas y/o </a:t>
            </a:r>
            <a:r>
              <a:rPr lang="es-ES" sz="1600" i="1" dirty="0">
                <a:latin typeface="Helvetica" panose="020B0604020202020204" pitchFamily="34" charset="0"/>
              </a:rPr>
              <a:t>T. </a:t>
            </a:r>
            <a:r>
              <a:rPr lang="es-ES" sz="1600" i="1" dirty="0" err="1">
                <a:latin typeface="Helvetica" panose="020B0604020202020204" pitchFamily="34" charset="0"/>
              </a:rPr>
              <a:t>trichiura</a:t>
            </a:r>
            <a:r>
              <a:rPr lang="es-ES" sz="1600" i="1" dirty="0">
                <a:latin typeface="Helvetica" panose="020B0604020202020204" pitchFamily="34" charset="0"/>
              </a:rPr>
              <a:t> </a:t>
            </a:r>
            <a:r>
              <a:rPr lang="es-ES" sz="1600" dirty="0">
                <a:latin typeface="Helvetica" panose="020B0604020202020204" pitchFamily="34" charset="0"/>
              </a:rPr>
              <a:t>sea igual o superior al 20% en las embarazadas, y 2) </a:t>
            </a:r>
            <a:r>
              <a:rPr lang="es-ES" sz="1600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panose="020B0604020202020204" pitchFamily="34" charset="0"/>
              </a:rPr>
              <a:t>la anemia sea un problema grave de salud pública, con una prevalencia igual o superior al 40% en las embarazadas.</a:t>
            </a:r>
            <a:endParaRPr lang="es-ES" sz="1600" b="0" i="0" dirty="0">
              <a:solidFill>
                <a:schemeClr val="accent6">
                  <a:lumMod val="60000"/>
                  <a:lumOff val="40000"/>
                </a:schemeClr>
              </a:solidFill>
              <a:effectLst/>
              <a:latin typeface="Helvetica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Rectangle 1"/>
          <p:cNvSpPr>
            <a:spLocks noChangeArrowheads="1"/>
          </p:cNvSpPr>
          <p:nvPr/>
        </p:nvSpPr>
        <p:spPr bwMode="auto">
          <a:xfrm>
            <a:off x="0" y="714356"/>
            <a:ext cx="9110186" cy="3801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REFERENCIAS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s-ES" sz="1200" b="1" dirty="0" smtClean="0">
              <a:solidFill>
                <a:schemeClr val="tx1">
                  <a:lumMod val="95000"/>
                </a:schemeClr>
              </a:solidFill>
              <a:latin typeface="Verdana" pitchFamily="34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900" b="0" i="0" u="none" strike="noStrike" cap="none" normalizeH="0" baseline="0" dirty="0" smtClean="0">
              <a:ln>
                <a:noFill/>
              </a:ln>
              <a:solidFill>
                <a:schemeClr val="tx1">
                  <a:lumMod val="95000"/>
                </a:schemeClr>
              </a:solidFill>
              <a:effectLst/>
              <a:latin typeface="Arial" pitchFamily="34" charset="0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Botero, D.; Restrepo, M.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es-ES" sz="10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Parasitosis humanas.</a:t>
            </a:r>
            <a:r>
              <a:rPr kumimoji="0" lang="es-ES" sz="10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Medell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í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n-Colombia Corporaci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ó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n para investigaciones biol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ó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gicas. 4ta edici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ó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n. 2003.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    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2. </a:t>
            </a:r>
            <a:r>
              <a:rPr kumimoji="0" lang="es-ES" sz="1000" b="0" i="0" u="none" strike="noStrike" cap="none" normalizeH="0" baseline="0" dirty="0" err="1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Atias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, A.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es-ES" sz="10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Parasitolog</a:t>
            </a:r>
            <a:r>
              <a:rPr kumimoji="0" lang="es-ES" sz="10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í</a:t>
            </a:r>
            <a:r>
              <a:rPr kumimoji="0" lang="es-ES" sz="10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a M</a:t>
            </a:r>
            <a:r>
              <a:rPr kumimoji="0" lang="es-ES" sz="10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é</a:t>
            </a:r>
            <a:r>
              <a:rPr kumimoji="0" lang="es-ES" sz="10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dica.</a:t>
            </a:r>
            <a:r>
              <a:rPr kumimoji="0" lang="es-ES" sz="10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Santiago de Chile. 4ta Edici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ó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n. Publicaciones M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é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dicas Mediterr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á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neas. 2001.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       </a:t>
            </a:r>
            <a:endParaRPr kumimoji="0" lang="es-ES" sz="900" b="0" i="0" u="none" strike="noStrike" cap="none" normalizeH="0" baseline="0" dirty="0" smtClean="0">
              <a:ln>
                <a:noFill/>
              </a:ln>
              <a:solidFill>
                <a:schemeClr val="tx1">
                  <a:lumMod val="95000"/>
                </a:schemeClr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3. Rodr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í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guez-Morales, A.; </a:t>
            </a:r>
            <a:r>
              <a:rPr kumimoji="0" lang="es-ES" sz="1000" b="0" i="0" u="none" strike="noStrike" cap="none" normalizeH="0" baseline="0" dirty="0" err="1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Barbella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, R.; Asunto, C.; Arria, M.; y otros.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es-ES" sz="10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Infecciones parasitarias intestinales entre las mujeres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0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embarazadas en Venezuela.</a:t>
            </a:r>
            <a:r>
              <a:rPr kumimoji="0" lang="es-ES" sz="10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es-ES" sz="1000" b="0" i="0" u="none" strike="noStrike" cap="none" normalizeH="0" baseline="0" dirty="0" err="1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Hindawi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Publishing </a:t>
            </a:r>
            <a:r>
              <a:rPr kumimoji="0" lang="es-ES" sz="1000" b="0" i="0" u="none" strike="noStrike" cap="none" normalizeH="0" baseline="0" dirty="0" err="1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Corporation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. 2006.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       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[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Links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]</a:t>
            </a:r>
            <a:endParaRPr kumimoji="0" lang="es-ES" sz="900" b="0" i="0" u="none" strike="noStrike" cap="none" normalizeH="0" baseline="0" dirty="0" smtClean="0">
              <a:ln>
                <a:noFill/>
              </a:ln>
              <a:solidFill>
                <a:schemeClr val="tx1">
                  <a:lumMod val="95000"/>
                </a:schemeClr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4. Rivero, Z.; Maldonado, A.; Bracho, A.; Gotera, J.; Atenci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ó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n, R.; Leal, M.; S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á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nchez, R.; Silva, </a:t>
            </a:r>
            <a:r>
              <a:rPr kumimoji="0" lang="es-ES" sz="1000" b="0" i="0" u="none" strike="noStrike" cap="none" normalizeH="0" baseline="0" dirty="0" err="1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C.</a:t>
            </a:r>
            <a:r>
              <a:rPr kumimoji="0" lang="es-ES" sz="1000" b="1" i="0" u="none" strike="noStrike" cap="none" normalizeH="0" baseline="0" dirty="0" err="1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Enteroparasitosis</a:t>
            </a:r>
            <a:r>
              <a:rPr kumimoji="0" lang="es-ES" sz="10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en ind</a:t>
            </a:r>
            <a:r>
              <a:rPr kumimoji="0" lang="es-ES" sz="10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í</a:t>
            </a:r>
            <a:r>
              <a:rPr kumimoji="0" lang="es-ES" sz="10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genas de la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0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comunidad </a:t>
            </a:r>
            <a:r>
              <a:rPr kumimoji="0" lang="es-ES" sz="1000" b="1" i="0" u="none" strike="noStrike" cap="none" normalizeH="0" baseline="0" dirty="0" err="1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Japrer</a:t>
            </a:r>
            <a:r>
              <a:rPr kumimoji="0" lang="es-ES" sz="1000" b="1" i="0" u="none" strike="noStrike" cap="none" normalizeH="0" baseline="0" dirty="0" err="1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í</a:t>
            </a:r>
            <a:r>
              <a:rPr kumimoji="0" lang="es-ES" sz="1000" b="1" i="0" u="none" strike="noStrike" cap="none" normalizeH="0" baseline="0" dirty="0" err="1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a</a:t>
            </a:r>
            <a:r>
              <a:rPr kumimoji="0" lang="es-ES" sz="10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, Estado Zulia, Venezuela.</a:t>
            </a:r>
            <a:r>
              <a:rPr kumimoji="0" lang="es-ES" sz="10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INCI 2007; 2(4):270-273.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       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[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Links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]</a:t>
            </a:r>
            <a:endParaRPr kumimoji="0" lang="es-ES" sz="900" b="0" i="0" u="none" strike="noStrike" cap="none" normalizeH="0" baseline="0" dirty="0" smtClean="0">
              <a:ln>
                <a:noFill/>
              </a:ln>
              <a:solidFill>
                <a:schemeClr val="tx1">
                  <a:lumMod val="95000"/>
                </a:schemeClr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5. D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í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az, I.; Rivero, Z.; Bracho, A.; Castellanos, M.; </a:t>
            </a:r>
            <a:r>
              <a:rPr kumimoji="0" lang="es-ES" sz="1000" b="0" i="0" u="none" strike="noStrike" cap="none" normalizeH="0" baseline="0" dirty="0" err="1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Acurero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, E.; Carchi, M.; </a:t>
            </a:r>
            <a:r>
              <a:rPr kumimoji="0" lang="es-ES" sz="1000" b="0" i="0" u="none" strike="noStrike" cap="none" normalizeH="0" baseline="0" dirty="0" err="1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Atencio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, R.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es-ES" sz="10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Prevalencia de </a:t>
            </a:r>
            <a:r>
              <a:rPr kumimoji="0" lang="es-ES" sz="1000" b="1" i="0" u="none" strike="noStrike" cap="none" normalizeH="0" baseline="0" dirty="0" err="1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enteropar</a:t>
            </a:r>
            <a:r>
              <a:rPr kumimoji="0" lang="es-ES" sz="1000" b="1" i="0" u="none" strike="noStrike" cap="none" normalizeH="0" baseline="0" dirty="0" err="1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á</a:t>
            </a:r>
            <a:r>
              <a:rPr kumimoji="0" lang="es-ES" sz="1000" b="1" i="0" u="none" strike="noStrike" cap="none" normalizeH="0" baseline="0" dirty="0" err="1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sitos</a:t>
            </a:r>
            <a:r>
              <a:rPr kumimoji="0" lang="es-ES" sz="10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en ni</a:t>
            </a:r>
            <a:r>
              <a:rPr kumimoji="0" lang="es-ES" sz="10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ñ</a:t>
            </a:r>
            <a:r>
              <a:rPr kumimoji="0" lang="es-ES" sz="10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os de la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0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etnia </a:t>
            </a:r>
            <a:r>
              <a:rPr kumimoji="0" lang="es-ES" sz="1000" b="1" i="0" u="none" strike="noStrike" cap="none" normalizeH="0" baseline="0" dirty="0" err="1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Yukpa</a:t>
            </a:r>
            <a:r>
              <a:rPr kumimoji="0" lang="es-ES" sz="10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de </a:t>
            </a:r>
            <a:r>
              <a:rPr kumimoji="0" lang="es-ES" sz="1000" b="1" i="0" u="none" strike="noStrike" cap="none" normalizeH="0" baseline="0" dirty="0" err="1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Toromo</a:t>
            </a:r>
            <a:r>
              <a:rPr kumimoji="0" lang="es-ES" sz="10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, Estado Zulia, Venezuela.</a:t>
            </a:r>
            <a:r>
              <a:rPr kumimoji="0" lang="es-ES" sz="10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Rev. </a:t>
            </a:r>
            <a:r>
              <a:rPr kumimoji="0" lang="es-ES" sz="1000" b="0" i="0" u="none" strike="noStrike" cap="none" normalizeH="0" baseline="0" dirty="0" err="1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M</a:t>
            </a:r>
            <a:r>
              <a:rPr kumimoji="0" lang="es-ES" sz="1000" b="0" i="0" u="none" strike="noStrike" cap="none" normalizeH="0" baseline="0" dirty="0" err="1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é</a:t>
            </a:r>
            <a:r>
              <a:rPr kumimoji="0" lang="es-ES" sz="1000" b="0" i="0" u="none" strike="noStrike" cap="none" normalizeH="0" baseline="0" dirty="0" err="1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d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Chile 2006; 134:72-78.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       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[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Links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]</a:t>
            </a:r>
            <a:endParaRPr kumimoji="0" lang="es-ES" sz="900" b="0" i="0" u="none" strike="noStrike" cap="none" normalizeH="0" baseline="0" dirty="0" smtClean="0">
              <a:ln>
                <a:noFill/>
              </a:ln>
              <a:solidFill>
                <a:schemeClr val="tx1">
                  <a:lumMod val="95000"/>
                </a:schemeClr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6. C. </a:t>
            </a:r>
            <a:r>
              <a:rPr kumimoji="0" lang="es-ES" sz="1000" b="0" i="0" u="none" strike="noStrike" cap="none" normalizeH="0" baseline="0" dirty="0" err="1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Becerra,G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. Gonzales, A. Villena, D. Cruz y A. Flori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á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n.</a:t>
            </a:r>
            <a:r>
              <a:rPr kumimoji="0" lang="es-ES" sz="10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es-ES" sz="10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Prevalencia de anemia en gestantes, Hospital Regional de Pucallpa,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0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Per</a:t>
            </a:r>
            <a:r>
              <a:rPr kumimoji="0" lang="es-ES" sz="10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ú</a:t>
            </a:r>
            <a:r>
              <a:rPr kumimoji="0" lang="es-ES" sz="10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kumimoji="0" lang="es-ES" sz="10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es-ES" sz="1000" b="0" i="0" u="none" strike="noStrike" cap="none" normalizeH="0" baseline="0" dirty="0" err="1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Rev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s-ES" sz="1000" b="0" i="0" u="none" strike="noStrike" cap="none" normalizeH="0" baseline="0" dirty="0" err="1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Panam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Salud Publica/Pan Am J </a:t>
            </a:r>
            <a:r>
              <a:rPr kumimoji="0" lang="es-ES" sz="1000" b="0" i="0" u="none" strike="noStrike" cap="none" normalizeH="0" baseline="0" dirty="0" err="1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Public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s-ES" sz="1000" b="0" i="0" u="none" strike="noStrike" cap="none" normalizeH="0" baseline="0" dirty="0" err="1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Health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3(5), 1998</a:t>
            </a:r>
            <a:endParaRPr kumimoji="0" lang="es-ES" sz="900" b="0" i="0" u="none" strike="noStrike" cap="none" normalizeH="0" baseline="0" dirty="0" smtClean="0">
              <a:ln>
                <a:noFill/>
              </a:ln>
              <a:solidFill>
                <a:schemeClr val="tx1">
                  <a:lumMod val="95000"/>
                </a:schemeClr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7. </a:t>
            </a:r>
            <a:r>
              <a:rPr kumimoji="0" lang="es-ES" sz="1000" b="0" i="0" u="none" strike="noStrike" cap="none" normalizeH="0" baseline="0" dirty="0" err="1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R.Garcia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.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es-ES" sz="10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Prevalencia y factores de riesgo asociados a parasitosis intestinal en mujeres embarazadas y su relaci</a:t>
            </a:r>
            <a:r>
              <a:rPr kumimoji="0" lang="es-ES" sz="10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ó</a:t>
            </a:r>
            <a:r>
              <a:rPr kumimoji="0" lang="es-ES" sz="10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n con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0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el peso del ni</a:t>
            </a:r>
            <a:r>
              <a:rPr kumimoji="0" lang="es-ES" sz="10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ñ</a:t>
            </a:r>
            <a:r>
              <a:rPr kumimoji="0" lang="es-ES" sz="10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o al nacer, BVS, </a:t>
            </a:r>
            <a:r>
              <a:rPr kumimoji="0" lang="es-ES" sz="1000" b="1" i="0" u="none" strike="noStrike" cap="none" normalizeH="0" baseline="0" dirty="0" err="1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Brazil</a:t>
            </a:r>
            <a:r>
              <a:rPr kumimoji="0" lang="es-ES" sz="10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, 2002</a:t>
            </a:r>
            <a:r>
              <a:rPr kumimoji="0" lang="es-ES" sz="10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disponible en: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endParaRPr kumimoji="0" lang="es-ES" sz="900" b="0" i="0" u="none" strike="noStrike" cap="none" normalizeH="0" baseline="0" dirty="0" smtClean="0">
              <a:ln>
                <a:noFill/>
              </a:ln>
              <a:solidFill>
                <a:schemeClr val="tx1">
                  <a:lumMod val="95000"/>
                </a:schemeClr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8. C. L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ó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pez; J. D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í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az; J. G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ó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mez.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es-ES" sz="10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Factores de riesgo en mujeres embarazadas, infectadas por Toxoplasma </a:t>
            </a:r>
            <a:r>
              <a:rPr kumimoji="0" lang="es-ES" sz="1000" b="1" i="0" u="none" strike="noStrike" cap="none" normalizeH="0" baseline="0" dirty="0" err="1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gondii</a:t>
            </a:r>
            <a:r>
              <a:rPr kumimoji="0" lang="es-ES" sz="10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0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en Armenia-Colombia/Rev.</a:t>
            </a:r>
            <a:r>
              <a:rPr kumimoji="0" lang="es-ES" sz="10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Salud p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ú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blica vol.7 no.2 Bogot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á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s-ES" sz="1000" b="0" i="0" u="none" strike="noStrike" cap="none" normalizeH="0" baseline="0" dirty="0" err="1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July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2005</a:t>
            </a:r>
            <a:endParaRPr kumimoji="0" lang="es-ES" sz="900" b="0" i="0" u="none" strike="noStrike" cap="none" normalizeH="0" baseline="0" dirty="0" smtClean="0">
              <a:ln>
                <a:noFill/>
              </a:ln>
              <a:solidFill>
                <a:schemeClr val="tx1">
                  <a:lumMod val="95000"/>
                </a:schemeClr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9. </a:t>
            </a:r>
            <a:r>
              <a:rPr kumimoji="0" lang="es-ES" sz="1000" b="0" i="0" u="none" strike="noStrike" cap="none" normalizeH="0" baseline="0" dirty="0" err="1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Acurero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O., Ellen; D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í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az A., Iris; D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í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az A., Nelly; y otros.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es-ES" sz="10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Prevalencia de </a:t>
            </a:r>
            <a:r>
              <a:rPr kumimoji="0" lang="es-ES" sz="1000" b="1" i="0" u="none" strike="noStrike" cap="none" normalizeH="0" baseline="0" dirty="0" err="1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enteropar</a:t>
            </a:r>
            <a:r>
              <a:rPr kumimoji="0" lang="es-ES" sz="1000" b="1" i="0" u="none" strike="noStrike" cap="none" normalizeH="0" baseline="0" dirty="0" err="1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á</a:t>
            </a:r>
            <a:r>
              <a:rPr kumimoji="0" lang="es-ES" sz="1000" b="1" i="0" u="none" strike="noStrike" cap="none" normalizeH="0" baseline="0" dirty="0" err="1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sitos</a:t>
            </a:r>
            <a:r>
              <a:rPr kumimoji="0" lang="es-ES" sz="10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en embarazadas de la maternidad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0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"Dr. Armando Castillo Plaza" en Maracaibo, Venezuela,</a:t>
            </a:r>
            <a:r>
              <a:rPr kumimoji="0" lang="es-ES" sz="10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Rev. </a:t>
            </a:r>
            <a:r>
              <a:rPr kumimoji="0" lang="es-ES" sz="1000" b="0" i="0" u="none" strike="noStrike" cap="none" normalizeH="0" baseline="0" dirty="0" err="1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Kasmera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36(2): 148 - 158, 2008</a:t>
            </a:r>
            <a:endParaRPr kumimoji="0" lang="es-ES" sz="900" b="0" i="0" u="none" strike="noStrike" cap="none" normalizeH="0" baseline="0" dirty="0" smtClean="0">
              <a:ln>
                <a:noFill/>
              </a:ln>
              <a:solidFill>
                <a:schemeClr val="tx1">
                  <a:lumMod val="95000"/>
                </a:schemeClr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10. L. Guzm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á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n, P. Tinoco, M. Garc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í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a, M. Luna, R. Garc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í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a;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es-ES" sz="10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Prevalencia de bajo peso al nacer y factores asociados.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0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es-ES" sz="1000" b="0" i="0" u="none" strike="noStrike" cap="none" normalizeH="0" baseline="0" dirty="0" err="1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Ginecol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s-ES" sz="1000" b="0" i="0" u="none" strike="noStrike" cap="none" normalizeH="0" baseline="0" dirty="0" err="1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Obstet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s-ES" sz="1000" b="0" i="0" u="none" strike="noStrike" cap="none" normalizeH="0" baseline="0" dirty="0" err="1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Mex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2005;73:132-6.</a:t>
            </a:r>
            <a:endParaRPr kumimoji="0" lang="es-ES" sz="900" b="0" i="0" u="none" strike="noStrike" cap="none" normalizeH="0" baseline="0" dirty="0" smtClean="0">
              <a:ln>
                <a:noFill/>
              </a:ln>
              <a:solidFill>
                <a:schemeClr val="tx1">
                  <a:lumMod val="95000"/>
                </a:schemeClr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endParaRPr kumimoji="0" lang="es-ES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pic>
        <p:nvPicPr>
          <p:cNvPr id="3" name="Picture 37" descr="escudo familia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29652" y="0"/>
            <a:ext cx="657225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AutoShape 2" descr="CID:%7bDABF9122-B09E-4639-A4EC-6EB4E95FEAFA%7d/la%20foto.JPG"/>
          <p:cNvSpPr>
            <a:spLocks noChangeAspect="1" noChangeArrowheads="1"/>
          </p:cNvSpPr>
          <p:nvPr/>
        </p:nvSpPr>
        <p:spPr bwMode="auto">
          <a:xfrm>
            <a:off x="4541838" y="-2127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endParaRPr lang="es-ES_tradnl" altLang="es-AR"/>
          </a:p>
        </p:txBody>
      </p:sp>
      <p:sp>
        <p:nvSpPr>
          <p:cNvPr id="67587" name="AutoShape 4" descr="CID:%7bDABF9122-B09E-4639-A4EC-6EB4E95FEAFA%7d/la%20foto.JPG"/>
          <p:cNvSpPr>
            <a:spLocks noChangeAspect="1" noChangeArrowheads="1"/>
          </p:cNvSpPr>
          <p:nvPr/>
        </p:nvSpPr>
        <p:spPr bwMode="auto">
          <a:xfrm>
            <a:off x="4541838" y="-2127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/>
            <a:endParaRPr lang="es-ES_tradnl" altLang="es-AR"/>
          </a:p>
        </p:txBody>
      </p:sp>
      <p:pic>
        <p:nvPicPr>
          <p:cNvPr id="67588" name="Picture 5" descr="C:\Documents and Settings\Usuario\Mis documentos\Mis imágenes\avion y y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50" y="142875"/>
            <a:ext cx="8643938" cy="648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Rectángulo"/>
          <p:cNvSpPr/>
          <p:nvPr/>
        </p:nvSpPr>
        <p:spPr>
          <a:xfrm>
            <a:off x="1500188" y="714375"/>
            <a:ext cx="40553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sz="3200" b="1" i="1" dirty="0">
                <a:solidFill>
                  <a:schemeClr val="bg2">
                    <a:lumMod val="60000"/>
                    <a:lumOff val="40000"/>
                  </a:schemeClr>
                </a:solidFill>
                <a:latin typeface="+mj-lt"/>
              </a:rPr>
              <a:t>MUCHAS GRACIAS  !!!!</a:t>
            </a:r>
            <a:endParaRPr lang="es-ES" sz="3200" b="1" i="1" dirty="0">
              <a:solidFill>
                <a:schemeClr val="bg2">
                  <a:lumMod val="60000"/>
                  <a:lumOff val="40000"/>
                </a:schemeClr>
              </a:solidFill>
              <a:latin typeface="+mj-lt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1571625" y="5286375"/>
            <a:ext cx="30823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pt-BR" sz="2400" b="1" i="1" dirty="0">
                <a:latin typeface="+mj-lt"/>
              </a:rPr>
              <a:t>LUCES POR FAVOR  ....</a:t>
            </a:r>
            <a:endParaRPr lang="es-ES" sz="2400" b="1" i="1" dirty="0">
              <a:latin typeface="+mj-lt"/>
            </a:endParaRPr>
          </a:p>
        </p:txBody>
      </p:sp>
      <p:pic>
        <p:nvPicPr>
          <p:cNvPr id="67591" name="Picture 37" descr="escudo familia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86775" y="0"/>
            <a:ext cx="657225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14282" y="214290"/>
            <a:ext cx="8712968" cy="54096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S" sz="2800" dirty="0">
                <a:solidFill>
                  <a:srgbClr val="FFFF00"/>
                </a:solidFill>
                <a:ea typeface="Times New Roman" panose="02020603050405020304" pitchFamily="18" charset="0"/>
                <a:cs typeface="Times New Roman" pitchFamily="18" charset="0"/>
              </a:rPr>
              <a:t>Tratamiento</a:t>
            </a:r>
            <a:endParaRPr lang="en-US" sz="2800" dirty="0">
              <a:solidFill>
                <a:srgbClr val="FFFF00"/>
              </a:solidFill>
              <a:ea typeface="Calibri" panose="020F0502020204030204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S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es-ES" sz="2000" dirty="0">
                <a:solidFill>
                  <a:schemeClr val="accent6">
                    <a:lumMod val="40000"/>
                    <a:lumOff val="6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Formas leves o moderadas</a:t>
            </a:r>
            <a:r>
              <a:rPr lang="es-ES" sz="2000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s-ES" sz="2000" dirty="0">
                <a:solidFill>
                  <a:schemeClr val="tx2">
                    <a:lumMod val="75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tratamiento ambulatorio</a:t>
            </a:r>
            <a:endParaRPr lang="en-US" sz="2000" dirty="0">
              <a:solidFill>
                <a:schemeClr val="tx2">
                  <a:lumMod val="7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S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Reposo</a:t>
            </a:r>
            <a:r>
              <a:rPr lang="es-ES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s-ES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Comidas </a:t>
            </a:r>
            <a:r>
              <a:rPr lang="es-ES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poco abundantes pero </a:t>
            </a:r>
            <a:r>
              <a:rPr lang="es-ES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frecuentes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S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dieta </a:t>
            </a:r>
            <a:r>
              <a:rPr lang="es-ES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rica en </a:t>
            </a:r>
            <a:r>
              <a:rPr lang="es-ES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hidratos </a:t>
            </a:r>
            <a:r>
              <a:rPr lang="es-ES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carbono y pobre en </a:t>
            </a:r>
            <a:r>
              <a:rPr lang="es-ES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grasas.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S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mejor </a:t>
            </a:r>
            <a:r>
              <a:rPr lang="es-ES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sólidos y </a:t>
            </a:r>
            <a:r>
              <a:rPr lang="es-ES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fríos.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S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evitar </a:t>
            </a:r>
            <a:r>
              <a:rPr lang="es-ES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condimentos, bebidas con gas, tabaco, alcohol </a:t>
            </a:r>
            <a:r>
              <a:rPr lang="es-ES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es-ES" dirty="0" smtClean="0"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lang="es-ES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dirty="0">
                <a:solidFill>
                  <a:schemeClr val="accent6">
                    <a:lumMod val="40000"/>
                    <a:lumOff val="60000"/>
                  </a:schemeClr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Apoyo psicológico. </a:t>
            </a:r>
            <a:endParaRPr lang="es-ES" dirty="0" smtClean="0">
              <a:solidFill>
                <a:schemeClr val="accent6">
                  <a:lumMod val="40000"/>
                  <a:lumOff val="60000"/>
                </a:schemeClr>
              </a:solidFill>
              <a:latin typeface="Verdan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en-US" sz="2400" dirty="0">
              <a:solidFill>
                <a:schemeClr val="accent6">
                  <a:lumMod val="40000"/>
                  <a:lumOff val="6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n-US" sz="2400" dirty="0">
              <a:solidFill>
                <a:srgbClr val="00FFFF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37" descr="escudo familia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86775" y="0"/>
            <a:ext cx="657225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500034" y="285728"/>
            <a:ext cx="8501122" cy="39277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S" sz="2000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es-ES" sz="2000" dirty="0">
                <a:solidFill>
                  <a:schemeClr val="accent6">
                    <a:lumMod val="40000"/>
                    <a:lumOff val="60000"/>
                  </a:schemeClr>
                </a:solidFill>
                <a:ea typeface="Times New Roman" panose="02020603050405020304" pitchFamily="18" charset="0"/>
                <a:cs typeface="Times New Roman" pitchFamily="18" charset="0"/>
              </a:rPr>
              <a:t>Formas graves </a:t>
            </a:r>
            <a:r>
              <a:rPr lang="es-ES" sz="2000" dirty="0" smtClean="0">
                <a:ea typeface="Times New Roman" panose="02020603050405020304" pitchFamily="18" charset="0"/>
                <a:cs typeface="Times New Roman" pitchFamily="18" charset="0"/>
              </a:rPr>
              <a:t>: </a:t>
            </a:r>
            <a:r>
              <a:rPr lang="es-ES" sz="2000" dirty="0" smtClean="0">
                <a:solidFill>
                  <a:srgbClr val="FFFF00"/>
                </a:solidFill>
                <a:ea typeface="Times New Roman" panose="02020603050405020304" pitchFamily="18" charset="0"/>
                <a:cs typeface="Times New Roman" pitchFamily="18" charset="0"/>
              </a:rPr>
              <a:t>Internación</a:t>
            </a:r>
            <a:r>
              <a:rPr lang="es-ES" sz="2000" dirty="0" smtClean="0">
                <a:ea typeface="Times New Roman" panose="02020603050405020304" pitchFamily="18" charset="0"/>
                <a:cs typeface="Times New Roman" pitchFamily="18" charset="0"/>
              </a:rPr>
              <a:t>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n-US" sz="2000" dirty="0">
              <a:ea typeface="Calibri" panose="020F0502020204030204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S" dirty="0"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s-ES" u="sng" dirty="0" smtClean="0">
                <a:solidFill>
                  <a:schemeClr val="accent6">
                    <a:lumMod val="60000"/>
                    <a:lumOff val="4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Reposo </a:t>
            </a:r>
            <a:r>
              <a:rPr lang="es-ES" u="sng" dirty="0">
                <a:solidFill>
                  <a:schemeClr val="accent6">
                    <a:lumMod val="60000"/>
                    <a:lumOff val="4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y </a:t>
            </a:r>
            <a:r>
              <a:rPr lang="es-ES" u="sng" dirty="0" smtClean="0">
                <a:solidFill>
                  <a:schemeClr val="accent6">
                    <a:lumMod val="60000"/>
                    <a:lumOff val="4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dieta absoluta.</a:t>
            </a:r>
            <a:endParaRPr lang="en-US" sz="2400" u="sng" dirty="0">
              <a:solidFill>
                <a:schemeClr val="accent6">
                  <a:lumMod val="60000"/>
                  <a:lumOff val="4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S" dirty="0"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s-ES" dirty="0">
                <a:solidFill>
                  <a:srgbClr val="FFFF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Control de </a:t>
            </a:r>
            <a:r>
              <a:rPr lang="es-ES" dirty="0" smtClean="0">
                <a:solidFill>
                  <a:srgbClr val="FFFF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signos vitales: </a:t>
            </a:r>
            <a:r>
              <a:rPr lang="es-ES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Peso</a:t>
            </a:r>
            <a:r>
              <a:rPr lang="es-ES" dirty="0">
                <a:ea typeface="Times New Roman" panose="02020603050405020304" pitchFamily="18" charset="0"/>
                <a:cs typeface="Times New Roman" panose="02020603050405020304" pitchFamily="18" charset="0"/>
              </a:rPr>
              <a:t>, diuresis y </a:t>
            </a:r>
            <a:r>
              <a:rPr lang="es-ES" dirty="0" err="1">
                <a:ea typeface="Times New Roman" panose="02020603050405020304" pitchFamily="18" charset="0"/>
                <a:cs typeface="Times New Roman" panose="02020603050405020304" pitchFamily="18" charset="0"/>
              </a:rPr>
              <a:t>ionograma</a:t>
            </a:r>
            <a:r>
              <a:rPr lang="es-ES" dirty="0">
                <a:ea typeface="Times New Roman" panose="02020603050405020304" pitchFamily="18" charset="0"/>
                <a:cs typeface="Times New Roman" panose="02020603050405020304" pitchFamily="18" charset="0"/>
              </a:rPr>
              <a:t> cada 24 horas.</a:t>
            </a:r>
            <a:endParaRPr lang="en-US" sz="2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lang="es-ES" dirty="0" smtClean="0">
                <a:solidFill>
                  <a:srgbClr val="00FFFF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dirty="0" smtClean="0">
                <a:solidFill>
                  <a:srgbClr val="FFFF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Tratamiento </a:t>
            </a:r>
            <a:r>
              <a:rPr lang="es-ES" dirty="0">
                <a:solidFill>
                  <a:srgbClr val="FFFF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de la </a:t>
            </a:r>
            <a:r>
              <a:rPr lang="es-ES" dirty="0" smtClean="0">
                <a:solidFill>
                  <a:srgbClr val="FFFF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deshidratación.</a:t>
            </a:r>
          </a:p>
          <a:p>
            <a:pPr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es-ES" dirty="0" smtClean="0">
              <a:solidFill>
                <a:srgbClr val="00FFFF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S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s-ES" dirty="0">
                <a:solidFill>
                  <a:srgbClr val="FFFF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s-ES" u="sng" dirty="0">
                <a:solidFill>
                  <a:schemeClr val="accent6">
                    <a:lumMod val="60000"/>
                    <a:lumOff val="4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Sueroterapia:</a:t>
            </a:r>
            <a:r>
              <a:rPr lang="es-ES" dirty="0">
                <a:solidFill>
                  <a:srgbClr val="A0F638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dirty="0">
                <a:ea typeface="Times New Roman" panose="02020603050405020304" pitchFamily="18" charset="0"/>
                <a:cs typeface="Times New Roman" panose="02020603050405020304" pitchFamily="18" charset="0"/>
              </a:rPr>
              <a:t>2.000-3.000 ml/24 h, alternando suero fisiológico con glucosado 10%, conseguir diuresis de </a:t>
            </a:r>
            <a:r>
              <a:rPr lang="es-ES" u="sng" dirty="0">
                <a:ea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  <a:r>
              <a:rPr lang="es-ES" dirty="0">
                <a:ea typeface="Times New Roman" panose="02020603050405020304" pitchFamily="18" charset="0"/>
                <a:cs typeface="Times New Roman" panose="02020603050405020304" pitchFamily="18" charset="0"/>
              </a:rPr>
              <a:t>1.000 ml/24 h.</a:t>
            </a:r>
            <a:endParaRPr lang="en-US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S" dirty="0"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s-ES" u="sng" dirty="0">
                <a:solidFill>
                  <a:srgbClr val="FFFF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s-ES" u="sng" dirty="0">
                <a:solidFill>
                  <a:schemeClr val="accent6">
                    <a:lumMod val="60000"/>
                    <a:lumOff val="4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Reposición de electrolitos</a:t>
            </a:r>
            <a:r>
              <a:rPr lang="es-ES" u="sng" dirty="0" smtClean="0">
                <a:solidFill>
                  <a:schemeClr val="accent6">
                    <a:lumMod val="60000"/>
                    <a:lumOff val="4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u="sng" dirty="0">
              <a:solidFill>
                <a:schemeClr val="accent6">
                  <a:lumMod val="60000"/>
                  <a:lumOff val="4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6929454" y="214290"/>
            <a:ext cx="928694" cy="35719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Picture 37" descr="escudo familia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86775" y="0"/>
            <a:ext cx="657225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827584" y="1124744"/>
            <a:ext cx="5904656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AR" sz="2800" dirty="0">
                <a:solidFill>
                  <a:schemeClr val="tx2">
                    <a:lumMod val="50000"/>
                  </a:schemeClr>
                </a:solidFill>
              </a:rPr>
              <a:t>Tratamiento farmacológico : </a:t>
            </a:r>
            <a:endParaRPr lang="es-AR" sz="2800" dirty="0" smtClean="0">
              <a:solidFill>
                <a:schemeClr val="tx2">
                  <a:lumMod val="50000"/>
                </a:schemeClr>
              </a:solidFill>
            </a:endParaRPr>
          </a:p>
          <a:p>
            <a:endParaRPr lang="es-AR" sz="2800" dirty="0">
              <a:solidFill>
                <a:schemeClr val="tx2">
                  <a:lumMod val="50000"/>
                </a:schemeClr>
              </a:solidFill>
            </a:endParaRPr>
          </a:p>
          <a:p>
            <a:r>
              <a:rPr lang="es-AR" sz="2800" dirty="0">
                <a:solidFill>
                  <a:schemeClr val="tx2">
                    <a:lumMod val="50000"/>
                  </a:schemeClr>
                </a:solidFill>
              </a:rPr>
              <a:t>    Fármacos antieméticos</a:t>
            </a:r>
            <a:r>
              <a:rPr lang="es-AR" sz="2800" dirty="0" smtClean="0">
                <a:solidFill>
                  <a:schemeClr val="tx2">
                    <a:lumMod val="50000"/>
                  </a:schemeClr>
                </a:solidFill>
              </a:rPr>
              <a:t>:</a:t>
            </a:r>
          </a:p>
          <a:p>
            <a:endParaRPr lang="es-AR" dirty="0"/>
          </a:p>
          <a:p>
            <a:r>
              <a:rPr lang="es-AR" sz="2000" dirty="0"/>
              <a:t>•  </a:t>
            </a:r>
            <a:r>
              <a:rPr lang="es-AR" sz="2000" dirty="0" err="1"/>
              <a:t>Metoclopramida</a:t>
            </a:r>
            <a:r>
              <a:rPr lang="es-AR" sz="2000" dirty="0"/>
              <a:t> 10 mg IV c/8h</a:t>
            </a:r>
            <a:r>
              <a:rPr lang="es-AR" sz="2000" dirty="0" smtClean="0"/>
              <a:t>.</a:t>
            </a:r>
          </a:p>
          <a:p>
            <a:endParaRPr lang="es-AR" sz="2000" dirty="0"/>
          </a:p>
          <a:p>
            <a:r>
              <a:rPr lang="es-AR" sz="2000" dirty="0"/>
              <a:t>    </a:t>
            </a:r>
            <a:r>
              <a:rPr lang="es-AR" sz="2000" dirty="0" err="1"/>
              <a:t>Domperidona</a:t>
            </a:r>
            <a:r>
              <a:rPr lang="es-AR" sz="2000" dirty="0"/>
              <a:t> . </a:t>
            </a:r>
            <a:endParaRPr lang="es-AR" sz="2000" dirty="0" smtClean="0"/>
          </a:p>
          <a:p>
            <a:endParaRPr lang="es-AR" sz="2000" dirty="0"/>
          </a:p>
          <a:p>
            <a:r>
              <a:rPr lang="es-AR" sz="2000" dirty="0"/>
              <a:t>•  </a:t>
            </a:r>
            <a:r>
              <a:rPr lang="es-AR" sz="2000" dirty="0" err="1"/>
              <a:t>Ondansetrón</a:t>
            </a:r>
            <a:r>
              <a:rPr lang="es-AR" sz="2000" dirty="0"/>
              <a:t> 4 mg IV c/12h.</a:t>
            </a:r>
          </a:p>
        </p:txBody>
      </p:sp>
    </p:spTree>
    <p:extLst>
      <p:ext uri="{BB962C8B-B14F-4D97-AF65-F5344CB8AC3E}">
        <p14:creationId xmlns:p14="http://schemas.microsoft.com/office/powerpoint/2010/main" val="7109778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501" y="3212976"/>
            <a:ext cx="7702907" cy="3255546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601068" y="192851"/>
            <a:ext cx="2090637" cy="400110"/>
          </a:xfrm>
          <a:prstGeom prst="rect">
            <a:avLst/>
          </a:prstGeom>
          <a:solidFill>
            <a:srgbClr val="00B050"/>
          </a:solidFill>
        </p:spPr>
        <p:txBody>
          <a:bodyPr wrap="none">
            <a:spAutoFit/>
          </a:bodyPr>
          <a:lstStyle/>
          <a:p>
            <a:r>
              <a:rPr lang="es-ES" sz="2000" b="1" dirty="0" smtClean="0">
                <a:solidFill>
                  <a:srgbClr val="FFFF00"/>
                </a:solidFill>
              </a:rPr>
              <a:t>Antieméticos :  </a:t>
            </a:r>
            <a:endParaRPr lang="es-ES" sz="2000" dirty="0">
              <a:solidFill>
                <a:srgbClr val="FFFF00"/>
              </a:solidFill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508672" y="592961"/>
            <a:ext cx="8001056" cy="7848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dirty="0">
              <a:solidFill>
                <a:srgbClr val="FFFF00"/>
              </a:solidFill>
            </a:endParaRPr>
          </a:p>
          <a:p>
            <a:r>
              <a:rPr lang="es-ES" dirty="0" err="1" smtClean="0">
                <a:solidFill>
                  <a:srgbClr val="FFFF00"/>
                </a:solidFill>
              </a:rPr>
              <a:t>Metoclopramida</a:t>
            </a:r>
            <a:r>
              <a:rPr lang="es-ES" dirty="0" smtClean="0">
                <a:solidFill>
                  <a:srgbClr val="FFFF00"/>
                </a:solidFill>
              </a:rPr>
              <a:t> : </a:t>
            </a:r>
            <a:r>
              <a:rPr lang="es-ES" dirty="0"/>
              <a:t>actúa como agonista</a:t>
            </a:r>
            <a:r>
              <a:rPr lang="es-E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del receptor </a:t>
            </a:r>
            <a:r>
              <a:rPr lang="es-ES" dirty="0"/>
              <a:t>5HT4</a:t>
            </a:r>
            <a:r>
              <a:rPr lang="es-E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, y como </a:t>
            </a:r>
            <a:r>
              <a:rPr lang="es-ES" dirty="0">
                <a:solidFill>
                  <a:srgbClr val="FF0000"/>
                </a:solidFill>
              </a:rPr>
              <a:t>antagonista</a:t>
            </a:r>
            <a:r>
              <a:rPr lang="es-E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de los receptores </a:t>
            </a:r>
            <a:r>
              <a:rPr lang="es-ES" dirty="0">
                <a:solidFill>
                  <a:srgbClr val="FF0000"/>
                </a:solidFill>
              </a:rPr>
              <a:t>5HT3</a:t>
            </a:r>
            <a:r>
              <a:rPr lang="es-E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a nivel </a:t>
            </a:r>
            <a:r>
              <a:rPr lang="es-E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central </a:t>
            </a:r>
            <a:r>
              <a:rPr lang="es-E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y </a:t>
            </a:r>
            <a:r>
              <a:rPr lang="es-E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D2</a:t>
            </a:r>
            <a:r>
              <a:rPr lang="es-E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. </a:t>
            </a:r>
            <a:endParaRPr lang="es-ES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r>
              <a:rPr lang="es-ES" dirty="0" smtClean="0"/>
              <a:t>Aumenta </a:t>
            </a:r>
            <a:r>
              <a:rPr lang="es-ES" dirty="0"/>
              <a:t>el tono del esfínter esofágico inferior y estimula las contracciones </a:t>
            </a:r>
            <a:r>
              <a:rPr lang="es-ES" dirty="0" err="1"/>
              <a:t>antrales</a:t>
            </a:r>
            <a:r>
              <a:rPr lang="es-ES" dirty="0"/>
              <a:t> y del intestino delgado</a:t>
            </a:r>
            <a:r>
              <a:rPr lang="es-ES" dirty="0" smtClean="0"/>
              <a:t>.</a:t>
            </a:r>
          </a:p>
          <a:p>
            <a:endParaRPr lang="es-ES" dirty="0" smtClean="0"/>
          </a:p>
          <a:p>
            <a:r>
              <a:rPr lang="es-ES" dirty="0" smtClean="0">
                <a:solidFill>
                  <a:srgbClr val="FF3300"/>
                </a:solidFill>
              </a:rPr>
              <a:t>Efectos adversos </a:t>
            </a:r>
            <a:r>
              <a:rPr lang="es-ES" dirty="0">
                <a:solidFill>
                  <a:srgbClr val="FF3300"/>
                </a:solidFill>
              </a:rPr>
              <a:t>de </a:t>
            </a:r>
            <a:r>
              <a:rPr lang="es-ES" dirty="0" err="1">
                <a:solidFill>
                  <a:srgbClr val="FF3300"/>
                </a:solidFill>
              </a:rPr>
              <a:t>metoclopramida</a:t>
            </a:r>
            <a:r>
              <a:rPr lang="es-ES" dirty="0">
                <a:solidFill>
                  <a:srgbClr val="FF3300"/>
                </a:solidFill>
              </a:rPr>
              <a:t> son sus efectos </a:t>
            </a:r>
            <a:r>
              <a:rPr lang="es-ES" dirty="0" err="1">
                <a:solidFill>
                  <a:srgbClr val="FF3300"/>
                </a:solidFill>
              </a:rPr>
              <a:t>extrapiramidales</a:t>
            </a:r>
            <a:r>
              <a:rPr lang="es-ES" dirty="0">
                <a:solidFill>
                  <a:srgbClr val="FF3300"/>
                </a:solidFill>
              </a:rPr>
              <a:t>: </a:t>
            </a:r>
            <a:r>
              <a:rPr lang="es-ES" u="sng" dirty="0" err="1" smtClean="0">
                <a:solidFill>
                  <a:srgbClr val="FFC000"/>
                </a:solidFill>
              </a:rPr>
              <a:t>distonías</a:t>
            </a:r>
            <a:r>
              <a:rPr lang="es-ES" dirty="0" smtClean="0">
                <a:solidFill>
                  <a:srgbClr val="FFC000"/>
                </a:solidFill>
              </a:rPr>
              <a:t> , </a:t>
            </a:r>
            <a:r>
              <a:rPr lang="es-ES" u="sng" dirty="0">
                <a:solidFill>
                  <a:srgbClr val="FFC000"/>
                </a:solidFill>
              </a:rPr>
              <a:t>síntomas tipo Parkinson</a:t>
            </a:r>
            <a:r>
              <a:rPr lang="es-ES" dirty="0"/>
              <a:t> </a:t>
            </a:r>
            <a:r>
              <a:rPr lang="es-ES" dirty="0" smtClean="0"/>
              <a:t>, </a:t>
            </a:r>
            <a:r>
              <a:rPr lang="es-ES" dirty="0" smtClean="0">
                <a:solidFill>
                  <a:srgbClr val="FFC000"/>
                </a:solidFill>
              </a:rPr>
              <a:t>puede </a:t>
            </a:r>
            <a:r>
              <a:rPr lang="es-ES" dirty="0">
                <a:solidFill>
                  <a:srgbClr val="FFC000"/>
                </a:solidFill>
              </a:rPr>
              <a:t>causar </a:t>
            </a:r>
            <a:r>
              <a:rPr lang="es-ES" u="sng" dirty="0">
                <a:solidFill>
                  <a:srgbClr val="FFC000"/>
                </a:solidFill>
              </a:rPr>
              <a:t>galactorrea</a:t>
            </a:r>
            <a:r>
              <a:rPr lang="es-ES" u="sng" dirty="0" smtClean="0">
                <a:solidFill>
                  <a:srgbClr val="FFC000"/>
                </a:solidFill>
              </a:rPr>
              <a:t>.</a:t>
            </a:r>
          </a:p>
          <a:p>
            <a:endParaRPr lang="es-ES" dirty="0" smtClean="0">
              <a:solidFill>
                <a:srgbClr val="FFC000"/>
              </a:solidFill>
            </a:endParaRPr>
          </a:p>
          <a:p>
            <a:r>
              <a:rPr lang="es-ES" sz="1600" dirty="0" smtClean="0"/>
              <a:t>Am </a:t>
            </a:r>
            <a:r>
              <a:rPr lang="es-ES" sz="1600" dirty="0"/>
              <a:t>J </a:t>
            </a:r>
            <a:r>
              <a:rPr lang="es-ES" sz="1600" dirty="0" err="1"/>
              <a:t>Perinatol</a:t>
            </a:r>
            <a:r>
              <a:rPr lang="es-ES" sz="1600" dirty="0"/>
              <a:t> 2002;19:311-316.</a:t>
            </a:r>
          </a:p>
          <a:p>
            <a:endParaRPr lang="es-ES" dirty="0" smtClean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Metoclopramide for nausea and vomiting of pregnancy: a prospective multicenter international study</a:t>
            </a:r>
          </a:p>
          <a:p>
            <a:r>
              <a:rPr lang="en-US" sz="1000" dirty="0" err="1"/>
              <a:t>Matitiahu</a:t>
            </a:r>
            <a:r>
              <a:rPr lang="en-US" sz="1000" dirty="0"/>
              <a:t> </a:t>
            </a:r>
            <a:r>
              <a:rPr lang="en-US" sz="1000" dirty="0" err="1"/>
              <a:t>Berkovitch</a:t>
            </a:r>
            <a:r>
              <a:rPr lang="en-US" sz="1000" dirty="0"/>
              <a:t> 1, Paul </a:t>
            </a:r>
            <a:r>
              <a:rPr lang="en-US" sz="1000" dirty="0" err="1"/>
              <a:t>Mazzota</a:t>
            </a:r>
            <a:r>
              <a:rPr lang="en-US" sz="1000" dirty="0"/>
              <a:t>, </a:t>
            </a:r>
            <a:r>
              <a:rPr lang="en-US" sz="1000" dirty="0" err="1"/>
              <a:t>Revital</a:t>
            </a:r>
            <a:r>
              <a:rPr lang="en-US" sz="1000" dirty="0"/>
              <a:t> Greenberg, Daniel </a:t>
            </a:r>
            <a:r>
              <a:rPr lang="en-US" sz="1000" dirty="0" err="1"/>
              <a:t>Elbirt</a:t>
            </a:r>
            <a:r>
              <a:rPr lang="en-US" sz="1000" dirty="0"/>
              <a:t>, Antony Addis, Lavinia Schuler-Faccini, Paul </a:t>
            </a:r>
            <a:r>
              <a:rPr lang="en-US" sz="1000" dirty="0" err="1"/>
              <a:t>Merlob</a:t>
            </a:r>
            <a:r>
              <a:rPr lang="en-US" sz="1000" dirty="0"/>
              <a:t>, Judy </a:t>
            </a:r>
            <a:r>
              <a:rPr lang="en-US" sz="1000" dirty="0" err="1"/>
              <a:t>Arnon</a:t>
            </a:r>
            <a:r>
              <a:rPr lang="en-US" sz="1000" dirty="0"/>
              <a:t>, </a:t>
            </a:r>
            <a:r>
              <a:rPr lang="en-US" sz="1000" dirty="0" err="1"/>
              <a:t>Bracha</a:t>
            </a:r>
            <a:r>
              <a:rPr lang="en-US" sz="1000" dirty="0"/>
              <a:t> Stahl, Laura Magee, Myla Moretti, Asher </a:t>
            </a:r>
            <a:r>
              <a:rPr lang="en-US" sz="1000" dirty="0" err="1"/>
              <a:t>Ornoy</a:t>
            </a:r>
            <a:endParaRPr lang="en-US" sz="1000" dirty="0"/>
          </a:p>
          <a:p>
            <a:endParaRPr lang="es-ES" dirty="0">
              <a:solidFill>
                <a:srgbClr val="FFFF00"/>
              </a:solidFill>
            </a:endParaRPr>
          </a:p>
          <a:p>
            <a:r>
              <a:rPr lang="es-E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Estudio prospectivo realizado a 125 embarazadas, </a:t>
            </a:r>
          </a:p>
          <a:p>
            <a:r>
              <a:rPr lang="es-E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no mostró mayor riesgo de malformaciones, aborto espontáneo o </a:t>
            </a:r>
          </a:p>
          <a:p>
            <a:r>
              <a:rPr lang="es-E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bajo peso al nacer.</a:t>
            </a:r>
          </a:p>
          <a:p>
            <a:endParaRPr lang="es-ES" dirty="0" smtClean="0">
              <a:solidFill>
                <a:srgbClr val="FFFF00"/>
              </a:solidFill>
            </a:endParaRPr>
          </a:p>
          <a:p>
            <a:endParaRPr lang="es-ES" dirty="0">
              <a:solidFill>
                <a:srgbClr val="FFFF00"/>
              </a:solidFill>
            </a:endParaRPr>
          </a:p>
          <a:p>
            <a:endParaRPr lang="es-ES" dirty="0" smtClean="0">
              <a:solidFill>
                <a:srgbClr val="FFFF00"/>
              </a:solidFill>
            </a:endParaRPr>
          </a:p>
          <a:p>
            <a:endParaRPr lang="es-ES" dirty="0">
              <a:solidFill>
                <a:srgbClr val="FFFF00"/>
              </a:solidFill>
            </a:endParaRPr>
          </a:p>
          <a:p>
            <a:endParaRPr lang="es-ES" dirty="0" smtClean="0">
              <a:solidFill>
                <a:srgbClr val="FFFF00"/>
              </a:solidFill>
            </a:endParaRPr>
          </a:p>
          <a:p>
            <a:endParaRPr lang="es-ES" dirty="0">
              <a:solidFill>
                <a:srgbClr val="FFFF00"/>
              </a:solidFill>
            </a:endParaRPr>
          </a:p>
          <a:p>
            <a:endParaRPr lang="es-ES" dirty="0" smtClean="0">
              <a:solidFill>
                <a:srgbClr val="FFFF00"/>
              </a:solidFill>
            </a:endParaRPr>
          </a:p>
          <a:p>
            <a:r>
              <a:rPr lang="es-ES" dirty="0" err="1" smtClean="0">
                <a:solidFill>
                  <a:srgbClr val="FFFF00"/>
                </a:solidFill>
              </a:rPr>
              <a:t>Doxilamina</a:t>
            </a:r>
            <a:r>
              <a:rPr lang="es-ES" dirty="0" smtClean="0">
                <a:solidFill>
                  <a:srgbClr val="FFFF00"/>
                </a:solidFill>
              </a:rPr>
              <a:t> </a:t>
            </a:r>
            <a:r>
              <a:rPr lang="es-ES" dirty="0" err="1" smtClean="0">
                <a:solidFill>
                  <a:srgbClr val="FFFF00"/>
                </a:solidFill>
              </a:rPr>
              <a:t>succinato</a:t>
            </a:r>
            <a:r>
              <a:rPr lang="es-ES" dirty="0" smtClean="0">
                <a:solidFill>
                  <a:srgbClr val="FFFF00"/>
                </a:solidFill>
              </a:rPr>
              <a:t> – </a:t>
            </a:r>
            <a:r>
              <a:rPr lang="es-ES" dirty="0" err="1" smtClean="0">
                <a:solidFill>
                  <a:srgbClr val="FFFF00"/>
                </a:solidFill>
              </a:rPr>
              <a:t>Piridoxina</a:t>
            </a:r>
            <a:r>
              <a:rPr lang="es-ES" dirty="0" smtClean="0">
                <a:solidFill>
                  <a:srgbClr val="FFFF00"/>
                </a:solidFill>
              </a:rPr>
              <a:t> Clorhidrato.</a:t>
            </a:r>
          </a:p>
          <a:p>
            <a:endParaRPr lang="es-ES" dirty="0">
              <a:solidFill>
                <a:srgbClr val="FFFF00"/>
              </a:solidFill>
            </a:endParaRPr>
          </a:p>
        </p:txBody>
      </p:sp>
      <p:pic>
        <p:nvPicPr>
          <p:cNvPr id="5" name="Picture 6" descr="C:\temas para el 19 de junio\mallory weiss 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66187" y="1754466"/>
            <a:ext cx="985945" cy="658255"/>
          </a:xfrm>
          <a:prstGeom prst="rect">
            <a:avLst/>
          </a:prstGeom>
          <a:noFill/>
        </p:spPr>
      </p:pic>
      <p:pic>
        <p:nvPicPr>
          <p:cNvPr id="9" name="Picture 37" descr="escudo familia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86775" y="0"/>
            <a:ext cx="657225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ángulo 6"/>
          <p:cNvSpPr/>
          <p:nvPr/>
        </p:nvSpPr>
        <p:spPr>
          <a:xfrm>
            <a:off x="686559" y="4250857"/>
            <a:ext cx="53103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/>
            </a:r>
            <a:br>
              <a:rPr lang="en-US" dirty="0"/>
            </a:br>
            <a:endParaRPr lang="es-ES" dirty="0"/>
          </a:p>
        </p:txBody>
      </p:sp>
      <p:pic>
        <p:nvPicPr>
          <p:cNvPr id="16" name="Imagen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0778" y="797174"/>
            <a:ext cx="621846" cy="487722"/>
          </a:xfrm>
          <a:prstGeom prst="rect">
            <a:avLst/>
          </a:prstGeom>
        </p:spPr>
      </p:pic>
      <p:sp>
        <p:nvSpPr>
          <p:cNvPr id="4" name="Rectángulo redondeado 3"/>
          <p:cNvSpPr/>
          <p:nvPr/>
        </p:nvSpPr>
        <p:spPr>
          <a:xfrm>
            <a:off x="508672" y="797174"/>
            <a:ext cx="8527824" cy="219977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660374" y="3241453"/>
            <a:ext cx="6985515" cy="32422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7"/>
          <p:cNvSpPr/>
          <p:nvPr/>
        </p:nvSpPr>
        <p:spPr>
          <a:xfrm>
            <a:off x="680718" y="156322"/>
            <a:ext cx="5625194" cy="30851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Rectángulo 1"/>
          <p:cNvSpPr/>
          <p:nvPr/>
        </p:nvSpPr>
        <p:spPr>
          <a:xfrm>
            <a:off x="721407" y="193407"/>
            <a:ext cx="78488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/>
              <a:t>Otro estudio : Br </a:t>
            </a:r>
            <a:r>
              <a:rPr lang="es-ES" dirty="0"/>
              <a:t>J </a:t>
            </a:r>
            <a:r>
              <a:rPr lang="es-ES" dirty="0" err="1"/>
              <a:t>Clin</a:t>
            </a:r>
            <a:r>
              <a:rPr lang="es-ES" dirty="0"/>
              <a:t> </a:t>
            </a:r>
            <a:r>
              <a:rPr lang="es-ES" dirty="0" err="1"/>
              <a:t>Pharmacol</a:t>
            </a:r>
            <a:r>
              <a:rPr lang="es-ES" dirty="0"/>
              <a:t> 2000;49:264-268.</a:t>
            </a:r>
          </a:p>
        </p:txBody>
      </p:sp>
      <p:sp>
        <p:nvSpPr>
          <p:cNvPr id="7" name="Rectángulo 6"/>
          <p:cNvSpPr/>
          <p:nvPr/>
        </p:nvSpPr>
        <p:spPr>
          <a:xfrm>
            <a:off x="752726" y="1623291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 smtClean="0"/>
              <a:t>Comparó </a:t>
            </a:r>
            <a:r>
              <a:rPr lang="es-ES" dirty="0">
                <a:solidFill>
                  <a:srgbClr val="FFFF00"/>
                </a:solidFill>
              </a:rPr>
              <a:t>309</a:t>
            </a:r>
            <a:r>
              <a:rPr lang="es-ES" dirty="0"/>
              <a:t> embarazadas expuestas a </a:t>
            </a:r>
            <a:r>
              <a:rPr lang="es-ES" dirty="0" err="1"/>
              <a:t>Metoclopramida</a:t>
            </a:r>
            <a:r>
              <a:rPr lang="es-ES" dirty="0"/>
              <a:t> versus 13.327 controles no expuestas.</a:t>
            </a:r>
          </a:p>
          <a:p>
            <a:r>
              <a:rPr lang="es-ES" dirty="0"/>
              <a:t>No evidenciándose mayor riesgo </a:t>
            </a:r>
          </a:p>
          <a:p>
            <a:r>
              <a:rPr lang="es-ES" dirty="0"/>
              <a:t>de malformaciones fetales ni de abortos.</a:t>
            </a:r>
          </a:p>
        </p:txBody>
      </p:sp>
      <p:sp>
        <p:nvSpPr>
          <p:cNvPr id="10" name="CuadroTexto 9"/>
          <p:cNvSpPr txBox="1"/>
          <p:nvPr/>
        </p:nvSpPr>
        <p:spPr>
          <a:xfrm>
            <a:off x="752726" y="3315397"/>
            <a:ext cx="6660798" cy="33239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N </a:t>
            </a:r>
            <a:r>
              <a:rPr lang="es-ES" dirty="0" err="1"/>
              <a:t>Engl</a:t>
            </a:r>
            <a:r>
              <a:rPr lang="es-ES" dirty="0"/>
              <a:t> J </a:t>
            </a:r>
            <a:r>
              <a:rPr lang="es-ES" dirty="0" err="1"/>
              <a:t>Med</a:t>
            </a:r>
            <a:r>
              <a:rPr lang="es-ES" dirty="0"/>
              <a:t> 2009; 360:2528-253</a:t>
            </a:r>
            <a:r>
              <a:rPr lang="es-ES" dirty="0" smtClean="0"/>
              <a:t>.</a:t>
            </a:r>
          </a:p>
          <a:p>
            <a:endParaRPr lang="es-ES" dirty="0"/>
          </a:p>
          <a:p>
            <a:r>
              <a:rPr lang="es-ES" dirty="0" err="1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The</a:t>
            </a:r>
            <a:r>
              <a:rPr lang="es-ES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es-E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Safety of </a:t>
            </a:r>
            <a:r>
              <a:rPr lang="es-ES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Metoclopramide</a:t>
            </a:r>
            <a:r>
              <a:rPr lang="es-E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Use in </a:t>
            </a:r>
            <a:r>
              <a:rPr lang="es-ES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the</a:t>
            </a:r>
            <a:r>
              <a:rPr lang="es-E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es-ES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First</a:t>
            </a:r>
            <a:r>
              <a:rPr lang="es-E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</a:t>
            </a:r>
            <a:r>
              <a:rPr lang="es-ES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Trimester</a:t>
            </a:r>
            <a:r>
              <a:rPr lang="es-E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 of</a:t>
            </a:r>
          </a:p>
          <a:p>
            <a:r>
              <a:rPr lang="es-ES" dirty="0" err="1">
                <a:solidFill>
                  <a:schemeClr val="accent6">
                    <a:lumMod val="40000"/>
                    <a:lumOff val="60000"/>
                  </a:schemeClr>
                </a:solidFill>
              </a:rPr>
              <a:t>Pregnancy</a:t>
            </a:r>
            <a:r>
              <a:rPr lang="es-ES" dirty="0">
                <a:solidFill>
                  <a:schemeClr val="accent6">
                    <a:lumMod val="40000"/>
                    <a:lumOff val="60000"/>
                  </a:schemeClr>
                </a:solidFill>
              </a:rPr>
              <a:t>. </a:t>
            </a:r>
            <a:endParaRPr lang="es-ES" dirty="0" smtClean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r>
              <a:rPr lang="es-ES" sz="1200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Matok</a:t>
            </a:r>
            <a:r>
              <a:rPr lang="es-E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I, </a:t>
            </a:r>
            <a:r>
              <a:rPr lang="es-ES" sz="1200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Gorodischer</a:t>
            </a:r>
            <a:r>
              <a:rPr lang="es-E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R, </a:t>
            </a:r>
            <a:r>
              <a:rPr lang="es-ES" sz="1200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Koren</a:t>
            </a:r>
            <a:r>
              <a:rPr lang="es-E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G, </a:t>
            </a:r>
            <a:r>
              <a:rPr lang="es-ES" sz="1200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Sheiner</a:t>
            </a:r>
            <a:r>
              <a:rPr lang="es-E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E, </a:t>
            </a:r>
            <a:r>
              <a:rPr lang="es-ES" sz="1200" dirty="0" err="1">
                <a:solidFill>
                  <a:schemeClr val="accent4">
                    <a:lumMod val="40000"/>
                    <a:lumOff val="60000"/>
                  </a:schemeClr>
                </a:solidFill>
              </a:rPr>
              <a:t>Wiznitzer</a:t>
            </a:r>
            <a:r>
              <a:rPr lang="es-ES" sz="1200" dirty="0">
                <a:solidFill>
                  <a:schemeClr val="accent4">
                    <a:lumMod val="40000"/>
                    <a:lumOff val="60000"/>
                  </a:schemeClr>
                </a:solidFill>
              </a:rPr>
              <a:t> A, Levy A. </a:t>
            </a:r>
          </a:p>
          <a:p>
            <a:endParaRPr lang="es-ES" dirty="0">
              <a:solidFill>
                <a:schemeClr val="accent6">
                  <a:lumMod val="40000"/>
                  <a:lumOff val="60000"/>
                </a:schemeClr>
              </a:solidFill>
            </a:endParaRPr>
          </a:p>
          <a:p>
            <a:r>
              <a:rPr lang="es-ES" dirty="0" smtClean="0"/>
              <a:t>En el 2009 , otro estudio retrospectivo realizado </a:t>
            </a:r>
            <a:r>
              <a:rPr lang="es-ES" dirty="0" smtClean="0">
                <a:solidFill>
                  <a:srgbClr val="FFFF00"/>
                </a:solidFill>
              </a:rPr>
              <a:t>en  3458  </a:t>
            </a:r>
            <a:r>
              <a:rPr lang="es-ES" dirty="0" smtClean="0"/>
              <a:t>EB , </a:t>
            </a:r>
          </a:p>
          <a:p>
            <a:r>
              <a:rPr lang="es-ES" dirty="0" smtClean="0"/>
              <a:t>que </a:t>
            </a:r>
            <a:r>
              <a:rPr lang="es-E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recibieron </a:t>
            </a:r>
            <a:r>
              <a:rPr lang="es-ES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Metoclopramida</a:t>
            </a:r>
            <a:r>
              <a:rPr lang="es-E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antes de la 13 semana. </a:t>
            </a:r>
          </a:p>
          <a:p>
            <a:r>
              <a:rPr lang="es-E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No mostro riesgo de malformaciones Mayores y menores ,</a:t>
            </a:r>
          </a:p>
          <a:p>
            <a:r>
              <a:rPr lang="es-E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partos pre-términos, muerte perinatal , bajo peso </a:t>
            </a:r>
          </a:p>
          <a:p>
            <a:r>
              <a:rPr lang="es-ES" dirty="0" smtClean="0"/>
              <a:t>y APGAR menor de 7. </a:t>
            </a:r>
          </a:p>
          <a:p>
            <a:endParaRPr lang="es-ES" dirty="0" smtClean="0"/>
          </a:p>
        </p:txBody>
      </p:sp>
      <p:sp>
        <p:nvSpPr>
          <p:cNvPr id="4" name="Rectángulo 3"/>
          <p:cNvSpPr/>
          <p:nvPr/>
        </p:nvSpPr>
        <p:spPr>
          <a:xfrm>
            <a:off x="745708" y="560509"/>
            <a:ext cx="5266452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b="1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Merriweather"/>
              </a:rPr>
              <a:t>Birth</a:t>
            </a:r>
            <a:r>
              <a:rPr lang="es-ES" sz="14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Merriweather"/>
              </a:rPr>
              <a:t> </a:t>
            </a:r>
            <a:r>
              <a:rPr lang="es-ES" sz="1400" b="1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Merriweather"/>
              </a:rPr>
              <a:t>outcome</a:t>
            </a:r>
            <a:r>
              <a:rPr lang="es-ES" sz="14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Merriweather"/>
              </a:rPr>
              <a:t> </a:t>
            </a:r>
            <a:r>
              <a:rPr lang="es-ES" sz="1400" b="1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Merriweather"/>
              </a:rPr>
              <a:t>following</a:t>
            </a:r>
            <a:r>
              <a:rPr lang="es-ES" sz="14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Merriweather"/>
              </a:rPr>
              <a:t> maternal use of </a:t>
            </a:r>
            <a:r>
              <a:rPr lang="es-ES" sz="1400" b="1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Merriweather"/>
              </a:rPr>
              <a:t>metoclopramide</a:t>
            </a:r>
            <a:r>
              <a:rPr lang="es-ES" sz="14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erriweather"/>
              </a:rPr>
              <a:t>.</a:t>
            </a:r>
          </a:p>
          <a:p>
            <a:r>
              <a:rPr lang="es-ES" sz="1400" b="1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erriweather"/>
              </a:rPr>
              <a:t>The</a:t>
            </a:r>
            <a:r>
              <a:rPr lang="es-ES" sz="1400" b="1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Merriweather"/>
              </a:rPr>
              <a:t> </a:t>
            </a:r>
            <a:r>
              <a:rPr lang="es-ES" sz="1400" b="1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Merriweather"/>
              </a:rPr>
              <a:t>Euromap</a:t>
            </a:r>
            <a:r>
              <a:rPr lang="es-ES" sz="14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Merriweather"/>
              </a:rPr>
              <a:t> </a:t>
            </a:r>
            <a:r>
              <a:rPr lang="es-ES" sz="1400" b="1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Merriweather"/>
              </a:rPr>
              <a:t>study</a:t>
            </a:r>
            <a:r>
              <a:rPr lang="es-ES" sz="140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Merriweather"/>
              </a:rPr>
              <a:t> </a:t>
            </a:r>
            <a:r>
              <a:rPr lang="es-ES" sz="1400" b="1" dirty="0" err="1">
                <a:solidFill>
                  <a:schemeClr val="accent6">
                    <a:lumMod val="40000"/>
                    <a:lumOff val="60000"/>
                  </a:schemeClr>
                </a:solidFill>
                <a:latin typeface="Merriweather"/>
              </a:rPr>
              <a:t>group</a:t>
            </a:r>
            <a:endParaRPr lang="es-ES" sz="1400" b="1" dirty="0">
              <a:solidFill>
                <a:schemeClr val="accent6">
                  <a:lumMod val="40000"/>
                  <a:lumOff val="60000"/>
                </a:schemeClr>
              </a:solidFill>
              <a:latin typeface="Merriweather"/>
            </a:endParaRPr>
          </a:p>
          <a:p>
            <a:r>
              <a:rPr lang="es-ES" sz="1200" dirty="0">
                <a:solidFill>
                  <a:srgbClr val="0071BC"/>
                </a:solidFill>
                <a:latin typeface="BlinkMacSystemFont"/>
                <a:hlinkClick r:id="rId3"/>
              </a:rPr>
              <a:t>H T </a:t>
            </a:r>
            <a:r>
              <a:rPr lang="es-ES" sz="1200" dirty="0" err="1">
                <a:solidFill>
                  <a:srgbClr val="0071BC"/>
                </a:solidFill>
                <a:latin typeface="BlinkMacSystemFont"/>
                <a:hlinkClick r:id="rId3"/>
              </a:rPr>
              <a:t>Sørensen</a:t>
            </a:r>
            <a:r>
              <a:rPr lang="es-ES" sz="1200" baseline="30000" dirty="0">
                <a:solidFill>
                  <a:srgbClr val="5B616B"/>
                </a:solidFill>
                <a:latin typeface="BlinkMacSystemFont"/>
              </a:rPr>
              <a:t> </a:t>
            </a:r>
            <a:r>
              <a:rPr lang="es-ES" sz="1200" baseline="30000" dirty="0">
                <a:solidFill>
                  <a:srgbClr val="323A45"/>
                </a:solidFill>
                <a:latin typeface="BlinkMacSystemFont"/>
                <a:hlinkClick r:id="rId4"/>
              </a:rPr>
              <a:t>1</a:t>
            </a:r>
            <a:r>
              <a:rPr lang="es-ES" sz="1200" dirty="0">
                <a:solidFill>
                  <a:srgbClr val="5B616B"/>
                </a:solidFill>
                <a:latin typeface="BlinkMacSystemFont"/>
              </a:rPr>
              <a:t>, </a:t>
            </a:r>
            <a:r>
              <a:rPr lang="es-ES" sz="1200" dirty="0">
                <a:solidFill>
                  <a:srgbClr val="0071BC"/>
                </a:solidFill>
                <a:latin typeface="BlinkMacSystemFont"/>
                <a:hlinkClick r:id="rId5"/>
              </a:rPr>
              <a:t>G L </a:t>
            </a:r>
            <a:r>
              <a:rPr lang="es-ES" sz="1200" dirty="0" err="1">
                <a:solidFill>
                  <a:srgbClr val="0071BC"/>
                </a:solidFill>
                <a:latin typeface="BlinkMacSystemFont"/>
                <a:hlinkClick r:id="rId5"/>
              </a:rPr>
              <a:t>Nielsen</a:t>
            </a:r>
            <a:r>
              <a:rPr lang="es-ES" sz="1200" dirty="0">
                <a:solidFill>
                  <a:srgbClr val="5B616B"/>
                </a:solidFill>
                <a:latin typeface="BlinkMacSystemFont"/>
              </a:rPr>
              <a:t>, </a:t>
            </a:r>
            <a:r>
              <a:rPr lang="es-ES" sz="1200" dirty="0">
                <a:solidFill>
                  <a:srgbClr val="0071BC"/>
                </a:solidFill>
                <a:latin typeface="BlinkMacSystemFont"/>
                <a:hlinkClick r:id="rId6"/>
              </a:rPr>
              <a:t>K </a:t>
            </a:r>
            <a:r>
              <a:rPr lang="es-ES" sz="1200" dirty="0" err="1">
                <a:solidFill>
                  <a:srgbClr val="0071BC"/>
                </a:solidFill>
                <a:latin typeface="BlinkMacSystemFont"/>
                <a:hlinkClick r:id="rId6"/>
              </a:rPr>
              <a:t>Christensen</a:t>
            </a:r>
            <a:r>
              <a:rPr lang="es-ES" sz="1200" dirty="0">
                <a:solidFill>
                  <a:srgbClr val="5B616B"/>
                </a:solidFill>
                <a:latin typeface="BlinkMacSystemFont"/>
              </a:rPr>
              <a:t>, </a:t>
            </a:r>
            <a:r>
              <a:rPr lang="es-ES" sz="1200" dirty="0">
                <a:solidFill>
                  <a:srgbClr val="0071BC"/>
                </a:solidFill>
                <a:latin typeface="BlinkMacSystemFont"/>
                <a:hlinkClick r:id="rId7"/>
              </a:rPr>
              <a:t>U </a:t>
            </a:r>
            <a:r>
              <a:rPr lang="es-ES" sz="1200" dirty="0" err="1">
                <a:solidFill>
                  <a:srgbClr val="0071BC"/>
                </a:solidFill>
                <a:latin typeface="BlinkMacSystemFont"/>
                <a:hlinkClick r:id="rId7"/>
              </a:rPr>
              <a:t>Tage</a:t>
            </a:r>
            <a:r>
              <a:rPr lang="es-ES" sz="1200" dirty="0">
                <a:solidFill>
                  <a:srgbClr val="0071BC"/>
                </a:solidFill>
                <a:latin typeface="BlinkMacSystemFont"/>
                <a:hlinkClick r:id="rId7"/>
              </a:rPr>
              <a:t>-Jensen</a:t>
            </a:r>
            <a:r>
              <a:rPr lang="es-ES" sz="1200" dirty="0">
                <a:solidFill>
                  <a:srgbClr val="5B616B"/>
                </a:solidFill>
                <a:latin typeface="BlinkMacSystemFont"/>
              </a:rPr>
              <a:t>, </a:t>
            </a:r>
            <a:r>
              <a:rPr lang="es-ES" sz="1200" dirty="0">
                <a:solidFill>
                  <a:srgbClr val="0071BC"/>
                </a:solidFill>
                <a:latin typeface="BlinkMacSystemFont"/>
                <a:hlinkClick r:id="rId8"/>
              </a:rPr>
              <a:t>A </a:t>
            </a:r>
            <a:r>
              <a:rPr lang="es-ES" sz="1200" dirty="0" err="1">
                <a:solidFill>
                  <a:srgbClr val="0071BC"/>
                </a:solidFill>
                <a:latin typeface="BlinkMacSystemFont"/>
                <a:hlinkClick r:id="rId8"/>
              </a:rPr>
              <a:t>Ekbom</a:t>
            </a:r>
            <a:r>
              <a:rPr lang="es-ES" sz="1200" dirty="0">
                <a:solidFill>
                  <a:srgbClr val="5B616B"/>
                </a:solidFill>
                <a:latin typeface="BlinkMacSystemFont"/>
              </a:rPr>
              <a:t>, </a:t>
            </a:r>
            <a:r>
              <a:rPr lang="es-ES" sz="1200" dirty="0">
                <a:solidFill>
                  <a:srgbClr val="0071BC"/>
                </a:solidFill>
                <a:latin typeface="BlinkMacSystemFont"/>
                <a:hlinkClick r:id="rId9"/>
              </a:rPr>
              <a:t>J </a:t>
            </a:r>
            <a:r>
              <a:rPr lang="es-ES" sz="1200" dirty="0" err="1">
                <a:solidFill>
                  <a:srgbClr val="0071BC"/>
                </a:solidFill>
                <a:latin typeface="BlinkMacSystemFont"/>
                <a:hlinkClick r:id="rId9"/>
              </a:rPr>
              <a:t>Baron</a:t>
            </a:r>
            <a:endParaRPr lang="es-ES" sz="1200" dirty="0">
              <a:solidFill>
                <a:srgbClr val="5B616B"/>
              </a:solidFill>
              <a:latin typeface="BlinkMacSystemFont"/>
            </a:endParaRPr>
          </a:p>
        </p:txBody>
      </p:sp>
      <p:sp>
        <p:nvSpPr>
          <p:cNvPr id="11" name="Estrella de 4 puntas 10"/>
          <p:cNvSpPr/>
          <p:nvPr/>
        </p:nvSpPr>
        <p:spPr>
          <a:xfrm>
            <a:off x="107173" y="193407"/>
            <a:ext cx="504056" cy="410344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Estrella de 4 puntas 12"/>
          <p:cNvSpPr/>
          <p:nvPr/>
        </p:nvSpPr>
        <p:spPr>
          <a:xfrm>
            <a:off x="107173" y="3315397"/>
            <a:ext cx="504056" cy="410344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98295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644999" y="1172430"/>
            <a:ext cx="8001056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</a:rPr>
              <a:t>El amplio uso de </a:t>
            </a:r>
            <a:r>
              <a:rPr lang="es-ES" b="1" dirty="0" err="1" smtClean="0">
                <a:solidFill>
                  <a:schemeClr val="bg1"/>
                </a:solidFill>
              </a:rPr>
              <a:t>metoclopramida</a:t>
            </a:r>
            <a:r>
              <a:rPr lang="es-ES" dirty="0" smtClean="0">
                <a:solidFill>
                  <a:schemeClr val="bg1"/>
                </a:solidFill>
              </a:rPr>
              <a:t> durante el embarazo,</a:t>
            </a:r>
          </a:p>
          <a:p>
            <a:r>
              <a:rPr lang="es-ES" b="1" dirty="0" smtClean="0">
                <a:solidFill>
                  <a:schemeClr val="bg1"/>
                </a:solidFill>
              </a:rPr>
              <a:t>permite considerarlo un medicamento seguro.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487396" y="3140968"/>
            <a:ext cx="764386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>
                <a:solidFill>
                  <a:srgbClr val="FFFF00"/>
                </a:solidFill>
              </a:rPr>
              <a:t>No se recomienda el uso de la </a:t>
            </a:r>
            <a:r>
              <a:rPr lang="es-ES" dirty="0" err="1" smtClean="0">
                <a:solidFill>
                  <a:srgbClr val="FFFF00"/>
                </a:solidFill>
              </a:rPr>
              <a:t>metoclopramida</a:t>
            </a:r>
            <a:r>
              <a:rPr lang="es-ES" dirty="0" smtClean="0">
                <a:solidFill>
                  <a:srgbClr val="FFFF00"/>
                </a:solidFill>
              </a:rPr>
              <a:t> </a:t>
            </a:r>
          </a:p>
          <a:p>
            <a:r>
              <a:rPr lang="es-ES" dirty="0" smtClean="0">
                <a:solidFill>
                  <a:srgbClr val="FFFF00"/>
                </a:solidFill>
              </a:rPr>
              <a:t>durante la lactancia por el riesgo de reacciones adversas</a:t>
            </a:r>
            <a:r>
              <a:rPr lang="es-ES" dirty="0" smtClean="0">
                <a:solidFill>
                  <a:srgbClr val="FF6600"/>
                </a:solidFill>
              </a:rPr>
              <a:t> </a:t>
            </a:r>
            <a:r>
              <a:rPr lang="es-ES" dirty="0" smtClean="0"/>
              <a:t>extra piramidales en lactantes.</a:t>
            </a:r>
          </a:p>
        </p:txBody>
      </p:sp>
      <p:sp>
        <p:nvSpPr>
          <p:cNvPr id="8" name="7 Estrella de 5 puntas"/>
          <p:cNvSpPr/>
          <p:nvPr/>
        </p:nvSpPr>
        <p:spPr>
          <a:xfrm>
            <a:off x="323528" y="2491839"/>
            <a:ext cx="642942" cy="571504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2" name="Picture 37" descr="escudo familia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86775" y="0"/>
            <a:ext cx="657225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ángulo redondeado 1"/>
          <p:cNvSpPr/>
          <p:nvPr/>
        </p:nvSpPr>
        <p:spPr>
          <a:xfrm>
            <a:off x="1259632" y="2636912"/>
            <a:ext cx="7488832" cy="194421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899592" y="1052736"/>
            <a:ext cx="7344816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 err="1">
                <a:solidFill>
                  <a:srgbClr val="FFFF00"/>
                </a:solidFill>
              </a:rPr>
              <a:t>Domperidona</a:t>
            </a:r>
            <a:r>
              <a:rPr lang="es-ES" sz="2400" dirty="0">
                <a:solidFill>
                  <a:srgbClr val="FFFF00"/>
                </a:solidFill>
              </a:rPr>
              <a:t> </a:t>
            </a:r>
            <a:r>
              <a:rPr lang="es-ES" sz="2400" dirty="0" smtClean="0">
                <a:solidFill>
                  <a:srgbClr val="FFFF00"/>
                </a:solidFill>
              </a:rPr>
              <a:t>:  </a:t>
            </a:r>
            <a:r>
              <a:rPr lang="es-ES" sz="20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Su </a:t>
            </a:r>
            <a:r>
              <a:rPr lang="es-ES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actividad </a:t>
            </a:r>
            <a:r>
              <a:rPr lang="es-ES" sz="20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anti-emética </a:t>
            </a:r>
            <a:r>
              <a:rPr lang="es-ES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es mas limitada.</a:t>
            </a:r>
          </a:p>
          <a:p>
            <a:endParaRPr lang="es-ES" dirty="0" smtClean="0">
              <a:solidFill>
                <a:srgbClr val="00FFFF"/>
              </a:solidFill>
            </a:endParaRPr>
          </a:p>
          <a:p>
            <a:r>
              <a:rPr lang="es-ES" dirty="0" smtClean="0"/>
              <a:t>Es un </a:t>
            </a:r>
            <a:r>
              <a:rPr lang="es-ES" dirty="0" smtClean="0">
                <a:solidFill>
                  <a:srgbClr val="FF0000"/>
                </a:solidFill>
              </a:rPr>
              <a:t>Antagonista </a:t>
            </a:r>
            <a:r>
              <a:rPr lang="es-ES" dirty="0"/>
              <a:t>de los receptores de la </a:t>
            </a:r>
            <a:r>
              <a:rPr lang="es-ES" dirty="0">
                <a:solidFill>
                  <a:srgbClr val="FF0000"/>
                </a:solidFill>
              </a:rPr>
              <a:t>dopamina </a:t>
            </a:r>
            <a:r>
              <a:rPr lang="es-ES" dirty="0" smtClean="0">
                <a:solidFill>
                  <a:srgbClr val="FF0000"/>
                </a:solidFill>
              </a:rPr>
              <a:t>D2</a:t>
            </a:r>
            <a:endParaRPr lang="es-ES" dirty="0">
              <a:solidFill>
                <a:srgbClr val="FF0000"/>
              </a:solidFill>
            </a:endParaRPr>
          </a:p>
          <a:p>
            <a:r>
              <a:rPr lang="es-ES" dirty="0"/>
              <a:t>a nivel del sistema nervioso central y periférico. </a:t>
            </a:r>
            <a:endParaRPr lang="es-ES" dirty="0" smtClean="0"/>
          </a:p>
          <a:p>
            <a:endParaRPr lang="es-ES" dirty="0" smtClean="0"/>
          </a:p>
          <a:p>
            <a:r>
              <a:rPr lang="es-ES" dirty="0" err="1" smtClean="0"/>
              <a:t>Procinético</a:t>
            </a:r>
            <a:r>
              <a:rPr lang="es-ES" dirty="0" smtClean="0"/>
              <a:t> </a:t>
            </a:r>
            <a:r>
              <a:rPr lang="es-ES" dirty="0"/>
              <a:t>moderado , </a:t>
            </a:r>
            <a:r>
              <a:rPr lang="es-ES" dirty="0">
                <a:solidFill>
                  <a:srgbClr val="FFFF00"/>
                </a:solidFill>
              </a:rPr>
              <a:t>estimula la secreción de prolactina </a:t>
            </a:r>
            <a:r>
              <a:rPr lang="es-ES" dirty="0"/>
              <a:t>a nivel </a:t>
            </a:r>
            <a:r>
              <a:rPr lang="es-ES" dirty="0" err="1"/>
              <a:t>hipofisiario</a:t>
            </a:r>
            <a:r>
              <a:rPr lang="es-ES" dirty="0"/>
              <a:t>. ( </a:t>
            </a:r>
            <a:r>
              <a:rPr lang="es-ES" dirty="0">
                <a:solidFill>
                  <a:srgbClr val="FFFF00"/>
                </a:solidFill>
              </a:rPr>
              <a:t>Galactorrea</a:t>
            </a:r>
            <a:r>
              <a:rPr lang="es-ES" dirty="0"/>
              <a:t> ) </a:t>
            </a:r>
            <a:endParaRPr lang="es-ES" dirty="0" smtClean="0"/>
          </a:p>
          <a:p>
            <a:endParaRPr lang="es-ES" dirty="0"/>
          </a:p>
          <a:p>
            <a:r>
              <a:rPr lang="es-ES" dirty="0" smtClean="0">
                <a:solidFill>
                  <a:srgbClr val="FFFF00"/>
                </a:solidFill>
              </a:rPr>
              <a:t>Tiene un menor </a:t>
            </a:r>
            <a:r>
              <a:rPr lang="es-ES" dirty="0">
                <a:solidFill>
                  <a:srgbClr val="FFFF00"/>
                </a:solidFill>
              </a:rPr>
              <a:t>efecto </a:t>
            </a:r>
            <a:r>
              <a:rPr lang="es-ES" dirty="0" smtClean="0">
                <a:solidFill>
                  <a:srgbClr val="FFFF00"/>
                </a:solidFill>
              </a:rPr>
              <a:t>extra piramidal </a:t>
            </a:r>
            <a:r>
              <a:rPr lang="es-ES" dirty="0"/>
              <a:t>por menor pasaje </a:t>
            </a:r>
            <a:r>
              <a:rPr lang="es-ES" dirty="0" smtClean="0"/>
              <a:t>a </a:t>
            </a:r>
            <a:r>
              <a:rPr lang="es-ES" dirty="0"/>
              <a:t>la barrera </a:t>
            </a:r>
            <a:r>
              <a:rPr lang="es-ES" dirty="0" err="1" smtClean="0"/>
              <a:t>hemato</a:t>
            </a:r>
            <a:r>
              <a:rPr lang="es-ES" dirty="0" smtClean="0"/>
              <a:t>-encefálica</a:t>
            </a:r>
            <a:r>
              <a:rPr lang="es-ES" dirty="0"/>
              <a:t>. </a:t>
            </a:r>
            <a:endParaRPr lang="es-ES" dirty="0" smtClean="0"/>
          </a:p>
          <a:p>
            <a:endParaRPr lang="es-ES" dirty="0"/>
          </a:p>
          <a:p>
            <a:endParaRPr lang="es-ES" dirty="0" smtClean="0"/>
          </a:p>
          <a:p>
            <a:endParaRPr lang="es-ES" dirty="0"/>
          </a:p>
          <a:p>
            <a:r>
              <a:rPr lang="es-ES" dirty="0"/>
              <a:t>A dosis de 30 mg/ </a:t>
            </a:r>
            <a:r>
              <a:rPr lang="es-ES" dirty="0" err="1"/>
              <a:t>dia</a:t>
            </a:r>
            <a:r>
              <a:rPr lang="es-ES" dirty="0"/>
              <a:t> </a:t>
            </a:r>
            <a:r>
              <a:rPr lang="es-ES" dirty="0">
                <a:solidFill>
                  <a:srgbClr val="FF0000"/>
                </a:solidFill>
              </a:rPr>
              <a:t>puede </a:t>
            </a:r>
            <a:r>
              <a:rPr lang="es-ES" dirty="0" err="1">
                <a:solidFill>
                  <a:srgbClr val="FF0000"/>
                </a:solidFill>
              </a:rPr>
              <a:t>ocacionar</a:t>
            </a:r>
            <a:r>
              <a:rPr lang="es-ES" dirty="0">
                <a:solidFill>
                  <a:srgbClr val="FF0000"/>
                </a:solidFill>
              </a:rPr>
              <a:t> </a:t>
            </a:r>
            <a:r>
              <a:rPr lang="es-ES" dirty="0" err="1">
                <a:solidFill>
                  <a:srgbClr val="FF0000"/>
                </a:solidFill>
              </a:rPr>
              <a:t>torsade</a:t>
            </a:r>
            <a:r>
              <a:rPr lang="es-ES" dirty="0">
                <a:solidFill>
                  <a:srgbClr val="FF0000"/>
                </a:solidFill>
              </a:rPr>
              <a:t> de </a:t>
            </a:r>
            <a:r>
              <a:rPr lang="es-ES" dirty="0" err="1">
                <a:solidFill>
                  <a:srgbClr val="FF0000"/>
                </a:solidFill>
              </a:rPr>
              <a:t>pointes</a:t>
            </a:r>
            <a:r>
              <a:rPr lang="es-ES" dirty="0">
                <a:solidFill>
                  <a:srgbClr val="FF0000"/>
                </a:solidFill>
              </a:rPr>
              <a:t> y muerte súbita</a:t>
            </a:r>
            <a:r>
              <a:rPr lang="es-ES" dirty="0" smtClean="0">
                <a:solidFill>
                  <a:srgbClr val="FF0000"/>
                </a:solidFill>
              </a:rPr>
              <a:t>.</a:t>
            </a:r>
          </a:p>
          <a:p>
            <a:endParaRPr lang="es-ES" dirty="0"/>
          </a:p>
          <a:p>
            <a:r>
              <a:rPr lang="es-ES" dirty="0">
                <a:solidFill>
                  <a:srgbClr val="FF0000"/>
                </a:solidFill>
              </a:rPr>
              <a:t>Alerta de FDA </a:t>
            </a:r>
            <a:r>
              <a:rPr lang="es-ES" dirty="0"/>
              <a:t>: No estimular la </a:t>
            </a:r>
            <a:r>
              <a:rPr lang="es-ES" dirty="0" smtClean="0"/>
              <a:t>lactancia con </a:t>
            </a:r>
            <a:r>
              <a:rPr lang="es-ES" dirty="0" err="1" smtClean="0"/>
              <a:t>domperidona</a:t>
            </a:r>
            <a:r>
              <a:rPr lang="es-ES" dirty="0" smtClean="0"/>
              <a:t> ,</a:t>
            </a:r>
          </a:p>
          <a:p>
            <a:r>
              <a:rPr lang="es-ES" dirty="0" smtClean="0"/>
              <a:t>por </a:t>
            </a:r>
            <a:r>
              <a:rPr lang="es-ES" dirty="0"/>
              <a:t>riesgo de efectos adversos.</a:t>
            </a:r>
          </a:p>
        </p:txBody>
      </p:sp>
      <p:sp>
        <p:nvSpPr>
          <p:cNvPr id="3" name="Rectángulo 2"/>
          <p:cNvSpPr/>
          <p:nvPr/>
        </p:nvSpPr>
        <p:spPr>
          <a:xfrm>
            <a:off x="575556" y="4509120"/>
            <a:ext cx="7992888" cy="1728192"/>
          </a:xfrm>
          <a:prstGeom prst="rect">
            <a:avLst/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4" name="Rectángulo redondeado 3"/>
          <p:cNvSpPr/>
          <p:nvPr/>
        </p:nvSpPr>
        <p:spPr>
          <a:xfrm>
            <a:off x="575556" y="1628800"/>
            <a:ext cx="8028892" cy="252028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179922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500034" y="285728"/>
            <a:ext cx="5143536" cy="78581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1 Rectángulo"/>
          <p:cNvSpPr/>
          <p:nvPr/>
        </p:nvSpPr>
        <p:spPr>
          <a:xfrm>
            <a:off x="642910" y="428604"/>
            <a:ext cx="39036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b="1" dirty="0" smtClean="0">
                <a:solidFill>
                  <a:srgbClr val="FFFF00"/>
                </a:solidFill>
                <a:latin typeface="Arial Narrow" panose="020B0606020202030204" pitchFamily="34" charset="0"/>
              </a:rPr>
              <a:t>Antagonistas </a:t>
            </a:r>
            <a:r>
              <a:rPr lang="es-ES" sz="2400" b="1" dirty="0" err="1" smtClean="0">
                <a:solidFill>
                  <a:srgbClr val="FFFF00"/>
                </a:solidFill>
                <a:latin typeface="Arial Narrow" panose="020B0606020202030204" pitchFamily="34" charset="0"/>
              </a:rPr>
              <a:t>serotoninérgicos</a:t>
            </a:r>
            <a:endParaRPr lang="es-ES" sz="2000" dirty="0">
              <a:solidFill>
                <a:srgbClr val="FFFF00"/>
              </a:solidFill>
              <a:latin typeface="Arial Narrow" panose="020B0606020202030204" pitchFamily="34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500034" y="1430196"/>
            <a:ext cx="8464454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 err="1" smtClean="0">
                <a:solidFill>
                  <a:srgbClr val="FFFF00"/>
                </a:solidFill>
              </a:rPr>
              <a:t>Ondansetrón</a:t>
            </a:r>
            <a:r>
              <a:rPr lang="es-ES" sz="1600" dirty="0" smtClean="0">
                <a:solidFill>
                  <a:srgbClr val="00FFFF"/>
                </a:solidFill>
              </a:rPr>
              <a:t> es un </a:t>
            </a:r>
            <a:r>
              <a:rPr lang="es-ES" sz="1600" dirty="0" smtClean="0">
                <a:solidFill>
                  <a:srgbClr val="FF0000"/>
                </a:solidFill>
              </a:rPr>
              <a:t>antagonista</a:t>
            </a:r>
            <a:r>
              <a:rPr lang="es-ES" sz="1600" dirty="0" smtClean="0">
                <a:solidFill>
                  <a:srgbClr val="00FFFF"/>
                </a:solidFill>
              </a:rPr>
              <a:t> selectivo del receptor </a:t>
            </a:r>
            <a:r>
              <a:rPr lang="es-ES" sz="1600" dirty="0" smtClean="0">
                <a:solidFill>
                  <a:srgbClr val="FF0000"/>
                </a:solidFill>
              </a:rPr>
              <a:t>5-HT3,</a:t>
            </a:r>
          </a:p>
          <a:p>
            <a:r>
              <a:rPr lang="es-ES" sz="1600" dirty="0" smtClean="0"/>
              <a:t>sin afectar los receptores D2.</a:t>
            </a:r>
          </a:p>
          <a:p>
            <a:r>
              <a:rPr lang="es-ES" sz="1600" dirty="0" smtClean="0"/>
              <a:t> </a:t>
            </a:r>
          </a:p>
          <a:p>
            <a:r>
              <a:rPr lang="es-ES" sz="1600" dirty="0" smtClean="0"/>
              <a:t>Esta autorizado para el </a:t>
            </a:r>
            <a:r>
              <a:rPr lang="es-ES" sz="16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control de náuseas y vómitos</a:t>
            </a:r>
          </a:p>
          <a:p>
            <a:r>
              <a:rPr lang="es-ES" sz="16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inducidos por quimioterapia y radioterapia,</a:t>
            </a:r>
          </a:p>
          <a:p>
            <a:r>
              <a:rPr lang="es-ES" sz="1600" dirty="0" smtClean="0"/>
              <a:t>en adultos y niños mayores de 6 meses</a:t>
            </a:r>
          </a:p>
          <a:p>
            <a:endParaRPr lang="es-ES" sz="1600" dirty="0" smtClean="0"/>
          </a:p>
          <a:p>
            <a:r>
              <a:rPr lang="es-ES" sz="1600" dirty="0" smtClean="0"/>
              <a:t>y para la prevención y el tratamiento de las </a:t>
            </a:r>
            <a:r>
              <a:rPr lang="es-ES" sz="16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náuseas y vómitos postoperatorios</a:t>
            </a:r>
          </a:p>
          <a:p>
            <a:r>
              <a:rPr lang="es-ES" sz="1600" dirty="0" smtClean="0"/>
              <a:t>en adultos y niños mayores de 1 mes.</a:t>
            </a:r>
          </a:p>
          <a:p>
            <a:endParaRPr lang="es-ES" sz="1600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r>
              <a:rPr lang="es-ES" sz="16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La </a:t>
            </a:r>
            <a:r>
              <a:rPr lang="es-ES" sz="16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reacción adversa más frecuente asociada con su uso es la </a:t>
            </a:r>
            <a:r>
              <a:rPr lang="es-ES" sz="2000" dirty="0" smtClean="0">
                <a:solidFill>
                  <a:srgbClr val="FF0000"/>
                </a:solidFill>
              </a:rPr>
              <a:t>cefalea. </a:t>
            </a:r>
          </a:p>
          <a:p>
            <a:r>
              <a:rPr lang="es-ES" sz="1600" dirty="0" smtClean="0"/>
              <a:t>Otros </a:t>
            </a:r>
            <a:r>
              <a:rPr lang="es-ES" sz="1600" dirty="0"/>
              <a:t>de sus efectos adversos son </a:t>
            </a:r>
            <a:r>
              <a:rPr lang="es-ES" sz="2000" dirty="0">
                <a:solidFill>
                  <a:srgbClr val="FF0000"/>
                </a:solidFill>
              </a:rPr>
              <a:t>rubor facial, diarrea y estreñimiento. </a:t>
            </a:r>
            <a:endParaRPr lang="es-ES" sz="2000" dirty="0" smtClean="0">
              <a:solidFill>
                <a:srgbClr val="FF0000"/>
              </a:solidFill>
            </a:endParaRPr>
          </a:p>
          <a:p>
            <a:endParaRPr lang="es-ES" sz="1600" dirty="0" smtClean="0">
              <a:solidFill>
                <a:srgbClr val="FF0000"/>
              </a:solidFill>
            </a:endParaRPr>
          </a:p>
          <a:p>
            <a:r>
              <a:rPr lang="es-ES" sz="1600" dirty="0" smtClean="0"/>
              <a:t>Efectos adversos raros </a:t>
            </a:r>
            <a:r>
              <a:rPr lang="es-ES" sz="1600" dirty="0"/>
              <a:t>pero </a:t>
            </a:r>
            <a:r>
              <a:rPr lang="es-ES" sz="1600" dirty="0" smtClean="0"/>
              <a:t>graves </a:t>
            </a:r>
            <a:r>
              <a:rPr lang="es-ES" sz="1600" dirty="0"/>
              <a:t>son las reacciones </a:t>
            </a:r>
            <a:r>
              <a:rPr lang="es-ES" sz="1600" dirty="0" err="1" smtClean="0"/>
              <a:t>extrapiramidales</a:t>
            </a:r>
            <a:endParaRPr lang="es-ES" sz="1600" dirty="0" smtClean="0"/>
          </a:p>
          <a:p>
            <a:r>
              <a:rPr lang="es-ES" sz="1600" dirty="0" smtClean="0"/>
              <a:t>(</a:t>
            </a:r>
            <a:r>
              <a:rPr lang="es-ES" sz="1600" dirty="0"/>
              <a:t>tales como crisis </a:t>
            </a:r>
            <a:r>
              <a:rPr lang="es-ES" sz="1600" dirty="0" err="1"/>
              <a:t>oculógiras</a:t>
            </a:r>
            <a:r>
              <a:rPr lang="es-ES" sz="1600" dirty="0"/>
              <a:t>/reacciones </a:t>
            </a:r>
            <a:r>
              <a:rPr lang="es-ES" sz="1600" dirty="0" err="1"/>
              <a:t>distónicas</a:t>
            </a:r>
            <a:r>
              <a:rPr lang="es-ES" sz="1600" dirty="0"/>
              <a:t>) </a:t>
            </a:r>
            <a:r>
              <a:rPr lang="es-ES" sz="1600" dirty="0" smtClean="0"/>
              <a:t>,</a:t>
            </a:r>
          </a:p>
          <a:p>
            <a:r>
              <a:rPr lang="es-ES" sz="1600" dirty="0" smtClean="0"/>
              <a:t>prolongación </a:t>
            </a:r>
            <a:r>
              <a:rPr lang="es-ES" sz="1600" dirty="0"/>
              <a:t>del intervalo QT y arritmias como </a:t>
            </a:r>
            <a:r>
              <a:rPr lang="es-ES" sz="1600" dirty="0" err="1"/>
              <a:t>torsade</a:t>
            </a:r>
            <a:r>
              <a:rPr lang="es-ES" sz="1600" dirty="0"/>
              <a:t> de </a:t>
            </a:r>
            <a:r>
              <a:rPr lang="es-ES" sz="1600" dirty="0" err="1" smtClean="0"/>
              <a:t>pointes</a:t>
            </a:r>
            <a:r>
              <a:rPr lang="es-ES" sz="1600" dirty="0" smtClean="0"/>
              <a:t>.</a:t>
            </a:r>
          </a:p>
          <a:p>
            <a:endParaRPr lang="es-ES" sz="1600" dirty="0" smtClean="0"/>
          </a:p>
          <a:p>
            <a:r>
              <a:rPr lang="es-ES" sz="2000" dirty="0">
                <a:solidFill>
                  <a:srgbClr val="FFFF00"/>
                </a:solidFill>
              </a:rPr>
              <a:t>e-lactancia lo considera de riesgo muy bajo y es el antiemético de </a:t>
            </a:r>
            <a:r>
              <a:rPr lang="es-ES" sz="2000" dirty="0" smtClean="0">
                <a:solidFill>
                  <a:srgbClr val="FFFF00"/>
                </a:solidFill>
              </a:rPr>
              <a:t>elección en caos moderados y graves.</a:t>
            </a:r>
            <a:endParaRPr lang="es-ES" sz="2000" dirty="0">
              <a:solidFill>
                <a:srgbClr val="FFFF00"/>
              </a:solidFill>
            </a:endParaRPr>
          </a:p>
        </p:txBody>
      </p:sp>
      <p:pic>
        <p:nvPicPr>
          <p:cNvPr id="9" name="Picture 4" descr="C:\temas para el 19 de junio\emesis 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15926" y="188640"/>
            <a:ext cx="1508402" cy="1003773"/>
          </a:xfrm>
          <a:prstGeom prst="rect">
            <a:avLst/>
          </a:prstGeom>
          <a:noFill/>
        </p:spPr>
      </p:pic>
      <p:pic>
        <p:nvPicPr>
          <p:cNvPr id="10" name="Picture 37" descr="escudo familia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86775" y="0"/>
            <a:ext cx="657225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ángulo redondeado 7"/>
          <p:cNvSpPr/>
          <p:nvPr/>
        </p:nvSpPr>
        <p:spPr>
          <a:xfrm>
            <a:off x="395536" y="1340768"/>
            <a:ext cx="6624736" cy="79208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1" name="Rectángulo redondeado 10"/>
          <p:cNvSpPr/>
          <p:nvPr/>
        </p:nvSpPr>
        <p:spPr>
          <a:xfrm>
            <a:off x="395536" y="3969352"/>
            <a:ext cx="7560840" cy="734033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2" name="Rectángulo redondeado 11"/>
          <p:cNvSpPr/>
          <p:nvPr/>
        </p:nvSpPr>
        <p:spPr>
          <a:xfrm>
            <a:off x="395536" y="4797152"/>
            <a:ext cx="7560840" cy="86409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475656" y="1844824"/>
            <a:ext cx="6246440" cy="3077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BJOG 2004;111(9):940-3.</a:t>
            </a:r>
          </a:p>
          <a:p>
            <a:r>
              <a:rPr lang="es-ES" sz="1600" dirty="0" err="1"/>
              <a:t>Einarson</a:t>
            </a:r>
            <a:r>
              <a:rPr lang="es-ES" sz="1600" dirty="0"/>
              <a:t> A, </a:t>
            </a:r>
            <a:r>
              <a:rPr lang="es-ES" sz="1600" dirty="0" err="1"/>
              <a:t>Maltepe</a:t>
            </a:r>
            <a:r>
              <a:rPr lang="es-ES" sz="1600" dirty="0"/>
              <a:t> C, </a:t>
            </a:r>
            <a:r>
              <a:rPr lang="es-ES" sz="1600" dirty="0" err="1"/>
              <a:t>Navioz</a:t>
            </a:r>
            <a:r>
              <a:rPr lang="es-ES" sz="1600" dirty="0"/>
              <a:t> Y, Kennedy D, Tan MP, </a:t>
            </a:r>
            <a:r>
              <a:rPr lang="es-ES" sz="1600" dirty="0" err="1"/>
              <a:t>Koren</a:t>
            </a:r>
            <a:r>
              <a:rPr lang="es-ES" sz="1600" dirty="0"/>
              <a:t> G</a:t>
            </a:r>
            <a:r>
              <a:rPr lang="es-ES" sz="1600" dirty="0" smtClean="0"/>
              <a:t>.</a:t>
            </a:r>
          </a:p>
          <a:p>
            <a:endParaRPr lang="es-ES" sz="1600" dirty="0"/>
          </a:p>
          <a:p>
            <a:r>
              <a:rPr lang="es-ES" dirty="0" err="1">
                <a:solidFill>
                  <a:srgbClr val="FFFF00"/>
                </a:solidFill>
              </a:rPr>
              <a:t>The</a:t>
            </a:r>
            <a:r>
              <a:rPr lang="es-ES" dirty="0">
                <a:solidFill>
                  <a:srgbClr val="FFFF00"/>
                </a:solidFill>
              </a:rPr>
              <a:t> safety of </a:t>
            </a:r>
            <a:r>
              <a:rPr lang="es-ES" dirty="0" err="1">
                <a:solidFill>
                  <a:srgbClr val="FFFF00"/>
                </a:solidFill>
              </a:rPr>
              <a:t>ondansetron</a:t>
            </a:r>
            <a:r>
              <a:rPr lang="es-ES" dirty="0">
                <a:solidFill>
                  <a:srgbClr val="FFFF00"/>
                </a:solidFill>
              </a:rPr>
              <a:t> </a:t>
            </a:r>
            <a:r>
              <a:rPr lang="es-ES" dirty="0" err="1">
                <a:solidFill>
                  <a:srgbClr val="FFFF00"/>
                </a:solidFill>
              </a:rPr>
              <a:t>for</a:t>
            </a:r>
            <a:r>
              <a:rPr lang="es-ES" dirty="0">
                <a:solidFill>
                  <a:srgbClr val="FFFF00"/>
                </a:solidFill>
              </a:rPr>
              <a:t> nausea and </a:t>
            </a:r>
            <a:r>
              <a:rPr lang="es-ES" dirty="0" err="1">
                <a:solidFill>
                  <a:srgbClr val="FFFF00"/>
                </a:solidFill>
              </a:rPr>
              <a:t>vomiting</a:t>
            </a:r>
            <a:r>
              <a:rPr lang="es-ES" dirty="0">
                <a:solidFill>
                  <a:srgbClr val="FFFF00"/>
                </a:solidFill>
              </a:rPr>
              <a:t> of </a:t>
            </a:r>
            <a:r>
              <a:rPr lang="es-ES" dirty="0" err="1">
                <a:solidFill>
                  <a:srgbClr val="FFFF00"/>
                </a:solidFill>
              </a:rPr>
              <a:t>pregnancy</a:t>
            </a:r>
            <a:r>
              <a:rPr lang="es-ES" dirty="0">
                <a:solidFill>
                  <a:srgbClr val="FFFF00"/>
                </a:solidFill>
              </a:rPr>
              <a:t>: a </a:t>
            </a:r>
            <a:r>
              <a:rPr lang="es-ES" dirty="0" err="1">
                <a:solidFill>
                  <a:srgbClr val="FFFF00"/>
                </a:solidFill>
              </a:rPr>
              <a:t>prospective</a:t>
            </a:r>
            <a:r>
              <a:rPr lang="es-ES" dirty="0">
                <a:solidFill>
                  <a:srgbClr val="FFFF00"/>
                </a:solidFill>
              </a:rPr>
              <a:t> </a:t>
            </a:r>
            <a:r>
              <a:rPr lang="es-ES" dirty="0" err="1">
                <a:solidFill>
                  <a:srgbClr val="FFFF00"/>
                </a:solidFill>
              </a:rPr>
              <a:t>comparative</a:t>
            </a:r>
            <a:r>
              <a:rPr lang="es-ES" dirty="0">
                <a:solidFill>
                  <a:srgbClr val="FFFF00"/>
                </a:solidFill>
              </a:rPr>
              <a:t> </a:t>
            </a:r>
            <a:r>
              <a:rPr lang="es-ES" dirty="0" err="1">
                <a:solidFill>
                  <a:srgbClr val="FFFF00"/>
                </a:solidFill>
              </a:rPr>
              <a:t>study</a:t>
            </a:r>
            <a:r>
              <a:rPr lang="es-ES" dirty="0">
                <a:solidFill>
                  <a:srgbClr val="FFFF00"/>
                </a:solidFill>
              </a:rPr>
              <a:t>. </a:t>
            </a:r>
          </a:p>
          <a:p>
            <a:endParaRPr lang="es-ES" dirty="0"/>
          </a:p>
          <a:p>
            <a:r>
              <a:rPr lang="es-E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Este estudio ,  incluyó </a:t>
            </a:r>
            <a:r>
              <a:rPr lang="es-ES" dirty="0">
                <a:solidFill>
                  <a:srgbClr val="FFFF00"/>
                </a:solidFill>
              </a:rPr>
              <a:t>176</a:t>
            </a:r>
            <a:r>
              <a:rPr lang="es-E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embarazadas expuestas a</a:t>
            </a:r>
          </a:p>
          <a:p>
            <a:r>
              <a:rPr lang="es-ES" dirty="0" err="1">
                <a:solidFill>
                  <a:srgbClr val="FFFF00"/>
                </a:solidFill>
              </a:rPr>
              <a:t>ondansetrón</a:t>
            </a:r>
            <a:r>
              <a:rPr lang="es-ES" dirty="0">
                <a:solidFill>
                  <a:srgbClr val="FFFF00"/>
                </a:solidFill>
              </a:rPr>
              <a:t> durante el primer trimestre.</a:t>
            </a:r>
          </a:p>
          <a:p>
            <a:r>
              <a:rPr lang="es-E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Los resultados no mostraron diferencias significativas</a:t>
            </a:r>
          </a:p>
          <a:p>
            <a:r>
              <a:rPr lang="es-E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en cuanto a riesgo de malformaciones mayores,</a:t>
            </a:r>
          </a:p>
          <a:p>
            <a:r>
              <a:rPr lang="es-E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peso y edad gestacional al nacer.</a:t>
            </a:r>
          </a:p>
        </p:txBody>
      </p:sp>
      <p:sp>
        <p:nvSpPr>
          <p:cNvPr id="3" name="6 Elipse"/>
          <p:cNvSpPr/>
          <p:nvPr/>
        </p:nvSpPr>
        <p:spPr>
          <a:xfrm>
            <a:off x="611560" y="1666229"/>
            <a:ext cx="428628" cy="357190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640808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997597" y="908720"/>
            <a:ext cx="664373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endParaRPr lang="es-E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s-ES" dirty="0" smtClean="0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Durante el embarazo , se producen cambios fisiológicos y </a:t>
            </a:r>
            <a:r>
              <a:rPr lang="es-ES" dirty="0" err="1" smtClean="0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fisopatológicos</a:t>
            </a:r>
            <a:r>
              <a:rPr lang="es-ES" dirty="0" smtClean="0">
                <a:solidFill>
                  <a:srgbClr val="00FFFF"/>
                </a:solidFill>
                <a:latin typeface="Times New Roman" pitchFamily="18" charset="0"/>
                <a:cs typeface="Times New Roman" pitchFamily="18" charset="0"/>
              </a:rPr>
              <a:t> que pueden modificar  las distintas patologías gastrointestinales ya existentes.</a:t>
            </a:r>
          </a:p>
          <a:p>
            <a:endParaRPr lang="es-ES" dirty="0">
              <a:solidFill>
                <a:srgbClr val="00FFFF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s-ES" dirty="0" smtClean="0">
              <a:solidFill>
                <a:srgbClr val="00FFFF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Font typeface="Wingdings" pitchFamily="2" charset="2"/>
              <a:buChar char="ü"/>
            </a:pPr>
            <a:endParaRPr lang="es-ES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s-ES" dirty="0" smtClean="0">
                <a:latin typeface="Times New Roman" pitchFamily="18" charset="0"/>
                <a:cs typeface="Times New Roman" pitchFamily="18" charset="0"/>
              </a:rPr>
              <a:t>Los fármacos utilizados como tratamiento para esas patologías , pueden producir efectos adversos durante el período de gestación.</a:t>
            </a:r>
          </a:p>
          <a:p>
            <a:endParaRPr lang="es-E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37" descr="escudo familia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86775" y="0"/>
            <a:ext cx="657225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3933056"/>
            <a:ext cx="3275856" cy="218234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4233" y="3918529"/>
            <a:ext cx="2952328" cy="22113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redondeado 7"/>
          <p:cNvSpPr/>
          <p:nvPr/>
        </p:nvSpPr>
        <p:spPr>
          <a:xfrm>
            <a:off x="755576" y="2528576"/>
            <a:ext cx="6696744" cy="4025234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Rectángulo 1"/>
          <p:cNvSpPr/>
          <p:nvPr/>
        </p:nvSpPr>
        <p:spPr>
          <a:xfrm>
            <a:off x="683569" y="1051248"/>
            <a:ext cx="770485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/>
              <a:t>Este estudio </a:t>
            </a:r>
            <a:r>
              <a:rPr lang="es-ES" dirty="0"/>
              <a:t>retrospectivo </a:t>
            </a:r>
            <a:r>
              <a:rPr lang="es-ES" dirty="0" smtClean="0"/>
              <a:t>recibieron </a:t>
            </a:r>
            <a:r>
              <a:rPr lang="es-ES" dirty="0" err="1"/>
              <a:t>ondansetrón</a:t>
            </a:r>
            <a:r>
              <a:rPr lang="es-ES" dirty="0"/>
              <a:t> </a:t>
            </a:r>
            <a:r>
              <a:rPr lang="es-ES" dirty="0">
                <a:solidFill>
                  <a:srgbClr val="FFFF00"/>
                </a:solidFill>
              </a:rPr>
              <a:t>1.970</a:t>
            </a:r>
            <a:r>
              <a:rPr lang="es-ES" dirty="0"/>
              <a:t> embarazadas, en comparación con mujeres no expuestas , las mujeres tratadas con </a:t>
            </a:r>
            <a:r>
              <a:rPr lang="es-ES" dirty="0" err="1"/>
              <a:t>ondasentron</a:t>
            </a:r>
            <a:r>
              <a:rPr lang="es-ES" dirty="0"/>
              <a:t> </a:t>
            </a:r>
            <a:r>
              <a:rPr lang="es-E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no presentaron mayor riesgo de abortos </a:t>
            </a:r>
            <a:r>
              <a:rPr lang="es-ES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expontáneos</a:t>
            </a:r>
            <a:r>
              <a:rPr lang="es-E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es-E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, muerte fetal , parto pre-término , bajo peso para la edad gestacional o malformaciones congénitas mayores. </a:t>
            </a:r>
          </a:p>
        </p:txBody>
      </p:sp>
      <p:sp>
        <p:nvSpPr>
          <p:cNvPr id="4" name="Rectángulo 3"/>
          <p:cNvSpPr/>
          <p:nvPr/>
        </p:nvSpPr>
        <p:spPr>
          <a:xfrm>
            <a:off x="683569" y="266418"/>
            <a:ext cx="6984776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solidFill>
                  <a:schemeClr val="tx2">
                    <a:lumMod val="75000"/>
                  </a:schemeClr>
                </a:solidFill>
              </a:rPr>
              <a:t>N </a:t>
            </a:r>
            <a:r>
              <a:rPr lang="es-ES" dirty="0" err="1">
                <a:solidFill>
                  <a:schemeClr val="tx2">
                    <a:lumMod val="75000"/>
                  </a:schemeClr>
                </a:solidFill>
              </a:rPr>
              <a:t>Engl</a:t>
            </a:r>
            <a:r>
              <a:rPr lang="es-ES" dirty="0">
                <a:solidFill>
                  <a:schemeClr val="tx2">
                    <a:lumMod val="75000"/>
                  </a:schemeClr>
                </a:solidFill>
              </a:rPr>
              <a:t> J </a:t>
            </a:r>
            <a:r>
              <a:rPr lang="es-ES" dirty="0" err="1">
                <a:solidFill>
                  <a:schemeClr val="tx2">
                    <a:lumMod val="75000"/>
                  </a:schemeClr>
                </a:solidFill>
              </a:rPr>
              <a:t>Med</a:t>
            </a:r>
            <a:r>
              <a:rPr lang="es-ES" dirty="0">
                <a:solidFill>
                  <a:schemeClr val="tx2">
                    <a:lumMod val="75000"/>
                  </a:schemeClr>
                </a:solidFill>
              </a:rPr>
              <a:t> 2013</a:t>
            </a:r>
            <a:r>
              <a:rPr lang="es-ES" dirty="0" smtClean="0">
                <a:solidFill>
                  <a:schemeClr val="tx2">
                    <a:lumMod val="75000"/>
                  </a:schemeClr>
                </a:solidFill>
              </a:rPr>
              <a:t>; 368:814-823.</a:t>
            </a:r>
          </a:p>
          <a:p>
            <a:r>
              <a:rPr lang="es-ES" sz="900" dirty="0" smtClean="0"/>
              <a:t>Pasternak </a:t>
            </a:r>
            <a:r>
              <a:rPr lang="es-ES" sz="900" dirty="0"/>
              <a:t>B, </a:t>
            </a:r>
            <a:r>
              <a:rPr lang="es-ES" sz="900" dirty="0" err="1"/>
              <a:t>Svanström</a:t>
            </a:r>
            <a:r>
              <a:rPr lang="es-ES" sz="900" dirty="0"/>
              <a:t> H, </a:t>
            </a:r>
            <a:r>
              <a:rPr lang="es-ES" sz="900" dirty="0" err="1"/>
              <a:t>Hviid</a:t>
            </a:r>
            <a:r>
              <a:rPr lang="es-ES" sz="900" dirty="0"/>
              <a:t> A. </a:t>
            </a:r>
            <a:endParaRPr lang="es-ES" sz="900" dirty="0" smtClean="0"/>
          </a:p>
          <a:p>
            <a:r>
              <a:rPr lang="es-ES" dirty="0" err="1" smtClean="0">
                <a:solidFill>
                  <a:schemeClr val="tx2">
                    <a:lumMod val="75000"/>
                  </a:schemeClr>
                </a:solidFill>
              </a:rPr>
              <a:t>Ondansetron</a:t>
            </a:r>
            <a:r>
              <a:rPr lang="es-ES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s-ES" dirty="0">
                <a:solidFill>
                  <a:schemeClr val="tx2">
                    <a:lumMod val="75000"/>
                  </a:schemeClr>
                </a:solidFill>
              </a:rPr>
              <a:t>in </a:t>
            </a:r>
            <a:r>
              <a:rPr lang="es-ES" dirty="0" err="1">
                <a:solidFill>
                  <a:schemeClr val="tx2">
                    <a:lumMod val="75000"/>
                  </a:schemeClr>
                </a:solidFill>
              </a:rPr>
              <a:t>Pregnancy</a:t>
            </a:r>
            <a:r>
              <a:rPr lang="es-ES" dirty="0">
                <a:solidFill>
                  <a:schemeClr val="tx2">
                    <a:lumMod val="75000"/>
                  </a:schemeClr>
                </a:solidFill>
              </a:rPr>
              <a:t> and </a:t>
            </a:r>
            <a:r>
              <a:rPr lang="es-ES" dirty="0" err="1">
                <a:solidFill>
                  <a:schemeClr val="tx2">
                    <a:lumMod val="75000"/>
                  </a:schemeClr>
                </a:solidFill>
              </a:rPr>
              <a:t>Risk</a:t>
            </a:r>
            <a:r>
              <a:rPr lang="es-ES" dirty="0">
                <a:solidFill>
                  <a:schemeClr val="tx2">
                    <a:lumMod val="75000"/>
                  </a:schemeClr>
                </a:solidFill>
              </a:rPr>
              <a:t> of Adverse Fetal </a:t>
            </a:r>
            <a:r>
              <a:rPr lang="es-ES" dirty="0" err="1" smtClean="0">
                <a:solidFill>
                  <a:schemeClr val="tx2">
                    <a:lumMod val="75000"/>
                  </a:schemeClr>
                </a:solidFill>
              </a:rPr>
              <a:t>Outcomes</a:t>
            </a:r>
            <a:endParaRPr lang="es-ES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522" y="2780928"/>
            <a:ext cx="445047" cy="371888"/>
          </a:xfrm>
          <a:prstGeom prst="rect">
            <a:avLst/>
          </a:prstGeom>
        </p:spPr>
      </p:pic>
      <p:sp>
        <p:nvSpPr>
          <p:cNvPr id="7" name="Elipse 6"/>
          <p:cNvSpPr/>
          <p:nvPr/>
        </p:nvSpPr>
        <p:spPr>
          <a:xfrm>
            <a:off x="238522" y="266418"/>
            <a:ext cx="373038" cy="392415"/>
          </a:xfrm>
          <a:prstGeom prst="ellipse">
            <a:avLst/>
          </a:prstGeom>
          <a:solidFill>
            <a:schemeClr val="accent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2654752"/>
            <a:ext cx="5688632" cy="3772882"/>
          </a:xfrm>
          <a:prstGeom prst="rect">
            <a:avLst/>
          </a:prstGeom>
        </p:spPr>
      </p:pic>
      <p:sp>
        <p:nvSpPr>
          <p:cNvPr id="9" name="Rectángulo redondeado 8"/>
          <p:cNvSpPr/>
          <p:nvPr/>
        </p:nvSpPr>
        <p:spPr>
          <a:xfrm>
            <a:off x="1691680" y="5517232"/>
            <a:ext cx="3888432" cy="50405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16360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577" y="1040888"/>
            <a:ext cx="445047" cy="371888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5656" y="980728"/>
            <a:ext cx="5902124" cy="4436666"/>
          </a:xfrm>
          <a:prstGeom prst="rect">
            <a:avLst/>
          </a:prstGeom>
        </p:spPr>
      </p:pic>
      <p:sp>
        <p:nvSpPr>
          <p:cNvPr id="2" name="Rectángulo redondeado 1"/>
          <p:cNvSpPr/>
          <p:nvPr/>
        </p:nvSpPr>
        <p:spPr>
          <a:xfrm>
            <a:off x="1331640" y="836712"/>
            <a:ext cx="6120679" cy="266429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6" name="Conector recto 5"/>
          <p:cNvCxnSpPr/>
          <p:nvPr/>
        </p:nvCxnSpPr>
        <p:spPr>
          <a:xfrm>
            <a:off x="3131840" y="1268760"/>
            <a:ext cx="187220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18050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614" y="1052736"/>
            <a:ext cx="7104755" cy="4443848"/>
          </a:xfrm>
          <a:prstGeom prst="rect">
            <a:avLst/>
          </a:prstGeom>
          <a:ln>
            <a:noFill/>
          </a:ln>
        </p:spPr>
      </p:pic>
      <p:sp>
        <p:nvSpPr>
          <p:cNvPr id="4" name="Rectángulo 3"/>
          <p:cNvSpPr/>
          <p:nvPr/>
        </p:nvSpPr>
        <p:spPr>
          <a:xfrm>
            <a:off x="827584" y="836712"/>
            <a:ext cx="7344816" cy="43204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/>
          <p:cNvSpPr txBox="1"/>
          <p:nvPr/>
        </p:nvSpPr>
        <p:spPr>
          <a:xfrm>
            <a:off x="1259632" y="868070"/>
            <a:ext cx="6237605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chemeClr val="bg2"/>
                </a:solidFill>
              </a:rPr>
              <a:t>Defectos de cierre </a:t>
            </a:r>
            <a:r>
              <a:rPr lang="es-ES" dirty="0" err="1" smtClean="0">
                <a:solidFill>
                  <a:schemeClr val="bg2"/>
                </a:solidFill>
              </a:rPr>
              <a:t>orofaciales</a:t>
            </a:r>
            <a:r>
              <a:rPr lang="es-ES" dirty="0" smtClean="0">
                <a:solidFill>
                  <a:schemeClr val="bg2"/>
                </a:solidFill>
              </a:rPr>
              <a:t> y malformaciones cardíacas</a:t>
            </a:r>
            <a:r>
              <a:rPr lang="es-ES" dirty="0" smtClean="0"/>
              <a:t>.</a:t>
            </a:r>
            <a:endParaRPr lang="es-ES" dirty="0"/>
          </a:p>
        </p:txBody>
      </p:sp>
      <p:sp>
        <p:nvSpPr>
          <p:cNvPr id="6" name="Rectángulo 5"/>
          <p:cNvSpPr/>
          <p:nvPr/>
        </p:nvSpPr>
        <p:spPr>
          <a:xfrm>
            <a:off x="7164288" y="1330294"/>
            <a:ext cx="759863" cy="28071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0914" y="3645024"/>
            <a:ext cx="818998" cy="298730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060848"/>
            <a:ext cx="360040" cy="29873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V="1">
            <a:off x="3851920" y="4188441"/>
            <a:ext cx="4153755" cy="288033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4561" y="4438607"/>
            <a:ext cx="3253423" cy="286537"/>
          </a:xfrm>
          <a:prstGeom prst="rect">
            <a:avLst/>
          </a:prstGeom>
        </p:spPr>
      </p:pic>
      <p:sp>
        <p:nvSpPr>
          <p:cNvPr id="18" name="Rectángulo 17"/>
          <p:cNvSpPr/>
          <p:nvPr/>
        </p:nvSpPr>
        <p:spPr>
          <a:xfrm>
            <a:off x="5868144" y="2060848"/>
            <a:ext cx="2184225" cy="2987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2" name="Imagen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9632" y="2307527"/>
            <a:ext cx="1080120" cy="298730"/>
          </a:xfrm>
          <a:prstGeom prst="rect">
            <a:avLst/>
          </a:prstGeom>
        </p:spPr>
      </p:pic>
      <p:sp>
        <p:nvSpPr>
          <p:cNvPr id="3" name="Rectángulo redondeado 2"/>
          <p:cNvSpPr/>
          <p:nvPr/>
        </p:nvSpPr>
        <p:spPr>
          <a:xfrm>
            <a:off x="7956376" y="2719394"/>
            <a:ext cx="504056" cy="493582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7" name="Imagen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08104" y="2060848"/>
            <a:ext cx="360040" cy="298730"/>
          </a:xfrm>
          <a:prstGeom prst="rect">
            <a:avLst/>
          </a:prstGeom>
        </p:spPr>
      </p:pic>
      <p:cxnSp>
        <p:nvCxnSpPr>
          <p:cNvPr id="8" name="Conector recto 7"/>
          <p:cNvCxnSpPr/>
          <p:nvPr/>
        </p:nvCxnSpPr>
        <p:spPr>
          <a:xfrm>
            <a:off x="3419872" y="1844824"/>
            <a:ext cx="381642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/>
          <p:cNvCxnSpPr/>
          <p:nvPr/>
        </p:nvCxnSpPr>
        <p:spPr>
          <a:xfrm>
            <a:off x="2483768" y="2307527"/>
            <a:ext cx="3384376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Elipse 18"/>
          <p:cNvSpPr/>
          <p:nvPr/>
        </p:nvSpPr>
        <p:spPr>
          <a:xfrm>
            <a:off x="7956376" y="2060848"/>
            <a:ext cx="360040" cy="29873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Rectángulo 19"/>
          <p:cNvSpPr/>
          <p:nvPr/>
        </p:nvSpPr>
        <p:spPr>
          <a:xfrm>
            <a:off x="2195736" y="2761755"/>
            <a:ext cx="1656184" cy="29873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Elipse 24"/>
          <p:cNvSpPr/>
          <p:nvPr/>
        </p:nvSpPr>
        <p:spPr>
          <a:xfrm>
            <a:off x="8028384" y="4149080"/>
            <a:ext cx="360040" cy="29873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" name="Rectángulo redondeado 26"/>
          <p:cNvSpPr/>
          <p:nvPr/>
        </p:nvSpPr>
        <p:spPr>
          <a:xfrm>
            <a:off x="8028384" y="4581128"/>
            <a:ext cx="504056" cy="493582"/>
          </a:xfrm>
          <a:prstGeom prst="round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" name="Rectángulo 27"/>
          <p:cNvSpPr/>
          <p:nvPr/>
        </p:nvSpPr>
        <p:spPr>
          <a:xfrm>
            <a:off x="1117570" y="5155697"/>
            <a:ext cx="1438206" cy="217519"/>
          </a:xfrm>
          <a:prstGeom prst="rect">
            <a:avLst/>
          </a:prstGeom>
          <a:noFill/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Rectángulo 28"/>
          <p:cNvSpPr/>
          <p:nvPr/>
        </p:nvSpPr>
        <p:spPr>
          <a:xfrm>
            <a:off x="1174561" y="4870654"/>
            <a:ext cx="6838806" cy="285043"/>
          </a:xfrm>
          <a:prstGeom prst="rect">
            <a:avLst/>
          </a:prstGeom>
          <a:noFill/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0" name="Rectángulo 29"/>
          <p:cNvSpPr/>
          <p:nvPr/>
        </p:nvSpPr>
        <p:spPr>
          <a:xfrm>
            <a:off x="7236296" y="4581128"/>
            <a:ext cx="777071" cy="289526"/>
          </a:xfrm>
          <a:prstGeom prst="rect">
            <a:avLst/>
          </a:prstGeom>
          <a:noFill/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1" name="Rectángulo 30"/>
          <p:cNvSpPr/>
          <p:nvPr/>
        </p:nvSpPr>
        <p:spPr>
          <a:xfrm>
            <a:off x="3969966" y="2761755"/>
            <a:ext cx="3986410" cy="298730"/>
          </a:xfrm>
          <a:prstGeom prst="rect">
            <a:avLst/>
          </a:prstGeom>
          <a:noFill/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2" name="Rectángulo 31"/>
          <p:cNvSpPr/>
          <p:nvPr/>
        </p:nvSpPr>
        <p:spPr>
          <a:xfrm>
            <a:off x="1259632" y="3060485"/>
            <a:ext cx="2880320" cy="285043"/>
          </a:xfrm>
          <a:prstGeom prst="rect">
            <a:avLst/>
          </a:prstGeom>
          <a:noFill/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3" name="CuadroTexto 32"/>
          <p:cNvSpPr txBox="1"/>
          <p:nvPr/>
        </p:nvSpPr>
        <p:spPr>
          <a:xfrm>
            <a:off x="687249" y="261426"/>
            <a:ext cx="2702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Trabajos contradictorios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8550578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95536" y="404664"/>
            <a:ext cx="565129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dirty="0" err="1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Doxilamina</a:t>
            </a:r>
            <a:r>
              <a:rPr lang="es-ES" sz="2400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s-ES" sz="2400" dirty="0" err="1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Piridoxina</a:t>
            </a:r>
            <a:r>
              <a:rPr lang="es-ES" sz="2400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400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(</a:t>
            </a:r>
            <a:r>
              <a:rPr lang="es-ES" sz="2400" dirty="0" err="1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Emetic</a:t>
            </a:r>
            <a:r>
              <a:rPr lang="es-ES" sz="2400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)</a:t>
            </a:r>
            <a:endParaRPr lang="es-ES" sz="2400" dirty="0"/>
          </a:p>
        </p:txBody>
      </p:sp>
      <p:sp>
        <p:nvSpPr>
          <p:cNvPr id="3" name="Rectángulo 2"/>
          <p:cNvSpPr/>
          <p:nvPr/>
        </p:nvSpPr>
        <p:spPr>
          <a:xfrm>
            <a:off x="391120" y="800027"/>
            <a:ext cx="850135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dirty="0" smtClean="0">
              <a:solidFill>
                <a:schemeClr val="accent6">
                  <a:lumMod val="60000"/>
                  <a:lumOff val="40000"/>
                </a:schemeClr>
              </a:solidFill>
              <a:latin typeface="Verdana" panose="020B0604030504040204" pitchFamily="34" charset="0"/>
            </a:endParaRPr>
          </a:p>
          <a:p>
            <a:r>
              <a:rPr lang="es-ES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Verdana" panose="020B0604030504040204" pitchFamily="34" charset="0"/>
              </a:rPr>
              <a:t>Es </a:t>
            </a:r>
            <a:r>
              <a:rPr lang="es-ES" dirty="0">
                <a:solidFill>
                  <a:schemeClr val="accent6">
                    <a:lumMod val="60000"/>
                    <a:lumOff val="40000"/>
                  </a:schemeClr>
                </a:solidFill>
                <a:latin typeface="Verdana" panose="020B0604030504040204" pitchFamily="34" charset="0"/>
              </a:rPr>
              <a:t>una combinación </a:t>
            </a:r>
            <a:r>
              <a:rPr lang="es-ES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Verdana" panose="020B0604030504040204" pitchFamily="34" charset="0"/>
              </a:rPr>
              <a:t>de </a:t>
            </a:r>
            <a:r>
              <a:rPr lang="es-ES" dirty="0" err="1">
                <a:latin typeface="Verdana" panose="020B0604030504040204" pitchFamily="34" charset="0"/>
              </a:rPr>
              <a:t>doxilamina</a:t>
            </a:r>
            <a:r>
              <a:rPr lang="es-ES" dirty="0">
                <a:solidFill>
                  <a:schemeClr val="accent6">
                    <a:lumMod val="60000"/>
                    <a:lumOff val="40000"/>
                  </a:schemeClr>
                </a:solidFill>
                <a:latin typeface="Verdana" panose="020B0604030504040204" pitchFamily="34" charset="0"/>
              </a:rPr>
              <a:t>, un </a:t>
            </a:r>
            <a:r>
              <a:rPr lang="es-ES" dirty="0" err="1">
                <a:latin typeface="Verdana" panose="020B0604030504040204" pitchFamily="34" charset="0"/>
              </a:rPr>
              <a:t>antihistamínico</a:t>
            </a:r>
            <a:r>
              <a:rPr lang="es-ES" dirty="0">
                <a:solidFill>
                  <a:schemeClr val="accent6">
                    <a:lumMod val="60000"/>
                    <a:lumOff val="40000"/>
                  </a:schemeClr>
                </a:solidFill>
                <a:latin typeface="Verdana" panose="020B0604030504040204" pitchFamily="34" charset="0"/>
              </a:rPr>
              <a:t> derivado de la </a:t>
            </a:r>
            <a:r>
              <a:rPr lang="es-ES" dirty="0" err="1">
                <a:latin typeface="Verdana" panose="020B0604030504040204" pitchFamily="34" charset="0"/>
              </a:rPr>
              <a:t>etanolamina</a:t>
            </a:r>
            <a:r>
              <a:rPr lang="es-ES" dirty="0">
                <a:solidFill>
                  <a:schemeClr val="accent6">
                    <a:lumMod val="60000"/>
                    <a:lumOff val="40000"/>
                  </a:schemeClr>
                </a:solidFill>
                <a:latin typeface="Verdana" panose="020B0604030504040204" pitchFamily="34" charset="0"/>
              </a:rPr>
              <a:t>, con actividad antagonista competitiva, </a:t>
            </a:r>
            <a:r>
              <a:rPr lang="es-ES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Verdana" panose="020B0604030504040204" pitchFamily="34" charset="0"/>
              </a:rPr>
              <a:t>de </a:t>
            </a:r>
            <a:r>
              <a:rPr lang="es-ES" dirty="0">
                <a:solidFill>
                  <a:schemeClr val="accent6">
                    <a:lumMod val="60000"/>
                    <a:lumOff val="40000"/>
                  </a:schemeClr>
                </a:solidFill>
                <a:latin typeface="Verdana" panose="020B0604030504040204" pitchFamily="34" charset="0"/>
              </a:rPr>
              <a:t>los receptores de histamina H1</a:t>
            </a:r>
            <a:r>
              <a:rPr lang="es-ES" dirty="0">
                <a:solidFill>
                  <a:srgbClr val="92D050"/>
                </a:solidFill>
                <a:latin typeface="Verdana" panose="020B0604030504040204" pitchFamily="34" charset="0"/>
              </a:rPr>
              <a:t>, y </a:t>
            </a:r>
            <a:r>
              <a:rPr lang="es-ES" dirty="0" err="1">
                <a:solidFill>
                  <a:srgbClr val="92D050"/>
                </a:solidFill>
                <a:latin typeface="Verdana" panose="020B0604030504040204" pitchFamily="34" charset="0"/>
              </a:rPr>
              <a:t>piridoxina</a:t>
            </a:r>
            <a:r>
              <a:rPr lang="es-ES" dirty="0">
                <a:solidFill>
                  <a:srgbClr val="92D050"/>
                </a:solidFill>
                <a:latin typeface="Verdana" panose="020B0604030504040204" pitchFamily="34" charset="0"/>
              </a:rPr>
              <a:t> vitamina B6.</a:t>
            </a:r>
            <a:endParaRPr lang="es-ES" dirty="0">
              <a:solidFill>
                <a:srgbClr val="92D050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392552" y="1776068"/>
            <a:ext cx="842791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dirty="0" smtClean="0">
              <a:solidFill>
                <a:schemeClr val="accent6">
                  <a:lumMod val="60000"/>
                  <a:lumOff val="40000"/>
                </a:schemeClr>
              </a:solidFill>
              <a:latin typeface="Verdana" panose="020B0604030504040204" pitchFamily="34" charset="0"/>
            </a:endParaRPr>
          </a:p>
          <a:p>
            <a:endParaRPr lang="es-ES" dirty="0" smtClean="0">
              <a:solidFill>
                <a:schemeClr val="accent6">
                  <a:lumMod val="60000"/>
                  <a:lumOff val="40000"/>
                </a:schemeClr>
              </a:solidFill>
              <a:latin typeface="Verdana" panose="020B0604030504040204" pitchFamily="34" charset="0"/>
            </a:endParaRPr>
          </a:p>
          <a:p>
            <a:endParaRPr lang="es-ES" dirty="0">
              <a:solidFill>
                <a:schemeClr val="accent6">
                  <a:lumMod val="60000"/>
                  <a:lumOff val="40000"/>
                </a:schemeClr>
              </a:solidFill>
              <a:latin typeface="Verdana" panose="020B0604030504040204" pitchFamily="34" charset="0"/>
            </a:endParaRPr>
          </a:p>
          <a:p>
            <a:r>
              <a:rPr lang="es-ES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Verdana" panose="020B0604030504040204" pitchFamily="34" charset="0"/>
              </a:rPr>
              <a:t>Efecto </a:t>
            </a:r>
            <a:r>
              <a:rPr lang="es-ES" dirty="0">
                <a:solidFill>
                  <a:schemeClr val="accent6">
                    <a:lumMod val="60000"/>
                    <a:lumOff val="40000"/>
                  </a:schemeClr>
                </a:solidFill>
                <a:latin typeface="Verdana" panose="020B0604030504040204" pitchFamily="34" charset="0"/>
              </a:rPr>
              <a:t>sedante </a:t>
            </a:r>
            <a:r>
              <a:rPr lang="es-ES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Verdana" panose="020B0604030504040204" pitchFamily="34" charset="0"/>
              </a:rPr>
              <a:t>por su afinidad </a:t>
            </a:r>
            <a:r>
              <a:rPr lang="es-ES" dirty="0">
                <a:solidFill>
                  <a:schemeClr val="accent6">
                    <a:lumMod val="60000"/>
                    <a:lumOff val="40000"/>
                  </a:schemeClr>
                </a:solidFill>
                <a:latin typeface="Verdana" panose="020B0604030504040204" pitchFamily="34" charset="0"/>
              </a:rPr>
              <a:t>con los receptores H1 a nivel central, </a:t>
            </a:r>
            <a:r>
              <a:rPr lang="es-ES" dirty="0" smtClean="0">
                <a:solidFill>
                  <a:srgbClr val="FFFF00"/>
                </a:solidFill>
                <a:latin typeface="Verdana" panose="020B0604030504040204" pitchFamily="34" charset="0"/>
              </a:rPr>
              <a:t>atraviesa la </a:t>
            </a:r>
            <a:r>
              <a:rPr lang="es-ES" dirty="0">
                <a:solidFill>
                  <a:srgbClr val="FFFF00"/>
                </a:solidFill>
                <a:latin typeface="Verdana" panose="020B0604030504040204" pitchFamily="34" charset="0"/>
              </a:rPr>
              <a:t>barrera </a:t>
            </a:r>
            <a:r>
              <a:rPr lang="es-ES" dirty="0" err="1">
                <a:solidFill>
                  <a:srgbClr val="FFFF00"/>
                </a:solidFill>
                <a:latin typeface="Verdana" panose="020B0604030504040204" pitchFamily="34" charset="0"/>
              </a:rPr>
              <a:t>hematoencefálica</a:t>
            </a:r>
            <a:r>
              <a:rPr lang="es-ES" dirty="0" smtClean="0">
                <a:solidFill>
                  <a:srgbClr val="FFFF00"/>
                </a:solidFill>
                <a:latin typeface="Verdana" panose="020B0604030504040204" pitchFamily="34" charset="0"/>
              </a:rPr>
              <a:t>.</a:t>
            </a:r>
          </a:p>
          <a:p>
            <a:endParaRPr lang="es-ES" dirty="0">
              <a:solidFill>
                <a:srgbClr val="FFFF00"/>
              </a:solidFill>
              <a:latin typeface="Verdana" panose="020B0604030504040204" pitchFamily="34" charset="0"/>
            </a:endParaRPr>
          </a:p>
          <a:p>
            <a:endParaRPr lang="es-ES" dirty="0">
              <a:solidFill>
                <a:srgbClr val="FF0000"/>
              </a:solidFill>
            </a:endParaRPr>
          </a:p>
          <a:p>
            <a:r>
              <a:rPr lang="es-ES" dirty="0" smtClean="0">
                <a:solidFill>
                  <a:srgbClr val="FF0000"/>
                </a:solidFill>
              </a:rPr>
              <a:t>Se </a:t>
            </a:r>
            <a:r>
              <a:rPr lang="es-ES" dirty="0">
                <a:solidFill>
                  <a:srgbClr val="FF0000"/>
                </a:solidFill>
              </a:rPr>
              <a:t>lo considera de </a:t>
            </a:r>
            <a:r>
              <a:rPr lang="es-ES" dirty="0" smtClean="0">
                <a:solidFill>
                  <a:srgbClr val="FF0000"/>
                </a:solidFill>
              </a:rPr>
              <a:t>alto riesgo  </a:t>
            </a:r>
            <a:endParaRPr lang="es-ES" dirty="0" smtClean="0">
              <a:solidFill>
                <a:srgbClr val="FF0000"/>
              </a:solidFill>
            </a:endParaRPr>
          </a:p>
          <a:p>
            <a:r>
              <a:rPr lang="es-ES" dirty="0" smtClean="0">
                <a:solidFill>
                  <a:srgbClr val="FF0000"/>
                </a:solidFill>
              </a:rPr>
              <a:t>principalmente </a:t>
            </a:r>
            <a:r>
              <a:rPr lang="es-ES" dirty="0">
                <a:solidFill>
                  <a:srgbClr val="FF0000"/>
                </a:solidFill>
              </a:rPr>
              <a:t>por el componente </a:t>
            </a:r>
            <a:endParaRPr lang="es-ES" dirty="0" smtClean="0">
              <a:solidFill>
                <a:srgbClr val="FF0000"/>
              </a:solidFill>
            </a:endParaRPr>
          </a:p>
          <a:p>
            <a:r>
              <a:rPr lang="es-ES" dirty="0" err="1" smtClean="0">
                <a:solidFill>
                  <a:srgbClr val="FF0000"/>
                </a:solidFill>
              </a:rPr>
              <a:t>doxilamina</a:t>
            </a:r>
            <a:r>
              <a:rPr lang="es-ES" dirty="0" smtClean="0">
                <a:solidFill>
                  <a:srgbClr val="FF0000"/>
                </a:solidFill>
              </a:rPr>
              <a:t> presente </a:t>
            </a:r>
            <a:r>
              <a:rPr lang="es-ES" dirty="0">
                <a:solidFill>
                  <a:srgbClr val="FF0000"/>
                </a:solidFill>
              </a:rPr>
              <a:t>en la leche </a:t>
            </a:r>
            <a:r>
              <a:rPr lang="es-ES" dirty="0" smtClean="0">
                <a:solidFill>
                  <a:srgbClr val="FF0000"/>
                </a:solidFill>
              </a:rPr>
              <a:t>materna</a:t>
            </a:r>
          </a:p>
          <a:p>
            <a:r>
              <a:rPr lang="es-ES" dirty="0" smtClean="0">
                <a:solidFill>
                  <a:srgbClr val="FF0000"/>
                </a:solidFill>
              </a:rPr>
              <a:t>en </a:t>
            </a:r>
            <a:r>
              <a:rPr lang="es-ES" dirty="0">
                <a:solidFill>
                  <a:srgbClr val="FF0000"/>
                </a:solidFill>
              </a:rPr>
              <a:t>cantidades significativas </a:t>
            </a:r>
            <a:endParaRPr lang="es-ES" dirty="0" smtClean="0">
              <a:solidFill>
                <a:srgbClr val="FF0000"/>
              </a:solidFill>
            </a:endParaRPr>
          </a:p>
          <a:p>
            <a:r>
              <a:rPr lang="es-ES" dirty="0" smtClean="0">
                <a:solidFill>
                  <a:srgbClr val="FF0000"/>
                </a:solidFill>
              </a:rPr>
              <a:t>y </a:t>
            </a:r>
            <a:r>
              <a:rPr lang="es-ES" dirty="0">
                <a:solidFill>
                  <a:srgbClr val="FF0000"/>
                </a:solidFill>
              </a:rPr>
              <a:t>puede ocasionar sedación en el lactante </a:t>
            </a:r>
            <a:r>
              <a:rPr lang="es-ES" dirty="0" smtClean="0">
                <a:solidFill>
                  <a:srgbClr val="FF0000"/>
                </a:solidFill>
              </a:rPr>
              <a:t>.</a:t>
            </a:r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5" name="Elipse 4"/>
          <p:cNvSpPr/>
          <p:nvPr/>
        </p:nvSpPr>
        <p:spPr>
          <a:xfrm>
            <a:off x="103088" y="3284984"/>
            <a:ext cx="652488" cy="50405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4243" y="3271665"/>
            <a:ext cx="3408040" cy="2273802"/>
          </a:xfrm>
          <a:prstGeom prst="rect">
            <a:avLst/>
          </a:prstGeom>
        </p:spPr>
      </p:pic>
      <p:sp>
        <p:nvSpPr>
          <p:cNvPr id="7" name="Rectángulo redondeado 6"/>
          <p:cNvSpPr/>
          <p:nvPr/>
        </p:nvSpPr>
        <p:spPr>
          <a:xfrm>
            <a:off x="391120" y="3501008"/>
            <a:ext cx="4684936" cy="201622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8" name="Rectángulo redondeado 7"/>
          <p:cNvSpPr/>
          <p:nvPr/>
        </p:nvSpPr>
        <p:spPr>
          <a:xfrm>
            <a:off x="391120" y="1052736"/>
            <a:ext cx="8357344" cy="108012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899652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331640" y="111980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dirty="0"/>
              <a:t>Que SEGURIDAD tiene el uso de estos MEDICAMENTOS  EN EL EMBARAZO ?</a:t>
            </a:r>
          </a:p>
        </p:txBody>
      </p:sp>
      <p:sp>
        <p:nvSpPr>
          <p:cNvPr id="3" name="Rectángulo 2"/>
          <p:cNvSpPr/>
          <p:nvPr/>
        </p:nvSpPr>
        <p:spPr>
          <a:xfrm>
            <a:off x="1331640" y="3140481"/>
            <a:ext cx="68407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/>
              <a:t>Las drogas pueden ocasionar efectos farmacológicos sobre</a:t>
            </a:r>
          </a:p>
          <a:p>
            <a:r>
              <a:rPr lang="es-MX" dirty="0"/>
              <a:t>el embarazo y por lo tanto , producir daños fetales o neonatales.</a:t>
            </a:r>
          </a:p>
        </p:txBody>
      </p:sp>
      <p:sp>
        <p:nvSpPr>
          <p:cNvPr id="4" name="Elipse 3"/>
          <p:cNvSpPr/>
          <p:nvPr/>
        </p:nvSpPr>
        <p:spPr>
          <a:xfrm>
            <a:off x="323528" y="1196752"/>
            <a:ext cx="432048" cy="43204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3140481"/>
            <a:ext cx="451143" cy="451143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1331640" y="2130141"/>
            <a:ext cx="213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>
                <a:solidFill>
                  <a:srgbClr val="FFFF00"/>
                </a:solidFill>
              </a:rPr>
              <a:t>Recordemos que : </a:t>
            </a:r>
            <a:endParaRPr lang="es-AR" dirty="0">
              <a:solidFill>
                <a:srgbClr val="FFFF00"/>
              </a:solidFill>
            </a:endParaRPr>
          </a:p>
        </p:txBody>
      </p:sp>
      <p:sp>
        <p:nvSpPr>
          <p:cNvPr id="7" name="Rectángulo redondeado 6"/>
          <p:cNvSpPr/>
          <p:nvPr/>
        </p:nvSpPr>
        <p:spPr>
          <a:xfrm>
            <a:off x="899592" y="908720"/>
            <a:ext cx="7272808" cy="38884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8944823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214282" y="212079"/>
            <a:ext cx="8640960" cy="1835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es-ES" sz="6000" dirty="0">
              <a:effectLst/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s-ES" sz="1200" dirty="0" smtClean="0"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2 Rectángulo redondeado"/>
          <p:cNvSpPr/>
          <p:nvPr/>
        </p:nvSpPr>
        <p:spPr>
          <a:xfrm>
            <a:off x="7072330" y="214290"/>
            <a:ext cx="928694" cy="357190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Picture 37" descr="escudo familia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86775" y="0"/>
            <a:ext cx="657225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ángulo 1"/>
          <p:cNvSpPr/>
          <p:nvPr/>
        </p:nvSpPr>
        <p:spPr>
          <a:xfrm>
            <a:off x="611560" y="443646"/>
            <a:ext cx="7632848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sz="1400" dirty="0"/>
          </a:p>
          <a:p>
            <a:r>
              <a:rPr lang="es-ES" sz="1400" dirty="0" smtClean="0"/>
              <a:t> </a:t>
            </a:r>
          </a:p>
          <a:p>
            <a:endParaRPr lang="es-ES" sz="1400" dirty="0"/>
          </a:p>
          <a:p>
            <a:endParaRPr lang="es-ES" sz="1400" dirty="0"/>
          </a:p>
          <a:p>
            <a:r>
              <a:rPr lang="es-ES" dirty="0" smtClean="0"/>
              <a:t>Que nos dice la Literatura: </a:t>
            </a:r>
            <a:endParaRPr lang="es-ES" dirty="0"/>
          </a:p>
        </p:txBody>
      </p:sp>
      <p:sp>
        <p:nvSpPr>
          <p:cNvPr id="7" name="Rectángulo 6"/>
          <p:cNvSpPr/>
          <p:nvPr/>
        </p:nvSpPr>
        <p:spPr>
          <a:xfrm>
            <a:off x="600904" y="1694414"/>
            <a:ext cx="806489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dirty="0" smtClean="0"/>
          </a:p>
          <a:p>
            <a:pPr marL="342900" indent="-342900">
              <a:buAutoNum type="arabicParenR"/>
            </a:pPr>
            <a:r>
              <a:rPr lang="es-ES" sz="2000" dirty="0" smtClean="0"/>
              <a:t>Riesgo </a:t>
            </a:r>
            <a:r>
              <a:rPr lang="es-ES" sz="2000" dirty="0"/>
              <a:t>cardiovascular y potencial riesgo </a:t>
            </a:r>
            <a:r>
              <a:rPr lang="es-ES" sz="2000" dirty="0" smtClean="0"/>
              <a:t>de arritmias.</a:t>
            </a:r>
          </a:p>
          <a:p>
            <a:pPr marL="342900" indent="-342900">
              <a:buAutoNum type="arabicParenR"/>
            </a:pPr>
            <a:endParaRPr lang="es-ES" sz="20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marL="342900" indent="-342900">
              <a:buAutoNum type="arabicParenR"/>
            </a:pPr>
            <a:endParaRPr lang="es-ES" sz="2000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marL="342900" indent="-342900">
              <a:buAutoNum type="arabicParenR"/>
            </a:pPr>
            <a:endParaRPr lang="es-ES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r>
              <a:rPr lang="es-ES" u="sng" dirty="0" smtClean="0">
                <a:solidFill>
                  <a:srgbClr val="FF0000"/>
                </a:solidFill>
              </a:rPr>
              <a:t>Dos alertas : </a:t>
            </a:r>
          </a:p>
          <a:p>
            <a:endParaRPr lang="es-ES" dirty="0" smtClean="0"/>
          </a:p>
          <a:p>
            <a:r>
              <a:rPr lang="es-ES" dirty="0" smtClean="0">
                <a:solidFill>
                  <a:srgbClr val="FF0000"/>
                </a:solidFill>
              </a:rPr>
              <a:t>Suspensión </a:t>
            </a:r>
            <a:r>
              <a:rPr lang="es-ES" dirty="0">
                <a:solidFill>
                  <a:srgbClr val="FF0000"/>
                </a:solidFill>
              </a:rPr>
              <a:t>reciente </a:t>
            </a:r>
            <a:r>
              <a:rPr lang="es-ES" dirty="0"/>
              <a:t>(agosto 2019) de la comercialización de </a:t>
            </a:r>
            <a:r>
              <a:rPr lang="es-ES" dirty="0" err="1">
                <a:solidFill>
                  <a:srgbClr val="FF0000"/>
                </a:solidFill>
              </a:rPr>
              <a:t>domperidona</a:t>
            </a:r>
            <a:r>
              <a:rPr lang="es-ES" dirty="0">
                <a:solidFill>
                  <a:srgbClr val="FF0000"/>
                </a:solidFill>
              </a:rPr>
              <a:t> </a:t>
            </a:r>
            <a:r>
              <a:rPr lang="es-ES" dirty="0"/>
              <a:t>ampollas para su uso intravenoso en </a:t>
            </a:r>
            <a:r>
              <a:rPr lang="es-ES" dirty="0" smtClean="0">
                <a:solidFill>
                  <a:srgbClr val="FF0000"/>
                </a:solidFill>
              </a:rPr>
              <a:t>Uruguay</a:t>
            </a:r>
          </a:p>
          <a:p>
            <a:endParaRPr lang="es-ES" dirty="0" smtClean="0"/>
          </a:p>
          <a:p>
            <a:r>
              <a:rPr lang="es-ES" dirty="0" smtClean="0">
                <a:solidFill>
                  <a:srgbClr val="FF0000"/>
                </a:solidFill>
              </a:rPr>
              <a:t>Alerta </a:t>
            </a:r>
            <a:r>
              <a:rPr lang="es-ES" dirty="0">
                <a:solidFill>
                  <a:srgbClr val="FF0000"/>
                </a:solidFill>
              </a:rPr>
              <a:t>de seguridad </a:t>
            </a:r>
            <a:r>
              <a:rPr lang="es-ES" dirty="0"/>
              <a:t>emitida por </a:t>
            </a:r>
            <a:r>
              <a:rPr lang="es-ES" dirty="0" smtClean="0"/>
              <a:t>la agencia </a:t>
            </a:r>
            <a:r>
              <a:rPr lang="es-ES" dirty="0"/>
              <a:t>Española de </a:t>
            </a:r>
            <a:r>
              <a:rPr lang="es-ES" dirty="0">
                <a:solidFill>
                  <a:srgbClr val="FFFF00"/>
                </a:solidFill>
              </a:rPr>
              <a:t>Medicamentos y Productos </a:t>
            </a:r>
            <a:r>
              <a:rPr lang="es-ES" dirty="0" smtClean="0">
                <a:solidFill>
                  <a:srgbClr val="FFFF00"/>
                </a:solidFill>
              </a:rPr>
              <a:t>Sanitarios </a:t>
            </a:r>
            <a:r>
              <a:rPr lang="es-ES" dirty="0"/>
              <a:t>acerca de </a:t>
            </a:r>
            <a:r>
              <a:rPr lang="es-ES" dirty="0" err="1">
                <a:solidFill>
                  <a:srgbClr val="FF0000"/>
                </a:solidFill>
              </a:rPr>
              <a:t>ondansetrón</a:t>
            </a:r>
            <a:r>
              <a:rPr lang="es-ES" dirty="0"/>
              <a:t> y su asociación con </a:t>
            </a:r>
            <a:r>
              <a:rPr lang="es-ES" dirty="0">
                <a:solidFill>
                  <a:srgbClr val="FF0000"/>
                </a:solidFill>
              </a:rPr>
              <a:t>defectos </a:t>
            </a:r>
            <a:r>
              <a:rPr lang="es-ES" dirty="0" err="1">
                <a:solidFill>
                  <a:srgbClr val="FF0000"/>
                </a:solidFill>
              </a:rPr>
              <a:t>orofaciales</a:t>
            </a:r>
            <a:r>
              <a:rPr lang="es-ES" dirty="0"/>
              <a:t> durante el primer trimestre del </a:t>
            </a:r>
            <a:r>
              <a:rPr lang="es-ES" dirty="0" smtClean="0"/>
              <a:t>embarazo. .</a:t>
            </a:r>
            <a:endParaRPr lang="es-ES" dirty="0"/>
          </a:p>
        </p:txBody>
      </p:sp>
      <p:sp>
        <p:nvSpPr>
          <p:cNvPr id="8" name="Rectángulo redondeado 7"/>
          <p:cNvSpPr/>
          <p:nvPr/>
        </p:nvSpPr>
        <p:spPr>
          <a:xfrm>
            <a:off x="611560" y="1904108"/>
            <a:ext cx="6696744" cy="72008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6" name="Rectángulo redondeado 5"/>
          <p:cNvSpPr/>
          <p:nvPr/>
        </p:nvSpPr>
        <p:spPr>
          <a:xfrm>
            <a:off x="600904" y="2924944"/>
            <a:ext cx="8064896" cy="316835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/>
          <p:cNvSpPr/>
          <p:nvPr/>
        </p:nvSpPr>
        <p:spPr>
          <a:xfrm>
            <a:off x="334454" y="498297"/>
            <a:ext cx="7920880" cy="9048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5 Rectángulo"/>
          <p:cNvSpPr/>
          <p:nvPr/>
        </p:nvSpPr>
        <p:spPr>
          <a:xfrm>
            <a:off x="784848" y="1713717"/>
            <a:ext cx="83582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>
                <a:solidFill>
                  <a:srgbClr val="FFFF00"/>
                </a:solidFill>
              </a:rPr>
              <a:t>Catástrofe de </a:t>
            </a:r>
            <a:r>
              <a:rPr lang="es-ES" dirty="0" err="1" smtClean="0">
                <a:solidFill>
                  <a:srgbClr val="FFFF00"/>
                </a:solidFill>
              </a:rPr>
              <a:t>talidomida</a:t>
            </a:r>
            <a:r>
              <a:rPr lang="es-ES" dirty="0" smtClean="0">
                <a:solidFill>
                  <a:srgbClr val="FFFF00"/>
                </a:solidFill>
              </a:rPr>
              <a:t>.</a:t>
            </a:r>
          </a:p>
          <a:p>
            <a:r>
              <a:rPr lang="es-ES" dirty="0" smtClean="0"/>
              <a:t>Fármaco comercializado entre </a:t>
            </a:r>
            <a:r>
              <a:rPr lang="es-E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1958 y 1963</a:t>
            </a:r>
          </a:p>
          <a:p>
            <a:r>
              <a:rPr lang="es-ES" dirty="0" smtClean="0"/>
              <a:t>como sedante y antiemético </a:t>
            </a:r>
          </a:p>
          <a:p>
            <a:r>
              <a:rPr lang="es-ES" dirty="0" smtClean="0"/>
              <a:t>durante los tres primeros meses del embarazo. </a:t>
            </a:r>
          </a:p>
        </p:txBody>
      </p:sp>
      <p:pic>
        <p:nvPicPr>
          <p:cNvPr id="8" name="Picture 2" descr="C:\temas para el 19 de junio\medicamentos y embarazo 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92280" y="2102542"/>
            <a:ext cx="1271568" cy="1623007"/>
          </a:xfrm>
          <a:prstGeom prst="rect">
            <a:avLst/>
          </a:prstGeom>
          <a:noFill/>
        </p:spPr>
      </p:pic>
      <p:sp>
        <p:nvSpPr>
          <p:cNvPr id="10" name="9 Rectángulo"/>
          <p:cNvSpPr/>
          <p:nvPr/>
        </p:nvSpPr>
        <p:spPr>
          <a:xfrm>
            <a:off x="856286" y="3135161"/>
            <a:ext cx="82868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Mostró </a:t>
            </a:r>
            <a:r>
              <a:rPr lang="es-ES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teratogenicidad</a:t>
            </a:r>
            <a:r>
              <a:rPr lang="es-E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en ratas </a:t>
            </a:r>
            <a:r>
              <a:rPr lang="es-ES" dirty="0" smtClean="0"/>
              <a:t>por</a:t>
            </a:r>
          </a:p>
          <a:p>
            <a:r>
              <a:rPr lang="es-ES" dirty="0" smtClean="0"/>
              <a:t>lo que se la consideró segura en humanos,</a:t>
            </a:r>
          </a:p>
          <a:p>
            <a:r>
              <a:rPr lang="es-ES" dirty="0" smtClean="0">
                <a:solidFill>
                  <a:srgbClr val="FF0000"/>
                </a:solidFill>
              </a:rPr>
              <a:t>sin embargo ocasionó     Malformaciones congénitas</a:t>
            </a:r>
            <a:r>
              <a:rPr lang="es-ES" dirty="0" smtClean="0"/>
              <a:t>.</a:t>
            </a:r>
            <a:endParaRPr lang="es-ES" dirty="0"/>
          </a:p>
        </p:txBody>
      </p:sp>
      <p:sp>
        <p:nvSpPr>
          <p:cNvPr id="9" name="8 Rectángulo"/>
          <p:cNvSpPr/>
          <p:nvPr/>
        </p:nvSpPr>
        <p:spPr>
          <a:xfrm>
            <a:off x="856286" y="4197834"/>
            <a:ext cx="82153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/>
              <a:t>Recién nacidos afectados de    </a:t>
            </a:r>
            <a:r>
              <a:rPr lang="es-ES" dirty="0" smtClean="0">
                <a:solidFill>
                  <a:srgbClr val="FFFF00"/>
                </a:solidFill>
              </a:rPr>
              <a:t>focomelia</a:t>
            </a:r>
            <a:r>
              <a:rPr lang="es-ES" dirty="0" smtClean="0"/>
              <a:t>     ( cortedad de las extremidades )</a:t>
            </a:r>
          </a:p>
          <a:p>
            <a:endParaRPr lang="es-ES" dirty="0"/>
          </a:p>
        </p:txBody>
      </p:sp>
      <p:pic>
        <p:nvPicPr>
          <p:cNvPr id="11" name="Picture 37" descr="escudo familia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86775" y="0"/>
            <a:ext cx="657225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uadroTexto 1"/>
          <p:cNvSpPr txBox="1"/>
          <p:nvPr/>
        </p:nvSpPr>
        <p:spPr>
          <a:xfrm>
            <a:off x="611560" y="651044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/>
              <a:t>Recordemos : </a:t>
            </a:r>
            <a:endParaRPr lang="es-ES" dirty="0"/>
          </a:p>
        </p:txBody>
      </p:sp>
      <p:sp>
        <p:nvSpPr>
          <p:cNvPr id="4" name="Rectángulo redondeado 3"/>
          <p:cNvSpPr/>
          <p:nvPr/>
        </p:nvSpPr>
        <p:spPr>
          <a:xfrm>
            <a:off x="4072302" y="4197834"/>
            <a:ext cx="1075762" cy="383294"/>
          </a:xfrm>
          <a:prstGeom prst="round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115616" y="1340768"/>
            <a:ext cx="7272808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dirty="0"/>
              <a:t>Recordemos que: </a:t>
            </a:r>
            <a:endParaRPr lang="es-MX" sz="2400" dirty="0" smtClean="0"/>
          </a:p>
          <a:p>
            <a:endParaRPr lang="es-MX" dirty="0"/>
          </a:p>
          <a:p>
            <a:endParaRPr lang="es-MX" dirty="0" smtClean="0"/>
          </a:p>
          <a:p>
            <a:endParaRPr lang="es-MX" dirty="0" smtClean="0"/>
          </a:p>
          <a:p>
            <a:endParaRPr lang="es-MX" dirty="0"/>
          </a:p>
          <a:p>
            <a:r>
              <a:rPr lang="es-MX" sz="2000" dirty="0"/>
              <a:t>El 1% de los defectos congénitos en la población general </a:t>
            </a:r>
          </a:p>
          <a:p>
            <a:r>
              <a:rPr lang="es-MX" sz="2000" dirty="0"/>
              <a:t>es atribuible a medicamentos.</a:t>
            </a:r>
          </a:p>
        </p:txBody>
      </p:sp>
      <p:sp>
        <p:nvSpPr>
          <p:cNvPr id="3" name="Rectángulo redondeado 2"/>
          <p:cNvSpPr/>
          <p:nvPr/>
        </p:nvSpPr>
        <p:spPr>
          <a:xfrm>
            <a:off x="1043608" y="2564904"/>
            <a:ext cx="7416824" cy="144016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5425165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338138" y="228600"/>
            <a:ext cx="5689600" cy="1076325"/>
          </a:xfrm>
          <a:prstGeom prst="rect">
            <a:avLst/>
          </a:prstGeom>
          <a:solidFill>
            <a:srgbClr val="FF9933"/>
          </a:solidFill>
          <a:ln w="9525">
            <a:solidFill>
              <a:srgbClr val="00FFFF"/>
            </a:solidFill>
            <a:miter lim="800000"/>
            <a:headEnd/>
            <a:tailEnd/>
          </a:ln>
          <a:effectLst>
            <a:outerShdw dist="35921" sx="1000" sy="1000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s-ES_tradnl" sz="3200" b="1" dirty="0">
                <a:solidFill>
                  <a:srgbClr val="FFFF00"/>
                </a:solidFill>
                <a:cs typeface="Times New Roman" charset="0"/>
              </a:rPr>
              <a:t>Enfermedad por Reflujo</a:t>
            </a:r>
            <a:endParaRPr lang="es-MX" sz="3200" b="1" dirty="0">
              <a:solidFill>
                <a:srgbClr val="FFFF00"/>
              </a:solidFill>
              <a:cs typeface="Times New Roman" charset="0"/>
            </a:endParaRPr>
          </a:p>
          <a:p>
            <a:pPr algn="ctr" eaLnBrk="1" hangingPunct="1">
              <a:defRPr/>
            </a:pPr>
            <a:r>
              <a:rPr lang="es-ES_tradnl" sz="3200" b="1" dirty="0" err="1">
                <a:solidFill>
                  <a:srgbClr val="FFFF00"/>
                </a:solidFill>
                <a:cs typeface="Times New Roman" charset="0"/>
              </a:rPr>
              <a:t>Gastroesofágico</a:t>
            </a:r>
            <a:endParaRPr lang="es-ES_tradnl" sz="3200" b="1" dirty="0">
              <a:solidFill>
                <a:srgbClr val="FFFF00"/>
              </a:solidFill>
            </a:endParaRPr>
          </a:p>
        </p:txBody>
      </p:sp>
      <p:pic>
        <p:nvPicPr>
          <p:cNvPr id="3075" name="Picture 5" descr="union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30938" y="228600"/>
            <a:ext cx="2506662" cy="345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6" descr="barrett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30938" y="3810000"/>
            <a:ext cx="2506662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7" name="5 Rectángulo"/>
          <p:cNvSpPr>
            <a:spLocks noChangeArrowheads="1"/>
          </p:cNvSpPr>
          <p:nvPr/>
        </p:nvSpPr>
        <p:spPr bwMode="auto">
          <a:xfrm>
            <a:off x="214313" y="1500188"/>
            <a:ext cx="5857875" cy="412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90513" indent="-290513" eaLnBrk="1" hangingPunct="1">
              <a:lnSpc>
                <a:spcPct val="120000"/>
              </a:lnSpc>
              <a:spcBef>
                <a:spcPct val="80000"/>
              </a:spcBef>
              <a:buClr>
                <a:schemeClr val="hlink"/>
              </a:buClr>
              <a:buFontTx/>
              <a:buChar char="•"/>
            </a:pPr>
            <a:r>
              <a:rPr lang="es-ES_tradnl" sz="2000" i="1" dirty="0">
                <a:cs typeface="Arial" charset="0"/>
              </a:rPr>
              <a:t>Es una enfermedad inflamatoria crónica del esófago, originada o producida , por el pasaje del contenido gástrico y o duodenal al esófago.</a:t>
            </a:r>
          </a:p>
          <a:p>
            <a:pPr marL="290513" indent="-290513" eaLnBrk="1" hangingPunct="1">
              <a:lnSpc>
                <a:spcPct val="120000"/>
              </a:lnSpc>
              <a:spcBef>
                <a:spcPct val="80000"/>
              </a:spcBef>
              <a:buClr>
                <a:schemeClr val="hlink"/>
              </a:buClr>
              <a:buFontTx/>
              <a:buChar char="•"/>
            </a:pPr>
            <a:r>
              <a:rPr lang="es-ES_tradnl" sz="2000" i="1" dirty="0">
                <a:cs typeface="Arial" charset="0"/>
              </a:rPr>
              <a:t>Como consecuencia del reflujo  crónico , aparece la </a:t>
            </a:r>
            <a:r>
              <a:rPr lang="es-ES_tradnl" sz="2000" i="1" dirty="0">
                <a:solidFill>
                  <a:srgbClr val="FFFF00"/>
                </a:solidFill>
                <a:cs typeface="Arial" charset="0"/>
              </a:rPr>
              <a:t>Esofagitis por Reflujo.</a:t>
            </a:r>
          </a:p>
          <a:p>
            <a:pPr marL="290513" indent="-290513" eaLnBrk="1" hangingPunct="1">
              <a:lnSpc>
                <a:spcPct val="120000"/>
              </a:lnSpc>
              <a:spcBef>
                <a:spcPct val="80000"/>
              </a:spcBef>
              <a:buClr>
                <a:schemeClr val="hlink"/>
              </a:buClr>
              <a:buFontTx/>
              <a:buChar char="•"/>
            </a:pPr>
            <a:r>
              <a:rPr lang="es-ES_tradnl" sz="2000" i="1" dirty="0">
                <a:solidFill>
                  <a:srgbClr val="FFFF00"/>
                </a:solidFill>
                <a:cs typeface="Arial" charset="0"/>
              </a:rPr>
              <a:t>La ERGE</a:t>
            </a:r>
            <a:r>
              <a:rPr lang="es-ES_tradnl" sz="2000" i="1" dirty="0">
                <a:solidFill>
                  <a:srgbClr val="00FFFF"/>
                </a:solidFill>
                <a:cs typeface="Arial" charset="0"/>
              </a:rPr>
              <a:t>  </a:t>
            </a:r>
            <a:r>
              <a:rPr lang="es-ES_tradnl" sz="2000" i="1" dirty="0">
                <a:cs typeface="Arial" charset="0"/>
              </a:rPr>
              <a:t>puede presentar remisiones temporarias  o espontáneas.</a:t>
            </a:r>
          </a:p>
          <a:p>
            <a:pPr marL="290513" indent="-290513" eaLnBrk="1" hangingPunct="1">
              <a:lnSpc>
                <a:spcPct val="120000"/>
              </a:lnSpc>
              <a:spcBef>
                <a:spcPct val="80000"/>
              </a:spcBef>
              <a:buClr>
                <a:schemeClr val="hlink"/>
              </a:buClr>
              <a:buFontTx/>
              <a:buChar char="•"/>
            </a:pPr>
            <a:r>
              <a:rPr lang="es-ES" sz="2000" i="1" dirty="0"/>
              <a:t>Los </a:t>
            </a:r>
            <a:r>
              <a:rPr lang="es-ES" sz="2000" b="1" i="1" dirty="0"/>
              <a:t>síntomas típicos</a:t>
            </a:r>
            <a:r>
              <a:rPr lang="es-ES" sz="2000" i="1" dirty="0"/>
              <a:t> de ERGE son la </a:t>
            </a:r>
            <a:r>
              <a:rPr lang="es-ES" sz="2000" b="1" i="1" dirty="0"/>
              <a:t>pirosis</a:t>
            </a:r>
            <a:r>
              <a:rPr lang="es-ES" sz="2000" i="1" dirty="0"/>
              <a:t> y la </a:t>
            </a:r>
            <a:r>
              <a:rPr lang="es-ES" sz="2000" b="1" i="1" dirty="0"/>
              <a:t>regurgitación</a:t>
            </a:r>
            <a:r>
              <a:rPr lang="es-ES" sz="2000" b="1" dirty="0"/>
              <a:t>.</a:t>
            </a:r>
            <a:endParaRPr lang="es-ES" sz="2000" i="1" dirty="0"/>
          </a:p>
        </p:txBody>
      </p:sp>
      <p:pic>
        <p:nvPicPr>
          <p:cNvPr id="6" name="Picture 37" descr="escudo familia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86775" y="0"/>
            <a:ext cx="657225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271463" y="228600"/>
            <a:ext cx="5486400" cy="404663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ffectLst>
            <a:outerShdw dist="35921" sx="1000" sy="1000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 algn="ctr" eaLnBrk="1" hangingPunct="1">
              <a:lnSpc>
                <a:spcPct val="110000"/>
              </a:lnSpc>
              <a:defRPr/>
            </a:pPr>
            <a:r>
              <a:rPr lang="es-ES_tradnl" sz="2000" i="1" dirty="0">
                <a:solidFill>
                  <a:srgbClr val="FFFF00"/>
                </a:solidFill>
                <a:latin typeface="+mn-lt"/>
                <a:cs typeface="Arial" charset="0"/>
              </a:rPr>
              <a:t>Características anatómicas </a:t>
            </a:r>
            <a:r>
              <a:rPr lang="es-ES_tradnl" sz="2000" i="1" dirty="0" err="1">
                <a:solidFill>
                  <a:srgbClr val="FFFF00"/>
                </a:solidFill>
                <a:latin typeface="+mn-lt"/>
                <a:cs typeface="Arial" charset="0"/>
              </a:rPr>
              <a:t>antireflujo</a:t>
            </a:r>
            <a:endParaRPr lang="es-ES_tradnl" sz="2000" i="1" dirty="0">
              <a:solidFill>
                <a:srgbClr val="FFFF00"/>
              </a:solidFill>
              <a:latin typeface="+mn-lt"/>
              <a:cs typeface="Arial" charset="0"/>
            </a:endParaRPr>
          </a:p>
        </p:txBody>
      </p:sp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428625" y="1928813"/>
            <a:ext cx="5486400" cy="390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sx="1000" sy="1000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 marL="290513" indent="-290513" eaLnBrk="1" hangingPunct="1">
              <a:lnSpc>
                <a:spcPct val="105000"/>
              </a:lnSpc>
              <a:spcBef>
                <a:spcPct val="50000"/>
              </a:spcBef>
              <a:buClr>
                <a:schemeClr val="hlink"/>
              </a:buClr>
              <a:buFontTx/>
              <a:buChar char="•"/>
              <a:defRPr/>
            </a:pPr>
            <a:r>
              <a:rPr lang="es-ES_tradnl" sz="2000" i="1" dirty="0">
                <a:latin typeface="+mn-lt"/>
                <a:cs typeface="Arial" charset="0"/>
              </a:rPr>
              <a:t>Presión normal del EEI. ( 5 – 10 mm hg )</a:t>
            </a:r>
            <a:endParaRPr lang="es-ES_tradnl" sz="2000" i="1" dirty="0">
              <a:latin typeface="+mn-lt"/>
              <a:cs typeface="Times New Roman" charset="0"/>
            </a:endParaRPr>
          </a:p>
          <a:p>
            <a:pPr marL="290513" indent="-290513" eaLnBrk="1" hangingPunct="1">
              <a:lnSpc>
                <a:spcPct val="105000"/>
              </a:lnSpc>
              <a:spcBef>
                <a:spcPct val="50000"/>
              </a:spcBef>
              <a:buClr>
                <a:schemeClr val="hlink"/>
              </a:buClr>
              <a:buFontTx/>
              <a:buChar char="•"/>
              <a:defRPr/>
            </a:pPr>
            <a:r>
              <a:rPr lang="es-ES_tradnl" sz="2000" i="1" dirty="0">
                <a:latin typeface="+mn-lt"/>
                <a:cs typeface="Arial" charset="0"/>
              </a:rPr>
              <a:t>Compresión extrínseca del diafragma crural sobre el EEI.</a:t>
            </a:r>
            <a:endParaRPr lang="es-ES_tradnl" sz="2000" i="1" dirty="0">
              <a:latin typeface="+mn-lt"/>
              <a:cs typeface="Times New Roman" charset="0"/>
            </a:endParaRPr>
          </a:p>
          <a:p>
            <a:pPr marL="290513" indent="-290513" eaLnBrk="1" hangingPunct="1">
              <a:lnSpc>
                <a:spcPct val="105000"/>
              </a:lnSpc>
              <a:spcBef>
                <a:spcPct val="50000"/>
              </a:spcBef>
              <a:buClr>
                <a:schemeClr val="hlink"/>
              </a:buClr>
              <a:buFontTx/>
              <a:buChar char="•"/>
              <a:defRPr/>
            </a:pPr>
            <a:r>
              <a:rPr lang="es-ES_tradnl" sz="2000" i="1" dirty="0">
                <a:latin typeface="+mn-lt"/>
                <a:cs typeface="Arial" charset="0"/>
              </a:rPr>
              <a:t>Ligamento </a:t>
            </a:r>
            <a:r>
              <a:rPr lang="es-ES_tradnl" sz="2000" i="1" dirty="0" err="1">
                <a:latin typeface="+mn-lt"/>
                <a:cs typeface="Arial" charset="0"/>
              </a:rPr>
              <a:t>frenoesofágico</a:t>
            </a:r>
            <a:r>
              <a:rPr lang="es-ES_tradnl" sz="2000" i="1" dirty="0">
                <a:latin typeface="+mn-lt"/>
                <a:cs typeface="Arial" charset="0"/>
              </a:rPr>
              <a:t>.</a:t>
            </a:r>
            <a:endParaRPr lang="es-ES_tradnl" sz="2000" i="1" dirty="0">
              <a:latin typeface="+mn-lt"/>
              <a:cs typeface="Times New Roman" charset="0"/>
            </a:endParaRPr>
          </a:p>
          <a:p>
            <a:pPr marL="290513" indent="-290513" eaLnBrk="1" hangingPunct="1">
              <a:lnSpc>
                <a:spcPct val="105000"/>
              </a:lnSpc>
              <a:spcBef>
                <a:spcPct val="50000"/>
              </a:spcBef>
              <a:buClr>
                <a:schemeClr val="hlink"/>
              </a:buClr>
              <a:buFontTx/>
              <a:buChar char="•"/>
              <a:defRPr/>
            </a:pPr>
            <a:r>
              <a:rPr lang="es-ES_tradnl" sz="2000" i="1" dirty="0">
                <a:latin typeface="+mn-lt"/>
                <a:cs typeface="Arial" charset="0"/>
              </a:rPr>
              <a:t>Ligamentos </a:t>
            </a:r>
            <a:r>
              <a:rPr lang="es-ES_tradnl" sz="2000" i="1" dirty="0" err="1">
                <a:latin typeface="+mn-lt"/>
                <a:cs typeface="Arial" charset="0"/>
              </a:rPr>
              <a:t>gastrofrénicos</a:t>
            </a:r>
            <a:endParaRPr lang="es-ES_tradnl" sz="2000" i="1" dirty="0">
              <a:latin typeface="+mn-lt"/>
              <a:cs typeface="Arial" charset="0"/>
            </a:endParaRPr>
          </a:p>
          <a:p>
            <a:pPr marL="290513" indent="-290513" eaLnBrk="1" hangingPunct="1">
              <a:lnSpc>
                <a:spcPct val="105000"/>
              </a:lnSpc>
              <a:spcBef>
                <a:spcPct val="50000"/>
              </a:spcBef>
              <a:buClr>
                <a:schemeClr val="hlink"/>
              </a:buClr>
              <a:buFontTx/>
              <a:buChar char="•"/>
              <a:defRPr/>
            </a:pPr>
            <a:r>
              <a:rPr lang="es-ES_tradnl" sz="2000" i="1" dirty="0">
                <a:latin typeface="+mn-lt"/>
                <a:cs typeface="Arial" charset="0"/>
              </a:rPr>
              <a:t>Presencia del Angulo de </a:t>
            </a:r>
            <a:r>
              <a:rPr lang="es-ES_tradnl" sz="2000" i="1" dirty="0" err="1">
                <a:latin typeface="+mn-lt"/>
                <a:cs typeface="Arial" charset="0"/>
              </a:rPr>
              <a:t>His</a:t>
            </a:r>
            <a:r>
              <a:rPr lang="es-ES_tradnl" sz="2000" i="1" dirty="0">
                <a:latin typeface="+mn-lt"/>
                <a:cs typeface="Arial" charset="0"/>
              </a:rPr>
              <a:t> agudo.</a:t>
            </a:r>
            <a:endParaRPr lang="es-ES_tradnl" sz="2000" i="1" dirty="0">
              <a:latin typeface="+mn-lt"/>
              <a:cs typeface="Times New Roman" charset="0"/>
            </a:endParaRPr>
          </a:p>
          <a:p>
            <a:pPr marL="290513" indent="-290513" eaLnBrk="1" hangingPunct="1">
              <a:lnSpc>
                <a:spcPct val="105000"/>
              </a:lnSpc>
              <a:spcBef>
                <a:spcPct val="50000"/>
              </a:spcBef>
              <a:buClr>
                <a:schemeClr val="hlink"/>
              </a:buClr>
              <a:buFontTx/>
              <a:buChar char="•"/>
              <a:defRPr/>
            </a:pPr>
            <a:r>
              <a:rPr lang="es-ES_tradnl" sz="2000" i="1" dirty="0">
                <a:latin typeface="+mn-lt"/>
                <a:cs typeface="Arial" charset="0"/>
              </a:rPr>
              <a:t>Segmento </a:t>
            </a:r>
            <a:r>
              <a:rPr lang="es-ES_tradnl" sz="2000" i="1" dirty="0" err="1">
                <a:latin typeface="+mn-lt"/>
                <a:cs typeface="Arial" charset="0"/>
              </a:rPr>
              <a:t>intra</a:t>
            </a:r>
            <a:r>
              <a:rPr lang="es-ES_tradnl" sz="2000" i="1" dirty="0">
                <a:latin typeface="+mn-lt"/>
                <a:cs typeface="Arial" charset="0"/>
              </a:rPr>
              <a:t> abdominal del ED.</a:t>
            </a:r>
            <a:endParaRPr lang="es-ES_tradnl" sz="2000" i="1" dirty="0">
              <a:latin typeface="+mn-lt"/>
              <a:cs typeface="Times New Roman" charset="0"/>
            </a:endParaRPr>
          </a:p>
          <a:p>
            <a:pPr marL="290513" indent="-290513" eaLnBrk="1" hangingPunct="1">
              <a:lnSpc>
                <a:spcPct val="105000"/>
              </a:lnSpc>
              <a:spcBef>
                <a:spcPct val="50000"/>
              </a:spcBef>
              <a:buClr>
                <a:schemeClr val="hlink"/>
              </a:buClr>
              <a:buFontTx/>
              <a:buChar char="•"/>
              <a:defRPr/>
            </a:pPr>
            <a:r>
              <a:rPr lang="es-ES_tradnl" sz="2000" i="1" dirty="0">
                <a:latin typeface="+mn-lt"/>
                <a:cs typeface="Arial" charset="0"/>
              </a:rPr>
              <a:t>Disposición anatómica de los pilares del diafragma.</a:t>
            </a:r>
            <a:endParaRPr lang="es-ES_tradnl" sz="2000" dirty="0">
              <a:latin typeface="+mn-lt"/>
            </a:endParaRPr>
          </a:p>
        </p:txBody>
      </p:sp>
      <p:pic>
        <p:nvPicPr>
          <p:cNvPr id="4100" name="Picture 4" descr="pilares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30938" y="3352800"/>
            <a:ext cx="2433637" cy="327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 descr="union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57925" y="152400"/>
            <a:ext cx="2344738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7" descr="escudo familia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86775" y="0"/>
            <a:ext cx="657225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redondeado 5"/>
          <p:cNvSpPr/>
          <p:nvPr/>
        </p:nvSpPr>
        <p:spPr>
          <a:xfrm>
            <a:off x="6876256" y="2996952"/>
            <a:ext cx="1440160" cy="7920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1 CuadroTexto"/>
          <p:cNvSpPr txBox="1"/>
          <p:nvPr/>
        </p:nvSpPr>
        <p:spPr>
          <a:xfrm>
            <a:off x="285720" y="0"/>
            <a:ext cx="8318728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r>
              <a:rPr lang="es-ES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Entre las patologías gastrointestinales más frecuentes</a:t>
            </a:r>
          </a:p>
          <a:p>
            <a:r>
              <a:rPr lang="es-ES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durante la gestación :</a:t>
            </a:r>
          </a:p>
          <a:p>
            <a:r>
              <a:rPr lang="es-ES" sz="2400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es-E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Nauseas –vómitos  :  </a:t>
            </a:r>
            <a:r>
              <a:rPr lang="es-E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Emesis</a:t>
            </a:r>
            <a:r>
              <a:rPr lang="es-E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           </a:t>
            </a:r>
            <a:r>
              <a:rPr lang="es-E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Hiperemesis</a:t>
            </a:r>
            <a:r>
              <a:rPr lang="es-E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gravídica.</a:t>
            </a:r>
          </a:p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es-E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Reflujo Gastroesofágico.                                Esofagitis </a:t>
            </a:r>
          </a:p>
          <a:p>
            <a:pPr>
              <a:buClr>
                <a:srgbClr val="FFFF00"/>
              </a:buClr>
            </a:pPr>
            <a:r>
              <a:rPr lang="es-E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Síndrome de </a:t>
            </a:r>
            <a:r>
              <a:rPr lang="es-E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Mallory-Weiss</a:t>
            </a:r>
            <a:endParaRPr lang="es-ES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rgbClr val="FFFF00"/>
              </a:buClr>
            </a:pPr>
            <a:endParaRPr lang="es-ES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es-E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Enfermedad Inflamatoria Intestinal.              Colitis Ulcerosa               Actividad o</a:t>
            </a:r>
          </a:p>
          <a:p>
            <a:pPr>
              <a:buClr>
                <a:srgbClr val="FFFF00"/>
              </a:buClr>
            </a:pPr>
            <a:r>
              <a:rPr lang="es-E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Enfermedad de Crohn.     remisión</a:t>
            </a:r>
          </a:p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es-E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Colecistitis aguda.</a:t>
            </a:r>
          </a:p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es-ES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Pancreatitis </a:t>
            </a:r>
            <a:r>
              <a:rPr lang="es-E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aguda.</a:t>
            </a:r>
          </a:p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es-E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Estreñimiento o constipación. </a:t>
            </a:r>
          </a:p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es-E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Síndrome Hemorroidal.</a:t>
            </a:r>
          </a:p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es-E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Diarreas agudas y crónicas</a:t>
            </a:r>
          </a:p>
          <a:p>
            <a:pPr>
              <a:buClr>
                <a:srgbClr val="FFFF00"/>
              </a:buClr>
              <a:buFont typeface="Wingdings" pitchFamily="2" charset="2"/>
              <a:buChar char="Ø"/>
            </a:pPr>
            <a:endParaRPr lang="es-ES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rgbClr val="FFFF00"/>
              </a:buClr>
              <a:buFont typeface="Wingdings" pitchFamily="2" charset="2"/>
              <a:buChar char="Ø"/>
            </a:pPr>
            <a:endParaRPr lang="es-ES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es-E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Hepatitis </a:t>
            </a:r>
            <a:r>
              <a:rPr lang="es-E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agudas y hepatopatías crónicas .</a:t>
            </a:r>
          </a:p>
          <a:p>
            <a:pPr>
              <a:buClr>
                <a:srgbClr val="FFFF00"/>
              </a:buClr>
              <a:buFont typeface="Wingdings" pitchFamily="2" charset="2"/>
              <a:buChar char="Ø"/>
            </a:pPr>
            <a:r>
              <a:rPr lang="es-ES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Hepatotoxicidad</a:t>
            </a:r>
            <a:r>
              <a:rPr lang="es-ES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por drogas.</a:t>
            </a:r>
          </a:p>
          <a:p>
            <a:pPr>
              <a:buClr>
                <a:srgbClr val="FFFF00"/>
              </a:buClr>
              <a:buFont typeface="Wingdings" pitchFamily="2" charset="2"/>
              <a:buChar char="Ø"/>
            </a:pPr>
            <a:endParaRPr lang="es-ES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Clr>
                <a:srgbClr val="FFFF00"/>
              </a:buClr>
              <a:buFont typeface="Wingdings" pitchFamily="2" charset="2"/>
              <a:buChar char="Ø"/>
            </a:pPr>
            <a:endParaRPr lang="es-ES" dirty="0" smtClean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s-ES" dirty="0" smtClean="0"/>
          </a:p>
          <a:p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4" name="Picture 37" descr="escudo familia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86775" y="0"/>
            <a:ext cx="657225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lecha derecha 2"/>
          <p:cNvSpPr/>
          <p:nvPr/>
        </p:nvSpPr>
        <p:spPr>
          <a:xfrm>
            <a:off x="3347864" y="2060848"/>
            <a:ext cx="1080120" cy="21602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Flecha derecha 4"/>
          <p:cNvSpPr/>
          <p:nvPr/>
        </p:nvSpPr>
        <p:spPr>
          <a:xfrm>
            <a:off x="3347864" y="2276872"/>
            <a:ext cx="1080120" cy="21602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/>
          <p:cNvSpPr/>
          <p:nvPr/>
        </p:nvSpPr>
        <p:spPr>
          <a:xfrm>
            <a:off x="539552" y="332656"/>
            <a:ext cx="2736304" cy="100811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Rectángulo 1"/>
          <p:cNvSpPr/>
          <p:nvPr/>
        </p:nvSpPr>
        <p:spPr>
          <a:xfrm>
            <a:off x="683568" y="620688"/>
            <a:ext cx="7992888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 smtClean="0">
                <a:solidFill>
                  <a:schemeClr val="bg2"/>
                </a:solidFill>
              </a:rPr>
              <a:t>En el embarazo :</a:t>
            </a:r>
          </a:p>
          <a:p>
            <a:endParaRPr lang="es-ES" sz="2000" b="1" dirty="0">
              <a:solidFill>
                <a:schemeClr val="bg2"/>
              </a:solidFill>
            </a:endParaRPr>
          </a:p>
          <a:p>
            <a:endParaRPr lang="es-ES" dirty="0" smtClean="0"/>
          </a:p>
          <a:p>
            <a:endParaRPr lang="es-ES" dirty="0"/>
          </a:p>
          <a:p>
            <a:r>
              <a:rPr lang="es-ES" sz="2000" dirty="0" smtClean="0">
                <a:solidFill>
                  <a:srgbClr val="FFFF00"/>
                </a:solidFill>
              </a:rPr>
              <a:t>El </a:t>
            </a:r>
            <a:r>
              <a:rPr lang="es-ES" sz="2000" dirty="0">
                <a:solidFill>
                  <a:srgbClr val="FFFF00"/>
                </a:solidFill>
              </a:rPr>
              <a:t>RGE obedece a múltiples factores: </a:t>
            </a:r>
          </a:p>
          <a:p>
            <a:endParaRPr lang="es-E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s-ES" sz="2000" dirty="0" smtClean="0"/>
              <a:t>Aumento de la presión </a:t>
            </a:r>
            <a:r>
              <a:rPr lang="es-ES" sz="2000" dirty="0" err="1" smtClean="0"/>
              <a:t>intra-abdoninal</a:t>
            </a:r>
            <a:r>
              <a:rPr lang="es-ES" sz="2000" dirty="0" smtClean="0"/>
              <a:t>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s-ES" sz="2000" dirty="0"/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s-ES" sz="2000" dirty="0" smtClean="0"/>
              <a:t>Disminución </a:t>
            </a:r>
            <a:r>
              <a:rPr lang="es-ES" sz="2000" dirty="0"/>
              <a:t>de la presión </a:t>
            </a:r>
            <a:r>
              <a:rPr lang="es-ES" sz="2000" dirty="0" smtClean="0"/>
              <a:t>del </a:t>
            </a:r>
            <a:r>
              <a:rPr lang="es-ES" sz="2000" dirty="0"/>
              <a:t>esfínter esofágico inferior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s-ES" sz="2000" dirty="0" smtClean="0"/>
          </a:p>
          <a:p>
            <a:r>
              <a:rPr lang="es-ES" sz="2000" dirty="0"/>
              <a:t> </a:t>
            </a:r>
            <a:r>
              <a:rPr lang="es-ES" sz="2000" dirty="0" smtClean="0"/>
              <a:t>    asociado </a:t>
            </a:r>
            <a:r>
              <a:rPr lang="es-ES" sz="2000" dirty="0"/>
              <a:t>con </a:t>
            </a:r>
            <a:r>
              <a:rPr lang="es-ES" sz="2000" dirty="0" smtClean="0"/>
              <a:t>mayores niveles </a:t>
            </a:r>
            <a:r>
              <a:rPr lang="es-ES" sz="2000" dirty="0"/>
              <a:t>séricos de progesterona. </a:t>
            </a:r>
          </a:p>
        </p:txBody>
      </p:sp>
      <p:sp>
        <p:nvSpPr>
          <p:cNvPr id="4" name="CuadroTexto 3"/>
          <p:cNvSpPr txBox="1"/>
          <p:nvPr/>
        </p:nvSpPr>
        <p:spPr>
          <a:xfrm>
            <a:off x="755576" y="4581128"/>
            <a:ext cx="4960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dirty="0" smtClean="0"/>
              <a:t>Como es la anatomía de la zona ? </a:t>
            </a:r>
            <a:endParaRPr lang="es-ES" sz="2400" dirty="0"/>
          </a:p>
        </p:txBody>
      </p:sp>
      <p:sp>
        <p:nvSpPr>
          <p:cNvPr id="5" name="Rectángulo redondeado 4"/>
          <p:cNvSpPr/>
          <p:nvPr/>
        </p:nvSpPr>
        <p:spPr>
          <a:xfrm>
            <a:off x="611560" y="4293096"/>
            <a:ext cx="5832648" cy="1224136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redondeado 5"/>
          <p:cNvSpPr/>
          <p:nvPr/>
        </p:nvSpPr>
        <p:spPr>
          <a:xfrm>
            <a:off x="539552" y="1628800"/>
            <a:ext cx="7560840" cy="259228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7320000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s-AR" altLang="es-AR" dirty="0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s-AR" altLang="es-AR" smtClean="0"/>
          </a:p>
        </p:txBody>
      </p:sp>
      <p:pic>
        <p:nvPicPr>
          <p:cNvPr id="5124" name="Picture 4" descr="fibras del estomago FIG 1 y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7863" y="1214438"/>
            <a:ext cx="4022725" cy="502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 descr="foto fibras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80025" y="1214438"/>
            <a:ext cx="3149600" cy="502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6" name="5 Rectángulo"/>
          <p:cNvSpPr>
            <a:spLocks noChangeArrowheads="1"/>
          </p:cNvSpPr>
          <p:nvPr/>
        </p:nvSpPr>
        <p:spPr bwMode="auto">
          <a:xfrm>
            <a:off x="2357438" y="214313"/>
            <a:ext cx="45720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lnSpc>
                <a:spcPct val="110000"/>
              </a:lnSpc>
            </a:pPr>
            <a:r>
              <a:rPr lang="es-ES_tradnl" altLang="es-AR" sz="2000" i="1" dirty="0">
                <a:solidFill>
                  <a:srgbClr val="FFFF00"/>
                </a:solidFill>
                <a:cs typeface="Arial" charset="0"/>
              </a:rPr>
              <a:t>Sistema muscular de la </a:t>
            </a:r>
            <a:r>
              <a:rPr lang="es-ES_tradnl" altLang="es-AR" sz="2000" i="1" dirty="0" smtClean="0">
                <a:solidFill>
                  <a:srgbClr val="FFFF00"/>
                </a:solidFill>
                <a:cs typeface="Arial" charset="0"/>
              </a:rPr>
              <a:t>región </a:t>
            </a:r>
            <a:r>
              <a:rPr lang="es-ES_tradnl" altLang="es-AR" sz="2000" i="1" dirty="0">
                <a:solidFill>
                  <a:srgbClr val="FFFF00"/>
                </a:solidFill>
                <a:cs typeface="Arial" charset="0"/>
              </a:rPr>
              <a:t>del </a:t>
            </a:r>
            <a:r>
              <a:rPr lang="es-ES_tradnl" altLang="es-AR" sz="2000" i="1" dirty="0" err="1">
                <a:solidFill>
                  <a:srgbClr val="FFFF00"/>
                </a:solidFill>
                <a:cs typeface="Arial" charset="0"/>
              </a:rPr>
              <a:t>esfinter</a:t>
            </a:r>
            <a:r>
              <a:rPr lang="es-ES_tradnl" altLang="es-AR" sz="2000" i="1" dirty="0">
                <a:solidFill>
                  <a:srgbClr val="FFFF00"/>
                </a:solidFill>
                <a:cs typeface="Arial" charset="0"/>
              </a:rPr>
              <a:t> </a:t>
            </a:r>
          </a:p>
        </p:txBody>
      </p:sp>
      <p:sp>
        <p:nvSpPr>
          <p:cNvPr id="5127" name="6 Rectángulo redondeado"/>
          <p:cNvSpPr>
            <a:spLocks noChangeArrowheads="1"/>
          </p:cNvSpPr>
          <p:nvPr/>
        </p:nvSpPr>
        <p:spPr bwMode="auto">
          <a:xfrm>
            <a:off x="1357313" y="3214688"/>
            <a:ext cx="714375" cy="428625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chemeClr val="accent1"/>
            </a:solidFill>
            <a:round/>
            <a:headEnd/>
            <a:tailEnd/>
          </a:ln>
        </p:spPr>
        <p:txBody>
          <a:bodyPr anchor="ctr"/>
          <a:lstStyle/>
          <a:p>
            <a:pPr algn="ctr" eaLnBrk="1" hangingPunct="1"/>
            <a:endParaRPr lang="es-AR" altLang="es-AR"/>
          </a:p>
        </p:txBody>
      </p:sp>
      <p:sp>
        <p:nvSpPr>
          <p:cNvPr id="5128" name="7 Rectángulo redondeado"/>
          <p:cNvSpPr>
            <a:spLocks noChangeArrowheads="1"/>
          </p:cNvSpPr>
          <p:nvPr/>
        </p:nvSpPr>
        <p:spPr bwMode="auto">
          <a:xfrm>
            <a:off x="3857625" y="2000250"/>
            <a:ext cx="714375" cy="428625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chemeClr val="accent1"/>
            </a:solidFill>
            <a:round/>
            <a:headEnd/>
            <a:tailEnd/>
          </a:ln>
        </p:spPr>
        <p:txBody>
          <a:bodyPr anchor="ctr"/>
          <a:lstStyle/>
          <a:p>
            <a:pPr algn="ctr" eaLnBrk="1" hangingPunct="1"/>
            <a:endParaRPr lang="es-AR" altLang="es-AR"/>
          </a:p>
        </p:txBody>
      </p:sp>
      <p:cxnSp>
        <p:nvCxnSpPr>
          <p:cNvPr id="5129" name="9 Conector recto de flecha"/>
          <p:cNvCxnSpPr>
            <a:cxnSpLocks noChangeShapeType="1"/>
          </p:cNvCxnSpPr>
          <p:nvPr/>
        </p:nvCxnSpPr>
        <p:spPr bwMode="auto">
          <a:xfrm>
            <a:off x="4500563" y="2500313"/>
            <a:ext cx="2786062" cy="642937"/>
          </a:xfrm>
          <a:prstGeom prst="straightConnector1">
            <a:avLst/>
          </a:prstGeom>
          <a:noFill/>
          <a:ln w="9525" algn="ctr">
            <a:noFill/>
            <a:round/>
            <a:headEnd/>
            <a:tailEnd type="arrow" w="med" len="med"/>
          </a:ln>
        </p:spPr>
      </p:cxnSp>
      <p:cxnSp>
        <p:nvCxnSpPr>
          <p:cNvPr id="5130" name="11 Conector recto de flecha"/>
          <p:cNvCxnSpPr>
            <a:cxnSpLocks noChangeShapeType="1"/>
          </p:cNvCxnSpPr>
          <p:nvPr/>
        </p:nvCxnSpPr>
        <p:spPr bwMode="auto">
          <a:xfrm>
            <a:off x="4643438" y="2214563"/>
            <a:ext cx="2500312" cy="785812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5131" name="13 CuadroTexto"/>
          <p:cNvSpPr txBox="1">
            <a:spLocks noChangeArrowheads="1"/>
          </p:cNvSpPr>
          <p:nvPr/>
        </p:nvSpPr>
        <p:spPr bwMode="auto">
          <a:xfrm>
            <a:off x="5286375" y="3286125"/>
            <a:ext cx="9763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s-ES" altLang="es-AR" sz="1600">
                <a:solidFill>
                  <a:schemeClr val="tx1"/>
                </a:solidFill>
              </a:rPr>
              <a:t>F. Claps </a:t>
            </a:r>
          </a:p>
          <a:p>
            <a:pPr algn="ctr" eaLnBrk="1" hangingPunct="1"/>
            <a:r>
              <a:rPr lang="es-ES" altLang="es-AR" sz="1600">
                <a:solidFill>
                  <a:schemeClr val="tx1"/>
                </a:solidFill>
              </a:rPr>
              <a:t>O Broche</a:t>
            </a:r>
          </a:p>
        </p:txBody>
      </p:sp>
      <p:cxnSp>
        <p:nvCxnSpPr>
          <p:cNvPr id="5132" name="15 Conector recto de flecha"/>
          <p:cNvCxnSpPr>
            <a:cxnSpLocks noChangeShapeType="1"/>
          </p:cNvCxnSpPr>
          <p:nvPr/>
        </p:nvCxnSpPr>
        <p:spPr bwMode="auto">
          <a:xfrm flipV="1">
            <a:off x="6143625" y="3429000"/>
            <a:ext cx="714375" cy="71438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</p:spPr>
      </p:cxnSp>
      <p:pic>
        <p:nvPicPr>
          <p:cNvPr id="5133" name="Picture 37" descr="escudo familia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86775" y="0"/>
            <a:ext cx="657225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 descr="foto fibras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1000" y="2428875"/>
            <a:ext cx="995363" cy="163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 descr="ANd9GcTP5VLajT5Lyk0zckStq2fahJio1BwkHNNGe3FwOtV6R2jQwKRjP92sIDex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0688" y="1285875"/>
            <a:ext cx="2500312" cy="422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5" descr="fibras del estomago FIG 1 y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4050" y="785813"/>
            <a:ext cx="4833938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3" name="7 Forma libre"/>
          <p:cNvSpPr>
            <a:spLocks noChangeArrowheads="1"/>
          </p:cNvSpPr>
          <p:nvPr/>
        </p:nvSpPr>
        <p:spPr bwMode="auto">
          <a:xfrm>
            <a:off x="5768975" y="4675188"/>
            <a:ext cx="1038225" cy="1196975"/>
          </a:xfrm>
          <a:custGeom>
            <a:avLst/>
            <a:gdLst>
              <a:gd name="T0" fmla="*/ 0 w 1036749"/>
              <a:gd name="T1" fmla="*/ 0 h 1197735"/>
              <a:gd name="T2" fmla="*/ 401497 w 1036749"/>
              <a:gd name="T3" fmla="*/ 481079 h 1197735"/>
              <a:gd name="T4" fmla="*/ 481796 w 1036749"/>
              <a:gd name="T5" fmla="*/ 113941 h 1197735"/>
              <a:gd name="T6" fmla="*/ 896677 w 1036749"/>
              <a:gd name="T7" fmla="*/ 329162 h 1197735"/>
              <a:gd name="T8" fmla="*/ 1057275 w 1036749"/>
              <a:gd name="T9" fmla="*/ 1000139 h 1197735"/>
              <a:gd name="T10" fmla="*/ 1017123 w 1036749"/>
              <a:gd name="T11" fmla="*/ 1177382 h 1197735"/>
              <a:gd name="T12" fmla="*/ 1017123 w 1036749"/>
              <a:gd name="T13" fmla="*/ 1177382 h 119773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036749"/>
              <a:gd name="T22" fmla="*/ 0 h 1197735"/>
              <a:gd name="T23" fmla="*/ 1036749 w 1036749"/>
              <a:gd name="T24" fmla="*/ 1197735 h 1197735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036749" h="1197735">
                <a:moveTo>
                  <a:pt x="0" y="0"/>
                </a:moveTo>
                <a:cubicBezTo>
                  <a:pt x="154546" y="235039"/>
                  <a:pt x="309093" y="470079"/>
                  <a:pt x="386366" y="489397"/>
                </a:cubicBezTo>
                <a:cubicBezTo>
                  <a:pt x="463639" y="508715"/>
                  <a:pt x="384220" y="141668"/>
                  <a:pt x="463640" y="115910"/>
                </a:cubicBezTo>
                <a:cubicBezTo>
                  <a:pt x="543060" y="90152"/>
                  <a:pt x="770587" y="184598"/>
                  <a:pt x="862885" y="334851"/>
                </a:cubicBezTo>
                <a:cubicBezTo>
                  <a:pt x="955184" y="485105"/>
                  <a:pt x="998113" y="873617"/>
                  <a:pt x="1017431" y="1017431"/>
                </a:cubicBezTo>
                <a:cubicBezTo>
                  <a:pt x="1036749" y="1161245"/>
                  <a:pt x="978795" y="1197735"/>
                  <a:pt x="978795" y="1197735"/>
                </a:cubicBezTo>
              </a:path>
            </a:pathLst>
          </a:custGeom>
          <a:noFill/>
          <a:ln w="9525" algn="ctr">
            <a:noFill/>
            <a:round/>
            <a:headEnd/>
            <a:tailEnd/>
          </a:ln>
        </p:spPr>
        <p:txBody>
          <a:bodyPr anchor="ctr"/>
          <a:lstStyle/>
          <a:p>
            <a:endParaRPr lang="es-ES"/>
          </a:p>
        </p:txBody>
      </p:sp>
      <p:sp>
        <p:nvSpPr>
          <p:cNvPr id="7174" name="8 Forma libre"/>
          <p:cNvSpPr>
            <a:spLocks noChangeArrowheads="1"/>
          </p:cNvSpPr>
          <p:nvPr/>
        </p:nvSpPr>
        <p:spPr bwMode="auto">
          <a:xfrm>
            <a:off x="5614988" y="4675188"/>
            <a:ext cx="1108075" cy="1196975"/>
          </a:xfrm>
          <a:custGeom>
            <a:avLst/>
            <a:gdLst>
              <a:gd name="T0" fmla="*/ 0 w 1107583"/>
              <a:gd name="T1" fmla="*/ 0 h 1197735"/>
              <a:gd name="T2" fmla="*/ 351924 w 1107583"/>
              <a:gd name="T3" fmla="*/ 620343 h 1197735"/>
              <a:gd name="T4" fmla="*/ 651710 w 1107583"/>
              <a:gd name="T5" fmla="*/ 506399 h 1197735"/>
              <a:gd name="T6" fmla="*/ 860254 w 1107583"/>
              <a:gd name="T7" fmla="*/ 658321 h 1197735"/>
              <a:gd name="T8" fmla="*/ 834187 w 1107583"/>
              <a:gd name="T9" fmla="*/ 936840 h 1197735"/>
              <a:gd name="T10" fmla="*/ 1120944 w 1107583"/>
              <a:gd name="T11" fmla="*/ 1177382 h 1197735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107583"/>
              <a:gd name="T19" fmla="*/ 0 h 1197735"/>
              <a:gd name="T20" fmla="*/ 1107583 w 1107583"/>
              <a:gd name="T21" fmla="*/ 1197735 h 1197735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107583" h="1197735">
                <a:moveTo>
                  <a:pt x="0" y="0"/>
                </a:moveTo>
                <a:cubicBezTo>
                  <a:pt x="120202" y="272603"/>
                  <a:pt x="240405" y="545206"/>
                  <a:pt x="347729" y="631065"/>
                </a:cubicBezTo>
                <a:cubicBezTo>
                  <a:pt x="455053" y="716924"/>
                  <a:pt x="560230" y="508716"/>
                  <a:pt x="643943" y="515155"/>
                </a:cubicBezTo>
                <a:cubicBezTo>
                  <a:pt x="727656" y="521594"/>
                  <a:pt x="819954" y="596721"/>
                  <a:pt x="850005" y="669701"/>
                </a:cubicBezTo>
                <a:cubicBezTo>
                  <a:pt x="880056" y="742681"/>
                  <a:pt x="781318" y="865031"/>
                  <a:pt x="824248" y="953037"/>
                </a:cubicBezTo>
                <a:cubicBezTo>
                  <a:pt x="867178" y="1041043"/>
                  <a:pt x="987380" y="1119389"/>
                  <a:pt x="1107583" y="1197735"/>
                </a:cubicBezTo>
              </a:path>
            </a:pathLst>
          </a:custGeom>
          <a:noFill/>
          <a:ln w="9525" algn="ctr">
            <a:noFill/>
            <a:round/>
            <a:headEnd/>
            <a:tailEnd/>
          </a:ln>
        </p:spPr>
        <p:txBody>
          <a:bodyPr anchor="ctr"/>
          <a:lstStyle/>
          <a:p>
            <a:endParaRPr lang="es-ES"/>
          </a:p>
        </p:txBody>
      </p:sp>
      <p:cxnSp>
        <p:nvCxnSpPr>
          <p:cNvPr id="7175" name="12 Conector curvado"/>
          <p:cNvCxnSpPr>
            <a:cxnSpLocks noChangeShapeType="1"/>
          </p:cNvCxnSpPr>
          <p:nvPr/>
        </p:nvCxnSpPr>
        <p:spPr bwMode="auto">
          <a:xfrm rot="16200000" flipH="1">
            <a:off x="7750969" y="3393282"/>
            <a:ext cx="857250" cy="785812"/>
          </a:xfrm>
          <a:prstGeom prst="curvedConnector3">
            <a:avLst>
              <a:gd name="adj1" fmla="val 50000"/>
            </a:avLst>
          </a:prstGeom>
          <a:noFill/>
          <a:ln w="9525" algn="ctr">
            <a:noFill/>
            <a:round/>
            <a:headEnd/>
            <a:tailEnd type="arrow" w="med" len="med"/>
          </a:ln>
        </p:spPr>
      </p:cxnSp>
      <p:sp>
        <p:nvSpPr>
          <p:cNvPr id="7176" name="19 Forma libre"/>
          <p:cNvSpPr>
            <a:spLocks noChangeArrowheads="1"/>
          </p:cNvSpPr>
          <p:nvPr/>
        </p:nvSpPr>
        <p:spPr bwMode="auto">
          <a:xfrm>
            <a:off x="7508875" y="2627313"/>
            <a:ext cx="1181100" cy="1304925"/>
          </a:xfrm>
          <a:custGeom>
            <a:avLst/>
            <a:gdLst>
              <a:gd name="T0" fmla="*/ 0 w 1181114"/>
              <a:gd name="T1" fmla="*/ 0 h 1304818"/>
              <a:gd name="T2" fmla="*/ 25758 w 1181114"/>
              <a:gd name="T3" fmla="*/ 116168 h 1304818"/>
              <a:gd name="T4" fmla="*/ 64367 w 1181114"/>
              <a:gd name="T5" fmla="*/ 141992 h 1304818"/>
              <a:gd name="T6" fmla="*/ 77246 w 1181114"/>
              <a:gd name="T7" fmla="*/ 180709 h 1304818"/>
              <a:gd name="T8" fmla="*/ 154493 w 1181114"/>
              <a:gd name="T9" fmla="*/ 206521 h 1304818"/>
              <a:gd name="T10" fmla="*/ 193129 w 1181114"/>
              <a:gd name="T11" fmla="*/ 232333 h 1304818"/>
              <a:gd name="T12" fmla="*/ 257497 w 1181114"/>
              <a:gd name="T13" fmla="*/ 245239 h 1304818"/>
              <a:gd name="T14" fmla="*/ 296106 w 1181114"/>
              <a:gd name="T15" fmla="*/ 258145 h 1304818"/>
              <a:gd name="T16" fmla="*/ 321864 w 1181114"/>
              <a:gd name="T17" fmla="*/ 348513 h 1304818"/>
              <a:gd name="T18" fmla="*/ 334743 w 1181114"/>
              <a:gd name="T19" fmla="*/ 387230 h 1304818"/>
              <a:gd name="T20" fmla="*/ 386231 w 1181114"/>
              <a:gd name="T21" fmla="*/ 464666 h 1304818"/>
              <a:gd name="T22" fmla="*/ 489235 w 1181114"/>
              <a:gd name="T23" fmla="*/ 490477 h 1304818"/>
              <a:gd name="T24" fmla="*/ 720974 w 1181114"/>
              <a:gd name="T25" fmla="*/ 425948 h 1304818"/>
              <a:gd name="T26" fmla="*/ 759611 w 1181114"/>
              <a:gd name="T27" fmla="*/ 400136 h 1304818"/>
              <a:gd name="T28" fmla="*/ 798221 w 1181114"/>
              <a:gd name="T29" fmla="*/ 374324 h 1304818"/>
              <a:gd name="T30" fmla="*/ 849736 w 1181114"/>
              <a:gd name="T31" fmla="*/ 400136 h 1304818"/>
              <a:gd name="T32" fmla="*/ 939861 w 1181114"/>
              <a:gd name="T33" fmla="*/ 425948 h 1304818"/>
              <a:gd name="T34" fmla="*/ 1017107 w 1181114"/>
              <a:gd name="T35" fmla="*/ 451760 h 1304818"/>
              <a:gd name="T36" fmla="*/ 1068596 w 1181114"/>
              <a:gd name="T37" fmla="*/ 529195 h 1304818"/>
              <a:gd name="T38" fmla="*/ 1145842 w 1181114"/>
              <a:gd name="T39" fmla="*/ 619563 h 1304818"/>
              <a:gd name="T40" fmla="*/ 1145842 w 1181114"/>
              <a:gd name="T41" fmla="*/ 968049 h 1304818"/>
              <a:gd name="T42" fmla="*/ 1120111 w 1181114"/>
              <a:gd name="T43" fmla="*/ 1174570 h 1304818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w 1181114"/>
              <a:gd name="T67" fmla="*/ 0 h 1304818"/>
              <a:gd name="T68" fmla="*/ 1181114 w 1181114"/>
              <a:gd name="T69" fmla="*/ 1304818 h 1304818"/>
            </a:gdLst>
            <a:ahLst/>
            <a:cxnLst>
              <a:cxn ang="T44">
                <a:pos x="T0" y="T1"/>
              </a:cxn>
              <a:cxn ang="T45">
                <a:pos x="T2" y="T3"/>
              </a:cxn>
              <a:cxn ang="T46">
                <a:pos x="T4" y="T5"/>
              </a:cxn>
              <a:cxn ang="T47">
                <a:pos x="T6" y="T7"/>
              </a:cxn>
              <a:cxn ang="T48">
                <a:pos x="T8" y="T9"/>
              </a:cxn>
              <a:cxn ang="T49">
                <a:pos x="T10" y="T11"/>
              </a:cxn>
              <a:cxn ang="T50">
                <a:pos x="T12" y="T13"/>
              </a:cxn>
              <a:cxn ang="T51">
                <a:pos x="T14" y="T15"/>
              </a:cxn>
              <a:cxn ang="T52">
                <a:pos x="T16" y="T17"/>
              </a:cxn>
              <a:cxn ang="T53">
                <a:pos x="T18" y="T19"/>
              </a:cxn>
              <a:cxn ang="T54">
                <a:pos x="T20" y="T21"/>
              </a:cxn>
              <a:cxn ang="T55">
                <a:pos x="T22" y="T23"/>
              </a:cxn>
              <a:cxn ang="T56">
                <a:pos x="T24" y="T25"/>
              </a:cxn>
              <a:cxn ang="T57">
                <a:pos x="T26" y="T27"/>
              </a:cxn>
              <a:cxn ang="T58">
                <a:pos x="T28" y="T29"/>
              </a:cxn>
              <a:cxn ang="T59">
                <a:pos x="T30" y="T31"/>
              </a:cxn>
              <a:cxn ang="T60">
                <a:pos x="T32" y="T33"/>
              </a:cxn>
              <a:cxn ang="T61">
                <a:pos x="T34" y="T35"/>
              </a:cxn>
              <a:cxn ang="T62">
                <a:pos x="T36" y="T37"/>
              </a:cxn>
              <a:cxn ang="T63">
                <a:pos x="T38" y="T39"/>
              </a:cxn>
              <a:cxn ang="T64">
                <a:pos x="T40" y="T41"/>
              </a:cxn>
              <a:cxn ang="T65">
                <a:pos x="T42" y="T43"/>
              </a:cxn>
            </a:cxnLst>
            <a:rect l="T66" t="T67" r="T68" b="T69"/>
            <a:pathLst>
              <a:path w="1181114" h="1304818">
                <a:moveTo>
                  <a:pt x="0" y="0"/>
                </a:moveTo>
                <a:cubicBezTo>
                  <a:pt x="284" y="1419"/>
                  <a:pt x="20561" y="108114"/>
                  <a:pt x="25758" y="115910"/>
                </a:cubicBezTo>
                <a:cubicBezTo>
                  <a:pt x="34344" y="128789"/>
                  <a:pt x="51515" y="133082"/>
                  <a:pt x="64394" y="141668"/>
                </a:cubicBezTo>
                <a:cubicBezTo>
                  <a:pt x="68687" y="154547"/>
                  <a:pt x="66226" y="172414"/>
                  <a:pt x="77273" y="180304"/>
                </a:cubicBezTo>
                <a:cubicBezTo>
                  <a:pt x="99367" y="196085"/>
                  <a:pt x="154547" y="206062"/>
                  <a:pt x="154547" y="206062"/>
                </a:cubicBezTo>
                <a:cubicBezTo>
                  <a:pt x="167426" y="214648"/>
                  <a:pt x="178690" y="226385"/>
                  <a:pt x="193183" y="231820"/>
                </a:cubicBezTo>
                <a:cubicBezTo>
                  <a:pt x="213679" y="239506"/>
                  <a:pt x="236342" y="239390"/>
                  <a:pt x="257578" y="244699"/>
                </a:cubicBezTo>
                <a:cubicBezTo>
                  <a:pt x="270748" y="247992"/>
                  <a:pt x="283335" y="253285"/>
                  <a:pt x="296214" y="257578"/>
                </a:cubicBezTo>
                <a:cubicBezTo>
                  <a:pt x="327093" y="350213"/>
                  <a:pt x="289629" y="234531"/>
                  <a:pt x="321972" y="347730"/>
                </a:cubicBezTo>
                <a:cubicBezTo>
                  <a:pt x="325701" y="360783"/>
                  <a:pt x="328258" y="374499"/>
                  <a:pt x="334851" y="386366"/>
                </a:cubicBezTo>
                <a:cubicBezTo>
                  <a:pt x="349885" y="413427"/>
                  <a:pt x="356997" y="453851"/>
                  <a:pt x="386366" y="463640"/>
                </a:cubicBezTo>
                <a:cubicBezTo>
                  <a:pt x="445770" y="483440"/>
                  <a:pt x="411691" y="473856"/>
                  <a:pt x="489397" y="489397"/>
                </a:cubicBezTo>
                <a:cubicBezTo>
                  <a:pt x="674793" y="473947"/>
                  <a:pt x="600932" y="505193"/>
                  <a:pt x="721217" y="425003"/>
                </a:cubicBezTo>
                <a:lnTo>
                  <a:pt x="759854" y="399245"/>
                </a:lnTo>
                <a:lnTo>
                  <a:pt x="798490" y="373487"/>
                </a:lnTo>
                <a:cubicBezTo>
                  <a:pt x="815662" y="382073"/>
                  <a:pt x="832359" y="391682"/>
                  <a:pt x="850006" y="399245"/>
                </a:cubicBezTo>
                <a:cubicBezTo>
                  <a:pt x="883672" y="413674"/>
                  <a:pt x="903847" y="414109"/>
                  <a:pt x="940158" y="425003"/>
                </a:cubicBezTo>
                <a:cubicBezTo>
                  <a:pt x="966164" y="432805"/>
                  <a:pt x="1017431" y="450761"/>
                  <a:pt x="1017431" y="450761"/>
                </a:cubicBezTo>
                <a:cubicBezTo>
                  <a:pt x="1107341" y="540669"/>
                  <a:pt x="1019246" y="441057"/>
                  <a:pt x="1068947" y="528034"/>
                </a:cubicBezTo>
                <a:cubicBezTo>
                  <a:pt x="1090976" y="566584"/>
                  <a:pt x="1115770" y="587736"/>
                  <a:pt x="1146220" y="618186"/>
                </a:cubicBezTo>
                <a:cubicBezTo>
                  <a:pt x="1181114" y="757761"/>
                  <a:pt x="1170786" y="695691"/>
                  <a:pt x="1146220" y="965916"/>
                </a:cubicBezTo>
                <a:cubicBezTo>
                  <a:pt x="1115410" y="1304818"/>
                  <a:pt x="1120462" y="942163"/>
                  <a:pt x="1120462" y="1171978"/>
                </a:cubicBezTo>
              </a:path>
            </a:pathLst>
          </a:custGeom>
          <a:noFill/>
          <a:ln w="9525" algn="ctr">
            <a:noFill/>
            <a:round/>
            <a:headEnd/>
            <a:tailEnd/>
          </a:ln>
        </p:spPr>
        <p:txBody>
          <a:bodyPr anchor="ctr"/>
          <a:lstStyle/>
          <a:p>
            <a:endParaRPr lang="es-ES"/>
          </a:p>
        </p:txBody>
      </p:sp>
      <p:cxnSp>
        <p:nvCxnSpPr>
          <p:cNvPr id="7177" name="11 Conector recto"/>
          <p:cNvCxnSpPr>
            <a:cxnSpLocks noChangeShapeType="1"/>
          </p:cNvCxnSpPr>
          <p:nvPr/>
        </p:nvCxnSpPr>
        <p:spPr bwMode="auto">
          <a:xfrm>
            <a:off x="7786688" y="1571625"/>
            <a:ext cx="914400" cy="914400"/>
          </a:xfrm>
          <a:prstGeom prst="line">
            <a:avLst/>
          </a:prstGeom>
          <a:noFill/>
          <a:ln w="9525" algn="ctr">
            <a:noFill/>
            <a:round/>
            <a:headEnd/>
            <a:tailEnd/>
          </a:ln>
        </p:spPr>
      </p:cxnSp>
      <p:sp>
        <p:nvSpPr>
          <p:cNvPr id="7178" name="12 Forma libre"/>
          <p:cNvSpPr>
            <a:spLocks noChangeArrowheads="1"/>
          </p:cNvSpPr>
          <p:nvPr/>
        </p:nvSpPr>
        <p:spPr bwMode="auto">
          <a:xfrm>
            <a:off x="7154863" y="1379538"/>
            <a:ext cx="755650" cy="1493837"/>
          </a:xfrm>
          <a:custGeom>
            <a:avLst/>
            <a:gdLst>
              <a:gd name="T0" fmla="*/ 476320 w 754743"/>
              <a:gd name="T1" fmla="*/ 28567 h 1494972"/>
              <a:gd name="T2" fmla="*/ 282814 w 754743"/>
              <a:gd name="T3" fmla="*/ 199985 h 1494972"/>
              <a:gd name="T4" fmla="*/ 163735 w 754743"/>
              <a:gd name="T5" fmla="*/ 442823 h 1494972"/>
              <a:gd name="T6" fmla="*/ 74424 w 754743"/>
              <a:gd name="T7" fmla="*/ 671379 h 1494972"/>
              <a:gd name="T8" fmla="*/ 29769 w 754743"/>
              <a:gd name="T9" fmla="*/ 914215 h 1494972"/>
              <a:gd name="T10" fmla="*/ 14889 w 754743"/>
              <a:gd name="T11" fmla="*/ 1199910 h 1494972"/>
              <a:gd name="T12" fmla="*/ 0 w 754743"/>
              <a:gd name="T13" fmla="*/ 1342756 h 1494972"/>
              <a:gd name="T14" fmla="*/ 74424 w 754743"/>
              <a:gd name="T15" fmla="*/ 1457032 h 1494972"/>
              <a:gd name="T16" fmla="*/ 104195 w 754743"/>
              <a:gd name="T17" fmla="*/ 1114204 h 1494972"/>
              <a:gd name="T18" fmla="*/ 119081 w 754743"/>
              <a:gd name="T19" fmla="*/ 814223 h 1494972"/>
              <a:gd name="T20" fmla="*/ 208390 w 754743"/>
              <a:gd name="T21" fmla="*/ 571388 h 1494972"/>
              <a:gd name="T22" fmla="*/ 327471 w 754743"/>
              <a:gd name="T23" fmla="*/ 328547 h 1494972"/>
              <a:gd name="T24" fmla="*/ 372126 w 754743"/>
              <a:gd name="T25" fmla="*/ 257123 h 1494972"/>
              <a:gd name="T26" fmla="*/ 461437 w 754743"/>
              <a:gd name="T27" fmla="*/ 171416 h 1494972"/>
              <a:gd name="T28" fmla="*/ 535861 w 754743"/>
              <a:gd name="T29" fmla="*/ 85708 h 1494972"/>
              <a:gd name="T30" fmla="*/ 610287 w 754743"/>
              <a:gd name="T31" fmla="*/ 71423 h 1494972"/>
              <a:gd name="T32" fmla="*/ 654939 w 754743"/>
              <a:gd name="T33" fmla="*/ 85708 h 1494972"/>
              <a:gd name="T34" fmla="*/ 669826 w 754743"/>
              <a:gd name="T35" fmla="*/ 114277 h 1494972"/>
              <a:gd name="T36" fmla="*/ 684709 w 754743"/>
              <a:gd name="T37" fmla="*/ 157131 h 1494972"/>
              <a:gd name="T38" fmla="*/ 654939 w 754743"/>
              <a:gd name="T39" fmla="*/ 228554 h 1494972"/>
              <a:gd name="T40" fmla="*/ 625172 w 754743"/>
              <a:gd name="T41" fmla="*/ 271410 h 1494972"/>
              <a:gd name="T42" fmla="*/ 625172 w 754743"/>
              <a:gd name="T43" fmla="*/ 271410 h 1494972"/>
              <a:gd name="T44" fmla="*/ 520975 w 754743"/>
              <a:gd name="T45" fmla="*/ 414254 h 1494972"/>
              <a:gd name="T46" fmla="*/ 520975 w 754743"/>
              <a:gd name="T47" fmla="*/ 414254 h 1494972"/>
              <a:gd name="T48" fmla="*/ 431664 w 754743"/>
              <a:gd name="T49" fmla="*/ 585671 h 1494972"/>
              <a:gd name="T50" fmla="*/ 387010 w 754743"/>
              <a:gd name="T51" fmla="*/ 671379 h 1494972"/>
              <a:gd name="T52" fmla="*/ 342356 w 754743"/>
              <a:gd name="T53" fmla="*/ 799938 h 1494972"/>
              <a:gd name="T54" fmla="*/ 327471 w 754743"/>
              <a:gd name="T55" fmla="*/ 899931 h 1494972"/>
              <a:gd name="T56" fmla="*/ 297700 w 754743"/>
              <a:gd name="T57" fmla="*/ 971354 h 1494972"/>
              <a:gd name="T58" fmla="*/ 312586 w 754743"/>
              <a:gd name="T59" fmla="*/ 1114204 h 1494972"/>
              <a:gd name="T60" fmla="*/ 312586 w 754743"/>
              <a:gd name="T61" fmla="*/ 1114204 h 1494972"/>
              <a:gd name="T62" fmla="*/ 327471 w 754743"/>
              <a:gd name="T63" fmla="*/ 1257049 h 1494972"/>
              <a:gd name="T64" fmla="*/ 327471 w 754743"/>
              <a:gd name="T65" fmla="*/ 1257049 h 1494972"/>
              <a:gd name="T66" fmla="*/ 342356 w 754743"/>
              <a:gd name="T67" fmla="*/ 1414179 h 1494972"/>
              <a:gd name="T68" fmla="*/ 342356 w 754743"/>
              <a:gd name="T69" fmla="*/ 1414179 h 1494972"/>
              <a:gd name="T70" fmla="*/ 401895 w 754743"/>
              <a:gd name="T71" fmla="*/ 1471317 h 1494972"/>
              <a:gd name="T72" fmla="*/ 416779 w 754743"/>
              <a:gd name="T73" fmla="*/ 1342756 h 1494972"/>
              <a:gd name="T74" fmla="*/ 416779 w 754743"/>
              <a:gd name="T75" fmla="*/ 1042780 h 1494972"/>
              <a:gd name="T76" fmla="*/ 416779 w 754743"/>
              <a:gd name="T77" fmla="*/ 828509 h 1494972"/>
              <a:gd name="T78" fmla="*/ 491205 w 754743"/>
              <a:gd name="T79" fmla="*/ 657093 h 1494972"/>
              <a:gd name="T80" fmla="*/ 729365 w 754743"/>
              <a:gd name="T81" fmla="*/ 299978 h 1494972"/>
              <a:gd name="T82" fmla="*/ 774020 w 754743"/>
              <a:gd name="T83" fmla="*/ 71423 h 1494972"/>
              <a:gd name="T84" fmla="*/ 729365 w 754743"/>
              <a:gd name="T85" fmla="*/ 28567 h 1494972"/>
              <a:gd name="T86" fmla="*/ 610287 w 754743"/>
              <a:gd name="T87" fmla="*/ 0 h 1494972"/>
              <a:gd name="T88" fmla="*/ 476320 w 754743"/>
              <a:gd name="T89" fmla="*/ 28567 h 1494972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754743"/>
              <a:gd name="T136" fmla="*/ 0 h 1494972"/>
              <a:gd name="T137" fmla="*/ 754743 w 754743"/>
              <a:gd name="T138" fmla="*/ 1494972 h 1494972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754743" h="1494972">
                <a:moveTo>
                  <a:pt x="464457" y="29029"/>
                </a:moveTo>
                <a:lnTo>
                  <a:pt x="275771" y="203200"/>
                </a:lnTo>
                <a:lnTo>
                  <a:pt x="159657" y="449943"/>
                </a:lnTo>
                <a:cubicBezTo>
                  <a:pt x="85643" y="686790"/>
                  <a:pt x="168187" y="682172"/>
                  <a:pt x="72571" y="682172"/>
                </a:cubicBezTo>
                <a:lnTo>
                  <a:pt x="29028" y="928914"/>
                </a:lnTo>
                <a:cubicBezTo>
                  <a:pt x="13307" y="1180458"/>
                  <a:pt x="14514" y="1083582"/>
                  <a:pt x="14514" y="1219200"/>
                </a:cubicBezTo>
                <a:lnTo>
                  <a:pt x="0" y="1364343"/>
                </a:lnTo>
                <a:lnTo>
                  <a:pt x="72571" y="1480457"/>
                </a:lnTo>
                <a:lnTo>
                  <a:pt x="101600" y="1132114"/>
                </a:lnTo>
                <a:lnTo>
                  <a:pt x="116114" y="827314"/>
                </a:lnTo>
                <a:cubicBezTo>
                  <a:pt x="190727" y="588555"/>
                  <a:pt x="131339" y="652433"/>
                  <a:pt x="203200" y="580572"/>
                </a:cubicBezTo>
                <a:lnTo>
                  <a:pt x="319314" y="333829"/>
                </a:lnTo>
                <a:lnTo>
                  <a:pt x="362857" y="261257"/>
                </a:lnTo>
                <a:lnTo>
                  <a:pt x="449943" y="174172"/>
                </a:lnTo>
                <a:lnTo>
                  <a:pt x="522514" y="87086"/>
                </a:lnTo>
                <a:lnTo>
                  <a:pt x="595086" y="72572"/>
                </a:lnTo>
                <a:lnTo>
                  <a:pt x="638628" y="87086"/>
                </a:lnTo>
                <a:lnTo>
                  <a:pt x="653143" y="116114"/>
                </a:lnTo>
                <a:lnTo>
                  <a:pt x="667657" y="159657"/>
                </a:lnTo>
                <a:lnTo>
                  <a:pt x="638628" y="232229"/>
                </a:lnTo>
                <a:lnTo>
                  <a:pt x="609600" y="275772"/>
                </a:lnTo>
                <a:cubicBezTo>
                  <a:pt x="518719" y="412093"/>
                  <a:pt x="559518" y="369396"/>
                  <a:pt x="508000" y="420914"/>
                </a:cubicBezTo>
                <a:cubicBezTo>
                  <a:pt x="418597" y="584819"/>
                  <a:pt x="420914" y="519951"/>
                  <a:pt x="420914" y="595086"/>
                </a:cubicBezTo>
                <a:cubicBezTo>
                  <a:pt x="374882" y="671806"/>
                  <a:pt x="377371" y="639446"/>
                  <a:pt x="377371" y="682172"/>
                </a:cubicBezTo>
                <a:cubicBezTo>
                  <a:pt x="345371" y="794174"/>
                  <a:pt x="364096" y="752269"/>
                  <a:pt x="333828" y="812800"/>
                </a:cubicBezTo>
                <a:cubicBezTo>
                  <a:pt x="317416" y="894860"/>
                  <a:pt x="319314" y="860702"/>
                  <a:pt x="319314" y="914400"/>
                </a:cubicBezTo>
                <a:lnTo>
                  <a:pt x="290286" y="986972"/>
                </a:lnTo>
                <a:cubicBezTo>
                  <a:pt x="307981" y="1093146"/>
                  <a:pt x="304800" y="1044628"/>
                  <a:pt x="304800" y="1132114"/>
                </a:cubicBezTo>
                <a:lnTo>
                  <a:pt x="319314" y="1277257"/>
                </a:lnTo>
                <a:lnTo>
                  <a:pt x="333828" y="1436914"/>
                </a:lnTo>
                <a:lnTo>
                  <a:pt x="391886" y="1494972"/>
                </a:lnTo>
                <a:cubicBezTo>
                  <a:pt x="407768" y="1383793"/>
                  <a:pt x="406400" y="1427582"/>
                  <a:pt x="406400" y="1364343"/>
                </a:cubicBezTo>
                <a:lnTo>
                  <a:pt x="406400" y="1059543"/>
                </a:lnTo>
                <a:lnTo>
                  <a:pt x="406400" y="841829"/>
                </a:lnTo>
                <a:lnTo>
                  <a:pt x="478971" y="667657"/>
                </a:lnTo>
                <a:lnTo>
                  <a:pt x="711200" y="304800"/>
                </a:lnTo>
                <a:lnTo>
                  <a:pt x="754743" y="72572"/>
                </a:lnTo>
                <a:lnTo>
                  <a:pt x="711200" y="29029"/>
                </a:lnTo>
                <a:lnTo>
                  <a:pt x="595086" y="0"/>
                </a:lnTo>
                <a:lnTo>
                  <a:pt x="464457" y="29029"/>
                </a:lnTo>
                <a:close/>
              </a:path>
            </a:pathLst>
          </a:custGeom>
          <a:solidFill>
            <a:schemeClr val="accent1"/>
          </a:solidFill>
          <a:ln w="9525" algn="ctr">
            <a:noFill/>
            <a:round/>
            <a:headEnd/>
            <a:tailEnd/>
          </a:ln>
        </p:spPr>
        <p:txBody>
          <a:bodyPr anchor="ctr"/>
          <a:lstStyle/>
          <a:p>
            <a:endParaRPr lang="es-ES"/>
          </a:p>
        </p:txBody>
      </p:sp>
      <p:sp>
        <p:nvSpPr>
          <p:cNvPr id="7179" name="13 Forma libre"/>
          <p:cNvSpPr>
            <a:spLocks noChangeArrowheads="1"/>
          </p:cNvSpPr>
          <p:nvPr/>
        </p:nvSpPr>
        <p:spPr bwMode="auto">
          <a:xfrm>
            <a:off x="7191375" y="1790700"/>
            <a:ext cx="188913" cy="417513"/>
          </a:xfrm>
          <a:custGeom>
            <a:avLst/>
            <a:gdLst>
              <a:gd name="T0" fmla="*/ 126540 w 188685"/>
              <a:gd name="T1" fmla="*/ 50654 h 418496"/>
              <a:gd name="T2" fmla="*/ 7446 w 188685"/>
              <a:gd name="T3" fmla="*/ 313139 h 418496"/>
              <a:gd name="T4" fmla="*/ 81879 w 188685"/>
              <a:gd name="T5" fmla="*/ 354579 h 418496"/>
              <a:gd name="T6" fmla="*/ 186088 w 188685"/>
              <a:gd name="T7" fmla="*/ 50654 h 418496"/>
              <a:gd name="T8" fmla="*/ 126540 w 188685"/>
              <a:gd name="T9" fmla="*/ 50654 h 41849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88685"/>
              <a:gd name="T16" fmla="*/ 0 h 418496"/>
              <a:gd name="T17" fmla="*/ 188685 w 188685"/>
              <a:gd name="T18" fmla="*/ 418496 h 41849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88685" h="418496">
                <a:moveTo>
                  <a:pt x="123371" y="53219"/>
                </a:moveTo>
                <a:cubicBezTo>
                  <a:pt x="94343" y="99181"/>
                  <a:pt x="14514" y="275772"/>
                  <a:pt x="7257" y="328991"/>
                </a:cubicBezTo>
                <a:cubicBezTo>
                  <a:pt x="0" y="382210"/>
                  <a:pt x="50800" y="418496"/>
                  <a:pt x="79828" y="372534"/>
                </a:cubicBezTo>
                <a:cubicBezTo>
                  <a:pt x="108856" y="326572"/>
                  <a:pt x="174171" y="106438"/>
                  <a:pt x="181428" y="53219"/>
                </a:cubicBezTo>
                <a:cubicBezTo>
                  <a:pt x="188685" y="0"/>
                  <a:pt x="152399" y="7257"/>
                  <a:pt x="123371" y="53219"/>
                </a:cubicBezTo>
                <a:close/>
              </a:path>
            </a:pathLst>
          </a:custGeom>
          <a:solidFill>
            <a:schemeClr val="accent1"/>
          </a:solidFill>
          <a:ln w="9525" algn="ctr">
            <a:noFill/>
            <a:round/>
            <a:headEnd/>
            <a:tailEnd/>
          </a:ln>
        </p:spPr>
        <p:txBody>
          <a:bodyPr anchor="ctr"/>
          <a:lstStyle/>
          <a:p>
            <a:endParaRPr lang="es-ES"/>
          </a:p>
        </p:txBody>
      </p:sp>
      <p:sp>
        <p:nvSpPr>
          <p:cNvPr id="7180" name="14 Forma libre"/>
          <p:cNvSpPr>
            <a:spLocks noChangeArrowheads="1"/>
          </p:cNvSpPr>
          <p:nvPr/>
        </p:nvSpPr>
        <p:spPr bwMode="auto">
          <a:xfrm>
            <a:off x="6062663" y="4046538"/>
            <a:ext cx="425450" cy="842962"/>
          </a:xfrm>
          <a:custGeom>
            <a:avLst/>
            <a:gdLst>
              <a:gd name="T0" fmla="*/ 119162 w 425752"/>
              <a:gd name="T1" fmla="*/ 838597 h 841828"/>
              <a:gd name="T2" fmla="*/ 133462 w 425752"/>
              <a:gd name="T3" fmla="*/ 689290 h 841828"/>
              <a:gd name="T4" fmla="*/ 190661 w 425752"/>
              <a:gd name="T5" fmla="*/ 480262 h 841828"/>
              <a:gd name="T6" fmla="*/ 290759 w 425752"/>
              <a:gd name="T7" fmla="*/ 286165 h 841828"/>
              <a:gd name="T8" fmla="*/ 390856 w 425752"/>
              <a:gd name="T9" fmla="*/ 136861 h 841828"/>
              <a:gd name="T10" fmla="*/ 419454 w 425752"/>
              <a:gd name="T11" fmla="*/ 47280 h 841828"/>
              <a:gd name="T12" fmla="*/ 390856 w 425752"/>
              <a:gd name="T13" fmla="*/ 2482 h 841828"/>
              <a:gd name="T14" fmla="*/ 276460 w 425752"/>
              <a:gd name="T15" fmla="*/ 32348 h 841828"/>
              <a:gd name="T16" fmla="*/ 204960 w 425752"/>
              <a:gd name="T17" fmla="*/ 181652 h 841828"/>
              <a:gd name="T18" fmla="*/ 119162 w 425752"/>
              <a:gd name="T19" fmla="*/ 405610 h 841828"/>
              <a:gd name="T20" fmla="*/ 47666 w 425752"/>
              <a:gd name="T21" fmla="*/ 554924 h 841828"/>
              <a:gd name="T22" fmla="*/ 19058 w 425752"/>
              <a:gd name="T23" fmla="*/ 704219 h 841828"/>
              <a:gd name="T24" fmla="*/ 19058 w 425752"/>
              <a:gd name="T25" fmla="*/ 808732 h 841828"/>
              <a:gd name="T26" fmla="*/ 19058 w 425752"/>
              <a:gd name="T27" fmla="*/ 853524 h 841828"/>
              <a:gd name="T28" fmla="*/ 119162 w 425752"/>
              <a:gd name="T29" fmla="*/ 838597 h 841828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w 425752"/>
              <a:gd name="T46" fmla="*/ 0 h 841828"/>
              <a:gd name="T47" fmla="*/ 425752 w 425752"/>
              <a:gd name="T48" fmla="*/ 841828 h 841828"/>
            </a:gdLst>
            <a:ahLst/>
            <a:cxnLst>
              <a:cxn ang="T30">
                <a:pos x="T0" y="T1"/>
              </a:cxn>
              <a:cxn ang="T31">
                <a:pos x="T2" y="T3"/>
              </a:cxn>
              <a:cxn ang="T32">
                <a:pos x="T4" y="T5"/>
              </a:cxn>
              <a:cxn ang="T33">
                <a:pos x="T6" y="T7"/>
              </a:cxn>
              <a:cxn ang="T34">
                <a:pos x="T8" y="T9"/>
              </a:cxn>
              <a:cxn ang="T35">
                <a:pos x="T10" y="T11"/>
              </a:cxn>
              <a:cxn ang="T36">
                <a:pos x="T12" y="T13"/>
              </a:cxn>
              <a:cxn ang="T37">
                <a:pos x="T14" y="T15"/>
              </a:cxn>
              <a:cxn ang="T38">
                <a:pos x="T16" y="T17"/>
              </a:cxn>
              <a:cxn ang="T39">
                <a:pos x="T18" y="T19"/>
              </a:cxn>
              <a:cxn ang="T40">
                <a:pos x="T20" y="T21"/>
              </a:cxn>
              <a:cxn ang="T41">
                <a:pos x="T22" y="T23"/>
              </a:cxn>
              <a:cxn ang="T42">
                <a:pos x="T24" y="T25"/>
              </a:cxn>
              <a:cxn ang="T43">
                <a:pos x="T26" y="T27"/>
              </a:cxn>
              <a:cxn ang="T44">
                <a:pos x="T28" y="T29"/>
              </a:cxn>
            </a:cxnLst>
            <a:rect l="T45" t="T46" r="T47" b="T48"/>
            <a:pathLst>
              <a:path w="425752" h="841828">
                <a:moveTo>
                  <a:pt x="120952" y="815219"/>
                </a:moveTo>
                <a:cubicBezTo>
                  <a:pt x="140304" y="788610"/>
                  <a:pt x="123371" y="728133"/>
                  <a:pt x="135466" y="670076"/>
                </a:cubicBezTo>
                <a:cubicBezTo>
                  <a:pt x="147561" y="612019"/>
                  <a:pt x="166914" y="532190"/>
                  <a:pt x="193523" y="466876"/>
                </a:cubicBezTo>
                <a:cubicBezTo>
                  <a:pt x="220133" y="401562"/>
                  <a:pt x="261256" y="333828"/>
                  <a:pt x="295123" y="278190"/>
                </a:cubicBezTo>
                <a:cubicBezTo>
                  <a:pt x="328990" y="222552"/>
                  <a:pt x="374952" y="171752"/>
                  <a:pt x="396723" y="133047"/>
                </a:cubicBezTo>
                <a:cubicBezTo>
                  <a:pt x="418494" y="94342"/>
                  <a:pt x="425752" y="67733"/>
                  <a:pt x="425752" y="45962"/>
                </a:cubicBezTo>
                <a:cubicBezTo>
                  <a:pt x="425752" y="24191"/>
                  <a:pt x="420914" y="4838"/>
                  <a:pt x="396723" y="2419"/>
                </a:cubicBezTo>
                <a:cubicBezTo>
                  <a:pt x="372532" y="0"/>
                  <a:pt x="312057" y="2419"/>
                  <a:pt x="280609" y="31447"/>
                </a:cubicBezTo>
                <a:cubicBezTo>
                  <a:pt x="249161" y="60476"/>
                  <a:pt x="234647" y="116114"/>
                  <a:pt x="208037" y="176590"/>
                </a:cubicBezTo>
                <a:cubicBezTo>
                  <a:pt x="181428" y="237066"/>
                  <a:pt x="147562" y="333828"/>
                  <a:pt x="120952" y="394304"/>
                </a:cubicBezTo>
                <a:cubicBezTo>
                  <a:pt x="94343" y="454780"/>
                  <a:pt x="65313" y="491066"/>
                  <a:pt x="48380" y="539447"/>
                </a:cubicBezTo>
                <a:cubicBezTo>
                  <a:pt x="31447" y="587828"/>
                  <a:pt x="24190" y="643466"/>
                  <a:pt x="19352" y="684590"/>
                </a:cubicBezTo>
                <a:cubicBezTo>
                  <a:pt x="14514" y="725714"/>
                  <a:pt x="19352" y="786190"/>
                  <a:pt x="19352" y="786190"/>
                </a:cubicBezTo>
                <a:cubicBezTo>
                  <a:pt x="19352" y="810380"/>
                  <a:pt x="0" y="822476"/>
                  <a:pt x="19352" y="829733"/>
                </a:cubicBezTo>
                <a:cubicBezTo>
                  <a:pt x="38704" y="836990"/>
                  <a:pt x="101600" y="841828"/>
                  <a:pt x="120952" y="815219"/>
                </a:cubicBezTo>
                <a:close/>
              </a:path>
            </a:pathLst>
          </a:custGeom>
          <a:solidFill>
            <a:schemeClr val="accent1"/>
          </a:solidFill>
          <a:ln w="9525" algn="ctr">
            <a:noFill/>
            <a:round/>
            <a:headEnd/>
            <a:tailEnd/>
          </a:ln>
        </p:spPr>
        <p:txBody>
          <a:bodyPr anchor="ctr"/>
          <a:lstStyle/>
          <a:p>
            <a:endParaRPr lang="es-ES"/>
          </a:p>
        </p:txBody>
      </p:sp>
      <p:sp>
        <p:nvSpPr>
          <p:cNvPr id="7181" name="15 Forma libre"/>
          <p:cNvSpPr>
            <a:spLocks noChangeArrowheads="1"/>
          </p:cNvSpPr>
          <p:nvPr/>
        </p:nvSpPr>
        <p:spPr bwMode="auto">
          <a:xfrm>
            <a:off x="5838825" y="4276725"/>
            <a:ext cx="417513" cy="184150"/>
          </a:xfrm>
          <a:custGeom>
            <a:avLst/>
            <a:gdLst>
              <a:gd name="T0" fmla="*/ 57216 w 416076"/>
              <a:gd name="T1" fmla="*/ 20035 h 183846"/>
              <a:gd name="T2" fmla="*/ 400507 w 416076"/>
              <a:gd name="T3" fmla="*/ 35062 h 183846"/>
              <a:gd name="T4" fmla="*/ 338092 w 416076"/>
              <a:gd name="T5" fmla="*/ 170301 h 183846"/>
              <a:gd name="T6" fmla="*/ 57216 w 416076"/>
              <a:gd name="T7" fmla="*/ 155274 h 183846"/>
              <a:gd name="T8" fmla="*/ 57216 w 416076"/>
              <a:gd name="T9" fmla="*/ 20035 h 18384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416076"/>
              <a:gd name="T16" fmla="*/ 0 h 183846"/>
              <a:gd name="T17" fmla="*/ 416076 w 416076"/>
              <a:gd name="T18" fmla="*/ 183846 h 18384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416076" h="183846">
                <a:moveTo>
                  <a:pt x="53219" y="19352"/>
                </a:moveTo>
                <a:cubicBezTo>
                  <a:pt x="106438" y="0"/>
                  <a:pt x="328990" y="9676"/>
                  <a:pt x="372533" y="33866"/>
                </a:cubicBezTo>
                <a:cubicBezTo>
                  <a:pt x="416076" y="58056"/>
                  <a:pt x="367695" y="145142"/>
                  <a:pt x="314476" y="164494"/>
                </a:cubicBezTo>
                <a:cubicBezTo>
                  <a:pt x="261257" y="183846"/>
                  <a:pt x="99181" y="174170"/>
                  <a:pt x="53219" y="149980"/>
                </a:cubicBezTo>
                <a:cubicBezTo>
                  <a:pt x="7257" y="125790"/>
                  <a:pt x="0" y="38704"/>
                  <a:pt x="53219" y="19352"/>
                </a:cubicBezTo>
                <a:close/>
              </a:path>
            </a:pathLst>
          </a:custGeom>
          <a:solidFill>
            <a:srgbClr val="FF0000"/>
          </a:solidFill>
          <a:ln w="9525" algn="ctr">
            <a:noFill/>
            <a:round/>
            <a:headEnd/>
            <a:tailEnd/>
          </a:ln>
        </p:spPr>
        <p:txBody>
          <a:bodyPr anchor="ctr"/>
          <a:lstStyle/>
          <a:p>
            <a:endParaRPr lang="es-ES"/>
          </a:p>
        </p:txBody>
      </p:sp>
      <p:sp>
        <p:nvSpPr>
          <p:cNvPr id="18" name="17 Forma libre"/>
          <p:cNvSpPr/>
          <p:nvPr/>
        </p:nvSpPr>
        <p:spPr bwMode="auto">
          <a:xfrm>
            <a:off x="7296150" y="4230688"/>
            <a:ext cx="323850" cy="561975"/>
          </a:xfrm>
          <a:custGeom>
            <a:avLst/>
            <a:gdLst>
              <a:gd name="connsiteX0" fmla="*/ 77409 w 324152"/>
              <a:gd name="connsiteY0" fmla="*/ 50800 h 561219"/>
              <a:gd name="connsiteX1" fmla="*/ 91923 w 324152"/>
              <a:gd name="connsiteY1" fmla="*/ 166915 h 561219"/>
              <a:gd name="connsiteX2" fmla="*/ 120952 w 324152"/>
              <a:gd name="connsiteY2" fmla="*/ 224972 h 561219"/>
              <a:gd name="connsiteX3" fmla="*/ 164495 w 324152"/>
              <a:gd name="connsiteY3" fmla="*/ 312057 h 561219"/>
              <a:gd name="connsiteX4" fmla="*/ 222552 w 324152"/>
              <a:gd name="connsiteY4" fmla="*/ 355600 h 561219"/>
              <a:gd name="connsiteX5" fmla="*/ 280609 w 324152"/>
              <a:gd name="connsiteY5" fmla="*/ 428172 h 561219"/>
              <a:gd name="connsiteX6" fmla="*/ 309638 w 324152"/>
              <a:gd name="connsiteY6" fmla="*/ 457200 h 561219"/>
              <a:gd name="connsiteX7" fmla="*/ 324152 w 324152"/>
              <a:gd name="connsiteY7" fmla="*/ 515257 h 561219"/>
              <a:gd name="connsiteX8" fmla="*/ 309638 w 324152"/>
              <a:gd name="connsiteY8" fmla="*/ 544286 h 561219"/>
              <a:gd name="connsiteX9" fmla="*/ 251581 w 324152"/>
              <a:gd name="connsiteY9" fmla="*/ 558800 h 561219"/>
              <a:gd name="connsiteX10" fmla="*/ 193523 w 324152"/>
              <a:gd name="connsiteY10" fmla="*/ 558800 h 561219"/>
              <a:gd name="connsiteX11" fmla="*/ 120952 w 324152"/>
              <a:gd name="connsiteY11" fmla="*/ 544286 h 561219"/>
              <a:gd name="connsiteX12" fmla="*/ 77409 w 324152"/>
              <a:gd name="connsiteY12" fmla="*/ 486229 h 561219"/>
              <a:gd name="connsiteX13" fmla="*/ 62895 w 324152"/>
              <a:gd name="connsiteY13" fmla="*/ 442686 h 561219"/>
              <a:gd name="connsiteX14" fmla="*/ 48381 w 324152"/>
              <a:gd name="connsiteY14" fmla="*/ 399143 h 561219"/>
              <a:gd name="connsiteX15" fmla="*/ 19352 w 324152"/>
              <a:gd name="connsiteY15" fmla="*/ 268515 h 561219"/>
              <a:gd name="connsiteX16" fmla="*/ 4838 w 324152"/>
              <a:gd name="connsiteY16" fmla="*/ 195943 h 561219"/>
              <a:gd name="connsiteX17" fmla="*/ 4838 w 324152"/>
              <a:gd name="connsiteY17" fmla="*/ 137886 h 561219"/>
              <a:gd name="connsiteX18" fmla="*/ 4838 w 324152"/>
              <a:gd name="connsiteY18" fmla="*/ 65315 h 561219"/>
              <a:gd name="connsiteX19" fmla="*/ 33866 w 324152"/>
              <a:gd name="connsiteY19" fmla="*/ 7257 h 561219"/>
              <a:gd name="connsiteX20" fmla="*/ 77409 w 324152"/>
              <a:gd name="connsiteY20" fmla="*/ 50800 h 561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324152" h="561219">
                <a:moveTo>
                  <a:pt x="77409" y="50800"/>
                </a:moveTo>
                <a:cubicBezTo>
                  <a:pt x="87085" y="77410"/>
                  <a:pt x="84666" y="137886"/>
                  <a:pt x="91923" y="166915"/>
                </a:cubicBezTo>
                <a:cubicBezTo>
                  <a:pt x="99180" y="195944"/>
                  <a:pt x="120952" y="224972"/>
                  <a:pt x="120952" y="224972"/>
                </a:cubicBezTo>
                <a:cubicBezTo>
                  <a:pt x="133047" y="249162"/>
                  <a:pt x="147562" y="290286"/>
                  <a:pt x="164495" y="312057"/>
                </a:cubicBezTo>
                <a:cubicBezTo>
                  <a:pt x="181428" y="333828"/>
                  <a:pt x="203200" y="336248"/>
                  <a:pt x="222552" y="355600"/>
                </a:cubicBezTo>
                <a:cubicBezTo>
                  <a:pt x="241904" y="374953"/>
                  <a:pt x="266095" y="411239"/>
                  <a:pt x="280609" y="428172"/>
                </a:cubicBezTo>
                <a:cubicBezTo>
                  <a:pt x="295123" y="445105"/>
                  <a:pt x="302381" y="442686"/>
                  <a:pt x="309638" y="457200"/>
                </a:cubicBezTo>
                <a:cubicBezTo>
                  <a:pt x="316895" y="471714"/>
                  <a:pt x="324152" y="500743"/>
                  <a:pt x="324152" y="515257"/>
                </a:cubicBezTo>
                <a:cubicBezTo>
                  <a:pt x="324152" y="529771"/>
                  <a:pt x="321733" y="537029"/>
                  <a:pt x="309638" y="544286"/>
                </a:cubicBezTo>
                <a:cubicBezTo>
                  <a:pt x="297543" y="551543"/>
                  <a:pt x="270933" y="556381"/>
                  <a:pt x="251581" y="558800"/>
                </a:cubicBezTo>
                <a:cubicBezTo>
                  <a:pt x="232229" y="561219"/>
                  <a:pt x="215294" y="561219"/>
                  <a:pt x="193523" y="558800"/>
                </a:cubicBezTo>
                <a:cubicBezTo>
                  <a:pt x="171752" y="556381"/>
                  <a:pt x="140304" y="556381"/>
                  <a:pt x="120952" y="544286"/>
                </a:cubicBezTo>
                <a:cubicBezTo>
                  <a:pt x="101600" y="532191"/>
                  <a:pt x="87085" y="503162"/>
                  <a:pt x="77409" y="486229"/>
                </a:cubicBezTo>
                <a:cubicBezTo>
                  <a:pt x="67733" y="469296"/>
                  <a:pt x="62895" y="442686"/>
                  <a:pt x="62895" y="442686"/>
                </a:cubicBezTo>
                <a:cubicBezTo>
                  <a:pt x="58057" y="428172"/>
                  <a:pt x="55638" y="428171"/>
                  <a:pt x="48381" y="399143"/>
                </a:cubicBezTo>
                <a:cubicBezTo>
                  <a:pt x="41124" y="370115"/>
                  <a:pt x="26609" y="302382"/>
                  <a:pt x="19352" y="268515"/>
                </a:cubicBezTo>
                <a:cubicBezTo>
                  <a:pt x="12095" y="234648"/>
                  <a:pt x="7257" y="217714"/>
                  <a:pt x="4838" y="195943"/>
                </a:cubicBezTo>
                <a:cubicBezTo>
                  <a:pt x="2419" y="174172"/>
                  <a:pt x="4838" y="137886"/>
                  <a:pt x="4838" y="137886"/>
                </a:cubicBezTo>
                <a:cubicBezTo>
                  <a:pt x="4838" y="116115"/>
                  <a:pt x="0" y="87086"/>
                  <a:pt x="4838" y="65315"/>
                </a:cubicBezTo>
                <a:cubicBezTo>
                  <a:pt x="9676" y="43544"/>
                  <a:pt x="19352" y="14514"/>
                  <a:pt x="33866" y="7257"/>
                </a:cubicBezTo>
                <a:cubicBezTo>
                  <a:pt x="48380" y="0"/>
                  <a:pt x="67733" y="24190"/>
                  <a:pt x="77409" y="50800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endParaRPr lang="es-ES"/>
          </a:p>
        </p:txBody>
      </p:sp>
      <p:sp>
        <p:nvSpPr>
          <p:cNvPr id="7183" name="18 Forma libre"/>
          <p:cNvSpPr>
            <a:spLocks noChangeArrowheads="1"/>
          </p:cNvSpPr>
          <p:nvPr/>
        </p:nvSpPr>
        <p:spPr bwMode="auto">
          <a:xfrm>
            <a:off x="6996113" y="4152900"/>
            <a:ext cx="350837" cy="727075"/>
          </a:xfrm>
          <a:custGeom>
            <a:avLst/>
            <a:gdLst>
              <a:gd name="T0" fmla="*/ 72887 w 350763"/>
              <a:gd name="T1" fmla="*/ 42774 h 725714"/>
              <a:gd name="T2" fmla="*/ 29155 w 350763"/>
              <a:gd name="T3" fmla="*/ 103161 h 725714"/>
              <a:gd name="T4" fmla="*/ 247836 w 350763"/>
              <a:gd name="T5" fmla="*/ 661740 h 725714"/>
              <a:gd name="T6" fmla="*/ 349897 w 350763"/>
              <a:gd name="T7" fmla="*/ 661740 h 725714"/>
              <a:gd name="T8" fmla="*/ 349897 w 350763"/>
              <a:gd name="T9" fmla="*/ 556063 h 725714"/>
              <a:gd name="T10" fmla="*/ 349897 w 350763"/>
              <a:gd name="T11" fmla="*/ 480580 h 725714"/>
              <a:gd name="T12" fmla="*/ 335315 w 350763"/>
              <a:gd name="T13" fmla="*/ 405095 h 725714"/>
              <a:gd name="T14" fmla="*/ 320734 w 350763"/>
              <a:gd name="T15" fmla="*/ 314516 h 725714"/>
              <a:gd name="T16" fmla="*/ 262413 w 350763"/>
              <a:gd name="T17" fmla="*/ 223935 h 725714"/>
              <a:gd name="T18" fmla="*/ 160372 w 350763"/>
              <a:gd name="T19" fmla="*/ 118257 h 725714"/>
              <a:gd name="T20" fmla="*/ 72887 w 350763"/>
              <a:gd name="T21" fmla="*/ 42774 h 725714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350763"/>
              <a:gd name="T34" fmla="*/ 0 h 725714"/>
              <a:gd name="T35" fmla="*/ 350763 w 350763"/>
              <a:gd name="T36" fmla="*/ 725714 h 725714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350763" h="725714">
                <a:moveTo>
                  <a:pt x="72572" y="41124"/>
                </a:moveTo>
                <a:cubicBezTo>
                  <a:pt x="50801" y="38705"/>
                  <a:pt x="0" y="0"/>
                  <a:pt x="29029" y="99181"/>
                </a:cubicBezTo>
                <a:cubicBezTo>
                  <a:pt x="58058" y="198362"/>
                  <a:pt x="193525" y="546704"/>
                  <a:pt x="246744" y="636209"/>
                </a:cubicBezTo>
                <a:cubicBezTo>
                  <a:pt x="299963" y="725714"/>
                  <a:pt x="331411" y="653142"/>
                  <a:pt x="348344" y="636209"/>
                </a:cubicBezTo>
                <a:lnTo>
                  <a:pt x="348344" y="534609"/>
                </a:lnTo>
                <a:cubicBezTo>
                  <a:pt x="348344" y="505581"/>
                  <a:pt x="350763" y="486229"/>
                  <a:pt x="348344" y="462038"/>
                </a:cubicBezTo>
                <a:cubicBezTo>
                  <a:pt x="345925" y="437847"/>
                  <a:pt x="338667" y="416075"/>
                  <a:pt x="333829" y="389466"/>
                </a:cubicBezTo>
                <a:cubicBezTo>
                  <a:pt x="328991" y="362857"/>
                  <a:pt x="331410" y="331409"/>
                  <a:pt x="319315" y="302381"/>
                </a:cubicBezTo>
                <a:cubicBezTo>
                  <a:pt x="307220" y="273353"/>
                  <a:pt x="287867" y="246742"/>
                  <a:pt x="261258" y="215295"/>
                </a:cubicBezTo>
                <a:cubicBezTo>
                  <a:pt x="234649" y="183848"/>
                  <a:pt x="188687" y="137885"/>
                  <a:pt x="159658" y="113695"/>
                </a:cubicBezTo>
                <a:cubicBezTo>
                  <a:pt x="130629" y="89505"/>
                  <a:pt x="94343" y="43543"/>
                  <a:pt x="72572" y="41124"/>
                </a:cubicBezTo>
                <a:close/>
              </a:path>
            </a:pathLst>
          </a:custGeom>
          <a:solidFill>
            <a:srgbClr val="FF0000"/>
          </a:solidFill>
          <a:ln w="9525" algn="ctr">
            <a:noFill/>
            <a:round/>
            <a:headEnd/>
            <a:tailEnd/>
          </a:ln>
        </p:spPr>
        <p:txBody>
          <a:bodyPr anchor="ctr"/>
          <a:lstStyle/>
          <a:p>
            <a:endParaRPr lang="es-ES"/>
          </a:p>
        </p:txBody>
      </p:sp>
      <p:sp>
        <p:nvSpPr>
          <p:cNvPr id="7184" name="15 CuadroTexto"/>
          <p:cNvSpPr txBox="1">
            <a:spLocks noChangeArrowheads="1"/>
          </p:cNvSpPr>
          <p:nvPr/>
        </p:nvSpPr>
        <p:spPr bwMode="auto">
          <a:xfrm>
            <a:off x="6500813" y="5643563"/>
            <a:ext cx="22812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s-ES" altLang="es-AR"/>
              <a:t>Tapón mucoso</a:t>
            </a:r>
          </a:p>
        </p:txBody>
      </p:sp>
      <p:sp>
        <p:nvSpPr>
          <p:cNvPr id="17" name="16 Flecha doblada hacia arriba"/>
          <p:cNvSpPr/>
          <p:nvPr/>
        </p:nvSpPr>
        <p:spPr bwMode="auto">
          <a:xfrm>
            <a:off x="6929438" y="4929188"/>
            <a:ext cx="642937" cy="642937"/>
          </a:xfrm>
          <a:prstGeom prst="bentUpArrow">
            <a:avLst/>
          </a:prstGeom>
          <a:solidFill>
            <a:srgbClr val="00B050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 eaLnBrk="1" hangingPunct="1">
              <a:defRPr/>
            </a:pPr>
            <a:endParaRPr lang="es-ES"/>
          </a:p>
        </p:txBody>
      </p:sp>
      <p:pic>
        <p:nvPicPr>
          <p:cNvPr id="7186" name="Picture 37" descr="escudo familia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86775" y="0"/>
            <a:ext cx="657225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Motilidad anormal o inefectiva del             cuerpo esofágico.La peristalsis fallida o anormal del esófago es el hallazg..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75" y="928688"/>
            <a:ext cx="6648450" cy="499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2 Rectángulo"/>
          <p:cNvSpPr>
            <a:spLocks noChangeArrowheads="1"/>
          </p:cNvSpPr>
          <p:nvPr/>
        </p:nvSpPr>
        <p:spPr bwMode="auto">
          <a:xfrm>
            <a:off x="6500813" y="2643188"/>
            <a:ext cx="1285875" cy="428625"/>
          </a:xfrm>
          <a:prstGeom prst="rect">
            <a:avLst/>
          </a:prstGeom>
          <a:solidFill>
            <a:schemeClr val="tx1"/>
          </a:solidFill>
          <a:ln w="9525" algn="ctr">
            <a:noFill/>
            <a:round/>
            <a:headEnd/>
            <a:tailEnd/>
          </a:ln>
        </p:spPr>
        <p:txBody>
          <a:bodyPr anchor="ctr"/>
          <a:lstStyle/>
          <a:p>
            <a:pPr algn="ctr" eaLnBrk="1" hangingPunct="1"/>
            <a:endParaRPr lang="es-AR" altLang="es-AR"/>
          </a:p>
        </p:txBody>
      </p:sp>
      <p:sp>
        <p:nvSpPr>
          <p:cNvPr id="10244" name="3 Rectángulo"/>
          <p:cNvSpPr>
            <a:spLocks noChangeArrowheads="1"/>
          </p:cNvSpPr>
          <p:nvPr/>
        </p:nvSpPr>
        <p:spPr bwMode="auto">
          <a:xfrm>
            <a:off x="5429250" y="2928938"/>
            <a:ext cx="1285875" cy="428625"/>
          </a:xfrm>
          <a:prstGeom prst="rect">
            <a:avLst/>
          </a:prstGeom>
          <a:solidFill>
            <a:schemeClr val="tx1"/>
          </a:solidFill>
          <a:ln w="9525" algn="ctr">
            <a:noFill/>
            <a:round/>
            <a:headEnd/>
            <a:tailEnd/>
          </a:ln>
        </p:spPr>
        <p:txBody>
          <a:bodyPr anchor="ctr"/>
          <a:lstStyle/>
          <a:p>
            <a:pPr algn="ctr" eaLnBrk="1" hangingPunct="1"/>
            <a:endParaRPr lang="es-AR" altLang="es-AR"/>
          </a:p>
        </p:txBody>
      </p:sp>
      <p:sp>
        <p:nvSpPr>
          <p:cNvPr id="10245" name="4 Rectángulo"/>
          <p:cNvSpPr>
            <a:spLocks noChangeArrowheads="1"/>
          </p:cNvSpPr>
          <p:nvPr/>
        </p:nvSpPr>
        <p:spPr bwMode="auto">
          <a:xfrm>
            <a:off x="5286375" y="3286125"/>
            <a:ext cx="2500313" cy="428625"/>
          </a:xfrm>
          <a:prstGeom prst="rect">
            <a:avLst/>
          </a:prstGeom>
          <a:solidFill>
            <a:schemeClr val="tx1"/>
          </a:solidFill>
          <a:ln w="9525" algn="ctr">
            <a:noFill/>
            <a:round/>
            <a:headEnd/>
            <a:tailEnd/>
          </a:ln>
        </p:spPr>
        <p:txBody>
          <a:bodyPr anchor="ctr"/>
          <a:lstStyle/>
          <a:p>
            <a:pPr algn="ctr" eaLnBrk="1" hangingPunct="1"/>
            <a:endParaRPr lang="es-AR" altLang="es-AR"/>
          </a:p>
        </p:txBody>
      </p:sp>
      <p:sp>
        <p:nvSpPr>
          <p:cNvPr id="10246" name="5 Rectángulo"/>
          <p:cNvSpPr>
            <a:spLocks noChangeArrowheads="1"/>
          </p:cNvSpPr>
          <p:nvPr/>
        </p:nvSpPr>
        <p:spPr bwMode="auto">
          <a:xfrm>
            <a:off x="5286381" y="2928938"/>
            <a:ext cx="2500308" cy="714375"/>
          </a:xfrm>
          <a:prstGeom prst="rect">
            <a:avLst/>
          </a:prstGeom>
          <a:solidFill>
            <a:schemeClr val="tx1"/>
          </a:solidFill>
          <a:ln w="9525" algn="ctr">
            <a:noFill/>
            <a:round/>
            <a:headEnd/>
            <a:tailEnd/>
          </a:ln>
        </p:spPr>
        <p:txBody>
          <a:bodyPr anchor="ctr"/>
          <a:lstStyle/>
          <a:p>
            <a:pPr algn="ctr" eaLnBrk="1" hangingPunct="1"/>
            <a:endParaRPr lang="es-AR" altLang="es-AR"/>
          </a:p>
        </p:txBody>
      </p:sp>
      <p:sp>
        <p:nvSpPr>
          <p:cNvPr id="10247" name="6 Rectángulo"/>
          <p:cNvSpPr>
            <a:spLocks noChangeArrowheads="1"/>
          </p:cNvSpPr>
          <p:nvPr/>
        </p:nvSpPr>
        <p:spPr bwMode="auto">
          <a:xfrm>
            <a:off x="5286380" y="3714750"/>
            <a:ext cx="928683" cy="214316"/>
          </a:xfrm>
          <a:prstGeom prst="rect">
            <a:avLst/>
          </a:prstGeom>
          <a:solidFill>
            <a:schemeClr val="tx1"/>
          </a:solidFill>
          <a:ln w="9525" algn="ctr">
            <a:noFill/>
            <a:round/>
            <a:headEnd/>
            <a:tailEnd/>
          </a:ln>
        </p:spPr>
        <p:txBody>
          <a:bodyPr anchor="ctr"/>
          <a:lstStyle/>
          <a:p>
            <a:pPr algn="ctr" eaLnBrk="1" hangingPunct="1"/>
            <a:endParaRPr lang="es-AR" altLang="es-AR"/>
          </a:p>
        </p:txBody>
      </p:sp>
      <p:sp>
        <p:nvSpPr>
          <p:cNvPr id="10248" name="7 CuadroTexto"/>
          <p:cNvSpPr txBox="1">
            <a:spLocks noChangeArrowheads="1"/>
          </p:cNvSpPr>
          <p:nvPr/>
        </p:nvSpPr>
        <p:spPr bwMode="auto">
          <a:xfrm>
            <a:off x="5326063" y="5000625"/>
            <a:ext cx="114458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1" hangingPunct="1"/>
            <a:r>
              <a:rPr lang="es-ES" altLang="es-AR" sz="1600">
                <a:solidFill>
                  <a:schemeClr val="bg1"/>
                </a:solidFill>
              </a:rPr>
              <a:t>a  minutos .</a:t>
            </a:r>
          </a:p>
        </p:txBody>
      </p:sp>
      <p:sp>
        <p:nvSpPr>
          <p:cNvPr id="10249" name="8 Rectángulo"/>
          <p:cNvSpPr>
            <a:spLocks noChangeArrowheads="1"/>
          </p:cNvSpPr>
          <p:nvPr/>
        </p:nvSpPr>
        <p:spPr bwMode="auto">
          <a:xfrm flipV="1">
            <a:off x="5929313" y="5072062"/>
            <a:ext cx="71447" cy="45719"/>
          </a:xfrm>
          <a:prstGeom prst="rect">
            <a:avLst/>
          </a:prstGeom>
          <a:solidFill>
            <a:schemeClr val="tx1"/>
          </a:solidFill>
          <a:ln w="9525" algn="ctr">
            <a:noFill/>
            <a:round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es-ES" altLang="es-AR" sz="1800" dirty="0">
                <a:solidFill>
                  <a:schemeClr val="bg1"/>
                </a:solidFill>
              </a:rPr>
              <a:t>de</a:t>
            </a:r>
          </a:p>
        </p:txBody>
      </p:sp>
      <p:sp>
        <p:nvSpPr>
          <p:cNvPr id="10250" name="9 Rectángulo redondeado"/>
          <p:cNvSpPr>
            <a:spLocks noChangeArrowheads="1"/>
          </p:cNvSpPr>
          <p:nvPr/>
        </p:nvSpPr>
        <p:spPr bwMode="auto">
          <a:xfrm>
            <a:off x="5286375" y="3357563"/>
            <a:ext cx="2571750" cy="2071687"/>
          </a:xfrm>
          <a:prstGeom prst="roundRect">
            <a:avLst>
              <a:gd name="adj" fmla="val 16667"/>
            </a:avLst>
          </a:prstGeom>
          <a:noFill/>
          <a:ln w="57150" algn="ctr">
            <a:solidFill>
              <a:srgbClr val="FF0000"/>
            </a:solidFill>
            <a:round/>
            <a:headEnd/>
            <a:tailEnd/>
          </a:ln>
        </p:spPr>
        <p:txBody>
          <a:bodyPr anchor="ctr"/>
          <a:lstStyle/>
          <a:p>
            <a:pPr algn="ctr" eaLnBrk="1" hangingPunct="1"/>
            <a:endParaRPr lang="es-ES"/>
          </a:p>
        </p:txBody>
      </p:sp>
      <p:sp>
        <p:nvSpPr>
          <p:cNvPr id="10251" name="10 Flecha curvada hacia abajo"/>
          <p:cNvSpPr>
            <a:spLocks noChangeArrowheads="1"/>
          </p:cNvSpPr>
          <p:nvPr/>
        </p:nvSpPr>
        <p:spPr bwMode="auto">
          <a:xfrm>
            <a:off x="4000500" y="2286000"/>
            <a:ext cx="1216025" cy="731838"/>
          </a:xfrm>
          <a:prstGeom prst="curvedDownArrow">
            <a:avLst>
              <a:gd name="adj1" fmla="val 24986"/>
              <a:gd name="adj2" fmla="val 49971"/>
              <a:gd name="adj3" fmla="val 25000"/>
            </a:avLst>
          </a:prstGeom>
          <a:noFill/>
          <a:ln w="9525" algn="ctr">
            <a:noFill/>
            <a:round/>
            <a:headEnd/>
            <a:tailEnd/>
          </a:ln>
        </p:spPr>
        <p:txBody>
          <a:bodyPr anchor="ctr"/>
          <a:lstStyle/>
          <a:p>
            <a:pPr algn="ctr" eaLnBrk="1" hangingPunct="1"/>
            <a:endParaRPr lang="es-ES"/>
          </a:p>
        </p:txBody>
      </p:sp>
      <p:sp>
        <p:nvSpPr>
          <p:cNvPr id="10252" name="11 Flecha curvada hacia arriba"/>
          <p:cNvSpPr>
            <a:spLocks noChangeArrowheads="1"/>
          </p:cNvSpPr>
          <p:nvPr/>
        </p:nvSpPr>
        <p:spPr bwMode="auto">
          <a:xfrm>
            <a:off x="3786188" y="2428875"/>
            <a:ext cx="1216025" cy="731838"/>
          </a:xfrm>
          <a:prstGeom prst="curvedUpArrow">
            <a:avLst>
              <a:gd name="adj1" fmla="val 24986"/>
              <a:gd name="adj2" fmla="val 49971"/>
              <a:gd name="adj3" fmla="val 25000"/>
            </a:avLst>
          </a:prstGeom>
          <a:noFill/>
          <a:ln w="9525" algn="ctr">
            <a:noFill/>
            <a:round/>
            <a:headEnd/>
            <a:tailEnd/>
          </a:ln>
        </p:spPr>
        <p:txBody>
          <a:bodyPr anchor="ctr"/>
          <a:lstStyle/>
          <a:p>
            <a:pPr algn="ctr" eaLnBrk="1" hangingPunct="1"/>
            <a:endParaRPr lang="es-ES"/>
          </a:p>
        </p:txBody>
      </p:sp>
      <p:sp>
        <p:nvSpPr>
          <p:cNvPr id="10253" name="12 Flecha curvada hacia abajo"/>
          <p:cNvSpPr>
            <a:spLocks noChangeArrowheads="1"/>
          </p:cNvSpPr>
          <p:nvPr/>
        </p:nvSpPr>
        <p:spPr bwMode="auto">
          <a:xfrm rot="-3513487" flipH="1" flipV="1">
            <a:off x="3630613" y="2132012"/>
            <a:ext cx="649288" cy="379413"/>
          </a:xfrm>
          <a:prstGeom prst="curvedDownArrow">
            <a:avLst>
              <a:gd name="adj1" fmla="val 24948"/>
              <a:gd name="adj2" fmla="val 34646"/>
              <a:gd name="adj3" fmla="val 45509"/>
            </a:avLst>
          </a:prstGeom>
          <a:solidFill>
            <a:schemeClr val="accent2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 anchor="ctr"/>
          <a:lstStyle/>
          <a:p>
            <a:pPr algn="ctr" eaLnBrk="1" hangingPunct="1"/>
            <a:endParaRPr lang="es-ES"/>
          </a:p>
        </p:txBody>
      </p:sp>
      <p:sp>
        <p:nvSpPr>
          <p:cNvPr id="10254" name="13 Flecha curvada hacia abajo"/>
          <p:cNvSpPr>
            <a:spLocks noChangeArrowheads="1"/>
          </p:cNvSpPr>
          <p:nvPr/>
        </p:nvSpPr>
        <p:spPr bwMode="auto">
          <a:xfrm rot="18094661" flipV="1">
            <a:off x="3400425" y="2859088"/>
            <a:ext cx="758825" cy="450850"/>
          </a:xfrm>
          <a:prstGeom prst="curvedDownArrow">
            <a:avLst>
              <a:gd name="adj1" fmla="val 25052"/>
              <a:gd name="adj2" fmla="val 34776"/>
              <a:gd name="adj3" fmla="val 45509"/>
            </a:avLst>
          </a:prstGeom>
          <a:solidFill>
            <a:schemeClr val="accent2"/>
          </a:solidFill>
          <a:ln w="9525" algn="ctr">
            <a:solidFill>
              <a:srgbClr val="FF0000"/>
            </a:solidFill>
            <a:round/>
            <a:headEnd/>
            <a:tailEnd/>
          </a:ln>
        </p:spPr>
        <p:txBody>
          <a:bodyPr anchor="ctr"/>
          <a:lstStyle/>
          <a:p>
            <a:pPr algn="ctr" eaLnBrk="1" hangingPunct="1"/>
            <a:endParaRPr lang="es-ES"/>
          </a:p>
        </p:txBody>
      </p:sp>
      <p:pic>
        <p:nvPicPr>
          <p:cNvPr id="15" name="Picture 37" descr="escudo familia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29652" y="0"/>
            <a:ext cx="657225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ángulo redondeado 1"/>
          <p:cNvSpPr/>
          <p:nvPr/>
        </p:nvSpPr>
        <p:spPr>
          <a:xfrm>
            <a:off x="5216525" y="1700808"/>
            <a:ext cx="2717800" cy="137100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390321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2165350"/>
            <a:ext cx="2928938" cy="39068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3" y="2143125"/>
            <a:ext cx="2946400" cy="39290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8196" name="3 CuadroTexto"/>
          <p:cNvSpPr txBox="1">
            <a:spLocks noChangeArrowheads="1"/>
          </p:cNvSpPr>
          <p:nvPr/>
        </p:nvSpPr>
        <p:spPr bwMode="auto">
          <a:xfrm>
            <a:off x="214313" y="214313"/>
            <a:ext cx="8318303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s-ES" altLang="es-AR" sz="2000" dirty="0"/>
              <a:t>Estudio y cuantificación </a:t>
            </a:r>
            <a:r>
              <a:rPr lang="es-ES" altLang="es-AR" sz="2000" dirty="0" err="1"/>
              <a:t>inmunohistoquímica</a:t>
            </a:r>
            <a:r>
              <a:rPr lang="es-ES" altLang="es-AR" sz="2000" dirty="0"/>
              <a:t> de receptores</a:t>
            </a:r>
          </a:p>
          <a:p>
            <a:pPr eaLnBrk="1" hangingPunct="1"/>
            <a:r>
              <a:rPr lang="es-ES" altLang="es-AR" sz="2000" dirty="0"/>
              <a:t>de </a:t>
            </a:r>
            <a:r>
              <a:rPr lang="es-ES" altLang="es-AR" sz="2000" dirty="0" smtClean="0"/>
              <a:t>los </a:t>
            </a:r>
            <a:r>
              <a:rPr lang="es-ES" altLang="es-AR" sz="2000" dirty="0" err="1" smtClean="0"/>
              <a:t>facículos</a:t>
            </a:r>
            <a:r>
              <a:rPr lang="es-ES" altLang="es-AR" sz="2000" dirty="0" smtClean="0"/>
              <a:t> </a:t>
            </a:r>
            <a:r>
              <a:rPr lang="es-ES" altLang="es-AR" sz="2000" dirty="0"/>
              <a:t>musculares de la región esófago-</a:t>
            </a:r>
            <a:r>
              <a:rPr lang="es-ES" altLang="es-AR" sz="2000" dirty="0" err="1"/>
              <a:t>cardial</a:t>
            </a:r>
            <a:r>
              <a:rPr lang="es-ES" altLang="es-AR" sz="2000" dirty="0"/>
              <a:t> , en cadáveres.</a:t>
            </a:r>
          </a:p>
          <a:p>
            <a:pPr eaLnBrk="1" hangingPunct="1"/>
            <a:endParaRPr lang="es-ES" altLang="es-AR" sz="2000" dirty="0"/>
          </a:p>
          <a:p>
            <a:pPr eaLnBrk="1" hangingPunct="1"/>
            <a:r>
              <a:rPr lang="es-ES" altLang="es-AR" sz="1400" dirty="0" err="1"/>
              <a:t>Bedini</a:t>
            </a:r>
            <a:r>
              <a:rPr lang="es-ES" altLang="es-AR" sz="1400" dirty="0"/>
              <a:t> Oscar A., Naves Ariel ., San Miguel Patricia., </a:t>
            </a:r>
            <a:r>
              <a:rPr lang="es-ES" altLang="es-AR" sz="1400" dirty="0" err="1"/>
              <a:t>Boglioli</a:t>
            </a:r>
            <a:r>
              <a:rPr lang="es-ES" altLang="es-AR" sz="1400" dirty="0"/>
              <a:t> </a:t>
            </a:r>
            <a:r>
              <a:rPr lang="es-ES" altLang="es-AR" sz="1400" dirty="0" err="1"/>
              <a:t>Analía</a:t>
            </a:r>
            <a:r>
              <a:rPr lang="es-ES" altLang="es-AR" sz="1400" dirty="0"/>
              <a:t>., </a:t>
            </a:r>
          </a:p>
          <a:p>
            <a:pPr eaLnBrk="1" hangingPunct="1"/>
            <a:r>
              <a:rPr lang="es-ES" altLang="es-AR" sz="1400" dirty="0" err="1"/>
              <a:t>Calgaro</a:t>
            </a:r>
            <a:r>
              <a:rPr lang="es-ES" altLang="es-AR" sz="1400" dirty="0"/>
              <a:t> Graciela .,Díaz </a:t>
            </a:r>
            <a:r>
              <a:rPr lang="es-ES" altLang="es-AR" sz="1400" dirty="0" err="1"/>
              <a:t>Gonzalez</a:t>
            </a:r>
            <a:r>
              <a:rPr lang="es-ES" altLang="es-AR" sz="1400" dirty="0"/>
              <a:t> </a:t>
            </a:r>
            <a:r>
              <a:rPr lang="es-ES" altLang="es-AR" sz="1400" dirty="0" err="1"/>
              <a:t>Danilo.,Valsecchi</a:t>
            </a:r>
            <a:r>
              <a:rPr lang="es-ES" altLang="es-AR" sz="1400" dirty="0"/>
              <a:t> Ezequiel y col. </a:t>
            </a:r>
          </a:p>
          <a:p>
            <a:pPr eaLnBrk="1" hangingPunct="1"/>
            <a:r>
              <a:rPr lang="es-ES" altLang="es-AR" sz="1400" dirty="0"/>
              <a:t>Dpto. Anatomía normal . FCM . UNR.</a:t>
            </a:r>
          </a:p>
        </p:txBody>
      </p:sp>
      <p:pic>
        <p:nvPicPr>
          <p:cNvPr id="8197" name="Picture 37" descr="escudo familia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86775" y="0"/>
            <a:ext cx="657225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Documents and Settings\Usuario\Mis documentos\Mis imágenes\erge tapa libr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75" y="1285875"/>
            <a:ext cx="2376488" cy="422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59" name="Picture 3" descr="C:\Documents and Settings\Usuario\Mis documentos\Mis imágenes\erge capitulo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86188" y="2214563"/>
            <a:ext cx="4570412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Picture 37" descr="escudo familia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02613" y="0"/>
            <a:ext cx="941387" cy="112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785786" y="928670"/>
            <a:ext cx="757242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 smtClean="0">
                <a:solidFill>
                  <a:srgbClr val="FFFF00"/>
                </a:solidFill>
              </a:rPr>
              <a:t>MEDICAMENTOS utilizados </a:t>
            </a:r>
          </a:p>
          <a:p>
            <a:r>
              <a:rPr lang="es-ES" sz="2000" b="1" dirty="0" smtClean="0">
                <a:solidFill>
                  <a:srgbClr val="FFFF00"/>
                </a:solidFill>
              </a:rPr>
              <a:t>para el RGE  </a:t>
            </a:r>
          </a:p>
          <a:p>
            <a:r>
              <a:rPr lang="es-ES" sz="2000" b="1" dirty="0" smtClean="0">
                <a:solidFill>
                  <a:srgbClr val="FFFF00"/>
                </a:solidFill>
              </a:rPr>
              <a:t>EN EL EMBARAZO.</a:t>
            </a:r>
          </a:p>
        </p:txBody>
      </p:sp>
      <p:pic>
        <p:nvPicPr>
          <p:cNvPr id="4" name="Picture 6" descr="C:\temas para el 19 de junio\medicamentos y embarazo 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56176" y="1018954"/>
            <a:ext cx="1728192" cy="2111289"/>
          </a:xfrm>
          <a:prstGeom prst="rect">
            <a:avLst/>
          </a:prstGeom>
          <a:noFill/>
        </p:spPr>
      </p:pic>
      <p:pic>
        <p:nvPicPr>
          <p:cNvPr id="5" name="Picture 5" descr="C:\temas para el 19 de junio\medicamentos y embarazo 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9592" y="1988840"/>
            <a:ext cx="2643206" cy="1485146"/>
          </a:xfrm>
          <a:prstGeom prst="rect">
            <a:avLst/>
          </a:prstGeom>
          <a:noFill/>
        </p:spPr>
      </p:pic>
      <p:pic>
        <p:nvPicPr>
          <p:cNvPr id="7" name="Picture 37" descr="escudo familia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86775" y="0"/>
            <a:ext cx="657225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uadroTexto 1"/>
          <p:cNvSpPr txBox="1"/>
          <p:nvPr/>
        </p:nvSpPr>
        <p:spPr>
          <a:xfrm>
            <a:off x="795928" y="3789040"/>
            <a:ext cx="7869655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s-ES" sz="2000" dirty="0" smtClean="0"/>
              <a:t>Antiácidos                   Gel de </a:t>
            </a:r>
            <a:r>
              <a:rPr lang="es-ES" sz="2000" dirty="0" err="1" smtClean="0"/>
              <a:t>Hidroxido</a:t>
            </a:r>
            <a:r>
              <a:rPr lang="es-ES" sz="2000" dirty="0" smtClean="0"/>
              <a:t> de aluminio y magnesio</a:t>
            </a:r>
          </a:p>
          <a:p>
            <a:r>
              <a:rPr lang="es-ES" sz="2000" dirty="0" smtClean="0"/>
              <a:t>                                         </a:t>
            </a:r>
            <a:r>
              <a:rPr lang="es-ES" sz="2000" dirty="0" err="1" smtClean="0"/>
              <a:t>Sucralfato</a:t>
            </a:r>
            <a:endParaRPr lang="es-ES" sz="2000" dirty="0" smtClean="0"/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s-ES" sz="20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s-ES" sz="2000" dirty="0" smtClean="0"/>
              <a:t>Bloqueadores H2         </a:t>
            </a:r>
            <a:r>
              <a:rPr lang="es-ES" sz="2000" dirty="0" smtClean="0">
                <a:solidFill>
                  <a:srgbClr val="FF0000"/>
                </a:solidFill>
              </a:rPr>
              <a:t>(</a:t>
            </a:r>
            <a:r>
              <a:rPr lang="es-ES" sz="2000" dirty="0" err="1" smtClean="0">
                <a:solidFill>
                  <a:srgbClr val="FF0000"/>
                </a:solidFill>
              </a:rPr>
              <a:t>Ranitidina</a:t>
            </a:r>
            <a:r>
              <a:rPr lang="es-ES" sz="2000" dirty="0" smtClean="0">
                <a:solidFill>
                  <a:srgbClr val="FF0000"/>
                </a:solidFill>
              </a:rPr>
              <a:t>)   </a:t>
            </a:r>
            <a:r>
              <a:rPr lang="es-ES" sz="2000" dirty="0" err="1" smtClean="0"/>
              <a:t>Famotidina</a:t>
            </a:r>
            <a:r>
              <a:rPr lang="es-ES" sz="2000" dirty="0" smtClean="0"/>
              <a:t> 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endParaRPr lang="es-ES" sz="20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s-ES" sz="2000" dirty="0" smtClean="0"/>
              <a:t>IBP                               </a:t>
            </a:r>
            <a:r>
              <a:rPr lang="es-ES" sz="2000" dirty="0" err="1" smtClean="0"/>
              <a:t>Omeprazole</a:t>
            </a:r>
            <a:r>
              <a:rPr lang="es-ES" sz="2000" dirty="0" smtClean="0"/>
              <a:t> – </a:t>
            </a:r>
            <a:r>
              <a:rPr lang="es-ES" sz="2000" dirty="0" err="1" smtClean="0"/>
              <a:t>Pantoprazol</a:t>
            </a:r>
            <a:r>
              <a:rPr lang="es-ES" sz="2000" dirty="0" smtClean="0"/>
              <a:t> - </a:t>
            </a:r>
            <a:r>
              <a:rPr lang="es-ES" sz="2000" dirty="0" err="1" smtClean="0"/>
              <a:t>esomeprazol</a:t>
            </a:r>
            <a:endParaRPr lang="es-ES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500034" y="500042"/>
            <a:ext cx="8429684" cy="26622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 smtClean="0">
                <a:solidFill>
                  <a:srgbClr val="FFFF00"/>
                </a:solidFill>
              </a:rPr>
              <a:t>La enfermedad por reflujo gastroesofágico</a:t>
            </a:r>
            <a:r>
              <a:rPr lang="es-ES" sz="2000" dirty="0" smtClean="0"/>
              <a:t> (ERGE) </a:t>
            </a:r>
          </a:p>
          <a:p>
            <a:r>
              <a:rPr lang="es-ES" sz="2000" dirty="0" smtClean="0"/>
              <a:t>en el embarazo tiene una </a:t>
            </a:r>
            <a:r>
              <a:rPr lang="es-ES" sz="2000" dirty="0" smtClean="0">
                <a:solidFill>
                  <a:srgbClr val="00FFFF"/>
                </a:solidFill>
              </a:rPr>
              <a:t>incidencia de </a:t>
            </a:r>
            <a:r>
              <a:rPr lang="es-ES" sz="2000" dirty="0" smtClean="0">
                <a:solidFill>
                  <a:srgbClr val="FF0000"/>
                </a:solidFill>
              </a:rPr>
              <a:t>30-80%.</a:t>
            </a:r>
          </a:p>
          <a:p>
            <a:endParaRPr lang="es-ES" sz="2000" dirty="0" smtClean="0">
              <a:solidFill>
                <a:srgbClr val="00FFFF"/>
              </a:solidFill>
            </a:endParaRPr>
          </a:p>
          <a:p>
            <a:r>
              <a:rPr lang="es-ES" sz="1400" dirty="0" err="1">
                <a:solidFill>
                  <a:schemeClr val="tx2">
                    <a:lumMod val="75000"/>
                  </a:schemeClr>
                </a:solidFill>
              </a:rPr>
              <a:t>Gastrointest</a:t>
            </a:r>
            <a:r>
              <a:rPr lang="es-ES" sz="14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s-ES" sz="1400" dirty="0" err="1">
                <a:solidFill>
                  <a:schemeClr val="tx2">
                    <a:lumMod val="75000"/>
                  </a:schemeClr>
                </a:solidFill>
              </a:rPr>
              <a:t>Endosc</a:t>
            </a:r>
            <a:r>
              <a:rPr lang="es-ES" sz="14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s-ES" sz="1400" dirty="0" err="1">
                <a:solidFill>
                  <a:schemeClr val="tx2">
                    <a:lumMod val="75000"/>
                  </a:schemeClr>
                </a:solidFill>
              </a:rPr>
              <a:t>Clin</a:t>
            </a:r>
            <a:r>
              <a:rPr lang="es-ES" sz="1400" dirty="0">
                <a:solidFill>
                  <a:schemeClr val="tx2">
                    <a:lumMod val="75000"/>
                  </a:schemeClr>
                </a:solidFill>
              </a:rPr>
              <a:t> N Am 1994; 4(4): 699-713.</a:t>
            </a:r>
          </a:p>
          <a:p>
            <a:r>
              <a:rPr lang="es-ES" sz="900" dirty="0" err="1" smtClean="0"/>
              <a:t>Olans</a:t>
            </a:r>
            <a:r>
              <a:rPr lang="es-ES" sz="900" dirty="0" smtClean="0"/>
              <a:t> </a:t>
            </a:r>
            <a:r>
              <a:rPr lang="es-ES" sz="900" dirty="0"/>
              <a:t>LB &amp; Wolf JL</a:t>
            </a:r>
            <a:r>
              <a:rPr lang="es-ES" sz="1400" dirty="0"/>
              <a:t>. </a:t>
            </a:r>
            <a:endParaRPr lang="es-ES" sz="1400" dirty="0" smtClean="0"/>
          </a:p>
          <a:p>
            <a:r>
              <a:rPr lang="es-ES" sz="1400" dirty="0" err="1" smtClean="0"/>
              <a:t>Gastroesophageal</a:t>
            </a:r>
            <a:r>
              <a:rPr lang="es-ES" sz="1400" dirty="0" smtClean="0"/>
              <a:t> </a:t>
            </a:r>
            <a:r>
              <a:rPr lang="es-ES" sz="1400" dirty="0" err="1"/>
              <a:t>reflux</a:t>
            </a:r>
            <a:r>
              <a:rPr lang="es-ES" sz="1400" dirty="0"/>
              <a:t> in </a:t>
            </a:r>
            <a:r>
              <a:rPr lang="es-ES" sz="1400" dirty="0" err="1"/>
              <a:t>pregnancy</a:t>
            </a:r>
            <a:r>
              <a:rPr lang="es-ES" sz="1400" dirty="0"/>
              <a:t>. </a:t>
            </a:r>
            <a:endParaRPr lang="es-ES" sz="1400" dirty="0" smtClean="0"/>
          </a:p>
          <a:p>
            <a:endParaRPr lang="es-ES" sz="1400" dirty="0" smtClean="0"/>
          </a:p>
          <a:p>
            <a:r>
              <a:rPr lang="en-US" sz="1400" dirty="0" err="1">
                <a:solidFill>
                  <a:schemeClr val="tx2">
                    <a:lumMod val="75000"/>
                  </a:schemeClr>
                </a:solidFill>
              </a:rPr>
              <a:t>Semin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tx2">
                    <a:lumMod val="75000"/>
                  </a:schemeClr>
                </a:solidFill>
              </a:rPr>
              <a:t>Gastrointest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 Dis 1995; 6(4): 201-216</a:t>
            </a: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  <a:p>
            <a:r>
              <a:rPr lang="en-US" sz="900" dirty="0" err="1"/>
              <a:t>Torbey</a:t>
            </a:r>
            <a:r>
              <a:rPr lang="en-US" sz="900" dirty="0"/>
              <a:t> CF &amp; Richter JE. </a:t>
            </a:r>
          </a:p>
          <a:p>
            <a:r>
              <a:rPr lang="en-US" sz="1400" dirty="0" smtClean="0"/>
              <a:t>Gastrointestinal </a:t>
            </a:r>
            <a:r>
              <a:rPr lang="en-US" sz="1400" dirty="0"/>
              <a:t>motility disorders </a:t>
            </a:r>
            <a:r>
              <a:rPr lang="en-US" sz="1400" dirty="0" smtClean="0"/>
              <a:t>in pregnancy.</a:t>
            </a:r>
          </a:p>
          <a:p>
            <a:endParaRPr lang="es-ES" sz="1400" dirty="0" smtClean="0"/>
          </a:p>
        </p:txBody>
      </p:sp>
      <p:sp>
        <p:nvSpPr>
          <p:cNvPr id="4" name="3 Rectángulo"/>
          <p:cNvSpPr/>
          <p:nvPr/>
        </p:nvSpPr>
        <p:spPr>
          <a:xfrm>
            <a:off x="625280" y="4170182"/>
            <a:ext cx="1782860" cy="400110"/>
          </a:xfrm>
          <a:prstGeom prst="rect">
            <a:avLst/>
          </a:prstGeom>
          <a:solidFill>
            <a:srgbClr val="92D050"/>
          </a:solidFill>
        </p:spPr>
        <p:txBody>
          <a:bodyPr wrap="none">
            <a:spAutoFit/>
          </a:bodyPr>
          <a:lstStyle/>
          <a:p>
            <a:r>
              <a:rPr lang="es-ES" sz="2000" b="1" dirty="0" smtClean="0">
                <a:solidFill>
                  <a:schemeClr val="bg1"/>
                </a:solidFill>
              </a:rPr>
              <a:t>ANTIÁCIDOS</a:t>
            </a:r>
            <a:endParaRPr lang="es-ES" sz="2000" b="1" dirty="0">
              <a:solidFill>
                <a:schemeClr val="bg1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2555776" y="3862405"/>
            <a:ext cx="5200745" cy="1015663"/>
          </a:xfrm>
          <a:prstGeom prst="rect">
            <a:avLst/>
          </a:prstGeom>
          <a:solidFill>
            <a:schemeClr val="accent1">
              <a:lumMod val="50000"/>
              <a:lumOff val="50000"/>
            </a:schemeClr>
          </a:solidFill>
        </p:spPr>
        <p:txBody>
          <a:bodyPr wrap="square">
            <a:spAutoFit/>
          </a:bodyPr>
          <a:lstStyle/>
          <a:p>
            <a:r>
              <a:rPr lang="es-ES" sz="2000" dirty="0" smtClean="0">
                <a:solidFill>
                  <a:schemeClr val="bg1"/>
                </a:solidFill>
              </a:rPr>
              <a:t>Gel de Hidróxido de aluminio y magnesio.</a:t>
            </a:r>
          </a:p>
          <a:p>
            <a:endParaRPr lang="es-ES" sz="2000" dirty="0" smtClean="0">
              <a:solidFill>
                <a:schemeClr val="bg1"/>
              </a:solidFill>
            </a:endParaRPr>
          </a:p>
          <a:p>
            <a:r>
              <a:rPr lang="es-ES" sz="2000" dirty="0" err="1" smtClean="0">
                <a:solidFill>
                  <a:schemeClr val="bg1"/>
                </a:solidFill>
              </a:rPr>
              <a:t>Sucralfato</a:t>
            </a:r>
            <a:r>
              <a:rPr lang="es-ES" sz="2000" dirty="0" smtClean="0">
                <a:solidFill>
                  <a:schemeClr val="bg1"/>
                </a:solidFill>
              </a:rPr>
              <a:t>.</a:t>
            </a:r>
            <a:endParaRPr lang="es-ES" sz="2000" dirty="0">
              <a:solidFill>
                <a:schemeClr val="bg1"/>
              </a:solidFill>
            </a:endParaRPr>
          </a:p>
        </p:txBody>
      </p:sp>
      <p:pic>
        <p:nvPicPr>
          <p:cNvPr id="9" name="Picture 37" descr="escudo familia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86775" y="0"/>
            <a:ext cx="657225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ángulo redondeado 1"/>
          <p:cNvSpPr/>
          <p:nvPr/>
        </p:nvSpPr>
        <p:spPr>
          <a:xfrm>
            <a:off x="323528" y="260648"/>
            <a:ext cx="6480720" cy="108012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95536" y="1305342"/>
            <a:ext cx="8208912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4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No presentan riesgo de malformaciones fetales.</a:t>
            </a:r>
          </a:p>
          <a:p>
            <a:endParaRPr lang="es-MX" dirty="0"/>
          </a:p>
          <a:p>
            <a:r>
              <a:rPr lang="es-MX" sz="2000" dirty="0">
                <a:solidFill>
                  <a:srgbClr val="FF0000"/>
                </a:solidFill>
              </a:rPr>
              <a:t>Pero . …hay que evitar su administración en altas dosis en forma crónica</a:t>
            </a:r>
            <a:r>
              <a:rPr lang="es-MX" sz="2000" dirty="0" smtClean="0">
                <a:solidFill>
                  <a:srgbClr val="FF0000"/>
                </a:solidFill>
              </a:rPr>
              <a:t>.</a:t>
            </a:r>
          </a:p>
          <a:p>
            <a:r>
              <a:rPr lang="es-MX" dirty="0" smtClean="0"/>
              <a:t> </a:t>
            </a:r>
            <a:endParaRPr lang="es-MX" dirty="0"/>
          </a:p>
          <a:p>
            <a:r>
              <a:rPr lang="es-MX" dirty="0"/>
              <a:t>Recientes publicaciones científicas demuestran que la administración conjunta de </a:t>
            </a:r>
            <a:r>
              <a:rPr lang="es-MX" dirty="0">
                <a:solidFill>
                  <a:srgbClr val="FFFF00"/>
                </a:solidFill>
              </a:rPr>
              <a:t>antiácidos con lácteos o citratos podría aumentar  la incidencia de bajo peso fetal </a:t>
            </a:r>
            <a:r>
              <a:rPr lang="es-MX" dirty="0" smtClean="0">
                <a:solidFill>
                  <a:srgbClr val="FFFF00"/>
                </a:solidFill>
              </a:rPr>
              <a:t>.</a:t>
            </a:r>
          </a:p>
          <a:p>
            <a:endParaRPr lang="es-MX" dirty="0"/>
          </a:p>
          <a:p>
            <a:r>
              <a:rPr lang="es-MX" dirty="0"/>
              <a:t>Otros efectos producto de la administración de antiácidos son : </a:t>
            </a:r>
            <a:endParaRPr lang="es-MX" dirty="0" smtClean="0"/>
          </a:p>
          <a:p>
            <a:endParaRPr lang="es-MX" dirty="0"/>
          </a:p>
          <a:p>
            <a:r>
              <a:rPr lang="es-MX" dirty="0" err="1" smtClean="0">
                <a:solidFill>
                  <a:srgbClr val="FFFF00"/>
                </a:solidFill>
              </a:rPr>
              <a:t>Hiper-magnesemia</a:t>
            </a:r>
            <a:r>
              <a:rPr lang="es-MX" dirty="0" smtClean="0">
                <a:solidFill>
                  <a:srgbClr val="FFFF00"/>
                </a:solidFill>
              </a:rPr>
              <a:t> </a:t>
            </a:r>
            <a:r>
              <a:rPr lang="es-MX" dirty="0">
                <a:solidFill>
                  <a:srgbClr val="FFFF00"/>
                </a:solidFill>
              </a:rPr>
              <a:t>, </a:t>
            </a:r>
            <a:r>
              <a:rPr lang="es-MX" dirty="0" smtClean="0">
                <a:solidFill>
                  <a:srgbClr val="FFFF00"/>
                </a:solidFill>
              </a:rPr>
              <a:t>somnolencia </a:t>
            </a:r>
            <a:r>
              <a:rPr lang="es-MX" dirty="0">
                <a:solidFill>
                  <a:srgbClr val="FFFF00"/>
                </a:solidFill>
              </a:rPr>
              <a:t>, </a:t>
            </a:r>
            <a:endParaRPr lang="es-MX" dirty="0" smtClean="0">
              <a:solidFill>
                <a:srgbClr val="FFFF00"/>
              </a:solidFill>
            </a:endParaRPr>
          </a:p>
          <a:p>
            <a:r>
              <a:rPr lang="es-MX" dirty="0" smtClean="0">
                <a:solidFill>
                  <a:srgbClr val="FFFF00"/>
                </a:solidFill>
              </a:rPr>
              <a:t>cefaleas</a:t>
            </a:r>
            <a:r>
              <a:rPr lang="es-MX" dirty="0">
                <a:solidFill>
                  <a:srgbClr val="FFFF00"/>
                </a:solidFill>
              </a:rPr>
              <a:t>,  hipercalcemia , insuficiencia renal , </a:t>
            </a:r>
            <a:endParaRPr lang="es-MX" dirty="0" smtClean="0">
              <a:solidFill>
                <a:srgbClr val="FFFF00"/>
              </a:solidFill>
            </a:endParaRPr>
          </a:p>
          <a:p>
            <a:r>
              <a:rPr lang="es-MX" dirty="0" smtClean="0">
                <a:solidFill>
                  <a:srgbClr val="FFFF00"/>
                </a:solidFill>
              </a:rPr>
              <a:t>alcalosis </a:t>
            </a:r>
            <a:r>
              <a:rPr lang="es-MX" dirty="0">
                <a:solidFill>
                  <a:srgbClr val="FFFF00"/>
                </a:solidFill>
              </a:rPr>
              <a:t>metabólica y sobrecarga hídrica. </a:t>
            </a:r>
          </a:p>
        </p:txBody>
      </p:sp>
      <p:sp>
        <p:nvSpPr>
          <p:cNvPr id="3" name="CuadroTexto 2"/>
          <p:cNvSpPr txBox="1"/>
          <p:nvPr/>
        </p:nvSpPr>
        <p:spPr>
          <a:xfrm>
            <a:off x="420241" y="620688"/>
            <a:ext cx="21419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dirty="0" smtClean="0">
                <a:solidFill>
                  <a:srgbClr val="FFFF00"/>
                </a:solidFill>
              </a:rPr>
              <a:t>Antiácidos : </a:t>
            </a:r>
            <a:endParaRPr lang="es-AR" sz="2800" dirty="0">
              <a:solidFill>
                <a:srgbClr val="FFFF00"/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323528" y="404664"/>
            <a:ext cx="2808312" cy="900678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5" name="Rectángulo redondeado 4"/>
          <p:cNvSpPr/>
          <p:nvPr/>
        </p:nvSpPr>
        <p:spPr>
          <a:xfrm>
            <a:off x="251520" y="1844824"/>
            <a:ext cx="8640960" cy="367240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53500032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/>
          <p:cNvSpPr/>
          <p:nvPr/>
        </p:nvSpPr>
        <p:spPr>
          <a:xfrm>
            <a:off x="179512" y="1340768"/>
            <a:ext cx="7992888" cy="1080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Rectángulo redondeado 2"/>
          <p:cNvSpPr/>
          <p:nvPr/>
        </p:nvSpPr>
        <p:spPr>
          <a:xfrm>
            <a:off x="179512" y="3356992"/>
            <a:ext cx="7992888" cy="9361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1 Rectángulo"/>
          <p:cNvSpPr/>
          <p:nvPr/>
        </p:nvSpPr>
        <p:spPr>
          <a:xfrm>
            <a:off x="785754" y="1700808"/>
            <a:ext cx="7170622" cy="33855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dirty="0" smtClean="0">
                <a:solidFill>
                  <a:srgbClr val="00FFFF"/>
                </a:solidFill>
              </a:rPr>
              <a:t>Antiácidos</a:t>
            </a:r>
            <a:r>
              <a:rPr lang="es-ES" sz="1600" dirty="0" smtClean="0"/>
              <a:t> con </a:t>
            </a:r>
            <a:r>
              <a:rPr lang="es-ES" sz="1600" dirty="0" smtClean="0">
                <a:solidFill>
                  <a:srgbClr val="00FFFF"/>
                </a:solidFill>
              </a:rPr>
              <a:t>bicarbonato de sodio o carbonato de calcio</a:t>
            </a:r>
          </a:p>
          <a:p>
            <a:r>
              <a:rPr lang="es-ES" sz="1600" dirty="0" smtClean="0">
                <a:solidFill>
                  <a:srgbClr val="FFFF00"/>
                </a:solidFill>
              </a:rPr>
              <a:t>pueden producir alcalosis metabólica y sobrecarga hídrica materna y fetal.</a:t>
            </a:r>
          </a:p>
          <a:p>
            <a:endParaRPr lang="es-ES" sz="1600" dirty="0" smtClean="0">
              <a:solidFill>
                <a:srgbClr val="FFFF00"/>
              </a:solidFill>
            </a:endParaRPr>
          </a:p>
          <a:p>
            <a:r>
              <a:rPr lang="es-ES" sz="1400" dirty="0" err="1" smtClean="0">
                <a:solidFill>
                  <a:schemeClr val="tx2">
                    <a:lumMod val="75000"/>
                  </a:schemeClr>
                </a:solidFill>
              </a:rPr>
              <a:t>Best</a:t>
            </a:r>
            <a:r>
              <a:rPr lang="es-ES" sz="14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s-ES" sz="1400" dirty="0" err="1" smtClean="0">
                <a:solidFill>
                  <a:schemeClr val="tx2">
                    <a:lumMod val="75000"/>
                  </a:schemeClr>
                </a:solidFill>
              </a:rPr>
              <a:t>Pract</a:t>
            </a:r>
            <a:r>
              <a:rPr lang="es-ES" sz="1400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s-ES" sz="1400" dirty="0">
                <a:solidFill>
                  <a:schemeClr val="tx2">
                    <a:lumMod val="75000"/>
                  </a:schemeClr>
                </a:solidFill>
              </a:rPr>
              <a:t>Res </a:t>
            </a:r>
            <a:r>
              <a:rPr lang="es-ES" sz="1400" dirty="0" err="1">
                <a:solidFill>
                  <a:schemeClr val="tx2">
                    <a:lumMod val="75000"/>
                  </a:schemeClr>
                </a:solidFill>
              </a:rPr>
              <a:t>Clin</a:t>
            </a:r>
            <a:r>
              <a:rPr lang="es-ES" sz="14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s-ES" sz="1400" dirty="0" err="1">
                <a:solidFill>
                  <a:schemeClr val="tx2">
                    <a:lumMod val="75000"/>
                  </a:schemeClr>
                </a:solidFill>
              </a:rPr>
              <a:t>Gastroenterol</a:t>
            </a:r>
            <a:r>
              <a:rPr lang="es-ES" sz="1400" dirty="0">
                <a:solidFill>
                  <a:schemeClr val="tx2">
                    <a:lumMod val="75000"/>
                  </a:schemeClr>
                </a:solidFill>
              </a:rPr>
              <a:t> 2007;21(5):849-77</a:t>
            </a:r>
          </a:p>
          <a:p>
            <a:r>
              <a:rPr lang="es-ES" sz="900" dirty="0" err="1" smtClean="0"/>
              <a:t>Mahadevan</a:t>
            </a:r>
            <a:r>
              <a:rPr lang="es-ES" sz="900" dirty="0" smtClean="0"/>
              <a:t> </a:t>
            </a:r>
            <a:r>
              <a:rPr lang="es-ES" sz="900" dirty="0"/>
              <a:t>U</a:t>
            </a:r>
            <a:r>
              <a:rPr lang="es-ES" sz="900" dirty="0" smtClean="0"/>
              <a:t>.</a:t>
            </a:r>
            <a:r>
              <a:rPr lang="es-ES" sz="900" dirty="0">
                <a:solidFill>
                  <a:schemeClr val="tx2">
                    <a:lumMod val="75000"/>
                  </a:schemeClr>
                </a:solidFill>
              </a:rPr>
              <a:t> </a:t>
            </a:r>
            <a:endParaRPr lang="es-ES" sz="900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s-ES" sz="1400" dirty="0" smtClean="0"/>
              <a:t>Gastrointestinal </a:t>
            </a:r>
            <a:r>
              <a:rPr lang="es-ES" sz="1400" dirty="0" err="1"/>
              <a:t>medications</a:t>
            </a:r>
            <a:r>
              <a:rPr lang="es-ES" sz="1400" dirty="0"/>
              <a:t> in </a:t>
            </a:r>
            <a:r>
              <a:rPr lang="es-ES" sz="1400" dirty="0" err="1"/>
              <a:t>pregnancy</a:t>
            </a:r>
            <a:r>
              <a:rPr lang="es-ES" sz="1400" dirty="0"/>
              <a:t>. </a:t>
            </a:r>
            <a:endParaRPr lang="es-ES" sz="1400" dirty="0" smtClean="0"/>
          </a:p>
          <a:p>
            <a:endParaRPr lang="es-ES" sz="1400" dirty="0"/>
          </a:p>
          <a:p>
            <a:endParaRPr lang="es-ES" sz="1400" dirty="0" smtClean="0"/>
          </a:p>
          <a:p>
            <a:endParaRPr lang="es-ES" sz="1400" dirty="0"/>
          </a:p>
          <a:p>
            <a:r>
              <a:rPr lang="es-ES" sz="1600" dirty="0" smtClean="0"/>
              <a:t>También,  los antiácidos pueden </a:t>
            </a:r>
            <a:r>
              <a:rPr lang="es-ES" sz="1600" dirty="0" smtClean="0">
                <a:solidFill>
                  <a:srgbClr val="FFFF00"/>
                </a:solidFill>
              </a:rPr>
              <a:t>disminuir la absorción de suplementos</a:t>
            </a:r>
          </a:p>
          <a:p>
            <a:r>
              <a:rPr lang="es-ES" sz="1600" dirty="0" smtClean="0">
                <a:solidFill>
                  <a:srgbClr val="FFFF00"/>
                </a:solidFill>
              </a:rPr>
              <a:t>de hierro</a:t>
            </a:r>
            <a:r>
              <a:rPr lang="es-ES" sz="1600" dirty="0" smtClean="0"/>
              <a:t>, por lo que deben administrarse separadamente.</a:t>
            </a:r>
          </a:p>
          <a:p>
            <a:endParaRPr lang="es-ES" sz="1600" dirty="0"/>
          </a:p>
          <a:p>
            <a:r>
              <a:rPr lang="es-ES" sz="1400" dirty="0" err="1">
                <a:solidFill>
                  <a:schemeClr val="tx2">
                    <a:lumMod val="75000"/>
                  </a:schemeClr>
                </a:solidFill>
              </a:rPr>
              <a:t>Best</a:t>
            </a:r>
            <a:r>
              <a:rPr lang="es-ES" sz="14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s-ES" sz="1400" dirty="0" err="1">
                <a:solidFill>
                  <a:schemeClr val="tx2">
                    <a:lumMod val="75000"/>
                  </a:schemeClr>
                </a:solidFill>
              </a:rPr>
              <a:t>Pract</a:t>
            </a:r>
            <a:r>
              <a:rPr lang="es-ES" sz="1400" dirty="0">
                <a:solidFill>
                  <a:schemeClr val="tx2">
                    <a:lumMod val="75000"/>
                  </a:schemeClr>
                </a:solidFill>
              </a:rPr>
              <a:t> Res </a:t>
            </a:r>
            <a:r>
              <a:rPr lang="es-ES" sz="1400" dirty="0" err="1">
                <a:solidFill>
                  <a:schemeClr val="tx2">
                    <a:lumMod val="75000"/>
                  </a:schemeClr>
                </a:solidFill>
              </a:rPr>
              <a:t>Clin</a:t>
            </a:r>
            <a:r>
              <a:rPr lang="es-ES" sz="14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s-ES" sz="1400" dirty="0" err="1">
                <a:solidFill>
                  <a:schemeClr val="tx2">
                    <a:lumMod val="75000"/>
                  </a:schemeClr>
                </a:solidFill>
              </a:rPr>
              <a:t>Gastroenterol</a:t>
            </a:r>
            <a:r>
              <a:rPr lang="es-ES" sz="1400" dirty="0">
                <a:solidFill>
                  <a:schemeClr val="tx2">
                    <a:lumMod val="75000"/>
                  </a:schemeClr>
                </a:solidFill>
              </a:rPr>
              <a:t>. 2007;21(5):</a:t>
            </a:r>
            <a:r>
              <a:rPr lang="es-ES" sz="1400" dirty="0" smtClean="0">
                <a:solidFill>
                  <a:schemeClr val="tx2">
                    <a:lumMod val="75000"/>
                  </a:schemeClr>
                </a:solidFill>
              </a:rPr>
              <a:t>793-806</a:t>
            </a:r>
            <a:r>
              <a:rPr lang="es-ES" sz="1400" dirty="0">
                <a:solidFill>
                  <a:schemeClr val="tx2">
                    <a:lumMod val="75000"/>
                  </a:schemeClr>
                </a:solidFill>
              </a:rPr>
              <a:t>.</a:t>
            </a:r>
          </a:p>
          <a:p>
            <a:r>
              <a:rPr lang="es-ES" sz="900" dirty="0" smtClean="0"/>
              <a:t>Ali </a:t>
            </a:r>
            <a:r>
              <a:rPr lang="es-ES" sz="900" dirty="0"/>
              <a:t>RA, </a:t>
            </a:r>
            <a:r>
              <a:rPr lang="es-ES" sz="900" dirty="0" err="1"/>
              <a:t>Egan</a:t>
            </a:r>
            <a:r>
              <a:rPr lang="es-ES" sz="900" dirty="0"/>
              <a:t> L J. </a:t>
            </a:r>
            <a:r>
              <a:rPr lang="es-ES" sz="900" dirty="0" err="1" smtClean="0"/>
              <a:t>Egan</a:t>
            </a:r>
            <a:r>
              <a:rPr lang="es-ES" sz="900" dirty="0" smtClean="0"/>
              <a:t>.</a:t>
            </a:r>
          </a:p>
          <a:p>
            <a:r>
              <a:rPr lang="es-ES" sz="1600" dirty="0" err="1" smtClean="0"/>
              <a:t>Gastroesophageal</a:t>
            </a:r>
            <a:r>
              <a:rPr lang="es-ES" sz="1600" dirty="0" smtClean="0"/>
              <a:t> </a:t>
            </a:r>
            <a:r>
              <a:rPr lang="es-ES" sz="1600" dirty="0" err="1"/>
              <a:t>reflux</a:t>
            </a:r>
            <a:r>
              <a:rPr lang="es-ES" sz="1600" dirty="0"/>
              <a:t> </a:t>
            </a:r>
            <a:r>
              <a:rPr lang="es-ES" sz="1600" dirty="0" err="1"/>
              <a:t>disease</a:t>
            </a:r>
            <a:r>
              <a:rPr lang="es-ES" sz="1600" dirty="0"/>
              <a:t> </a:t>
            </a:r>
            <a:r>
              <a:rPr lang="es-ES" sz="1600" dirty="0" smtClean="0"/>
              <a:t>in </a:t>
            </a:r>
            <a:r>
              <a:rPr lang="es-ES" sz="1600" dirty="0" err="1" smtClean="0"/>
              <a:t>pregnancy</a:t>
            </a:r>
            <a:r>
              <a:rPr lang="es-ES" sz="1600" dirty="0"/>
              <a:t>. </a:t>
            </a:r>
          </a:p>
        </p:txBody>
      </p:sp>
      <p:sp>
        <p:nvSpPr>
          <p:cNvPr id="7" name="6 Elipse"/>
          <p:cNvSpPr/>
          <p:nvPr/>
        </p:nvSpPr>
        <p:spPr>
          <a:xfrm>
            <a:off x="410123" y="3717032"/>
            <a:ext cx="252122" cy="21431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7 Elipse"/>
          <p:cNvSpPr/>
          <p:nvPr/>
        </p:nvSpPr>
        <p:spPr>
          <a:xfrm>
            <a:off x="395536" y="1709814"/>
            <a:ext cx="252122" cy="23084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Picture 37" descr="escudo familia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86775" y="0"/>
            <a:ext cx="657225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899592" y="332656"/>
            <a:ext cx="8280920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err="1" smtClean="0">
                <a:solidFill>
                  <a:srgbClr val="FFFF00"/>
                </a:solidFill>
              </a:rPr>
              <a:t>Emesis</a:t>
            </a:r>
            <a:r>
              <a:rPr lang="es-ES" dirty="0" smtClean="0">
                <a:solidFill>
                  <a:srgbClr val="FFFF00"/>
                </a:solidFill>
              </a:rPr>
              <a:t> :               Antieméticos : </a:t>
            </a:r>
            <a:r>
              <a:rPr lang="es-ES" dirty="0" smtClean="0"/>
              <a:t> </a:t>
            </a:r>
            <a:r>
              <a:rPr lang="es-E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Antagonistas  </a:t>
            </a:r>
            <a:r>
              <a:rPr lang="es-ES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Dopaminérgicos</a:t>
            </a:r>
            <a:endParaRPr lang="es-ES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r>
              <a:rPr lang="es-ES" dirty="0"/>
              <a:t> </a:t>
            </a:r>
            <a:r>
              <a:rPr lang="es-ES" dirty="0" smtClean="0"/>
              <a:t>                                                    </a:t>
            </a:r>
            <a:r>
              <a:rPr lang="es-ES" dirty="0" err="1" smtClean="0"/>
              <a:t>Metoclopramida</a:t>
            </a:r>
            <a:endParaRPr lang="es-ES" dirty="0" smtClean="0"/>
          </a:p>
          <a:p>
            <a:r>
              <a:rPr lang="es-ES" dirty="0"/>
              <a:t> </a:t>
            </a:r>
            <a:r>
              <a:rPr lang="es-ES" dirty="0" smtClean="0"/>
              <a:t>                                                    </a:t>
            </a:r>
            <a:r>
              <a:rPr lang="es-ES" dirty="0" err="1" smtClean="0"/>
              <a:t>Domperidona</a:t>
            </a:r>
            <a:endParaRPr lang="es-ES" dirty="0" smtClean="0"/>
          </a:p>
          <a:p>
            <a:r>
              <a:rPr lang="es-ES" dirty="0"/>
              <a:t> </a:t>
            </a:r>
            <a:r>
              <a:rPr lang="es-ES" dirty="0" smtClean="0"/>
              <a:t>       </a:t>
            </a:r>
          </a:p>
          <a:p>
            <a:r>
              <a:rPr lang="es-ES" dirty="0"/>
              <a:t> </a:t>
            </a:r>
            <a:r>
              <a:rPr lang="es-ES" dirty="0" smtClean="0"/>
              <a:t>                            </a:t>
            </a:r>
            <a:r>
              <a:rPr lang="es-ES" dirty="0" smtClean="0">
                <a:solidFill>
                  <a:srgbClr val="FFC000"/>
                </a:solidFill>
              </a:rPr>
              <a:t>Antagonistas </a:t>
            </a:r>
            <a:r>
              <a:rPr lang="es-ES" dirty="0" err="1" smtClean="0">
                <a:solidFill>
                  <a:srgbClr val="FFC000"/>
                </a:solidFill>
              </a:rPr>
              <a:t>Serotoninérgicos</a:t>
            </a:r>
            <a:endParaRPr lang="es-ES" dirty="0" smtClean="0">
              <a:solidFill>
                <a:srgbClr val="FFC000"/>
              </a:solidFill>
            </a:endParaRPr>
          </a:p>
          <a:p>
            <a:r>
              <a:rPr lang="es-ES" dirty="0"/>
              <a:t> </a:t>
            </a:r>
            <a:r>
              <a:rPr lang="es-ES" dirty="0" smtClean="0"/>
              <a:t>                                                  </a:t>
            </a:r>
            <a:r>
              <a:rPr lang="es-ES" dirty="0" err="1" smtClean="0"/>
              <a:t>Ondansetrón</a:t>
            </a:r>
            <a:r>
              <a:rPr lang="es-ES" dirty="0" smtClean="0"/>
              <a:t>.  </a:t>
            </a:r>
          </a:p>
          <a:p>
            <a:endParaRPr lang="es-ES" dirty="0"/>
          </a:p>
          <a:p>
            <a:r>
              <a:rPr lang="es-ES" dirty="0" smtClean="0">
                <a:solidFill>
                  <a:srgbClr val="FFFF00"/>
                </a:solidFill>
              </a:rPr>
              <a:t>ERGE   </a:t>
            </a:r>
            <a:r>
              <a:rPr lang="es-ES" dirty="0" smtClean="0"/>
              <a:t>                Antiácidos </a:t>
            </a:r>
          </a:p>
          <a:p>
            <a:r>
              <a:rPr lang="es-ES" dirty="0"/>
              <a:t> </a:t>
            </a:r>
            <a:r>
              <a:rPr lang="es-ES" dirty="0" smtClean="0"/>
              <a:t>                                                      </a:t>
            </a:r>
            <a:r>
              <a:rPr lang="es-ES" dirty="0" err="1" smtClean="0"/>
              <a:t>Hidroxido</a:t>
            </a:r>
            <a:r>
              <a:rPr lang="es-ES" dirty="0" smtClean="0"/>
              <a:t> de Aluminio y magnesio</a:t>
            </a:r>
          </a:p>
          <a:p>
            <a:r>
              <a:rPr lang="es-ES" dirty="0"/>
              <a:t> </a:t>
            </a:r>
            <a:r>
              <a:rPr lang="es-ES" dirty="0" smtClean="0"/>
              <a:t>                                                      </a:t>
            </a:r>
            <a:r>
              <a:rPr lang="es-ES" dirty="0" err="1" smtClean="0"/>
              <a:t>Sucralfato</a:t>
            </a:r>
            <a:r>
              <a:rPr lang="es-ES" dirty="0" smtClean="0"/>
              <a:t>.  </a:t>
            </a:r>
          </a:p>
          <a:p>
            <a:endParaRPr lang="es-ES" dirty="0" smtClean="0"/>
          </a:p>
          <a:p>
            <a:r>
              <a:rPr lang="es-ES" dirty="0" smtClean="0">
                <a:solidFill>
                  <a:srgbClr val="FFFF00"/>
                </a:solidFill>
              </a:rPr>
              <a:t>Gastritis </a:t>
            </a:r>
            <a:r>
              <a:rPr lang="es-ES" dirty="0" smtClean="0"/>
              <a:t>              </a:t>
            </a:r>
            <a:r>
              <a:rPr lang="es-ES" dirty="0" smtClean="0">
                <a:solidFill>
                  <a:schemeClr val="tx2">
                    <a:lumMod val="75000"/>
                  </a:schemeClr>
                </a:solidFill>
              </a:rPr>
              <a:t>IBP        </a:t>
            </a:r>
            <a:r>
              <a:rPr lang="es-ES" dirty="0" smtClean="0"/>
              <a:t>             Omeprazol</a:t>
            </a:r>
            <a:r>
              <a:rPr lang="es-ES" dirty="0"/>
              <a:t> </a:t>
            </a:r>
            <a:r>
              <a:rPr lang="es-ES" dirty="0" smtClean="0"/>
              <a:t>– </a:t>
            </a:r>
            <a:r>
              <a:rPr lang="es-ES" dirty="0" err="1" smtClean="0"/>
              <a:t>Pantoprazol</a:t>
            </a:r>
            <a:r>
              <a:rPr lang="es-ES" dirty="0" smtClean="0"/>
              <a:t> – </a:t>
            </a:r>
            <a:r>
              <a:rPr lang="es-ES" dirty="0" err="1" smtClean="0"/>
              <a:t>Esomeprazol</a:t>
            </a:r>
            <a:endParaRPr lang="es-ES" dirty="0" smtClean="0"/>
          </a:p>
          <a:p>
            <a:endParaRPr lang="es-ES" dirty="0" smtClean="0"/>
          </a:p>
          <a:p>
            <a:r>
              <a:rPr lang="es-ES" dirty="0" smtClean="0"/>
              <a:t>                             </a:t>
            </a:r>
            <a:r>
              <a:rPr lang="es-ES" dirty="0" smtClean="0">
                <a:solidFill>
                  <a:schemeClr val="accent4">
                    <a:lumMod val="20000"/>
                    <a:lumOff val="80000"/>
                  </a:schemeClr>
                </a:solidFill>
              </a:rPr>
              <a:t>Antagonistas H2 </a:t>
            </a:r>
            <a:r>
              <a:rPr lang="es-ES" dirty="0" smtClean="0"/>
              <a:t>    </a:t>
            </a:r>
            <a:r>
              <a:rPr lang="es-ES" dirty="0" smtClean="0">
                <a:solidFill>
                  <a:srgbClr val="FF0000"/>
                </a:solidFill>
              </a:rPr>
              <a:t>Cimetidina  -  </a:t>
            </a:r>
            <a:r>
              <a:rPr lang="es-ES" dirty="0" err="1" smtClean="0">
                <a:solidFill>
                  <a:srgbClr val="FF0000"/>
                </a:solidFill>
              </a:rPr>
              <a:t>Ranitidina</a:t>
            </a:r>
            <a:r>
              <a:rPr lang="es-ES" dirty="0" smtClean="0">
                <a:solidFill>
                  <a:srgbClr val="FF0000"/>
                </a:solidFill>
              </a:rPr>
              <a:t> </a:t>
            </a:r>
          </a:p>
          <a:p>
            <a:r>
              <a:rPr lang="es-ES" dirty="0"/>
              <a:t> </a:t>
            </a:r>
            <a:r>
              <a:rPr lang="es-ES" dirty="0" smtClean="0"/>
              <a:t>                                                            </a:t>
            </a:r>
            <a:r>
              <a:rPr lang="es-ES" dirty="0" err="1" smtClean="0"/>
              <a:t>Famotidina</a:t>
            </a:r>
            <a:endParaRPr lang="es-ES" dirty="0" smtClean="0"/>
          </a:p>
          <a:p>
            <a:r>
              <a:rPr lang="es-ES" dirty="0"/>
              <a:t> </a:t>
            </a:r>
            <a:r>
              <a:rPr lang="es-ES" dirty="0" smtClean="0"/>
              <a:t>                                                            </a:t>
            </a:r>
          </a:p>
          <a:p>
            <a:endParaRPr lang="es-ES" dirty="0"/>
          </a:p>
          <a:p>
            <a:r>
              <a:rPr lang="es-ES" dirty="0" smtClean="0">
                <a:solidFill>
                  <a:srgbClr val="FFFF00"/>
                </a:solidFill>
              </a:rPr>
              <a:t>EII    </a:t>
            </a:r>
            <a:r>
              <a:rPr lang="es-ES" dirty="0" smtClean="0"/>
              <a:t>                                          </a:t>
            </a:r>
            <a:r>
              <a:rPr lang="es-ES" dirty="0" err="1" smtClean="0"/>
              <a:t>Sulfasalazina</a:t>
            </a:r>
            <a:r>
              <a:rPr lang="es-ES" dirty="0" smtClean="0"/>
              <a:t> y </a:t>
            </a:r>
            <a:r>
              <a:rPr lang="es-ES" dirty="0" err="1" smtClean="0"/>
              <a:t>Mesalazina</a:t>
            </a:r>
            <a:r>
              <a:rPr lang="es-ES" dirty="0" smtClean="0"/>
              <a:t>.</a:t>
            </a:r>
          </a:p>
          <a:p>
            <a:r>
              <a:rPr lang="es-ES" dirty="0"/>
              <a:t> </a:t>
            </a:r>
            <a:r>
              <a:rPr lang="es-ES" dirty="0" smtClean="0"/>
              <a:t>                                                  Corticoides</a:t>
            </a:r>
          </a:p>
          <a:p>
            <a:r>
              <a:rPr lang="es-ES" dirty="0"/>
              <a:t> </a:t>
            </a:r>
            <a:r>
              <a:rPr lang="es-ES" dirty="0" smtClean="0"/>
              <a:t>                                                  </a:t>
            </a:r>
            <a:r>
              <a:rPr lang="es-ES" dirty="0" err="1" smtClean="0"/>
              <a:t>Azatioprina</a:t>
            </a:r>
            <a:r>
              <a:rPr lang="es-ES" dirty="0" smtClean="0"/>
              <a:t>.</a:t>
            </a:r>
          </a:p>
          <a:p>
            <a:r>
              <a:rPr lang="es-ES" dirty="0" smtClean="0"/>
              <a:t>                                                  </a:t>
            </a:r>
            <a:endParaRPr lang="es-ES" dirty="0"/>
          </a:p>
          <a:p>
            <a:r>
              <a:rPr lang="es-ES" dirty="0" smtClean="0"/>
              <a:t>                                                   Anticuerpos Monoclonales   </a:t>
            </a:r>
            <a:r>
              <a:rPr lang="es-ES" dirty="0" err="1" smtClean="0"/>
              <a:t>Infliximab</a:t>
            </a:r>
            <a:endParaRPr lang="es-ES" dirty="0" smtClean="0"/>
          </a:p>
          <a:p>
            <a:r>
              <a:rPr lang="es-ES" dirty="0"/>
              <a:t> </a:t>
            </a:r>
            <a:r>
              <a:rPr lang="es-ES" dirty="0" smtClean="0"/>
              <a:t>                                                                                               </a:t>
            </a:r>
            <a:r>
              <a:rPr lang="es-ES" dirty="0" err="1" smtClean="0"/>
              <a:t>Adalimumab</a:t>
            </a:r>
            <a:r>
              <a:rPr lang="es-ES" dirty="0" smtClean="0"/>
              <a:t>   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67886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redondeado 1"/>
          <p:cNvSpPr/>
          <p:nvPr/>
        </p:nvSpPr>
        <p:spPr>
          <a:xfrm>
            <a:off x="512263" y="4451440"/>
            <a:ext cx="8465403" cy="207390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2 Rectángulo"/>
          <p:cNvSpPr/>
          <p:nvPr/>
        </p:nvSpPr>
        <p:spPr>
          <a:xfrm>
            <a:off x="642878" y="928670"/>
            <a:ext cx="85011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dirty="0" smtClean="0"/>
          </a:p>
          <a:p>
            <a:r>
              <a:rPr lang="es-ES" dirty="0" smtClean="0"/>
              <a:t> </a:t>
            </a:r>
            <a:endParaRPr lang="es-ES" dirty="0"/>
          </a:p>
        </p:txBody>
      </p:sp>
      <p:sp>
        <p:nvSpPr>
          <p:cNvPr id="4" name="3 Rectángulo"/>
          <p:cNvSpPr/>
          <p:nvPr/>
        </p:nvSpPr>
        <p:spPr>
          <a:xfrm>
            <a:off x="785786" y="564514"/>
            <a:ext cx="515936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dirty="0" smtClean="0">
                <a:solidFill>
                  <a:srgbClr val="FFFF00"/>
                </a:solidFill>
              </a:rPr>
              <a:t>ANTAGONISTAS  HISTAMINÉRGICOS  H2</a:t>
            </a:r>
            <a:endParaRPr lang="es-ES" sz="2000" dirty="0">
              <a:solidFill>
                <a:srgbClr val="FFFF00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678597" y="1496785"/>
            <a:ext cx="8429684" cy="29546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Ranitidina</a:t>
            </a:r>
            <a:r>
              <a:rPr lang="es-E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, </a:t>
            </a:r>
            <a:r>
              <a:rPr lang="es-ES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famotidina</a:t>
            </a:r>
            <a:r>
              <a:rPr lang="es-E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y cimetidina son </a:t>
            </a:r>
            <a:r>
              <a:rPr lang="es-ES" dirty="0" smtClean="0"/>
              <a:t>considerados </a:t>
            </a:r>
            <a:r>
              <a:rPr lang="es-ES" sz="2000" dirty="0" smtClean="0">
                <a:solidFill>
                  <a:srgbClr val="FFFF00"/>
                </a:solidFill>
              </a:rPr>
              <a:t>categoría B</a:t>
            </a:r>
            <a:r>
              <a:rPr lang="es-ES" dirty="0" smtClean="0"/>
              <a:t> de la</a:t>
            </a:r>
          </a:p>
          <a:p>
            <a:r>
              <a:rPr lang="es-ES" dirty="0" smtClean="0"/>
              <a:t>clasificación de riesgo de la </a:t>
            </a:r>
            <a:r>
              <a:rPr lang="es-ES" dirty="0" smtClean="0">
                <a:solidFill>
                  <a:srgbClr val="FFFF00"/>
                </a:solidFill>
              </a:rPr>
              <a:t>FDA.</a:t>
            </a:r>
          </a:p>
          <a:p>
            <a:endParaRPr lang="es-E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endParaRPr lang="es-ES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r>
              <a:rPr lang="es-MX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En general, el tratamiento con </a:t>
            </a:r>
            <a:r>
              <a:rPr lang="es-MX" dirty="0" err="1">
                <a:solidFill>
                  <a:srgbClr val="FFFF00"/>
                </a:solidFill>
              </a:rPr>
              <a:t>ranitidina</a:t>
            </a:r>
            <a:r>
              <a:rPr lang="es-MX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debe </a:t>
            </a:r>
            <a:r>
              <a:rPr lang="es-MX" sz="2000" dirty="0">
                <a:solidFill>
                  <a:srgbClr val="FFFF00"/>
                </a:solidFill>
              </a:rPr>
              <a:t>evitarse en los tres primeros meses de embarazo. </a:t>
            </a:r>
            <a:endParaRPr lang="es-MX" sz="2000" dirty="0" smtClean="0">
              <a:solidFill>
                <a:srgbClr val="FFFF00"/>
              </a:solidFill>
            </a:endParaRPr>
          </a:p>
          <a:p>
            <a:r>
              <a:rPr lang="es-MX" dirty="0" smtClean="0"/>
              <a:t>Se </a:t>
            </a:r>
            <a:r>
              <a:rPr lang="es-MX" dirty="0"/>
              <a:t>ha comprobado que la </a:t>
            </a:r>
            <a:r>
              <a:rPr lang="es-MX" dirty="0" err="1"/>
              <a:t>ranitidina</a:t>
            </a:r>
            <a:r>
              <a:rPr lang="es-MX" dirty="0"/>
              <a:t> pasa a la leche materna</a:t>
            </a:r>
            <a:r>
              <a:rPr lang="es-MX" dirty="0" smtClean="0"/>
              <a:t>.</a:t>
            </a:r>
          </a:p>
          <a:p>
            <a:endParaRPr lang="es-MX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r>
              <a:rPr lang="es-MX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Se </a:t>
            </a:r>
            <a:r>
              <a:rPr lang="es-MX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recomienda interrumpir la lactancia o evitar el uso de </a:t>
            </a:r>
            <a:r>
              <a:rPr lang="es-MX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ranitidina</a:t>
            </a:r>
            <a:r>
              <a:rPr lang="es-MX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a no ser que el médico lo estime imprescindible.</a:t>
            </a:r>
            <a:endParaRPr lang="es-E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545015" y="4398825"/>
            <a:ext cx="878684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/>
              <a:t>Los antagonistas H2 son fármacos </a:t>
            </a:r>
            <a:r>
              <a:rPr lang="es-ES" dirty="0" smtClean="0">
                <a:solidFill>
                  <a:srgbClr val="00FFFF"/>
                </a:solidFill>
              </a:rPr>
              <a:t>compatibles con la </a:t>
            </a:r>
            <a:r>
              <a:rPr lang="es-ES" sz="2400" dirty="0" smtClean="0">
                <a:solidFill>
                  <a:srgbClr val="00FFFF"/>
                </a:solidFill>
              </a:rPr>
              <a:t>lactancia</a:t>
            </a:r>
            <a:r>
              <a:rPr lang="es-ES" dirty="0" smtClean="0"/>
              <a:t>, </a:t>
            </a:r>
          </a:p>
          <a:p>
            <a:r>
              <a:rPr lang="es-ES" dirty="0" smtClean="0"/>
              <a:t>siendo el de menor concentración en la leche materna </a:t>
            </a:r>
            <a:r>
              <a:rPr lang="es-ES" sz="2000" dirty="0" smtClean="0"/>
              <a:t>la </a:t>
            </a:r>
            <a:r>
              <a:rPr lang="es-ES" sz="2000" dirty="0" err="1" smtClean="0">
                <a:solidFill>
                  <a:srgbClr val="FFFF00"/>
                </a:solidFill>
              </a:rPr>
              <a:t>famotidina</a:t>
            </a:r>
            <a:r>
              <a:rPr lang="es-ES" sz="2000" dirty="0" smtClean="0">
                <a:solidFill>
                  <a:srgbClr val="FFFF00"/>
                </a:solidFill>
              </a:rPr>
              <a:t> ( </a:t>
            </a:r>
            <a:r>
              <a:rPr lang="es-ES" sz="2000" dirty="0" err="1" smtClean="0">
                <a:solidFill>
                  <a:srgbClr val="FFFF00"/>
                </a:solidFill>
              </a:rPr>
              <a:t>Pepcid</a:t>
            </a:r>
            <a:r>
              <a:rPr lang="es-ES" sz="2000" dirty="0" smtClean="0">
                <a:solidFill>
                  <a:srgbClr val="FFFF00"/>
                </a:solidFill>
              </a:rPr>
              <a:t> ,  </a:t>
            </a:r>
          </a:p>
          <a:p>
            <a:r>
              <a:rPr lang="es-ES" sz="2000" dirty="0" err="1" smtClean="0">
                <a:solidFill>
                  <a:srgbClr val="FFFF00"/>
                </a:solidFill>
              </a:rPr>
              <a:t>Taural</a:t>
            </a:r>
            <a:r>
              <a:rPr lang="es-ES" sz="2000" dirty="0" smtClean="0">
                <a:solidFill>
                  <a:srgbClr val="FFFF00"/>
                </a:solidFill>
              </a:rPr>
              <a:t> F ) .</a:t>
            </a:r>
            <a:endParaRPr lang="es-ES" sz="2000" dirty="0">
              <a:solidFill>
                <a:srgbClr val="FFFF00"/>
              </a:solidFill>
            </a:endParaRPr>
          </a:p>
        </p:txBody>
      </p:sp>
      <p:sp>
        <p:nvSpPr>
          <p:cNvPr id="11" name="10 Estrella de 5 puntas"/>
          <p:cNvSpPr/>
          <p:nvPr/>
        </p:nvSpPr>
        <p:spPr>
          <a:xfrm>
            <a:off x="142844" y="1556792"/>
            <a:ext cx="500034" cy="428628"/>
          </a:xfrm>
          <a:prstGeom prst="star5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11 Rectángulo"/>
          <p:cNvSpPr/>
          <p:nvPr/>
        </p:nvSpPr>
        <p:spPr>
          <a:xfrm>
            <a:off x="785786" y="509052"/>
            <a:ext cx="5500726" cy="500066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13 Estrella de 5 puntas"/>
          <p:cNvSpPr/>
          <p:nvPr/>
        </p:nvSpPr>
        <p:spPr>
          <a:xfrm>
            <a:off x="52661" y="4337311"/>
            <a:ext cx="500034" cy="428628"/>
          </a:xfrm>
          <a:prstGeom prst="star5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" name="Picture 37" descr="escudo familia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86775" y="0"/>
            <a:ext cx="657225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ángulo 5"/>
          <p:cNvSpPr/>
          <p:nvPr/>
        </p:nvSpPr>
        <p:spPr>
          <a:xfrm>
            <a:off x="1324584" y="5435340"/>
            <a:ext cx="68407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 err="1" smtClean="0"/>
              <a:t>Famotidina</a:t>
            </a:r>
            <a:r>
              <a:rPr lang="es-MX" dirty="0" smtClean="0"/>
              <a:t> </a:t>
            </a:r>
            <a:r>
              <a:rPr lang="es-MX" dirty="0"/>
              <a:t>es clasificado como categoría </a:t>
            </a:r>
            <a:r>
              <a:rPr lang="es-MX" dirty="0" smtClean="0"/>
              <a:t>B. En el </a:t>
            </a:r>
            <a:r>
              <a:rPr lang="es-MX" dirty="0"/>
              <a:t>embarazo </a:t>
            </a:r>
            <a:r>
              <a:rPr lang="es-MX" dirty="0" smtClean="0"/>
              <a:t> </a:t>
            </a:r>
            <a:r>
              <a:rPr lang="es-MX" dirty="0"/>
              <a:t>debe ser usado </a:t>
            </a:r>
            <a:r>
              <a:rPr lang="es-MX" dirty="0" smtClean="0"/>
              <a:t>sólo </a:t>
            </a:r>
            <a:r>
              <a:rPr lang="es-MX" dirty="0"/>
              <a:t>si es necesario. (</a:t>
            </a:r>
            <a:r>
              <a:rPr lang="es-MX" dirty="0" err="1"/>
              <a:t>Nguyen</a:t>
            </a:r>
            <a:r>
              <a:rPr lang="es-MX" dirty="0"/>
              <a:t>, 2019)</a:t>
            </a:r>
            <a:endParaRPr lang="es-AR" dirty="0"/>
          </a:p>
        </p:txBody>
      </p:sp>
      <p:sp>
        <p:nvSpPr>
          <p:cNvPr id="7" name="Rectángulo redondeado 6"/>
          <p:cNvSpPr/>
          <p:nvPr/>
        </p:nvSpPr>
        <p:spPr>
          <a:xfrm>
            <a:off x="552695" y="2420887"/>
            <a:ext cx="8195769" cy="131079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9" name="Rectángulo redondeado 8"/>
          <p:cNvSpPr/>
          <p:nvPr/>
        </p:nvSpPr>
        <p:spPr>
          <a:xfrm>
            <a:off x="678597" y="1340768"/>
            <a:ext cx="7421795" cy="936104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42582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417" y="773751"/>
            <a:ext cx="8280920" cy="847254"/>
          </a:xfrm>
          <a:prstGeom prst="rect">
            <a:avLst/>
          </a:prstGeom>
          <a:noFill/>
        </p:spPr>
      </p:pic>
      <p:sp>
        <p:nvSpPr>
          <p:cNvPr id="4" name="Rectángulo 3"/>
          <p:cNvSpPr/>
          <p:nvPr/>
        </p:nvSpPr>
        <p:spPr>
          <a:xfrm>
            <a:off x="824164" y="2204864"/>
            <a:ext cx="76328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Es bien conocida la eficacia de los inhibidores de la bomba</a:t>
            </a:r>
          </a:p>
          <a:p>
            <a:r>
              <a:rPr lang="es-ES" dirty="0"/>
              <a:t>de protones (IBP) en el tratamiento de la </a:t>
            </a:r>
            <a:r>
              <a:rPr lang="es-ES" dirty="0" smtClean="0"/>
              <a:t>ERGE.</a:t>
            </a:r>
            <a:endParaRPr lang="es-ES" dirty="0"/>
          </a:p>
        </p:txBody>
      </p:sp>
      <p:sp>
        <p:nvSpPr>
          <p:cNvPr id="5" name="Rectángulo 4"/>
          <p:cNvSpPr/>
          <p:nvPr/>
        </p:nvSpPr>
        <p:spPr>
          <a:xfrm>
            <a:off x="1907704" y="87421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>
                <a:solidFill>
                  <a:schemeClr val="bg2"/>
                </a:solidFill>
              </a:rPr>
              <a:t>INHIBIDORES DE LA BOMBA DE PROTONES</a:t>
            </a:r>
          </a:p>
        </p:txBody>
      </p:sp>
      <p:sp>
        <p:nvSpPr>
          <p:cNvPr id="7" name="8 Estrella de 5 puntas"/>
          <p:cNvSpPr/>
          <p:nvPr/>
        </p:nvSpPr>
        <p:spPr>
          <a:xfrm>
            <a:off x="395536" y="2207144"/>
            <a:ext cx="428628" cy="285752"/>
          </a:xfrm>
          <a:prstGeom prst="star5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rgbClr val="00FFFF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824164" y="3356992"/>
            <a:ext cx="73933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 smtClean="0"/>
              <a:t>Cual es el mecanismo de acción de los IBP ?</a:t>
            </a:r>
            <a:endParaRPr lang="es-ES" sz="2800" dirty="0"/>
          </a:p>
        </p:txBody>
      </p:sp>
    </p:spTree>
    <p:extLst>
      <p:ext uri="{BB962C8B-B14F-4D97-AF65-F5344CB8AC3E}">
        <p14:creationId xmlns:p14="http://schemas.microsoft.com/office/powerpoint/2010/main" val="17942467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s-ES_tradnl" smtClean="0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s-ES_tradnl" smtClean="0"/>
          </a:p>
        </p:txBody>
      </p:sp>
      <p:pic>
        <p:nvPicPr>
          <p:cNvPr id="26628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1916113"/>
            <a:ext cx="6480175" cy="374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Rectangle 5"/>
          <p:cNvSpPr>
            <a:spLocks noChangeArrowheads="1"/>
          </p:cNvSpPr>
          <p:nvPr/>
        </p:nvSpPr>
        <p:spPr bwMode="auto">
          <a:xfrm>
            <a:off x="1071538" y="785794"/>
            <a:ext cx="8001024" cy="936625"/>
          </a:xfrm>
          <a:prstGeom prst="rect">
            <a:avLst/>
          </a:prstGeom>
          <a:solidFill>
            <a:srgbClr val="33CC33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s-ES_tradnl" sz="2000" b="1" dirty="0">
                <a:solidFill>
                  <a:schemeClr val="bg1"/>
                </a:solidFill>
                <a:latin typeface="Arial" pitchFamily="34" charset="0"/>
              </a:rPr>
              <a:t>CELULA PARIETAL</a:t>
            </a:r>
          </a:p>
          <a:p>
            <a:r>
              <a:rPr lang="es-ES_tradnl" sz="2000" b="1" dirty="0">
                <a:solidFill>
                  <a:schemeClr val="bg1"/>
                </a:solidFill>
                <a:latin typeface="Arial" pitchFamily="34" charset="0"/>
              </a:rPr>
              <a:t>INACTIVA                                         </a:t>
            </a:r>
            <a:r>
              <a:rPr lang="es-ES_tradnl" sz="2000" b="1" dirty="0" smtClean="0">
                <a:solidFill>
                  <a:schemeClr val="bg1"/>
                </a:solidFill>
                <a:latin typeface="Arial" pitchFamily="34" charset="0"/>
              </a:rPr>
              <a:t>            </a:t>
            </a:r>
            <a:r>
              <a:rPr lang="es-ES_tradnl" sz="2000" b="1" dirty="0">
                <a:solidFill>
                  <a:schemeClr val="bg1"/>
                </a:solidFill>
                <a:latin typeface="Arial" pitchFamily="34" charset="0"/>
              </a:rPr>
              <a:t>ACTIVA</a:t>
            </a:r>
          </a:p>
        </p:txBody>
      </p:sp>
      <p:pic>
        <p:nvPicPr>
          <p:cNvPr id="26630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67575" y="1700213"/>
            <a:ext cx="1876425" cy="420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1" name="AutoShape 7"/>
          <p:cNvSpPr>
            <a:spLocks noChangeArrowheads="1"/>
          </p:cNvSpPr>
          <p:nvPr/>
        </p:nvSpPr>
        <p:spPr bwMode="auto">
          <a:xfrm>
            <a:off x="5651500" y="5373688"/>
            <a:ext cx="2952750" cy="1295400"/>
          </a:xfrm>
          <a:prstGeom prst="curvedUpArrow">
            <a:avLst>
              <a:gd name="adj1" fmla="val 45588"/>
              <a:gd name="adj2" fmla="val 91176"/>
              <a:gd name="adj3" fmla="val 34370"/>
            </a:avLst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sz="1600" b="1" i="1">
              <a:solidFill>
                <a:srgbClr val="FF3300"/>
              </a:solidFill>
            </a:endParaRPr>
          </a:p>
        </p:txBody>
      </p:sp>
      <p:pic>
        <p:nvPicPr>
          <p:cNvPr id="26632" name="Picture 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700213"/>
            <a:ext cx="1147763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3" name="AutoShape 12"/>
          <p:cNvSpPr>
            <a:spLocks noChangeArrowheads="1"/>
          </p:cNvSpPr>
          <p:nvPr/>
        </p:nvSpPr>
        <p:spPr bwMode="auto">
          <a:xfrm flipH="1">
            <a:off x="0" y="5516563"/>
            <a:ext cx="2916238" cy="1341437"/>
          </a:xfrm>
          <a:prstGeom prst="curvedUpArrow">
            <a:avLst>
              <a:gd name="adj1" fmla="val 43479"/>
              <a:gd name="adj2" fmla="val 86959"/>
              <a:gd name="adj3" fmla="val 33333"/>
            </a:avLst>
          </a:prstGeom>
          <a:solidFill>
            <a:srgbClr val="99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26634" name="AutoShape 13"/>
          <p:cNvSpPr>
            <a:spLocks noChangeArrowheads="1"/>
          </p:cNvSpPr>
          <p:nvPr/>
        </p:nvSpPr>
        <p:spPr bwMode="auto">
          <a:xfrm>
            <a:off x="2195513" y="1711318"/>
            <a:ext cx="503237" cy="646112"/>
          </a:xfrm>
          <a:prstGeom prst="downArrow">
            <a:avLst>
              <a:gd name="adj1" fmla="val 50000"/>
              <a:gd name="adj2" fmla="val 32098"/>
            </a:avLst>
          </a:prstGeom>
          <a:solidFill>
            <a:srgbClr val="99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26635" name="AutoShape 14"/>
          <p:cNvSpPr>
            <a:spLocks noChangeArrowheads="1"/>
          </p:cNvSpPr>
          <p:nvPr/>
        </p:nvSpPr>
        <p:spPr bwMode="auto">
          <a:xfrm>
            <a:off x="5640399" y="1709730"/>
            <a:ext cx="503237" cy="647700"/>
          </a:xfrm>
          <a:prstGeom prst="downArrow">
            <a:avLst>
              <a:gd name="adj1" fmla="val 50000"/>
              <a:gd name="adj2" fmla="val 32177"/>
            </a:avLst>
          </a:prstGeom>
          <a:solidFill>
            <a:srgbClr val="FF3300"/>
          </a:solidFill>
          <a:ln w="9525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sz="1600" b="1" i="1">
              <a:solidFill>
                <a:srgbClr val="FF3300"/>
              </a:solidFill>
            </a:endParaRPr>
          </a:p>
        </p:txBody>
      </p:sp>
      <p:sp>
        <p:nvSpPr>
          <p:cNvPr id="26636" name="Oval 15"/>
          <p:cNvSpPr>
            <a:spLocks noChangeArrowheads="1"/>
          </p:cNvSpPr>
          <p:nvPr/>
        </p:nvSpPr>
        <p:spPr bwMode="auto">
          <a:xfrm>
            <a:off x="106363" y="5157788"/>
            <a:ext cx="649287" cy="576262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26637" name="Oval 17"/>
          <p:cNvSpPr>
            <a:spLocks noChangeArrowheads="1"/>
          </p:cNvSpPr>
          <p:nvPr/>
        </p:nvSpPr>
        <p:spPr bwMode="auto">
          <a:xfrm>
            <a:off x="7812088" y="4797425"/>
            <a:ext cx="576262" cy="719138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_tradnl"/>
          </a:p>
        </p:txBody>
      </p:sp>
      <p:pic>
        <p:nvPicPr>
          <p:cNvPr id="26638" name="Picture 1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056563" y="765175"/>
            <a:ext cx="1052512" cy="919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9" name="Picture 1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-32" y="765175"/>
            <a:ext cx="1058863" cy="917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40" name="AutoShape 21"/>
          <p:cNvSpPr>
            <a:spLocks noChangeArrowheads="1"/>
          </p:cNvSpPr>
          <p:nvPr/>
        </p:nvSpPr>
        <p:spPr bwMode="auto">
          <a:xfrm>
            <a:off x="285720" y="1284274"/>
            <a:ext cx="720725" cy="215900"/>
          </a:xfrm>
          <a:prstGeom prst="leftArrow">
            <a:avLst>
              <a:gd name="adj1" fmla="val 50000"/>
              <a:gd name="adj2" fmla="val 83456"/>
            </a:avLst>
          </a:prstGeom>
          <a:solidFill>
            <a:srgbClr val="9933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26641" name="AutoShape 22"/>
          <p:cNvSpPr>
            <a:spLocks noChangeArrowheads="1"/>
          </p:cNvSpPr>
          <p:nvPr/>
        </p:nvSpPr>
        <p:spPr bwMode="auto">
          <a:xfrm>
            <a:off x="7164388" y="1196975"/>
            <a:ext cx="863600" cy="360363"/>
          </a:xfrm>
          <a:prstGeom prst="rightArrow">
            <a:avLst>
              <a:gd name="adj1" fmla="val 50000"/>
              <a:gd name="adj2" fmla="val 59912"/>
            </a:avLst>
          </a:prstGeom>
          <a:solidFill>
            <a:srgbClr val="FF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/>
          </a:p>
        </p:txBody>
      </p:sp>
      <p:pic>
        <p:nvPicPr>
          <p:cNvPr id="26642" name="Picture 23" descr="escudo familiar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579438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43" name="Freeform 24"/>
          <p:cNvSpPr>
            <a:spLocks/>
          </p:cNvSpPr>
          <p:nvPr/>
        </p:nvSpPr>
        <p:spPr bwMode="auto">
          <a:xfrm>
            <a:off x="6054725" y="4479925"/>
            <a:ext cx="563563" cy="158750"/>
          </a:xfrm>
          <a:custGeom>
            <a:avLst/>
            <a:gdLst>
              <a:gd name="T0" fmla="*/ 2147483647 w 355"/>
              <a:gd name="T1" fmla="*/ 2147483647 h 100"/>
              <a:gd name="T2" fmla="*/ 2147483647 w 355"/>
              <a:gd name="T3" fmla="*/ 2147483647 h 100"/>
              <a:gd name="T4" fmla="*/ 2147483647 w 355"/>
              <a:gd name="T5" fmla="*/ 2147483647 h 100"/>
              <a:gd name="T6" fmla="*/ 2147483647 w 355"/>
              <a:gd name="T7" fmla="*/ 2147483647 h 100"/>
              <a:gd name="T8" fmla="*/ 2147483647 w 355"/>
              <a:gd name="T9" fmla="*/ 2147483647 h 100"/>
              <a:gd name="T10" fmla="*/ 2147483647 w 355"/>
              <a:gd name="T11" fmla="*/ 2147483647 h 100"/>
              <a:gd name="T12" fmla="*/ 2147483647 w 355"/>
              <a:gd name="T13" fmla="*/ 2147483647 h 100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55"/>
              <a:gd name="T22" fmla="*/ 0 h 100"/>
              <a:gd name="T23" fmla="*/ 355 w 355"/>
              <a:gd name="T24" fmla="*/ 100 h 100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55" h="100">
                <a:moveTo>
                  <a:pt x="1" y="8"/>
                </a:moveTo>
                <a:cubicBezTo>
                  <a:pt x="74" y="26"/>
                  <a:pt x="0" y="0"/>
                  <a:pt x="51" y="41"/>
                </a:cubicBezTo>
                <a:cubicBezTo>
                  <a:pt x="54" y="43"/>
                  <a:pt x="98" y="57"/>
                  <a:pt x="101" y="58"/>
                </a:cubicBezTo>
                <a:cubicBezTo>
                  <a:pt x="143" y="86"/>
                  <a:pt x="195" y="83"/>
                  <a:pt x="243" y="100"/>
                </a:cubicBezTo>
                <a:cubicBezTo>
                  <a:pt x="265" y="97"/>
                  <a:pt x="289" y="100"/>
                  <a:pt x="310" y="91"/>
                </a:cubicBezTo>
                <a:cubicBezTo>
                  <a:pt x="318" y="87"/>
                  <a:pt x="311" y="71"/>
                  <a:pt x="318" y="66"/>
                </a:cubicBezTo>
                <a:cubicBezTo>
                  <a:pt x="355" y="37"/>
                  <a:pt x="352" y="74"/>
                  <a:pt x="352" y="50"/>
                </a:cubicBezTo>
              </a:path>
            </a:pathLst>
          </a:custGeom>
          <a:noFill/>
          <a:ln w="38100">
            <a:solidFill>
              <a:srgbClr val="9933FF"/>
            </a:solidFill>
            <a:round/>
            <a:headEnd/>
            <a:tailEnd/>
          </a:ln>
        </p:spPr>
        <p:txBody>
          <a:bodyPr anchor="ctr"/>
          <a:lstStyle/>
          <a:p>
            <a:endParaRPr lang="es-ES_tradnl"/>
          </a:p>
        </p:txBody>
      </p:sp>
      <p:sp>
        <p:nvSpPr>
          <p:cNvPr id="26644" name="Freeform 25"/>
          <p:cNvSpPr>
            <a:spLocks/>
          </p:cNvSpPr>
          <p:nvPr/>
        </p:nvSpPr>
        <p:spPr bwMode="auto">
          <a:xfrm>
            <a:off x="6122988" y="4090988"/>
            <a:ext cx="595312" cy="176212"/>
          </a:xfrm>
          <a:custGeom>
            <a:avLst/>
            <a:gdLst>
              <a:gd name="T0" fmla="*/ 0 w 375"/>
              <a:gd name="T1" fmla="*/ 2147483647 h 111"/>
              <a:gd name="T2" fmla="*/ 2147483647 w 375"/>
              <a:gd name="T3" fmla="*/ 2147483647 h 111"/>
              <a:gd name="T4" fmla="*/ 2147483647 w 375"/>
              <a:gd name="T5" fmla="*/ 2147483647 h 111"/>
              <a:gd name="T6" fmla="*/ 2147483647 w 375"/>
              <a:gd name="T7" fmla="*/ 2147483647 h 111"/>
              <a:gd name="T8" fmla="*/ 2147483647 w 375"/>
              <a:gd name="T9" fmla="*/ 2147483647 h 111"/>
              <a:gd name="T10" fmla="*/ 2147483647 w 375"/>
              <a:gd name="T11" fmla="*/ 2147483647 h 111"/>
              <a:gd name="T12" fmla="*/ 2147483647 w 375"/>
              <a:gd name="T13" fmla="*/ 2147483647 h 111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75"/>
              <a:gd name="T22" fmla="*/ 0 h 111"/>
              <a:gd name="T23" fmla="*/ 375 w 375"/>
              <a:gd name="T24" fmla="*/ 111 h 111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75" h="111">
                <a:moveTo>
                  <a:pt x="0" y="2"/>
                </a:moveTo>
                <a:cubicBezTo>
                  <a:pt x="65" y="12"/>
                  <a:pt x="74" y="23"/>
                  <a:pt x="133" y="2"/>
                </a:cubicBezTo>
                <a:cubicBezTo>
                  <a:pt x="155" y="5"/>
                  <a:pt x="180" y="0"/>
                  <a:pt x="200" y="11"/>
                </a:cubicBezTo>
                <a:cubicBezTo>
                  <a:pt x="251" y="39"/>
                  <a:pt x="166" y="58"/>
                  <a:pt x="233" y="36"/>
                </a:cubicBezTo>
                <a:cubicBezTo>
                  <a:pt x="261" y="39"/>
                  <a:pt x="291" y="35"/>
                  <a:pt x="317" y="44"/>
                </a:cubicBezTo>
                <a:cubicBezTo>
                  <a:pt x="325" y="47"/>
                  <a:pt x="322" y="61"/>
                  <a:pt x="325" y="69"/>
                </a:cubicBezTo>
                <a:cubicBezTo>
                  <a:pt x="334" y="97"/>
                  <a:pt x="344" y="111"/>
                  <a:pt x="375" y="111"/>
                </a:cubicBezTo>
              </a:path>
            </a:pathLst>
          </a:custGeom>
          <a:noFill/>
          <a:ln w="38100">
            <a:solidFill>
              <a:srgbClr val="9933FF"/>
            </a:solidFill>
            <a:round/>
            <a:headEnd/>
            <a:tailEnd/>
          </a:ln>
        </p:spPr>
        <p:txBody>
          <a:bodyPr anchor="ctr"/>
          <a:lstStyle/>
          <a:p>
            <a:endParaRPr lang="es-ES_tradnl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s-ES_tradnl" smtClean="0"/>
          </a:p>
        </p:txBody>
      </p:sp>
      <p:pic>
        <p:nvPicPr>
          <p:cNvPr id="27651" name="Picture 3"/>
          <p:cNvPicPr>
            <a:picLocks noGrp="1" noChangeAspect="1" noChangeArrowheads="1"/>
          </p:cNvPicPr>
          <p:nvPr>
            <p:ph type="ctrTitle"/>
          </p:nvPr>
        </p:nvPicPr>
        <p:blipFill>
          <a:blip r:embed="rId2"/>
          <a:srcRect/>
          <a:stretch>
            <a:fillRect/>
          </a:stretch>
        </p:blipFill>
        <p:spPr>
          <a:xfrm>
            <a:off x="142875" y="765175"/>
            <a:ext cx="9001125" cy="5240338"/>
          </a:xfrm>
          <a:noFill/>
        </p:spPr>
      </p:pic>
      <p:sp>
        <p:nvSpPr>
          <p:cNvPr id="27652" name="Oval 4"/>
          <p:cNvSpPr>
            <a:spLocks noChangeArrowheads="1"/>
          </p:cNvSpPr>
          <p:nvPr/>
        </p:nvSpPr>
        <p:spPr bwMode="auto">
          <a:xfrm>
            <a:off x="3276600" y="4076700"/>
            <a:ext cx="1873250" cy="1873250"/>
          </a:xfrm>
          <a:prstGeom prst="ellips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_tradnl" sz="1800">
              <a:solidFill>
                <a:srgbClr val="FF3300"/>
              </a:solidFill>
              <a:latin typeface="Arial" pitchFamily="34" charset="0"/>
            </a:endParaRPr>
          </a:p>
        </p:txBody>
      </p:sp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519113" y="1576388"/>
            <a:ext cx="2025650" cy="366712"/>
          </a:xfrm>
          <a:prstGeom prst="rect">
            <a:avLst/>
          </a:prstGeom>
          <a:solidFill>
            <a:srgbClr val="33CC33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_tradnl" sz="1800">
                <a:solidFill>
                  <a:schemeClr val="bg1"/>
                </a:solidFill>
                <a:latin typeface="Arial" pitchFamily="34" charset="0"/>
              </a:rPr>
              <a:t>BENZIMIDAZOLE</a:t>
            </a:r>
          </a:p>
        </p:txBody>
      </p:sp>
      <p:sp>
        <p:nvSpPr>
          <p:cNvPr id="27654" name="Rectangle 6"/>
          <p:cNvSpPr>
            <a:spLocks noChangeArrowheads="1"/>
          </p:cNvSpPr>
          <p:nvPr/>
        </p:nvSpPr>
        <p:spPr bwMode="auto">
          <a:xfrm>
            <a:off x="107950" y="2133600"/>
            <a:ext cx="3168650" cy="4608513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/>
            <a:r>
              <a:rPr lang="es-ES_tradnl" sz="1400" dirty="0">
                <a:solidFill>
                  <a:schemeClr val="tx1"/>
                </a:solidFill>
                <a:latin typeface="Arial" pitchFamily="34" charset="0"/>
              </a:rPr>
              <a:t>EL IBP, es </a:t>
            </a:r>
            <a:r>
              <a:rPr lang="es-ES_tradnl" sz="1400" u="sng" dirty="0">
                <a:solidFill>
                  <a:srgbClr val="FFFF00"/>
                </a:solidFill>
                <a:latin typeface="Arial" pitchFamily="34" charset="0"/>
              </a:rPr>
              <a:t>ABSORBIDO</a:t>
            </a:r>
          </a:p>
          <a:p>
            <a:pPr algn="l"/>
            <a:r>
              <a:rPr lang="es-ES_tradnl" sz="1400" dirty="0">
                <a:solidFill>
                  <a:schemeClr val="tx1"/>
                </a:solidFill>
                <a:latin typeface="Arial" pitchFamily="34" charset="0"/>
              </a:rPr>
              <a:t>en el duodeno, pasa a la sangre ,</a:t>
            </a:r>
          </a:p>
          <a:p>
            <a:pPr algn="l"/>
            <a:r>
              <a:rPr lang="es-ES_tradnl" sz="1400" dirty="0">
                <a:solidFill>
                  <a:schemeClr val="tx1"/>
                </a:solidFill>
                <a:latin typeface="Arial" pitchFamily="34" charset="0"/>
              </a:rPr>
              <a:t>y llega al citoplasma de la cel. Parietal.</a:t>
            </a:r>
          </a:p>
          <a:p>
            <a:pPr algn="l"/>
            <a:r>
              <a:rPr lang="es-ES_tradnl" sz="1400" dirty="0">
                <a:solidFill>
                  <a:schemeClr val="tx1"/>
                </a:solidFill>
                <a:latin typeface="Arial" pitchFamily="34" charset="0"/>
              </a:rPr>
              <a:t>Si la cel. parietal esta activa </a:t>
            </a:r>
          </a:p>
          <a:p>
            <a:r>
              <a:rPr lang="es-ES_tradnl" sz="1400" dirty="0">
                <a:solidFill>
                  <a:schemeClr val="tx1"/>
                </a:solidFill>
                <a:latin typeface="Arial" pitchFamily="34" charset="0"/>
              </a:rPr>
              <a:t>( </a:t>
            </a:r>
            <a:r>
              <a:rPr lang="es-ES_tradnl" sz="1400" dirty="0" smtClean="0">
                <a:solidFill>
                  <a:schemeClr val="tx1"/>
                </a:solidFill>
                <a:latin typeface="Arial" pitchFamily="34" charset="0"/>
              </a:rPr>
              <a:t>SECRETAND</a:t>
            </a:r>
            <a:r>
              <a:rPr lang="es-ES_tradnl" sz="1400" dirty="0" smtClean="0">
                <a:latin typeface="Arial" pitchFamily="34" charset="0"/>
              </a:rPr>
              <a:t>O ACIDO ) , la </a:t>
            </a:r>
            <a:endParaRPr lang="es-ES_tradnl" sz="1400" dirty="0" smtClean="0">
              <a:solidFill>
                <a:schemeClr val="tx1"/>
              </a:solidFill>
              <a:latin typeface="Arial" pitchFamily="34" charset="0"/>
            </a:endParaRPr>
          </a:p>
          <a:p>
            <a:r>
              <a:rPr lang="es-ES_tradnl" sz="1400" u="sng" dirty="0" smtClean="0">
                <a:solidFill>
                  <a:srgbClr val="FFFF00"/>
                </a:solidFill>
                <a:latin typeface="Arial" pitchFamily="34" charset="0"/>
              </a:rPr>
              <a:t>PRODROGA </a:t>
            </a:r>
            <a:r>
              <a:rPr lang="es-ES_tradnl" sz="1400" dirty="0" smtClean="0">
                <a:solidFill>
                  <a:srgbClr val="FFFF00"/>
                </a:solidFill>
                <a:latin typeface="Arial" pitchFamily="34" charset="0"/>
              </a:rPr>
              <a:t>BENZIMIDAZOLE</a:t>
            </a:r>
          </a:p>
          <a:p>
            <a:pPr algn="l"/>
            <a:r>
              <a:rPr lang="es-ES_tradnl" sz="1400" dirty="0" smtClean="0">
                <a:solidFill>
                  <a:schemeClr val="tx1"/>
                </a:solidFill>
                <a:latin typeface="Arial" pitchFamily="34" charset="0"/>
              </a:rPr>
              <a:t>atraviesa </a:t>
            </a:r>
            <a:r>
              <a:rPr lang="es-ES_tradnl" sz="1400" dirty="0">
                <a:solidFill>
                  <a:schemeClr val="tx1"/>
                </a:solidFill>
                <a:latin typeface="Arial" pitchFamily="34" charset="0"/>
              </a:rPr>
              <a:t>la membrana </a:t>
            </a:r>
            <a:r>
              <a:rPr lang="es-ES_tradnl" sz="1400" dirty="0" err="1">
                <a:solidFill>
                  <a:schemeClr val="tx1"/>
                </a:solidFill>
                <a:latin typeface="Arial" pitchFamily="34" charset="0"/>
              </a:rPr>
              <a:t>canalicular</a:t>
            </a:r>
            <a:r>
              <a:rPr lang="es-ES_tradnl" sz="1400" dirty="0">
                <a:solidFill>
                  <a:schemeClr val="tx1"/>
                </a:solidFill>
                <a:latin typeface="Arial" pitchFamily="34" charset="0"/>
              </a:rPr>
              <a:t> ,</a:t>
            </a:r>
          </a:p>
          <a:p>
            <a:pPr algn="l"/>
            <a:r>
              <a:rPr lang="es-ES_tradnl" sz="1400" dirty="0">
                <a:solidFill>
                  <a:schemeClr val="tx1"/>
                </a:solidFill>
                <a:latin typeface="Arial" pitchFamily="34" charset="0"/>
              </a:rPr>
              <a:t>y se PROTONIZA con los  H+.</a:t>
            </a:r>
          </a:p>
          <a:p>
            <a:pPr algn="l"/>
            <a:r>
              <a:rPr lang="es-ES_tradnl" sz="1400" dirty="0">
                <a:solidFill>
                  <a:schemeClr val="tx1"/>
                </a:solidFill>
                <a:latin typeface="Arial" pitchFamily="34" charset="0"/>
              </a:rPr>
              <a:t>que se encuentran en la luz del</a:t>
            </a:r>
          </a:p>
          <a:p>
            <a:pPr algn="l"/>
            <a:r>
              <a:rPr lang="es-ES_tradnl" sz="1400" dirty="0" err="1">
                <a:solidFill>
                  <a:schemeClr val="tx1"/>
                </a:solidFill>
                <a:latin typeface="Arial" pitchFamily="34" charset="0"/>
              </a:rPr>
              <a:t>canalículo.La</a:t>
            </a:r>
            <a:r>
              <a:rPr lang="es-ES_tradnl" sz="1400" dirty="0">
                <a:solidFill>
                  <a:schemeClr val="tx1"/>
                </a:solidFill>
                <a:latin typeface="Arial" pitchFamily="34" charset="0"/>
              </a:rPr>
              <a:t> molécula queda entonces</a:t>
            </a:r>
          </a:p>
          <a:p>
            <a:pPr algn="l"/>
            <a:r>
              <a:rPr lang="es-ES_tradnl" sz="1400" dirty="0">
                <a:solidFill>
                  <a:schemeClr val="tx1"/>
                </a:solidFill>
                <a:latin typeface="Arial" pitchFamily="34" charset="0"/>
              </a:rPr>
              <a:t>ACTIVA, CONVIRTIENDOSE</a:t>
            </a:r>
          </a:p>
          <a:p>
            <a:pPr algn="l"/>
            <a:r>
              <a:rPr lang="es-ES_tradnl" sz="1400" dirty="0">
                <a:solidFill>
                  <a:schemeClr val="tx1"/>
                </a:solidFill>
                <a:latin typeface="Arial" pitchFamily="34" charset="0"/>
              </a:rPr>
              <a:t>en el compuesto </a:t>
            </a:r>
            <a:r>
              <a:rPr lang="es-ES_tradnl" sz="1400" dirty="0">
                <a:solidFill>
                  <a:srgbClr val="FFFF00"/>
                </a:solidFill>
                <a:latin typeface="Arial" pitchFamily="34" charset="0"/>
              </a:rPr>
              <a:t>SULFONADIME,</a:t>
            </a:r>
          </a:p>
          <a:p>
            <a:pPr algn="l"/>
            <a:r>
              <a:rPr lang="es-ES_tradnl" sz="1400" dirty="0">
                <a:solidFill>
                  <a:schemeClr val="tx1"/>
                </a:solidFill>
                <a:latin typeface="Arial" pitchFamily="34" charset="0"/>
              </a:rPr>
              <a:t>Que es </a:t>
            </a:r>
            <a:r>
              <a:rPr lang="es-ES_tradnl" sz="1400" dirty="0" err="1">
                <a:solidFill>
                  <a:schemeClr val="tx1"/>
                </a:solidFill>
                <a:latin typeface="Arial" pitchFamily="34" charset="0"/>
              </a:rPr>
              <a:t>capás</a:t>
            </a:r>
            <a:r>
              <a:rPr lang="es-ES_tradnl" sz="1400" dirty="0">
                <a:solidFill>
                  <a:schemeClr val="tx1"/>
                </a:solidFill>
                <a:latin typeface="Arial" pitchFamily="34" charset="0"/>
              </a:rPr>
              <a:t> de BLOQUEAR LA </a:t>
            </a:r>
          </a:p>
          <a:p>
            <a:pPr algn="l"/>
            <a:r>
              <a:rPr lang="es-ES_tradnl" sz="1400" dirty="0">
                <a:solidFill>
                  <a:schemeClr val="tx1"/>
                </a:solidFill>
                <a:latin typeface="Arial" pitchFamily="34" charset="0"/>
              </a:rPr>
              <a:t>LIBERACION DE H+ , a la luz gástrica </a:t>
            </a:r>
          </a:p>
          <a:p>
            <a:pPr algn="l"/>
            <a:r>
              <a:rPr lang="es-ES_tradnl" sz="1400" dirty="0">
                <a:solidFill>
                  <a:schemeClr val="tx1"/>
                </a:solidFill>
                <a:latin typeface="Arial" pitchFamily="34" charset="0"/>
              </a:rPr>
              <a:t>Por unirse a </a:t>
            </a:r>
            <a:r>
              <a:rPr lang="es-ES_tradnl" sz="1400" dirty="0">
                <a:solidFill>
                  <a:srgbClr val="FFFF00"/>
                </a:solidFill>
                <a:latin typeface="Arial" pitchFamily="34" charset="0"/>
              </a:rPr>
              <a:t>la  CYS 813 Y </a:t>
            </a:r>
          </a:p>
          <a:p>
            <a:pPr algn="l"/>
            <a:r>
              <a:rPr lang="es-ES_tradnl" sz="1400" dirty="0">
                <a:solidFill>
                  <a:srgbClr val="FFFF00"/>
                </a:solidFill>
                <a:latin typeface="Arial" pitchFamily="34" charset="0"/>
              </a:rPr>
              <a:t>A la CYS 822</a:t>
            </a:r>
            <a:r>
              <a:rPr lang="es-ES_tradnl" sz="1400" dirty="0">
                <a:solidFill>
                  <a:schemeClr val="tx1"/>
                </a:solidFill>
                <a:latin typeface="Arial" pitchFamily="34" charset="0"/>
              </a:rPr>
              <a:t>., aminoácidos </a:t>
            </a:r>
          </a:p>
          <a:p>
            <a:pPr algn="l"/>
            <a:r>
              <a:rPr lang="es-ES_tradnl" sz="1400" dirty="0">
                <a:solidFill>
                  <a:schemeClr val="tx1"/>
                </a:solidFill>
                <a:latin typeface="Arial" pitchFamily="34" charset="0"/>
              </a:rPr>
              <a:t>estructurales de la membrana </a:t>
            </a:r>
          </a:p>
          <a:p>
            <a:pPr algn="l"/>
            <a:r>
              <a:rPr lang="es-ES_tradnl" sz="1400" dirty="0">
                <a:solidFill>
                  <a:schemeClr val="tx1"/>
                </a:solidFill>
                <a:latin typeface="Arial" pitchFamily="34" charset="0"/>
              </a:rPr>
              <a:t>del canalículo Parietal.</a:t>
            </a:r>
          </a:p>
        </p:txBody>
      </p:sp>
      <p:sp>
        <p:nvSpPr>
          <p:cNvPr id="27655" name="Line 7"/>
          <p:cNvSpPr>
            <a:spLocks noChangeShapeType="1"/>
          </p:cNvSpPr>
          <p:nvPr/>
        </p:nvSpPr>
        <p:spPr bwMode="auto">
          <a:xfrm>
            <a:off x="2195513" y="2060575"/>
            <a:ext cx="2089150" cy="2592388"/>
          </a:xfrm>
          <a:prstGeom prst="line">
            <a:avLst/>
          </a:prstGeom>
          <a:noFill/>
          <a:ln w="76200">
            <a:solidFill>
              <a:srgbClr val="FF33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27656" name="Text Box 8"/>
          <p:cNvSpPr txBox="1">
            <a:spLocks noChangeArrowheads="1"/>
          </p:cNvSpPr>
          <p:nvPr/>
        </p:nvSpPr>
        <p:spPr bwMode="auto">
          <a:xfrm>
            <a:off x="519113" y="731838"/>
            <a:ext cx="101021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 sz="4000" dirty="0">
                <a:solidFill>
                  <a:schemeClr val="bg1"/>
                </a:solidFill>
              </a:rPr>
              <a:t>IBP</a:t>
            </a:r>
          </a:p>
        </p:txBody>
      </p:sp>
      <p:sp>
        <p:nvSpPr>
          <p:cNvPr id="27657" name="Rectangle 9"/>
          <p:cNvSpPr>
            <a:spLocks noChangeArrowheads="1"/>
          </p:cNvSpPr>
          <p:nvPr/>
        </p:nvSpPr>
        <p:spPr bwMode="auto">
          <a:xfrm>
            <a:off x="250825" y="836613"/>
            <a:ext cx="2736850" cy="6477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27658" name="Text Box 10"/>
          <p:cNvSpPr txBox="1">
            <a:spLocks noChangeArrowheads="1"/>
          </p:cNvSpPr>
          <p:nvPr/>
        </p:nvSpPr>
        <p:spPr bwMode="auto">
          <a:xfrm>
            <a:off x="1384300" y="1122363"/>
            <a:ext cx="15859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 sz="2000">
                <a:solidFill>
                  <a:srgbClr val="FF9900"/>
                </a:solidFill>
              </a:rPr>
              <a:t>PRODROGA</a:t>
            </a:r>
          </a:p>
        </p:txBody>
      </p:sp>
      <p:sp>
        <p:nvSpPr>
          <p:cNvPr id="27659" name="Oval 11"/>
          <p:cNvSpPr>
            <a:spLocks noChangeArrowheads="1"/>
          </p:cNvSpPr>
          <p:nvPr/>
        </p:nvSpPr>
        <p:spPr bwMode="auto">
          <a:xfrm>
            <a:off x="8388350" y="1052513"/>
            <a:ext cx="431800" cy="431800"/>
          </a:xfrm>
          <a:prstGeom prst="ellipse">
            <a:avLst/>
          </a:prstGeom>
          <a:solidFill>
            <a:srgbClr val="00B05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27660" name="Line 12"/>
          <p:cNvSpPr>
            <a:spLocks noChangeShapeType="1"/>
          </p:cNvSpPr>
          <p:nvPr/>
        </p:nvSpPr>
        <p:spPr bwMode="auto">
          <a:xfrm flipH="1" flipV="1">
            <a:off x="4284663" y="2492375"/>
            <a:ext cx="1727200" cy="64928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27661" name="Text Box 13"/>
          <p:cNvSpPr txBox="1">
            <a:spLocks noChangeArrowheads="1"/>
          </p:cNvSpPr>
          <p:nvPr/>
        </p:nvSpPr>
        <p:spPr bwMode="auto">
          <a:xfrm>
            <a:off x="3471863" y="1649413"/>
            <a:ext cx="1585912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 sz="2400">
                <a:solidFill>
                  <a:schemeClr val="tx1"/>
                </a:solidFill>
              </a:rPr>
              <a:t>Membrana </a:t>
            </a:r>
          </a:p>
          <a:p>
            <a:pPr algn="l"/>
            <a:r>
              <a:rPr lang="es-ES" sz="2400">
                <a:solidFill>
                  <a:schemeClr val="tx1"/>
                </a:solidFill>
              </a:rPr>
              <a:t>Canalicular</a:t>
            </a:r>
          </a:p>
        </p:txBody>
      </p:sp>
      <p:sp>
        <p:nvSpPr>
          <p:cNvPr id="27662" name="Line 14"/>
          <p:cNvSpPr>
            <a:spLocks noChangeShapeType="1"/>
          </p:cNvSpPr>
          <p:nvPr/>
        </p:nvSpPr>
        <p:spPr bwMode="auto">
          <a:xfrm flipH="1" flipV="1">
            <a:off x="6516688" y="2492375"/>
            <a:ext cx="792162" cy="7302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s-ES"/>
          </a:p>
        </p:txBody>
      </p:sp>
      <p:sp>
        <p:nvSpPr>
          <p:cNvPr id="27663" name="Text Box 15"/>
          <p:cNvSpPr txBox="1">
            <a:spLocks noChangeArrowheads="1"/>
          </p:cNvSpPr>
          <p:nvPr/>
        </p:nvSpPr>
        <p:spPr bwMode="auto">
          <a:xfrm>
            <a:off x="3363913" y="4641850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endParaRPr lang="es-ES_tradnl" sz="2400">
              <a:solidFill>
                <a:schemeClr val="tx1"/>
              </a:solidFill>
            </a:endParaRPr>
          </a:p>
        </p:txBody>
      </p:sp>
      <p:sp>
        <p:nvSpPr>
          <p:cNvPr id="27664" name="Text Box 16"/>
          <p:cNvSpPr txBox="1">
            <a:spLocks noChangeArrowheads="1"/>
          </p:cNvSpPr>
          <p:nvPr/>
        </p:nvSpPr>
        <p:spPr bwMode="auto">
          <a:xfrm>
            <a:off x="3400425" y="4241800"/>
            <a:ext cx="8112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 sz="2400">
                <a:solidFill>
                  <a:schemeClr val="tx1"/>
                </a:solidFill>
              </a:rPr>
              <a:t>Drug</a:t>
            </a:r>
          </a:p>
        </p:txBody>
      </p:sp>
      <p:pic>
        <p:nvPicPr>
          <p:cNvPr id="27665" name="Picture 17" descr="escudo familia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79438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s-ES_tradnl" smtClean="0"/>
          </a:p>
        </p:txBody>
      </p:sp>
      <p:pic>
        <p:nvPicPr>
          <p:cNvPr id="28675" name="Picture 3"/>
          <p:cNvPicPr>
            <a:picLocks noGrp="1" noChangeAspect="1" noChangeArrowheads="1"/>
          </p:cNvPicPr>
          <p:nvPr>
            <p:ph type="subTitle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9388" y="765175"/>
            <a:ext cx="8820150" cy="5467350"/>
          </a:xfrm>
          <a:noFill/>
        </p:spPr>
      </p:pic>
      <p:sp>
        <p:nvSpPr>
          <p:cNvPr id="28676" name="Text Box 4"/>
          <p:cNvSpPr txBox="1">
            <a:spLocks noChangeArrowheads="1"/>
          </p:cNvSpPr>
          <p:nvPr/>
        </p:nvSpPr>
        <p:spPr bwMode="auto">
          <a:xfrm>
            <a:off x="323850" y="892175"/>
            <a:ext cx="3740150" cy="338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_tradnl" sz="1800">
                <a:solidFill>
                  <a:schemeClr val="accent2"/>
                </a:solidFill>
                <a:latin typeface="Arial" pitchFamily="34" charset="0"/>
              </a:rPr>
              <a:t>MECANISMOS DE REACCION</a:t>
            </a:r>
          </a:p>
          <a:p>
            <a:pPr algn="l"/>
            <a:r>
              <a:rPr lang="es-ES_tradnl" sz="1800">
                <a:solidFill>
                  <a:schemeClr val="accent2"/>
                </a:solidFill>
                <a:latin typeface="Arial" pitchFamily="34" charset="0"/>
              </a:rPr>
              <a:t>DE IBP CON LA H,K ATP asa, </a:t>
            </a:r>
          </a:p>
          <a:p>
            <a:pPr algn="l"/>
            <a:r>
              <a:rPr lang="es-ES_tradnl" sz="1800">
                <a:solidFill>
                  <a:schemeClr val="accent2"/>
                </a:solidFill>
                <a:latin typeface="Arial" pitchFamily="34" charset="0"/>
              </a:rPr>
              <a:t>EN LA MEMBRANA DE LOS </a:t>
            </a:r>
          </a:p>
          <a:p>
            <a:pPr algn="l"/>
            <a:r>
              <a:rPr lang="es-ES_tradnl" sz="1800">
                <a:solidFill>
                  <a:schemeClr val="accent2"/>
                </a:solidFill>
                <a:latin typeface="Arial" pitchFamily="34" charset="0"/>
              </a:rPr>
              <a:t>CANALICULOS DE LA CEL.</a:t>
            </a:r>
          </a:p>
          <a:p>
            <a:pPr algn="l"/>
            <a:r>
              <a:rPr lang="es-ES_tradnl" sz="1800">
                <a:solidFill>
                  <a:schemeClr val="accent2"/>
                </a:solidFill>
                <a:latin typeface="Arial" pitchFamily="34" charset="0"/>
              </a:rPr>
              <a:t>PARIETAL .</a:t>
            </a:r>
          </a:p>
          <a:p>
            <a:pPr algn="l"/>
            <a:r>
              <a:rPr lang="es-ES_tradnl" sz="1800">
                <a:solidFill>
                  <a:schemeClr val="accent2"/>
                </a:solidFill>
                <a:latin typeface="Arial" pitchFamily="34" charset="0"/>
              </a:rPr>
              <a:t>PROCESO DE </a:t>
            </a:r>
            <a:r>
              <a:rPr lang="es-ES_tradnl" sz="1800">
                <a:solidFill>
                  <a:srgbClr val="99CC00"/>
                </a:solidFill>
                <a:latin typeface="Arial" pitchFamily="34" charset="0"/>
              </a:rPr>
              <a:t>PROTONIZACION</a:t>
            </a:r>
          </a:p>
          <a:p>
            <a:pPr algn="l"/>
            <a:r>
              <a:rPr lang="es-ES_tradnl" sz="1800">
                <a:solidFill>
                  <a:schemeClr val="accent2"/>
                </a:solidFill>
                <a:latin typeface="Arial" pitchFamily="34" charset="0"/>
              </a:rPr>
              <a:t>DEL </a:t>
            </a:r>
            <a:r>
              <a:rPr lang="es-ES_tradnl" sz="1800">
                <a:solidFill>
                  <a:srgbClr val="99CC00"/>
                </a:solidFill>
                <a:latin typeface="Arial" pitchFamily="34" charset="0"/>
              </a:rPr>
              <a:t>BENZIMIDAZOLE</a:t>
            </a:r>
            <a:r>
              <a:rPr lang="es-ES_tradnl" sz="1800">
                <a:solidFill>
                  <a:schemeClr val="accent2"/>
                </a:solidFill>
                <a:latin typeface="Arial" pitchFamily="34" charset="0"/>
              </a:rPr>
              <a:t>, SU </a:t>
            </a:r>
          </a:p>
          <a:p>
            <a:pPr algn="l"/>
            <a:r>
              <a:rPr lang="es-ES_tradnl" sz="1800">
                <a:solidFill>
                  <a:schemeClr val="accent2"/>
                </a:solidFill>
                <a:latin typeface="Arial" pitchFamily="34" charset="0"/>
              </a:rPr>
              <a:t>ACTIVACION EN </a:t>
            </a:r>
            <a:r>
              <a:rPr lang="es-ES_tradnl" sz="1800">
                <a:solidFill>
                  <a:srgbClr val="FF9900"/>
                </a:solidFill>
                <a:latin typeface="Arial" pitchFamily="34" charset="0"/>
              </a:rPr>
              <a:t>SULFONAMIDE </a:t>
            </a:r>
          </a:p>
          <a:p>
            <a:pPr algn="l"/>
            <a:r>
              <a:rPr lang="es-ES_tradnl" sz="1800">
                <a:solidFill>
                  <a:schemeClr val="accent2"/>
                </a:solidFill>
                <a:latin typeface="Arial" pitchFamily="34" charset="0"/>
              </a:rPr>
              <a:t>Y SU REACCION </a:t>
            </a:r>
          </a:p>
          <a:p>
            <a:pPr algn="l"/>
            <a:r>
              <a:rPr lang="es-ES_tradnl" sz="1800">
                <a:solidFill>
                  <a:schemeClr val="accent2"/>
                </a:solidFill>
                <a:latin typeface="Arial" pitchFamily="34" charset="0"/>
              </a:rPr>
              <a:t>CON UNA O MAS </a:t>
            </a:r>
            <a:r>
              <a:rPr lang="es-ES_tradnl" sz="1800">
                <a:solidFill>
                  <a:srgbClr val="FF9900"/>
                </a:solidFill>
                <a:latin typeface="Arial" pitchFamily="34" charset="0"/>
              </a:rPr>
              <a:t>CYSTEINAS</a:t>
            </a:r>
          </a:p>
          <a:p>
            <a:pPr algn="l"/>
            <a:r>
              <a:rPr lang="es-ES_tradnl" sz="1800">
                <a:solidFill>
                  <a:schemeClr val="accent2"/>
                </a:solidFill>
                <a:latin typeface="Arial" pitchFamily="34" charset="0"/>
              </a:rPr>
              <a:t>EN LA UNIDAD CATALITICA</a:t>
            </a:r>
          </a:p>
          <a:p>
            <a:pPr algn="l"/>
            <a:r>
              <a:rPr lang="es-ES_tradnl" sz="1800">
                <a:solidFill>
                  <a:schemeClr val="accent2"/>
                </a:solidFill>
                <a:latin typeface="Arial" pitchFamily="34" charset="0"/>
              </a:rPr>
              <a:t>DE LA SUBUNIDAD H,K ATP asa.</a:t>
            </a:r>
          </a:p>
        </p:txBody>
      </p:sp>
      <p:sp>
        <p:nvSpPr>
          <p:cNvPr id="28677" name="Oval 5"/>
          <p:cNvSpPr>
            <a:spLocks noChangeArrowheads="1"/>
          </p:cNvSpPr>
          <p:nvPr/>
        </p:nvSpPr>
        <p:spPr bwMode="auto">
          <a:xfrm>
            <a:off x="3419475" y="4294188"/>
            <a:ext cx="719138" cy="647700"/>
          </a:xfrm>
          <a:prstGeom prst="ellips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28678" name="Oval 6"/>
          <p:cNvSpPr>
            <a:spLocks noChangeArrowheads="1"/>
          </p:cNvSpPr>
          <p:nvPr/>
        </p:nvSpPr>
        <p:spPr bwMode="auto">
          <a:xfrm>
            <a:off x="2484438" y="5229225"/>
            <a:ext cx="1296987" cy="360363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28679" name="Oval 7"/>
          <p:cNvSpPr>
            <a:spLocks noChangeArrowheads="1"/>
          </p:cNvSpPr>
          <p:nvPr/>
        </p:nvSpPr>
        <p:spPr bwMode="auto">
          <a:xfrm>
            <a:off x="4211638" y="5734050"/>
            <a:ext cx="1079500" cy="358775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28680" name="Text Box 8"/>
          <p:cNvSpPr txBox="1">
            <a:spLocks noChangeArrowheads="1"/>
          </p:cNvSpPr>
          <p:nvPr/>
        </p:nvSpPr>
        <p:spPr bwMode="auto">
          <a:xfrm>
            <a:off x="5580063" y="3141663"/>
            <a:ext cx="2025650" cy="366712"/>
          </a:xfrm>
          <a:prstGeom prst="rect">
            <a:avLst/>
          </a:prstGeom>
          <a:solidFill>
            <a:schemeClr val="tx2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_tradnl" sz="1800">
                <a:solidFill>
                  <a:srgbClr val="66FF33"/>
                </a:solidFill>
                <a:latin typeface="Arial" pitchFamily="34" charset="0"/>
              </a:rPr>
              <a:t>BENZIMIDAZOLE</a:t>
            </a:r>
          </a:p>
        </p:txBody>
      </p:sp>
      <p:sp>
        <p:nvSpPr>
          <p:cNvPr id="28681" name="AutoShape 9"/>
          <p:cNvSpPr>
            <a:spLocks noChangeArrowheads="1"/>
          </p:cNvSpPr>
          <p:nvPr/>
        </p:nvSpPr>
        <p:spPr bwMode="auto">
          <a:xfrm>
            <a:off x="4643438" y="3141663"/>
            <a:ext cx="865187" cy="431800"/>
          </a:xfrm>
          <a:prstGeom prst="leftArrow">
            <a:avLst>
              <a:gd name="adj1" fmla="val 50000"/>
              <a:gd name="adj2" fmla="val 50092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28682" name="Oval 10"/>
          <p:cNvSpPr>
            <a:spLocks noChangeArrowheads="1"/>
          </p:cNvSpPr>
          <p:nvPr/>
        </p:nvSpPr>
        <p:spPr bwMode="auto">
          <a:xfrm>
            <a:off x="6877050" y="5013325"/>
            <a:ext cx="1366838" cy="576263"/>
          </a:xfrm>
          <a:prstGeom prst="ellipse">
            <a:avLst/>
          </a:prstGeom>
          <a:noFill/>
          <a:ln w="57150">
            <a:solidFill>
              <a:srgbClr val="33CC33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28683" name="Line 11"/>
          <p:cNvSpPr>
            <a:spLocks noChangeShapeType="1"/>
          </p:cNvSpPr>
          <p:nvPr/>
        </p:nvSpPr>
        <p:spPr bwMode="auto">
          <a:xfrm>
            <a:off x="395288" y="1196975"/>
            <a:ext cx="3240087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28684" name="Line 12"/>
          <p:cNvSpPr>
            <a:spLocks noChangeShapeType="1"/>
          </p:cNvSpPr>
          <p:nvPr/>
        </p:nvSpPr>
        <p:spPr bwMode="auto">
          <a:xfrm>
            <a:off x="395288" y="1484313"/>
            <a:ext cx="3024187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28685" name="Line 13"/>
          <p:cNvSpPr>
            <a:spLocks noChangeShapeType="1"/>
          </p:cNvSpPr>
          <p:nvPr/>
        </p:nvSpPr>
        <p:spPr bwMode="auto">
          <a:xfrm>
            <a:off x="395288" y="1773238"/>
            <a:ext cx="316865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28686" name="Line 14"/>
          <p:cNvSpPr>
            <a:spLocks noChangeShapeType="1"/>
          </p:cNvSpPr>
          <p:nvPr/>
        </p:nvSpPr>
        <p:spPr bwMode="auto">
          <a:xfrm>
            <a:off x="395288" y="2060575"/>
            <a:ext cx="3097212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28687" name="Line 15"/>
          <p:cNvSpPr>
            <a:spLocks noChangeShapeType="1"/>
          </p:cNvSpPr>
          <p:nvPr/>
        </p:nvSpPr>
        <p:spPr bwMode="auto">
          <a:xfrm>
            <a:off x="323850" y="2276475"/>
            <a:ext cx="12954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28688" name="Line 16"/>
          <p:cNvSpPr>
            <a:spLocks noChangeShapeType="1"/>
          </p:cNvSpPr>
          <p:nvPr/>
        </p:nvSpPr>
        <p:spPr bwMode="auto">
          <a:xfrm>
            <a:off x="1979613" y="2565400"/>
            <a:ext cx="1944687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28689" name="Line 17"/>
          <p:cNvSpPr>
            <a:spLocks noChangeShapeType="1"/>
          </p:cNvSpPr>
          <p:nvPr/>
        </p:nvSpPr>
        <p:spPr bwMode="auto">
          <a:xfrm>
            <a:off x="323850" y="3141663"/>
            <a:ext cx="1511300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28690" name="Line 18"/>
          <p:cNvSpPr>
            <a:spLocks noChangeShapeType="1"/>
          </p:cNvSpPr>
          <p:nvPr/>
        </p:nvSpPr>
        <p:spPr bwMode="auto">
          <a:xfrm>
            <a:off x="2484438" y="3141663"/>
            <a:ext cx="1295400" cy="0"/>
          </a:xfrm>
          <a:prstGeom prst="line">
            <a:avLst/>
          </a:prstGeom>
          <a:noFill/>
          <a:ln w="38100">
            <a:solidFill>
              <a:srgbClr val="FCF1A2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28691" name="Line 19"/>
          <p:cNvSpPr>
            <a:spLocks noChangeShapeType="1"/>
          </p:cNvSpPr>
          <p:nvPr/>
        </p:nvSpPr>
        <p:spPr bwMode="auto">
          <a:xfrm>
            <a:off x="323850" y="3429000"/>
            <a:ext cx="3168650" cy="0"/>
          </a:xfrm>
          <a:prstGeom prst="line">
            <a:avLst/>
          </a:prstGeom>
          <a:noFill/>
          <a:ln w="38100">
            <a:solidFill>
              <a:srgbClr val="FCF1A2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28692" name="Text Box 20"/>
          <p:cNvSpPr txBox="1">
            <a:spLocks noChangeArrowheads="1"/>
          </p:cNvSpPr>
          <p:nvPr/>
        </p:nvSpPr>
        <p:spPr bwMode="auto">
          <a:xfrm>
            <a:off x="4479925" y="2800350"/>
            <a:ext cx="1670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 sz="1800">
                <a:solidFill>
                  <a:schemeClr val="tx1"/>
                </a:solidFill>
                <a:latin typeface="Arial" pitchFamily="34" charset="0"/>
              </a:rPr>
              <a:t>Benzimidazole</a:t>
            </a:r>
          </a:p>
        </p:txBody>
      </p:sp>
      <p:sp>
        <p:nvSpPr>
          <p:cNvPr id="28693" name="Text Box 21"/>
          <p:cNvSpPr txBox="1">
            <a:spLocks noChangeArrowheads="1"/>
          </p:cNvSpPr>
          <p:nvPr/>
        </p:nvSpPr>
        <p:spPr bwMode="auto">
          <a:xfrm>
            <a:off x="5559425" y="5824538"/>
            <a:ext cx="145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 sz="1800">
                <a:solidFill>
                  <a:schemeClr val="tx1"/>
                </a:solidFill>
                <a:latin typeface="Arial" pitchFamily="34" charset="0"/>
              </a:rPr>
              <a:t>Sulfonamida</a:t>
            </a:r>
          </a:p>
        </p:txBody>
      </p:sp>
      <p:pic>
        <p:nvPicPr>
          <p:cNvPr id="28694" name="Picture 22" descr="escudo familia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79438" cy="69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37" descr="escudo familia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86775" y="0"/>
            <a:ext cx="657225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s-ES_tradnl" smtClean="0"/>
          </a:p>
        </p:txBody>
      </p:sp>
      <p:pic>
        <p:nvPicPr>
          <p:cNvPr id="29699" name="Picture 3"/>
          <p:cNvPicPr>
            <a:picLocks noGrp="1" noChangeAspect="1" noChangeArrowheads="1"/>
          </p:cNvPicPr>
          <p:nvPr>
            <p:ph type="subTitle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1763713" y="1412875"/>
            <a:ext cx="5832475" cy="5375275"/>
          </a:xfrm>
          <a:noFill/>
        </p:spPr>
      </p:pic>
      <p:sp>
        <p:nvSpPr>
          <p:cNvPr id="29700" name="Text Box 4"/>
          <p:cNvSpPr txBox="1">
            <a:spLocks noChangeArrowheads="1"/>
          </p:cNvSpPr>
          <p:nvPr/>
        </p:nvSpPr>
        <p:spPr bwMode="auto">
          <a:xfrm>
            <a:off x="0" y="142852"/>
            <a:ext cx="8401050" cy="641350"/>
          </a:xfrm>
          <a:prstGeom prst="rect">
            <a:avLst/>
          </a:prstGeom>
          <a:solidFill>
            <a:srgbClr val="33CC33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_tradnl" sz="1800" dirty="0">
                <a:solidFill>
                  <a:schemeClr val="bg1"/>
                </a:solidFill>
                <a:latin typeface="Arial Black" pitchFamily="34" charset="0"/>
              </a:rPr>
              <a:t>SITIOS DE UNION DEL OMEPRAZOL EN LA BOMBA DE PROTONES</a:t>
            </a:r>
          </a:p>
          <a:p>
            <a:pPr algn="l"/>
            <a:r>
              <a:rPr lang="es-ES_tradnl" sz="1800" dirty="0">
                <a:solidFill>
                  <a:schemeClr val="bg1"/>
                </a:solidFill>
                <a:latin typeface="Arial Black" pitchFamily="34" charset="0"/>
              </a:rPr>
              <a:t>EN CYS 813 , Y DEL PANTOPRAZOL EN CYS 813 Y CYS 822. </a:t>
            </a:r>
          </a:p>
        </p:txBody>
      </p:sp>
      <p:sp>
        <p:nvSpPr>
          <p:cNvPr id="29701" name="Oval 5"/>
          <p:cNvSpPr>
            <a:spLocks noChangeArrowheads="1"/>
          </p:cNvSpPr>
          <p:nvPr/>
        </p:nvSpPr>
        <p:spPr bwMode="auto">
          <a:xfrm>
            <a:off x="4859338" y="4652963"/>
            <a:ext cx="792162" cy="576262"/>
          </a:xfrm>
          <a:prstGeom prst="ellipse">
            <a:avLst/>
          </a:prstGeom>
          <a:noFill/>
          <a:ln w="5715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29702" name="Oval 6"/>
          <p:cNvSpPr>
            <a:spLocks noChangeArrowheads="1"/>
          </p:cNvSpPr>
          <p:nvPr/>
        </p:nvSpPr>
        <p:spPr bwMode="auto">
          <a:xfrm>
            <a:off x="4140200" y="4870450"/>
            <a:ext cx="647700" cy="503238"/>
          </a:xfrm>
          <a:prstGeom prst="ellipse">
            <a:avLst/>
          </a:prstGeom>
          <a:noFill/>
          <a:ln w="28575">
            <a:solidFill>
              <a:srgbClr val="33CC33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29703" name="Text Box 7"/>
          <p:cNvSpPr txBox="1">
            <a:spLocks noChangeArrowheads="1"/>
          </p:cNvSpPr>
          <p:nvPr/>
        </p:nvSpPr>
        <p:spPr bwMode="auto">
          <a:xfrm>
            <a:off x="4500563" y="2420938"/>
            <a:ext cx="3587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s-ES" sz="1800" dirty="0">
                <a:solidFill>
                  <a:schemeClr val="bg1"/>
                </a:solidFill>
                <a:latin typeface="Arial" pitchFamily="34" charset="0"/>
              </a:rPr>
              <a:t>H</a:t>
            </a:r>
          </a:p>
        </p:txBody>
      </p:sp>
      <p:sp>
        <p:nvSpPr>
          <p:cNvPr id="29704" name="Oval 8"/>
          <p:cNvSpPr>
            <a:spLocks noChangeArrowheads="1"/>
          </p:cNvSpPr>
          <p:nvPr/>
        </p:nvSpPr>
        <p:spPr bwMode="auto">
          <a:xfrm>
            <a:off x="4427538" y="2349500"/>
            <a:ext cx="503237" cy="574675"/>
          </a:xfrm>
          <a:prstGeom prst="ellips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s-ES_tradnl"/>
          </a:p>
        </p:txBody>
      </p:sp>
      <p:sp>
        <p:nvSpPr>
          <p:cNvPr id="29705" name="AutoShape 9"/>
          <p:cNvSpPr>
            <a:spLocks noChangeArrowheads="1"/>
          </p:cNvSpPr>
          <p:nvPr/>
        </p:nvSpPr>
        <p:spPr bwMode="auto">
          <a:xfrm>
            <a:off x="4572000" y="2997200"/>
            <a:ext cx="215900" cy="2159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3300"/>
          </a:solidFill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s-ES_tradnl" sz="1800">
              <a:solidFill>
                <a:srgbClr val="FF3300"/>
              </a:solidFill>
              <a:latin typeface="Arial" pitchFamily="34" charset="0"/>
            </a:endParaRPr>
          </a:p>
        </p:txBody>
      </p:sp>
      <p:sp>
        <p:nvSpPr>
          <p:cNvPr id="29706" name="Text Box 10"/>
          <p:cNvSpPr txBox="1">
            <a:spLocks noChangeArrowheads="1"/>
          </p:cNvSpPr>
          <p:nvPr/>
        </p:nvSpPr>
        <p:spPr bwMode="auto">
          <a:xfrm>
            <a:off x="4695825" y="2368550"/>
            <a:ext cx="3175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es-ES" sz="1800">
                <a:solidFill>
                  <a:schemeClr val="tx1"/>
                </a:solidFill>
                <a:latin typeface="Arial" pitchFamily="34" charset="0"/>
              </a:rPr>
              <a:t>+</a:t>
            </a:r>
          </a:p>
        </p:txBody>
      </p:sp>
      <p:sp>
        <p:nvSpPr>
          <p:cNvPr id="29707" name="Line 11"/>
          <p:cNvSpPr>
            <a:spLocks noChangeShapeType="1"/>
          </p:cNvSpPr>
          <p:nvPr/>
        </p:nvSpPr>
        <p:spPr bwMode="auto">
          <a:xfrm>
            <a:off x="3779838" y="6308725"/>
            <a:ext cx="3529012" cy="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29708" name="Line 12"/>
          <p:cNvSpPr>
            <a:spLocks noChangeShapeType="1"/>
          </p:cNvSpPr>
          <p:nvPr/>
        </p:nvSpPr>
        <p:spPr bwMode="auto">
          <a:xfrm>
            <a:off x="3492500" y="6453188"/>
            <a:ext cx="358775" cy="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sp>
        <p:nvSpPr>
          <p:cNvPr id="29709" name="Line 13"/>
          <p:cNvSpPr>
            <a:spLocks noChangeShapeType="1"/>
          </p:cNvSpPr>
          <p:nvPr/>
        </p:nvSpPr>
        <p:spPr bwMode="auto">
          <a:xfrm>
            <a:off x="7092950" y="6165850"/>
            <a:ext cx="358775" cy="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s-ES"/>
          </a:p>
        </p:txBody>
      </p:sp>
      <p:pic>
        <p:nvPicPr>
          <p:cNvPr id="29710" name="Picture 14" descr="escudo familia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04238" y="6092825"/>
            <a:ext cx="639762" cy="76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7" descr="escudo familia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86775" y="0"/>
            <a:ext cx="657225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389139" y="1344968"/>
            <a:ext cx="855230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solidFill>
                  <a:srgbClr val="FFC000"/>
                </a:solidFill>
              </a:rPr>
              <a:t>Omeprazol :</a:t>
            </a:r>
            <a:r>
              <a:rPr lang="es-ES" dirty="0"/>
              <a:t> En estudios en animales </a:t>
            </a:r>
            <a:r>
              <a:rPr lang="es-E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mostró </a:t>
            </a:r>
            <a:r>
              <a:rPr lang="es-E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capacidad </a:t>
            </a:r>
            <a:r>
              <a:rPr lang="es-ES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teratogénica</a:t>
            </a:r>
            <a:r>
              <a:rPr lang="es-E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y de mortalidad fetal. </a:t>
            </a:r>
            <a:r>
              <a:rPr lang="es-ES" dirty="0" smtClean="0">
                <a:solidFill>
                  <a:srgbClr val="FFFF00"/>
                </a:solidFill>
              </a:rPr>
              <a:t>Atraviesa la B. H.  </a:t>
            </a:r>
            <a:r>
              <a:rPr lang="es-E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Pero</a:t>
            </a:r>
            <a:r>
              <a:rPr lang="es-ES" dirty="0" smtClean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s-E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No </a:t>
            </a:r>
            <a:r>
              <a:rPr lang="es-E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se evidenció aumento del riesgo de malformaciones mayores en humanos.</a:t>
            </a:r>
          </a:p>
          <a:p>
            <a:endParaRPr lang="es-E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5" name="Rectángulo 4"/>
          <p:cNvSpPr/>
          <p:nvPr/>
        </p:nvSpPr>
        <p:spPr>
          <a:xfrm>
            <a:off x="360797" y="103334"/>
            <a:ext cx="815860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r>
              <a:rPr lang="es-E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La </a:t>
            </a:r>
            <a:r>
              <a:rPr lang="es-ES" dirty="0" smtClean="0">
                <a:solidFill>
                  <a:srgbClr val="FFFF00"/>
                </a:solidFill>
              </a:rPr>
              <a:t>FDA</a:t>
            </a:r>
            <a:r>
              <a:rPr lang="es-E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es-E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cataloga al omeprazol como </a:t>
            </a:r>
            <a:r>
              <a:rPr lang="es-ES" dirty="0">
                <a:solidFill>
                  <a:srgbClr val="FFFF00"/>
                </a:solidFill>
              </a:rPr>
              <a:t>categoría C</a:t>
            </a:r>
            <a:r>
              <a:rPr lang="es-ES" dirty="0">
                <a:solidFill>
                  <a:srgbClr val="FFC000"/>
                </a:solidFill>
              </a:rPr>
              <a:t> </a:t>
            </a:r>
            <a:r>
              <a:rPr lang="es-ES" dirty="0"/>
              <a:t>, </a:t>
            </a:r>
            <a:r>
              <a:rPr lang="es-E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es-E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sugiere que debería evitarse durante la gestación y la lactancia</a:t>
            </a:r>
            <a:r>
              <a:rPr lang="es-E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.</a:t>
            </a:r>
          </a:p>
          <a:p>
            <a:endParaRPr lang="es-E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r>
              <a:rPr lang="es-E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endParaRPr lang="es-E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Rectángulo 6"/>
          <p:cNvSpPr/>
          <p:nvPr/>
        </p:nvSpPr>
        <p:spPr>
          <a:xfrm>
            <a:off x="412181" y="3362787"/>
            <a:ext cx="836215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dirty="0"/>
          </a:p>
          <a:p>
            <a:r>
              <a:rPr lang="es-ES" dirty="0"/>
              <a:t>Otros trabajos desaconsejan el uso de IBP para las</a:t>
            </a:r>
          </a:p>
          <a:p>
            <a:r>
              <a:rPr lang="es-ES" dirty="0"/>
              <a:t>embarazadas, sustituyendo por antagonistas H2 o antiácidos.</a:t>
            </a: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102" y="4365104"/>
            <a:ext cx="3725842" cy="1988464"/>
          </a:xfrm>
          <a:prstGeom prst="rect">
            <a:avLst/>
          </a:prstGeom>
        </p:spPr>
      </p:pic>
      <p:sp>
        <p:nvSpPr>
          <p:cNvPr id="9" name="Elipse 8"/>
          <p:cNvSpPr/>
          <p:nvPr/>
        </p:nvSpPr>
        <p:spPr>
          <a:xfrm>
            <a:off x="179512" y="3717032"/>
            <a:ext cx="232669" cy="2880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9"/>
          <p:cNvSpPr/>
          <p:nvPr/>
        </p:nvSpPr>
        <p:spPr>
          <a:xfrm>
            <a:off x="4492845" y="479715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Durante </a:t>
            </a:r>
            <a:r>
              <a:rPr lang="es-E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la lactancia es posible que estos fármacos disminuyan la secreción ácida gástrica del recién nacido.</a:t>
            </a:r>
          </a:p>
        </p:txBody>
      </p:sp>
      <p:sp>
        <p:nvSpPr>
          <p:cNvPr id="11" name="Elipse 10"/>
          <p:cNvSpPr/>
          <p:nvPr/>
        </p:nvSpPr>
        <p:spPr>
          <a:xfrm>
            <a:off x="4195315" y="4869160"/>
            <a:ext cx="297530" cy="2880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Rectángulo redondeado 1"/>
          <p:cNvSpPr/>
          <p:nvPr/>
        </p:nvSpPr>
        <p:spPr>
          <a:xfrm>
            <a:off x="231439" y="2417049"/>
            <a:ext cx="8522812" cy="115212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/>
              <a:t>El resto de los IBP </a:t>
            </a:r>
            <a:r>
              <a:rPr lang="es-MX" dirty="0" err="1"/>
              <a:t>Esomeprazol</a:t>
            </a:r>
            <a:r>
              <a:rPr lang="es-MX" dirty="0"/>
              <a:t>, </a:t>
            </a:r>
            <a:r>
              <a:rPr lang="es-MX" dirty="0" err="1"/>
              <a:t>Lanzoprazol</a:t>
            </a:r>
            <a:r>
              <a:rPr lang="es-MX" dirty="0"/>
              <a:t>, </a:t>
            </a:r>
            <a:r>
              <a:rPr lang="es-MX" dirty="0" err="1"/>
              <a:t>Pantoprazol</a:t>
            </a:r>
            <a:r>
              <a:rPr lang="es-MX" dirty="0"/>
              <a:t> como </a:t>
            </a:r>
            <a:r>
              <a:rPr lang="es-MX" dirty="0" err="1"/>
              <a:t>Rabeprazol</a:t>
            </a:r>
            <a:r>
              <a:rPr lang="es-MX" dirty="0"/>
              <a:t> están catalogados como </a:t>
            </a:r>
            <a:r>
              <a:rPr lang="es-MX" dirty="0">
                <a:solidFill>
                  <a:srgbClr val="00FFFF"/>
                </a:solidFill>
              </a:rPr>
              <a:t>categoría B. (FDA : riesgo menor ).</a:t>
            </a:r>
          </a:p>
        </p:txBody>
      </p:sp>
      <p:sp>
        <p:nvSpPr>
          <p:cNvPr id="3" name="Rectángulo redondeado 2"/>
          <p:cNvSpPr/>
          <p:nvPr/>
        </p:nvSpPr>
        <p:spPr>
          <a:xfrm>
            <a:off x="231439" y="1282120"/>
            <a:ext cx="8542893" cy="105594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6" name="Rectángulo redondeado 5"/>
          <p:cNvSpPr/>
          <p:nvPr/>
        </p:nvSpPr>
        <p:spPr>
          <a:xfrm>
            <a:off x="280376" y="264470"/>
            <a:ext cx="8445017" cy="90872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2" name="Rectángulo redondeado 11"/>
          <p:cNvSpPr/>
          <p:nvPr/>
        </p:nvSpPr>
        <p:spPr>
          <a:xfrm>
            <a:off x="4502884" y="4653136"/>
            <a:ext cx="4561961" cy="136815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16395224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7412" y="852487"/>
            <a:ext cx="4829175" cy="5153025"/>
          </a:xfrm>
          <a:prstGeom prst="rect">
            <a:avLst/>
          </a:prstGeom>
        </p:spPr>
      </p:pic>
      <p:sp>
        <p:nvSpPr>
          <p:cNvPr id="3" name="Rectángulo redondeado 2"/>
          <p:cNvSpPr/>
          <p:nvPr/>
        </p:nvSpPr>
        <p:spPr>
          <a:xfrm>
            <a:off x="3419872" y="3284984"/>
            <a:ext cx="3566715" cy="21602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4" name="Rectángulo redondeado 3"/>
          <p:cNvSpPr/>
          <p:nvPr/>
        </p:nvSpPr>
        <p:spPr>
          <a:xfrm>
            <a:off x="3419872" y="2852936"/>
            <a:ext cx="3566715" cy="216024"/>
          </a:xfrm>
          <a:prstGeom prst="roundRect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5" name="Elipse 4"/>
          <p:cNvSpPr/>
          <p:nvPr/>
        </p:nvSpPr>
        <p:spPr>
          <a:xfrm>
            <a:off x="5076056" y="3284984"/>
            <a:ext cx="288032" cy="216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6" name="Elipse 5"/>
          <p:cNvSpPr/>
          <p:nvPr/>
        </p:nvSpPr>
        <p:spPr>
          <a:xfrm>
            <a:off x="5076056" y="2852936"/>
            <a:ext cx="288032" cy="216024"/>
          </a:xfrm>
          <a:prstGeom prst="ellipse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184" y="2839017"/>
            <a:ext cx="317019" cy="243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5109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269776" y="3501008"/>
            <a:ext cx="8550696" cy="26642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Rectángulo 1"/>
          <p:cNvSpPr/>
          <p:nvPr/>
        </p:nvSpPr>
        <p:spPr>
          <a:xfrm>
            <a:off x="605225" y="3182972"/>
            <a:ext cx="842493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/>
              <a:t> </a:t>
            </a:r>
            <a:endParaRPr lang="es-ES" dirty="0"/>
          </a:p>
          <a:p>
            <a:endParaRPr lang="es-ES" dirty="0"/>
          </a:p>
          <a:p>
            <a:r>
              <a:rPr lang="es-ES" dirty="0">
                <a:solidFill>
                  <a:schemeClr val="tx2">
                    <a:lumMod val="90000"/>
                  </a:schemeClr>
                </a:solidFill>
              </a:rPr>
              <a:t>El tratamiento con IBP </a:t>
            </a:r>
            <a:r>
              <a:rPr lang="es-ES" dirty="0">
                <a:solidFill>
                  <a:srgbClr val="FFFF00"/>
                </a:solidFill>
              </a:rPr>
              <a:t>en el primer trimestre del </a:t>
            </a:r>
            <a:r>
              <a:rPr lang="es-ES" dirty="0" smtClean="0">
                <a:solidFill>
                  <a:srgbClr val="FFFF00"/>
                </a:solidFill>
              </a:rPr>
              <a:t>embarazo</a:t>
            </a:r>
          </a:p>
          <a:p>
            <a:r>
              <a:rPr lang="es-ES" dirty="0" smtClean="0">
                <a:solidFill>
                  <a:srgbClr val="FFFF00"/>
                </a:solidFill>
              </a:rPr>
              <a:t>no </a:t>
            </a:r>
            <a:r>
              <a:rPr lang="es-ES" dirty="0">
                <a:solidFill>
                  <a:srgbClr val="FFFF00"/>
                </a:solidFill>
              </a:rPr>
              <a:t>se asoció en forma significativa a un mayor riesgo de malformaciones </a:t>
            </a:r>
            <a:r>
              <a:rPr lang="es-ES" dirty="0" smtClean="0">
                <a:solidFill>
                  <a:srgbClr val="FFFF00"/>
                </a:solidFill>
              </a:rPr>
              <a:t>importantes</a:t>
            </a:r>
          </a:p>
          <a:p>
            <a:endParaRPr lang="es-ES" dirty="0"/>
          </a:p>
          <a:p>
            <a:endParaRPr lang="es-ES" dirty="0" smtClean="0"/>
          </a:p>
        </p:txBody>
      </p:sp>
      <p:sp>
        <p:nvSpPr>
          <p:cNvPr id="3" name="Rectángulo 2"/>
          <p:cNvSpPr/>
          <p:nvPr/>
        </p:nvSpPr>
        <p:spPr>
          <a:xfrm>
            <a:off x="611560" y="5458559"/>
            <a:ext cx="68407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000" dirty="0"/>
              <a:t>Pasternak B. y col. N </a:t>
            </a:r>
            <a:r>
              <a:rPr lang="es-ES" sz="1000" dirty="0" err="1"/>
              <a:t>Engl</a:t>
            </a:r>
            <a:r>
              <a:rPr lang="es-ES" sz="1000" dirty="0"/>
              <a:t> J </a:t>
            </a:r>
            <a:r>
              <a:rPr lang="es-ES" sz="1000" dirty="0" err="1"/>
              <a:t>Med</a:t>
            </a:r>
            <a:r>
              <a:rPr lang="es-ES" sz="1000" dirty="0"/>
              <a:t> 2010;363:2114-23</a:t>
            </a:r>
            <a:r>
              <a:rPr lang="es-ES" dirty="0"/>
              <a:t>.</a:t>
            </a:r>
          </a:p>
        </p:txBody>
      </p:sp>
      <p:sp>
        <p:nvSpPr>
          <p:cNvPr id="4" name="Rectángulo 3"/>
          <p:cNvSpPr/>
          <p:nvPr/>
        </p:nvSpPr>
        <p:spPr>
          <a:xfrm>
            <a:off x="611560" y="4691077"/>
            <a:ext cx="820891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dirty="0"/>
              <a:t>Seguridad del uso de inhibidores de la bomba de protones </a:t>
            </a:r>
            <a:r>
              <a:rPr lang="es-ES" sz="1400" dirty="0" smtClean="0"/>
              <a:t>en el </a:t>
            </a:r>
            <a:r>
              <a:rPr lang="es-ES" sz="1400" dirty="0"/>
              <a:t>embarazo</a:t>
            </a:r>
          </a:p>
          <a:p>
            <a:r>
              <a:rPr lang="es-ES" sz="1400" dirty="0"/>
              <a:t>Safety of </a:t>
            </a:r>
            <a:r>
              <a:rPr lang="es-ES" sz="1400" dirty="0" err="1"/>
              <a:t>using</a:t>
            </a:r>
            <a:r>
              <a:rPr lang="es-ES" sz="1400" dirty="0"/>
              <a:t> </a:t>
            </a:r>
            <a:r>
              <a:rPr lang="es-ES" sz="1400" dirty="0" err="1"/>
              <a:t>proton-pump</a:t>
            </a:r>
            <a:r>
              <a:rPr lang="es-ES" sz="1400" dirty="0"/>
              <a:t> </a:t>
            </a:r>
            <a:r>
              <a:rPr lang="es-ES" sz="1400" dirty="0" err="1"/>
              <a:t>inhibitors</a:t>
            </a:r>
            <a:r>
              <a:rPr lang="es-ES" sz="1400" dirty="0"/>
              <a:t> </a:t>
            </a:r>
            <a:r>
              <a:rPr lang="es-ES" sz="1400" dirty="0" smtClean="0"/>
              <a:t>in </a:t>
            </a:r>
            <a:r>
              <a:rPr lang="es-ES" sz="1400" dirty="0" err="1" smtClean="0"/>
              <a:t>pregnancy</a:t>
            </a:r>
            <a:endParaRPr lang="es-ES" sz="1400" dirty="0"/>
          </a:p>
        </p:txBody>
      </p:sp>
      <p:sp>
        <p:nvSpPr>
          <p:cNvPr id="8" name="Rectángulo redondeado 7"/>
          <p:cNvSpPr/>
          <p:nvPr/>
        </p:nvSpPr>
        <p:spPr>
          <a:xfrm>
            <a:off x="223514" y="834678"/>
            <a:ext cx="485800" cy="288032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 4"/>
          <p:cNvSpPr/>
          <p:nvPr/>
        </p:nvSpPr>
        <p:spPr>
          <a:xfrm>
            <a:off x="683568" y="834678"/>
            <a:ext cx="806489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/>
              <a:t>Gen v.64 n.3 Caracas sep. 2010</a:t>
            </a:r>
          </a:p>
          <a:p>
            <a:r>
              <a:rPr lang="es-MX" dirty="0"/>
              <a:t> </a:t>
            </a:r>
          </a:p>
          <a:p>
            <a:r>
              <a:rPr lang="es-MX" dirty="0"/>
              <a:t>Seguridad e interacciones de los </a:t>
            </a:r>
            <a:r>
              <a:rPr lang="es-MX" dirty="0" smtClean="0"/>
              <a:t>IBP.</a:t>
            </a:r>
            <a:endParaRPr lang="es-MX" dirty="0"/>
          </a:p>
          <a:p>
            <a:endParaRPr lang="es-MX" dirty="0"/>
          </a:p>
          <a:p>
            <a:r>
              <a:rPr lang="es-MX" dirty="0"/>
              <a:t>Dres. </a:t>
            </a:r>
            <a:r>
              <a:rPr lang="es-MX" dirty="0" err="1"/>
              <a:t>Esplugues</a:t>
            </a:r>
            <a:r>
              <a:rPr lang="es-MX" dirty="0"/>
              <a:t> Juan V *, Martí-Cabrera Miguel*.</a:t>
            </a:r>
          </a:p>
          <a:p>
            <a:endParaRPr lang="es-MX" dirty="0"/>
          </a:p>
          <a:p>
            <a:r>
              <a:rPr lang="es-MX" dirty="0"/>
              <a:t>*Departamento de Farmacología, Facultad de Medicina, Universidad de Valencia, España</a:t>
            </a:r>
            <a:endParaRPr lang="es-AR" dirty="0"/>
          </a:p>
        </p:txBody>
      </p:sp>
      <p:sp>
        <p:nvSpPr>
          <p:cNvPr id="6" name="Rectángulo redondeado 5"/>
          <p:cNvSpPr/>
          <p:nvPr/>
        </p:nvSpPr>
        <p:spPr>
          <a:xfrm>
            <a:off x="709314" y="1433776"/>
            <a:ext cx="4108379" cy="31803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15400542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179512" y="5416508"/>
            <a:ext cx="8856984" cy="1252851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00FF"/>
              </a:solidFill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467544" y="54868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260648"/>
            <a:ext cx="7200800" cy="3124536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827584" y="3385184"/>
            <a:ext cx="76328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410 pacientes : 1er. Trimestre de embarazo. Grupo control 868 pacientes</a:t>
            </a:r>
          </a:p>
          <a:p>
            <a:r>
              <a:rPr lang="es-ES" dirty="0" smtClean="0"/>
              <a:t>Omeprazol 295. 20 mg</a:t>
            </a:r>
          </a:p>
          <a:p>
            <a:r>
              <a:rPr lang="es-ES" dirty="0" err="1" smtClean="0"/>
              <a:t>Lanzoprazol</a:t>
            </a:r>
            <a:r>
              <a:rPr lang="es-ES" dirty="0" smtClean="0"/>
              <a:t> 62 . 30 mg</a:t>
            </a:r>
          </a:p>
          <a:p>
            <a:r>
              <a:rPr lang="es-ES" dirty="0" err="1" smtClean="0"/>
              <a:t>Pantoprazol</a:t>
            </a:r>
            <a:r>
              <a:rPr lang="es-ES" dirty="0" smtClean="0"/>
              <a:t> 53 . 40 mg. </a:t>
            </a:r>
          </a:p>
          <a:p>
            <a:endParaRPr lang="es-ES" dirty="0"/>
          </a:p>
          <a:p>
            <a:r>
              <a:rPr lang="es-E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La media de duración del </a:t>
            </a:r>
            <a:r>
              <a:rPr lang="es-ES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tt</a:t>
            </a:r>
            <a:r>
              <a:rPr lang="es-E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fue de  22 días. </a:t>
            </a:r>
          </a:p>
          <a:p>
            <a:r>
              <a:rPr lang="es-E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Indicados por TT triple-terapia para H. Pylori.</a:t>
            </a:r>
            <a:endParaRPr lang="es-E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431540" y="5416509"/>
            <a:ext cx="86049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Conclusión</a:t>
            </a:r>
          </a:p>
          <a:p>
            <a:r>
              <a:rPr lang="es-ES" dirty="0"/>
              <a:t>Los resultados del presente trabajo confirman que los IBP no se asocian con malformaciones congénitas </a:t>
            </a:r>
            <a:r>
              <a:rPr lang="es-ES" dirty="0" smtClean="0"/>
              <a:t>, abortos </a:t>
            </a:r>
            <a:r>
              <a:rPr lang="es-ES" dirty="0" err="1" smtClean="0"/>
              <a:t>expontáneos</a:t>
            </a:r>
            <a:r>
              <a:rPr lang="es-ES" dirty="0" smtClean="0"/>
              <a:t> o interrupción de la gestación. </a:t>
            </a:r>
            <a:endParaRPr lang="es-ES" dirty="0"/>
          </a:p>
        </p:txBody>
      </p:sp>
      <p:sp>
        <p:nvSpPr>
          <p:cNvPr id="6" name="Rectángulo redondeado 5"/>
          <p:cNvSpPr/>
          <p:nvPr/>
        </p:nvSpPr>
        <p:spPr>
          <a:xfrm>
            <a:off x="179512" y="260648"/>
            <a:ext cx="576064" cy="504056"/>
          </a:xfrm>
          <a:prstGeom prst="roundRect">
            <a:avLst/>
          </a:prstGeom>
          <a:solidFill>
            <a:schemeClr val="accent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936957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43608" y="980728"/>
            <a:ext cx="6924869" cy="663777"/>
          </a:xfrm>
        </p:spPr>
        <p:txBody>
          <a:bodyPr>
            <a:normAutofit fontScale="90000"/>
          </a:bodyPr>
          <a:lstStyle/>
          <a:p>
            <a:r>
              <a:rPr lang="es-AR" sz="2800" dirty="0" err="1" smtClean="0">
                <a:solidFill>
                  <a:srgbClr val="FFFF00"/>
                </a:solidFill>
                <a:latin typeface="+mn-lt"/>
                <a:cs typeface="Times New Roman" pitchFamily="18" charset="0"/>
              </a:rPr>
              <a:t>Emesis</a:t>
            </a:r>
            <a:r>
              <a:rPr lang="es-AR" sz="2800" dirty="0" smtClean="0">
                <a:solidFill>
                  <a:srgbClr val="FFFF00"/>
                </a:solidFill>
                <a:latin typeface="+mn-lt"/>
                <a:cs typeface="Times New Roman" pitchFamily="18" charset="0"/>
              </a:rPr>
              <a:t> en el embarazo :</a:t>
            </a:r>
            <a:br>
              <a:rPr lang="es-AR" sz="2800" dirty="0" smtClean="0">
                <a:solidFill>
                  <a:srgbClr val="FFFF00"/>
                </a:solidFill>
                <a:latin typeface="+mn-lt"/>
                <a:cs typeface="Times New Roman" pitchFamily="18" charset="0"/>
              </a:rPr>
            </a:br>
            <a:r>
              <a:rPr lang="es-AR" sz="1600" dirty="0">
                <a:solidFill>
                  <a:srgbClr val="FFFF00"/>
                </a:solidFill>
                <a:latin typeface="+mn-lt"/>
                <a:cs typeface="Times New Roman" pitchFamily="18" charset="0"/>
              </a:rPr>
              <a:t/>
            </a:r>
            <a:br>
              <a:rPr lang="es-AR" sz="1600" dirty="0">
                <a:solidFill>
                  <a:srgbClr val="FFFF00"/>
                </a:solidFill>
                <a:latin typeface="+mn-lt"/>
                <a:cs typeface="Times New Roman" pitchFamily="18" charset="0"/>
              </a:rPr>
            </a:br>
            <a:r>
              <a:rPr lang="es-AR" sz="1600" dirty="0" smtClean="0">
                <a:latin typeface="+mn-lt"/>
                <a:cs typeface="Times New Roman" pitchFamily="18" charset="0"/>
              </a:rPr>
              <a:t>30-80 %</a:t>
            </a:r>
            <a:r>
              <a:rPr lang="es-AR" sz="16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  <a:cs typeface="Times New Roman" pitchFamily="18" charset="0"/>
              </a:rPr>
              <a:t> de las embarazadas pueden cursar este cuadro durante el </a:t>
            </a:r>
            <a:r>
              <a:rPr lang="es-AR" sz="1600" dirty="0" smtClean="0">
                <a:latin typeface="+mn-lt"/>
                <a:cs typeface="Times New Roman" pitchFamily="18" charset="0"/>
              </a:rPr>
              <a:t>1er. Trimestre </a:t>
            </a:r>
            <a:r>
              <a:rPr lang="es-AR" sz="16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  <a:cs typeface="Times New Roman" pitchFamily="18" charset="0"/>
              </a:rPr>
              <a:t/>
            </a:r>
            <a:br>
              <a:rPr lang="es-AR" sz="1600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+mn-lt"/>
                <a:cs typeface="Times New Roman" pitchFamily="18" charset="0"/>
              </a:rPr>
            </a:br>
            <a:r>
              <a:rPr lang="es-AR" sz="1600" dirty="0" smtClean="0">
                <a:solidFill>
                  <a:srgbClr val="FFFF00"/>
                </a:solidFill>
                <a:latin typeface="+mn-lt"/>
                <a:cs typeface="Times New Roman" pitchFamily="18" charset="0"/>
              </a:rPr>
              <a:t/>
            </a:r>
            <a:br>
              <a:rPr lang="es-AR" sz="1600" dirty="0" smtClean="0">
                <a:solidFill>
                  <a:srgbClr val="FFFF00"/>
                </a:solidFill>
                <a:latin typeface="+mn-lt"/>
                <a:cs typeface="Times New Roman" pitchFamily="18" charset="0"/>
              </a:rPr>
            </a:br>
            <a:r>
              <a:rPr lang="es-AR" sz="1600" dirty="0" smtClean="0">
                <a:solidFill>
                  <a:srgbClr val="FFFF00"/>
                </a:solidFill>
                <a:latin typeface="+mn-lt"/>
                <a:cs typeface="Times New Roman" pitchFamily="18" charset="0"/>
              </a:rPr>
              <a:t>El proceso del vómito involucra receptores </a:t>
            </a:r>
            <a:r>
              <a:rPr lang="es-AR" sz="1600" dirty="0" err="1" smtClean="0">
                <a:solidFill>
                  <a:srgbClr val="FFFF00"/>
                </a:solidFill>
                <a:latin typeface="+mn-lt"/>
                <a:cs typeface="Times New Roman" pitchFamily="18" charset="0"/>
              </a:rPr>
              <a:t>serotonigérgicos</a:t>
            </a:r>
            <a:r>
              <a:rPr lang="es-AR" sz="1600" dirty="0" smtClean="0">
                <a:solidFill>
                  <a:srgbClr val="FFFF00"/>
                </a:solidFill>
                <a:latin typeface="+mn-lt"/>
                <a:cs typeface="Times New Roman" pitchFamily="18" charset="0"/>
              </a:rPr>
              <a:t> (5HT3) , </a:t>
            </a:r>
            <a:r>
              <a:rPr lang="es-AR" sz="1600" dirty="0" err="1" smtClean="0">
                <a:solidFill>
                  <a:srgbClr val="FFFF00"/>
                </a:solidFill>
                <a:latin typeface="+mn-lt"/>
                <a:cs typeface="Times New Roman" pitchFamily="18" charset="0"/>
              </a:rPr>
              <a:t>dopaminérgicos</a:t>
            </a:r>
            <a:r>
              <a:rPr lang="es-AR" sz="1600" dirty="0" smtClean="0">
                <a:solidFill>
                  <a:srgbClr val="FFFF00"/>
                </a:solidFill>
                <a:latin typeface="+mn-lt"/>
                <a:cs typeface="Times New Roman" pitchFamily="18" charset="0"/>
              </a:rPr>
              <a:t> (</a:t>
            </a:r>
            <a:r>
              <a:rPr lang="es-AR" sz="1600" dirty="0" smtClean="0">
                <a:solidFill>
                  <a:srgbClr val="FFFF00"/>
                </a:solidFill>
                <a:latin typeface="+mn-lt"/>
                <a:cs typeface="Times New Roman" pitchFamily="18" charset="0"/>
              </a:rPr>
              <a:t>D2</a:t>
            </a:r>
            <a:r>
              <a:rPr lang="es-AR" sz="1600" dirty="0" smtClean="0">
                <a:solidFill>
                  <a:srgbClr val="FFFF00"/>
                </a:solidFill>
                <a:latin typeface="+mn-lt"/>
                <a:cs typeface="Times New Roman" pitchFamily="18" charset="0"/>
              </a:rPr>
              <a:t>), </a:t>
            </a:r>
            <a:r>
              <a:rPr lang="es-AR" sz="1600" dirty="0" err="1" smtClean="0">
                <a:solidFill>
                  <a:srgbClr val="FFFF00"/>
                </a:solidFill>
                <a:latin typeface="+mn-lt"/>
                <a:cs typeface="Times New Roman" pitchFamily="18" charset="0"/>
              </a:rPr>
              <a:t>muscarínicos</a:t>
            </a:r>
            <a:r>
              <a:rPr lang="es-AR" sz="1600" dirty="0" smtClean="0">
                <a:solidFill>
                  <a:srgbClr val="FFFF00"/>
                </a:solidFill>
                <a:latin typeface="+mn-lt"/>
                <a:cs typeface="Times New Roman" pitchFamily="18" charset="0"/>
              </a:rPr>
              <a:t> (M1) , de </a:t>
            </a:r>
            <a:r>
              <a:rPr lang="es-AR" sz="1600" dirty="0" err="1" smtClean="0">
                <a:solidFill>
                  <a:srgbClr val="FFFF00"/>
                </a:solidFill>
                <a:latin typeface="+mn-lt"/>
                <a:cs typeface="Times New Roman" pitchFamily="18" charset="0"/>
              </a:rPr>
              <a:t>neurocinina</a:t>
            </a:r>
            <a:r>
              <a:rPr lang="es-AR" sz="1600" dirty="0" smtClean="0">
                <a:solidFill>
                  <a:srgbClr val="FFFF00"/>
                </a:solidFill>
                <a:latin typeface="+mn-lt"/>
                <a:cs typeface="Times New Roman" pitchFamily="18" charset="0"/>
              </a:rPr>
              <a:t> ( NK1) , </a:t>
            </a:r>
            <a:r>
              <a:rPr lang="es-AR" sz="1600" dirty="0" err="1" smtClean="0">
                <a:solidFill>
                  <a:srgbClr val="FFFF00"/>
                </a:solidFill>
                <a:latin typeface="+mn-lt"/>
                <a:cs typeface="Times New Roman" pitchFamily="18" charset="0"/>
              </a:rPr>
              <a:t>cannabinoides</a:t>
            </a:r>
            <a:r>
              <a:rPr lang="es-AR" sz="1600" dirty="0" smtClean="0">
                <a:solidFill>
                  <a:srgbClr val="FFFF00"/>
                </a:solidFill>
                <a:latin typeface="+mn-lt"/>
                <a:cs typeface="Times New Roman" pitchFamily="18" charset="0"/>
              </a:rPr>
              <a:t> (CB1)</a:t>
            </a:r>
            <a:r>
              <a:rPr lang="es-AR" sz="1600" dirty="0">
                <a:solidFill>
                  <a:srgbClr val="FFFF00"/>
                </a:solidFill>
                <a:latin typeface="+mn-lt"/>
                <a:cs typeface="Times New Roman" pitchFamily="18" charset="0"/>
              </a:rPr>
              <a:t/>
            </a:r>
            <a:br>
              <a:rPr lang="es-AR" sz="1600" dirty="0">
                <a:solidFill>
                  <a:srgbClr val="FFFF00"/>
                </a:solidFill>
                <a:latin typeface="+mn-lt"/>
                <a:cs typeface="Times New Roman" pitchFamily="18" charset="0"/>
              </a:rPr>
            </a:br>
            <a:endParaRPr lang="es-AR" sz="1600" dirty="0">
              <a:solidFill>
                <a:srgbClr val="FFFF00"/>
              </a:solidFill>
              <a:latin typeface="+mn-lt"/>
              <a:cs typeface="Times New Roman" pitchFamily="18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62042" y="2348880"/>
            <a:ext cx="6686550" cy="5286412"/>
          </a:xfrm>
        </p:spPr>
        <p:txBody>
          <a:bodyPr>
            <a:normAutofit/>
          </a:bodyPr>
          <a:lstStyle/>
          <a:p>
            <a:r>
              <a:rPr lang="es-AR" sz="1400" dirty="0" smtClean="0">
                <a:solidFill>
                  <a:srgbClr val="FFFF00"/>
                </a:solidFill>
              </a:rPr>
              <a:t>La </a:t>
            </a:r>
            <a:r>
              <a:rPr lang="es-AR" sz="1400" dirty="0" err="1" smtClean="0">
                <a:solidFill>
                  <a:srgbClr val="FFFF00"/>
                </a:solidFill>
              </a:rPr>
              <a:t>emesis</a:t>
            </a:r>
            <a:r>
              <a:rPr lang="es-AR" sz="1400" dirty="0" smtClean="0">
                <a:solidFill>
                  <a:srgbClr val="FFFF00"/>
                </a:solidFill>
              </a:rPr>
              <a:t> Gravídica se presenta con :</a:t>
            </a:r>
            <a:r>
              <a:rPr lang="es-AR" sz="1400" dirty="0" smtClean="0"/>
              <a:t> Nauseas y vómitos </a:t>
            </a:r>
            <a:r>
              <a:rPr lang="es-AR" sz="1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generalmente matutinos, intermitentes  pero con</a:t>
            </a:r>
            <a:r>
              <a:rPr lang="es-AR" sz="1400" dirty="0" smtClean="0">
                <a:solidFill>
                  <a:schemeClr val="tx2">
                    <a:lumMod val="75000"/>
                  </a:schemeClr>
                </a:solidFill>
              </a:rPr>
              <a:t> correcta alimentación de la paciente.</a:t>
            </a:r>
          </a:p>
          <a:p>
            <a:endParaRPr lang="es-AR" sz="1400" dirty="0" smtClean="0"/>
          </a:p>
          <a:p>
            <a:r>
              <a:rPr lang="es-AR" sz="1400" dirty="0" smtClean="0">
                <a:solidFill>
                  <a:srgbClr val="FFFF00"/>
                </a:solidFill>
              </a:rPr>
              <a:t>Hiperémesis Gravídica: </a:t>
            </a:r>
            <a:r>
              <a:rPr lang="es-AR" sz="1400" dirty="0" smtClean="0">
                <a:solidFill>
                  <a:srgbClr val="FF0000"/>
                </a:solidFill>
              </a:rPr>
              <a:t>Vómitos persistentes e intratables que</a:t>
            </a:r>
            <a:r>
              <a:rPr lang="es-AR" sz="1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es-AR" sz="1400" dirty="0" smtClean="0">
                <a:solidFill>
                  <a:srgbClr val="FF0000"/>
                </a:solidFill>
              </a:rPr>
              <a:t>alteran el estado general de la paciente.</a:t>
            </a:r>
            <a:r>
              <a:rPr lang="es-AR" sz="1400" dirty="0" smtClean="0"/>
              <a:t> Frecuencia menor al 1%.</a:t>
            </a:r>
          </a:p>
          <a:p>
            <a:endParaRPr lang="es-AR" sz="1400" dirty="0" smtClean="0"/>
          </a:p>
          <a:p>
            <a:r>
              <a:rPr lang="es-AR" sz="1400" dirty="0" smtClean="0"/>
              <a:t>Se presentan entre la 6° y 16° Semanas DG, pudiendo ocasionar </a:t>
            </a:r>
            <a:r>
              <a:rPr lang="es-AR" sz="1400" dirty="0" smtClean="0">
                <a:solidFill>
                  <a:srgbClr val="FF0000"/>
                </a:solidFill>
              </a:rPr>
              <a:t>alteraciones hidroelectrolíticas graves , metabólicas y nutricionales severas</a:t>
            </a:r>
            <a:r>
              <a:rPr lang="es-AR" sz="1400" dirty="0" smtClean="0"/>
              <a:t>.</a:t>
            </a:r>
          </a:p>
          <a:p>
            <a:pPr>
              <a:buClr>
                <a:srgbClr val="FFFF00"/>
              </a:buClr>
              <a:buSzPct val="110000"/>
              <a:buFont typeface="Wingdings" pitchFamily="2" charset="2"/>
              <a:buChar char="Ø"/>
            </a:pPr>
            <a:r>
              <a:rPr lang="es-ES" sz="1400" dirty="0" smtClean="0">
                <a:cs typeface="Times New Roman" pitchFamily="18" charset="0"/>
              </a:rPr>
              <a:t>                Pérdida de peso    &gt;  5%  ( 3 kg )</a:t>
            </a:r>
          </a:p>
          <a:p>
            <a:pPr>
              <a:buClr>
                <a:srgbClr val="FFFF00"/>
              </a:buClr>
              <a:buSzPct val="110000"/>
              <a:buFont typeface="Wingdings" pitchFamily="2" charset="2"/>
              <a:buChar char="Ø"/>
            </a:pPr>
            <a:r>
              <a:rPr lang="es-ES" sz="1400" dirty="0" smtClean="0">
                <a:cs typeface="Times New Roman" pitchFamily="18" charset="0"/>
              </a:rPr>
              <a:t>                </a:t>
            </a:r>
            <a:r>
              <a:rPr lang="es-ES" sz="1400" dirty="0" err="1" smtClean="0">
                <a:cs typeface="Times New Roman" pitchFamily="18" charset="0"/>
              </a:rPr>
              <a:t>Cetonuria</a:t>
            </a:r>
            <a:r>
              <a:rPr lang="es-ES" sz="1400" dirty="0" smtClean="0">
                <a:cs typeface="Times New Roman" pitchFamily="18" charset="0"/>
              </a:rPr>
              <a:t>    ( Ayuno ) </a:t>
            </a:r>
          </a:p>
          <a:p>
            <a:pPr>
              <a:buClr>
                <a:srgbClr val="FFFF00"/>
              </a:buClr>
              <a:buSzPct val="110000"/>
              <a:buFont typeface="Wingdings" pitchFamily="2" charset="2"/>
              <a:buChar char="Ø"/>
            </a:pPr>
            <a:r>
              <a:rPr lang="es-ES" sz="1400" dirty="0" smtClean="0">
                <a:cs typeface="Times New Roman" pitchFamily="18" charset="0"/>
              </a:rPr>
              <a:t>                Alcalosis metabólica con</a:t>
            </a:r>
          </a:p>
          <a:p>
            <a:pPr>
              <a:buClr>
                <a:srgbClr val="FFFF00"/>
              </a:buClr>
              <a:buSzPct val="110000"/>
              <a:buFont typeface="Wingdings" pitchFamily="2" charset="2"/>
              <a:buChar char="Ø"/>
            </a:pPr>
            <a:r>
              <a:rPr lang="es-ES" sz="1400" dirty="0" smtClean="0">
                <a:cs typeface="Times New Roman" pitchFamily="18" charset="0"/>
              </a:rPr>
              <a:t>                </a:t>
            </a:r>
            <a:r>
              <a:rPr lang="es-ES" sz="1400" dirty="0" err="1" smtClean="0">
                <a:cs typeface="Times New Roman" pitchFamily="18" charset="0"/>
              </a:rPr>
              <a:t>Hipoclorémia</a:t>
            </a:r>
            <a:r>
              <a:rPr lang="es-ES" sz="1400" dirty="0" smtClean="0">
                <a:cs typeface="Times New Roman" pitchFamily="18" charset="0"/>
              </a:rPr>
              <a:t> e </a:t>
            </a:r>
            <a:r>
              <a:rPr lang="es-ES" sz="1400" dirty="0" err="1" smtClean="0">
                <a:cs typeface="Times New Roman" pitchFamily="18" charset="0"/>
              </a:rPr>
              <a:t>hipopotasemia</a:t>
            </a:r>
            <a:r>
              <a:rPr lang="es-ES" sz="1400" dirty="0" smtClean="0">
                <a:cs typeface="Times New Roman" pitchFamily="18" charset="0"/>
              </a:rPr>
              <a:t>.</a:t>
            </a:r>
          </a:p>
          <a:p>
            <a:endParaRPr lang="es-AR" sz="1400" dirty="0" smtClean="0"/>
          </a:p>
          <a:p>
            <a:r>
              <a:rPr lang="es-ES" sz="1400" dirty="0" smtClean="0">
                <a:solidFill>
                  <a:schemeClr val="accent6">
                    <a:lumMod val="60000"/>
                    <a:lumOff val="40000"/>
                  </a:schemeClr>
                </a:solidFill>
                <a:cs typeface="Times New Roman" pitchFamily="18" charset="0"/>
              </a:rPr>
              <a:t>Puede persistir hasta el 3</a:t>
            </a:r>
            <a:r>
              <a:rPr lang="es-ES" sz="1400" baseline="30000" dirty="0" smtClean="0">
                <a:solidFill>
                  <a:schemeClr val="accent6">
                    <a:lumMod val="60000"/>
                    <a:lumOff val="40000"/>
                  </a:schemeClr>
                </a:solidFill>
                <a:cs typeface="Times New Roman" pitchFamily="18" charset="0"/>
              </a:rPr>
              <a:t>er</a:t>
            </a:r>
            <a:r>
              <a:rPr lang="es-ES" sz="1400" dirty="0" smtClean="0">
                <a:solidFill>
                  <a:schemeClr val="accent6">
                    <a:lumMod val="60000"/>
                    <a:lumOff val="40000"/>
                  </a:schemeClr>
                </a:solidFill>
                <a:cs typeface="Times New Roman" pitchFamily="18" charset="0"/>
              </a:rPr>
              <a:t> trimestre, </a:t>
            </a:r>
          </a:p>
          <a:p>
            <a:r>
              <a:rPr lang="es-ES" sz="1400" dirty="0" smtClean="0">
                <a:solidFill>
                  <a:schemeClr val="accent6">
                    <a:lumMod val="60000"/>
                    <a:lumOff val="40000"/>
                  </a:schemeClr>
                </a:solidFill>
                <a:cs typeface="Times New Roman" pitchFamily="18" charset="0"/>
              </a:rPr>
              <a:t> y  en un 5%  hasta el parto.</a:t>
            </a:r>
          </a:p>
          <a:p>
            <a:endParaRPr lang="es-AR" sz="1400" dirty="0" smtClean="0"/>
          </a:p>
        </p:txBody>
      </p:sp>
      <p:pic>
        <p:nvPicPr>
          <p:cNvPr id="5" name="Picture 4" descr="C:\temas para el 19 de junio\emesis 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52120" y="4437112"/>
            <a:ext cx="2619375" cy="1743075"/>
          </a:xfrm>
          <a:prstGeom prst="rect">
            <a:avLst/>
          </a:prstGeom>
          <a:noFill/>
        </p:spPr>
      </p:pic>
      <p:pic>
        <p:nvPicPr>
          <p:cNvPr id="7" name="Picture 37" descr="escudo familia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86775" y="0"/>
            <a:ext cx="657225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Elipse 3"/>
          <p:cNvSpPr/>
          <p:nvPr/>
        </p:nvSpPr>
        <p:spPr>
          <a:xfrm>
            <a:off x="467544" y="2348880"/>
            <a:ext cx="394498" cy="36004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Elipse 7"/>
          <p:cNvSpPr/>
          <p:nvPr/>
        </p:nvSpPr>
        <p:spPr>
          <a:xfrm>
            <a:off x="467544" y="3140968"/>
            <a:ext cx="394498" cy="36004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redondeado 5"/>
          <p:cNvSpPr/>
          <p:nvPr/>
        </p:nvSpPr>
        <p:spPr>
          <a:xfrm>
            <a:off x="971600" y="980728"/>
            <a:ext cx="6996877" cy="50405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9" name="Rectángulo redondeado 8"/>
          <p:cNvSpPr/>
          <p:nvPr/>
        </p:nvSpPr>
        <p:spPr>
          <a:xfrm>
            <a:off x="971600" y="2312876"/>
            <a:ext cx="7416824" cy="424847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860706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286000" y="-22793563"/>
            <a:ext cx="4572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sz="800" b="1" dirty="0" smtClean="0"/>
              <a:t>Bibliografía</a:t>
            </a:r>
          </a:p>
        </p:txBody>
      </p:sp>
      <p:sp>
        <p:nvSpPr>
          <p:cNvPr id="5" name="4 Rectángulo"/>
          <p:cNvSpPr/>
          <p:nvPr/>
        </p:nvSpPr>
        <p:spPr>
          <a:xfrm>
            <a:off x="142844" y="214290"/>
            <a:ext cx="4572000" cy="686341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sz="800" dirty="0" smtClean="0"/>
              <a:t>1. </a:t>
            </a:r>
            <a:r>
              <a:rPr lang="pt-BR" sz="800" dirty="0" err="1" smtClean="0"/>
              <a:t>Viroga</a:t>
            </a:r>
            <a:r>
              <a:rPr lang="pt-BR" sz="800" dirty="0" smtClean="0"/>
              <a:t> S, Ramos C, </a:t>
            </a:r>
            <a:r>
              <a:rPr lang="pt-BR" sz="800" dirty="0" err="1" smtClean="0"/>
              <a:t>Artagaveytia</a:t>
            </a:r>
            <a:r>
              <a:rPr lang="pt-BR" sz="800" dirty="0" smtClean="0"/>
              <a:t> P, </a:t>
            </a:r>
            <a:r>
              <a:rPr lang="pt-BR" sz="800" dirty="0" err="1" smtClean="0"/>
              <a:t>Speranza</a:t>
            </a:r>
            <a:r>
              <a:rPr lang="pt-BR" sz="800" dirty="0" smtClean="0"/>
              <a:t> N, </a:t>
            </a:r>
            <a:r>
              <a:rPr lang="pt-BR" sz="800" dirty="0" err="1" smtClean="0"/>
              <a:t>Tamosiunas</a:t>
            </a:r>
            <a:r>
              <a:rPr lang="pt-BR" sz="800" dirty="0" smtClean="0"/>
              <a:t> G.</a:t>
            </a:r>
          </a:p>
          <a:p>
            <a:r>
              <a:rPr lang="es-ES" sz="800" dirty="0" smtClean="0"/>
              <a:t>Consumo de medicamentos en mujeres embarazadas del Centro</a:t>
            </a:r>
          </a:p>
          <a:p>
            <a:r>
              <a:rPr lang="es-ES" sz="800" dirty="0" smtClean="0"/>
              <a:t>Hospitalario Pereira </a:t>
            </a:r>
            <a:r>
              <a:rPr lang="es-ES" sz="800" dirty="0" err="1" smtClean="0"/>
              <a:t>Rossell</a:t>
            </a:r>
            <a:r>
              <a:rPr lang="es-ES" sz="800" dirty="0" smtClean="0"/>
              <a:t>. En: Sociedad </a:t>
            </a:r>
            <a:r>
              <a:rPr lang="es-ES" sz="800" dirty="0" err="1" smtClean="0"/>
              <a:t>Ginecotológica</a:t>
            </a:r>
            <a:endParaRPr lang="es-ES" sz="800" dirty="0" smtClean="0"/>
          </a:p>
          <a:p>
            <a:r>
              <a:rPr lang="es-ES" sz="800" dirty="0" smtClean="0"/>
              <a:t>del Uruguay. XVI Congreso Uruguayo de Ginecología y Obstetricia,</a:t>
            </a:r>
          </a:p>
          <a:p>
            <a:r>
              <a:rPr lang="es-ES" sz="800" dirty="0" smtClean="0"/>
              <a:t>Montevideo; 2012.</a:t>
            </a:r>
          </a:p>
          <a:p>
            <a:r>
              <a:rPr lang="es-ES" sz="800" dirty="0" smtClean="0"/>
              <a:t>2. </a:t>
            </a:r>
            <a:r>
              <a:rPr lang="es-ES" sz="800" dirty="0" err="1" smtClean="0"/>
              <a:t>Erdeljić</a:t>
            </a:r>
            <a:r>
              <a:rPr lang="es-ES" sz="800" dirty="0" smtClean="0"/>
              <a:t> V., </a:t>
            </a:r>
            <a:r>
              <a:rPr lang="es-ES" sz="800" dirty="0" err="1" smtClean="0"/>
              <a:t>Francetić</a:t>
            </a:r>
            <a:r>
              <a:rPr lang="es-ES" sz="800" dirty="0" smtClean="0"/>
              <a:t> I., </a:t>
            </a:r>
            <a:r>
              <a:rPr lang="es-ES" sz="800" dirty="0" err="1" smtClean="0"/>
              <a:t>Makar-Aušperger</a:t>
            </a:r>
            <a:r>
              <a:rPr lang="es-ES" sz="800" dirty="0" smtClean="0"/>
              <a:t> K., </a:t>
            </a:r>
            <a:r>
              <a:rPr lang="es-ES" sz="800" dirty="0" err="1" smtClean="0"/>
              <a:t>Likić</a:t>
            </a:r>
            <a:r>
              <a:rPr lang="es-ES" sz="800" dirty="0" smtClean="0"/>
              <a:t> R., </a:t>
            </a:r>
            <a:r>
              <a:rPr lang="es-ES" sz="800" dirty="0" err="1" smtClean="0"/>
              <a:t>Radačić</a:t>
            </a:r>
            <a:r>
              <a:rPr lang="es-ES" sz="800" dirty="0" smtClean="0"/>
              <a:t>-</a:t>
            </a:r>
          </a:p>
          <a:p>
            <a:r>
              <a:rPr lang="en-US" sz="800" dirty="0" err="1" smtClean="0"/>
              <a:t>Aumiler</a:t>
            </a:r>
            <a:r>
              <a:rPr lang="en-US" sz="800" dirty="0" smtClean="0"/>
              <a:t> M. Clinical pharmacology consultation: a better answer</a:t>
            </a:r>
          </a:p>
          <a:p>
            <a:r>
              <a:rPr lang="en-US" sz="800" dirty="0" smtClean="0"/>
              <a:t>to safety issues of drug therapy during pregnancy? </a:t>
            </a:r>
            <a:r>
              <a:rPr lang="en-US" sz="800" dirty="0" err="1" smtClean="0"/>
              <a:t>Eur</a:t>
            </a:r>
            <a:r>
              <a:rPr lang="en-US" sz="800" dirty="0" smtClean="0"/>
              <a:t> J </a:t>
            </a:r>
            <a:r>
              <a:rPr lang="en-US" sz="800" dirty="0" err="1" smtClean="0"/>
              <a:t>Clin</a:t>
            </a:r>
            <a:endParaRPr lang="en-US" sz="800" dirty="0" smtClean="0"/>
          </a:p>
          <a:p>
            <a:r>
              <a:rPr lang="es-ES" sz="800" dirty="0" err="1" smtClean="0"/>
              <a:t>Pharmacol</a:t>
            </a:r>
            <a:r>
              <a:rPr lang="es-ES" sz="800" dirty="0" smtClean="0"/>
              <a:t>. 2010; 66:1037-1046.</a:t>
            </a:r>
          </a:p>
          <a:p>
            <a:r>
              <a:rPr lang="en-US" sz="800" dirty="0" smtClean="0"/>
              <a:t>3. Thomas S., Yates L. Prescribing without evidence - pregnancy.</a:t>
            </a:r>
          </a:p>
          <a:p>
            <a:r>
              <a:rPr lang="fr-FR" sz="800" dirty="0" err="1" smtClean="0"/>
              <a:t>Br</a:t>
            </a:r>
            <a:r>
              <a:rPr lang="fr-FR" sz="800" dirty="0" smtClean="0"/>
              <a:t> J Clin </a:t>
            </a:r>
            <a:r>
              <a:rPr lang="fr-FR" sz="800" dirty="0" err="1" smtClean="0"/>
              <a:t>Pharmacol</a:t>
            </a:r>
            <a:r>
              <a:rPr lang="fr-FR" sz="800" dirty="0" smtClean="0"/>
              <a:t>. 2012;74(4): 691-7.</a:t>
            </a:r>
          </a:p>
          <a:p>
            <a:r>
              <a:rPr lang="en-US" sz="800" dirty="0" smtClean="0"/>
              <a:t>4. U.S. Food and Drug Administration [ </a:t>
            </a:r>
            <a:r>
              <a:rPr lang="en-US" sz="800" dirty="0" err="1" smtClean="0"/>
              <a:t>sede</a:t>
            </a:r>
            <a:r>
              <a:rPr lang="en-US" sz="800" dirty="0" smtClean="0"/>
              <a:t> web], Silver Spring:</a:t>
            </a:r>
          </a:p>
          <a:p>
            <a:r>
              <a:rPr lang="es-ES" sz="800" dirty="0" smtClean="0"/>
              <a:t>FDA; 2013. [acceso: marzo 2013]. Disponible en: www.fda.gov</a:t>
            </a:r>
          </a:p>
          <a:p>
            <a:r>
              <a:rPr lang="es-ES" sz="800" dirty="0" smtClean="0"/>
              <a:t>5. Sánchez O., López Gil R. Manejo de fármacos durante el embarazo.</a:t>
            </a:r>
          </a:p>
          <a:p>
            <a:r>
              <a:rPr lang="nb-NO" sz="800" dirty="0" smtClean="0"/>
              <a:t>Inf Ter Sist Nac Salud. 2011; 35: 107-113.</a:t>
            </a:r>
          </a:p>
          <a:p>
            <a:r>
              <a:rPr lang="en-US" sz="800" dirty="0" smtClean="0"/>
              <a:t>6. Australia. </a:t>
            </a:r>
            <a:r>
              <a:rPr lang="en-US" sz="800" dirty="0" err="1" smtClean="0"/>
              <a:t>Departament</a:t>
            </a:r>
            <a:r>
              <a:rPr lang="en-US" sz="800" dirty="0" smtClean="0"/>
              <a:t> of Health and Ageing. Therapeutic Good</a:t>
            </a:r>
          </a:p>
          <a:p>
            <a:r>
              <a:rPr lang="es-ES" sz="800" dirty="0" err="1" smtClean="0"/>
              <a:t>Administrarion</a:t>
            </a:r>
            <a:r>
              <a:rPr lang="es-ES" sz="800" dirty="0" smtClean="0"/>
              <a:t>. </a:t>
            </a:r>
            <a:r>
              <a:rPr lang="es-ES" sz="800" dirty="0" err="1" smtClean="0"/>
              <a:t>Prescribing</a:t>
            </a:r>
            <a:r>
              <a:rPr lang="es-ES" sz="800" dirty="0" smtClean="0"/>
              <a:t> medicines in </a:t>
            </a:r>
            <a:r>
              <a:rPr lang="es-ES" sz="800" dirty="0" err="1" smtClean="0"/>
              <a:t>pregnancy</a:t>
            </a:r>
            <a:r>
              <a:rPr lang="es-ES" sz="800" dirty="0" smtClean="0"/>
              <a:t> </a:t>
            </a:r>
            <a:r>
              <a:rPr lang="es-ES" sz="800" dirty="0" err="1" smtClean="0"/>
              <a:t>database</a:t>
            </a:r>
            <a:endParaRPr lang="es-ES" sz="800" dirty="0" smtClean="0"/>
          </a:p>
          <a:p>
            <a:r>
              <a:rPr lang="es-ES" sz="800" dirty="0" smtClean="0"/>
              <a:t>[base de datos en internet]. </a:t>
            </a:r>
            <a:r>
              <a:rPr lang="es-ES" sz="800" dirty="0" err="1" smtClean="0"/>
              <a:t>Woden</a:t>
            </a:r>
            <a:r>
              <a:rPr lang="es-ES" sz="800" dirty="0" smtClean="0"/>
              <a:t>: TGA[última actualización</a:t>
            </a:r>
          </a:p>
          <a:p>
            <a:r>
              <a:rPr lang="es-ES" sz="800" dirty="0" smtClean="0"/>
              <a:t>14 de octubre de 2011; acceso marzo de 2013]. Disponible en:</a:t>
            </a:r>
          </a:p>
          <a:p>
            <a:r>
              <a:rPr lang="es-ES" sz="800" dirty="0" smtClean="0"/>
              <a:t>www.tga.gov.au/hp/medicines-pregnancy.htm</a:t>
            </a:r>
          </a:p>
          <a:p>
            <a:r>
              <a:rPr lang="en-US" sz="800" dirty="0" smtClean="0"/>
              <a:t>7. Broussard CN, Richter JE. Nausea and vomiting of pregnancy</a:t>
            </a:r>
          </a:p>
          <a:p>
            <a:r>
              <a:rPr lang="en-US" sz="800" dirty="0" err="1" smtClean="0"/>
              <a:t>Gastroenterol</a:t>
            </a:r>
            <a:r>
              <a:rPr lang="en-US" sz="800" dirty="0" smtClean="0"/>
              <a:t> </a:t>
            </a:r>
            <a:r>
              <a:rPr lang="en-US" sz="800" dirty="0" err="1" smtClean="0"/>
              <a:t>Clin</a:t>
            </a:r>
            <a:r>
              <a:rPr lang="en-US" sz="800" dirty="0" smtClean="0"/>
              <a:t> North Am. 1998 Mar;27(1):123-51.</a:t>
            </a:r>
          </a:p>
          <a:p>
            <a:r>
              <a:rPr lang="es-ES" sz="800" dirty="0" smtClean="0"/>
              <a:t>8. </a:t>
            </a:r>
            <a:r>
              <a:rPr lang="es-ES" sz="800" dirty="0" err="1" smtClean="0"/>
              <a:t>Berkovitch</a:t>
            </a:r>
            <a:r>
              <a:rPr lang="es-ES" sz="800" dirty="0" smtClean="0"/>
              <a:t> M, </a:t>
            </a:r>
            <a:r>
              <a:rPr lang="es-ES" sz="800" dirty="0" err="1" smtClean="0"/>
              <a:t>Mazzota</a:t>
            </a:r>
            <a:r>
              <a:rPr lang="es-ES" sz="800" dirty="0" smtClean="0"/>
              <a:t> P, </a:t>
            </a:r>
            <a:r>
              <a:rPr lang="es-ES" sz="800" dirty="0" err="1" smtClean="0"/>
              <a:t>Greenberg</a:t>
            </a:r>
            <a:r>
              <a:rPr lang="es-ES" sz="800" dirty="0" smtClean="0"/>
              <a:t> R, </a:t>
            </a:r>
            <a:r>
              <a:rPr lang="es-ES" sz="800" dirty="0" err="1" smtClean="0"/>
              <a:t>Elbirt</a:t>
            </a:r>
            <a:r>
              <a:rPr lang="es-ES" sz="800" dirty="0" smtClean="0"/>
              <a:t> D, Addis A, </a:t>
            </a:r>
            <a:r>
              <a:rPr lang="es-ES" sz="800" dirty="0" err="1" smtClean="0"/>
              <a:t>Schuler</a:t>
            </a:r>
            <a:r>
              <a:rPr lang="es-ES" sz="800" dirty="0" smtClean="0"/>
              <a:t>-</a:t>
            </a:r>
          </a:p>
          <a:p>
            <a:r>
              <a:rPr lang="en-US" sz="800" dirty="0" err="1" smtClean="0"/>
              <a:t>Faccini</a:t>
            </a:r>
            <a:r>
              <a:rPr lang="en-US" sz="800" dirty="0" smtClean="0"/>
              <a:t> L, et al. </a:t>
            </a:r>
            <a:r>
              <a:rPr lang="en-US" sz="800" dirty="0" err="1" smtClean="0"/>
              <a:t>Metoclopramide</a:t>
            </a:r>
            <a:r>
              <a:rPr lang="en-US" sz="800" dirty="0" smtClean="0"/>
              <a:t> for nausea and vomiting of</a:t>
            </a:r>
          </a:p>
          <a:p>
            <a:r>
              <a:rPr lang="en-US" sz="800" dirty="0" smtClean="0"/>
              <a:t>pregnancy: a prospective multicenter international study. Am J</a:t>
            </a:r>
          </a:p>
          <a:p>
            <a:r>
              <a:rPr lang="es-ES" sz="800" dirty="0" err="1" smtClean="0"/>
              <a:t>Perinatol</a:t>
            </a:r>
            <a:r>
              <a:rPr lang="es-ES" sz="800" dirty="0" smtClean="0"/>
              <a:t> 2002;19:311-316.</a:t>
            </a:r>
          </a:p>
          <a:p>
            <a:r>
              <a:rPr lang="es-ES" sz="800" dirty="0" smtClean="0"/>
              <a:t>9. </a:t>
            </a:r>
            <a:r>
              <a:rPr lang="es-ES" sz="800" dirty="0" err="1" smtClean="0"/>
              <a:t>Sorensen</a:t>
            </a:r>
            <a:r>
              <a:rPr lang="es-ES" sz="800" dirty="0" smtClean="0"/>
              <a:t> HT, </a:t>
            </a:r>
            <a:r>
              <a:rPr lang="es-ES" sz="800" dirty="0" err="1" smtClean="0"/>
              <a:t>Nielsen</a:t>
            </a:r>
            <a:r>
              <a:rPr lang="es-ES" sz="800" dirty="0" smtClean="0"/>
              <a:t> GL, </a:t>
            </a:r>
            <a:r>
              <a:rPr lang="es-ES" sz="800" dirty="0" err="1" smtClean="0"/>
              <a:t>Christensen</a:t>
            </a:r>
            <a:r>
              <a:rPr lang="es-ES" sz="800" dirty="0" smtClean="0"/>
              <a:t> K, </a:t>
            </a:r>
            <a:r>
              <a:rPr lang="es-ES" sz="800" dirty="0" err="1" smtClean="0"/>
              <a:t>Tage</a:t>
            </a:r>
            <a:r>
              <a:rPr lang="es-ES" sz="800" dirty="0" smtClean="0"/>
              <a:t>-Jensen U, </a:t>
            </a:r>
            <a:r>
              <a:rPr lang="es-ES" sz="800" dirty="0" err="1" smtClean="0"/>
              <a:t>Ekbom</a:t>
            </a:r>
            <a:endParaRPr lang="es-ES" sz="800" dirty="0" smtClean="0"/>
          </a:p>
          <a:p>
            <a:r>
              <a:rPr lang="en-US" sz="800" dirty="0" smtClean="0"/>
              <a:t>A, Baron J. Birth outcome following maternal use of </a:t>
            </a:r>
            <a:r>
              <a:rPr lang="en-US" sz="800" dirty="0" err="1" smtClean="0"/>
              <a:t>metoclopramide</a:t>
            </a:r>
            <a:r>
              <a:rPr lang="en-US" sz="800" dirty="0" smtClean="0"/>
              <a:t>.</a:t>
            </a:r>
          </a:p>
          <a:p>
            <a:r>
              <a:rPr lang="fr-FR" sz="800" dirty="0" err="1" smtClean="0"/>
              <a:t>Br</a:t>
            </a:r>
            <a:r>
              <a:rPr lang="fr-FR" sz="800" dirty="0" smtClean="0"/>
              <a:t> J Clin </a:t>
            </a:r>
            <a:r>
              <a:rPr lang="fr-FR" sz="800" dirty="0" err="1" smtClean="0"/>
              <a:t>Pharmacol</a:t>
            </a:r>
            <a:r>
              <a:rPr lang="fr-FR" sz="800" dirty="0" smtClean="0"/>
              <a:t> 2000;49:264-268.</a:t>
            </a:r>
          </a:p>
          <a:p>
            <a:r>
              <a:rPr lang="es-ES" sz="800" dirty="0" smtClean="0"/>
              <a:t>10. </a:t>
            </a:r>
            <a:r>
              <a:rPr lang="es-ES" sz="800" dirty="0" err="1" smtClean="0"/>
              <a:t>Matok</a:t>
            </a:r>
            <a:r>
              <a:rPr lang="es-ES" sz="800" dirty="0" smtClean="0"/>
              <a:t> I, </a:t>
            </a:r>
            <a:r>
              <a:rPr lang="es-ES" sz="800" dirty="0" err="1" smtClean="0"/>
              <a:t>Gorodischer</a:t>
            </a:r>
            <a:r>
              <a:rPr lang="es-ES" sz="800" dirty="0" smtClean="0"/>
              <a:t> R, </a:t>
            </a:r>
            <a:r>
              <a:rPr lang="es-ES" sz="800" dirty="0" err="1" smtClean="0"/>
              <a:t>Koren</a:t>
            </a:r>
            <a:r>
              <a:rPr lang="es-ES" sz="800" dirty="0" smtClean="0"/>
              <a:t> G, </a:t>
            </a:r>
            <a:r>
              <a:rPr lang="es-ES" sz="800" dirty="0" err="1" smtClean="0"/>
              <a:t>Sheiner</a:t>
            </a:r>
            <a:r>
              <a:rPr lang="es-ES" sz="800" dirty="0" smtClean="0"/>
              <a:t> E, </a:t>
            </a:r>
            <a:r>
              <a:rPr lang="es-ES" sz="800" dirty="0" err="1" smtClean="0"/>
              <a:t>Wiznitzer</a:t>
            </a:r>
            <a:r>
              <a:rPr lang="es-ES" sz="800" dirty="0" smtClean="0"/>
              <a:t> A, Levy</a:t>
            </a:r>
          </a:p>
          <a:p>
            <a:r>
              <a:rPr lang="en-US" sz="800" dirty="0" smtClean="0"/>
              <a:t>A. The Safety of </a:t>
            </a:r>
            <a:r>
              <a:rPr lang="en-US" sz="800" dirty="0" err="1" smtClean="0"/>
              <a:t>Metoclopramide</a:t>
            </a:r>
            <a:r>
              <a:rPr lang="en-US" sz="800" dirty="0" smtClean="0"/>
              <a:t> Use in the First Trimester of</a:t>
            </a:r>
          </a:p>
          <a:p>
            <a:r>
              <a:rPr lang="es-ES" sz="800" dirty="0" err="1" smtClean="0"/>
              <a:t>Pregnancy</a:t>
            </a:r>
            <a:r>
              <a:rPr lang="es-ES" sz="800" dirty="0" smtClean="0"/>
              <a:t>. N </a:t>
            </a:r>
            <a:r>
              <a:rPr lang="es-ES" sz="800" dirty="0" err="1" smtClean="0"/>
              <a:t>Engl</a:t>
            </a:r>
            <a:r>
              <a:rPr lang="es-ES" sz="800" dirty="0" smtClean="0"/>
              <a:t> J </a:t>
            </a:r>
            <a:r>
              <a:rPr lang="es-ES" sz="800" dirty="0" err="1" smtClean="0"/>
              <a:t>Med</a:t>
            </a:r>
            <a:r>
              <a:rPr lang="es-ES" sz="800" dirty="0" smtClean="0"/>
              <a:t> 2009; 360:2528-253.</a:t>
            </a:r>
          </a:p>
          <a:p>
            <a:r>
              <a:rPr lang="en-US" sz="800" dirty="0" smtClean="0"/>
              <a:t>11. FDA. FDA warns against women using unapproved drug, </a:t>
            </a:r>
            <a:r>
              <a:rPr lang="en-US" sz="800" dirty="0" err="1" smtClean="0"/>
              <a:t>domperidone</a:t>
            </a:r>
            <a:r>
              <a:rPr lang="en-US" sz="800" dirty="0" smtClean="0"/>
              <a:t>,</a:t>
            </a:r>
          </a:p>
          <a:p>
            <a:r>
              <a:rPr lang="es-ES" sz="800" dirty="0" err="1" smtClean="0"/>
              <a:t>to</a:t>
            </a:r>
            <a:r>
              <a:rPr lang="es-ES" sz="800" dirty="0" smtClean="0"/>
              <a:t> </a:t>
            </a:r>
            <a:r>
              <a:rPr lang="es-ES" sz="800" dirty="0" err="1" smtClean="0"/>
              <a:t>increase</a:t>
            </a:r>
            <a:r>
              <a:rPr lang="es-ES" sz="800" dirty="0" smtClean="0"/>
              <a:t> </a:t>
            </a:r>
            <a:r>
              <a:rPr lang="es-ES" sz="800" dirty="0" err="1" smtClean="0"/>
              <a:t>milk</a:t>
            </a:r>
            <a:r>
              <a:rPr lang="es-ES" sz="800" dirty="0" smtClean="0"/>
              <a:t> </a:t>
            </a:r>
            <a:r>
              <a:rPr lang="es-ES" sz="800" dirty="0" err="1" smtClean="0"/>
              <a:t>production</a:t>
            </a:r>
            <a:r>
              <a:rPr lang="es-ES" sz="800" dirty="0" smtClean="0"/>
              <a:t>. Junio de 7, 2004. Disponible</a:t>
            </a:r>
          </a:p>
          <a:p>
            <a:r>
              <a:rPr lang="es-ES" sz="800" dirty="0" err="1" smtClean="0"/>
              <a:t>en:http</a:t>
            </a:r>
            <a:r>
              <a:rPr lang="es-ES" sz="800" dirty="0" smtClean="0"/>
              <a:t>://</a:t>
            </a:r>
            <a:r>
              <a:rPr lang="es-ES" sz="800" dirty="0" err="1" smtClean="0"/>
              <a:t>www.fda.gov</a:t>
            </a:r>
            <a:r>
              <a:rPr lang="es-ES" sz="800" dirty="0" smtClean="0"/>
              <a:t>/</a:t>
            </a:r>
            <a:r>
              <a:rPr lang="es-ES" sz="800" dirty="0" err="1" smtClean="0"/>
              <a:t>Drugs</a:t>
            </a:r>
            <a:r>
              <a:rPr lang="es-ES" sz="800" dirty="0" smtClean="0"/>
              <a:t>/</a:t>
            </a:r>
            <a:r>
              <a:rPr lang="es-ES" sz="800" dirty="0" err="1" smtClean="0"/>
              <a:t>DrugSafety</a:t>
            </a:r>
            <a:r>
              <a:rPr lang="es-ES" sz="800" dirty="0" smtClean="0"/>
              <a:t>/</a:t>
            </a:r>
            <a:r>
              <a:rPr lang="es-ES" sz="800" dirty="0" err="1" smtClean="0"/>
              <a:t>Informationby</a:t>
            </a:r>
            <a:r>
              <a:rPr lang="es-ES" sz="800" dirty="0" smtClean="0"/>
              <a:t>-</a:t>
            </a:r>
          </a:p>
          <a:p>
            <a:r>
              <a:rPr lang="es-ES" sz="800" dirty="0" err="1" smtClean="0"/>
              <a:t>DrugClass</a:t>
            </a:r>
            <a:r>
              <a:rPr lang="es-ES" sz="800" dirty="0" smtClean="0"/>
              <a:t>/ucm173886.htm</a:t>
            </a:r>
          </a:p>
          <a:p>
            <a:r>
              <a:rPr lang="en-US" sz="800" dirty="0" smtClean="0"/>
              <a:t>12. </a:t>
            </a:r>
            <a:r>
              <a:rPr lang="en-US" sz="800" dirty="0" err="1" smtClean="0"/>
              <a:t>Siu</a:t>
            </a:r>
            <a:r>
              <a:rPr lang="en-US" sz="800" dirty="0" smtClean="0"/>
              <a:t> SS, Yip SK, Cheung CW, Lau TK. Treatment of intractable</a:t>
            </a:r>
          </a:p>
          <a:p>
            <a:r>
              <a:rPr lang="es-ES" sz="800" dirty="0" err="1" smtClean="0"/>
              <a:t>hyperemesis</a:t>
            </a:r>
            <a:r>
              <a:rPr lang="es-ES" sz="800" dirty="0" smtClean="0"/>
              <a:t> </a:t>
            </a:r>
            <a:r>
              <a:rPr lang="es-ES" sz="800" dirty="0" err="1" smtClean="0"/>
              <a:t>gravidarum</a:t>
            </a:r>
            <a:r>
              <a:rPr lang="es-ES" sz="800" dirty="0" smtClean="0"/>
              <a:t> </a:t>
            </a:r>
            <a:r>
              <a:rPr lang="es-ES" sz="800" dirty="0" err="1" smtClean="0"/>
              <a:t>by</a:t>
            </a:r>
            <a:r>
              <a:rPr lang="es-ES" sz="800" dirty="0" smtClean="0"/>
              <a:t> </a:t>
            </a:r>
            <a:r>
              <a:rPr lang="es-ES" sz="800" dirty="0" err="1" smtClean="0"/>
              <a:t>ondansetron.Eur</a:t>
            </a:r>
            <a:r>
              <a:rPr lang="es-ES" sz="800" dirty="0" smtClean="0"/>
              <a:t> J </a:t>
            </a:r>
            <a:r>
              <a:rPr lang="es-ES" sz="800" dirty="0" err="1" smtClean="0"/>
              <a:t>Obstet</a:t>
            </a:r>
            <a:r>
              <a:rPr lang="es-ES" sz="800" dirty="0" smtClean="0"/>
              <a:t> </a:t>
            </a:r>
            <a:r>
              <a:rPr lang="es-ES" sz="800" dirty="0" err="1" smtClean="0"/>
              <a:t>Gynecol</a:t>
            </a:r>
            <a:endParaRPr lang="es-ES" sz="800" dirty="0" smtClean="0"/>
          </a:p>
          <a:p>
            <a:r>
              <a:rPr lang="en-US" sz="800" dirty="0" err="1" smtClean="0"/>
              <a:t>Reprod</a:t>
            </a:r>
            <a:r>
              <a:rPr lang="en-US" sz="800" dirty="0" smtClean="0"/>
              <a:t> Biol. 2002 Oct 10;105(1):73-4</a:t>
            </a:r>
          </a:p>
          <a:p>
            <a:r>
              <a:rPr lang="es-ES" sz="800" dirty="0" smtClean="0"/>
              <a:t>13. </a:t>
            </a:r>
            <a:r>
              <a:rPr lang="es-ES" sz="800" dirty="0" err="1" smtClean="0"/>
              <a:t>Einarson</a:t>
            </a:r>
            <a:r>
              <a:rPr lang="es-ES" sz="800" dirty="0" smtClean="0"/>
              <a:t> A, </a:t>
            </a:r>
            <a:r>
              <a:rPr lang="es-ES" sz="800" dirty="0" err="1" smtClean="0"/>
              <a:t>Maltepe</a:t>
            </a:r>
            <a:r>
              <a:rPr lang="es-ES" sz="800" dirty="0" smtClean="0"/>
              <a:t> C, </a:t>
            </a:r>
            <a:r>
              <a:rPr lang="es-ES" sz="800" dirty="0" err="1" smtClean="0"/>
              <a:t>Navioz</a:t>
            </a:r>
            <a:r>
              <a:rPr lang="es-ES" sz="800" dirty="0" smtClean="0"/>
              <a:t> Y, Kennedy D, Tan MP, </a:t>
            </a:r>
            <a:r>
              <a:rPr lang="es-ES" sz="800" dirty="0" err="1" smtClean="0"/>
              <a:t>Koren</a:t>
            </a:r>
            <a:r>
              <a:rPr lang="es-ES" sz="800" dirty="0" smtClean="0"/>
              <a:t> G.</a:t>
            </a:r>
          </a:p>
          <a:p>
            <a:r>
              <a:rPr lang="en-US" sz="800" dirty="0" smtClean="0"/>
              <a:t>The safety of </a:t>
            </a:r>
            <a:r>
              <a:rPr lang="en-US" sz="800" dirty="0" err="1" smtClean="0"/>
              <a:t>ondansetron</a:t>
            </a:r>
            <a:r>
              <a:rPr lang="en-US" sz="800" dirty="0" smtClean="0"/>
              <a:t> for nausea and vomiting of pregnancy:</a:t>
            </a:r>
          </a:p>
          <a:p>
            <a:r>
              <a:rPr lang="es-ES" sz="800" dirty="0" smtClean="0"/>
              <a:t>a </a:t>
            </a:r>
            <a:r>
              <a:rPr lang="es-ES" sz="800" dirty="0" err="1" smtClean="0"/>
              <a:t>prospective</a:t>
            </a:r>
            <a:r>
              <a:rPr lang="es-ES" sz="800" dirty="0" smtClean="0"/>
              <a:t> </a:t>
            </a:r>
            <a:r>
              <a:rPr lang="es-ES" sz="800" dirty="0" err="1" smtClean="0"/>
              <a:t>comparative</a:t>
            </a:r>
            <a:r>
              <a:rPr lang="es-ES" sz="800" dirty="0" smtClean="0"/>
              <a:t> </a:t>
            </a:r>
            <a:r>
              <a:rPr lang="es-ES" sz="800" dirty="0" err="1" smtClean="0"/>
              <a:t>study</a:t>
            </a:r>
            <a:r>
              <a:rPr lang="es-ES" sz="800" dirty="0" smtClean="0"/>
              <a:t>. BJOG 2004;111(9):940-3.</a:t>
            </a:r>
          </a:p>
          <a:p>
            <a:r>
              <a:rPr lang="sv-SE" sz="800" dirty="0" smtClean="0"/>
              <a:t>14. Pasternak B, Svanström H, Hviid A. Ondansetron in Pregnancy</a:t>
            </a:r>
          </a:p>
          <a:p>
            <a:r>
              <a:rPr lang="en-US" sz="800" dirty="0" smtClean="0"/>
              <a:t>and Risk of Adverse Fetal </a:t>
            </a:r>
            <a:r>
              <a:rPr lang="en-US" sz="800" dirty="0" err="1" smtClean="0"/>
              <a:t>OutcomesN</a:t>
            </a:r>
            <a:r>
              <a:rPr lang="en-US" sz="800" dirty="0" smtClean="0"/>
              <a:t> </a:t>
            </a:r>
            <a:r>
              <a:rPr lang="en-US" sz="800" dirty="0" err="1" smtClean="0"/>
              <a:t>Engl</a:t>
            </a:r>
            <a:r>
              <a:rPr lang="en-US" sz="800" dirty="0" smtClean="0"/>
              <a:t> J Med 2013;</a:t>
            </a:r>
          </a:p>
          <a:p>
            <a:r>
              <a:rPr lang="es-ES" sz="800" dirty="0" smtClean="0"/>
              <a:t>368:814-823.</a:t>
            </a:r>
          </a:p>
          <a:p>
            <a:r>
              <a:rPr lang="es-ES" sz="800" dirty="0" smtClean="0"/>
              <a:t>15. </a:t>
            </a:r>
            <a:r>
              <a:rPr lang="es-ES" sz="800" dirty="0" err="1" smtClean="0"/>
              <a:t>Olans</a:t>
            </a:r>
            <a:r>
              <a:rPr lang="es-ES" sz="800" dirty="0" smtClean="0"/>
              <a:t> LB &amp; </a:t>
            </a:r>
            <a:r>
              <a:rPr lang="es-ES" sz="800" dirty="0" err="1" smtClean="0"/>
              <a:t>Wolf</a:t>
            </a:r>
            <a:r>
              <a:rPr lang="es-ES" sz="800" dirty="0" smtClean="0"/>
              <a:t> JL. </a:t>
            </a:r>
            <a:r>
              <a:rPr lang="es-ES" sz="800" dirty="0" err="1" smtClean="0"/>
              <a:t>Gastroesophageal</a:t>
            </a:r>
            <a:r>
              <a:rPr lang="es-ES" sz="800" dirty="0" smtClean="0"/>
              <a:t> </a:t>
            </a:r>
            <a:r>
              <a:rPr lang="es-ES" sz="800" dirty="0" err="1" smtClean="0"/>
              <a:t>reflux</a:t>
            </a:r>
            <a:r>
              <a:rPr lang="es-ES" sz="800" dirty="0" smtClean="0"/>
              <a:t> in </a:t>
            </a:r>
            <a:r>
              <a:rPr lang="es-ES" sz="800" dirty="0" err="1" smtClean="0"/>
              <a:t>pregnancy</a:t>
            </a:r>
            <a:r>
              <a:rPr lang="es-ES" sz="800" dirty="0" smtClean="0"/>
              <a:t>.</a:t>
            </a:r>
          </a:p>
          <a:p>
            <a:r>
              <a:rPr lang="es-ES" sz="800" dirty="0" err="1" smtClean="0"/>
              <a:t>Gastrointest</a:t>
            </a:r>
            <a:r>
              <a:rPr lang="es-ES" sz="800" dirty="0" smtClean="0"/>
              <a:t> </a:t>
            </a:r>
            <a:r>
              <a:rPr lang="es-ES" sz="800" dirty="0" err="1" smtClean="0"/>
              <a:t>Endosc</a:t>
            </a:r>
            <a:r>
              <a:rPr lang="es-ES" sz="800" dirty="0" smtClean="0"/>
              <a:t> </a:t>
            </a:r>
            <a:r>
              <a:rPr lang="es-ES" sz="800" dirty="0" err="1" smtClean="0"/>
              <a:t>Clin</a:t>
            </a:r>
            <a:r>
              <a:rPr lang="es-ES" sz="800" dirty="0" smtClean="0"/>
              <a:t> N Am 1994; 4(4): 699-713.</a:t>
            </a:r>
          </a:p>
          <a:p>
            <a:r>
              <a:rPr lang="es-ES" sz="800" dirty="0" smtClean="0"/>
              <a:t>16. </a:t>
            </a:r>
            <a:r>
              <a:rPr lang="es-ES" sz="800" dirty="0" err="1" smtClean="0"/>
              <a:t>Torbey</a:t>
            </a:r>
            <a:r>
              <a:rPr lang="es-ES" sz="800" dirty="0" smtClean="0"/>
              <a:t> CF &amp; Richter JE. Gastrointestinal </a:t>
            </a:r>
            <a:r>
              <a:rPr lang="es-ES" sz="800" dirty="0" err="1" smtClean="0"/>
              <a:t>motility</a:t>
            </a:r>
            <a:r>
              <a:rPr lang="es-ES" sz="800" dirty="0" smtClean="0"/>
              <a:t> </a:t>
            </a:r>
            <a:r>
              <a:rPr lang="es-ES" sz="800" dirty="0" err="1" smtClean="0"/>
              <a:t>disorders</a:t>
            </a:r>
            <a:r>
              <a:rPr lang="es-ES" sz="800" dirty="0" smtClean="0"/>
              <a:t> in</a:t>
            </a:r>
          </a:p>
          <a:p>
            <a:r>
              <a:rPr lang="fr-FR" sz="800" dirty="0" err="1" smtClean="0"/>
              <a:t>pregnancy</a:t>
            </a:r>
            <a:r>
              <a:rPr lang="fr-FR" sz="800" dirty="0" smtClean="0"/>
              <a:t>. </a:t>
            </a:r>
            <a:r>
              <a:rPr lang="fr-FR" sz="800" dirty="0" err="1" smtClean="0"/>
              <a:t>Semin</a:t>
            </a:r>
            <a:r>
              <a:rPr lang="fr-FR" sz="800" dirty="0" smtClean="0"/>
              <a:t> </a:t>
            </a:r>
            <a:r>
              <a:rPr lang="fr-FR" sz="800" dirty="0" err="1" smtClean="0"/>
              <a:t>Gastrointest</a:t>
            </a:r>
            <a:r>
              <a:rPr lang="fr-FR" sz="800" dirty="0" smtClean="0"/>
              <a:t> Dis 1995; 6(4): 201-216.</a:t>
            </a:r>
          </a:p>
          <a:p>
            <a:r>
              <a:rPr lang="es-ES" sz="800" dirty="0" smtClean="0"/>
              <a:t>17. </a:t>
            </a:r>
            <a:r>
              <a:rPr lang="es-ES" sz="800" dirty="0" err="1" smtClean="0"/>
              <a:t>Berdaguer</a:t>
            </a:r>
            <a:r>
              <a:rPr lang="es-ES" sz="800" dirty="0" smtClean="0"/>
              <a:t> P. Medicamentos, embarazo y lactancia: riesgos</a:t>
            </a:r>
          </a:p>
          <a:p>
            <a:r>
              <a:rPr lang="es-ES" sz="800" dirty="0" smtClean="0"/>
              <a:t>para el feto, el </a:t>
            </a:r>
            <a:r>
              <a:rPr lang="es-ES" sz="800" dirty="0" err="1" smtClean="0"/>
              <a:t>neontao</a:t>
            </a:r>
            <a:r>
              <a:rPr lang="es-ES" sz="800" dirty="0" smtClean="0"/>
              <a:t> y el lactante. Buenos Aires: </a:t>
            </a:r>
            <a:r>
              <a:rPr lang="es-ES" sz="800" dirty="0" err="1" smtClean="0"/>
              <a:t>AscuneHnos</a:t>
            </a:r>
            <a:r>
              <a:rPr lang="es-ES" sz="800" dirty="0" smtClean="0"/>
              <a:t>,</a:t>
            </a:r>
          </a:p>
          <a:p>
            <a:r>
              <a:rPr lang="es-ES" sz="800" dirty="0" smtClean="0"/>
              <a:t>2008.</a:t>
            </a:r>
          </a:p>
          <a:p>
            <a:endParaRPr lang="en-US" sz="800" dirty="0" smtClean="0"/>
          </a:p>
          <a:p>
            <a:endParaRPr lang="en-US" sz="800" dirty="0" smtClean="0"/>
          </a:p>
          <a:p>
            <a:endParaRPr lang="en-US" sz="800" dirty="0" smtClean="0"/>
          </a:p>
        </p:txBody>
      </p:sp>
      <p:sp>
        <p:nvSpPr>
          <p:cNvPr id="6" name="5 Rectángulo"/>
          <p:cNvSpPr/>
          <p:nvPr/>
        </p:nvSpPr>
        <p:spPr>
          <a:xfrm>
            <a:off x="4143372" y="-5417"/>
            <a:ext cx="4572000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800" dirty="0" smtClean="0"/>
              <a:t>18. </a:t>
            </a:r>
            <a:r>
              <a:rPr lang="es-ES" sz="800" dirty="0" err="1" smtClean="0"/>
              <a:t>McGuinness</a:t>
            </a:r>
            <a:r>
              <a:rPr lang="es-ES" sz="800" dirty="0" smtClean="0"/>
              <a:t> B, Logan JI. </a:t>
            </a:r>
            <a:r>
              <a:rPr lang="es-ES" sz="800" dirty="0" err="1" smtClean="0"/>
              <a:t>Milk</a:t>
            </a:r>
            <a:r>
              <a:rPr lang="es-ES" sz="800" dirty="0" smtClean="0"/>
              <a:t> </a:t>
            </a:r>
            <a:r>
              <a:rPr lang="es-ES" sz="800" dirty="0" err="1" smtClean="0"/>
              <a:t>alkali</a:t>
            </a:r>
            <a:r>
              <a:rPr lang="es-ES" sz="800" dirty="0" smtClean="0"/>
              <a:t> </a:t>
            </a:r>
            <a:r>
              <a:rPr lang="es-ES" sz="800" dirty="0" err="1" smtClean="0"/>
              <a:t>syndrome</a:t>
            </a:r>
            <a:r>
              <a:rPr lang="es-ES" sz="800" dirty="0" smtClean="0"/>
              <a:t>. </a:t>
            </a:r>
            <a:r>
              <a:rPr lang="es-ES" sz="800" dirty="0" err="1" smtClean="0"/>
              <a:t>Ulster</a:t>
            </a:r>
            <a:r>
              <a:rPr lang="es-ES" sz="800" dirty="0" smtClean="0"/>
              <a:t> </a:t>
            </a:r>
            <a:r>
              <a:rPr lang="es-ES" sz="800" dirty="0" err="1" smtClean="0"/>
              <a:t>Med</a:t>
            </a:r>
            <a:r>
              <a:rPr lang="es-ES" sz="800" dirty="0" smtClean="0"/>
              <a:t> J</a:t>
            </a:r>
          </a:p>
          <a:p>
            <a:r>
              <a:rPr lang="es-ES" sz="800" dirty="0" smtClean="0"/>
              <a:t>2002;71(2):132-5.</a:t>
            </a:r>
          </a:p>
          <a:p>
            <a:r>
              <a:rPr lang="en-US" sz="800" dirty="0" smtClean="0"/>
              <a:t>19. </a:t>
            </a:r>
            <a:r>
              <a:rPr lang="en-US" sz="800" dirty="0" err="1" smtClean="0"/>
              <a:t>Mahadevan</a:t>
            </a:r>
            <a:r>
              <a:rPr lang="en-US" sz="800" dirty="0" smtClean="0"/>
              <a:t> U. Gastrointestinal medications in pregnancy. Best</a:t>
            </a:r>
          </a:p>
          <a:p>
            <a:r>
              <a:rPr lang="es-ES" sz="800" dirty="0" err="1" smtClean="0"/>
              <a:t>Pract</a:t>
            </a:r>
            <a:r>
              <a:rPr lang="es-ES" sz="800" dirty="0" smtClean="0"/>
              <a:t> Res </a:t>
            </a:r>
            <a:r>
              <a:rPr lang="es-ES" sz="800" dirty="0" err="1" smtClean="0"/>
              <a:t>Clin</a:t>
            </a:r>
            <a:r>
              <a:rPr lang="es-ES" sz="800" dirty="0" smtClean="0"/>
              <a:t> </a:t>
            </a:r>
            <a:r>
              <a:rPr lang="es-ES" sz="800" dirty="0" err="1" smtClean="0"/>
              <a:t>Gastroenterol</a:t>
            </a:r>
            <a:r>
              <a:rPr lang="es-ES" sz="800" dirty="0" smtClean="0"/>
              <a:t> 2007;21(5):849-77</a:t>
            </a:r>
          </a:p>
          <a:p>
            <a:r>
              <a:rPr lang="es-ES" sz="800" dirty="0" smtClean="0"/>
              <a:t>20. Ali RA, </a:t>
            </a:r>
            <a:r>
              <a:rPr lang="es-ES" sz="800" dirty="0" err="1" smtClean="0"/>
              <a:t>Egan</a:t>
            </a:r>
            <a:r>
              <a:rPr lang="es-ES" sz="800" dirty="0" smtClean="0"/>
              <a:t> L J. </a:t>
            </a:r>
            <a:r>
              <a:rPr lang="es-ES" sz="800" dirty="0" err="1" smtClean="0"/>
              <a:t>Egan</a:t>
            </a:r>
            <a:r>
              <a:rPr lang="es-ES" sz="800" dirty="0" smtClean="0"/>
              <a:t> </a:t>
            </a:r>
            <a:r>
              <a:rPr lang="es-ES" sz="800" dirty="0" err="1" smtClean="0"/>
              <a:t>Gastroesophageal</a:t>
            </a:r>
            <a:r>
              <a:rPr lang="es-ES" sz="800" dirty="0" smtClean="0"/>
              <a:t> </a:t>
            </a:r>
            <a:r>
              <a:rPr lang="es-ES" sz="800" dirty="0" err="1" smtClean="0"/>
              <a:t>reflux</a:t>
            </a:r>
            <a:r>
              <a:rPr lang="es-ES" sz="800" dirty="0" smtClean="0"/>
              <a:t> </a:t>
            </a:r>
            <a:r>
              <a:rPr lang="es-ES" sz="800" dirty="0" err="1" smtClean="0"/>
              <a:t>disease</a:t>
            </a:r>
            <a:r>
              <a:rPr lang="es-ES" sz="800" dirty="0" smtClean="0"/>
              <a:t> in</a:t>
            </a:r>
          </a:p>
          <a:p>
            <a:r>
              <a:rPr lang="es-ES" sz="800" dirty="0" err="1" smtClean="0"/>
              <a:t>pregnancy</a:t>
            </a:r>
            <a:r>
              <a:rPr lang="es-ES" sz="800" dirty="0" smtClean="0"/>
              <a:t>. </a:t>
            </a:r>
            <a:r>
              <a:rPr lang="es-ES" sz="800" dirty="0" err="1" smtClean="0"/>
              <a:t>Best</a:t>
            </a:r>
            <a:r>
              <a:rPr lang="es-ES" sz="800" dirty="0" smtClean="0"/>
              <a:t> </a:t>
            </a:r>
            <a:r>
              <a:rPr lang="es-ES" sz="800" dirty="0" err="1" smtClean="0"/>
              <a:t>Pract</a:t>
            </a:r>
            <a:r>
              <a:rPr lang="es-ES" sz="800" dirty="0" smtClean="0"/>
              <a:t> Res </a:t>
            </a:r>
            <a:r>
              <a:rPr lang="es-ES" sz="800" dirty="0" err="1" smtClean="0"/>
              <a:t>Clin</a:t>
            </a:r>
            <a:r>
              <a:rPr lang="es-ES" sz="800" dirty="0" smtClean="0"/>
              <a:t> </a:t>
            </a:r>
            <a:r>
              <a:rPr lang="es-ES" sz="800" dirty="0" err="1" smtClean="0"/>
              <a:t>Gastroenterol</a:t>
            </a:r>
            <a:r>
              <a:rPr lang="es-ES" sz="800" dirty="0" smtClean="0"/>
              <a:t>. 2007;21(5):793-</a:t>
            </a:r>
          </a:p>
          <a:p>
            <a:r>
              <a:rPr lang="es-ES" sz="800" dirty="0" smtClean="0"/>
              <a:t>806.</a:t>
            </a:r>
            <a:r>
              <a:rPr lang="en-US" sz="800" dirty="0" smtClean="0"/>
              <a:t>.</a:t>
            </a:r>
          </a:p>
          <a:p>
            <a:r>
              <a:rPr lang="es-ES" sz="800" dirty="0" smtClean="0"/>
              <a:t>21. </a:t>
            </a:r>
            <a:r>
              <a:rPr lang="es-ES" sz="800" dirty="0" err="1" smtClean="0"/>
              <a:t>Diav-Citrin</a:t>
            </a:r>
            <a:r>
              <a:rPr lang="es-ES" sz="800" dirty="0" smtClean="0"/>
              <a:t> O, </a:t>
            </a:r>
            <a:r>
              <a:rPr lang="es-ES" sz="800" dirty="0" err="1" smtClean="0"/>
              <a:t>Arnon</a:t>
            </a:r>
            <a:r>
              <a:rPr lang="es-ES" sz="800" dirty="0" smtClean="0"/>
              <a:t> J, </a:t>
            </a:r>
            <a:r>
              <a:rPr lang="es-ES" sz="800" dirty="0" err="1" smtClean="0"/>
              <a:t>Shechtman</a:t>
            </a:r>
            <a:r>
              <a:rPr lang="es-ES" sz="800" dirty="0" smtClean="0"/>
              <a:t> S, </a:t>
            </a:r>
            <a:r>
              <a:rPr lang="es-ES" sz="800" dirty="0" err="1" smtClean="0"/>
              <a:t>Schaefer</a:t>
            </a:r>
            <a:r>
              <a:rPr lang="es-ES" sz="800" dirty="0" smtClean="0"/>
              <a:t> C, van </a:t>
            </a:r>
            <a:r>
              <a:rPr lang="es-ES" sz="800" dirty="0" err="1" smtClean="0"/>
              <a:t>Tonningen</a:t>
            </a:r>
            <a:endParaRPr lang="es-ES" sz="800" dirty="0" smtClean="0"/>
          </a:p>
          <a:p>
            <a:r>
              <a:rPr lang="en-US" sz="800" dirty="0" smtClean="0"/>
              <a:t>MR, </a:t>
            </a:r>
            <a:r>
              <a:rPr lang="en-US" sz="800" dirty="0" err="1" smtClean="0"/>
              <a:t>Clementi</a:t>
            </a:r>
            <a:r>
              <a:rPr lang="en-US" sz="800" dirty="0" smtClean="0"/>
              <a:t> M, et al. The safety of proton pump inhibitors</a:t>
            </a:r>
          </a:p>
          <a:p>
            <a:r>
              <a:rPr lang="es-ES" sz="800" dirty="0" smtClean="0"/>
              <a:t>in </a:t>
            </a:r>
            <a:r>
              <a:rPr lang="es-ES" sz="800" dirty="0" err="1" smtClean="0"/>
              <a:t>pregnancy</a:t>
            </a:r>
            <a:r>
              <a:rPr lang="es-ES" sz="800" dirty="0" smtClean="0"/>
              <a:t>: a </a:t>
            </a:r>
            <a:r>
              <a:rPr lang="es-ES" sz="800" dirty="0" err="1" smtClean="0"/>
              <a:t>multicentre</a:t>
            </a:r>
            <a:r>
              <a:rPr lang="es-ES" sz="800" dirty="0" smtClean="0"/>
              <a:t> </a:t>
            </a:r>
            <a:r>
              <a:rPr lang="es-ES" sz="800" dirty="0" err="1" smtClean="0"/>
              <a:t>prospective</a:t>
            </a:r>
            <a:r>
              <a:rPr lang="es-ES" sz="800" dirty="0" smtClean="0"/>
              <a:t> </a:t>
            </a:r>
            <a:r>
              <a:rPr lang="es-ES" sz="800" dirty="0" err="1" smtClean="0"/>
              <a:t>controlled</a:t>
            </a:r>
            <a:r>
              <a:rPr lang="es-ES" sz="800" dirty="0" smtClean="0"/>
              <a:t> </a:t>
            </a:r>
            <a:r>
              <a:rPr lang="es-ES" sz="800" dirty="0" err="1" smtClean="0"/>
              <a:t>study</a:t>
            </a:r>
            <a:r>
              <a:rPr lang="es-ES" sz="800" dirty="0" smtClean="0"/>
              <a:t>. </a:t>
            </a:r>
            <a:r>
              <a:rPr lang="es-ES" sz="800" dirty="0" err="1" smtClean="0"/>
              <a:t>Aliment</a:t>
            </a:r>
            <a:endParaRPr lang="es-ES" sz="800" dirty="0" smtClean="0"/>
          </a:p>
          <a:p>
            <a:r>
              <a:rPr lang="en-US" sz="800" dirty="0" err="1" smtClean="0"/>
              <a:t>Pharmacol</a:t>
            </a:r>
            <a:r>
              <a:rPr lang="en-US" sz="800" dirty="0" smtClean="0"/>
              <a:t> </a:t>
            </a:r>
            <a:r>
              <a:rPr lang="en-US" sz="800" dirty="0" err="1" smtClean="0"/>
              <a:t>Ther</a:t>
            </a:r>
            <a:r>
              <a:rPr lang="en-US" sz="800" dirty="0" smtClean="0"/>
              <a:t> 2005; 21: 269-275.</a:t>
            </a:r>
          </a:p>
          <a:p>
            <a:r>
              <a:rPr lang="en-US" sz="800" dirty="0" smtClean="0"/>
              <a:t>22. Pasternak B, </a:t>
            </a:r>
            <a:r>
              <a:rPr lang="en-US" sz="800" dirty="0" err="1" smtClean="0"/>
              <a:t>Hviid</a:t>
            </a:r>
            <a:r>
              <a:rPr lang="en-US" sz="800" dirty="0" smtClean="0"/>
              <a:t> A. Use of proton-pump inhibitors en early</a:t>
            </a:r>
          </a:p>
          <a:p>
            <a:r>
              <a:rPr lang="en-US" sz="800" dirty="0" smtClean="0"/>
              <a:t>pregnancy and the risk of birth defects. N </a:t>
            </a:r>
            <a:r>
              <a:rPr lang="en-US" sz="800" dirty="0" err="1" smtClean="0"/>
              <a:t>Engl</a:t>
            </a:r>
            <a:r>
              <a:rPr lang="en-US" sz="800" dirty="0" smtClean="0"/>
              <a:t> J Med 2010;</a:t>
            </a:r>
          </a:p>
          <a:p>
            <a:r>
              <a:rPr lang="es-ES" sz="800" dirty="0" smtClean="0"/>
              <a:t>363:2114-23.</a:t>
            </a:r>
          </a:p>
          <a:p>
            <a:r>
              <a:rPr lang="es-ES" sz="800" dirty="0" smtClean="0"/>
              <a:t>23. </a:t>
            </a:r>
            <a:r>
              <a:rPr lang="es-ES" sz="800" dirty="0" err="1" smtClean="0"/>
              <a:t>Garbis</a:t>
            </a:r>
            <a:r>
              <a:rPr lang="es-ES" sz="800" dirty="0" smtClean="0"/>
              <a:t> H, </a:t>
            </a:r>
            <a:r>
              <a:rPr lang="es-ES" sz="800" dirty="0" err="1" smtClean="0"/>
              <a:t>Elefant</a:t>
            </a:r>
            <a:r>
              <a:rPr lang="es-ES" sz="800" dirty="0" smtClean="0"/>
              <a:t> E, </a:t>
            </a:r>
            <a:r>
              <a:rPr lang="es-ES" sz="800" dirty="0" err="1" smtClean="0"/>
              <a:t>Diav-Citrin</a:t>
            </a:r>
            <a:r>
              <a:rPr lang="es-ES" sz="800" dirty="0" smtClean="0"/>
              <a:t> O, </a:t>
            </a:r>
            <a:r>
              <a:rPr lang="es-ES" sz="800" dirty="0" err="1" smtClean="0"/>
              <a:t>Mastroiacovo</a:t>
            </a:r>
            <a:r>
              <a:rPr lang="es-ES" sz="800" dirty="0" smtClean="0"/>
              <a:t> P, </a:t>
            </a:r>
            <a:r>
              <a:rPr lang="es-ES" sz="800" dirty="0" err="1" smtClean="0"/>
              <a:t>Schaefer</a:t>
            </a:r>
            <a:r>
              <a:rPr lang="es-ES" sz="800" dirty="0" smtClean="0"/>
              <a:t> C,</a:t>
            </a:r>
          </a:p>
          <a:p>
            <a:r>
              <a:rPr lang="en-US" sz="800" dirty="0" smtClean="0"/>
              <a:t>Vial T, et al. Pregnancy outcome after exposure to ranitidine and</a:t>
            </a:r>
          </a:p>
          <a:p>
            <a:r>
              <a:rPr lang="en-US" sz="800" dirty="0" smtClean="0"/>
              <a:t>other H”-blockers A collaborative study of European Network of</a:t>
            </a:r>
          </a:p>
          <a:p>
            <a:r>
              <a:rPr lang="es-ES" sz="800" dirty="0" err="1" smtClean="0"/>
              <a:t>Teratology</a:t>
            </a:r>
            <a:r>
              <a:rPr lang="es-ES" sz="800" dirty="0" smtClean="0"/>
              <a:t> </a:t>
            </a:r>
            <a:r>
              <a:rPr lang="es-ES" sz="800" dirty="0" err="1" smtClean="0"/>
              <a:t>Information</a:t>
            </a:r>
            <a:r>
              <a:rPr lang="es-ES" sz="800" dirty="0" smtClean="0"/>
              <a:t> </a:t>
            </a:r>
            <a:r>
              <a:rPr lang="es-ES" sz="800" dirty="0" err="1" smtClean="0"/>
              <a:t>Services</a:t>
            </a:r>
            <a:r>
              <a:rPr lang="es-ES" sz="800" dirty="0" smtClean="0"/>
              <a:t>. </a:t>
            </a:r>
            <a:r>
              <a:rPr lang="es-ES" sz="800" dirty="0" err="1" smtClean="0"/>
              <a:t>Reproductive</a:t>
            </a:r>
            <a:r>
              <a:rPr lang="es-ES" sz="800" dirty="0" smtClean="0"/>
              <a:t> </a:t>
            </a:r>
            <a:r>
              <a:rPr lang="es-ES" sz="800" dirty="0" err="1" smtClean="0"/>
              <a:t>Toxicology</a:t>
            </a:r>
            <a:r>
              <a:rPr lang="es-ES" sz="800" dirty="0" smtClean="0"/>
              <a:t> 19</a:t>
            </a:r>
          </a:p>
          <a:p>
            <a:r>
              <a:rPr lang="es-ES" sz="800" dirty="0" smtClean="0"/>
              <a:t>(2005) 453-458.</a:t>
            </a:r>
          </a:p>
          <a:p>
            <a:r>
              <a:rPr lang="en-US" sz="800" dirty="0" smtClean="0"/>
              <a:t>24. Gill SK, O’Brien L, </a:t>
            </a:r>
            <a:r>
              <a:rPr lang="en-US" sz="800" dirty="0" err="1" smtClean="0"/>
              <a:t>Koren</a:t>
            </a:r>
            <a:r>
              <a:rPr lang="en-US" sz="800" dirty="0" smtClean="0"/>
              <a:t> G. The Safety of histamine 2 (H2)</a:t>
            </a:r>
          </a:p>
          <a:p>
            <a:r>
              <a:rPr lang="es-ES" sz="800" dirty="0" err="1" smtClean="0"/>
              <a:t>blockers</a:t>
            </a:r>
            <a:r>
              <a:rPr lang="es-ES" sz="800" dirty="0" smtClean="0"/>
              <a:t> in </a:t>
            </a:r>
            <a:r>
              <a:rPr lang="es-ES" sz="800" dirty="0" err="1" smtClean="0"/>
              <a:t>pregnancy</a:t>
            </a:r>
            <a:r>
              <a:rPr lang="es-ES" sz="800" dirty="0" smtClean="0"/>
              <a:t>: a meta-</a:t>
            </a:r>
            <a:r>
              <a:rPr lang="es-ES" sz="800" dirty="0" err="1" smtClean="0"/>
              <a:t>analysis</a:t>
            </a:r>
            <a:r>
              <a:rPr lang="es-ES" sz="800" dirty="0" smtClean="0"/>
              <a:t>. </a:t>
            </a:r>
            <a:r>
              <a:rPr lang="es-ES" sz="800" dirty="0" err="1" smtClean="0"/>
              <a:t>Dig</a:t>
            </a:r>
            <a:r>
              <a:rPr lang="es-ES" sz="800" dirty="0" smtClean="0"/>
              <a:t> </a:t>
            </a:r>
            <a:r>
              <a:rPr lang="es-ES" sz="800" dirty="0" err="1" smtClean="0"/>
              <a:t>Dis</a:t>
            </a:r>
            <a:r>
              <a:rPr lang="es-ES" sz="800" dirty="0" smtClean="0"/>
              <a:t> </a:t>
            </a:r>
            <a:r>
              <a:rPr lang="es-ES" sz="800" dirty="0" err="1" smtClean="0"/>
              <a:t>Sci</a:t>
            </a:r>
            <a:r>
              <a:rPr lang="es-ES" sz="800" dirty="0" smtClean="0"/>
              <a:t> (2009)</a:t>
            </a:r>
          </a:p>
          <a:p>
            <a:r>
              <a:rPr lang="es-ES" sz="800" dirty="0" smtClean="0"/>
              <a:t>54:1835-1838.</a:t>
            </a:r>
          </a:p>
          <a:p>
            <a:r>
              <a:rPr lang="es-ES" sz="800" dirty="0" smtClean="0"/>
              <a:t>25. Parker S, </a:t>
            </a:r>
            <a:r>
              <a:rPr lang="es-ES" sz="800" dirty="0" err="1" smtClean="0"/>
              <a:t>Schade</a:t>
            </a:r>
            <a:r>
              <a:rPr lang="es-ES" sz="800" dirty="0" smtClean="0"/>
              <a:t> RR, </a:t>
            </a:r>
            <a:r>
              <a:rPr lang="es-ES" sz="800" dirty="0" err="1" smtClean="0"/>
              <a:t>Pohl</a:t>
            </a:r>
            <a:r>
              <a:rPr lang="es-ES" sz="800" dirty="0" smtClean="0"/>
              <a:t> CR, </a:t>
            </a:r>
            <a:r>
              <a:rPr lang="es-ES" sz="800" dirty="0" err="1" smtClean="0"/>
              <a:t>Gavaler</a:t>
            </a:r>
            <a:r>
              <a:rPr lang="es-ES" sz="800" dirty="0" smtClean="0"/>
              <a:t> JS, Van </a:t>
            </a:r>
            <a:r>
              <a:rPr lang="es-ES" sz="800" dirty="0" err="1" smtClean="0"/>
              <a:t>Thiel</a:t>
            </a:r>
            <a:r>
              <a:rPr lang="es-ES" sz="800" dirty="0" smtClean="0"/>
              <a:t> DH. Prenatal</a:t>
            </a:r>
          </a:p>
          <a:p>
            <a:r>
              <a:rPr lang="en-US" sz="800" dirty="0" smtClean="0"/>
              <a:t>and neonatal exposure of male pups to </a:t>
            </a:r>
            <a:r>
              <a:rPr lang="en-US" sz="800" dirty="0" err="1" smtClean="0"/>
              <a:t>cimetidine</a:t>
            </a:r>
            <a:r>
              <a:rPr lang="en-US" sz="800" dirty="0" smtClean="0"/>
              <a:t> but not</a:t>
            </a:r>
          </a:p>
          <a:p>
            <a:r>
              <a:rPr lang="es-ES" sz="800" dirty="0" smtClean="0"/>
              <a:t>Seguridad de los medicamentos gastrointestinales en el embarazo</a:t>
            </a:r>
          </a:p>
          <a:p>
            <a:r>
              <a:rPr lang="sv-SE" sz="800" dirty="0" smtClean="0"/>
              <a:t>54 Arch Med Interna 2013; 35(2)</a:t>
            </a:r>
          </a:p>
          <a:p>
            <a:r>
              <a:rPr lang="en-US" sz="800" dirty="0" smtClean="0"/>
              <a:t>ranitidine adversely affects subsequent adult sexual function.</a:t>
            </a:r>
          </a:p>
          <a:p>
            <a:r>
              <a:rPr lang="es-ES" sz="800" dirty="0" err="1" smtClean="0"/>
              <a:t>Gastroenterol</a:t>
            </a:r>
            <a:r>
              <a:rPr lang="es-ES" sz="800" dirty="0" smtClean="0"/>
              <a:t> 1984; 86: 675-680.</a:t>
            </a:r>
          </a:p>
          <a:p>
            <a:r>
              <a:rPr lang="en-US" sz="800" dirty="0" smtClean="0"/>
              <a:t>26. Cornish J, Tan E, </a:t>
            </a:r>
            <a:r>
              <a:rPr lang="en-US" sz="800" dirty="0" err="1" smtClean="0"/>
              <a:t>Teare</a:t>
            </a:r>
            <a:r>
              <a:rPr lang="en-US" sz="800" dirty="0" smtClean="0"/>
              <a:t> J, </a:t>
            </a:r>
            <a:r>
              <a:rPr lang="en-US" sz="800" dirty="0" err="1" smtClean="0"/>
              <a:t>Teoh</a:t>
            </a:r>
            <a:r>
              <a:rPr lang="en-US" sz="800" dirty="0" smtClean="0"/>
              <a:t> TG, </a:t>
            </a:r>
            <a:r>
              <a:rPr lang="en-US" sz="800" dirty="0" err="1" smtClean="0"/>
              <a:t>Rai</a:t>
            </a:r>
            <a:r>
              <a:rPr lang="en-US" sz="800" dirty="0" smtClean="0"/>
              <a:t> R, Clark SK, et al. A</a:t>
            </a:r>
          </a:p>
          <a:p>
            <a:r>
              <a:rPr lang="en-US" sz="800" dirty="0" smtClean="0"/>
              <a:t>meta analysis on the influence of inflammatory bowel disease</a:t>
            </a:r>
          </a:p>
          <a:p>
            <a:r>
              <a:rPr lang="es-ES" sz="800" dirty="0" err="1" smtClean="0"/>
              <a:t>on</a:t>
            </a:r>
            <a:r>
              <a:rPr lang="es-ES" sz="800" dirty="0" smtClean="0"/>
              <a:t> </a:t>
            </a:r>
            <a:r>
              <a:rPr lang="es-ES" sz="800" dirty="0" err="1" smtClean="0"/>
              <a:t>pregnancy</a:t>
            </a:r>
            <a:r>
              <a:rPr lang="es-ES" sz="800" dirty="0" smtClean="0"/>
              <a:t>. </a:t>
            </a:r>
            <a:r>
              <a:rPr lang="es-ES" sz="800" dirty="0" err="1" smtClean="0"/>
              <a:t>Gut</a:t>
            </a:r>
            <a:r>
              <a:rPr lang="es-ES" sz="800" dirty="0" smtClean="0"/>
              <a:t>. 2007; 56: 830-7.</a:t>
            </a:r>
          </a:p>
          <a:p>
            <a:r>
              <a:rPr lang="es-ES" sz="800" dirty="0" smtClean="0"/>
              <a:t>27. </a:t>
            </a:r>
            <a:r>
              <a:rPr lang="es-ES" sz="800" dirty="0" err="1" smtClean="0"/>
              <a:t>Mowat</a:t>
            </a:r>
            <a:r>
              <a:rPr lang="es-ES" sz="800" dirty="0" smtClean="0"/>
              <a:t> C, Cole A, Windsor A, Ahmad T, </a:t>
            </a:r>
            <a:r>
              <a:rPr lang="es-ES" sz="800" dirty="0" err="1" smtClean="0"/>
              <a:t>Arnott</a:t>
            </a:r>
            <a:r>
              <a:rPr lang="es-ES" sz="800" dirty="0" smtClean="0"/>
              <a:t> I, </a:t>
            </a:r>
            <a:r>
              <a:rPr lang="es-ES" sz="800" dirty="0" err="1" smtClean="0"/>
              <a:t>Driscoll</a:t>
            </a:r>
            <a:r>
              <a:rPr lang="es-ES" sz="800" dirty="0" smtClean="0"/>
              <a:t> R.</a:t>
            </a:r>
          </a:p>
          <a:p>
            <a:r>
              <a:rPr lang="en-US" sz="800" dirty="0" smtClean="0"/>
              <a:t>Guidelines for the management of </a:t>
            </a:r>
            <a:r>
              <a:rPr lang="en-US" sz="800" dirty="0" err="1" smtClean="0"/>
              <a:t>inﬂammatory</a:t>
            </a:r>
            <a:r>
              <a:rPr lang="en-US" sz="800" dirty="0" smtClean="0"/>
              <a:t> bowel disease</a:t>
            </a:r>
          </a:p>
          <a:p>
            <a:r>
              <a:rPr lang="de-DE" sz="800" dirty="0" smtClean="0"/>
              <a:t>in adults. Gut 2011; 60:571-607.</a:t>
            </a:r>
          </a:p>
          <a:p>
            <a:r>
              <a:rPr lang="es-ES" sz="800" dirty="0" smtClean="0"/>
              <a:t>28. </a:t>
            </a:r>
            <a:r>
              <a:rPr lang="es-ES" sz="800" dirty="0" err="1" smtClean="0"/>
              <a:t>Nogard</a:t>
            </a:r>
            <a:r>
              <a:rPr lang="es-ES" sz="800" dirty="0" smtClean="0"/>
              <a:t> B, </a:t>
            </a:r>
            <a:r>
              <a:rPr lang="es-ES" sz="800" dirty="0" err="1" smtClean="0"/>
              <a:t>Fonager</a:t>
            </a:r>
            <a:r>
              <a:rPr lang="es-ES" sz="800" dirty="0" smtClean="0"/>
              <a:t> K , </a:t>
            </a:r>
            <a:r>
              <a:rPr lang="es-ES" sz="800" dirty="0" err="1" smtClean="0"/>
              <a:t>Pedersen</a:t>
            </a:r>
            <a:r>
              <a:rPr lang="es-ES" sz="800" dirty="0" smtClean="0"/>
              <a:t> L, Jacobsen B A, </a:t>
            </a:r>
            <a:r>
              <a:rPr lang="es-ES" sz="800" dirty="0" err="1" smtClean="0"/>
              <a:t>Sorensen</a:t>
            </a:r>
            <a:r>
              <a:rPr lang="es-ES" sz="800" dirty="0" smtClean="0"/>
              <a:t> HT.</a:t>
            </a:r>
          </a:p>
          <a:p>
            <a:r>
              <a:rPr lang="en-US" sz="800" dirty="0" smtClean="0"/>
              <a:t>Birth outcome in women exposed to 5-aminosalicylic acid during</a:t>
            </a:r>
          </a:p>
          <a:p>
            <a:r>
              <a:rPr lang="en-US" sz="800" dirty="0" smtClean="0"/>
              <a:t>pregnancy: a Danish cohort study Gut. 2003; 52(2): 243–247.</a:t>
            </a:r>
          </a:p>
          <a:p>
            <a:r>
              <a:rPr lang="es-ES" sz="800" dirty="0" smtClean="0"/>
              <a:t>29. </a:t>
            </a:r>
            <a:r>
              <a:rPr lang="es-ES" sz="800" dirty="0" err="1" smtClean="0"/>
              <a:t>Nogard</a:t>
            </a:r>
            <a:r>
              <a:rPr lang="es-ES" sz="800" dirty="0" smtClean="0"/>
              <a:t> B, </a:t>
            </a:r>
            <a:r>
              <a:rPr lang="es-ES" sz="800" dirty="0" err="1" smtClean="0"/>
              <a:t>Pedersen</a:t>
            </a:r>
            <a:r>
              <a:rPr lang="es-ES" sz="800" dirty="0" smtClean="0"/>
              <a:t> L, </a:t>
            </a:r>
            <a:r>
              <a:rPr lang="es-ES" sz="800" dirty="0" err="1" smtClean="0"/>
              <a:t>Christensen</a:t>
            </a:r>
            <a:r>
              <a:rPr lang="es-ES" sz="800" dirty="0" smtClean="0"/>
              <a:t> L, </a:t>
            </a:r>
            <a:r>
              <a:rPr lang="es-ES" sz="800" dirty="0" err="1" smtClean="0"/>
              <a:t>Sorensen</a:t>
            </a:r>
            <a:r>
              <a:rPr lang="es-ES" sz="800" dirty="0" smtClean="0"/>
              <a:t> HT. </a:t>
            </a:r>
            <a:r>
              <a:rPr lang="es-ES" sz="800" dirty="0" err="1" smtClean="0"/>
              <a:t>Therapeutic</a:t>
            </a:r>
            <a:endParaRPr lang="es-ES" sz="800" dirty="0" smtClean="0"/>
          </a:p>
          <a:p>
            <a:r>
              <a:rPr lang="en-US" sz="800" dirty="0" smtClean="0"/>
              <a:t>Drug Use in Women With </a:t>
            </a:r>
            <a:r>
              <a:rPr lang="en-US" sz="800" dirty="0" err="1" smtClean="0"/>
              <a:t>Crohn’s</a:t>
            </a:r>
            <a:r>
              <a:rPr lang="en-US" sz="800" dirty="0" smtClean="0"/>
              <a:t> Disease and Birth Outcomes:</a:t>
            </a:r>
          </a:p>
          <a:p>
            <a:r>
              <a:rPr lang="en-US" sz="800" dirty="0" smtClean="0"/>
              <a:t>A Danish Nationwide Cohort Study. Am J </a:t>
            </a:r>
            <a:r>
              <a:rPr lang="en-US" sz="800" dirty="0" err="1" smtClean="0"/>
              <a:t>Gastroenterol</a:t>
            </a:r>
            <a:r>
              <a:rPr lang="en-US" sz="800" dirty="0" smtClean="0"/>
              <a:t>.</a:t>
            </a:r>
          </a:p>
          <a:p>
            <a:r>
              <a:rPr lang="es-ES" sz="800" dirty="0" smtClean="0"/>
              <a:t>2007; 102(7): 1406-1413.</a:t>
            </a:r>
          </a:p>
          <a:p>
            <a:r>
              <a:rPr lang="es-ES" sz="800" dirty="0" smtClean="0"/>
              <a:t>30. </a:t>
            </a:r>
            <a:r>
              <a:rPr lang="es-ES" sz="800" dirty="0" err="1" smtClean="0"/>
              <a:t>Alstead</a:t>
            </a:r>
            <a:r>
              <a:rPr lang="es-ES" sz="800" dirty="0" smtClean="0"/>
              <a:t> EM, </a:t>
            </a:r>
            <a:r>
              <a:rPr lang="es-ES" sz="800" dirty="0" err="1" smtClean="0"/>
              <a:t>Ritchie</a:t>
            </a:r>
            <a:r>
              <a:rPr lang="es-ES" sz="800" dirty="0" smtClean="0"/>
              <a:t> JK, </a:t>
            </a:r>
            <a:r>
              <a:rPr lang="es-ES" sz="800" dirty="0" err="1" smtClean="0"/>
              <a:t>Lennard</a:t>
            </a:r>
            <a:r>
              <a:rPr lang="es-ES" sz="800" dirty="0" smtClean="0"/>
              <a:t>-Jones JE, </a:t>
            </a:r>
            <a:r>
              <a:rPr lang="es-ES" sz="800" dirty="0" err="1" smtClean="0"/>
              <a:t>Farthing</a:t>
            </a:r>
            <a:r>
              <a:rPr lang="es-ES" sz="800" dirty="0" smtClean="0"/>
              <a:t> MJ, Clark</a:t>
            </a:r>
          </a:p>
          <a:p>
            <a:r>
              <a:rPr lang="en-US" sz="800" dirty="0" smtClean="0"/>
              <a:t>ML. Safety of </a:t>
            </a:r>
            <a:r>
              <a:rPr lang="en-US" sz="800" dirty="0" err="1" smtClean="0"/>
              <a:t>azathioprine</a:t>
            </a:r>
            <a:r>
              <a:rPr lang="en-US" sz="800" dirty="0" smtClean="0"/>
              <a:t> in pregnancy a inflammatory bowel</a:t>
            </a:r>
          </a:p>
          <a:p>
            <a:r>
              <a:rPr lang="es-ES" sz="800" dirty="0" err="1" smtClean="0"/>
              <a:t>disease</a:t>
            </a:r>
            <a:r>
              <a:rPr lang="es-ES" sz="800" dirty="0" smtClean="0"/>
              <a:t>. </a:t>
            </a:r>
            <a:r>
              <a:rPr lang="es-ES" sz="800" dirty="0" err="1" smtClean="0"/>
              <a:t>Gastroenterology</a:t>
            </a:r>
            <a:r>
              <a:rPr lang="es-ES" sz="800" dirty="0" smtClean="0"/>
              <a:t>. 1990;99(2):443-6.</a:t>
            </a:r>
          </a:p>
          <a:p>
            <a:r>
              <a:rPr lang="it-IT" sz="800" dirty="0" smtClean="0"/>
              <a:t>31. Francella A, Dyan A, Bodian C, Rubin P, Chapman M, Present</a:t>
            </a:r>
          </a:p>
          <a:p>
            <a:r>
              <a:rPr lang="en-US" sz="800" dirty="0" smtClean="0"/>
              <a:t>DH. The safety of 6-mercaptopurine for childbearing patients</a:t>
            </a:r>
          </a:p>
          <a:p>
            <a:r>
              <a:rPr lang="en-US" sz="800" dirty="0" smtClean="0"/>
              <a:t>with inflammatory bowel disease: a retrospective cohort study.</a:t>
            </a:r>
          </a:p>
          <a:p>
            <a:r>
              <a:rPr lang="es-ES" sz="800" dirty="0" err="1" smtClean="0"/>
              <a:t>Gastroenterology</a:t>
            </a:r>
            <a:r>
              <a:rPr lang="es-ES" sz="800" dirty="0" smtClean="0"/>
              <a:t>. 2003; 124(1):9-17.</a:t>
            </a:r>
          </a:p>
          <a:p>
            <a:r>
              <a:rPr lang="es-ES" sz="800" dirty="0" smtClean="0"/>
              <a:t>32. </a:t>
            </a:r>
            <a:r>
              <a:rPr lang="es-ES" sz="800" dirty="0" err="1" smtClean="0"/>
              <a:t>Katz</a:t>
            </a:r>
            <a:r>
              <a:rPr lang="es-ES" sz="800" dirty="0" smtClean="0"/>
              <a:t> JA, Antoni C, </a:t>
            </a:r>
            <a:r>
              <a:rPr lang="es-ES" sz="800" dirty="0" err="1" smtClean="0"/>
              <a:t>Keenan</a:t>
            </a:r>
            <a:r>
              <a:rPr lang="es-ES" sz="800" dirty="0" smtClean="0"/>
              <a:t> GF, Smith DE, </a:t>
            </a:r>
            <a:r>
              <a:rPr lang="es-ES" sz="800" dirty="0" err="1" smtClean="0"/>
              <a:t>Jacobs</a:t>
            </a:r>
            <a:r>
              <a:rPr lang="es-ES" sz="800" dirty="0" smtClean="0"/>
              <a:t> SJ, </a:t>
            </a:r>
            <a:r>
              <a:rPr lang="es-ES" sz="800" dirty="0" err="1" smtClean="0"/>
              <a:t>Lichtenstein</a:t>
            </a:r>
            <a:endParaRPr lang="es-ES" sz="800" dirty="0" smtClean="0"/>
          </a:p>
          <a:p>
            <a:r>
              <a:rPr lang="en-US" sz="800" dirty="0" smtClean="0"/>
              <a:t>GR. Outcome of pregnancy in women receiving </a:t>
            </a:r>
            <a:r>
              <a:rPr lang="en-US" sz="800" dirty="0" err="1" smtClean="0"/>
              <a:t>infliximab</a:t>
            </a:r>
            <a:endParaRPr lang="en-US" sz="800" dirty="0" smtClean="0"/>
          </a:p>
          <a:p>
            <a:r>
              <a:rPr lang="en-US" sz="800" dirty="0" smtClean="0"/>
              <a:t>for the treatment of </a:t>
            </a:r>
            <a:r>
              <a:rPr lang="en-US" sz="800" dirty="0" err="1" smtClean="0"/>
              <a:t>Crohn’s</a:t>
            </a:r>
            <a:r>
              <a:rPr lang="en-US" sz="800" dirty="0" smtClean="0"/>
              <a:t> disease and rheumatoid arthritis.</a:t>
            </a:r>
          </a:p>
          <a:p>
            <a:r>
              <a:rPr lang="es-ES" sz="800" dirty="0" smtClean="0"/>
              <a:t>Am J </a:t>
            </a:r>
            <a:r>
              <a:rPr lang="es-ES" sz="800" dirty="0" err="1" smtClean="0"/>
              <a:t>Gastroenterol</a:t>
            </a:r>
            <a:r>
              <a:rPr lang="es-ES" sz="800" dirty="0" smtClean="0"/>
              <a:t> 2004; 99:2385-92.</a:t>
            </a:r>
          </a:p>
          <a:p>
            <a:r>
              <a:rPr lang="es-ES" sz="800" dirty="0" smtClean="0"/>
              <a:t>33. </a:t>
            </a:r>
            <a:r>
              <a:rPr lang="es-ES" sz="800" dirty="0" err="1" smtClean="0"/>
              <a:t>Vesga</a:t>
            </a:r>
            <a:r>
              <a:rPr lang="es-ES" sz="800" dirty="0" smtClean="0"/>
              <a:t> L, </a:t>
            </a:r>
            <a:r>
              <a:rPr lang="es-ES" sz="800" dirty="0" err="1" smtClean="0"/>
              <a:t>Terdiman</a:t>
            </a:r>
            <a:r>
              <a:rPr lang="es-ES" sz="800" dirty="0" smtClean="0"/>
              <a:t> JP, </a:t>
            </a:r>
            <a:r>
              <a:rPr lang="es-ES" sz="800" dirty="0" err="1" smtClean="0"/>
              <a:t>Mahadevan</a:t>
            </a:r>
            <a:r>
              <a:rPr lang="es-ES" sz="800" dirty="0" smtClean="0"/>
              <a:t> U. </a:t>
            </a:r>
            <a:r>
              <a:rPr lang="es-ES" sz="800" dirty="0" err="1" smtClean="0"/>
              <a:t>Adalimumab</a:t>
            </a:r>
            <a:r>
              <a:rPr lang="es-ES" sz="800" dirty="0" smtClean="0"/>
              <a:t> use in </a:t>
            </a:r>
            <a:r>
              <a:rPr lang="es-ES" sz="800" dirty="0" err="1" smtClean="0"/>
              <a:t>pregnancy</a:t>
            </a:r>
            <a:r>
              <a:rPr lang="es-ES" sz="800" dirty="0" smtClean="0"/>
              <a:t>.</a:t>
            </a:r>
          </a:p>
          <a:p>
            <a:r>
              <a:rPr lang="de-DE" sz="800" dirty="0" smtClean="0"/>
              <a:t>Gut. 2005 June; 54(6): 890</a:t>
            </a:r>
            <a:endParaRPr lang="es-ES" sz="800" dirty="0"/>
          </a:p>
        </p:txBody>
      </p:sp>
      <p:pic>
        <p:nvPicPr>
          <p:cNvPr id="7" name="Picture 37" descr="escudo familia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86775" y="0"/>
            <a:ext cx="657225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redondeado 2"/>
          <p:cNvSpPr/>
          <p:nvPr/>
        </p:nvSpPr>
        <p:spPr>
          <a:xfrm>
            <a:off x="185168" y="4436526"/>
            <a:ext cx="8643998" cy="120532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Rectángulo redondeado 1"/>
          <p:cNvSpPr/>
          <p:nvPr/>
        </p:nvSpPr>
        <p:spPr>
          <a:xfrm>
            <a:off x="500034" y="1988840"/>
            <a:ext cx="7168310" cy="15841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571472" y="3076187"/>
            <a:ext cx="8572528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b="0" i="0" u="none" strike="noStrike" cap="none" normalizeH="0" baseline="0" dirty="0" smtClean="0">
              <a:ln>
                <a:noFill/>
              </a:ln>
              <a:effectLst/>
              <a:latin typeface="Verdana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s-ES" dirty="0" smtClean="0">
              <a:latin typeface="Verdana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b="0" i="0" u="none" strike="noStrike" cap="none" normalizeH="0" baseline="0" dirty="0" smtClean="0">
              <a:ln>
                <a:noFill/>
              </a:ln>
              <a:effectLst/>
              <a:latin typeface="Verdana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b="0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El s</a:t>
            </a:r>
            <a:r>
              <a:rPr kumimoji="0" lang="es-ES" b="0" i="0" u="none" strike="noStrike" cap="none" normalizeH="0" baseline="0" dirty="0" smtClean="0">
                <a:ln>
                  <a:noFill/>
                </a:ln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í</a:t>
            </a:r>
            <a:r>
              <a:rPr kumimoji="0" lang="es-ES" b="0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ndrome de </a:t>
            </a:r>
            <a:r>
              <a:rPr kumimoji="0" lang="es-ES" b="0" i="0" u="none" strike="noStrike" cap="none" normalizeH="0" baseline="0" dirty="0" err="1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Mallory</a:t>
            </a:r>
            <a:r>
              <a:rPr kumimoji="0" lang="es-ES" b="0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Weiss es una </a:t>
            </a:r>
            <a:r>
              <a:rPr kumimoji="0" lang="es-ES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lesi</a:t>
            </a:r>
            <a:r>
              <a:rPr kumimoji="0" lang="es-ES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ó</a:t>
            </a:r>
            <a:r>
              <a:rPr kumimoji="0" lang="es-ES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n aguda </a:t>
            </a:r>
            <a:r>
              <a:rPr kumimoji="0" lang="es-ES" b="0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que causa el </a:t>
            </a:r>
            <a:r>
              <a:rPr kumimoji="0" lang="es-ES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5 % de las hemorragias del tracto gastrointestinal superior 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571472" y="285728"/>
            <a:ext cx="44544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dirty="0" smtClean="0">
                <a:solidFill>
                  <a:srgbClr val="FFFF00"/>
                </a:solidFill>
                <a:ea typeface="Times New Roman" pitchFamily="18" charset="0"/>
                <a:cs typeface="Times New Roman" pitchFamily="18" charset="0"/>
              </a:rPr>
              <a:t>S</a:t>
            </a:r>
            <a:r>
              <a:rPr lang="es-ES" sz="2400" dirty="0" smtClean="0">
                <a:solidFill>
                  <a:srgbClr val="FFFF00"/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í</a:t>
            </a:r>
            <a:r>
              <a:rPr lang="es-ES" sz="2400" dirty="0" smtClean="0">
                <a:solidFill>
                  <a:srgbClr val="FFFF00"/>
                </a:solidFill>
                <a:latin typeface="Verdana" pitchFamily="34" charset="0"/>
                <a:ea typeface="Times New Roman" pitchFamily="18" charset="0"/>
                <a:cs typeface="Times New Roman" pitchFamily="18" charset="0"/>
              </a:rPr>
              <a:t>ndrome de </a:t>
            </a:r>
            <a:r>
              <a:rPr lang="es-ES" sz="2400" dirty="0" err="1" smtClean="0">
                <a:solidFill>
                  <a:srgbClr val="FFFF00"/>
                </a:solidFill>
                <a:latin typeface="Verdana" pitchFamily="34" charset="0"/>
                <a:ea typeface="Times New Roman" pitchFamily="18" charset="0"/>
                <a:cs typeface="Times New Roman" pitchFamily="18" charset="0"/>
              </a:rPr>
              <a:t>Mallory</a:t>
            </a:r>
            <a:r>
              <a:rPr lang="es-ES" sz="2400" dirty="0" smtClean="0">
                <a:solidFill>
                  <a:srgbClr val="FFFF00"/>
                </a:solidFill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Weiss </a:t>
            </a:r>
            <a:endParaRPr lang="es-ES" sz="2400" dirty="0">
              <a:solidFill>
                <a:srgbClr val="FFFF00"/>
              </a:solidFill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500034" y="785794"/>
            <a:ext cx="821537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900" dirty="0" smtClean="0"/>
              <a:t>G. K. </a:t>
            </a:r>
            <a:r>
              <a:rPr lang="es-ES" sz="900" dirty="0" err="1" smtClean="0"/>
              <a:t>Mallory</a:t>
            </a:r>
            <a:r>
              <a:rPr lang="es-ES" sz="900" dirty="0" smtClean="0"/>
              <a:t> nació en Boston el 14 de Febrero de 1900 y murió en 1986, fue patólogo en el Boston City Hospital </a:t>
            </a:r>
            <a:endParaRPr lang="es-ES" sz="900" dirty="0"/>
          </a:p>
        </p:txBody>
      </p:sp>
      <p:sp>
        <p:nvSpPr>
          <p:cNvPr id="10" name="9 Rectángulo"/>
          <p:cNvSpPr/>
          <p:nvPr/>
        </p:nvSpPr>
        <p:spPr>
          <a:xfrm>
            <a:off x="500034" y="1071546"/>
            <a:ext cx="864396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900" dirty="0" smtClean="0"/>
              <a:t>S. </a:t>
            </a:r>
            <a:r>
              <a:rPr lang="es-ES" sz="900" dirty="0" err="1" smtClean="0"/>
              <a:t>Weiss</a:t>
            </a:r>
            <a:r>
              <a:rPr lang="es-ES" sz="900" dirty="0" smtClean="0"/>
              <a:t> nació en </a:t>
            </a:r>
            <a:r>
              <a:rPr lang="es-ES" sz="900" dirty="0" err="1" smtClean="0"/>
              <a:t>Bestereze</a:t>
            </a:r>
            <a:r>
              <a:rPr lang="es-ES" sz="900" dirty="0" smtClean="0"/>
              <a:t> en Transilvania-Hungría, en 1898 y murió en 1942. Estudió Fisiología y Bioquímica en Budapest</a:t>
            </a:r>
            <a:endParaRPr lang="es-ES" sz="900" dirty="0"/>
          </a:p>
        </p:txBody>
      </p:sp>
      <p:sp>
        <p:nvSpPr>
          <p:cNvPr id="11" name="10 Rectángulo"/>
          <p:cNvSpPr/>
          <p:nvPr/>
        </p:nvSpPr>
        <p:spPr>
          <a:xfrm>
            <a:off x="571472" y="1428736"/>
            <a:ext cx="8572528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s-ES" sz="2400" dirty="0" smtClean="0">
                <a:solidFill>
                  <a:srgbClr val="FFFF00"/>
                </a:solidFill>
                <a:latin typeface="Verdana" pitchFamily="34" charset="0"/>
                <a:ea typeface="Times New Roman" pitchFamily="18" charset="0"/>
                <a:cs typeface="Times New Roman" pitchFamily="18" charset="0"/>
              </a:rPr>
              <a:t>Definici</a:t>
            </a:r>
            <a:r>
              <a:rPr lang="es-ES" sz="2400" dirty="0" smtClean="0">
                <a:solidFill>
                  <a:srgbClr val="FFFF00"/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ó</a:t>
            </a:r>
            <a:r>
              <a:rPr lang="es-ES" sz="2400" dirty="0" smtClean="0">
                <a:solidFill>
                  <a:srgbClr val="FFFF00"/>
                </a:solidFill>
                <a:latin typeface="Verdana" pitchFamily="34" charset="0"/>
                <a:ea typeface="Times New Roman" pitchFamily="18" charset="0"/>
                <a:cs typeface="Times New Roman" pitchFamily="18" charset="0"/>
              </a:rPr>
              <a:t>n del s</a:t>
            </a:r>
            <a:r>
              <a:rPr lang="es-ES" sz="2400" dirty="0" smtClean="0">
                <a:solidFill>
                  <a:srgbClr val="FFFF00"/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í</a:t>
            </a:r>
            <a:r>
              <a:rPr lang="es-ES" sz="2400" dirty="0" smtClean="0">
                <a:solidFill>
                  <a:srgbClr val="FFFF00"/>
                </a:solidFill>
                <a:latin typeface="Verdana" pitchFamily="34" charset="0"/>
                <a:ea typeface="Times New Roman" pitchFamily="18" charset="0"/>
                <a:cs typeface="Times New Roman" pitchFamily="18" charset="0"/>
              </a:rPr>
              <a:t>ndrome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s-ES" dirty="0" smtClean="0">
              <a:latin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dirty="0" smtClean="0">
                <a:latin typeface="Verdana" pitchFamily="34" charset="0"/>
                <a:ea typeface="Times New Roman" pitchFamily="18" charset="0"/>
                <a:cs typeface="Times New Roman" pitchFamily="18" charset="0"/>
              </a:rPr>
              <a:t>Desgarros no </a:t>
            </a:r>
            <a:r>
              <a:rPr lang="es-ES" dirty="0" err="1" smtClean="0">
                <a:latin typeface="Verdana" pitchFamily="34" charset="0"/>
                <a:ea typeface="Times New Roman" pitchFamily="18" charset="0"/>
                <a:cs typeface="Times New Roman" pitchFamily="18" charset="0"/>
              </a:rPr>
              <a:t>perforantes</a:t>
            </a:r>
            <a:r>
              <a:rPr lang="es-ES" dirty="0" smtClean="0"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de la mucosa </a:t>
            </a:r>
            <a:r>
              <a:rPr lang="es-ES" dirty="0" err="1" smtClean="0">
                <a:latin typeface="Verdana" pitchFamily="34" charset="0"/>
                <a:ea typeface="Times New Roman" pitchFamily="18" charset="0"/>
                <a:cs typeface="Times New Roman" pitchFamily="18" charset="0"/>
              </a:rPr>
              <a:t>gastroesof</a:t>
            </a:r>
            <a:r>
              <a:rPr lang="es-ES" dirty="0" err="1" smtClean="0">
                <a:latin typeface="Calibri"/>
                <a:ea typeface="Times New Roman" pitchFamily="18" charset="0"/>
                <a:cs typeface="Times New Roman" pitchFamily="18" charset="0"/>
              </a:rPr>
              <a:t>á</a:t>
            </a:r>
            <a:r>
              <a:rPr lang="es-ES" dirty="0" err="1" smtClean="0">
                <a:latin typeface="Verdana" pitchFamily="34" charset="0"/>
                <a:ea typeface="Times New Roman" pitchFamily="18" charset="0"/>
                <a:cs typeface="Times New Roman" pitchFamily="18" charset="0"/>
              </a:rPr>
              <a:t>gica</a:t>
            </a:r>
            <a:r>
              <a:rPr lang="es-ES" dirty="0" smtClean="0">
                <a:latin typeface="Verdana" pitchFamily="34" charset="0"/>
                <a:ea typeface="Times New Roman" pitchFamily="18" charset="0"/>
                <a:cs typeface="Times New Roman" pitchFamily="18" charset="0"/>
              </a:rPr>
              <a:t>,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Verdana" pitchFamily="34" charset="0"/>
                <a:ea typeface="Times New Roman" pitchFamily="18" charset="0"/>
                <a:cs typeface="Times New Roman" pitchFamily="18" charset="0"/>
              </a:rPr>
              <a:t>en el punto de uni</a:t>
            </a:r>
            <a:r>
              <a:rPr lang="es-ES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ó</a:t>
            </a:r>
            <a:r>
              <a:rPr lang="es-ES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Verdana" pitchFamily="34" charset="0"/>
                <a:ea typeface="Times New Roman" pitchFamily="18" charset="0"/>
                <a:cs typeface="Times New Roman" pitchFamily="18" charset="0"/>
              </a:rPr>
              <a:t>n entre el es</a:t>
            </a:r>
            <a:r>
              <a:rPr lang="es-ES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ó</a:t>
            </a:r>
            <a:r>
              <a:rPr lang="es-ES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Verdana" pitchFamily="34" charset="0"/>
                <a:ea typeface="Times New Roman" pitchFamily="18" charset="0"/>
                <a:cs typeface="Times New Roman" pitchFamily="18" charset="0"/>
              </a:rPr>
              <a:t>fago y el est</a:t>
            </a:r>
            <a:r>
              <a:rPr lang="es-ES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ó</a:t>
            </a:r>
            <a:r>
              <a:rPr lang="es-ES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Verdana" pitchFamily="34" charset="0"/>
                <a:ea typeface="Times New Roman" pitchFamily="18" charset="0"/>
                <a:cs typeface="Times New Roman" pitchFamily="18" charset="0"/>
              </a:rPr>
              <a:t>mago.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Verdana" pitchFamily="34" charset="0"/>
                <a:ea typeface="Times New Roman" pitchFamily="18" charset="0"/>
                <a:cs typeface="Times New Roman" pitchFamily="18" charset="0"/>
              </a:rPr>
              <a:t>Tambi</a:t>
            </a:r>
            <a:r>
              <a:rPr lang="es-ES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é</a:t>
            </a:r>
            <a:r>
              <a:rPr lang="es-ES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Verdana" pitchFamily="34" charset="0"/>
                <a:ea typeface="Times New Roman" pitchFamily="18" charset="0"/>
                <a:cs typeface="Times New Roman" pitchFamily="18" charset="0"/>
              </a:rPr>
              <a:t>n es denominado s</a:t>
            </a:r>
            <a:r>
              <a:rPr lang="es-ES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í</a:t>
            </a:r>
            <a:r>
              <a:rPr lang="es-ES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Verdana" pitchFamily="34" charset="0"/>
                <a:ea typeface="Times New Roman" pitchFamily="18" charset="0"/>
                <a:cs typeface="Times New Roman" pitchFamily="18" charset="0"/>
              </a:rPr>
              <a:t>ndrome de laceraci</a:t>
            </a:r>
            <a:r>
              <a:rPr lang="es-ES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ó</a:t>
            </a:r>
            <a:r>
              <a:rPr lang="es-ES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Verdana" pitchFamily="34" charset="0"/>
                <a:ea typeface="Times New Roman" pitchFamily="18" charset="0"/>
                <a:cs typeface="Times New Roman" pitchFamily="18" charset="0"/>
              </a:rPr>
              <a:t>n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Verdana" pitchFamily="34" charset="0"/>
                <a:ea typeface="Times New Roman" pitchFamily="18" charset="0"/>
                <a:cs typeface="Times New Roman" pitchFamily="18" charset="0"/>
              </a:rPr>
              <a:t>y hemorragia gastroesof</a:t>
            </a:r>
            <a:r>
              <a:rPr lang="es-ES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Calibri"/>
                <a:ea typeface="Times New Roman" pitchFamily="18" charset="0"/>
                <a:cs typeface="Times New Roman" pitchFamily="18" charset="0"/>
              </a:rPr>
              <a:t>á</a:t>
            </a:r>
            <a:r>
              <a:rPr lang="es-ES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Verdana" pitchFamily="34" charset="0"/>
                <a:ea typeface="Times New Roman" pitchFamily="18" charset="0"/>
                <a:cs typeface="Times New Roman" pitchFamily="18" charset="0"/>
              </a:rPr>
              <a:t>gica.</a:t>
            </a:r>
            <a:endParaRPr lang="es-ES" dirty="0" smtClean="0">
              <a:solidFill>
                <a:schemeClr val="accent6">
                  <a:lumMod val="60000"/>
                  <a:lumOff val="40000"/>
                </a:schemeClr>
              </a:solidFill>
              <a:latin typeface="Arial" pitchFamily="34" charset="0"/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571472" y="4610561"/>
            <a:ext cx="828680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s-ES" sz="20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Causas :</a:t>
            </a:r>
            <a:r>
              <a:rPr lang="es-E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 </a:t>
            </a:r>
            <a:r>
              <a:rPr lang="es-ES" dirty="0" smtClean="0">
                <a:latin typeface="Verdana" pitchFamily="34" charset="0"/>
                <a:ea typeface="Times New Roman" pitchFamily="18" charset="0"/>
                <a:cs typeface="Times New Roman" pitchFamily="18" charset="0"/>
              </a:rPr>
              <a:t>situaciones que aumenten la presi</a:t>
            </a:r>
            <a:r>
              <a:rPr lang="es-ES" dirty="0" smtClean="0">
                <a:latin typeface="Calibri"/>
                <a:ea typeface="Times New Roman" pitchFamily="18" charset="0"/>
                <a:cs typeface="Times New Roman" pitchFamily="18" charset="0"/>
              </a:rPr>
              <a:t>ó</a:t>
            </a:r>
            <a:r>
              <a:rPr lang="es-ES" dirty="0" smtClean="0">
                <a:latin typeface="Verdana" pitchFamily="34" charset="0"/>
                <a:ea typeface="Times New Roman" pitchFamily="18" charset="0"/>
                <a:cs typeface="Times New Roman" pitchFamily="18" charset="0"/>
              </a:rPr>
              <a:t>n abdominal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s-ES" dirty="0" smtClean="0">
                <a:latin typeface="Verdana" pitchFamily="34" charset="0"/>
                <a:ea typeface="Times New Roman" pitchFamily="18" charset="0"/>
                <a:cs typeface="Times New Roman" pitchFamily="18" charset="0"/>
              </a:rPr>
              <a:t>como n</a:t>
            </a:r>
            <a:r>
              <a:rPr lang="es-ES" dirty="0" smtClean="0">
                <a:latin typeface="Calibri"/>
                <a:ea typeface="Times New Roman" pitchFamily="18" charset="0"/>
                <a:cs typeface="Times New Roman" pitchFamily="18" charset="0"/>
              </a:rPr>
              <a:t>á</a:t>
            </a:r>
            <a:r>
              <a:rPr lang="es-ES" dirty="0" smtClean="0">
                <a:latin typeface="Verdana" pitchFamily="34" charset="0"/>
                <a:ea typeface="Times New Roman" pitchFamily="18" charset="0"/>
                <a:cs typeface="Times New Roman" pitchFamily="18" charset="0"/>
              </a:rPr>
              <a:t>useas, v</a:t>
            </a:r>
            <a:r>
              <a:rPr lang="es-ES" dirty="0" smtClean="0">
                <a:latin typeface="Calibri"/>
                <a:ea typeface="Times New Roman" pitchFamily="18" charset="0"/>
                <a:cs typeface="Times New Roman" pitchFamily="18" charset="0"/>
              </a:rPr>
              <a:t>ó</a:t>
            </a:r>
            <a:r>
              <a:rPr lang="es-ES" dirty="0" smtClean="0">
                <a:latin typeface="Verdana" pitchFamily="34" charset="0"/>
                <a:ea typeface="Times New Roman" pitchFamily="18" charset="0"/>
                <a:cs typeface="Times New Roman" pitchFamily="18" charset="0"/>
              </a:rPr>
              <a:t>mitos, tos, convulsiones epilépticas, esfuerzo al defecar, </a:t>
            </a:r>
            <a:r>
              <a:rPr lang="es-ES" dirty="0" err="1" smtClean="0"/>
              <a:t>hiper-emesis</a:t>
            </a:r>
            <a:r>
              <a:rPr lang="es-ES" dirty="0" smtClean="0"/>
              <a:t> gravídica.</a:t>
            </a:r>
            <a:r>
              <a:rPr lang="es-ES" dirty="0" smtClean="0"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Salicilatos etc.</a:t>
            </a:r>
            <a:endParaRPr lang="es-ES" dirty="0" smtClean="0">
              <a:latin typeface="Arial" pitchFamily="34" charset="0"/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642910" y="5715016"/>
            <a:ext cx="81439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s-ES" dirty="0" smtClean="0">
                <a:latin typeface="Verdana" pitchFamily="34" charset="0"/>
                <a:ea typeface="Times New Roman" pitchFamily="18" charset="0"/>
                <a:cs typeface="Times New Roman" pitchFamily="18" charset="0"/>
              </a:rPr>
              <a:t>Los antecedentes m</a:t>
            </a:r>
            <a:r>
              <a:rPr lang="es-ES" dirty="0" smtClean="0">
                <a:latin typeface="Calibri"/>
                <a:ea typeface="Times New Roman" pitchFamily="18" charset="0"/>
                <a:cs typeface="Times New Roman" pitchFamily="18" charset="0"/>
              </a:rPr>
              <a:t>á</a:t>
            </a:r>
            <a:r>
              <a:rPr lang="es-ES" dirty="0" smtClean="0">
                <a:latin typeface="Verdana" pitchFamily="34" charset="0"/>
                <a:ea typeface="Times New Roman" pitchFamily="18" charset="0"/>
                <a:cs typeface="Times New Roman" pitchFamily="18" charset="0"/>
              </a:rPr>
              <a:t>s encontrados fueron el </a:t>
            </a:r>
            <a:r>
              <a:rPr lang="es-ES" dirty="0" smtClean="0">
                <a:solidFill>
                  <a:srgbClr val="FFC000"/>
                </a:solidFill>
                <a:latin typeface="Verdana" pitchFamily="34" charset="0"/>
                <a:ea typeface="Times New Roman" pitchFamily="18" charset="0"/>
                <a:cs typeface="Times New Roman" pitchFamily="18" charset="0"/>
              </a:rPr>
              <a:t>alcoholismo, el tabaquismo.</a:t>
            </a:r>
            <a:endParaRPr lang="es-ES" dirty="0" smtClean="0">
              <a:solidFill>
                <a:srgbClr val="FFC000"/>
              </a:solidFill>
              <a:latin typeface="Arial" pitchFamily="34" charset="0"/>
            </a:endParaRPr>
          </a:p>
        </p:txBody>
      </p:sp>
      <p:sp>
        <p:nvSpPr>
          <p:cNvPr id="14" name="13 Estrella de 5 puntas"/>
          <p:cNvSpPr/>
          <p:nvPr/>
        </p:nvSpPr>
        <p:spPr>
          <a:xfrm>
            <a:off x="-32" y="4610561"/>
            <a:ext cx="428628" cy="428628"/>
          </a:xfrm>
          <a:prstGeom prst="star5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14 Explosión 1"/>
          <p:cNvSpPr/>
          <p:nvPr/>
        </p:nvSpPr>
        <p:spPr>
          <a:xfrm>
            <a:off x="107504" y="5701264"/>
            <a:ext cx="357190" cy="428628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15 Estrella de 4 puntas"/>
          <p:cNvSpPr/>
          <p:nvPr/>
        </p:nvSpPr>
        <p:spPr>
          <a:xfrm>
            <a:off x="214282" y="2071678"/>
            <a:ext cx="357190" cy="500066"/>
          </a:xfrm>
          <a:prstGeom prst="star4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7" name="Picture 37" descr="escudo familia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86775" y="0"/>
            <a:ext cx="657225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ángulo redondeado 3"/>
          <p:cNvSpPr/>
          <p:nvPr/>
        </p:nvSpPr>
        <p:spPr>
          <a:xfrm>
            <a:off x="500034" y="1988840"/>
            <a:ext cx="7168310" cy="1584176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5" name="Rectángulo redondeado 4"/>
          <p:cNvSpPr/>
          <p:nvPr/>
        </p:nvSpPr>
        <p:spPr>
          <a:xfrm>
            <a:off x="500034" y="3717032"/>
            <a:ext cx="8536462" cy="264431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Rectángulo"/>
          <p:cNvSpPr/>
          <p:nvPr/>
        </p:nvSpPr>
        <p:spPr>
          <a:xfrm>
            <a:off x="428596" y="214290"/>
            <a:ext cx="6357982" cy="642942"/>
          </a:xfrm>
          <a:prstGeom prst="rect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3076" name="Picture 4" descr="C:\temas para el 19 de junio\mallory weiss 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57422" y="3286124"/>
            <a:ext cx="2200275" cy="2076450"/>
          </a:xfrm>
          <a:prstGeom prst="rect">
            <a:avLst/>
          </a:prstGeom>
          <a:noFill/>
        </p:spPr>
      </p:pic>
      <p:pic>
        <p:nvPicPr>
          <p:cNvPr id="3077" name="Picture 5" descr="C:\temas para el 19 de junio\mallory weis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43636" y="1000108"/>
            <a:ext cx="2730862" cy="1857388"/>
          </a:xfrm>
          <a:prstGeom prst="rect">
            <a:avLst/>
          </a:prstGeom>
          <a:noFill/>
        </p:spPr>
      </p:pic>
      <p:pic>
        <p:nvPicPr>
          <p:cNvPr id="3078" name="Picture 6" descr="C:\temas para el 19 de junio\mallory weiss 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1071546"/>
            <a:ext cx="2675026" cy="1785950"/>
          </a:xfrm>
          <a:prstGeom prst="rect">
            <a:avLst/>
          </a:prstGeom>
          <a:noFill/>
        </p:spPr>
      </p:pic>
      <p:pic>
        <p:nvPicPr>
          <p:cNvPr id="3079" name="Picture 7" descr="C:\temas para el 19 de junio\mallory weiss 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00430" y="1000108"/>
            <a:ext cx="2466975" cy="1847850"/>
          </a:xfrm>
          <a:prstGeom prst="rect">
            <a:avLst/>
          </a:prstGeom>
          <a:noFill/>
        </p:spPr>
      </p:pic>
      <p:pic>
        <p:nvPicPr>
          <p:cNvPr id="3081" name="Picture 9" descr="C:\temas para el 19 de junio\mallory weiss 5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143504" y="3286124"/>
            <a:ext cx="2162175" cy="2114550"/>
          </a:xfrm>
          <a:prstGeom prst="rect">
            <a:avLst/>
          </a:prstGeom>
          <a:noFill/>
        </p:spPr>
      </p:pic>
      <p:sp>
        <p:nvSpPr>
          <p:cNvPr id="10" name="9 Rectángulo"/>
          <p:cNvSpPr/>
          <p:nvPr/>
        </p:nvSpPr>
        <p:spPr>
          <a:xfrm>
            <a:off x="500034" y="285728"/>
            <a:ext cx="52103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400" dirty="0" smtClean="0">
                <a:solidFill>
                  <a:srgbClr val="FFFF00"/>
                </a:solidFill>
                <a:ea typeface="Times New Roman" pitchFamily="18" charset="0"/>
                <a:cs typeface="Times New Roman" pitchFamily="18" charset="0"/>
              </a:rPr>
              <a:t>SÍNDROME DE MALLORY WEISS </a:t>
            </a:r>
            <a:endParaRPr lang="es-ES" sz="2400" dirty="0">
              <a:solidFill>
                <a:srgbClr val="FFFF00"/>
              </a:solidFill>
            </a:endParaRPr>
          </a:p>
        </p:txBody>
      </p:sp>
      <p:pic>
        <p:nvPicPr>
          <p:cNvPr id="9" name="Picture 37" descr="escudo familiar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486775" y="0"/>
            <a:ext cx="657225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uadroTexto 1"/>
          <p:cNvSpPr txBox="1"/>
          <p:nvPr/>
        </p:nvSpPr>
        <p:spPr>
          <a:xfrm>
            <a:off x="428596" y="5589240"/>
            <a:ext cx="41601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Desgarros longitudinales de la mucosa</a:t>
            </a:r>
          </a:p>
          <a:p>
            <a:r>
              <a:rPr lang="es-E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producido por vómitos reiterados. </a:t>
            </a:r>
            <a:endParaRPr lang="es-E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Flecha derecha 2"/>
          <p:cNvSpPr/>
          <p:nvPr/>
        </p:nvSpPr>
        <p:spPr>
          <a:xfrm rot="11645024">
            <a:off x="5499845" y="4594568"/>
            <a:ext cx="720080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Flecha derecha 3"/>
          <p:cNvSpPr/>
          <p:nvPr/>
        </p:nvSpPr>
        <p:spPr>
          <a:xfrm rot="13469290">
            <a:off x="6982454" y="1816021"/>
            <a:ext cx="792088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571472" y="4286256"/>
            <a:ext cx="8001056" cy="1000132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3 Rectángulo"/>
          <p:cNvSpPr/>
          <p:nvPr/>
        </p:nvSpPr>
        <p:spPr>
          <a:xfrm>
            <a:off x="500002" y="428604"/>
            <a:ext cx="8643998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 smtClean="0">
                <a:solidFill>
                  <a:srgbClr val="FFFF00"/>
                </a:solidFill>
              </a:rPr>
              <a:t>CUADRO CLÍNICO: </a:t>
            </a:r>
          </a:p>
          <a:p>
            <a:endParaRPr lang="es-ES" sz="2000" dirty="0" smtClean="0">
              <a:solidFill>
                <a:srgbClr val="FFFF00"/>
              </a:solidFill>
            </a:endParaRPr>
          </a:p>
          <a:p>
            <a:r>
              <a:rPr lang="es-ES" dirty="0" smtClean="0">
                <a:solidFill>
                  <a:srgbClr val="00FFFF"/>
                </a:solidFill>
              </a:rPr>
              <a:t>Hematemesis – melena, dolor intenso xifoideo, enfisema subcutáneo en el cuello.</a:t>
            </a:r>
            <a:r>
              <a:rPr lang="es-ES" dirty="0" smtClean="0"/>
              <a:t> Vómitos frecuentes , postprandiales , 9 a 10 por día.</a:t>
            </a:r>
          </a:p>
          <a:p>
            <a:r>
              <a:rPr lang="es-E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es-ES" dirty="0" smtClean="0">
                <a:solidFill>
                  <a:srgbClr val="00FFFF"/>
                </a:solidFill>
              </a:rPr>
              <a:t>a veces con sangre. </a:t>
            </a:r>
          </a:p>
          <a:p>
            <a:r>
              <a:rPr lang="es-ES" dirty="0" smtClean="0">
                <a:solidFill>
                  <a:srgbClr val="00FFFF"/>
                </a:solidFill>
              </a:rPr>
              <a:t>Acidez y sensación de quemazón .</a:t>
            </a:r>
          </a:p>
          <a:p>
            <a:endParaRPr lang="es-ES" dirty="0" smtClean="0"/>
          </a:p>
          <a:p>
            <a:r>
              <a:rPr lang="es-ES" dirty="0" smtClean="0"/>
              <a:t>  </a:t>
            </a:r>
            <a:endParaRPr lang="es-ES" dirty="0"/>
          </a:p>
        </p:txBody>
      </p:sp>
      <p:sp>
        <p:nvSpPr>
          <p:cNvPr id="7" name="6 Rectángulo"/>
          <p:cNvSpPr/>
          <p:nvPr/>
        </p:nvSpPr>
        <p:spPr>
          <a:xfrm>
            <a:off x="428596" y="2643182"/>
            <a:ext cx="85011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 smtClean="0">
                <a:solidFill>
                  <a:srgbClr val="FFFF00"/>
                </a:solidFill>
              </a:rPr>
              <a:t>DIAGNÓSTICO DEFINITIVO</a:t>
            </a:r>
            <a:r>
              <a:rPr lang="es-ES" dirty="0" smtClean="0"/>
              <a:t>:      </a:t>
            </a:r>
            <a:r>
              <a:rPr lang="es-ES" sz="2400" dirty="0" smtClean="0">
                <a:solidFill>
                  <a:srgbClr val="FFFF00"/>
                </a:solidFill>
              </a:rPr>
              <a:t>Endoscopía </a:t>
            </a:r>
            <a:endParaRPr lang="es-ES" sz="2400" dirty="0">
              <a:solidFill>
                <a:srgbClr val="FFFF00"/>
              </a:solidFill>
            </a:endParaRPr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428596" y="3214686"/>
            <a:ext cx="872168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600" b="0" i="0" u="none" strike="noStrike" cap="none" normalizeH="0" baseline="0" dirty="0" smtClean="0">
              <a:ln>
                <a:noFill/>
              </a:ln>
              <a:effectLst/>
              <a:latin typeface="Verdana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600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Cuando el desgarro llega a la </a:t>
            </a:r>
            <a:r>
              <a:rPr kumimoji="0" lang="es-ES" sz="16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serosa resulta en</a:t>
            </a:r>
            <a:r>
              <a:rPr kumimoji="0" lang="es-ES" sz="16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es-ES" sz="16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perforaci</a:t>
            </a:r>
            <a:r>
              <a:rPr kumimoji="0" lang="es-ES" sz="16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ó</a:t>
            </a:r>
            <a:r>
              <a:rPr kumimoji="0" lang="es-ES" sz="16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n</a:t>
            </a:r>
            <a:r>
              <a:rPr kumimoji="0" lang="es-ES" sz="1600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s-ES" sz="1600" b="0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(</a:t>
            </a:r>
            <a:r>
              <a:rPr kumimoji="0" lang="es-ES" sz="16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S</a:t>
            </a:r>
            <a:r>
              <a:rPr kumimoji="0" lang="es-ES" sz="16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í</a:t>
            </a:r>
            <a:r>
              <a:rPr kumimoji="0" lang="es-ES" sz="16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ndrome </a:t>
            </a:r>
            <a:r>
              <a:rPr kumimoji="0" lang="es-ES" sz="1600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Boerhaave</a:t>
            </a:r>
            <a:r>
              <a:rPr kumimoji="0" lang="es-ES" sz="1600" b="0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).</a:t>
            </a:r>
            <a:endParaRPr kumimoji="0" lang="es-ES" sz="16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642878" y="4429132"/>
            <a:ext cx="85011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s-ES" dirty="0" smtClean="0">
                <a:latin typeface="Verdana" pitchFamily="34" charset="0"/>
                <a:ea typeface="Times New Roman" pitchFamily="18" charset="0"/>
                <a:cs typeface="Times New Roman" pitchFamily="18" charset="0"/>
              </a:rPr>
              <a:t>Hay que pensar en esta posibilidad diagn</a:t>
            </a:r>
            <a:r>
              <a:rPr lang="es-ES" dirty="0" smtClean="0">
                <a:latin typeface="Calibri"/>
                <a:ea typeface="Times New Roman" pitchFamily="18" charset="0"/>
                <a:cs typeface="Times New Roman" pitchFamily="18" charset="0"/>
              </a:rPr>
              <a:t>ó</a:t>
            </a:r>
            <a:r>
              <a:rPr lang="es-ES" dirty="0" smtClean="0">
                <a:latin typeface="Verdana" pitchFamily="34" charset="0"/>
                <a:ea typeface="Times New Roman" pitchFamily="18" charset="0"/>
                <a:cs typeface="Times New Roman" pitchFamily="18" charset="0"/>
              </a:rPr>
              <a:t>stica durante el primer trimestre de la gestaci</a:t>
            </a:r>
            <a:r>
              <a:rPr lang="es-ES" dirty="0" smtClean="0">
                <a:latin typeface="Calibri"/>
                <a:ea typeface="Times New Roman" pitchFamily="18" charset="0"/>
                <a:cs typeface="Times New Roman" pitchFamily="18" charset="0"/>
              </a:rPr>
              <a:t>ó</a:t>
            </a:r>
            <a:r>
              <a:rPr lang="es-ES" dirty="0" smtClean="0">
                <a:latin typeface="Verdana" pitchFamily="34" charset="0"/>
                <a:ea typeface="Times New Roman" pitchFamily="18" charset="0"/>
                <a:cs typeface="Times New Roman" pitchFamily="18" charset="0"/>
              </a:rPr>
              <a:t>n donde abundan los cuadros eméticos.</a:t>
            </a:r>
            <a:endParaRPr lang="es-ES" dirty="0" smtClean="0">
              <a:latin typeface="Arial" pitchFamily="34" charset="0"/>
            </a:endParaRPr>
          </a:p>
        </p:txBody>
      </p:sp>
      <p:sp>
        <p:nvSpPr>
          <p:cNvPr id="8" name="7 Explosión 1"/>
          <p:cNvSpPr/>
          <p:nvPr/>
        </p:nvSpPr>
        <p:spPr>
          <a:xfrm>
            <a:off x="142844" y="3500438"/>
            <a:ext cx="214314" cy="285752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8 Estrella de 6 puntas"/>
          <p:cNvSpPr/>
          <p:nvPr/>
        </p:nvSpPr>
        <p:spPr>
          <a:xfrm>
            <a:off x="214282" y="1142984"/>
            <a:ext cx="285752" cy="285752"/>
          </a:xfrm>
          <a:prstGeom prst="star6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Llamada de nube"/>
          <p:cNvSpPr/>
          <p:nvPr/>
        </p:nvSpPr>
        <p:spPr>
          <a:xfrm flipH="1">
            <a:off x="1428728" y="3929066"/>
            <a:ext cx="785818" cy="500066"/>
          </a:xfrm>
          <a:prstGeom prst="cloud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" name="Picture 37" descr="escudo familia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86775" y="0"/>
            <a:ext cx="657225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14282" y="214290"/>
            <a:ext cx="8715436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Tratamiento:</a:t>
            </a:r>
          </a:p>
          <a:p>
            <a:endParaRPr lang="es-ES" dirty="0" smtClean="0"/>
          </a:p>
          <a:p>
            <a:r>
              <a:rPr lang="es-ES" dirty="0" smtClean="0"/>
              <a:t>En la mayoría de los casos </a:t>
            </a:r>
            <a:r>
              <a:rPr lang="es-ES" dirty="0" smtClean="0">
                <a:solidFill>
                  <a:srgbClr val="FFFF00"/>
                </a:solidFill>
              </a:rPr>
              <a:t>la hemorragia se detiene</a:t>
            </a:r>
            <a:r>
              <a:rPr lang="es-ES" dirty="0" smtClean="0"/>
              <a:t> espontáneamente después de </a:t>
            </a:r>
            <a:r>
              <a:rPr lang="es-ES" dirty="0" smtClean="0">
                <a:solidFill>
                  <a:srgbClr val="FFFF00"/>
                </a:solidFill>
              </a:rPr>
              <a:t>las 24 -48 h </a:t>
            </a:r>
            <a:r>
              <a:rPr lang="es-ES" dirty="0" smtClean="0"/>
              <a:t>y </a:t>
            </a:r>
            <a:r>
              <a:rPr lang="es-ES" dirty="0" smtClean="0">
                <a:solidFill>
                  <a:srgbClr val="FFFF00"/>
                </a:solidFill>
              </a:rPr>
              <a:t>los desgarros suelen cicatrizar en 10 a 12 días</a:t>
            </a:r>
            <a:r>
              <a:rPr lang="es-ES" dirty="0" smtClean="0">
                <a:solidFill>
                  <a:srgbClr val="FFC000"/>
                </a:solidFill>
              </a:rPr>
              <a:t> </a:t>
            </a:r>
            <a:r>
              <a:rPr lang="es-E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sin ningún tratamiento especial. </a:t>
            </a:r>
          </a:p>
          <a:p>
            <a:r>
              <a:rPr lang="es-E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Administrar inhibidores de la secreción gástrica, en particular IBP.</a:t>
            </a:r>
            <a:r>
              <a:rPr lang="es-ES" baseline="300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 </a:t>
            </a:r>
            <a:endParaRPr lang="es-E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285720" y="2214554"/>
            <a:ext cx="857863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6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Complicaciones</a:t>
            </a:r>
            <a:r>
              <a:rPr kumimoji="0" lang="es-ES" sz="1600" b="0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: </a:t>
            </a:r>
            <a:r>
              <a:rPr kumimoji="0" lang="es-ES" sz="1600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irritaci</a:t>
            </a:r>
            <a:r>
              <a:rPr kumimoji="0" lang="es-ES" sz="1600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ó</a:t>
            </a:r>
            <a:r>
              <a:rPr kumimoji="0" lang="es-ES" sz="1600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n del mediastino</a:t>
            </a:r>
            <a:r>
              <a:rPr kumimoji="0" lang="es-ES" sz="1600" b="0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, derrame pleural, </a:t>
            </a:r>
            <a:r>
              <a:rPr kumimoji="0" lang="es-ES" sz="1600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enfisema subcut</a:t>
            </a:r>
            <a:r>
              <a:rPr kumimoji="0" lang="es-ES" sz="1600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á</a:t>
            </a:r>
            <a:r>
              <a:rPr kumimoji="0" lang="es-ES" sz="1600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neo</a:t>
            </a:r>
            <a:r>
              <a:rPr kumimoji="0" lang="es-ES" sz="1600" b="0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es-ES" sz="16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</p:txBody>
      </p:sp>
      <p:pic>
        <p:nvPicPr>
          <p:cNvPr id="6" name="Picture 8" descr="C:\temas para el 19 de junio\mallory weiss 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2857496"/>
            <a:ext cx="2683805" cy="1785950"/>
          </a:xfrm>
          <a:prstGeom prst="rect">
            <a:avLst/>
          </a:prstGeom>
          <a:noFill/>
        </p:spPr>
      </p:pic>
      <p:pic>
        <p:nvPicPr>
          <p:cNvPr id="7" name="Picture 3" descr="C:\temas para el 19 de junio\Mallory weiss 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29322" y="2714620"/>
            <a:ext cx="2562348" cy="1919288"/>
          </a:xfrm>
          <a:prstGeom prst="rect">
            <a:avLst/>
          </a:prstGeom>
          <a:noFill/>
        </p:spPr>
      </p:pic>
      <p:pic>
        <p:nvPicPr>
          <p:cNvPr id="8" name="Picture 2" descr="C:\temas para el 19 de junio\mallory weiss 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57554" y="3357562"/>
            <a:ext cx="2190750" cy="2085975"/>
          </a:xfrm>
          <a:prstGeom prst="rect">
            <a:avLst/>
          </a:prstGeom>
          <a:noFill/>
        </p:spPr>
      </p:pic>
      <p:sp>
        <p:nvSpPr>
          <p:cNvPr id="9" name="8 Flecha arriba"/>
          <p:cNvSpPr/>
          <p:nvPr/>
        </p:nvSpPr>
        <p:spPr>
          <a:xfrm>
            <a:off x="4286248" y="4572008"/>
            <a:ext cx="500066" cy="1571636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9 Flecha curvada hacia arriba"/>
          <p:cNvSpPr/>
          <p:nvPr/>
        </p:nvSpPr>
        <p:spPr>
          <a:xfrm flipH="1" flipV="1">
            <a:off x="6786578" y="2500306"/>
            <a:ext cx="1500198" cy="714380"/>
          </a:xfrm>
          <a:prstGeom prst="curvedUpArrow">
            <a:avLst>
              <a:gd name="adj1" fmla="val 25000"/>
              <a:gd name="adj2" fmla="val 50000"/>
              <a:gd name="adj3" fmla="val 46549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11" name="10 Flecha doblada hacia arriba"/>
          <p:cNvSpPr/>
          <p:nvPr/>
        </p:nvSpPr>
        <p:spPr>
          <a:xfrm>
            <a:off x="428596" y="3929066"/>
            <a:ext cx="1071570" cy="928694"/>
          </a:xfrm>
          <a:prstGeom prst="bent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2" name="Picture 37" descr="escudo familia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86775" y="0"/>
            <a:ext cx="657225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ángulo redondeado 2"/>
          <p:cNvSpPr/>
          <p:nvPr/>
        </p:nvSpPr>
        <p:spPr>
          <a:xfrm>
            <a:off x="214282" y="785813"/>
            <a:ext cx="8650068" cy="1928807"/>
          </a:xfrm>
          <a:prstGeom prst="round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214282" y="357166"/>
            <a:ext cx="8158003" cy="59554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2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REFERENCIAS BIBLIOGR</a:t>
            </a:r>
            <a:r>
              <a:rPr kumimoji="0" lang="es-ES" sz="12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Á</a:t>
            </a:r>
            <a:r>
              <a:rPr kumimoji="0" lang="es-ES" sz="12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FICAS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9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es-ES" sz="1000" b="0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Rego Hern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á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ndez J de J, </a:t>
            </a:r>
            <a:r>
              <a:rPr kumimoji="0" lang="es-ES" sz="1000" b="0" i="0" u="none" strike="noStrike" cap="none" normalizeH="0" baseline="0" dirty="0" err="1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Leyva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de la Torre C, P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é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rez S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á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nchez M.</a:t>
            </a:r>
            <a:r>
              <a:rPr kumimoji="0" lang="es-ES" sz="1000" b="0" i="0" u="none" strike="noStrike" cap="none" normalizeH="0" baseline="30000" dirty="0" smtClean="0">
                <a:ln>
                  <a:noFill/>
                </a:ln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Caracterizaci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ó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n cl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í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nico-terap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é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utica 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endParaRPr kumimoji="0" lang="es-ES" sz="1000" b="0" i="0" u="none" strike="noStrike" cap="none" normalizeH="0" baseline="0" dirty="0" smtClean="0">
              <a:ln>
                <a:noFill/>
              </a:ln>
              <a:effectLst/>
              <a:latin typeface="Verdana" pitchFamily="34" charset="0"/>
              <a:ea typeface="Times New Roman" pitchFamily="18" charset="0"/>
              <a:cs typeface="Times New Roman" pitchFamily="18" charset="0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es-ES" sz="1000" b="0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del </a:t>
            </a:r>
            <a:r>
              <a:rPr kumimoji="0" lang="es-ES" sz="1000" b="0" i="0" u="none" strike="noStrike" cap="none" normalizeH="0" baseline="0" dirty="0" err="1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sangramiento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digestivo alto. Hospital "Dr. Salvador Allende". Primer semestre 2006. </a:t>
            </a:r>
            <a:r>
              <a:rPr kumimoji="0" lang="es-ES" sz="1000" b="0" i="0" u="none" strike="noStrike" cap="none" normalizeH="0" baseline="0" dirty="0" err="1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Rev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cubana farm. 2007;41(3).</a:t>
            </a:r>
            <a:endParaRPr kumimoji="0" lang="es-ES" sz="1000" b="0" i="0" u="none" strike="noStrike" cap="none" normalizeH="0" baseline="0" dirty="0" smtClean="0">
              <a:ln>
                <a:noFill/>
              </a:ln>
              <a:effectLst/>
              <a:latin typeface="Calibri"/>
              <a:ea typeface="Times New Roman" pitchFamily="18" charset="0"/>
              <a:cs typeface="Times New Roman" pitchFamily="18" charset="0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endParaRPr kumimoji="0" lang="es-ES" sz="1000" b="0" i="0" u="none" strike="noStrike" cap="none" normalizeH="0" baseline="0" dirty="0" smtClean="0">
              <a:ln>
                <a:noFill/>
              </a:ln>
              <a:effectLst/>
              <a:latin typeface="Verdana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000" b="0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2. </a:t>
            </a:r>
            <a:r>
              <a:rPr kumimoji="0" lang="es-ES" sz="1000" b="0" i="0" u="none" strike="noStrike" cap="none" normalizeH="0" baseline="0" dirty="0" err="1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Balanzó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s-ES" sz="1000" b="0" i="0" u="none" strike="noStrike" cap="none" normalizeH="0" baseline="0" dirty="0" err="1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Tintoré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J, Villanueva Sánchez C. Tratamiento de las enfermedades </a:t>
            </a:r>
            <a:r>
              <a:rPr kumimoji="0" lang="es-ES" sz="1000" b="0" i="0" u="none" strike="noStrike" cap="none" normalizeH="0" baseline="0" dirty="0" err="1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gastroenterológicas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000" b="0" i="0" u="none" strike="noStrike" cap="none" normalizeH="0" baseline="0" dirty="0" smtClean="0">
              <a:ln>
                <a:noFill/>
              </a:ln>
              <a:effectLst/>
              <a:latin typeface="Verdana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000" b="0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Hemorragia digestiva alta. Barcelona: Ediciones </a:t>
            </a:r>
            <a:r>
              <a:rPr kumimoji="0" lang="es-ES" sz="1000" b="0" i="0" u="none" strike="noStrike" cap="none" normalizeH="0" baseline="0" dirty="0" err="1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Doyma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; 2004. </a:t>
            </a:r>
            <a:br>
              <a:rPr kumimoji="0" lang="es-ES" sz="1000" b="0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es-ES" sz="1000" b="0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es-ES" sz="1000" b="0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es-ES" sz="1000" b="0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3. Síndrome de </a:t>
            </a:r>
            <a:r>
              <a:rPr kumimoji="0" lang="es-ES" sz="1000" b="0" i="0" u="none" strike="noStrike" cap="none" normalizeH="0" baseline="0" dirty="0" err="1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Mallory-Weis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[citado </a:t>
            </a:r>
            <a:r>
              <a:rPr kumimoji="0" lang="es-ES" sz="1000" b="0" i="0" u="none" strike="noStrike" cap="none" normalizeH="0" baseline="0" dirty="0" err="1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Jul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2009]. Disponible en: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000" b="0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  <a:hlinkClick r:id="rId2"/>
              </a:rPr>
              <a:t>www.hospitalameijeiras.sld.cu/hha/mpm/documentos/. ../</a:t>
            </a:r>
            <a:r>
              <a:rPr kumimoji="0" lang="es-ES" sz="1000" b="0" i="0" u="sng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 </a:t>
            </a:r>
            <a:br>
              <a:rPr kumimoji="0" lang="es-ES" sz="1000" b="0" i="0" u="sng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es-ES" sz="1000" b="0" i="0" u="sng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es-ES" sz="1000" b="0" i="0" u="sng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es-ES" sz="1000" b="0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4. Enfermedades Digestivas. Síndrome de </a:t>
            </a:r>
            <a:r>
              <a:rPr kumimoji="0" lang="es-ES" sz="1000" b="0" i="0" u="none" strike="noStrike" cap="none" normalizeH="0" baseline="0" dirty="0" err="1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Mallory-Weis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. [citado </a:t>
            </a:r>
            <a:r>
              <a:rPr kumimoji="0" lang="es-ES" sz="1000" b="0" i="0" u="none" strike="noStrike" cap="none" normalizeH="0" baseline="0" dirty="0" err="1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Jul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2009]. Disponible en: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000" b="0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  <a:hlinkClick r:id="rId3"/>
              </a:rPr>
              <a:t>http://www.iqb.es/digestivo/patologia/mallory.htm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 </a:t>
            </a:r>
            <a:br>
              <a:rPr kumimoji="0" lang="es-ES" sz="1000" b="0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es-ES" sz="1000" b="0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es-ES" sz="1000" b="0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es-ES" sz="1000" b="0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5. 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Higuchi N. Endoscopic band ligation therapy upper gastrointestinal bleeding to Mallory- Weiss syndrome.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Surg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Endosc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. 2006 Sep;20(9):1431-4. </a:t>
            </a:r>
            <a:br>
              <a:rPr kumimoji="0" lang="en-US" sz="1000" b="0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en-US" sz="1000" b="0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en-US" sz="1000" b="0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en-US" sz="1000" b="0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6. Geyer M. Epidemiology of gastrointestinal bleeding in the elderly. 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Schweiz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Rundsch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med 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Prax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2006 may 10.[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citado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20 Jun 2008]. 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Disponible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en: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000" b="0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  <a:hlinkClick r:id="rId3"/>
              </a:rPr>
              <a:t>http://www.iqb.es/digestivo/patologia/mallory.htm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 </a:t>
            </a:r>
            <a:br>
              <a:rPr kumimoji="0" lang="en-US" sz="1000" b="0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en-US" sz="1000" b="0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en-US" sz="1000" b="0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en-US" sz="1000" b="0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7. 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Desgarro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de Mallory-Weiss. </a:t>
            </a:r>
            <a:r>
              <a:rPr kumimoji="0" lang="es-ES" sz="1000" b="0" i="0" u="none" strike="noStrike" cap="none" normalizeH="0" baseline="0" dirty="0" err="1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Medline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plus. Enciclopedia médica en español. [citado 20 </a:t>
            </a:r>
            <a:r>
              <a:rPr kumimoji="0" lang="es-ES" sz="1000" b="0" i="0" u="none" strike="noStrike" cap="none" normalizeH="0" baseline="0" dirty="0" err="1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Jun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2008]. Disponible en: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000" b="0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  <a:hlinkClick r:id="rId3"/>
              </a:rPr>
              <a:t>http://www.nlm.nih.gov/medlineplus/ency/article/000269.htm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 </a:t>
            </a:r>
            <a:br>
              <a:rPr kumimoji="0" lang="es-ES" sz="1000" b="0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es-ES" sz="1000" b="0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es-ES" sz="1000" b="0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es-ES" sz="1000" b="0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8. Síndrome de </a:t>
            </a:r>
            <a:r>
              <a:rPr kumimoji="0" lang="es-ES" sz="1000" b="0" i="0" u="none" strike="noStrike" cap="none" normalizeH="0" baseline="0" dirty="0" err="1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Mallory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Weiss. Gastroenterología. [citado 20 </a:t>
            </a:r>
            <a:r>
              <a:rPr kumimoji="0" lang="es-ES" sz="1000" b="0" i="0" u="none" strike="noStrike" cap="none" normalizeH="0" baseline="0" dirty="0" err="1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Jun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2008]. Disponible en: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000" b="0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  <a:hlinkClick r:id="rId4"/>
              </a:rPr>
              <a:t>http://www.hon.ch/</a:t>
            </a:r>
            <a:r>
              <a:rPr kumimoji="0" lang="es-ES" sz="1000" b="0" i="1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es-ES" sz="1000" b="0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es-ES" sz="1000" b="0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es-ES" sz="1000" b="0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es-ES" sz="1000" b="0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9. Desgarro mucoso de la unión </a:t>
            </a:r>
            <a:r>
              <a:rPr kumimoji="0" lang="es-ES" sz="1000" b="0" i="0" u="none" strike="noStrike" cap="none" normalizeH="0" baseline="0" dirty="0" err="1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gastroesofágica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(síndrome de </a:t>
            </a:r>
            <a:r>
              <a:rPr kumimoji="0" lang="es-ES" sz="1000" b="0" i="0" u="none" strike="noStrike" cap="none" normalizeH="0" baseline="0" dirty="0" err="1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Mallory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-Weiss). [citado 20 </a:t>
            </a:r>
            <a:r>
              <a:rPr kumimoji="0" lang="es-ES" sz="1000" b="0" i="0" u="none" strike="noStrike" cap="none" normalizeH="0" baseline="0" dirty="0" err="1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Jun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2008] Disponible en: </a:t>
            </a:r>
            <a:br>
              <a:rPr kumimoji="0" lang="es-ES" sz="1000" b="0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es-ES" sz="1000" b="0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  <a:hlinkClick r:id="rId5"/>
              </a:rPr>
              <a:t>http://www.cpicmha.sld.cu/bvs/monografías/Medicinainterna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 </a:t>
            </a:r>
            <a:br>
              <a:rPr kumimoji="0" lang="es-ES" sz="1000" b="0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es-ES" sz="1000" b="0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es-ES" sz="1000" b="0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es-ES" sz="1000" b="0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10. Hernández Garcés HR. Afecciones más frecuentes del tracto digestivo superior. 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La Habana: 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Ecimed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; 2008. </a:t>
            </a:r>
            <a:br>
              <a:rPr kumimoji="0" lang="en-US" sz="1000" b="0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en-US" sz="1000" b="0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en-US" sz="1000" b="0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en-US" sz="1000" b="0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11. </a:t>
            </a:r>
            <a:r>
              <a:rPr kumimoji="0" lang="en-US" sz="1000" b="0" i="0" u="none" strike="noStrike" cap="none" normalizeH="0" baseline="0" dirty="0" err="1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Kleiner</a:t>
            </a:r>
            <a:r>
              <a:rPr kumimoji="0" lang="en-US" sz="1000" b="0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KD, Gold MS, Frost-Pineda K. Body mass index and alcohol use. 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J </a:t>
            </a:r>
            <a:r>
              <a:rPr kumimoji="0" lang="es-ES" sz="1000" b="0" i="0" u="none" strike="noStrike" cap="none" normalizeH="0" baseline="0" dirty="0" err="1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Addict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s-ES" sz="1000" b="0" i="0" u="none" strike="noStrike" cap="none" normalizeH="0" baseline="0" dirty="0" err="1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Dis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. 2004;23 (3):105-18. </a:t>
            </a:r>
            <a:br>
              <a:rPr kumimoji="0" lang="es-ES" sz="1000" b="0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es-ES" sz="1000" b="0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/>
            </a:r>
            <a:br>
              <a:rPr kumimoji="0" lang="es-ES" sz="1000" b="0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</a:br>
            <a:r>
              <a:rPr kumimoji="0" lang="es-ES" sz="1000" b="0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12. </a:t>
            </a:r>
            <a:r>
              <a:rPr kumimoji="0" lang="es-ES" sz="1000" b="0" i="0" u="none" strike="noStrike" cap="none" normalizeH="0" baseline="0" dirty="0" err="1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Medline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Plus Enciclopedia Médica: Desgarro de </a:t>
            </a:r>
            <a:r>
              <a:rPr kumimoji="0" lang="es-ES" sz="1000" b="0" i="0" u="none" strike="noStrike" cap="none" normalizeH="0" baseline="0" dirty="0" err="1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Mallory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-Weiss. [citado 8 </a:t>
            </a:r>
            <a:r>
              <a:rPr kumimoji="0" lang="es-ES" sz="1000" b="0" i="0" u="none" strike="noStrike" cap="none" normalizeH="0" baseline="0" dirty="0" err="1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Jul</a:t>
            </a:r>
            <a:r>
              <a:rPr kumimoji="0" lang="es-ES" sz="1000" b="0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2009] Disponible </a:t>
            </a:r>
            <a:endParaRPr kumimoji="0" lang="es-ES" sz="18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</p:txBody>
      </p:sp>
      <p:pic>
        <p:nvPicPr>
          <p:cNvPr id="3" name="Picture 37" descr="escudo familiar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486775" y="0"/>
            <a:ext cx="657225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redondeado 1"/>
          <p:cNvSpPr/>
          <p:nvPr/>
        </p:nvSpPr>
        <p:spPr>
          <a:xfrm>
            <a:off x="642910" y="2276872"/>
            <a:ext cx="8501090" cy="1152128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smtClean="0"/>
              <a:t> </a:t>
            </a:r>
            <a:endParaRPr lang="es-ES" dirty="0"/>
          </a:p>
        </p:txBody>
      </p:sp>
      <p:sp>
        <p:nvSpPr>
          <p:cNvPr id="6" name="5 Rectángulo"/>
          <p:cNvSpPr/>
          <p:nvPr/>
        </p:nvSpPr>
        <p:spPr>
          <a:xfrm>
            <a:off x="357158" y="285728"/>
            <a:ext cx="5643602" cy="785818"/>
          </a:xfrm>
          <a:prstGeom prst="rect">
            <a:avLst/>
          </a:prstGeom>
          <a:solidFill>
            <a:srgbClr val="FF99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3 Rectángulo"/>
          <p:cNvSpPr/>
          <p:nvPr/>
        </p:nvSpPr>
        <p:spPr>
          <a:xfrm>
            <a:off x="500034" y="428604"/>
            <a:ext cx="82868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b="1" dirty="0" smtClean="0">
                <a:solidFill>
                  <a:srgbClr val="660033"/>
                </a:solidFill>
              </a:rPr>
              <a:t>Enfermedad inflamatoria intestinal</a:t>
            </a:r>
            <a:endParaRPr lang="es-ES" sz="2400" dirty="0">
              <a:solidFill>
                <a:srgbClr val="660033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714348" y="1285860"/>
            <a:ext cx="878687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 smtClean="0"/>
              <a:t>Incidencia</a:t>
            </a:r>
            <a:r>
              <a:rPr lang="es-ES" dirty="0" smtClean="0">
                <a:solidFill>
                  <a:srgbClr val="FFFF00"/>
                </a:solidFill>
              </a:rPr>
              <a:t>  : Entre los 15 y 35 años, y por lo tanto afecta a </a:t>
            </a:r>
          </a:p>
          <a:p>
            <a:r>
              <a:rPr lang="es-ES" dirty="0" smtClean="0">
                <a:solidFill>
                  <a:srgbClr val="FFFF00"/>
                </a:solidFill>
              </a:rPr>
              <a:t>mujeres en edad reproductiva.</a:t>
            </a:r>
          </a:p>
          <a:p>
            <a:endParaRPr lang="es-ES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endParaRPr lang="es-ES" dirty="0" smtClean="0">
              <a:solidFill>
                <a:srgbClr val="00FFFF"/>
              </a:solidFill>
            </a:endParaRPr>
          </a:p>
          <a:p>
            <a:r>
              <a:rPr lang="es-ES" dirty="0" smtClean="0">
                <a:solidFill>
                  <a:srgbClr val="FFFF00"/>
                </a:solidFill>
              </a:rPr>
              <a:t>Fertilidad</a:t>
            </a:r>
            <a:r>
              <a:rPr lang="es-ES" dirty="0">
                <a:solidFill>
                  <a:srgbClr val="FFFF00"/>
                </a:solidFill>
              </a:rPr>
              <a:t>. </a:t>
            </a:r>
            <a:r>
              <a:rPr lang="es-ES" dirty="0"/>
              <a:t>En hombres la calidad del esperma puede afectarse por la </a:t>
            </a:r>
            <a:r>
              <a:rPr lang="es-ES" dirty="0" err="1">
                <a:solidFill>
                  <a:srgbClr val="FFFF00"/>
                </a:solidFill>
              </a:rPr>
              <a:t>sulfasalzina</a:t>
            </a:r>
            <a:r>
              <a:rPr lang="es-ES" dirty="0">
                <a:solidFill>
                  <a:srgbClr val="FFFF00"/>
                </a:solidFill>
              </a:rPr>
              <a:t> </a:t>
            </a:r>
            <a:r>
              <a:rPr lang="es-ES" dirty="0"/>
              <a:t>que provoca </a:t>
            </a:r>
            <a:r>
              <a:rPr lang="es-ES" dirty="0" err="1"/>
              <a:t>oligospermia</a:t>
            </a:r>
            <a:r>
              <a:rPr lang="es-ES" dirty="0"/>
              <a:t> y alteración de la motilidad de los espermatozoides, generando más del </a:t>
            </a:r>
            <a:r>
              <a:rPr lang="es-ES" dirty="0">
                <a:solidFill>
                  <a:srgbClr val="FFFF00"/>
                </a:solidFill>
              </a:rPr>
              <a:t>60% de infertilidad en el hombre.</a:t>
            </a:r>
          </a:p>
          <a:p>
            <a:endParaRPr lang="es-ES" dirty="0">
              <a:solidFill>
                <a:srgbClr val="FFFF00"/>
              </a:solidFill>
            </a:endParaRPr>
          </a:p>
          <a:p>
            <a:r>
              <a:rPr lang="es-ES" dirty="0">
                <a:solidFill>
                  <a:srgbClr val="FFFF00"/>
                </a:solidFill>
              </a:rPr>
              <a:t>La enfermedad de Crohn y la colitis ulcerosa  ACTIVA </a:t>
            </a:r>
            <a:r>
              <a:rPr lang="es-ES" dirty="0" smtClean="0">
                <a:solidFill>
                  <a:srgbClr val="FFFF00"/>
                </a:solidFill>
              </a:rPr>
              <a:t>,  </a:t>
            </a:r>
            <a:r>
              <a:rPr lang="es-ES" dirty="0"/>
              <a:t>durante el embarazo</a:t>
            </a:r>
          </a:p>
          <a:p>
            <a:r>
              <a:rPr lang="es-ES" dirty="0">
                <a:solidFill>
                  <a:srgbClr val="FFC000"/>
                </a:solidFill>
              </a:rPr>
              <a:t>se han asociado a un aumento en la incidencia </a:t>
            </a:r>
            <a:r>
              <a:rPr lang="es-ES" dirty="0" smtClean="0">
                <a:solidFill>
                  <a:srgbClr val="FFC000"/>
                </a:solidFill>
              </a:rPr>
              <a:t>de :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dirty="0" smtClean="0">
                <a:solidFill>
                  <a:srgbClr val="FFFF00"/>
                </a:solidFill>
              </a:rPr>
              <a:t>       </a:t>
            </a:r>
            <a:r>
              <a:rPr lang="es-ES" sz="2000" dirty="0" smtClean="0">
                <a:solidFill>
                  <a:srgbClr val="FFFF00"/>
                </a:solidFill>
              </a:rPr>
              <a:t>abortos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s-ES" sz="2000" dirty="0" smtClean="0">
                <a:solidFill>
                  <a:srgbClr val="FFFF00"/>
                </a:solidFill>
              </a:rPr>
              <a:t>      </a:t>
            </a:r>
            <a:r>
              <a:rPr lang="es-ES" sz="2000" dirty="0">
                <a:solidFill>
                  <a:srgbClr val="FFFF00"/>
                </a:solidFill>
              </a:rPr>
              <a:t>muerte </a:t>
            </a:r>
            <a:r>
              <a:rPr lang="es-ES" sz="2000" dirty="0" smtClean="0">
                <a:solidFill>
                  <a:srgbClr val="FFFF00"/>
                </a:solidFill>
              </a:rPr>
              <a:t>perinatal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s-ES" sz="2000" dirty="0" smtClean="0">
                <a:solidFill>
                  <a:srgbClr val="FFFF00"/>
                </a:solidFill>
              </a:rPr>
              <a:t>      bajo </a:t>
            </a:r>
            <a:r>
              <a:rPr lang="es-ES" sz="2000" dirty="0">
                <a:solidFill>
                  <a:srgbClr val="FFFF00"/>
                </a:solidFill>
              </a:rPr>
              <a:t>peso al </a:t>
            </a:r>
            <a:r>
              <a:rPr lang="es-ES" sz="2000" dirty="0" smtClean="0">
                <a:solidFill>
                  <a:srgbClr val="FFFF00"/>
                </a:solidFill>
              </a:rPr>
              <a:t>nacer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s-ES" sz="2000" dirty="0" smtClean="0">
                <a:solidFill>
                  <a:srgbClr val="FFFF00"/>
                </a:solidFill>
              </a:rPr>
              <a:t>      y partos </a:t>
            </a:r>
            <a:r>
              <a:rPr lang="es-ES" sz="2000" dirty="0">
                <a:solidFill>
                  <a:srgbClr val="FFFF00"/>
                </a:solidFill>
              </a:rPr>
              <a:t>de pre </a:t>
            </a:r>
            <a:r>
              <a:rPr lang="es-ES" sz="2000" dirty="0" smtClean="0">
                <a:solidFill>
                  <a:srgbClr val="FFFF00"/>
                </a:solidFill>
              </a:rPr>
              <a:t>término.</a:t>
            </a:r>
            <a:endParaRPr lang="es-ES" sz="2000" dirty="0">
              <a:solidFill>
                <a:srgbClr val="FFFF00"/>
              </a:solidFill>
            </a:endParaRPr>
          </a:p>
          <a:p>
            <a:endParaRPr lang="es-ES" dirty="0"/>
          </a:p>
        </p:txBody>
      </p:sp>
      <p:pic>
        <p:nvPicPr>
          <p:cNvPr id="7" name="Picture 8" descr="ib_cr_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30496" y="3957495"/>
            <a:ext cx="1800200" cy="1800200"/>
          </a:xfrm>
          <a:prstGeom prst="rect">
            <a:avLst/>
          </a:prstGeom>
          <a:noFill/>
        </p:spPr>
      </p:pic>
      <p:pic>
        <p:nvPicPr>
          <p:cNvPr id="8" name="Picture 3" descr="GI07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7074" y="4230973"/>
            <a:ext cx="2376265" cy="1554565"/>
          </a:xfrm>
          <a:prstGeom prst="rect">
            <a:avLst/>
          </a:prstGeom>
          <a:noFill/>
        </p:spPr>
      </p:pic>
      <p:sp>
        <p:nvSpPr>
          <p:cNvPr id="9" name="8 Elipse"/>
          <p:cNvSpPr/>
          <p:nvPr/>
        </p:nvSpPr>
        <p:spPr>
          <a:xfrm>
            <a:off x="35496" y="2428868"/>
            <a:ext cx="428628" cy="342896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" name="Picture 37" descr="escudo familia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86775" y="0"/>
            <a:ext cx="657225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ángulo redondeado 2"/>
          <p:cNvSpPr/>
          <p:nvPr/>
        </p:nvSpPr>
        <p:spPr>
          <a:xfrm>
            <a:off x="642910" y="3499631"/>
            <a:ext cx="8352928" cy="258302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1" name="Rectángulo redondeado 10"/>
          <p:cNvSpPr/>
          <p:nvPr/>
        </p:nvSpPr>
        <p:spPr>
          <a:xfrm>
            <a:off x="500034" y="1124744"/>
            <a:ext cx="8104414" cy="100811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67544" y="1196752"/>
            <a:ext cx="8424936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>
                <a:latin typeface="Droid Sans"/>
              </a:rPr>
              <a:t>La actividad de la enfermedad </a:t>
            </a:r>
            <a:r>
              <a:rPr lang="es-ES" dirty="0">
                <a:latin typeface="Droid Sans"/>
              </a:rPr>
              <a:t>en el momento de la concepción es el principal predictor del curso del embarazo</a:t>
            </a:r>
            <a:r>
              <a:rPr lang="es-ES" dirty="0" smtClean="0">
                <a:latin typeface="Droid Sans"/>
              </a:rPr>
              <a:t>.</a:t>
            </a:r>
            <a:r>
              <a:rPr lang="es-ES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Droid Sans"/>
              </a:rPr>
              <a:t> </a:t>
            </a:r>
            <a:r>
              <a:rPr lang="es-ES" dirty="0" smtClean="0">
                <a:solidFill>
                  <a:srgbClr val="FF0000"/>
                </a:solidFill>
                <a:latin typeface="Droid Sans"/>
              </a:rPr>
              <a:t>!!!!!!!!!!!!!!!!!!!!!!!</a:t>
            </a:r>
          </a:p>
          <a:p>
            <a:endParaRPr lang="es-ES" dirty="0" smtClean="0">
              <a:solidFill>
                <a:srgbClr val="FF0000"/>
              </a:solidFill>
              <a:latin typeface="Droid Sans"/>
            </a:endParaRPr>
          </a:p>
          <a:p>
            <a:r>
              <a:rPr lang="es-ES" dirty="0" smtClean="0">
                <a:solidFill>
                  <a:srgbClr val="FFFF00"/>
                </a:solidFill>
                <a:latin typeface="Droid Sans"/>
              </a:rPr>
              <a:t>Las </a:t>
            </a:r>
            <a:r>
              <a:rPr lang="es-ES" dirty="0">
                <a:solidFill>
                  <a:srgbClr val="FFFF00"/>
                </a:solidFill>
                <a:latin typeface="Droid Sans"/>
              </a:rPr>
              <a:t>mujeres embarazadas con CU en remisión tienen un índice de recaída </a:t>
            </a:r>
            <a:r>
              <a:rPr lang="es-ES" dirty="0">
                <a:latin typeface="Droid Sans"/>
              </a:rPr>
              <a:t>enfermedad/año de 34%, similar a pacientes no embarazadas con CU del 32%. </a:t>
            </a:r>
            <a:r>
              <a:rPr lang="es-ES" dirty="0">
                <a:solidFill>
                  <a:srgbClr val="FFFF00"/>
                </a:solidFill>
                <a:latin typeface="Droid Sans"/>
              </a:rPr>
              <a:t>Las pacientes con EC tienen índices similares.</a:t>
            </a:r>
            <a:endParaRPr lang="es-ES" dirty="0">
              <a:solidFill>
                <a:srgbClr val="FFFF00"/>
              </a:solidFill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611560" y="4005064"/>
            <a:ext cx="84249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latin typeface="Droid Sans"/>
              </a:rPr>
              <a:t>Si la enfermedad está </a:t>
            </a:r>
            <a:r>
              <a:rPr lang="es-ES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Droid Sans"/>
              </a:rPr>
              <a:t>activa  </a:t>
            </a:r>
            <a:r>
              <a:rPr lang="es-ES" dirty="0">
                <a:solidFill>
                  <a:schemeClr val="accent6">
                    <a:lumMod val="60000"/>
                    <a:lumOff val="40000"/>
                  </a:schemeClr>
                </a:solidFill>
                <a:latin typeface="Droid Sans"/>
              </a:rPr>
              <a:t>al momento de la concepción</a:t>
            </a:r>
            <a:r>
              <a:rPr lang="es-ES" dirty="0">
                <a:latin typeface="Droid Sans"/>
              </a:rPr>
              <a:t>, 2/3 de </a:t>
            </a:r>
            <a:r>
              <a:rPr lang="es-ES" dirty="0" smtClean="0">
                <a:latin typeface="Droid Sans"/>
              </a:rPr>
              <a:t>las </a:t>
            </a:r>
            <a:r>
              <a:rPr lang="es-ES" dirty="0">
                <a:latin typeface="Droid Sans"/>
              </a:rPr>
              <a:t>pacientes continuarán en actividad y de </a:t>
            </a:r>
            <a:r>
              <a:rPr lang="es-ES" dirty="0" smtClean="0">
                <a:latin typeface="Droid Sans"/>
              </a:rPr>
              <a:t>éstas</a:t>
            </a:r>
            <a:r>
              <a:rPr lang="es-ES" dirty="0">
                <a:latin typeface="Droid Sans"/>
              </a:rPr>
              <a:t>, el </a:t>
            </a:r>
            <a:r>
              <a:rPr lang="es-ES" dirty="0">
                <a:solidFill>
                  <a:schemeClr val="accent6">
                    <a:lumMod val="60000"/>
                    <a:lumOff val="40000"/>
                  </a:schemeClr>
                </a:solidFill>
                <a:latin typeface="Droid Sans"/>
              </a:rPr>
              <a:t>60-70% podría empeorar</a:t>
            </a:r>
            <a:r>
              <a:rPr lang="es-ES" dirty="0">
                <a:latin typeface="Droid Sans"/>
              </a:rPr>
              <a:t>. </a:t>
            </a:r>
            <a:r>
              <a:rPr lang="es-ES" dirty="0">
                <a:solidFill>
                  <a:srgbClr val="FFFF00"/>
                </a:solidFill>
                <a:latin typeface="Droid Sans"/>
              </a:rPr>
              <a:t>En esta situación hay mayor prevalencia de abortos, fetos muertos, bajo peso al nacer y malformaciones congénitas</a:t>
            </a:r>
            <a:endParaRPr lang="es-ES" dirty="0">
              <a:solidFill>
                <a:srgbClr val="FFFF00"/>
              </a:solidFill>
            </a:endParaRPr>
          </a:p>
        </p:txBody>
      </p:sp>
      <p:sp>
        <p:nvSpPr>
          <p:cNvPr id="4" name="Rectángulo redondeado 3"/>
          <p:cNvSpPr/>
          <p:nvPr/>
        </p:nvSpPr>
        <p:spPr>
          <a:xfrm>
            <a:off x="323528" y="764704"/>
            <a:ext cx="8640960" cy="259228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 redondeado 4"/>
          <p:cNvSpPr/>
          <p:nvPr/>
        </p:nvSpPr>
        <p:spPr>
          <a:xfrm>
            <a:off x="323528" y="3717032"/>
            <a:ext cx="8640960" cy="2088232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281678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redondeado 5"/>
          <p:cNvSpPr/>
          <p:nvPr/>
        </p:nvSpPr>
        <p:spPr>
          <a:xfrm>
            <a:off x="251520" y="1484784"/>
            <a:ext cx="8640960" cy="1008112"/>
          </a:xfrm>
          <a:prstGeom prst="round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 redondeado 4"/>
          <p:cNvSpPr/>
          <p:nvPr/>
        </p:nvSpPr>
        <p:spPr>
          <a:xfrm>
            <a:off x="395536" y="548680"/>
            <a:ext cx="1080120" cy="7200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Rectángulo 1"/>
          <p:cNvSpPr/>
          <p:nvPr/>
        </p:nvSpPr>
        <p:spPr>
          <a:xfrm>
            <a:off x="395536" y="1700808"/>
            <a:ext cx="8280920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>
                <a:solidFill>
                  <a:srgbClr val="FFFF00"/>
                </a:solidFill>
                <a:latin typeface="Droid Sans"/>
              </a:rPr>
              <a:t>Las embarazadas </a:t>
            </a:r>
            <a:r>
              <a:rPr lang="es-ES" dirty="0">
                <a:solidFill>
                  <a:srgbClr val="FFFF00"/>
                </a:solidFill>
                <a:latin typeface="Droid Sans"/>
              </a:rPr>
              <a:t>con EII </a:t>
            </a:r>
            <a:r>
              <a:rPr lang="es-ES" dirty="0" smtClean="0">
                <a:solidFill>
                  <a:srgbClr val="FFFF00"/>
                </a:solidFill>
                <a:latin typeface="Droid Sans"/>
              </a:rPr>
              <a:t>activa </a:t>
            </a:r>
            <a:r>
              <a:rPr lang="es-ES" dirty="0" smtClean="0">
                <a:latin typeface="Droid Sans"/>
              </a:rPr>
              <a:t>: muestran </a:t>
            </a:r>
            <a:r>
              <a:rPr lang="es-ES" dirty="0">
                <a:latin typeface="Droid Sans"/>
              </a:rPr>
              <a:t>un riesgo aumentado de </a:t>
            </a:r>
            <a:r>
              <a:rPr lang="es-ES" dirty="0" err="1">
                <a:solidFill>
                  <a:srgbClr val="FFFF00"/>
                </a:solidFill>
                <a:latin typeface="Droid Sans"/>
              </a:rPr>
              <a:t>prematurez</a:t>
            </a:r>
            <a:r>
              <a:rPr lang="es-ES" dirty="0">
                <a:solidFill>
                  <a:srgbClr val="FFFF00"/>
                </a:solidFill>
                <a:latin typeface="Droid Sans"/>
              </a:rPr>
              <a:t>, bajo peso al nacer y mayor necesidad de partos por cesárea</a:t>
            </a:r>
            <a:r>
              <a:rPr lang="es-ES" dirty="0" smtClean="0">
                <a:solidFill>
                  <a:srgbClr val="FFFF00"/>
                </a:solidFill>
                <a:latin typeface="Droid Sans"/>
              </a:rPr>
              <a:t>.</a:t>
            </a:r>
          </a:p>
          <a:p>
            <a:endParaRPr lang="es-ES" dirty="0">
              <a:solidFill>
                <a:srgbClr val="FF00FF"/>
              </a:solidFill>
              <a:latin typeface="Droid Sans"/>
            </a:endParaRPr>
          </a:p>
          <a:p>
            <a:endParaRPr lang="es-ES" dirty="0" smtClean="0">
              <a:latin typeface="Droid Sans"/>
            </a:endParaRPr>
          </a:p>
          <a:p>
            <a:endParaRPr lang="es-ES" dirty="0">
              <a:latin typeface="Droid Sans"/>
            </a:endParaRPr>
          </a:p>
          <a:p>
            <a:endParaRPr lang="es-ES" dirty="0">
              <a:latin typeface="Droid Sans"/>
            </a:endParaRPr>
          </a:p>
          <a:p>
            <a:r>
              <a:rPr lang="es-ES" sz="1400" dirty="0">
                <a:solidFill>
                  <a:srgbClr val="FFFF00"/>
                </a:solidFill>
                <a:latin typeface="Droid Sans"/>
              </a:rPr>
              <a:t>En el meta-análisis de </a:t>
            </a:r>
            <a:r>
              <a:rPr lang="es-ES" sz="1400" dirty="0" err="1">
                <a:solidFill>
                  <a:srgbClr val="FFFF00"/>
                </a:solidFill>
                <a:latin typeface="Droid Sans"/>
              </a:rPr>
              <a:t>Cornish</a:t>
            </a:r>
            <a:r>
              <a:rPr lang="es-ES" sz="1400" dirty="0">
                <a:solidFill>
                  <a:srgbClr val="FFFF00"/>
                </a:solidFill>
                <a:latin typeface="Droid Sans"/>
              </a:rPr>
              <a:t> y col </a:t>
            </a:r>
            <a:r>
              <a:rPr lang="es-ES" sz="1400" dirty="0">
                <a:latin typeface="Droid Sans"/>
              </a:rPr>
              <a:t>se evaluaron 12 estudios con un total de 3.907 pacientes y se demostró un incremento de </a:t>
            </a:r>
            <a:r>
              <a:rPr lang="es-ES" sz="1400" dirty="0" err="1">
                <a:latin typeface="Droid Sans"/>
              </a:rPr>
              <a:t>prematurez</a:t>
            </a:r>
            <a:r>
              <a:rPr lang="es-ES" sz="1400" dirty="0">
                <a:latin typeface="Droid Sans"/>
              </a:rPr>
              <a:t> (OR: 1,85; IC 95%: 1,52-2,31), bajo peso (OR = 2,1; IC 95%: 1,38-3,19) y cesárea (OR = 1,5; IC 95%: 1,26-1,79</a:t>
            </a:r>
            <a:r>
              <a:rPr lang="es-ES" sz="1400" dirty="0" smtClean="0">
                <a:latin typeface="Droid Sans"/>
              </a:rPr>
              <a:t>).</a:t>
            </a:r>
          </a:p>
          <a:p>
            <a:endParaRPr lang="es-ES" sz="1400" dirty="0">
              <a:latin typeface="Droid Sans"/>
            </a:endParaRPr>
          </a:p>
          <a:p>
            <a:endParaRPr lang="es-ES" sz="1400" dirty="0">
              <a:latin typeface="Droid Sans"/>
            </a:endParaRPr>
          </a:p>
          <a:p>
            <a:r>
              <a:rPr lang="es-ES" sz="1000" dirty="0"/>
              <a:t/>
            </a:r>
            <a:br>
              <a:rPr lang="es-ES" sz="1000" dirty="0"/>
            </a:br>
            <a:r>
              <a:rPr lang="es-ES" sz="1000" dirty="0" err="1">
                <a:solidFill>
                  <a:srgbClr val="FFFF00"/>
                </a:solidFill>
                <a:latin typeface="Droid Sans"/>
              </a:rPr>
              <a:t>Cornish</a:t>
            </a:r>
            <a:r>
              <a:rPr lang="es-ES" sz="1000" dirty="0">
                <a:solidFill>
                  <a:srgbClr val="FFFF00"/>
                </a:solidFill>
                <a:latin typeface="Droid Sans"/>
              </a:rPr>
              <a:t> J, Tan E, </a:t>
            </a:r>
            <a:r>
              <a:rPr lang="es-ES" sz="1000" dirty="0" err="1">
                <a:solidFill>
                  <a:srgbClr val="FFFF00"/>
                </a:solidFill>
                <a:latin typeface="Droid Sans"/>
              </a:rPr>
              <a:t>Teare</a:t>
            </a:r>
            <a:r>
              <a:rPr lang="es-ES" sz="1000" dirty="0">
                <a:solidFill>
                  <a:srgbClr val="FFFF00"/>
                </a:solidFill>
                <a:latin typeface="Droid Sans"/>
              </a:rPr>
              <a:t> J, </a:t>
            </a:r>
            <a:r>
              <a:rPr lang="es-ES" sz="1000" dirty="0" err="1">
                <a:solidFill>
                  <a:srgbClr val="FFFF00"/>
                </a:solidFill>
                <a:latin typeface="Droid Sans"/>
              </a:rPr>
              <a:t>Teoh</a:t>
            </a:r>
            <a:r>
              <a:rPr lang="es-ES" sz="1000" dirty="0">
                <a:solidFill>
                  <a:srgbClr val="FFFF00"/>
                </a:solidFill>
                <a:latin typeface="Droid Sans"/>
              </a:rPr>
              <a:t> TG, </a:t>
            </a:r>
            <a:r>
              <a:rPr lang="es-ES" sz="1000" dirty="0" err="1">
                <a:solidFill>
                  <a:srgbClr val="FFFF00"/>
                </a:solidFill>
                <a:latin typeface="Droid Sans"/>
              </a:rPr>
              <a:t>Rai</a:t>
            </a:r>
            <a:r>
              <a:rPr lang="es-ES" sz="1000" dirty="0">
                <a:solidFill>
                  <a:srgbClr val="FFFF00"/>
                </a:solidFill>
                <a:latin typeface="Droid Sans"/>
              </a:rPr>
              <a:t> R, Clark SK, </a:t>
            </a:r>
            <a:r>
              <a:rPr lang="es-ES" sz="1000" dirty="0" err="1">
                <a:solidFill>
                  <a:srgbClr val="FFFF00"/>
                </a:solidFill>
                <a:latin typeface="Droid Sans"/>
              </a:rPr>
              <a:t>Tekkis</a:t>
            </a:r>
            <a:r>
              <a:rPr lang="es-ES" sz="1000" dirty="0">
                <a:solidFill>
                  <a:srgbClr val="FFFF00"/>
                </a:solidFill>
                <a:latin typeface="Droid Sans"/>
              </a:rPr>
              <a:t> P. A meta-</a:t>
            </a:r>
            <a:r>
              <a:rPr lang="es-ES" sz="1000" dirty="0" err="1">
                <a:solidFill>
                  <a:srgbClr val="FFFF00"/>
                </a:solidFill>
                <a:latin typeface="Droid Sans"/>
              </a:rPr>
              <a:t>analysis</a:t>
            </a:r>
            <a:r>
              <a:rPr lang="es-ES" sz="1000" dirty="0">
                <a:solidFill>
                  <a:srgbClr val="FFFF00"/>
                </a:solidFill>
                <a:latin typeface="Droid Sans"/>
              </a:rPr>
              <a:t> </a:t>
            </a:r>
            <a:r>
              <a:rPr lang="es-ES" sz="1000" dirty="0" err="1">
                <a:solidFill>
                  <a:srgbClr val="FFFF00"/>
                </a:solidFill>
                <a:latin typeface="Droid Sans"/>
              </a:rPr>
              <a:t>on</a:t>
            </a:r>
            <a:r>
              <a:rPr lang="es-ES" sz="1000" dirty="0">
                <a:solidFill>
                  <a:srgbClr val="FFFF00"/>
                </a:solidFill>
                <a:latin typeface="Droid Sans"/>
              </a:rPr>
              <a:t> </a:t>
            </a:r>
            <a:r>
              <a:rPr lang="es-ES" sz="1000" dirty="0" err="1">
                <a:solidFill>
                  <a:srgbClr val="FFFF00"/>
                </a:solidFill>
                <a:latin typeface="Droid Sans"/>
              </a:rPr>
              <a:t>the</a:t>
            </a:r>
            <a:r>
              <a:rPr lang="es-ES" sz="1000" dirty="0">
                <a:solidFill>
                  <a:srgbClr val="FFFF00"/>
                </a:solidFill>
                <a:latin typeface="Droid Sans"/>
              </a:rPr>
              <a:t> </a:t>
            </a:r>
            <a:r>
              <a:rPr lang="es-ES" sz="1000" dirty="0" err="1">
                <a:solidFill>
                  <a:srgbClr val="FFFF00"/>
                </a:solidFill>
                <a:latin typeface="Droid Sans"/>
              </a:rPr>
              <a:t>influence</a:t>
            </a:r>
            <a:r>
              <a:rPr lang="es-ES" sz="1000" dirty="0">
                <a:solidFill>
                  <a:srgbClr val="FFFF00"/>
                </a:solidFill>
                <a:latin typeface="Droid Sans"/>
              </a:rPr>
              <a:t> of </a:t>
            </a:r>
            <a:r>
              <a:rPr lang="es-ES" sz="1000" dirty="0" err="1">
                <a:solidFill>
                  <a:srgbClr val="FFFF00"/>
                </a:solidFill>
                <a:latin typeface="Droid Sans"/>
              </a:rPr>
              <a:t>inflammatory</a:t>
            </a:r>
            <a:r>
              <a:rPr lang="es-ES" sz="1000" dirty="0">
                <a:solidFill>
                  <a:srgbClr val="FFFF00"/>
                </a:solidFill>
                <a:latin typeface="Droid Sans"/>
              </a:rPr>
              <a:t> </a:t>
            </a:r>
            <a:r>
              <a:rPr lang="es-ES" sz="1000" dirty="0" err="1">
                <a:solidFill>
                  <a:srgbClr val="FFFF00"/>
                </a:solidFill>
                <a:latin typeface="Droid Sans"/>
              </a:rPr>
              <a:t>bowel</a:t>
            </a:r>
            <a:r>
              <a:rPr lang="es-ES" sz="1000" dirty="0">
                <a:solidFill>
                  <a:srgbClr val="FFFF00"/>
                </a:solidFill>
                <a:latin typeface="Droid Sans"/>
              </a:rPr>
              <a:t> </a:t>
            </a:r>
            <a:r>
              <a:rPr lang="es-ES" sz="1000" dirty="0" err="1">
                <a:solidFill>
                  <a:srgbClr val="FFFF00"/>
                </a:solidFill>
                <a:latin typeface="Droid Sans"/>
              </a:rPr>
              <a:t>disease</a:t>
            </a:r>
            <a:r>
              <a:rPr lang="es-ES" sz="1000" dirty="0">
                <a:solidFill>
                  <a:srgbClr val="FFFF00"/>
                </a:solidFill>
                <a:latin typeface="Droid Sans"/>
              </a:rPr>
              <a:t> </a:t>
            </a:r>
            <a:r>
              <a:rPr lang="es-ES" sz="1000" dirty="0" err="1">
                <a:solidFill>
                  <a:srgbClr val="FFFF00"/>
                </a:solidFill>
                <a:latin typeface="Droid Sans"/>
              </a:rPr>
              <a:t>on</a:t>
            </a:r>
            <a:r>
              <a:rPr lang="es-ES" sz="1000" dirty="0">
                <a:solidFill>
                  <a:srgbClr val="FFFF00"/>
                </a:solidFill>
                <a:latin typeface="Droid Sans"/>
              </a:rPr>
              <a:t> </a:t>
            </a:r>
            <a:r>
              <a:rPr lang="es-ES" sz="1000" dirty="0" err="1">
                <a:solidFill>
                  <a:srgbClr val="FFFF00"/>
                </a:solidFill>
                <a:latin typeface="Droid Sans"/>
              </a:rPr>
              <a:t>pregnancy</a:t>
            </a:r>
            <a:r>
              <a:rPr lang="es-ES" sz="1000" dirty="0">
                <a:solidFill>
                  <a:srgbClr val="FFFF00"/>
                </a:solidFill>
                <a:latin typeface="Droid Sans"/>
              </a:rPr>
              <a:t>. </a:t>
            </a:r>
            <a:r>
              <a:rPr lang="es-ES" sz="1000" dirty="0" err="1">
                <a:solidFill>
                  <a:srgbClr val="FFFF00"/>
                </a:solidFill>
                <a:latin typeface="Droid Sans"/>
              </a:rPr>
              <a:t>Gut</a:t>
            </a:r>
            <a:r>
              <a:rPr lang="es-ES" sz="1000" dirty="0">
                <a:solidFill>
                  <a:srgbClr val="FFFF00"/>
                </a:solidFill>
                <a:latin typeface="Droid Sans"/>
              </a:rPr>
              <a:t> 2007; 56: 830-837.</a:t>
            </a:r>
          </a:p>
          <a:p>
            <a:endParaRPr lang="es-ES" dirty="0"/>
          </a:p>
        </p:txBody>
      </p:sp>
      <p:sp>
        <p:nvSpPr>
          <p:cNvPr id="3" name="Elipse 2"/>
          <p:cNvSpPr/>
          <p:nvPr/>
        </p:nvSpPr>
        <p:spPr>
          <a:xfrm>
            <a:off x="35496" y="3284984"/>
            <a:ext cx="288032" cy="28803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CuadroTexto 3"/>
          <p:cNvSpPr txBox="1"/>
          <p:nvPr/>
        </p:nvSpPr>
        <p:spPr>
          <a:xfrm>
            <a:off x="467544" y="764704"/>
            <a:ext cx="466794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rgbClr val="FF0000"/>
                </a:solidFill>
              </a:rPr>
              <a:t>EII</a:t>
            </a:r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7" name="Rectángulo redondeado 6"/>
          <p:cNvSpPr/>
          <p:nvPr/>
        </p:nvSpPr>
        <p:spPr>
          <a:xfrm>
            <a:off x="395536" y="3284984"/>
            <a:ext cx="8136904" cy="115212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5490800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24400" y="457200"/>
            <a:ext cx="41910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2774" name="Picture 6"/>
          <p:cNvPicPr>
            <a:picLocks noGrp="1" noChangeAspect="1" noChangeArrowheads="1"/>
          </p:cNvPicPr>
          <p:nvPr>
            <p:ph type="clipArt" sz="half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312738" y="457200"/>
            <a:ext cx="4106862" cy="5867400"/>
          </a:xfrm>
          <a:noFill/>
          <a:ln/>
        </p:spPr>
      </p:pic>
      <p:pic>
        <p:nvPicPr>
          <p:cNvPr id="4" name="Picture 37" descr="escudo familia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86775" y="0"/>
            <a:ext cx="657225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8 Rectángulo"/>
          <p:cNvSpPr/>
          <p:nvPr/>
        </p:nvSpPr>
        <p:spPr>
          <a:xfrm>
            <a:off x="714348" y="500042"/>
            <a:ext cx="7786742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s-ES" sz="2800" b="1" dirty="0" smtClean="0">
                <a:solidFill>
                  <a:srgbClr val="FFFF00"/>
                </a:solidFill>
                <a:cs typeface="Times New Roman" pitchFamily="18" charset="0"/>
              </a:rPr>
              <a:t>Causas :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s-ES" dirty="0" smtClean="0"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2000" dirty="0" smtClean="0">
                <a:solidFill>
                  <a:schemeClr val="accent6">
                    <a:lumMod val="40000"/>
                    <a:lumOff val="60000"/>
                  </a:schemeClr>
                </a:solidFill>
                <a:cs typeface="Times New Roman" pitchFamily="18" charset="0"/>
              </a:rPr>
              <a:t>Relacionadas con la gestación: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dirty="0" smtClean="0"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s-ES" dirty="0" smtClean="0">
                <a:cs typeface="Times New Roman" pitchFamily="18" charset="0"/>
              </a:rPr>
              <a:t>Mola </a:t>
            </a:r>
            <a:r>
              <a:rPr lang="es-ES" dirty="0" err="1" smtClean="0">
                <a:cs typeface="Times New Roman" pitchFamily="18" charset="0"/>
              </a:rPr>
              <a:t>hidatiforme</a:t>
            </a:r>
            <a:endParaRPr lang="es-ES" dirty="0" smtClean="0"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s-ES" dirty="0" smtClean="0">
                <a:solidFill>
                  <a:srgbClr val="FF0000"/>
                </a:solidFill>
                <a:cs typeface="Times New Roman" pitchFamily="18" charset="0"/>
              </a:rPr>
              <a:t>Embarazo múltiple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s-ES" dirty="0" smtClean="0">
                <a:cs typeface="Times New Roman" pitchFamily="18" charset="0"/>
              </a:rPr>
              <a:t>Hidramnios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s-ES" dirty="0" smtClean="0">
                <a:solidFill>
                  <a:srgbClr val="FF0000"/>
                </a:solidFill>
                <a:cs typeface="Times New Roman" pitchFamily="18" charset="0"/>
              </a:rPr>
              <a:t>Pre eclampsia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s-ES" dirty="0" smtClean="0">
                <a:cs typeface="Times New Roman" pitchFamily="18" charset="0"/>
              </a:rPr>
              <a:t>Inicio del trabajo de parto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s-ES" dirty="0" smtClean="0">
                <a:solidFill>
                  <a:srgbClr val="FF0000"/>
                </a:solidFill>
                <a:cs typeface="Times New Roman" pitchFamily="18" charset="0"/>
              </a:rPr>
              <a:t>Por reflujo gastroesofágico no tratado.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dirty="0" smtClean="0">
              <a:solidFill>
                <a:srgbClr val="FF0000"/>
              </a:solidFill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2000" dirty="0" smtClean="0">
                <a:solidFill>
                  <a:schemeClr val="accent6">
                    <a:lumMod val="40000"/>
                    <a:lumOff val="60000"/>
                  </a:schemeClr>
                </a:solidFill>
                <a:cs typeface="Times New Roman" pitchFamily="18" charset="0"/>
              </a:rPr>
              <a:t>No relacionadas con la gestación: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sz="2000" dirty="0" smtClean="0">
                <a:cs typeface="Times New Roman" pitchFamily="18" charset="0"/>
              </a:rPr>
              <a:t>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s-ES" dirty="0" smtClean="0">
                <a:solidFill>
                  <a:srgbClr val="FF0066"/>
                </a:solidFill>
                <a:cs typeface="Times New Roman" pitchFamily="18" charset="0"/>
              </a:rPr>
              <a:t>Apendicitis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s-ES" dirty="0" smtClean="0">
                <a:solidFill>
                  <a:srgbClr val="FF0066"/>
                </a:solidFill>
                <a:cs typeface="Times New Roman" pitchFamily="18" charset="0"/>
              </a:rPr>
              <a:t>Gastroenteritis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s-ES" dirty="0" smtClean="0">
                <a:solidFill>
                  <a:srgbClr val="FF0066"/>
                </a:solidFill>
                <a:cs typeface="Times New Roman" pitchFamily="18" charset="0"/>
              </a:rPr>
              <a:t>Colecistitis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s-ES" dirty="0" err="1" smtClean="0">
                <a:solidFill>
                  <a:srgbClr val="FF0066"/>
                </a:solidFill>
                <a:cs typeface="Times New Roman" pitchFamily="18" charset="0"/>
              </a:rPr>
              <a:t>Pielonefritis</a:t>
            </a:r>
            <a:r>
              <a:rPr lang="es-ES" dirty="0" smtClean="0">
                <a:solidFill>
                  <a:srgbClr val="FF0066"/>
                </a:solidFill>
                <a:cs typeface="Times New Roman" pitchFamily="18" charset="0"/>
              </a:rPr>
              <a:t>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s-ES" dirty="0" smtClean="0">
                <a:solidFill>
                  <a:srgbClr val="FF0066"/>
                </a:solidFill>
                <a:cs typeface="Times New Roman" pitchFamily="18" charset="0"/>
              </a:rPr>
              <a:t>Pancreatitis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s-ES" dirty="0" smtClean="0">
                <a:solidFill>
                  <a:srgbClr val="FF9933"/>
                </a:solidFill>
                <a:cs typeface="Times New Roman" pitchFamily="18" charset="0"/>
              </a:rPr>
              <a:t>Meningitis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</a:pPr>
            <a:r>
              <a:rPr lang="es-ES" dirty="0" smtClean="0">
                <a:solidFill>
                  <a:srgbClr val="FF9933"/>
                </a:solidFill>
                <a:cs typeface="Times New Roman" pitchFamily="18" charset="0"/>
              </a:rPr>
              <a:t>Otras . ( Tumor cerebral ).</a:t>
            </a:r>
          </a:p>
        </p:txBody>
      </p:sp>
      <p:pic>
        <p:nvPicPr>
          <p:cNvPr id="3" name="Picture 37" descr="escudo familia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86807" y="0"/>
            <a:ext cx="657225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5" name="Picture 102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457200"/>
            <a:ext cx="41910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3798" name="Picture 1030"/>
          <p:cNvPicPr>
            <a:picLocks noGrp="1" noChangeAspect="1" noChangeArrowheads="1"/>
          </p:cNvPicPr>
          <p:nvPr>
            <p:ph type="body" sz="half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4800600" y="457200"/>
            <a:ext cx="4130675" cy="5867400"/>
          </a:xfrm>
          <a:noFill/>
          <a:ln/>
        </p:spPr>
      </p:pic>
      <p:sp>
        <p:nvSpPr>
          <p:cNvPr id="6" name="5 Rectángulo"/>
          <p:cNvSpPr/>
          <p:nvPr/>
        </p:nvSpPr>
        <p:spPr bwMode="auto">
          <a:xfrm>
            <a:off x="6858016" y="2857496"/>
            <a:ext cx="1928826" cy="35719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6 Rectángulo"/>
          <p:cNvSpPr/>
          <p:nvPr/>
        </p:nvSpPr>
        <p:spPr bwMode="auto">
          <a:xfrm>
            <a:off x="4929190" y="2857496"/>
            <a:ext cx="1214446" cy="571504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8" name="7 Rectángulo"/>
          <p:cNvSpPr/>
          <p:nvPr/>
        </p:nvSpPr>
        <p:spPr bwMode="auto">
          <a:xfrm>
            <a:off x="5929322" y="571480"/>
            <a:ext cx="1928826" cy="35719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9" name="8 Rectángulo"/>
          <p:cNvSpPr/>
          <p:nvPr/>
        </p:nvSpPr>
        <p:spPr bwMode="auto">
          <a:xfrm>
            <a:off x="2500298" y="3071810"/>
            <a:ext cx="1928826" cy="928694"/>
          </a:xfrm>
          <a:prstGeom prst="rect">
            <a:avLst/>
          </a:prstGeom>
          <a:noFill/>
          <a:ln w="38100" cap="flat" cmpd="sng" algn="ctr">
            <a:solidFill>
              <a:schemeClr val="accent2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9 Rectángulo"/>
          <p:cNvSpPr/>
          <p:nvPr/>
        </p:nvSpPr>
        <p:spPr bwMode="auto">
          <a:xfrm>
            <a:off x="571472" y="3071810"/>
            <a:ext cx="1214446" cy="571504"/>
          </a:xfrm>
          <a:prstGeom prst="rect">
            <a:avLst/>
          </a:prstGeom>
          <a:noFill/>
          <a:ln w="38100" cap="flat" cmpd="sng" algn="ctr">
            <a:solidFill>
              <a:schemeClr val="accent2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1" name="10 Rectángulo"/>
          <p:cNvSpPr/>
          <p:nvPr/>
        </p:nvSpPr>
        <p:spPr bwMode="auto">
          <a:xfrm>
            <a:off x="1643042" y="857232"/>
            <a:ext cx="1500198" cy="428628"/>
          </a:xfrm>
          <a:prstGeom prst="rect">
            <a:avLst/>
          </a:prstGeom>
          <a:noFill/>
          <a:ln w="38100" cap="flat" cmpd="sng" algn="ctr">
            <a:solidFill>
              <a:schemeClr val="accent2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2" name="Picture 37" descr="escudo familia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86775" y="0"/>
            <a:ext cx="657225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66800" y="228600"/>
            <a:ext cx="70104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4 Rectángulo"/>
          <p:cNvSpPr/>
          <p:nvPr/>
        </p:nvSpPr>
        <p:spPr bwMode="auto">
          <a:xfrm>
            <a:off x="6643702" y="500042"/>
            <a:ext cx="1357322" cy="135732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7" name="6 Conector recto"/>
          <p:cNvCxnSpPr/>
          <p:nvPr/>
        </p:nvCxnSpPr>
        <p:spPr bwMode="auto">
          <a:xfrm>
            <a:off x="1571604" y="1000108"/>
            <a:ext cx="321471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8 Conector recto"/>
          <p:cNvCxnSpPr/>
          <p:nvPr/>
        </p:nvCxnSpPr>
        <p:spPr bwMode="auto">
          <a:xfrm>
            <a:off x="1571604" y="1000108"/>
            <a:ext cx="321471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13 Conector recto"/>
          <p:cNvCxnSpPr/>
          <p:nvPr/>
        </p:nvCxnSpPr>
        <p:spPr bwMode="auto">
          <a:xfrm>
            <a:off x="3214678" y="2500306"/>
            <a:ext cx="214314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14 Conector recto"/>
          <p:cNvCxnSpPr/>
          <p:nvPr/>
        </p:nvCxnSpPr>
        <p:spPr bwMode="auto">
          <a:xfrm>
            <a:off x="1428728" y="4572008"/>
            <a:ext cx="214314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15 Conector recto"/>
          <p:cNvCxnSpPr/>
          <p:nvPr/>
        </p:nvCxnSpPr>
        <p:spPr bwMode="auto">
          <a:xfrm>
            <a:off x="1428728" y="4857760"/>
            <a:ext cx="214314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16 Conector recto"/>
          <p:cNvCxnSpPr/>
          <p:nvPr/>
        </p:nvCxnSpPr>
        <p:spPr bwMode="auto">
          <a:xfrm>
            <a:off x="1428728" y="5072074"/>
            <a:ext cx="2143140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17 Conector recto"/>
          <p:cNvCxnSpPr/>
          <p:nvPr/>
        </p:nvCxnSpPr>
        <p:spPr bwMode="auto">
          <a:xfrm>
            <a:off x="4572000" y="4572008"/>
            <a:ext cx="1214446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0" name="19 Conector recto"/>
          <p:cNvCxnSpPr/>
          <p:nvPr/>
        </p:nvCxnSpPr>
        <p:spPr bwMode="auto">
          <a:xfrm>
            <a:off x="4572000" y="4856172"/>
            <a:ext cx="1214446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20 Conector recto"/>
          <p:cNvCxnSpPr/>
          <p:nvPr/>
        </p:nvCxnSpPr>
        <p:spPr bwMode="auto">
          <a:xfrm>
            <a:off x="4572000" y="4357694"/>
            <a:ext cx="1214446" cy="1588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3" name="Picture 37" descr="escudo familia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86775" y="0"/>
            <a:ext cx="657225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ángulo redondeado 1"/>
          <p:cNvSpPr/>
          <p:nvPr/>
        </p:nvSpPr>
        <p:spPr>
          <a:xfrm>
            <a:off x="1259632" y="3789040"/>
            <a:ext cx="1368152" cy="432048"/>
          </a:xfrm>
          <a:prstGeom prst="round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Rectángulo redondeado 18"/>
          <p:cNvSpPr/>
          <p:nvPr/>
        </p:nvSpPr>
        <p:spPr>
          <a:xfrm>
            <a:off x="4495146" y="3789040"/>
            <a:ext cx="1805045" cy="355928"/>
          </a:xfrm>
          <a:prstGeom prst="round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55650" y="260350"/>
            <a:ext cx="7620000" cy="613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5844" name="Line 4"/>
          <p:cNvSpPr>
            <a:spLocks noChangeShapeType="1"/>
          </p:cNvSpPr>
          <p:nvPr/>
        </p:nvSpPr>
        <p:spPr bwMode="auto">
          <a:xfrm>
            <a:off x="3708400" y="2708275"/>
            <a:ext cx="10795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s-ES"/>
          </a:p>
        </p:txBody>
      </p:sp>
      <p:sp>
        <p:nvSpPr>
          <p:cNvPr id="35845" name="Line 5"/>
          <p:cNvSpPr>
            <a:spLocks noChangeShapeType="1"/>
          </p:cNvSpPr>
          <p:nvPr/>
        </p:nvSpPr>
        <p:spPr bwMode="auto">
          <a:xfrm>
            <a:off x="2771775" y="3789363"/>
            <a:ext cx="1439863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s-ES"/>
          </a:p>
        </p:txBody>
      </p:sp>
      <p:sp>
        <p:nvSpPr>
          <p:cNvPr id="35846" name="Line 6"/>
          <p:cNvSpPr>
            <a:spLocks noChangeShapeType="1"/>
          </p:cNvSpPr>
          <p:nvPr/>
        </p:nvSpPr>
        <p:spPr bwMode="auto">
          <a:xfrm>
            <a:off x="2700338" y="4076700"/>
            <a:ext cx="1150937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s-ES"/>
          </a:p>
        </p:txBody>
      </p:sp>
      <p:sp>
        <p:nvSpPr>
          <p:cNvPr id="35848" name="Line 8"/>
          <p:cNvSpPr>
            <a:spLocks noChangeShapeType="1"/>
          </p:cNvSpPr>
          <p:nvPr/>
        </p:nvSpPr>
        <p:spPr bwMode="auto">
          <a:xfrm>
            <a:off x="2700338" y="4292600"/>
            <a:ext cx="1008062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s-ES"/>
          </a:p>
        </p:txBody>
      </p:sp>
      <p:sp>
        <p:nvSpPr>
          <p:cNvPr id="35850" name="Line 10"/>
          <p:cNvSpPr>
            <a:spLocks noChangeShapeType="1"/>
          </p:cNvSpPr>
          <p:nvPr/>
        </p:nvSpPr>
        <p:spPr bwMode="auto">
          <a:xfrm>
            <a:off x="2771775" y="4652963"/>
            <a:ext cx="1152525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s-ES"/>
          </a:p>
        </p:txBody>
      </p:sp>
      <p:sp>
        <p:nvSpPr>
          <p:cNvPr id="35851" name="Line 11"/>
          <p:cNvSpPr>
            <a:spLocks noChangeShapeType="1"/>
          </p:cNvSpPr>
          <p:nvPr/>
        </p:nvSpPr>
        <p:spPr bwMode="auto">
          <a:xfrm>
            <a:off x="5651500" y="3716338"/>
            <a:ext cx="1152525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s-ES"/>
          </a:p>
        </p:txBody>
      </p:sp>
      <p:sp>
        <p:nvSpPr>
          <p:cNvPr id="35852" name="Line 12"/>
          <p:cNvSpPr>
            <a:spLocks noChangeShapeType="1"/>
          </p:cNvSpPr>
          <p:nvPr/>
        </p:nvSpPr>
        <p:spPr bwMode="auto">
          <a:xfrm>
            <a:off x="5651500" y="4005263"/>
            <a:ext cx="865188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s-ES"/>
          </a:p>
        </p:txBody>
      </p:sp>
      <p:sp>
        <p:nvSpPr>
          <p:cNvPr id="35853" name="Line 13"/>
          <p:cNvSpPr>
            <a:spLocks noChangeShapeType="1"/>
          </p:cNvSpPr>
          <p:nvPr/>
        </p:nvSpPr>
        <p:spPr bwMode="auto">
          <a:xfrm>
            <a:off x="5580063" y="4292600"/>
            <a:ext cx="936625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s-ES"/>
          </a:p>
        </p:txBody>
      </p:sp>
      <p:sp>
        <p:nvSpPr>
          <p:cNvPr id="35854" name="Line 14"/>
          <p:cNvSpPr>
            <a:spLocks noChangeShapeType="1"/>
          </p:cNvSpPr>
          <p:nvPr/>
        </p:nvSpPr>
        <p:spPr bwMode="auto">
          <a:xfrm>
            <a:off x="5651500" y="4508500"/>
            <a:ext cx="865188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s-ES"/>
          </a:p>
        </p:txBody>
      </p:sp>
      <p:sp>
        <p:nvSpPr>
          <p:cNvPr id="35855" name="Line 15"/>
          <p:cNvSpPr>
            <a:spLocks noChangeShapeType="1"/>
          </p:cNvSpPr>
          <p:nvPr/>
        </p:nvSpPr>
        <p:spPr bwMode="auto">
          <a:xfrm>
            <a:off x="5651500" y="4797425"/>
            <a:ext cx="165735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s-ES"/>
          </a:p>
        </p:txBody>
      </p:sp>
      <p:sp>
        <p:nvSpPr>
          <p:cNvPr id="35856" name="Line 16"/>
          <p:cNvSpPr>
            <a:spLocks noChangeShapeType="1"/>
          </p:cNvSpPr>
          <p:nvPr/>
        </p:nvSpPr>
        <p:spPr bwMode="auto">
          <a:xfrm>
            <a:off x="5651500" y="5013325"/>
            <a:ext cx="1800225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s-ES"/>
          </a:p>
        </p:txBody>
      </p:sp>
      <p:sp>
        <p:nvSpPr>
          <p:cNvPr id="35857" name="Line 17"/>
          <p:cNvSpPr>
            <a:spLocks noChangeShapeType="1"/>
          </p:cNvSpPr>
          <p:nvPr/>
        </p:nvSpPr>
        <p:spPr bwMode="auto">
          <a:xfrm>
            <a:off x="4140200" y="6021388"/>
            <a:ext cx="1871663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/>
          <a:lstStyle/>
          <a:p>
            <a:endParaRPr lang="es-ES"/>
          </a:p>
        </p:txBody>
      </p:sp>
      <p:sp>
        <p:nvSpPr>
          <p:cNvPr id="15" name="14 Rectángulo"/>
          <p:cNvSpPr/>
          <p:nvPr/>
        </p:nvSpPr>
        <p:spPr>
          <a:xfrm>
            <a:off x="928662" y="1214422"/>
            <a:ext cx="1357322" cy="85725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37" descr="escudo familia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86775" y="0"/>
            <a:ext cx="657225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ángulo redondeado 16"/>
          <p:cNvSpPr/>
          <p:nvPr/>
        </p:nvSpPr>
        <p:spPr>
          <a:xfrm>
            <a:off x="5325239" y="2937914"/>
            <a:ext cx="1805045" cy="355928"/>
          </a:xfrm>
          <a:prstGeom prst="roundRect">
            <a:avLst/>
          </a:prstGeom>
          <a:noFill/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Rectángulo redondeado 17"/>
          <p:cNvSpPr/>
          <p:nvPr/>
        </p:nvSpPr>
        <p:spPr>
          <a:xfrm>
            <a:off x="2569413" y="2961110"/>
            <a:ext cx="1368152" cy="432048"/>
          </a:xfrm>
          <a:prstGeom prst="round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err="1">
                <a:solidFill>
                  <a:srgbClr val="FFFF00"/>
                </a:solidFill>
              </a:rPr>
              <a:t>Manifestaciones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extraintestinales</a:t>
            </a:r>
            <a:r>
              <a:rPr lang="en-US" sz="3200" dirty="0">
                <a:solidFill>
                  <a:srgbClr val="FFFF00"/>
                </a:solidFill>
              </a:rPr>
              <a:t/>
            </a:r>
            <a:br>
              <a:rPr lang="en-US" sz="3200" dirty="0">
                <a:solidFill>
                  <a:srgbClr val="FFFF00"/>
                </a:solidFill>
              </a:rPr>
            </a:br>
            <a:r>
              <a:rPr lang="en-US" sz="3200" dirty="0">
                <a:solidFill>
                  <a:srgbClr val="FFFF00"/>
                </a:solidFill>
              </a:rPr>
              <a:t>en la </a:t>
            </a:r>
            <a:r>
              <a:rPr lang="en-US" sz="3200" dirty="0" smtClean="0">
                <a:solidFill>
                  <a:srgbClr val="FFFF00"/>
                </a:solidFill>
              </a:rPr>
              <a:t>CU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smtClean="0">
                <a:solidFill>
                  <a:srgbClr val="FFFF00"/>
                </a:solidFill>
              </a:rPr>
              <a:t>– EC </a:t>
            </a:r>
            <a:endParaRPr lang="es-ES" sz="3200" dirty="0">
              <a:solidFill>
                <a:srgbClr val="FFFF00"/>
              </a:solidFill>
            </a:endParaRPr>
          </a:p>
        </p:txBody>
      </p:sp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65188" y="1905000"/>
            <a:ext cx="7440612" cy="436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7" descr="escudo familia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86775" y="0"/>
            <a:ext cx="657225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ángulo redondeado 1"/>
          <p:cNvSpPr/>
          <p:nvPr/>
        </p:nvSpPr>
        <p:spPr>
          <a:xfrm>
            <a:off x="3491880" y="3140968"/>
            <a:ext cx="4536504" cy="720080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304800"/>
            <a:ext cx="5257800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0182" name="Rectangle 6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638800" y="1981200"/>
            <a:ext cx="3124200" cy="4114800"/>
          </a:xfrm>
        </p:spPr>
        <p:txBody>
          <a:bodyPr>
            <a:normAutofit/>
          </a:bodyPr>
          <a:lstStyle/>
          <a:p>
            <a:r>
              <a:rPr lang="en-US" sz="2400" dirty="0" err="1">
                <a:solidFill>
                  <a:srgbClr val="FFFF00"/>
                </a:solidFill>
              </a:rPr>
              <a:t>Manifestaciones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smtClean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extraintestinales</a:t>
            </a:r>
            <a:r>
              <a:rPr lang="en-US" sz="2400" dirty="0">
                <a:solidFill>
                  <a:srgbClr val="FFFF00"/>
                </a:solidFill>
              </a:rPr>
              <a:t> de la </a:t>
            </a:r>
            <a:r>
              <a:rPr lang="en-US" sz="2400" dirty="0" err="1">
                <a:solidFill>
                  <a:srgbClr val="FFFF00"/>
                </a:solidFill>
              </a:rPr>
              <a:t>Enfermedad</a:t>
            </a:r>
            <a:r>
              <a:rPr lang="en-US" sz="2400" dirty="0">
                <a:solidFill>
                  <a:srgbClr val="FFFF00"/>
                </a:solidFill>
              </a:rPr>
              <a:t> de </a:t>
            </a:r>
            <a:r>
              <a:rPr lang="en-US" sz="2400" dirty="0" err="1" smtClean="0">
                <a:solidFill>
                  <a:srgbClr val="FFFF00"/>
                </a:solidFill>
              </a:rPr>
              <a:t>Crohn’s</a:t>
            </a:r>
            <a:endParaRPr lang="es-ES" sz="2400" dirty="0">
              <a:solidFill>
                <a:srgbClr val="FFFF00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500034" y="1500174"/>
            <a:ext cx="1500198" cy="4286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4 Rectángulo"/>
          <p:cNvSpPr/>
          <p:nvPr/>
        </p:nvSpPr>
        <p:spPr>
          <a:xfrm>
            <a:off x="500034" y="2714620"/>
            <a:ext cx="1643074" cy="92869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5 Rectángulo"/>
          <p:cNvSpPr/>
          <p:nvPr/>
        </p:nvSpPr>
        <p:spPr>
          <a:xfrm>
            <a:off x="500034" y="5214950"/>
            <a:ext cx="1143008" cy="42862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6 Rectángulo"/>
          <p:cNvSpPr/>
          <p:nvPr/>
        </p:nvSpPr>
        <p:spPr>
          <a:xfrm>
            <a:off x="4143372" y="1142984"/>
            <a:ext cx="1143008" cy="64294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7 Rectángulo"/>
          <p:cNvSpPr/>
          <p:nvPr/>
        </p:nvSpPr>
        <p:spPr>
          <a:xfrm>
            <a:off x="4143372" y="2214554"/>
            <a:ext cx="1357322" cy="50006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8 Rectángulo"/>
          <p:cNvSpPr/>
          <p:nvPr/>
        </p:nvSpPr>
        <p:spPr>
          <a:xfrm>
            <a:off x="4143372" y="4643446"/>
            <a:ext cx="1500198" cy="64294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" name="Picture 37" descr="escudo familia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86775" y="0"/>
            <a:ext cx="657225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Elipse 1"/>
          <p:cNvSpPr/>
          <p:nvPr/>
        </p:nvSpPr>
        <p:spPr>
          <a:xfrm>
            <a:off x="3779912" y="4643446"/>
            <a:ext cx="144016" cy="15370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Elipse 2"/>
          <p:cNvSpPr/>
          <p:nvPr/>
        </p:nvSpPr>
        <p:spPr>
          <a:xfrm>
            <a:off x="3779912" y="1142984"/>
            <a:ext cx="144016" cy="1977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Elipse 10"/>
          <p:cNvSpPr/>
          <p:nvPr/>
        </p:nvSpPr>
        <p:spPr>
          <a:xfrm>
            <a:off x="5286380" y="2492896"/>
            <a:ext cx="149716" cy="1440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Elipse 11"/>
          <p:cNvSpPr/>
          <p:nvPr/>
        </p:nvSpPr>
        <p:spPr>
          <a:xfrm>
            <a:off x="1907704" y="5286388"/>
            <a:ext cx="144016" cy="1588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GI05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1676400"/>
            <a:ext cx="7451725" cy="4819650"/>
          </a:xfrm>
          <a:prstGeom prst="rect">
            <a:avLst/>
          </a:prstGeom>
          <a:noFill/>
        </p:spPr>
      </p:pic>
      <p:sp>
        <p:nvSpPr>
          <p:cNvPr id="2" name="Rectángulo redondeado 1"/>
          <p:cNvSpPr/>
          <p:nvPr/>
        </p:nvSpPr>
        <p:spPr>
          <a:xfrm>
            <a:off x="4648200" y="5589240"/>
            <a:ext cx="3452192" cy="720080"/>
          </a:xfrm>
          <a:prstGeom prst="roundRect">
            <a:avLst/>
          </a:prstGeom>
          <a:ln w="571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err="1">
                <a:solidFill>
                  <a:srgbClr val="FFFF00"/>
                </a:solidFill>
              </a:rPr>
              <a:t>Ileítis</a:t>
            </a:r>
            <a:r>
              <a:rPr lang="en-US" sz="3200" dirty="0">
                <a:solidFill>
                  <a:srgbClr val="FFFF00"/>
                </a:solidFill>
              </a:rPr>
              <a:t> terminal de </a:t>
            </a:r>
            <a:r>
              <a:rPr lang="en-US" sz="3200" dirty="0" err="1">
                <a:solidFill>
                  <a:srgbClr val="FFFF00"/>
                </a:solidFill>
              </a:rPr>
              <a:t>crohn’s</a:t>
            </a:r>
            <a:r>
              <a:rPr lang="en-US" sz="3200" dirty="0">
                <a:solidFill>
                  <a:srgbClr val="FFFF00"/>
                </a:solidFill>
              </a:rPr>
              <a:t>.</a:t>
            </a:r>
            <a:endParaRPr lang="es-ES" sz="3200" dirty="0">
              <a:solidFill>
                <a:srgbClr val="FFFF00"/>
              </a:solidFill>
            </a:endParaRP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400" dirty="0" err="1">
                <a:solidFill>
                  <a:srgbClr val="FFFF00"/>
                </a:solidFill>
              </a:rPr>
              <a:t>Lesión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  <a:r>
              <a:rPr lang="en-US" sz="2400" dirty="0" err="1">
                <a:solidFill>
                  <a:srgbClr val="FFFF00"/>
                </a:solidFill>
              </a:rPr>
              <a:t>transmural</a:t>
            </a:r>
            <a:r>
              <a:rPr lang="en-US" sz="2800" dirty="0"/>
              <a:t>.</a:t>
            </a:r>
            <a:endParaRPr lang="es-ES" sz="2800" dirty="0"/>
          </a:p>
        </p:txBody>
      </p:sp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1143000" y="5105400"/>
            <a:ext cx="51816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s-ES" sz="1400"/>
              <a:t>This portion of terminal ileum demonstrates the gross findings with Crohn's disease.</a:t>
            </a:r>
            <a:endParaRPr lang="es-ES"/>
          </a:p>
        </p:txBody>
      </p:sp>
      <p:pic>
        <p:nvPicPr>
          <p:cNvPr id="7" name="Picture 37" descr="escudo familia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86775" y="0"/>
            <a:ext cx="657225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err="1">
                <a:solidFill>
                  <a:srgbClr val="FFFF00"/>
                </a:solidFill>
              </a:rPr>
              <a:t>Crohn’s</a:t>
            </a:r>
            <a:r>
              <a:rPr lang="en-US" sz="3200" dirty="0">
                <a:solidFill>
                  <a:srgbClr val="FFFF00"/>
                </a:solidFill>
              </a:rPr>
              <a:t>  </a:t>
            </a:r>
            <a:r>
              <a:rPr lang="en-US" sz="3200" dirty="0" err="1">
                <a:solidFill>
                  <a:srgbClr val="FFFF00"/>
                </a:solidFill>
              </a:rPr>
              <a:t>ileocolitis</a:t>
            </a:r>
            <a:endParaRPr lang="es-ES" sz="3200" dirty="0">
              <a:solidFill>
                <a:srgbClr val="FFFF00"/>
              </a:solidFill>
            </a:endParaRPr>
          </a:p>
        </p:txBody>
      </p:sp>
      <p:pic>
        <p:nvPicPr>
          <p:cNvPr id="91139" name="Picture 3" descr="ib_cr_0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2209800"/>
            <a:ext cx="3733800" cy="3733800"/>
          </a:xfrm>
          <a:prstGeom prst="rect">
            <a:avLst/>
          </a:prstGeom>
          <a:noFill/>
        </p:spPr>
      </p:pic>
      <p:pic>
        <p:nvPicPr>
          <p:cNvPr id="91140" name="Picture 4" descr="ib_cr_0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24400" y="2209800"/>
            <a:ext cx="3752850" cy="3752850"/>
          </a:xfrm>
          <a:prstGeom prst="rect">
            <a:avLst/>
          </a:prstGeom>
          <a:noFill/>
        </p:spPr>
      </p:pic>
      <p:pic>
        <p:nvPicPr>
          <p:cNvPr id="5" name="Picture 37" descr="escudo familia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86775" y="0"/>
            <a:ext cx="657225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GI41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0" y="152400"/>
            <a:ext cx="6286500" cy="2057400"/>
          </a:xfrm>
          <a:prstGeom prst="rect">
            <a:avLst/>
          </a:prstGeom>
          <a:noFill/>
        </p:spPr>
      </p:pic>
      <p:pic>
        <p:nvPicPr>
          <p:cNvPr id="3077" name="Picture 5" descr="GI06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2600" y="2209800"/>
            <a:ext cx="5562600" cy="3124200"/>
          </a:xfrm>
          <a:prstGeom prst="rect">
            <a:avLst/>
          </a:prstGeom>
          <a:noFill/>
        </p:spPr>
      </p:pic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2330450" y="3170238"/>
            <a:ext cx="44831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endParaRPr lang="es-ES_tradnl"/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457200" y="5638800"/>
            <a:ext cx="80010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s-ES" dirty="0" err="1"/>
              <a:t>This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another</a:t>
            </a:r>
            <a:r>
              <a:rPr lang="es-ES" dirty="0"/>
              <a:t> </a:t>
            </a:r>
            <a:r>
              <a:rPr lang="es-ES" dirty="0" err="1"/>
              <a:t>example</a:t>
            </a:r>
            <a:r>
              <a:rPr lang="es-ES" dirty="0"/>
              <a:t> of </a:t>
            </a:r>
            <a:r>
              <a:rPr lang="es-ES" dirty="0" err="1"/>
              <a:t>Crohn's</a:t>
            </a:r>
            <a:r>
              <a:rPr lang="es-ES" dirty="0"/>
              <a:t> </a:t>
            </a:r>
            <a:r>
              <a:rPr lang="es-ES" dirty="0" err="1"/>
              <a:t>disease</a:t>
            </a:r>
            <a:r>
              <a:rPr lang="es-ES" dirty="0"/>
              <a:t> </a:t>
            </a:r>
            <a:r>
              <a:rPr lang="es-ES" dirty="0" err="1"/>
              <a:t>involving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small</a:t>
            </a:r>
            <a:r>
              <a:rPr lang="es-ES" dirty="0"/>
              <a:t> </a:t>
            </a:r>
            <a:r>
              <a:rPr lang="es-ES" dirty="0" err="1"/>
              <a:t>intestine</a:t>
            </a:r>
            <a:r>
              <a:rPr lang="es-ES" dirty="0"/>
              <a:t>. </a:t>
            </a:r>
            <a:r>
              <a:rPr lang="es-ES" dirty="0" err="1"/>
              <a:t>Here</a:t>
            </a:r>
            <a:r>
              <a:rPr lang="es-ES" dirty="0"/>
              <a:t>,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mucosal</a:t>
            </a:r>
            <a:r>
              <a:rPr lang="es-ES" dirty="0"/>
              <a:t> </a:t>
            </a:r>
            <a:r>
              <a:rPr lang="es-ES" dirty="0" err="1"/>
              <a:t>surface</a:t>
            </a:r>
            <a:r>
              <a:rPr lang="es-ES" dirty="0"/>
              <a:t> </a:t>
            </a:r>
            <a:r>
              <a:rPr lang="es-ES" dirty="0" err="1"/>
              <a:t>demonstrates</a:t>
            </a:r>
            <a:r>
              <a:rPr lang="es-ES" dirty="0"/>
              <a:t> </a:t>
            </a:r>
            <a:r>
              <a:rPr lang="es-ES" dirty="0" err="1"/>
              <a:t>an</a:t>
            </a:r>
            <a:r>
              <a:rPr lang="es-ES" dirty="0"/>
              <a:t> </a:t>
            </a:r>
            <a:r>
              <a:rPr lang="es-E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irregular nodular </a:t>
            </a:r>
            <a:r>
              <a:rPr lang="es-ES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appearance</a:t>
            </a:r>
            <a:r>
              <a:rPr lang="es-E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es-ES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with</a:t>
            </a:r>
            <a:r>
              <a:rPr lang="es-E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es-ES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hyperemia</a:t>
            </a:r>
            <a:r>
              <a:rPr lang="es-E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and focal superficial </a:t>
            </a:r>
            <a:r>
              <a:rPr lang="es-ES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ulceration</a:t>
            </a:r>
            <a:r>
              <a:rPr lang="es-E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.</a:t>
            </a:r>
          </a:p>
        </p:txBody>
      </p:sp>
      <p:pic>
        <p:nvPicPr>
          <p:cNvPr id="6" name="Picture 37" descr="escudo familia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86775" y="0"/>
            <a:ext cx="657225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GI06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0"/>
            <a:ext cx="7223125" cy="4743450"/>
          </a:xfrm>
          <a:prstGeom prst="rect">
            <a:avLst/>
          </a:prstGeom>
          <a:noFill/>
        </p:spPr>
      </p:pic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457200" y="4800600"/>
            <a:ext cx="83820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s-ES" dirty="0" err="1"/>
              <a:t>Microscopically</a:t>
            </a:r>
            <a:r>
              <a:rPr lang="es-ES" dirty="0"/>
              <a:t>, </a:t>
            </a:r>
            <a:r>
              <a:rPr lang="es-ES" dirty="0" err="1"/>
              <a:t>Crohn's</a:t>
            </a:r>
            <a:r>
              <a:rPr lang="es-ES" dirty="0"/>
              <a:t> </a:t>
            </a:r>
            <a:r>
              <a:rPr lang="es-ES" dirty="0" err="1"/>
              <a:t>disease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characterized</a:t>
            </a:r>
            <a:r>
              <a:rPr lang="es-ES" dirty="0"/>
              <a:t> </a:t>
            </a:r>
            <a:r>
              <a:rPr lang="es-ES" dirty="0" err="1"/>
              <a:t>by</a:t>
            </a:r>
            <a:r>
              <a:rPr lang="es-ES" dirty="0"/>
              <a:t> </a:t>
            </a:r>
            <a:r>
              <a:rPr lang="es-ES" dirty="0" err="1">
                <a:solidFill>
                  <a:srgbClr val="FFFF00"/>
                </a:solidFill>
              </a:rPr>
              <a:t>transmural</a:t>
            </a:r>
            <a:r>
              <a:rPr lang="es-ES" dirty="0">
                <a:solidFill>
                  <a:srgbClr val="FFFF00"/>
                </a:solidFill>
              </a:rPr>
              <a:t> </a:t>
            </a:r>
            <a:r>
              <a:rPr lang="es-ES" dirty="0" err="1">
                <a:solidFill>
                  <a:srgbClr val="FFFF00"/>
                </a:solidFill>
              </a:rPr>
              <a:t>inflammation</a:t>
            </a:r>
            <a:r>
              <a:rPr lang="es-ES" dirty="0">
                <a:solidFill>
                  <a:srgbClr val="FFFF00"/>
                </a:solidFill>
              </a:rPr>
              <a:t>. </a:t>
            </a:r>
            <a:r>
              <a:rPr lang="es-ES" dirty="0" err="1"/>
              <a:t>Here</a:t>
            </a:r>
            <a:r>
              <a:rPr lang="es-ES" dirty="0"/>
              <a:t>, </a:t>
            </a:r>
            <a:r>
              <a:rPr lang="es-ES" dirty="0" err="1"/>
              <a:t>inflammatory</a:t>
            </a:r>
            <a:r>
              <a:rPr lang="es-ES" dirty="0"/>
              <a:t> </a:t>
            </a:r>
            <a:r>
              <a:rPr lang="es-ES" dirty="0" err="1"/>
              <a:t>cells</a:t>
            </a:r>
            <a:r>
              <a:rPr lang="es-ES" dirty="0"/>
              <a:t> (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bluish</a:t>
            </a:r>
            <a:r>
              <a:rPr lang="es-ES" dirty="0"/>
              <a:t> </a:t>
            </a:r>
            <a:r>
              <a:rPr lang="es-ES" dirty="0" err="1"/>
              <a:t>infiltrates</a:t>
            </a:r>
            <a:r>
              <a:rPr lang="es-ES" dirty="0"/>
              <a:t>) </a:t>
            </a:r>
            <a:r>
              <a:rPr lang="es-ES" dirty="0" err="1"/>
              <a:t>extend</a:t>
            </a:r>
            <a:r>
              <a:rPr lang="es-ES" dirty="0"/>
              <a:t> </a:t>
            </a:r>
            <a:r>
              <a:rPr lang="es-ES" dirty="0" err="1"/>
              <a:t>from</a:t>
            </a:r>
            <a:r>
              <a:rPr lang="es-ES" dirty="0"/>
              <a:t> mucosa </a:t>
            </a:r>
            <a:r>
              <a:rPr lang="es-ES" dirty="0" err="1"/>
              <a:t>through</a:t>
            </a:r>
            <a:r>
              <a:rPr lang="es-ES" dirty="0"/>
              <a:t> </a:t>
            </a:r>
            <a:r>
              <a:rPr lang="es-ES" dirty="0" err="1"/>
              <a:t>submucosa</a:t>
            </a:r>
            <a:r>
              <a:rPr lang="es-ES" dirty="0"/>
              <a:t> and </a:t>
            </a:r>
            <a:r>
              <a:rPr lang="es-ES" dirty="0" err="1"/>
              <a:t>muscularis</a:t>
            </a:r>
            <a:r>
              <a:rPr lang="es-ES" dirty="0"/>
              <a:t> and </a:t>
            </a:r>
            <a:r>
              <a:rPr lang="es-ES" dirty="0" err="1"/>
              <a:t>appear</a:t>
            </a:r>
            <a:r>
              <a:rPr lang="es-ES" dirty="0"/>
              <a:t> as nodular </a:t>
            </a:r>
            <a:r>
              <a:rPr lang="es-ES" dirty="0" err="1"/>
              <a:t>infiltrates</a:t>
            </a:r>
            <a:r>
              <a:rPr lang="es-ES" dirty="0"/>
              <a:t> </a:t>
            </a:r>
            <a:r>
              <a:rPr lang="es-ES" dirty="0" err="1"/>
              <a:t>on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serosal</a:t>
            </a:r>
            <a:r>
              <a:rPr lang="es-ES" dirty="0"/>
              <a:t> </a:t>
            </a:r>
            <a:r>
              <a:rPr lang="es-ES" dirty="0" err="1"/>
              <a:t>surface</a:t>
            </a:r>
            <a:r>
              <a:rPr lang="es-ES" dirty="0"/>
              <a:t> </a:t>
            </a:r>
            <a:r>
              <a:rPr lang="es-ES" dirty="0" err="1"/>
              <a:t>with</a:t>
            </a:r>
            <a:r>
              <a:rPr lang="es-ES" dirty="0"/>
              <a:t> pale </a:t>
            </a:r>
            <a:r>
              <a:rPr lang="es-ES" dirty="0" err="1">
                <a:solidFill>
                  <a:srgbClr val="FFFF00"/>
                </a:solidFill>
              </a:rPr>
              <a:t>granulomatous</a:t>
            </a:r>
            <a:r>
              <a:rPr lang="es-ES" dirty="0">
                <a:solidFill>
                  <a:srgbClr val="FFFF00"/>
                </a:solidFill>
              </a:rPr>
              <a:t> centers.</a:t>
            </a:r>
          </a:p>
        </p:txBody>
      </p:sp>
      <p:pic>
        <p:nvPicPr>
          <p:cNvPr id="4" name="Picture 37" descr="escudo familia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86775" y="0"/>
            <a:ext cx="657225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ángulo redondeado 1"/>
          <p:cNvSpPr/>
          <p:nvPr/>
        </p:nvSpPr>
        <p:spPr>
          <a:xfrm>
            <a:off x="1907704" y="260648"/>
            <a:ext cx="5976664" cy="417646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Flecha derecha 2"/>
          <p:cNvSpPr/>
          <p:nvPr/>
        </p:nvSpPr>
        <p:spPr>
          <a:xfrm>
            <a:off x="5796136" y="2780928"/>
            <a:ext cx="1080120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Flecha derecha 4"/>
          <p:cNvSpPr/>
          <p:nvPr/>
        </p:nvSpPr>
        <p:spPr>
          <a:xfrm rot="10800000">
            <a:off x="3563888" y="2060848"/>
            <a:ext cx="1944216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GI06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4800" y="0"/>
            <a:ext cx="8610600" cy="4724400"/>
          </a:xfrm>
          <a:prstGeom prst="rect">
            <a:avLst/>
          </a:prstGeom>
          <a:noFill/>
        </p:spPr>
      </p:pic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304800" y="4800600"/>
            <a:ext cx="8534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s-ES" dirty="0"/>
              <a:t>At </a:t>
            </a:r>
            <a:r>
              <a:rPr lang="es-ES" dirty="0" err="1"/>
              <a:t>high</a:t>
            </a:r>
            <a:r>
              <a:rPr lang="es-ES" dirty="0"/>
              <a:t> </a:t>
            </a:r>
            <a:r>
              <a:rPr lang="es-ES" dirty="0" err="1"/>
              <a:t>magnification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granulomatous</a:t>
            </a:r>
            <a:r>
              <a:rPr lang="es-ES" dirty="0"/>
              <a:t> </a:t>
            </a:r>
            <a:r>
              <a:rPr lang="es-ES" dirty="0" err="1"/>
              <a:t>nature</a:t>
            </a:r>
            <a:r>
              <a:rPr lang="es-ES" dirty="0"/>
              <a:t> of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inflammation</a:t>
            </a:r>
            <a:r>
              <a:rPr lang="es-ES" dirty="0"/>
              <a:t> of </a:t>
            </a:r>
            <a:r>
              <a:rPr lang="es-ES" dirty="0" err="1"/>
              <a:t>Crohn's</a:t>
            </a:r>
            <a:r>
              <a:rPr lang="es-ES" dirty="0"/>
              <a:t> </a:t>
            </a:r>
            <a:r>
              <a:rPr lang="es-ES" dirty="0" err="1"/>
              <a:t>disease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demonstrated</a:t>
            </a:r>
            <a:r>
              <a:rPr lang="es-ES" dirty="0"/>
              <a:t> </a:t>
            </a:r>
            <a:r>
              <a:rPr lang="es-ES" dirty="0" err="1"/>
              <a:t>here</a:t>
            </a:r>
            <a:r>
              <a:rPr lang="es-ES" dirty="0"/>
              <a:t> </a:t>
            </a:r>
            <a:r>
              <a:rPr lang="es-ES" dirty="0" err="1">
                <a:solidFill>
                  <a:srgbClr val="FFFF00"/>
                </a:solidFill>
              </a:rPr>
              <a:t>with</a:t>
            </a:r>
            <a:r>
              <a:rPr lang="es-ES" dirty="0">
                <a:solidFill>
                  <a:srgbClr val="FFFF00"/>
                </a:solidFill>
              </a:rPr>
              <a:t> </a:t>
            </a:r>
            <a:r>
              <a:rPr lang="es-ES" dirty="0" err="1">
                <a:solidFill>
                  <a:srgbClr val="FFFF00"/>
                </a:solidFill>
              </a:rPr>
              <a:t>epithelioid</a:t>
            </a:r>
            <a:r>
              <a:rPr lang="es-ES" dirty="0">
                <a:solidFill>
                  <a:srgbClr val="FFFF00"/>
                </a:solidFill>
              </a:rPr>
              <a:t> </a:t>
            </a:r>
            <a:r>
              <a:rPr lang="es-ES" dirty="0" err="1">
                <a:solidFill>
                  <a:srgbClr val="FFFF00"/>
                </a:solidFill>
              </a:rPr>
              <a:t>cells</a:t>
            </a:r>
            <a:r>
              <a:rPr lang="es-ES" dirty="0">
                <a:solidFill>
                  <a:srgbClr val="FFFF00"/>
                </a:solidFill>
              </a:rPr>
              <a:t>, </a:t>
            </a:r>
            <a:r>
              <a:rPr lang="es-ES" dirty="0" err="1">
                <a:solidFill>
                  <a:srgbClr val="FFFF00"/>
                </a:solidFill>
              </a:rPr>
              <a:t>giant</a:t>
            </a:r>
            <a:r>
              <a:rPr lang="es-ES" dirty="0">
                <a:solidFill>
                  <a:srgbClr val="FFFF00"/>
                </a:solidFill>
              </a:rPr>
              <a:t> </a:t>
            </a:r>
            <a:r>
              <a:rPr lang="es-ES" dirty="0" err="1">
                <a:solidFill>
                  <a:srgbClr val="FFFF00"/>
                </a:solidFill>
              </a:rPr>
              <a:t>cells</a:t>
            </a:r>
            <a:r>
              <a:rPr lang="es-ES" dirty="0">
                <a:solidFill>
                  <a:srgbClr val="FFFF00"/>
                </a:solidFill>
              </a:rPr>
              <a:t>, and </a:t>
            </a:r>
            <a:r>
              <a:rPr lang="es-ES" dirty="0" err="1">
                <a:solidFill>
                  <a:srgbClr val="FFFF00"/>
                </a:solidFill>
              </a:rPr>
              <a:t>many</a:t>
            </a:r>
            <a:r>
              <a:rPr lang="es-ES" dirty="0">
                <a:solidFill>
                  <a:srgbClr val="FFFF00"/>
                </a:solidFill>
              </a:rPr>
              <a:t> </a:t>
            </a:r>
            <a:r>
              <a:rPr lang="es-ES" dirty="0" err="1">
                <a:solidFill>
                  <a:srgbClr val="FFFF00"/>
                </a:solidFill>
              </a:rPr>
              <a:t>lymphocytes</a:t>
            </a:r>
            <a:r>
              <a:rPr lang="es-ES" dirty="0">
                <a:solidFill>
                  <a:srgbClr val="FFFF00"/>
                </a:solidFill>
              </a:rPr>
              <a:t>.</a:t>
            </a:r>
            <a:r>
              <a:rPr lang="es-ES" dirty="0"/>
              <a:t> </a:t>
            </a:r>
            <a:r>
              <a:rPr lang="es-ES" dirty="0" err="1"/>
              <a:t>Special</a:t>
            </a:r>
            <a:r>
              <a:rPr lang="es-ES" dirty="0"/>
              <a:t> </a:t>
            </a:r>
            <a:r>
              <a:rPr lang="es-ES" dirty="0" err="1"/>
              <a:t>stains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organisms</a:t>
            </a:r>
            <a:r>
              <a:rPr lang="es-ES" dirty="0"/>
              <a:t> are </a:t>
            </a:r>
            <a:r>
              <a:rPr lang="es-ES" dirty="0" err="1"/>
              <a:t>negative</a:t>
            </a:r>
            <a:r>
              <a:rPr lang="es-ES" dirty="0"/>
              <a:t>.</a:t>
            </a:r>
          </a:p>
        </p:txBody>
      </p:sp>
      <p:pic>
        <p:nvPicPr>
          <p:cNvPr id="4" name="Picture 37" descr="escudo familia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86775" y="0"/>
            <a:ext cx="657225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ángulo redondeado 1"/>
          <p:cNvSpPr/>
          <p:nvPr/>
        </p:nvSpPr>
        <p:spPr>
          <a:xfrm>
            <a:off x="5868144" y="2636912"/>
            <a:ext cx="2232248" cy="1872208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Rectángulo redondeado 2"/>
          <p:cNvSpPr/>
          <p:nvPr/>
        </p:nvSpPr>
        <p:spPr>
          <a:xfrm>
            <a:off x="5508104" y="188640"/>
            <a:ext cx="1656184" cy="1152128"/>
          </a:xfrm>
          <a:prstGeom prst="roundRect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357158" y="428604"/>
            <a:ext cx="8496944" cy="6798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S" sz="2800" dirty="0" smtClean="0">
                <a:solidFill>
                  <a:srgbClr val="FFFF00"/>
                </a:solidFill>
                <a:ea typeface="Times New Roman" panose="02020603050405020304" pitchFamily="18" charset="0"/>
                <a:cs typeface="Times New Roman" pitchFamily="18" charset="0"/>
              </a:rPr>
              <a:t>Diagnóstico clínico y de laboratorio.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en-US" sz="2400" dirty="0">
              <a:solidFill>
                <a:srgbClr val="A0F638"/>
              </a:solidFill>
              <a:latin typeface="Times New Roman" pitchFamily="18" charset="0"/>
              <a:ea typeface="Calibri" panose="020F0502020204030204" pitchFamily="34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S" sz="2000" dirty="0" smtClean="0">
                <a:solidFill>
                  <a:schemeClr val="accent6">
                    <a:lumMod val="60000"/>
                    <a:lumOff val="4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  Peso  y  TA </a:t>
            </a:r>
          </a:p>
          <a:p>
            <a:pPr>
              <a:lnSpc>
                <a:spcPct val="115000"/>
              </a:lnSpc>
              <a:spcAft>
                <a:spcPts val="1000"/>
              </a:spcAft>
              <a:buClr>
                <a:srgbClr val="FFFF00"/>
              </a:buClr>
              <a:buFont typeface="Wingdings" pitchFamily="2" charset="2"/>
              <a:buChar char="Ø"/>
            </a:pPr>
            <a:r>
              <a:rPr lang="es-ES" sz="2000" dirty="0" smtClean="0">
                <a:solidFill>
                  <a:schemeClr val="accent6">
                    <a:lumMod val="60000"/>
                    <a:lumOff val="4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Hemograma </a:t>
            </a:r>
            <a:r>
              <a:rPr lang="es-ES" sz="2000" dirty="0">
                <a:solidFill>
                  <a:schemeClr val="accent6">
                    <a:lumMod val="60000"/>
                    <a:lumOff val="4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(hemoconcentración</a:t>
            </a:r>
            <a:r>
              <a:rPr lang="es-ES" sz="2000" dirty="0" smtClean="0">
                <a:solidFill>
                  <a:schemeClr val="accent6">
                    <a:lumMod val="60000"/>
                    <a:lumOff val="4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15000"/>
              </a:lnSpc>
              <a:spcAft>
                <a:spcPts val="1000"/>
              </a:spcAft>
              <a:buClr>
                <a:srgbClr val="FFFF00"/>
              </a:buClr>
              <a:buFont typeface="Wingdings" pitchFamily="2" charset="2"/>
              <a:buChar char="Ø"/>
            </a:pPr>
            <a:r>
              <a:rPr lang="es-ES" sz="2000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Ionograma</a:t>
            </a:r>
            <a:r>
              <a:rPr lang="es-ES" sz="2000" dirty="0" smtClean="0">
                <a:solidFill>
                  <a:schemeClr val="accent6">
                    <a:lumMod val="60000"/>
                    <a:lumOff val="4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 (</a:t>
            </a:r>
            <a:r>
              <a:rPr lang="es-ES" sz="2000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hiponatremia</a:t>
            </a:r>
            <a:r>
              <a:rPr lang="es-ES" sz="2000" dirty="0" smtClean="0">
                <a:solidFill>
                  <a:schemeClr val="accent6">
                    <a:lumMod val="60000"/>
                    <a:lumOff val="4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s-ES" sz="2000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hipoclorémia</a:t>
            </a:r>
            <a:r>
              <a:rPr lang="es-ES" sz="2000" dirty="0" smtClean="0">
                <a:solidFill>
                  <a:schemeClr val="accent6">
                    <a:lumMod val="60000"/>
                    <a:lumOff val="4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e </a:t>
            </a:r>
            <a:r>
              <a:rPr lang="es-ES" sz="2000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hipocalcémia</a:t>
            </a:r>
            <a:r>
              <a:rPr lang="es-ES" sz="2000" dirty="0" smtClean="0">
                <a:solidFill>
                  <a:schemeClr val="accent6">
                    <a:lumMod val="60000"/>
                    <a:lumOff val="4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15000"/>
              </a:lnSpc>
              <a:spcAft>
                <a:spcPts val="1000"/>
              </a:spcAft>
              <a:buClr>
                <a:srgbClr val="FFFF00"/>
              </a:buClr>
              <a:buFont typeface="Wingdings" pitchFamily="2" charset="2"/>
              <a:buChar char="Ø"/>
            </a:pPr>
            <a:r>
              <a:rPr lang="es-ES" sz="20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Pruebas funcionales hepáticas y de coagulación alteradas.</a:t>
            </a:r>
          </a:p>
          <a:p>
            <a:pPr>
              <a:lnSpc>
                <a:spcPct val="115000"/>
              </a:lnSpc>
              <a:spcAft>
                <a:spcPts val="1000"/>
              </a:spcAft>
              <a:buClr>
                <a:srgbClr val="FFFF00"/>
              </a:buClr>
              <a:buFont typeface="Wingdings" pitchFamily="2" charset="2"/>
              <a:buChar char="Ø"/>
            </a:pPr>
            <a:r>
              <a:rPr lang="es-ES" sz="20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Renales </a:t>
            </a:r>
            <a:r>
              <a:rPr lang="es-ES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s-ES" sz="2000" dirty="0">
                <a:solidFill>
                  <a:schemeClr val="accent6">
                    <a:lumMod val="60000"/>
                    <a:lumOff val="4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aumento de creatinina </a:t>
            </a:r>
            <a:r>
              <a:rPr lang="es-ES" sz="2000" dirty="0">
                <a:ea typeface="Times New Roman" panose="02020603050405020304" pitchFamily="18" charset="0"/>
                <a:cs typeface="Times New Roman" panose="02020603050405020304" pitchFamily="18" charset="0"/>
              </a:rPr>
              <a:t>en casos severos</a:t>
            </a:r>
            <a:r>
              <a:rPr lang="es-ES" sz="2000" dirty="0" smtClean="0"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>
              <a:lnSpc>
                <a:spcPct val="115000"/>
              </a:lnSpc>
              <a:spcAft>
                <a:spcPts val="1000"/>
              </a:spcAft>
              <a:buClr>
                <a:srgbClr val="FFFF00"/>
              </a:buClr>
              <a:buFont typeface="Wingdings" pitchFamily="2" charset="2"/>
              <a:buChar char="Ø"/>
            </a:pPr>
            <a:r>
              <a:rPr lang="es-ES" sz="2000" dirty="0" smtClean="0">
                <a:solidFill>
                  <a:schemeClr val="accent6">
                    <a:lumMod val="60000"/>
                    <a:lumOff val="4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Orina – Alteración en el sedimento urinario ( </a:t>
            </a:r>
            <a:r>
              <a:rPr lang="es-ES" sz="2000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cetonuria</a:t>
            </a:r>
            <a:r>
              <a:rPr lang="es-ES" sz="2000" dirty="0" smtClean="0">
                <a:solidFill>
                  <a:schemeClr val="accent6">
                    <a:lumMod val="60000"/>
                    <a:lumOff val="4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aumento de la </a:t>
            </a:r>
            <a:r>
              <a:rPr lang="es-ES" sz="2000" dirty="0" err="1" smtClean="0">
                <a:solidFill>
                  <a:schemeClr val="accent6">
                    <a:lumMod val="60000"/>
                    <a:lumOff val="4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osmolaridad</a:t>
            </a:r>
            <a:r>
              <a:rPr lang="es-ES" sz="2000" dirty="0" smtClean="0">
                <a:solidFill>
                  <a:schemeClr val="accent6">
                    <a:lumMod val="60000"/>
                    <a:lumOff val="4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).</a:t>
            </a:r>
          </a:p>
          <a:p>
            <a:pPr>
              <a:lnSpc>
                <a:spcPct val="115000"/>
              </a:lnSpc>
              <a:spcAft>
                <a:spcPts val="1000"/>
              </a:spcAft>
              <a:buClr>
                <a:srgbClr val="FFFF00"/>
              </a:buClr>
              <a:buFont typeface="Wingdings" pitchFamily="2" charset="2"/>
              <a:buChar char="Ø"/>
            </a:pPr>
            <a:endParaRPr lang="es-ES" sz="2000" dirty="0">
              <a:solidFill>
                <a:schemeClr val="accent6">
                  <a:lumMod val="60000"/>
                  <a:lumOff val="4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buClr>
                <a:srgbClr val="FFFF00"/>
              </a:buClr>
              <a:buFont typeface="Wingdings" pitchFamily="2" charset="2"/>
              <a:buChar char="Ø"/>
            </a:pPr>
            <a:r>
              <a:rPr lang="es-ES" sz="2000" dirty="0" smtClean="0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           Descartar por </a:t>
            </a:r>
            <a:r>
              <a:rPr lang="es-ES" sz="2000" dirty="0" err="1" smtClean="0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lab</a:t>
            </a:r>
            <a:r>
              <a:rPr lang="es-ES" sz="2000" dirty="0" smtClean="0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 Pancreatitis ( vómitos )</a:t>
            </a:r>
            <a:endParaRPr lang="es-ES" sz="2000" dirty="0">
              <a:solidFill>
                <a:srgbClr val="FFFF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buClr>
                <a:srgbClr val="FFFF00"/>
              </a:buClr>
              <a:buFont typeface="Wingdings" pitchFamily="2" charset="2"/>
              <a:buChar char="Ø"/>
            </a:pPr>
            <a:r>
              <a:rPr lang="es-ES" sz="2000" dirty="0" smtClean="0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           Descartar </a:t>
            </a:r>
            <a:r>
              <a:rPr lang="es-ES" sz="2000" dirty="0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crisis </a:t>
            </a:r>
            <a:r>
              <a:rPr lang="es-ES" sz="2000" dirty="0" smtClean="0">
                <a:solidFill>
                  <a:srgbClr val="FFFF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hipertiroidea. </a:t>
            </a:r>
            <a:endParaRPr lang="es-ES" sz="2000" dirty="0">
              <a:solidFill>
                <a:srgbClr val="FFFF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buClr>
                <a:srgbClr val="FFFF00"/>
              </a:buClr>
              <a:buFont typeface="Wingdings" pitchFamily="2" charset="2"/>
              <a:buChar char="Ø"/>
            </a:pPr>
            <a:endParaRPr lang="es-ES" sz="2000" dirty="0" smtClean="0">
              <a:solidFill>
                <a:schemeClr val="accent6">
                  <a:lumMod val="60000"/>
                  <a:lumOff val="4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buClr>
                <a:srgbClr val="FFFF00"/>
              </a:buClr>
              <a:buFont typeface="Wingdings" pitchFamily="2" charset="2"/>
              <a:buChar char="Ø"/>
            </a:pPr>
            <a:endParaRPr lang="en-US" sz="2000" dirty="0">
              <a:solidFill>
                <a:schemeClr val="accent6">
                  <a:lumMod val="60000"/>
                  <a:lumOff val="40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37" descr="escudo familia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86775" y="0"/>
            <a:ext cx="657225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Conector recto de flecha 4"/>
          <p:cNvCxnSpPr/>
          <p:nvPr/>
        </p:nvCxnSpPr>
        <p:spPr>
          <a:xfrm>
            <a:off x="2195736" y="1628800"/>
            <a:ext cx="0" cy="28803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err="1">
                <a:solidFill>
                  <a:srgbClr val="FFFF00"/>
                </a:solidFill>
              </a:rPr>
              <a:t>Crohn’s</a:t>
            </a:r>
            <a:r>
              <a:rPr lang="en-US" sz="3200" dirty="0">
                <a:solidFill>
                  <a:srgbClr val="FFFF00"/>
                </a:solidFill>
              </a:rPr>
              <a:t>  Colitis</a:t>
            </a:r>
            <a:endParaRPr lang="es-ES" sz="3200" dirty="0">
              <a:solidFill>
                <a:srgbClr val="FFFF00"/>
              </a:solidFill>
            </a:endParaRPr>
          </a:p>
        </p:txBody>
      </p:sp>
      <p:pic>
        <p:nvPicPr>
          <p:cNvPr id="19462" name="Picture 6" descr="ib_cr_1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2095500"/>
            <a:ext cx="3886200" cy="3886200"/>
          </a:xfrm>
          <a:prstGeom prst="rect">
            <a:avLst/>
          </a:prstGeom>
          <a:noFill/>
        </p:spPr>
      </p:pic>
      <p:pic>
        <p:nvPicPr>
          <p:cNvPr id="19464" name="Picture 8" descr="ib_cr_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0" y="2133600"/>
            <a:ext cx="3886200" cy="3886200"/>
          </a:xfrm>
          <a:prstGeom prst="rect">
            <a:avLst/>
          </a:prstGeom>
          <a:noFill/>
        </p:spPr>
      </p:pic>
      <p:pic>
        <p:nvPicPr>
          <p:cNvPr id="5" name="Picture 37" descr="escudo familia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86775" y="0"/>
            <a:ext cx="657225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102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err="1">
                <a:solidFill>
                  <a:srgbClr val="FFFF00"/>
                </a:solidFill>
              </a:rPr>
              <a:t>Crohn’s</a:t>
            </a:r>
            <a:r>
              <a:rPr lang="en-US" sz="3200" dirty="0">
                <a:solidFill>
                  <a:srgbClr val="FFFF00"/>
                </a:solidFill>
              </a:rPr>
              <a:t>   Colonic Fistula</a:t>
            </a:r>
            <a:endParaRPr lang="es-ES" sz="3200" dirty="0">
              <a:solidFill>
                <a:srgbClr val="FFFF00"/>
              </a:solidFill>
            </a:endParaRPr>
          </a:p>
        </p:txBody>
      </p:sp>
      <p:pic>
        <p:nvPicPr>
          <p:cNvPr id="25604" name="Picture 1028" descr="ib_cr_2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1619250"/>
            <a:ext cx="4648200" cy="4648200"/>
          </a:xfrm>
          <a:prstGeom prst="rect">
            <a:avLst/>
          </a:prstGeom>
          <a:noFill/>
        </p:spPr>
      </p:pic>
      <p:pic>
        <p:nvPicPr>
          <p:cNvPr id="4" name="Picture 37" descr="escudo familia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86775" y="0"/>
            <a:ext cx="657225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102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err="1">
                <a:solidFill>
                  <a:srgbClr val="FFFF00"/>
                </a:solidFill>
              </a:rPr>
              <a:t>Crohn’s</a:t>
            </a:r>
            <a:r>
              <a:rPr lang="en-US" sz="3200" dirty="0">
                <a:solidFill>
                  <a:srgbClr val="FFFF00"/>
                </a:solidFill>
              </a:rPr>
              <a:t>  </a:t>
            </a:r>
            <a:r>
              <a:rPr lang="en-US" sz="3200" dirty="0" err="1">
                <a:solidFill>
                  <a:srgbClr val="FFFF00"/>
                </a:solidFill>
              </a:rPr>
              <a:t>rectovaginal</a:t>
            </a:r>
            <a:r>
              <a:rPr lang="en-US" sz="3200" dirty="0">
                <a:solidFill>
                  <a:srgbClr val="FFFF00"/>
                </a:solidFill>
              </a:rPr>
              <a:t> fistula</a:t>
            </a:r>
            <a:endParaRPr lang="es-ES" sz="3200" dirty="0">
              <a:solidFill>
                <a:srgbClr val="FFFF00"/>
              </a:solidFill>
            </a:endParaRPr>
          </a:p>
        </p:txBody>
      </p:sp>
      <p:pic>
        <p:nvPicPr>
          <p:cNvPr id="24580" name="Picture 1028" descr="ib_cr_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5800" y="2209800"/>
            <a:ext cx="3676650" cy="3676650"/>
          </a:xfrm>
          <a:prstGeom prst="rect">
            <a:avLst/>
          </a:prstGeom>
          <a:noFill/>
        </p:spPr>
      </p:pic>
      <p:pic>
        <p:nvPicPr>
          <p:cNvPr id="24582" name="Picture 1030" descr="ib_cr_2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48200" y="2152650"/>
            <a:ext cx="3657600" cy="3657600"/>
          </a:xfrm>
          <a:prstGeom prst="rect">
            <a:avLst/>
          </a:prstGeom>
          <a:noFill/>
        </p:spPr>
      </p:pic>
      <p:pic>
        <p:nvPicPr>
          <p:cNvPr id="5" name="Picture 37" descr="escudo familia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86775" y="0"/>
            <a:ext cx="657225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 descr="GI07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09600" y="116632"/>
            <a:ext cx="8153400" cy="5334000"/>
          </a:xfrm>
          <a:prstGeom prst="rect">
            <a:avLst/>
          </a:prstGeom>
          <a:noFill/>
        </p:spPr>
      </p:pic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457200" y="5410200"/>
            <a:ext cx="8305800" cy="126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s-ES" sz="2000"/>
              <a:t>At higher magnification, the </a:t>
            </a:r>
            <a:r>
              <a:rPr lang="es-ES" sz="2000">
                <a:solidFill>
                  <a:srgbClr val="66FF66"/>
                </a:solidFill>
              </a:rPr>
              <a:t>pseudopolyps </a:t>
            </a:r>
            <a:r>
              <a:rPr lang="en-US" sz="2000">
                <a:solidFill>
                  <a:srgbClr val="66FF66"/>
                </a:solidFill>
              </a:rPr>
              <a:t>UC </a:t>
            </a:r>
            <a:r>
              <a:rPr lang="es-ES" sz="2000"/>
              <a:t>can be seen clearly as raised red islands of inflamed mucosa. Between the pseudopolyps is only remaining muscularis.</a:t>
            </a:r>
          </a:p>
        </p:txBody>
      </p:sp>
      <p:pic>
        <p:nvPicPr>
          <p:cNvPr id="4" name="Picture 37" descr="escudo familia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86775" y="0"/>
            <a:ext cx="657225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uadroTexto 1"/>
          <p:cNvSpPr txBox="1"/>
          <p:nvPr/>
        </p:nvSpPr>
        <p:spPr>
          <a:xfrm>
            <a:off x="827584" y="980728"/>
            <a:ext cx="1236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dirty="0" smtClean="0"/>
              <a:t>C. U </a:t>
            </a:r>
            <a:endParaRPr lang="es-ES" sz="3600" dirty="0"/>
          </a:p>
        </p:txBody>
      </p:sp>
      <p:sp>
        <p:nvSpPr>
          <p:cNvPr id="3" name="Rectángulo redondeado 2"/>
          <p:cNvSpPr/>
          <p:nvPr/>
        </p:nvSpPr>
        <p:spPr>
          <a:xfrm>
            <a:off x="683568" y="785813"/>
            <a:ext cx="1368152" cy="1131019"/>
          </a:xfrm>
          <a:prstGeom prst="roundRect">
            <a:avLst/>
          </a:prstGeom>
          <a:noFill/>
          <a:ln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Flecha derecha 4"/>
          <p:cNvSpPr/>
          <p:nvPr/>
        </p:nvSpPr>
        <p:spPr>
          <a:xfrm>
            <a:off x="5292080" y="4077072"/>
            <a:ext cx="1800200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Flecha derecha 5"/>
          <p:cNvSpPr/>
          <p:nvPr/>
        </p:nvSpPr>
        <p:spPr>
          <a:xfrm rot="19062044">
            <a:off x="4681532" y="2795698"/>
            <a:ext cx="1698488" cy="3406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 descr="GI07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0"/>
            <a:ext cx="8458200" cy="5029200"/>
          </a:xfrm>
          <a:prstGeom prst="rect">
            <a:avLst/>
          </a:prstGeom>
          <a:noFill/>
        </p:spPr>
      </p:pic>
      <p:sp>
        <p:nvSpPr>
          <p:cNvPr id="96259" name="Rectangle 3"/>
          <p:cNvSpPr>
            <a:spLocks noChangeArrowheads="1"/>
          </p:cNvSpPr>
          <p:nvPr/>
        </p:nvSpPr>
        <p:spPr bwMode="auto">
          <a:xfrm>
            <a:off x="533400" y="5105400"/>
            <a:ext cx="83820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s-ES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Pseudopolyps</a:t>
            </a:r>
            <a:r>
              <a:rPr lang="es-ES" dirty="0"/>
              <a:t> are </a:t>
            </a:r>
            <a:r>
              <a:rPr lang="es-ES" dirty="0" err="1"/>
              <a:t>seen</a:t>
            </a:r>
            <a:r>
              <a:rPr lang="es-ES" dirty="0"/>
              <a:t> </a:t>
            </a:r>
            <a:r>
              <a:rPr lang="es-ES" dirty="0" err="1"/>
              <a:t>here</a:t>
            </a:r>
            <a:r>
              <a:rPr lang="es-ES" dirty="0"/>
              <a:t> in a case of </a:t>
            </a:r>
            <a:r>
              <a:rPr lang="es-ES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severe</a:t>
            </a:r>
            <a:r>
              <a:rPr lang="es-E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es-ES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ulcerative</a:t>
            </a:r>
            <a:r>
              <a:rPr lang="es-E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colitis.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remaining</a:t>
            </a:r>
            <a:r>
              <a:rPr lang="es-ES" dirty="0"/>
              <a:t> mucosa has </a:t>
            </a:r>
            <a:r>
              <a:rPr lang="es-ES" dirty="0" err="1"/>
              <a:t>been</a:t>
            </a:r>
            <a:r>
              <a:rPr lang="es-ES" dirty="0"/>
              <a:t> </a:t>
            </a:r>
            <a:r>
              <a:rPr lang="es-ES" dirty="0" err="1"/>
              <a:t>ulcerated</a:t>
            </a:r>
            <a:r>
              <a:rPr lang="es-ES" dirty="0"/>
              <a:t> </a:t>
            </a:r>
            <a:r>
              <a:rPr lang="es-ES" dirty="0" err="1"/>
              <a:t>away</a:t>
            </a:r>
            <a:r>
              <a:rPr lang="es-ES" dirty="0"/>
              <a:t> and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hyperemic</a:t>
            </a:r>
            <a:r>
              <a:rPr lang="es-ES" dirty="0"/>
              <a:t>. A </a:t>
            </a:r>
            <a:r>
              <a:rPr lang="es-ES" dirty="0" err="1"/>
              <a:t>colonoscopic</a:t>
            </a:r>
            <a:r>
              <a:rPr lang="es-ES" dirty="0"/>
              <a:t> </a:t>
            </a:r>
            <a:r>
              <a:rPr lang="es-ES" dirty="0" err="1"/>
              <a:t>view</a:t>
            </a:r>
            <a:r>
              <a:rPr lang="es-ES" dirty="0"/>
              <a:t> of </a:t>
            </a:r>
            <a:r>
              <a:rPr lang="es-ES" dirty="0">
                <a:solidFill>
                  <a:srgbClr val="66FF66"/>
                </a:solidFill>
              </a:rPr>
              <a:t>active </a:t>
            </a:r>
            <a:r>
              <a:rPr lang="es-ES" dirty="0" err="1">
                <a:solidFill>
                  <a:srgbClr val="66FF66"/>
                </a:solidFill>
              </a:rPr>
              <a:t>ulcerative</a:t>
            </a:r>
            <a:r>
              <a:rPr lang="es-ES" dirty="0">
                <a:solidFill>
                  <a:srgbClr val="66FF66"/>
                </a:solidFill>
              </a:rPr>
              <a:t> colitis</a:t>
            </a:r>
            <a:r>
              <a:rPr lang="es-ES" dirty="0"/>
              <a:t>, </a:t>
            </a:r>
            <a:r>
              <a:rPr lang="es-ES" dirty="0" err="1"/>
              <a:t>but</a:t>
            </a:r>
            <a:r>
              <a:rPr lang="es-ES" dirty="0"/>
              <a:t> </a:t>
            </a:r>
            <a:r>
              <a:rPr lang="es-ES" dirty="0" err="1"/>
              <a:t>not</a:t>
            </a:r>
            <a:r>
              <a:rPr lang="es-ES" dirty="0"/>
              <a:t> so </a:t>
            </a:r>
            <a:r>
              <a:rPr lang="es-ES" dirty="0" err="1"/>
              <a:t>eroded</a:t>
            </a:r>
            <a:r>
              <a:rPr lang="es-ES" dirty="0"/>
              <a:t> as to produce </a:t>
            </a:r>
            <a:r>
              <a:rPr lang="es-ES" dirty="0" err="1"/>
              <a:t>pseudopolyps</a:t>
            </a:r>
            <a:r>
              <a:rPr lang="es-ES" dirty="0"/>
              <a:t>,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seen</a:t>
            </a:r>
            <a:r>
              <a:rPr lang="es-ES" dirty="0"/>
              <a:t> </a:t>
            </a:r>
            <a:r>
              <a:rPr lang="es-ES" dirty="0" err="1"/>
              <a:t>below</a:t>
            </a:r>
            <a:endParaRPr lang="es-ES" dirty="0"/>
          </a:p>
        </p:txBody>
      </p:sp>
      <p:pic>
        <p:nvPicPr>
          <p:cNvPr id="4" name="Picture 37" descr="escudo familia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86775" y="0"/>
            <a:ext cx="657225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uadroTexto 1"/>
          <p:cNvSpPr txBox="1"/>
          <p:nvPr/>
        </p:nvSpPr>
        <p:spPr>
          <a:xfrm>
            <a:off x="971600" y="1052736"/>
            <a:ext cx="28360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000" dirty="0" smtClean="0"/>
              <a:t>C.U. activa </a:t>
            </a:r>
            <a:endParaRPr lang="es-E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CU : </a:t>
            </a:r>
            <a:r>
              <a:rPr lang="en-US" sz="3200" dirty="0" err="1">
                <a:solidFill>
                  <a:srgbClr val="FFFF00"/>
                </a:solidFill>
              </a:rPr>
              <a:t>Abscesos</a:t>
            </a:r>
            <a:r>
              <a:rPr lang="en-US" sz="3200" dirty="0">
                <a:solidFill>
                  <a:srgbClr val="FFFF00"/>
                </a:solidFill>
              </a:rPr>
              <a:t> </a:t>
            </a:r>
            <a:r>
              <a:rPr lang="en-US" sz="3200" dirty="0" err="1">
                <a:solidFill>
                  <a:srgbClr val="FFFF00"/>
                </a:solidFill>
              </a:rPr>
              <a:t>crípticos</a:t>
            </a:r>
            <a:endParaRPr lang="es-ES" sz="3200" dirty="0">
              <a:solidFill>
                <a:srgbClr val="FFFF00"/>
              </a:solidFill>
            </a:endParaRPr>
          </a:p>
        </p:txBody>
      </p:sp>
      <p:pic>
        <p:nvPicPr>
          <p:cNvPr id="62469" name="Picture 5"/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28600" y="1524000"/>
            <a:ext cx="4419600" cy="4005263"/>
          </a:xfrm>
          <a:noFill/>
          <a:ln/>
        </p:spPr>
      </p:pic>
      <p:pic>
        <p:nvPicPr>
          <p:cNvPr id="62470" name="Picture 6" descr="GI183"/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4776787" y="1509682"/>
            <a:ext cx="4038600" cy="4008438"/>
          </a:xfrm>
          <a:noFill/>
          <a:ln/>
        </p:spPr>
      </p:pic>
      <p:sp>
        <p:nvSpPr>
          <p:cNvPr id="62471" name="Rectangle 7"/>
          <p:cNvSpPr>
            <a:spLocks noChangeArrowheads="1"/>
          </p:cNvSpPr>
          <p:nvPr/>
        </p:nvSpPr>
        <p:spPr bwMode="auto">
          <a:xfrm>
            <a:off x="228600" y="5715000"/>
            <a:ext cx="8610600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s-ES" sz="2000" dirty="0" err="1">
                <a:solidFill>
                  <a:srgbClr val="66FF66"/>
                </a:solidFill>
              </a:rPr>
              <a:t>Crypt</a:t>
            </a:r>
            <a:r>
              <a:rPr lang="es-ES" sz="2000" dirty="0">
                <a:solidFill>
                  <a:srgbClr val="66FF66"/>
                </a:solidFill>
              </a:rPr>
              <a:t> </a:t>
            </a:r>
            <a:r>
              <a:rPr lang="es-ES" sz="2000" dirty="0" err="1">
                <a:solidFill>
                  <a:srgbClr val="66FF66"/>
                </a:solidFill>
              </a:rPr>
              <a:t>abscesses</a:t>
            </a:r>
            <a:r>
              <a:rPr lang="es-ES" sz="2000" dirty="0"/>
              <a:t> are a </a:t>
            </a:r>
            <a:r>
              <a:rPr lang="es-ES" sz="2000" dirty="0" err="1"/>
              <a:t>histologic</a:t>
            </a:r>
            <a:r>
              <a:rPr lang="es-ES" sz="2000" dirty="0"/>
              <a:t> </a:t>
            </a:r>
            <a:r>
              <a:rPr lang="es-ES" sz="2000" dirty="0" err="1"/>
              <a:t>finding</a:t>
            </a:r>
            <a:r>
              <a:rPr lang="es-ES" sz="2000" dirty="0"/>
              <a:t> more </a:t>
            </a:r>
            <a:r>
              <a:rPr lang="es-ES" sz="2000" dirty="0" err="1"/>
              <a:t>typical</a:t>
            </a:r>
            <a:r>
              <a:rPr lang="es-ES" sz="2000" dirty="0"/>
              <a:t> </a:t>
            </a:r>
            <a:r>
              <a:rPr lang="es-ES" sz="2000" dirty="0" err="1"/>
              <a:t>with</a:t>
            </a:r>
            <a:r>
              <a:rPr lang="es-ES" sz="2000" dirty="0"/>
              <a:t> </a:t>
            </a:r>
            <a:r>
              <a:rPr lang="es-ES" sz="2000" dirty="0" err="1"/>
              <a:t>ulcerative</a:t>
            </a:r>
            <a:r>
              <a:rPr lang="es-ES" sz="2000" dirty="0"/>
              <a:t> colitis. </a:t>
            </a:r>
            <a:r>
              <a:rPr lang="es-ES" sz="2000" dirty="0" err="1"/>
              <a:t>Unfortunately</a:t>
            </a:r>
            <a:r>
              <a:rPr lang="es-ES" sz="2000" dirty="0"/>
              <a:t>, </a:t>
            </a:r>
            <a:r>
              <a:rPr lang="es-ES" sz="2000" dirty="0" err="1"/>
              <a:t>not</a:t>
            </a:r>
            <a:r>
              <a:rPr lang="es-ES" sz="2000" dirty="0"/>
              <a:t> </a:t>
            </a:r>
            <a:r>
              <a:rPr lang="es-ES" sz="2000" dirty="0" err="1"/>
              <a:t>all</a:t>
            </a:r>
            <a:r>
              <a:rPr lang="es-ES" sz="2000" dirty="0"/>
              <a:t> cases of </a:t>
            </a:r>
            <a:r>
              <a:rPr lang="es-ES" sz="2000" dirty="0" err="1"/>
              <a:t>inflammatory</a:t>
            </a:r>
            <a:r>
              <a:rPr lang="es-ES" sz="2000" dirty="0"/>
              <a:t> </a:t>
            </a:r>
            <a:r>
              <a:rPr lang="es-ES" sz="2000" dirty="0" err="1"/>
              <a:t>bowel</a:t>
            </a:r>
            <a:r>
              <a:rPr lang="es-ES" sz="2000" dirty="0"/>
              <a:t> </a:t>
            </a:r>
            <a:r>
              <a:rPr lang="es-ES" sz="2000" dirty="0" err="1"/>
              <a:t>disease</a:t>
            </a:r>
            <a:r>
              <a:rPr lang="es-ES" sz="2000" dirty="0"/>
              <a:t> can be </a:t>
            </a:r>
            <a:r>
              <a:rPr lang="es-ES" sz="2000" dirty="0" err="1"/>
              <a:t>classified</a:t>
            </a:r>
            <a:r>
              <a:rPr lang="es-ES" sz="2000" dirty="0"/>
              <a:t> </a:t>
            </a:r>
            <a:r>
              <a:rPr lang="es-ES" sz="2000" dirty="0" err="1"/>
              <a:t>completely</a:t>
            </a:r>
            <a:r>
              <a:rPr lang="es-ES" sz="2000" dirty="0"/>
              <a:t> in </a:t>
            </a:r>
            <a:r>
              <a:rPr lang="es-ES" sz="2000" dirty="0" err="1"/>
              <a:t>all</a:t>
            </a:r>
            <a:r>
              <a:rPr lang="es-ES" sz="2000" dirty="0"/>
              <a:t> </a:t>
            </a:r>
            <a:r>
              <a:rPr lang="es-ES" sz="2000" dirty="0" err="1"/>
              <a:t>patients</a:t>
            </a:r>
            <a:r>
              <a:rPr lang="es-ES" sz="2000" dirty="0"/>
              <a:t>.</a:t>
            </a:r>
          </a:p>
        </p:txBody>
      </p:sp>
      <p:pic>
        <p:nvPicPr>
          <p:cNvPr id="6" name="Picture 37" descr="escudo familia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86775" y="0"/>
            <a:ext cx="657225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Flecha derecha 1"/>
          <p:cNvSpPr/>
          <p:nvPr/>
        </p:nvSpPr>
        <p:spPr>
          <a:xfrm>
            <a:off x="5004048" y="4293096"/>
            <a:ext cx="1368152" cy="43204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Flecha abajo 2"/>
          <p:cNvSpPr/>
          <p:nvPr/>
        </p:nvSpPr>
        <p:spPr>
          <a:xfrm rot="10157809">
            <a:off x="6864095" y="2110298"/>
            <a:ext cx="216024" cy="144016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CuadroTexto 3"/>
          <p:cNvSpPr txBox="1"/>
          <p:nvPr/>
        </p:nvSpPr>
        <p:spPr>
          <a:xfrm>
            <a:off x="7211974" y="3140968"/>
            <a:ext cx="928459" cy="369332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r>
              <a:rPr lang="es-ES" dirty="0" smtClean="0"/>
              <a:t>Sangre</a:t>
            </a:r>
            <a:endParaRPr lang="es-ES" dirty="0"/>
          </a:p>
        </p:txBody>
      </p:sp>
      <p:sp>
        <p:nvSpPr>
          <p:cNvPr id="5" name="Rectángulo 4"/>
          <p:cNvSpPr/>
          <p:nvPr/>
        </p:nvSpPr>
        <p:spPr>
          <a:xfrm>
            <a:off x="5004048" y="4009990"/>
            <a:ext cx="1069524" cy="369332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en-US" dirty="0" err="1"/>
              <a:t>Absceso</a:t>
            </a:r>
            <a:endParaRPr lang="es-E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GI07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152400"/>
            <a:ext cx="8229600" cy="4648200"/>
          </a:xfrm>
          <a:prstGeom prst="rect">
            <a:avLst/>
          </a:prstGeom>
          <a:noFill/>
        </p:spPr>
      </p:pic>
      <p:sp>
        <p:nvSpPr>
          <p:cNvPr id="79875" name="Rectangle 3"/>
          <p:cNvSpPr>
            <a:spLocks noChangeArrowheads="1"/>
          </p:cNvSpPr>
          <p:nvPr/>
        </p:nvSpPr>
        <p:spPr bwMode="auto">
          <a:xfrm>
            <a:off x="457200" y="4953000"/>
            <a:ext cx="83058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s-ES" dirty="0" err="1"/>
              <a:t>Over</a:t>
            </a:r>
            <a:r>
              <a:rPr lang="es-ES" dirty="0"/>
              <a:t> time, </a:t>
            </a:r>
            <a:r>
              <a:rPr lang="es-ES" dirty="0" err="1"/>
              <a:t>there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a </a:t>
            </a:r>
            <a:r>
              <a:rPr lang="es-ES" dirty="0" err="1">
                <a:solidFill>
                  <a:srgbClr val="66FF66"/>
                </a:solidFill>
              </a:rPr>
              <a:t>risk</a:t>
            </a:r>
            <a:r>
              <a:rPr lang="es-ES" dirty="0">
                <a:solidFill>
                  <a:srgbClr val="66FF66"/>
                </a:solidFill>
              </a:rPr>
              <a:t> </a:t>
            </a:r>
            <a:r>
              <a:rPr lang="es-ES" dirty="0" err="1">
                <a:solidFill>
                  <a:srgbClr val="66FF66"/>
                </a:solidFill>
              </a:rPr>
              <a:t>for</a:t>
            </a:r>
            <a:r>
              <a:rPr lang="es-ES" dirty="0">
                <a:solidFill>
                  <a:srgbClr val="66FF66"/>
                </a:solidFill>
              </a:rPr>
              <a:t> </a:t>
            </a:r>
            <a:r>
              <a:rPr lang="es-ES" dirty="0">
                <a:solidFill>
                  <a:srgbClr val="FF0000"/>
                </a:solidFill>
              </a:rPr>
              <a:t>adenocarcinoma </a:t>
            </a:r>
            <a:r>
              <a:rPr lang="es-ES" dirty="0" err="1">
                <a:solidFill>
                  <a:srgbClr val="FF0000"/>
                </a:solidFill>
              </a:rPr>
              <a:t>with</a:t>
            </a:r>
            <a:r>
              <a:rPr lang="es-ES" dirty="0">
                <a:solidFill>
                  <a:srgbClr val="FF0000"/>
                </a:solidFill>
              </a:rPr>
              <a:t> </a:t>
            </a:r>
            <a:r>
              <a:rPr lang="es-ES" dirty="0" err="1">
                <a:solidFill>
                  <a:srgbClr val="FF0000"/>
                </a:solidFill>
              </a:rPr>
              <a:t>ulcerative</a:t>
            </a:r>
            <a:r>
              <a:rPr lang="es-ES" dirty="0">
                <a:solidFill>
                  <a:srgbClr val="FF0000"/>
                </a:solidFill>
              </a:rPr>
              <a:t> colitis</a:t>
            </a:r>
            <a:r>
              <a:rPr lang="es-ES" dirty="0"/>
              <a:t>. </a:t>
            </a:r>
            <a:r>
              <a:rPr lang="es-ES" dirty="0" err="1"/>
              <a:t>Here</a:t>
            </a:r>
            <a:r>
              <a:rPr lang="es-ES" dirty="0"/>
              <a:t>, more normal </a:t>
            </a:r>
            <a:r>
              <a:rPr lang="es-ES" dirty="0" err="1"/>
              <a:t>glands</a:t>
            </a:r>
            <a:r>
              <a:rPr lang="es-ES" dirty="0"/>
              <a:t> are </a:t>
            </a:r>
            <a:r>
              <a:rPr lang="es-ES" dirty="0" err="1"/>
              <a:t>seen</a:t>
            </a:r>
            <a:r>
              <a:rPr lang="es-ES" dirty="0"/>
              <a:t> at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left</a:t>
            </a:r>
            <a:r>
              <a:rPr lang="es-ES" dirty="0"/>
              <a:t>, </a:t>
            </a:r>
            <a:r>
              <a:rPr lang="es-ES" dirty="0" err="1"/>
              <a:t>but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glands</a:t>
            </a:r>
            <a:r>
              <a:rPr lang="es-ES" dirty="0"/>
              <a:t> at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>
                <a:solidFill>
                  <a:srgbClr val="66FF66"/>
                </a:solidFill>
              </a:rPr>
              <a:t>right</a:t>
            </a:r>
            <a:r>
              <a:rPr lang="es-ES" dirty="0">
                <a:solidFill>
                  <a:srgbClr val="66FF66"/>
                </a:solidFill>
              </a:rPr>
              <a:t> </a:t>
            </a:r>
            <a:r>
              <a:rPr lang="es-ES" dirty="0" err="1">
                <a:solidFill>
                  <a:srgbClr val="66FF66"/>
                </a:solidFill>
              </a:rPr>
              <a:t>demonstrate</a:t>
            </a:r>
            <a:r>
              <a:rPr lang="es-ES" dirty="0">
                <a:solidFill>
                  <a:srgbClr val="66FF66"/>
                </a:solidFill>
              </a:rPr>
              <a:t> </a:t>
            </a:r>
            <a:r>
              <a:rPr lang="es-ES" dirty="0" err="1">
                <a:solidFill>
                  <a:srgbClr val="FF0000"/>
                </a:solidFill>
              </a:rPr>
              <a:t>dysplasia</a:t>
            </a:r>
            <a:r>
              <a:rPr lang="es-ES" dirty="0"/>
              <a:t>,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>
                <a:solidFill>
                  <a:srgbClr val="66FF66"/>
                </a:solidFill>
              </a:rPr>
              <a:t>first</a:t>
            </a:r>
            <a:r>
              <a:rPr lang="es-ES" dirty="0">
                <a:solidFill>
                  <a:srgbClr val="66FF66"/>
                </a:solidFill>
              </a:rPr>
              <a:t> </a:t>
            </a:r>
            <a:r>
              <a:rPr lang="es-ES" dirty="0" err="1">
                <a:solidFill>
                  <a:srgbClr val="66FF66"/>
                </a:solidFill>
              </a:rPr>
              <a:t>indication</a:t>
            </a:r>
            <a:r>
              <a:rPr lang="es-ES" dirty="0">
                <a:solidFill>
                  <a:srgbClr val="66FF66"/>
                </a:solidFill>
              </a:rPr>
              <a:t> </a:t>
            </a:r>
            <a:r>
              <a:rPr lang="es-ES" dirty="0" err="1">
                <a:solidFill>
                  <a:srgbClr val="66FF66"/>
                </a:solidFill>
              </a:rPr>
              <a:t>that</a:t>
            </a:r>
            <a:r>
              <a:rPr lang="es-ES" dirty="0">
                <a:solidFill>
                  <a:srgbClr val="66FF66"/>
                </a:solidFill>
              </a:rPr>
              <a:t> </a:t>
            </a:r>
            <a:r>
              <a:rPr lang="es-ES" dirty="0" err="1">
                <a:solidFill>
                  <a:srgbClr val="66FF66"/>
                </a:solidFill>
              </a:rPr>
              <a:t>there</a:t>
            </a:r>
            <a:r>
              <a:rPr lang="es-ES" dirty="0">
                <a:solidFill>
                  <a:srgbClr val="66FF66"/>
                </a:solidFill>
              </a:rPr>
              <a:t> </a:t>
            </a:r>
            <a:r>
              <a:rPr lang="es-ES" dirty="0" err="1">
                <a:solidFill>
                  <a:srgbClr val="66FF66"/>
                </a:solidFill>
              </a:rPr>
              <a:t>is</a:t>
            </a:r>
            <a:r>
              <a:rPr lang="es-ES" dirty="0">
                <a:solidFill>
                  <a:srgbClr val="66FF66"/>
                </a:solidFill>
              </a:rPr>
              <a:t> a </a:t>
            </a:r>
            <a:r>
              <a:rPr lang="es-ES" dirty="0" err="1">
                <a:solidFill>
                  <a:srgbClr val="66FF66"/>
                </a:solidFill>
              </a:rPr>
              <a:t>move</a:t>
            </a:r>
            <a:r>
              <a:rPr lang="es-ES" dirty="0">
                <a:solidFill>
                  <a:srgbClr val="66FF66"/>
                </a:solidFill>
              </a:rPr>
              <a:t> </a:t>
            </a:r>
            <a:r>
              <a:rPr lang="es-ES" dirty="0" err="1">
                <a:solidFill>
                  <a:srgbClr val="66FF66"/>
                </a:solidFill>
              </a:rPr>
              <a:t>towards</a:t>
            </a:r>
            <a:r>
              <a:rPr lang="es-ES" dirty="0">
                <a:solidFill>
                  <a:srgbClr val="66FF66"/>
                </a:solidFill>
              </a:rPr>
              <a:t> neoplasia.</a:t>
            </a:r>
          </a:p>
        </p:txBody>
      </p:sp>
      <p:pic>
        <p:nvPicPr>
          <p:cNvPr id="4" name="Picture 37" descr="escudo familia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86775" y="0"/>
            <a:ext cx="657225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Flecha derecha 1"/>
          <p:cNvSpPr/>
          <p:nvPr/>
        </p:nvSpPr>
        <p:spPr>
          <a:xfrm>
            <a:off x="4644008" y="3140968"/>
            <a:ext cx="2664296" cy="72008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 : Pioderma gangrenoso </a:t>
            </a:r>
            <a:endParaRPr lang="es-ES"/>
          </a:p>
        </p:txBody>
      </p:sp>
      <p:pic>
        <p:nvPicPr>
          <p:cNvPr id="778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9788" y="1600200"/>
            <a:ext cx="7462837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" name="Picture 37" descr="escudo familia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86775" y="0"/>
            <a:ext cx="657225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redondeado 13"/>
          <p:cNvSpPr/>
          <p:nvPr/>
        </p:nvSpPr>
        <p:spPr>
          <a:xfrm>
            <a:off x="5039544" y="260648"/>
            <a:ext cx="4068960" cy="1872208"/>
          </a:xfrm>
          <a:prstGeom prst="round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 4"/>
          <p:cNvSpPr/>
          <p:nvPr/>
        </p:nvSpPr>
        <p:spPr>
          <a:xfrm>
            <a:off x="827584" y="548680"/>
            <a:ext cx="4032448" cy="2736304"/>
          </a:xfrm>
          <a:prstGeom prst="rect">
            <a:avLst/>
          </a:prstGeom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ángulo redondeado 3"/>
          <p:cNvSpPr/>
          <p:nvPr/>
        </p:nvSpPr>
        <p:spPr>
          <a:xfrm>
            <a:off x="5039544" y="260648"/>
            <a:ext cx="4068960" cy="18722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028" name="Picture 4" descr="http://actagastro.org/wp-content/uploads/2016/12/RE-16-024-IMG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610766"/>
            <a:ext cx="3914403" cy="254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actagastro.org/wp-content/uploads/2016/12/RE-16-024-IMG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73016"/>
            <a:ext cx="4176464" cy="2417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ángulo 2"/>
          <p:cNvSpPr/>
          <p:nvPr/>
        </p:nvSpPr>
        <p:spPr>
          <a:xfrm>
            <a:off x="467544" y="3933056"/>
            <a:ext cx="39604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solidFill>
                  <a:srgbClr val="FFFF00"/>
                </a:solidFill>
                <a:latin typeface="Droid Sans"/>
              </a:rPr>
              <a:t>La Administración de Drogas y Alimentos de EE.UU. (FDA) publicó una guía para el uso de los medicamentos durante el embarazo</a:t>
            </a:r>
            <a:r>
              <a:rPr lang="es-ES" dirty="0">
                <a:solidFill>
                  <a:srgbClr val="333333"/>
                </a:solidFill>
                <a:latin typeface="Droid Sans"/>
              </a:rPr>
              <a:t> </a:t>
            </a:r>
            <a:endParaRPr lang="es-ES" dirty="0"/>
          </a:p>
        </p:txBody>
      </p:sp>
      <p:sp>
        <p:nvSpPr>
          <p:cNvPr id="6" name="Rectángulo 5"/>
          <p:cNvSpPr/>
          <p:nvPr/>
        </p:nvSpPr>
        <p:spPr>
          <a:xfrm>
            <a:off x="5039544" y="476672"/>
            <a:ext cx="410445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solidFill>
                  <a:srgbClr val="FFFF00"/>
                </a:solidFill>
                <a:latin typeface="Droid Sans"/>
              </a:rPr>
              <a:t>La mayoría de los fármacos utilizados para el </a:t>
            </a:r>
            <a:r>
              <a:rPr lang="es-ES" dirty="0" smtClean="0">
                <a:solidFill>
                  <a:srgbClr val="FFFF00"/>
                </a:solidFill>
                <a:latin typeface="Droid Sans"/>
              </a:rPr>
              <a:t>TT </a:t>
            </a:r>
            <a:r>
              <a:rPr lang="es-ES" dirty="0">
                <a:solidFill>
                  <a:srgbClr val="FFFF00"/>
                </a:solidFill>
                <a:latin typeface="Droid Sans"/>
              </a:rPr>
              <a:t>de la EII no están asociados </a:t>
            </a:r>
            <a:r>
              <a:rPr lang="es-ES" dirty="0" smtClean="0">
                <a:solidFill>
                  <a:srgbClr val="FFFF00"/>
                </a:solidFill>
                <a:latin typeface="Droid Sans"/>
              </a:rPr>
              <a:t>con </a:t>
            </a:r>
            <a:r>
              <a:rPr lang="es-ES" dirty="0">
                <a:solidFill>
                  <a:srgbClr val="FFFF00"/>
                </a:solidFill>
                <a:latin typeface="Droid Sans"/>
              </a:rPr>
              <a:t>efectos adversos y el mantenimiento de la remisión </a:t>
            </a:r>
            <a:r>
              <a:rPr lang="es-ES" dirty="0" smtClean="0">
                <a:solidFill>
                  <a:srgbClr val="FFFF00"/>
                </a:solidFill>
                <a:latin typeface="Droid Sans"/>
              </a:rPr>
              <a:t>es </a:t>
            </a:r>
            <a:r>
              <a:rPr lang="es-ES" dirty="0">
                <a:solidFill>
                  <a:srgbClr val="FFFF00"/>
                </a:solidFill>
                <a:latin typeface="Droid Sans"/>
              </a:rPr>
              <a:t>una prioridad en estas pacientes</a:t>
            </a:r>
            <a:endParaRPr lang="es-ES" dirty="0">
              <a:solidFill>
                <a:srgbClr val="FFFF00"/>
              </a:solidFill>
            </a:endParaRPr>
          </a:p>
        </p:txBody>
      </p:sp>
      <p:sp>
        <p:nvSpPr>
          <p:cNvPr id="7" name="Rectángulo redondeado 6"/>
          <p:cNvSpPr/>
          <p:nvPr/>
        </p:nvSpPr>
        <p:spPr>
          <a:xfrm>
            <a:off x="4572000" y="5133385"/>
            <a:ext cx="4176464" cy="857584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Rectángulo redondeado 7"/>
          <p:cNvSpPr/>
          <p:nvPr/>
        </p:nvSpPr>
        <p:spPr>
          <a:xfrm>
            <a:off x="4572000" y="4581128"/>
            <a:ext cx="4176464" cy="479956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redondeado 8"/>
          <p:cNvSpPr/>
          <p:nvPr/>
        </p:nvSpPr>
        <p:spPr>
          <a:xfrm>
            <a:off x="4572000" y="3573016"/>
            <a:ext cx="4176464" cy="936104"/>
          </a:xfrm>
          <a:prstGeom prst="roundRect">
            <a:avLst/>
          </a:prstGeom>
          <a:noFill/>
          <a:ln w="38100">
            <a:solidFill>
              <a:srgbClr val="00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redondeado 9"/>
          <p:cNvSpPr/>
          <p:nvPr/>
        </p:nvSpPr>
        <p:spPr>
          <a:xfrm>
            <a:off x="2771800" y="610766"/>
            <a:ext cx="864096" cy="1162050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ángulo redondeado 10"/>
          <p:cNvSpPr/>
          <p:nvPr/>
        </p:nvSpPr>
        <p:spPr>
          <a:xfrm>
            <a:off x="899592" y="610766"/>
            <a:ext cx="1728192" cy="2314178"/>
          </a:xfrm>
          <a:prstGeom prst="roundRect">
            <a:avLst/>
          </a:prstGeom>
          <a:noFill/>
          <a:ln w="38100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Rectángulo redondeado 11"/>
          <p:cNvSpPr/>
          <p:nvPr/>
        </p:nvSpPr>
        <p:spPr>
          <a:xfrm>
            <a:off x="2699792" y="2348880"/>
            <a:ext cx="914400" cy="792088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Rectángulo redondeado 12"/>
          <p:cNvSpPr/>
          <p:nvPr/>
        </p:nvSpPr>
        <p:spPr>
          <a:xfrm>
            <a:off x="3779912" y="692696"/>
            <a:ext cx="936104" cy="93610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1"/>
          <p:cNvSpPr txBox="1"/>
          <p:nvPr/>
        </p:nvSpPr>
        <p:spPr>
          <a:xfrm>
            <a:off x="323528" y="107340"/>
            <a:ext cx="4126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     TT de la EII durante el embarazo : </a:t>
            </a:r>
            <a:endParaRPr lang="es-E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7" name="Picture 37" descr="escudo familia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343" y="0"/>
            <a:ext cx="657225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0942590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8 Rectángulo"/>
          <p:cNvSpPr/>
          <p:nvPr/>
        </p:nvSpPr>
        <p:spPr>
          <a:xfrm>
            <a:off x="344718" y="210704"/>
            <a:ext cx="7572428" cy="500066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ángulo redondeado 10"/>
          <p:cNvSpPr/>
          <p:nvPr/>
        </p:nvSpPr>
        <p:spPr>
          <a:xfrm>
            <a:off x="323528" y="783213"/>
            <a:ext cx="8568952" cy="151216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ángulo redondeado 3"/>
          <p:cNvSpPr/>
          <p:nvPr/>
        </p:nvSpPr>
        <p:spPr>
          <a:xfrm>
            <a:off x="539552" y="5733256"/>
            <a:ext cx="5256584" cy="9361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Rectángulo 1"/>
          <p:cNvSpPr/>
          <p:nvPr/>
        </p:nvSpPr>
        <p:spPr>
          <a:xfrm>
            <a:off x="395536" y="907120"/>
            <a:ext cx="85689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 err="1">
                <a:solidFill>
                  <a:srgbClr val="FFFF00"/>
                </a:solidFill>
                <a:latin typeface="Helvetica" panose="020B0604020202020204" pitchFamily="34" charset="0"/>
              </a:rPr>
              <a:t>Aminosalicilatos</a:t>
            </a:r>
            <a:endParaRPr lang="es-ES" dirty="0">
              <a:solidFill>
                <a:srgbClr val="FFFF00"/>
              </a:solidFill>
              <a:latin typeface="Helvetica" panose="020B0604020202020204" pitchFamily="34" charset="0"/>
            </a:endParaRPr>
          </a:p>
          <a:p>
            <a:r>
              <a:rPr lang="es-ES" dirty="0">
                <a:latin typeface="Droid Sans"/>
              </a:rPr>
              <a:t>Todos los </a:t>
            </a:r>
            <a:r>
              <a:rPr lang="es-ES" dirty="0" err="1">
                <a:latin typeface="Droid Sans"/>
              </a:rPr>
              <a:t>aminosalicilatos</a:t>
            </a:r>
            <a:r>
              <a:rPr lang="es-ES" dirty="0">
                <a:latin typeface="Droid Sans"/>
              </a:rPr>
              <a:t> (</a:t>
            </a:r>
            <a:r>
              <a:rPr lang="es-ES" dirty="0" err="1">
                <a:solidFill>
                  <a:srgbClr val="FFFF00"/>
                </a:solidFill>
                <a:latin typeface="Droid Sans"/>
              </a:rPr>
              <a:t>sulfasalazina</a:t>
            </a:r>
            <a:r>
              <a:rPr lang="es-ES" dirty="0">
                <a:solidFill>
                  <a:srgbClr val="FFFF00"/>
                </a:solidFill>
                <a:latin typeface="Droid Sans"/>
              </a:rPr>
              <a:t>, </a:t>
            </a:r>
            <a:r>
              <a:rPr lang="es-ES" dirty="0" err="1">
                <a:solidFill>
                  <a:srgbClr val="FFFF00"/>
                </a:solidFill>
                <a:latin typeface="Droid Sans"/>
              </a:rPr>
              <a:t>mesalazina</a:t>
            </a:r>
            <a:r>
              <a:rPr lang="es-ES" dirty="0">
                <a:latin typeface="Droid Sans"/>
              </a:rPr>
              <a:t>, </a:t>
            </a:r>
            <a:r>
              <a:rPr lang="es-ES" dirty="0" err="1">
                <a:latin typeface="Droid Sans"/>
              </a:rPr>
              <a:t>balsalazide</a:t>
            </a:r>
            <a:r>
              <a:rPr lang="es-ES" dirty="0">
                <a:latin typeface="Droid Sans"/>
              </a:rPr>
              <a:t>) son fármacos </a:t>
            </a:r>
            <a:r>
              <a:rPr lang="es-ES" dirty="0">
                <a:solidFill>
                  <a:srgbClr val="FFFF00"/>
                </a:solidFill>
                <a:latin typeface="Droid Sans"/>
              </a:rPr>
              <a:t>categoría B </a:t>
            </a:r>
            <a:r>
              <a:rPr lang="es-ES" dirty="0">
                <a:latin typeface="Droid Sans"/>
              </a:rPr>
              <a:t>y han demostrado su </a:t>
            </a:r>
            <a:r>
              <a:rPr lang="es-ES" dirty="0">
                <a:solidFill>
                  <a:srgbClr val="FFFF00"/>
                </a:solidFill>
                <a:latin typeface="Droid Sans"/>
              </a:rPr>
              <a:t>seguridad</a:t>
            </a:r>
            <a:r>
              <a:rPr lang="es-ES" dirty="0">
                <a:latin typeface="Droid Sans"/>
              </a:rPr>
              <a:t> </a:t>
            </a:r>
            <a:r>
              <a:rPr lang="es-ES" dirty="0" smtClean="0">
                <a:latin typeface="Droid Sans"/>
              </a:rPr>
              <a:t>tanto en </a:t>
            </a:r>
            <a:r>
              <a:rPr lang="es-ES" dirty="0">
                <a:latin typeface="Droid Sans"/>
              </a:rPr>
              <a:t>el tratamiento oral como tópico durante el embarazo</a:t>
            </a:r>
            <a:endParaRPr lang="es-ES" b="0" i="0" dirty="0">
              <a:effectLst/>
              <a:latin typeface="Droid Sans"/>
            </a:endParaRPr>
          </a:p>
        </p:txBody>
      </p:sp>
      <p:sp>
        <p:nvSpPr>
          <p:cNvPr id="5" name="Elipse 4"/>
          <p:cNvSpPr/>
          <p:nvPr/>
        </p:nvSpPr>
        <p:spPr>
          <a:xfrm>
            <a:off x="68274" y="3430710"/>
            <a:ext cx="288032" cy="239831"/>
          </a:xfrm>
          <a:prstGeom prst="ellipse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Rectángulo 13"/>
          <p:cNvSpPr/>
          <p:nvPr/>
        </p:nvSpPr>
        <p:spPr>
          <a:xfrm>
            <a:off x="323528" y="268994"/>
            <a:ext cx="82809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solidFill>
                  <a:srgbClr val="FFC000"/>
                </a:solidFill>
              </a:rPr>
              <a:t>Drogas de uso habitual en el tratamiento de la EII</a:t>
            </a:r>
          </a:p>
        </p:txBody>
      </p:sp>
      <p:sp>
        <p:nvSpPr>
          <p:cNvPr id="16" name="Rectángulo 15"/>
          <p:cNvSpPr/>
          <p:nvPr/>
        </p:nvSpPr>
        <p:spPr>
          <a:xfrm>
            <a:off x="395536" y="2419288"/>
            <a:ext cx="828092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La </a:t>
            </a:r>
            <a:r>
              <a:rPr lang="es-ES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mesalazina</a:t>
            </a:r>
            <a:r>
              <a:rPr lang="es-E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5-aminosalicílico (5-ASA) </a:t>
            </a:r>
          </a:p>
          <a:p>
            <a:r>
              <a:rPr lang="es-ES" dirty="0" smtClean="0">
                <a:solidFill>
                  <a:srgbClr val="FFFF00"/>
                </a:solidFill>
              </a:rPr>
              <a:t>ha </a:t>
            </a:r>
            <a:r>
              <a:rPr lang="es-ES" dirty="0">
                <a:solidFill>
                  <a:srgbClr val="FFFF00"/>
                </a:solidFill>
              </a:rPr>
              <a:t>demostrado eficacia en inducir </a:t>
            </a:r>
            <a:r>
              <a:rPr lang="es-ES" dirty="0" smtClean="0">
                <a:solidFill>
                  <a:srgbClr val="FFFF00"/>
                </a:solidFill>
              </a:rPr>
              <a:t>y mantener </a:t>
            </a:r>
            <a:r>
              <a:rPr lang="es-ES" dirty="0">
                <a:solidFill>
                  <a:srgbClr val="FFFF00"/>
                </a:solidFill>
              </a:rPr>
              <a:t>remisión de la </a:t>
            </a:r>
            <a:r>
              <a:rPr lang="es-ES" dirty="0" smtClean="0">
                <a:solidFill>
                  <a:srgbClr val="FFFF00"/>
                </a:solidFill>
              </a:rPr>
              <a:t> EII </a:t>
            </a:r>
          </a:p>
          <a:p>
            <a:r>
              <a:rPr lang="es-ES" dirty="0" smtClean="0"/>
              <a:t>medida </a:t>
            </a:r>
            <a:r>
              <a:rPr lang="es-ES" dirty="0"/>
              <a:t>por variables clínicas y endoscópicas</a:t>
            </a:r>
          </a:p>
        </p:txBody>
      </p:sp>
      <p:sp>
        <p:nvSpPr>
          <p:cNvPr id="17" name="Rectángulo 16"/>
          <p:cNvSpPr/>
          <p:nvPr/>
        </p:nvSpPr>
        <p:spPr>
          <a:xfrm>
            <a:off x="395536" y="3379401"/>
            <a:ext cx="820891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>
                <a:solidFill>
                  <a:srgbClr val="FFFF00"/>
                </a:solidFill>
              </a:rPr>
              <a:t>Es</a:t>
            </a:r>
            <a:r>
              <a:rPr lang="es-ES" dirty="0">
                <a:solidFill>
                  <a:srgbClr val="FFFF00"/>
                </a:solidFill>
              </a:rPr>
              <a:t> de Primera línea en el tratamiento.</a:t>
            </a:r>
          </a:p>
          <a:p>
            <a:endParaRPr lang="es-ES" dirty="0">
              <a:solidFill>
                <a:srgbClr val="FFFF00"/>
              </a:solidFill>
            </a:endParaRPr>
          </a:p>
          <a:p>
            <a:r>
              <a:rPr lang="es-ES" dirty="0"/>
              <a:t>En un estudio que incluyó</a:t>
            </a:r>
          </a:p>
          <a:p>
            <a:r>
              <a:rPr lang="es-ES" dirty="0">
                <a:solidFill>
                  <a:srgbClr val="FFFF00"/>
                </a:solidFill>
              </a:rPr>
              <a:t>60 embarazas expuestas a </a:t>
            </a:r>
            <a:r>
              <a:rPr lang="es-ES" dirty="0" smtClean="0">
                <a:solidFill>
                  <a:srgbClr val="FFFF00"/>
                </a:solidFill>
              </a:rPr>
              <a:t>5-ASA</a:t>
            </a:r>
          </a:p>
          <a:p>
            <a:r>
              <a:rPr lang="es-ES" dirty="0" smtClean="0">
                <a:solidFill>
                  <a:srgbClr val="FFFF00"/>
                </a:solidFill>
              </a:rPr>
              <a:t>durante </a:t>
            </a:r>
            <a:r>
              <a:rPr lang="es-ES" dirty="0">
                <a:solidFill>
                  <a:srgbClr val="FFFF00"/>
                </a:solidFill>
              </a:rPr>
              <a:t>30 días previos </a:t>
            </a:r>
            <a:r>
              <a:rPr lang="es-ES" dirty="0" smtClean="0">
                <a:solidFill>
                  <a:srgbClr val="FFFF00"/>
                </a:solidFill>
              </a:rPr>
              <a:t>a la concepción</a:t>
            </a:r>
          </a:p>
          <a:p>
            <a:r>
              <a:rPr lang="es-ES" dirty="0" smtClean="0">
                <a:solidFill>
                  <a:srgbClr val="FFFF00"/>
                </a:solidFill>
              </a:rPr>
              <a:t>o </a:t>
            </a:r>
            <a:r>
              <a:rPr lang="es-ES" dirty="0">
                <a:solidFill>
                  <a:srgbClr val="FFFF00"/>
                </a:solidFill>
              </a:rPr>
              <a:t>durante el primer trimestre</a:t>
            </a:r>
            <a:r>
              <a:rPr lang="es-ES" dirty="0"/>
              <a:t>, no se evidenció</a:t>
            </a:r>
          </a:p>
          <a:p>
            <a:r>
              <a:rPr lang="es-ES" dirty="0"/>
              <a:t>mayor riesgo de malformaciones </a:t>
            </a:r>
            <a:r>
              <a:rPr lang="es-ES" dirty="0" smtClean="0"/>
              <a:t>.</a:t>
            </a:r>
            <a:endParaRPr lang="es-ES" dirty="0"/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49712" y="3059323"/>
            <a:ext cx="3714776" cy="2306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3 Rectángulo"/>
          <p:cNvSpPr/>
          <p:nvPr/>
        </p:nvSpPr>
        <p:spPr>
          <a:xfrm>
            <a:off x="6516216" y="3360223"/>
            <a:ext cx="925611" cy="21260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Rectángulo 19"/>
          <p:cNvSpPr/>
          <p:nvPr/>
        </p:nvSpPr>
        <p:spPr>
          <a:xfrm>
            <a:off x="5796136" y="4581128"/>
            <a:ext cx="1080120" cy="2880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Rectángulo 20"/>
          <p:cNvSpPr/>
          <p:nvPr/>
        </p:nvSpPr>
        <p:spPr>
          <a:xfrm>
            <a:off x="7812360" y="4653136"/>
            <a:ext cx="975334" cy="216024"/>
          </a:xfrm>
          <a:prstGeom prst="rect">
            <a:avLst/>
          </a:prstGeom>
          <a:noFill/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22" name="Picture 37" descr="escudo familia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68444" y="0"/>
            <a:ext cx="575556" cy="688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Rectángulo 22"/>
          <p:cNvSpPr/>
          <p:nvPr/>
        </p:nvSpPr>
        <p:spPr>
          <a:xfrm>
            <a:off x="539552" y="5944230"/>
            <a:ext cx="45576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err="1">
                <a:solidFill>
                  <a:srgbClr val="00FFFF"/>
                </a:solidFill>
              </a:rPr>
              <a:t>Mesalazina</a:t>
            </a:r>
            <a:r>
              <a:rPr lang="es-ES" dirty="0">
                <a:solidFill>
                  <a:srgbClr val="00FFFF"/>
                </a:solidFill>
              </a:rPr>
              <a:t> </a:t>
            </a:r>
            <a:r>
              <a:rPr lang="es-ES" dirty="0">
                <a:solidFill>
                  <a:srgbClr val="FFFF00"/>
                </a:solidFill>
              </a:rPr>
              <a:t>es compatible con la </a:t>
            </a:r>
            <a:r>
              <a:rPr lang="es-ES" dirty="0">
                <a:solidFill>
                  <a:srgbClr val="00FFFF"/>
                </a:solidFill>
              </a:rPr>
              <a:t>lactancia.</a:t>
            </a:r>
          </a:p>
        </p:txBody>
      </p:sp>
      <p:sp>
        <p:nvSpPr>
          <p:cNvPr id="24" name="Elipse 23"/>
          <p:cNvSpPr/>
          <p:nvPr/>
        </p:nvSpPr>
        <p:spPr>
          <a:xfrm>
            <a:off x="73216" y="5700734"/>
            <a:ext cx="288032" cy="239831"/>
          </a:xfrm>
          <a:prstGeom prst="ellipse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Rectángulo 2"/>
          <p:cNvSpPr/>
          <p:nvPr/>
        </p:nvSpPr>
        <p:spPr>
          <a:xfrm>
            <a:off x="7450425" y="3274596"/>
            <a:ext cx="1184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err="1">
                <a:solidFill>
                  <a:schemeClr val="bg1"/>
                </a:solidFill>
                <a:latin typeface="Droid Sans"/>
              </a:rPr>
              <a:t>Azulfidine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6" name="Rectángulo redondeado 5"/>
          <p:cNvSpPr/>
          <p:nvPr/>
        </p:nvSpPr>
        <p:spPr>
          <a:xfrm>
            <a:off x="216847" y="3856618"/>
            <a:ext cx="4926184" cy="165618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7" name="Rectángulo redondeado 6"/>
          <p:cNvSpPr/>
          <p:nvPr/>
        </p:nvSpPr>
        <p:spPr>
          <a:xfrm>
            <a:off x="539552" y="5700734"/>
            <a:ext cx="5256584" cy="968626"/>
          </a:xfrm>
          <a:prstGeom prst="roundRect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0275783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857224" y="714356"/>
            <a:ext cx="714380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ES" i="1" dirty="0" smtClean="0"/>
          </a:p>
          <a:p>
            <a:r>
              <a:rPr lang="es-ES" sz="2800" dirty="0" smtClean="0">
                <a:solidFill>
                  <a:srgbClr val="FFFF00"/>
                </a:solidFill>
              </a:rPr>
              <a:t>Diagnóstico :</a:t>
            </a:r>
            <a:endParaRPr lang="es-ES" sz="2000" dirty="0"/>
          </a:p>
        </p:txBody>
      </p:sp>
      <p:sp>
        <p:nvSpPr>
          <p:cNvPr id="5" name="4 Rectángulo"/>
          <p:cNvSpPr/>
          <p:nvPr/>
        </p:nvSpPr>
        <p:spPr>
          <a:xfrm>
            <a:off x="928662" y="2143116"/>
            <a:ext cx="7715304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A0F638"/>
              </a:buClr>
              <a:buFont typeface="Wingdings" pitchFamily="2" charset="2"/>
              <a:buChar char="Ø"/>
            </a:pPr>
            <a:r>
              <a:rPr lang="es-ES" sz="2000" dirty="0" smtClean="0">
                <a:solidFill>
                  <a:srgbClr val="A0F638"/>
                </a:solidFill>
              </a:rPr>
              <a:t>Ecografía obstétrica </a:t>
            </a:r>
            <a:r>
              <a:rPr lang="es-ES" sz="2000" dirty="0" smtClean="0"/>
              <a:t>para </a:t>
            </a:r>
            <a:r>
              <a:rPr lang="es-ES" sz="20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excluir : </a:t>
            </a:r>
          </a:p>
          <a:p>
            <a:pPr>
              <a:buClr>
                <a:srgbClr val="A0F638"/>
              </a:buClr>
              <a:buFont typeface="Wingdings" pitchFamily="2" charset="2"/>
              <a:buChar char="Ø"/>
            </a:pPr>
            <a:r>
              <a:rPr lang="es-ES" sz="2000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  <a:r>
              <a:rPr lang="es-ES" sz="20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              enfermedad </a:t>
            </a:r>
            <a:r>
              <a:rPr lang="es-ES" sz="2000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trofoblástica</a:t>
            </a:r>
            <a:r>
              <a:rPr lang="es-ES" sz="20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gestacional </a:t>
            </a:r>
          </a:p>
          <a:p>
            <a:pPr>
              <a:buClr>
                <a:srgbClr val="A0F638"/>
              </a:buClr>
              <a:buFont typeface="Wingdings" pitchFamily="2" charset="2"/>
              <a:buChar char="Ø"/>
            </a:pPr>
            <a:r>
              <a:rPr lang="es-ES" sz="20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               embarazo múltiple.</a:t>
            </a:r>
          </a:p>
          <a:p>
            <a:pPr>
              <a:buClr>
                <a:srgbClr val="A0F638"/>
              </a:buClr>
              <a:buFont typeface="Wingdings" pitchFamily="2" charset="2"/>
              <a:buChar char="Ø"/>
            </a:pPr>
            <a:endParaRPr lang="es-ES" sz="2000" dirty="0" smtClean="0"/>
          </a:p>
          <a:p>
            <a:pPr>
              <a:buClr>
                <a:srgbClr val="A0F638"/>
              </a:buClr>
              <a:buFont typeface="Wingdings" pitchFamily="2" charset="2"/>
              <a:buChar char="Ø"/>
            </a:pPr>
            <a:r>
              <a:rPr lang="es-ES" sz="2000" u="sng" dirty="0" smtClean="0">
                <a:solidFill>
                  <a:srgbClr val="FF3300"/>
                </a:solidFill>
              </a:rPr>
              <a:t>Ecografía abdominal : </a:t>
            </a:r>
            <a:r>
              <a:rPr lang="es-ES" sz="2000" dirty="0" smtClean="0">
                <a:solidFill>
                  <a:srgbClr val="FF3300"/>
                </a:solidFill>
              </a:rPr>
              <a:t>para descartar </a:t>
            </a:r>
          </a:p>
          <a:p>
            <a:pPr>
              <a:buClr>
                <a:srgbClr val="A0F638"/>
              </a:buClr>
              <a:buFont typeface="Wingdings" pitchFamily="2" charset="2"/>
              <a:buChar char="Ø"/>
            </a:pPr>
            <a:r>
              <a:rPr lang="es-ES" sz="2000" dirty="0" smtClean="0">
                <a:solidFill>
                  <a:srgbClr val="FF3300"/>
                </a:solidFill>
              </a:rPr>
              <a:t>enfermedad </a:t>
            </a:r>
            <a:r>
              <a:rPr lang="es-ES" sz="2000" dirty="0" err="1" smtClean="0">
                <a:solidFill>
                  <a:srgbClr val="FF3300"/>
                </a:solidFill>
              </a:rPr>
              <a:t>hepatobiliar</a:t>
            </a:r>
            <a:r>
              <a:rPr lang="es-ES" sz="2000" dirty="0" smtClean="0">
                <a:solidFill>
                  <a:srgbClr val="FF3300"/>
                </a:solidFill>
              </a:rPr>
              <a:t>  y  vesicular </a:t>
            </a:r>
          </a:p>
          <a:p>
            <a:pPr>
              <a:buClr>
                <a:srgbClr val="A0F638"/>
              </a:buClr>
              <a:buFont typeface="Wingdings" pitchFamily="2" charset="2"/>
              <a:buChar char="Ø"/>
            </a:pPr>
            <a:r>
              <a:rPr lang="es-ES" sz="2000" dirty="0" smtClean="0">
                <a:solidFill>
                  <a:srgbClr val="FF3300"/>
                </a:solidFill>
              </a:rPr>
              <a:t>Patología pancreática.</a:t>
            </a:r>
          </a:p>
          <a:p>
            <a:pPr>
              <a:buClr>
                <a:srgbClr val="A0F638"/>
              </a:buClr>
            </a:pPr>
            <a:endParaRPr lang="es-ES" sz="2000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pPr>
              <a:buClr>
                <a:srgbClr val="A0F638"/>
              </a:buClr>
              <a:buFont typeface="Wingdings" pitchFamily="2" charset="2"/>
              <a:buChar char="Ø"/>
            </a:pPr>
            <a:r>
              <a:rPr lang="es-ES" sz="2000" dirty="0" smtClean="0">
                <a:solidFill>
                  <a:srgbClr val="92D050"/>
                </a:solidFill>
              </a:rPr>
              <a:t>Fondo de ojo </a:t>
            </a:r>
            <a:r>
              <a:rPr lang="es-ES" sz="20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para descartar : </a:t>
            </a:r>
          </a:p>
          <a:p>
            <a:pPr>
              <a:buClr>
                <a:srgbClr val="A0F638"/>
              </a:buClr>
              <a:buFont typeface="Wingdings" pitchFamily="2" charset="2"/>
              <a:buChar char="Ø"/>
            </a:pPr>
            <a:r>
              <a:rPr lang="es-ES" sz="20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hipertensión intracraneal.</a:t>
            </a:r>
          </a:p>
          <a:p>
            <a:pPr>
              <a:buFontTx/>
              <a:buChar char="-"/>
            </a:pPr>
            <a:endParaRPr lang="es-ES" dirty="0" smtClean="0"/>
          </a:p>
          <a:p>
            <a:endParaRPr lang="es-ES" dirty="0"/>
          </a:p>
        </p:txBody>
      </p:sp>
      <p:pic>
        <p:nvPicPr>
          <p:cNvPr id="6" name="Picture 37" descr="escudo familia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86775" y="0"/>
            <a:ext cx="657225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redondeado 7"/>
          <p:cNvSpPr/>
          <p:nvPr/>
        </p:nvSpPr>
        <p:spPr>
          <a:xfrm>
            <a:off x="611560" y="3356992"/>
            <a:ext cx="7704856" cy="11521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" name="Rectángulo 1"/>
          <p:cNvSpPr/>
          <p:nvPr/>
        </p:nvSpPr>
        <p:spPr>
          <a:xfrm>
            <a:off x="971600" y="1700808"/>
            <a:ext cx="77048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/>
              <a:t>Otro estudio retrospectivo evaluó </a:t>
            </a:r>
            <a:r>
              <a:rPr lang="es-E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179 embarazadas expuestas</a:t>
            </a:r>
          </a:p>
          <a:p>
            <a:r>
              <a:rPr lang="es-E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a 5-ASA o </a:t>
            </a:r>
            <a:r>
              <a:rPr lang="es-ES" dirty="0" err="1">
                <a:solidFill>
                  <a:schemeClr val="accent6">
                    <a:lumMod val="60000"/>
                    <a:lumOff val="40000"/>
                  </a:schemeClr>
                </a:solidFill>
              </a:rPr>
              <a:t>sulfasalazina</a:t>
            </a:r>
            <a:r>
              <a:rPr lang="es-E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durante el primer trimestre</a:t>
            </a:r>
          </a:p>
          <a:p>
            <a:r>
              <a:rPr lang="es-E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no evidenciando mayor riesgo de parto de pre término o malformaciones</a:t>
            </a:r>
          </a:p>
          <a:p>
            <a:r>
              <a:rPr lang="es-E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Congénitas.</a:t>
            </a:r>
            <a:endParaRPr lang="es-E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Picture 3" descr="C:\temas para el 19 de junio\medicamentos y embarazo 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528" y="404664"/>
            <a:ext cx="1500291" cy="998376"/>
          </a:xfrm>
          <a:prstGeom prst="rect">
            <a:avLst/>
          </a:prstGeom>
          <a:noFill/>
        </p:spPr>
      </p:pic>
      <p:sp>
        <p:nvSpPr>
          <p:cNvPr id="4" name="Rectángulo 3"/>
          <p:cNvSpPr/>
          <p:nvPr/>
        </p:nvSpPr>
        <p:spPr>
          <a:xfrm>
            <a:off x="611560" y="3429000"/>
            <a:ext cx="77048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latin typeface="Droid Sans"/>
              </a:rPr>
              <a:t>Con la </a:t>
            </a:r>
            <a:r>
              <a:rPr lang="es-ES" dirty="0" err="1">
                <a:latin typeface="Droid Sans"/>
              </a:rPr>
              <a:t>sulfasalazina</a:t>
            </a:r>
            <a:r>
              <a:rPr lang="es-ES" dirty="0">
                <a:latin typeface="Droid Sans"/>
              </a:rPr>
              <a:t> se deben </a:t>
            </a:r>
            <a:r>
              <a:rPr lang="es-ES" dirty="0">
                <a:solidFill>
                  <a:srgbClr val="FF0000"/>
                </a:solidFill>
                <a:latin typeface="Droid Sans"/>
              </a:rPr>
              <a:t>adicionar 2 mg/día de ácido fólico </a:t>
            </a:r>
            <a:r>
              <a:rPr lang="es-ES" dirty="0">
                <a:latin typeface="Droid Sans"/>
              </a:rPr>
              <a:t>durante todo el embarazo, por su interferencia con el metabolismo de los folatos</a:t>
            </a:r>
            <a:r>
              <a:rPr lang="es-ES" dirty="0" smtClean="0">
                <a:latin typeface="Droid Sans"/>
              </a:rPr>
              <a:t>.</a:t>
            </a:r>
          </a:p>
          <a:p>
            <a:r>
              <a:rPr lang="es-ES" dirty="0" err="1" smtClean="0">
                <a:solidFill>
                  <a:srgbClr val="FFFF00"/>
                </a:solidFill>
                <a:latin typeface="Droid Sans"/>
              </a:rPr>
              <a:t>Azulfidine</a:t>
            </a:r>
            <a:r>
              <a:rPr lang="es-ES" dirty="0">
                <a:solidFill>
                  <a:srgbClr val="FFFF00"/>
                </a:solidFill>
                <a:latin typeface="Droid Sans"/>
              </a:rPr>
              <a:t> </a:t>
            </a:r>
            <a:r>
              <a:rPr lang="es-ES" dirty="0" smtClean="0">
                <a:solidFill>
                  <a:srgbClr val="FFFF00"/>
                </a:solidFill>
                <a:latin typeface="Droid Sans"/>
              </a:rPr>
              <a:t>1 Gr.</a:t>
            </a:r>
            <a:endParaRPr lang="es-ES" dirty="0">
              <a:solidFill>
                <a:srgbClr val="FFFF00"/>
              </a:solidFill>
            </a:endParaRPr>
          </a:p>
        </p:txBody>
      </p:sp>
      <p:sp>
        <p:nvSpPr>
          <p:cNvPr id="5" name="10 Elipse"/>
          <p:cNvSpPr/>
          <p:nvPr/>
        </p:nvSpPr>
        <p:spPr>
          <a:xfrm>
            <a:off x="203429" y="3446035"/>
            <a:ext cx="357190" cy="285752"/>
          </a:xfrm>
          <a:prstGeom prst="ellipse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6" name="Picture 37" descr="escudo familia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04448" y="0"/>
            <a:ext cx="539552" cy="6451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10 Elipse"/>
          <p:cNvSpPr/>
          <p:nvPr/>
        </p:nvSpPr>
        <p:spPr>
          <a:xfrm>
            <a:off x="203429" y="1772816"/>
            <a:ext cx="357190" cy="285752"/>
          </a:xfrm>
          <a:prstGeom prst="ellipse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Rectángulo redondeado 8"/>
          <p:cNvSpPr/>
          <p:nvPr/>
        </p:nvSpPr>
        <p:spPr>
          <a:xfrm>
            <a:off x="560619" y="3212976"/>
            <a:ext cx="7899813" cy="136815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7456372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redondeado 8"/>
          <p:cNvSpPr/>
          <p:nvPr/>
        </p:nvSpPr>
        <p:spPr>
          <a:xfrm>
            <a:off x="395536" y="3861048"/>
            <a:ext cx="8496944" cy="21602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Rectángulo 1"/>
          <p:cNvSpPr/>
          <p:nvPr/>
        </p:nvSpPr>
        <p:spPr>
          <a:xfrm>
            <a:off x="323528" y="836712"/>
            <a:ext cx="86409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rgbClr val="FFFF00"/>
                </a:solidFill>
                <a:latin typeface="Helvetica" panose="020B0604020202020204" pitchFamily="34" charset="0"/>
              </a:rPr>
              <a:t>Corticoides</a:t>
            </a:r>
            <a:endParaRPr lang="es-ES" dirty="0">
              <a:solidFill>
                <a:srgbClr val="FFFF00"/>
              </a:solidFill>
              <a:latin typeface="Helvetica" panose="020B0604020202020204" pitchFamily="34" charset="0"/>
            </a:endParaRPr>
          </a:p>
          <a:p>
            <a:r>
              <a:rPr lang="es-ES" dirty="0">
                <a:latin typeface="Droid Sans"/>
              </a:rPr>
              <a:t>Son fármacos </a:t>
            </a:r>
            <a:r>
              <a:rPr lang="es-ES" dirty="0">
                <a:solidFill>
                  <a:srgbClr val="FFC000"/>
                </a:solidFill>
                <a:latin typeface="Droid Sans"/>
              </a:rPr>
              <a:t>categoría C. </a:t>
            </a:r>
            <a:r>
              <a:rPr lang="es-ES" dirty="0">
                <a:latin typeface="Droid Sans"/>
              </a:rPr>
              <a:t>Todos los corticoides </a:t>
            </a:r>
            <a:r>
              <a:rPr lang="es-ES" dirty="0">
                <a:solidFill>
                  <a:srgbClr val="FFC000"/>
                </a:solidFill>
                <a:latin typeface="Droid Sans"/>
              </a:rPr>
              <a:t>atraviesan la placenta</a:t>
            </a:r>
            <a:r>
              <a:rPr lang="es-ES" dirty="0">
                <a:solidFill>
                  <a:srgbClr val="FFFF00"/>
                </a:solidFill>
                <a:latin typeface="Droid Sans"/>
              </a:rPr>
              <a:t> </a:t>
            </a:r>
            <a:r>
              <a:rPr lang="es-ES" dirty="0">
                <a:solidFill>
                  <a:srgbClr val="FFC000"/>
                </a:solidFill>
                <a:latin typeface="Droid Sans"/>
              </a:rPr>
              <a:t>y son convertidos a metabolitos menos activos </a:t>
            </a:r>
            <a:r>
              <a:rPr lang="es-ES" dirty="0">
                <a:latin typeface="Droid Sans"/>
              </a:rPr>
              <a:t>por la enzima 11-hidroxigenasa, por lo que genera una baja concentración en la sangre fetal. </a:t>
            </a:r>
          </a:p>
        </p:txBody>
      </p:sp>
      <p:sp>
        <p:nvSpPr>
          <p:cNvPr id="3" name="Rectángulo 2"/>
          <p:cNvSpPr/>
          <p:nvPr/>
        </p:nvSpPr>
        <p:spPr>
          <a:xfrm>
            <a:off x="395536" y="2276872"/>
            <a:ext cx="80648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latin typeface="Droid Sans"/>
              </a:rPr>
              <a:t>Un estudio prospectivo de </a:t>
            </a:r>
            <a:r>
              <a:rPr lang="es-ES" dirty="0">
                <a:solidFill>
                  <a:schemeClr val="accent6">
                    <a:lumMod val="60000"/>
                    <a:lumOff val="40000"/>
                  </a:schemeClr>
                </a:solidFill>
                <a:latin typeface="Droid Sans"/>
              </a:rPr>
              <a:t>311 mujeres expuestas a corticoides </a:t>
            </a:r>
            <a:r>
              <a:rPr lang="es-ES" dirty="0">
                <a:latin typeface="Droid Sans"/>
              </a:rPr>
              <a:t>durante el primer trimestre </a:t>
            </a:r>
            <a:r>
              <a:rPr lang="es-ES" dirty="0">
                <a:solidFill>
                  <a:schemeClr val="accent6">
                    <a:lumMod val="60000"/>
                    <a:lumOff val="40000"/>
                  </a:schemeClr>
                </a:solidFill>
                <a:latin typeface="Droid Sans"/>
              </a:rPr>
              <a:t>no presentó anormalidades ni casos de malformaciones </a:t>
            </a:r>
            <a:r>
              <a:rPr lang="es-ES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Droid Sans"/>
              </a:rPr>
              <a:t>orofaciales</a:t>
            </a:r>
            <a:r>
              <a:rPr lang="es-ES" dirty="0">
                <a:solidFill>
                  <a:schemeClr val="accent6">
                    <a:lumMod val="60000"/>
                    <a:lumOff val="40000"/>
                  </a:schemeClr>
                </a:solidFill>
                <a:latin typeface="Droid Sans"/>
              </a:rPr>
              <a:t>.</a:t>
            </a:r>
            <a:endParaRPr lang="es-E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395536" y="3226882"/>
            <a:ext cx="84969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900" dirty="0" err="1">
                <a:latin typeface="Droid Sans"/>
              </a:rPr>
              <a:t>Gur</a:t>
            </a:r>
            <a:r>
              <a:rPr lang="es-ES" sz="900" dirty="0">
                <a:latin typeface="Droid Sans"/>
              </a:rPr>
              <a:t> C, </a:t>
            </a:r>
            <a:r>
              <a:rPr lang="es-ES" sz="900" dirty="0" err="1">
                <a:latin typeface="Droid Sans"/>
              </a:rPr>
              <a:t>Diav-Citrin</a:t>
            </a:r>
            <a:r>
              <a:rPr lang="es-ES" sz="900" dirty="0">
                <a:latin typeface="Droid Sans"/>
              </a:rPr>
              <a:t> O, </a:t>
            </a:r>
            <a:r>
              <a:rPr lang="es-ES" sz="900" dirty="0" err="1">
                <a:latin typeface="Droid Sans"/>
              </a:rPr>
              <a:t>Schechtman</a:t>
            </a:r>
            <a:r>
              <a:rPr lang="es-ES" sz="900" dirty="0">
                <a:latin typeface="Droid Sans"/>
              </a:rPr>
              <a:t> S, </a:t>
            </a:r>
            <a:r>
              <a:rPr lang="es-ES" sz="900" dirty="0" err="1">
                <a:latin typeface="Droid Sans"/>
              </a:rPr>
              <a:t>Arnon</a:t>
            </a:r>
            <a:r>
              <a:rPr lang="es-ES" sz="900" dirty="0">
                <a:latin typeface="Droid Sans"/>
              </a:rPr>
              <a:t> J, </a:t>
            </a:r>
            <a:r>
              <a:rPr lang="es-ES" sz="900" dirty="0" err="1">
                <a:latin typeface="Droid Sans"/>
              </a:rPr>
              <a:t>Ornoy</a:t>
            </a:r>
            <a:r>
              <a:rPr lang="es-ES" sz="900" dirty="0">
                <a:latin typeface="Droid Sans"/>
              </a:rPr>
              <a:t> A. </a:t>
            </a:r>
            <a:r>
              <a:rPr lang="es-ES" sz="900" dirty="0" err="1">
                <a:latin typeface="Droid Sans"/>
              </a:rPr>
              <a:t>Pregnancy</a:t>
            </a:r>
            <a:r>
              <a:rPr lang="es-ES" sz="900" dirty="0">
                <a:latin typeface="Droid Sans"/>
              </a:rPr>
              <a:t> </a:t>
            </a:r>
            <a:r>
              <a:rPr lang="es-ES" sz="900" dirty="0" err="1">
                <a:latin typeface="Droid Sans"/>
              </a:rPr>
              <a:t>outcome</a:t>
            </a:r>
            <a:r>
              <a:rPr lang="es-ES" sz="900" dirty="0">
                <a:latin typeface="Droid Sans"/>
              </a:rPr>
              <a:t> </a:t>
            </a:r>
            <a:r>
              <a:rPr lang="es-ES" sz="900" dirty="0" err="1">
                <a:latin typeface="Droid Sans"/>
              </a:rPr>
              <a:t>after</a:t>
            </a:r>
            <a:r>
              <a:rPr lang="es-ES" sz="900" dirty="0">
                <a:latin typeface="Droid Sans"/>
              </a:rPr>
              <a:t> </a:t>
            </a:r>
            <a:r>
              <a:rPr lang="es-ES" sz="900" dirty="0" err="1">
                <a:latin typeface="Droid Sans"/>
              </a:rPr>
              <a:t>first</a:t>
            </a:r>
            <a:r>
              <a:rPr lang="es-ES" sz="900" dirty="0">
                <a:latin typeface="Droid Sans"/>
              </a:rPr>
              <a:t> </a:t>
            </a:r>
            <a:r>
              <a:rPr lang="es-ES" sz="900" dirty="0" err="1">
                <a:latin typeface="Droid Sans"/>
              </a:rPr>
              <a:t>trimester</a:t>
            </a:r>
            <a:r>
              <a:rPr lang="es-ES" sz="900" dirty="0">
                <a:latin typeface="Droid Sans"/>
              </a:rPr>
              <a:t> </a:t>
            </a:r>
            <a:r>
              <a:rPr lang="es-ES" sz="900" dirty="0" err="1">
                <a:latin typeface="Droid Sans"/>
              </a:rPr>
              <a:t>exposure</a:t>
            </a:r>
            <a:r>
              <a:rPr lang="es-ES" sz="900" dirty="0">
                <a:latin typeface="Droid Sans"/>
              </a:rPr>
              <a:t> to </a:t>
            </a:r>
            <a:r>
              <a:rPr lang="es-ES" sz="900" dirty="0" err="1">
                <a:latin typeface="Droid Sans"/>
              </a:rPr>
              <a:t>corticosteroids</a:t>
            </a:r>
            <a:r>
              <a:rPr lang="es-ES" sz="900" dirty="0">
                <a:latin typeface="Droid Sans"/>
              </a:rPr>
              <a:t>: a </a:t>
            </a:r>
            <a:r>
              <a:rPr lang="es-ES" sz="900" dirty="0" err="1">
                <a:latin typeface="Droid Sans"/>
              </a:rPr>
              <a:t>prospective</a:t>
            </a:r>
            <a:r>
              <a:rPr lang="es-ES" sz="900" dirty="0">
                <a:latin typeface="Droid Sans"/>
              </a:rPr>
              <a:t> </a:t>
            </a:r>
            <a:r>
              <a:rPr lang="es-ES" sz="900" dirty="0" err="1">
                <a:latin typeface="Droid Sans"/>
              </a:rPr>
              <a:t>controlled</a:t>
            </a:r>
            <a:r>
              <a:rPr lang="es-ES" sz="900" dirty="0">
                <a:latin typeface="Droid Sans"/>
              </a:rPr>
              <a:t> </a:t>
            </a:r>
            <a:r>
              <a:rPr lang="es-ES" sz="900" dirty="0" err="1">
                <a:latin typeface="Droid Sans"/>
              </a:rPr>
              <a:t>study</a:t>
            </a:r>
            <a:r>
              <a:rPr lang="es-ES" sz="900" dirty="0">
                <a:latin typeface="Droid Sans"/>
              </a:rPr>
              <a:t>. </a:t>
            </a:r>
            <a:r>
              <a:rPr lang="es-ES" sz="900" dirty="0" err="1">
                <a:latin typeface="Droid Sans"/>
              </a:rPr>
              <a:t>Reprod</a:t>
            </a:r>
            <a:r>
              <a:rPr lang="es-ES" sz="900" dirty="0">
                <a:latin typeface="Droid Sans"/>
              </a:rPr>
              <a:t> </a:t>
            </a:r>
            <a:r>
              <a:rPr lang="es-ES" sz="900" dirty="0" err="1">
                <a:latin typeface="Droid Sans"/>
              </a:rPr>
              <a:t>Toxicol</a:t>
            </a:r>
            <a:r>
              <a:rPr lang="es-ES" sz="900" dirty="0">
                <a:latin typeface="Droid Sans"/>
              </a:rPr>
              <a:t> 2004; 18: 93-101</a:t>
            </a:r>
            <a:endParaRPr lang="es-ES" sz="900" dirty="0"/>
          </a:p>
        </p:txBody>
      </p:sp>
      <p:sp>
        <p:nvSpPr>
          <p:cNvPr id="5" name="Rectángulo redondeado 4"/>
          <p:cNvSpPr/>
          <p:nvPr/>
        </p:nvSpPr>
        <p:spPr>
          <a:xfrm>
            <a:off x="251520" y="664072"/>
            <a:ext cx="8352928" cy="1398865"/>
          </a:xfrm>
          <a:prstGeom prst="roundRect">
            <a:avLst/>
          </a:prstGeom>
          <a:noFill/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/>
          <p:cNvSpPr/>
          <p:nvPr/>
        </p:nvSpPr>
        <p:spPr>
          <a:xfrm>
            <a:off x="832654" y="4185954"/>
            <a:ext cx="77717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>
                <a:solidFill>
                  <a:schemeClr val="accent6">
                    <a:lumMod val="60000"/>
                    <a:lumOff val="40000"/>
                  </a:schemeClr>
                </a:solidFill>
                <a:latin typeface="Droid Sans"/>
              </a:rPr>
              <a:t>Con </a:t>
            </a:r>
            <a:r>
              <a:rPr lang="es-ES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Droid Sans"/>
              </a:rPr>
              <a:t>budesonida</a:t>
            </a:r>
            <a:r>
              <a:rPr lang="es-ES" dirty="0">
                <a:solidFill>
                  <a:schemeClr val="accent6">
                    <a:lumMod val="60000"/>
                    <a:lumOff val="40000"/>
                  </a:schemeClr>
                </a:solidFill>
                <a:latin typeface="Droid Sans"/>
              </a:rPr>
              <a:t> no se observaron complicaciones</a:t>
            </a:r>
            <a:r>
              <a:rPr lang="es-ES" dirty="0">
                <a:solidFill>
                  <a:schemeClr val="tx2">
                    <a:lumMod val="75000"/>
                  </a:schemeClr>
                </a:solidFill>
                <a:latin typeface="Droid Sans"/>
              </a:rPr>
              <a:t> </a:t>
            </a:r>
            <a:r>
              <a:rPr lang="es-ES" dirty="0">
                <a:latin typeface="Droid Sans"/>
              </a:rPr>
              <a:t>en las madres ni en los neonatos.</a:t>
            </a:r>
            <a:endParaRPr lang="es-ES" dirty="0"/>
          </a:p>
        </p:txBody>
      </p:sp>
      <p:sp>
        <p:nvSpPr>
          <p:cNvPr id="7" name="Rectángulo 6"/>
          <p:cNvSpPr/>
          <p:nvPr/>
        </p:nvSpPr>
        <p:spPr>
          <a:xfrm>
            <a:off x="539552" y="508518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sz="900" dirty="0" err="1">
                <a:latin typeface="Droid Sans"/>
              </a:rPr>
              <a:t>Beaulieu</a:t>
            </a:r>
            <a:r>
              <a:rPr lang="es-ES" sz="900" dirty="0">
                <a:latin typeface="Droid Sans"/>
              </a:rPr>
              <a:t> DB, </a:t>
            </a:r>
            <a:r>
              <a:rPr lang="es-ES" sz="900" dirty="0" err="1">
                <a:latin typeface="Droid Sans"/>
              </a:rPr>
              <a:t>Ananthakrishnan</a:t>
            </a:r>
            <a:r>
              <a:rPr lang="es-ES" sz="900" dirty="0">
                <a:latin typeface="Droid Sans"/>
              </a:rPr>
              <a:t> AN, </a:t>
            </a:r>
            <a:r>
              <a:rPr lang="es-ES" sz="900" dirty="0" err="1">
                <a:latin typeface="Droid Sans"/>
              </a:rPr>
              <a:t>Issa</a:t>
            </a:r>
            <a:r>
              <a:rPr lang="es-ES" sz="900" dirty="0">
                <a:latin typeface="Droid Sans"/>
              </a:rPr>
              <a:t> M, </a:t>
            </a:r>
            <a:r>
              <a:rPr lang="es-ES" sz="900" dirty="0" err="1">
                <a:latin typeface="Droid Sans"/>
              </a:rPr>
              <a:t>Rosenbaum</a:t>
            </a:r>
            <a:r>
              <a:rPr lang="es-ES" sz="900" dirty="0">
                <a:latin typeface="Droid Sans"/>
              </a:rPr>
              <a:t> L, </a:t>
            </a:r>
            <a:r>
              <a:rPr lang="es-ES" sz="900" dirty="0" err="1">
                <a:latin typeface="Droid Sans"/>
              </a:rPr>
              <a:t>Skaros</a:t>
            </a:r>
            <a:r>
              <a:rPr lang="es-ES" sz="900" dirty="0">
                <a:latin typeface="Droid Sans"/>
              </a:rPr>
              <a:t> S, </a:t>
            </a:r>
            <a:r>
              <a:rPr lang="es-ES" sz="900" dirty="0" err="1">
                <a:latin typeface="Droid Sans"/>
              </a:rPr>
              <a:t>Newcorner</a:t>
            </a:r>
            <a:r>
              <a:rPr lang="es-ES" sz="900" dirty="0">
                <a:latin typeface="Droid Sans"/>
              </a:rPr>
              <a:t> JR, </a:t>
            </a:r>
            <a:r>
              <a:rPr lang="es-ES" sz="900" dirty="0" err="1">
                <a:latin typeface="Droid Sans"/>
              </a:rPr>
              <a:t>Kuhlmann</a:t>
            </a:r>
            <a:r>
              <a:rPr lang="es-ES" sz="900" dirty="0">
                <a:latin typeface="Droid Sans"/>
              </a:rPr>
              <a:t> RS, </a:t>
            </a:r>
            <a:r>
              <a:rPr lang="es-ES" sz="900" dirty="0" err="1">
                <a:latin typeface="Droid Sans"/>
              </a:rPr>
              <a:t>Otterson</a:t>
            </a:r>
            <a:r>
              <a:rPr lang="es-ES" sz="900" dirty="0">
                <a:latin typeface="Droid Sans"/>
              </a:rPr>
              <a:t> MF, Emmons J, Knox J PA, </a:t>
            </a:r>
            <a:r>
              <a:rPr lang="es-ES" sz="900" dirty="0" err="1">
                <a:latin typeface="Droid Sans"/>
              </a:rPr>
              <a:t>Binion</a:t>
            </a:r>
            <a:r>
              <a:rPr lang="es-ES" sz="900" dirty="0">
                <a:latin typeface="Droid Sans"/>
              </a:rPr>
              <a:t> DG. </a:t>
            </a:r>
            <a:r>
              <a:rPr lang="es-ES" sz="900" dirty="0" err="1">
                <a:latin typeface="Droid Sans"/>
              </a:rPr>
              <a:t>Budesonide</a:t>
            </a:r>
            <a:r>
              <a:rPr lang="es-ES" sz="900" dirty="0">
                <a:latin typeface="Droid Sans"/>
              </a:rPr>
              <a:t> </a:t>
            </a:r>
            <a:r>
              <a:rPr lang="es-ES" sz="900" dirty="0" err="1">
                <a:latin typeface="Droid Sans"/>
              </a:rPr>
              <a:t>induction</a:t>
            </a:r>
            <a:r>
              <a:rPr lang="es-ES" sz="900" dirty="0">
                <a:latin typeface="Droid Sans"/>
              </a:rPr>
              <a:t> and </a:t>
            </a:r>
            <a:r>
              <a:rPr lang="es-ES" sz="900" dirty="0" err="1">
                <a:latin typeface="Droid Sans"/>
              </a:rPr>
              <a:t>maintenance</a:t>
            </a:r>
            <a:r>
              <a:rPr lang="es-ES" sz="900" dirty="0">
                <a:latin typeface="Droid Sans"/>
              </a:rPr>
              <a:t> </a:t>
            </a:r>
            <a:r>
              <a:rPr lang="es-ES" sz="900" dirty="0" err="1">
                <a:latin typeface="Droid Sans"/>
              </a:rPr>
              <a:t>therapy</a:t>
            </a:r>
            <a:r>
              <a:rPr lang="es-ES" sz="900" dirty="0">
                <a:latin typeface="Droid Sans"/>
              </a:rPr>
              <a:t> </a:t>
            </a:r>
            <a:r>
              <a:rPr lang="es-ES" sz="900" dirty="0" err="1">
                <a:latin typeface="Droid Sans"/>
              </a:rPr>
              <a:t>for</a:t>
            </a:r>
            <a:r>
              <a:rPr lang="es-ES" sz="900" dirty="0">
                <a:latin typeface="Droid Sans"/>
              </a:rPr>
              <a:t> </a:t>
            </a:r>
            <a:r>
              <a:rPr lang="es-ES" sz="900" dirty="0" err="1">
                <a:latin typeface="Droid Sans"/>
              </a:rPr>
              <a:t>Crohn´s</a:t>
            </a:r>
            <a:r>
              <a:rPr lang="es-ES" sz="900" dirty="0">
                <a:latin typeface="Droid Sans"/>
              </a:rPr>
              <a:t> </a:t>
            </a:r>
            <a:r>
              <a:rPr lang="es-ES" sz="900" dirty="0" err="1">
                <a:latin typeface="Droid Sans"/>
              </a:rPr>
              <a:t>diseaseduring</a:t>
            </a:r>
            <a:r>
              <a:rPr lang="es-ES" sz="900" dirty="0">
                <a:latin typeface="Droid Sans"/>
              </a:rPr>
              <a:t> </a:t>
            </a:r>
            <a:r>
              <a:rPr lang="es-ES" sz="900" dirty="0" err="1">
                <a:latin typeface="Droid Sans"/>
              </a:rPr>
              <a:t>pregnancy</a:t>
            </a:r>
            <a:r>
              <a:rPr lang="es-ES" sz="900" dirty="0">
                <a:latin typeface="Droid Sans"/>
              </a:rPr>
              <a:t>. </a:t>
            </a:r>
            <a:r>
              <a:rPr lang="es-ES" sz="900" dirty="0" err="1">
                <a:latin typeface="Droid Sans"/>
              </a:rPr>
              <a:t>Inflamm</a:t>
            </a:r>
            <a:r>
              <a:rPr lang="es-ES" sz="900" dirty="0">
                <a:latin typeface="Droid Sans"/>
              </a:rPr>
              <a:t> </a:t>
            </a:r>
            <a:r>
              <a:rPr lang="es-ES" sz="900" dirty="0" err="1">
                <a:latin typeface="Droid Sans"/>
              </a:rPr>
              <a:t>Bowel</a:t>
            </a:r>
            <a:r>
              <a:rPr lang="es-ES" sz="900" dirty="0">
                <a:latin typeface="Droid Sans"/>
              </a:rPr>
              <a:t> </a:t>
            </a:r>
            <a:r>
              <a:rPr lang="es-ES" sz="900" dirty="0" err="1">
                <a:latin typeface="Droid Sans"/>
              </a:rPr>
              <a:t>Dis</a:t>
            </a:r>
            <a:r>
              <a:rPr lang="es-ES" sz="900" dirty="0">
                <a:latin typeface="Droid Sans"/>
              </a:rPr>
              <a:t> 2009; 15: 25-28.</a:t>
            </a:r>
          </a:p>
        </p:txBody>
      </p:sp>
      <p:sp>
        <p:nvSpPr>
          <p:cNvPr id="8" name="Elipse 7"/>
          <p:cNvSpPr/>
          <p:nvPr/>
        </p:nvSpPr>
        <p:spPr>
          <a:xfrm>
            <a:off x="467544" y="4221088"/>
            <a:ext cx="360040" cy="360040"/>
          </a:xfrm>
          <a:prstGeom prst="ellipse">
            <a:avLst/>
          </a:prstGeom>
          <a:solidFill>
            <a:schemeClr val="accent1">
              <a:lumMod val="50000"/>
              <a:lumOff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3725305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1763688" y="3861048"/>
            <a:ext cx="6826332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ángulo redondeado 3"/>
          <p:cNvSpPr/>
          <p:nvPr/>
        </p:nvSpPr>
        <p:spPr>
          <a:xfrm>
            <a:off x="395536" y="260648"/>
            <a:ext cx="8424936" cy="14401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Rectángulo 1"/>
          <p:cNvSpPr/>
          <p:nvPr/>
        </p:nvSpPr>
        <p:spPr>
          <a:xfrm>
            <a:off x="395536" y="332656"/>
            <a:ext cx="83529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rgbClr val="FFFF00"/>
                </a:solidFill>
                <a:latin typeface="Helvetica" panose="020B0604020202020204" pitchFamily="34" charset="0"/>
              </a:rPr>
              <a:t>Antibióticos</a:t>
            </a:r>
            <a:endParaRPr lang="es-ES" dirty="0">
              <a:solidFill>
                <a:srgbClr val="FFFF00"/>
              </a:solidFill>
              <a:latin typeface="Helvetica" panose="020B0604020202020204" pitchFamily="34" charset="0"/>
            </a:endParaRPr>
          </a:p>
          <a:p>
            <a:r>
              <a:rPr lang="es-ES" dirty="0">
                <a:latin typeface="Droid Sans"/>
              </a:rPr>
              <a:t>Los antibióticos utilizados habitualmente en la EII son el </a:t>
            </a:r>
            <a:r>
              <a:rPr lang="es-ES" dirty="0" err="1">
                <a:solidFill>
                  <a:srgbClr val="FFFF00"/>
                </a:solidFill>
                <a:latin typeface="Droid Sans"/>
              </a:rPr>
              <a:t>metronidazol</a:t>
            </a:r>
            <a:r>
              <a:rPr lang="es-ES" dirty="0">
                <a:solidFill>
                  <a:srgbClr val="FFFF00"/>
                </a:solidFill>
                <a:latin typeface="Droid Sans"/>
              </a:rPr>
              <a:t> y las </a:t>
            </a:r>
            <a:r>
              <a:rPr lang="es-ES" dirty="0" err="1">
                <a:solidFill>
                  <a:srgbClr val="FFFF00"/>
                </a:solidFill>
                <a:latin typeface="Droid Sans"/>
              </a:rPr>
              <a:t>quinolonas</a:t>
            </a:r>
            <a:r>
              <a:rPr lang="es-ES" dirty="0">
                <a:solidFill>
                  <a:srgbClr val="FFFF00"/>
                </a:solidFill>
                <a:latin typeface="Droid Sans"/>
              </a:rPr>
              <a:t> (</a:t>
            </a:r>
            <a:r>
              <a:rPr lang="es-ES" dirty="0" err="1">
                <a:solidFill>
                  <a:srgbClr val="FFFF00"/>
                </a:solidFill>
                <a:latin typeface="Droid Sans"/>
              </a:rPr>
              <a:t>ciprofloxacina</a:t>
            </a:r>
            <a:r>
              <a:rPr lang="es-ES" dirty="0">
                <a:solidFill>
                  <a:srgbClr val="FFFF00"/>
                </a:solidFill>
                <a:latin typeface="Droid Sans"/>
              </a:rPr>
              <a:t>, </a:t>
            </a:r>
            <a:r>
              <a:rPr lang="es-ES" dirty="0" err="1">
                <a:solidFill>
                  <a:srgbClr val="FFFF00"/>
                </a:solidFill>
                <a:latin typeface="Droid Sans"/>
              </a:rPr>
              <a:t>norfloxacina</a:t>
            </a:r>
            <a:r>
              <a:rPr lang="es-ES" dirty="0">
                <a:solidFill>
                  <a:srgbClr val="FFFF00"/>
                </a:solidFill>
                <a:latin typeface="Droid Sans"/>
              </a:rPr>
              <a:t>, </a:t>
            </a:r>
            <a:r>
              <a:rPr lang="es-ES" dirty="0" err="1">
                <a:solidFill>
                  <a:srgbClr val="FFFF00"/>
                </a:solidFill>
                <a:latin typeface="Droid Sans"/>
              </a:rPr>
              <a:t>levofloxacina</a:t>
            </a:r>
            <a:r>
              <a:rPr lang="es-ES" dirty="0">
                <a:solidFill>
                  <a:srgbClr val="FFFF00"/>
                </a:solidFill>
                <a:latin typeface="Droid Sans"/>
              </a:rPr>
              <a:t>)</a:t>
            </a:r>
            <a:r>
              <a:rPr lang="es-ES" dirty="0">
                <a:latin typeface="Droid Sans"/>
              </a:rPr>
              <a:t> en cursos cortos para el tratamiento de la EC, en especial con </a:t>
            </a:r>
            <a:r>
              <a:rPr lang="es-ES" dirty="0">
                <a:solidFill>
                  <a:srgbClr val="FFC000"/>
                </a:solidFill>
                <a:latin typeface="Droid Sans"/>
              </a:rPr>
              <a:t>compromiso perianal y en la </a:t>
            </a:r>
            <a:r>
              <a:rPr lang="es-ES" dirty="0" err="1">
                <a:solidFill>
                  <a:srgbClr val="FFC000"/>
                </a:solidFill>
                <a:latin typeface="Droid Sans"/>
              </a:rPr>
              <a:t>pouchitis</a:t>
            </a:r>
            <a:r>
              <a:rPr lang="es-ES" dirty="0">
                <a:solidFill>
                  <a:srgbClr val="FFC000"/>
                </a:solidFill>
                <a:latin typeface="Droid Sans"/>
              </a:rPr>
              <a:t>.</a:t>
            </a:r>
            <a:endParaRPr lang="es-ES" b="0" i="0" dirty="0">
              <a:solidFill>
                <a:srgbClr val="FFC000"/>
              </a:solidFill>
              <a:effectLst/>
              <a:latin typeface="Droid Sans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1835696" y="1700808"/>
            <a:ext cx="60486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i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Droid Sans"/>
              </a:rPr>
              <a:t>Metronidazol</a:t>
            </a:r>
            <a:r>
              <a:rPr lang="es-ES" i="1" dirty="0">
                <a:solidFill>
                  <a:srgbClr val="333333"/>
                </a:solidFill>
                <a:latin typeface="Droid Sans"/>
              </a:rPr>
              <a:t/>
            </a:r>
            <a:br>
              <a:rPr lang="es-ES" i="1" dirty="0">
                <a:solidFill>
                  <a:srgbClr val="333333"/>
                </a:solidFill>
                <a:latin typeface="Droid Sans"/>
              </a:rPr>
            </a:br>
            <a:r>
              <a:rPr lang="es-ES" dirty="0">
                <a:latin typeface="Droid Sans"/>
              </a:rPr>
              <a:t>Es una droga </a:t>
            </a:r>
            <a:r>
              <a:rPr lang="es-ES" dirty="0">
                <a:solidFill>
                  <a:schemeClr val="tx2">
                    <a:lumMod val="75000"/>
                  </a:schemeClr>
                </a:solidFill>
                <a:latin typeface="Droid Sans"/>
              </a:rPr>
              <a:t>categoría B.</a:t>
            </a:r>
            <a:r>
              <a:rPr lang="es-ES" dirty="0">
                <a:solidFill>
                  <a:srgbClr val="FFC000"/>
                </a:solidFill>
                <a:latin typeface="Droid Sans"/>
              </a:rPr>
              <a:t> </a:t>
            </a:r>
            <a:r>
              <a:rPr lang="es-ES" dirty="0">
                <a:solidFill>
                  <a:schemeClr val="accent6">
                    <a:lumMod val="60000"/>
                    <a:lumOff val="40000"/>
                  </a:schemeClr>
                </a:solidFill>
                <a:latin typeface="Droid Sans"/>
              </a:rPr>
              <a:t>No se asoció a mayor riesgo de abortos espontáneos ni malformaciones congénitas.</a:t>
            </a:r>
            <a:endParaRPr lang="es-E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1839726" y="2708920"/>
            <a:ext cx="675029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i="1" dirty="0" err="1">
                <a:solidFill>
                  <a:srgbClr val="FFC000"/>
                </a:solidFill>
                <a:latin typeface="Droid Sans"/>
              </a:rPr>
              <a:t>Quinolonas</a:t>
            </a:r>
            <a:r>
              <a:rPr lang="es-ES" b="1" i="1" dirty="0">
                <a:solidFill>
                  <a:srgbClr val="333333"/>
                </a:solidFill>
                <a:latin typeface="Droid Sans"/>
              </a:rPr>
              <a:t/>
            </a:r>
            <a:br>
              <a:rPr lang="es-ES" b="1" i="1" dirty="0">
                <a:solidFill>
                  <a:srgbClr val="333333"/>
                </a:solidFill>
                <a:latin typeface="Droid Sans"/>
              </a:rPr>
            </a:br>
            <a:r>
              <a:rPr lang="es-ES" dirty="0">
                <a:latin typeface="Droid Sans"/>
              </a:rPr>
              <a:t>Son fármacos </a:t>
            </a:r>
            <a:r>
              <a:rPr lang="es-ES" dirty="0">
                <a:solidFill>
                  <a:srgbClr val="FFC000"/>
                </a:solidFill>
                <a:latin typeface="Droid Sans"/>
              </a:rPr>
              <a:t>categoría C.</a:t>
            </a:r>
            <a:r>
              <a:rPr lang="es-ES" dirty="0">
                <a:solidFill>
                  <a:schemeClr val="accent6">
                    <a:lumMod val="60000"/>
                    <a:lumOff val="40000"/>
                  </a:schemeClr>
                </a:solidFill>
                <a:latin typeface="Droid Sans"/>
              </a:rPr>
              <a:t> </a:t>
            </a:r>
            <a:r>
              <a:rPr lang="es-ES" dirty="0">
                <a:latin typeface="Droid Sans"/>
              </a:rPr>
              <a:t>Tienen alta </a:t>
            </a:r>
            <a:r>
              <a:rPr lang="es-ES" dirty="0">
                <a:solidFill>
                  <a:schemeClr val="accent6">
                    <a:lumMod val="20000"/>
                    <a:lumOff val="80000"/>
                  </a:schemeClr>
                </a:solidFill>
                <a:latin typeface="Droid Sans"/>
              </a:rPr>
              <a:t>afinidad por el tejido óseo y cartilaginoso</a:t>
            </a:r>
            <a:r>
              <a:rPr lang="es-ES" dirty="0">
                <a:latin typeface="Droid Sans"/>
              </a:rPr>
              <a:t>. Estudios en animales (ratas y perros), observaron afección de estos tejidos</a:t>
            </a:r>
            <a:r>
              <a:rPr lang="es-ES" dirty="0" smtClean="0">
                <a:latin typeface="Droid Sans"/>
              </a:rPr>
              <a:t>.</a:t>
            </a:r>
          </a:p>
          <a:p>
            <a:r>
              <a:rPr lang="es-ES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Droid Sans"/>
              </a:rPr>
              <a:t>En  </a:t>
            </a:r>
            <a:r>
              <a:rPr lang="es-ES" dirty="0">
                <a:solidFill>
                  <a:schemeClr val="accent6">
                    <a:lumMod val="20000"/>
                    <a:lumOff val="80000"/>
                  </a:schemeClr>
                </a:solidFill>
                <a:latin typeface="Droid Sans"/>
              </a:rPr>
              <a:t>mujeres embarazadas medicadas con </a:t>
            </a:r>
            <a:r>
              <a:rPr lang="es-ES" dirty="0" err="1">
                <a:solidFill>
                  <a:schemeClr val="accent6">
                    <a:lumMod val="20000"/>
                    <a:lumOff val="80000"/>
                  </a:schemeClr>
                </a:solidFill>
                <a:latin typeface="Droid Sans"/>
              </a:rPr>
              <a:t>quinolonas</a:t>
            </a:r>
            <a:r>
              <a:rPr lang="es-ES" dirty="0">
                <a:solidFill>
                  <a:schemeClr val="accent6">
                    <a:lumMod val="20000"/>
                    <a:lumOff val="80000"/>
                  </a:schemeClr>
                </a:solidFill>
                <a:latin typeface="Droid Sans"/>
              </a:rPr>
              <a:t> no se encontró aumento del riesgo de malformaciones congénitas ni abortos </a:t>
            </a:r>
            <a:r>
              <a:rPr lang="es-ES" dirty="0" smtClean="0">
                <a:solidFill>
                  <a:schemeClr val="accent6">
                    <a:lumMod val="20000"/>
                    <a:lumOff val="80000"/>
                  </a:schemeClr>
                </a:solidFill>
                <a:latin typeface="Droid Sans"/>
              </a:rPr>
              <a:t>espontáneos</a:t>
            </a:r>
            <a:r>
              <a:rPr lang="es-ES" dirty="0" smtClean="0">
                <a:latin typeface="Droid Sans"/>
              </a:rPr>
              <a:t>.</a:t>
            </a:r>
          </a:p>
          <a:p>
            <a:endParaRPr lang="es-ES" dirty="0" smtClean="0">
              <a:latin typeface="Droid Sans"/>
            </a:endParaRPr>
          </a:p>
          <a:p>
            <a:r>
              <a:rPr lang="es-ES" dirty="0" smtClean="0">
                <a:latin typeface="Droid Sans"/>
              </a:rPr>
              <a:t>Dada </a:t>
            </a:r>
            <a:r>
              <a:rPr lang="es-ES" dirty="0">
                <a:latin typeface="Droid Sans"/>
              </a:rPr>
              <a:t>la limitada evidencia con estos antibióticos se recomienda evitar su uso durante el primer trimestre del embarazo.</a:t>
            </a:r>
            <a:endParaRPr lang="es-ES" dirty="0"/>
          </a:p>
        </p:txBody>
      </p:sp>
      <p:sp>
        <p:nvSpPr>
          <p:cNvPr id="6" name="Rectángulo redondeado 5"/>
          <p:cNvSpPr/>
          <p:nvPr/>
        </p:nvSpPr>
        <p:spPr>
          <a:xfrm>
            <a:off x="1763688" y="4797152"/>
            <a:ext cx="6912768" cy="93610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6"/>
          <p:cNvSpPr/>
          <p:nvPr/>
        </p:nvSpPr>
        <p:spPr>
          <a:xfrm>
            <a:off x="1824390" y="5820152"/>
            <a:ext cx="7068089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900" dirty="0" smtClean="0">
                <a:latin typeface="Droid Sans"/>
              </a:rPr>
              <a:t>1.Loebstein </a:t>
            </a:r>
            <a:r>
              <a:rPr lang="es-ES" sz="900" dirty="0">
                <a:latin typeface="Droid Sans"/>
              </a:rPr>
              <a:t>R, Addis A, Ho E, </a:t>
            </a:r>
            <a:r>
              <a:rPr lang="es-ES" sz="900" dirty="0" err="1">
                <a:latin typeface="Droid Sans"/>
              </a:rPr>
              <a:t>Andreou</a:t>
            </a:r>
            <a:r>
              <a:rPr lang="es-ES" sz="900" dirty="0">
                <a:latin typeface="Droid Sans"/>
              </a:rPr>
              <a:t> R, </a:t>
            </a:r>
            <a:r>
              <a:rPr lang="es-ES" sz="900" dirty="0" err="1">
                <a:latin typeface="Droid Sans"/>
              </a:rPr>
              <a:t>Sage</a:t>
            </a:r>
            <a:r>
              <a:rPr lang="es-ES" sz="900" dirty="0">
                <a:latin typeface="Droid Sans"/>
              </a:rPr>
              <a:t> S, </a:t>
            </a:r>
            <a:r>
              <a:rPr lang="es-ES" sz="900" dirty="0" err="1">
                <a:latin typeface="Droid Sans"/>
              </a:rPr>
              <a:t>Donnenfeld</a:t>
            </a:r>
            <a:r>
              <a:rPr lang="es-ES" sz="900" dirty="0">
                <a:latin typeface="Droid Sans"/>
              </a:rPr>
              <a:t> AE, </a:t>
            </a:r>
            <a:r>
              <a:rPr lang="es-ES" sz="900" dirty="0" err="1">
                <a:latin typeface="Droid Sans"/>
              </a:rPr>
              <a:t>Schick</a:t>
            </a:r>
            <a:r>
              <a:rPr lang="es-ES" sz="900" dirty="0">
                <a:latin typeface="Droid Sans"/>
              </a:rPr>
              <a:t> B, </a:t>
            </a:r>
            <a:r>
              <a:rPr lang="es-ES" sz="900" dirty="0" err="1">
                <a:latin typeface="Droid Sans"/>
              </a:rPr>
              <a:t>Bonati</a:t>
            </a:r>
            <a:r>
              <a:rPr lang="es-ES" sz="900" dirty="0">
                <a:latin typeface="Droid Sans"/>
              </a:rPr>
              <a:t> M, </a:t>
            </a:r>
            <a:r>
              <a:rPr lang="es-ES" sz="900" dirty="0" err="1">
                <a:latin typeface="Droid Sans"/>
              </a:rPr>
              <a:t>Moretti</a:t>
            </a:r>
            <a:r>
              <a:rPr lang="es-ES" sz="900" dirty="0">
                <a:latin typeface="Droid Sans"/>
              </a:rPr>
              <a:t> M, </a:t>
            </a:r>
            <a:r>
              <a:rPr lang="es-ES" sz="900" dirty="0" err="1">
                <a:latin typeface="Droid Sans"/>
              </a:rPr>
              <a:t>Lalkin</a:t>
            </a:r>
            <a:r>
              <a:rPr lang="es-ES" sz="900" dirty="0">
                <a:latin typeface="Droid Sans"/>
              </a:rPr>
              <a:t> A, </a:t>
            </a:r>
            <a:r>
              <a:rPr lang="es-ES" sz="900" dirty="0" err="1">
                <a:latin typeface="Droid Sans"/>
              </a:rPr>
              <a:t>Pastuszak</a:t>
            </a:r>
            <a:r>
              <a:rPr lang="es-ES" sz="900" dirty="0">
                <a:latin typeface="Droid Sans"/>
              </a:rPr>
              <a:t> A, </a:t>
            </a:r>
            <a:r>
              <a:rPr lang="es-ES" sz="900" dirty="0" err="1">
                <a:latin typeface="Droid Sans"/>
              </a:rPr>
              <a:t>Koren</a:t>
            </a:r>
            <a:r>
              <a:rPr lang="es-ES" sz="900" dirty="0">
                <a:latin typeface="Droid Sans"/>
              </a:rPr>
              <a:t> G. </a:t>
            </a:r>
            <a:r>
              <a:rPr lang="es-ES" sz="900" dirty="0" err="1">
                <a:latin typeface="Droid Sans"/>
              </a:rPr>
              <a:t>Pregnancy</a:t>
            </a:r>
            <a:r>
              <a:rPr lang="es-ES" sz="900" dirty="0">
                <a:latin typeface="Droid Sans"/>
              </a:rPr>
              <a:t> </a:t>
            </a:r>
            <a:r>
              <a:rPr lang="es-ES" sz="900" dirty="0" err="1">
                <a:latin typeface="Droid Sans"/>
              </a:rPr>
              <a:t>outcome</a:t>
            </a:r>
            <a:r>
              <a:rPr lang="es-ES" sz="900" dirty="0">
                <a:latin typeface="Droid Sans"/>
              </a:rPr>
              <a:t> </a:t>
            </a:r>
            <a:r>
              <a:rPr lang="es-ES" sz="900" dirty="0" err="1">
                <a:latin typeface="Droid Sans"/>
              </a:rPr>
              <a:t>following</a:t>
            </a:r>
            <a:r>
              <a:rPr lang="es-ES" sz="900" dirty="0">
                <a:latin typeface="Droid Sans"/>
              </a:rPr>
              <a:t> </a:t>
            </a:r>
            <a:r>
              <a:rPr lang="es-ES" sz="900" dirty="0" err="1">
                <a:latin typeface="Droid Sans"/>
              </a:rPr>
              <a:t>gestational</a:t>
            </a:r>
            <a:r>
              <a:rPr lang="es-ES" sz="900" dirty="0">
                <a:latin typeface="Droid Sans"/>
              </a:rPr>
              <a:t> </a:t>
            </a:r>
            <a:r>
              <a:rPr lang="es-ES" sz="900" dirty="0" err="1">
                <a:latin typeface="Droid Sans"/>
              </a:rPr>
              <a:t>exposure</a:t>
            </a:r>
            <a:r>
              <a:rPr lang="es-ES" sz="900" dirty="0">
                <a:latin typeface="Droid Sans"/>
              </a:rPr>
              <a:t> </a:t>
            </a:r>
            <a:r>
              <a:rPr lang="es-ES" sz="900" dirty="0" err="1">
                <a:latin typeface="Droid Sans"/>
              </a:rPr>
              <a:t>fluoroquinolones</a:t>
            </a:r>
            <a:r>
              <a:rPr lang="es-ES" sz="900" dirty="0">
                <a:latin typeface="Droid Sans"/>
              </a:rPr>
              <a:t>: a </a:t>
            </a:r>
            <a:r>
              <a:rPr lang="es-ES" sz="900" dirty="0" err="1">
                <a:latin typeface="Droid Sans"/>
              </a:rPr>
              <a:t>multicenter</a:t>
            </a:r>
            <a:r>
              <a:rPr lang="es-ES" sz="900" dirty="0">
                <a:latin typeface="Droid Sans"/>
              </a:rPr>
              <a:t> </a:t>
            </a:r>
            <a:r>
              <a:rPr lang="es-ES" sz="900" dirty="0" err="1">
                <a:latin typeface="Droid Sans"/>
              </a:rPr>
              <a:t>prospective</a:t>
            </a:r>
            <a:r>
              <a:rPr lang="es-ES" sz="900" dirty="0">
                <a:latin typeface="Droid Sans"/>
              </a:rPr>
              <a:t> </a:t>
            </a:r>
            <a:r>
              <a:rPr lang="es-ES" sz="900" dirty="0" err="1">
                <a:latin typeface="Droid Sans"/>
              </a:rPr>
              <a:t>controlled</a:t>
            </a:r>
            <a:r>
              <a:rPr lang="es-ES" sz="900" dirty="0">
                <a:latin typeface="Droid Sans"/>
              </a:rPr>
              <a:t> </a:t>
            </a:r>
            <a:r>
              <a:rPr lang="es-ES" sz="900" dirty="0" err="1">
                <a:latin typeface="Droid Sans"/>
              </a:rPr>
              <a:t>study</a:t>
            </a:r>
            <a:r>
              <a:rPr lang="es-ES" sz="900" dirty="0">
                <a:latin typeface="Droid Sans"/>
              </a:rPr>
              <a:t>. Anti-</a:t>
            </a:r>
            <a:r>
              <a:rPr lang="es-ES" sz="900" dirty="0" err="1">
                <a:latin typeface="Droid Sans"/>
              </a:rPr>
              <a:t>microbial</a:t>
            </a:r>
            <a:r>
              <a:rPr lang="es-ES" sz="900" dirty="0">
                <a:latin typeface="Droid Sans"/>
              </a:rPr>
              <a:t> </a:t>
            </a:r>
            <a:r>
              <a:rPr lang="es-ES" sz="900" dirty="0" err="1">
                <a:latin typeface="Droid Sans"/>
              </a:rPr>
              <a:t>Agents</a:t>
            </a:r>
            <a:r>
              <a:rPr lang="es-ES" sz="900" dirty="0">
                <a:latin typeface="Droid Sans"/>
              </a:rPr>
              <a:t> </a:t>
            </a:r>
            <a:r>
              <a:rPr lang="es-ES" sz="900" dirty="0" err="1">
                <a:latin typeface="Droid Sans"/>
              </a:rPr>
              <a:t>Chemother</a:t>
            </a:r>
            <a:r>
              <a:rPr lang="es-ES" sz="900" dirty="0">
                <a:latin typeface="Droid Sans"/>
              </a:rPr>
              <a:t> 1998; 42: 1336-1339.</a:t>
            </a:r>
          </a:p>
          <a:p>
            <a:r>
              <a:rPr lang="es-ES" sz="900" dirty="0" smtClean="0">
                <a:latin typeface="Droid Sans"/>
              </a:rPr>
              <a:t>2.Larsen </a:t>
            </a:r>
            <a:r>
              <a:rPr lang="es-ES" sz="900" dirty="0">
                <a:latin typeface="Droid Sans"/>
              </a:rPr>
              <a:t>H, </a:t>
            </a:r>
            <a:r>
              <a:rPr lang="es-ES" sz="900" dirty="0" err="1">
                <a:latin typeface="Droid Sans"/>
              </a:rPr>
              <a:t>Nielsen</a:t>
            </a:r>
            <a:r>
              <a:rPr lang="es-ES" sz="900" dirty="0">
                <a:latin typeface="Droid Sans"/>
              </a:rPr>
              <a:t> GL, </a:t>
            </a:r>
            <a:r>
              <a:rPr lang="es-ES" sz="900" dirty="0" err="1">
                <a:latin typeface="Droid Sans"/>
              </a:rPr>
              <a:t>Schonheyder</a:t>
            </a:r>
            <a:r>
              <a:rPr lang="es-ES" sz="900" dirty="0">
                <a:latin typeface="Droid Sans"/>
              </a:rPr>
              <a:t> HC, </a:t>
            </a:r>
            <a:r>
              <a:rPr lang="es-ES" sz="900" dirty="0" err="1">
                <a:latin typeface="Droid Sans"/>
              </a:rPr>
              <a:t>Olesen</a:t>
            </a:r>
            <a:r>
              <a:rPr lang="es-ES" sz="900" dirty="0">
                <a:latin typeface="Droid Sans"/>
              </a:rPr>
              <a:t> C, </a:t>
            </a:r>
            <a:r>
              <a:rPr lang="es-ES" sz="900" dirty="0" err="1">
                <a:latin typeface="Droid Sans"/>
              </a:rPr>
              <a:t>Sorensen</a:t>
            </a:r>
            <a:r>
              <a:rPr lang="es-ES" sz="900" dirty="0">
                <a:latin typeface="Droid Sans"/>
              </a:rPr>
              <a:t> HT. </a:t>
            </a:r>
            <a:r>
              <a:rPr lang="es-ES" sz="900" dirty="0" err="1">
                <a:latin typeface="Droid Sans"/>
              </a:rPr>
              <a:t>Birth</a:t>
            </a:r>
            <a:r>
              <a:rPr lang="es-ES" sz="900" dirty="0">
                <a:latin typeface="Droid Sans"/>
              </a:rPr>
              <a:t> </a:t>
            </a:r>
            <a:r>
              <a:rPr lang="es-ES" sz="900" dirty="0" err="1">
                <a:latin typeface="Droid Sans"/>
              </a:rPr>
              <a:t>outcome</a:t>
            </a:r>
            <a:r>
              <a:rPr lang="es-ES" sz="900" dirty="0">
                <a:latin typeface="Droid Sans"/>
              </a:rPr>
              <a:t> </a:t>
            </a:r>
            <a:r>
              <a:rPr lang="es-ES" sz="900" dirty="0" err="1">
                <a:latin typeface="Droid Sans"/>
              </a:rPr>
              <a:t>following</a:t>
            </a:r>
            <a:r>
              <a:rPr lang="es-ES" sz="900" dirty="0">
                <a:latin typeface="Droid Sans"/>
              </a:rPr>
              <a:t> maternal use of </a:t>
            </a:r>
            <a:r>
              <a:rPr lang="es-ES" sz="900" dirty="0" err="1">
                <a:latin typeface="Droid Sans"/>
              </a:rPr>
              <a:t>fluoroquinolones</a:t>
            </a:r>
            <a:r>
              <a:rPr lang="es-ES" sz="900" dirty="0">
                <a:latin typeface="Droid Sans"/>
              </a:rPr>
              <a:t>. </a:t>
            </a:r>
            <a:r>
              <a:rPr lang="es-ES" sz="900" dirty="0" err="1">
                <a:latin typeface="Droid Sans"/>
              </a:rPr>
              <a:t>Int</a:t>
            </a:r>
            <a:r>
              <a:rPr lang="es-ES" sz="900" dirty="0">
                <a:latin typeface="Droid Sans"/>
              </a:rPr>
              <a:t> J </a:t>
            </a:r>
            <a:r>
              <a:rPr lang="es-ES" sz="900" dirty="0" err="1">
                <a:latin typeface="Droid Sans"/>
              </a:rPr>
              <a:t>Antimicrob</a:t>
            </a:r>
            <a:r>
              <a:rPr lang="es-ES" sz="900" dirty="0">
                <a:latin typeface="Droid Sans"/>
              </a:rPr>
              <a:t> </a:t>
            </a:r>
            <a:r>
              <a:rPr lang="es-ES" sz="900" dirty="0" err="1">
                <a:latin typeface="Droid Sans"/>
              </a:rPr>
              <a:t>Agents</a:t>
            </a:r>
            <a:r>
              <a:rPr lang="es-ES" sz="900" dirty="0">
                <a:latin typeface="Droid Sans"/>
              </a:rPr>
              <a:t> 2001; 18: 259-262.</a:t>
            </a:r>
            <a:endParaRPr lang="es-ES" sz="900" b="0" i="0" dirty="0">
              <a:effectLst/>
              <a:latin typeface="Droid Sans"/>
            </a:endParaRPr>
          </a:p>
        </p:txBody>
      </p:sp>
      <p:sp>
        <p:nvSpPr>
          <p:cNvPr id="9" name="Elipse 8"/>
          <p:cNvSpPr/>
          <p:nvPr/>
        </p:nvSpPr>
        <p:spPr>
          <a:xfrm>
            <a:off x="1115616" y="3861048"/>
            <a:ext cx="288032" cy="279033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Rectángulo redondeado 9"/>
          <p:cNvSpPr/>
          <p:nvPr/>
        </p:nvSpPr>
        <p:spPr>
          <a:xfrm>
            <a:off x="395536" y="260648"/>
            <a:ext cx="8424936" cy="144016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2409460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redondeado 5"/>
          <p:cNvSpPr/>
          <p:nvPr/>
        </p:nvSpPr>
        <p:spPr>
          <a:xfrm>
            <a:off x="107504" y="2348880"/>
            <a:ext cx="7670656" cy="259228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4" name="3 Rectángulo"/>
          <p:cNvSpPr/>
          <p:nvPr/>
        </p:nvSpPr>
        <p:spPr>
          <a:xfrm>
            <a:off x="285720" y="214290"/>
            <a:ext cx="5572164" cy="5715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1 Rectángulo"/>
          <p:cNvSpPr/>
          <p:nvPr/>
        </p:nvSpPr>
        <p:spPr>
          <a:xfrm>
            <a:off x="285720" y="285728"/>
            <a:ext cx="535915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dirty="0" smtClean="0">
                <a:solidFill>
                  <a:srgbClr val="00FFFF"/>
                </a:solidFill>
              </a:rPr>
              <a:t>ANTICUERPOS MONOCLONALES en la EII.</a:t>
            </a:r>
            <a:endParaRPr lang="es-ES" sz="2000" dirty="0">
              <a:solidFill>
                <a:srgbClr val="00FFFF"/>
              </a:solidFill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285720" y="1357298"/>
            <a:ext cx="850112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/>
              <a:t>La terapia biológica para la EII incluye </a:t>
            </a:r>
          </a:p>
          <a:p>
            <a:r>
              <a:rPr lang="es-ES" dirty="0" smtClean="0">
                <a:solidFill>
                  <a:srgbClr val="FFFF00"/>
                </a:solidFill>
              </a:rPr>
              <a:t>Anticuerpos monoclonales dirigidos contra el factor de necrosis tumoral α</a:t>
            </a:r>
          </a:p>
          <a:p>
            <a:r>
              <a:rPr lang="es-ES" dirty="0" smtClean="0">
                <a:solidFill>
                  <a:srgbClr val="FFFF00"/>
                </a:solidFill>
              </a:rPr>
              <a:t> (</a:t>
            </a:r>
            <a:r>
              <a:rPr lang="es-ES" dirty="0">
                <a:solidFill>
                  <a:srgbClr val="FFFF00"/>
                </a:solidFill>
              </a:rPr>
              <a:t>Anti-TNF </a:t>
            </a:r>
            <a:r>
              <a:rPr lang="es-ES" dirty="0" smtClean="0">
                <a:solidFill>
                  <a:srgbClr val="FFFF00"/>
                </a:solidFill>
              </a:rPr>
              <a:t>α </a:t>
            </a:r>
            <a:r>
              <a:rPr lang="es-ES" dirty="0">
                <a:solidFill>
                  <a:srgbClr val="FFFF00"/>
                </a:solidFill>
              </a:rPr>
              <a:t>).</a:t>
            </a:r>
            <a:endParaRPr lang="es-ES" dirty="0" smtClean="0">
              <a:solidFill>
                <a:srgbClr val="FFFF00"/>
              </a:solidFill>
            </a:endParaRPr>
          </a:p>
          <a:p>
            <a:endParaRPr lang="es-ES" dirty="0" smtClean="0"/>
          </a:p>
          <a:p>
            <a:r>
              <a:rPr lang="es-ES" dirty="0" err="1" smtClean="0">
                <a:solidFill>
                  <a:srgbClr val="FFFF00"/>
                </a:solidFill>
              </a:rPr>
              <a:t>Infliximab</a:t>
            </a:r>
            <a:r>
              <a:rPr lang="es-ES" dirty="0" smtClean="0"/>
              <a:t> es un anticuerpo monoclonal </a:t>
            </a:r>
            <a:r>
              <a:rPr lang="es-E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quimérico</a:t>
            </a:r>
          </a:p>
          <a:p>
            <a:r>
              <a:rPr lang="es-ES" dirty="0" smtClean="0"/>
              <a:t>aprobado para el tratamiento de la enfermedad de </a:t>
            </a:r>
            <a:r>
              <a:rPr lang="es-ES" dirty="0" err="1" smtClean="0"/>
              <a:t>Crohn</a:t>
            </a:r>
            <a:r>
              <a:rPr lang="es-ES" dirty="0" smtClean="0"/>
              <a:t> y</a:t>
            </a:r>
          </a:p>
          <a:p>
            <a:r>
              <a:rPr lang="es-ES" dirty="0" smtClean="0"/>
              <a:t>CU  activa,  moderada o grave, refractaria al tratamiento</a:t>
            </a:r>
          </a:p>
          <a:p>
            <a:r>
              <a:rPr lang="es-ES" dirty="0" smtClean="0"/>
              <a:t>convencional con corticoides e </a:t>
            </a:r>
            <a:r>
              <a:rPr lang="es-ES" dirty="0" err="1" smtClean="0"/>
              <a:t>inmunomoduladores</a:t>
            </a:r>
            <a:r>
              <a:rPr lang="es-ES" dirty="0" smtClean="0"/>
              <a:t>.</a:t>
            </a:r>
          </a:p>
          <a:p>
            <a:endParaRPr lang="es-ES" dirty="0" smtClean="0">
              <a:solidFill>
                <a:srgbClr val="7030A0"/>
              </a:solidFill>
            </a:endParaRPr>
          </a:p>
          <a:p>
            <a:r>
              <a:rPr lang="es-ES" dirty="0" err="1" smtClean="0">
                <a:solidFill>
                  <a:srgbClr val="FFFF00"/>
                </a:solidFill>
              </a:rPr>
              <a:t>Adalimumab</a:t>
            </a:r>
            <a:r>
              <a:rPr lang="es-ES" dirty="0" smtClean="0"/>
              <a:t> es un anticuerpo monoclonal </a:t>
            </a:r>
            <a:r>
              <a:rPr lang="es-E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humanizado </a:t>
            </a:r>
            <a:r>
              <a:rPr lang="es-ES" dirty="0" smtClean="0"/>
              <a:t>aprobado</a:t>
            </a:r>
          </a:p>
          <a:p>
            <a:r>
              <a:rPr lang="es-ES" dirty="0" smtClean="0"/>
              <a:t>para el tratamiento de la enfermedad de </a:t>
            </a:r>
            <a:r>
              <a:rPr lang="es-ES" dirty="0" err="1" smtClean="0"/>
              <a:t>Crohn</a:t>
            </a:r>
            <a:r>
              <a:rPr lang="es-ES" dirty="0" smtClean="0"/>
              <a:t> grave</a:t>
            </a:r>
          </a:p>
          <a:p>
            <a:r>
              <a:rPr lang="es-ES" dirty="0" smtClean="0"/>
              <a:t>refractaria. </a:t>
            </a:r>
            <a:endParaRPr lang="es-ES" dirty="0">
              <a:solidFill>
                <a:srgbClr val="FFFF00"/>
              </a:solidFill>
            </a:endParaRPr>
          </a:p>
        </p:txBody>
      </p:sp>
      <p:pic>
        <p:nvPicPr>
          <p:cNvPr id="5" name="Picture 37" descr="escudo familia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86775" y="0"/>
            <a:ext cx="657225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04218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redondeado 1"/>
          <p:cNvSpPr/>
          <p:nvPr/>
        </p:nvSpPr>
        <p:spPr>
          <a:xfrm>
            <a:off x="251520" y="620688"/>
            <a:ext cx="8712968" cy="32731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Rectángulo 2"/>
          <p:cNvSpPr/>
          <p:nvPr/>
        </p:nvSpPr>
        <p:spPr>
          <a:xfrm>
            <a:off x="395536" y="332656"/>
            <a:ext cx="8280920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panose="020B0604020202020204" pitchFamily="34" charset="0"/>
              </a:rPr>
              <a:t>Terapia biológica</a:t>
            </a:r>
            <a:endParaRPr lang="es-ES" dirty="0">
              <a:solidFill>
                <a:schemeClr val="accent6">
                  <a:lumMod val="60000"/>
                  <a:lumOff val="40000"/>
                </a:schemeClr>
              </a:solidFill>
              <a:latin typeface="Helvetica" panose="020B0604020202020204" pitchFamily="34" charset="0"/>
            </a:endParaRPr>
          </a:p>
          <a:p>
            <a:r>
              <a:rPr lang="es-ES" b="1" i="1" dirty="0" err="1">
                <a:solidFill>
                  <a:srgbClr val="FFFF00"/>
                </a:solidFill>
                <a:latin typeface="Droid Sans"/>
              </a:rPr>
              <a:t>Infliximab</a:t>
            </a:r>
            <a:r>
              <a:rPr lang="es-ES" b="1" i="1" dirty="0">
                <a:solidFill>
                  <a:srgbClr val="FFFF00"/>
                </a:solidFill>
                <a:latin typeface="Droid Sans"/>
              </a:rPr>
              <a:t> (IFX)</a:t>
            </a:r>
            <a:r>
              <a:rPr lang="es-ES" b="1" i="1" dirty="0">
                <a:solidFill>
                  <a:srgbClr val="333333"/>
                </a:solidFill>
                <a:latin typeface="Droid Sans"/>
              </a:rPr>
              <a:t/>
            </a:r>
            <a:br>
              <a:rPr lang="es-ES" b="1" i="1" dirty="0">
                <a:solidFill>
                  <a:srgbClr val="333333"/>
                </a:solidFill>
                <a:latin typeface="Droid Sans"/>
              </a:rPr>
            </a:br>
            <a:r>
              <a:rPr lang="es-ES" sz="1600" dirty="0">
                <a:latin typeface="Droid Sans"/>
              </a:rPr>
              <a:t>Es una droga </a:t>
            </a:r>
            <a:r>
              <a:rPr lang="es-ES" sz="1600" dirty="0">
                <a:solidFill>
                  <a:schemeClr val="tx2">
                    <a:lumMod val="75000"/>
                  </a:schemeClr>
                </a:solidFill>
                <a:latin typeface="Droid Sans"/>
              </a:rPr>
              <a:t>categoría B. </a:t>
            </a:r>
            <a:endParaRPr lang="es-ES" sz="1600" dirty="0" smtClean="0">
              <a:solidFill>
                <a:schemeClr val="tx2">
                  <a:lumMod val="75000"/>
                </a:schemeClr>
              </a:solidFill>
              <a:latin typeface="Droid Sans"/>
            </a:endParaRPr>
          </a:p>
          <a:p>
            <a:r>
              <a:rPr lang="es-ES" sz="1600" dirty="0" smtClean="0">
                <a:latin typeface="Droid Sans"/>
              </a:rPr>
              <a:t>IFX </a:t>
            </a:r>
            <a:r>
              <a:rPr lang="es-ES" sz="1600" dirty="0">
                <a:solidFill>
                  <a:schemeClr val="accent6">
                    <a:lumMod val="60000"/>
                    <a:lumOff val="40000"/>
                  </a:schemeClr>
                </a:solidFill>
                <a:latin typeface="Droid Sans"/>
              </a:rPr>
              <a:t>es seguro en el período de la concepción y durante los dos primeros trimestres del embarazo. </a:t>
            </a:r>
            <a:endParaRPr lang="es-ES" sz="1600" dirty="0" smtClean="0">
              <a:solidFill>
                <a:schemeClr val="accent6">
                  <a:lumMod val="60000"/>
                  <a:lumOff val="40000"/>
                </a:schemeClr>
              </a:solidFill>
              <a:latin typeface="Droid Sans"/>
            </a:endParaRPr>
          </a:p>
          <a:p>
            <a:r>
              <a:rPr lang="es-ES" sz="1600" dirty="0" smtClean="0">
                <a:latin typeface="Droid Sans"/>
              </a:rPr>
              <a:t>El </a:t>
            </a:r>
            <a:r>
              <a:rPr lang="es-ES" sz="1600" dirty="0">
                <a:solidFill>
                  <a:schemeClr val="tx2">
                    <a:lumMod val="50000"/>
                  </a:schemeClr>
                </a:solidFill>
                <a:latin typeface="Droid Sans"/>
              </a:rPr>
              <a:t>registro TREAT </a:t>
            </a:r>
            <a:r>
              <a:rPr lang="es-ES" sz="1600" dirty="0">
                <a:latin typeface="Droid Sans"/>
              </a:rPr>
              <a:t>es un registro prospectivo con más de </a:t>
            </a:r>
            <a:r>
              <a:rPr lang="es-ES" sz="1600" dirty="0">
                <a:solidFill>
                  <a:schemeClr val="tx2">
                    <a:lumMod val="50000"/>
                  </a:schemeClr>
                </a:solidFill>
                <a:latin typeface="Droid Sans"/>
              </a:rPr>
              <a:t>6.000 pacientes con EC </a:t>
            </a:r>
            <a:r>
              <a:rPr lang="es-ES" sz="1600" dirty="0" smtClean="0">
                <a:latin typeface="Droid Sans"/>
              </a:rPr>
              <a:t>.</a:t>
            </a:r>
          </a:p>
          <a:p>
            <a:r>
              <a:rPr lang="es-ES" sz="1600" dirty="0" smtClean="0">
                <a:solidFill>
                  <a:schemeClr val="accent6">
                    <a:lumMod val="40000"/>
                    <a:lumOff val="60000"/>
                  </a:schemeClr>
                </a:solidFill>
                <a:latin typeface="Droid Sans"/>
              </a:rPr>
              <a:t>No </a:t>
            </a:r>
            <a:r>
              <a:rPr lang="es-ES" sz="1600" dirty="0">
                <a:solidFill>
                  <a:schemeClr val="accent6">
                    <a:lumMod val="40000"/>
                    <a:lumOff val="60000"/>
                  </a:schemeClr>
                </a:solidFill>
                <a:latin typeface="Droid Sans"/>
              </a:rPr>
              <a:t>se documentaron malformaciones congénitas y el índice de abortos </a:t>
            </a:r>
            <a:r>
              <a:rPr lang="es-ES" sz="1600" dirty="0">
                <a:latin typeface="Droid Sans"/>
              </a:rPr>
              <a:t>(11,1 vs 7,1%) </a:t>
            </a:r>
            <a:r>
              <a:rPr lang="es-ES" sz="1600" dirty="0">
                <a:solidFill>
                  <a:schemeClr val="accent6">
                    <a:lumMod val="40000"/>
                    <a:lumOff val="60000"/>
                  </a:schemeClr>
                </a:solidFill>
                <a:latin typeface="Droid Sans"/>
              </a:rPr>
              <a:t>y las complicaciones perinatales</a:t>
            </a:r>
            <a:r>
              <a:rPr lang="es-ES" sz="1600" dirty="0">
                <a:latin typeface="Droid Sans"/>
              </a:rPr>
              <a:t> (8,3 vs 7,1%) fueron comparables entre pacientes tratadas con IFX y pacientes sin terapia biológica respectivamente.</a:t>
            </a:r>
            <a:endParaRPr lang="es-ES" sz="1600" b="0" i="0" dirty="0">
              <a:effectLst/>
              <a:latin typeface="Droid Sans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360052" y="3893856"/>
            <a:ext cx="842389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i="1" dirty="0" err="1">
                <a:solidFill>
                  <a:srgbClr val="FFFF00"/>
                </a:solidFill>
                <a:latin typeface="Droid Sans"/>
              </a:rPr>
              <a:t>Adalimumab</a:t>
            </a:r>
            <a:r>
              <a:rPr lang="es-ES" b="1" i="1" dirty="0">
                <a:solidFill>
                  <a:srgbClr val="FFFF00"/>
                </a:solidFill>
                <a:latin typeface="Droid Sans"/>
              </a:rPr>
              <a:t> (ADA)</a:t>
            </a:r>
            <a:r>
              <a:rPr lang="es-ES" b="1" i="1" dirty="0">
                <a:solidFill>
                  <a:srgbClr val="333333"/>
                </a:solidFill>
                <a:latin typeface="Droid Sans"/>
              </a:rPr>
              <a:t/>
            </a:r>
            <a:br>
              <a:rPr lang="es-ES" b="1" i="1" dirty="0">
                <a:solidFill>
                  <a:srgbClr val="333333"/>
                </a:solidFill>
                <a:latin typeface="Droid Sans"/>
              </a:rPr>
            </a:br>
            <a:r>
              <a:rPr lang="es-ES" dirty="0">
                <a:latin typeface="Droid Sans"/>
              </a:rPr>
              <a:t>Es un fármaco </a:t>
            </a:r>
            <a:r>
              <a:rPr lang="es-ES" dirty="0">
                <a:solidFill>
                  <a:schemeClr val="tx2">
                    <a:lumMod val="50000"/>
                  </a:schemeClr>
                </a:solidFill>
                <a:latin typeface="Droid Sans"/>
              </a:rPr>
              <a:t>categoría B. </a:t>
            </a:r>
            <a:endParaRPr lang="es-ES" dirty="0" smtClean="0">
              <a:solidFill>
                <a:schemeClr val="tx2">
                  <a:lumMod val="50000"/>
                </a:schemeClr>
              </a:solidFill>
              <a:latin typeface="Droid Sans"/>
            </a:endParaRPr>
          </a:p>
          <a:p>
            <a:r>
              <a:rPr lang="es-ES" dirty="0" smtClean="0">
                <a:solidFill>
                  <a:srgbClr val="FFCCFF"/>
                </a:solidFill>
                <a:latin typeface="Droid Sans"/>
              </a:rPr>
              <a:t>La </a:t>
            </a:r>
            <a:r>
              <a:rPr lang="es-ES" dirty="0">
                <a:solidFill>
                  <a:srgbClr val="FFCCFF"/>
                </a:solidFill>
                <a:latin typeface="Droid Sans"/>
              </a:rPr>
              <a:t>Organización de Especialistas en información sobre Teratología (OTIS) </a:t>
            </a:r>
            <a:r>
              <a:rPr lang="es-ES" dirty="0">
                <a:latin typeface="Droid Sans"/>
              </a:rPr>
              <a:t>reportó un estudio prospectivo de </a:t>
            </a:r>
            <a:r>
              <a:rPr lang="es-ES" dirty="0">
                <a:solidFill>
                  <a:schemeClr val="tx2">
                    <a:lumMod val="50000"/>
                  </a:schemeClr>
                </a:solidFill>
                <a:latin typeface="Droid Sans"/>
              </a:rPr>
              <a:t>38</a:t>
            </a:r>
            <a:r>
              <a:rPr lang="es-ES" dirty="0">
                <a:latin typeface="Droid Sans"/>
              </a:rPr>
              <a:t> pacientes embarazadas en tratamiento con ADA y otro adicional de </a:t>
            </a:r>
            <a:r>
              <a:rPr lang="es-ES" dirty="0">
                <a:solidFill>
                  <a:schemeClr val="tx2">
                    <a:lumMod val="50000"/>
                  </a:schemeClr>
                </a:solidFill>
                <a:latin typeface="Droid Sans"/>
              </a:rPr>
              <a:t>133 pacientes</a:t>
            </a:r>
            <a:r>
              <a:rPr lang="es-ES" dirty="0">
                <a:latin typeface="Droid Sans"/>
              </a:rPr>
              <a:t>. </a:t>
            </a:r>
            <a:r>
              <a:rPr lang="es-ES" dirty="0">
                <a:solidFill>
                  <a:schemeClr val="accent6">
                    <a:lumMod val="60000"/>
                    <a:lumOff val="40000"/>
                  </a:schemeClr>
                </a:solidFill>
                <a:latin typeface="Droid Sans"/>
              </a:rPr>
              <a:t>El índice de abortos espontáneos (5 de 38: 13%) feto muerto (0 de 38) </a:t>
            </a:r>
            <a:r>
              <a:rPr lang="es-ES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Droid Sans"/>
              </a:rPr>
              <a:t>prematurez</a:t>
            </a:r>
            <a:r>
              <a:rPr lang="es-ES" dirty="0">
                <a:solidFill>
                  <a:schemeClr val="accent6">
                    <a:lumMod val="60000"/>
                    <a:lumOff val="40000"/>
                  </a:schemeClr>
                </a:solidFill>
                <a:latin typeface="Droid Sans"/>
              </a:rPr>
              <a:t> y malformaciones congénitas (2 de 33: 6%) fue similar a las pacientes-control y a la población </a:t>
            </a:r>
            <a:r>
              <a:rPr lang="es-ES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Droid Sans"/>
              </a:rPr>
              <a:t>general.</a:t>
            </a:r>
            <a:endParaRPr lang="es-E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1403648" y="5925181"/>
            <a:ext cx="4572000" cy="6001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sz="1100" dirty="0">
                <a:solidFill>
                  <a:srgbClr val="FFCCFF"/>
                </a:solidFill>
                <a:latin typeface="Droid Sans"/>
              </a:rPr>
              <a:t>Johnson DL, Jones KL, </a:t>
            </a:r>
            <a:r>
              <a:rPr lang="es-ES" sz="1100" dirty="0" err="1">
                <a:solidFill>
                  <a:srgbClr val="FFCCFF"/>
                </a:solidFill>
                <a:latin typeface="Droid Sans"/>
              </a:rPr>
              <a:t>Chambers</a:t>
            </a:r>
            <a:r>
              <a:rPr lang="es-ES" sz="1100" dirty="0">
                <a:solidFill>
                  <a:srgbClr val="FFCCFF"/>
                </a:solidFill>
                <a:latin typeface="Droid Sans"/>
              </a:rPr>
              <a:t> CD. </a:t>
            </a:r>
            <a:r>
              <a:rPr lang="es-ES" sz="1100" dirty="0" err="1">
                <a:solidFill>
                  <a:srgbClr val="FFCCFF"/>
                </a:solidFill>
                <a:latin typeface="Droid Sans"/>
              </a:rPr>
              <a:t>Pregnancy</a:t>
            </a:r>
            <a:r>
              <a:rPr lang="es-ES" sz="1100" dirty="0">
                <a:solidFill>
                  <a:srgbClr val="FFCCFF"/>
                </a:solidFill>
                <a:latin typeface="Droid Sans"/>
              </a:rPr>
              <a:t> </a:t>
            </a:r>
            <a:r>
              <a:rPr lang="es-ES" sz="1100" dirty="0" err="1">
                <a:solidFill>
                  <a:srgbClr val="FFCCFF"/>
                </a:solidFill>
                <a:latin typeface="Droid Sans"/>
              </a:rPr>
              <a:t>outcomes</a:t>
            </a:r>
            <a:r>
              <a:rPr lang="es-ES" sz="1100" dirty="0">
                <a:solidFill>
                  <a:srgbClr val="FFCCFF"/>
                </a:solidFill>
                <a:latin typeface="Droid Sans"/>
              </a:rPr>
              <a:t> in </a:t>
            </a:r>
            <a:r>
              <a:rPr lang="es-ES" sz="1100" dirty="0" err="1">
                <a:solidFill>
                  <a:srgbClr val="FFCCFF"/>
                </a:solidFill>
                <a:latin typeface="Droid Sans"/>
              </a:rPr>
              <a:t>women</a:t>
            </a:r>
            <a:r>
              <a:rPr lang="es-ES" sz="1100" dirty="0">
                <a:solidFill>
                  <a:srgbClr val="FFCCFF"/>
                </a:solidFill>
                <a:latin typeface="Droid Sans"/>
              </a:rPr>
              <a:t> </a:t>
            </a:r>
            <a:r>
              <a:rPr lang="es-ES" sz="1100" dirty="0" err="1">
                <a:solidFill>
                  <a:srgbClr val="FFCCFF"/>
                </a:solidFill>
                <a:latin typeface="Droid Sans"/>
              </a:rPr>
              <a:t>exposed</a:t>
            </a:r>
            <a:r>
              <a:rPr lang="es-ES" sz="1100" dirty="0">
                <a:solidFill>
                  <a:srgbClr val="FFCCFF"/>
                </a:solidFill>
                <a:latin typeface="Droid Sans"/>
              </a:rPr>
              <a:t> to </a:t>
            </a:r>
            <a:r>
              <a:rPr lang="es-ES" sz="1100" dirty="0" err="1">
                <a:solidFill>
                  <a:srgbClr val="FFCCFF"/>
                </a:solidFill>
                <a:latin typeface="Droid Sans"/>
              </a:rPr>
              <a:t>adalimumab</a:t>
            </a:r>
            <a:r>
              <a:rPr lang="es-ES" sz="1100" dirty="0">
                <a:solidFill>
                  <a:srgbClr val="FFCCFF"/>
                </a:solidFill>
                <a:latin typeface="Droid Sans"/>
              </a:rPr>
              <a:t>: </a:t>
            </a:r>
            <a:r>
              <a:rPr lang="es-ES" sz="1100" dirty="0" err="1">
                <a:solidFill>
                  <a:srgbClr val="FFCCFF"/>
                </a:solidFill>
                <a:latin typeface="Droid Sans"/>
              </a:rPr>
              <a:t>the</a:t>
            </a:r>
            <a:r>
              <a:rPr lang="es-ES" sz="1100" dirty="0">
                <a:solidFill>
                  <a:srgbClr val="FFCCFF"/>
                </a:solidFill>
                <a:latin typeface="Droid Sans"/>
              </a:rPr>
              <a:t> OTIS </a:t>
            </a:r>
            <a:r>
              <a:rPr lang="es-ES" sz="1100" dirty="0" err="1">
                <a:solidFill>
                  <a:srgbClr val="FFCCFF"/>
                </a:solidFill>
                <a:latin typeface="Droid Sans"/>
              </a:rPr>
              <a:t>autoimmune</a:t>
            </a:r>
            <a:r>
              <a:rPr lang="es-ES" sz="1100" dirty="0">
                <a:solidFill>
                  <a:srgbClr val="FFCCFF"/>
                </a:solidFill>
                <a:latin typeface="Droid Sans"/>
              </a:rPr>
              <a:t> </a:t>
            </a:r>
            <a:r>
              <a:rPr lang="es-ES" sz="1100" dirty="0" err="1">
                <a:solidFill>
                  <a:srgbClr val="FFCCFF"/>
                </a:solidFill>
                <a:latin typeface="Droid Sans"/>
              </a:rPr>
              <a:t>diseases</a:t>
            </a:r>
            <a:r>
              <a:rPr lang="es-ES" sz="1100" dirty="0">
                <a:solidFill>
                  <a:srgbClr val="FFCCFF"/>
                </a:solidFill>
                <a:latin typeface="Droid Sans"/>
              </a:rPr>
              <a:t> in </a:t>
            </a:r>
            <a:r>
              <a:rPr lang="es-ES" sz="1100" dirty="0" err="1">
                <a:solidFill>
                  <a:srgbClr val="FFCCFF"/>
                </a:solidFill>
                <a:latin typeface="Droid Sans"/>
              </a:rPr>
              <a:t>pregnancy</a:t>
            </a:r>
            <a:r>
              <a:rPr lang="es-ES" sz="1100" dirty="0">
                <a:solidFill>
                  <a:srgbClr val="FFCCFF"/>
                </a:solidFill>
                <a:latin typeface="Droid Sans"/>
              </a:rPr>
              <a:t> </a:t>
            </a:r>
            <a:r>
              <a:rPr lang="es-ES" sz="1100" dirty="0" err="1">
                <a:solidFill>
                  <a:srgbClr val="FFCCFF"/>
                </a:solidFill>
                <a:latin typeface="Droid Sans"/>
              </a:rPr>
              <a:t>project</a:t>
            </a:r>
            <a:r>
              <a:rPr lang="es-ES" sz="1100" dirty="0">
                <a:solidFill>
                  <a:srgbClr val="FFCCFF"/>
                </a:solidFill>
                <a:latin typeface="Droid Sans"/>
              </a:rPr>
              <a:t>. </a:t>
            </a:r>
            <a:r>
              <a:rPr lang="es-ES" sz="1100" dirty="0" err="1">
                <a:solidFill>
                  <a:srgbClr val="FFCCFF"/>
                </a:solidFill>
                <a:latin typeface="Droid Sans"/>
              </a:rPr>
              <a:t>Gastroenterology</a:t>
            </a:r>
            <a:r>
              <a:rPr lang="es-ES" sz="1100" dirty="0">
                <a:solidFill>
                  <a:srgbClr val="FFCCFF"/>
                </a:solidFill>
                <a:latin typeface="Droid Sans"/>
              </a:rPr>
              <a:t> 2009; 136: A-27</a:t>
            </a:r>
            <a:endParaRPr lang="es-ES" sz="1100" dirty="0">
              <a:solidFill>
                <a:srgbClr val="FFCCFF"/>
              </a:solidFill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1416386" y="2852936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sz="1000" dirty="0" err="1">
                <a:solidFill>
                  <a:schemeClr val="tx2">
                    <a:lumMod val="50000"/>
                  </a:schemeClr>
                </a:solidFill>
                <a:latin typeface="Droid Sans"/>
              </a:rPr>
              <a:t>Lichtenstein</a:t>
            </a:r>
            <a:r>
              <a:rPr lang="es-ES" sz="1000" dirty="0">
                <a:solidFill>
                  <a:schemeClr val="tx2">
                    <a:lumMod val="50000"/>
                  </a:schemeClr>
                </a:solidFill>
                <a:latin typeface="Droid Sans"/>
              </a:rPr>
              <a:t> GR, </a:t>
            </a:r>
            <a:r>
              <a:rPr lang="es-ES" sz="1000" dirty="0" err="1">
                <a:solidFill>
                  <a:schemeClr val="tx2">
                    <a:lumMod val="50000"/>
                  </a:schemeClr>
                </a:solidFill>
                <a:latin typeface="Droid Sans"/>
              </a:rPr>
              <a:t>Feagan</a:t>
            </a:r>
            <a:r>
              <a:rPr lang="es-ES" sz="1000" dirty="0">
                <a:solidFill>
                  <a:schemeClr val="tx2">
                    <a:lumMod val="50000"/>
                  </a:schemeClr>
                </a:solidFill>
                <a:latin typeface="Droid Sans"/>
              </a:rPr>
              <a:t> BG, Cohen RD, </a:t>
            </a:r>
            <a:r>
              <a:rPr lang="es-ES" sz="1000" dirty="0" err="1">
                <a:solidFill>
                  <a:schemeClr val="tx2">
                    <a:lumMod val="50000"/>
                  </a:schemeClr>
                </a:solidFill>
                <a:latin typeface="Droid Sans"/>
              </a:rPr>
              <a:t>Salzberg</a:t>
            </a:r>
            <a:r>
              <a:rPr lang="es-ES" sz="1000" dirty="0">
                <a:solidFill>
                  <a:schemeClr val="tx2">
                    <a:lumMod val="50000"/>
                  </a:schemeClr>
                </a:solidFill>
                <a:latin typeface="Droid Sans"/>
              </a:rPr>
              <a:t> BA, </a:t>
            </a:r>
            <a:r>
              <a:rPr lang="es-ES" sz="1000" dirty="0" err="1">
                <a:solidFill>
                  <a:schemeClr val="tx2">
                    <a:lumMod val="50000"/>
                  </a:schemeClr>
                </a:solidFill>
                <a:latin typeface="Droid Sans"/>
              </a:rPr>
              <a:t>Diamond</a:t>
            </a:r>
            <a:r>
              <a:rPr lang="es-ES" sz="1000" dirty="0">
                <a:solidFill>
                  <a:schemeClr val="tx2">
                    <a:lumMod val="50000"/>
                  </a:schemeClr>
                </a:solidFill>
                <a:latin typeface="Droid Sans"/>
              </a:rPr>
              <a:t> RH, </a:t>
            </a:r>
            <a:r>
              <a:rPr lang="es-ES" sz="1000" dirty="0" err="1">
                <a:solidFill>
                  <a:schemeClr val="tx2">
                    <a:lumMod val="50000"/>
                  </a:schemeClr>
                </a:solidFill>
                <a:latin typeface="Droid Sans"/>
              </a:rPr>
              <a:t>Chen</a:t>
            </a:r>
            <a:r>
              <a:rPr lang="es-ES" sz="1000" dirty="0">
                <a:solidFill>
                  <a:schemeClr val="tx2">
                    <a:lumMod val="50000"/>
                  </a:schemeClr>
                </a:solidFill>
                <a:latin typeface="Droid Sans"/>
              </a:rPr>
              <a:t> DM, </a:t>
            </a:r>
            <a:r>
              <a:rPr lang="es-ES" sz="1000" dirty="0" err="1">
                <a:solidFill>
                  <a:schemeClr val="tx2">
                    <a:lumMod val="50000"/>
                  </a:schemeClr>
                </a:solidFill>
                <a:latin typeface="Droid Sans"/>
              </a:rPr>
              <a:t>Pritchard</a:t>
            </a:r>
            <a:r>
              <a:rPr lang="es-ES" sz="1000" dirty="0">
                <a:solidFill>
                  <a:schemeClr val="tx2">
                    <a:lumMod val="50000"/>
                  </a:schemeClr>
                </a:solidFill>
                <a:latin typeface="Droid Sans"/>
              </a:rPr>
              <a:t> ML, </a:t>
            </a:r>
            <a:r>
              <a:rPr lang="es-ES" sz="1000" dirty="0" err="1">
                <a:solidFill>
                  <a:schemeClr val="tx2">
                    <a:lumMod val="50000"/>
                  </a:schemeClr>
                </a:solidFill>
                <a:latin typeface="Droid Sans"/>
              </a:rPr>
              <a:t>Sandborn</a:t>
            </a:r>
            <a:r>
              <a:rPr lang="es-ES" sz="1000" dirty="0">
                <a:solidFill>
                  <a:schemeClr val="tx2">
                    <a:lumMod val="50000"/>
                  </a:schemeClr>
                </a:solidFill>
                <a:latin typeface="Droid Sans"/>
              </a:rPr>
              <a:t> WJ. </a:t>
            </a:r>
            <a:r>
              <a:rPr lang="es-ES" sz="1000" dirty="0" err="1">
                <a:solidFill>
                  <a:schemeClr val="tx2">
                    <a:lumMod val="50000"/>
                  </a:schemeClr>
                </a:solidFill>
                <a:latin typeface="Droid Sans"/>
              </a:rPr>
              <a:t>Serious</a:t>
            </a:r>
            <a:r>
              <a:rPr lang="es-ES" sz="1000" dirty="0">
                <a:solidFill>
                  <a:schemeClr val="tx2">
                    <a:lumMod val="50000"/>
                  </a:schemeClr>
                </a:solidFill>
                <a:latin typeface="Droid Sans"/>
              </a:rPr>
              <a:t> </a:t>
            </a:r>
            <a:r>
              <a:rPr lang="es-ES" sz="1000" dirty="0" err="1">
                <a:solidFill>
                  <a:schemeClr val="tx2">
                    <a:lumMod val="50000"/>
                  </a:schemeClr>
                </a:solidFill>
                <a:latin typeface="Droid Sans"/>
              </a:rPr>
              <a:t>infections</a:t>
            </a:r>
            <a:r>
              <a:rPr lang="es-ES" sz="1000" dirty="0">
                <a:solidFill>
                  <a:schemeClr val="tx2">
                    <a:lumMod val="50000"/>
                  </a:schemeClr>
                </a:solidFill>
                <a:latin typeface="Droid Sans"/>
              </a:rPr>
              <a:t> and </a:t>
            </a:r>
            <a:r>
              <a:rPr lang="es-ES" sz="1000" dirty="0" err="1">
                <a:solidFill>
                  <a:schemeClr val="tx2">
                    <a:lumMod val="50000"/>
                  </a:schemeClr>
                </a:solidFill>
                <a:latin typeface="Droid Sans"/>
              </a:rPr>
              <a:t>mortality</a:t>
            </a:r>
            <a:r>
              <a:rPr lang="es-ES" sz="1000" dirty="0">
                <a:solidFill>
                  <a:schemeClr val="tx2">
                    <a:lumMod val="50000"/>
                  </a:schemeClr>
                </a:solidFill>
                <a:latin typeface="Droid Sans"/>
              </a:rPr>
              <a:t> in </a:t>
            </a:r>
            <a:r>
              <a:rPr lang="es-ES" sz="1000" dirty="0" err="1">
                <a:solidFill>
                  <a:schemeClr val="tx2">
                    <a:lumMod val="50000"/>
                  </a:schemeClr>
                </a:solidFill>
                <a:latin typeface="Droid Sans"/>
              </a:rPr>
              <a:t>association</a:t>
            </a:r>
            <a:r>
              <a:rPr lang="es-ES" sz="1000" dirty="0">
                <a:solidFill>
                  <a:schemeClr val="tx2">
                    <a:lumMod val="50000"/>
                  </a:schemeClr>
                </a:solidFill>
                <a:latin typeface="Droid Sans"/>
              </a:rPr>
              <a:t> </a:t>
            </a:r>
            <a:r>
              <a:rPr lang="es-ES" sz="1000" dirty="0" err="1">
                <a:solidFill>
                  <a:schemeClr val="tx2">
                    <a:lumMod val="50000"/>
                  </a:schemeClr>
                </a:solidFill>
                <a:latin typeface="Droid Sans"/>
              </a:rPr>
              <a:t>with</a:t>
            </a:r>
            <a:r>
              <a:rPr lang="es-ES" sz="1000" dirty="0">
                <a:solidFill>
                  <a:schemeClr val="tx2">
                    <a:lumMod val="50000"/>
                  </a:schemeClr>
                </a:solidFill>
                <a:latin typeface="Droid Sans"/>
              </a:rPr>
              <a:t> </a:t>
            </a:r>
            <a:r>
              <a:rPr lang="es-ES" sz="1000" dirty="0" err="1">
                <a:solidFill>
                  <a:schemeClr val="tx2">
                    <a:lumMod val="50000"/>
                  </a:schemeClr>
                </a:solidFill>
                <a:latin typeface="Droid Sans"/>
              </a:rPr>
              <a:t>therapies</a:t>
            </a:r>
            <a:r>
              <a:rPr lang="es-ES" sz="1000" dirty="0">
                <a:solidFill>
                  <a:schemeClr val="tx2">
                    <a:lumMod val="50000"/>
                  </a:schemeClr>
                </a:solidFill>
                <a:latin typeface="Droid Sans"/>
              </a:rPr>
              <a:t> </a:t>
            </a:r>
            <a:r>
              <a:rPr lang="es-ES" sz="1000" dirty="0" err="1">
                <a:solidFill>
                  <a:schemeClr val="tx2">
                    <a:lumMod val="50000"/>
                  </a:schemeClr>
                </a:solidFill>
                <a:latin typeface="Droid Sans"/>
              </a:rPr>
              <a:t>for</a:t>
            </a:r>
            <a:r>
              <a:rPr lang="es-ES" sz="1000" dirty="0">
                <a:solidFill>
                  <a:schemeClr val="tx2">
                    <a:lumMod val="50000"/>
                  </a:schemeClr>
                </a:solidFill>
                <a:latin typeface="Droid Sans"/>
              </a:rPr>
              <a:t> </a:t>
            </a:r>
            <a:r>
              <a:rPr lang="es-ES" sz="1000" dirty="0" err="1">
                <a:solidFill>
                  <a:schemeClr val="tx2">
                    <a:lumMod val="50000"/>
                  </a:schemeClr>
                </a:solidFill>
                <a:latin typeface="Droid Sans"/>
              </a:rPr>
              <a:t>Crohn´s</a:t>
            </a:r>
            <a:r>
              <a:rPr lang="es-ES" sz="1000" dirty="0">
                <a:solidFill>
                  <a:schemeClr val="tx2">
                    <a:lumMod val="50000"/>
                  </a:schemeClr>
                </a:solidFill>
                <a:latin typeface="Droid Sans"/>
              </a:rPr>
              <a:t> </a:t>
            </a:r>
            <a:r>
              <a:rPr lang="es-ES" sz="1000" dirty="0" err="1">
                <a:solidFill>
                  <a:schemeClr val="tx2">
                    <a:lumMod val="50000"/>
                  </a:schemeClr>
                </a:solidFill>
                <a:latin typeface="Droid Sans"/>
              </a:rPr>
              <a:t>disease</a:t>
            </a:r>
            <a:r>
              <a:rPr lang="es-ES" sz="1000" dirty="0">
                <a:solidFill>
                  <a:schemeClr val="tx2">
                    <a:lumMod val="50000"/>
                  </a:schemeClr>
                </a:solidFill>
                <a:latin typeface="Droid Sans"/>
              </a:rPr>
              <a:t>. TREAT </a:t>
            </a:r>
            <a:r>
              <a:rPr lang="es-ES" sz="1000" dirty="0" err="1">
                <a:solidFill>
                  <a:schemeClr val="tx2">
                    <a:lumMod val="50000"/>
                  </a:schemeClr>
                </a:solidFill>
                <a:latin typeface="Droid Sans"/>
              </a:rPr>
              <a:t>registry</a:t>
            </a:r>
            <a:r>
              <a:rPr lang="es-ES" sz="1000" dirty="0">
                <a:solidFill>
                  <a:schemeClr val="tx2">
                    <a:lumMod val="50000"/>
                  </a:schemeClr>
                </a:solidFill>
                <a:latin typeface="Droid Sans"/>
              </a:rPr>
              <a:t>. </a:t>
            </a:r>
            <a:r>
              <a:rPr lang="es-ES" sz="1000" dirty="0" err="1">
                <a:solidFill>
                  <a:schemeClr val="tx2">
                    <a:lumMod val="50000"/>
                  </a:schemeClr>
                </a:solidFill>
                <a:latin typeface="Droid Sans"/>
              </a:rPr>
              <a:t>Clin</a:t>
            </a:r>
            <a:r>
              <a:rPr lang="es-ES" sz="1000" dirty="0">
                <a:solidFill>
                  <a:schemeClr val="tx2">
                    <a:lumMod val="50000"/>
                  </a:schemeClr>
                </a:solidFill>
                <a:latin typeface="Droid Sans"/>
              </a:rPr>
              <a:t> </a:t>
            </a:r>
            <a:r>
              <a:rPr lang="es-ES" sz="1000" dirty="0" err="1">
                <a:solidFill>
                  <a:schemeClr val="tx2">
                    <a:lumMod val="50000"/>
                  </a:schemeClr>
                </a:solidFill>
                <a:latin typeface="Droid Sans"/>
              </a:rPr>
              <a:t>Gastroenterol</a:t>
            </a:r>
            <a:r>
              <a:rPr lang="es-ES" sz="1000" dirty="0">
                <a:solidFill>
                  <a:schemeClr val="tx2">
                    <a:lumMod val="50000"/>
                  </a:schemeClr>
                </a:solidFill>
                <a:latin typeface="Droid Sans"/>
              </a:rPr>
              <a:t> </a:t>
            </a:r>
            <a:r>
              <a:rPr lang="es-ES" sz="1000" dirty="0" err="1">
                <a:solidFill>
                  <a:schemeClr val="tx2">
                    <a:lumMod val="50000"/>
                  </a:schemeClr>
                </a:solidFill>
                <a:latin typeface="Droid Sans"/>
              </a:rPr>
              <a:t>Hepatol</a:t>
            </a:r>
            <a:r>
              <a:rPr lang="es-ES" sz="1000" dirty="0">
                <a:solidFill>
                  <a:schemeClr val="tx2">
                    <a:lumMod val="50000"/>
                  </a:schemeClr>
                </a:solidFill>
                <a:latin typeface="Droid Sans"/>
              </a:rPr>
              <a:t> 2006; 4: 621-630</a:t>
            </a:r>
            <a:endParaRPr lang="es-ES" sz="10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" name="Elipse 6"/>
          <p:cNvSpPr/>
          <p:nvPr/>
        </p:nvSpPr>
        <p:spPr>
          <a:xfrm>
            <a:off x="107504" y="4005064"/>
            <a:ext cx="252548" cy="216024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Elipse 7"/>
          <p:cNvSpPr/>
          <p:nvPr/>
        </p:nvSpPr>
        <p:spPr>
          <a:xfrm>
            <a:off x="107504" y="692696"/>
            <a:ext cx="252548" cy="216024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45216389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redondeado 5"/>
          <p:cNvSpPr/>
          <p:nvPr/>
        </p:nvSpPr>
        <p:spPr>
          <a:xfrm>
            <a:off x="395536" y="403852"/>
            <a:ext cx="6878568" cy="1584176"/>
          </a:xfrm>
          <a:prstGeom prst="round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Rectángulo redondeado 2"/>
          <p:cNvSpPr/>
          <p:nvPr/>
        </p:nvSpPr>
        <p:spPr>
          <a:xfrm>
            <a:off x="285720" y="2276872"/>
            <a:ext cx="8390736" cy="21602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1 Rectángulo"/>
          <p:cNvSpPr/>
          <p:nvPr/>
        </p:nvSpPr>
        <p:spPr>
          <a:xfrm>
            <a:off x="539552" y="628976"/>
            <a:ext cx="850112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/>
              <a:t>Si bien no se ha evidenciado mayor riesgo de malformaciones</a:t>
            </a:r>
          </a:p>
          <a:p>
            <a:r>
              <a:rPr lang="es-ES" dirty="0" smtClean="0"/>
              <a:t>con el uso de anti TNF, </a:t>
            </a:r>
            <a:r>
              <a:rPr lang="es-ES" dirty="0" smtClean="0">
                <a:solidFill>
                  <a:srgbClr val="FFFF00"/>
                </a:solidFill>
              </a:rPr>
              <a:t>es muy limitado el número de</a:t>
            </a:r>
          </a:p>
          <a:p>
            <a:r>
              <a:rPr lang="es-ES" dirty="0" smtClean="0">
                <a:solidFill>
                  <a:srgbClr val="FFFF00"/>
                </a:solidFill>
              </a:rPr>
              <a:t>embarazos expuestos</a:t>
            </a:r>
            <a:r>
              <a:rPr lang="es-ES" dirty="0" smtClean="0"/>
              <a:t> hasta el momento para establecer su</a:t>
            </a:r>
          </a:p>
          <a:p>
            <a:r>
              <a:rPr lang="es-ES" dirty="0" smtClean="0"/>
              <a:t>seguridad.</a:t>
            </a:r>
          </a:p>
          <a:p>
            <a:endParaRPr lang="es-ES" dirty="0"/>
          </a:p>
          <a:p>
            <a:endParaRPr lang="es-ES" dirty="0" smtClean="0"/>
          </a:p>
          <a:p>
            <a:endParaRPr lang="es-ES" dirty="0" smtClean="0"/>
          </a:p>
          <a:p>
            <a:pPr algn="ctr"/>
            <a:endParaRPr lang="es-ES" dirty="0" smtClean="0"/>
          </a:p>
          <a:p>
            <a:pPr algn="ctr"/>
            <a:r>
              <a:rPr lang="es-ES" dirty="0" smtClean="0">
                <a:solidFill>
                  <a:srgbClr val="00FFFF"/>
                </a:solidFill>
              </a:rPr>
              <a:t>Los anticuerpos monoclonales atraviesan la placenta </a:t>
            </a:r>
            <a:r>
              <a:rPr lang="es-ES" dirty="0" smtClean="0"/>
              <a:t>y</a:t>
            </a:r>
          </a:p>
          <a:p>
            <a:r>
              <a:rPr lang="es-ES" dirty="0" smtClean="0"/>
              <a:t>como son inmunoglobulinas </a:t>
            </a:r>
            <a:r>
              <a:rPr lang="es-ES" dirty="0" smtClean="0">
                <a:solidFill>
                  <a:srgbClr val="00FFFF"/>
                </a:solidFill>
              </a:rPr>
              <a:t>se excretan en la leche materna</a:t>
            </a:r>
            <a:r>
              <a:rPr lang="es-ES" dirty="0" smtClean="0"/>
              <a:t>,</a:t>
            </a:r>
          </a:p>
          <a:p>
            <a:r>
              <a:rPr lang="es-ES" dirty="0" smtClean="0"/>
              <a:t>por lo que aumentaría el </a:t>
            </a:r>
            <a:r>
              <a:rPr lang="es-ES" dirty="0" smtClean="0">
                <a:solidFill>
                  <a:srgbClr val="00FFFF"/>
                </a:solidFill>
              </a:rPr>
              <a:t>riesgo de infecciones en los recién</a:t>
            </a:r>
          </a:p>
          <a:p>
            <a:r>
              <a:rPr lang="es-ES" dirty="0" smtClean="0">
                <a:solidFill>
                  <a:srgbClr val="00FFFF"/>
                </a:solidFill>
              </a:rPr>
              <a:t>nacidos </a:t>
            </a:r>
            <a:r>
              <a:rPr lang="es-ES" dirty="0" smtClean="0"/>
              <a:t>expuestos.</a:t>
            </a:r>
            <a:endParaRPr lang="es-ES" u="sng" dirty="0"/>
          </a:p>
        </p:txBody>
      </p:sp>
      <p:pic>
        <p:nvPicPr>
          <p:cNvPr id="5" name="Picture 37" descr="escudo familia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86775" y="0"/>
            <a:ext cx="657225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ángulo redondeado 3"/>
          <p:cNvSpPr/>
          <p:nvPr/>
        </p:nvSpPr>
        <p:spPr>
          <a:xfrm>
            <a:off x="899592" y="2780928"/>
            <a:ext cx="504056" cy="288032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7" name="Rectángulo redondeado 6"/>
          <p:cNvSpPr/>
          <p:nvPr/>
        </p:nvSpPr>
        <p:spPr>
          <a:xfrm>
            <a:off x="285720" y="2276872"/>
            <a:ext cx="8390736" cy="216024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Flecha abajo 7"/>
          <p:cNvSpPr/>
          <p:nvPr/>
        </p:nvSpPr>
        <p:spPr>
          <a:xfrm rot="10800000">
            <a:off x="3995936" y="4797152"/>
            <a:ext cx="936104" cy="64807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9" name="CuadroTexto 8"/>
          <p:cNvSpPr txBox="1"/>
          <p:nvPr/>
        </p:nvSpPr>
        <p:spPr>
          <a:xfrm>
            <a:off x="2932426" y="5404951"/>
            <a:ext cx="30973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dirty="0" smtClean="0">
                <a:solidFill>
                  <a:srgbClr val="FF0000"/>
                </a:solidFill>
              </a:rPr>
              <a:t>Importante !!!!!!!!!!!</a:t>
            </a:r>
            <a:endParaRPr lang="es-AR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44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redondeado 7"/>
          <p:cNvSpPr/>
          <p:nvPr/>
        </p:nvSpPr>
        <p:spPr>
          <a:xfrm>
            <a:off x="338226" y="4973690"/>
            <a:ext cx="8496944" cy="1584176"/>
          </a:xfrm>
          <a:prstGeom prst="round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MX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Corticoides: </a:t>
            </a:r>
          </a:p>
          <a:p>
            <a:r>
              <a:rPr lang="es-MX" dirty="0" smtClean="0"/>
              <a:t>los </a:t>
            </a:r>
            <a:r>
              <a:rPr lang="es-MX" dirty="0"/>
              <a:t>corticoides alcanzan baja concentración en la leche materna. Para minimizar este efecto se aconseja </a:t>
            </a:r>
            <a:r>
              <a:rPr lang="es-MX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amamantar 4 horas después de </a:t>
            </a:r>
            <a:r>
              <a:rPr lang="es-MX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una </a:t>
            </a:r>
            <a:r>
              <a:rPr lang="es-MX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dosis oral de corticoide.</a:t>
            </a:r>
          </a:p>
        </p:txBody>
      </p:sp>
      <p:sp>
        <p:nvSpPr>
          <p:cNvPr id="7" name="Rectángulo redondeado 6"/>
          <p:cNvSpPr/>
          <p:nvPr/>
        </p:nvSpPr>
        <p:spPr>
          <a:xfrm>
            <a:off x="179512" y="44624"/>
            <a:ext cx="8640960" cy="1690546"/>
          </a:xfrm>
          <a:prstGeom prst="roundRect">
            <a:avLst/>
          </a:prstGeom>
          <a:noFill/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redondeado 5"/>
          <p:cNvSpPr/>
          <p:nvPr/>
        </p:nvSpPr>
        <p:spPr>
          <a:xfrm>
            <a:off x="395536" y="260648"/>
            <a:ext cx="2088232" cy="5040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 redondeado 4"/>
          <p:cNvSpPr/>
          <p:nvPr/>
        </p:nvSpPr>
        <p:spPr>
          <a:xfrm>
            <a:off x="395536" y="1951194"/>
            <a:ext cx="4212468" cy="54170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Rectángulo 1"/>
          <p:cNvSpPr/>
          <p:nvPr/>
        </p:nvSpPr>
        <p:spPr>
          <a:xfrm>
            <a:off x="389167" y="318817"/>
            <a:ext cx="82809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Helvetica" panose="020B0604020202020204" pitchFamily="34" charset="0"/>
              </a:rPr>
              <a:t>EII y Lactancia</a:t>
            </a:r>
          </a:p>
          <a:p>
            <a:endParaRPr lang="es-ES" dirty="0">
              <a:solidFill>
                <a:schemeClr val="accent6">
                  <a:lumMod val="60000"/>
                  <a:lumOff val="40000"/>
                </a:schemeClr>
              </a:solidFill>
              <a:latin typeface="Helvetica" panose="020B0604020202020204" pitchFamily="34" charset="0"/>
            </a:endParaRPr>
          </a:p>
          <a:p>
            <a:r>
              <a:rPr lang="es-ES" dirty="0">
                <a:solidFill>
                  <a:schemeClr val="accent6">
                    <a:lumMod val="60000"/>
                    <a:lumOff val="40000"/>
                  </a:schemeClr>
                </a:solidFill>
                <a:latin typeface="Droid Sans"/>
              </a:rPr>
              <a:t>La lactancia no está asociada a mayor índice de recaída de la EII </a:t>
            </a:r>
            <a:endParaRPr lang="es-ES" dirty="0" smtClean="0">
              <a:solidFill>
                <a:schemeClr val="accent6">
                  <a:lumMod val="60000"/>
                  <a:lumOff val="40000"/>
                </a:schemeClr>
              </a:solidFill>
              <a:latin typeface="Droid Sans"/>
            </a:endParaRPr>
          </a:p>
          <a:p>
            <a:r>
              <a:rPr lang="es-ES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Droid Sans"/>
              </a:rPr>
              <a:t>y </a:t>
            </a:r>
            <a:r>
              <a:rPr lang="es-ES" dirty="0">
                <a:solidFill>
                  <a:schemeClr val="accent6">
                    <a:lumMod val="60000"/>
                    <a:lumOff val="40000"/>
                  </a:schemeClr>
                </a:solidFill>
                <a:latin typeface="Droid Sans"/>
              </a:rPr>
              <a:t>de hecho ejercería un efecto protector durante el primer año del posparto.</a:t>
            </a:r>
            <a:endParaRPr lang="es-ES" b="0" i="0" dirty="0">
              <a:solidFill>
                <a:schemeClr val="accent6">
                  <a:lumMod val="60000"/>
                  <a:lumOff val="40000"/>
                </a:schemeClr>
              </a:solidFill>
              <a:effectLst/>
              <a:latin typeface="Droid Sans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467544" y="2492896"/>
            <a:ext cx="812416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i="1" dirty="0" err="1">
                <a:solidFill>
                  <a:srgbClr val="FFFF00"/>
                </a:solidFill>
                <a:latin typeface="Droid Sans"/>
              </a:rPr>
              <a:t>Aminosalicilatos</a:t>
            </a:r>
            <a:r>
              <a:rPr lang="es-ES" i="1" dirty="0">
                <a:solidFill>
                  <a:srgbClr val="333333"/>
                </a:solidFill>
                <a:latin typeface="Droid Sans"/>
              </a:rPr>
              <a:t/>
            </a:r>
            <a:br>
              <a:rPr lang="es-ES" i="1" dirty="0">
                <a:solidFill>
                  <a:srgbClr val="333333"/>
                </a:solidFill>
                <a:latin typeface="Droid Sans"/>
              </a:rPr>
            </a:br>
            <a:r>
              <a:rPr lang="es-ES" dirty="0">
                <a:latin typeface="Droid Sans"/>
              </a:rPr>
              <a:t>Los </a:t>
            </a:r>
            <a:r>
              <a:rPr lang="es-ES" dirty="0" err="1">
                <a:latin typeface="Droid Sans"/>
              </a:rPr>
              <a:t>aminosalicilatos</a:t>
            </a:r>
            <a:r>
              <a:rPr lang="es-ES" dirty="0">
                <a:latin typeface="Droid Sans"/>
              </a:rPr>
              <a:t> son </a:t>
            </a:r>
            <a:r>
              <a:rPr lang="es-ES" dirty="0">
                <a:solidFill>
                  <a:srgbClr val="FFFF00"/>
                </a:solidFill>
                <a:latin typeface="Droid Sans"/>
              </a:rPr>
              <a:t>excretados en la leche materna en ínfima cantidad. </a:t>
            </a:r>
            <a:r>
              <a:rPr lang="es-ES" dirty="0">
                <a:latin typeface="Droid Sans"/>
              </a:rPr>
              <a:t>En varios estudios no se evidenciaron efectos perjudiciales para el </a:t>
            </a:r>
            <a:r>
              <a:rPr lang="es-ES" dirty="0" smtClean="0">
                <a:latin typeface="Droid Sans"/>
              </a:rPr>
              <a:t>neonato.</a:t>
            </a:r>
            <a:r>
              <a:rPr lang="es-ES" dirty="0">
                <a:latin typeface="Droid Sans"/>
              </a:rPr>
              <a:t> </a:t>
            </a:r>
            <a:r>
              <a:rPr lang="es-ES" dirty="0">
                <a:solidFill>
                  <a:schemeClr val="accent6">
                    <a:lumMod val="60000"/>
                    <a:lumOff val="40000"/>
                  </a:schemeClr>
                </a:solidFill>
                <a:latin typeface="Droid Sans"/>
              </a:rPr>
              <a:t>Se pueden utilizar durante la lactancia</a:t>
            </a:r>
            <a:r>
              <a:rPr lang="es-ES" dirty="0" smtClean="0">
                <a:solidFill>
                  <a:schemeClr val="accent6">
                    <a:lumMod val="60000"/>
                    <a:lumOff val="40000"/>
                  </a:schemeClr>
                </a:solidFill>
                <a:latin typeface="Droid Sans"/>
              </a:rPr>
              <a:t>.</a:t>
            </a:r>
          </a:p>
          <a:p>
            <a:endParaRPr lang="es-ES" dirty="0">
              <a:solidFill>
                <a:schemeClr val="accent6">
                  <a:lumMod val="60000"/>
                  <a:lumOff val="40000"/>
                </a:schemeClr>
              </a:solidFill>
              <a:latin typeface="Droid Sans"/>
            </a:endParaRPr>
          </a:p>
          <a:p>
            <a:r>
              <a:rPr lang="es-ES" b="1" i="1" dirty="0">
                <a:solidFill>
                  <a:srgbClr val="FF9933"/>
                </a:solidFill>
                <a:latin typeface="Droid Sans"/>
              </a:rPr>
              <a:t>Antibióticos</a:t>
            </a:r>
            <a:r>
              <a:rPr lang="es-ES" b="1" i="1" dirty="0">
                <a:solidFill>
                  <a:srgbClr val="333333"/>
                </a:solidFill>
                <a:latin typeface="Droid Sans"/>
              </a:rPr>
              <a:t/>
            </a:r>
            <a:br>
              <a:rPr lang="es-ES" b="1" i="1" dirty="0">
                <a:solidFill>
                  <a:srgbClr val="333333"/>
                </a:solidFill>
                <a:latin typeface="Droid Sans"/>
              </a:rPr>
            </a:br>
            <a:r>
              <a:rPr lang="es-ES" dirty="0">
                <a:latin typeface="Droid Sans"/>
              </a:rPr>
              <a:t>Los datos son limitados. </a:t>
            </a:r>
            <a:r>
              <a:rPr lang="es-ES" dirty="0">
                <a:solidFill>
                  <a:srgbClr val="FF9933"/>
                </a:solidFill>
                <a:latin typeface="Droid Sans"/>
              </a:rPr>
              <a:t>El </a:t>
            </a:r>
            <a:r>
              <a:rPr lang="es-ES" dirty="0" err="1">
                <a:solidFill>
                  <a:srgbClr val="FF9933"/>
                </a:solidFill>
                <a:latin typeface="Droid Sans"/>
              </a:rPr>
              <a:t>metronidazol</a:t>
            </a:r>
            <a:r>
              <a:rPr lang="es-ES" dirty="0">
                <a:solidFill>
                  <a:srgbClr val="FF9933"/>
                </a:solidFill>
                <a:latin typeface="Droid Sans"/>
              </a:rPr>
              <a:t> y las </a:t>
            </a:r>
            <a:r>
              <a:rPr lang="es-ES" dirty="0" err="1">
                <a:solidFill>
                  <a:srgbClr val="FF9933"/>
                </a:solidFill>
                <a:latin typeface="Droid Sans"/>
              </a:rPr>
              <a:t>quinolonas</a:t>
            </a:r>
            <a:r>
              <a:rPr lang="es-ES" dirty="0">
                <a:solidFill>
                  <a:srgbClr val="FF9933"/>
                </a:solidFill>
                <a:latin typeface="Droid Sans"/>
              </a:rPr>
              <a:t> se excretan en la leche materna, por lo que no se aconseja su uso en la </a:t>
            </a:r>
            <a:r>
              <a:rPr lang="es-ES" dirty="0" smtClean="0">
                <a:solidFill>
                  <a:srgbClr val="FF9933"/>
                </a:solidFill>
                <a:latin typeface="Droid Sans"/>
              </a:rPr>
              <a:t>lactancia.</a:t>
            </a:r>
          </a:p>
          <a:p>
            <a:endParaRPr lang="es-ES" dirty="0">
              <a:solidFill>
                <a:srgbClr val="333333"/>
              </a:solidFill>
              <a:latin typeface="Droid Sans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467544" y="2013910"/>
            <a:ext cx="36599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>
                <a:solidFill>
                  <a:srgbClr val="FFC000"/>
                </a:solidFill>
                <a:latin typeface="Helvetica" panose="020B0604020202020204" pitchFamily="34" charset="0"/>
              </a:rPr>
              <a:t>Medicación durante la lactancia</a:t>
            </a:r>
            <a:endParaRPr lang="es-ES" b="0" i="0" dirty="0">
              <a:solidFill>
                <a:srgbClr val="FFC000"/>
              </a:solidFill>
              <a:effectLst/>
              <a:latin typeface="Helvetica" panose="020B0604020202020204" pitchFamily="34" charset="0"/>
            </a:endParaRPr>
          </a:p>
        </p:txBody>
      </p:sp>
      <p:sp>
        <p:nvSpPr>
          <p:cNvPr id="9" name="Rectángulo redondeado 8"/>
          <p:cNvSpPr/>
          <p:nvPr/>
        </p:nvSpPr>
        <p:spPr>
          <a:xfrm>
            <a:off x="395536" y="3789040"/>
            <a:ext cx="8196174" cy="108012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Rectángulo 10"/>
          <p:cNvSpPr/>
          <p:nvPr/>
        </p:nvSpPr>
        <p:spPr>
          <a:xfrm>
            <a:off x="3155757" y="6096201"/>
            <a:ext cx="26757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AR" sz="2400" dirty="0">
                <a:solidFill>
                  <a:srgbClr val="FF0000"/>
                </a:solidFill>
              </a:rPr>
              <a:t>Importante !!!!!!!!!!!</a:t>
            </a:r>
          </a:p>
        </p:txBody>
      </p:sp>
      <p:sp>
        <p:nvSpPr>
          <p:cNvPr id="10" name="Elipse 9"/>
          <p:cNvSpPr/>
          <p:nvPr/>
        </p:nvSpPr>
        <p:spPr>
          <a:xfrm>
            <a:off x="224084" y="3757686"/>
            <a:ext cx="353671" cy="396044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946449525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redondeado 12"/>
          <p:cNvSpPr/>
          <p:nvPr/>
        </p:nvSpPr>
        <p:spPr>
          <a:xfrm>
            <a:off x="500034" y="2515836"/>
            <a:ext cx="7312326" cy="11291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Rectángulo redondeado 11"/>
          <p:cNvSpPr/>
          <p:nvPr/>
        </p:nvSpPr>
        <p:spPr>
          <a:xfrm>
            <a:off x="251520" y="548680"/>
            <a:ext cx="2808312" cy="95149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1 Rectángulo"/>
          <p:cNvSpPr/>
          <p:nvPr/>
        </p:nvSpPr>
        <p:spPr>
          <a:xfrm>
            <a:off x="357158" y="285728"/>
            <a:ext cx="84296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>
                <a:solidFill>
                  <a:srgbClr val="FFFF00"/>
                </a:solidFill>
              </a:rPr>
              <a:t>   </a:t>
            </a:r>
            <a:endParaRPr lang="es-ES" dirty="0">
              <a:solidFill>
                <a:srgbClr val="00FFFF"/>
              </a:solidFill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428596" y="928670"/>
            <a:ext cx="187763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000" dirty="0" smtClean="0">
                <a:solidFill>
                  <a:srgbClr val="FFFF00"/>
                </a:solidFill>
              </a:rPr>
              <a:t>AZATIOPRINA</a:t>
            </a:r>
            <a:endParaRPr lang="es-ES" sz="2000" dirty="0">
              <a:solidFill>
                <a:srgbClr val="FFFF00"/>
              </a:solidFill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500034" y="1500174"/>
            <a:ext cx="8215370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La </a:t>
            </a:r>
            <a:r>
              <a:rPr lang="es-ES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azatioprina</a:t>
            </a:r>
            <a:r>
              <a:rPr lang="es-E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es un </a:t>
            </a:r>
            <a:r>
              <a:rPr lang="es-ES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antimetabolito</a:t>
            </a:r>
            <a:r>
              <a:rPr lang="es-E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inhibidor de la síntesis</a:t>
            </a:r>
          </a:p>
          <a:p>
            <a:r>
              <a:rPr lang="es-E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de las purinas, que es metabolizada a 6-mercaptopurina.</a:t>
            </a:r>
          </a:p>
          <a:p>
            <a:r>
              <a:rPr lang="es-ES" dirty="0" smtClean="0"/>
              <a:t>Su principal </a:t>
            </a:r>
            <a:r>
              <a:rPr lang="es-ES" dirty="0" smtClean="0">
                <a:solidFill>
                  <a:srgbClr val="FF0000"/>
                </a:solidFill>
              </a:rPr>
              <a:t>efecto adverso es la </a:t>
            </a:r>
            <a:r>
              <a:rPr lang="es-ES" dirty="0" err="1" smtClean="0">
                <a:solidFill>
                  <a:srgbClr val="FF0000"/>
                </a:solidFill>
              </a:rPr>
              <a:t>mielotoxicidad</a:t>
            </a:r>
            <a:r>
              <a:rPr lang="es-ES" dirty="0" smtClean="0">
                <a:solidFill>
                  <a:srgbClr val="FF0000"/>
                </a:solidFill>
              </a:rPr>
              <a:t>.</a:t>
            </a:r>
          </a:p>
          <a:p>
            <a:endParaRPr lang="es-ES" dirty="0" smtClean="0">
              <a:solidFill>
                <a:srgbClr val="FFFF00"/>
              </a:solidFill>
            </a:endParaRPr>
          </a:p>
          <a:p>
            <a:r>
              <a:rPr lang="es-ES" dirty="0" smtClean="0">
                <a:solidFill>
                  <a:srgbClr val="FFFF00"/>
                </a:solidFill>
              </a:rPr>
              <a:t>En relación</a:t>
            </a:r>
          </a:p>
          <a:p>
            <a:r>
              <a:rPr lang="es-ES" dirty="0" smtClean="0">
                <a:solidFill>
                  <a:srgbClr val="FFFF00"/>
                </a:solidFill>
              </a:rPr>
              <a:t>a su seguridad en el embarazo </a:t>
            </a:r>
            <a:r>
              <a:rPr lang="es-ES" dirty="0" err="1" smtClean="0">
                <a:solidFill>
                  <a:srgbClr val="FFFF00"/>
                </a:solidFill>
              </a:rPr>
              <a:t>azatioprina</a:t>
            </a:r>
            <a:r>
              <a:rPr lang="es-ES" dirty="0" smtClean="0">
                <a:solidFill>
                  <a:srgbClr val="FFFF00"/>
                </a:solidFill>
              </a:rPr>
              <a:t> y 6 </a:t>
            </a:r>
            <a:r>
              <a:rPr lang="es-ES" dirty="0" err="1" smtClean="0">
                <a:solidFill>
                  <a:srgbClr val="FFFF00"/>
                </a:solidFill>
              </a:rPr>
              <a:t>mercaptorpurina</a:t>
            </a:r>
            <a:endParaRPr lang="es-ES" dirty="0" smtClean="0">
              <a:solidFill>
                <a:srgbClr val="FFFF00"/>
              </a:solidFill>
            </a:endParaRPr>
          </a:p>
          <a:p>
            <a:r>
              <a:rPr lang="es-ES" dirty="0" smtClean="0">
                <a:solidFill>
                  <a:srgbClr val="FFFF00"/>
                </a:solidFill>
              </a:rPr>
              <a:t>son consideradas </a:t>
            </a:r>
            <a:r>
              <a:rPr lang="es-ES" dirty="0" smtClean="0">
                <a:solidFill>
                  <a:srgbClr val="FF0000"/>
                </a:solidFill>
              </a:rPr>
              <a:t>categoría D de la FDA.</a:t>
            </a:r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523820" y="3717032"/>
            <a:ext cx="835824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/>
              <a:t>En un estudio retrospectivo que estudió </a:t>
            </a:r>
            <a:r>
              <a:rPr lang="es-E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16 embarazos</a:t>
            </a:r>
          </a:p>
          <a:p>
            <a:r>
              <a:rPr lang="es-E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no se observaron malformaciones. </a:t>
            </a:r>
          </a:p>
          <a:p>
            <a:endParaRPr lang="es-ES" dirty="0" smtClean="0"/>
          </a:p>
          <a:p>
            <a:r>
              <a:rPr lang="es-ES" dirty="0" smtClean="0"/>
              <a:t>Otro trabajo evaluó </a:t>
            </a:r>
            <a:r>
              <a:rPr lang="es-ES" dirty="0" smtClean="0">
                <a:solidFill>
                  <a:srgbClr val="00FFFF"/>
                </a:solidFill>
              </a:rPr>
              <a:t>155 mujeres expuestas a </a:t>
            </a:r>
            <a:r>
              <a:rPr lang="es-ES" dirty="0" err="1" smtClean="0">
                <a:solidFill>
                  <a:srgbClr val="00FFFF"/>
                </a:solidFill>
              </a:rPr>
              <a:t>azatioprina</a:t>
            </a:r>
            <a:endParaRPr lang="es-ES" dirty="0" smtClean="0">
              <a:solidFill>
                <a:srgbClr val="00FFFF"/>
              </a:solidFill>
            </a:endParaRPr>
          </a:p>
          <a:p>
            <a:r>
              <a:rPr lang="es-ES" dirty="0" smtClean="0"/>
              <a:t>durante el embarazo,  </a:t>
            </a:r>
            <a:r>
              <a:rPr lang="es-E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no mostró mayor riesgo de aborto espontáneo,</a:t>
            </a:r>
          </a:p>
          <a:p>
            <a:r>
              <a:rPr lang="es-E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malformaciones congénitas mayores, neoplasias</a:t>
            </a:r>
          </a:p>
          <a:p>
            <a:r>
              <a:rPr lang="es-E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o mayor riesgo de infecciones.</a:t>
            </a:r>
          </a:p>
          <a:p>
            <a:endParaRPr lang="es-ES" dirty="0" smtClean="0"/>
          </a:p>
          <a:p>
            <a:r>
              <a:rPr lang="es-ES" dirty="0" smtClean="0">
                <a:solidFill>
                  <a:srgbClr val="FF0000"/>
                </a:solidFill>
              </a:rPr>
              <a:t>Se ha identificado 6-mercaptopurina en el calostro y en la leche materna</a:t>
            </a:r>
          </a:p>
          <a:p>
            <a:r>
              <a:rPr lang="es-ES" dirty="0" smtClean="0">
                <a:solidFill>
                  <a:srgbClr val="FF0000"/>
                </a:solidFill>
              </a:rPr>
              <a:t>de mujeres en tratamiento con </a:t>
            </a:r>
            <a:r>
              <a:rPr lang="es-ES" dirty="0" err="1" smtClean="0">
                <a:solidFill>
                  <a:srgbClr val="FF0000"/>
                </a:solidFill>
              </a:rPr>
              <a:t>azatioprina</a:t>
            </a:r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7" name="6 Elipse"/>
          <p:cNvSpPr/>
          <p:nvPr/>
        </p:nvSpPr>
        <p:spPr>
          <a:xfrm>
            <a:off x="107504" y="2636912"/>
            <a:ext cx="357158" cy="29145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7 Elipse"/>
          <p:cNvSpPr/>
          <p:nvPr/>
        </p:nvSpPr>
        <p:spPr>
          <a:xfrm>
            <a:off x="107504" y="6031853"/>
            <a:ext cx="365760" cy="277467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8 Elipse"/>
          <p:cNvSpPr/>
          <p:nvPr/>
        </p:nvSpPr>
        <p:spPr>
          <a:xfrm>
            <a:off x="142876" y="3786760"/>
            <a:ext cx="357158" cy="278342"/>
          </a:xfrm>
          <a:prstGeom prst="ellipse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Picture 37" descr="escudo familia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86775" y="0"/>
            <a:ext cx="657225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8 Elipse"/>
          <p:cNvSpPr/>
          <p:nvPr/>
        </p:nvSpPr>
        <p:spPr>
          <a:xfrm>
            <a:off x="137275" y="4579779"/>
            <a:ext cx="357158" cy="278342"/>
          </a:xfrm>
          <a:prstGeom prst="ellipse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CuadroTexto 5"/>
          <p:cNvSpPr txBox="1"/>
          <p:nvPr/>
        </p:nvSpPr>
        <p:spPr>
          <a:xfrm>
            <a:off x="3236908" y="834161"/>
            <a:ext cx="29588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>
                <a:solidFill>
                  <a:srgbClr val="FF0000"/>
                </a:solidFill>
              </a:rPr>
              <a:t>Tratar de no administrar !!!!</a:t>
            </a:r>
            <a:endParaRPr lang="es-AR" dirty="0">
              <a:solidFill>
                <a:srgbClr val="FF0000"/>
              </a:solidFill>
            </a:endParaRPr>
          </a:p>
        </p:txBody>
      </p:sp>
      <p:sp>
        <p:nvSpPr>
          <p:cNvPr id="10" name="Rectángulo redondeado 9"/>
          <p:cNvSpPr/>
          <p:nvPr/>
        </p:nvSpPr>
        <p:spPr>
          <a:xfrm>
            <a:off x="3131840" y="548680"/>
            <a:ext cx="3384376" cy="951494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redondeado 1"/>
          <p:cNvSpPr/>
          <p:nvPr/>
        </p:nvSpPr>
        <p:spPr>
          <a:xfrm>
            <a:off x="107504" y="500042"/>
            <a:ext cx="2880320" cy="8728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2 Rectángulo"/>
          <p:cNvSpPr/>
          <p:nvPr/>
        </p:nvSpPr>
        <p:spPr>
          <a:xfrm>
            <a:off x="178563" y="638623"/>
            <a:ext cx="87868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err="1" smtClean="0"/>
              <a:t>Tips</a:t>
            </a:r>
            <a:r>
              <a:rPr lang="es-ES" dirty="0" smtClean="0"/>
              <a:t> :  EII y embarazo.</a:t>
            </a:r>
          </a:p>
        </p:txBody>
      </p:sp>
      <p:sp>
        <p:nvSpPr>
          <p:cNvPr id="5" name="4 Rectángulo"/>
          <p:cNvSpPr/>
          <p:nvPr/>
        </p:nvSpPr>
        <p:spPr>
          <a:xfrm>
            <a:off x="1187624" y="1963816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El embarazo no aumenta el riesgo de un nuevo brote de la enfermedad</a:t>
            </a:r>
          </a:p>
          <a:p>
            <a:r>
              <a:rPr lang="es-E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si la enfermedad está inactiva en el momento de la concepción. </a:t>
            </a:r>
            <a:endParaRPr lang="es-E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1115616" y="2806844"/>
            <a:ext cx="9144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Las complicaciones que pueden aparecer durante el embarazo</a:t>
            </a:r>
          </a:p>
          <a:p>
            <a:r>
              <a:rPr lang="es-E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son similares a las que presentan en un brote de la enfermedad leve.</a:t>
            </a:r>
          </a:p>
          <a:p>
            <a:endParaRPr lang="es-ES" dirty="0" smtClean="0">
              <a:solidFill>
                <a:schemeClr val="accent6">
                  <a:lumMod val="60000"/>
                  <a:lumOff val="40000"/>
                </a:schemeClr>
              </a:solidFill>
            </a:endParaRPr>
          </a:p>
          <a:p>
            <a:r>
              <a:rPr lang="es-E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Si la gestación se inicia estando la EII activa , la </a:t>
            </a:r>
            <a:r>
              <a:rPr lang="es-ES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enf</a:t>
            </a:r>
            <a:r>
              <a:rPr lang="es-E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. puede empeorar</a:t>
            </a:r>
            <a:endParaRPr lang="es-E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357158" y="5500702"/>
            <a:ext cx="803168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2000" b="0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</a:rPr>
              <a:t>No es infrecuente que una colitis ulcerosa comience durante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2000" b="0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</a:rPr>
              <a:t>el embarazo.</a:t>
            </a:r>
            <a:endParaRPr kumimoji="0" lang="es-ES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357158" y="4357694"/>
            <a:ext cx="2214578" cy="50006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err="1" smtClean="0">
                <a:solidFill>
                  <a:schemeClr val="bg1"/>
                </a:solidFill>
              </a:rPr>
              <a:t>Enf</a:t>
            </a:r>
            <a:r>
              <a:rPr lang="es-ES" dirty="0" smtClean="0">
                <a:solidFill>
                  <a:schemeClr val="bg1"/>
                </a:solidFill>
              </a:rPr>
              <a:t>. Inactiva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2571736" y="4357694"/>
            <a:ext cx="2214578" cy="500066"/>
          </a:xfrm>
          <a:prstGeom prst="rect">
            <a:avLst/>
          </a:prstGeom>
          <a:gradFill flip="none" rotWithShape="1">
            <a:gsLst>
              <a:gs pos="0">
                <a:srgbClr val="FF3399">
                  <a:shade val="30000"/>
                  <a:satMod val="115000"/>
                </a:srgbClr>
              </a:gs>
              <a:gs pos="50000">
                <a:srgbClr val="FF3399">
                  <a:shade val="67500"/>
                  <a:satMod val="115000"/>
                </a:srgbClr>
              </a:gs>
              <a:gs pos="100000">
                <a:srgbClr val="FF3399">
                  <a:shade val="100000"/>
                  <a:satMod val="115000"/>
                </a:srgb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err="1" smtClean="0">
                <a:solidFill>
                  <a:schemeClr val="bg1"/>
                </a:solidFill>
              </a:rPr>
              <a:t>Enf</a:t>
            </a:r>
            <a:r>
              <a:rPr lang="es-ES" dirty="0" smtClean="0">
                <a:solidFill>
                  <a:schemeClr val="bg1"/>
                </a:solidFill>
              </a:rPr>
              <a:t>. Activa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10" name="9 Rectángulo"/>
          <p:cNvSpPr/>
          <p:nvPr/>
        </p:nvSpPr>
        <p:spPr>
          <a:xfrm>
            <a:off x="5072066" y="4071942"/>
            <a:ext cx="44291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s-ES" dirty="0" smtClean="0">
                <a:latin typeface="Verdana" pitchFamily="34" charset="0"/>
                <a:ea typeface="Times New Roman" pitchFamily="18" charset="0"/>
              </a:rPr>
              <a:t>Existe un aumento del  </a:t>
            </a:r>
            <a:r>
              <a:rPr lang="es-ES" dirty="0" smtClean="0">
                <a:solidFill>
                  <a:srgbClr val="FFFF00"/>
                </a:solidFill>
                <a:latin typeface="Verdana" pitchFamily="34" charset="0"/>
                <a:ea typeface="Times New Roman" pitchFamily="18" charset="0"/>
              </a:rPr>
              <a:t>riesgo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s-ES" dirty="0" smtClean="0">
                <a:solidFill>
                  <a:srgbClr val="FFFF00"/>
                </a:solidFill>
                <a:latin typeface="Verdana" pitchFamily="34" charset="0"/>
                <a:ea typeface="Times New Roman" pitchFamily="18" charset="0"/>
              </a:rPr>
              <a:t>de aborto espontáneo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s-ES" dirty="0" smtClean="0">
                <a:solidFill>
                  <a:srgbClr val="FFFF00"/>
                </a:solidFill>
                <a:latin typeface="Verdana" pitchFamily="34" charset="0"/>
                <a:ea typeface="Times New Roman" pitchFamily="18" charset="0"/>
              </a:rPr>
              <a:t>o nacimientos prematuros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s-ES" dirty="0" smtClean="0">
                <a:latin typeface="Verdana" pitchFamily="34" charset="0"/>
                <a:ea typeface="Times New Roman" pitchFamily="18" charset="0"/>
              </a:rPr>
              <a:t>y </a:t>
            </a:r>
            <a:r>
              <a:rPr lang="es-ES" dirty="0" smtClean="0">
                <a:solidFill>
                  <a:srgbClr val="FFFF00"/>
                </a:solidFill>
                <a:latin typeface="Verdana" pitchFamily="34" charset="0"/>
                <a:ea typeface="Times New Roman" pitchFamily="18" charset="0"/>
              </a:rPr>
              <a:t>recién nacidos de bajo peso</a:t>
            </a:r>
            <a:r>
              <a:rPr lang="es-ES" dirty="0" smtClean="0">
                <a:latin typeface="Verdana" pitchFamily="34" charset="0"/>
                <a:ea typeface="Times New Roman" pitchFamily="18" charset="0"/>
              </a:rPr>
              <a:t>. </a:t>
            </a:r>
          </a:p>
        </p:txBody>
      </p:sp>
      <p:sp>
        <p:nvSpPr>
          <p:cNvPr id="13" name="12 Flecha derecha"/>
          <p:cNvSpPr/>
          <p:nvPr/>
        </p:nvSpPr>
        <p:spPr>
          <a:xfrm>
            <a:off x="4357686" y="4429132"/>
            <a:ext cx="714380" cy="35719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4" name="Picture 9" descr="C:\temas para el 19 de junio\EII 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74877" y="360178"/>
            <a:ext cx="1373188" cy="1014602"/>
          </a:xfrm>
          <a:prstGeom prst="rect">
            <a:avLst/>
          </a:prstGeom>
          <a:noFill/>
        </p:spPr>
      </p:pic>
      <p:pic>
        <p:nvPicPr>
          <p:cNvPr id="15" name="Picture 4" descr="C:\temas para el 19 de junio\EII 1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08104" y="369441"/>
            <a:ext cx="1174358" cy="996076"/>
          </a:xfrm>
          <a:prstGeom prst="rect">
            <a:avLst/>
          </a:prstGeom>
          <a:noFill/>
        </p:spPr>
      </p:pic>
      <p:sp>
        <p:nvSpPr>
          <p:cNvPr id="16" name="15 Rectángulo"/>
          <p:cNvSpPr/>
          <p:nvPr/>
        </p:nvSpPr>
        <p:spPr>
          <a:xfrm>
            <a:off x="1187624" y="1906811"/>
            <a:ext cx="7452320" cy="78581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16 Rectángulo"/>
          <p:cNvSpPr/>
          <p:nvPr/>
        </p:nvSpPr>
        <p:spPr>
          <a:xfrm>
            <a:off x="1142992" y="3664916"/>
            <a:ext cx="7286644" cy="35719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8" name="Picture 37" descr="escudo familia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86775" y="0"/>
            <a:ext cx="657225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Estrella de 5 puntas 3"/>
          <p:cNvSpPr/>
          <p:nvPr/>
        </p:nvSpPr>
        <p:spPr>
          <a:xfrm>
            <a:off x="364446" y="2000236"/>
            <a:ext cx="576064" cy="45975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446" y="3504239"/>
            <a:ext cx="640135" cy="518205"/>
          </a:xfrm>
          <a:prstGeom prst="rect">
            <a:avLst/>
          </a:prstGeom>
        </p:spPr>
      </p:pic>
      <p:sp>
        <p:nvSpPr>
          <p:cNvPr id="8" name="Rectángulo redondeado 7"/>
          <p:cNvSpPr/>
          <p:nvPr/>
        </p:nvSpPr>
        <p:spPr>
          <a:xfrm>
            <a:off x="226035" y="5401419"/>
            <a:ext cx="8589352" cy="112392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23528" y="2326495"/>
            <a:ext cx="6856228" cy="11547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214282" y="214290"/>
            <a:ext cx="66088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2000" b="0" i="0" u="none" strike="noStrike" cap="none" normalizeH="0" baseline="0" dirty="0" err="1" smtClean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</a:rPr>
              <a:t>Tips</a:t>
            </a:r>
            <a:endParaRPr kumimoji="0" lang="es-ES" sz="20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</a:endParaRPr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1087663" y="1151778"/>
            <a:ext cx="5677452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2000" b="0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</a:rPr>
              <a:t>La </a:t>
            </a:r>
            <a:r>
              <a:rPr kumimoji="0" lang="es-ES" sz="20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Verdana" pitchFamily="34" charset="0"/>
                <a:ea typeface="Times New Roman" pitchFamily="18" charset="0"/>
              </a:rPr>
              <a:t>EII activa </a:t>
            </a:r>
            <a:r>
              <a:rPr kumimoji="0" lang="es-ES" sz="2000" b="0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</a:rPr>
              <a:t>es más peligrosa para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2000" b="0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</a:rPr>
              <a:t>el feto que la mayoría de los tratamientos.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s-ES" sz="2000" dirty="0">
              <a:latin typeface="Verdana" pitchFamily="34" charset="0"/>
              <a:ea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000" b="0" i="0" u="none" strike="noStrike" cap="none" normalizeH="0" baseline="0" dirty="0" smtClean="0">
              <a:ln>
                <a:noFill/>
              </a:ln>
              <a:effectLst/>
              <a:latin typeface="Verdana" pitchFamily="34" charset="0"/>
              <a:ea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2000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Verdana" pitchFamily="34" charset="0"/>
                <a:ea typeface="Times New Roman" pitchFamily="18" charset="0"/>
              </a:rPr>
              <a:t>Por lo tanto , siempre se debe continuar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2000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Verdana" pitchFamily="34" charset="0"/>
                <a:ea typeface="Times New Roman" pitchFamily="18" charset="0"/>
              </a:rPr>
              <a:t>con el TT de mantenimiento de la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2000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Verdana" pitchFamily="34" charset="0"/>
                <a:ea typeface="Times New Roman" pitchFamily="18" charset="0"/>
              </a:rPr>
              <a:t>enfermedad durante el embarazo.</a:t>
            </a:r>
            <a:endParaRPr kumimoji="0" lang="es-ES" sz="20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latin typeface="Arial" pitchFamily="34" charset="0"/>
            </a:endParaRPr>
          </a:p>
        </p:txBody>
      </p:sp>
      <p:pic>
        <p:nvPicPr>
          <p:cNvPr id="6" name="Picture 7" descr="C:\temas para el 19 de junio\EII 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56949" y="5157192"/>
            <a:ext cx="2158532" cy="1600200"/>
          </a:xfrm>
          <a:prstGeom prst="rect">
            <a:avLst/>
          </a:prstGeom>
          <a:noFill/>
        </p:spPr>
      </p:pic>
      <p:pic>
        <p:nvPicPr>
          <p:cNvPr id="7" name="Picture 6" descr="C:\temas para el 19 de junio\EII 1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85044" y="943027"/>
            <a:ext cx="1599177" cy="1398995"/>
          </a:xfrm>
          <a:prstGeom prst="rect">
            <a:avLst/>
          </a:prstGeom>
          <a:noFill/>
        </p:spPr>
      </p:pic>
      <p:sp>
        <p:nvSpPr>
          <p:cNvPr id="8" name="7 Flecha derecha"/>
          <p:cNvSpPr/>
          <p:nvPr/>
        </p:nvSpPr>
        <p:spPr>
          <a:xfrm>
            <a:off x="6692800" y="1452266"/>
            <a:ext cx="486956" cy="21431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Picture 19" descr="C:\temas para el 19 de junio\EII 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3789040"/>
            <a:ext cx="2143140" cy="1400175"/>
          </a:xfrm>
          <a:prstGeom prst="rect">
            <a:avLst/>
          </a:prstGeom>
          <a:noFill/>
        </p:spPr>
      </p:pic>
      <p:pic>
        <p:nvPicPr>
          <p:cNvPr id="12" name="Picture 14" descr="C:\temas para el 19 de junio\EII 7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488" y="3810844"/>
            <a:ext cx="2214578" cy="1450322"/>
          </a:xfrm>
          <a:prstGeom prst="rect">
            <a:avLst/>
          </a:prstGeom>
          <a:noFill/>
        </p:spPr>
      </p:pic>
      <p:pic>
        <p:nvPicPr>
          <p:cNvPr id="13" name="Picture 3" descr="C:\temas para el 19 de junio\EII 9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57818" y="3808344"/>
            <a:ext cx="2286015" cy="1492864"/>
          </a:xfrm>
          <a:prstGeom prst="rect">
            <a:avLst/>
          </a:prstGeom>
          <a:noFill/>
        </p:spPr>
      </p:pic>
      <p:sp>
        <p:nvSpPr>
          <p:cNvPr id="14" name="13 Rectángulo"/>
          <p:cNvSpPr/>
          <p:nvPr/>
        </p:nvSpPr>
        <p:spPr>
          <a:xfrm>
            <a:off x="323528" y="949844"/>
            <a:ext cx="6369272" cy="110752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" name="Picture 37" descr="escudo familiar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486775" y="0"/>
            <a:ext cx="657225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ángulo redondeado 2"/>
          <p:cNvSpPr/>
          <p:nvPr/>
        </p:nvSpPr>
        <p:spPr>
          <a:xfrm>
            <a:off x="357158" y="2275163"/>
            <a:ext cx="6822598" cy="1169933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Estrella de 5 puntas 3"/>
          <p:cNvSpPr/>
          <p:nvPr/>
        </p:nvSpPr>
        <p:spPr>
          <a:xfrm>
            <a:off x="489248" y="1135377"/>
            <a:ext cx="626368" cy="63377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7745" y="2456821"/>
            <a:ext cx="676715" cy="6950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3"/>
          <p:cNvSpPr/>
          <p:nvPr/>
        </p:nvSpPr>
        <p:spPr>
          <a:xfrm>
            <a:off x="323528" y="1052736"/>
            <a:ext cx="8496944" cy="24104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lang="es-ES" sz="2400" dirty="0" smtClean="0">
                <a:solidFill>
                  <a:srgbClr val="FFFF00"/>
                </a:solidFill>
                <a:ea typeface="Times New Roman" panose="02020603050405020304" pitchFamily="18" charset="0"/>
                <a:cs typeface="Times New Roman" pitchFamily="18" charset="0"/>
              </a:rPr>
              <a:t> Cuando internar a </a:t>
            </a:r>
            <a:r>
              <a:rPr lang="es-ES" sz="2400" dirty="0">
                <a:solidFill>
                  <a:srgbClr val="FFFF00"/>
                </a:solidFill>
                <a:ea typeface="Times New Roman" panose="02020603050405020304" pitchFamily="18" charset="0"/>
                <a:cs typeface="Times New Roman" pitchFamily="18" charset="0"/>
              </a:rPr>
              <a:t>la gestante </a:t>
            </a:r>
            <a:r>
              <a:rPr lang="es-ES" sz="2400" dirty="0" smtClean="0">
                <a:solidFill>
                  <a:srgbClr val="FFFF00"/>
                </a:solidFill>
                <a:ea typeface="Times New Roman" panose="02020603050405020304" pitchFamily="18" charset="0"/>
                <a:cs typeface="Times New Roman" pitchFamily="18" charset="0"/>
              </a:rPr>
              <a:t>? :</a:t>
            </a:r>
          </a:p>
          <a:p>
            <a:pPr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es-ES" sz="2400" dirty="0" smtClean="0">
              <a:solidFill>
                <a:srgbClr val="A0F638"/>
              </a:solidFill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  <a:buClr>
                <a:srgbClr val="FFFF00"/>
              </a:buClr>
              <a:buFont typeface="Wingdings" pitchFamily="2" charset="2"/>
              <a:buChar char="Ø"/>
            </a:pPr>
            <a:r>
              <a:rPr lang="es-ES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Intolerancia oral</a:t>
            </a:r>
          </a:p>
          <a:p>
            <a:pPr>
              <a:lnSpc>
                <a:spcPct val="115000"/>
              </a:lnSpc>
              <a:spcAft>
                <a:spcPts val="1000"/>
              </a:spcAft>
              <a:buClr>
                <a:srgbClr val="FFFF00"/>
              </a:buClr>
              <a:buFont typeface="Wingdings" pitchFamily="2" charset="2"/>
              <a:buChar char="Ø"/>
            </a:pPr>
            <a:r>
              <a:rPr lang="es-ES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Signos de deshidratación con diuresis escasa </a:t>
            </a:r>
          </a:p>
          <a:p>
            <a:pPr>
              <a:lnSpc>
                <a:spcPct val="115000"/>
              </a:lnSpc>
              <a:spcAft>
                <a:spcPts val="1000"/>
              </a:spcAft>
              <a:buClr>
                <a:srgbClr val="FFFF00"/>
              </a:buClr>
              <a:buFont typeface="Wingdings" pitchFamily="2" charset="2"/>
              <a:buChar char="Ø"/>
            </a:pPr>
            <a:r>
              <a:rPr lang="es-ES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Alteraciones </a:t>
            </a:r>
            <a:r>
              <a:rPr lang="es-ES" dirty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es-ES" dirty="0" smtClean="0"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laboratorio.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12" descr="C:\temas para el 19 de junio\emesis 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6313" y="3643314"/>
            <a:ext cx="3340019" cy="2214578"/>
          </a:xfrm>
          <a:prstGeom prst="rect">
            <a:avLst/>
          </a:prstGeom>
          <a:noFill/>
        </p:spPr>
      </p:pic>
      <p:pic>
        <p:nvPicPr>
          <p:cNvPr id="5" name="Picture 37" descr="escudo familia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86775" y="0"/>
            <a:ext cx="657225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redondeado 2"/>
          <p:cNvSpPr/>
          <p:nvPr/>
        </p:nvSpPr>
        <p:spPr>
          <a:xfrm>
            <a:off x="214282" y="548680"/>
            <a:ext cx="6143668" cy="16849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3121" name="Rectangle 1"/>
          <p:cNvSpPr>
            <a:spLocks noChangeArrowheads="1"/>
          </p:cNvSpPr>
          <p:nvPr/>
        </p:nvSpPr>
        <p:spPr bwMode="auto">
          <a:xfrm>
            <a:off x="0" y="0"/>
            <a:ext cx="642881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ea typeface="Times New Roman" pitchFamily="18" charset="0"/>
                <a:cs typeface="Times New Roman" pitchFamily="18" charset="0"/>
              </a:rPr>
              <a:t>COLECISTITIS AGUDA EN EL EMBARAZO</a:t>
            </a:r>
            <a:r>
              <a:rPr kumimoji="0" lang="es-ES" sz="2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ea typeface="Times New Roman" pitchFamily="18" charset="0"/>
                <a:cs typeface="Times New Roman" pitchFamily="18" charset="0"/>
              </a:rPr>
              <a:t> </a:t>
            </a:r>
            <a:endParaRPr kumimoji="0" lang="es-ES" sz="24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</a:endParaRPr>
          </a:p>
        </p:txBody>
      </p:sp>
      <p:sp>
        <p:nvSpPr>
          <p:cNvPr id="133122" name="Rectangle 2"/>
          <p:cNvSpPr>
            <a:spLocks noChangeArrowheads="1"/>
          </p:cNvSpPr>
          <p:nvPr/>
        </p:nvSpPr>
        <p:spPr bwMode="auto">
          <a:xfrm>
            <a:off x="214282" y="796806"/>
            <a:ext cx="857256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2000" b="0" i="0" u="none" strike="noStrike" cap="none" normalizeH="0" baseline="0" dirty="0" smtClean="0">
              <a:ln>
                <a:noFill/>
              </a:ln>
              <a:effectLst/>
              <a:latin typeface="Verdana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2000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La litiasis</a:t>
            </a:r>
            <a:r>
              <a:rPr kumimoji="0" lang="es-ES" sz="2000" b="0" i="0" u="none" strike="noStrike" cap="none" normalizeH="0" dirty="0" smtClean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vesicular</a:t>
            </a:r>
            <a:r>
              <a:rPr kumimoji="0" lang="es-ES" sz="2000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es un factor determinante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2000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para la presentación de colecistitis aguda</a:t>
            </a:r>
            <a:r>
              <a:rPr kumimoji="0" lang="es-ES" sz="2000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Arial" pitchFamily="34" charset="0"/>
              </a:rPr>
              <a:t> </a:t>
            </a:r>
          </a:p>
        </p:txBody>
      </p:sp>
      <p:sp>
        <p:nvSpPr>
          <p:cNvPr id="5" name="4 Rectángulo"/>
          <p:cNvSpPr/>
          <p:nvPr/>
        </p:nvSpPr>
        <p:spPr>
          <a:xfrm>
            <a:off x="285720" y="2357430"/>
            <a:ext cx="828680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>
                <a:solidFill>
                  <a:srgbClr val="FFFF00"/>
                </a:solidFill>
              </a:rPr>
              <a:t>El hígado secreta diariamente</a:t>
            </a:r>
            <a:r>
              <a:rPr lang="es-ES" dirty="0" smtClean="0"/>
              <a:t> entre 1000 a 1200 </a:t>
            </a:r>
            <a:r>
              <a:rPr lang="es-ES" dirty="0" err="1" smtClean="0"/>
              <a:t>cc</a:t>
            </a:r>
            <a:r>
              <a:rPr lang="es-ES" dirty="0" smtClean="0"/>
              <a:t> de bilis en 24 horas, con un contenido de </a:t>
            </a:r>
            <a:r>
              <a:rPr lang="es-ES" dirty="0" smtClean="0">
                <a:solidFill>
                  <a:srgbClr val="FFFF00"/>
                </a:solidFill>
              </a:rPr>
              <a:t>agua superior al 95% </a:t>
            </a:r>
            <a:r>
              <a:rPr lang="es-ES" dirty="0" smtClean="0"/>
              <a:t>y con una </a:t>
            </a:r>
            <a:r>
              <a:rPr lang="es-ES" dirty="0" smtClean="0">
                <a:solidFill>
                  <a:srgbClr val="FFFF00"/>
                </a:solidFill>
              </a:rPr>
              <a:t>densidad de 1011</a:t>
            </a:r>
            <a:r>
              <a:rPr lang="es-ES" dirty="0" smtClean="0"/>
              <a:t>.</a:t>
            </a:r>
          </a:p>
          <a:p>
            <a:r>
              <a:rPr lang="es-ES" dirty="0" smtClean="0"/>
              <a:t>La bilis que llega a la vesícula es </a:t>
            </a:r>
            <a:r>
              <a:rPr lang="es-ES" dirty="0" smtClean="0">
                <a:solidFill>
                  <a:srgbClr val="FFFF00"/>
                </a:solidFill>
              </a:rPr>
              <a:t>concentrada 5 a 10 veces </a:t>
            </a:r>
            <a:r>
              <a:rPr lang="es-ES" dirty="0" smtClean="0"/>
              <a:t>por la capacidad de la mucosa que absorbe agua y electrolitos de manera que </a:t>
            </a:r>
            <a:r>
              <a:rPr lang="es-ES" dirty="0" smtClean="0">
                <a:solidFill>
                  <a:srgbClr val="FFFF00"/>
                </a:solidFill>
              </a:rPr>
              <a:t>excreta un producto de densidad de 1040.</a:t>
            </a:r>
            <a:endParaRPr lang="es-ES" dirty="0">
              <a:solidFill>
                <a:srgbClr val="FFFF00"/>
              </a:solidFill>
            </a:endParaRPr>
          </a:p>
        </p:txBody>
      </p:sp>
      <p:pic>
        <p:nvPicPr>
          <p:cNvPr id="6" name="Picture 9" descr="C:\temas para el 19 de junio\colecistitis 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600825" y="3896134"/>
            <a:ext cx="2186017" cy="1547405"/>
          </a:xfrm>
          <a:prstGeom prst="rect">
            <a:avLst/>
          </a:prstGeom>
          <a:noFill/>
        </p:spPr>
      </p:pic>
      <p:pic>
        <p:nvPicPr>
          <p:cNvPr id="7" name="Picture 2" descr="C:\temas para el 19 de junio\colecistitis 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40477" y="785812"/>
            <a:ext cx="2203489" cy="1447779"/>
          </a:xfrm>
          <a:prstGeom prst="rect">
            <a:avLst/>
          </a:prstGeom>
          <a:noFill/>
        </p:spPr>
      </p:pic>
      <p:sp>
        <p:nvSpPr>
          <p:cNvPr id="8" name="7 Rectángulo"/>
          <p:cNvSpPr/>
          <p:nvPr/>
        </p:nvSpPr>
        <p:spPr>
          <a:xfrm>
            <a:off x="357158" y="3929066"/>
            <a:ext cx="61436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s-ES" dirty="0" smtClean="0">
                <a:solidFill>
                  <a:srgbClr val="FF9933"/>
                </a:solidFill>
                <a:latin typeface="Verdana" pitchFamily="34" charset="0"/>
                <a:ea typeface="Times New Roman" pitchFamily="18" charset="0"/>
                <a:cs typeface="Times New Roman" pitchFamily="18" charset="0"/>
              </a:rPr>
              <a:t>La mucosa no absorbe </a:t>
            </a:r>
            <a:r>
              <a:rPr lang="es-ES" dirty="0" smtClean="0">
                <a:latin typeface="Verdana" pitchFamily="34" charset="0"/>
                <a:ea typeface="Times New Roman" pitchFamily="18" charset="0"/>
                <a:cs typeface="Times New Roman" pitchFamily="18" charset="0"/>
              </a:rPr>
              <a:t>pigmentos biliares, sales biliares, prote</a:t>
            </a:r>
            <a:r>
              <a:rPr lang="es-ES" dirty="0" smtClean="0">
                <a:latin typeface="Calibri"/>
                <a:ea typeface="Times New Roman" pitchFamily="18" charset="0"/>
                <a:cs typeface="Times New Roman" pitchFamily="18" charset="0"/>
              </a:rPr>
              <a:t>í</a:t>
            </a:r>
            <a:r>
              <a:rPr lang="es-ES" dirty="0" smtClean="0">
                <a:latin typeface="Verdana" pitchFamily="34" charset="0"/>
                <a:ea typeface="Times New Roman" pitchFamily="18" charset="0"/>
                <a:cs typeface="Times New Roman" pitchFamily="18" charset="0"/>
              </a:rPr>
              <a:t>nas o l</a:t>
            </a:r>
            <a:r>
              <a:rPr lang="es-ES" dirty="0" smtClean="0">
                <a:latin typeface="Calibri"/>
                <a:ea typeface="Times New Roman" pitchFamily="18" charset="0"/>
                <a:cs typeface="Times New Roman" pitchFamily="18" charset="0"/>
              </a:rPr>
              <a:t>í</a:t>
            </a:r>
            <a:r>
              <a:rPr lang="es-ES" dirty="0" smtClean="0">
                <a:latin typeface="Verdana" pitchFamily="34" charset="0"/>
                <a:ea typeface="Times New Roman" pitchFamily="18" charset="0"/>
                <a:cs typeface="Times New Roman" pitchFamily="18" charset="0"/>
              </a:rPr>
              <a:t>pidos que generalmente se quedan dentro de la bilis.</a:t>
            </a:r>
            <a:endParaRPr lang="es-ES" dirty="0" smtClean="0">
              <a:latin typeface="Arial" pitchFamily="34" charset="0"/>
            </a:endParaRPr>
          </a:p>
        </p:txBody>
      </p:sp>
      <p:pic>
        <p:nvPicPr>
          <p:cNvPr id="9" name="Picture 4" descr="C:\temas para el 19 de junio\colecistitis 8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757625" y="4714884"/>
            <a:ext cx="2600325" cy="1762125"/>
          </a:xfrm>
          <a:prstGeom prst="rect">
            <a:avLst/>
          </a:prstGeom>
          <a:noFill/>
        </p:spPr>
      </p:pic>
      <p:sp>
        <p:nvSpPr>
          <p:cNvPr id="10" name="9 Flecha a la derecha con bandas"/>
          <p:cNvSpPr/>
          <p:nvPr/>
        </p:nvSpPr>
        <p:spPr>
          <a:xfrm flipH="1">
            <a:off x="2643174" y="3429000"/>
            <a:ext cx="857256" cy="428628"/>
          </a:xfrm>
          <a:prstGeom prst="stripedRightArrow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Flecha a la derecha con bandas"/>
          <p:cNvSpPr/>
          <p:nvPr/>
        </p:nvSpPr>
        <p:spPr>
          <a:xfrm flipH="1">
            <a:off x="6929454" y="2571744"/>
            <a:ext cx="857256" cy="428628"/>
          </a:xfrm>
          <a:prstGeom prst="stripedRigh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2" name="Picture 37" descr="escudo familia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86775" y="0"/>
            <a:ext cx="657225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Elipse 1"/>
          <p:cNvSpPr/>
          <p:nvPr/>
        </p:nvSpPr>
        <p:spPr>
          <a:xfrm>
            <a:off x="251520" y="836712"/>
            <a:ext cx="326410" cy="288032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ChangeArrowheads="1"/>
          </p:cNvSpPr>
          <p:nvPr/>
        </p:nvSpPr>
        <p:spPr bwMode="auto">
          <a:xfrm>
            <a:off x="124684" y="635515"/>
            <a:ext cx="7609776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Cuando no hay pasaje de alimento en el duodeno</a:t>
            </a:r>
            <a:r>
              <a:rPr kumimoji="0" lang="es-ES" b="0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,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b="0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 la bilis es retenida en los conductos por </a:t>
            </a:r>
            <a:r>
              <a:rPr kumimoji="0" lang="es-ES" b="0" i="0" u="none" strike="noStrike" cap="none" normalizeH="0" baseline="0" dirty="0" smtClean="0">
                <a:ln>
                  <a:noFill/>
                </a:ln>
                <a:solidFill>
                  <a:srgbClr val="FF6600"/>
                </a:solidFill>
                <a:effectLst/>
                <a:ea typeface="Times New Roman" pitchFamily="18" charset="0"/>
                <a:cs typeface="Times New Roman" pitchFamily="18" charset="0"/>
              </a:rPr>
              <a:t>contracción del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b="0" i="0" u="none" strike="noStrike" cap="none" normalizeH="0" baseline="0" dirty="0" smtClean="0">
                <a:ln>
                  <a:noFill/>
                </a:ln>
                <a:solidFill>
                  <a:srgbClr val="FF6600"/>
                </a:solidFill>
                <a:effectLst/>
                <a:ea typeface="Times New Roman" pitchFamily="18" charset="0"/>
                <a:cs typeface="Times New Roman" pitchFamily="18" charset="0"/>
              </a:rPr>
              <a:t> esfínter de </a:t>
            </a:r>
            <a:r>
              <a:rPr kumimoji="0" lang="es-ES" b="0" i="0" u="none" strike="noStrike" cap="none" normalizeH="0" baseline="0" dirty="0" err="1" smtClean="0">
                <a:ln>
                  <a:noFill/>
                </a:ln>
                <a:solidFill>
                  <a:srgbClr val="FF6600"/>
                </a:solidFill>
                <a:effectLst/>
                <a:ea typeface="Times New Roman" pitchFamily="18" charset="0"/>
                <a:cs typeface="Times New Roman" pitchFamily="18" charset="0"/>
              </a:rPr>
              <a:t>Oddi</a:t>
            </a:r>
            <a:r>
              <a:rPr kumimoji="0" lang="es-ES" b="0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 que ocasiona un </a:t>
            </a:r>
            <a:r>
              <a:rPr kumimoji="0" lang="es-ES" b="0" i="0" u="none" strike="noStrike" cap="none" normalizeH="0" baseline="0" dirty="0" smtClean="0">
                <a:ln>
                  <a:noFill/>
                </a:ln>
                <a:solidFill>
                  <a:srgbClr val="FF9933"/>
                </a:solidFill>
                <a:effectLst/>
                <a:ea typeface="Times New Roman" pitchFamily="18" charset="0"/>
                <a:cs typeface="Times New Roman" pitchFamily="18" charset="0"/>
              </a:rPr>
              <a:t>aumento de presión en la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b="0" i="0" u="none" strike="noStrike" cap="none" normalizeH="0" baseline="0" dirty="0" smtClean="0">
                <a:ln>
                  <a:noFill/>
                </a:ln>
                <a:solidFill>
                  <a:srgbClr val="FF9933"/>
                </a:solidFill>
                <a:effectLst/>
                <a:ea typeface="Times New Roman" pitchFamily="18" charset="0"/>
                <a:cs typeface="Times New Roman" pitchFamily="18" charset="0"/>
              </a:rPr>
              <a:t> vía biliar </a:t>
            </a:r>
            <a:r>
              <a:rPr kumimoji="0" lang="es-ES" b="0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 que hace que </a:t>
            </a:r>
            <a:r>
              <a:rPr kumimoji="0" lang="es-ES" b="0" i="0" u="none" strike="noStrike" cap="none" normalizeH="0" baseline="0" dirty="0" smtClean="0">
                <a:ln>
                  <a:noFill/>
                </a:ln>
                <a:solidFill>
                  <a:srgbClr val="92D050"/>
                </a:solidFill>
                <a:effectLst/>
                <a:ea typeface="Times New Roman" pitchFamily="18" charset="0"/>
                <a:cs typeface="Times New Roman" pitchFamily="18" charset="0"/>
              </a:rPr>
              <a:t>la bilis pase a la vesícula donde se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b="0" i="0" u="none" strike="noStrike" cap="none" normalizeH="0" baseline="0" dirty="0" smtClean="0">
                <a:ln>
                  <a:noFill/>
                </a:ln>
                <a:solidFill>
                  <a:srgbClr val="92D050"/>
                </a:solidFill>
                <a:effectLst/>
                <a:ea typeface="Times New Roman" pitchFamily="18" charset="0"/>
                <a:cs typeface="Times New Roman" pitchFamily="18" charset="0"/>
              </a:rPr>
              <a:t> almacena  y  se concentra;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b="0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 La presencia de alimento en el duodeno estimula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b="0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 la producción de la hormona </a:t>
            </a:r>
            <a:r>
              <a:rPr kumimoji="0" lang="es-ES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ea typeface="Times New Roman" pitchFamily="18" charset="0"/>
                <a:cs typeface="Times New Roman" pitchFamily="18" charset="0"/>
              </a:rPr>
              <a:t>colecistoquinina</a:t>
            </a:r>
            <a:r>
              <a:rPr kumimoji="0" lang="es-ES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ea typeface="Times New Roman" pitchFamily="18" charset="0"/>
                <a:cs typeface="Times New Roman" pitchFamily="18" charset="0"/>
              </a:rPr>
              <a:t> que por vía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ea typeface="Times New Roman" pitchFamily="18" charset="0"/>
                <a:cs typeface="Times New Roman" pitchFamily="18" charset="0"/>
              </a:rPr>
              <a:t> humoral y nerviosa produce la contracción de la vesícula y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s-ES" dirty="0" smtClean="0">
                <a:solidFill>
                  <a:srgbClr val="FFFF00"/>
                </a:solidFill>
                <a:ea typeface="Times New Roman" pitchFamily="18" charset="0"/>
                <a:cs typeface="Times New Roman" pitchFamily="18" charset="0"/>
              </a:rPr>
              <a:t> la </a:t>
            </a:r>
            <a:r>
              <a:rPr kumimoji="0" lang="es-ES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ea typeface="Times New Roman" pitchFamily="18" charset="0"/>
                <a:cs typeface="Times New Roman" pitchFamily="18" charset="0"/>
              </a:rPr>
              <a:t>relajación del esfínter de </a:t>
            </a:r>
            <a:r>
              <a:rPr kumimoji="0" lang="es-ES" b="0" i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ea typeface="Times New Roman" pitchFamily="18" charset="0"/>
                <a:cs typeface="Times New Roman" pitchFamily="18" charset="0"/>
              </a:rPr>
              <a:t>Oddi</a:t>
            </a:r>
            <a:r>
              <a:rPr kumimoji="0" lang="es-ES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s-ES" b="0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que hace que la bilis fluya libremente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b="0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 hacia el duodeno.</a:t>
            </a:r>
            <a:endParaRPr kumimoji="0" lang="es-ES" b="0" i="0" u="none" strike="noStrike" cap="none" normalizeH="0" baseline="0" dirty="0" smtClean="0">
              <a:ln>
                <a:noFill/>
              </a:ln>
              <a:effectLst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214282" y="4041306"/>
            <a:ext cx="892971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/>
              <a:t>Esta capacidad de concentrar la bilis en la vesícula</a:t>
            </a:r>
          </a:p>
          <a:p>
            <a:r>
              <a:rPr lang="es-ES" dirty="0" smtClean="0"/>
              <a:t>se asocia a fenómenos de </a:t>
            </a:r>
            <a:r>
              <a:rPr lang="es-ES" dirty="0" smtClean="0">
                <a:solidFill>
                  <a:srgbClr val="92D050"/>
                </a:solidFill>
              </a:rPr>
              <a:t>precipitación y aglomeración</a:t>
            </a:r>
          </a:p>
          <a:p>
            <a:r>
              <a:rPr lang="es-ES" dirty="0" smtClean="0">
                <a:solidFill>
                  <a:srgbClr val="92D050"/>
                </a:solidFill>
              </a:rPr>
              <a:t>con la formación de cálculos de </a:t>
            </a:r>
            <a:r>
              <a:rPr lang="es-ES" dirty="0" err="1" smtClean="0">
                <a:solidFill>
                  <a:srgbClr val="92D050"/>
                </a:solidFill>
              </a:rPr>
              <a:t>bilirrubinato</a:t>
            </a:r>
            <a:r>
              <a:rPr lang="es-ES" dirty="0" smtClean="0">
                <a:solidFill>
                  <a:srgbClr val="92D050"/>
                </a:solidFill>
              </a:rPr>
              <a:t> de calcio </a:t>
            </a:r>
            <a:endParaRPr lang="es-ES" dirty="0">
              <a:solidFill>
                <a:srgbClr val="92D050"/>
              </a:solidFill>
            </a:endParaRPr>
          </a:p>
        </p:txBody>
      </p:sp>
      <p:pic>
        <p:nvPicPr>
          <p:cNvPr id="5" name="Picture 5" descr="C:\temas para el 19 de junio\colecistitis 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00826" y="214290"/>
            <a:ext cx="2467269" cy="1852386"/>
          </a:xfrm>
          <a:prstGeom prst="rect">
            <a:avLst/>
          </a:prstGeom>
          <a:noFill/>
        </p:spPr>
      </p:pic>
      <p:pic>
        <p:nvPicPr>
          <p:cNvPr id="7" name="Picture 7" descr="C:\temas para el 19 de junio\colecistitis 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11321" y="3645024"/>
            <a:ext cx="2436398" cy="1532434"/>
          </a:xfrm>
          <a:prstGeom prst="rect">
            <a:avLst/>
          </a:prstGeom>
          <a:noFill/>
        </p:spPr>
      </p:pic>
      <p:cxnSp>
        <p:nvCxnSpPr>
          <p:cNvPr id="8" name="7 Conector recto de flecha"/>
          <p:cNvCxnSpPr/>
          <p:nvPr/>
        </p:nvCxnSpPr>
        <p:spPr>
          <a:xfrm>
            <a:off x="5436096" y="908720"/>
            <a:ext cx="1975480" cy="69611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37" descr="escudo familia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86775" y="0"/>
            <a:ext cx="657225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ángulo 1"/>
          <p:cNvSpPr/>
          <p:nvPr/>
        </p:nvSpPr>
        <p:spPr>
          <a:xfrm>
            <a:off x="214282" y="291331"/>
            <a:ext cx="613302" cy="338356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redondeado 1"/>
          <p:cNvSpPr/>
          <p:nvPr/>
        </p:nvSpPr>
        <p:spPr>
          <a:xfrm>
            <a:off x="827584" y="4149080"/>
            <a:ext cx="7488832" cy="1584176"/>
          </a:xfrm>
          <a:prstGeom prst="roundRect">
            <a:avLst/>
          </a:prstGeom>
          <a:solidFill>
            <a:schemeClr val="accent2"/>
          </a:solidFill>
          <a:ln w="5715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9 Rectángulo redondeado"/>
          <p:cNvSpPr/>
          <p:nvPr/>
        </p:nvSpPr>
        <p:spPr>
          <a:xfrm>
            <a:off x="4643438" y="4500570"/>
            <a:ext cx="714380" cy="500066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8 Rectángulo"/>
          <p:cNvSpPr/>
          <p:nvPr/>
        </p:nvSpPr>
        <p:spPr>
          <a:xfrm>
            <a:off x="4572000" y="4500570"/>
            <a:ext cx="857256" cy="500066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7 Rectángulo"/>
          <p:cNvSpPr/>
          <p:nvPr/>
        </p:nvSpPr>
        <p:spPr>
          <a:xfrm>
            <a:off x="4643438" y="4500570"/>
            <a:ext cx="714380" cy="500066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5 Rectángulo"/>
          <p:cNvSpPr/>
          <p:nvPr/>
        </p:nvSpPr>
        <p:spPr>
          <a:xfrm>
            <a:off x="928662" y="4357694"/>
            <a:ext cx="7072362" cy="1071570"/>
          </a:xfrm>
          <a:prstGeom prst="rect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6369" name="Rectangle 1"/>
          <p:cNvSpPr>
            <a:spLocks noChangeArrowheads="1"/>
          </p:cNvSpPr>
          <p:nvPr/>
        </p:nvSpPr>
        <p:spPr bwMode="auto">
          <a:xfrm>
            <a:off x="2231912" y="77908"/>
            <a:ext cx="467948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200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Cambios fisiol</a:t>
            </a:r>
            <a:r>
              <a:rPr kumimoji="0" lang="es-ES" sz="200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ó</a:t>
            </a:r>
            <a:r>
              <a:rPr kumimoji="0" lang="es-ES" sz="200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gicos y hormonales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200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en la mujer embarazada</a:t>
            </a:r>
            <a:endParaRPr kumimoji="0" lang="es-ES" sz="200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</a:endParaRPr>
          </a:p>
        </p:txBody>
      </p:sp>
      <p:sp>
        <p:nvSpPr>
          <p:cNvPr id="186370" name="Rectangle 2"/>
          <p:cNvSpPr>
            <a:spLocks noChangeArrowheads="1"/>
          </p:cNvSpPr>
          <p:nvPr/>
        </p:nvSpPr>
        <p:spPr bwMode="auto">
          <a:xfrm>
            <a:off x="1643042" y="2214554"/>
            <a:ext cx="6558206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b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ea typeface="Times New Roman" pitchFamily="18" charset="0"/>
                <a:cs typeface="Times New Roman" pitchFamily="18" charset="0"/>
              </a:rPr>
              <a:t>La Progesterona es un relajante del músculo  liso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b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ea typeface="Times New Roman" pitchFamily="18" charset="0"/>
                <a:cs typeface="Times New Roman" pitchFamily="18" charset="0"/>
              </a:rPr>
              <a:t>e inhibe la </a:t>
            </a:r>
            <a:r>
              <a:rPr kumimoji="0" lang="es-ES" b="0" u="none" strike="noStrike" cap="none" normalizeH="0" baseline="0" dirty="0" err="1" smtClean="0">
                <a:ln>
                  <a:noFill/>
                </a:ln>
                <a:solidFill>
                  <a:srgbClr val="FFFF00"/>
                </a:solidFill>
                <a:effectLst/>
                <a:ea typeface="Times New Roman" pitchFamily="18" charset="0"/>
                <a:cs typeface="Times New Roman" pitchFamily="18" charset="0"/>
              </a:rPr>
              <a:t>colecistoquinina</a:t>
            </a:r>
            <a:r>
              <a:rPr kumimoji="0" lang="es-ES" b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, que va a ocasionar: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b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aumento del volumen de bilis residual dentro de la vesícula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b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y </a:t>
            </a:r>
            <a:r>
              <a:rPr kumimoji="0" lang="es-ES" b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disminución de la contracción de la vesícula biliar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b="0" u="none" strike="noStrike" cap="none" normalizeH="0" baseline="0" dirty="0" smtClean="0">
                <a:ln>
                  <a:noFill/>
                </a:ln>
                <a:solidFill>
                  <a:srgbClr val="FF3399"/>
                </a:solidFill>
                <a:effectLst/>
                <a:ea typeface="Times New Roman" pitchFamily="18" charset="0"/>
                <a:cs typeface="Times New Roman" pitchFamily="18" charset="0"/>
              </a:rPr>
              <a:t>El estrógeno</a:t>
            </a:r>
            <a:r>
              <a:rPr kumimoji="0" lang="es-ES" b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 contribuye a la </a:t>
            </a:r>
            <a:r>
              <a:rPr kumimoji="0" lang="es-ES" b="0" u="none" strike="noStrike" cap="none" normalizeH="0" baseline="0" dirty="0" smtClean="0">
                <a:ln>
                  <a:noFill/>
                </a:ln>
                <a:solidFill>
                  <a:srgbClr val="FF3399"/>
                </a:solidFill>
                <a:effectLst/>
                <a:ea typeface="Times New Roman" pitchFamily="18" charset="0"/>
                <a:cs typeface="Times New Roman" pitchFamily="18" charset="0"/>
              </a:rPr>
              <a:t>sobresaturación de colesterol</a:t>
            </a:r>
            <a:r>
              <a:rPr kumimoji="0" lang="es-ES" b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 del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b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líquido biliar, por esto tiene un </a:t>
            </a:r>
            <a:r>
              <a:rPr kumimoji="0" lang="es-ES" b="0" u="none" strike="noStrike" cap="none" normalizeH="0" baseline="0" dirty="0" smtClean="0">
                <a:ln>
                  <a:noFill/>
                </a:ln>
                <a:solidFill>
                  <a:srgbClr val="FF3399"/>
                </a:solidFill>
                <a:effectLst/>
                <a:ea typeface="Times New Roman" pitchFamily="18" charset="0"/>
                <a:cs typeface="Times New Roman" pitchFamily="18" charset="0"/>
              </a:rPr>
              <a:t>efecto </a:t>
            </a:r>
            <a:r>
              <a:rPr kumimoji="0" lang="es-ES" b="0" u="none" strike="noStrike" cap="none" normalizeH="0" baseline="0" dirty="0" err="1" smtClean="0">
                <a:ln>
                  <a:noFill/>
                </a:ln>
                <a:solidFill>
                  <a:srgbClr val="FF3399"/>
                </a:solidFill>
                <a:effectLst/>
                <a:ea typeface="Times New Roman" pitchFamily="18" charset="0"/>
                <a:cs typeface="Times New Roman" pitchFamily="18" charset="0"/>
              </a:rPr>
              <a:t>litogénico</a:t>
            </a:r>
            <a:r>
              <a:rPr kumimoji="0" lang="es-ES" b="0" u="none" strike="noStrike" cap="none" normalizeH="0" baseline="0" dirty="0" smtClean="0">
                <a:ln>
                  <a:noFill/>
                </a:ln>
                <a:solidFill>
                  <a:srgbClr val="FF3399"/>
                </a:solidFill>
                <a:effectLst/>
                <a:ea typeface="Times New Roman" pitchFamily="18" charset="0"/>
                <a:cs typeface="Times New Roman" pitchFamily="18" charset="0"/>
              </a:rPr>
              <a:t>. </a:t>
            </a:r>
            <a:endParaRPr kumimoji="0" lang="es-ES" b="0" u="none" strike="noStrike" cap="none" normalizeH="0" baseline="0" dirty="0" smtClean="0">
              <a:ln>
                <a:noFill/>
              </a:ln>
              <a:solidFill>
                <a:srgbClr val="FF3399"/>
              </a:solidFill>
              <a:effectLst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071538" y="4572008"/>
            <a:ext cx="8715436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s-ES" dirty="0" smtClean="0">
                <a:solidFill>
                  <a:schemeClr val="bg1"/>
                </a:solidFill>
              </a:rPr>
              <a:t>Se sabe que aproximadamente el  </a:t>
            </a:r>
            <a:r>
              <a:rPr lang="es-ES" b="1" dirty="0" smtClean="0">
                <a:solidFill>
                  <a:schemeClr val="bg1"/>
                </a:solidFill>
              </a:rPr>
              <a:t>4.5 %</a:t>
            </a:r>
            <a:r>
              <a:rPr lang="es-ES" dirty="0" smtClean="0"/>
              <a:t>  </a:t>
            </a:r>
            <a:r>
              <a:rPr lang="es-ES" dirty="0" smtClean="0">
                <a:solidFill>
                  <a:schemeClr val="bg1"/>
                </a:solidFill>
              </a:rPr>
              <a:t>de las embarazadas</a:t>
            </a:r>
          </a:p>
          <a:p>
            <a:r>
              <a:rPr lang="es-ES" dirty="0" smtClean="0">
                <a:solidFill>
                  <a:schemeClr val="bg1"/>
                </a:solidFill>
              </a:rPr>
              <a:t> cursan con </a:t>
            </a:r>
            <a:r>
              <a:rPr lang="es-ES" u="sng" dirty="0" err="1" smtClean="0">
                <a:solidFill>
                  <a:schemeClr val="bg1"/>
                </a:solidFill>
              </a:rPr>
              <a:t>colecistolitiasis</a:t>
            </a:r>
            <a:endParaRPr lang="es-ES" u="sng" dirty="0">
              <a:solidFill>
                <a:schemeClr val="bg1"/>
              </a:solidFill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214282" y="785794"/>
            <a:ext cx="87154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/>
              <a:t>El hecho de que </a:t>
            </a:r>
            <a:r>
              <a:rPr lang="es-ES" dirty="0" smtClean="0">
                <a:solidFill>
                  <a:srgbClr val="00FFFF"/>
                </a:solidFill>
              </a:rPr>
              <a:t>la litiasis vesicular </a:t>
            </a:r>
            <a:r>
              <a:rPr lang="es-ES" dirty="0" smtClean="0"/>
              <a:t>sea mas frecuente en </a:t>
            </a:r>
            <a:r>
              <a:rPr lang="es-ES" dirty="0" smtClean="0">
                <a:solidFill>
                  <a:srgbClr val="00FFFF"/>
                </a:solidFill>
              </a:rPr>
              <a:t>mujeres en edad reproductiva </a:t>
            </a:r>
            <a:r>
              <a:rPr lang="es-ES" dirty="0" smtClean="0"/>
              <a:t>sugiere que existe una relación entre :</a:t>
            </a:r>
          </a:p>
          <a:p>
            <a:r>
              <a:rPr lang="es-ES" dirty="0" smtClean="0"/>
              <a:t>                              </a:t>
            </a:r>
            <a:r>
              <a:rPr lang="es-ES" dirty="0" smtClean="0">
                <a:solidFill>
                  <a:srgbClr val="00FFFF"/>
                </a:solidFill>
              </a:rPr>
              <a:t>el </a:t>
            </a:r>
            <a:r>
              <a:rPr lang="es-E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aumento de la producción de hormonas</a:t>
            </a:r>
          </a:p>
          <a:p>
            <a:r>
              <a:rPr lang="es-E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                             y la elevación del colesterol sanguíneo.</a:t>
            </a:r>
          </a:p>
        </p:txBody>
      </p:sp>
      <p:sp>
        <p:nvSpPr>
          <p:cNvPr id="7" name="6 Estrella de 7 puntas"/>
          <p:cNvSpPr/>
          <p:nvPr/>
        </p:nvSpPr>
        <p:spPr>
          <a:xfrm>
            <a:off x="357158" y="2571744"/>
            <a:ext cx="1071570" cy="1071570"/>
          </a:xfrm>
          <a:prstGeom prst="star7">
            <a:avLst/>
          </a:prstGeom>
          <a:solidFill>
            <a:srgbClr val="FF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Picture 37" descr="escudo familia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86775" y="0"/>
            <a:ext cx="657225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ángulo redondeado 2"/>
          <p:cNvSpPr/>
          <p:nvPr/>
        </p:nvSpPr>
        <p:spPr>
          <a:xfrm>
            <a:off x="214282" y="169651"/>
            <a:ext cx="613302" cy="379029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redondeado 5"/>
          <p:cNvSpPr/>
          <p:nvPr/>
        </p:nvSpPr>
        <p:spPr>
          <a:xfrm>
            <a:off x="683568" y="1628800"/>
            <a:ext cx="8280920" cy="1800200"/>
          </a:xfrm>
          <a:prstGeom prst="roundRect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1 Rectángulo"/>
          <p:cNvSpPr/>
          <p:nvPr/>
        </p:nvSpPr>
        <p:spPr>
          <a:xfrm>
            <a:off x="785786" y="928670"/>
            <a:ext cx="750099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En un reciente trabajo fueron evaluados 6700 partos de los cuales 22, </a:t>
            </a:r>
            <a:r>
              <a:rPr lang="es-ES" dirty="0" smtClean="0">
                <a:solidFill>
                  <a:srgbClr val="FFC000"/>
                </a:solidFill>
              </a:rPr>
              <a:t>(0,032 %) se acompañaron de colecistitis aguda </a:t>
            </a:r>
            <a:r>
              <a:rPr lang="es-E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( 30 ).</a:t>
            </a:r>
          </a:p>
          <a:p>
            <a:endParaRPr lang="es-ES" dirty="0" smtClean="0"/>
          </a:p>
          <a:p>
            <a:r>
              <a:rPr lang="es-ES" dirty="0" smtClean="0"/>
              <a:t>El objetivo del trabajo va dirigido a recomendar , que la colecistectomía, </a:t>
            </a:r>
            <a:r>
              <a:rPr lang="es-ES" dirty="0" smtClean="0">
                <a:solidFill>
                  <a:srgbClr val="FFFF00"/>
                </a:solidFill>
              </a:rPr>
              <a:t>en la mujer embarazada con colecistitis aguda</a:t>
            </a:r>
          </a:p>
          <a:p>
            <a:r>
              <a:rPr lang="es-ES" dirty="0" smtClean="0">
                <a:solidFill>
                  <a:srgbClr val="FFFF00"/>
                </a:solidFill>
              </a:rPr>
              <a:t>debe ser diferida</a:t>
            </a:r>
            <a:r>
              <a:rPr lang="es-ES" dirty="0" smtClean="0"/>
              <a:t> en lo posible </a:t>
            </a:r>
            <a:r>
              <a:rPr lang="es-ES" dirty="0" smtClean="0">
                <a:solidFill>
                  <a:srgbClr val="FFFF00"/>
                </a:solidFill>
              </a:rPr>
              <a:t>hasta después del parto</a:t>
            </a:r>
            <a:r>
              <a:rPr lang="es-ES" dirty="0" smtClean="0"/>
              <a:t>, reconociendo que la cirugía durante la gestación, puede influir en el desarrollo del gestante. </a:t>
            </a:r>
            <a:endParaRPr lang="es-ES" dirty="0"/>
          </a:p>
        </p:txBody>
      </p:sp>
      <p:pic>
        <p:nvPicPr>
          <p:cNvPr id="3" name="Picture 10" descr="C:\temas para el 19 de junio\colecistitis 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43174" y="3746351"/>
            <a:ext cx="3590925" cy="1266825"/>
          </a:xfrm>
          <a:prstGeom prst="rect">
            <a:avLst/>
          </a:prstGeom>
          <a:noFill/>
        </p:spPr>
      </p:pic>
      <p:sp>
        <p:nvSpPr>
          <p:cNvPr id="4" name="3 Estrella de 5 puntas"/>
          <p:cNvSpPr/>
          <p:nvPr/>
        </p:nvSpPr>
        <p:spPr>
          <a:xfrm>
            <a:off x="285720" y="785794"/>
            <a:ext cx="500066" cy="714380"/>
          </a:xfrm>
          <a:prstGeom prst="star5">
            <a:avLst/>
          </a:prstGeom>
          <a:solidFill>
            <a:srgbClr val="FF0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5" name="Picture 37" descr="escudo familia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86775" y="0"/>
            <a:ext cx="657225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285720" y="0"/>
            <a:ext cx="850112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 smtClean="0">
                <a:solidFill>
                  <a:srgbClr val="FFFF00"/>
                </a:solidFill>
              </a:rPr>
              <a:t>            COMPLICACIONES :</a:t>
            </a:r>
          </a:p>
          <a:p>
            <a:r>
              <a:rPr lang="es-ES" dirty="0" smtClean="0">
                <a:solidFill>
                  <a:srgbClr val="FFFF00"/>
                </a:solidFill>
              </a:rPr>
              <a:t>Ictericia</a:t>
            </a:r>
            <a:r>
              <a:rPr lang="es-ES" dirty="0" smtClean="0"/>
              <a:t> (bilirrubina directa mayor a 1,2 </a:t>
            </a:r>
            <a:r>
              <a:rPr lang="es-ES" dirty="0" err="1" smtClean="0"/>
              <a:t>mgr</a:t>
            </a:r>
            <a:r>
              <a:rPr lang="es-ES" dirty="0" smtClean="0"/>
              <a:t>.%) </a:t>
            </a:r>
            <a:r>
              <a:rPr lang="es-ES" sz="1400" dirty="0" smtClean="0"/>
              <a:t>causada por absorción de bilis</a:t>
            </a:r>
          </a:p>
          <a:p>
            <a:r>
              <a:rPr lang="es-ES" sz="1400" dirty="0" smtClean="0"/>
              <a:t>por la mucosa erosionada de la vesícula. </a:t>
            </a:r>
          </a:p>
          <a:p>
            <a:r>
              <a:rPr lang="es-ES" dirty="0" smtClean="0">
                <a:solidFill>
                  <a:srgbClr val="FFFF00"/>
                </a:solidFill>
              </a:rPr>
              <a:t>infección bacteriana</a:t>
            </a:r>
          </a:p>
          <a:p>
            <a:r>
              <a:rPr lang="es-ES" dirty="0" smtClean="0">
                <a:solidFill>
                  <a:srgbClr val="FFFF00"/>
                </a:solidFill>
              </a:rPr>
              <a:t>Septicemia</a:t>
            </a:r>
          </a:p>
          <a:p>
            <a:r>
              <a:rPr lang="es-ES" dirty="0" smtClean="0">
                <a:solidFill>
                  <a:srgbClr val="FFFF00"/>
                </a:solidFill>
              </a:rPr>
              <a:t>Colecistitis gangrenosa</a:t>
            </a:r>
          </a:p>
          <a:p>
            <a:endParaRPr lang="es-ES" dirty="0" smtClean="0">
              <a:solidFill>
                <a:srgbClr val="FFFF00"/>
              </a:solidFill>
            </a:endParaRPr>
          </a:p>
          <a:p>
            <a:r>
              <a:rPr lang="es-ES" dirty="0" smtClean="0"/>
              <a:t>     Post colecistectomía no complicada,  el  riesgo de aborto</a:t>
            </a:r>
          </a:p>
          <a:p>
            <a:r>
              <a:rPr lang="es-ES" dirty="0" smtClean="0"/>
              <a:t>     es del  5% y de un 60% en caso de haber</a:t>
            </a:r>
          </a:p>
          <a:p>
            <a:r>
              <a:rPr lang="es-ES" dirty="0" smtClean="0"/>
              <a:t>     </a:t>
            </a:r>
            <a:r>
              <a:rPr lang="es-ES" dirty="0" err="1" smtClean="0"/>
              <a:t>colecistopancreatitis</a:t>
            </a:r>
            <a:endParaRPr lang="es-ES" dirty="0" smtClean="0"/>
          </a:p>
          <a:p>
            <a:endParaRPr lang="es-ES" dirty="0" smtClean="0"/>
          </a:p>
        </p:txBody>
      </p:sp>
      <p:sp>
        <p:nvSpPr>
          <p:cNvPr id="3" name="2 Rectángulo"/>
          <p:cNvSpPr/>
          <p:nvPr/>
        </p:nvSpPr>
        <p:spPr>
          <a:xfrm>
            <a:off x="1071538" y="2786058"/>
            <a:ext cx="8358246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dirty="0" smtClean="0">
                <a:solidFill>
                  <a:srgbClr val="FFFF00"/>
                </a:solidFill>
              </a:rPr>
              <a:t>Diagnostico : </a:t>
            </a:r>
          </a:p>
          <a:p>
            <a:r>
              <a:rPr lang="es-ES" dirty="0" smtClean="0">
                <a:solidFill>
                  <a:srgbClr val="00FFFF"/>
                </a:solidFill>
              </a:rPr>
              <a:t>ECOGRAFIA  : muestra</a:t>
            </a:r>
          </a:p>
          <a:p>
            <a:r>
              <a:rPr lang="es-ES" dirty="0" smtClean="0"/>
              <a:t>líquido alrededor de la vesícula</a:t>
            </a:r>
          </a:p>
          <a:p>
            <a:r>
              <a:rPr lang="es-ES" dirty="0" smtClean="0"/>
              <a:t>vesícula distendida</a:t>
            </a:r>
          </a:p>
          <a:p>
            <a:r>
              <a:rPr lang="es-ES" dirty="0" smtClean="0"/>
              <a:t>paredes edematosas y cálculos.</a:t>
            </a:r>
            <a:endParaRPr lang="es-ES" dirty="0"/>
          </a:p>
        </p:txBody>
      </p:sp>
      <p:sp>
        <p:nvSpPr>
          <p:cNvPr id="185345" name="Rectangle 1"/>
          <p:cNvSpPr>
            <a:spLocks noChangeArrowheads="1"/>
          </p:cNvSpPr>
          <p:nvPr/>
        </p:nvSpPr>
        <p:spPr bwMode="auto">
          <a:xfrm>
            <a:off x="285720" y="4429132"/>
            <a:ext cx="5486951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20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ea typeface="Times New Roman" pitchFamily="18" charset="0"/>
                <a:cs typeface="Times New Roman" pitchFamily="18" charset="0"/>
              </a:rPr>
              <a:t>     TRATAMIENTO MÉDICO CONSERVADOR</a:t>
            </a:r>
            <a:endParaRPr kumimoji="0" lang="es-ES" sz="200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</a:endParaRPr>
          </a:p>
        </p:txBody>
      </p:sp>
      <p:sp>
        <p:nvSpPr>
          <p:cNvPr id="185346" name="Rectangle 2"/>
          <p:cNvSpPr>
            <a:spLocks noChangeArrowheads="1"/>
          </p:cNvSpPr>
          <p:nvPr/>
        </p:nvSpPr>
        <p:spPr bwMode="auto">
          <a:xfrm flipH="1">
            <a:off x="214282" y="4826675"/>
            <a:ext cx="8929718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En la mayoría de las pacientes con colecistitis aguda iniciamos un TT conservador  para que el cálculo se des-impacte y vuelva hacia el fondo de la vesícula</a:t>
            </a:r>
            <a:r>
              <a:rPr kumimoji="0" lang="es-ES" b="0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es-ES" b="0" i="0" u="sng" strike="noStrike" cap="none" normalizeH="0" baseline="0" dirty="0" smtClean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lo que permite el vaciamiento del contenido y la descompresión</a:t>
            </a:r>
            <a:r>
              <a:rPr kumimoji="0" lang="es-ES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ea typeface="Times New Roman" pitchFamily="18" charset="0"/>
                <a:cs typeface="Times New Roman" pitchFamily="18" charset="0"/>
              </a:rPr>
              <a:t>.</a:t>
            </a:r>
            <a:r>
              <a:rPr kumimoji="0" lang="es-ES" b="0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 Si el cálculo no se des impacta pueden producirse </a:t>
            </a:r>
            <a:r>
              <a:rPr kumimoji="0" lang="es-ES" b="0" i="0" u="sng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asociaciones bacterianas y empiema</a:t>
            </a:r>
            <a:r>
              <a:rPr kumimoji="0" lang="es-ES" b="0" i="0" u="none" strike="noStrike" cap="none" normalizeH="0" baseline="0" dirty="0" smtClean="0">
                <a:ln>
                  <a:noFill/>
                </a:ln>
                <a:effectLst/>
                <a:ea typeface="Times New Roman" pitchFamily="18" charset="0"/>
                <a:cs typeface="Times New Roman" pitchFamily="18" charset="0"/>
              </a:rPr>
              <a:t>, alteraciones circulatorias en la pared con trastornos tróficos y evolucionar hacia una gangrena, necrosis y perforación.</a:t>
            </a:r>
            <a:endParaRPr kumimoji="0" lang="es-ES" b="0" i="0" u="none" strike="noStrike" cap="none" normalizeH="0" baseline="0" dirty="0" smtClean="0">
              <a:ln>
                <a:noFill/>
              </a:ln>
              <a:effectLst/>
            </a:endParaRPr>
          </a:p>
        </p:txBody>
      </p:sp>
      <p:pic>
        <p:nvPicPr>
          <p:cNvPr id="6" name="Picture 8" descr="C:\temas para el 19 de junio\colecistitis 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66278" y="1071547"/>
            <a:ext cx="2363440" cy="1500198"/>
          </a:xfrm>
          <a:prstGeom prst="rect">
            <a:avLst/>
          </a:prstGeom>
          <a:noFill/>
        </p:spPr>
      </p:pic>
      <p:pic>
        <p:nvPicPr>
          <p:cNvPr id="7" name="Picture 6" descr="C:\temas para el 19 de junio\colecistiti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66278" y="2714620"/>
            <a:ext cx="2363440" cy="2133105"/>
          </a:xfrm>
          <a:prstGeom prst="rect">
            <a:avLst/>
          </a:prstGeom>
          <a:noFill/>
        </p:spPr>
      </p:pic>
      <p:sp>
        <p:nvSpPr>
          <p:cNvPr id="8" name="7 Estrella de 4 puntas"/>
          <p:cNvSpPr/>
          <p:nvPr/>
        </p:nvSpPr>
        <p:spPr>
          <a:xfrm>
            <a:off x="0" y="4286256"/>
            <a:ext cx="642910" cy="642942"/>
          </a:xfrm>
          <a:prstGeom prst="star4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8 Estrella de 4 puntas"/>
          <p:cNvSpPr/>
          <p:nvPr/>
        </p:nvSpPr>
        <p:spPr>
          <a:xfrm>
            <a:off x="357190" y="2786058"/>
            <a:ext cx="642910" cy="642942"/>
          </a:xfrm>
          <a:prstGeom prst="star4">
            <a:avLst/>
          </a:prstGeom>
          <a:solidFill>
            <a:srgbClr val="00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9 Explosión 1"/>
          <p:cNvSpPr/>
          <p:nvPr/>
        </p:nvSpPr>
        <p:spPr>
          <a:xfrm>
            <a:off x="214282" y="1928802"/>
            <a:ext cx="357190" cy="428628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1" name="Picture 37" descr="escudo familia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86775" y="0"/>
            <a:ext cx="657225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ángulo 3"/>
          <p:cNvSpPr/>
          <p:nvPr/>
        </p:nvSpPr>
        <p:spPr>
          <a:xfrm>
            <a:off x="187520" y="88957"/>
            <a:ext cx="792088" cy="285139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285720" y="4678642"/>
            <a:ext cx="8606760" cy="19187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Rectángulo redondeado 3"/>
          <p:cNvSpPr/>
          <p:nvPr/>
        </p:nvSpPr>
        <p:spPr>
          <a:xfrm>
            <a:off x="179512" y="2843379"/>
            <a:ext cx="8856984" cy="1728629"/>
          </a:xfrm>
          <a:prstGeom prst="roundRect">
            <a:avLst/>
          </a:prstGeom>
          <a:solidFill>
            <a:schemeClr val="bg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9 Rectángulo"/>
          <p:cNvSpPr/>
          <p:nvPr/>
        </p:nvSpPr>
        <p:spPr>
          <a:xfrm>
            <a:off x="357158" y="3500438"/>
            <a:ext cx="8429684" cy="928694"/>
          </a:xfrm>
          <a:prstGeom prst="rect">
            <a:avLst/>
          </a:prstGeom>
          <a:solidFill>
            <a:srgbClr val="FF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285720" y="285728"/>
            <a:ext cx="835824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/>
              <a:t>Desde el comienzo se deben tomar medidas para </a:t>
            </a:r>
            <a:r>
              <a:rPr lang="es-E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poner en reposo a la paciente y la vesícula</a:t>
            </a:r>
            <a:r>
              <a:rPr lang="es-ES" dirty="0" smtClean="0"/>
              <a:t>, lo que permitirá el retroceso del proceso inflamatorio. </a:t>
            </a:r>
          </a:p>
          <a:p>
            <a:r>
              <a:rPr lang="es-ES" dirty="0" smtClean="0"/>
              <a:t>Debe </a:t>
            </a:r>
            <a:r>
              <a:rPr lang="es-E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suspenderse la vía oral, rehidratación con fluidos intravenosos y proporcionar analgesia </a:t>
            </a:r>
            <a:endParaRPr lang="es-E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428596" y="1643050"/>
            <a:ext cx="82868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Comenzar con antibióticos intravenosos </a:t>
            </a:r>
            <a:r>
              <a:rPr lang="es-ES" dirty="0" smtClean="0"/>
              <a:t>empíricamente si la paciente tiene signos sistémicos o no presenta mejoría después de 6 a 8 horas.</a:t>
            </a:r>
          </a:p>
          <a:p>
            <a:r>
              <a:rPr lang="es-ES" dirty="0" smtClean="0"/>
              <a:t>Puede usarse una </a:t>
            </a:r>
            <a:r>
              <a:rPr lang="es-ES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céfalosporina</a:t>
            </a:r>
            <a:r>
              <a:rPr lang="es-ES" dirty="0" smtClean="0"/>
              <a:t> de segunda, tercera o cuarta generación y en su caso asociada con </a:t>
            </a:r>
            <a:r>
              <a:rPr lang="es-ES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metronidazol</a:t>
            </a:r>
            <a:r>
              <a:rPr lang="es-E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. antiespasmódicos, analgésicos </a:t>
            </a:r>
            <a:endParaRPr lang="es-E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84321" name="Rectangle 1"/>
          <p:cNvSpPr>
            <a:spLocks noChangeArrowheads="1"/>
          </p:cNvSpPr>
          <p:nvPr/>
        </p:nvSpPr>
        <p:spPr bwMode="auto">
          <a:xfrm>
            <a:off x="428596" y="3000372"/>
            <a:ext cx="408534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20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¿</a:t>
            </a:r>
            <a:r>
              <a:rPr kumimoji="0" lang="es-ES" sz="20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TRATAMIENTO QUIR</a:t>
            </a:r>
            <a:r>
              <a:rPr kumimoji="0" lang="es-ES" sz="20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Ú</a:t>
            </a:r>
            <a:r>
              <a:rPr kumimoji="0" lang="es-ES" sz="200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RGICO?</a:t>
            </a:r>
            <a:endParaRPr kumimoji="0" lang="es-ES" sz="200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428596" y="3571876"/>
            <a:ext cx="83582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 smtClean="0">
                <a:solidFill>
                  <a:srgbClr val="FF0000"/>
                </a:solidFill>
              </a:rPr>
              <a:t>Diferir</a:t>
            </a:r>
            <a:r>
              <a:rPr lang="es-ES" dirty="0" smtClean="0">
                <a:solidFill>
                  <a:srgbClr val="FF0000"/>
                </a:solidFill>
              </a:rPr>
              <a:t> </a:t>
            </a:r>
            <a:r>
              <a:rPr lang="es-ES" dirty="0" smtClean="0">
                <a:solidFill>
                  <a:schemeClr val="bg1"/>
                </a:solidFill>
              </a:rPr>
              <a:t>la colecistectomía en las colecistitis agudas, previo tratamiento médico, hasta después del parto. </a:t>
            </a:r>
            <a:endParaRPr lang="es-ES" dirty="0">
              <a:solidFill>
                <a:schemeClr val="bg1"/>
              </a:solidFill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370541" y="4678642"/>
            <a:ext cx="82868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Cirugia</a:t>
            </a:r>
            <a:r>
              <a:rPr lang="es-E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laparoscópica temprana </a:t>
            </a:r>
            <a:r>
              <a:rPr lang="es-ES" dirty="0" smtClean="0"/>
              <a:t>(antes de 72-96 horas de duración de los síntomas) </a:t>
            </a:r>
            <a:r>
              <a:rPr lang="es-E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Es menor el índice de complicaciones cuando se realiza durante el segundo trimestre del embarazo</a:t>
            </a:r>
          </a:p>
          <a:p>
            <a:endParaRPr lang="es-E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357158" y="5500702"/>
            <a:ext cx="80010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err="1" smtClean="0">
                <a:solidFill>
                  <a:srgbClr val="FFFF00"/>
                </a:solidFill>
              </a:rPr>
              <a:t>Colecistostomía</a:t>
            </a:r>
            <a:r>
              <a:rPr lang="es-ES" dirty="0" smtClean="0">
                <a:solidFill>
                  <a:srgbClr val="FFFF00"/>
                </a:solidFill>
              </a:rPr>
              <a:t> percutánea </a:t>
            </a:r>
            <a:endParaRPr lang="es-ES" dirty="0">
              <a:solidFill>
                <a:srgbClr val="FFFF00"/>
              </a:solidFill>
            </a:endParaRPr>
          </a:p>
        </p:txBody>
      </p:sp>
      <p:sp>
        <p:nvSpPr>
          <p:cNvPr id="11" name="10 Rectángulo"/>
          <p:cNvSpPr/>
          <p:nvPr/>
        </p:nvSpPr>
        <p:spPr>
          <a:xfrm>
            <a:off x="357158" y="5887908"/>
            <a:ext cx="39549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Papilotomía</a:t>
            </a:r>
            <a:r>
              <a:rPr lang="es-E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retrograda endoscópica </a:t>
            </a:r>
            <a:endParaRPr lang="es-ES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2" name="11 Explosión 1"/>
          <p:cNvSpPr/>
          <p:nvPr/>
        </p:nvSpPr>
        <p:spPr>
          <a:xfrm>
            <a:off x="0" y="1714488"/>
            <a:ext cx="428596" cy="285752"/>
          </a:xfrm>
          <a:prstGeom prst="irregularSeal1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12 Explosión 1"/>
          <p:cNvSpPr/>
          <p:nvPr/>
        </p:nvSpPr>
        <p:spPr>
          <a:xfrm>
            <a:off x="0" y="357166"/>
            <a:ext cx="357158" cy="285752"/>
          </a:xfrm>
          <a:prstGeom prst="irregularSeal1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4" name="Picture 37" descr="escudo familia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86775" y="0"/>
            <a:ext cx="657225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ángulo 6"/>
          <p:cNvSpPr/>
          <p:nvPr/>
        </p:nvSpPr>
        <p:spPr>
          <a:xfrm>
            <a:off x="323528" y="44624"/>
            <a:ext cx="687020" cy="240534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11 Explosión 1"/>
          <p:cNvSpPr/>
          <p:nvPr/>
        </p:nvSpPr>
        <p:spPr>
          <a:xfrm>
            <a:off x="0" y="4729001"/>
            <a:ext cx="428596" cy="285752"/>
          </a:xfrm>
          <a:prstGeom prst="irregularSeal1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11 Explosión 1"/>
          <p:cNvSpPr/>
          <p:nvPr/>
        </p:nvSpPr>
        <p:spPr>
          <a:xfrm>
            <a:off x="71422" y="3025171"/>
            <a:ext cx="428596" cy="285752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ángulo redondeado 3"/>
          <p:cNvSpPr/>
          <p:nvPr/>
        </p:nvSpPr>
        <p:spPr>
          <a:xfrm>
            <a:off x="35888" y="498080"/>
            <a:ext cx="2088232" cy="39752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</a:endParaRPr>
          </a:p>
        </p:txBody>
      </p:sp>
      <p:sp>
        <p:nvSpPr>
          <p:cNvPr id="2" name="Rectángulo redondeado 1"/>
          <p:cNvSpPr/>
          <p:nvPr/>
        </p:nvSpPr>
        <p:spPr>
          <a:xfrm>
            <a:off x="899592" y="1052736"/>
            <a:ext cx="7815844" cy="1733322"/>
          </a:xfrm>
          <a:prstGeom prst="roundRect">
            <a:avLst/>
          </a:prstGeom>
          <a:ln w="38100"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8 Rectángulo"/>
          <p:cNvSpPr/>
          <p:nvPr/>
        </p:nvSpPr>
        <p:spPr>
          <a:xfrm>
            <a:off x="0" y="4429132"/>
            <a:ext cx="8929718" cy="1000132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2273" name="Rectangle 1"/>
          <p:cNvSpPr>
            <a:spLocks noChangeArrowheads="1"/>
          </p:cNvSpPr>
          <p:nvPr/>
        </p:nvSpPr>
        <p:spPr bwMode="auto">
          <a:xfrm>
            <a:off x="0" y="0"/>
            <a:ext cx="85170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2000" b="1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COLECISTECTOMIA LAPAROSCOPICA EN LA EMBARAZADA</a:t>
            </a:r>
            <a:endParaRPr kumimoji="0" lang="es-ES" sz="2000" b="0" i="0" u="none" strike="noStrike" cap="none" normalizeH="0" baseline="0" dirty="0" smtClean="0">
              <a:ln>
                <a:noFill/>
              </a:ln>
              <a:solidFill>
                <a:schemeClr val="accent6">
                  <a:lumMod val="60000"/>
                  <a:lumOff val="40000"/>
                </a:schemeClr>
              </a:solidFill>
              <a:effectLst/>
              <a:latin typeface="Arial" pitchFamily="34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0" y="500042"/>
            <a:ext cx="88582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Ventajas: </a:t>
            </a:r>
            <a:endParaRPr lang="es-ES" sz="2000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82274" name="Rectangle 2"/>
          <p:cNvSpPr>
            <a:spLocks noChangeArrowheads="1"/>
          </p:cNvSpPr>
          <p:nvPr/>
        </p:nvSpPr>
        <p:spPr bwMode="auto">
          <a:xfrm>
            <a:off x="1000100" y="1214422"/>
            <a:ext cx="8643998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2000" b="0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Disminuci</a:t>
            </a:r>
            <a:r>
              <a:rPr kumimoji="0" lang="es-ES" sz="2000" b="0" i="0" u="none" strike="noStrike" cap="none" normalizeH="0" baseline="0" dirty="0" smtClean="0">
                <a:ln>
                  <a:noFill/>
                </a:ln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ó</a:t>
            </a:r>
            <a:r>
              <a:rPr kumimoji="0" lang="es-ES" sz="2000" b="0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n de la depresi</a:t>
            </a:r>
            <a:r>
              <a:rPr kumimoji="0" lang="es-ES" sz="2000" b="0" i="0" u="none" strike="noStrike" cap="none" normalizeH="0" baseline="0" dirty="0" smtClean="0">
                <a:ln>
                  <a:noFill/>
                </a:ln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ó</a:t>
            </a:r>
            <a:r>
              <a:rPr kumimoji="0" lang="es-ES" sz="2000" b="0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n fetal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2000" b="0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Riesgos m</a:t>
            </a:r>
            <a:r>
              <a:rPr kumimoji="0" lang="es-ES" sz="2000" b="0" i="0" u="none" strike="noStrike" cap="none" normalizeH="0" baseline="0" dirty="0" smtClean="0">
                <a:ln>
                  <a:noFill/>
                </a:ln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á</a:t>
            </a:r>
            <a:r>
              <a:rPr kumimoji="0" lang="es-ES" sz="2000" b="0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s bajos de las complicaciones de la herida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2000" b="0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Hipo ventilaci</a:t>
            </a:r>
            <a:r>
              <a:rPr kumimoji="0" lang="es-ES" sz="2000" b="0" i="0" u="none" strike="noStrike" cap="none" normalizeH="0" baseline="0" dirty="0" smtClean="0">
                <a:ln>
                  <a:noFill/>
                </a:ln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ó</a:t>
            </a:r>
            <a:r>
              <a:rPr kumimoji="0" lang="es-ES" sz="2000" b="0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n m</a:t>
            </a:r>
            <a:r>
              <a:rPr kumimoji="0" lang="es-ES" sz="2000" b="0" i="0" u="none" strike="noStrike" cap="none" normalizeH="0" baseline="0" dirty="0" smtClean="0">
                <a:ln>
                  <a:noFill/>
                </a:ln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í</a:t>
            </a:r>
            <a:r>
              <a:rPr kumimoji="0" lang="es-ES" sz="2000" b="0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nima de la madre en el postoperatorio. Recuperaci</a:t>
            </a:r>
            <a:r>
              <a:rPr kumimoji="0" lang="es-ES" sz="2000" b="0" i="0" u="none" strike="noStrike" cap="none" normalizeH="0" baseline="0" dirty="0" smtClean="0">
                <a:ln>
                  <a:noFill/>
                </a:ln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ó</a:t>
            </a:r>
            <a:r>
              <a:rPr kumimoji="0" lang="es-ES" sz="2000" b="0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n materna m</a:t>
            </a:r>
            <a:r>
              <a:rPr kumimoji="0" lang="es-ES" sz="2000" b="0" i="0" u="none" strike="noStrike" cap="none" normalizeH="0" baseline="0" dirty="0" smtClean="0">
                <a:ln>
                  <a:noFill/>
                </a:ln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á</a:t>
            </a:r>
            <a:r>
              <a:rPr kumimoji="0" lang="es-ES" sz="2000" b="0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s r</a:t>
            </a:r>
            <a:r>
              <a:rPr kumimoji="0" lang="es-ES" sz="2000" b="0" i="0" u="none" strike="noStrike" cap="none" normalizeH="0" baseline="0" dirty="0" smtClean="0">
                <a:ln>
                  <a:noFill/>
                </a:ln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á</a:t>
            </a:r>
            <a:r>
              <a:rPr kumimoji="0" lang="es-ES" sz="2000" b="0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pida.</a:t>
            </a:r>
            <a:endParaRPr kumimoji="0" lang="es-ES" sz="2000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</p:txBody>
      </p:sp>
      <p:sp>
        <p:nvSpPr>
          <p:cNvPr id="182275" name="Rectangle 3"/>
          <p:cNvSpPr>
            <a:spLocks noChangeArrowheads="1"/>
          </p:cNvSpPr>
          <p:nvPr/>
        </p:nvSpPr>
        <p:spPr bwMode="auto">
          <a:xfrm>
            <a:off x="0" y="2928934"/>
            <a:ext cx="9144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2000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Desventajas :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b="0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lesi</a:t>
            </a:r>
            <a:r>
              <a:rPr kumimoji="0" lang="es-ES" b="0" i="0" u="none" strike="noStrike" cap="none" normalizeH="0" baseline="0" dirty="0" smtClean="0">
                <a:ln>
                  <a:noFill/>
                </a:ln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ó</a:t>
            </a:r>
            <a:r>
              <a:rPr kumimoji="0" lang="es-ES" b="0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n uterina durante la colocaci</a:t>
            </a:r>
            <a:r>
              <a:rPr kumimoji="0" lang="es-ES" b="0" i="0" u="none" strike="noStrike" cap="none" normalizeH="0" baseline="0" dirty="0" smtClean="0">
                <a:ln>
                  <a:noFill/>
                </a:ln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ó</a:t>
            </a:r>
            <a:r>
              <a:rPr kumimoji="0" lang="es-ES" b="0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n de aguja de </a:t>
            </a:r>
            <a:r>
              <a:rPr kumimoji="0" lang="es-ES" b="0" i="0" u="none" strike="noStrike" cap="none" normalizeH="0" baseline="0" dirty="0" err="1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Verress</a:t>
            </a:r>
            <a:r>
              <a:rPr kumimoji="0" lang="es-ES" b="0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o de los trocares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acidosis fetal debido al </a:t>
            </a:r>
            <a:r>
              <a:rPr kumimoji="0" lang="es-ES" b="0" i="0" u="none" strike="noStrike" cap="none" normalizeH="0" baseline="0" dirty="0" err="1" smtClean="0">
                <a:ln>
                  <a:noFill/>
                </a:ln>
                <a:solidFill>
                  <a:srgbClr val="FF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neumoperitoneo</a:t>
            </a:r>
            <a:r>
              <a:rPr kumimoji="0" lang="es-ES" b="0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con CO2 .</a:t>
            </a:r>
            <a:endParaRPr kumimoji="0" lang="es-ES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0" y="3857628"/>
            <a:ext cx="87154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>
                <a:solidFill>
                  <a:srgbClr val="FF0000"/>
                </a:solidFill>
              </a:rPr>
              <a:t>taquicardia e hipertensión </a:t>
            </a:r>
            <a:endParaRPr lang="es-ES" dirty="0">
              <a:solidFill>
                <a:srgbClr val="FF0000"/>
              </a:solidFill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642910" y="4500570"/>
            <a:ext cx="82868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>
                <a:solidFill>
                  <a:schemeClr val="bg2"/>
                </a:solidFill>
              </a:rPr>
              <a:t>La intervención quirúrgica durante embarazo puede culminar en pérdida fetal o aborto espontáneo o trabajo de parto prematuro </a:t>
            </a:r>
            <a:endParaRPr lang="es-ES" dirty="0">
              <a:solidFill>
                <a:schemeClr val="bg2"/>
              </a:solidFill>
            </a:endParaRPr>
          </a:p>
        </p:txBody>
      </p:sp>
      <p:sp>
        <p:nvSpPr>
          <p:cNvPr id="182276" name="Rectangle 4"/>
          <p:cNvSpPr>
            <a:spLocks noChangeArrowheads="1"/>
          </p:cNvSpPr>
          <p:nvPr/>
        </p:nvSpPr>
        <p:spPr bwMode="auto">
          <a:xfrm>
            <a:off x="1285852" y="5572140"/>
            <a:ext cx="587212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b="0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El </a:t>
            </a:r>
            <a:r>
              <a:rPr kumimoji="0" lang="es-ES" b="0" i="0" u="none" strike="noStrike" cap="none" normalizeH="0" baseline="0" dirty="0" err="1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neumoperitonéo</a:t>
            </a:r>
            <a:r>
              <a:rPr kumimoji="0" lang="es-ES" b="0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en las cirug</a:t>
            </a:r>
            <a:r>
              <a:rPr kumimoji="0" lang="es-ES" b="0" i="0" u="none" strike="noStrike" cap="none" normalizeH="0" baseline="0" dirty="0" smtClean="0">
                <a:ln>
                  <a:noFill/>
                </a:ln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í</a:t>
            </a:r>
            <a:r>
              <a:rPr kumimoji="0" lang="es-ES" b="0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as laparoscópicas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b="0" i="0" u="none" strike="noStrike" cap="none" normalizeH="0" baseline="0" dirty="0" smtClean="0">
                <a:ln>
                  <a:noFill/>
                </a:ln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no debe exceder de 12 mm de Hg.</a:t>
            </a:r>
            <a:endParaRPr kumimoji="0" lang="es-ES" b="0" i="0" u="none" strike="noStrike" cap="none" normalizeH="0" baseline="0" dirty="0" smtClean="0">
              <a:ln>
                <a:noFill/>
              </a:ln>
              <a:effectLst/>
              <a:latin typeface="Arial" pitchFamily="34" charset="0"/>
            </a:endParaRPr>
          </a:p>
        </p:txBody>
      </p:sp>
      <p:sp>
        <p:nvSpPr>
          <p:cNvPr id="10" name="9 Explosión 1"/>
          <p:cNvSpPr/>
          <p:nvPr/>
        </p:nvSpPr>
        <p:spPr>
          <a:xfrm>
            <a:off x="-32" y="4643446"/>
            <a:ext cx="714348" cy="642942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Explosión 1"/>
          <p:cNvSpPr/>
          <p:nvPr/>
        </p:nvSpPr>
        <p:spPr>
          <a:xfrm>
            <a:off x="214282" y="1214422"/>
            <a:ext cx="642942" cy="500066"/>
          </a:xfrm>
          <a:prstGeom prst="irregularSeal1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2" name="Picture 37" descr="escudo familia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86775" y="0"/>
            <a:ext cx="657225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redondeado 1"/>
          <p:cNvSpPr/>
          <p:nvPr/>
        </p:nvSpPr>
        <p:spPr>
          <a:xfrm>
            <a:off x="214282" y="4005064"/>
            <a:ext cx="8272493" cy="11521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1249" name="Rectangle 1"/>
          <p:cNvSpPr>
            <a:spLocks noChangeArrowheads="1"/>
          </p:cNvSpPr>
          <p:nvPr/>
        </p:nvSpPr>
        <p:spPr bwMode="auto">
          <a:xfrm>
            <a:off x="285720" y="428604"/>
            <a:ext cx="247696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20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CONCLUSIONES</a:t>
            </a:r>
            <a:endParaRPr kumimoji="0" lang="es-ES" sz="20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</a:endParaRPr>
          </a:p>
        </p:txBody>
      </p:sp>
      <p:sp>
        <p:nvSpPr>
          <p:cNvPr id="181250" name="Rectangle 2"/>
          <p:cNvSpPr>
            <a:spLocks noChangeArrowheads="1"/>
          </p:cNvSpPr>
          <p:nvPr/>
        </p:nvSpPr>
        <p:spPr bwMode="auto">
          <a:xfrm>
            <a:off x="214282" y="1285860"/>
            <a:ext cx="8745471" cy="3693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El principio fundamental del manejo de la paciente embarazada es tratar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de </a:t>
            </a:r>
            <a:r>
              <a:rPr kumimoji="0" lang="es-ES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diferir la cirug</a:t>
            </a:r>
            <a:r>
              <a:rPr kumimoji="0" lang="es-ES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í</a:t>
            </a:r>
            <a:r>
              <a:rPr kumimoji="0" lang="es-ES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a si es en el primer trimestre,  hasta el segundo,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para que el riesgo fetal sea mas bajo  o mejor aun si se puede postergar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hasta despu</a:t>
            </a:r>
            <a:r>
              <a:rPr kumimoji="0" lang="es-ES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é</a:t>
            </a:r>
            <a:r>
              <a:rPr kumimoji="0" lang="es-ES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s del parto.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Recordar que </a:t>
            </a:r>
            <a:r>
              <a:rPr kumimoji="0" lang="es-ES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la colecistectomía durante el embarazo puede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b="0" i="0" u="none" strike="noStrike" cap="none" normalizeH="0" baseline="0" dirty="0" smtClean="0">
                <a:ln>
                  <a:noFill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producir</a:t>
            </a:r>
            <a:r>
              <a:rPr kumimoji="0" lang="es-ES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aborto</a:t>
            </a:r>
            <a:r>
              <a:rPr kumimoji="0" lang="es-ES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en el primer trimestre, </a:t>
            </a:r>
            <a:r>
              <a:rPr kumimoji="0" lang="es-ES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parto prematuro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en el tercero y que generalmente produce </a:t>
            </a:r>
            <a:r>
              <a:rPr kumimoji="0" lang="es-ES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niños de bajo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peso</a:t>
            </a:r>
            <a:r>
              <a:rPr kumimoji="0" lang="es-ES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al nacimiento.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b="0" i="0" u="none" strike="noStrike" cap="none" normalizeH="0" baseline="0" dirty="0" smtClean="0">
              <a:ln>
                <a:noFill/>
              </a:ln>
              <a:solidFill>
                <a:schemeClr val="tx1">
                  <a:lumMod val="95000"/>
                </a:schemeClr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Cuando la mujer cursa con colecistitis aguda durante el embarazo,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debe ser sometida  a control riguroso de medicamentos y dieta,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hasta despu</a:t>
            </a:r>
            <a:r>
              <a:rPr kumimoji="0" lang="es-ES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é</a:t>
            </a:r>
            <a:r>
              <a:rPr kumimoji="0" lang="es-ES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s del parto.</a:t>
            </a:r>
            <a:endParaRPr kumimoji="0" lang="es-ES" b="0" i="0" u="none" strike="noStrike" cap="none" normalizeH="0" baseline="0" dirty="0" smtClean="0">
              <a:ln>
                <a:noFill/>
              </a:ln>
              <a:solidFill>
                <a:schemeClr val="tx1">
                  <a:lumMod val="95000"/>
                </a:schemeClr>
              </a:solidFill>
              <a:effectLst/>
              <a:latin typeface="Arial" pitchFamily="34" charset="0"/>
            </a:endParaRPr>
          </a:p>
        </p:txBody>
      </p:sp>
      <p:pic>
        <p:nvPicPr>
          <p:cNvPr id="4" name="Picture 37" descr="escudo familia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86775" y="0"/>
            <a:ext cx="657225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ángulo redondeado 2"/>
          <p:cNvSpPr/>
          <p:nvPr/>
        </p:nvSpPr>
        <p:spPr>
          <a:xfrm>
            <a:off x="126866" y="1121456"/>
            <a:ext cx="8892480" cy="2883607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noFill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0" y="928670"/>
            <a:ext cx="9262472" cy="5047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4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BIBLIOGRAFIA</a:t>
            </a:r>
            <a:endParaRPr kumimoji="0" lang="es-ES" sz="1400" b="0" i="0" u="none" strike="noStrike" cap="none" normalizeH="0" baseline="0" dirty="0" smtClean="0">
              <a:ln>
                <a:noFill/>
              </a:ln>
              <a:solidFill>
                <a:schemeClr val="tx1">
                  <a:lumMod val="95000"/>
                </a:schemeClr>
              </a:solidFill>
              <a:effectLst/>
              <a:latin typeface="Arial" pitchFamily="34" charset="0"/>
            </a:endParaRP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es-ES" sz="1100" b="0" i="0" u="none" strike="noStrike" cap="none" normalizeH="0" baseline="0" dirty="0" err="1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Bonfante</a:t>
            </a:r>
            <a:r>
              <a:rPr kumimoji="0" lang="es-ES" sz="11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RE, Estrada AA, Bola</a:t>
            </a:r>
            <a:r>
              <a:rPr kumimoji="0" lang="es-ES" sz="11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ñ</a:t>
            </a:r>
            <a:r>
              <a:rPr kumimoji="0" lang="es-ES" sz="11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os AR, Ju</a:t>
            </a:r>
            <a:r>
              <a:rPr kumimoji="0" lang="es-ES" sz="11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á</a:t>
            </a:r>
            <a:r>
              <a:rPr kumimoji="0" lang="es-ES" sz="11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rez GL, </a:t>
            </a:r>
            <a:r>
              <a:rPr kumimoji="0" lang="es-ES" sz="1100" b="0" i="0" u="none" strike="noStrike" cap="none" normalizeH="0" baseline="0" dirty="0" err="1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Castelazo</a:t>
            </a:r>
            <a:r>
              <a:rPr kumimoji="0" lang="es-ES" sz="11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ME. Apendicitis durante el embarazo. </a:t>
            </a:r>
            <a:r>
              <a:rPr kumimoji="0" lang="es-ES" sz="1100" b="0" i="0" u="none" strike="noStrike" cap="none" normalizeH="0" baseline="0" dirty="0" err="1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Ginecol</a:t>
            </a:r>
            <a:r>
              <a:rPr kumimoji="0" lang="es-ES" sz="11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s-ES" sz="1100" b="0" i="0" u="none" strike="noStrike" cap="none" normalizeH="0" baseline="0" dirty="0" err="1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Obstet</a:t>
            </a:r>
            <a:r>
              <a:rPr kumimoji="0" lang="es-ES" sz="11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s-ES" sz="1100" b="0" i="0" u="none" strike="noStrike" cap="none" normalizeH="0" baseline="0" dirty="0" err="1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Mex</a:t>
            </a:r>
            <a:r>
              <a:rPr kumimoji="0" lang="es-ES" sz="11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1998; 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es-ES" sz="11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66: 126-8.</a:t>
            </a:r>
            <a:r>
              <a:rPr kumimoji="0" lang="es-ES" sz="11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  </a:t>
            </a:r>
          </a:p>
          <a:p>
            <a:pPr marL="228600" marR="0" lvl="0" indent="-2286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Curet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MI, Alien D, </a:t>
            </a: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Josloff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RK. Laparoscopy during pregnancy. Arch </a:t>
            </a: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Surg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1996; 131: 546-50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       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[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Links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]</a:t>
            </a:r>
            <a:endParaRPr kumimoji="0" lang="es-ES" sz="1100" b="0" i="0" u="none" strike="noStrike" cap="none" normalizeH="0" baseline="0" dirty="0" smtClean="0">
              <a:ln>
                <a:noFill/>
              </a:ln>
              <a:solidFill>
                <a:schemeClr val="tx1">
                  <a:lumMod val="95000"/>
                </a:schemeClr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3. Davis A, Katz VL, Raymond C. Gallbladder disease during pregnancy. J </a:t>
            </a: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Reproduc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Med 1995; 40: 759-62.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       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[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Links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]</a:t>
            </a:r>
            <a:endParaRPr kumimoji="0" lang="es-ES" sz="1100" b="0" i="0" u="none" strike="noStrike" cap="none" normalizeH="0" baseline="0" dirty="0" smtClean="0">
              <a:ln>
                <a:noFill/>
              </a:ln>
              <a:solidFill>
                <a:schemeClr val="tx1">
                  <a:lumMod val="95000"/>
                </a:schemeClr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4. G </a:t>
            </a: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urbuz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A, </a:t>
            </a: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PeetzM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. The acute abdomen in the pregnant patient; is there a role for laparoscopy? </a:t>
            </a: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Surg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Endose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1997;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11: 98-102.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      </a:t>
            </a:r>
            <a:endParaRPr kumimoji="0" lang="es-ES" sz="1100" b="0" i="0" u="none" strike="noStrike" cap="none" normalizeH="0" baseline="0" dirty="0" smtClean="0">
              <a:ln>
                <a:noFill/>
              </a:ln>
              <a:solidFill>
                <a:schemeClr val="tx1">
                  <a:lumMod val="95000"/>
                </a:schemeClr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5. Graham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G, </a:t>
            </a: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Baxi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L, </a:t>
            </a: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Tharakan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T. Laparoscopic </a:t>
            </a: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cholecystectomy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during pregnancy: a case series and review of the literature.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s-ES" sz="1100" b="0" i="0" u="none" strike="noStrike" cap="none" normalizeH="0" baseline="0" dirty="0" err="1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Obstet</a:t>
            </a:r>
            <a:r>
              <a:rPr kumimoji="0" lang="es-ES" sz="11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s-ES" sz="1100" b="0" i="0" u="none" strike="noStrike" cap="none" normalizeH="0" baseline="0" dirty="0" err="1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Gynecol</a:t>
            </a:r>
            <a:r>
              <a:rPr kumimoji="0" lang="es-ES" sz="11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s-ES" sz="1100" b="0" i="0" u="none" strike="noStrike" cap="none" normalizeH="0" baseline="0" dirty="0" err="1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Surv</a:t>
            </a:r>
            <a:r>
              <a:rPr kumimoji="0" lang="es-ES" sz="11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1998; 53: 566-74.</a:t>
            </a:r>
            <a:r>
              <a:rPr kumimoji="0" lang="es-ES" sz="11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    </a:t>
            </a:r>
            <a:endParaRPr kumimoji="0" lang="es-ES" sz="1100" b="0" i="0" u="none" strike="noStrike" cap="none" normalizeH="0" baseline="0" dirty="0" smtClean="0">
              <a:ln>
                <a:noFill/>
              </a:ln>
              <a:solidFill>
                <a:schemeClr val="tx1">
                  <a:lumMod val="95000"/>
                </a:schemeClr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6. </a:t>
            </a: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Gouldman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JW, </a:t>
            </a: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Sticca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RP, </a:t>
            </a: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Rippon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MB, et al. Laparoscopic </a:t>
            </a: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cholecystectomy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in pregnancy. Am </a:t>
            </a: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Surg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1998; 64: 93-7.</a:t>
            </a:r>
            <a:endParaRPr kumimoji="0" lang="es-ES" sz="1100" b="0" i="0" u="none" strike="noStrike" cap="none" normalizeH="0" baseline="0" dirty="0" smtClean="0">
              <a:ln>
                <a:noFill/>
              </a:ln>
              <a:solidFill>
                <a:schemeClr val="tx1">
                  <a:lumMod val="95000"/>
                </a:schemeClr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7. </a:t>
            </a: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Geisler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JP. Non-gynecologic laparoscopy in second and third trimester pregnancy. </a:t>
            </a:r>
            <a:r>
              <a:rPr kumimoji="0" lang="es-ES" sz="11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J </a:t>
            </a:r>
            <a:r>
              <a:rPr kumimoji="0" lang="es-ES" sz="1100" b="0" i="0" u="none" strike="noStrike" cap="none" normalizeH="0" baseline="0" dirty="0" err="1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Soc</a:t>
            </a:r>
            <a:r>
              <a:rPr kumimoji="0" lang="es-ES" sz="11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s-ES" sz="1100" b="0" i="0" u="none" strike="noStrike" cap="none" normalizeH="0" baseline="0" dirty="0" err="1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Laparoendosc</a:t>
            </a:r>
            <a:r>
              <a:rPr kumimoji="0" lang="es-ES" sz="11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s-ES" sz="1100" b="0" i="0" u="none" strike="noStrike" cap="none" normalizeH="0" baseline="0" dirty="0" err="1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Surg</a:t>
            </a:r>
            <a:r>
              <a:rPr kumimoji="0" lang="es-ES" sz="11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1998;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1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2: 235-8.</a:t>
            </a:r>
            <a:r>
              <a:rPr kumimoji="0" lang="es-ES" sz="11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      </a:t>
            </a:r>
            <a:endParaRPr kumimoji="0" lang="es-ES" sz="1100" b="0" i="0" u="none" strike="noStrike" cap="none" normalizeH="0" baseline="0" dirty="0" smtClean="0">
              <a:ln>
                <a:noFill/>
              </a:ln>
              <a:solidFill>
                <a:schemeClr val="tx1">
                  <a:lumMod val="95000"/>
                </a:schemeClr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1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8. Guzm</a:t>
            </a:r>
            <a:r>
              <a:rPr kumimoji="0" lang="es-ES" sz="11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á</a:t>
            </a:r>
            <a:r>
              <a:rPr kumimoji="0" lang="es-ES" sz="11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n P., </a:t>
            </a:r>
            <a:r>
              <a:rPr kumimoji="0" lang="es-ES" sz="1100" b="0" i="0" u="none" strike="noStrike" cap="none" normalizeH="0" baseline="0" dirty="0" err="1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AraozM</a:t>
            </a:r>
            <a:r>
              <a:rPr kumimoji="0" lang="es-ES" sz="11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., S</a:t>
            </a:r>
            <a:r>
              <a:rPr kumimoji="0" lang="es-ES" sz="11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á</a:t>
            </a:r>
            <a:r>
              <a:rPr kumimoji="0" lang="es-ES" sz="11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nchez E., y Col., Patolog</a:t>
            </a:r>
            <a:r>
              <a:rPr kumimoji="0" lang="es-ES" sz="11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í</a:t>
            </a:r>
            <a:r>
              <a:rPr kumimoji="0" lang="es-ES" sz="11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a </a:t>
            </a:r>
            <a:r>
              <a:rPr kumimoji="0" lang="es-ES" sz="1100" b="0" i="0" u="none" strike="noStrike" cap="none" normalizeH="0" baseline="0" dirty="0" err="1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liti</a:t>
            </a:r>
            <a:r>
              <a:rPr kumimoji="0" lang="es-ES" sz="1100" b="0" i="0" u="none" strike="noStrike" cap="none" normalizeH="0" baseline="0" dirty="0" err="1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á</a:t>
            </a:r>
            <a:r>
              <a:rPr kumimoji="0" lang="es-ES" sz="1100" b="0" i="0" u="none" strike="noStrike" cap="none" normalizeH="0" baseline="0" dirty="0" err="1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sica</a:t>
            </a:r>
            <a:r>
              <a:rPr kumimoji="0" lang="es-ES" sz="11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biliar en menores de 15 a</a:t>
            </a:r>
            <a:r>
              <a:rPr kumimoji="0" lang="es-ES" sz="11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ñ</a:t>
            </a:r>
            <a:r>
              <a:rPr kumimoji="0" lang="es-ES" sz="11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os. Revista M</a:t>
            </a:r>
            <a:r>
              <a:rPr kumimoji="0" lang="es-ES" sz="11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é</a:t>
            </a:r>
            <a:r>
              <a:rPr kumimoji="0" lang="es-ES" sz="11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dica, 2005; 17: 9-13.</a:t>
            </a:r>
            <a:endParaRPr kumimoji="0" lang="es-ES" sz="1100" b="0" i="0" u="none" strike="noStrike" cap="none" normalizeH="0" baseline="0" dirty="0" smtClean="0">
              <a:ln>
                <a:noFill/>
              </a:ln>
              <a:solidFill>
                <a:schemeClr val="tx1">
                  <a:lumMod val="95000"/>
                </a:schemeClr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1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9. Guzm</a:t>
            </a:r>
            <a:r>
              <a:rPr kumimoji="0" lang="es-ES" sz="11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á</a:t>
            </a:r>
            <a:r>
              <a:rPr kumimoji="0" lang="es-ES" sz="11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n P., </a:t>
            </a:r>
            <a:r>
              <a:rPr kumimoji="0" lang="es-ES" sz="1100" b="0" i="0" u="none" strike="noStrike" cap="none" normalizeH="0" baseline="0" dirty="0" err="1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Tanabe</a:t>
            </a:r>
            <a:r>
              <a:rPr kumimoji="0" lang="es-ES" sz="11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F., Complicaciones de la </a:t>
            </a:r>
            <a:r>
              <a:rPr kumimoji="0" lang="es-ES" sz="1100" b="0" i="0" u="none" strike="noStrike" cap="none" normalizeH="0" baseline="0" dirty="0" err="1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Colecistectomia</a:t>
            </a:r>
            <a:r>
              <a:rPr kumimoji="0" lang="es-ES" sz="11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s-ES" sz="1100" b="0" i="0" u="none" strike="noStrike" cap="none" normalizeH="0" baseline="0" dirty="0" err="1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Laparosc</a:t>
            </a:r>
            <a:r>
              <a:rPr kumimoji="0" lang="es-ES" sz="1100" b="0" i="0" u="none" strike="noStrike" cap="none" normalizeH="0" baseline="0" dirty="0" err="1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ó</a:t>
            </a:r>
            <a:r>
              <a:rPr kumimoji="0" lang="es-ES" sz="1100" b="0" i="0" u="none" strike="noStrike" cap="none" normalizeH="0" baseline="0" dirty="0" err="1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pica</a:t>
            </a:r>
            <a:r>
              <a:rPr kumimoji="0" lang="es-ES" sz="11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en el Hospital Obrero No 2 de la CNS.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1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Revista M</a:t>
            </a:r>
            <a:r>
              <a:rPr kumimoji="0" lang="es-ES" sz="11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é</a:t>
            </a:r>
            <a:r>
              <a:rPr kumimoji="0" lang="es-ES" sz="11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dica, 14: 21-26.</a:t>
            </a:r>
            <a:endParaRPr kumimoji="0" lang="es-ES" sz="1100" b="0" i="0" u="none" strike="noStrike" cap="none" normalizeH="0" baseline="0" dirty="0" smtClean="0">
              <a:ln>
                <a:noFill/>
              </a:ln>
              <a:solidFill>
                <a:schemeClr val="tx1">
                  <a:lumMod val="95000"/>
                </a:schemeClr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1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10. Guzm</a:t>
            </a:r>
            <a:r>
              <a:rPr kumimoji="0" lang="es-ES" sz="11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á</a:t>
            </a:r>
            <a:r>
              <a:rPr kumimoji="0" lang="es-ES" sz="11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n P. </a:t>
            </a:r>
            <a:r>
              <a:rPr kumimoji="0" lang="es-ES" sz="1100" b="0" i="0" u="none" strike="noStrike" cap="none" normalizeH="0" baseline="0" dirty="0" err="1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Tanabe</a:t>
            </a:r>
            <a:r>
              <a:rPr kumimoji="0" lang="es-ES" sz="11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F., Quinteros J. Patolog</a:t>
            </a:r>
            <a:r>
              <a:rPr kumimoji="0" lang="es-ES" sz="11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í</a:t>
            </a:r>
            <a:r>
              <a:rPr kumimoji="0" lang="es-ES" sz="11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a de Ves</a:t>
            </a:r>
            <a:r>
              <a:rPr kumimoji="0" lang="es-ES" sz="11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í</a:t>
            </a:r>
            <a:r>
              <a:rPr kumimoji="0" lang="es-ES" sz="11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cula y </a:t>
            </a:r>
            <a:r>
              <a:rPr kumimoji="0" lang="es-ES" sz="1100" b="0" i="0" u="none" strike="noStrike" cap="none" normalizeH="0" baseline="0" dirty="0" err="1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Vias</a:t>
            </a:r>
            <a:r>
              <a:rPr kumimoji="0" lang="es-ES" sz="11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biliares. Revista Boliviana de Cirug</a:t>
            </a:r>
            <a:r>
              <a:rPr kumimoji="0" lang="es-ES" sz="11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í</a:t>
            </a:r>
            <a:r>
              <a:rPr kumimoji="0" lang="es-ES" sz="11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a, 2002; 3: 7-15.</a:t>
            </a:r>
            <a:r>
              <a:rPr kumimoji="0" lang="es-ES" sz="11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 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1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11. Guzm</a:t>
            </a:r>
            <a:r>
              <a:rPr kumimoji="0" lang="es-ES" sz="11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á</a:t>
            </a:r>
            <a:r>
              <a:rPr kumimoji="0" lang="es-ES" sz="11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n P., Manual de </a:t>
            </a:r>
            <a:r>
              <a:rPr kumimoji="0" lang="es-ES" sz="1100" b="0" i="0" u="none" strike="noStrike" cap="none" normalizeH="0" baseline="0" dirty="0" err="1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Colecistectomia</a:t>
            </a:r>
            <a:r>
              <a:rPr kumimoji="0" lang="es-ES" sz="11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s-ES" sz="1100" b="0" i="0" u="none" strike="noStrike" cap="none" normalizeH="0" baseline="0" dirty="0" err="1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Laparocopica</a:t>
            </a:r>
            <a:r>
              <a:rPr kumimoji="0" lang="es-ES" sz="11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. </a:t>
            </a: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Revista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M</a:t>
            </a: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é</a:t>
            </a: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dica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, 2000; 2: 34-44.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       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[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Links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]</a:t>
            </a:r>
            <a:endParaRPr kumimoji="0" lang="es-ES" sz="1100" b="0" i="0" u="none" strike="noStrike" cap="none" normalizeH="0" baseline="0" dirty="0" smtClean="0">
              <a:ln>
                <a:noFill/>
              </a:ln>
              <a:solidFill>
                <a:schemeClr val="tx1">
                  <a:lumMod val="95000"/>
                </a:schemeClr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12. Hunter JG, </a:t>
            </a: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Swanstrom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L, Thornburg K. Carbon dioxide </a:t>
            </a: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pneumoperitoneum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induces fetal acidosis in a pregnant ewe model.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Surg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Endose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1995; 9: 272-79.</a:t>
            </a:r>
            <a:endParaRPr kumimoji="0" lang="es-ES" sz="1100" b="0" i="0" u="none" strike="noStrike" cap="none" normalizeH="0" baseline="0" dirty="0" smtClean="0">
              <a:ln>
                <a:noFill/>
              </a:ln>
              <a:solidFill>
                <a:schemeClr val="tx1">
                  <a:lumMod val="95000"/>
                </a:schemeClr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13. Martin IG, Dexter SP, McMahon MJ. Laparoscopic </a:t>
            </a: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cholecystectomy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in pregnancy. A safe option during the second trimester.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Surg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Endose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1996; 10: 508-10.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       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[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Links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]</a:t>
            </a:r>
            <a:endParaRPr kumimoji="0" lang="es-ES" sz="1100" b="0" i="0" u="none" strike="noStrike" cap="none" normalizeH="0" baseline="0" dirty="0" smtClean="0">
              <a:ln>
                <a:noFill/>
              </a:ln>
              <a:solidFill>
                <a:schemeClr val="tx1">
                  <a:lumMod val="95000"/>
                </a:schemeClr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14. Reedy MB et al. Laparoscopy during pregnancy a survey of </a:t>
            </a: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Iaparoendoscopic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surgeons. </a:t>
            </a:r>
            <a:r>
              <a:rPr kumimoji="0" lang="es-ES" sz="11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J </a:t>
            </a:r>
            <a:r>
              <a:rPr kumimoji="0" lang="es-ES" sz="1100" b="0" i="0" u="none" strike="noStrike" cap="none" normalizeH="0" baseline="0" dirty="0" err="1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Reprod</a:t>
            </a:r>
            <a:r>
              <a:rPr kumimoji="0" lang="es-ES" sz="11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s-ES" sz="1100" b="0" i="0" u="none" strike="noStrike" cap="none" normalizeH="0" baseline="0" dirty="0" err="1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Med</a:t>
            </a:r>
            <a:r>
              <a:rPr kumimoji="0" lang="es-ES" sz="11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1997; 42: 33-8.</a:t>
            </a:r>
            <a:endParaRPr kumimoji="0" lang="es-ES" sz="1100" b="0" i="0" u="none" strike="noStrike" cap="none" normalizeH="0" baseline="0" dirty="0" smtClean="0">
              <a:ln>
                <a:noFill/>
              </a:ln>
              <a:solidFill>
                <a:schemeClr val="tx1">
                  <a:lumMod val="95000"/>
                </a:schemeClr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15. Reedy MB et al. Laparoscopy during pregnancy: a study of five fetal </a:t>
            </a: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outeome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parameters with use of the Swedish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Health Registry.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s-ES" sz="11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Am J </a:t>
            </a:r>
            <a:r>
              <a:rPr kumimoji="0" lang="es-ES" sz="1100" b="0" i="0" u="none" strike="noStrike" cap="none" normalizeH="0" baseline="0" dirty="0" err="1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Obstet</a:t>
            </a:r>
            <a:r>
              <a:rPr kumimoji="0" lang="es-ES" sz="11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s-ES" sz="1100" b="0" i="0" u="none" strike="noStrike" cap="none" normalizeH="0" baseline="0" dirty="0" err="1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Gynecol</a:t>
            </a:r>
            <a:r>
              <a:rPr kumimoji="0" lang="es-ES" sz="11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1997; 177: 673 -9</a:t>
            </a:r>
            <a:r>
              <a:rPr kumimoji="0" lang="es-ES" sz="11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    </a:t>
            </a:r>
            <a:endParaRPr kumimoji="0" lang="es-ES" sz="1100" b="0" i="0" u="none" strike="noStrike" cap="none" normalizeH="0" baseline="0" dirty="0" smtClean="0">
              <a:ln>
                <a:noFill/>
              </a:ln>
              <a:solidFill>
                <a:schemeClr val="tx1">
                  <a:lumMod val="95000"/>
                </a:schemeClr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16. Society of American Gastrointestinal Endoscopic Surgeons. Guidelines for laparoscopic surgery during pregnancy.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es-ES" sz="1100" b="0" i="0" u="none" strike="noStrike" cap="none" normalizeH="0" baseline="0" dirty="0" err="1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Surg</a:t>
            </a:r>
            <a:r>
              <a:rPr kumimoji="0" lang="es-ES" sz="11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Endose 1998; 12: 189-90.</a:t>
            </a:r>
            <a:r>
              <a:rPr kumimoji="0" lang="es-ES" sz="11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 </a:t>
            </a:r>
            <a:endParaRPr kumimoji="0" lang="es-ES" sz="1100" b="0" i="0" u="none" strike="noStrike" cap="none" normalizeH="0" baseline="0" dirty="0" smtClean="0">
              <a:ln>
                <a:noFill/>
              </a:ln>
              <a:solidFill>
                <a:schemeClr val="tx1">
                  <a:lumMod val="95000"/>
                </a:schemeClr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17. </a:t>
            </a:r>
            <a:r>
              <a:rPr kumimoji="0" lang="en-US" sz="1100" b="0" i="0" u="none" strike="noStrike" cap="none" normalizeH="0" baseline="0" dirty="0" err="1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Schereiber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JH. Result of outpatient laparoscopic appendectomy. </a:t>
            </a:r>
            <a:r>
              <a:rPr kumimoji="0" lang="es-ES" sz="1100" b="0" i="0" u="none" strike="noStrike" cap="none" normalizeH="0" baseline="0" dirty="0" err="1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Endoscopy</a:t>
            </a:r>
            <a:r>
              <a:rPr kumimoji="0" lang="es-ES" sz="11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1994; 26: 292-298.</a:t>
            </a:r>
            <a:r>
              <a:rPr kumimoji="0" lang="es-ES" sz="11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     </a:t>
            </a:r>
            <a:endParaRPr kumimoji="0" lang="es-ES" sz="1100" b="0" i="0" u="none" strike="noStrike" cap="none" normalizeH="0" baseline="0" dirty="0" smtClean="0">
              <a:ln>
                <a:noFill/>
              </a:ln>
              <a:solidFill>
                <a:schemeClr val="tx1">
                  <a:lumMod val="95000"/>
                </a:schemeClr>
              </a:solidFill>
              <a:effectLst/>
              <a:latin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11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18. </a:t>
            </a:r>
            <a:r>
              <a:rPr kumimoji="0" lang="es-ES" sz="1100" b="0" i="0" u="none" strike="noStrike" cap="none" normalizeH="0" baseline="0" dirty="0" err="1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Yuval</a:t>
            </a:r>
            <a:r>
              <a:rPr kumimoji="0" lang="es-ES" sz="11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Y, Soriano D, </a:t>
            </a:r>
            <a:r>
              <a:rPr kumimoji="0" lang="es-ES" sz="1100" b="0" i="0" u="none" strike="noStrike" cap="none" normalizeH="0" baseline="0" dirty="0" err="1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Goldenbeig</a:t>
            </a:r>
            <a:r>
              <a:rPr kumimoji="0" lang="es-ES" sz="11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 M, et al. 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Verdana" pitchFamily="34" charset="0"/>
                <a:ea typeface="Times New Roman" pitchFamily="18" charset="0"/>
                <a:cs typeface="Times New Roman" pitchFamily="18" charset="0"/>
              </a:rPr>
              <a:t>Is operative laparoscopy contraindicated in the first trimester of Pregnancy?</a:t>
            </a:r>
            <a:r>
              <a: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95000"/>
                  </a:schemeClr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    </a:t>
            </a:r>
            <a:endParaRPr kumimoji="0" lang="es-ES" sz="1100" b="0" i="0" u="none" strike="noStrike" cap="none" normalizeH="0" baseline="0" dirty="0" smtClean="0">
              <a:ln>
                <a:noFill/>
              </a:ln>
              <a:solidFill>
                <a:schemeClr val="tx1">
                  <a:lumMod val="95000"/>
                </a:schemeClr>
              </a:solidFill>
              <a:effectLst/>
              <a:latin typeface="Arial" pitchFamily="34" charset="0"/>
            </a:endParaRPr>
          </a:p>
        </p:txBody>
      </p:sp>
      <p:pic>
        <p:nvPicPr>
          <p:cNvPr id="3" name="Picture 37" descr="escudo familia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486775" y="0"/>
            <a:ext cx="657225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redondeado 1"/>
          <p:cNvSpPr/>
          <p:nvPr/>
        </p:nvSpPr>
        <p:spPr>
          <a:xfrm>
            <a:off x="285720" y="2420888"/>
            <a:ext cx="4862344" cy="41044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4561" name="Rectangle 1"/>
          <p:cNvSpPr>
            <a:spLocks noChangeArrowheads="1"/>
          </p:cNvSpPr>
          <p:nvPr/>
        </p:nvSpPr>
        <p:spPr bwMode="auto">
          <a:xfrm>
            <a:off x="142844" y="0"/>
            <a:ext cx="45541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24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Pancreatitis aguda en el embarazo</a:t>
            </a:r>
            <a:endParaRPr kumimoji="0" lang="es-ES" sz="24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285720" y="428604"/>
            <a:ext cx="864396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/>
              <a:t>La pancreatitis aguda (PA) durante el embarazo </a:t>
            </a:r>
            <a:r>
              <a:rPr lang="es-E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es una causa poco común </a:t>
            </a:r>
            <a:r>
              <a:rPr lang="es-ES" dirty="0" smtClean="0"/>
              <a:t>de dolor abdominal y, aunque rara vez progresa a la forma </a:t>
            </a:r>
            <a:r>
              <a:rPr lang="es-ES" dirty="0" err="1" smtClean="0"/>
              <a:t>necrotisante</a:t>
            </a:r>
            <a:r>
              <a:rPr lang="es-ES" dirty="0" smtClean="0"/>
              <a:t>, es una </a:t>
            </a:r>
            <a:r>
              <a:rPr lang="es-ES" dirty="0" smtClean="0">
                <a:solidFill>
                  <a:srgbClr val="FFFF00"/>
                </a:solidFill>
              </a:rPr>
              <a:t>grave complicación </a:t>
            </a:r>
            <a:endParaRPr lang="es-ES" dirty="0">
              <a:solidFill>
                <a:srgbClr val="FFFF00"/>
              </a:solidFill>
            </a:endParaRPr>
          </a:p>
        </p:txBody>
      </p:sp>
      <p:sp>
        <p:nvSpPr>
          <p:cNvPr id="194562" name="Rectangle 2"/>
          <p:cNvSpPr>
            <a:spLocks noChangeArrowheads="1"/>
          </p:cNvSpPr>
          <p:nvPr/>
        </p:nvSpPr>
        <p:spPr bwMode="auto">
          <a:xfrm>
            <a:off x="285720" y="1428736"/>
            <a:ext cx="187493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sz="20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INTRODUCCIÓN</a:t>
            </a:r>
            <a:endParaRPr kumimoji="0" lang="es-ES" sz="20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Arial" pitchFamily="34" charset="0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214282" y="1785926"/>
            <a:ext cx="84296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Incidencia :  </a:t>
            </a:r>
            <a:r>
              <a:rPr lang="es-ES" b="1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0,03 al 0,09% de las embarazadas</a:t>
            </a:r>
            <a:r>
              <a:rPr lang="es-ES" b="1" baseline="30000" dirty="0" smtClean="0">
                <a:solidFill>
                  <a:schemeClr val="accent6">
                    <a:lumMod val="60000"/>
                    <a:lumOff val="40000"/>
                  </a:schemeClr>
                </a:solidFill>
                <a:hlinkClick r:id="rId2"/>
              </a:rPr>
              <a:t>1</a:t>
            </a:r>
            <a:endParaRPr lang="es-ES" b="1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0" name="Picture 2" descr="C:\temas para el 19 de junio\pancreatitis 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50676" y="3940363"/>
            <a:ext cx="2000264" cy="1601805"/>
          </a:xfrm>
          <a:prstGeom prst="rect">
            <a:avLst/>
          </a:prstGeom>
          <a:noFill/>
        </p:spPr>
      </p:pic>
      <p:pic>
        <p:nvPicPr>
          <p:cNvPr id="11" name="Picture 7" descr="C:\temas para el 19 de junio\pancreatitis 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09" y="1747813"/>
            <a:ext cx="2503470" cy="1681162"/>
          </a:xfrm>
          <a:prstGeom prst="rect">
            <a:avLst/>
          </a:prstGeom>
          <a:noFill/>
        </p:spPr>
      </p:pic>
      <p:sp>
        <p:nvSpPr>
          <p:cNvPr id="12" name="11 Rectángulo"/>
          <p:cNvSpPr/>
          <p:nvPr/>
        </p:nvSpPr>
        <p:spPr>
          <a:xfrm>
            <a:off x="357158" y="2571744"/>
            <a:ext cx="521497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400" dirty="0" smtClean="0">
                <a:solidFill>
                  <a:srgbClr val="00FFFF"/>
                </a:solidFill>
              </a:rPr>
              <a:t>Causas de PA en el embarazo : </a:t>
            </a:r>
          </a:p>
          <a:p>
            <a:r>
              <a:rPr lang="es-ES" dirty="0" err="1" smtClean="0">
                <a:solidFill>
                  <a:srgbClr val="FFFF00"/>
                </a:solidFill>
              </a:rPr>
              <a:t>Colecistolitiasis</a:t>
            </a:r>
            <a:endParaRPr lang="es-ES" dirty="0" smtClean="0">
              <a:solidFill>
                <a:srgbClr val="FFFF00"/>
              </a:solidFill>
            </a:endParaRPr>
          </a:p>
          <a:p>
            <a:r>
              <a:rPr lang="es-ES" dirty="0" smtClean="0"/>
              <a:t>Enfermedad </a:t>
            </a:r>
            <a:r>
              <a:rPr lang="es-ES" dirty="0" err="1" smtClean="0"/>
              <a:t>litiásica</a:t>
            </a:r>
            <a:r>
              <a:rPr lang="es-ES" dirty="0" smtClean="0"/>
              <a:t> de la vía biliar</a:t>
            </a:r>
          </a:p>
          <a:p>
            <a:r>
              <a:rPr lang="es-ES" dirty="0" err="1" smtClean="0">
                <a:solidFill>
                  <a:srgbClr val="FFFF00"/>
                </a:solidFill>
              </a:rPr>
              <a:t>Hiperlipidemia</a:t>
            </a:r>
            <a:endParaRPr lang="es-ES" dirty="0" smtClean="0">
              <a:solidFill>
                <a:srgbClr val="FFFF00"/>
              </a:solidFill>
            </a:endParaRPr>
          </a:p>
          <a:p>
            <a:r>
              <a:rPr lang="es-ES" dirty="0" err="1" smtClean="0">
                <a:solidFill>
                  <a:srgbClr val="FFFF00"/>
                </a:solidFill>
              </a:rPr>
              <a:t>Dislipemia</a:t>
            </a:r>
            <a:r>
              <a:rPr lang="es-ES" dirty="0" smtClean="0">
                <a:solidFill>
                  <a:srgbClr val="FFFF00"/>
                </a:solidFill>
              </a:rPr>
              <a:t> familiar</a:t>
            </a:r>
          </a:p>
          <a:p>
            <a:r>
              <a:rPr lang="es-ES" dirty="0" smtClean="0"/>
              <a:t>Síndrome </a:t>
            </a:r>
            <a:r>
              <a:rPr lang="es-ES" dirty="0" err="1" smtClean="0"/>
              <a:t>hiperlipidémico</a:t>
            </a:r>
            <a:r>
              <a:rPr lang="es-ES" dirty="0" smtClean="0"/>
              <a:t> familiar </a:t>
            </a:r>
          </a:p>
          <a:p>
            <a:r>
              <a:rPr lang="es-ES" dirty="0" err="1" smtClean="0">
                <a:solidFill>
                  <a:srgbClr val="FFFF00"/>
                </a:solidFill>
              </a:rPr>
              <a:t>Hipertrigliceridemia</a:t>
            </a:r>
            <a:endParaRPr lang="es-ES" baseline="30000" dirty="0" smtClean="0">
              <a:solidFill>
                <a:srgbClr val="FFFF00"/>
              </a:solidFill>
            </a:endParaRPr>
          </a:p>
          <a:p>
            <a:r>
              <a:rPr lang="es-ES" dirty="0" smtClean="0"/>
              <a:t>En casos de deficiencia familiar de </a:t>
            </a:r>
            <a:r>
              <a:rPr lang="es-ES" dirty="0" err="1" smtClean="0"/>
              <a:t>lipoproteinlipasa</a:t>
            </a:r>
            <a:r>
              <a:rPr lang="es-ES" dirty="0" smtClean="0"/>
              <a:t>.</a:t>
            </a:r>
            <a:endParaRPr lang="es-ES" dirty="0"/>
          </a:p>
        </p:txBody>
      </p:sp>
      <p:sp>
        <p:nvSpPr>
          <p:cNvPr id="13" name="12 Rectángulo"/>
          <p:cNvSpPr/>
          <p:nvPr/>
        </p:nvSpPr>
        <p:spPr>
          <a:xfrm>
            <a:off x="357158" y="521495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 smtClean="0"/>
              <a:t>Otras posibles causas de PA son la </a:t>
            </a:r>
            <a:r>
              <a:rPr lang="es-ES" dirty="0" smtClean="0">
                <a:solidFill>
                  <a:srgbClr val="FFFF00"/>
                </a:solidFill>
              </a:rPr>
              <a:t>ingestión de drogas y virales </a:t>
            </a:r>
            <a:endParaRPr lang="es-ES" dirty="0">
              <a:solidFill>
                <a:srgbClr val="FFFF00"/>
              </a:solidFill>
            </a:endParaRPr>
          </a:p>
        </p:txBody>
      </p:sp>
      <p:pic>
        <p:nvPicPr>
          <p:cNvPr id="14" name="Picture 37" descr="escudo familia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86775" y="0"/>
            <a:ext cx="657225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Elipse 3"/>
          <p:cNvSpPr/>
          <p:nvPr/>
        </p:nvSpPr>
        <p:spPr>
          <a:xfrm>
            <a:off x="142844" y="2996952"/>
            <a:ext cx="214314" cy="144016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1119" y="3609681"/>
            <a:ext cx="237765" cy="15851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4170" y="4410113"/>
            <a:ext cx="237765" cy="158510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9393" y="5586631"/>
            <a:ext cx="237765" cy="1585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écnico">
  <a:themeElements>
    <a:clrScheme name="Personalizado 19">
      <a:dk1>
        <a:sysClr val="windowText" lastClr="000000"/>
      </a:dk1>
      <a:lt1>
        <a:sysClr val="window" lastClr="FFFFFF"/>
      </a:lt1>
      <a:dk2>
        <a:srgbClr val="000072"/>
      </a:dk2>
      <a:lt2>
        <a:srgbClr val="DBF5F9"/>
      </a:lt2>
      <a:accent1>
        <a:srgbClr val="002060"/>
      </a:accent1>
      <a:accent2>
        <a:srgbClr val="000099"/>
      </a:accent2>
      <a:accent3>
        <a:srgbClr val="2F75FF"/>
      </a:accent3>
      <a:accent4>
        <a:srgbClr val="000093"/>
      </a:accent4>
      <a:accent5>
        <a:srgbClr val="97BAFF"/>
      </a:accent5>
      <a:accent6>
        <a:srgbClr val="07674D"/>
      </a:accent6>
      <a:hlink>
        <a:srgbClr val="7030A0"/>
      </a:hlink>
      <a:folHlink>
        <a:srgbClr val="0C0C0C"/>
      </a:folHlink>
    </a:clrScheme>
    <a:fontScheme name="Técnico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écnico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3938</TotalTime>
  <Words>7488</Words>
  <Application>Microsoft Office PowerPoint</Application>
  <PresentationFormat>Presentación en pantalla (4:3)</PresentationFormat>
  <Paragraphs>1111</Paragraphs>
  <Slides>109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14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109</vt:i4>
      </vt:variant>
    </vt:vector>
  </HeadingPairs>
  <TitlesOfParts>
    <vt:vector size="124" baseType="lpstr">
      <vt:lpstr>Arial</vt:lpstr>
      <vt:lpstr>Arial Black</vt:lpstr>
      <vt:lpstr>Arial Narrow</vt:lpstr>
      <vt:lpstr>BlinkMacSystemFont</vt:lpstr>
      <vt:lpstr>Calibri</vt:lpstr>
      <vt:lpstr>Droid Sans</vt:lpstr>
      <vt:lpstr>Franklin Gothic Book</vt:lpstr>
      <vt:lpstr>Helvetica</vt:lpstr>
      <vt:lpstr>Merriweather</vt:lpstr>
      <vt:lpstr>Times New Roman</vt:lpstr>
      <vt:lpstr>Trebuchet MS</vt:lpstr>
      <vt:lpstr>Verdana</vt:lpstr>
      <vt:lpstr>Wingdings</vt:lpstr>
      <vt:lpstr>Wingdings 2</vt:lpstr>
      <vt:lpstr>Técnico</vt:lpstr>
      <vt:lpstr>Patología gastrointestinal durante la gestación.</vt:lpstr>
      <vt:lpstr>Presentación de PowerPoint</vt:lpstr>
      <vt:lpstr>Presentación de PowerPoint</vt:lpstr>
      <vt:lpstr>Presentación de PowerPoint</vt:lpstr>
      <vt:lpstr>Emesis en el embarazo :  30-80 % de las embarazadas pueden cursar este cuadro durante el 1er. Trimestre   El proceso del vómito involucra receptores serotonigérgicos (5HT3) , dopaminérgicos (D2), muscarínicos (M1) , de neurocinina ( NK1) , cannabinoides (CB1)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Manifestaciones extraintestinales en la CU – EC </vt:lpstr>
      <vt:lpstr>Presentación de PowerPoint</vt:lpstr>
      <vt:lpstr>Ileítis terminal de crohn’s.</vt:lpstr>
      <vt:lpstr>Crohn’s  ileocolitis</vt:lpstr>
      <vt:lpstr>Presentación de PowerPoint</vt:lpstr>
      <vt:lpstr>Presentación de PowerPoint</vt:lpstr>
      <vt:lpstr>Presentación de PowerPoint</vt:lpstr>
      <vt:lpstr>Crohn’s  Colitis</vt:lpstr>
      <vt:lpstr>Crohn’s   Colonic Fistula</vt:lpstr>
      <vt:lpstr>Crohn’s  rectovaginal fistula</vt:lpstr>
      <vt:lpstr>Presentación de PowerPoint</vt:lpstr>
      <vt:lpstr>Presentación de PowerPoint</vt:lpstr>
      <vt:lpstr>CU : Abscesos crípticos</vt:lpstr>
      <vt:lpstr>Presentación de PowerPoint</vt:lpstr>
      <vt:lpstr>CU : Pioderma gangrenoso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 paciente con dolor epigástrico</dc:title>
  <dc:creator>Oscar</dc:creator>
  <cp:lastModifiedBy>Oscar</cp:lastModifiedBy>
  <cp:revision>439</cp:revision>
  <dcterms:created xsi:type="dcterms:W3CDTF">2015-04-15T00:48:59Z</dcterms:created>
  <dcterms:modified xsi:type="dcterms:W3CDTF">2023-09-28T19:38:52Z</dcterms:modified>
</cp:coreProperties>
</file>