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789" autoAdjust="0"/>
  </p:normalViewPr>
  <p:slideViewPr>
    <p:cSldViewPr snapToGrid="0">
      <p:cViewPr varScale="1">
        <p:scale>
          <a:sx n="75" d="100"/>
          <a:sy n="75" d="100"/>
        </p:scale>
        <p:origin x="2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3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8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13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852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3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65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61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0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9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0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5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0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3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6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3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0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94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469C42-1B3F-46D2-87E9-568AF3BA52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Conducta terapéutica en patologías pediátricas frecuentes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DA2F8F7-A775-42F2-B851-5EFD5AEE13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/>
              <a:t>                                  Dra. Cisterna, María José</a:t>
            </a:r>
          </a:p>
          <a:p>
            <a:r>
              <a:rPr lang="es-AR" dirty="0"/>
              <a:t>                                  Universidad Nacional de Rosario.  U.N.R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5F4D166-8C3E-4310-AEEA-D3B3C9241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545" y="4635441"/>
            <a:ext cx="21145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F4C5EB-C03E-43C3-9F09-06A92884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err="1"/>
              <a:t>dipirona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A96381A-98D3-4333-9DC5-0A9AE2A63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/>
              <a:t>Disponible para uso parenteral.</a:t>
            </a:r>
          </a:p>
          <a:p>
            <a:r>
              <a:rPr lang="es-AR" dirty="0"/>
              <a:t>No aprobada para su uso en EEUU, Canadá, Japón y algunos países de Europa.</a:t>
            </a:r>
          </a:p>
          <a:p>
            <a:r>
              <a:rPr lang="es-AR" dirty="0"/>
              <a:t>Se han reportado cuadros alérgicos, shock anafiláctico, </a:t>
            </a:r>
            <a:r>
              <a:rPr lang="es-AR" dirty="0" err="1"/>
              <a:t>hipotensíon</a:t>
            </a:r>
            <a:r>
              <a:rPr lang="es-AR" dirty="0"/>
              <a:t>, reacciones hematológicas severas, hipotermia.</a:t>
            </a:r>
          </a:p>
          <a:p>
            <a:r>
              <a:rPr lang="es-AR" dirty="0"/>
              <a:t>Precaución: en menores de 6 meses de edad</a:t>
            </a:r>
          </a:p>
          <a:p>
            <a:pPr marL="0" indent="0">
              <a:buNone/>
            </a:pPr>
            <a:r>
              <a:rPr lang="es-AR" dirty="0"/>
              <a:t>                         hepatopatías</a:t>
            </a:r>
          </a:p>
          <a:p>
            <a:pPr marL="0" indent="0">
              <a:buNone/>
            </a:pPr>
            <a:r>
              <a:rPr lang="es-AR" dirty="0"/>
              <a:t>Contraindicaciones: porfiria</a:t>
            </a:r>
          </a:p>
          <a:p>
            <a:pPr marL="0" indent="0">
              <a:buNone/>
            </a:pPr>
            <a:r>
              <a:rPr lang="es-AR" dirty="0"/>
              <a:t>                                     </a:t>
            </a:r>
            <a:r>
              <a:rPr lang="es-AR" dirty="0" err="1"/>
              <a:t>smes</a:t>
            </a:r>
            <a:r>
              <a:rPr lang="es-AR" dirty="0"/>
              <a:t>. Hemorrágicos</a:t>
            </a:r>
          </a:p>
          <a:p>
            <a:pPr marL="0" indent="0">
              <a:buNone/>
            </a:pPr>
            <a:r>
              <a:rPr lang="es-AR" dirty="0"/>
              <a:t>                                     leucopenias</a:t>
            </a:r>
          </a:p>
          <a:p>
            <a:pPr marL="0" indent="0">
              <a:buNone/>
            </a:pPr>
            <a:r>
              <a:rPr lang="es-AR" dirty="0"/>
              <a:t>Dosificación: 10 mg/ kilo/ dosis </a:t>
            </a:r>
          </a:p>
          <a:p>
            <a:pPr marL="0" indent="0">
              <a:buNone/>
            </a:pPr>
            <a:r>
              <a:rPr lang="es-AR" dirty="0"/>
              <a:t>Dosis practica para jarabe: cuarta parte del peso del paciente en ml.</a:t>
            </a:r>
          </a:p>
        </p:txBody>
      </p:sp>
    </p:spTree>
    <p:extLst>
      <p:ext uri="{BB962C8B-B14F-4D97-AF65-F5344CB8AC3E}">
        <p14:creationId xmlns:p14="http://schemas.microsoft.com/office/powerpoint/2010/main" val="3846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679952-DDE1-4602-B408-DCF492E80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Es útil la asociación de 2 agentes antifebriles?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6C70A2B-D43E-4A3C-9697-CBF241ACD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No hay actualmente evidencia científica de que ésta combinación es segura o alcanza la </a:t>
            </a:r>
            <a:r>
              <a:rPr lang="es-AR" dirty="0" err="1"/>
              <a:t>antipiresis</a:t>
            </a:r>
            <a:r>
              <a:rPr lang="es-AR" dirty="0"/>
              <a:t> mas rápida que cualquier agente por separado</a:t>
            </a:r>
          </a:p>
          <a:p>
            <a:r>
              <a:rPr lang="es-AR" dirty="0"/>
              <a:t>El tratamiento parece estar dirigido más a la ansiedad de los padres y  médicos que al peligro real que la fiebre representa.</a:t>
            </a:r>
          </a:p>
          <a:p>
            <a:r>
              <a:rPr lang="es-AR" dirty="0"/>
              <a:t>El enfriamiento físico puede bajar la temperatura de un niño con fiebre, pero la fisiología de la fiebre explica por qué el resultado puede hacer que el niño </a:t>
            </a:r>
            <a:r>
              <a:rPr lang="es-AR"/>
              <a:t>se sienta peor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646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E8037B-7E69-4A2A-BFD5-12595A76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Convulsiones febriles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DAD5357-73CD-4B05-A220-18B299039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Los medios físicos y farmacológicos son ineficaces para prevenir las convulsiones febriles</a:t>
            </a:r>
          </a:p>
          <a:p>
            <a:r>
              <a:rPr lang="es-AR" dirty="0"/>
              <a:t>Nuestra postura es :</a:t>
            </a:r>
          </a:p>
          <a:p>
            <a:pPr>
              <a:buFontTx/>
              <a:buChar char="-"/>
            </a:pPr>
            <a:r>
              <a:rPr lang="es-AR" dirty="0"/>
              <a:t>Contemporizar con la fiebre</a:t>
            </a:r>
          </a:p>
          <a:p>
            <a:pPr>
              <a:buFontTx/>
              <a:buChar char="-"/>
            </a:pPr>
            <a:r>
              <a:rPr lang="es-AR" dirty="0"/>
              <a:t>Dar bienestar al niño</a:t>
            </a:r>
          </a:p>
          <a:p>
            <a:pPr>
              <a:buFontTx/>
              <a:buChar char="-"/>
            </a:pPr>
            <a:r>
              <a:rPr lang="es-AR" dirty="0"/>
              <a:t>Desentrañar lo antes posible el diagnóstico</a:t>
            </a:r>
          </a:p>
          <a:p>
            <a:pPr>
              <a:buFontTx/>
              <a:buChar char="-"/>
            </a:pPr>
            <a:r>
              <a:rPr lang="es-AR" dirty="0"/>
              <a:t>Educar a los padres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879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903EA5-5559-442B-A029-EFB1FD2FA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Como atendemos a un niño febril en 6 pasos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DAB4775-C38D-47EA-83B3-C2D6E9DAC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Observación</a:t>
            </a:r>
          </a:p>
          <a:p>
            <a:r>
              <a:rPr lang="es-AR" dirty="0"/>
              <a:t>Interrogatorio</a:t>
            </a:r>
          </a:p>
          <a:p>
            <a:r>
              <a:rPr lang="es-AR" dirty="0" err="1"/>
              <a:t>Exámen</a:t>
            </a:r>
            <a:r>
              <a:rPr lang="es-AR" dirty="0"/>
              <a:t> físico </a:t>
            </a:r>
          </a:p>
          <a:p>
            <a:r>
              <a:rPr lang="es-AR" dirty="0"/>
              <a:t>Monitoreo clínico</a:t>
            </a:r>
          </a:p>
          <a:p>
            <a:r>
              <a:rPr lang="es-AR" dirty="0"/>
              <a:t>Exámenes </a:t>
            </a:r>
            <a:r>
              <a:rPr lang="es-AR" dirty="0" err="1"/>
              <a:t>complentarios</a:t>
            </a:r>
            <a:endParaRPr lang="es-AR" dirty="0"/>
          </a:p>
          <a:p>
            <a:r>
              <a:rPr lang="es-AR" dirty="0"/>
              <a:t>tratamiento</a:t>
            </a:r>
          </a:p>
        </p:txBody>
      </p:sp>
    </p:spTree>
    <p:extLst>
      <p:ext uri="{BB962C8B-B14F-4D97-AF65-F5344CB8AC3E}">
        <p14:creationId xmlns:p14="http://schemas.microsoft.com/office/powerpoint/2010/main" val="11208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9CC8A3-B7FA-4C5C-B298-E05CB63D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Tos , bronquitis obstructiva recurrente ( BOR)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C7ADE1DD-831C-4B1E-8ED1-628244C62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3097" y="2560320"/>
            <a:ext cx="3938315" cy="2464911"/>
          </a:xfrm>
        </p:spPr>
      </p:pic>
    </p:spTree>
    <p:extLst>
      <p:ext uri="{BB962C8B-B14F-4D97-AF65-F5344CB8AC3E}">
        <p14:creationId xmlns:p14="http://schemas.microsoft.com/office/powerpoint/2010/main" val="39713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5DC52E-26D2-4A7F-99B4-D69A6310E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PECULIARIDADES DE LA VIA AEREA DEL LACTANTE Y EL PRE-ESCOLAR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B45E349-A132-46F9-8D25-0A179D8FA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Menor calibre, mayor resistencia al paso del aire: flujo turbulento: sibilancias</a:t>
            </a:r>
          </a:p>
          <a:p>
            <a:r>
              <a:rPr lang="es-AR" dirty="0"/>
              <a:t>Menor rigidez, menos cartílago y músculo y menor elasticidad: colapso más fácil</a:t>
            </a:r>
          </a:p>
          <a:p>
            <a:r>
              <a:rPr lang="es-AR" dirty="0"/>
              <a:t>Más glándulas mucosas: más secreciones</a:t>
            </a:r>
          </a:p>
          <a:p>
            <a:r>
              <a:rPr lang="es-AR" dirty="0"/>
              <a:t>Tos menos eficiente</a:t>
            </a:r>
          </a:p>
          <a:p>
            <a:r>
              <a:rPr lang="es-AR" dirty="0"/>
              <a:t>Senos paranasales: neumatizados solo los maxilares</a:t>
            </a:r>
          </a:p>
          <a:p>
            <a:r>
              <a:rPr lang="es-AR" dirty="0"/>
              <a:t>Trompa de Eustaquio horizontal</a:t>
            </a:r>
          </a:p>
        </p:txBody>
      </p:sp>
    </p:spTree>
    <p:extLst>
      <p:ext uri="{BB962C8B-B14F-4D97-AF65-F5344CB8AC3E}">
        <p14:creationId xmlns:p14="http://schemas.microsoft.com/office/powerpoint/2010/main" val="5812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AC4EA2-E487-4D6C-B5B0-B3144446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BOR DEFINICIÓN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679B4FC-A963-4031-B8FB-305DB071C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/>
              <a:t>Conjunto de manifestaciones clínicas determinadas por la obstrucción de la </a:t>
            </a:r>
            <a:r>
              <a:rPr lang="es-AR" dirty="0" err="1"/>
              <a:t>via</a:t>
            </a:r>
            <a:r>
              <a:rPr lang="es-AR" dirty="0"/>
              <a:t> aérea de menor calibre en menores de 3 años de edad que se caracteriza por tos, espiración prolongada y sibilancias</a:t>
            </a:r>
          </a:p>
          <a:p>
            <a:pPr marL="0" indent="0">
              <a:buNone/>
            </a:pPr>
            <a:r>
              <a:rPr lang="es-AR" dirty="0"/>
              <a:t>BOR recurrente: 3 o mas episodios en un año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484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ABCFFB-6B7F-45A5-858F-882E3FD5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epidemiología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043DCBD-0CA1-491A-9CC8-8FA3CBD74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Hasta un 50% de los niños antes de los 3 años de edad presentan 1 o más episodios de sibilancias</a:t>
            </a:r>
          </a:p>
          <a:p>
            <a:r>
              <a:rPr lang="es-AR" dirty="0"/>
              <a:t>Menos de la mitad de éstos serán asmáticos en edad escolar.</a:t>
            </a:r>
          </a:p>
        </p:txBody>
      </p:sp>
    </p:spTree>
    <p:extLst>
      <p:ext uri="{BB962C8B-B14F-4D97-AF65-F5344CB8AC3E}">
        <p14:creationId xmlns:p14="http://schemas.microsoft.com/office/powerpoint/2010/main" val="9868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584250-0344-4E34-B362-88644B7C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clasificación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229200D-D5C4-45A1-80F7-75FA50257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Leve: 90%</a:t>
            </a:r>
          </a:p>
          <a:p>
            <a:r>
              <a:rPr lang="es-AR" dirty="0"/>
              <a:t>Moderado: 10%</a:t>
            </a:r>
          </a:p>
          <a:p>
            <a:r>
              <a:rPr lang="es-AR" dirty="0"/>
              <a:t>Severo: 1 %</a:t>
            </a:r>
          </a:p>
          <a:p>
            <a:r>
              <a:rPr lang="es-AR" dirty="0"/>
              <a:t>Leve: menos de un episodio al mes</a:t>
            </a:r>
          </a:p>
          <a:p>
            <a:pPr marL="0" indent="0">
              <a:buNone/>
            </a:pPr>
            <a:r>
              <a:rPr lang="es-AR" dirty="0"/>
              <a:t>             tos, sibilancias y dificultad leve</a:t>
            </a:r>
          </a:p>
          <a:p>
            <a:pPr marL="0" indent="0">
              <a:buNone/>
            </a:pPr>
            <a:r>
              <a:rPr lang="es-AR" dirty="0"/>
              <a:t>             sin alteración de la calidad de vida</a:t>
            </a:r>
          </a:p>
          <a:p>
            <a:pPr marL="0" indent="0">
              <a:buNone/>
            </a:pPr>
            <a:r>
              <a:rPr lang="es-AR" dirty="0"/>
              <a:t>             </a:t>
            </a:r>
            <a:r>
              <a:rPr lang="es-AR" dirty="0" err="1"/>
              <a:t>rx</a:t>
            </a:r>
            <a:r>
              <a:rPr lang="es-AR" dirty="0"/>
              <a:t> </a:t>
            </a:r>
            <a:r>
              <a:rPr lang="es-AR" dirty="0" err="1"/>
              <a:t>torax</a:t>
            </a:r>
            <a:r>
              <a:rPr lang="es-AR" dirty="0"/>
              <a:t> normal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D43ABB6-1BFD-4821-8494-6E3EEEB21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823" y="2891246"/>
            <a:ext cx="3568881" cy="26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303198-F18C-4D26-99AE-BFC25D25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Puntaje de tal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B07C1572-B70A-47A1-A70A-D38CF28E7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953" y="2057401"/>
            <a:ext cx="7593875" cy="3150325"/>
          </a:xfrm>
        </p:spPr>
      </p:pic>
    </p:spTree>
    <p:extLst>
      <p:ext uri="{BB962C8B-B14F-4D97-AF65-F5344CB8AC3E}">
        <p14:creationId xmlns:p14="http://schemas.microsoft.com/office/powerpoint/2010/main" val="20297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94520F-7C95-4B25-AA4F-014CDECE4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fiebre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4D972247-3AF8-4002-BFAF-9AC9E6F0E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F441C3B-D5F6-4DFF-ADE4-7BC59167B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60" y="2391156"/>
            <a:ext cx="2926080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02E293-AC07-4069-8999-2C344C17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etiología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EEF5E77-B183-49F9-B01E-7CD082463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Sibilancias transitorias: 60 % de los casos.</a:t>
            </a:r>
          </a:p>
          <a:p>
            <a:r>
              <a:rPr lang="es-AR" dirty="0"/>
              <a:t>Asma: 30 % de los casos.</a:t>
            </a:r>
          </a:p>
          <a:p>
            <a:r>
              <a:rPr lang="es-AR" dirty="0"/>
              <a:t>BOR secundario: menos del 10 % de los casos.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B7E1007-FC30-47E8-B36A-87CDCE513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475" y="3582961"/>
            <a:ext cx="3910310" cy="29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ECB7E5-2E4B-40F2-A573-167DD47F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D5D05AB-295B-4A56-8DAD-69AD9B07C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SIBILANCIAS PRECOCES TRANSITORIAS: Niños con episodios de sibilancias recurrentes en época de lactante en los que las sibilancias caracteriza su cuadro clínico que resuelven con la edad hasta los 3 años.</a:t>
            </a:r>
          </a:p>
          <a:p>
            <a:r>
              <a:rPr lang="es-AR" dirty="0"/>
              <a:t>SIBILANCIAS PERSISTENTES ATÓPICOS: niños que inician sibilancias en la lactancia y persisten hasta los 11 años, función pulmonar normal al nacer luego disminuye la hiperreactividad bronquial y signos de atopía.</a:t>
            </a:r>
          </a:p>
          <a:p>
            <a:r>
              <a:rPr lang="es-AR" dirty="0"/>
              <a:t>SIBILANTES PERSISTENTES NO ATÓPICOS: historia de obstrucción de la vía aérea durante los 2 o 3 primeros años de </a:t>
            </a:r>
            <a:r>
              <a:rPr lang="es-AR" dirty="0" err="1"/>
              <a:t>vida,relacionado</a:t>
            </a:r>
            <a:r>
              <a:rPr lang="es-AR" dirty="0"/>
              <a:t> a agentes virales sin atopía.</a:t>
            </a:r>
          </a:p>
          <a:p>
            <a:pPr marL="0" indent="0">
              <a:buNone/>
            </a:pP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616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B25490-400D-4785-BB39-F348D7068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BOR SECUNDARIO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3E0466A-189A-4F6C-90BC-57BCD35BB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/>
              <a:t>Rx</a:t>
            </a:r>
            <a:r>
              <a:rPr lang="es-AR" dirty="0"/>
              <a:t> de tórax con imágenes compatibles con malformaciones congénitas, infección crónica o  cuerpo extraño.</a:t>
            </a:r>
          </a:p>
          <a:p>
            <a:r>
              <a:rPr lang="es-AR" dirty="0"/>
              <a:t>Mal progreso ponderal.</a:t>
            </a:r>
          </a:p>
          <a:p>
            <a:r>
              <a:rPr lang="es-AR" dirty="0"/>
              <a:t>Síntomas en período neonatal.</a:t>
            </a:r>
          </a:p>
          <a:p>
            <a:r>
              <a:rPr lang="es-AR" dirty="0"/>
              <a:t>Sibilancias persistentes.</a:t>
            </a:r>
          </a:p>
          <a:p>
            <a:r>
              <a:rPr lang="es-AR" dirty="0"/>
              <a:t>Escasa respuesta a b2.</a:t>
            </a:r>
          </a:p>
          <a:p>
            <a:r>
              <a:rPr lang="es-AR" dirty="0"/>
              <a:t>Síntomas cardíacos, acropaquías.</a:t>
            </a:r>
          </a:p>
          <a:p>
            <a:r>
              <a:rPr lang="es-AR" dirty="0"/>
              <a:t>hipoxemia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78F1267-2A2F-4F93-ADB4-14D5AF8CAF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6677" y="3108569"/>
            <a:ext cx="2696308" cy="316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2597DE-4AC4-40A5-8173-B29015F2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causas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D1566A8-0A32-4581-A24C-C20ABB22E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Neumopatías crónicas</a:t>
            </a:r>
          </a:p>
          <a:p>
            <a:r>
              <a:rPr lang="es-AR" dirty="0"/>
              <a:t>Cardiopatías</a:t>
            </a:r>
          </a:p>
          <a:p>
            <a:r>
              <a:rPr lang="es-AR" dirty="0"/>
              <a:t>Malformaciones congénitas pulmonares.</a:t>
            </a:r>
          </a:p>
          <a:p>
            <a:r>
              <a:rPr lang="es-AR" dirty="0"/>
              <a:t>Malformaciones aparato digestivo, síndromes aspirativos</a:t>
            </a:r>
          </a:p>
          <a:p>
            <a:r>
              <a:rPr lang="es-AR" dirty="0"/>
              <a:t>Compresión </a:t>
            </a:r>
            <a:r>
              <a:rPr lang="es-AR" dirty="0" err="1"/>
              <a:t>intríseca</a:t>
            </a:r>
            <a:r>
              <a:rPr lang="es-AR" dirty="0"/>
              <a:t> de la vía aérea: cuerpo extraño, broncoaspiración</a:t>
            </a:r>
          </a:p>
          <a:p>
            <a:r>
              <a:rPr lang="es-AR" dirty="0"/>
              <a:t>Compresión extrínseca de la vía aérea: adenopatías, anillo vascular, tumores de mediastino, quistes </a:t>
            </a:r>
            <a:r>
              <a:rPr lang="es-AR" dirty="0" err="1"/>
              <a:t>brocogénicos</a:t>
            </a:r>
            <a:r>
              <a:rPr lang="es-A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33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0CAF14-0BDF-48E7-AB43-61A03D82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Factores de riesgo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D4AE61-1E9D-40BD-AE7D-5147069CD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AR" dirty="0"/>
              <a:t>EXÓGENOS: - exposición a infecciones virales</a:t>
            </a:r>
          </a:p>
          <a:p>
            <a:pPr marL="0" indent="0">
              <a:buNone/>
            </a:pPr>
            <a:r>
              <a:rPr lang="es-AR" dirty="0"/>
              <a:t>                      - nivel socioeconómico bajo</a:t>
            </a:r>
          </a:p>
          <a:p>
            <a:pPr marL="0" indent="0">
              <a:buNone/>
            </a:pPr>
            <a:r>
              <a:rPr lang="es-AR" dirty="0"/>
              <a:t>                      - hacinamiento</a:t>
            </a:r>
          </a:p>
          <a:p>
            <a:pPr marL="0" indent="0">
              <a:buNone/>
            </a:pPr>
            <a:r>
              <a:rPr lang="es-AR" dirty="0"/>
              <a:t>                      - polución</a:t>
            </a:r>
          </a:p>
          <a:p>
            <a:pPr marL="0" indent="0">
              <a:buNone/>
            </a:pPr>
            <a:r>
              <a:rPr lang="es-AR" dirty="0"/>
              <a:t>                      - lactancia materna insuficiente</a:t>
            </a:r>
          </a:p>
          <a:p>
            <a:pPr marL="0" indent="0">
              <a:buNone/>
            </a:pPr>
            <a:r>
              <a:rPr lang="es-AR" dirty="0"/>
              <a:t>                      - baja temperatura ambiental</a:t>
            </a:r>
          </a:p>
          <a:p>
            <a:pPr marL="0" indent="0">
              <a:buNone/>
            </a:pPr>
            <a:r>
              <a:rPr lang="es-AR" dirty="0"/>
              <a:t>ENDÓGENOS: -  sexo masculino</a:t>
            </a:r>
          </a:p>
          <a:p>
            <a:pPr marL="0" indent="0">
              <a:buNone/>
            </a:pPr>
            <a:r>
              <a:rPr lang="es-AR" dirty="0"/>
              <a:t>                         - características de la vía aérea</a:t>
            </a:r>
          </a:p>
          <a:p>
            <a:pPr marL="0" indent="0">
              <a:buNone/>
            </a:pPr>
            <a:r>
              <a:rPr lang="es-AR" dirty="0"/>
              <a:t>                         - hiperreactividad bronquial</a:t>
            </a:r>
          </a:p>
          <a:p>
            <a:pPr marL="0" indent="0">
              <a:buNone/>
            </a:pPr>
            <a:r>
              <a:rPr lang="es-AR" dirty="0"/>
              <a:t>                         - sistema inmune alterado</a:t>
            </a:r>
          </a:p>
          <a:p>
            <a:pPr marL="0" indent="0">
              <a:buNone/>
            </a:pPr>
            <a:r>
              <a:rPr lang="es-AR" dirty="0"/>
              <a:t>                         - prematuridad</a:t>
            </a:r>
          </a:p>
          <a:p>
            <a:pPr marL="0" indent="0">
              <a:buNone/>
            </a:pPr>
            <a:r>
              <a:rPr lang="es-AR" dirty="0"/>
              <a:t>                         - atopía</a:t>
            </a:r>
          </a:p>
          <a:p>
            <a:pPr marL="0" indent="0">
              <a:buNone/>
            </a:pPr>
            <a:r>
              <a:rPr lang="es-AR" dirty="0"/>
              <a:t>                         - antecedentes familiares de asma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6890998-AA5E-4E31-8347-AD22EBCD2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2915138"/>
            <a:ext cx="3759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E97FAF-6985-4529-8DC3-144C340B3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diagnóstico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B214750-F3CC-47CA-B7B8-02EE08969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54" y="2557462"/>
            <a:ext cx="10820400" cy="4024125"/>
          </a:xfrm>
        </p:spPr>
        <p:txBody>
          <a:bodyPr/>
          <a:lstStyle/>
          <a:p>
            <a:r>
              <a:rPr lang="es-AR" dirty="0"/>
              <a:t>No es una enfermedad en si, sino una manifestación clínica.</a:t>
            </a:r>
          </a:p>
          <a:p>
            <a:r>
              <a:rPr lang="es-AR" dirty="0"/>
              <a:t>Son hallazgos inespecíficos.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CACD0C4-0A8C-4C2F-B343-CE0C7B6C4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215" y="3528626"/>
            <a:ext cx="3414957" cy="29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6FB0C2-9178-45C6-9420-35E81DE8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478E1F-5F90-4A98-A753-BF73F9120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Se maneja de acuerdo a la severidad.</a:t>
            </a:r>
          </a:p>
          <a:p>
            <a:r>
              <a:rPr lang="es-AR" dirty="0"/>
              <a:t>Salbutamol: </a:t>
            </a:r>
            <a:r>
              <a:rPr lang="es-AR" dirty="0" err="1"/>
              <a:t>puff</a:t>
            </a:r>
            <a:r>
              <a:rPr lang="es-AR" dirty="0"/>
              <a:t> o nebulizaciones</a:t>
            </a:r>
          </a:p>
          <a:p>
            <a:r>
              <a:rPr lang="es-AR" dirty="0"/>
              <a:t>Betametasona: 3 a 4 gotas por kilo de peso, cada 6 – 8 o 12 horas</a:t>
            </a:r>
          </a:p>
          <a:p>
            <a:r>
              <a:rPr lang="es-AR" dirty="0"/>
              <a:t>Oxigenoterapia</a:t>
            </a:r>
          </a:p>
          <a:p>
            <a:r>
              <a:rPr lang="es-AR" dirty="0"/>
              <a:t>Posición semisentada.</a:t>
            </a:r>
          </a:p>
          <a:p>
            <a:r>
              <a:rPr lang="es-AR" dirty="0"/>
              <a:t>Dieta fraccionada.</a:t>
            </a:r>
          </a:p>
          <a:p>
            <a:r>
              <a:rPr lang="es-AR" dirty="0"/>
              <a:t>Se suspende la alimentación oral cuando el paciente presenta FR de 60 por minuto</a:t>
            </a:r>
          </a:p>
        </p:txBody>
      </p:sp>
    </p:spTree>
    <p:extLst>
      <p:ext uri="{BB962C8B-B14F-4D97-AF65-F5344CB8AC3E}">
        <p14:creationId xmlns:p14="http://schemas.microsoft.com/office/powerpoint/2010/main" val="31943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916FC3-AE49-42FF-BCC0-E6A40095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vómitos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57F85FA-15F7-4674-958A-7D26B0DA7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Es uno de los síntomas más frecuentes.</a:t>
            </a:r>
          </a:p>
          <a:p>
            <a:r>
              <a:rPr lang="es-AR" dirty="0"/>
              <a:t>Diferenciar de regurgitación o rumiaciones,</a:t>
            </a:r>
          </a:p>
          <a:p>
            <a:r>
              <a:rPr lang="es-AR" dirty="0"/>
              <a:t>FISIOPATOLOGÍA:</a:t>
            </a:r>
          </a:p>
          <a:p>
            <a:pPr marL="0" indent="0">
              <a:buNone/>
            </a:pPr>
            <a:r>
              <a:rPr lang="es-AR" dirty="0"/>
              <a:t> - central: centro del vómito</a:t>
            </a:r>
          </a:p>
          <a:p>
            <a:pPr marL="0" indent="0">
              <a:buNone/>
            </a:pPr>
            <a:r>
              <a:rPr lang="es-AR" dirty="0"/>
              <a:t> - ZQG</a:t>
            </a:r>
          </a:p>
          <a:p>
            <a:pPr marL="0" indent="0">
              <a:buNone/>
            </a:pPr>
            <a:r>
              <a:rPr lang="es-AR" dirty="0"/>
              <a:t>ESTÍMULOS: aferentes: distención o irritación del estómago</a:t>
            </a:r>
          </a:p>
          <a:p>
            <a:pPr marL="0" indent="0">
              <a:buNone/>
            </a:pPr>
            <a:r>
              <a:rPr lang="es-AR" dirty="0"/>
              <a:t>                    eferentes: n. frénico, espinales y fibras viscerales del vago.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B48C5F5-9EF9-4D6A-9B90-6590203C4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38" y="1961663"/>
            <a:ext cx="2737095" cy="23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4562BF-0501-4ED3-BD03-8A6B9619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Anamnesis y exploración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5436999-D712-4A5B-A5BF-FE9BA1743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Valorar estado general e hidratación del paciente.</a:t>
            </a:r>
          </a:p>
          <a:p>
            <a:r>
              <a:rPr lang="es-AR" dirty="0"/>
              <a:t>Edad</a:t>
            </a:r>
          </a:p>
          <a:p>
            <a:r>
              <a:rPr lang="es-AR" dirty="0" err="1"/>
              <a:t>Característcias</a:t>
            </a:r>
            <a:r>
              <a:rPr lang="es-AR" dirty="0"/>
              <a:t> del episodio: - momento</a:t>
            </a:r>
          </a:p>
          <a:p>
            <a:pPr marL="0" indent="0">
              <a:buNone/>
            </a:pPr>
            <a:r>
              <a:rPr lang="es-AR" dirty="0"/>
              <a:t>                                                      - relación con la ingesta</a:t>
            </a:r>
          </a:p>
          <a:p>
            <a:pPr marL="0" indent="0">
              <a:buNone/>
            </a:pPr>
            <a:r>
              <a:rPr lang="es-AR" dirty="0"/>
              <a:t>                                                      - fuerza de expulsión</a:t>
            </a:r>
          </a:p>
          <a:p>
            <a:pPr marL="0" indent="0">
              <a:buNone/>
            </a:pPr>
            <a:r>
              <a:rPr lang="es-AR" dirty="0"/>
              <a:t>                                                      - contenido</a:t>
            </a:r>
          </a:p>
          <a:p>
            <a:pPr marL="0" indent="0">
              <a:buNone/>
            </a:pPr>
            <a:r>
              <a:rPr lang="es-AR" dirty="0"/>
              <a:t>                                                      - cantidad y frecuencia</a:t>
            </a:r>
          </a:p>
          <a:p>
            <a:pPr marL="0" indent="0">
              <a:buNone/>
            </a:pPr>
            <a:r>
              <a:rPr lang="es-AR" dirty="0"/>
              <a:t>                                                      - síntomas acompañantes </a:t>
            </a:r>
          </a:p>
        </p:txBody>
      </p:sp>
    </p:spTree>
    <p:extLst>
      <p:ext uri="{BB962C8B-B14F-4D97-AF65-F5344CB8AC3E}">
        <p14:creationId xmlns:p14="http://schemas.microsoft.com/office/powerpoint/2010/main" val="25154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86A76A-AB63-454B-8148-BD06332B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etiología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BEA52B4-6205-4A14-B2C8-AA1DB8E0E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/>
              <a:t>Menores de 3 semanas: - fisiológicas</a:t>
            </a:r>
          </a:p>
          <a:p>
            <a:pPr marL="0" indent="0">
              <a:buNone/>
            </a:pPr>
            <a:r>
              <a:rPr lang="es-AR" dirty="0"/>
              <a:t>                                             - errores </a:t>
            </a:r>
            <a:r>
              <a:rPr lang="es-AR" dirty="0" err="1"/>
              <a:t>alimetarios</a:t>
            </a:r>
            <a:endParaRPr lang="es-AR" dirty="0"/>
          </a:p>
          <a:p>
            <a:pPr marL="0" indent="0">
              <a:buNone/>
            </a:pPr>
            <a:r>
              <a:rPr lang="es-AR" dirty="0"/>
              <a:t>                                             - infecciones</a:t>
            </a:r>
          </a:p>
          <a:p>
            <a:pPr marL="0" indent="0">
              <a:buNone/>
            </a:pPr>
            <a:r>
              <a:rPr lang="es-AR" dirty="0"/>
              <a:t>                                             - reflujo</a:t>
            </a:r>
          </a:p>
          <a:p>
            <a:pPr marL="0" indent="0">
              <a:buNone/>
            </a:pPr>
            <a:r>
              <a:rPr lang="es-AR" dirty="0"/>
              <a:t>                                             - alergias </a:t>
            </a:r>
          </a:p>
          <a:p>
            <a:pPr marL="0" indent="0">
              <a:buNone/>
            </a:pPr>
            <a:r>
              <a:rPr lang="es-AR" dirty="0"/>
              <a:t>                                             - errores metabólicos</a:t>
            </a:r>
          </a:p>
          <a:p>
            <a:pPr marL="0" indent="0">
              <a:buNone/>
            </a:pPr>
            <a:r>
              <a:rPr lang="es-AR" dirty="0"/>
              <a:t>                                             - enfermedades neurológicas: hematomas, hidrocefalia.</a:t>
            </a:r>
          </a:p>
          <a:p>
            <a:pPr marL="0" indent="0">
              <a:buNone/>
            </a:pPr>
            <a:r>
              <a:rPr lang="es-AR" dirty="0"/>
              <a:t>                                             - enfermedades renales   </a:t>
            </a:r>
          </a:p>
          <a:p>
            <a:pPr marL="0" indent="0">
              <a:buNone/>
            </a:pPr>
            <a:r>
              <a:rPr lang="es-AR" dirty="0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6537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F96BCF-8D26-413E-B058-FF2E09B8B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EFECTOS POSITIVOS DE LA FIEBRE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65F3F92-9576-4542-870A-F7B1DE6B7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Promueve la quimiotaxis leucocitaria y la  producción de intermediarios reactivos del oxígeno.</a:t>
            </a:r>
          </a:p>
          <a:p>
            <a:r>
              <a:rPr lang="es-AR" dirty="0"/>
              <a:t>Estimula la proliferación de células T, la afinidad T </a:t>
            </a:r>
            <a:r>
              <a:rPr lang="es-AR" dirty="0" err="1"/>
              <a:t>helper</a:t>
            </a:r>
            <a:r>
              <a:rPr lang="es-AR" dirty="0"/>
              <a:t> y citotóxico.</a:t>
            </a:r>
          </a:p>
          <a:p>
            <a:r>
              <a:rPr lang="es-AR" dirty="0"/>
              <a:t>Aumenta el procesamiento de antígenos.</a:t>
            </a:r>
          </a:p>
          <a:p>
            <a:r>
              <a:rPr lang="es-AR" dirty="0"/>
              <a:t>Favorece la producción de anticuerpos e interferón.</a:t>
            </a:r>
          </a:p>
          <a:p>
            <a:r>
              <a:rPr lang="es-AR" dirty="0"/>
              <a:t>Afecta el crecimiento y replicación bacteriana y viral.</a:t>
            </a:r>
          </a:p>
          <a:p>
            <a:r>
              <a:rPr lang="es-AR" dirty="0"/>
              <a:t>Desciende la circulación de hierro y zinc, indispensables para el metabolismo bacteriano.</a:t>
            </a:r>
          </a:p>
        </p:txBody>
      </p:sp>
    </p:spTree>
    <p:extLst>
      <p:ext uri="{BB962C8B-B14F-4D97-AF65-F5344CB8AC3E}">
        <p14:creationId xmlns:p14="http://schemas.microsoft.com/office/powerpoint/2010/main" val="5077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034926-740B-44C3-B483-410CC375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5A9F113-E765-495D-A162-145019232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De 3 semanas a 4 años: - fisiológicos</a:t>
            </a:r>
          </a:p>
          <a:p>
            <a:pPr marL="0" indent="0">
              <a:buNone/>
            </a:pPr>
            <a:r>
              <a:rPr lang="es-AR" dirty="0"/>
              <a:t>                                             - infecciones: gastroenteritis, meningitis.</a:t>
            </a:r>
          </a:p>
          <a:p>
            <a:pPr marL="0" indent="0">
              <a:buNone/>
            </a:pPr>
            <a:r>
              <a:rPr lang="es-AR" dirty="0"/>
              <a:t>                                             - reflujo</a:t>
            </a:r>
          </a:p>
          <a:p>
            <a:pPr marL="0" indent="0">
              <a:buNone/>
            </a:pPr>
            <a:r>
              <a:rPr lang="es-AR" dirty="0"/>
              <a:t>                                             - obstructivas: hipertrofia de píloro, cuerpo extraño, hernias.</a:t>
            </a:r>
          </a:p>
          <a:p>
            <a:pPr marL="0" indent="0">
              <a:buNone/>
            </a:pPr>
            <a:r>
              <a:rPr lang="es-AR" dirty="0"/>
              <a:t>                                             - apendicitis</a:t>
            </a:r>
          </a:p>
          <a:p>
            <a:pPr marL="0" indent="0">
              <a:buNone/>
            </a:pPr>
            <a:r>
              <a:rPr lang="es-AR" dirty="0"/>
              <a:t>                                             - intoxicaciones</a:t>
            </a:r>
          </a:p>
          <a:p>
            <a:pPr marL="0" indent="0">
              <a:buNone/>
            </a:pPr>
            <a:r>
              <a:rPr lang="es-AR" dirty="0"/>
              <a:t>                                             - enfermedades neurológicas: tumores, edema</a:t>
            </a:r>
          </a:p>
          <a:p>
            <a:pPr marL="0" indent="0">
              <a:buNone/>
            </a:pPr>
            <a:r>
              <a:rPr lang="es-AR" dirty="0"/>
              <a:t>                                             - diabetes</a:t>
            </a:r>
          </a:p>
        </p:txBody>
      </p:sp>
    </p:spTree>
    <p:extLst>
      <p:ext uri="{BB962C8B-B14F-4D97-AF65-F5344CB8AC3E}">
        <p14:creationId xmlns:p14="http://schemas.microsoft.com/office/powerpoint/2010/main" val="26906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1E856E-4A59-41EF-9F1F-8AFDF9C3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C1B78A-5AA5-44B7-BB26-4902B7854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Mayores de 4 años: - migrañas, cinetosis, vértigos</a:t>
            </a:r>
          </a:p>
          <a:p>
            <a:pPr marL="0" indent="0">
              <a:buNone/>
            </a:pPr>
            <a:r>
              <a:rPr lang="es-AR" dirty="0"/>
              <a:t>                                      - psicógenos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B436D09-513E-4AA5-93AE-04F7B60CB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284" y="3049954"/>
            <a:ext cx="4943231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EE3118-63E6-4377-A985-CC42CF62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Vómitos del recién nacido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F281AFB-8088-4F73-9DCD-44C587D9A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s-AR" dirty="0"/>
              <a:t>TRANSITORIOS</a:t>
            </a:r>
          </a:p>
          <a:p>
            <a:pPr>
              <a:buFontTx/>
              <a:buChar char="-"/>
            </a:pPr>
            <a:r>
              <a:rPr lang="es-AR" dirty="0"/>
              <a:t>QUIRÚRGICOS: - atresia de esófago</a:t>
            </a:r>
          </a:p>
          <a:p>
            <a:pPr marL="0" indent="0">
              <a:buNone/>
            </a:pPr>
            <a:r>
              <a:rPr lang="es-AR" dirty="0"/>
              <a:t>                              - obstrucción duodenal</a:t>
            </a:r>
          </a:p>
          <a:p>
            <a:pPr marL="0" indent="0">
              <a:buNone/>
            </a:pPr>
            <a:r>
              <a:rPr lang="es-AR" dirty="0"/>
              <a:t>                              - malrotación</a:t>
            </a:r>
          </a:p>
          <a:p>
            <a:pPr marL="0" indent="0">
              <a:buNone/>
            </a:pPr>
            <a:r>
              <a:rPr lang="es-AR" dirty="0"/>
              <a:t>                              - íleo meconial</a:t>
            </a:r>
          </a:p>
          <a:p>
            <a:pPr marL="0" indent="0">
              <a:buNone/>
            </a:pPr>
            <a:r>
              <a:rPr lang="es-AR" dirty="0"/>
              <a:t>                              - megacolon</a:t>
            </a:r>
          </a:p>
          <a:p>
            <a:pPr marL="0" indent="0">
              <a:buNone/>
            </a:pPr>
            <a:endParaRPr lang="es-AR" dirty="0"/>
          </a:p>
          <a:p>
            <a:pPr>
              <a:buFontTx/>
              <a:buChar char="-"/>
            </a:pPr>
            <a:r>
              <a:rPr lang="es-AR" dirty="0"/>
              <a:t>PROCESOS EXTRADIGESTIVOS: - deshidratación</a:t>
            </a:r>
          </a:p>
          <a:p>
            <a:pPr marL="0" indent="0">
              <a:buNone/>
            </a:pPr>
            <a:r>
              <a:rPr lang="es-AR" dirty="0"/>
              <a:t>                                                        - alteraciones SNC</a:t>
            </a:r>
          </a:p>
          <a:p>
            <a:pPr marL="0" indent="0">
              <a:buNone/>
            </a:pPr>
            <a:r>
              <a:rPr lang="es-AR" dirty="0"/>
              <a:t>                                                        - infecciones</a:t>
            </a:r>
          </a:p>
          <a:p>
            <a:pPr marL="0" indent="0">
              <a:buNone/>
            </a:pPr>
            <a:r>
              <a:rPr lang="es-AR" dirty="0"/>
              <a:t>                                                        - </a:t>
            </a:r>
            <a:r>
              <a:rPr lang="es-AR" dirty="0" err="1"/>
              <a:t>metabolopatías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95DE119-73BE-4249-A5E1-C5A730D4D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908" y="2430585"/>
            <a:ext cx="3577737" cy="23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20369E-CB10-46EA-A3EE-4682DBB64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Vómitos del lactante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F9BFC1D-E66D-4433-8188-351CE91E5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AR" dirty="0"/>
              <a:t>- HIPERTOFIA DE PÍLORO: - 3/1000</a:t>
            </a:r>
          </a:p>
          <a:p>
            <a:pPr marL="0" indent="0">
              <a:buNone/>
            </a:pPr>
            <a:r>
              <a:rPr lang="es-AR" dirty="0"/>
              <a:t>                                            - vómitos en escopetazo</a:t>
            </a:r>
          </a:p>
          <a:p>
            <a:pPr marL="0" indent="0">
              <a:buNone/>
            </a:pPr>
            <a:r>
              <a:rPr lang="es-AR" dirty="0"/>
              <a:t>                                            - </a:t>
            </a:r>
            <a:r>
              <a:rPr lang="es-AR" dirty="0" err="1"/>
              <a:t>avidéz</a:t>
            </a:r>
            <a:r>
              <a:rPr lang="es-AR" dirty="0"/>
              <a:t> por la ingesta</a:t>
            </a:r>
          </a:p>
          <a:p>
            <a:pPr marL="0" indent="0">
              <a:buNone/>
            </a:pPr>
            <a:r>
              <a:rPr lang="es-AR" dirty="0"/>
              <a:t>                                            - irritabilidad</a:t>
            </a:r>
          </a:p>
          <a:p>
            <a:pPr>
              <a:buFontTx/>
              <a:buChar char="-"/>
            </a:pPr>
            <a:r>
              <a:rPr lang="es-AR" dirty="0"/>
              <a:t>REFLUJO GASTROESOFÁGICO: - normal hasta los 3 meses.</a:t>
            </a:r>
          </a:p>
          <a:p>
            <a:pPr marL="0" indent="0">
              <a:buNone/>
            </a:pPr>
            <a:r>
              <a:rPr lang="es-AR" dirty="0"/>
              <a:t>                                                        - con o sin repercusión clínica</a:t>
            </a:r>
          </a:p>
          <a:p>
            <a:pPr marL="0" indent="0">
              <a:buNone/>
            </a:pPr>
            <a:r>
              <a:rPr lang="es-AR" dirty="0"/>
              <a:t>                                                        - hematemesis, irritabilidad, síntomas respiratorios y anemia.</a:t>
            </a:r>
          </a:p>
          <a:p>
            <a:pPr>
              <a:buFontTx/>
              <a:buChar char="-"/>
            </a:pPr>
            <a:r>
              <a:rPr lang="es-AR" dirty="0"/>
              <a:t>INVAGINACIÓN INTESTINAL: - entre los 6 meses a 3 años</a:t>
            </a:r>
          </a:p>
          <a:p>
            <a:pPr marL="0" indent="0">
              <a:buNone/>
            </a:pPr>
            <a:r>
              <a:rPr lang="es-AR" dirty="0"/>
              <a:t>                                                   - en niños mayores : divertículo de Meckel</a:t>
            </a:r>
          </a:p>
          <a:p>
            <a:pPr marL="0" indent="0">
              <a:buNone/>
            </a:pPr>
            <a:r>
              <a:rPr lang="es-AR" dirty="0"/>
              <a:t>                                                   - aparición brusca, </a:t>
            </a:r>
            <a:r>
              <a:rPr lang="es-AR" dirty="0" err="1"/>
              <a:t>palidéz</a:t>
            </a:r>
            <a:r>
              <a:rPr lang="es-AR" dirty="0"/>
              <a:t>, colapso, heces en jalea de grosellas.</a:t>
            </a:r>
          </a:p>
          <a:p>
            <a:pPr marL="0" indent="0">
              <a:buNone/>
            </a:pPr>
            <a:r>
              <a:rPr lang="es-AR" dirty="0"/>
              <a:t>- ALERGIA ALIMENTARIA: vómitos, diarrea, cólicos, manifestaciones cutáneas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3F632D9-B117-4AFD-AB7A-25748A60C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755" y="1680308"/>
            <a:ext cx="2750648" cy="21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56E344-66E2-4B26-BA5E-13008CD1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Vómitos en edad escolar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CED444B-E309-407C-A89B-C480C69E2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INFECCIONES: gastroenteritis, otitis, </a:t>
            </a:r>
            <a:r>
              <a:rPr lang="es-AR" dirty="0" err="1"/>
              <a:t>nemonías</a:t>
            </a:r>
            <a:r>
              <a:rPr lang="es-AR" dirty="0"/>
              <a:t>.</a:t>
            </a:r>
          </a:p>
          <a:p>
            <a:r>
              <a:rPr lang="es-AR" dirty="0"/>
              <a:t>SNC: todo proceso que aumente la PEC.</a:t>
            </a:r>
          </a:p>
          <a:p>
            <a:r>
              <a:rPr lang="es-AR" dirty="0"/>
              <a:t>APENDICITIS: causa número 1 de abdomen agudo en mayores de 3 años.</a:t>
            </a:r>
          </a:p>
          <a:p>
            <a:r>
              <a:rPr lang="es-AR" dirty="0"/>
              <a:t>ANAFILAXIA: huevo, pescado.</a:t>
            </a:r>
          </a:p>
          <a:p>
            <a:r>
              <a:rPr lang="es-AR" dirty="0"/>
              <a:t>VÓMITOS CÍCLICOS: en relación con migrañas o funcionales.</a:t>
            </a:r>
          </a:p>
          <a:p>
            <a:r>
              <a:rPr lang="es-AR" dirty="0"/>
              <a:t>SÍNDROME MUNCHAUSEN POR PODER.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E20E2AA-1F00-4EC4-834A-647AAA80F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308" y="4321908"/>
            <a:ext cx="3510084" cy="21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EF2FCD-1211-4D29-98AA-1CABDF0D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VÓMITOS DEL ADOLESCENTE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64B31F7-3687-4D5C-BE58-38C8F1E94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ANOREXIA</a:t>
            </a:r>
          </a:p>
          <a:p>
            <a:r>
              <a:rPr lang="es-AR" dirty="0"/>
              <a:t>BULIMIA</a:t>
            </a:r>
          </a:p>
          <a:p>
            <a:r>
              <a:rPr lang="es-AR" dirty="0"/>
              <a:t>EMBARAZO</a:t>
            </a:r>
          </a:p>
        </p:txBody>
      </p:sp>
    </p:spTree>
    <p:extLst>
      <p:ext uri="{BB962C8B-B14F-4D97-AF65-F5344CB8AC3E}">
        <p14:creationId xmlns:p14="http://schemas.microsoft.com/office/powerpoint/2010/main" val="21953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643911-190F-44AF-8B96-047ED359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11564C5-BFFF-464E-8DC3-48D25591F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Mantener equilibrio hidroelectrolítico.</a:t>
            </a:r>
          </a:p>
          <a:p>
            <a:r>
              <a:rPr lang="es-AR" dirty="0"/>
              <a:t>Fármacos antieméticos: - metoclopramida: gotas 1 gota por kilo de peso, parenteral: 0,3 mg kilo dosis.</a:t>
            </a:r>
          </a:p>
          <a:p>
            <a:pPr marL="0" indent="0">
              <a:buNone/>
            </a:pPr>
            <a:r>
              <a:rPr lang="es-AR" dirty="0"/>
              <a:t>                                              - domperidona gotas: 1 gota por kilo de peso 3 veces al día, </a:t>
            </a:r>
            <a:r>
              <a:rPr lang="es-AR" dirty="0" err="1"/>
              <a:t>via</a:t>
            </a:r>
            <a:r>
              <a:rPr lang="es-AR" dirty="0"/>
              <a:t> parenteral: 0.1 ml cada 2,5 kilo de peso.</a:t>
            </a:r>
          </a:p>
          <a:p>
            <a:pPr marL="0" indent="0">
              <a:buNone/>
            </a:pPr>
            <a:r>
              <a:rPr lang="es-AR" dirty="0"/>
              <a:t>                                              - </a:t>
            </a:r>
            <a:r>
              <a:rPr lang="es-AR" dirty="0" err="1"/>
              <a:t>ondansetrón</a:t>
            </a:r>
            <a:r>
              <a:rPr lang="es-AR" dirty="0"/>
              <a:t> 01 mg kilo </a:t>
            </a:r>
            <a:r>
              <a:rPr lang="es-AR" dirty="0" err="1"/>
              <a:t>ev</a:t>
            </a:r>
            <a:r>
              <a:rPr lang="es-AR" dirty="0"/>
              <a:t>.</a:t>
            </a:r>
          </a:p>
          <a:p>
            <a:pPr marL="0" indent="0">
              <a:buNone/>
            </a:pPr>
            <a:r>
              <a:rPr lang="es-AR" dirty="0"/>
              <a:t>Reposo gástrico.</a:t>
            </a:r>
          </a:p>
          <a:p>
            <a:pPr marL="0" indent="0">
              <a:buNone/>
            </a:pPr>
            <a:r>
              <a:rPr lang="es-AR" dirty="0"/>
              <a:t>Protectores gástricos.</a:t>
            </a:r>
          </a:p>
          <a:p>
            <a:pPr marL="0" indent="0">
              <a:buNone/>
            </a:pPr>
            <a:r>
              <a:rPr lang="es-AR" dirty="0"/>
              <a:t>                                         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6F27C7B-0E1C-4F52-9E6D-85E79D534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37" y="4911634"/>
            <a:ext cx="5876925" cy="178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E55CDD-12BD-4024-B858-B05FC0E4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Accidentes en </a:t>
            </a:r>
            <a:r>
              <a:rPr lang="es-AR" dirty="0" err="1"/>
              <a:t>pediatria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0E17BC7-2FD5-4751-90C6-C589E2A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845" y="2647406"/>
            <a:ext cx="10820400" cy="4024125"/>
          </a:xfrm>
        </p:spPr>
        <p:txBody>
          <a:bodyPr/>
          <a:lstStyle/>
          <a:p>
            <a:r>
              <a:rPr lang="es-AR" dirty="0"/>
              <a:t>No existen accidentes sino niños y adolescentes accidentados en el marco de una familia y con la influencia de su medio cultural, económico y geográfico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13E358B-2925-47CC-90CE-068132AFA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80" y="3429000"/>
            <a:ext cx="3631474" cy="244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DEE471-5D7A-40FB-9229-FE4F8EAA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cocina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C8E5FBC-1708-482B-B550-04E003A8A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/>
              <a:t>Mangos, </a:t>
            </a:r>
            <a:r>
              <a:rPr lang="es-AR" dirty="0" err="1"/>
              <a:t>utensillos</a:t>
            </a:r>
            <a:r>
              <a:rPr lang="es-AR" dirty="0"/>
              <a:t> y cajones mal cerrados.</a:t>
            </a:r>
          </a:p>
          <a:p>
            <a:r>
              <a:rPr lang="es-AR" dirty="0"/>
              <a:t>Cubiertos, artefactos eléctricos.</a:t>
            </a:r>
          </a:p>
          <a:p>
            <a:r>
              <a:rPr lang="es-AR" dirty="0"/>
              <a:t>Comidas y </a:t>
            </a:r>
            <a:r>
              <a:rPr lang="es-AR" dirty="0" err="1"/>
              <a:t>liquidos</a:t>
            </a:r>
            <a:r>
              <a:rPr lang="es-AR" dirty="0"/>
              <a:t> calientes.</a:t>
            </a:r>
          </a:p>
          <a:p>
            <a:r>
              <a:rPr lang="es-AR" dirty="0"/>
              <a:t>Puertas de hornos.</a:t>
            </a:r>
          </a:p>
          <a:p>
            <a:r>
              <a:rPr lang="es-AR" dirty="0"/>
              <a:t>Perillas que pueden abrirse.</a:t>
            </a:r>
          </a:p>
          <a:p>
            <a:r>
              <a:rPr lang="es-AR" dirty="0"/>
              <a:t>Frascos y vasos de vidrio.</a:t>
            </a:r>
          </a:p>
          <a:p>
            <a:r>
              <a:rPr lang="es-AR" dirty="0"/>
              <a:t>Medicamentos en la heladera.</a:t>
            </a:r>
          </a:p>
          <a:p>
            <a:r>
              <a:rPr lang="es-AR" dirty="0"/>
              <a:t>Fósforos, </a:t>
            </a:r>
            <a:r>
              <a:rPr lang="es-AR" dirty="0" err="1"/>
              <a:t>encededores</a:t>
            </a:r>
            <a:r>
              <a:rPr lang="es-AR" dirty="0"/>
              <a:t>.</a:t>
            </a:r>
          </a:p>
          <a:p>
            <a:r>
              <a:rPr lang="es-AR" dirty="0"/>
              <a:t>Mesas plegadizas o rebatibles.</a:t>
            </a:r>
          </a:p>
          <a:p>
            <a:r>
              <a:rPr lang="es-AR" dirty="0"/>
              <a:t>No permitir jugar en la cocina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EAB5E4-70D0-401E-AFAB-75BDC321A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354" y="1883228"/>
            <a:ext cx="2785383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7734D4-1438-438D-AE2D-9DEC56D9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baño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3253733-61ED-475E-93B5-98AAEFBB6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dirty="0"/>
              <a:t>Ahogamiento por inmersión.</a:t>
            </a:r>
          </a:p>
          <a:p>
            <a:r>
              <a:rPr lang="es-AR" dirty="0"/>
              <a:t>Calefactores: intoxicación por monóxido de carbono.</a:t>
            </a:r>
          </a:p>
          <a:p>
            <a:r>
              <a:rPr lang="es-AR" dirty="0"/>
              <a:t>Prohibir cerrar la puerta con llave.</a:t>
            </a:r>
          </a:p>
          <a:p>
            <a:r>
              <a:rPr lang="es-AR" dirty="0"/>
              <a:t>Bañeras: caídas.</a:t>
            </a:r>
          </a:p>
          <a:p>
            <a:r>
              <a:rPr lang="es-AR" dirty="0"/>
              <a:t>Lesiones por vidrios, u objetos cortopunzantes.</a:t>
            </a:r>
          </a:p>
          <a:p>
            <a:r>
              <a:rPr lang="es-AR" dirty="0"/>
              <a:t>Traumatismos </a:t>
            </a:r>
            <a:r>
              <a:rPr lang="es-AR" dirty="0" err="1"/>
              <a:t>depene</a:t>
            </a:r>
            <a:r>
              <a:rPr lang="es-AR" dirty="0"/>
              <a:t> por la tapa del inodoro.</a:t>
            </a:r>
          </a:p>
          <a:p>
            <a:r>
              <a:rPr lang="es-AR" dirty="0"/>
              <a:t>Quemaduras.</a:t>
            </a:r>
          </a:p>
          <a:p>
            <a:r>
              <a:rPr lang="es-AR" dirty="0" err="1"/>
              <a:t>electrocusión</a:t>
            </a:r>
            <a:r>
              <a:rPr lang="es-AR" dirty="0"/>
              <a:t>: secador de cabello.</a:t>
            </a:r>
          </a:p>
          <a:p>
            <a:r>
              <a:rPr lang="es-AR" dirty="0"/>
              <a:t>Ingestión de sustancias tóxicas: cosméticos, medicamentos.</a:t>
            </a:r>
          </a:p>
          <a:p>
            <a:r>
              <a:rPr lang="es-AR" dirty="0"/>
              <a:t>Botiquines con llave.</a:t>
            </a:r>
          </a:p>
          <a:p>
            <a:r>
              <a:rPr lang="es-AR" dirty="0"/>
              <a:t>Mantener el piso seco.</a:t>
            </a:r>
          </a:p>
          <a:p>
            <a:r>
              <a:rPr lang="es-AR" dirty="0"/>
              <a:t>Correcto uso del bidet.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393F1EB-CC63-4708-95CC-545B21D6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538" y="1071154"/>
            <a:ext cx="2797764" cy="269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CC693A-E2B8-443E-8911-1D0FA361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Efectos adversos de la fiebre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CFD40E9-E7BB-43C6-8D17-2F0D32A2F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Aumenta el gasto metabólico y de las pérdidas insensibles  de agua.</a:t>
            </a:r>
          </a:p>
          <a:p>
            <a:r>
              <a:rPr lang="es-AR" dirty="0" err="1"/>
              <a:t>Aumemta</a:t>
            </a:r>
            <a:r>
              <a:rPr lang="es-AR" dirty="0"/>
              <a:t> el trabajo pulmonar y cardíaco.</a:t>
            </a:r>
          </a:p>
          <a:p>
            <a:r>
              <a:rPr lang="es-AR" dirty="0"/>
              <a:t>Malestar general.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11E2DFD-9D44-4AD3-8D17-1E2BAE6C2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936" y="3144241"/>
            <a:ext cx="49784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43AB79-F6EF-4345-95C4-2FA23217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Living comedor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5892F9-EA43-477A-B00D-87C7E0C57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/>
              <a:t>Pisos encerados o plastificados: resbalones y caídas.</a:t>
            </a:r>
          </a:p>
          <a:p>
            <a:r>
              <a:rPr lang="es-AR" dirty="0"/>
              <a:t>Alfombras.</a:t>
            </a:r>
          </a:p>
          <a:p>
            <a:r>
              <a:rPr lang="es-AR" dirty="0"/>
              <a:t>Desniveles.</a:t>
            </a:r>
          </a:p>
          <a:p>
            <a:r>
              <a:rPr lang="es-AR" dirty="0"/>
              <a:t>Enchufes sin tapa adecuada a pocos cm del suelo.</a:t>
            </a:r>
          </a:p>
          <a:p>
            <a:r>
              <a:rPr lang="es-AR" dirty="0"/>
              <a:t>Lámparas de pie o de mesa.</a:t>
            </a:r>
          </a:p>
          <a:p>
            <a:r>
              <a:rPr lang="es-AR" dirty="0" err="1"/>
              <a:t>Prologadores</a:t>
            </a:r>
            <a:r>
              <a:rPr lang="es-AR" dirty="0"/>
              <a:t> o enchufes múltiples.</a:t>
            </a:r>
          </a:p>
          <a:p>
            <a:r>
              <a:rPr lang="es-AR" dirty="0" err="1"/>
              <a:t>Caloventores</a:t>
            </a:r>
            <a:r>
              <a:rPr lang="es-AR" dirty="0"/>
              <a:t> u hogares a leña: quemaduras.</a:t>
            </a:r>
          </a:p>
          <a:p>
            <a:r>
              <a:rPr lang="es-AR" dirty="0"/>
              <a:t>Elementos decorativos o adornos: obstrucción de vías aéreas, cortes.</a:t>
            </a:r>
          </a:p>
          <a:p>
            <a:r>
              <a:rPr lang="es-AR" dirty="0"/>
              <a:t>Manteles, mesas con ruedas.</a:t>
            </a:r>
          </a:p>
          <a:p>
            <a:r>
              <a:rPr lang="es-AR" dirty="0"/>
              <a:t>Control remoto: ingesta de pilas</a:t>
            </a:r>
          </a:p>
          <a:p>
            <a:r>
              <a:rPr lang="es-AR" dirty="0"/>
              <a:t>Carteras </a:t>
            </a:r>
            <a:r>
              <a:rPr lang="es-AR"/>
              <a:t>o bolsos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51433C5-7850-4E25-A1E7-1405D2947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985554"/>
            <a:ext cx="2952206" cy="206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6E5E7C-E28B-45AA-9FF4-86CD6F715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DORMITORIO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4CA8A90-0249-4873-9952-64D076C2C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AR" dirty="0"/>
              <a:t>Dejar al bebe boca arriba en la cama o cambiador.</a:t>
            </a:r>
          </a:p>
          <a:p>
            <a:r>
              <a:rPr lang="es-AR" dirty="0"/>
              <a:t>Llaves en las puertas de los placares.</a:t>
            </a:r>
          </a:p>
          <a:p>
            <a:r>
              <a:rPr lang="es-AR" dirty="0"/>
              <a:t>Cajones de placares generan riesgo de aprisionamiento de dedos.</a:t>
            </a:r>
          </a:p>
          <a:p>
            <a:r>
              <a:rPr lang="es-AR" dirty="0"/>
              <a:t>Mesas de luz cubiertas de cristal.</a:t>
            </a:r>
          </a:p>
          <a:p>
            <a:r>
              <a:rPr lang="es-AR" dirty="0"/>
              <a:t>Usar dichos cajones para guardar armas, tijeras, alicates, medicamentos.</a:t>
            </a:r>
          </a:p>
          <a:p>
            <a:r>
              <a:rPr lang="es-AR" dirty="0"/>
              <a:t>Cuidar el lugar donde se colocan los medicamentos que el niño debe ingerir de noche.</a:t>
            </a:r>
          </a:p>
          <a:p>
            <a:r>
              <a:rPr lang="es-AR" dirty="0"/>
              <a:t>Cerraduras o trabas en las puertas de acceso y menos llaves internas.</a:t>
            </a:r>
          </a:p>
          <a:p>
            <a:r>
              <a:rPr lang="es-AR" dirty="0"/>
              <a:t>Camas debajo de ventanas.</a:t>
            </a:r>
          </a:p>
          <a:p>
            <a:r>
              <a:rPr lang="es-AR" dirty="0"/>
              <a:t>Aparatos repelentes para mosquitos.</a:t>
            </a:r>
          </a:p>
          <a:p>
            <a:r>
              <a:rPr lang="es-AR" dirty="0"/>
              <a:t>Cunas.</a:t>
            </a:r>
          </a:p>
          <a:p>
            <a:r>
              <a:rPr lang="es-AR" dirty="0"/>
              <a:t>Camas cuchetas.</a:t>
            </a:r>
          </a:p>
          <a:p>
            <a:r>
              <a:rPr lang="es-AR" dirty="0"/>
              <a:t>Ventiladores de techo.</a:t>
            </a:r>
          </a:p>
          <a:p>
            <a:r>
              <a:rPr lang="es-AR" dirty="0"/>
              <a:t>Sistema de calefacción.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699E02F-B92B-4589-992E-D099511AF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091" y="4284617"/>
            <a:ext cx="3118077" cy="227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2494AD-E985-4F44-A82D-12DA8ED1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Balcones y terrazas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45609C-60BA-408B-A088-FDF21FCDA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Colocar protección metálica o redes hasta el techo o 1.70 m de altura.</a:t>
            </a:r>
          </a:p>
          <a:p>
            <a:r>
              <a:rPr lang="es-AR" dirty="0"/>
              <a:t>Los niños no deben </a:t>
            </a:r>
            <a:r>
              <a:rPr lang="es-AR" dirty="0" err="1"/>
              <a:t>permacer</a:t>
            </a:r>
            <a:r>
              <a:rPr lang="es-AR" dirty="0"/>
              <a:t> solos allí. Bloquear su ingreso.</a:t>
            </a:r>
          </a:p>
          <a:p>
            <a:r>
              <a:rPr lang="es-AR" dirty="0"/>
              <a:t>Controlar que las barandas se encuentren en perfectas condiciones y que no haya cerca elementos para trepar.</a:t>
            </a:r>
          </a:p>
          <a:p>
            <a:r>
              <a:rPr lang="es-AR" dirty="0"/>
              <a:t>Las barandas no deben permitir el paso de la cabeza del niño.</a:t>
            </a:r>
          </a:p>
          <a:p>
            <a:r>
              <a:rPr lang="es-AR" dirty="0"/>
              <a:t>No deje que los niños tengan acceso solos a las escaleras.</a:t>
            </a:r>
          </a:p>
          <a:p>
            <a:r>
              <a:rPr lang="es-AR" dirty="0"/>
              <a:t>La terraza no es lugar de juego para niños.</a:t>
            </a:r>
          </a:p>
          <a:p>
            <a:r>
              <a:rPr lang="es-AR" dirty="0"/>
              <a:t>No se aconseja uso de andador.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58E39A2-9D2A-499C-A056-F4C5F5BC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698" y="4519748"/>
            <a:ext cx="3105558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3D8881-29CA-4B1A-9FD1-22D5E793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Patios y jardines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9B1FEB4-4F88-4AD8-907C-BA8073033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AR" dirty="0"/>
              <a:t>Presencia de recipientes con agua.</a:t>
            </a:r>
          </a:p>
          <a:p>
            <a:r>
              <a:rPr lang="es-AR" dirty="0"/>
              <a:t>Patio mojado, sucio o con objetos tirados.</a:t>
            </a:r>
          </a:p>
          <a:p>
            <a:r>
              <a:rPr lang="es-AR" dirty="0"/>
              <a:t>Baldosas levantadas o rotas.</a:t>
            </a:r>
          </a:p>
          <a:p>
            <a:r>
              <a:rPr lang="es-AR" dirty="0"/>
              <a:t>Desniveles.</a:t>
            </a:r>
          </a:p>
          <a:p>
            <a:r>
              <a:rPr lang="es-AR" dirty="0"/>
              <a:t>Plantas que provoquen intoxicación, o que tengan frutos que puedan se ingeridos o introducidos en orificios corporales.</a:t>
            </a:r>
          </a:p>
          <a:p>
            <a:r>
              <a:rPr lang="es-AR" dirty="0"/>
              <a:t>Macetas, ramas de árboles, arbustos bajos.</a:t>
            </a:r>
          </a:p>
          <a:p>
            <a:r>
              <a:rPr lang="es-AR" dirty="0"/>
              <a:t>Árboles para trepar.</a:t>
            </a:r>
          </a:p>
          <a:p>
            <a:r>
              <a:rPr lang="es-AR" dirty="0"/>
              <a:t>Pozos mal tapados o abiertos.</a:t>
            </a:r>
          </a:p>
          <a:p>
            <a:r>
              <a:rPr lang="es-AR" dirty="0"/>
              <a:t>Plaguicidas, venenos para insectos, fertilizantes.</a:t>
            </a:r>
          </a:p>
          <a:p>
            <a:r>
              <a:rPr lang="es-AR" dirty="0"/>
              <a:t>Herramientas, cortadora de césped, parrillas, atizadores, pinzas calientes.</a:t>
            </a:r>
          </a:p>
          <a:p>
            <a:r>
              <a:rPr lang="es-AR" dirty="0"/>
              <a:t>Tendederos.</a:t>
            </a:r>
          </a:p>
          <a:p>
            <a:r>
              <a:rPr lang="es-AR" dirty="0"/>
              <a:t>Piletas.</a:t>
            </a:r>
          </a:p>
          <a:p>
            <a:r>
              <a:rPr lang="es-AR" dirty="0"/>
              <a:t>Juegos.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29EEDA9-09F1-4348-A087-B2F5723C5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1" y="764373"/>
            <a:ext cx="2654344" cy="19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8855D9-91EB-42B8-9D78-9CD86D8C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Garaje y lavadero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90A28B-44A7-48E1-BEC6-8B1165C82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Riesgo de aplastamiento: por la puerta o portón, por estar mal estacionado un rodado, cuando se maniobra el auto.</a:t>
            </a:r>
          </a:p>
          <a:p>
            <a:r>
              <a:rPr lang="es-AR" dirty="0"/>
              <a:t>Riesgo de caída: al bajar del vehículo, resbalar por pisos con aceite, tropezar con objetos.</a:t>
            </a:r>
          </a:p>
          <a:p>
            <a:r>
              <a:rPr lang="es-AR" dirty="0"/>
              <a:t>Riesgo de quemaduras, punturas e intoxicaciones.</a:t>
            </a:r>
          </a:p>
          <a:p>
            <a:r>
              <a:rPr lang="es-AR" dirty="0"/>
              <a:t>Artefactos </a:t>
            </a:r>
            <a:r>
              <a:rPr lang="es-AR" dirty="0" err="1"/>
              <a:t>eléctrodomesticos</a:t>
            </a:r>
            <a:r>
              <a:rPr lang="es-AR" dirty="0"/>
              <a:t>.</a:t>
            </a:r>
          </a:p>
          <a:p>
            <a:r>
              <a:rPr lang="es-AR" dirty="0"/>
              <a:t>Secarropas centrífugo.</a:t>
            </a:r>
          </a:p>
          <a:p>
            <a:r>
              <a:rPr lang="es-AR" dirty="0"/>
              <a:t>Pileta de lavar.</a:t>
            </a:r>
          </a:p>
          <a:p>
            <a:r>
              <a:rPr lang="es-AR" dirty="0" err="1"/>
              <a:t>Guarado</a:t>
            </a:r>
            <a:r>
              <a:rPr lang="es-AR" dirty="0"/>
              <a:t> de venenos y otros productos tóxicos.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DED1F16-3998-4865-B2AB-CA146EDF4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549" y="3753394"/>
            <a:ext cx="2582091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12E309-CEDF-4564-BD91-88991774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Muchas gracias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781CA4F3-6986-4F15-A840-D4543A2A9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331" y="1879498"/>
            <a:ext cx="5930539" cy="3099004"/>
          </a:xfrm>
        </p:spPr>
      </p:pic>
    </p:spTree>
    <p:extLst>
      <p:ext uri="{BB962C8B-B14F-4D97-AF65-F5344CB8AC3E}">
        <p14:creationId xmlns:p14="http://schemas.microsoft.com/office/powerpoint/2010/main" val="5384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E6F177-8FA6-497D-B2DE-0CD0A783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temperatura tiene “ techo”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13155D9-B938-4D32-9C88-A51DCD822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SISTEMA EFERVESCENTE: prostaglandinas, TNF, IL, INF, COX 2</a:t>
            </a:r>
          </a:p>
          <a:p>
            <a:r>
              <a:rPr lang="es-AR" dirty="0"/>
              <a:t>Punto de ajuste </a:t>
            </a:r>
            <a:r>
              <a:rPr lang="es-AR" dirty="0" err="1"/>
              <a:t>hipotámo</a:t>
            </a:r>
            <a:r>
              <a:rPr lang="es-AR" dirty="0"/>
              <a:t> anterior y posterior.</a:t>
            </a:r>
          </a:p>
          <a:p>
            <a:r>
              <a:rPr lang="es-AR" dirty="0"/>
              <a:t>SISTEMA DESFERVESCENTE ( </a:t>
            </a:r>
            <a:r>
              <a:rPr lang="es-AR" dirty="0" err="1"/>
              <a:t>criógenos</a:t>
            </a:r>
            <a:r>
              <a:rPr lang="es-AR" dirty="0"/>
              <a:t> endógenos): </a:t>
            </a:r>
            <a:r>
              <a:rPr lang="es-AR" dirty="0" err="1"/>
              <a:t>glucocorticoides,factor</a:t>
            </a:r>
            <a:r>
              <a:rPr lang="es-AR" dirty="0"/>
              <a:t> liberador de </a:t>
            </a:r>
            <a:r>
              <a:rPr lang="es-AR" dirty="0" err="1"/>
              <a:t>corticotrofina</a:t>
            </a:r>
            <a:r>
              <a:rPr lang="es-AR" dirty="0"/>
              <a:t>, vasopresina, hormona melanocito estimulante, TNF, CP 450.</a:t>
            </a:r>
          </a:p>
        </p:txBody>
      </p:sp>
    </p:spTree>
    <p:extLst>
      <p:ext uri="{BB962C8B-B14F-4D97-AF65-F5344CB8AC3E}">
        <p14:creationId xmlns:p14="http://schemas.microsoft.com/office/powerpoint/2010/main" val="25380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BA08ED-E42B-41DE-B88E-F2CD792D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Nunca se vulnera el techo autorregulable?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D2C8303-2311-468C-A6AA-3D449E319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Si, pero por excepción:</a:t>
            </a:r>
          </a:p>
          <a:p>
            <a:r>
              <a:rPr lang="es-AR" dirty="0"/>
              <a:t>Golpe de calor</a:t>
            </a:r>
          </a:p>
          <a:p>
            <a:r>
              <a:rPr lang="es-AR" dirty="0"/>
              <a:t>Hipertermia</a:t>
            </a:r>
          </a:p>
          <a:p>
            <a:r>
              <a:rPr lang="es-AR" dirty="0"/>
              <a:t>Síndrome neuroléptico maligno</a:t>
            </a:r>
          </a:p>
          <a:p>
            <a:r>
              <a:rPr lang="es-AR" dirty="0"/>
              <a:t>Shock hemorrágico, </a:t>
            </a:r>
            <a:r>
              <a:rPr lang="es-AR" dirty="0" err="1"/>
              <a:t>encefalopatico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21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29990F-2AE9-401C-A4B9-D91F9FC7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¨CUANDO CORRESPONDE TRATAR LA FIEBRE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713F5A-2C14-4419-9A4A-4EC083E24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/>
              <a:t>MEDIDAS FISICAS: </a:t>
            </a:r>
          </a:p>
          <a:p>
            <a:pPr>
              <a:buFontTx/>
              <a:buChar char="-"/>
            </a:pPr>
            <a:r>
              <a:rPr lang="es-AR" dirty="0"/>
              <a:t>Alivianar la ropa</a:t>
            </a:r>
          </a:p>
          <a:p>
            <a:pPr>
              <a:buFontTx/>
              <a:buChar char="-"/>
            </a:pPr>
            <a:r>
              <a:rPr lang="es-AR" dirty="0"/>
              <a:t>Paños de agua natural en frente, axilas, ingles</a:t>
            </a:r>
          </a:p>
          <a:p>
            <a:pPr>
              <a:buFontTx/>
              <a:buChar char="-"/>
            </a:pPr>
            <a:r>
              <a:rPr lang="es-AR" dirty="0"/>
              <a:t>Baños de inmersión</a:t>
            </a:r>
          </a:p>
          <a:p>
            <a:pPr marL="0" indent="0">
              <a:buNone/>
            </a:pPr>
            <a:r>
              <a:rPr lang="es-AR" dirty="0"/>
              <a:t> </a:t>
            </a:r>
          </a:p>
          <a:p>
            <a:pPr marL="0" indent="0">
              <a:buNone/>
            </a:pPr>
            <a:r>
              <a:rPr lang="es-AR" dirty="0"/>
              <a:t>MEDIDAS FARMACOLÓGICAS:</a:t>
            </a:r>
          </a:p>
          <a:p>
            <a:pPr>
              <a:buFontTx/>
              <a:buChar char="-"/>
            </a:pPr>
            <a:r>
              <a:rPr lang="es-AR" dirty="0" err="1"/>
              <a:t>Daines</a:t>
            </a:r>
            <a:endParaRPr lang="es-AR" dirty="0"/>
          </a:p>
          <a:p>
            <a:pPr>
              <a:buFontTx/>
              <a:buChar char="-"/>
            </a:pPr>
            <a:r>
              <a:rPr lang="es-AR" dirty="0"/>
              <a:t>No </a:t>
            </a:r>
            <a:r>
              <a:rPr lang="es-AR" dirty="0" err="1"/>
              <a:t>Daines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401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84090C-6B17-4E75-9DA4-28186CB5C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Paracetamol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F380C68-A113-486A-B2D3-74DCB1849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/>
              <a:t>No es un DAINE</a:t>
            </a:r>
          </a:p>
          <a:p>
            <a:r>
              <a:rPr lang="es-AR" dirty="0"/>
              <a:t>Avalado su uso en menores de 6 meses de edad.</a:t>
            </a:r>
          </a:p>
          <a:p>
            <a:r>
              <a:rPr lang="es-AR" dirty="0"/>
              <a:t>No afecta la función plaquetaria, la opsonización de microorganismos ni su fagocitosis</a:t>
            </a:r>
          </a:p>
          <a:p>
            <a:r>
              <a:rPr lang="es-AR" dirty="0"/>
              <a:t>hepatotoxicidad asociado a sobredosis.</a:t>
            </a:r>
          </a:p>
          <a:p>
            <a:r>
              <a:rPr lang="es-AR" dirty="0"/>
              <a:t>No aconsejable en: desnutridos severos, período febril de las hepatitis.</a:t>
            </a:r>
          </a:p>
          <a:p>
            <a:r>
              <a:rPr lang="es-AR" dirty="0"/>
              <a:t>Dosificación: 10 – 15 mg/ kilo/cada 4 a 6 horas.</a:t>
            </a:r>
          </a:p>
          <a:p>
            <a:r>
              <a:rPr lang="es-AR" dirty="0"/>
              <a:t>1 gota =5 mg</a:t>
            </a:r>
          </a:p>
          <a:p>
            <a:r>
              <a:rPr lang="es-AR" dirty="0"/>
              <a:t>Dosis </a:t>
            </a:r>
            <a:r>
              <a:rPr lang="es-AR" dirty="0" err="1"/>
              <a:t>prática</a:t>
            </a:r>
            <a:r>
              <a:rPr lang="es-AR" dirty="0"/>
              <a:t>:  2 gotas por kilo de peso.</a:t>
            </a:r>
          </a:p>
          <a:p>
            <a:r>
              <a:rPr lang="es-AR" dirty="0" err="1"/>
              <a:t>Via</a:t>
            </a:r>
            <a:r>
              <a:rPr lang="es-AR" dirty="0"/>
              <a:t> de administración: oral</a:t>
            </a:r>
          </a:p>
        </p:txBody>
      </p:sp>
    </p:spTree>
    <p:extLst>
      <p:ext uri="{BB962C8B-B14F-4D97-AF65-F5344CB8AC3E}">
        <p14:creationId xmlns:p14="http://schemas.microsoft.com/office/powerpoint/2010/main" val="12333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8F95E0-90C4-43E1-A7EB-BCFE6AE6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ibuprofeno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5BCDC25-5181-4412-B77A-8044A8322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AR" dirty="0"/>
              <a:t>Actúa inhibiendo no selectivamente la COX.</a:t>
            </a:r>
          </a:p>
          <a:p>
            <a:r>
              <a:rPr lang="es-AR" dirty="0"/>
              <a:t>Rápida acción por </a:t>
            </a:r>
            <a:r>
              <a:rPr lang="es-AR" dirty="0" err="1"/>
              <a:t>via</a:t>
            </a:r>
            <a:r>
              <a:rPr lang="es-AR" dirty="0"/>
              <a:t> oral.</a:t>
            </a:r>
          </a:p>
          <a:p>
            <a:r>
              <a:rPr lang="es-AR" dirty="0"/>
              <a:t>Se reportaron casos de fascitis necrotizante en niños con varicela</a:t>
            </a:r>
          </a:p>
          <a:p>
            <a:r>
              <a:rPr lang="es-AR" dirty="0"/>
              <a:t>Falla respiratoria, acidosis metabólica, insuficiencia renal por sobredosis o ante factores de riesgo: deshidratación</a:t>
            </a:r>
          </a:p>
          <a:p>
            <a:r>
              <a:rPr lang="es-AR" dirty="0"/>
              <a:t>No aconsejable en varicela ni falla renal</a:t>
            </a:r>
          </a:p>
          <a:p>
            <a:r>
              <a:rPr lang="es-AR" dirty="0"/>
              <a:t>Dosificación: 5 a 10 mg/ kilo/ cada 6 u 8 horas.</a:t>
            </a:r>
          </a:p>
          <a:p>
            <a:r>
              <a:rPr lang="es-AR" dirty="0"/>
              <a:t>Dosis práctica: presentación en gotas: 1 a 2 gotas por kilo de peso.</a:t>
            </a:r>
          </a:p>
          <a:p>
            <a:pPr marL="0" indent="0">
              <a:buNone/>
            </a:pPr>
            <a:r>
              <a:rPr lang="es-AR" dirty="0"/>
              <a:t>                              presentación jarabe 2%: la mitad de lo que pesa el paciente en ml</a:t>
            </a:r>
          </a:p>
          <a:p>
            <a:pPr marL="0" indent="0">
              <a:buNone/>
            </a:pPr>
            <a:r>
              <a:rPr lang="es-AR" dirty="0"/>
              <a:t>                              presentación jarabe 4 %: cuarta parte del peso del paciente en ml</a:t>
            </a:r>
          </a:p>
        </p:txBody>
      </p:sp>
    </p:spTree>
    <p:extLst>
      <p:ext uri="{BB962C8B-B14F-4D97-AF65-F5344CB8AC3E}">
        <p14:creationId xmlns:p14="http://schemas.microsoft.com/office/powerpoint/2010/main" val="32936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375</TotalTime>
  <Words>2202</Words>
  <Application>Microsoft Office PowerPoint</Application>
  <PresentationFormat>Panorámica</PresentationFormat>
  <Paragraphs>316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8" baseType="lpstr">
      <vt:lpstr>Arial</vt:lpstr>
      <vt:lpstr>Century Gothic</vt:lpstr>
      <vt:lpstr>Estela de condensación</vt:lpstr>
      <vt:lpstr>Conducta terapéutica en patologías pediátricas frecuentes</vt:lpstr>
      <vt:lpstr>fiebre</vt:lpstr>
      <vt:lpstr>EFECTOS POSITIVOS DE LA FIEBRE </vt:lpstr>
      <vt:lpstr>Efectos adversos de la fiebre</vt:lpstr>
      <vt:lpstr>La temperatura tiene “ techo”</vt:lpstr>
      <vt:lpstr>Nunca se vulnera el techo autorregulable?</vt:lpstr>
      <vt:lpstr>¨CUANDO CORRESPONDE TRATAR LA FIEBRE</vt:lpstr>
      <vt:lpstr>Paracetamol </vt:lpstr>
      <vt:lpstr>ibuprofeno</vt:lpstr>
      <vt:lpstr>dipirona</vt:lpstr>
      <vt:lpstr>Es útil la asociación de 2 agentes antifebriles?</vt:lpstr>
      <vt:lpstr>Convulsiones febriles</vt:lpstr>
      <vt:lpstr>Como atendemos a un niño febril en 6 pasos</vt:lpstr>
      <vt:lpstr>Tos , bronquitis obstructiva recurrente ( BOR) </vt:lpstr>
      <vt:lpstr>PECULIARIDADES DE LA VIA AEREA DEL LACTANTE Y EL PRE-ESCOLAR</vt:lpstr>
      <vt:lpstr>BOR DEFINICIÓN</vt:lpstr>
      <vt:lpstr>epidemiología</vt:lpstr>
      <vt:lpstr>clasificación</vt:lpstr>
      <vt:lpstr>Puntaje de tal</vt:lpstr>
      <vt:lpstr>etiología</vt:lpstr>
      <vt:lpstr>Presentación de PowerPoint</vt:lpstr>
      <vt:lpstr>BOR SECUNDARIO</vt:lpstr>
      <vt:lpstr>causas</vt:lpstr>
      <vt:lpstr>Factores de riesgo</vt:lpstr>
      <vt:lpstr>diagnóstico </vt:lpstr>
      <vt:lpstr>tratamiento</vt:lpstr>
      <vt:lpstr>vómitos</vt:lpstr>
      <vt:lpstr>Anamnesis y exploración</vt:lpstr>
      <vt:lpstr>etiología</vt:lpstr>
      <vt:lpstr>Presentación de PowerPoint</vt:lpstr>
      <vt:lpstr>Presentación de PowerPoint</vt:lpstr>
      <vt:lpstr>Vómitos del recién nacido</vt:lpstr>
      <vt:lpstr>Vómitos del lactante</vt:lpstr>
      <vt:lpstr>Vómitos en edad escolar</vt:lpstr>
      <vt:lpstr>VÓMITOS DEL ADOLESCENTE</vt:lpstr>
      <vt:lpstr>TRATAMIENTO</vt:lpstr>
      <vt:lpstr>Accidentes en pediatria</vt:lpstr>
      <vt:lpstr>cocina</vt:lpstr>
      <vt:lpstr>baño</vt:lpstr>
      <vt:lpstr>Living comedor</vt:lpstr>
      <vt:lpstr>DORMITORIO </vt:lpstr>
      <vt:lpstr>Balcones y terrazas</vt:lpstr>
      <vt:lpstr>Patios y jardines</vt:lpstr>
      <vt:lpstr>Garaje y lavadero </vt:lpstr>
      <vt:lpstr>Muchas 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Conducta terapéutica en patologías pediátricas frecuentes</dc:title>
  <dc:creator>Gustavo</dc:creator>
  <cp:lastModifiedBy>ASYT</cp:lastModifiedBy>
  <cp:revision>48</cp:revision>
  <dcterms:created xsi:type="dcterms:W3CDTF">2019-07-28T21:21:33Z</dcterms:created>
  <dcterms:modified xsi:type="dcterms:W3CDTF">2019-09-06T22:28:42Z</dcterms:modified>
</cp:coreProperties>
</file>