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63" r:id="rId5"/>
    <p:sldId id="262" r:id="rId6"/>
    <p:sldId id="261" r:id="rId7"/>
    <p:sldId id="260" r:id="rId8"/>
    <p:sldId id="258" r:id="rId9"/>
    <p:sldId id="257" r:id="rId10"/>
    <p:sldId id="266" r:id="rId11"/>
    <p:sldId id="277" r:id="rId12"/>
    <p:sldId id="270" r:id="rId13"/>
    <p:sldId id="269" r:id="rId14"/>
    <p:sldId id="268" r:id="rId15"/>
    <p:sldId id="267" r:id="rId16"/>
    <p:sldId id="259" r:id="rId17"/>
    <p:sldId id="271" r:id="rId18"/>
    <p:sldId id="272" r:id="rId19"/>
    <p:sldId id="273" r:id="rId20"/>
    <p:sldId id="274" r:id="rId21"/>
    <p:sldId id="275" r:id="rId22"/>
    <p:sldId id="276" r:id="rId2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42" d="100"/>
          <a:sy n="42" d="100"/>
        </p:scale>
        <p:origin x="131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Gr&#225;fico%20en%20Microsoft%20Office%20PowerPoint"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Pt>
            <c:idx val="0"/>
            <c:bubble3D val="0"/>
            <c:spPr>
              <a:solidFill>
                <a:srgbClr val="0033CC"/>
              </a:solidFill>
            </c:spPr>
          </c:dPt>
          <c:dPt>
            <c:idx val="1"/>
            <c:bubble3D val="0"/>
            <c:spPr>
              <a:solidFill>
                <a:srgbClr val="990000"/>
              </a:solidFill>
            </c:spPr>
          </c:dPt>
          <c:dPt>
            <c:idx val="2"/>
            <c:bubble3D val="0"/>
            <c:spPr>
              <a:solidFill>
                <a:srgbClr val="00CC00"/>
              </a:solidFill>
            </c:spPr>
          </c:dPt>
          <c:dPt>
            <c:idx val="3"/>
            <c:bubble3D val="0"/>
            <c:spPr>
              <a:solidFill>
                <a:srgbClr val="6600FF"/>
              </a:solidFill>
            </c:spPr>
          </c:dPt>
          <c:dPt>
            <c:idx val="4"/>
            <c:bubble3D val="0"/>
            <c:spPr>
              <a:solidFill>
                <a:srgbClr val="00B0F0"/>
              </a:solidFill>
            </c:spPr>
          </c:dPt>
          <c:dPt>
            <c:idx val="5"/>
            <c:bubble3D val="0"/>
            <c:spPr>
              <a:solidFill>
                <a:srgbClr val="FF3300"/>
              </a:solidFill>
            </c:spPr>
          </c:dPt>
          <c:dPt>
            <c:idx val="6"/>
            <c:bubble3D val="0"/>
            <c:spPr>
              <a:solidFill>
                <a:srgbClr val="C00000"/>
              </a:solidFill>
            </c:spPr>
          </c:dPt>
          <c:cat>
            <c:strRef>
              <c:f>'[Gráfico en Microsoft Office PowerPoint]Hoja1'!$A$1:$A$7</c:f>
              <c:strCache>
                <c:ptCount val="7"/>
                <c:pt idx="0">
                  <c:v>CO</c:v>
                </c:pt>
                <c:pt idx="1">
                  <c:v>PARACETAMOL</c:v>
                </c:pt>
                <c:pt idx="2">
                  <c:v>PLAGUICIDAS FOSFORADO</c:v>
                </c:pt>
                <c:pt idx="3">
                  <c:v>ALCOHOL MAS OTRAS SUSTANCIAS</c:v>
                </c:pt>
                <c:pt idx="4">
                  <c:v>OPIOIDES</c:v>
                </c:pt>
                <c:pt idx="5">
                  <c:v>FARMACOS CARDIOVASCULARES</c:v>
                </c:pt>
                <c:pt idx="6">
                  <c:v>AMANITAS PHALLOIDES</c:v>
                </c:pt>
              </c:strCache>
            </c:strRef>
          </c:cat>
          <c:val>
            <c:numRef>
              <c:f>'[Gráfico en Microsoft Office PowerPoint]Hoja1'!$B$1:$B$7</c:f>
              <c:numCache>
                <c:formatCode>General</c:formatCode>
                <c:ptCount val="7"/>
                <c:pt idx="0">
                  <c:v>1</c:v>
                </c:pt>
                <c:pt idx="1">
                  <c:v>1</c:v>
                </c:pt>
                <c:pt idx="2">
                  <c:v>1</c:v>
                </c:pt>
                <c:pt idx="3">
                  <c:v>1</c:v>
                </c:pt>
                <c:pt idx="4">
                  <c:v>1</c:v>
                </c:pt>
                <c:pt idx="5">
                  <c:v>1</c:v>
                </c:pt>
                <c:pt idx="6">
                  <c:v>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8176917168672879"/>
          <c:y val="0.1085347720016451"/>
          <c:w val="0.30895553091339767"/>
          <c:h val="0.86305509081251974"/>
        </c:manualLayout>
      </c:layout>
      <c:overlay val="0"/>
      <c:txPr>
        <a:bodyPr/>
        <a:lstStyle/>
        <a:p>
          <a:pPr>
            <a:defRPr sz="1600" b="1">
              <a:effectLst>
                <a:outerShdw blurRad="38100" dist="38100" dir="2700000" algn="tl">
                  <a:srgbClr val="000000">
                    <a:alpha val="43137"/>
                  </a:srgbClr>
                </a:outerShdw>
              </a:effectLst>
            </a:defRPr>
          </a:pPr>
          <a:endParaRPr lang="es-A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s-ES"/>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00FF"/>
              </a:solidFill>
            </c:spPr>
          </c:dPt>
          <c:dPt>
            <c:idx val="1"/>
            <c:bubble3D val="0"/>
            <c:spPr>
              <a:solidFill>
                <a:srgbClr val="FF0000"/>
              </a:solidFill>
            </c:spPr>
          </c:dPt>
          <c:dPt>
            <c:idx val="2"/>
            <c:bubble3D val="0"/>
            <c:spPr>
              <a:solidFill>
                <a:srgbClr val="00FF00"/>
              </a:solidFill>
            </c:spPr>
          </c:dPt>
          <c:dLbls>
            <c:dLbl>
              <c:idx val="0"/>
              <c:layout>
                <c:manualLayout>
                  <c:x val="-0.21172568592860319"/>
                  <c:y val="8.6319991251093645E-2"/>
                </c:manualLayout>
              </c:layout>
              <c:tx>
                <c:rich>
                  <a:bodyPr/>
                  <a:lstStyle/>
                  <a:p>
                    <a:pPr>
                      <a:defRPr sz="1200" b="1">
                        <a:solidFill>
                          <a:schemeClr val="bg1"/>
                        </a:solidFill>
                      </a:defRPr>
                    </a:pPr>
                    <a:r>
                      <a:rPr lang="en-US" sz="1200" b="1" i="1" u="sng">
                        <a:solidFill>
                          <a:schemeClr val="bg1"/>
                        </a:solidFill>
                      </a:rPr>
                      <a:t>Serotoninergico: </a:t>
                    </a:r>
                    <a:r>
                      <a:rPr lang="en-US" sz="1200" b="1">
                        <a:solidFill>
                          <a:schemeClr val="bg1"/>
                        </a:solidFill>
                      </a:rPr>
                      <a:t>
 Aumento de FC, PA, FR, Tº, Midriasis,       Aumento peristaltismo</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1115126023703854E-2"/>
                  <c:y val="-0.34867122539824741"/>
                </c:manualLayout>
              </c:layout>
              <c:tx>
                <c:rich>
                  <a:bodyPr/>
                  <a:lstStyle/>
                  <a:p>
                    <a:pPr>
                      <a:defRPr sz="1200" b="1">
                        <a:solidFill>
                          <a:schemeClr val="bg1"/>
                        </a:solidFill>
                      </a:defRPr>
                    </a:pPr>
                    <a:r>
                      <a:rPr lang="pt-BR" sz="1200" b="1" i="1" u="sng">
                        <a:solidFill>
                          <a:schemeClr val="bg1"/>
                        </a:solidFill>
                      </a:rPr>
                      <a:t>Extrapiramidal: </a:t>
                    </a:r>
                    <a:r>
                      <a:rPr lang="pt-BR" sz="1200" b="1">
                        <a:solidFill>
                          <a:schemeClr val="bg1"/>
                        </a:solidFill>
                      </a:rPr>
                      <a:t>Rigidez, temblor,  Crisis oculogiras, Distonia, disquinecia.</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9095499276310779"/>
                  <c:y val="0.11984662073490816"/>
                </c:manualLayout>
              </c:layout>
              <c:tx>
                <c:rich>
                  <a:bodyPr/>
                  <a:lstStyle/>
                  <a:p>
                    <a:r>
                      <a:rPr lang="es-AR" sz="1200" b="1" i="1" u="sng" dirty="0" err="1"/>
                      <a:t>Alucinatorio</a:t>
                    </a:r>
                    <a:r>
                      <a:rPr lang="es-AR" sz="1200" b="1" i="1" u="sng" dirty="0"/>
                      <a:t>: </a:t>
                    </a:r>
                    <a:r>
                      <a:rPr lang="es-AR" sz="1200" b="1" dirty="0"/>
                      <a:t>A)</a:t>
                    </a:r>
                    <a:r>
                      <a:rPr lang="es-AR" sz="1200" b="1" dirty="0" err="1"/>
                      <a:t>Visuales</a:t>
                    </a:r>
                    <a:r>
                      <a:rPr lang="es-AR" sz="1200" b="1" dirty="0"/>
                      <a:t>, </a:t>
                    </a:r>
                    <a:r>
                      <a:rPr lang="es-AR" sz="1200" b="1" dirty="0" err="1"/>
                      <a:t>Disforia</a:t>
                    </a:r>
                    <a:r>
                      <a:rPr lang="es-AR" sz="1200" b="1" dirty="0"/>
                      <a:t>, </a:t>
                    </a:r>
                    <a:r>
                      <a:rPr lang="es-AR" sz="1200" b="1" dirty="0" smtClean="0"/>
                      <a:t>             </a:t>
                    </a:r>
                    <a:r>
                      <a:rPr lang="es-AR" sz="1200" b="1" dirty="0" err="1" smtClean="0"/>
                      <a:t>Euforia</a:t>
                    </a:r>
                    <a:r>
                      <a:rPr lang="es-AR" sz="1200" b="1" dirty="0"/>
                      <a:t>, </a:t>
                    </a:r>
                    <a:r>
                      <a:rPr lang="es-AR" sz="1200" b="1" dirty="0" err="1"/>
                      <a:t>Depresión</a:t>
                    </a:r>
                    <a:r>
                      <a:rPr lang="es-AR" sz="1200" b="1" dirty="0"/>
                      <a:t>, </a:t>
                    </a:r>
                    <a:r>
                      <a:rPr lang="es-AR" sz="1200" b="1" dirty="0" err="1"/>
                      <a:t>Falta</a:t>
                    </a:r>
                    <a:r>
                      <a:rPr lang="es-AR" sz="1200" b="1" dirty="0"/>
                      <a:t> de </a:t>
                    </a:r>
                    <a:r>
                      <a:rPr lang="es-AR" sz="1200" b="1" dirty="0" err="1"/>
                      <a:t>Equilibrio</a:t>
                    </a:r>
                    <a:r>
                      <a:rPr lang="es-AR" sz="1200" b="1" dirty="0"/>
                      <a:t>
</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200" b="1"/>
                </a:pPr>
                <a:endParaRPr lang="es-AR"/>
              </a:p>
            </c:txPr>
            <c:showLegendKey val="0"/>
            <c:showVal val="0"/>
            <c:showCatName val="1"/>
            <c:showSerName val="0"/>
            <c:showPercent val="1"/>
            <c:showBubbleSize val="0"/>
            <c:showLeaderLines val="1"/>
            <c:extLst>
              <c:ext xmlns:c15="http://schemas.microsoft.com/office/drawing/2012/chart" uri="{CE6537A1-D6FC-4f65-9D91-7224C49458BB}"/>
            </c:extLst>
          </c:dLbls>
          <c:cat>
            <c:strRef>
              <c:f>Hoja1!$E$6:$E$8</c:f>
              <c:strCache>
                <c:ptCount val="3"/>
                <c:pt idx="0">
                  <c:v>Serotoninergico </c:v>
                </c:pt>
                <c:pt idx="1">
                  <c:v>Extrapiramidal</c:v>
                </c:pt>
                <c:pt idx="2">
                  <c:v>Alucinatorio</c:v>
                </c:pt>
              </c:strCache>
            </c:strRef>
          </c:cat>
          <c:val>
            <c:numRef>
              <c:f>Hoja1!$F$6:$F$8</c:f>
              <c:numCache>
                <c:formatCode>General</c:formatCode>
                <c:ptCount val="3"/>
                <c:pt idx="0">
                  <c:v>1</c:v>
                </c:pt>
                <c:pt idx="1">
                  <c:v>1</c:v>
                </c:pt>
                <c:pt idx="2">
                  <c:v>1</c:v>
                </c:pt>
              </c:numCache>
            </c:numRef>
          </c:val>
        </c:ser>
        <c:dLbls>
          <c:showLegendKey val="0"/>
          <c:showVal val="0"/>
          <c:showCatName val="1"/>
          <c:showSerName val="0"/>
          <c:showPercent val="1"/>
          <c:showBubbleSize val="0"/>
          <c:showLeaderLines val="1"/>
        </c:dLbls>
      </c:pie3DChart>
    </c:plotArea>
    <c:plotVisOnly val="1"/>
    <c:dispBlanksAs val="gap"/>
    <c:showDLblsOverMax val="0"/>
  </c:chart>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A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0.77966</cdr:x>
      <cdr:y>0.025</cdr:y>
    </cdr:from>
    <cdr:to>
      <cdr:x>0.9811</cdr:x>
      <cdr:y>0.2</cdr:y>
    </cdr:to>
    <cdr:sp macro="" textlink="">
      <cdr:nvSpPr>
        <cdr:cNvPr id="5" name="4 Rectángulo"/>
        <cdr:cNvSpPr/>
      </cdr:nvSpPr>
      <cdr:spPr>
        <a:xfrm xmlns:a="http://schemas.openxmlformats.org/drawingml/2006/main">
          <a:off x="6572296" y="142876"/>
          <a:ext cx="1698061" cy="1000132"/>
        </a:xfrm>
        <a:prstGeom xmlns:a="http://schemas.openxmlformats.org/drawingml/2006/main" prst="rect">
          <a:avLst/>
        </a:prstGeom>
        <a:solidFill xmlns:a="http://schemas.openxmlformats.org/drawingml/2006/main">
          <a:srgbClr val="00FF00"/>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s-ES" sz="1600" b="1">
              <a:solidFill>
                <a:schemeClr val="tx1"/>
              </a:solidFill>
            </a:rPr>
            <a:t>Psilocybina</a:t>
          </a:r>
        </a:p>
        <a:p xmlns:a="http://schemas.openxmlformats.org/drawingml/2006/main">
          <a:r>
            <a:rPr lang="es-ES" sz="1600" b="1">
              <a:solidFill>
                <a:schemeClr val="tx1"/>
              </a:solidFill>
            </a:rPr>
            <a:t>A.</a:t>
          </a:r>
          <a:r>
            <a:rPr lang="es-ES" sz="1600" b="1" baseline="0">
              <a:solidFill>
                <a:schemeClr val="tx1"/>
              </a:solidFill>
            </a:rPr>
            <a:t> Muscaria</a:t>
          </a:r>
        </a:p>
        <a:p xmlns:a="http://schemas.openxmlformats.org/drawingml/2006/main">
          <a:r>
            <a:rPr lang="es-ES" sz="1600" b="1" baseline="0">
              <a:solidFill>
                <a:schemeClr val="tx1"/>
              </a:solidFill>
            </a:rPr>
            <a:t>Floripondio</a:t>
          </a:r>
          <a:endParaRPr lang="es-ES" sz="1600" b="1">
            <a:solidFill>
              <a:schemeClr val="tx1"/>
            </a:solidFill>
          </a:endParaRPr>
        </a:p>
      </cdr:txBody>
    </cdr:sp>
  </cdr:relSizeAnchor>
  <cdr:relSizeAnchor xmlns:cdr="http://schemas.openxmlformats.org/drawingml/2006/chartDrawing">
    <cdr:from>
      <cdr:x>0.80508</cdr:x>
      <cdr:y>0.8</cdr:y>
    </cdr:from>
    <cdr:to>
      <cdr:x>0.97262</cdr:x>
      <cdr:y>0.97448</cdr:y>
    </cdr:to>
    <cdr:sp macro="" textlink="">
      <cdr:nvSpPr>
        <cdr:cNvPr id="6" name="5 Rectángulo"/>
        <cdr:cNvSpPr/>
      </cdr:nvSpPr>
      <cdr:spPr>
        <a:xfrm xmlns:a="http://schemas.openxmlformats.org/drawingml/2006/main">
          <a:off x="6786610" y="4572032"/>
          <a:ext cx="1412309" cy="997160"/>
        </a:xfrm>
        <a:prstGeom xmlns:a="http://schemas.openxmlformats.org/drawingml/2006/main" prst="rect">
          <a:avLst/>
        </a:prstGeom>
        <a:solidFill xmlns:a="http://schemas.openxmlformats.org/drawingml/2006/main">
          <a:srgbClr val="0000FF"/>
        </a:solidFill>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s-ES" sz="1600" b="1"/>
            <a:t>IMAOS</a:t>
          </a:r>
        </a:p>
        <a:p xmlns:a="http://schemas.openxmlformats.org/drawingml/2006/main">
          <a:r>
            <a:rPr lang="es-ES" sz="1600" b="1"/>
            <a:t>IRSS</a:t>
          </a:r>
        </a:p>
        <a:p xmlns:a="http://schemas.openxmlformats.org/drawingml/2006/main">
          <a:r>
            <a:rPr lang="es-ES" sz="1600" b="1"/>
            <a:t>Litio</a:t>
          </a:r>
        </a:p>
      </cdr:txBody>
    </cdr:sp>
  </cdr:relSizeAnchor>
  <cdr:relSizeAnchor xmlns:cdr="http://schemas.openxmlformats.org/drawingml/2006/chartDrawing">
    <cdr:from>
      <cdr:x>0.00847</cdr:x>
      <cdr:y>0.825</cdr:y>
    </cdr:from>
    <cdr:to>
      <cdr:x>0.24576</cdr:x>
      <cdr:y>0.975</cdr:y>
    </cdr:to>
    <cdr:sp macro="" textlink="">
      <cdr:nvSpPr>
        <cdr:cNvPr id="7" name="6 Rectángulo"/>
        <cdr:cNvSpPr/>
      </cdr:nvSpPr>
      <cdr:spPr>
        <a:xfrm xmlns:a="http://schemas.openxmlformats.org/drawingml/2006/main">
          <a:off x="71438" y="4714908"/>
          <a:ext cx="2000264" cy="857256"/>
        </a:xfrm>
        <a:prstGeom xmlns:a="http://schemas.openxmlformats.org/drawingml/2006/main" prst="rect">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s-ES" sz="1400" b="1" dirty="0" err="1" smtClean="0"/>
            <a:t>Metoclopramida</a:t>
          </a:r>
          <a:r>
            <a:rPr lang="es-ES" sz="1400" b="1" dirty="0" smtClean="0"/>
            <a:t> </a:t>
          </a:r>
          <a:r>
            <a:rPr lang="es-ES" sz="1600" b="1" dirty="0" err="1" smtClean="0"/>
            <a:t>Antipsicoticos</a:t>
          </a:r>
          <a:endParaRPr lang="es-ES" sz="16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C380F2-8B7B-450D-8929-E33930ABAD4C}" type="datetimeFigureOut">
              <a:rPr lang="es-AR" smtClean="0"/>
              <a:pPr/>
              <a:t>07/09/2018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3465814-ADB8-4D01-BF50-377358A1BE20}"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380F2-8B7B-450D-8929-E33930ABAD4C}" type="datetimeFigureOut">
              <a:rPr lang="es-AR" smtClean="0"/>
              <a:pPr/>
              <a:t>07/09/2018</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65814-ADB8-4D01-BF50-377358A1BE20}"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a:ln>
            <a:noFill/>
          </a:ln>
        </p:spPr>
      </p:pic>
      <p:sp>
        <p:nvSpPr>
          <p:cNvPr id="3" name="2 Rectángulo"/>
          <p:cNvSpPr/>
          <p:nvPr/>
        </p:nvSpPr>
        <p:spPr>
          <a:xfrm>
            <a:off x="1142976" y="1142984"/>
            <a:ext cx="6500858" cy="1571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solidFill>
                  <a:srgbClr val="002060"/>
                </a:solidFill>
                <a:latin typeface="Andalus" pitchFamily="18" charset="-78"/>
                <a:cs typeface="Andalus" pitchFamily="18" charset="-78"/>
              </a:rPr>
              <a:t>MANEJO INICIAL DE INTOXICADO</a:t>
            </a:r>
            <a:endParaRPr lang="es-ES" sz="4800" b="1" dirty="0">
              <a:solidFill>
                <a:srgbClr val="002060"/>
              </a:solidFill>
              <a:latin typeface="Andalus" pitchFamily="18" charset="-78"/>
              <a:cs typeface="Andalus" pitchFamily="18" charset="-78"/>
            </a:endParaRPr>
          </a:p>
        </p:txBody>
      </p:sp>
      <p:sp>
        <p:nvSpPr>
          <p:cNvPr id="4" name="3 Rectángulo"/>
          <p:cNvSpPr/>
          <p:nvPr/>
        </p:nvSpPr>
        <p:spPr>
          <a:xfrm>
            <a:off x="3929058" y="5072074"/>
            <a:ext cx="4572000" cy="1200329"/>
          </a:xfrm>
          <a:prstGeom prst="rect">
            <a:avLst/>
          </a:prstGeom>
        </p:spPr>
        <p:txBody>
          <a:bodyPr>
            <a:spAutoFit/>
          </a:bodyPr>
          <a:lstStyle/>
          <a:p>
            <a:pPr algn="ctr"/>
            <a:r>
              <a:rPr lang="es-AR" b="1" dirty="0" smtClean="0">
                <a:solidFill>
                  <a:srgbClr val="002060"/>
                </a:solidFill>
                <a:latin typeface="Cambria" pitchFamily="18" charset="0"/>
                <a:ea typeface="Cambria" pitchFamily="18" charset="0"/>
              </a:rPr>
              <a:t>Dra. Dora Prada </a:t>
            </a:r>
          </a:p>
          <a:p>
            <a:pPr algn="ctr"/>
            <a:r>
              <a:rPr lang="es-AR" dirty="0" smtClean="0">
                <a:solidFill>
                  <a:srgbClr val="002060"/>
                </a:solidFill>
                <a:latin typeface="Cambria" pitchFamily="18" charset="0"/>
                <a:ea typeface="Cambria" pitchFamily="18" charset="0"/>
              </a:rPr>
              <a:t>Medica Toxicóloga</a:t>
            </a:r>
          </a:p>
          <a:p>
            <a:pPr algn="ctr"/>
            <a:r>
              <a:rPr lang="es-AR" dirty="0" smtClean="0">
                <a:solidFill>
                  <a:srgbClr val="002060"/>
                </a:solidFill>
                <a:latin typeface="Cambria" pitchFamily="18" charset="0"/>
                <a:ea typeface="Cambria" pitchFamily="18" charset="0"/>
              </a:rPr>
              <a:t>Cátedra de  Farmacología y Toxicología</a:t>
            </a:r>
          </a:p>
          <a:p>
            <a:pPr algn="ctr"/>
            <a:r>
              <a:rPr lang="es-AR" dirty="0" smtClean="0">
                <a:solidFill>
                  <a:srgbClr val="002060"/>
                </a:solidFill>
                <a:latin typeface="Cambria" pitchFamily="18" charset="0"/>
                <a:ea typeface="Cambria" pitchFamily="18" charset="0"/>
              </a:rPr>
              <a:t>UNR</a:t>
            </a:r>
            <a:endParaRPr lang="es-AR" dirty="0">
              <a:solidFill>
                <a:srgbClr val="002060"/>
              </a:solidFill>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pic>
        <p:nvPicPr>
          <p:cNvPr id="5122" name="Picture 2" descr="Resultado de imagen para toxindromes"/>
          <p:cNvPicPr>
            <a:picLocks noChangeAspect="1" noChangeArrowheads="1"/>
          </p:cNvPicPr>
          <p:nvPr/>
        </p:nvPicPr>
        <p:blipFill>
          <a:blip r:embed="rId3">
            <a:lum bright="-10000" contrast="20000"/>
          </a:blip>
          <a:srcRect/>
          <a:stretch>
            <a:fillRect/>
          </a:stretch>
        </p:blipFill>
        <p:spPr bwMode="auto">
          <a:xfrm>
            <a:off x="357158" y="285727"/>
            <a:ext cx="8501122" cy="6095659"/>
          </a:xfrm>
          <a:prstGeom prst="rect">
            <a:avLst/>
          </a:prstGeom>
          <a:noFill/>
        </p:spPr>
      </p:pic>
    </p:spTree>
  </p:cSld>
  <p:clrMapOvr>
    <a:masterClrMapping/>
  </p:clrMapOvr>
  <p:transition spd="slow">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graphicFrame>
        <p:nvGraphicFramePr>
          <p:cNvPr id="4" name="1 Gráfico"/>
          <p:cNvGraphicFramePr/>
          <p:nvPr/>
        </p:nvGraphicFramePr>
        <p:xfrm>
          <a:off x="428596" y="642918"/>
          <a:ext cx="8429684" cy="57150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714348" y="142852"/>
            <a:ext cx="7643866"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1214414" y="142852"/>
            <a:ext cx="6929486"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rgbClr val="002060"/>
                </a:solidFill>
                <a:effectLst>
                  <a:outerShdw blurRad="38100" dist="38100" dir="2700000" algn="tl">
                    <a:srgbClr val="000000">
                      <a:alpha val="43137"/>
                    </a:srgbClr>
                  </a:outerShdw>
                </a:effectLst>
                <a:latin typeface="Andalus" pitchFamily="18" charset="-78"/>
                <a:cs typeface="Andalus" pitchFamily="18" charset="-78"/>
              </a:rPr>
              <a:t>EL TRATAMIENTO DEPENDERÁ DE LA VÍA DE INGRESO DEL TÓXICO</a:t>
            </a:r>
            <a:endParaRPr lang="es-ES" sz="2800" b="1" dirty="0">
              <a:solidFill>
                <a:srgbClr val="00206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5" name="4 Rectángulo"/>
          <p:cNvSpPr/>
          <p:nvPr/>
        </p:nvSpPr>
        <p:spPr>
          <a:xfrm>
            <a:off x="357158" y="1357298"/>
            <a:ext cx="8501122" cy="107157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2800" dirty="0" smtClean="0">
              <a:solidFill>
                <a:schemeClr val="bg1"/>
              </a:solidFill>
              <a:latin typeface="Andalus" pitchFamily="18" charset="-78"/>
              <a:cs typeface="Andalus" pitchFamily="18" charset="-78"/>
            </a:endParaRPr>
          </a:p>
          <a:p>
            <a:r>
              <a:rPr lang="es-ES" sz="2800" dirty="0" smtClean="0">
                <a:solidFill>
                  <a:schemeClr val="bg1"/>
                </a:solidFill>
                <a:latin typeface="Andalus" pitchFamily="18" charset="-78"/>
                <a:cs typeface="Andalus" pitchFamily="18" charset="-78"/>
              </a:rPr>
              <a:t>Exposición cutánea: quitar la ropa y lavar con agua y jabón.</a:t>
            </a:r>
          </a:p>
          <a:p>
            <a:r>
              <a:rPr lang="es-ES" sz="2800" dirty="0" smtClean="0">
                <a:solidFill>
                  <a:schemeClr val="bg1"/>
                </a:solidFill>
                <a:latin typeface="Andalus" pitchFamily="18" charset="-78"/>
                <a:cs typeface="Andalus" pitchFamily="18" charset="-78"/>
              </a:rPr>
              <a:t> </a:t>
            </a:r>
            <a:endParaRPr lang="es-ES" sz="2800" dirty="0">
              <a:solidFill>
                <a:schemeClr val="bg1"/>
              </a:solidFill>
              <a:latin typeface="Andalus" pitchFamily="18" charset="-78"/>
              <a:cs typeface="Andalus" pitchFamily="18" charset="-78"/>
            </a:endParaRPr>
          </a:p>
        </p:txBody>
      </p:sp>
      <p:sp>
        <p:nvSpPr>
          <p:cNvPr id="6" name="5 Rectángulo"/>
          <p:cNvSpPr/>
          <p:nvPr/>
        </p:nvSpPr>
        <p:spPr>
          <a:xfrm>
            <a:off x="357158" y="2571744"/>
            <a:ext cx="8501122" cy="857256"/>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smtClean="0">
                <a:solidFill>
                  <a:schemeClr val="bg1"/>
                </a:solidFill>
                <a:latin typeface="Andalus" pitchFamily="18" charset="-78"/>
                <a:cs typeface="Andalus" pitchFamily="18" charset="-78"/>
              </a:rPr>
              <a:t>Exposición ocular: Irrigar con suero o agua durante 15 a 20 minutos</a:t>
            </a:r>
            <a:endParaRPr lang="es-ES" sz="2800" dirty="0">
              <a:solidFill>
                <a:schemeClr val="bg1"/>
              </a:solidFill>
              <a:latin typeface="Andalus" pitchFamily="18" charset="-78"/>
              <a:cs typeface="Andalus" pitchFamily="18" charset="-78"/>
            </a:endParaRPr>
          </a:p>
        </p:txBody>
      </p:sp>
      <p:sp>
        <p:nvSpPr>
          <p:cNvPr id="7" name="6 Rectángulo"/>
          <p:cNvSpPr/>
          <p:nvPr/>
        </p:nvSpPr>
        <p:spPr>
          <a:xfrm>
            <a:off x="428596" y="3714752"/>
            <a:ext cx="8429684" cy="64294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smtClean="0">
                <a:latin typeface="Andalus" pitchFamily="18" charset="-78"/>
                <a:cs typeface="Andalus" pitchFamily="18" charset="-78"/>
              </a:rPr>
              <a:t>Exposición </a:t>
            </a:r>
            <a:r>
              <a:rPr lang="es-ES" sz="2800" dirty="0" err="1" smtClean="0">
                <a:latin typeface="Andalus" pitchFamily="18" charset="-78"/>
                <a:cs typeface="Andalus" pitchFamily="18" charset="-78"/>
              </a:rPr>
              <a:t>inhalatoria</a:t>
            </a:r>
            <a:r>
              <a:rPr lang="es-ES" sz="2800" dirty="0" smtClean="0">
                <a:latin typeface="Andalus" pitchFamily="18" charset="-78"/>
                <a:cs typeface="Andalus" pitchFamily="18" charset="-78"/>
              </a:rPr>
              <a:t>: Sacar de la fuente y O2 </a:t>
            </a:r>
            <a:endParaRPr lang="es-ES" sz="2800" dirty="0">
              <a:latin typeface="Andalus" pitchFamily="18" charset="-78"/>
              <a:cs typeface="Andalus" pitchFamily="18" charset="-78"/>
            </a:endParaRPr>
          </a:p>
        </p:txBody>
      </p:sp>
      <p:sp>
        <p:nvSpPr>
          <p:cNvPr id="8" name="7 Rectángulo"/>
          <p:cNvSpPr/>
          <p:nvPr/>
        </p:nvSpPr>
        <p:spPr>
          <a:xfrm>
            <a:off x="428596" y="4572008"/>
            <a:ext cx="8429684" cy="92869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latin typeface="Andalus" pitchFamily="18" charset="-78"/>
                <a:cs typeface="Andalus" pitchFamily="18" charset="-78"/>
              </a:rPr>
              <a:t>Exposición  Oral: Disminuir la absorción y aumentar la eliminación del tóxico.</a:t>
            </a:r>
            <a:endParaRPr lang="es-ES" sz="2400" dirty="0">
              <a:latin typeface="Andalus" pitchFamily="18" charset="-78"/>
              <a:cs typeface="Andalus" pitchFamily="18" charset="-78"/>
            </a:endParaRPr>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428596" y="71414"/>
            <a:ext cx="8429684" cy="207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dirty="0" smtClean="0">
                <a:solidFill>
                  <a:srgbClr val="C00000"/>
                </a:solidFill>
                <a:latin typeface="Cambria" pitchFamily="18" charset="0"/>
              </a:rPr>
              <a:t>"Declaraciones de Posición” </a:t>
            </a:r>
            <a:br>
              <a:rPr lang="es-MX" sz="2400" b="1" dirty="0" smtClean="0">
                <a:solidFill>
                  <a:srgbClr val="C00000"/>
                </a:solidFill>
                <a:latin typeface="Cambria" pitchFamily="18" charset="0"/>
              </a:rPr>
            </a:br>
            <a:r>
              <a:rPr lang="es-MX" sz="2400" dirty="0" smtClean="0">
                <a:solidFill>
                  <a:srgbClr val="C00000"/>
                </a:solidFill>
                <a:latin typeface="Cambria" pitchFamily="18" charset="0"/>
              </a:rPr>
              <a:t>(Position </a:t>
            </a:r>
            <a:r>
              <a:rPr lang="es-MX" sz="2400" dirty="0" err="1" smtClean="0">
                <a:solidFill>
                  <a:srgbClr val="C00000"/>
                </a:solidFill>
                <a:latin typeface="Cambria" pitchFamily="18" charset="0"/>
              </a:rPr>
              <a:t>Statements</a:t>
            </a:r>
            <a:r>
              <a:rPr lang="es-MX" sz="2400" dirty="0" smtClean="0">
                <a:solidFill>
                  <a:srgbClr val="C00000"/>
                </a:solidFill>
                <a:latin typeface="Cambria" pitchFamily="18" charset="0"/>
              </a:rPr>
              <a:t>) </a:t>
            </a:r>
            <a:br>
              <a:rPr lang="es-MX" sz="2400" dirty="0" smtClean="0">
                <a:solidFill>
                  <a:srgbClr val="C00000"/>
                </a:solidFill>
                <a:latin typeface="Cambria" pitchFamily="18" charset="0"/>
              </a:rPr>
            </a:br>
            <a:r>
              <a:rPr lang="es-MX" sz="2400" dirty="0" smtClean="0">
                <a:solidFill>
                  <a:srgbClr val="C00000"/>
                </a:solidFill>
                <a:latin typeface="Cambria" pitchFamily="18" charset="0"/>
              </a:rPr>
              <a:t>Academia Americana de Toxicología Clínica (AACT) y la </a:t>
            </a:r>
            <a:br>
              <a:rPr lang="es-MX" sz="2400" dirty="0" smtClean="0">
                <a:solidFill>
                  <a:srgbClr val="C00000"/>
                </a:solidFill>
                <a:latin typeface="Cambria" pitchFamily="18" charset="0"/>
              </a:rPr>
            </a:br>
            <a:r>
              <a:rPr lang="es-MX" sz="2400" dirty="0" smtClean="0">
                <a:solidFill>
                  <a:srgbClr val="C00000"/>
                </a:solidFill>
                <a:latin typeface="Cambria" pitchFamily="18" charset="0"/>
              </a:rPr>
              <a:t>Asociación Europea de Centros de Intoxicaciones y Toxicólogos Clínicos (EAPCCT)</a:t>
            </a:r>
            <a:endParaRPr lang="es-MX" sz="2400" dirty="0">
              <a:solidFill>
                <a:srgbClr val="C00000"/>
              </a:solidFill>
              <a:latin typeface="Cambria" pitchFamily="18" charset="0"/>
            </a:endParaRPr>
          </a:p>
        </p:txBody>
      </p:sp>
      <p:sp>
        <p:nvSpPr>
          <p:cNvPr id="4" name="3 Rectángulo"/>
          <p:cNvSpPr/>
          <p:nvPr/>
        </p:nvSpPr>
        <p:spPr>
          <a:xfrm>
            <a:off x="285720" y="2214554"/>
            <a:ext cx="8643998" cy="4429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38138">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sz="2800" b="1" u="sng" dirty="0" smtClean="0">
                <a:solidFill>
                  <a:srgbClr val="002060"/>
                </a:solidFill>
                <a:latin typeface="Cambria" pitchFamily="18" charset="0"/>
              </a:rPr>
              <a:t>Jarabe de </a:t>
            </a:r>
            <a:r>
              <a:rPr lang="es-MX" sz="2800" b="1" u="sng" dirty="0" err="1" smtClean="0">
                <a:solidFill>
                  <a:srgbClr val="002060"/>
                </a:solidFill>
                <a:latin typeface="Cambria" pitchFamily="18" charset="0"/>
              </a:rPr>
              <a:t>Ipeca</a:t>
            </a:r>
            <a:r>
              <a:rPr lang="es-MX" sz="2800" b="1" u="sng" dirty="0" smtClean="0">
                <a:solidFill>
                  <a:srgbClr val="002060"/>
                </a:solidFill>
                <a:latin typeface="Cambria" pitchFamily="18" charset="0"/>
              </a:rPr>
              <a:t>:</a:t>
            </a:r>
            <a:r>
              <a:rPr lang="es-MX" sz="2800" u="sng" dirty="0" smtClean="0">
                <a:solidFill>
                  <a:srgbClr val="002060"/>
                </a:solidFill>
                <a:latin typeface="Cambria" pitchFamily="18" charset="0"/>
              </a:rPr>
              <a:t> </a:t>
            </a:r>
            <a:r>
              <a:rPr lang="es-MX" sz="2800" dirty="0" smtClean="0">
                <a:solidFill>
                  <a:srgbClr val="002060"/>
                </a:solidFill>
                <a:latin typeface="Cambria" pitchFamily="18" charset="0"/>
              </a:rPr>
              <a:t>No hay evidencias a través de estudios clínicos que el JI mejore la evolución de pacientes intoxicados y su administración de rutina en los Servicios de Emergencia debe ser abandonada. </a:t>
            </a:r>
          </a:p>
          <a:p>
            <a:pPr marL="342900" indent="-338138">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s-MX" sz="1000" dirty="0" smtClean="0">
              <a:solidFill>
                <a:srgbClr val="002060"/>
              </a:solidFill>
              <a:latin typeface="Cambria" pitchFamily="18" charset="0"/>
            </a:endParaRPr>
          </a:p>
          <a:p>
            <a:pPr marL="342900" indent="-338138">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sz="2800" b="1" u="sng" dirty="0" smtClean="0">
                <a:solidFill>
                  <a:srgbClr val="002060"/>
                </a:solidFill>
                <a:effectLst>
                  <a:outerShdw blurRad="38100" dist="38100" dir="2700000" algn="tl">
                    <a:srgbClr val="000000">
                      <a:alpha val="43137"/>
                    </a:srgbClr>
                  </a:outerShdw>
                </a:effectLst>
                <a:latin typeface="Cambria" pitchFamily="18" charset="0"/>
              </a:rPr>
              <a:t>Purgantes:</a:t>
            </a:r>
            <a:r>
              <a:rPr lang="es-MX" sz="2800" u="sng" dirty="0" smtClean="0">
                <a:solidFill>
                  <a:srgbClr val="002060"/>
                </a:solidFill>
                <a:effectLst>
                  <a:outerShdw blurRad="38100" dist="38100" dir="2700000" algn="tl">
                    <a:srgbClr val="000000">
                      <a:alpha val="43137"/>
                    </a:srgbClr>
                  </a:outerShdw>
                </a:effectLst>
                <a:latin typeface="Cambria" pitchFamily="18" charset="0"/>
              </a:rPr>
              <a:t> </a:t>
            </a:r>
            <a:r>
              <a:rPr lang="es-MX" sz="2800" dirty="0" smtClean="0">
                <a:solidFill>
                  <a:srgbClr val="002060"/>
                </a:solidFill>
                <a:latin typeface="Cambria" pitchFamily="18" charset="0"/>
              </a:rPr>
              <a:t>La administración de purgantes solos no tiene ningún rol en el manejo del paciente intoxicado y no se recomienda como método de </a:t>
            </a:r>
            <a:r>
              <a:rPr lang="es-MX" sz="2800" dirty="0" err="1" smtClean="0">
                <a:solidFill>
                  <a:srgbClr val="002060"/>
                </a:solidFill>
                <a:latin typeface="Cambria" pitchFamily="18" charset="0"/>
              </a:rPr>
              <a:t>decontaminación</a:t>
            </a:r>
            <a:r>
              <a:rPr lang="es-MX" sz="2800" dirty="0" smtClean="0">
                <a:solidFill>
                  <a:srgbClr val="002060"/>
                </a:solidFill>
                <a:latin typeface="Cambria" pitchFamily="18" charset="0"/>
              </a:rPr>
              <a:t> del intestino. </a:t>
            </a:r>
            <a:endParaRPr lang="es-MX" sz="2800" dirty="0">
              <a:solidFill>
                <a:srgbClr val="002060"/>
              </a:solidFill>
              <a:latin typeface="Cambria" pitchFamily="18" charset="0"/>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428596" y="214290"/>
            <a:ext cx="8072494" cy="3071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800" b="1" u="sng" dirty="0" smtClean="0">
                <a:solidFill>
                  <a:srgbClr val="002060"/>
                </a:solidFill>
                <a:latin typeface="Cambria" pitchFamily="18" charset="0"/>
              </a:rPr>
              <a:t>Carbón activado:</a:t>
            </a:r>
            <a:r>
              <a:rPr lang="es-MX" sz="2800" b="1" dirty="0" smtClean="0">
                <a:solidFill>
                  <a:srgbClr val="002060"/>
                </a:solidFill>
                <a:latin typeface="Cambria" pitchFamily="18" charset="0"/>
              </a:rPr>
              <a:t> E</a:t>
            </a:r>
            <a:r>
              <a:rPr lang="es-MX" sz="2800" dirty="0" smtClean="0">
                <a:solidFill>
                  <a:srgbClr val="002060"/>
                </a:solidFill>
                <a:latin typeface="Cambria" pitchFamily="18" charset="0"/>
              </a:rPr>
              <a:t>n dosis única no debe ser administrado rutinariamente en el manejo de pacientes intoxicados. Debe ser considerada si un paciente ha ingerido una cantidad potencialmente tóxica de una sustancia (que se sabe que puede ser adsorbida por el CA) hasta 1 hora previamente.</a:t>
            </a:r>
            <a:endParaRPr lang="es-MX" sz="2800" dirty="0">
              <a:solidFill>
                <a:srgbClr val="002060"/>
              </a:solidFill>
              <a:latin typeface="Cambria" pitchFamily="18" charset="0"/>
            </a:endParaRPr>
          </a:p>
        </p:txBody>
      </p:sp>
      <p:sp>
        <p:nvSpPr>
          <p:cNvPr id="4" name="3 Rectángulo"/>
          <p:cNvSpPr/>
          <p:nvPr/>
        </p:nvSpPr>
        <p:spPr>
          <a:xfrm>
            <a:off x="500034" y="3143248"/>
            <a:ext cx="8072494" cy="350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800" b="1" u="sng" dirty="0" smtClean="0">
                <a:solidFill>
                  <a:srgbClr val="002060"/>
                </a:solidFill>
                <a:latin typeface="Cambria" pitchFamily="18" charset="0"/>
              </a:rPr>
              <a:t>Carbón activado en dosis múltiple:</a:t>
            </a:r>
            <a:r>
              <a:rPr lang="es-MX" sz="2800" dirty="0" smtClean="0">
                <a:solidFill>
                  <a:srgbClr val="002060"/>
                </a:solidFill>
                <a:latin typeface="Cambria" pitchFamily="18" charset="0"/>
              </a:rPr>
              <a:t> En base a estudios experimentales y clínicos, dosis múltiples de carbón activado sólo deben considerarse si el paciente ha ingerido una cantidad potencialmente mortal                         de </a:t>
            </a:r>
            <a:r>
              <a:rPr lang="es-MX" sz="2800" dirty="0" err="1" smtClean="0">
                <a:solidFill>
                  <a:srgbClr val="002060"/>
                </a:solidFill>
                <a:latin typeface="Cambria" pitchFamily="18" charset="0"/>
              </a:rPr>
              <a:t>carbamazepina</a:t>
            </a:r>
            <a:r>
              <a:rPr lang="es-MX" sz="2800" dirty="0" smtClean="0">
                <a:solidFill>
                  <a:srgbClr val="002060"/>
                </a:solidFill>
                <a:latin typeface="Cambria" pitchFamily="18" charset="0"/>
              </a:rPr>
              <a:t>, </a:t>
            </a:r>
            <a:r>
              <a:rPr lang="es-MX" sz="2800" dirty="0" err="1" smtClean="0">
                <a:solidFill>
                  <a:srgbClr val="002060"/>
                </a:solidFill>
                <a:latin typeface="Cambria" pitchFamily="18" charset="0"/>
              </a:rPr>
              <a:t>dapsona</a:t>
            </a:r>
            <a:r>
              <a:rPr lang="es-MX" sz="2800" dirty="0" smtClean="0">
                <a:solidFill>
                  <a:srgbClr val="002060"/>
                </a:solidFill>
                <a:latin typeface="Cambria" pitchFamily="18" charset="0"/>
              </a:rPr>
              <a:t>, fenobarbital, quinina, teofilina, </a:t>
            </a:r>
            <a:r>
              <a:rPr lang="es-MX" sz="2800" dirty="0" err="1" smtClean="0">
                <a:solidFill>
                  <a:srgbClr val="002060"/>
                </a:solidFill>
                <a:latin typeface="Cambria" pitchFamily="18" charset="0"/>
              </a:rPr>
              <a:t>digoxina</a:t>
            </a:r>
            <a:r>
              <a:rPr lang="es-MX" sz="2800" dirty="0" smtClean="0">
                <a:solidFill>
                  <a:srgbClr val="002060"/>
                </a:solidFill>
                <a:latin typeface="Cambria" pitchFamily="18" charset="0"/>
              </a:rPr>
              <a:t>, </a:t>
            </a:r>
            <a:r>
              <a:rPr lang="es-MX" sz="2800" dirty="0" err="1" smtClean="0">
                <a:solidFill>
                  <a:srgbClr val="002060"/>
                </a:solidFill>
                <a:latin typeface="Cambria" pitchFamily="18" charset="0"/>
              </a:rPr>
              <a:t>amitriptillina</a:t>
            </a:r>
            <a:r>
              <a:rPr lang="es-MX" sz="2800" dirty="0" smtClean="0">
                <a:solidFill>
                  <a:srgbClr val="002060"/>
                </a:solidFill>
                <a:latin typeface="Cambria" pitchFamily="18" charset="0"/>
              </a:rPr>
              <a:t>.</a:t>
            </a:r>
            <a:endParaRPr lang="es-MX" sz="2800" dirty="0">
              <a:solidFill>
                <a:srgbClr val="002060"/>
              </a:solidFill>
              <a:latin typeface="Cambria" pitchFamily="18" charset="0"/>
            </a:endParaRPr>
          </a:p>
        </p:txBody>
      </p:sp>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214282" y="-24"/>
            <a:ext cx="8501122"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000" b="1" u="sng" dirty="0" smtClean="0">
                <a:solidFill>
                  <a:srgbClr val="002060"/>
                </a:solidFill>
                <a:latin typeface="Cambria" pitchFamily="18" charset="0"/>
              </a:rPr>
              <a:t>Dosis única del carbón activado</a:t>
            </a:r>
            <a:endParaRPr lang="es-MX" sz="4000" dirty="0">
              <a:solidFill>
                <a:srgbClr val="002060"/>
              </a:solidFill>
              <a:latin typeface="Cambria" pitchFamily="18" charset="0"/>
            </a:endParaRPr>
          </a:p>
        </p:txBody>
      </p:sp>
      <p:sp>
        <p:nvSpPr>
          <p:cNvPr id="4" name="3 Rectángulo"/>
          <p:cNvSpPr/>
          <p:nvPr/>
        </p:nvSpPr>
        <p:spPr>
          <a:xfrm>
            <a:off x="357158" y="857232"/>
            <a:ext cx="8286808" cy="314327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2400" b="1" u="sng" dirty="0" smtClean="0">
              <a:solidFill>
                <a:schemeClr val="tx1"/>
              </a:solidFill>
              <a:latin typeface="Andalus" pitchFamily="18" charset="-78"/>
              <a:cs typeface="Andalus" pitchFamily="18" charset="-78"/>
            </a:endParaRPr>
          </a:p>
          <a:p>
            <a:r>
              <a:rPr lang="es-ES" sz="2400" b="1" u="sng" dirty="0" smtClean="0">
                <a:solidFill>
                  <a:schemeClr val="tx1"/>
                </a:solidFill>
                <a:latin typeface="Andalus" pitchFamily="18" charset="-78"/>
                <a:cs typeface="Andalus" pitchFamily="18" charset="-78"/>
              </a:rPr>
              <a:t>Dosis: </a:t>
            </a:r>
            <a:r>
              <a:rPr lang="es-ES" sz="2400" b="1" dirty="0" smtClean="0">
                <a:solidFill>
                  <a:schemeClr val="tx1"/>
                </a:solidFill>
                <a:latin typeface="Andalus" pitchFamily="18" charset="-78"/>
                <a:cs typeface="Andalus" pitchFamily="18" charset="-78"/>
              </a:rPr>
              <a:t>1g por kg de peso en el niño y de 25 a 100g en el adulto.</a:t>
            </a:r>
          </a:p>
          <a:p>
            <a:endParaRPr lang="es-ES" sz="2400" b="1" dirty="0" smtClean="0">
              <a:solidFill>
                <a:schemeClr val="tx1"/>
              </a:solidFill>
              <a:latin typeface="Andalus" pitchFamily="18" charset="-78"/>
              <a:cs typeface="Andalus" pitchFamily="18" charset="-78"/>
            </a:endParaRPr>
          </a:p>
          <a:p>
            <a:r>
              <a:rPr lang="es-ES" sz="2400" b="1" u="sng"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Sustancias que no adsorben:</a:t>
            </a:r>
          </a:p>
          <a:p>
            <a:pPr>
              <a:buFont typeface="Wingdings" pitchFamily="2" charset="2"/>
              <a:buChar char="Ø"/>
            </a:pPr>
            <a:r>
              <a:rPr lang="es-ES" sz="2400" b="1" dirty="0" smtClean="0">
                <a:solidFill>
                  <a:schemeClr val="tx1"/>
                </a:solidFill>
                <a:latin typeface="Andalus" pitchFamily="18" charset="-78"/>
                <a:cs typeface="Andalus" pitchFamily="18" charset="-78"/>
              </a:rPr>
              <a:t>Ácidos y sales minerales</a:t>
            </a:r>
          </a:p>
          <a:p>
            <a:pPr>
              <a:buFont typeface="Wingdings" pitchFamily="2" charset="2"/>
              <a:buChar char="Ø"/>
            </a:pPr>
            <a:r>
              <a:rPr lang="es-ES" sz="2400" b="1" dirty="0" smtClean="0">
                <a:solidFill>
                  <a:schemeClr val="tx1"/>
                </a:solidFill>
                <a:latin typeface="Andalus" pitchFamily="18" charset="-78"/>
                <a:cs typeface="Andalus" pitchFamily="18" charset="-78"/>
              </a:rPr>
              <a:t>Litios, Boratos y Bromuros.</a:t>
            </a:r>
          </a:p>
          <a:p>
            <a:pPr>
              <a:buFont typeface="Wingdings" pitchFamily="2" charset="2"/>
              <a:buChar char="Ø"/>
            </a:pPr>
            <a:r>
              <a:rPr lang="es-ES" sz="2400" b="1" dirty="0" smtClean="0">
                <a:solidFill>
                  <a:schemeClr val="tx1"/>
                </a:solidFill>
                <a:latin typeface="Andalus" pitchFamily="18" charset="-78"/>
                <a:cs typeface="Andalus" pitchFamily="18" charset="-78"/>
              </a:rPr>
              <a:t>Metales pesados.</a:t>
            </a:r>
          </a:p>
          <a:p>
            <a:pPr>
              <a:buFont typeface="Wingdings" pitchFamily="2" charset="2"/>
              <a:buChar char="Ø"/>
            </a:pPr>
            <a:r>
              <a:rPr lang="es-ES" sz="2400" b="1" dirty="0" smtClean="0">
                <a:solidFill>
                  <a:schemeClr val="tx1"/>
                </a:solidFill>
                <a:latin typeface="Andalus" pitchFamily="18" charset="-78"/>
                <a:cs typeface="Andalus" pitchFamily="18" charset="-78"/>
              </a:rPr>
              <a:t>Alcoholes </a:t>
            </a:r>
          </a:p>
          <a:p>
            <a:pPr>
              <a:buFont typeface="Wingdings" pitchFamily="2" charset="2"/>
              <a:buChar char="Ø"/>
            </a:pPr>
            <a:r>
              <a:rPr lang="es-ES" sz="2400" b="1" dirty="0" smtClean="0">
                <a:solidFill>
                  <a:schemeClr val="tx1"/>
                </a:solidFill>
                <a:latin typeface="Andalus" pitchFamily="18" charset="-78"/>
                <a:cs typeface="Andalus" pitchFamily="18" charset="-78"/>
              </a:rPr>
              <a:t>Hidrocarburos?</a:t>
            </a:r>
          </a:p>
          <a:p>
            <a:endParaRPr lang="es-ES" sz="2400" b="1" dirty="0">
              <a:solidFill>
                <a:schemeClr val="tx1"/>
              </a:solidFill>
              <a:latin typeface="Andalus" pitchFamily="18" charset="-78"/>
              <a:cs typeface="Andalus" pitchFamily="18" charset="-78"/>
            </a:endParaRPr>
          </a:p>
        </p:txBody>
      </p:sp>
      <p:sp>
        <p:nvSpPr>
          <p:cNvPr id="5" name="4 Rectángulo"/>
          <p:cNvSpPr/>
          <p:nvPr/>
        </p:nvSpPr>
        <p:spPr>
          <a:xfrm>
            <a:off x="357158" y="4214818"/>
            <a:ext cx="8286808"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600" b="1" dirty="0" smtClean="0">
                <a:solidFill>
                  <a:srgbClr val="002060"/>
                </a:solidFill>
                <a:latin typeface="Andalus" pitchFamily="18" charset="-78"/>
                <a:cs typeface="Andalus" pitchFamily="18" charset="-78"/>
              </a:rPr>
              <a:t>Dosis múltiples </a:t>
            </a:r>
            <a:endParaRPr lang="es-ES" sz="3600" b="1" dirty="0">
              <a:solidFill>
                <a:srgbClr val="002060"/>
              </a:solidFill>
              <a:latin typeface="Andalus" pitchFamily="18" charset="-78"/>
              <a:cs typeface="Andalus" pitchFamily="18" charset="-78"/>
            </a:endParaRPr>
          </a:p>
        </p:txBody>
      </p:sp>
      <p:sp>
        <p:nvSpPr>
          <p:cNvPr id="6" name="5 Rectángulo"/>
          <p:cNvSpPr/>
          <p:nvPr/>
        </p:nvSpPr>
        <p:spPr>
          <a:xfrm>
            <a:off x="428596" y="4929222"/>
            <a:ext cx="8215370" cy="17144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smtClean="0">
                <a:solidFill>
                  <a:schemeClr val="tx1"/>
                </a:solidFill>
                <a:latin typeface="Andalus" pitchFamily="18" charset="-78"/>
                <a:cs typeface="Andalus" pitchFamily="18" charset="-78"/>
              </a:rPr>
              <a:t>25 a 100g como mínimo 2 dosis.                                                                                                         Se recomienda 12.5g/h.                                                                                                           Continuar hasta que la situación clínica mejore.                                                               Problema de vómitos. </a:t>
            </a:r>
            <a:endParaRPr lang="es-ES" sz="2400" b="1" dirty="0">
              <a:solidFill>
                <a:schemeClr val="tx1"/>
              </a:solidFill>
              <a:latin typeface="Andalus" pitchFamily="18" charset="-78"/>
              <a:cs typeface="Andalus" pitchFamily="18" charset="-78"/>
            </a:endParaRPr>
          </a:p>
        </p:txBody>
      </p:sp>
    </p:spTree>
  </p:cSld>
  <p:clrMapOvr>
    <a:masterClrMapping/>
  </p:clrMapOvr>
  <p:transition spd="slow">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142844" y="-24"/>
            <a:ext cx="8786874" cy="3143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39725">
              <a:lnSpc>
                <a:spcPct val="80000"/>
              </a:lnSpc>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sz="2800" b="1" dirty="0" smtClean="0">
                <a:solidFill>
                  <a:srgbClr val="002060"/>
                </a:solidFill>
                <a:latin typeface="Cambria" pitchFamily="18" charset="0"/>
              </a:rPr>
              <a:t>    </a:t>
            </a:r>
            <a:r>
              <a:rPr lang="es-MX" sz="2800" b="1" u="sng" dirty="0" smtClean="0">
                <a:solidFill>
                  <a:srgbClr val="002060"/>
                </a:solidFill>
                <a:latin typeface="Cambria" pitchFamily="18" charset="0"/>
              </a:rPr>
              <a:t>Lavado gástrico</a:t>
            </a:r>
            <a:r>
              <a:rPr lang="es-MX" sz="2800" b="1" dirty="0" smtClean="0">
                <a:solidFill>
                  <a:srgbClr val="002060"/>
                </a:solidFill>
                <a:latin typeface="Cambria" pitchFamily="18" charset="0"/>
              </a:rPr>
              <a:t>: </a:t>
            </a:r>
            <a:r>
              <a:rPr lang="es-MX" sz="2800" dirty="0" smtClean="0">
                <a:solidFill>
                  <a:srgbClr val="002060"/>
                </a:solidFill>
                <a:latin typeface="Cambria" pitchFamily="18" charset="0"/>
              </a:rPr>
              <a:t>El lavado gástrico (LG) no debe ser empleado rutinariamente en el manejo de pacientes intoxicados. En estudios experimentales, la cantidad de marcador removido por LG es sumamente variable y disminuye con el transcurrir del tiempo. No hay pruebas ciertas que su utilización mejore el resultado clínico y además puede causar significativa morbilidad. </a:t>
            </a:r>
            <a:endParaRPr lang="es-MX" sz="2800" dirty="0">
              <a:solidFill>
                <a:srgbClr val="002060"/>
              </a:solidFill>
              <a:latin typeface="Cambria" pitchFamily="18" charset="0"/>
            </a:endParaRPr>
          </a:p>
        </p:txBody>
      </p:sp>
      <p:sp>
        <p:nvSpPr>
          <p:cNvPr id="4" name="3 Rectángulo"/>
          <p:cNvSpPr/>
          <p:nvPr/>
        </p:nvSpPr>
        <p:spPr>
          <a:xfrm>
            <a:off x="500034" y="3286124"/>
            <a:ext cx="8501122" cy="3286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800" b="1" u="sng" dirty="0" smtClean="0">
                <a:solidFill>
                  <a:srgbClr val="002060"/>
                </a:solidFill>
                <a:latin typeface="Cambria" pitchFamily="18" charset="0"/>
              </a:rPr>
              <a:t>Lavado intestinal completo: </a:t>
            </a:r>
            <a:r>
              <a:rPr lang="es-MX" sz="2800" dirty="0" smtClean="0">
                <a:solidFill>
                  <a:srgbClr val="002060"/>
                </a:solidFill>
                <a:latin typeface="Cambria" pitchFamily="18" charset="0"/>
              </a:rPr>
              <a:t>no debe ser utilizado rutinariamente en el manejo de pacientes intoxicados.  LIC puede ser considerado en intoxicaciones con drogas de liberación sostenida o con revestimiento entérico. Los datos actuales resultan insuficientes para sostener o excluir su uso en intoxicaciones con  hierro, plomo, zinc, o paquetes de drogas ilícitas (en "mulas" o </a:t>
            </a:r>
            <a:r>
              <a:rPr lang="es-MX" sz="2800" dirty="0" err="1" smtClean="0">
                <a:solidFill>
                  <a:srgbClr val="002060"/>
                </a:solidFill>
                <a:latin typeface="Cambria" pitchFamily="18" charset="0"/>
              </a:rPr>
              <a:t>body</a:t>
            </a:r>
            <a:r>
              <a:rPr lang="es-MX" sz="2800" dirty="0" smtClean="0">
                <a:solidFill>
                  <a:srgbClr val="002060"/>
                </a:solidFill>
                <a:latin typeface="Cambria" pitchFamily="18" charset="0"/>
              </a:rPr>
              <a:t> </a:t>
            </a:r>
            <a:r>
              <a:rPr lang="es-MX" sz="2800" dirty="0" err="1" smtClean="0">
                <a:solidFill>
                  <a:srgbClr val="002060"/>
                </a:solidFill>
                <a:latin typeface="Cambria" pitchFamily="18" charset="0"/>
              </a:rPr>
              <a:t>packers</a:t>
            </a:r>
            <a:r>
              <a:rPr lang="es-MX" sz="2800" dirty="0" smtClean="0">
                <a:solidFill>
                  <a:srgbClr val="002060"/>
                </a:solidFill>
                <a:latin typeface="Cambria" pitchFamily="18" charset="0"/>
              </a:rPr>
              <a:t>). </a:t>
            </a:r>
            <a:endParaRPr lang="es-MX" sz="2800" dirty="0">
              <a:solidFill>
                <a:srgbClr val="002060"/>
              </a:solidFill>
              <a:latin typeface="Cambria" pitchFamily="18" charset="0"/>
            </a:endParaRPr>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142844" y="-24"/>
            <a:ext cx="8786874" cy="1571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39725">
              <a:lnSpc>
                <a:spcPct val="80000"/>
              </a:lnSpc>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sz="2800" b="1" dirty="0" smtClean="0">
                <a:solidFill>
                  <a:srgbClr val="002060"/>
                </a:solidFill>
                <a:latin typeface="Cambria" pitchFamily="18" charset="0"/>
              </a:rPr>
              <a:t>   </a:t>
            </a:r>
            <a:r>
              <a:rPr lang="es-MX" sz="4000" b="1" u="sng" dirty="0" smtClean="0">
                <a:solidFill>
                  <a:srgbClr val="002060"/>
                </a:solidFill>
                <a:effectLst>
                  <a:outerShdw blurRad="38100" dist="38100" dir="2700000" algn="tl">
                    <a:srgbClr val="000000">
                      <a:alpha val="43137"/>
                    </a:srgbClr>
                  </a:outerShdw>
                </a:effectLst>
                <a:latin typeface="Cambria" pitchFamily="18" charset="0"/>
              </a:rPr>
              <a:t> LG</a:t>
            </a:r>
            <a:r>
              <a:rPr lang="es-MX" sz="2800" b="1" dirty="0" smtClean="0">
                <a:solidFill>
                  <a:srgbClr val="002060"/>
                </a:solidFill>
                <a:latin typeface="Cambria" pitchFamily="18" charset="0"/>
              </a:rPr>
              <a:t>: Sonda F: 24 a 28 en niños, 36 a 40 en adultos decúbito lateral izquierdo y </a:t>
            </a:r>
            <a:r>
              <a:rPr lang="es-MX" sz="2800" b="1" dirty="0" err="1" smtClean="0">
                <a:solidFill>
                  <a:srgbClr val="002060"/>
                </a:solidFill>
                <a:latin typeface="Cambria" pitchFamily="18" charset="0"/>
              </a:rPr>
              <a:t>trendelemburg</a:t>
            </a:r>
            <a:r>
              <a:rPr lang="es-MX" sz="2800" b="1" dirty="0" smtClean="0">
                <a:solidFill>
                  <a:srgbClr val="002060"/>
                </a:solidFill>
                <a:latin typeface="Cambria" pitchFamily="18" charset="0"/>
              </a:rPr>
              <a:t>.</a:t>
            </a:r>
            <a:endParaRPr lang="es-MX" sz="2800" dirty="0">
              <a:solidFill>
                <a:srgbClr val="002060"/>
              </a:solidFill>
              <a:latin typeface="Cambria" pitchFamily="18" charset="0"/>
            </a:endParaRPr>
          </a:p>
        </p:txBody>
      </p:sp>
      <p:sp>
        <p:nvSpPr>
          <p:cNvPr id="4" name="3 Rectángulo"/>
          <p:cNvSpPr/>
          <p:nvPr/>
        </p:nvSpPr>
        <p:spPr>
          <a:xfrm>
            <a:off x="357158" y="1357298"/>
            <a:ext cx="3571900" cy="71438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u="sng" dirty="0" smtClean="0">
                <a:effectLst>
                  <a:outerShdw blurRad="38100" dist="38100" dir="2700000" algn="tl">
                    <a:srgbClr val="000000">
                      <a:alpha val="43137"/>
                    </a:srgbClr>
                  </a:outerShdw>
                </a:effectLst>
                <a:latin typeface="Andalus" pitchFamily="18" charset="-78"/>
                <a:cs typeface="Andalus" pitchFamily="18" charset="-78"/>
              </a:rPr>
              <a:t>Contraindicaciones </a:t>
            </a:r>
            <a:endParaRPr lang="es-ES" sz="2800" b="1" u="sng" dirty="0">
              <a:effectLst>
                <a:outerShdw blurRad="38100" dist="38100" dir="2700000" algn="tl">
                  <a:srgbClr val="000000">
                    <a:alpha val="43137"/>
                  </a:srgbClr>
                </a:outerShdw>
              </a:effectLst>
              <a:latin typeface="Andalus" pitchFamily="18" charset="-78"/>
              <a:cs typeface="Andalus" pitchFamily="18" charset="-78"/>
            </a:endParaRPr>
          </a:p>
        </p:txBody>
      </p:sp>
      <p:sp>
        <p:nvSpPr>
          <p:cNvPr id="5" name="4 Rectángulo"/>
          <p:cNvSpPr/>
          <p:nvPr/>
        </p:nvSpPr>
        <p:spPr>
          <a:xfrm>
            <a:off x="5000628" y="1357298"/>
            <a:ext cx="3571900" cy="71438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u="sng" dirty="0" smtClean="0">
                <a:effectLst>
                  <a:outerShdw blurRad="38100" dist="38100" dir="2700000" algn="tl">
                    <a:srgbClr val="000000">
                      <a:alpha val="43137"/>
                    </a:srgbClr>
                  </a:outerShdw>
                </a:effectLst>
                <a:latin typeface="Andalus" pitchFamily="18" charset="-78"/>
                <a:cs typeface="Andalus" pitchFamily="18" charset="-78"/>
              </a:rPr>
              <a:t>Complicaciones </a:t>
            </a:r>
            <a:endParaRPr lang="es-ES" sz="2800" b="1" u="sng" dirty="0">
              <a:effectLst>
                <a:outerShdw blurRad="38100" dist="38100" dir="2700000" algn="tl">
                  <a:srgbClr val="000000">
                    <a:alpha val="43137"/>
                  </a:srgbClr>
                </a:outerShdw>
              </a:effectLst>
              <a:latin typeface="Andalus" pitchFamily="18" charset="-78"/>
              <a:cs typeface="Andalus" pitchFamily="18" charset="-78"/>
            </a:endParaRPr>
          </a:p>
        </p:txBody>
      </p:sp>
      <p:sp>
        <p:nvSpPr>
          <p:cNvPr id="6" name="5 Rectángulo"/>
          <p:cNvSpPr/>
          <p:nvPr/>
        </p:nvSpPr>
        <p:spPr>
          <a:xfrm>
            <a:off x="285720" y="2428868"/>
            <a:ext cx="3786214" cy="392909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s-ES" sz="2800" dirty="0" smtClean="0">
                <a:latin typeface="Andalus" pitchFamily="18" charset="-78"/>
                <a:cs typeface="Andalus" pitchFamily="18" charset="-78"/>
              </a:rPr>
              <a:t> Vía aérea no   </a:t>
            </a:r>
          </a:p>
          <a:p>
            <a:r>
              <a:rPr lang="es-ES" sz="2800" dirty="0" smtClean="0">
                <a:latin typeface="Andalus" pitchFamily="18" charset="-78"/>
                <a:cs typeface="Andalus" pitchFamily="18" charset="-78"/>
              </a:rPr>
              <a:t>     protegida </a:t>
            </a:r>
          </a:p>
          <a:p>
            <a:pPr>
              <a:buFont typeface="Wingdings" pitchFamily="2" charset="2"/>
              <a:buChar char="ü"/>
            </a:pPr>
            <a:r>
              <a:rPr lang="es-ES" sz="2800" dirty="0" smtClean="0">
                <a:latin typeface="Andalus" pitchFamily="18" charset="-78"/>
                <a:cs typeface="Andalus" pitchFamily="18" charset="-78"/>
              </a:rPr>
              <a:t> Depresión del  </a:t>
            </a:r>
          </a:p>
          <a:p>
            <a:r>
              <a:rPr lang="es-ES" sz="2800" dirty="0" smtClean="0">
                <a:latin typeface="Andalus" pitchFamily="18" charset="-78"/>
                <a:cs typeface="Andalus" pitchFamily="18" charset="-78"/>
              </a:rPr>
              <a:t>    nivel de consciencia.</a:t>
            </a:r>
          </a:p>
          <a:p>
            <a:pPr>
              <a:buFont typeface="Wingdings" pitchFamily="2" charset="2"/>
              <a:buChar char="ü"/>
            </a:pPr>
            <a:r>
              <a:rPr lang="es-ES" sz="2800" dirty="0" smtClean="0">
                <a:latin typeface="Andalus" pitchFamily="18" charset="-78"/>
                <a:cs typeface="Andalus" pitchFamily="18" charset="-78"/>
              </a:rPr>
              <a:t> Riesgo de aspiración </a:t>
            </a:r>
          </a:p>
          <a:p>
            <a:pPr>
              <a:buFont typeface="Wingdings" pitchFamily="2" charset="2"/>
              <a:buChar char="ü"/>
            </a:pPr>
            <a:r>
              <a:rPr lang="es-ES" sz="2800" dirty="0" smtClean="0">
                <a:latin typeface="Andalus" pitchFamily="18" charset="-78"/>
                <a:cs typeface="Andalus" pitchFamily="18" charset="-78"/>
              </a:rPr>
              <a:t> Hemorragia   </a:t>
            </a:r>
          </a:p>
          <a:p>
            <a:r>
              <a:rPr lang="es-ES" sz="2800" dirty="0" smtClean="0">
                <a:latin typeface="Andalus" pitchFamily="18" charset="-78"/>
                <a:cs typeface="Andalus" pitchFamily="18" charset="-78"/>
              </a:rPr>
              <a:t>    gastrointestinal</a:t>
            </a:r>
            <a:endParaRPr lang="es-ES" sz="2800" dirty="0">
              <a:latin typeface="Andalus" pitchFamily="18" charset="-78"/>
              <a:cs typeface="Andalus" pitchFamily="18" charset="-78"/>
            </a:endParaRPr>
          </a:p>
        </p:txBody>
      </p:sp>
      <p:sp>
        <p:nvSpPr>
          <p:cNvPr id="7" name="6 Rectángulo"/>
          <p:cNvSpPr/>
          <p:nvPr/>
        </p:nvSpPr>
        <p:spPr>
          <a:xfrm>
            <a:off x="5000628" y="2428868"/>
            <a:ext cx="3643338" cy="392909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s-ES" sz="2800" dirty="0" smtClean="0">
                <a:latin typeface="Andalus" pitchFamily="18" charset="-78"/>
                <a:cs typeface="Andalus" pitchFamily="18" charset="-78"/>
              </a:rPr>
              <a:t>Aspiración pulmonar.</a:t>
            </a:r>
          </a:p>
          <a:p>
            <a:pPr>
              <a:buFont typeface="Wingdings" pitchFamily="2" charset="2"/>
              <a:buChar char="ü"/>
            </a:pPr>
            <a:r>
              <a:rPr lang="es-ES" sz="2800" dirty="0" err="1" smtClean="0">
                <a:latin typeface="Andalus" pitchFamily="18" charset="-78"/>
                <a:cs typeface="Andalus" pitchFamily="18" charset="-78"/>
              </a:rPr>
              <a:t>Laringoespasmo</a:t>
            </a:r>
            <a:r>
              <a:rPr lang="es-ES" sz="2800" dirty="0" smtClean="0">
                <a:latin typeface="Andalus" pitchFamily="18" charset="-78"/>
                <a:cs typeface="Andalus" pitchFamily="18" charset="-78"/>
              </a:rPr>
              <a:t>.</a:t>
            </a:r>
          </a:p>
          <a:p>
            <a:pPr>
              <a:buFont typeface="Wingdings" pitchFamily="2" charset="2"/>
              <a:buChar char="ü"/>
            </a:pPr>
            <a:r>
              <a:rPr lang="es-ES" sz="2800" dirty="0" smtClean="0">
                <a:latin typeface="Andalus" pitchFamily="18" charset="-78"/>
                <a:cs typeface="Andalus" pitchFamily="18" charset="-78"/>
              </a:rPr>
              <a:t>Perforación   </a:t>
            </a:r>
          </a:p>
          <a:p>
            <a:r>
              <a:rPr lang="es-ES" sz="2800" dirty="0" smtClean="0">
                <a:latin typeface="Andalus" pitchFamily="18" charset="-78"/>
                <a:cs typeface="Andalus" pitchFamily="18" charset="-78"/>
              </a:rPr>
              <a:t>    esofágica.</a:t>
            </a:r>
          </a:p>
          <a:p>
            <a:pPr>
              <a:buFont typeface="Wingdings" pitchFamily="2" charset="2"/>
              <a:buChar char="ü"/>
            </a:pPr>
            <a:r>
              <a:rPr lang="es-ES" sz="2800" dirty="0" err="1" smtClean="0">
                <a:latin typeface="Andalus" pitchFamily="18" charset="-78"/>
                <a:cs typeface="Andalus" pitchFamily="18" charset="-78"/>
              </a:rPr>
              <a:t>Hiernatremia</a:t>
            </a:r>
            <a:r>
              <a:rPr lang="es-ES" sz="2800" dirty="0" smtClean="0">
                <a:latin typeface="Andalus" pitchFamily="18" charset="-78"/>
                <a:cs typeface="Andalus" pitchFamily="18" charset="-78"/>
              </a:rPr>
              <a:t>.</a:t>
            </a:r>
          </a:p>
          <a:p>
            <a:pPr>
              <a:buFont typeface="Wingdings" pitchFamily="2" charset="2"/>
              <a:buChar char="ü"/>
            </a:pPr>
            <a:r>
              <a:rPr lang="es-ES" sz="2800" dirty="0" smtClean="0">
                <a:latin typeface="Andalus" pitchFamily="18" charset="-78"/>
                <a:cs typeface="Andalus" pitchFamily="18" charset="-78"/>
              </a:rPr>
              <a:t>Hipotermia.</a:t>
            </a:r>
            <a:endParaRPr lang="es-ES" sz="2800" dirty="0">
              <a:latin typeface="Andalus" pitchFamily="18" charset="-78"/>
              <a:cs typeface="Andalus" pitchFamily="18" charset="-78"/>
            </a:endParaRPr>
          </a:p>
        </p:txBody>
      </p:sp>
    </p:spTree>
  </p:cSld>
  <p:clrMapOvr>
    <a:masterClrMapping/>
  </p:clrMapOvr>
  <p:transition spd="slow">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4" name="3 Rectángulo"/>
          <p:cNvSpPr/>
          <p:nvPr/>
        </p:nvSpPr>
        <p:spPr>
          <a:xfrm>
            <a:off x="857224" y="1785926"/>
            <a:ext cx="7500990" cy="3714776"/>
          </a:xfrm>
          <a:prstGeom prst="rect">
            <a:avLst/>
          </a:prstGeom>
          <a:solidFill>
            <a:srgbClr val="00206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smtClean="0">
                <a:latin typeface="Andalus" pitchFamily="18" charset="-78"/>
                <a:cs typeface="Andalus" pitchFamily="18" charset="-78"/>
              </a:rPr>
              <a:t>Grandes volúmenes de </a:t>
            </a:r>
            <a:r>
              <a:rPr lang="es-ES" sz="3200" dirty="0" err="1" smtClean="0">
                <a:latin typeface="Andalus" pitchFamily="18" charset="-78"/>
                <a:cs typeface="Andalus" pitchFamily="18" charset="-78"/>
              </a:rPr>
              <a:t>Polietilenglicol</a:t>
            </a:r>
            <a:r>
              <a:rPr lang="es-ES" sz="3200" dirty="0" smtClean="0">
                <a:latin typeface="Andalus" pitchFamily="18" charset="-78"/>
                <a:cs typeface="Andalus" pitchFamily="18" charset="-78"/>
              </a:rPr>
              <a:t> para acelerar el vaciado gástrico.</a:t>
            </a:r>
          </a:p>
          <a:p>
            <a:r>
              <a:rPr lang="es-ES" sz="3200" dirty="0" smtClean="0">
                <a:latin typeface="Andalus" pitchFamily="18" charset="-78"/>
                <a:cs typeface="Andalus" pitchFamily="18" charset="-78"/>
              </a:rPr>
              <a:t>Previa administración de </a:t>
            </a:r>
            <a:r>
              <a:rPr lang="es-ES" sz="3200" dirty="0" err="1" smtClean="0">
                <a:latin typeface="Andalus" pitchFamily="18" charset="-78"/>
                <a:cs typeface="Andalus" pitchFamily="18" charset="-78"/>
              </a:rPr>
              <a:t>metoclopramida</a:t>
            </a:r>
            <a:r>
              <a:rPr lang="es-ES" sz="3200" dirty="0" smtClean="0">
                <a:latin typeface="Andalus" pitchFamily="18" charset="-78"/>
                <a:cs typeface="Andalus" pitchFamily="18" charset="-78"/>
              </a:rPr>
              <a:t> administrar 1,5 l/h en el adulto o 20 ml/k/h en niños hasta que el efluente rectal sea claro.  </a:t>
            </a:r>
            <a:endParaRPr lang="es-ES" sz="3200" dirty="0">
              <a:latin typeface="Andalus" pitchFamily="18" charset="-78"/>
              <a:cs typeface="Andalus" pitchFamily="18" charset="-78"/>
            </a:endParaRPr>
          </a:p>
        </p:txBody>
      </p:sp>
      <p:sp>
        <p:nvSpPr>
          <p:cNvPr id="5" name="4 Rectángulo"/>
          <p:cNvSpPr/>
          <p:nvPr/>
        </p:nvSpPr>
        <p:spPr>
          <a:xfrm>
            <a:off x="785786" y="214290"/>
            <a:ext cx="7358114"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39725" algn="ctr">
              <a:lnSpc>
                <a:spcPct val="80000"/>
              </a:lnSpc>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sz="2400" b="1" dirty="0" smtClean="0">
                <a:solidFill>
                  <a:srgbClr val="002060"/>
                </a:solidFill>
                <a:latin typeface="Cambria" pitchFamily="18" charset="0"/>
              </a:rPr>
              <a:t>   </a:t>
            </a:r>
            <a:r>
              <a:rPr lang="es-MX" sz="3600" b="1" dirty="0" smtClean="0">
                <a:solidFill>
                  <a:srgbClr val="002060"/>
                </a:solidFill>
                <a:effectLst>
                  <a:outerShdw blurRad="38100" dist="38100" dir="2700000" algn="tl">
                    <a:srgbClr val="000000">
                      <a:alpha val="43137"/>
                    </a:srgbClr>
                  </a:outerShdw>
                </a:effectLst>
                <a:latin typeface="Cambria" pitchFamily="18" charset="0"/>
              </a:rPr>
              <a:t> Irrigación Intestinal Continua </a:t>
            </a:r>
            <a:r>
              <a:rPr lang="es-MX" sz="3600" b="1" dirty="0" err="1" smtClean="0">
                <a:solidFill>
                  <a:srgbClr val="002060"/>
                </a:solidFill>
                <a:effectLst>
                  <a:outerShdw blurRad="38100" dist="38100" dir="2700000" algn="tl">
                    <a:srgbClr val="000000">
                      <a:alpha val="43137"/>
                    </a:srgbClr>
                  </a:outerShdw>
                </a:effectLst>
                <a:latin typeface="Cambria" pitchFamily="18" charset="0"/>
              </a:rPr>
              <a:t>Whole</a:t>
            </a:r>
            <a:r>
              <a:rPr lang="es-MX" sz="3600" b="1" dirty="0" smtClean="0">
                <a:solidFill>
                  <a:srgbClr val="002060"/>
                </a:solidFill>
                <a:effectLst>
                  <a:outerShdw blurRad="38100" dist="38100" dir="2700000" algn="tl">
                    <a:srgbClr val="000000">
                      <a:alpha val="43137"/>
                    </a:srgbClr>
                  </a:outerShdw>
                </a:effectLst>
                <a:latin typeface="Cambria" pitchFamily="18" charset="0"/>
              </a:rPr>
              <a:t>  </a:t>
            </a:r>
            <a:r>
              <a:rPr lang="es-MX" sz="3600" b="1" dirty="0" err="1" smtClean="0">
                <a:solidFill>
                  <a:srgbClr val="002060"/>
                </a:solidFill>
                <a:effectLst>
                  <a:outerShdw blurRad="38100" dist="38100" dir="2700000" algn="tl">
                    <a:srgbClr val="000000">
                      <a:alpha val="43137"/>
                    </a:srgbClr>
                  </a:outerShdw>
                </a:effectLst>
                <a:latin typeface="Cambria" pitchFamily="18" charset="0"/>
              </a:rPr>
              <a:t>Bowel</a:t>
            </a:r>
            <a:r>
              <a:rPr lang="es-MX" sz="3600" b="1" dirty="0" smtClean="0">
                <a:solidFill>
                  <a:srgbClr val="002060"/>
                </a:solidFill>
                <a:effectLst>
                  <a:outerShdw blurRad="38100" dist="38100" dir="2700000" algn="tl">
                    <a:srgbClr val="000000">
                      <a:alpha val="43137"/>
                    </a:srgbClr>
                  </a:outerShdw>
                </a:effectLst>
                <a:latin typeface="Cambria" pitchFamily="18" charset="0"/>
              </a:rPr>
              <a:t>  </a:t>
            </a:r>
            <a:r>
              <a:rPr lang="es-MX" sz="3600" b="1" dirty="0" err="1" smtClean="0">
                <a:solidFill>
                  <a:srgbClr val="002060"/>
                </a:solidFill>
                <a:effectLst>
                  <a:outerShdw blurRad="38100" dist="38100" dir="2700000" algn="tl">
                    <a:srgbClr val="000000">
                      <a:alpha val="43137"/>
                    </a:srgbClr>
                  </a:outerShdw>
                </a:effectLst>
                <a:latin typeface="Cambria" pitchFamily="18" charset="0"/>
              </a:rPr>
              <a:t>Irrigation</a:t>
            </a:r>
            <a:r>
              <a:rPr lang="es-MX" sz="3600" b="1" dirty="0" smtClean="0">
                <a:solidFill>
                  <a:srgbClr val="002060"/>
                </a:solidFill>
                <a:effectLst>
                  <a:outerShdw blurRad="38100" dist="38100" dir="2700000" algn="tl">
                    <a:srgbClr val="000000">
                      <a:alpha val="43137"/>
                    </a:srgbClr>
                  </a:outerShdw>
                </a:effectLst>
                <a:latin typeface="Cambria" pitchFamily="18" charset="0"/>
              </a:rPr>
              <a:t> </a:t>
            </a:r>
            <a:endParaRPr lang="es-MX" sz="2400" b="1" dirty="0">
              <a:solidFill>
                <a:srgbClr val="002060"/>
              </a:solidFill>
              <a:latin typeface="Cambria" pitchFamily="18" charset="0"/>
            </a:endParaRPr>
          </a:p>
        </p:txBody>
      </p:sp>
    </p:spTree>
  </p:cSld>
  <p:clrMapOvr>
    <a:masterClrMapping/>
  </p:clrMapOvr>
  <p:transition spd="slow">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4" name="3 Rectángulo"/>
          <p:cNvSpPr/>
          <p:nvPr/>
        </p:nvSpPr>
        <p:spPr>
          <a:xfrm>
            <a:off x="785786" y="71414"/>
            <a:ext cx="7358114"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39725" algn="ctr">
              <a:lnSpc>
                <a:spcPct val="80000"/>
              </a:lnSpc>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MX" sz="2800" b="1" dirty="0" smtClean="0">
                <a:solidFill>
                  <a:srgbClr val="002060"/>
                </a:solidFill>
                <a:effectLst>
                  <a:outerShdw blurRad="38100" dist="38100" dir="2700000" algn="tl">
                    <a:srgbClr val="000000">
                      <a:alpha val="43137"/>
                    </a:srgbClr>
                  </a:outerShdw>
                </a:effectLst>
                <a:latin typeface="Cambria" pitchFamily="18" charset="0"/>
              </a:rPr>
              <a:t>   </a:t>
            </a:r>
            <a:r>
              <a:rPr lang="es-MX" sz="4000" b="1" dirty="0" smtClean="0">
                <a:solidFill>
                  <a:srgbClr val="002060"/>
                </a:solidFill>
                <a:effectLst>
                  <a:outerShdw blurRad="38100" dist="38100" dir="2700000" algn="tl">
                    <a:srgbClr val="000000">
                      <a:alpha val="43137"/>
                    </a:srgbClr>
                  </a:outerShdw>
                </a:effectLst>
                <a:latin typeface="Cambria" pitchFamily="18" charset="0"/>
              </a:rPr>
              <a:t> Alcalinización de la Orina </a:t>
            </a:r>
            <a:endParaRPr lang="es-MX" sz="2800" b="1" dirty="0">
              <a:solidFill>
                <a:srgbClr val="002060"/>
              </a:solidFill>
              <a:effectLst>
                <a:outerShdw blurRad="38100" dist="38100" dir="2700000" algn="tl">
                  <a:srgbClr val="000000">
                    <a:alpha val="43137"/>
                  </a:srgbClr>
                </a:outerShdw>
              </a:effectLst>
              <a:latin typeface="Cambria" pitchFamily="18" charset="0"/>
            </a:endParaRPr>
          </a:p>
        </p:txBody>
      </p:sp>
      <p:sp>
        <p:nvSpPr>
          <p:cNvPr id="5" name="4 Rectángulo"/>
          <p:cNvSpPr/>
          <p:nvPr/>
        </p:nvSpPr>
        <p:spPr>
          <a:xfrm>
            <a:off x="500034" y="1285860"/>
            <a:ext cx="8358246" cy="4786346"/>
          </a:xfrm>
          <a:prstGeom prst="rect">
            <a:avLst/>
          </a:prstGeom>
          <a:solidFill>
            <a:srgbClr val="00206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smtClean="0">
                <a:latin typeface="Andalus" pitchFamily="18" charset="-78"/>
                <a:cs typeface="Andalus" pitchFamily="18" charset="-78"/>
              </a:rPr>
              <a:t>Administración de Bicarbonato para conseguir una orina con un PH&gt;/= 7.5.</a:t>
            </a:r>
          </a:p>
          <a:p>
            <a:r>
              <a:rPr lang="es-ES" sz="3200" dirty="0" smtClean="0">
                <a:latin typeface="Andalus" pitchFamily="18" charset="-78"/>
                <a:cs typeface="Andalus" pitchFamily="18" charset="-78"/>
              </a:rPr>
              <a:t>La alcalinización favorece la ionización de ácido débil y esto facilita su eliminación.</a:t>
            </a:r>
          </a:p>
          <a:p>
            <a:endParaRPr lang="es-ES" sz="3200" b="1" u="sng" dirty="0" smtClean="0">
              <a:effectLst>
                <a:outerShdw blurRad="38100" dist="38100" dir="2700000" algn="tl">
                  <a:srgbClr val="000000">
                    <a:alpha val="43137"/>
                  </a:srgbClr>
                </a:outerShdw>
              </a:effectLst>
              <a:latin typeface="Andalus" pitchFamily="18" charset="-78"/>
              <a:cs typeface="Andalus" pitchFamily="18" charset="-78"/>
            </a:endParaRPr>
          </a:p>
          <a:p>
            <a:r>
              <a:rPr lang="es-ES" sz="3200" b="1" u="sng" dirty="0" smtClean="0">
                <a:effectLst>
                  <a:outerShdw blurRad="38100" dist="38100" dir="2700000" algn="tl">
                    <a:srgbClr val="000000">
                      <a:alpha val="43137"/>
                    </a:srgbClr>
                  </a:outerShdw>
                </a:effectLst>
                <a:latin typeface="Andalus" pitchFamily="18" charset="-78"/>
                <a:cs typeface="Andalus" pitchFamily="18" charset="-78"/>
              </a:rPr>
              <a:t>Usos</a:t>
            </a:r>
            <a:r>
              <a:rPr lang="es-ES" sz="3200" b="1" dirty="0" smtClean="0">
                <a:effectLst>
                  <a:outerShdw blurRad="38100" dist="38100" dir="2700000" algn="tl">
                    <a:srgbClr val="000000">
                      <a:alpha val="43137"/>
                    </a:srgbClr>
                  </a:outerShdw>
                </a:effectLst>
                <a:latin typeface="Andalus" pitchFamily="18" charset="-78"/>
                <a:cs typeface="Andalus" pitchFamily="18" charset="-78"/>
              </a:rPr>
              <a:t>: S</a:t>
            </a:r>
            <a:r>
              <a:rPr lang="es-ES" sz="3200" dirty="0" smtClean="0">
                <a:latin typeface="Andalus" pitchFamily="18" charset="-78"/>
                <a:cs typeface="Andalus" pitchFamily="18" charset="-78"/>
              </a:rPr>
              <a:t>alicilatos, 2,4D, Fenobarbital, </a:t>
            </a:r>
            <a:r>
              <a:rPr lang="es-ES" sz="3200" dirty="0" err="1" smtClean="0">
                <a:latin typeface="Andalus" pitchFamily="18" charset="-78"/>
                <a:cs typeface="Andalus" pitchFamily="18" charset="-78"/>
              </a:rPr>
              <a:t>Metotrexate</a:t>
            </a:r>
            <a:r>
              <a:rPr lang="es-ES" sz="3200" dirty="0" smtClean="0">
                <a:latin typeface="Andalus" pitchFamily="18" charset="-78"/>
                <a:cs typeface="Andalus" pitchFamily="18" charset="-78"/>
              </a:rPr>
              <a:t>.  </a:t>
            </a:r>
          </a:p>
          <a:p>
            <a:endParaRPr lang="es-ES" sz="3200" b="1" u="sng" dirty="0" smtClean="0">
              <a:effectLst>
                <a:outerShdw blurRad="38100" dist="38100" dir="2700000" algn="tl">
                  <a:srgbClr val="000000">
                    <a:alpha val="43137"/>
                  </a:srgbClr>
                </a:outerShdw>
              </a:effectLst>
              <a:latin typeface="Andalus" pitchFamily="18" charset="-78"/>
              <a:cs typeface="Andalus" pitchFamily="18" charset="-78"/>
            </a:endParaRPr>
          </a:p>
          <a:p>
            <a:r>
              <a:rPr lang="es-ES" sz="3200" b="1" u="sng" dirty="0" smtClean="0">
                <a:effectLst>
                  <a:outerShdw blurRad="38100" dist="38100" dir="2700000" algn="tl">
                    <a:srgbClr val="000000">
                      <a:alpha val="43137"/>
                    </a:srgbClr>
                  </a:outerShdw>
                </a:effectLst>
                <a:latin typeface="Andalus" pitchFamily="18" charset="-78"/>
                <a:cs typeface="Andalus" pitchFamily="18" charset="-78"/>
              </a:rPr>
              <a:t>Contraindicaciones:</a:t>
            </a:r>
          </a:p>
          <a:p>
            <a:r>
              <a:rPr lang="es-ES" sz="3200" dirty="0" smtClean="0">
                <a:latin typeface="Andalus" pitchFamily="18" charset="-78"/>
                <a:cs typeface="Andalus" pitchFamily="18" charset="-78"/>
              </a:rPr>
              <a:t>Insuficiencia renal, ICC </a:t>
            </a:r>
            <a:endParaRPr lang="es-ES" sz="3200" dirty="0">
              <a:latin typeface="Andalus" pitchFamily="18" charset="-78"/>
              <a:cs typeface="Andalus" pitchFamily="18" charset="-78"/>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4" name="3 Rectángulo"/>
          <p:cNvSpPr/>
          <p:nvPr/>
        </p:nvSpPr>
        <p:spPr>
          <a:xfrm>
            <a:off x="1000100" y="-24"/>
            <a:ext cx="7072362"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4400" b="1" dirty="0" smtClean="0">
                <a:solidFill>
                  <a:srgbClr val="002060"/>
                </a:solidFill>
                <a:latin typeface="Cambria" pitchFamily="18" charset="0"/>
                <a:ea typeface="Cambria" pitchFamily="18" charset="0"/>
              </a:rPr>
              <a:t>¿Qué es un Tóxico?</a:t>
            </a:r>
            <a:endParaRPr lang="es-AR" sz="4400" b="1" dirty="0">
              <a:solidFill>
                <a:srgbClr val="002060"/>
              </a:solidFill>
              <a:latin typeface="Cambria" pitchFamily="18" charset="0"/>
              <a:ea typeface="Cambria" pitchFamily="18" charset="0"/>
            </a:endParaRPr>
          </a:p>
        </p:txBody>
      </p:sp>
      <p:sp>
        <p:nvSpPr>
          <p:cNvPr id="5" name="4 Rectángulo"/>
          <p:cNvSpPr/>
          <p:nvPr/>
        </p:nvSpPr>
        <p:spPr>
          <a:xfrm>
            <a:off x="785786" y="2786058"/>
            <a:ext cx="7572428" cy="214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smtClean="0">
                <a:solidFill>
                  <a:srgbClr val="002060"/>
                </a:solidFill>
                <a:latin typeface="Cambria" pitchFamily="18" charset="0"/>
                <a:ea typeface="Cambria" pitchFamily="18" charset="0"/>
              </a:rPr>
              <a:t>Cualquier sustancia capaz de producir daño  a la salud o muerte a los organismos vivos, como resultado de las interacciones fisicoquímicas.</a:t>
            </a:r>
            <a:endParaRPr lang="es-AR" sz="2800" b="1" dirty="0">
              <a:solidFill>
                <a:srgbClr val="002060"/>
              </a:solidFill>
              <a:latin typeface="Cambria" pitchFamily="18" charset="0"/>
              <a:ea typeface="Cambria" pitchFamily="18" charset="0"/>
            </a:endParaRPr>
          </a:p>
        </p:txBody>
      </p:sp>
      <p:pic>
        <p:nvPicPr>
          <p:cNvPr id="6" name="Picture 2" descr="Ver las imágenes de origen"/>
          <p:cNvPicPr>
            <a:picLocks noChangeAspect="1" noChangeArrowheads="1"/>
          </p:cNvPicPr>
          <p:nvPr/>
        </p:nvPicPr>
        <p:blipFill>
          <a:blip r:embed="rId3"/>
          <a:srcRect/>
          <a:stretch>
            <a:fillRect/>
          </a:stretch>
        </p:blipFill>
        <p:spPr bwMode="auto">
          <a:xfrm>
            <a:off x="71438" y="857232"/>
            <a:ext cx="2143108" cy="18256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8" descr="Ver las imágenes de origen"/>
          <p:cNvPicPr>
            <a:picLocks noChangeAspect="1" noChangeArrowheads="1"/>
          </p:cNvPicPr>
          <p:nvPr/>
        </p:nvPicPr>
        <p:blipFill>
          <a:blip r:embed="rId4" cstate="print"/>
          <a:srcRect/>
          <a:stretch>
            <a:fillRect/>
          </a:stretch>
        </p:blipFill>
        <p:spPr bwMode="auto">
          <a:xfrm>
            <a:off x="2285984" y="892242"/>
            <a:ext cx="2071702" cy="17509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12" descr="Ver las imágenes de origen"/>
          <p:cNvPicPr>
            <a:picLocks noChangeAspect="1" noChangeArrowheads="1"/>
          </p:cNvPicPr>
          <p:nvPr/>
        </p:nvPicPr>
        <p:blipFill>
          <a:blip r:embed="rId5"/>
          <a:srcRect/>
          <a:stretch>
            <a:fillRect/>
          </a:stretch>
        </p:blipFill>
        <p:spPr bwMode="auto">
          <a:xfrm>
            <a:off x="4464967" y="857232"/>
            <a:ext cx="2035859" cy="174588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14" descr="Ver las imágenes de origen"/>
          <p:cNvPicPr>
            <a:picLocks noChangeAspect="1" noChangeArrowheads="1"/>
          </p:cNvPicPr>
          <p:nvPr/>
        </p:nvPicPr>
        <p:blipFill>
          <a:blip r:embed="rId6"/>
          <a:srcRect/>
          <a:stretch>
            <a:fillRect/>
          </a:stretch>
        </p:blipFill>
        <p:spPr bwMode="auto">
          <a:xfrm>
            <a:off x="6601669" y="818035"/>
            <a:ext cx="2470925" cy="175370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6" descr="Ver las imágenes de origen"/>
          <p:cNvPicPr>
            <a:picLocks noChangeAspect="1" noChangeArrowheads="1"/>
          </p:cNvPicPr>
          <p:nvPr/>
        </p:nvPicPr>
        <p:blipFill>
          <a:blip r:embed="rId7" cstate="print"/>
          <a:srcRect/>
          <a:stretch>
            <a:fillRect/>
          </a:stretch>
        </p:blipFill>
        <p:spPr bwMode="auto">
          <a:xfrm>
            <a:off x="142844" y="5109394"/>
            <a:ext cx="2000264" cy="15595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4" descr="Resultado de imagen para hornallas a gas"/>
          <p:cNvPicPr>
            <a:picLocks noChangeAspect="1" noChangeArrowheads="1"/>
          </p:cNvPicPr>
          <p:nvPr/>
        </p:nvPicPr>
        <p:blipFill>
          <a:blip r:embed="rId8" cstate="print"/>
          <a:srcRect/>
          <a:stretch>
            <a:fillRect/>
          </a:stretch>
        </p:blipFill>
        <p:spPr bwMode="auto">
          <a:xfrm>
            <a:off x="2285984" y="5143512"/>
            <a:ext cx="2428892" cy="15430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2" descr="Imagen relacionada"/>
          <p:cNvPicPr>
            <a:picLocks noChangeAspect="1" noChangeArrowheads="1"/>
          </p:cNvPicPr>
          <p:nvPr/>
        </p:nvPicPr>
        <p:blipFill>
          <a:blip r:embed="rId9" cstate="print"/>
          <a:srcRect/>
          <a:stretch>
            <a:fillRect/>
          </a:stretch>
        </p:blipFill>
        <p:spPr bwMode="auto">
          <a:xfrm>
            <a:off x="4857752" y="5143512"/>
            <a:ext cx="2135959" cy="15716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4" descr="Ver las imágenes de origen"/>
          <p:cNvPicPr>
            <a:picLocks noChangeAspect="1" noChangeArrowheads="1"/>
          </p:cNvPicPr>
          <p:nvPr/>
        </p:nvPicPr>
        <p:blipFill>
          <a:blip r:embed="rId10" cstate="print"/>
          <a:srcRect/>
          <a:stretch>
            <a:fillRect/>
          </a:stretch>
        </p:blipFill>
        <p:spPr bwMode="auto">
          <a:xfrm>
            <a:off x="7143768" y="5143512"/>
            <a:ext cx="1857388" cy="14945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par>
                          <p:cTn id="35" fill="hold">
                            <p:stCondLst>
                              <p:cond delay="70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par>
                          <p:cTn id="39" fill="hold">
                            <p:stCondLst>
                              <p:cond delay="80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par>
                          <p:cTn id="43" fill="hold">
                            <p:stCondLst>
                              <p:cond delay="90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2500298" y="142852"/>
            <a:ext cx="4214842" cy="78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rgbClr val="002060"/>
                </a:solidFill>
                <a:latin typeface="Andalus" pitchFamily="18" charset="-78"/>
                <a:cs typeface="Andalus" pitchFamily="18" charset="-78"/>
              </a:rPr>
              <a:t>ANTIDOTOS</a:t>
            </a:r>
            <a:endParaRPr lang="es-ES" sz="3600" b="1" dirty="0">
              <a:solidFill>
                <a:srgbClr val="002060"/>
              </a:solidFill>
              <a:latin typeface="Andalus" pitchFamily="18" charset="-78"/>
              <a:cs typeface="Andalus" pitchFamily="18" charset="-78"/>
            </a:endParaRPr>
          </a:p>
        </p:txBody>
      </p:sp>
      <p:graphicFrame>
        <p:nvGraphicFramePr>
          <p:cNvPr id="4" name="3 Tabla"/>
          <p:cNvGraphicFramePr>
            <a:graphicFrameLocks noGrp="1"/>
          </p:cNvGraphicFramePr>
          <p:nvPr/>
        </p:nvGraphicFramePr>
        <p:xfrm>
          <a:off x="500034" y="857232"/>
          <a:ext cx="8358246" cy="5763211"/>
        </p:xfrm>
        <a:graphic>
          <a:graphicData uri="http://schemas.openxmlformats.org/drawingml/2006/table">
            <a:tbl>
              <a:tblPr firstRow="1" bandRow="1">
                <a:tableStyleId>{616DA210-FB5B-4158-B5E0-FEB733F419BA}</a:tableStyleId>
              </a:tblPr>
              <a:tblGrid>
                <a:gridCol w="4179123"/>
                <a:gridCol w="4179123"/>
              </a:tblGrid>
              <a:tr h="394087">
                <a:tc>
                  <a:txBody>
                    <a:bodyPr/>
                    <a:lstStyle/>
                    <a:p>
                      <a:r>
                        <a:rPr lang="es-ES" b="1" dirty="0" smtClean="0"/>
                        <a:t>NALOXONA</a:t>
                      </a:r>
                      <a:endParaRPr lang="es-ES" b="1" dirty="0">
                        <a:solidFill>
                          <a:srgbClr val="002060"/>
                        </a:solidFill>
                      </a:endParaRPr>
                    </a:p>
                  </a:txBody>
                  <a:tcPr/>
                </a:tc>
                <a:tc>
                  <a:txBody>
                    <a:bodyPr/>
                    <a:lstStyle/>
                    <a:p>
                      <a:r>
                        <a:rPr lang="es-ES" b="1" dirty="0" smtClean="0"/>
                        <a:t>OPIACEOS</a:t>
                      </a:r>
                      <a:endParaRPr lang="es-ES" b="1" dirty="0">
                        <a:solidFill>
                          <a:srgbClr val="002060"/>
                        </a:solidFill>
                      </a:endParaRPr>
                    </a:p>
                  </a:txBody>
                  <a:tcPr/>
                </a:tc>
              </a:tr>
              <a:tr h="394087">
                <a:tc>
                  <a:txBody>
                    <a:bodyPr/>
                    <a:lstStyle/>
                    <a:p>
                      <a:r>
                        <a:rPr lang="es-ES" b="1" dirty="0" smtClean="0"/>
                        <a:t>FLUMAZENIL</a:t>
                      </a:r>
                      <a:endParaRPr lang="es-ES" b="1" dirty="0">
                        <a:solidFill>
                          <a:srgbClr val="002060"/>
                        </a:solidFill>
                      </a:endParaRPr>
                    </a:p>
                  </a:txBody>
                  <a:tcPr/>
                </a:tc>
                <a:tc>
                  <a:txBody>
                    <a:bodyPr/>
                    <a:lstStyle/>
                    <a:p>
                      <a:r>
                        <a:rPr lang="es-ES" b="1" dirty="0" smtClean="0"/>
                        <a:t>BZD</a:t>
                      </a:r>
                      <a:endParaRPr lang="es-ES" b="1" dirty="0">
                        <a:solidFill>
                          <a:srgbClr val="002060"/>
                        </a:solidFill>
                      </a:endParaRPr>
                    </a:p>
                  </a:txBody>
                  <a:tcPr/>
                </a:tc>
              </a:tr>
              <a:tr h="394087">
                <a:tc>
                  <a:txBody>
                    <a:bodyPr/>
                    <a:lstStyle/>
                    <a:p>
                      <a:r>
                        <a:rPr lang="es-ES" b="1" dirty="0" smtClean="0"/>
                        <a:t>AZUL DE METILENO</a:t>
                      </a:r>
                      <a:endParaRPr lang="es-ES" b="1" dirty="0">
                        <a:solidFill>
                          <a:srgbClr val="002060"/>
                        </a:solidFill>
                      </a:endParaRPr>
                    </a:p>
                  </a:txBody>
                  <a:tcPr/>
                </a:tc>
                <a:tc>
                  <a:txBody>
                    <a:bodyPr/>
                    <a:lstStyle/>
                    <a:p>
                      <a:r>
                        <a:rPr lang="es-ES" b="1" dirty="0" smtClean="0"/>
                        <a:t>METAHEMOGLOBINEMIA</a:t>
                      </a:r>
                      <a:endParaRPr lang="es-ES" b="1" dirty="0">
                        <a:solidFill>
                          <a:srgbClr val="002060"/>
                        </a:solidFill>
                      </a:endParaRPr>
                    </a:p>
                  </a:txBody>
                  <a:tcPr/>
                </a:tc>
              </a:tr>
              <a:tr h="394087">
                <a:tc>
                  <a:txBody>
                    <a:bodyPr/>
                    <a:lstStyle/>
                    <a:p>
                      <a:r>
                        <a:rPr lang="es-ES" b="1" dirty="0" smtClean="0"/>
                        <a:t>ATROPINA</a:t>
                      </a:r>
                      <a:endParaRPr lang="es-ES" b="1" dirty="0">
                        <a:solidFill>
                          <a:srgbClr val="002060"/>
                        </a:solidFill>
                      </a:endParaRPr>
                    </a:p>
                  </a:txBody>
                  <a:tcPr/>
                </a:tc>
                <a:tc>
                  <a:txBody>
                    <a:bodyPr/>
                    <a:lstStyle/>
                    <a:p>
                      <a:r>
                        <a:rPr lang="es-ES" b="1" dirty="0" smtClean="0"/>
                        <a:t>COFA-CARBAMATOS</a:t>
                      </a:r>
                      <a:endParaRPr lang="es-ES" b="1" dirty="0">
                        <a:solidFill>
                          <a:srgbClr val="002060"/>
                        </a:solidFill>
                      </a:endParaRPr>
                    </a:p>
                  </a:txBody>
                  <a:tcPr/>
                </a:tc>
              </a:tr>
              <a:tr h="394087">
                <a:tc>
                  <a:txBody>
                    <a:bodyPr/>
                    <a:lstStyle/>
                    <a:p>
                      <a:r>
                        <a:rPr lang="es-ES" b="1" dirty="0" smtClean="0"/>
                        <a:t>PRALIDOXIMA </a:t>
                      </a:r>
                      <a:endParaRPr lang="es-ES" b="1" dirty="0">
                        <a:solidFill>
                          <a:srgbClr val="002060"/>
                        </a:solidFill>
                      </a:endParaRPr>
                    </a:p>
                  </a:txBody>
                  <a:tcPr/>
                </a:tc>
                <a:tc>
                  <a:txBody>
                    <a:bodyPr/>
                    <a:lstStyle/>
                    <a:p>
                      <a:r>
                        <a:rPr lang="es-ES" b="1" dirty="0" smtClean="0"/>
                        <a:t>COFA</a:t>
                      </a:r>
                      <a:endParaRPr lang="es-ES" b="1" dirty="0">
                        <a:solidFill>
                          <a:srgbClr val="002060"/>
                        </a:solidFill>
                      </a:endParaRPr>
                    </a:p>
                  </a:txBody>
                  <a:tcPr/>
                </a:tc>
              </a:tr>
              <a:tr h="394087">
                <a:tc>
                  <a:txBody>
                    <a:bodyPr/>
                    <a:lstStyle/>
                    <a:p>
                      <a:r>
                        <a:rPr lang="es-ES" b="1" dirty="0" smtClean="0"/>
                        <a:t>GLUCAGON</a:t>
                      </a:r>
                      <a:endParaRPr lang="es-ES" b="1" dirty="0">
                        <a:solidFill>
                          <a:srgbClr val="002060"/>
                        </a:solidFill>
                      </a:endParaRPr>
                    </a:p>
                  </a:txBody>
                  <a:tcPr/>
                </a:tc>
                <a:tc>
                  <a:txBody>
                    <a:bodyPr/>
                    <a:lstStyle/>
                    <a:p>
                      <a:r>
                        <a:rPr lang="es-ES" b="1" dirty="0" smtClean="0"/>
                        <a:t>BETABLOQUEANTES CALCIO ANTAGONISTAS</a:t>
                      </a:r>
                      <a:endParaRPr lang="es-ES" b="1" dirty="0">
                        <a:solidFill>
                          <a:srgbClr val="002060"/>
                        </a:solidFill>
                      </a:endParaRPr>
                    </a:p>
                  </a:txBody>
                  <a:tcPr/>
                </a:tc>
              </a:tr>
              <a:tr h="394087">
                <a:tc>
                  <a:txBody>
                    <a:bodyPr/>
                    <a:lstStyle/>
                    <a:p>
                      <a:r>
                        <a:rPr lang="es-ES" b="1" dirty="0" smtClean="0"/>
                        <a:t>ETANOL</a:t>
                      </a:r>
                      <a:endParaRPr lang="es-ES" b="1" dirty="0">
                        <a:solidFill>
                          <a:srgbClr val="002060"/>
                        </a:solidFill>
                      </a:endParaRPr>
                    </a:p>
                  </a:txBody>
                  <a:tcPr/>
                </a:tc>
                <a:tc>
                  <a:txBody>
                    <a:bodyPr/>
                    <a:lstStyle/>
                    <a:p>
                      <a:r>
                        <a:rPr lang="es-ES" b="1" dirty="0" smtClean="0"/>
                        <a:t>METANOL-ETILENGLICOL</a:t>
                      </a:r>
                      <a:endParaRPr lang="es-ES" b="1" dirty="0">
                        <a:solidFill>
                          <a:srgbClr val="002060"/>
                        </a:solidFill>
                      </a:endParaRPr>
                    </a:p>
                  </a:txBody>
                  <a:tcPr/>
                </a:tc>
              </a:tr>
              <a:tr h="394087">
                <a:tc>
                  <a:txBody>
                    <a:bodyPr/>
                    <a:lstStyle/>
                    <a:p>
                      <a:r>
                        <a:rPr lang="es-ES" b="1" dirty="0" smtClean="0"/>
                        <a:t>DESFERROXAMINA</a:t>
                      </a:r>
                      <a:endParaRPr lang="es-ES" b="1" dirty="0">
                        <a:solidFill>
                          <a:srgbClr val="002060"/>
                        </a:solidFill>
                      </a:endParaRPr>
                    </a:p>
                  </a:txBody>
                  <a:tcPr/>
                </a:tc>
                <a:tc>
                  <a:txBody>
                    <a:bodyPr/>
                    <a:lstStyle/>
                    <a:p>
                      <a:r>
                        <a:rPr lang="es-ES" b="1" dirty="0" smtClean="0"/>
                        <a:t>HIERRO</a:t>
                      </a:r>
                      <a:endParaRPr lang="es-ES" b="1" dirty="0">
                        <a:solidFill>
                          <a:srgbClr val="002060"/>
                        </a:solidFill>
                      </a:endParaRPr>
                    </a:p>
                  </a:txBody>
                  <a:tcPr/>
                </a:tc>
              </a:tr>
              <a:tr h="394087">
                <a:tc>
                  <a:txBody>
                    <a:bodyPr/>
                    <a:lstStyle/>
                    <a:p>
                      <a:r>
                        <a:rPr lang="es-ES" b="1" dirty="0" smtClean="0"/>
                        <a:t>EDTA</a:t>
                      </a:r>
                      <a:endParaRPr lang="es-ES" b="1" dirty="0">
                        <a:solidFill>
                          <a:srgbClr val="002060"/>
                        </a:solidFill>
                      </a:endParaRPr>
                    </a:p>
                  </a:txBody>
                  <a:tcPr/>
                </a:tc>
                <a:tc>
                  <a:txBody>
                    <a:bodyPr/>
                    <a:lstStyle/>
                    <a:p>
                      <a:r>
                        <a:rPr lang="es-ES" b="1" dirty="0" smtClean="0"/>
                        <a:t>PLOMO</a:t>
                      </a:r>
                      <a:endParaRPr lang="es-ES" b="1" dirty="0">
                        <a:solidFill>
                          <a:srgbClr val="002060"/>
                        </a:solidFill>
                      </a:endParaRPr>
                    </a:p>
                  </a:txBody>
                  <a:tcPr/>
                </a:tc>
              </a:tr>
              <a:tr h="394087">
                <a:tc>
                  <a:txBody>
                    <a:bodyPr/>
                    <a:lstStyle/>
                    <a:p>
                      <a:r>
                        <a:rPr lang="es-ES" b="1" dirty="0" smtClean="0"/>
                        <a:t>NITRITO</a:t>
                      </a:r>
                      <a:r>
                        <a:rPr lang="es-ES" b="1" baseline="0" dirty="0" smtClean="0"/>
                        <a:t> Y TIOSULFATO </a:t>
                      </a:r>
                      <a:r>
                        <a:rPr lang="es-ES" b="1" baseline="0" dirty="0" err="1" smtClean="0"/>
                        <a:t>Na</a:t>
                      </a:r>
                      <a:endParaRPr lang="es-ES" b="1" dirty="0">
                        <a:solidFill>
                          <a:srgbClr val="002060"/>
                        </a:solidFill>
                      </a:endParaRPr>
                    </a:p>
                  </a:txBody>
                  <a:tcPr/>
                </a:tc>
                <a:tc>
                  <a:txBody>
                    <a:bodyPr/>
                    <a:lstStyle/>
                    <a:p>
                      <a:r>
                        <a:rPr lang="es-ES" b="1" dirty="0" smtClean="0"/>
                        <a:t>CIANURO</a:t>
                      </a:r>
                      <a:endParaRPr lang="es-ES" b="1" dirty="0">
                        <a:solidFill>
                          <a:srgbClr val="002060"/>
                        </a:solidFill>
                      </a:endParaRPr>
                    </a:p>
                  </a:txBody>
                  <a:tcPr/>
                </a:tc>
              </a:tr>
              <a:tr h="394087">
                <a:tc>
                  <a:txBody>
                    <a:bodyPr/>
                    <a:lstStyle/>
                    <a:p>
                      <a:r>
                        <a:rPr lang="es-ES" b="1" dirty="0" smtClean="0"/>
                        <a:t>FOMEPIZOL</a:t>
                      </a:r>
                      <a:endParaRPr lang="es-ES" b="1" dirty="0">
                        <a:solidFill>
                          <a:srgbClr val="002060"/>
                        </a:solidFill>
                      </a:endParaRPr>
                    </a:p>
                  </a:txBody>
                  <a:tcPr/>
                </a:tc>
                <a:tc>
                  <a:txBody>
                    <a:bodyPr/>
                    <a:lstStyle/>
                    <a:p>
                      <a:r>
                        <a:rPr lang="es-ES" b="1" dirty="0" smtClean="0"/>
                        <a:t>METANOL</a:t>
                      </a:r>
                      <a:r>
                        <a:rPr lang="es-ES" b="1" baseline="0" dirty="0" smtClean="0"/>
                        <a:t>-ETILENGLICOL</a:t>
                      </a:r>
                      <a:endParaRPr lang="es-ES" b="1" dirty="0">
                        <a:solidFill>
                          <a:srgbClr val="002060"/>
                        </a:solidFill>
                      </a:endParaRPr>
                    </a:p>
                  </a:txBody>
                  <a:tcPr/>
                </a:tc>
              </a:tr>
              <a:tr h="394087">
                <a:tc>
                  <a:txBody>
                    <a:bodyPr/>
                    <a:lstStyle/>
                    <a:p>
                      <a:r>
                        <a:rPr lang="es-ES" b="1" dirty="0" smtClean="0"/>
                        <a:t>FRAG FAB</a:t>
                      </a:r>
                      <a:endParaRPr lang="es-ES" b="1" dirty="0">
                        <a:solidFill>
                          <a:srgbClr val="002060"/>
                        </a:solidFill>
                      </a:endParaRPr>
                    </a:p>
                  </a:txBody>
                  <a:tcPr/>
                </a:tc>
                <a:tc>
                  <a:txBody>
                    <a:bodyPr/>
                    <a:lstStyle/>
                    <a:p>
                      <a:r>
                        <a:rPr lang="es-ES" b="1" dirty="0" smtClean="0"/>
                        <a:t>DIGOXINA</a:t>
                      </a:r>
                      <a:endParaRPr lang="es-ES" b="1" dirty="0">
                        <a:solidFill>
                          <a:srgbClr val="002060"/>
                        </a:solidFill>
                      </a:endParaRPr>
                    </a:p>
                  </a:txBody>
                  <a:tcPr/>
                </a:tc>
              </a:tr>
              <a:tr h="394087">
                <a:tc>
                  <a:txBody>
                    <a:bodyPr/>
                    <a:lstStyle/>
                    <a:p>
                      <a:r>
                        <a:rPr lang="es-ES" b="1" dirty="0" smtClean="0"/>
                        <a:t>N ACETILCISTEINA</a:t>
                      </a:r>
                      <a:endParaRPr lang="es-ES" b="1" dirty="0">
                        <a:solidFill>
                          <a:srgbClr val="002060"/>
                        </a:solidFill>
                      </a:endParaRPr>
                    </a:p>
                  </a:txBody>
                  <a:tcPr/>
                </a:tc>
                <a:tc>
                  <a:txBody>
                    <a:bodyPr/>
                    <a:lstStyle/>
                    <a:p>
                      <a:r>
                        <a:rPr lang="es-ES" b="1" dirty="0" smtClean="0"/>
                        <a:t>PARACETAMOL</a:t>
                      </a:r>
                      <a:endParaRPr lang="es-ES" b="1" dirty="0">
                        <a:solidFill>
                          <a:srgbClr val="002060"/>
                        </a:solidFill>
                      </a:endParaRPr>
                    </a:p>
                  </a:txBody>
                  <a:tcPr/>
                </a:tc>
              </a:tr>
              <a:tr h="394087">
                <a:tc>
                  <a:txBody>
                    <a:bodyPr/>
                    <a:lstStyle/>
                    <a:p>
                      <a:r>
                        <a:rPr lang="es-ES" b="1" dirty="0" smtClean="0"/>
                        <a:t>VITAMINA K</a:t>
                      </a:r>
                      <a:endParaRPr lang="es-ES" b="1" dirty="0">
                        <a:solidFill>
                          <a:srgbClr val="002060"/>
                        </a:solidFill>
                      </a:endParaRPr>
                    </a:p>
                  </a:txBody>
                  <a:tcPr/>
                </a:tc>
                <a:tc>
                  <a:txBody>
                    <a:bodyPr/>
                    <a:lstStyle/>
                    <a:p>
                      <a:r>
                        <a:rPr lang="es-ES" b="1" dirty="0" smtClean="0"/>
                        <a:t>CUMARINICOS</a:t>
                      </a:r>
                      <a:endParaRPr lang="es-ES" b="1" dirty="0">
                        <a:solidFill>
                          <a:srgbClr val="002060"/>
                        </a:solidFill>
                      </a:endParaRPr>
                    </a:p>
                  </a:txBody>
                  <a:tcPr/>
                </a:tc>
              </a:tr>
            </a:tbl>
          </a:graphicData>
        </a:graphic>
      </p:graphicFrame>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pic>
        <p:nvPicPr>
          <p:cNvPr id="3" name="Picture 2" descr="Resultado de imagen para homero con el doctor"/>
          <p:cNvPicPr>
            <a:picLocks noChangeAspect="1" noChangeArrowheads="1" noCrop="1"/>
          </p:cNvPicPr>
          <p:nvPr/>
        </p:nvPicPr>
        <p:blipFill>
          <a:blip r:embed="rId3"/>
          <a:srcRect/>
          <a:stretch>
            <a:fillRect/>
          </a:stretch>
        </p:blipFill>
        <p:spPr bwMode="auto">
          <a:xfrm>
            <a:off x="-1" y="0"/>
            <a:ext cx="9152157" cy="5214950"/>
          </a:xfrm>
          <a:prstGeom prst="rect">
            <a:avLst/>
          </a:prstGeom>
          <a:noFill/>
        </p:spPr>
      </p:pic>
      <p:sp>
        <p:nvSpPr>
          <p:cNvPr id="4" name="3 Rectángulo"/>
          <p:cNvSpPr/>
          <p:nvPr/>
        </p:nvSpPr>
        <p:spPr>
          <a:xfrm>
            <a:off x="1643042" y="5286388"/>
            <a:ext cx="5786478" cy="1500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dirty="0" smtClean="0">
                <a:solidFill>
                  <a:srgbClr val="002060"/>
                </a:solidFill>
                <a:latin typeface="Cambria" pitchFamily="18" charset="0"/>
              </a:rPr>
              <a:t>¡Doctor! He estado en un lugar</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dirty="0" smtClean="0">
                <a:solidFill>
                  <a:srgbClr val="002060"/>
                </a:solidFill>
                <a:latin typeface="Cambria" pitchFamily="18" charset="0"/>
              </a:rPr>
              <a:t>maravilloso lleno de fuego y azufre...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dirty="0" smtClean="0">
                <a:solidFill>
                  <a:srgbClr val="002060"/>
                </a:solidFill>
                <a:latin typeface="Cambria" pitchFamily="18" charset="0"/>
              </a:rPr>
              <a:t>...y unos tipos vestidos de rojo</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dirty="0" smtClean="0">
                <a:solidFill>
                  <a:srgbClr val="002060"/>
                </a:solidFill>
                <a:latin typeface="Cambria" pitchFamily="18" charset="0"/>
              </a:rPr>
              <a:t>que me clavaban tridentes en el c…..</a:t>
            </a:r>
            <a:endParaRPr lang="es-MX" sz="2400" b="1" dirty="0">
              <a:solidFill>
                <a:srgbClr val="002060"/>
              </a:solidFill>
              <a:latin typeface="Cambria" pitchFamily="18" charset="0"/>
            </a:endParaRPr>
          </a:p>
        </p:txBody>
      </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857224" y="4929198"/>
            <a:ext cx="7358114" cy="1643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rgbClr val="002060"/>
                </a:solidFill>
                <a:latin typeface="Cambria" pitchFamily="18" charset="0"/>
              </a:rPr>
              <a:t>Muchas Gracias!!!</a:t>
            </a:r>
            <a:endParaRPr lang="es-ES" sz="5400" dirty="0">
              <a:solidFill>
                <a:srgbClr val="002060"/>
              </a:solidFill>
              <a:latin typeface="Cambria" pitchFamily="18" charset="0"/>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4" name="3 Rectángulo"/>
          <p:cNvSpPr/>
          <p:nvPr/>
        </p:nvSpPr>
        <p:spPr>
          <a:xfrm>
            <a:off x="285720" y="71414"/>
            <a:ext cx="8429684" cy="1214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rgbClr val="002060"/>
                </a:solidFill>
                <a:effectLst>
                  <a:outerShdw blurRad="38100" dist="38100" dir="2700000" algn="tl">
                    <a:srgbClr val="000000">
                      <a:alpha val="43137"/>
                    </a:srgbClr>
                  </a:outerShdw>
                </a:effectLst>
                <a:latin typeface="Cambria" pitchFamily="18" charset="0"/>
              </a:rPr>
              <a:t>La toxicidad es la capacidad de dañar a organismo  vivos, definida en referencia a: </a:t>
            </a:r>
            <a:endParaRPr lang="es-ES" sz="3200" b="1" dirty="0">
              <a:solidFill>
                <a:srgbClr val="002060"/>
              </a:solidFill>
              <a:effectLst>
                <a:outerShdw blurRad="38100" dist="38100" dir="2700000" algn="tl">
                  <a:srgbClr val="000000">
                    <a:alpha val="43137"/>
                  </a:srgbClr>
                </a:outerShdw>
              </a:effectLst>
              <a:latin typeface="Cambria" pitchFamily="18" charset="0"/>
            </a:endParaRPr>
          </a:p>
        </p:txBody>
      </p:sp>
      <p:sp>
        <p:nvSpPr>
          <p:cNvPr id="6" name="5 Rectángulo"/>
          <p:cNvSpPr/>
          <p:nvPr/>
        </p:nvSpPr>
        <p:spPr>
          <a:xfrm>
            <a:off x="285720" y="1714488"/>
            <a:ext cx="8572560" cy="4857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s-ES" sz="3300" dirty="0" smtClean="0">
                <a:solidFill>
                  <a:srgbClr val="002060"/>
                </a:solidFill>
                <a:effectLst>
                  <a:outerShdw blurRad="38100" dist="38100" dir="2700000" algn="tl">
                    <a:srgbClr val="000000">
                      <a:alpha val="43137"/>
                    </a:srgbClr>
                  </a:outerShdw>
                </a:effectLst>
                <a:latin typeface="Cambria" pitchFamily="18" charset="0"/>
              </a:rPr>
              <a:t> La cantidad administrada o absorbida.</a:t>
            </a:r>
          </a:p>
          <a:p>
            <a:pPr>
              <a:buFont typeface="Wingdings" pitchFamily="2" charset="2"/>
              <a:buChar char="Ø"/>
            </a:pPr>
            <a:r>
              <a:rPr lang="es-ES" sz="3300" dirty="0" smtClean="0">
                <a:solidFill>
                  <a:srgbClr val="002060"/>
                </a:solidFill>
                <a:effectLst>
                  <a:outerShdw blurRad="38100" dist="38100" dir="2700000" algn="tl">
                    <a:srgbClr val="000000">
                      <a:alpha val="43137"/>
                    </a:srgbClr>
                  </a:outerShdw>
                </a:effectLst>
                <a:latin typeface="Cambria" pitchFamily="18" charset="0"/>
              </a:rPr>
              <a:t> La vía en la que el químico ingresa al </a:t>
            </a:r>
          </a:p>
          <a:p>
            <a:r>
              <a:rPr lang="es-ES" sz="3300" dirty="0" smtClean="0">
                <a:solidFill>
                  <a:srgbClr val="002060"/>
                </a:solidFill>
                <a:effectLst>
                  <a:outerShdw blurRad="38100" dist="38100" dir="2700000" algn="tl">
                    <a:srgbClr val="000000">
                      <a:alpha val="43137"/>
                    </a:srgbClr>
                  </a:outerShdw>
                </a:effectLst>
                <a:latin typeface="Cambria" pitchFamily="18" charset="0"/>
              </a:rPr>
              <a:t>    organismo.</a:t>
            </a:r>
          </a:p>
          <a:p>
            <a:pPr>
              <a:buFont typeface="Wingdings" pitchFamily="2" charset="2"/>
              <a:buChar char="Ø"/>
            </a:pPr>
            <a:r>
              <a:rPr lang="es-ES" sz="3300" dirty="0" smtClean="0">
                <a:solidFill>
                  <a:srgbClr val="002060"/>
                </a:solidFill>
                <a:effectLst>
                  <a:outerShdw blurRad="38100" dist="38100" dir="2700000" algn="tl">
                    <a:srgbClr val="000000">
                      <a:alpha val="43137"/>
                    </a:srgbClr>
                  </a:outerShdw>
                </a:effectLst>
                <a:latin typeface="Cambria" pitchFamily="18" charset="0"/>
              </a:rPr>
              <a:t> El tiempo de exposición (única dosis o dosis </a:t>
            </a:r>
          </a:p>
          <a:p>
            <a:r>
              <a:rPr lang="es-ES" sz="3300" dirty="0" smtClean="0">
                <a:solidFill>
                  <a:srgbClr val="002060"/>
                </a:solidFill>
                <a:effectLst>
                  <a:outerShdw blurRad="38100" dist="38100" dir="2700000" algn="tl">
                    <a:srgbClr val="000000">
                      <a:alpha val="43137"/>
                    </a:srgbClr>
                  </a:outerShdw>
                </a:effectLst>
                <a:latin typeface="Cambria" pitchFamily="18" charset="0"/>
              </a:rPr>
              <a:t>     repetidas)</a:t>
            </a:r>
          </a:p>
          <a:p>
            <a:pPr>
              <a:buFont typeface="Wingdings" pitchFamily="2" charset="2"/>
              <a:buChar char="Ø"/>
            </a:pPr>
            <a:r>
              <a:rPr lang="es-ES" sz="3300" dirty="0" smtClean="0">
                <a:solidFill>
                  <a:srgbClr val="002060"/>
                </a:solidFill>
                <a:effectLst>
                  <a:outerShdw blurRad="38100" dist="38100" dir="2700000" algn="tl">
                    <a:srgbClr val="000000">
                      <a:alpha val="43137"/>
                    </a:srgbClr>
                  </a:outerShdw>
                </a:effectLst>
                <a:latin typeface="Cambria" pitchFamily="18" charset="0"/>
              </a:rPr>
              <a:t> El tipo y severidad del daño.</a:t>
            </a:r>
          </a:p>
          <a:p>
            <a:pPr>
              <a:buFont typeface="Wingdings" pitchFamily="2" charset="2"/>
              <a:buChar char="Ø"/>
            </a:pPr>
            <a:r>
              <a:rPr lang="es-ES" sz="3300" dirty="0" smtClean="0">
                <a:solidFill>
                  <a:srgbClr val="002060"/>
                </a:solidFill>
                <a:effectLst>
                  <a:outerShdw blurRad="38100" dist="38100" dir="2700000" algn="tl">
                    <a:srgbClr val="000000">
                      <a:alpha val="43137"/>
                    </a:srgbClr>
                  </a:outerShdw>
                </a:effectLst>
                <a:latin typeface="Cambria" pitchFamily="18" charset="0"/>
              </a:rPr>
              <a:t> El tiempo necesario para producir el daño.</a:t>
            </a:r>
          </a:p>
          <a:p>
            <a:pPr>
              <a:buFont typeface="Wingdings" pitchFamily="2" charset="2"/>
              <a:buChar char="Ø"/>
            </a:pPr>
            <a:r>
              <a:rPr lang="es-ES" sz="3300" dirty="0" smtClean="0">
                <a:solidFill>
                  <a:srgbClr val="002060"/>
                </a:solidFill>
                <a:effectLst>
                  <a:outerShdw blurRad="38100" dist="38100" dir="2700000" algn="tl">
                    <a:srgbClr val="000000">
                      <a:alpha val="43137"/>
                    </a:srgbClr>
                  </a:outerShdw>
                </a:effectLst>
                <a:latin typeface="Cambria" pitchFamily="18" charset="0"/>
              </a:rPr>
              <a:t> La naturaleza del organismo dañado.</a:t>
            </a:r>
          </a:p>
          <a:p>
            <a:pPr>
              <a:buFont typeface="Wingdings" pitchFamily="2" charset="2"/>
              <a:buChar char="Ø"/>
            </a:pPr>
            <a:r>
              <a:rPr lang="es-ES" sz="3300" dirty="0" smtClean="0">
                <a:solidFill>
                  <a:srgbClr val="002060"/>
                </a:solidFill>
                <a:effectLst>
                  <a:outerShdw blurRad="38100" dist="38100" dir="2700000" algn="tl">
                    <a:srgbClr val="000000">
                      <a:alpha val="43137"/>
                    </a:srgbClr>
                  </a:outerShdw>
                </a:effectLst>
                <a:latin typeface="Cambria" pitchFamily="18" charset="0"/>
              </a:rPr>
              <a:t> Otras condiciones.  </a:t>
            </a:r>
            <a:endParaRPr lang="es-ES" sz="3300" dirty="0">
              <a:solidFill>
                <a:srgbClr val="002060"/>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571472" y="71414"/>
            <a:ext cx="7786742"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rgbClr val="002060"/>
                </a:solidFill>
                <a:latin typeface="Andalus" pitchFamily="18" charset="-78"/>
                <a:cs typeface="Andalus" pitchFamily="18" charset="-78"/>
              </a:rPr>
              <a:t>SUSTANCIAS IMPLICADAS EN INTOXICACIONES HUMANAS</a:t>
            </a:r>
            <a:endParaRPr lang="es-ES" sz="2800" b="1" dirty="0">
              <a:solidFill>
                <a:srgbClr val="002060"/>
              </a:solidFill>
              <a:latin typeface="Andalus" pitchFamily="18" charset="-78"/>
              <a:cs typeface="Andalus" pitchFamily="18" charset="-78"/>
            </a:endParaRPr>
          </a:p>
        </p:txBody>
      </p:sp>
      <p:graphicFrame>
        <p:nvGraphicFramePr>
          <p:cNvPr id="4" name="3 Tabla"/>
          <p:cNvGraphicFramePr>
            <a:graphicFrameLocks noGrp="1"/>
          </p:cNvGraphicFramePr>
          <p:nvPr/>
        </p:nvGraphicFramePr>
        <p:xfrm>
          <a:off x="1071538" y="1397000"/>
          <a:ext cx="7072362" cy="4675210"/>
        </p:xfrm>
        <a:graphic>
          <a:graphicData uri="http://schemas.openxmlformats.org/drawingml/2006/table">
            <a:tbl>
              <a:tblPr firstRow="1" bandRow="1">
                <a:tableStyleId>{5C22544A-7EE6-4342-B048-85BDC9FD1C3A}</a:tableStyleId>
              </a:tblPr>
              <a:tblGrid>
                <a:gridCol w="3536181"/>
                <a:gridCol w="3536181"/>
              </a:tblGrid>
              <a:tr h="467521">
                <a:tc>
                  <a:txBody>
                    <a:bodyPr/>
                    <a:lstStyle/>
                    <a:p>
                      <a:r>
                        <a:rPr lang="es-ES" dirty="0" smtClean="0"/>
                        <a:t>ANALGÉSICOS</a:t>
                      </a:r>
                      <a:endParaRPr lang="es-ES" dirty="0"/>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c>
                  <a:txBody>
                    <a:bodyPr/>
                    <a:lstStyle/>
                    <a:p>
                      <a:r>
                        <a:rPr lang="es-ES" dirty="0" smtClean="0"/>
                        <a:t>ALCOHOL</a:t>
                      </a:r>
                      <a:endParaRPr lang="es-ES" dirty="0"/>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r>
              <a:tr h="467521">
                <a:tc>
                  <a:txBody>
                    <a:bodyPr/>
                    <a:lstStyle/>
                    <a:p>
                      <a:r>
                        <a:rPr lang="es-ES" b="1" dirty="0" smtClean="0">
                          <a:solidFill>
                            <a:schemeClr val="bg1"/>
                          </a:solidFill>
                        </a:rPr>
                        <a:t>ANTIDEPRESIVOS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c>
                  <a:txBody>
                    <a:bodyPr/>
                    <a:lstStyle/>
                    <a:p>
                      <a:r>
                        <a:rPr lang="es-ES" b="1" dirty="0" smtClean="0">
                          <a:solidFill>
                            <a:schemeClr val="bg1"/>
                          </a:solidFill>
                        </a:rPr>
                        <a:t>PRODUCTOS</a:t>
                      </a:r>
                      <a:r>
                        <a:rPr lang="es-ES" b="1" baseline="0" dirty="0" smtClean="0">
                          <a:solidFill>
                            <a:schemeClr val="bg1"/>
                          </a:solidFill>
                        </a:rPr>
                        <a:t> DE LIMPIEZA</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r>
              <a:tr h="467521">
                <a:tc>
                  <a:txBody>
                    <a:bodyPr/>
                    <a:lstStyle/>
                    <a:p>
                      <a:r>
                        <a:rPr lang="es-ES" b="1" dirty="0" smtClean="0">
                          <a:solidFill>
                            <a:schemeClr val="bg1"/>
                          </a:solidFill>
                        </a:rPr>
                        <a:t>SEDANTES HIPNOTICOS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c>
                  <a:txBody>
                    <a:bodyPr/>
                    <a:lstStyle/>
                    <a:p>
                      <a:r>
                        <a:rPr lang="es-ES" b="1" dirty="0" smtClean="0">
                          <a:solidFill>
                            <a:schemeClr val="bg1"/>
                          </a:solidFill>
                        </a:rPr>
                        <a:t>PLAGUICIDAS </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r>
              <a:tr h="467521">
                <a:tc>
                  <a:txBody>
                    <a:bodyPr/>
                    <a:lstStyle/>
                    <a:p>
                      <a:r>
                        <a:rPr lang="es-ES" b="1" dirty="0" smtClean="0">
                          <a:solidFill>
                            <a:schemeClr val="bg1"/>
                          </a:solidFill>
                        </a:rPr>
                        <a:t>ANTIHISTAMÍNICOS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c>
                  <a:txBody>
                    <a:bodyPr/>
                    <a:lstStyle/>
                    <a:p>
                      <a:r>
                        <a:rPr lang="es-ES" b="1" dirty="0" smtClean="0">
                          <a:solidFill>
                            <a:schemeClr val="bg1"/>
                          </a:solidFill>
                        </a:rPr>
                        <a:t>CUERPOS EXTRAÑOS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r>
              <a:tr h="467521">
                <a:tc>
                  <a:txBody>
                    <a:bodyPr/>
                    <a:lstStyle/>
                    <a:p>
                      <a:r>
                        <a:rPr lang="es-ES" b="1" dirty="0" smtClean="0">
                          <a:solidFill>
                            <a:schemeClr val="bg1"/>
                          </a:solidFill>
                        </a:rPr>
                        <a:t>ANTITUSIVOS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c>
                  <a:txBody>
                    <a:bodyPr/>
                    <a:lstStyle/>
                    <a:p>
                      <a:r>
                        <a:rPr lang="es-ES" b="1" dirty="0" smtClean="0">
                          <a:solidFill>
                            <a:schemeClr val="bg1"/>
                          </a:solidFill>
                        </a:rPr>
                        <a:t>HIDROCARBUROS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r>
              <a:tr h="467521">
                <a:tc>
                  <a:txBody>
                    <a:bodyPr/>
                    <a:lstStyle/>
                    <a:p>
                      <a:r>
                        <a:rPr lang="es-ES" b="1" dirty="0" smtClean="0">
                          <a:solidFill>
                            <a:schemeClr val="bg1"/>
                          </a:solidFill>
                        </a:rPr>
                        <a:t>ANTIMICROBIANOS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c>
                  <a:txBody>
                    <a:bodyPr/>
                    <a:lstStyle/>
                    <a:p>
                      <a:r>
                        <a:rPr lang="es-ES" b="1" dirty="0" smtClean="0">
                          <a:solidFill>
                            <a:schemeClr val="bg1"/>
                          </a:solidFill>
                        </a:rPr>
                        <a:t>COSMETICOS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r>
              <a:tr h="467521">
                <a:tc>
                  <a:txBody>
                    <a:bodyPr/>
                    <a:lstStyle/>
                    <a:p>
                      <a:r>
                        <a:rPr lang="es-ES" b="1" dirty="0" smtClean="0">
                          <a:solidFill>
                            <a:schemeClr val="bg1"/>
                          </a:solidFill>
                        </a:rPr>
                        <a:t>FCOS CARDIOVASCULARES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c>
                  <a:txBody>
                    <a:bodyPr/>
                    <a:lstStyle/>
                    <a:p>
                      <a:r>
                        <a:rPr lang="es-ES" b="1" dirty="0" smtClean="0">
                          <a:solidFill>
                            <a:schemeClr val="bg1"/>
                          </a:solidFill>
                        </a:rPr>
                        <a:t>PLANTAS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r>
              <a:tr h="467521">
                <a:tc>
                  <a:txBody>
                    <a:bodyPr/>
                    <a:lstStyle/>
                    <a:p>
                      <a:r>
                        <a:rPr lang="es-ES" b="1" dirty="0" smtClean="0">
                          <a:solidFill>
                            <a:schemeClr val="bg1"/>
                          </a:solidFill>
                        </a:rPr>
                        <a:t>HORMONAS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c>
                  <a:txBody>
                    <a:bodyPr/>
                    <a:lstStyle/>
                    <a:p>
                      <a:r>
                        <a:rPr lang="es-ES" b="1" dirty="0" smtClean="0">
                          <a:solidFill>
                            <a:schemeClr val="bg1"/>
                          </a:solidFill>
                        </a:rPr>
                        <a:t>ALIMENTOS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r>
              <a:tr h="467521">
                <a:tc>
                  <a:txBody>
                    <a:bodyPr/>
                    <a:lstStyle/>
                    <a:p>
                      <a:r>
                        <a:rPr lang="es-ES" b="1" dirty="0" smtClean="0">
                          <a:solidFill>
                            <a:schemeClr val="bg1"/>
                          </a:solidFill>
                        </a:rPr>
                        <a:t>HIPOGLUCEMIANTES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c>
                  <a:txBody>
                    <a:bodyPr/>
                    <a:lstStyle/>
                    <a:p>
                      <a:r>
                        <a:rPr lang="es-ES" b="1" dirty="0" smtClean="0">
                          <a:solidFill>
                            <a:schemeClr val="bg1"/>
                          </a:solidFill>
                        </a:rPr>
                        <a:t>HUMOS Y GASES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r>
              <a:tr h="467521">
                <a:tc>
                  <a:txBody>
                    <a:bodyPr/>
                    <a:lstStyle/>
                    <a:p>
                      <a:r>
                        <a:rPr lang="es-ES" b="1" dirty="0" smtClean="0">
                          <a:solidFill>
                            <a:schemeClr val="bg1"/>
                          </a:solidFill>
                        </a:rPr>
                        <a:t>DROGAS DE ABUSO</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c>
                  <a:txBody>
                    <a:bodyPr/>
                    <a:lstStyle/>
                    <a:p>
                      <a:r>
                        <a:rPr lang="es-ES" b="1" dirty="0" smtClean="0">
                          <a:solidFill>
                            <a:schemeClr val="bg1"/>
                          </a:solidFill>
                        </a:rPr>
                        <a:t>PONZOÑAS</a:t>
                      </a:r>
                      <a:endParaRPr lang="es-ES" b="1" dirty="0">
                        <a:solidFill>
                          <a:schemeClr val="bg1"/>
                        </a:solidFill>
                      </a:endParaRPr>
                    </a:p>
                  </a:txBody>
                  <a:tc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tcPr>
                </a:tc>
              </a:tr>
            </a:tbl>
          </a:graphicData>
        </a:graphic>
      </p:graphicFrame>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07271" y="-1107270"/>
            <a:ext cx="6929462" cy="9144001"/>
          </a:xfrm>
          <a:prstGeom prst="rect">
            <a:avLst/>
          </a:prstGeom>
          <a:noFill/>
        </p:spPr>
      </p:pic>
      <p:sp>
        <p:nvSpPr>
          <p:cNvPr id="3" name="2 Rectángulo"/>
          <p:cNvSpPr/>
          <p:nvPr/>
        </p:nvSpPr>
        <p:spPr>
          <a:xfrm>
            <a:off x="357158" y="214290"/>
            <a:ext cx="857256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rgbClr val="002060"/>
                </a:solidFill>
                <a:latin typeface="Andalus" pitchFamily="18" charset="-78"/>
                <a:cs typeface="Andalus" pitchFamily="18" charset="-78"/>
              </a:rPr>
              <a:t>TÓXICOS RESPONSABLES DE INTOXICACIONES LETALES </a:t>
            </a:r>
            <a:endParaRPr lang="es-ES" sz="2800" b="1" dirty="0">
              <a:solidFill>
                <a:srgbClr val="002060"/>
              </a:solidFill>
              <a:latin typeface="Andalus" pitchFamily="18" charset="-78"/>
              <a:cs typeface="Andalus" pitchFamily="18" charset="-78"/>
            </a:endParaRPr>
          </a:p>
        </p:txBody>
      </p:sp>
      <p:graphicFrame>
        <p:nvGraphicFramePr>
          <p:cNvPr id="6" name="3 Gráfico"/>
          <p:cNvGraphicFramePr/>
          <p:nvPr/>
        </p:nvGraphicFramePr>
        <p:xfrm>
          <a:off x="214282" y="1000108"/>
          <a:ext cx="8715436" cy="5429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4" name="3 Rectángulo"/>
          <p:cNvSpPr/>
          <p:nvPr/>
        </p:nvSpPr>
        <p:spPr>
          <a:xfrm>
            <a:off x="357158" y="1857364"/>
            <a:ext cx="8358246"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rgbClr val="C00000"/>
                </a:solidFill>
                <a:effectLst>
                  <a:outerShdw blurRad="38100" dist="38100" dir="2700000" algn="tl">
                    <a:srgbClr val="000000">
                      <a:alpha val="43137"/>
                    </a:srgbClr>
                  </a:outerShdw>
                </a:effectLst>
              </a:rPr>
              <a:t>SABER  QUE   HACER   Y   EN  QUE   ORDEN  HACERLO                                               (</a:t>
            </a:r>
            <a:r>
              <a:rPr lang="es-ES" sz="2400" i="1" dirty="0" err="1" smtClean="0">
                <a:solidFill>
                  <a:srgbClr val="C00000"/>
                </a:solidFill>
                <a:effectLst>
                  <a:outerShdw blurRad="38100" dist="38100" dir="2700000" algn="tl">
                    <a:srgbClr val="000000">
                      <a:alpha val="43137"/>
                    </a:srgbClr>
                  </a:outerShdw>
                </a:effectLst>
              </a:rPr>
              <a:t>Gossel</a:t>
            </a:r>
            <a:r>
              <a:rPr lang="es-ES" sz="2400" i="1" dirty="0" smtClean="0">
                <a:solidFill>
                  <a:srgbClr val="C00000"/>
                </a:solidFill>
                <a:effectLst>
                  <a:outerShdw blurRad="38100" dist="38100" dir="2700000" algn="tl">
                    <a:srgbClr val="000000">
                      <a:alpha val="43137"/>
                    </a:srgbClr>
                  </a:outerShdw>
                </a:effectLst>
              </a:rPr>
              <a:t> and </a:t>
            </a:r>
            <a:r>
              <a:rPr lang="es-ES" sz="2400" i="1" dirty="0" err="1" smtClean="0">
                <a:solidFill>
                  <a:srgbClr val="C00000"/>
                </a:solidFill>
                <a:effectLst>
                  <a:outerShdw blurRad="38100" dist="38100" dir="2700000" algn="tl">
                    <a:srgbClr val="000000">
                      <a:alpha val="43137"/>
                    </a:srgbClr>
                  </a:outerShdw>
                </a:effectLst>
              </a:rPr>
              <a:t>Bricker</a:t>
            </a:r>
            <a:r>
              <a:rPr lang="es-ES" sz="2400" i="1" dirty="0" smtClean="0">
                <a:solidFill>
                  <a:srgbClr val="C00000"/>
                </a:solidFill>
                <a:effectLst>
                  <a:outerShdw blurRad="38100" dist="38100" dir="2700000" algn="tl">
                    <a:srgbClr val="000000">
                      <a:alpha val="43137"/>
                    </a:srgbClr>
                  </a:outerShdw>
                </a:effectLst>
              </a:rPr>
              <a:t>)</a:t>
            </a:r>
            <a:endParaRPr lang="es-ES" sz="2400" i="1" dirty="0">
              <a:solidFill>
                <a:srgbClr val="C00000"/>
              </a:solidFill>
              <a:effectLst>
                <a:outerShdw blurRad="38100" dist="38100" dir="2700000" algn="tl">
                  <a:srgbClr val="000000">
                    <a:alpha val="43137"/>
                  </a:srgbClr>
                </a:outerShdw>
              </a:effectLst>
            </a:endParaRPr>
          </a:p>
        </p:txBody>
      </p:sp>
      <p:sp>
        <p:nvSpPr>
          <p:cNvPr id="5" name="4 Rectángulo"/>
          <p:cNvSpPr/>
          <p:nvPr/>
        </p:nvSpPr>
        <p:spPr>
          <a:xfrm>
            <a:off x="357158" y="285728"/>
            <a:ext cx="8286808" cy="1357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tx1">
                    <a:lumMod val="95000"/>
                    <a:lumOff val="5000"/>
                  </a:schemeClr>
                </a:solidFill>
                <a:effectLst>
                  <a:outerShdw blurRad="38100" dist="38100" dir="2700000" algn="tl">
                    <a:srgbClr val="000000">
                      <a:alpha val="43137"/>
                    </a:srgbClr>
                  </a:outerShdw>
                </a:effectLst>
                <a:latin typeface="Cambria" pitchFamily="18" charset="0"/>
              </a:rPr>
              <a:t>QUE HACER FRENTE A UN PACIENTE INTOXICADO?</a:t>
            </a:r>
            <a:endParaRPr lang="es-ES" sz="3600" b="1" dirty="0">
              <a:solidFill>
                <a:schemeClr val="tx1">
                  <a:lumMod val="95000"/>
                  <a:lumOff val="5000"/>
                </a:schemeClr>
              </a:solidFill>
              <a:effectLst>
                <a:outerShdw blurRad="38100" dist="38100" dir="2700000" algn="tl">
                  <a:srgbClr val="000000">
                    <a:alpha val="43137"/>
                  </a:srgbClr>
                </a:outerShdw>
              </a:effectLst>
              <a:latin typeface="Cambria" pitchFamily="18" charset="0"/>
            </a:endParaRPr>
          </a:p>
        </p:txBody>
      </p:sp>
      <p:sp>
        <p:nvSpPr>
          <p:cNvPr id="6" name="5 Rectángulo"/>
          <p:cNvSpPr/>
          <p:nvPr/>
        </p:nvSpPr>
        <p:spPr>
          <a:xfrm>
            <a:off x="214282" y="3000372"/>
            <a:ext cx="8643998" cy="3571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s-ES" sz="3200" dirty="0" smtClean="0">
                <a:solidFill>
                  <a:schemeClr val="tx1">
                    <a:lumMod val="95000"/>
                    <a:lumOff val="5000"/>
                  </a:schemeClr>
                </a:solidFill>
                <a:latin typeface="Cambria" pitchFamily="18" charset="0"/>
              </a:rPr>
              <a:t> Todo paciente intoxicado esta enfermo.</a:t>
            </a:r>
          </a:p>
          <a:p>
            <a:pPr>
              <a:buFont typeface="Wingdings" pitchFamily="2" charset="2"/>
              <a:buChar char="v"/>
            </a:pPr>
            <a:r>
              <a:rPr lang="es-ES" sz="3200" dirty="0" smtClean="0">
                <a:solidFill>
                  <a:schemeClr val="tx1">
                    <a:lumMod val="95000"/>
                    <a:lumOff val="5000"/>
                  </a:schemeClr>
                </a:solidFill>
                <a:latin typeface="Cambria" pitchFamily="18" charset="0"/>
              </a:rPr>
              <a:t> Tratar al paciente y no al Tóxico.</a:t>
            </a:r>
          </a:p>
          <a:p>
            <a:pPr>
              <a:buFont typeface="Wingdings" pitchFamily="2" charset="2"/>
              <a:buChar char="v"/>
            </a:pPr>
            <a:r>
              <a:rPr lang="es-ES" sz="3200" dirty="0" smtClean="0">
                <a:solidFill>
                  <a:schemeClr val="tx1">
                    <a:lumMod val="95000"/>
                    <a:lumOff val="5000"/>
                  </a:schemeClr>
                </a:solidFill>
                <a:latin typeface="Cambria" pitchFamily="18" charset="0"/>
              </a:rPr>
              <a:t> El manejo está dirigido  al soporte vital </a:t>
            </a:r>
          </a:p>
          <a:p>
            <a:r>
              <a:rPr lang="es-ES" sz="3200" dirty="0" smtClean="0">
                <a:solidFill>
                  <a:schemeClr val="tx1">
                    <a:lumMod val="95000"/>
                    <a:lumOff val="5000"/>
                  </a:schemeClr>
                </a:solidFill>
                <a:latin typeface="Cambria" pitchFamily="18" charset="0"/>
              </a:rPr>
              <a:t>     del paciente.</a:t>
            </a:r>
          </a:p>
          <a:p>
            <a:pPr>
              <a:buFont typeface="Wingdings" pitchFamily="2" charset="2"/>
              <a:buChar char="v"/>
            </a:pPr>
            <a:r>
              <a:rPr lang="es-ES" sz="3200" dirty="0" smtClean="0">
                <a:solidFill>
                  <a:schemeClr val="tx1">
                    <a:lumMod val="95000"/>
                    <a:lumOff val="5000"/>
                  </a:schemeClr>
                </a:solidFill>
                <a:latin typeface="Cambria" pitchFamily="18" charset="0"/>
              </a:rPr>
              <a:t> Evitar la absorción del tóxico.</a:t>
            </a:r>
          </a:p>
          <a:p>
            <a:pPr>
              <a:buFont typeface="Wingdings" pitchFamily="2" charset="2"/>
              <a:buChar char="v"/>
            </a:pPr>
            <a:r>
              <a:rPr lang="es-ES" sz="3200" dirty="0" smtClean="0">
                <a:solidFill>
                  <a:schemeClr val="tx1">
                    <a:lumMod val="95000"/>
                    <a:lumOff val="5000"/>
                  </a:schemeClr>
                </a:solidFill>
                <a:latin typeface="Cambria" pitchFamily="18" charset="0"/>
              </a:rPr>
              <a:t> Aumentar la eliminación del tóxico.</a:t>
            </a:r>
          </a:p>
          <a:p>
            <a:pPr>
              <a:buFont typeface="Wingdings" pitchFamily="2" charset="2"/>
              <a:buChar char="v"/>
            </a:pPr>
            <a:r>
              <a:rPr lang="es-ES" sz="3200" dirty="0" smtClean="0">
                <a:solidFill>
                  <a:schemeClr val="tx1">
                    <a:lumMod val="95000"/>
                    <a:lumOff val="5000"/>
                  </a:schemeClr>
                </a:solidFill>
                <a:latin typeface="Cambria" pitchFamily="18" charset="0"/>
              </a:rPr>
              <a:t> Administrar antídoto si es posible.</a:t>
            </a:r>
            <a:endParaRPr lang="es-ES" sz="3200" dirty="0">
              <a:solidFill>
                <a:schemeClr val="tx1">
                  <a:lumMod val="95000"/>
                  <a:lumOff val="5000"/>
                </a:schemeClr>
              </a:solidFill>
              <a:latin typeface="Cambria" pitchFamily="18" charset="0"/>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4" name="3 Rectángulo"/>
          <p:cNvSpPr/>
          <p:nvPr/>
        </p:nvSpPr>
        <p:spPr>
          <a:xfrm>
            <a:off x="214282" y="0"/>
            <a:ext cx="8715436" cy="71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solidFill>
                  <a:schemeClr val="tx1"/>
                </a:solidFill>
                <a:effectLst>
                  <a:outerShdw blurRad="38100" dist="38100" dir="2700000" algn="tl">
                    <a:srgbClr val="000000">
                      <a:alpha val="43137"/>
                    </a:srgbClr>
                  </a:outerShdw>
                </a:effectLst>
                <a:latin typeface="Cambria" pitchFamily="18" charset="0"/>
              </a:rPr>
              <a:t>El paciente, respira con dificultad?</a:t>
            </a:r>
            <a:endParaRPr lang="es-ES" sz="4000" b="1" dirty="0">
              <a:solidFill>
                <a:schemeClr val="tx1"/>
              </a:solidFill>
              <a:effectLst>
                <a:outerShdw blurRad="38100" dist="38100" dir="2700000" algn="tl">
                  <a:srgbClr val="000000">
                    <a:alpha val="43137"/>
                  </a:srgbClr>
                </a:outerShdw>
              </a:effectLst>
              <a:latin typeface="Cambria" pitchFamily="18" charset="0"/>
            </a:endParaRPr>
          </a:p>
        </p:txBody>
      </p:sp>
      <p:sp>
        <p:nvSpPr>
          <p:cNvPr id="5" name="4 Elipse"/>
          <p:cNvSpPr/>
          <p:nvPr/>
        </p:nvSpPr>
        <p:spPr>
          <a:xfrm>
            <a:off x="1443022" y="714356"/>
            <a:ext cx="914400" cy="642942"/>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rgbClr val="FF0000"/>
                </a:solidFill>
                <a:latin typeface="Andalus" pitchFamily="18" charset="-78"/>
                <a:cs typeface="Andalus" pitchFamily="18" charset="-78"/>
              </a:rPr>
              <a:t>Si </a:t>
            </a:r>
            <a:endParaRPr lang="es-ES" sz="3600" b="1" dirty="0">
              <a:solidFill>
                <a:srgbClr val="FF0000"/>
              </a:solidFill>
              <a:latin typeface="Andalus" pitchFamily="18" charset="-78"/>
              <a:cs typeface="Andalus" pitchFamily="18" charset="-78"/>
            </a:endParaRPr>
          </a:p>
        </p:txBody>
      </p:sp>
      <p:sp>
        <p:nvSpPr>
          <p:cNvPr id="6" name="5 Elipse"/>
          <p:cNvSpPr/>
          <p:nvPr/>
        </p:nvSpPr>
        <p:spPr>
          <a:xfrm>
            <a:off x="6357950" y="642918"/>
            <a:ext cx="985838" cy="642942"/>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rgbClr val="FF0000"/>
                </a:solidFill>
                <a:latin typeface="Andalus" pitchFamily="18" charset="-78"/>
                <a:cs typeface="Andalus" pitchFamily="18" charset="-78"/>
              </a:rPr>
              <a:t>No </a:t>
            </a:r>
            <a:endParaRPr lang="es-ES" sz="3200" b="1" dirty="0">
              <a:solidFill>
                <a:srgbClr val="FF0000"/>
              </a:solidFill>
              <a:latin typeface="Andalus" pitchFamily="18" charset="-78"/>
              <a:cs typeface="Andalus" pitchFamily="18" charset="-78"/>
            </a:endParaRPr>
          </a:p>
        </p:txBody>
      </p:sp>
      <p:sp>
        <p:nvSpPr>
          <p:cNvPr id="7" name="6 Rectángulo"/>
          <p:cNvSpPr/>
          <p:nvPr/>
        </p:nvSpPr>
        <p:spPr>
          <a:xfrm>
            <a:off x="71406" y="1357298"/>
            <a:ext cx="3500462"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Andalus" pitchFamily="18" charset="-78"/>
                <a:cs typeface="Andalus" pitchFamily="18" charset="-78"/>
              </a:rPr>
              <a:t>Control de la VA, ventilación                 y oxigenación</a:t>
            </a:r>
            <a:endParaRPr lang="es-ES" sz="2000" b="1" dirty="0">
              <a:solidFill>
                <a:schemeClr val="tx1"/>
              </a:solidFill>
              <a:latin typeface="Andalus" pitchFamily="18" charset="-78"/>
              <a:cs typeface="Andalus" pitchFamily="18" charset="-78"/>
            </a:endParaRPr>
          </a:p>
        </p:txBody>
      </p:sp>
      <p:sp>
        <p:nvSpPr>
          <p:cNvPr id="8" name="7 Rectángulo"/>
          <p:cNvSpPr/>
          <p:nvPr/>
        </p:nvSpPr>
        <p:spPr>
          <a:xfrm>
            <a:off x="5286380" y="1285860"/>
            <a:ext cx="3500462"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Andalus" pitchFamily="18" charset="-78"/>
                <a:cs typeface="Andalus" pitchFamily="18" charset="-78"/>
              </a:rPr>
              <a:t>Obtener saturación de O2 (</a:t>
            </a:r>
            <a:r>
              <a:rPr lang="es-ES" sz="2000" b="1" dirty="0" err="1" smtClean="0">
                <a:solidFill>
                  <a:schemeClr val="tx1"/>
                </a:solidFill>
                <a:latin typeface="Andalus" pitchFamily="18" charset="-78"/>
                <a:cs typeface="Andalus" pitchFamily="18" charset="-78"/>
              </a:rPr>
              <a:t>Pulsiometria</a:t>
            </a:r>
            <a:r>
              <a:rPr lang="es-ES" sz="2000" b="1" dirty="0" smtClean="0">
                <a:solidFill>
                  <a:schemeClr val="tx1"/>
                </a:solidFill>
                <a:latin typeface="Andalus" pitchFamily="18" charset="-78"/>
                <a:cs typeface="Andalus" pitchFamily="18" charset="-78"/>
              </a:rPr>
              <a:t>)</a:t>
            </a:r>
            <a:endParaRPr lang="es-ES" sz="2000" b="1" dirty="0">
              <a:solidFill>
                <a:schemeClr val="tx1"/>
              </a:solidFill>
              <a:latin typeface="Andalus" pitchFamily="18" charset="-78"/>
              <a:cs typeface="Andalus" pitchFamily="18" charset="-78"/>
            </a:endParaRPr>
          </a:p>
        </p:txBody>
      </p:sp>
      <p:sp>
        <p:nvSpPr>
          <p:cNvPr id="9" name="8 Rectángulo"/>
          <p:cNvSpPr/>
          <p:nvPr/>
        </p:nvSpPr>
        <p:spPr>
          <a:xfrm>
            <a:off x="1571604" y="2214554"/>
            <a:ext cx="6143668" cy="100013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latin typeface="Andalus" pitchFamily="18" charset="-78"/>
                <a:cs typeface="Andalus" pitchFamily="18" charset="-78"/>
              </a:rPr>
              <a:t>Obtener signos vitales, presencia de secreciones y RHA, Nivel de Consciencia, tamaño pupilar, olor del aliento ¿Hay signos de gravedad compatibles con la vida?</a:t>
            </a:r>
            <a:endParaRPr lang="es-ES" sz="2000" b="1" dirty="0">
              <a:latin typeface="Andalus" pitchFamily="18" charset="-78"/>
              <a:cs typeface="Andalus" pitchFamily="18" charset="-78"/>
            </a:endParaRPr>
          </a:p>
        </p:txBody>
      </p:sp>
      <p:sp>
        <p:nvSpPr>
          <p:cNvPr id="11" name="10 Flecha izquierda"/>
          <p:cNvSpPr/>
          <p:nvPr/>
        </p:nvSpPr>
        <p:spPr>
          <a:xfrm>
            <a:off x="1000100" y="2214554"/>
            <a:ext cx="571504" cy="571504"/>
          </a:xfrm>
          <a:prstGeom prst="left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derecha"/>
          <p:cNvSpPr/>
          <p:nvPr/>
        </p:nvSpPr>
        <p:spPr>
          <a:xfrm>
            <a:off x="7715272" y="2143116"/>
            <a:ext cx="571504" cy="571504"/>
          </a:xfrm>
          <a:prstGeom prst="right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357158" y="2295516"/>
            <a:ext cx="619124" cy="490542"/>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FF0000"/>
                </a:solidFill>
                <a:latin typeface="Andalus" pitchFamily="18" charset="-78"/>
                <a:cs typeface="Andalus" pitchFamily="18" charset="-78"/>
              </a:rPr>
              <a:t>Si </a:t>
            </a:r>
            <a:endParaRPr lang="es-ES" sz="2400" b="1" dirty="0">
              <a:solidFill>
                <a:srgbClr val="FF0000"/>
              </a:solidFill>
              <a:latin typeface="Andalus" pitchFamily="18" charset="-78"/>
              <a:cs typeface="Andalus" pitchFamily="18" charset="-78"/>
            </a:endParaRPr>
          </a:p>
        </p:txBody>
      </p:sp>
      <p:sp>
        <p:nvSpPr>
          <p:cNvPr id="14" name="13 Elipse"/>
          <p:cNvSpPr/>
          <p:nvPr/>
        </p:nvSpPr>
        <p:spPr>
          <a:xfrm>
            <a:off x="8286776" y="2143116"/>
            <a:ext cx="642942" cy="500066"/>
          </a:xfrm>
          <a:prstGeom prst="ellipse">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FF0000"/>
                </a:solidFill>
                <a:latin typeface="Andalus" pitchFamily="18" charset="-78"/>
                <a:cs typeface="Andalus" pitchFamily="18" charset="-78"/>
              </a:rPr>
              <a:t>No </a:t>
            </a:r>
            <a:endParaRPr lang="es-ES" b="1" dirty="0">
              <a:solidFill>
                <a:srgbClr val="FF0000"/>
              </a:solidFill>
              <a:latin typeface="Andalus" pitchFamily="18" charset="-78"/>
              <a:cs typeface="Andalus" pitchFamily="18" charset="-78"/>
            </a:endParaRPr>
          </a:p>
        </p:txBody>
      </p:sp>
      <p:sp>
        <p:nvSpPr>
          <p:cNvPr id="15" name="14 Flecha abajo"/>
          <p:cNvSpPr/>
          <p:nvPr/>
        </p:nvSpPr>
        <p:spPr>
          <a:xfrm>
            <a:off x="428596" y="2857496"/>
            <a:ext cx="571504" cy="357190"/>
          </a:xfrm>
          <a:prstGeom prst="down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abajo"/>
          <p:cNvSpPr/>
          <p:nvPr/>
        </p:nvSpPr>
        <p:spPr>
          <a:xfrm>
            <a:off x="6715140" y="3214686"/>
            <a:ext cx="642942" cy="357190"/>
          </a:xfrm>
          <a:prstGeom prst="down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214282" y="3357562"/>
            <a:ext cx="4500594" cy="342900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smtClean="0">
                <a:solidFill>
                  <a:schemeClr val="tx1"/>
                </a:solidFill>
                <a:latin typeface="Andalus" pitchFamily="18" charset="-78"/>
                <a:cs typeface="Andalus" pitchFamily="18" charset="-78"/>
              </a:rPr>
              <a:t>Monitorear ECG.                                                            Vía periférica.                                                              Gases en sangre.                                                                 O2,                                                               Glicemia  Capilar                                                      Analítica: Glucemia, Iones, Guardar sangre y orina para otras determinaciones.                                                 RX Tórax, y abdomen</a:t>
            </a:r>
            <a:endParaRPr lang="es-ES" sz="2000" b="1" dirty="0">
              <a:solidFill>
                <a:schemeClr val="tx1"/>
              </a:solidFill>
              <a:latin typeface="Andalus" pitchFamily="18" charset="-78"/>
              <a:cs typeface="Andalus" pitchFamily="18" charset="-78"/>
            </a:endParaRPr>
          </a:p>
        </p:txBody>
      </p:sp>
      <p:sp>
        <p:nvSpPr>
          <p:cNvPr id="18" name="17 Rectángulo"/>
          <p:cNvSpPr/>
          <p:nvPr/>
        </p:nvSpPr>
        <p:spPr>
          <a:xfrm>
            <a:off x="4857752" y="3571876"/>
            <a:ext cx="4143404" cy="2928958"/>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smtClean="0">
                <a:solidFill>
                  <a:schemeClr val="tx1"/>
                </a:solidFill>
                <a:latin typeface="Andalus" pitchFamily="18" charset="-78"/>
                <a:cs typeface="Andalus" pitchFamily="18" charset="-78"/>
              </a:rPr>
              <a:t>Considerar la administración empírica de: Glucosa Hipertónica, </a:t>
            </a:r>
            <a:r>
              <a:rPr lang="es-ES" sz="2000" b="1" dirty="0" err="1" smtClean="0">
                <a:solidFill>
                  <a:schemeClr val="tx1"/>
                </a:solidFill>
                <a:latin typeface="Andalus" pitchFamily="18" charset="-78"/>
                <a:cs typeface="Andalus" pitchFamily="18" charset="-78"/>
              </a:rPr>
              <a:t>Tiamina</a:t>
            </a:r>
            <a:r>
              <a:rPr lang="es-ES" sz="2000" b="1" dirty="0" smtClean="0">
                <a:solidFill>
                  <a:schemeClr val="tx1"/>
                </a:solidFill>
                <a:latin typeface="Andalus" pitchFamily="18" charset="-78"/>
                <a:cs typeface="Andalus" pitchFamily="18" charset="-78"/>
              </a:rPr>
              <a:t>, </a:t>
            </a:r>
            <a:r>
              <a:rPr lang="es-ES" sz="2000" b="1" dirty="0" err="1" smtClean="0">
                <a:solidFill>
                  <a:schemeClr val="tx1"/>
                </a:solidFill>
                <a:latin typeface="Andalus" pitchFamily="18" charset="-78"/>
                <a:cs typeface="Andalus" pitchFamily="18" charset="-78"/>
              </a:rPr>
              <a:t>Naloxona</a:t>
            </a:r>
            <a:r>
              <a:rPr lang="es-ES" sz="2000" b="1" dirty="0" smtClean="0">
                <a:solidFill>
                  <a:schemeClr val="tx1"/>
                </a:solidFill>
                <a:latin typeface="Andalus" pitchFamily="18" charset="-78"/>
                <a:cs typeface="Andalus" pitchFamily="18" charset="-78"/>
              </a:rPr>
              <a:t> . </a:t>
            </a:r>
          </a:p>
          <a:p>
            <a:r>
              <a:rPr lang="es-ES" sz="2000" b="1" dirty="0" smtClean="0">
                <a:solidFill>
                  <a:schemeClr val="tx1"/>
                </a:solidFill>
                <a:latin typeface="Andalus" pitchFamily="18" charset="-78"/>
                <a:cs typeface="Andalus" pitchFamily="18" charset="-78"/>
              </a:rPr>
              <a:t>Considerar si precisa control de agitación psicomotriz, convulsiones, arritmias.</a:t>
            </a:r>
            <a:endParaRPr lang="es-ES" sz="2000" b="1" dirty="0">
              <a:solidFill>
                <a:schemeClr val="tx1"/>
              </a:solidFill>
              <a:latin typeface="Andalus" pitchFamily="18" charset="-78"/>
              <a:cs typeface="Andalus" pitchFamily="18" charset="-78"/>
            </a:endParaRPr>
          </a:p>
        </p:txBody>
      </p:sp>
    </p:spTree>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714348" y="357166"/>
            <a:ext cx="7500990"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ambria" pitchFamily="18" charset="0"/>
                <a:cs typeface="Andalus" pitchFamily="18" charset="-78"/>
              </a:rPr>
              <a:t>Anamnesis Toxicológica</a:t>
            </a:r>
            <a:endParaRPr lang="es-ES" sz="4400" b="1" dirty="0">
              <a:solidFill>
                <a:schemeClr val="tx1"/>
              </a:solidFill>
              <a:latin typeface="Cambria" pitchFamily="18" charset="0"/>
              <a:cs typeface="Andalus" pitchFamily="18" charset="-78"/>
            </a:endParaRPr>
          </a:p>
        </p:txBody>
      </p:sp>
      <p:sp>
        <p:nvSpPr>
          <p:cNvPr id="4" name="3 Rectángulo"/>
          <p:cNvSpPr/>
          <p:nvPr/>
        </p:nvSpPr>
        <p:spPr>
          <a:xfrm>
            <a:off x="714348" y="1714488"/>
            <a:ext cx="6643734" cy="178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Courier New" pitchFamily="49" charset="0"/>
              <a:buChar char="o"/>
            </a:pPr>
            <a:r>
              <a:rPr lang="es-ES" sz="40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 Interrogatorio dirigido</a:t>
            </a:r>
          </a:p>
          <a:p>
            <a:pPr>
              <a:buFont typeface="Courier New" pitchFamily="49" charset="0"/>
              <a:buChar char="o"/>
            </a:pPr>
            <a:r>
              <a:rPr lang="es-ES" sz="4000"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 Identificación del Tóxico.</a:t>
            </a:r>
            <a:endParaRPr lang="es-ES" sz="4000"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5" name="4 Rectángulo"/>
          <p:cNvSpPr/>
          <p:nvPr/>
        </p:nvSpPr>
        <p:spPr>
          <a:xfrm>
            <a:off x="285720" y="3714752"/>
            <a:ext cx="278608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solidFill>
                  <a:schemeClr val="tx1"/>
                </a:solidFill>
                <a:latin typeface="Andalus" pitchFamily="18" charset="-78"/>
                <a:cs typeface="Andalus" pitchFamily="18" charset="-78"/>
              </a:rPr>
              <a:t>Qué?</a:t>
            </a:r>
            <a:endParaRPr lang="es-ES" sz="4800" b="1" dirty="0">
              <a:solidFill>
                <a:schemeClr val="tx1"/>
              </a:solidFill>
              <a:latin typeface="Andalus" pitchFamily="18" charset="-78"/>
              <a:cs typeface="Andalus" pitchFamily="18" charset="-78"/>
            </a:endParaRPr>
          </a:p>
        </p:txBody>
      </p:sp>
      <p:sp>
        <p:nvSpPr>
          <p:cNvPr id="6" name="5 Rectángulo"/>
          <p:cNvSpPr/>
          <p:nvPr/>
        </p:nvSpPr>
        <p:spPr>
          <a:xfrm>
            <a:off x="5857884" y="3514732"/>
            <a:ext cx="242889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solidFill>
                  <a:schemeClr val="tx1"/>
                </a:solidFill>
                <a:latin typeface="Andalus" pitchFamily="18" charset="-78"/>
                <a:cs typeface="Andalus" pitchFamily="18" charset="-78"/>
              </a:rPr>
              <a:t>Cuanto?</a:t>
            </a:r>
            <a:endParaRPr lang="es-ES" sz="4800" b="1" dirty="0">
              <a:solidFill>
                <a:schemeClr val="tx1"/>
              </a:solidFill>
              <a:latin typeface="Andalus" pitchFamily="18" charset="-78"/>
              <a:cs typeface="Andalus" pitchFamily="18" charset="-78"/>
            </a:endParaRPr>
          </a:p>
        </p:txBody>
      </p:sp>
      <p:sp>
        <p:nvSpPr>
          <p:cNvPr id="7" name="6 Rectángulo"/>
          <p:cNvSpPr/>
          <p:nvPr/>
        </p:nvSpPr>
        <p:spPr>
          <a:xfrm>
            <a:off x="3143240" y="4429132"/>
            <a:ext cx="2571768"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latin typeface="Andalus" pitchFamily="18" charset="-78"/>
                <a:cs typeface="Andalus" pitchFamily="18" charset="-78"/>
              </a:rPr>
              <a:t>Cómo?</a:t>
            </a:r>
            <a:endParaRPr lang="es-ES" sz="4800" b="1" dirty="0">
              <a:latin typeface="Andalus" pitchFamily="18" charset="-78"/>
              <a:cs typeface="Andalus" pitchFamily="18" charset="-78"/>
            </a:endParaRPr>
          </a:p>
        </p:txBody>
      </p:sp>
      <p:sp>
        <p:nvSpPr>
          <p:cNvPr id="8" name="7 Rectángulo"/>
          <p:cNvSpPr/>
          <p:nvPr/>
        </p:nvSpPr>
        <p:spPr>
          <a:xfrm>
            <a:off x="357158" y="5786454"/>
            <a:ext cx="2571768"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solidFill>
                  <a:schemeClr val="tx1"/>
                </a:solidFill>
                <a:latin typeface="Andalus" pitchFamily="18" charset="-78"/>
                <a:cs typeface="Andalus" pitchFamily="18" charset="-78"/>
              </a:rPr>
              <a:t>Cuándo?</a:t>
            </a:r>
            <a:endParaRPr lang="es-ES" sz="4800" b="1" dirty="0">
              <a:solidFill>
                <a:schemeClr val="tx1"/>
              </a:solidFill>
              <a:latin typeface="Andalus" pitchFamily="18" charset="-78"/>
              <a:cs typeface="Andalus" pitchFamily="18" charset="-78"/>
            </a:endParaRPr>
          </a:p>
        </p:txBody>
      </p:sp>
      <p:sp>
        <p:nvSpPr>
          <p:cNvPr id="9" name="8 Rectángulo"/>
          <p:cNvSpPr/>
          <p:nvPr/>
        </p:nvSpPr>
        <p:spPr>
          <a:xfrm>
            <a:off x="5857884" y="5643578"/>
            <a:ext cx="3000396"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solidFill>
                  <a:schemeClr val="tx1"/>
                </a:solidFill>
                <a:latin typeface="Andalus" pitchFamily="18" charset="-78"/>
                <a:cs typeface="Andalus" pitchFamily="18" charset="-78"/>
              </a:rPr>
              <a:t>Por qué?</a:t>
            </a:r>
            <a:endParaRPr lang="es-ES" sz="4800" b="1" dirty="0">
              <a:solidFill>
                <a:schemeClr val="tx1"/>
              </a:solidFill>
              <a:latin typeface="Andalus" pitchFamily="18" charset="-78"/>
              <a:cs typeface="Andalus" pitchFamily="18" charset="-78"/>
            </a:endParaRPr>
          </a:p>
        </p:txBody>
      </p:sp>
      <p:sp>
        <p:nvSpPr>
          <p:cNvPr id="10" name="9 Rectángulo"/>
          <p:cNvSpPr/>
          <p:nvPr/>
        </p:nvSpPr>
        <p:spPr>
          <a:xfrm>
            <a:off x="3000364" y="4429132"/>
            <a:ext cx="2571768"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solidFill>
                  <a:schemeClr val="tx1"/>
                </a:solidFill>
                <a:latin typeface="Andalus" pitchFamily="18" charset="-78"/>
                <a:cs typeface="Andalus" pitchFamily="18" charset="-78"/>
              </a:rPr>
              <a:t>Cómo?</a:t>
            </a:r>
            <a:endParaRPr lang="es-ES" sz="4800" b="1" dirty="0">
              <a:solidFill>
                <a:schemeClr val="tx1"/>
              </a:solidFill>
              <a:latin typeface="Andalus" pitchFamily="18" charset="-78"/>
              <a:cs typeface="Andalus" pitchFamily="18" charset="-78"/>
            </a:endParaRPr>
          </a:p>
        </p:txBody>
      </p:sp>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r las imágenes de origen"/>
          <p:cNvPicPr>
            <a:picLocks noChangeAspect="1" noChangeArrowheads="1"/>
          </p:cNvPicPr>
          <p:nvPr/>
        </p:nvPicPr>
        <p:blipFill>
          <a:blip r:embed="rId2"/>
          <a:srcRect/>
          <a:stretch>
            <a:fillRect/>
          </a:stretch>
        </p:blipFill>
        <p:spPr bwMode="auto">
          <a:xfrm rot="16200000">
            <a:off x="1143001" y="-1143003"/>
            <a:ext cx="6858000" cy="9144001"/>
          </a:xfrm>
          <a:prstGeom prst="rect">
            <a:avLst/>
          </a:prstGeom>
          <a:noFill/>
        </p:spPr>
      </p:pic>
      <p:sp>
        <p:nvSpPr>
          <p:cNvPr id="3" name="2 Rectángulo"/>
          <p:cNvSpPr/>
          <p:nvPr/>
        </p:nvSpPr>
        <p:spPr>
          <a:xfrm>
            <a:off x="1357290" y="285728"/>
            <a:ext cx="6786610" cy="1643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chemeClr val="tx1"/>
                </a:solidFill>
                <a:latin typeface="Cambria" pitchFamily="18" charset="0"/>
                <a:cs typeface="Andalus" pitchFamily="18" charset="-78"/>
              </a:rPr>
              <a:t>PRESUNCIÓN                       DIAGNOSTICA</a:t>
            </a:r>
            <a:endParaRPr lang="es-ES" sz="4400" b="1" dirty="0">
              <a:solidFill>
                <a:schemeClr val="tx1"/>
              </a:solidFill>
              <a:latin typeface="Cambria" pitchFamily="18" charset="0"/>
              <a:cs typeface="Andalus" pitchFamily="18" charset="-78"/>
            </a:endParaRPr>
          </a:p>
        </p:txBody>
      </p:sp>
      <p:sp>
        <p:nvSpPr>
          <p:cNvPr id="4" name="3 Rectángulo"/>
          <p:cNvSpPr/>
          <p:nvPr/>
        </p:nvSpPr>
        <p:spPr>
          <a:xfrm>
            <a:off x="357158" y="2214554"/>
            <a:ext cx="2857520" cy="1143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solidFill>
                  <a:schemeClr val="tx1"/>
                </a:solidFill>
                <a:latin typeface="Andalus" pitchFamily="18" charset="-78"/>
                <a:cs typeface="Andalus" pitchFamily="18" charset="-78"/>
              </a:rPr>
              <a:t>Datos de la anamnesis</a:t>
            </a:r>
            <a:endParaRPr lang="es-ES" sz="4000" b="1" dirty="0">
              <a:solidFill>
                <a:schemeClr val="tx1"/>
              </a:solidFill>
              <a:latin typeface="Andalus" pitchFamily="18" charset="-78"/>
              <a:cs typeface="Andalus" pitchFamily="18" charset="-78"/>
            </a:endParaRPr>
          </a:p>
        </p:txBody>
      </p:sp>
      <p:sp>
        <p:nvSpPr>
          <p:cNvPr id="5" name="4 Rectángulo"/>
          <p:cNvSpPr/>
          <p:nvPr/>
        </p:nvSpPr>
        <p:spPr>
          <a:xfrm>
            <a:off x="357158" y="4786322"/>
            <a:ext cx="3214710"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solidFill>
                  <a:schemeClr val="tx1"/>
                </a:solidFill>
                <a:latin typeface="Andalus" pitchFamily="18" charset="-78"/>
                <a:cs typeface="Andalus" pitchFamily="18" charset="-78"/>
              </a:rPr>
              <a:t>Signos del examen físico</a:t>
            </a:r>
            <a:endParaRPr lang="es-ES" sz="4000" b="1" dirty="0">
              <a:solidFill>
                <a:schemeClr val="tx1"/>
              </a:solidFill>
              <a:latin typeface="Andalus" pitchFamily="18" charset="-78"/>
              <a:cs typeface="Andalus" pitchFamily="18" charset="-78"/>
            </a:endParaRPr>
          </a:p>
        </p:txBody>
      </p:sp>
      <p:sp>
        <p:nvSpPr>
          <p:cNvPr id="6" name="5 Rectángulo"/>
          <p:cNvSpPr/>
          <p:nvPr/>
        </p:nvSpPr>
        <p:spPr>
          <a:xfrm>
            <a:off x="4929190" y="3000372"/>
            <a:ext cx="3571900" cy="1571636"/>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effectLst>
                  <a:outerShdw blurRad="38100" dist="38100" dir="2700000" algn="tl">
                    <a:srgbClr val="000000">
                      <a:alpha val="43137"/>
                    </a:srgbClr>
                  </a:outerShdw>
                </a:effectLst>
                <a:latin typeface="Andalus" pitchFamily="18" charset="-78"/>
                <a:cs typeface="Andalus" pitchFamily="18" charset="-78"/>
              </a:rPr>
              <a:t>TOXINDROMES</a:t>
            </a:r>
            <a:endParaRPr lang="es-ES" sz="3200" b="1" dirty="0">
              <a:effectLst>
                <a:outerShdw blurRad="38100" dist="38100" dir="2700000" algn="tl">
                  <a:srgbClr val="000000">
                    <a:alpha val="43137"/>
                  </a:srgbClr>
                </a:outerShdw>
              </a:effectLst>
              <a:latin typeface="Andalus" pitchFamily="18" charset="-78"/>
              <a:cs typeface="Andalus" pitchFamily="18" charset="-78"/>
            </a:endParaRPr>
          </a:p>
        </p:txBody>
      </p:sp>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1059</Words>
  <Application>Microsoft Office PowerPoint</Application>
  <PresentationFormat>Presentación en pantalla (4:3)</PresentationFormat>
  <Paragraphs>170</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Andalus</vt:lpstr>
      <vt:lpstr>Arial</vt:lpstr>
      <vt:lpstr>Calibri</vt:lpstr>
      <vt:lpstr>Cambria</vt:lpstr>
      <vt:lpstr>Courier New</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kako</dc:creator>
  <cp:lastModifiedBy>ASYT</cp:lastModifiedBy>
  <cp:revision>43</cp:revision>
  <dcterms:created xsi:type="dcterms:W3CDTF">2018-09-03T20:08:02Z</dcterms:created>
  <dcterms:modified xsi:type="dcterms:W3CDTF">2018-09-08T00:06:50Z</dcterms:modified>
</cp:coreProperties>
</file>