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2" r:id="rId2"/>
    <p:sldId id="273" r:id="rId3"/>
    <p:sldId id="274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3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502ED-38DF-43AC-A8CD-F9D3E3173CC4}" type="datetime1">
              <a:rPr lang="es-ES" smtClean="0"/>
              <a:t>16/11/2018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097EB-C63E-4831-9239-7FC098CD3FD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0834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4DAD7FE-6CFB-4941-843F-5B8FA3E21170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2574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5594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1054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2463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ángulo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es-ES" noProof="0" dirty="0"/>
            </a:p>
          </p:txBody>
        </p:sp>
        <p:cxnSp>
          <p:nvCxnSpPr>
            <p:cNvPr id="7" name="Conector recto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Conector recto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s-ES" noProof="0" smtClean="0"/>
              <a:t>Haga clic para editar el estilo de subtítulo del patrón</a:t>
            </a:r>
            <a:endParaRPr kumimoji="0" lang="es-ES" noProof="0" dirty="0"/>
          </a:p>
        </p:txBody>
      </p:sp>
      <p:sp>
        <p:nvSpPr>
          <p:cNvPr id="30" name="Marcador de fecha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F0D198-0886-401E-862C-EF3536AA44DD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19" name="Marcador de pie de página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27" name="Marca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E184A9-C1BE-4691-8290-38F7E3B9E2EA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537EF8-1A52-460D-8FA5-88CB8E631AE8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672DA2-4E32-43A8-88C9-F7DB2E98E079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540A2F-3117-4E4B-AFC9-CB157300D9A8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983E3B-19EF-4B0A-B85C-B5EE2F3F66E9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EE2287-7AED-4508-BA8B-A33013696AEC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BD4DFD-A822-4FD8-BFBF-197CBA855426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84916D-9C1E-4B35-A1BA-B043FBD4F6CF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  <a:p>
            <a:pPr lvl="1" rtl="0" eaLnBrk="1" latinLnBrk="0" hangingPunct="1"/>
            <a:r>
              <a:rPr lang="es-ES" noProof="0" smtClean="0"/>
              <a:t>Segundo nivel</a:t>
            </a:r>
          </a:p>
          <a:p>
            <a:pPr lvl="2" rtl="0" eaLnBrk="1" latinLnBrk="0" hangingPunct="1"/>
            <a:r>
              <a:rPr lang="es-ES" noProof="0" smtClean="0"/>
              <a:t>Tercer nivel</a:t>
            </a:r>
          </a:p>
          <a:p>
            <a:pPr lvl="3" rtl="0" eaLnBrk="1" latinLnBrk="0" hangingPunct="1"/>
            <a:r>
              <a:rPr lang="es-ES" noProof="0" smtClean="0"/>
              <a:t>Cuarto nivel</a:t>
            </a:r>
          </a:p>
          <a:p>
            <a:pPr lvl="4" rtl="0" eaLnBrk="1" latinLnBrk="0" hangingPunct="1"/>
            <a:r>
              <a:rPr lang="es-ES" noProof="0" smtClean="0"/>
              <a:t>Quinto nivel</a:t>
            </a:r>
            <a:endParaRPr kumimoji="0"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EDA92C-EA07-4844-A9C0-7671CE0A3023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con una esquina recortada y redondeada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 dirty="0"/>
          </a:p>
        </p:txBody>
      </p:sp>
      <p:sp>
        <p:nvSpPr>
          <p:cNvPr id="12" name="Triángulo rectángulo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" name="Marcador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kumimoji="0"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es-ES" noProof="0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A37C7A-AEB8-4B08-B7A3-C61470375C39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0" name="Forma libre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s-E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bre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s-E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ángulo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 dirty="0"/>
            </a:p>
          </p:txBody>
        </p:sp>
        <p:grpSp>
          <p:nvGrpSpPr>
            <p:cNvPr id="27" name="Grupo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orma libre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s-E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orma libre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s-E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o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orma libre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s-ES" sz="1800" noProof="0" dirty="0"/>
                </a:p>
              </p:txBody>
            </p:sp>
            <p:sp>
              <p:nvSpPr>
                <p:cNvPr id="33" name="Forma libre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s-ES" sz="1800" noProof="0" dirty="0"/>
                </a:p>
              </p:txBody>
            </p:sp>
          </p:grpSp>
        </p:grpSp>
      </p:grpSp>
      <p:sp>
        <p:nvSpPr>
          <p:cNvPr id="9" name="Marcador de título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  <a:endParaRPr kumimoji="0" lang="es-ES" noProof="0" dirty="0"/>
          </a:p>
        </p:txBody>
      </p:sp>
      <p:sp>
        <p:nvSpPr>
          <p:cNvPr id="30" name="Marcador de texto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es-ES" noProof="0" dirty="0" smtClean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 dirty="0" smtClean="0"/>
              <a:t>Segundo nivel</a:t>
            </a:r>
          </a:p>
          <a:p>
            <a:pPr lvl="2" rtl="0" eaLnBrk="1" latinLnBrk="0" hangingPunct="1"/>
            <a:r>
              <a:rPr lang="es-ES" noProof="0" dirty="0" smtClean="0"/>
              <a:t>Tercer nivel</a:t>
            </a:r>
          </a:p>
          <a:p>
            <a:pPr lvl="3" rtl="0" eaLnBrk="1" latinLnBrk="0" hangingPunct="1"/>
            <a:r>
              <a:rPr lang="es-ES" noProof="0" dirty="0" smtClean="0"/>
              <a:t>Cuarto nivel</a:t>
            </a:r>
          </a:p>
          <a:p>
            <a:pPr lvl="4" rtl="0" eaLnBrk="1" latinLnBrk="0" hangingPunct="1"/>
            <a:r>
              <a:rPr lang="es-ES" noProof="0" dirty="0" smtClean="0"/>
              <a:t>Quinto nivel</a:t>
            </a:r>
            <a:endParaRPr lang="es-ES" noProof="0" dirty="0"/>
          </a:p>
        </p:txBody>
      </p:sp>
      <p:sp>
        <p:nvSpPr>
          <p:cNvPr id="10" name="Marcador de fecha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1811FD10-D06B-4536-8048-7D2897F296FB}" type="datetime1">
              <a:rPr lang="es-ES" noProof="0" smtClean="0"/>
              <a:t>16/11/2018</a:t>
            </a:fld>
            <a:endParaRPr lang="es-ES" noProof="0" dirty="0"/>
          </a:p>
        </p:txBody>
      </p:sp>
      <p:sp>
        <p:nvSpPr>
          <p:cNvPr id="22" name="Marcador de pie de página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18" name="Marca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ct val="9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 smtClean="0"/>
              <a:t>Laringitis aguda</a:t>
            </a:r>
            <a:endParaRPr lang="es-E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es-ES" dirty="0" err="1" smtClean="0"/>
              <a:t>Dra</a:t>
            </a:r>
            <a:r>
              <a:rPr lang="es-ES" dirty="0" smtClean="0"/>
              <a:t> Florencia Tomasino</a:t>
            </a:r>
          </a:p>
          <a:p>
            <a:pPr rtl="0"/>
            <a:r>
              <a:rPr lang="es-ES" dirty="0" smtClean="0"/>
              <a:t>Pediatra</a:t>
            </a:r>
          </a:p>
          <a:p>
            <a:pPr rtl="0"/>
            <a:r>
              <a:rPr lang="es-ES" dirty="0" smtClean="0"/>
              <a:t>Docente 1° Cátedra de Pediatría</a:t>
            </a:r>
          </a:p>
          <a:p>
            <a:pPr rtl="0"/>
            <a:r>
              <a:rPr lang="es-ES" dirty="0" smtClean="0"/>
              <a:t>F.C.M.  U.N.R.  </a:t>
            </a:r>
            <a:endParaRPr lang="es-ES" dirty="0"/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es-AR" dirty="0" smtClean="0"/>
              <a:t>Aparato Respiratorio</a:t>
            </a:r>
            <a:endParaRPr lang="es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Font typeface="Wingdings 2"/>
              <a:buChar char=""/>
              <a:defRPr/>
            </a:pPr>
            <a:r>
              <a:rPr lang="es-AR" dirty="0"/>
              <a:t>Vía aérea superior:</a:t>
            </a:r>
          </a:p>
          <a:p>
            <a:pPr>
              <a:buFont typeface="Arial" charset="0"/>
              <a:buChar char="•"/>
              <a:defRPr/>
            </a:pPr>
            <a:r>
              <a:rPr lang="es-AR" dirty="0"/>
              <a:t>Nariz</a:t>
            </a:r>
          </a:p>
          <a:p>
            <a:pPr>
              <a:buFont typeface="Arial" charset="0"/>
              <a:buChar char="•"/>
              <a:defRPr/>
            </a:pPr>
            <a:r>
              <a:rPr lang="es-AR" dirty="0"/>
              <a:t>Cavidad bucal</a:t>
            </a:r>
          </a:p>
          <a:p>
            <a:pPr>
              <a:buFont typeface="Arial" charset="0"/>
              <a:buChar char="•"/>
              <a:defRPr/>
            </a:pPr>
            <a:r>
              <a:rPr lang="es-AR" dirty="0" smtClean="0"/>
              <a:t>Faringe</a:t>
            </a:r>
            <a:endParaRPr lang="es-AR" dirty="0"/>
          </a:p>
          <a:p>
            <a:pPr>
              <a:buFont typeface="Arial" charset="0"/>
              <a:buChar char="•"/>
              <a:defRPr/>
            </a:pPr>
            <a:r>
              <a:rPr lang="es-AR" dirty="0"/>
              <a:t>L</a:t>
            </a:r>
            <a:r>
              <a:rPr lang="es-AR" dirty="0" smtClean="0"/>
              <a:t>aringe</a:t>
            </a:r>
            <a:endParaRPr lang="es-AR" dirty="0"/>
          </a:p>
          <a:p>
            <a:pPr>
              <a:buNone/>
              <a:defRPr/>
            </a:pPr>
            <a:endParaRPr lang="es-AR" dirty="0"/>
          </a:p>
          <a:p>
            <a:pPr>
              <a:buFont typeface="Wingdings 2"/>
              <a:buChar char=""/>
              <a:defRPr/>
            </a:pPr>
            <a:r>
              <a:rPr lang="es-AR" dirty="0"/>
              <a:t>Vía aérea inferior:</a:t>
            </a:r>
          </a:p>
          <a:p>
            <a:pPr>
              <a:buFont typeface="Arial" charset="0"/>
              <a:buChar char="•"/>
              <a:defRPr/>
            </a:pPr>
            <a:r>
              <a:rPr lang="es-AR" dirty="0" smtClean="0"/>
              <a:t>Árbol </a:t>
            </a:r>
            <a:r>
              <a:rPr lang="es-AR" dirty="0"/>
              <a:t>traqueobronqueal</a:t>
            </a:r>
          </a:p>
          <a:p>
            <a:pPr marL="0" indent="0">
              <a:buNone/>
              <a:defRPr/>
            </a:pPr>
            <a:r>
              <a:rPr lang="es-AR" dirty="0"/>
              <a:t>	Vías grandes: </a:t>
            </a:r>
            <a:r>
              <a:rPr lang="es-AR" dirty="0" smtClean="0"/>
              <a:t>tráquea </a:t>
            </a:r>
            <a:r>
              <a:rPr lang="es-AR" dirty="0"/>
              <a:t>y bronquios</a:t>
            </a:r>
          </a:p>
          <a:p>
            <a:pPr marL="0" indent="0">
              <a:buNone/>
              <a:defRPr/>
            </a:pPr>
            <a:r>
              <a:rPr lang="es-AR" dirty="0"/>
              <a:t>	</a:t>
            </a:r>
            <a:r>
              <a:rPr lang="es-AR" dirty="0" smtClean="0"/>
              <a:t>Vías </a:t>
            </a:r>
            <a:r>
              <a:rPr lang="es-AR" dirty="0"/>
              <a:t>pequeñas: bronquiolos</a:t>
            </a:r>
          </a:p>
          <a:p>
            <a:pPr>
              <a:buFont typeface="Arial" charset="0"/>
              <a:buChar char="•"/>
              <a:defRPr/>
            </a:pPr>
            <a:r>
              <a:rPr lang="es-AR" dirty="0" smtClean="0"/>
              <a:t>Parénquima </a:t>
            </a:r>
            <a:r>
              <a:rPr lang="es-AR" dirty="0"/>
              <a:t>pulmonar</a:t>
            </a:r>
          </a:p>
          <a:p>
            <a:pPr marL="0" indent="0" rtl="0">
              <a:buNone/>
            </a:pPr>
            <a:endParaRPr lang="es-ES" dirty="0"/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 smtClean="0"/>
              <a:t>Laringe</a:t>
            </a:r>
            <a:endParaRPr lang="es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>
              <a:buNone/>
            </a:pPr>
            <a:endParaRPr lang="es-AR" dirty="0"/>
          </a:p>
          <a:p>
            <a:pPr>
              <a:buSzPct val="100000"/>
              <a:defRPr/>
            </a:pPr>
            <a:r>
              <a:rPr lang="es-ES" dirty="0" smtClean="0"/>
              <a:t>Estructura </a:t>
            </a:r>
            <a:r>
              <a:rPr lang="es-ES" dirty="0"/>
              <a:t>móvil, que forma parte de la vía aérea, actuando normalmente como una válvula que impide el paso de los elementos deglutidos y cuerpos extraños hacia el tracto respiratorio inferior. </a:t>
            </a:r>
            <a:r>
              <a:rPr lang="es-ES" dirty="0" smtClean="0"/>
              <a:t> </a:t>
            </a:r>
          </a:p>
          <a:p>
            <a:pPr>
              <a:defRPr/>
            </a:pPr>
            <a:r>
              <a:rPr lang="es-ES" dirty="0" smtClean="0"/>
              <a:t>Permite </a:t>
            </a:r>
            <a:r>
              <a:rPr lang="es-ES" dirty="0"/>
              <a:t>el mecanismo de la fonación diseñado específicamente para la producción de la voz. La emisión de sonidos está condicionada al movimiento de las cuerdas vocales</a:t>
            </a:r>
            <a:r>
              <a:rPr lang="es-ES" dirty="0" smtClean="0"/>
              <a:t>.</a:t>
            </a:r>
          </a:p>
          <a:p>
            <a:pPr>
              <a:defRPr/>
            </a:pPr>
            <a:r>
              <a:rPr lang="es-ES" dirty="0"/>
              <a:t>Su estructura está constituida por un esqueleto cartilaginoso al cual se unen un grupo importante de estructuras musculares y en donde la mucosa adquiere características particulares. </a:t>
            </a:r>
            <a:endParaRPr lang="es-AR" dirty="0"/>
          </a:p>
          <a:p>
            <a:endParaRPr lang="es-AR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es-AR" dirty="0" err="1" smtClean="0"/>
              <a:t>Laringotraqueítis</a:t>
            </a:r>
            <a:endParaRPr lang="es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>
              <a:defRPr/>
            </a:pPr>
            <a:r>
              <a:rPr lang="es-AR" dirty="0" smtClean="0"/>
              <a:t>Infección </a:t>
            </a:r>
            <a:r>
              <a:rPr lang="es-AR" dirty="0"/>
              <a:t>vírica de la glotis y </a:t>
            </a:r>
            <a:r>
              <a:rPr lang="es-AR" dirty="0" smtClean="0"/>
              <a:t>subglotis.</a:t>
            </a:r>
          </a:p>
          <a:p>
            <a:pPr>
              <a:defRPr/>
            </a:pPr>
            <a:r>
              <a:rPr lang="es-AR" dirty="0" smtClean="0"/>
              <a:t>Frecuente </a:t>
            </a:r>
            <a:r>
              <a:rPr lang="es-AR" dirty="0"/>
              <a:t>entre 3 meses y 5 años</a:t>
            </a:r>
          </a:p>
          <a:p>
            <a:pPr>
              <a:defRPr/>
            </a:pPr>
            <a:r>
              <a:rPr lang="es-AR" dirty="0"/>
              <a:t>Etiología: Virus parainfluenza 1, 2 y 3, Adenovirus, Virus influenza A y B, VSR, Sarampión</a:t>
            </a:r>
          </a:p>
          <a:p>
            <a:pPr>
              <a:defRPr/>
            </a:pPr>
            <a:r>
              <a:rPr lang="es-AR" dirty="0"/>
              <a:t>VVAS 3 días previos a </a:t>
            </a:r>
            <a:r>
              <a:rPr lang="es-AR" b="1" dirty="0"/>
              <a:t>tríada diagnóstica:</a:t>
            </a:r>
          </a:p>
          <a:p>
            <a:pPr marL="640080" lvl="2" indent="0">
              <a:buNone/>
            </a:pPr>
            <a:r>
              <a:rPr lang="es-ES" sz="2400" b="1" dirty="0" smtClean="0"/>
              <a:t>Disfonía</a:t>
            </a:r>
          </a:p>
          <a:p>
            <a:pPr marL="640080" lvl="2" indent="0">
              <a:buNone/>
            </a:pPr>
            <a:r>
              <a:rPr lang="es-ES" sz="2400" b="1" dirty="0" smtClean="0"/>
              <a:t>Tos traqueal</a:t>
            </a:r>
          </a:p>
          <a:p>
            <a:pPr marL="640080" lvl="2" indent="0">
              <a:buNone/>
            </a:pPr>
            <a:r>
              <a:rPr lang="es-ES" sz="2400" b="1" dirty="0" smtClean="0"/>
              <a:t>Estridor laríngeo inspiratorio</a:t>
            </a:r>
          </a:p>
          <a:p>
            <a:pPr marL="640080" lvl="2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48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>
              <a:buFont typeface="Wingdings 2"/>
              <a:buChar char=""/>
              <a:defRPr/>
            </a:pPr>
            <a:endParaRPr lang="es-AR" dirty="0" smtClean="0"/>
          </a:p>
          <a:p>
            <a:pPr>
              <a:buFont typeface="Wingdings 2"/>
              <a:buChar char=""/>
              <a:defRPr/>
            </a:pPr>
            <a:endParaRPr lang="es-AR" dirty="0"/>
          </a:p>
          <a:p>
            <a:pPr>
              <a:buFont typeface="Wingdings 2"/>
              <a:buChar char=""/>
              <a:defRPr/>
            </a:pPr>
            <a:r>
              <a:rPr lang="es-AR" dirty="0" smtClean="0"/>
              <a:t>Agitación</a:t>
            </a:r>
            <a:r>
              <a:rPr lang="es-AR" dirty="0"/>
              <a:t>, llanto y posición horizontal agravan los síntomas; el niño prefiere estar sentado o de pie. </a:t>
            </a:r>
          </a:p>
          <a:p>
            <a:pPr>
              <a:buFont typeface="Wingdings 2"/>
              <a:buChar char=""/>
              <a:defRPr/>
            </a:pPr>
            <a:r>
              <a:rPr lang="es-AR" dirty="0"/>
              <a:t>Evolución fluctuante: puede mejorar o empeorar clínicamente en una hora. El cuadro típico dura 2-7 días, aunque la tos y el catarro pueden persistir.</a:t>
            </a:r>
          </a:p>
          <a:p>
            <a:pPr marL="0" indent="0" rtl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60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Diagnóstico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dirty="0" smtClean="0"/>
              <a:t>Siempre es clínico.</a:t>
            </a:r>
          </a:p>
          <a:p>
            <a:r>
              <a:rPr lang="es-AR" dirty="0" smtClean="0"/>
              <a:t>Basado en anamnesis y examen físico</a:t>
            </a:r>
          </a:p>
          <a:p>
            <a:r>
              <a:rPr lang="es-AR" dirty="0" smtClean="0"/>
              <a:t>Síntomas característicos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0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Tratamiento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Vía aérea permeable</a:t>
            </a:r>
          </a:p>
          <a:p>
            <a:r>
              <a:rPr lang="es-AR" dirty="0" smtClean="0"/>
              <a:t>Oxígeno (no siempre )</a:t>
            </a:r>
          </a:p>
          <a:p>
            <a:r>
              <a:rPr lang="es-AR" dirty="0" smtClean="0"/>
              <a:t>Corticoides : </a:t>
            </a:r>
          </a:p>
          <a:p>
            <a:pPr lvl="1"/>
            <a:r>
              <a:rPr lang="es-AR" dirty="0" smtClean="0"/>
              <a:t>Inhalados : nebulización con budesonide</a:t>
            </a:r>
          </a:p>
          <a:p>
            <a:pPr lvl="1"/>
            <a:r>
              <a:rPr lang="es-AR" dirty="0" smtClean="0"/>
              <a:t>Sistémicos: betametasona 1 gota /kg /dosis cada 6 </a:t>
            </a:r>
            <a:r>
              <a:rPr lang="es-AR" dirty="0" err="1" smtClean="0"/>
              <a:t>hs</a:t>
            </a:r>
            <a:r>
              <a:rPr lang="es-AR" dirty="0"/>
              <a:t> </a:t>
            </a:r>
            <a:r>
              <a:rPr lang="es-AR" dirty="0" smtClean="0"/>
              <a:t>V.O.</a:t>
            </a:r>
          </a:p>
          <a:p>
            <a:pPr marL="393192" lvl="1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dexametasona 0.15 mg/kg/dosis cada 6hs E.V.</a:t>
            </a:r>
          </a:p>
          <a:p>
            <a:pPr marL="393192" lvl="1" indent="0">
              <a:buNone/>
            </a:pPr>
            <a:r>
              <a:rPr lang="es-AR" dirty="0" smtClean="0"/>
              <a:t>                        Hidrocortisona 10 mg /kg /dosis cada 6hs E.V-I.M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5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Muchas Gracias</a:t>
            </a:r>
            <a:endParaRPr lang="en-US" dirty="0"/>
          </a:p>
        </p:txBody>
      </p:sp>
      <p:pic>
        <p:nvPicPr>
          <p:cNvPr id="1026" name="Picture 2" descr="https://lh3.googleusercontent.com/_ucf3SC7GuJfFeztwwqAv1BNIOanwYwD70zzYKrulZl9VivwW-KwIT7xR2ESR4b1jqR3eu8xmhzUl_FRX8N2ML3bkGVYD8e_FvHEB7tsod690VU5q-Rlfs-p6l691QLNDF80yD3K6gCqrV4XdZMfhLUiHfIErqrzB2FVmlQcIrEdrimrMsAy_cfOkZgja8qve46dHpcHUTQN4G18-r0rMGVm-onYRnxSf-kNeDHj14dog4UuP2-qPv_ciWtW4JDSIiMPvUUhybARpWYy8WIfy1DbnA3Lt20BMp5Vd-NRbjGm8-e_Gm1NGuk7VKQSna-jhoRvU56zyLnbeo3Z4tG6EU86obdTqQBHDJ_vkI49nvtmJ0zXNT5tJZqY6DpsxEpAUjElQWNm44EBtdSygWCXT419rw7hdBlAbVScf2i6zPpMmexKNt5Z40PsO49ZjIx-_l-veoBORmhp8wkLr58RtTshcj9yyyIbjfuGe4R56gFSE13TzUAoEDo0GFqh2jmBQ6dwcUNnoEzXDRkoeIb-riz3qnsZR8KmjRHgnmDnbdV2_yIy0k_D1Gk-2mwN6lJZSRemrx9ezsFFw4aCllGcHQMk87_tiQwv-Mh8ODLng5XytbZfUQJK-xtg7OHO-k7ae9c7YA38Ww-Ni_QGNjfgKd0N=w1168-h657-n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689" y="1847850"/>
            <a:ext cx="7800622" cy="438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30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ción de lluvia de idea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9_TF03460637.potx" id="{F200C24D-A64B-40C8-A076-385076850F7D}" vid="{61DF3097-A1CE-41D9-9E7C-2786F60E7D4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lluvia de ideas de empresa</Template>
  <TotalTime>128</TotalTime>
  <Words>289</Words>
  <Application>Microsoft Office PowerPoint</Application>
  <PresentationFormat>Panorámica</PresentationFormat>
  <Paragraphs>55</Paragraphs>
  <Slides>8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Palatino Linotype</vt:lpstr>
      <vt:lpstr>Wingdings 2</vt:lpstr>
      <vt:lpstr>Presentación de lluvia de ideas</vt:lpstr>
      <vt:lpstr>Laringitis aguda</vt:lpstr>
      <vt:lpstr>Aparato Respiratorio</vt:lpstr>
      <vt:lpstr>Laringe</vt:lpstr>
      <vt:lpstr>Laringotraqueítis</vt:lpstr>
      <vt:lpstr>Presentación de PowerPoint</vt:lpstr>
      <vt:lpstr>Diagnóstico</vt:lpstr>
      <vt:lpstr>Tratamiento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Laringitis aguda</dc:title>
  <dc:creator>Florencia</dc:creator>
  <cp:lastModifiedBy>Florencia</cp:lastModifiedBy>
  <cp:revision>16</cp:revision>
  <dcterms:created xsi:type="dcterms:W3CDTF">2018-11-15T20:46:20Z</dcterms:created>
  <dcterms:modified xsi:type="dcterms:W3CDTF">2018-11-16T16:10:56Z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