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3716000" cy="24382413"/>
  <p:notesSz cx="6858000" cy="9144000"/>
  <p:defaultTextStyle>
    <a:defPPr>
      <a:defRPr lang="es-AR"/>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showGuides="1">
      <p:cViewPr>
        <p:scale>
          <a:sx n="66" d="100"/>
          <a:sy n="66" d="100"/>
        </p:scale>
        <p:origin x="1992" y="48"/>
      </p:cViewPr>
      <p:guideLst>
        <p:guide orient="horz" pos="7680"/>
        <p:guide pos="43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990364"/>
            <a:ext cx="11658600" cy="8488692"/>
          </a:xfrm>
        </p:spPr>
        <p:txBody>
          <a:bodyPr anchor="b"/>
          <a:lstStyle>
            <a:lvl1pPr algn="ctr">
              <a:defRPr sz="9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14500" y="12806412"/>
            <a:ext cx="10287000" cy="5886771"/>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05/09/2022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183913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05/09/2022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388772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298138"/>
            <a:ext cx="2957513" cy="2066296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42976" y="1298138"/>
            <a:ext cx="8701088" cy="2066296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05/09/2022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32244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A9655E-A4E2-4841-AEDD-3A957E421835}" type="datetimeFigureOut">
              <a:rPr lang="es-AR" smtClean="0"/>
              <a:t>05/09/2022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57511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35832" y="6078678"/>
            <a:ext cx="11830050" cy="10142405"/>
          </a:xfrm>
        </p:spPr>
        <p:txBody>
          <a:bodyPr anchor="b"/>
          <a:lstStyle>
            <a:lvl1pPr>
              <a:defRPr sz="9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35832" y="16317034"/>
            <a:ext cx="11830050" cy="5333651"/>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1A9655E-A4E2-4841-AEDD-3A957E421835}" type="datetimeFigureOut">
              <a:rPr lang="es-AR" smtClean="0"/>
              <a:t>05/09/2022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283369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42975" y="6490689"/>
            <a:ext cx="5829300" cy="1547041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943725" y="6490689"/>
            <a:ext cx="5829300" cy="1547041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1A9655E-A4E2-4841-AEDD-3A957E421835}" type="datetimeFigureOut">
              <a:rPr lang="es-AR" smtClean="0"/>
              <a:t>05/09/2022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292790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44762" y="1298143"/>
            <a:ext cx="11830050" cy="471280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4763" y="5977080"/>
            <a:ext cx="5802510" cy="292927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el estilo de texto del patrón</a:t>
            </a:r>
          </a:p>
        </p:txBody>
      </p:sp>
      <p:sp>
        <p:nvSpPr>
          <p:cNvPr id="4" name="Content Placeholder 3"/>
          <p:cNvSpPr>
            <a:spLocks noGrp="1"/>
          </p:cNvSpPr>
          <p:nvPr>
            <p:ph sz="half" idx="2"/>
          </p:nvPr>
        </p:nvSpPr>
        <p:spPr>
          <a:xfrm>
            <a:off x="944763" y="8906353"/>
            <a:ext cx="5802510" cy="1309990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943726" y="5977080"/>
            <a:ext cx="5831087" cy="292927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el estilo de texto del patrón</a:t>
            </a:r>
          </a:p>
        </p:txBody>
      </p:sp>
      <p:sp>
        <p:nvSpPr>
          <p:cNvPr id="6" name="Content Placeholder 5"/>
          <p:cNvSpPr>
            <a:spLocks noGrp="1"/>
          </p:cNvSpPr>
          <p:nvPr>
            <p:ph sz="quarter" idx="4"/>
          </p:nvPr>
        </p:nvSpPr>
        <p:spPr>
          <a:xfrm>
            <a:off x="6943726" y="8906353"/>
            <a:ext cx="5831087" cy="1309990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1A9655E-A4E2-4841-AEDD-3A957E421835}" type="datetimeFigureOut">
              <a:rPr lang="es-AR" smtClean="0"/>
              <a:t>05/09/2022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376131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1A9655E-A4E2-4841-AEDD-3A957E421835}" type="datetimeFigureOut">
              <a:rPr lang="es-AR" smtClean="0"/>
              <a:t>05/09/2022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413055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9655E-A4E2-4841-AEDD-3A957E421835}" type="datetimeFigureOut">
              <a:rPr lang="es-AR" smtClean="0"/>
              <a:t>05/09/2022</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209236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1625494"/>
            <a:ext cx="4423767" cy="5689230"/>
          </a:xfrm>
        </p:spPr>
        <p:txBody>
          <a:bodyPr anchor="b"/>
          <a:lstStyle>
            <a:lvl1pPr>
              <a:defRPr sz="4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31087" y="3510621"/>
            <a:ext cx="6943725" cy="17327317"/>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44762" y="7314724"/>
            <a:ext cx="4423767" cy="1355143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1A9655E-A4E2-4841-AEDD-3A957E421835}" type="datetimeFigureOut">
              <a:rPr lang="es-AR" smtClean="0"/>
              <a:t>05/09/2022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20950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1625494"/>
            <a:ext cx="4423767" cy="5689230"/>
          </a:xfrm>
        </p:spPr>
        <p:txBody>
          <a:bodyPr anchor="b"/>
          <a:lstStyle>
            <a:lvl1pPr>
              <a:defRPr sz="4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831087" y="3510621"/>
            <a:ext cx="6943725" cy="17327317"/>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44762" y="7314724"/>
            <a:ext cx="4423767" cy="1355143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1A9655E-A4E2-4841-AEDD-3A957E421835}" type="datetimeFigureOut">
              <a:rPr lang="es-AR" smtClean="0"/>
              <a:t>05/09/2022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551BA7E-4705-41CB-A859-103C46BE2A81}" type="slidenum">
              <a:rPr lang="es-AR" smtClean="0"/>
              <a:t>‹Nº›</a:t>
            </a:fld>
            <a:endParaRPr lang="es-AR"/>
          </a:p>
        </p:txBody>
      </p:sp>
    </p:spTree>
    <p:extLst>
      <p:ext uri="{BB962C8B-B14F-4D97-AF65-F5344CB8AC3E}">
        <p14:creationId xmlns:p14="http://schemas.microsoft.com/office/powerpoint/2010/main" val="140303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298143"/>
            <a:ext cx="11830050" cy="471280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2975" y="6490689"/>
            <a:ext cx="11830050" cy="1547041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42975" y="22598890"/>
            <a:ext cx="3086100" cy="1298138"/>
          </a:xfrm>
          <a:prstGeom prst="rect">
            <a:avLst/>
          </a:prstGeom>
        </p:spPr>
        <p:txBody>
          <a:bodyPr vert="horz" lIns="91440" tIns="45720" rIns="91440" bIns="45720" rtlCol="0" anchor="ctr"/>
          <a:lstStyle>
            <a:lvl1pPr algn="l">
              <a:defRPr sz="1800">
                <a:solidFill>
                  <a:schemeClr val="tx1">
                    <a:tint val="75000"/>
                  </a:schemeClr>
                </a:solidFill>
              </a:defRPr>
            </a:lvl1pPr>
          </a:lstStyle>
          <a:p>
            <a:fld id="{21A9655E-A4E2-4841-AEDD-3A957E421835}" type="datetimeFigureOut">
              <a:rPr lang="es-AR" smtClean="0"/>
              <a:t>05/09/2022</a:t>
            </a:fld>
            <a:endParaRPr lang="es-AR"/>
          </a:p>
        </p:txBody>
      </p:sp>
      <p:sp>
        <p:nvSpPr>
          <p:cNvPr id="5" name="Footer Placeholder 4"/>
          <p:cNvSpPr>
            <a:spLocks noGrp="1"/>
          </p:cNvSpPr>
          <p:nvPr>
            <p:ph type="ftr" sz="quarter" idx="3"/>
          </p:nvPr>
        </p:nvSpPr>
        <p:spPr>
          <a:xfrm>
            <a:off x="4543425" y="22598890"/>
            <a:ext cx="4629150" cy="129813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9686925" y="22598890"/>
            <a:ext cx="3086100" cy="1298138"/>
          </a:xfrm>
          <a:prstGeom prst="rect">
            <a:avLst/>
          </a:prstGeom>
        </p:spPr>
        <p:txBody>
          <a:bodyPr vert="horz" lIns="91440" tIns="45720" rIns="91440" bIns="45720" rtlCol="0" anchor="ctr"/>
          <a:lstStyle>
            <a:lvl1pPr algn="r">
              <a:defRPr sz="1800">
                <a:solidFill>
                  <a:schemeClr val="tx1">
                    <a:tint val="75000"/>
                  </a:schemeClr>
                </a:solidFill>
              </a:defRPr>
            </a:lvl1pPr>
          </a:lstStyle>
          <a:p>
            <a:fld id="{E551BA7E-4705-41CB-A859-103C46BE2A81}" type="slidenum">
              <a:rPr lang="es-AR" smtClean="0"/>
              <a:t>‹Nº›</a:t>
            </a:fld>
            <a:endParaRPr lang="es-AR"/>
          </a:p>
        </p:txBody>
      </p:sp>
    </p:spTree>
    <p:extLst>
      <p:ext uri="{BB962C8B-B14F-4D97-AF65-F5344CB8AC3E}">
        <p14:creationId xmlns:p14="http://schemas.microsoft.com/office/powerpoint/2010/main" val="105771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22378" y="2578062"/>
            <a:ext cx="13086385" cy="3416320"/>
          </a:xfrm>
          <a:prstGeom prst="rect">
            <a:avLst/>
          </a:prstGeom>
          <a:noFill/>
          <a:ln>
            <a:solidFill>
              <a:schemeClr val="tx1"/>
            </a:solidFill>
          </a:ln>
        </p:spPr>
        <p:txBody>
          <a:bodyPr wrap="square">
            <a:spAutoFit/>
          </a:bodyPr>
          <a:lstStyle/>
          <a:p>
            <a:pPr algn="ctr"/>
            <a:r>
              <a:rPr lang="es-ES" b="1">
                <a:solidFill>
                  <a:schemeClr val="tx2">
                    <a:lumMod val="50000"/>
                  </a:schemeClr>
                </a:solidFill>
                <a:latin typeface="Calibri" pitchFamily="34" charset="0"/>
              </a:rPr>
              <a:t>Código GA 2024</a:t>
            </a:r>
          </a:p>
          <a:p>
            <a:pPr algn="ctr"/>
            <a:r>
              <a:rPr lang="es-ES" b="1">
                <a:solidFill>
                  <a:schemeClr val="tx2">
                    <a:lumMod val="50000"/>
                  </a:schemeClr>
                </a:solidFill>
                <a:latin typeface="Calibri" pitchFamily="34" charset="0"/>
              </a:rPr>
              <a:t>Transdiferenciación de células principales de la mucosa gástrica, a células metaplasicas, por acción crónica del ac. Ursodesoxicólico, en ratas diabéticas y no diabéticas.</a:t>
            </a:r>
          </a:p>
          <a:p>
            <a:pPr algn="ctr"/>
            <a:r>
              <a:rPr lang="es-ES" b="1">
                <a:solidFill>
                  <a:schemeClr val="tx2">
                    <a:lumMod val="50000"/>
                  </a:schemeClr>
                </a:solidFill>
                <a:latin typeface="Calibri" pitchFamily="34" charset="0"/>
              </a:rPr>
              <a:t>Bedini Oscar A; Naves Ariel E; San Miguel Patricia; Ayala Micaela; Espinosa Trinidad; Damiani Agustin F; Ferrer Martin.</a:t>
            </a:r>
            <a:endParaRPr lang="es-ES" b="1" dirty="0">
              <a:solidFill>
                <a:schemeClr val="tx2">
                  <a:lumMod val="50000"/>
                </a:schemeClr>
              </a:solidFill>
              <a:latin typeface="Calibri" pitchFamily="34" charset="0"/>
            </a:endParaRPr>
          </a:p>
        </p:txBody>
      </p:sp>
      <p:sp>
        <p:nvSpPr>
          <p:cNvPr id="4" name="CuadroTexto 3"/>
          <p:cNvSpPr txBox="1"/>
          <p:nvPr/>
        </p:nvSpPr>
        <p:spPr>
          <a:xfrm>
            <a:off x="322763" y="6211088"/>
            <a:ext cx="13086000" cy="1015663"/>
          </a:xfrm>
          <a:prstGeom prst="rect">
            <a:avLst/>
          </a:prstGeom>
          <a:noFill/>
          <a:ln>
            <a:solidFill>
              <a:schemeClr val="tx1"/>
            </a:solidFill>
          </a:ln>
        </p:spPr>
        <p:txBody>
          <a:bodyPr wrap="square" rtlCol="0">
            <a:spAutoFit/>
          </a:bodyPr>
          <a:lstStyle/>
          <a:p>
            <a:pPr defTabSz="685766">
              <a:defRPr/>
            </a:pPr>
            <a:r>
              <a:rPr lang="es-ES" sz="2000" b="1" kern="0" dirty="0" smtClean="0">
                <a:solidFill>
                  <a:schemeClr val="tx2">
                    <a:lumMod val="50000"/>
                  </a:schemeClr>
                </a:solidFill>
                <a:latin typeface="+mj-lt"/>
                <a:cs typeface="Rockwell"/>
              </a:rPr>
              <a:t>Objetivo :  Fue </a:t>
            </a:r>
            <a:r>
              <a:rPr lang="es-ES" sz="2000" b="1" kern="0" dirty="0">
                <a:solidFill>
                  <a:schemeClr val="tx2">
                    <a:lumMod val="50000"/>
                  </a:schemeClr>
                </a:solidFill>
                <a:latin typeface="+mj-lt"/>
                <a:cs typeface="Rockwell"/>
              </a:rPr>
              <a:t>estimular la </a:t>
            </a:r>
            <a:r>
              <a:rPr lang="es-ES" sz="2000" b="1" kern="0" dirty="0" err="1">
                <a:solidFill>
                  <a:schemeClr val="tx2">
                    <a:lumMod val="50000"/>
                  </a:schemeClr>
                </a:solidFill>
                <a:latin typeface="+mj-lt"/>
                <a:cs typeface="Rockwell"/>
              </a:rPr>
              <a:t>transdiferenciación</a:t>
            </a:r>
            <a:r>
              <a:rPr lang="es-ES" sz="2000" b="1" kern="0" dirty="0">
                <a:solidFill>
                  <a:schemeClr val="tx2">
                    <a:lumMod val="50000"/>
                  </a:schemeClr>
                </a:solidFill>
                <a:latin typeface="+mj-lt"/>
                <a:cs typeface="Rockwell"/>
              </a:rPr>
              <a:t> de las células principales de la mucosa gástrica (MG), en células </a:t>
            </a:r>
            <a:r>
              <a:rPr lang="es-ES" sz="2000" b="1" kern="0" dirty="0" err="1">
                <a:solidFill>
                  <a:schemeClr val="tx2">
                    <a:lumMod val="50000"/>
                  </a:schemeClr>
                </a:solidFill>
                <a:latin typeface="+mj-lt"/>
                <a:cs typeface="Rockwell"/>
              </a:rPr>
              <a:t>metaplasicas</a:t>
            </a:r>
            <a:r>
              <a:rPr lang="es-ES" sz="2000" b="1" kern="0" dirty="0">
                <a:solidFill>
                  <a:schemeClr val="tx2">
                    <a:lumMod val="50000"/>
                  </a:schemeClr>
                </a:solidFill>
                <a:latin typeface="+mj-lt"/>
                <a:cs typeface="Rockwell"/>
              </a:rPr>
              <a:t> (M) tipo SPEM (</a:t>
            </a:r>
            <a:r>
              <a:rPr lang="es-ES" sz="2000" b="1" kern="0" dirty="0" err="1">
                <a:solidFill>
                  <a:schemeClr val="tx2">
                    <a:lumMod val="50000"/>
                  </a:schemeClr>
                </a:solidFill>
                <a:latin typeface="+mj-lt"/>
                <a:cs typeface="Rockwell"/>
              </a:rPr>
              <a:t>metaplasia</a:t>
            </a:r>
            <a:r>
              <a:rPr lang="es-ES" sz="2000" b="1" kern="0" dirty="0">
                <a:solidFill>
                  <a:schemeClr val="tx2">
                    <a:lumMod val="50000"/>
                  </a:schemeClr>
                </a:solidFill>
                <a:latin typeface="+mj-lt"/>
                <a:cs typeface="Rockwell"/>
              </a:rPr>
              <a:t> que expresa el polipéptido espasmolítico), por acción inflamatoria crónica provocada por el ácido </a:t>
            </a:r>
            <a:r>
              <a:rPr lang="es-ES" sz="2000" b="1" kern="0" dirty="0" err="1">
                <a:solidFill>
                  <a:schemeClr val="tx2">
                    <a:lumMod val="50000"/>
                  </a:schemeClr>
                </a:solidFill>
                <a:latin typeface="+mj-lt"/>
                <a:cs typeface="Rockwell"/>
              </a:rPr>
              <a:t>ursodesoxicolico</a:t>
            </a:r>
            <a:r>
              <a:rPr lang="es-ES" sz="2000" b="1" kern="0" dirty="0">
                <a:solidFill>
                  <a:schemeClr val="tx2">
                    <a:lumMod val="50000"/>
                  </a:schemeClr>
                </a:solidFill>
                <a:latin typeface="+mj-lt"/>
                <a:cs typeface="Rockwell"/>
              </a:rPr>
              <a:t> (UDCA) en ratas diabéticas y no diabéticas.</a:t>
            </a:r>
            <a:endParaRPr lang="es-ES" sz="2000" kern="0" dirty="0">
              <a:solidFill>
                <a:schemeClr val="tx2">
                  <a:lumMod val="50000"/>
                </a:schemeClr>
              </a:solidFill>
              <a:latin typeface="+mj-lt"/>
              <a:cs typeface="Rockwell"/>
            </a:endParaRPr>
          </a:p>
        </p:txBody>
      </p:sp>
      <p:sp>
        <p:nvSpPr>
          <p:cNvPr id="6" name="CuadroTexto 5"/>
          <p:cNvSpPr txBox="1"/>
          <p:nvPr/>
        </p:nvSpPr>
        <p:spPr>
          <a:xfrm>
            <a:off x="322763" y="7413992"/>
            <a:ext cx="13086000" cy="2489143"/>
          </a:xfrm>
          <a:prstGeom prst="rect">
            <a:avLst/>
          </a:prstGeom>
          <a:noFill/>
          <a:ln>
            <a:solidFill>
              <a:schemeClr val="tx1"/>
            </a:solidFill>
          </a:ln>
        </p:spPr>
        <p:txBody>
          <a:bodyPr wrap="square" rtlCol="0">
            <a:spAutoFit/>
          </a:bodyPr>
          <a:lstStyle/>
          <a:p>
            <a:pPr defTabSz="685766">
              <a:defRPr/>
            </a:pPr>
            <a:r>
              <a:rPr lang="es-ES" sz="2000" b="1" kern="0" dirty="0" smtClean="0">
                <a:solidFill>
                  <a:schemeClr val="tx2">
                    <a:lumMod val="50000"/>
                  </a:schemeClr>
                </a:solidFill>
                <a:latin typeface="+mj-lt"/>
                <a:cs typeface="Rockwell"/>
              </a:rPr>
              <a:t>Método</a:t>
            </a:r>
            <a:r>
              <a:rPr lang="es-ES" sz="2000" b="1" kern="0" dirty="0">
                <a:solidFill>
                  <a:schemeClr val="tx2">
                    <a:lumMod val="50000"/>
                  </a:schemeClr>
                </a:solidFill>
                <a:latin typeface="+mj-lt"/>
                <a:cs typeface="Rockwell"/>
              </a:rPr>
              <a:t>: A ratas </a:t>
            </a:r>
            <a:r>
              <a:rPr lang="es-ES" sz="2000" b="1" kern="0" dirty="0" err="1">
                <a:solidFill>
                  <a:schemeClr val="tx2">
                    <a:lumMod val="50000"/>
                  </a:schemeClr>
                </a:solidFill>
                <a:latin typeface="+mj-lt"/>
                <a:cs typeface="Rockwell"/>
              </a:rPr>
              <a:t>Sprague</a:t>
            </a:r>
            <a:r>
              <a:rPr lang="es-ES" sz="2000" b="1" kern="0" dirty="0">
                <a:solidFill>
                  <a:schemeClr val="tx2">
                    <a:lumMod val="50000"/>
                  </a:schemeClr>
                </a:solidFill>
                <a:latin typeface="+mj-lt"/>
                <a:cs typeface="Rockwell"/>
              </a:rPr>
              <a:t> </a:t>
            </a:r>
            <a:r>
              <a:rPr lang="es-ES" sz="2000" b="1" kern="0" dirty="0" err="1">
                <a:solidFill>
                  <a:schemeClr val="tx2">
                    <a:lumMod val="50000"/>
                  </a:schemeClr>
                </a:solidFill>
                <a:latin typeface="+mj-lt"/>
                <a:cs typeface="Rockwell"/>
              </a:rPr>
              <a:t>Dawley</a:t>
            </a:r>
            <a:r>
              <a:rPr lang="es-ES" sz="2000" b="1" kern="0" dirty="0">
                <a:solidFill>
                  <a:schemeClr val="tx2">
                    <a:lumMod val="50000"/>
                  </a:schemeClr>
                </a:solidFill>
                <a:latin typeface="+mj-lt"/>
                <a:cs typeface="Rockwell"/>
              </a:rPr>
              <a:t> ( n=7  )  de 250 </a:t>
            </a:r>
            <a:r>
              <a:rPr lang="es-ES" sz="2000" b="1" kern="0" dirty="0" err="1">
                <a:solidFill>
                  <a:schemeClr val="tx2">
                    <a:lumMod val="50000"/>
                  </a:schemeClr>
                </a:solidFill>
                <a:latin typeface="+mj-lt"/>
                <a:cs typeface="Rockwell"/>
              </a:rPr>
              <a:t>grs</a:t>
            </a:r>
            <a:r>
              <a:rPr lang="es-ES" sz="2000" b="1" kern="0" dirty="0">
                <a:solidFill>
                  <a:schemeClr val="tx2">
                    <a:lumMod val="50000"/>
                  </a:schemeClr>
                </a:solidFill>
                <a:latin typeface="+mj-lt"/>
                <a:cs typeface="Rockwell"/>
              </a:rPr>
              <a:t> + 30 </a:t>
            </a:r>
            <a:r>
              <a:rPr lang="es-ES" sz="2000" b="1" kern="0" dirty="0" err="1">
                <a:solidFill>
                  <a:schemeClr val="tx2">
                    <a:lumMod val="50000"/>
                  </a:schemeClr>
                </a:solidFill>
                <a:latin typeface="+mj-lt"/>
                <a:cs typeface="Rockwell"/>
              </a:rPr>
              <a:t>grs</a:t>
            </a:r>
            <a:r>
              <a:rPr lang="es-ES" sz="2000" b="1" kern="0" dirty="0">
                <a:solidFill>
                  <a:schemeClr val="tx2">
                    <a:lumMod val="50000"/>
                  </a:schemeClr>
                </a:solidFill>
                <a:latin typeface="+mj-lt"/>
                <a:cs typeface="Rockwell"/>
              </a:rPr>
              <a:t> de peso promedio, se las coloco en jaulas individuales , se administró alimento ad libitum , y en forma diaria 100 mg / </a:t>
            </a:r>
            <a:r>
              <a:rPr lang="es-ES" sz="2000" b="1" kern="0" dirty="0" err="1">
                <a:solidFill>
                  <a:schemeClr val="tx2">
                    <a:lumMod val="50000"/>
                  </a:schemeClr>
                </a:solidFill>
                <a:latin typeface="+mj-lt"/>
                <a:cs typeface="Rockwell"/>
              </a:rPr>
              <a:t>dia</a:t>
            </a:r>
            <a:r>
              <a:rPr lang="es-ES" sz="2000" b="1" kern="0" dirty="0">
                <a:solidFill>
                  <a:schemeClr val="tx2">
                    <a:lumMod val="50000"/>
                  </a:schemeClr>
                </a:solidFill>
                <a:latin typeface="+mj-lt"/>
                <a:cs typeface="Rockwell"/>
              </a:rPr>
              <a:t> de UDCA , en forma conjunta con el agua del bebedero conteniendo 30 ml / día. Además se incorporó al agua 3 gotas de bromuro de </a:t>
            </a:r>
            <a:r>
              <a:rPr lang="es-ES" sz="2000" b="1" kern="0" dirty="0" err="1">
                <a:solidFill>
                  <a:schemeClr val="tx2">
                    <a:lumMod val="50000"/>
                  </a:schemeClr>
                </a:solidFill>
                <a:latin typeface="+mj-lt"/>
                <a:cs typeface="Rockwell"/>
              </a:rPr>
              <a:t>homatropina</a:t>
            </a:r>
            <a:r>
              <a:rPr lang="es-ES" sz="2000" b="1" kern="0" dirty="0">
                <a:solidFill>
                  <a:schemeClr val="tx2">
                    <a:lumMod val="50000"/>
                  </a:schemeClr>
                </a:solidFill>
                <a:latin typeface="+mj-lt"/>
                <a:cs typeface="Rockwell"/>
              </a:rPr>
              <a:t> por día para disminuir el peristaltismo antro píloro duodenal. Se continúo durante 90 días. Terminado ese periodo, las ratas fueron sacrificadas, previa anestesia con éter, se les realizo laparotomía abdominal mediana, se extirpo el estómago se realizó su apertura por curvatura mayor y se obtuvo material de la MG del antro y cuerpo para anatomía patológica. Se realizaron tinciones con </a:t>
            </a:r>
            <a:r>
              <a:rPr lang="es-ES" sz="2000" b="1" kern="0" dirty="0" err="1">
                <a:solidFill>
                  <a:schemeClr val="tx2">
                    <a:lumMod val="50000"/>
                  </a:schemeClr>
                </a:solidFill>
                <a:latin typeface="+mj-lt"/>
                <a:cs typeface="Rockwell"/>
              </a:rPr>
              <a:t>alcian</a:t>
            </a:r>
            <a:r>
              <a:rPr lang="es-ES" sz="2000" b="1" kern="0" dirty="0">
                <a:solidFill>
                  <a:schemeClr val="tx2">
                    <a:lumMod val="50000"/>
                  </a:schemeClr>
                </a:solidFill>
                <a:latin typeface="+mj-lt"/>
                <a:cs typeface="Rockwell"/>
              </a:rPr>
              <a:t> blue a PH 2.5 y con PAS.</a:t>
            </a:r>
          </a:p>
          <a:p>
            <a:pPr defTabSz="685766">
              <a:defRPr/>
            </a:pPr>
            <a:endParaRPr lang="es-ES" sz="1575" b="1" kern="0" dirty="0">
              <a:solidFill>
                <a:schemeClr val="tx2">
                  <a:lumMod val="50000"/>
                </a:schemeClr>
              </a:solidFill>
              <a:latin typeface="+mj-lt"/>
              <a:cs typeface="Rockwell"/>
            </a:endParaRPr>
          </a:p>
        </p:txBody>
      </p:sp>
      <p:sp>
        <p:nvSpPr>
          <p:cNvPr id="7" name="CuadroTexto 6"/>
          <p:cNvSpPr txBox="1"/>
          <p:nvPr/>
        </p:nvSpPr>
        <p:spPr>
          <a:xfrm>
            <a:off x="297797" y="10047719"/>
            <a:ext cx="13086000" cy="5397631"/>
          </a:xfrm>
          <a:prstGeom prst="rect">
            <a:avLst/>
          </a:prstGeom>
          <a:noFill/>
          <a:ln>
            <a:solidFill>
              <a:schemeClr val="tx1"/>
            </a:solidFill>
          </a:ln>
        </p:spPr>
        <p:txBody>
          <a:bodyPr wrap="square" rtlCol="0">
            <a:spAutoFit/>
          </a:bodyPr>
          <a:lstStyle/>
          <a:p>
            <a:pPr defTabSz="685766">
              <a:defRPr/>
            </a:pPr>
            <a:r>
              <a:rPr lang="es-ES" sz="2000" b="1" kern="0" dirty="0" smtClean="0">
                <a:solidFill>
                  <a:schemeClr val="tx2">
                    <a:lumMod val="50000"/>
                  </a:schemeClr>
                </a:solidFill>
                <a:latin typeface="+mj-lt"/>
                <a:cs typeface="Rockwell"/>
              </a:rPr>
              <a:t>Resultados</a:t>
            </a:r>
            <a:r>
              <a:rPr lang="es-ES" sz="2000" b="1" kern="0" dirty="0">
                <a:solidFill>
                  <a:schemeClr val="tx2">
                    <a:lumMod val="50000"/>
                  </a:schemeClr>
                </a:solidFill>
                <a:latin typeface="+mj-lt"/>
                <a:cs typeface="Rockwell"/>
              </a:rPr>
              <a:t>: Tanto las ratas diabéticas como no diabéticas presentaron: 1) Luces glandulares algo distendidas, con reemplazo parcial de las células </a:t>
            </a:r>
            <a:r>
              <a:rPr lang="es-ES" sz="2000" b="1" kern="0" dirty="0" err="1">
                <a:solidFill>
                  <a:schemeClr val="tx2">
                    <a:lumMod val="50000"/>
                  </a:schemeClr>
                </a:solidFill>
                <a:latin typeface="+mj-lt"/>
                <a:cs typeface="Rockwell"/>
              </a:rPr>
              <a:t>oxínticas</a:t>
            </a:r>
            <a:r>
              <a:rPr lang="es-ES" sz="2000" b="1" kern="0" dirty="0">
                <a:solidFill>
                  <a:schemeClr val="tx2">
                    <a:lumMod val="50000"/>
                  </a:schemeClr>
                </a:solidFill>
                <a:latin typeface="+mj-lt"/>
                <a:cs typeface="Rockwell"/>
              </a:rPr>
              <a:t> por células de citoplasmas claros, algunas de </a:t>
            </a:r>
            <a:r>
              <a:rPr lang="es-ES" sz="2000" b="1" kern="0" dirty="0" err="1">
                <a:solidFill>
                  <a:schemeClr val="tx2">
                    <a:lumMod val="50000"/>
                  </a:schemeClr>
                </a:solidFill>
                <a:latin typeface="+mj-lt"/>
                <a:cs typeface="Rockwell"/>
              </a:rPr>
              <a:t>lascuales</a:t>
            </a:r>
            <a:r>
              <a:rPr lang="es-ES" sz="2000" b="1" kern="0" dirty="0">
                <a:solidFill>
                  <a:schemeClr val="tx2">
                    <a:lumMod val="50000"/>
                  </a:schemeClr>
                </a:solidFill>
                <a:latin typeface="+mj-lt"/>
                <a:cs typeface="Rockwell"/>
              </a:rPr>
              <a:t> llegan a delimitar en forma completa algunas glándulas. (Imágenes compatibles con </a:t>
            </a:r>
            <a:r>
              <a:rPr lang="es-ES" sz="2000" b="1" kern="0" dirty="0" err="1">
                <a:solidFill>
                  <a:schemeClr val="tx2">
                    <a:lumMod val="50000"/>
                  </a:schemeClr>
                </a:solidFill>
                <a:latin typeface="+mj-lt"/>
                <a:cs typeface="Rockwell"/>
              </a:rPr>
              <a:t>transdiferenciación</a:t>
            </a:r>
            <a:r>
              <a:rPr lang="es-ES" sz="2000" b="1" kern="0" dirty="0">
                <a:solidFill>
                  <a:schemeClr val="tx2">
                    <a:lumMod val="50000"/>
                  </a:schemeClr>
                </a:solidFill>
                <a:latin typeface="+mj-lt"/>
                <a:cs typeface="Rockwell"/>
              </a:rPr>
              <a:t> de células principales en las glándulas </a:t>
            </a:r>
            <a:r>
              <a:rPr lang="es-ES" sz="2000" b="1" kern="0" dirty="0" err="1">
                <a:solidFill>
                  <a:schemeClr val="tx2">
                    <a:lumMod val="50000"/>
                  </a:schemeClr>
                </a:solidFill>
                <a:latin typeface="+mj-lt"/>
                <a:cs typeface="Rockwell"/>
              </a:rPr>
              <a:t>oxínticas</a:t>
            </a:r>
            <a:r>
              <a:rPr lang="es-ES" sz="2000" b="1" kern="0" dirty="0">
                <a:solidFill>
                  <a:schemeClr val="tx2">
                    <a:lumMod val="50000"/>
                  </a:schemeClr>
                </a:solidFill>
                <a:latin typeface="+mj-lt"/>
                <a:cs typeface="Rockwell"/>
              </a:rPr>
              <a:t>). Ratas diabéticas: Coloración PAS: Depleción parcial de las mucinas neutras en el epitelio </a:t>
            </a:r>
            <a:r>
              <a:rPr lang="es-ES" sz="2000" b="1" kern="0" dirty="0" err="1">
                <a:solidFill>
                  <a:schemeClr val="tx2">
                    <a:lumMod val="50000"/>
                  </a:schemeClr>
                </a:solidFill>
                <a:latin typeface="+mj-lt"/>
                <a:cs typeface="Rockwell"/>
              </a:rPr>
              <a:t>foveolar</a:t>
            </a:r>
            <a:r>
              <a:rPr lang="es-ES" sz="2000" b="1" kern="0" dirty="0">
                <a:solidFill>
                  <a:schemeClr val="tx2">
                    <a:lumMod val="50000"/>
                  </a:schemeClr>
                </a:solidFill>
                <a:latin typeface="+mj-lt"/>
                <a:cs typeface="Rockwell"/>
              </a:rPr>
              <a:t>. Expresión de mucinas acidas (</a:t>
            </a:r>
            <a:r>
              <a:rPr lang="es-ES" sz="2000" b="1" kern="0" dirty="0" err="1">
                <a:solidFill>
                  <a:schemeClr val="tx2">
                    <a:lumMod val="50000"/>
                  </a:schemeClr>
                </a:solidFill>
                <a:latin typeface="+mj-lt"/>
                <a:cs typeface="Rockwell"/>
              </a:rPr>
              <a:t>Alcian</a:t>
            </a:r>
            <a:r>
              <a:rPr lang="es-ES" sz="2000" b="1" kern="0" dirty="0">
                <a:solidFill>
                  <a:schemeClr val="tx2">
                    <a:lumMod val="50000"/>
                  </a:schemeClr>
                </a:solidFill>
                <a:latin typeface="+mj-lt"/>
                <a:cs typeface="Rockwell"/>
              </a:rPr>
              <a:t> Blue a pH 2.5) evidente en las zonas </a:t>
            </a:r>
            <a:r>
              <a:rPr lang="es-ES" sz="2000" b="1" kern="0" dirty="0" err="1">
                <a:solidFill>
                  <a:schemeClr val="tx2">
                    <a:lumMod val="50000"/>
                  </a:schemeClr>
                </a:solidFill>
                <a:latin typeface="+mj-lt"/>
                <a:cs typeface="Rockwell"/>
              </a:rPr>
              <a:t>foveolares</a:t>
            </a:r>
            <a:r>
              <a:rPr lang="es-ES" sz="2000" b="1" kern="0" dirty="0">
                <a:solidFill>
                  <a:schemeClr val="tx2">
                    <a:lumMod val="50000"/>
                  </a:schemeClr>
                </a:solidFill>
                <a:latin typeface="+mj-lt"/>
                <a:cs typeface="Rockwell"/>
              </a:rPr>
              <a:t> y además expresión de mucinas ácidas en las glándulas profundas. Ratas no diabéticas: Existe depleción parcial (mayor que en las diabéticas) de mucinas neutras en las zonas </a:t>
            </a:r>
            <a:r>
              <a:rPr lang="es-ES" sz="2000" b="1" kern="0" dirty="0" err="1">
                <a:solidFill>
                  <a:schemeClr val="tx2">
                    <a:lumMod val="50000"/>
                  </a:schemeClr>
                </a:solidFill>
                <a:latin typeface="+mj-lt"/>
                <a:cs typeface="Rockwell"/>
              </a:rPr>
              <a:t>foveolares</a:t>
            </a:r>
            <a:r>
              <a:rPr lang="es-ES" sz="2000" b="1" kern="0" dirty="0">
                <a:solidFill>
                  <a:schemeClr val="tx2">
                    <a:lumMod val="50000"/>
                  </a:schemeClr>
                </a:solidFill>
                <a:latin typeface="+mj-lt"/>
                <a:cs typeface="Rockwell"/>
              </a:rPr>
              <a:t>. Expresión de mucinas ácidas en la zona </a:t>
            </a:r>
            <a:r>
              <a:rPr lang="es-ES" sz="2000" b="1" kern="0" dirty="0" err="1">
                <a:solidFill>
                  <a:schemeClr val="tx2">
                    <a:lumMod val="50000"/>
                  </a:schemeClr>
                </a:solidFill>
                <a:latin typeface="+mj-lt"/>
                <a:cs typeface="Rockwell"/>
              </a:rPr>
              <a:t>foveolar</a:t>
            </a:r>
            <a:r>
              <a:rPr lang="es-ES" sz="2000" b="1" kern="0" dirty="0">
                <a:solidFill>
                  <a:schemeClr val="tx2">
                    <a:lumMod val="50000"/>
                  </a:schemeClr>
                </a:solidFill>
                <a:latin typeface="+mj-lt"/>
                <a:cs typeface="Rockwell"/>
              </a:rPr>
              <a:t> (no en las áreas profundas).</a:t>
            </a:r>
            <a:endParaRPr lang="es-ES" sz="2000"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r>
              <a:rPr lang="es-ES" sz="1575" kern="0" dirty="0">
                <a:solidFill>
                  <a:schemeClr val="tx2">
                    <a:lumMod val="50000"/>
                  </a:schemeClr>
                </a:solidFill>
                <a:latin typeface="+mj-lt"/>
                <a:cs typeface="Rockwell"/>
              </a:rPr>
              <a:t> </a:t>
            </a:r>
          </a:p>
        </p:txBody>
      </p:sp>
      <p:sp>
        <p:nvSpPr>
          <p:cNvPr id="8" name="CuadroTexto 7"/>
          <p:cNvSpPr txBox="1"/>
          <p:nvPr/>
        </p:nvSpPr>
        <p:spPr>
          <a:xfrm>
            <a:off x="297797" y="21007962"/>
            <a:ext cx="13086000" cy="2908489"/>
          </a:xfrm>
          <a:prstGeom prst="rect">
            <a:avLst/>
          </a:prstGeom>
          <a:noFill/>
          <a:ln>
            <a:solidFill>
              <a:schemeClr val="tx1"/>
            </a:solidFill>
          </a:ln>
        </p:spPr>
        <p:txBody>
          <a:bodyPr wrap="square" rtlCol="0">
            <a:spAutoFit/>
          </a:bodyPr>
          <a:lstStyle/>
          <a:p>
            <a:pPr defTabSz="685766">
              <a:defRPr/>
            </a:pPr>
            <a:r>
              <a:rPr lang="es-ES" sz="2000" b="1" kern="0" dirty="0">
                <a:solidFill>
                  <a:schemeClr val="tx2">
                    <a:lumMod val="50000"/>
                  </a:schemeClr>
                </a:solidFill>
                <a:latin typeface="+mj-lt"/>
                <a:cs typeface="Rockwell"/>
              </a:rPr>
              <a:t>Conclusiones</a:t>
            </a:r>
          </a:p>
          <a:p>
            <a:pPr defTabSz="685766">
              <a:defRPr/>
            </a:pPr>
            <a:endParaRPr lang="es-ES" sz="2000" b="1" kern="0" dirty="0">
              <a:solidFill>
                <a:schemeClr val="tx2">
                  <a:lumMod val="50000"/>
                </a:schemeClr>
              </a:solidFill>
              <a:latin typeface="+mj-lt"/>
              <a:cs typeface="Rockwell"/>
            </a:endParaRPr>
          </a:p>
          <a:p>
            <a:pPr defTabSz="685766">
              <a:defRPr/>
            </a:pPr>
            <a:r>
              <a:rPr lang="es-ES" sz="2000" b="1" kern="0" dirty="0">
                <a:solidFill>
                  <a:schemeClr val="tx2">
                    <a:lumMod val="50000"/>
                  </a:schemeClr>
                </a:solidFill>
                <a:latin typeface="+mj-lt"/>
                <a:cs typeface="Rockwell"/>
              </a:rPr>
              <a:t>La acción inflamatoria crónica producida por el UDCA sobre la MG</a:t>
            </a:r>
            <a:r>
              <a:rPr lang="es-ES" sz="2000" b="1" kern="0" dirty="0" smtClean="0">
                <a:solidFill>
                  <a:schemeClr val="tx2">
                    <a:lumMod val="50000"/>
                  </a:schemeClr>
                </a:solidFill>
                <a:latin typeface="+mj-lt"/>
                <a:cs typeface="Rockwell"/>
              </a:rPr>
              <a:t>,  Administrado </a:t>
            </a:r>
            <a:r>
              <a:rPr lang="es-ES" sz="2000" b="1" kern="0" dirty="0">
                <a:solidFill>
                  <a:schemeClr val="tx2">
                    <a:lumMod val="50000"/>
                  </a:schemeClr>
                </a:solidFill>
                <a:latin typeface="+mj-lt"/>
                <a:cs typeface="Rockwell"/>
              </a:rPr>
              <a:t>por vía oral durante 90 días, </a:t>
            </a:r>
          </a:p>
          <a:p>
            <a:pPr defTabSz="685766">
              <a:defRPr/>
            </a:pPr>
            <a:r>
              <a:rPr lang="es-ES" sz="2000" b="1" kern="0" dirty="0">
                <a:solidFill>
                  <a:schemeClr val="tx2">
                    <a:lumMod val="50000"/>
                  </a:schemeClr>
                </a:solidFill>
                <a:latin typeface="+mj-lt"/>
                <a:cs typeface="Rockwell"/>
              </a:rPr>
              <a:t>tanto en ratas diabéticas como no diabéticas</a:t>
            </a:r>
            <a:r>
              <a:rPr lang="es-ES" sz="2000" b="1" kern="0" dirty="0" smtClean="0">
                <a:solidFill>
                  <a:schemeClr val="tx2">
                    <a:lumMod val="50000"/>
                  </a:schemeClr>
                </a:solidFill>
                <a:latin typeface="+mj-lt"/>
                <a:cs typeface="Rockwell"/>
              </a:rPr>
              <a:t>, estimuló </a:t>
            </a:r>
            <a:r>
              <a:rPr lang="es-ES" sz="2000" b="1" kern="0" dirty="0">
                <a:solidFill>
                  <a:schemeClr val="tx2">
                    <a:lumMod val="50000"/>
                  </a:schemeClr>
                </a:solidFill>
                <a:latin typeface="+mj-lt"/>
                <a:cs typeface="Rockwell"/>
              </a:rPr>
              <a:t>la </a:t>
            </a:r>
            <a:r>
              <a:rPr lang="es-ES" sz="2000" b="1" kern="0" dirty="0" err="1">
                <a:solidFill>
                  <a:schemeClr val="tx2">
                    <a:lumMod val="50000"/>
                  </a:schemeClr>
                </a:solidFill>
                <a:latin typeface="+mj-lt"/>
                <a:cs typeface="Rockwell"/>
              </a:rPr>
              <a:t>transdiferenciación</a:t>
            </a:r>
            <a:r>
              <a:rPr lang="es-ES" sz="2000" b="1" kern="0" dirty="0">
                <a:solidFill>
                  <a:schemeClr val="tx2">
                    <a:lumMod val="50000"/>
                  </a:schemeClr>
                </a:solidFill>
                <a:latin typeface="+mj-lt"/>
                <a:cs typeface="Rockwell"/>
              </a:rPr>
              <a:t> de las células principales de la MG,</a:t>
            </a:r>
          </a:p>
          <a:p>
            <a:pPr defTabSz="685766">
              <a:defRPr/>
            </a:pPr>
            <a:r>
              <a:rPr lang="es-ES" sz="2000" b="1" kern="0" dirty="0">
                <a:solidFill>
                  <a:schemeClr val="tx2">
                    <a:lumMod val="50000"/>
                  </a:schemeClr>
                </a:solidFill>
                <a:latin typeface="+mj-lt"/>
                <a:cs typeface="Rockwell"/>
              </a:rPr>
              <a:t>Estas células de citoplasmas claros son conocidas como células SPEM.</a:t>
            </a:r>
          </a:p>
          <a:p>
            <a:pPr defTabSz="685766">
              <a:defRPr/>
            </a:pPr>
            <a:r>
              <a:rPr lang="es-ES" sz="2000" b="1" kern="0" dirty="0">
                <a:solidFill>
                  <a:schemeClr val="tx2">
                    <a:lumMod val="50000"/>
                  </a:schemeClr>
                </a:solidFill>
                <a:latin typeface="+mj-lt"/>
                <a:cs typeface="Rockwell"/>
              </a:rPr>
              <a:t>(Expresan un nuevo linaje </a:t>
            </a:r>
            <a:r>
              <a:rPr lang="es-ES" sz="2000" b="1" kern="0" dirty="0" err="1">
                <a:solidFill>
                  <a:schemeClr val="tx2">
                    <a:lumMod val="50000"/>
                  </a:schemeClr>
                </a:solidFill>
                <a:latin typeface="+mj-lt"/>
                <a:cs typeface="Rockwell"/>
              </a:rPr>
              <a:t>metaplasico</a:t>
            </a:r>
            <a:r>
              <a:rPr lang="es-ES" sz="2000" b="1" kern="0" dirty="0">
                <a:solidFill>
                  <a:schemeClr val="tx2">
                    <a:lumMod val="50000"/>
                  </a:schemeClr>
                </a:solidFill>
                <a:latin typeface="+mj-lt"/>
                <a:cs typeface="Rockwell"/>
              </a:rPr>
              <a:t> que expresa el </a:t>
            </a:r>
            <a:r>
              <a:rPr lang="es-ES" sz="2000" b="1" kern="0" dirty="0" smtClean="0">
                <a:solidFill>
                  <a:schemeClr val="tx2">
                    <a:lumMod val="50000"/>
                  </a:schemeClr>
                </a:solidFill>
                <a:latin typeface="+mj-lt"/>
                <a:cs typeface="Rockwell"/>
              </a:rPr>
              <a:t>polipéptido espasmolítico </a:t>
            </a:r>
            <a:r>
              <a:rPr lang="es-ES" sz="2000" b="1" kern="0" dirty="0">
                <a:solidFill>
                  <a:schemeClr val="tx2">
                    <a:lumMod val="50000"/>
                  </a:schemeClr>
                </a:solidFill>
                <a:latin typeface="+mj-lt"/>
                <a:cs typeface="Rockwell"/>
              </a:rPr>
              <a:t>).</a:t>
            </a: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endParaRPr lang="es-ES" sz="1575" b="1" kern="0" dirty="0">
              <a:solidFill>
                <a:schemeClr val="tx2">
                  <a:lumMod val="50000"/>
                </a:schemeClr>
              </a:solidFill>
              <a:latin typeface="+mj-lt"/>
              <a:cs typeface="Rockwell"/>
            </a:endParaRPr>
          </a:p>
          <a:p>
            <a:pPr defTabSz="685766">
              <a:defRPr/>
            </a:pPr>
            <a:r>
              <a:rPr lang="es-ES" sz="1575" kern="0" dirty="0">
                <a:solidFill>
                  <a:schemeClr val="tx2">
                    <a:lumMod val="50000"/>
                  </a:schemeClr>
                </a:solidFill>
                <a:latin typeface="+mj-lt"/>
                <a:cs typeface="Rockwell"/>
              </a:rPr>
              <a:t> </a:t>
            </a:r>
          </a:p>
        </p:txBody>
      </p:sp>
      <p:pic>
        <p:nvPicPr>
          <p:cNvPr id="10" name="Imagen 9">
            <a:extLst>
              <a:ext uri="{FF2B5EF4-FFF2-40B4-BE49-F238E27FC236}">
                <a16:creationId xmlns:a16="http://schemas.microsoft.com/office/drawing/2014/main" xmlns="" id="{7B04A1AE-D0E1-1EB4-1004-A8F64032E2F7}"/>
              </a:ext>
            </a:extLst>
          </p:cNvPr>
          <p:cNvPicPr>
            <a:picLocks noChangeAspect="1"/>
          </p:cNvPicPr>
          <p:nvPr/>
        </p:nvPicPr>
        <p:blipFill rotWithShape="1">
          <a:blip r:embed="rId2">
            <a:extLst>
              <a:ext uri="{28A0092B-C50C-407E-A947-70E740481C1C}">
                <a14:useLocalDpi xmlns:a14="http://schemas.microsoft.com/office/drawing/2010/main" val="0"/>
              </a:ext>
            </a:extLst>
          </a:blip>
          <a:srcRect t="10013" b="6042"/>
          <a:stretch/>
        </p:blipFill>
        <p:spPr>
          <a:xfrm>
            <a:off x="984564" y="49108"/>
            <a:ext cx="11746871" cy="2312248"/>
          </a:xfrm>
          <a:prstGeom prst="rect">
            <a:avLst/>
          </a:prstGeom>
        </p:spPr>
      </p:pic>
      <p:pic>
        <p:nvPicPr>
          <p:cNvPr id="2" name="Imagen 1"/>
          <p:cNvPicPr>
            <a:picLocks noChangeAspect="1"/>
          </p:cNvPicPr>
          <p:nvPr/>
        </p:nvPicPr>
        <p:blipFill>
          <a:blip r:embed="rId3"/>
          <a:stretch>
            <a:fillRect/>
          </a:stretch>
        </p:blipFill>
        <p:spPr>
          <a:xfrm>
            <a:off x="440995" y="12598399"/>
            <a:ext cx="5034736" cy="3618371"/>
          </a:xfrm>
          <a:prstGeom prst="rect">
            <a:avLst/>
          </a:prstGeom>
        </p:spPr>
      </p:pic>
      <p:pic>
        <p:nvPicPr>
          <p:cNvPr id="9" name="Imagen 8"/>
          <p:cNvPicPr>
            <a:picLocks noChangeAspect="1"/>
          </p:cNvPicPr>
          <p:nvPr/>
        </p:nvPicPr>
        <p:blipFill>
          <a:blip r:embed="rId4"/>
          <a:stretch>
            <a:fillRect/>
          </a:stretch>
        </p:blipFill>
        <p:spPr>
          <a:xfrm>
            <a:off x="6226629" y="12229640"/>
            <a:ext cx="1944691" cy="2127795"/>
          </a:xfrm>
          <a:prstGeom prst="rect">
            <a:avLst/>
          </a:prstGeom>
        </p:spPr>
      </p:pic>
      <p:pic>
        <p:nvPicPr>
          <p:cNvPr id="11" name="Imagen 10"/>
          <p:cNvPicPr>
            <a:picLocks noChangeAspect="1"/>
          </p:cNvPicPr>
          <p:nvPr/>
        </p:nvPicPr>
        <p:blipFill>
          <a:blip r:embed="rId5"/>
          <a:stretch>
            <a:fillRect/>
          </a:stretch>
        </p:blipFill>
        <p:spPr>
          <a:xfrm>
            <a:off x="8646444" y="12229641"/>
            <a:ext cx="3400413" cy="2130377"/>
          </a:xfrm>
          <a:prstGeom prst="rect">
            <a:avLst/>
          </a:prstGeom>
        </p:spPr>
      </p:pic>
      <p:pic>
        <p:nvPicPr>
          <p:cNvPr id="12" name="Imagen 11"/>
          <p:cNvPicPr>
            <a:picLocks noChangeAspect="1"/>
          </p:cNvPicPr>
          <p:nvPr/>
        </p:nvPicPr>
        <p:blipFill>
          <a:blip r:embed="rId6"/>
          <a:stretch>
            <a:fillRect/>
          </a:stretch>
        </p:blipFill>
        <p:spPr>
          <a:xfrm>
            <a:off x="6542232" y="12480712"/>
            <a:ext cx="1554615" cy="1249788"/>
          </a:xfrm>
          <a:prstGeom prst="rect">
            <a:avLst/>
          </a:prstGeom>
        </p:spPr>
      </p:pic>
      <p:pic>
        <p:nvPicPr>
          <p:cNvPr id="13" name="Imagen 12"/>
          <p:cNvPicPr>
            <a:picLocks noChangeAspect="1"/>
          </p:cNvPicPr>
          <p:nvPr/>
        </p:nvPicPr>
        <p:blipFill>
          <a:blip r:embed="rId7"/>
          <a:stretch>
            <a:fillRect/>
          </a:stretch>
        </p:blipFill>
        <p:spPr>
          <a:xfrm>
            <a:off x="9530368" y="12791635"/>
            <a:ext cx="1298561" cy="627942"/>
          </a:xfrm>
          <a:prstGeom prst="rect">
            <a:avLst/>
          </a:prstGeom>
        </p:spPr>
      </p:pic>
      <p:pic>
        <p:nvPicPr>
          <p:cNvPr id="14" name="Imagen 13"/>
          <p:cNvPicPr>
            <a:picLocks noChangeAspect="1"/>
          </p:cNvPicPr>
          <p:nvPr/>
        </p:nvPicPr>
        <p:blipFill>
          <a:blip r:embed="rId8"/>
          <a:stretch>
            <a:fillRect/>
          </a:stretch>
        </p:blipFill>
        <p:spPr>
          <a:xfrm>
            <a:off x="10469234" y="12838738"/>
            <a:ext cx="719390" cy="1445433"/>
          </a:xfrm>
          <a:prstGeom prst="rect">
            <a:avLst/>
          </a:prstGeom>
        </p:spPr>
      </p:pic>
      <p:sp>
        <p:nvSpPr>
          <p:cNvPr id="15" name="CuadroTexto 14"/>
          <p:cNvSpPr txBox="1"/>
          <p:nvPr/>
        </p:nvSpPr>
        <p:spPr>
          <a:xfrm>
            <a:off x="5442857" y="14315938"/>
            <a:ext cx="7558416" cy="707886"/>
          </a:xfrm>
          <a:prstGeom prst="rect">
            <a:avLst/>
          </a:prstGeom>
          <a:noFill/>
        </p:spPr>
        <p:txBody>
          <a:bodyPr wrap="none" rtlCol="0">
            <a:spAutoFit/>
          </a:bodyPr>
          <a:lstStyle/>
          <a:p>
            <a:r>
              <a:rPr lang="es-ES" sz="2000" dirty="0"/>
              <a:t>Imágenes compatibles con </a:t>
            </a:r>
            <a:r>
              <a:rPr lang="es-ES" sz="2000" dirty="0" err="1"/>
              <a:t>transdiferenciación</a:t>
            </a:r>
            <a:r>
              <a:rPr lang="es-ES" sz="2000" dirty="0"/>
              <a:t> de células principales</a:t>
            </a:r>
          </a:p>
          <a:p>
            <a:r>
              <a:rPr lang="es-ES" sz="2000" dirty="0"/>
              <a:t>en las glándulas </a:t>
            </a:r>
            <a:r>
              <a:rPr lang="es-ES" sz="2000" dirty="0" err="1"/>
              <a:t>oxínticas</a:t>
            </a:r>
            <a:r>
              <a:rPr lang="es-ES" sz="2000" dirty="0"/>
              <a:t>. Células de citoplasmas claros , células SPEM </a:t>
            </a:r>
          </a:p>
        </p:txBody>
      </p:sp>
      <p:pic>
        <p:nvPicPr>
          <p:cNvPr id="16" name="Imagen 15"/>
          <p:cNvPicPr>
            <a:picLocks noChangeAspect="1"/>
          </p:cNvPicPr>
          <p:nvPr/>
        </p:nvPicPr>
        <p:blipFill>
          <a:blip r:embed="rId9"/>
          <a:stretch>
            <a:fillRect/>
          </a:stretch>
        </p:blipFill>
        <p:spPr>
          <a:xfrm>
            <a:off x="268769" y="16995564"/>
            <a:ext cx="4651651" cy="3243353"/>
          </a:xfrm>
          <a:prstGeom prst="rect">
            <a:avLst/>
          </a:prstGeom>
        </p:spPr>
      </p:pic>
      <p:pic>
        <p:nvPicPr>
          <p:cNvPr id="17" name="Imagen 16"/>
          <p:cNvPicPr>
            <a:picLocks noChangeAspect="1"/>
          </p:cNvPicPr>
          <p:nvPr/>
        </p:nvPicPr>
        <p:blipFill>
          <a:blip r:embed="rId10"/>
          <a:stretch>
            <a:fillRect/>
          </a:stretch>
        </p:blipFill>
        <p:spPr>
          <a:xfrm>
            <a:off x="4949448" y="14959223"/>
            <a:ext cx="4111337" cy="2975085"/>
          </a:xfrm>
          <a:prstGeom prst="rect">
            <a:avLst/>
          </a:prstGeom>
        </p:spPr>
      </p:pic>
      <p:pic>
        <p:nvPicPr>
          <p:cNvPr id="18" name="Imagen 17"/>
          <p:cNvPicPr>
            <a:picLocks noChangeAspect="1"/>
          </p:cNvPicPr>
          <p:nvPr/>
        </p:nvPicPr>
        <p:blipFill>
          <a:blip r:embed="rId11"/>
          <a:stretch>
            <a:fillRect/>
          </a:stretch>
        </p:blipFill>
        <p:spPr>
          <a:xfrm>
            <a:off x="9105044" y="14945373"/>
            <a:ext cx="4375656" cy="2850092"/>
          </a:xfrm>
          <a:prstGeom prst="rect">
            <a:avLst/>
          </a:prstGeom>
        </p:spPr>
      </p:pic>
      <p:pic>
        <p:nvPicPr>
          <p:cNvPr id="19" name="Imagen 18"/>
          <p:cNvPicPr>
            <a:picLocks noChangeAspect="1"/>
          </p:cNvPicPr>
          <p:nvPr/>
        </p:nvPicPr>
        <p:blipFill>
          <a:blip r:embed="rId12"/>
          <a:stretch>
            <a:fillRect/>
          </a:stretch>
        </p:blipFill>
        <p:spPr>
          <a:xfrm>
            <a:off x="5431590" y="18232772"/>
            <a:ext cx="3505594" cy="2583321"/>
          </a:xfrm>
          <a:prstGeom prst="rect">
            <a:avLst/>
          </a:prstGeom>
        </p:spPr>
      </p:pic>
      <p:pic>
        <p:nvPicPr>
          <p:cNvPr id="20" name="Imagen 19"/>
          <p:cNvPicPr>
            <a:picLocks noChangeAspect="1"/>
          </p:cNvPicPr>
          <p:nvPr/>
        </p:nvPicPr>
        <p:blipFill>
          <a:blip r:embed="rId13"/>
          <a:stretch>
            <a:fillRect/>
          </a:stretch>
        </p:blipFill>
        <p:spPr>
          <a:xfrm>
            <a:off x="9225130" y="18216991"/>
            <a:ext cx="3871629" cy="2415508"/>
          </a:xfrm>
          <a:prstGeom prst="rect">
            <a:avLst/>
          </a:prstGeom>
        </p:spPr>
      </p:pic>
    </p:spTree>
    <p:extLst>
      <p:ext uri="{BB962C8B-B14F-4D97-AF65-F5344CB8AC3E}">
        <p14:creationId xmlns:p14="http://schemas.microsoft.com/office/powerpoint/2010/main" val="171625597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TotalTime>
  <Words>473</Words>
  <Application>Microsoft Office PowerPoint</Application>
  <PresentationFormat>Personalizado</PresentationFormat>
  <Paragraphs>31</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Rockwell</vt:lpstr>
      <vt:lpstr>Tema de Office</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Lucía Senorans</dc:creator>
  <cp:lastModifiedBy>Oscar Bedini</cp:lastModifiedBy>
  <cp:revision>8</cp:revision>
  <dcterms:created xsi:type="dcterms:W3CDTF">2019-08-05T18:41:14Z</dcterms:created>
  <dcterms:modified xsi:type="dcterms:W3CDTF">2022-09-05T23:12:11Z</dcterms:modified>
</cp:coreProperties>
</file>