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62" r:id="rId4"/>
    <p:sldId id="269" r:id="rId5"/>
    <p:sldId id="270" r:id="rId6"/>
    <p:sldId id="271" r:id="rId7"/>
    <p:sldId id="257" r:id="rId8"/>
    <p:sldId id="265" r:id="rId9"/>
    <p:sldId id="266" r:id="rId10"/>
    <p:sldId id="267" r:id="rId11"/>
    <p:sldId id="268" r:id="rId12"/>
    <p:sldId id="276" r:id="rId13"/>
    <p:sldId id="264" r:id="rId14"/>
    <p:sldId id="272" r:id="rId15"/>
    <p:sldId id="273" r:id="rId16"/>
    <p:sldId id="274" r:id="rId17"/>
    <p:sldId id="278" r:id="rId18"/>
    <p:sldId id="279" r:id="rId19"/>
    <p:sldId id="281" r:id="rId20"/>
    <p:sldId id="282" r:id="rId21"/>
    <p:sldId id="283" r:id="rId22"/>
    <p:sldId id="300" r:id="rId23"/>
    <p:sldId id="284" r:id="rId24"/>
    <p:sldId id="280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9" r:id="rId3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F7A142B-C4BC-473E-9F89-F7DE2D1B036A}" type="datetimeFigureOut">
              <a:rPr lang="es-AR" smtClean="0"/>
              <a:t>26/7/2018</a:t>
            </a:fld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D183F4-90F9-4F93-9579-8F54B119B318}" type="slidenum">
              <a:rPr lang="es-AR" smtClean="0"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229600" cy="1175791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>
                <a:solidFill>
                  <a:srgbClr val="FF0000"/>
                </a:solidFill>
              </a:rPr>
              <a:t/>
            </a:r>
            <a:br>
              <a:rPr lang="es-AR" dirty="0" smtClean="0">
                <a:solidFill>
                  <a:srgbClr val="FF0000"/>
                </a:solidFill>
              </a:rPr>
            </a:br>
            <a:r>
              <a:rPr lang="es-AR" dirty="0">
                <a:solidFill>
                  <a:srgbClr val="FF0000"/>
                </a:solidFill>
              </a:rPr>
              <a:t/>
            </a:r>
            <a:br>
              <a:rPr lang="es-AR" dirty="0">
                <a:solidFill>
                  <a:srgbClr val="FF0000"/>
                </a:solidFill>
              </a:rPr>
            </a:br>
            <a:r>
              <a:rPr lang="es-AR" sz="7300" dirty="0" smtClean="0">
                <a:solidFill>
                  <a:srgbClr val="FF0000"/>
                </a:solidFill>
              </a:rPr>
              <a:t>Crisis Asmática</a:t>
            </a:r>
            <a:endParaRPr lang="es-AR" sz="73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4653136"/>
            <a:ext cx="6776258" cy="2204864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</a:pPr>
            <a:endParaRPr lang="es-AR" altLang="es-AR" sz="2400" kern="0" dirty="0" smtClean="0">
              <a:solidFill>
                <a:srgbClr val="FFFFFF"/>
              </a:solidFill>
              <a:latin typeface="Arial"/>
            </a:endParaRP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</a:pPr>
            <a:r>
              <a:rPr lang="es-AR" altLang="es-AR" sz="2400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s-AR" altLang="es-AR" sz="2400" kern="0" dirty="0" smtClean="0">
                <a:solidFill>
                  <a:srgbClr val="FFFFFF"/>
                </a:solidFill>
                <a:latin typeface="Arial"/>
              </a:rPr>
              <a:t>   </a:t>
            </a:r>
            <a:r>
              <a:rPr lang="es-AR" altLang="es-AR" sz="2400" kern="0" dirty="0" smtClean="0">
                <a:solidFill>
                  <a:srgbClr val="FFFFFF"/>
                </a:solidFill>
                <a:latin typeface="Arial"/>
              </a:rPr>
              <a:t>    </a:t>
            </a:r>
            <a:r>
              <a:rPr lang="es-AR" altLang="es-AR" sz="2400" kern="0" dirty="0" smtClean="0">
                <a:solidFill>
                  <a:srgbClr val="FFFFFF"/>
                </a:solidFill>
              </a:rPr>
              <a:t>Walter </a:t>
            </a:r>
            <a:r>
              <a:rPr lang="es-AR" altLang="es-AR" sz="2400" kern="0" dirty="0">
                <a:solidFill>
                  <a:srgbClr val="FFFFFF"/>
                </a:solidFill>
              </a:rPr>
              <a:t>J. Gardeñez</a:t>
            </a:r>
            <a:endParaRPr lang="es-AR" altLang="es-AR" sz="3600" kern="0" dirty="0">
              <a:solidFill>
                <a:srgbClr val="FFFFFF"/>
              </a:solidFill>
            </a:endParaRP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</a:pPr>
            <a:r>
              <a:rPr lang="es-AR" altLang="es-AR" sz="1600" kern="0" dirty="0" smtClean="0">
                <a:solidFill>
                  <a:srgbClr val="FFFFFF"/>
                </a:solidFill>
              </a:rPr>
              <a:t>    </a:t>
            </a:r>
            <a:r>
              <a:rPr lang="es-AR" altLang="es-AR" sz="1600" kern="0" dirty="0" smtClean="0">
                <a:solidFill>
                  <a:srgbClr val="FFFFFF"/>
                </a:solidFill>
              </a:rPr>
              <a:t>          </a:t>
            </a:r>
            <a:r>
              <a:rPr lang="es-AR" altLang="es-AR" sz="1600" kern="0" dirty="0" smtClean="0">
                <a:solidFill>
                  <a:srgbClr val="FFFFFF"/>
                </a:solidFill>
              </a:rPr>
              <a:t>Servicio </a:t>
            </a:r>
            <a:r>
              <a:rPr lang="es-AR" altLang="es-AR" sz="1600" kern="0" dirty="0">
                <a:solidFill>
                  <a:srgbClr val="FFFFFF"/>
                </a:solidFill>
              </a:rPr>
              <a:t>Neumonología </a:t>
            </a:r>
            <a:r>
              <a:rPr lang="es-AR" altLang="es-AR" sz="1600" kern="0" dirty="0" err="1">
                <a:solidFill>
                  <a:srgbClr val="FFFFFF"/>
                </a:solidFill>
              </a:rPr>
              <a:t>Hosp</a:t>
            </a:r>
            <a:r>
              <a:rPr lang="es-AR" altLang="es-AR" sz="1600" kern="0" dirty="0">
                <a:solidFill>
                  <a:srgbClr val="FFFFFF"/>
                </a:solidFill>
              </a:rPr>
              <a:t>. Prov. del Centenario. 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</a:pPr>
            <a:r>
              <a:rPr lang="es-AR" altLang="es-AR" sz="1600" kern="0" dirty="0" smtClean="0">
                <a:solidFill>
                  <a:srgbClr val="FFFFFF"/>
                </a:solidFill>
              </a:rPr>
              <a:t>     </a:t>
            </a:r>
            <a:r>
              <a:rPr lang="es-AR" altLang="es-AR" sz="1600" kern="0" dirty="0" smtClean="0">
                <a:solidFill>
                  <a:srgbClr val="FFFFFF"/>
                </a:solidFill>
              </a:rPr>
              <a:t>         Docente </a:t>
            </a:r>
            <a:r>
              <a:rPr lang="es-AR" altLang="es-AR" sz="1600" kern="0" dirty="0">
                <a:solidFill>
                  <a:srgbClr val="FFFFFF"/>
                </a:solidFill>
              </a:rPr>
              <a:t>Carrera de Postgrado Neumonología. </a:t>
            </a:r>
            <a:r>
              <a:rPr lang="es-AR" altLang="es-AR" sz="1600" kern="0" dirty="0" smtClean="0">
                <a:solidFill>
                  <a:srgbClr val="FFFFFF"/>
                </a:solidFill>
              </a:rPr>
              <a:t>UNR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</a:pPr>
            <a:r>
              <a:rPr lang="es-AR" altLang="es-AR" sz="1600" kern="0" dirty="0" smtClean="0">
                <a:solidFill>
                  <a:srgbClr val="FFFFFF"/>
                </a:solidFill>
              </a:rPr>
              <a:t>    </a:t>
            </a:r>
            <a:r>
              <a:rPr lang="es-AR" altLang="es-AR" sz="1600" kern="0" dirty="0" smtClean="0">
                <a:solidFill>
                  <a:srgbClr val="FFFFFF"/>
                </a:solidFill>
              </a:rPr>
              <a:t>          </a:t>
            </a:r>
            <a:r>
              <a:rPr lang="es-AR" altLang="es-AR" sz="1600" kern="0" dirty="0" smtClean="0">
                <a:solidFill>
                  <a:srgbClr val="FFFFFF"/>
                </a:solidFill>
              </a:rPr>
              <a:t>Docente Carrera de Postgrado Geriatría. UNR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</a:pPr>
            <a:endParaRPr lang="es-AR" sz="1600" kern="0" dirty="0">
              <a:solidFill>
                <a:srgbClr val="FFFFFF"/>
              </a:solidFill>
            </a:endParaRP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482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Exacerbación de Asma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b="1" u="sng" dirty="0" smtClean="0"/>
              <a:t>Tipo 1</a:t>
            </a:r>
            <a:r>
              <a:rPr lang="es-AR" dirty="0" smtClean="0"/>
              <a:t>:</a:t>
            </a:r>
          </a:p>
          <a:p>
            <a:r>
              <a:rPr lang="es-AR" sz="2400" dirty="0"/>
              <a:t>F</a:t>
            </a:r>
            <a:r>
              <a:rPr lang="es-AR" sz="2400" dirty="0" smtClean="0"/>
              <a:t>actor </a:t>
            </a:r>
            <a:r>
              <a:rPr lang="es-AR" sz="2400" dirty="0"/>
              <a:t>predominante es la </a:t>
            </a:r>
            <a:r>
              <a:rPr lang="es-AR" sz="2400" u="sng" dirty="0"/>
              <a:t>inflamación</a:t>
            </a:r>
            <a:r>
              <a:rPr lang="es-AR" sz="2400" dirty="0"/>
              <a:t> de la vía </a:t>
            </a:r>
            <a:r>
              <a:rPr lang="es-AR" sz="2400" dirty="0" smtClean="0"/>
              <a:t>aérea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/>
              <a:t>D</a:t>
            </a:r>
            <a:r>
              <a:rPr lang="es-AR" sz="2400" dirty="0" smtClean="0"/>
              <a:t>eterioro </a:t>
            </a:r>
            <a:r>
              <a:rPr lang="es-AR" sz="2400" dirty="0"/>
              <a:t>clínico y funcional </a:t>
            </a:r>
            <a:r>
              <a:rPr lang="es-AR" sz="2400" dirty="0" smtClean="0"/>
              <a:t>lentamente progresivo </a:t>
            </a:r>
            <a:r>
              <a:rPr lang="es-AR" sz="2400" dirty="0"/>
              <a:t>(medido en horas, días y aún en </a:t>
            </a:r>
            <a:r>
              <a:rPr lang="es-AR" sz="2400" dirty="0" smtClean="0"/>
              <a:t>semanas)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La prevalencia entre </a:t>
            </a:r>
            <a:r>
              <a:rPr lang="es-AR" sz="2400" dirty="0"/>
              <a:t>el </a:t>
            </a:r>
            <a:r>
              <a:rPr lang="es-AR" sz="2400" u="sng" dirty="0"/>
              <a:t>80-90 %</a:t>
            </a:r>
            <a:r>
              <a:rPr lang="es-AR" sz="2400" dirty="0"/>
              <a:t> de </a:t>
            </a:r>
            <a:r>
              <a:rPr lang="es-AR" sz="2400" dirty="0" smtClean="0"/>
              <a:t>las producidas </a:t>
            </a:r>
            <a:r>
              <a:rPr lang="es-AR" sz="2400" dirty="0"/>
              <a:t>en adultos que consultan </a:t>
            </a:r>
            <a:r>
              <a:rPr lang="es-AR" sz="2400" dirty="0" smtClean="0"/>
              <a:t>en urgencias</a:t>
            </a:r>
            <a:r>
              <a:rPr lang="es-AR" sz="2400" dirty="0"/>
              <a:t>. </a:t>
            </a:r>
            <a:endParaRPr lang="es-AR" sz="2400" dirty="0" smtClean="0"/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 smtClean="0"/>
              <a:t>Desencadenadas fundamentalmente por VAS</a:t>
            </a:r>
          </a:p>
          <a:p>
            <a:pPr marL="0" indent="0">
              <a:buNone/>
            </a:pPr>
            <a:endParaRPr lang="es-AR" sz="2400" dirty="0" smtClean="0"/>
          </a:p>
          <a:p>
            <a:r>
              <a:rPr lang="es-AR" sz="2400" dirty="0"/>
              <a:t>R</a:t>
            </a:r>
            <a:r>
              <a:rPr lang="es-AR" sz="2400" dirty="0" smtClean="0"/>
              <a:t>espuesta terapéutica lenta </a:t>
            </a:r>
            <a:r>
              <a:rPr lang="es-AR" sz="2400" dirty="0"/>
              <a:t>y más dificultosa</a:t>
            </a:r>
          </a:p>
        </p:txBody>
      </p:sp>
    </p:spTree>
    <p:extLst>
      <p:ext uri="{BB962C8B-B14F-4D97-AF65-F5344CB8AC3E}">
        <p14:creationId xmlns:p14="http://schemas.microsoft.com/office/powerpoint/2010/main" val="8214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Exacerbación de Asma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2800" b="1" u="sng" dirty="0"/>
              <a:t>Tipo </a:t>
            </a:r>
            <a:r>
              <a:rPr lang="es-AR" sz="2800" b="1" u="sng" dirty="0" smtClean="0"/>
              <a:t>2</a:t>
            </a:r>
            <a:r>
              <a:rPr lang="es-AR" sz="2800" dirty="0" smtClean="0"/>
              <a:t>:</a:t>
            </a:r>
            <a:endParaRPr lang="es-AR" sz="2800" dirty="0"/>
          </a:p>
          <a:p>
            <a:r>
              <a:rPr lang="es-AR" sz="2600" dirty="0"/>
              <a:t>T</a:t>
            </a:r>
            <a:r>
              <a:rPr lang="es-AR" sz="2600" dirty="0" smtClean="0"/>
              <a:t>ambién denominada </a:t>
            </a:r>
            <a:r>
              <a:rPr lang="es-AR" sz="2600" dirty="0"/>
              <a:t>asma asfíctica o </a:t>
            </a:r>
            <a:r>
              <a:rPr lang="es-AR" sz="2600" dirty="0" smtClean="0"/>
              <a:t>hiperaguda.</a:t>
            </a:r>
          </a:p>
          <a:p>
            <a:pPr marL="0" indent="0">
              <a:buNone/>
            </a:pPr>
            <a:endParaRPr lang="es-AR" sz="2600" dirty="0"/>
          </a:p>
          <a:p>
            <a:r>
              <a:rPr lang="es-AR" sz="2600" dirty="0"/>
              <a:t>E</a:t>
            </a:r>
            <a:r>
              <a:rPr lang="es-AR" sz="2600" dirty="0" smtClean="0"/>
              <a:t>volución </a:t>
            </a:r>
            <a:r>
              <a:rPr lang="es-AR" sz="2600" dirty="0"/>
              <a:t>menor a las 3-6 </a:t>
            </a:r>
            <a:r>
              <a:rPr lang="es-AR" sz="2600" dirty="0" err="1" smtClean="0"/>
              <a:t>hs</a:t>
            </a:r>
            <a:r>
              <a:rPr lang="es-AR" sz="2600" dirty="0" smtClean="0"/>
              <a:t> </a:t>
            </a:r>
            <a:r>
              <a:rPr lang="es-AR" sz="2600" dirty="0"/>
              <a:t>tras el comienzo de los </a:t>
            </a:r>
            <a:r>
              <a:rPr lang="es-AR" sz="2600" dirty="0" smtClean="0"/>
              <a:t>síntomas, aunque </a:t>
            </a:r>
            <a:r>
              <a:rPr lang="es-AR" sz="2600" dirty="0"/>
              <a:t>rara vez de minutos. </a:t>
            </a:r>
            <a:endParaRPr lang="es-AR" sz="2600" dirty="0" smtClean="0"/>
          </a:p>
          <a:p>
            <a:pPr marL="0" indent="0">
              <a:buNone/>
            </a:pPr>
            <a:endParaRPr lang="es-AR" sz="2600" dirty="0" smtClean="0"/>
          </a:p>
          <a:p>
            <a:r>
              <a:rPr lang="es-AR" sz="2600" dirty="0" smtClean="0"/>
              <a:t>Los </a:t>
            </a:r>
            <a:r>
              <a:rPr lang="es-AR" sz="2600" u="sng" dirty="0"/>
              <a:t>alérgenos respiratorios, el </a:t>
            </a:r>
            <a:r>
              <a:rPr lang="es-AR" sz="2600" u="sng" dirty="0" smtClean="0"/>
              <a:t>ejercicio y </a:t>
            </a:r>
            <a:r>
              <a:rPr lang="es-AR" sz="2600" u="sng" dirty="0"/>
              <a:t>el </a:t>
            </a:r>
            <a:r>
              <a:rPr lang="es-AR" sz="2600" u="sng" dirty="0" smtClean="0"/>
              <a:t>estrés </a:t>
            </a:r>
            <a:r>
              <a:rPr lang="es-AR" sz="2600" dirty="0" smtClean="0"/>
              <a:t>son </a:t>
            </a:r>
            <a:r>
              <a:rPr lang="es-AR" sz="2600" dirty="0"/>
              <a:t>los desencadenantes habituales</a:t>
            </a:r>
            <a:r>
              <a:rPr lang="es-AR" sz="2600" dirty="0" smtClean="0"/>
              <a:t>.</a:t>
            </a:r>
          </a:p>
          <a:p>
            <a:pPr marL="0" indent="0">
              <a:buNone/>
            </a:pPr>
            <a:endParaRPr lang="es-AR" sz="2600" dirty="0"/>
          </a:p>
          <a:p>
            <a:r>
              <a:rPr lang="es-AR" sz="2600" dirty="0"/>
              <a:t>A pesar de la mayor gravedad inicial, estos pacientes </a:t>
            </a:r>
            <a:r>
              <a:rPr lang="es-AR" sz="2600" dirty="0" smtClean="0"/>
              <a:t>muestran una </a:t>
            </a:r>
            <a:r>
              <a:rPr lang="es-AR" sz="2600" dirty="0"/>
              <a:t>respuesta más rápida al tratamiento y necesitan </a:t>
            </a:r>
            <a:r>
              <a:rPr lang="es-AR" sz="2600" dirty="0" smtClean="0"/>
              <a:t>internación de </a:t>
            </a:r>
            <a:r>
              <a:rPr lang="es-AR" sz="2600" dirty="0"/>
              <a:t>forma menos frecuente</a:t>
            </a:r>
          </a:p>
        </p:txBody>
      </p:sp>
    </p:spTree>
    <p:extLst>
      <p:ext uri="{BB962C8B-B14F-4D97-AF65-F5344CB8AC3E}">
        <p14:creationId xmlns:p14="http://schemas.microsoft.com/office/powerpoint/2010/main" val="31954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4972" y="342960"/>
            <a:ext cx="8208912" cy="5832648"/>
            <a:chOff x="240" y="672"/>
            <a:chExt cx="5376" cy="358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672"/>
              <a:ext cx="5376" cy="3584"/>
            </a:xfrm>
            <a:prstGeom prst="rect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176" y="4128"/>
              <a:ext cx="1344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449263" eaLnBrk="0" hangingPunct="0">
                <a:lnSpc>
                  <a:spcPct val="90000"/>
                </a:lnSpc>
                <a:spcBef>
                  <a:spcPts val="625"/>
                </a:spcBef>
                <a:buClr>
                  <a:srgbClr val="000000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Source:  Peter J. Barnes, MD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5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Desencadenantes de Crisis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u="sng" dirty="0">
                <a:cs typeface="Arial" pitchFamily="34" charset="0"/>
              </a:rPr>
              <a:t>Infecciosos</a:t>
            </a:r>
            <a:r>
              <a:rPr lang="es-ES" dirty="0" smtClean="0">
                <a:cs typeface="Arial" pitchFamily="34" charset="0"/>
              </a:rPr>
              <a:t>:  </a:t>
            </a:r>
            <a:r>
              <a:rPr lang="es-ES" dirty="0">
                <a:cs typeface="Arial" pitchFamily="34" charset="0"/>
              </a:rPr>
              <a:t>virus y bacterias.</a:t>
            </a:r>
          </a:p>
          <a:p>
            <a:pPr>
              <a:lnSpc>
                <a:spcPct val="90000"/>
              </a:lnSpc>
              <a:buFont typeface="Wingdings 2"/>
              <a:buChar char=""/>
              <a:defRPr/>
            </a:pPr>
            <a:endParaRPr lang="es-ES" sz="1000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u="sng" dirty="0">
                <a:cs typeface="Arial" pitchFamily="34" charset="0"/>
              </a:rPr>
              <a:t>Alérgicos</a:t>
            </a:r>
            <a:r>
              <a:rPr lang="es-ES" dirty="0">
                <a:cs typeface="Arial" pitchFamily="34" charset="0"/>
              </a:rPr>
              <a:t>: </a:t>
            </a:r>
            <a:r>
              <a:rPr lang="es-ES" dirty="0" smtClean="0">
                <a:cs typeface="Arial" pitchFamily="34" charset="0"/>
              </a:rPr>
              <a:t> polen</a:t>
            </a:r>
            <a:r>
              <a:rPr lang="es-ES" dirty="0">
                <a:cs typeface="Arial" pitchFamily="34" charset="0"/>
              </a:rPr>
              <a:t>, polvo doméstico, detritus de animales, hongos, esporas y alimentos.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endParaRPr lang="es-ES" sz="1000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u="sng" dirty="0">
                <a:cs typeface="Arial" pitchFamily="34" charset="0"/>
              </a:rPr>
              <a:t>Climáticos</a:t>
            </a:r>
            <a:r>
              <a:rPr lang="es-ES" dirty="0">
                <a:cs typeface="Arial" pitchFamily="34" charset="0"/>
              </a:rPr>
              <a:t>: </a:t>
            </a:r>
            <a:r>
              <a:rPr lang="es-ES" dirty="0" smtClean="0">
                <a:cs typeface="Arial" pitchFamily="34" charset="0"/>
              </a:rPr>
              <a:t> humedad </a:t>
            </a:r>
            <a:r>
              <a:rPr lang="es-ES" dirty="0">
                <a:cs typeface="Arial" pitchFamily="34" charset="0"/>
              </a:rPr>
              <a:t>y frío.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endParaRPr lang="es-ES" sz="1000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u="sng" dirty="0">
                <a:cs typeface="Arial" pitchFamily="34" charset="0"/>
              </a:rPr>
              <a:t>Emocionales</a:t>
            </a:r>
            <a:r>
              <a:rPr lang="es-ES" dirty="0">
                <a:cs typeface="Arial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endParaRPr lang="es-ES" sz="1000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u="sng" dirty="0">
                <a:cs typeface="Arial" pitchFamily="34" charset="0"/>
              </a:rPr>
              <a:t>Ejercicio físico</a:t>
            </a:r>
            <a:r>
              <a:rPr lang="es-ES" dirty="0">
                <a:cs typeface="Arial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endParaRPr lang="es-ES" sz="1000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u="sng" dirty="0">
                <a:cs typeface="Arial" pitchFamily="34" charset="0"/>
              </a:rPr>
              <a:t>Farmacológicos</a:t>
            </a:r>
            <a:r>
              <a:rPr lang="es-ES" dirty="0">
                <a:cs typeface="Arial" pitchFamily="34" charset="0"/>
              </a:rPr>
              <a:t>: </a:t>
            </a:r>
            <a:r>
              <a:rPr lang="es-ES" dirty="0" smtClean="0">
                <a:cs typeface="Arial" pitchFamily="34" charset="0"/>
              </a:rPr>
              <a:t> AINES </a:t>
            </a:r>
            <a:r>
              <a:rPr lang="es-ES" dirty="0">
                <a:cs typeface="Arial" pitchFamily="34" charset="0"/>
              </a:rPr>
              <a:t>(aspirina).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endParaRPr lang="es-ES" sz="1000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u="sng" dirty="0">
                <a:cs typeface="Arial" pitchFamily="34" charset="0"/>
              </a:rPr>
              <a:t>Irritantes </a:t>
            </a:r>
            <a:r>
              <a:rPr lang="es-ES" u="sng" dirty="0" smtClean="0">
                <a:cs typeface="Arial" pitchFamily="34" charset="0"/>
              </a:rPr>
              <a:t>inhalatorios</a:t>
            </a:r>
            <a:r>
              <a:rPr lang="es-ES" dirty="0" smtClean="0">
                <a:cs typeface="Arial" pitchFamily="34" charset="0"/>
              </a:rPr>
              <a:t>: aerosoles</a:t>
            </a:r>
            <a:r>
              <a:rPr lang="es-ES" dirty="0">
                <a:cs typeface="Arial" pitchFamily="34" charset="0"/>
              </a:rPr>
              <a:t>, vapores y humo de </a:t>
            </a:r>
            <a:r>
              <a:rPr lang="es-ES" dirty="0" smtClean="0">
                <a:cs typeface="Arial" pitchFamily="34" charset="0"/>
              </a:rPr>
              <a:t>cigarrillo.</a:t>
            </a:r>
            <a:endParaRPr lang="es-ES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endParaRPr lang="es-ES" sz="1000" u="sng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s-ES" u="sng" dirty="0">
                <a:cs typeface="Arial" pitchFamily="34" charset="0"/>
              </a:rPr>
              <a:t>Abandono de la medicación</a:t>
            </a:r>
            <a:r>
              <a:rPr lang="es-ES" dirty="0">
                <a:cs typeface="Arial" pitchFamily="34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31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/>
              <a:t>Prevención de la exacerbación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El asma es una enfermedad que, aunque no tiene cura, en </a:t>
            </a:r>
            <a:r>
              <a:rPr lang="es-AR" sz="2800" dirty="0" smtClean="0"/>
              <a:t>el momento </a:t>
            </a:r>
            <a:r>
              <a:rPr lang="es-AR" sz="2800" dirty="0"/>
              <a:t>actual resulta controlable en la mayoría de los casos. </a:t>
            </a:r>
            <a:endParaRPr lang="es-AR" sz="2800" dirty="0" smtClean="0"/>
          </a:p>
          <a:p>
            <a:endParaRPr lang="es-AR" sz="2800" dirty="0" smtClean="0"/>
          </a:p>
          <a:p>
            <a:r>
              <a:rPr lang="es-AR" sz="2800" dirty="0" smtClean="0"/>
              <a:t>El término </a:t>
            </a:r>
            <a:r>
              <a:rPr lang="es-AR" sz="2800" u="sng" dirty="0"/>
              <a:t>control</a:t>
            </a:r>
            <a:r>
              <a:rPr lang="es-AR" sz="2800" dirty="0"/>
              <a:t> se utiliza para describir el grado en que las </a:t>
            </a:r>
            <a:r>
              <a:rPr lang="es-AR" sz="2800" dirty="0" smtClean="0"/>
              <a:t>manifestaciones de </a:t>
            </a:r>
            <a:r>
              <a:rPr lang="es-AR" sz="2800" dirty="0"/>
              <a:t>la enfermedad se han reducido o minimizado </a:t>
            </a:r>
            <a:r>
              <a:rPr lang="es-AR" sz="2800" dirty="0" smtClean="0"/>
              <a:t>por la </a:t>
            </a:r>
            <a:r>
              <a:rPr lang="es-AR" sz="2800" dirty="0"/>
              <a:t>intervención terapéutica</a:t>
            </a:r>
          </a:p>
        </p:txBody>
      </p:sp>
    </p:spTree>
    <p:extLst>
      <p:ext uri="{BB962C8B-B14F-4D97-AF65-F5344CB8AC3E}">
        <p14:creationId xmlns:p14="http://schemas.microsoft.com/office/powerpoint/2010/main" val="14116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/>
              <a:t>Prevención de la exacerbación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90364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200" b="1" dirty="0"/>
              <a:t>Diagnóstico y evaluación de la gravedad de la exacerbación</a:t>
            </a:r>
            <a:endParaRPr lang="es-AR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b="1" i="1" dirty="0" smtClean="0">
                <a:solidFill>
                  <a:srgbClr val="FFFF00"/>
                </a:solidFill>
              </a:rPr>
              <a:t>Evaluación inicial </a:t>
            </a:r>
            <a:r>
              <a:rPr lang="es-AR" sz="2800" b="1" i="1" dirty="0">
                <a:solidFill>
                  <a:srgbClr val="FFFF00"/>
                </a:solidFill>
              </a:rPr>
              <a:t>(estática)</a:t>
            </a:r>
            <a:endParaRPr lang="es-AR" sz="2800" dirty="0">
              <a:solidFill>
                <a:srgbClr val="FFFF00"/>
              </a:solidFill>
            </a:endParaRPr>
          </a:p>
          <a:p>
            <a:endParaRPr lang="es-AR" sz="2800" b="1" i="1" dirty="0" smtClean="0"/>
          </a:p>
          <a:p>
            <a:r>
              <a:rPr lang="es-AR" sz="2400" dirty="0" smtClean="0"/>
              <a:t>Identificar </a:t>
            </a:r>
            <a:r>
              <a:rPr lang="es-AR" sz="2400" dirty="0"/>
              <a:t>a los pacientes con riesgo vital y el tipo de exacerbación</a:t>
            </a:r>
            <a:r>
              <a:rPr lang="es-AR" sz="2400" dirty="0" smtClean="0"/>
              <a:t>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 smtClean="0"/>
              <a:t>Identificar </a:t>
            </a:r>
            <a:r>
              <a:rPr lang="es-AR" sz="2400" dirty="0"/>
              <a:t>los signos y síntomas </a:t>
            </a:r>
            <a:r>
              <a:rPr lang="es-AR" sz="2400" dirty="0" smtClean="0"/>
              <a:t>de compromiso </a:t>
            </a:r>
            <a:r>
              <a:rPr lang="es-AR" sz="2400" dirty="0"/>
              <a:t>vital</a:t>
            </a:r>
            <a:r>
              <a:rPr lang="es-AR" sz="2400" dirty="0" smtClean="0"/>
              <a:t>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 smtClean="0"/>
              <a:t>Medir </a:t>
            </a:r>
            <a:r>
              <a:rPr lang="es-AR" sz="2400" dirty="0"/>
              <a:t>de forma objetiva el grado de obstrucción al flujo </a:t>
            </a:r>
            <a:r>
              <a:rPr lang="es-AR" sz="2400" dirty="0" smtClean="0"/>
              <a:t>aéreo y </a:t>
            </a:r>
            <a:r>
              <a:rPr lang="es-AR" sz="2400" dirty="0"/>
              <a:t>su repercusión en el intercambio gaseoso</a:t>
            </a:r>
            <a:r>
              <a:rPr lang="es-AR" sz="2400" dirty="0" smtClean="0"/>
              <a:t>.</a:t>
            </a:r>
          </a:p>
          <a:p>
            <a:pPr marL="0" indent="0">
              <a:buNone/>
            </a:pPr>
            <a:endParaRPr lang="es-AR" sz="2400" dirty="0"/>
          </a:p>
          <a:p>
            <a:r>
              <a:rPr lang="es-AR" sz="2400" dirty="0" smtClean="0"/>
              <a:t>Descartar </a:t>
            </a:r>
            <a:r>
              <a:rPr lang="es-AR" sz="2400" dirty="0"/>
              <a:t>la presencia de </a:t>
            </a:r>
            <a:r>
              <a:rPr lang="es-AR" sz="2400" dirty="0" smtClean="0"/>
              <a:t>complicaciones.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309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3763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izquierda"/>
          <p:cNvSpPr/>
          <p:nvPr/>
        </p:nvSpPr>
        <p:spPr>
          <a:xfrm>
            <a:off x="640632" y="1212517"/>
            <a:ext cx="4892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izquierda"/>
          <p:cNvSpPr/>
          <p:nvPr/>
        </p:nvSpPr>
        <p:spPr>
          <a:xfrm>
            <a:off x="1030805" y="2255981"/>
            <a:ext cx="4892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izquierda"/>
          <p:cNvSpPr/>
          <p:nvPr/>
        </p:nvSpPr>
        <p:spPr>
          <a:xfrm>
            <a:off x="1055018" y="2636912"/>
            <a:ext cx="4892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Flecha izquierda"/>
          <p:cNvSpPr/>
          <p:nvPr/>
        </p:nvSpPr>
        <p:spPr>
          <a:xfrm>
            <a:off x="700830" y="2996952"/>
            <a:ext cx="4892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izquierda"/>
          <p:cNvSpPr/>
          <p:nvPr/>
        </p:nvSpPr>
        <p:spPr>
          <a:xfrm>
            <a:off x="700830" y="3501008"/>
            <a:ext cx="4892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izquierda"/>
          <p:cNvSpPr/>
          <p:nvPr/>
        </p:nvSpPr>
        <p:spPr>
          <a:xfrm>
            <a:off x="617477" y="1724957"/>
            <a:ext cx="4892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izquierda"/>
          <p:cNvSpPr/>
          <p:nvPr/>
        </p:nvSpPr>
        <p:spPr>
          <a:xfrm>
            <a:off x="810416" y="4005064"/>
            <a:ext cx="4892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izquierda"/>
          <p:cNvSpPr/>
          <p:nvPr/>
        </p:nvSpPr>
        <p:spPr>
          <a:xfrm>
            <a:off x="700830" y="4581128"/>
            <a:ext cx="4892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Flecha izquierda"/>
          <p:cNvSpPr/>
          <p:nvPr/>
        </p:nvSpPr>
        <p:spPr>
          <a:xfrm>
            <a:off x="711550" y="5012147"/>
            <a:ext cx="489204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42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5" y="908720"/>
            <a:ext cx="8848263" cy="55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dirty="0" smtClean="0"/>
              <a:t>Resumiendo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s-AR" sz="2800" dirty="0" smtClean="0"/>
              <a:t>Averiguar Antecedentes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smtClean="0"/>
              <a:t>Evaluar sensorio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smtClean="0"/>
              <a:t>Valoración de la obstrucción (VEF1 o PFE)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err="1"/>
              <a:t>S</a:t>
            </a:r>
            <a:r>
              <a:rPr lang="es-AR" sz="2800" dirty="0" err="1" smtClean="0"/>
              <a:t>aturometría</a:t>
            </a:r>
            <a:r>
              <a:rPr lang="es-AR" sz="2800" dirty="0" smtClean="0"/>
              <a:t> </a:t>
            </a:r>
            <a:r>
              <a:rPr lang="es-AR" sz="2800" dirty="0"/>
              <a:t>de </a:t>
            </a:r>
            <a:r>
              <a:rPr lang="es-AR" sz="2800" dirty="0" smtClean="0"/>
              <a:t>pulso (excepcional gases en sangre)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smtClean="0"/>
              <a:t>Pulso paradojal (poco precisa y dificultosa)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err="1" smtClean="0"/>
              <a:t>Rx</a:t>
            </a:r>
            <a:r>
              <a:rPr lang="es-AR" sz="2800" dirty="0" smtClean="0"/>
              <a:t> Tórax y ECG solo si hay fiebre, dolor o disnea excesiva.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3877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Asma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altLang="es-AR" sz="2800" dirty="0" smtClean="0"/>
              <a:t>“Enfermedad </a:t>
            </a:r>
            <a:r>
              <a:rPr lang="es-AR" altLang="es-AR" sz="2800" i="1" u="sng" dirty="0"/>
              <a:t>inflamatori</a:t>
            </a:r>
            <a:r>
              <a:rPr lang="es-AR" altLang="es-AR" sz="2800" i="1" dirty="0"/>
              <a:t>a crónica</a:t>
            </a:r>
            <a:r>
              <a:rPr lang="es-AR" altLang="es-AR" sz="2800" dirty="0"/>
              <a:t> de las vías aéreas, que se asocia </a:t>
            </a:r>
            <a:r>
              <a:rPr lang="es-AR" altLang="es-AR" sz="2800" dirty="0" smtClean="0"/>
              <a:t>a </a:t>
            </a:r>
            <a:r>
              <a:rPr lang="es-AR" altLang="es-AR" sz="2800" i="1" u="sng" dirty="0" smtClean="0"/>
              <a:t>hiperreactivida</a:t>
            </a:r>
            <a:r>
              <a:rPr lang="es-AR" altLang="es-AR" sz="2800" i="1" dirty="0" smtClean="0"/>
              <a:t>d </a:t>
            </a:r>
            <a:r>
              <a:rPr lang="es-AR" altLang="es-AR" sz="2800" dirty="0"/>
              <a:t>bronquial frente </a:t>
            </a:r>
            <a:r>
              <a:rPr lang="es-AR" altLang="es-AR" sz="2800" dirty="0" smtClean="0"/>
              <a:t>a estímulos </a:t>
            </a:r>
            <a:r>
              <a:rPr lang="es-AR" altLang="es-AR" sz="2800" dirty="0"/>
              <a:t>diversos</a:t>
            </a:r>
            <a:r>
              <a:rPr lang="es-AR" altLang="es-AR" sz="2800" dirty="0" smtClean="0"/>
              <a:t>.” </a:t>
            </a:r>
          </a:p>
          <a:p>
            <a:pPr marL="0" indent="0">
              <a:buNone/>
            </a:pPr>
            <a:endParaRPr lang="es-AR" altLang="es-AR" sz="2800" dirty="0" smtClean="0"/>
          </a:p>
          <a:p>
            <a:pPr marL="0" indent="0">
              <a:buNone/>
            </a:pPr>
            <a:r>
              <a:rPr lang="es-AR" altLang="es-AR" sz="2800" dirty="0" smtClean="0"/>
              <a:t>Actuando conjuntamente</a:t>
            </a:r>
            <a:r>
              <a:rPr lang="es-AR" altLang="es-AR" sz="2800" dirty="0"/>
              <a:t>, ambos fenómenos, ocasionan </a:t>
            </a:r>
            <a:r>
              <a:rPr lang="es-AR" altLang="es-AR" sz="2800" i="1" u="sng" dirty="0"/>
              <a:t>obstrucción</a:t>
            </a:r>
            <a:r>
              <a:rPr lang="es-AR" altLang="es-AR" sz="2800" i="1" dirty="0"/>
              <a:t> del flujo aéreo</a:t>
            </a:r>
            <a:r>
              <a:rPr lang="es-AR" altLang="es-AR" sz="2800" dirty="0"/>
              <a:t>, cuya intensidad </a:t>
            </a:r>
            <a:r>
              <a:rPr lang="es-AR" altLang="es-AR" sz="2800" i="1" dirty="0"/>
              <a:t>varia</a:t>
            </a:r>
            <a:r>
              <a:rPr lang="es-AR" altLang="es-AR" sz="2800" dirty="0"/>
              <a:t> de manera espontánea o por acción terapéutica.</a:t>
            </a:r>
          </a:p>
          <a:p>
            <a:pPr marL="0" indent="0" algn="just">
              <a:buNone/>
            </a:pP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379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cs typeface="Arial" pitchFamily="34" charset="0"/>
              </a:rPr>
              <a:t>Medición del Pico Flujo Espiratorio </a:t>
            </a:r>
            <a:r>
              <a:rPr lang="es-ES" sz="3200" dirty="0" smtClean="0">
                <a:cs typeface="Arial" pitchFamily="34" charset="0"/>
              </a:rPr>
              <a:t>(PFE)</a:t>
            </a:r>
            <a:r>
              <a:rPr lang="es-ES" sz="3200" dirty="0">
                <a:cs typeface="Arial" pitchFamily="34" charset="0"/>
              </a:rPr>
              <a:t/>
            </a:r>
            <a:br>
              <a:rPr lang="es-ES" sz="3200" dirty="0">
                <a:cs typeface="Arial" pitchFamily="34" charset="0"/>
              </a:rPr>
            </a:b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es-ES" dirty="0" smtClean="0">
                <a:latin typeface="+mj-lt"/>
                <a:cs typeface="Arial" pitchFamily="34" charset="0"/>
              </a:rPr>
              <a:t>Es </a:t>
            </a:r>
            <a:r>
              <a:rPr lang="es-ES" dirty="0">
                <a:latin typeface="+mj-lt"/>
                <a:cs typeface="Arial" pitchFamily="34" charset="0"/>
              </a:rPr>
              <a:t>el mejor método para valorar la severidad, es </a:t>
            </a:r>
            <a:r>
              <a:rPr lang="es-ES" b="1" dirty="0">
                <a:latin typeface="+mj-lt"/>
                <a:cs typeface="Arial" pitchFamily="34" charset="0"/>
              </a:rPr>
              <a:t>rápida, segura y barata.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es-ES" dirty="0">
                <a:latin typeface="+mj-lt"/>
                <a:cs typeface="Arial" pitchFamily="34" charset="0"/>
              </a:rPr>
              <a:t>Cuando se repite en el tiempo, puede ser utilizada para monitorizar la respuesta al tratamiento.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es-ES" dirty="0">
                <a:latin typeface="+mj-lt"/>
                <a:cs typeface="Arial" pitchFamily="34" charset="0"/>
              </a:rPr>
              <a:t>Es predictor de la posibilidad de existencia de hipercapnia.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es-ES" dirty="0">
                <a:latin typeface="+mj-lt"/>
                <a:cs typeface="Arial" pitchFamily="34" charset="0"/>
              </a:rPr>
              <a:t>Los valores normales varían para la edad y la talla (tablas).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s-ES" dirty="0">
                <a:solidFill>
                  <a:srgbClr val="00B0F0"/>
                </a:solidFill>
                <a:latin typeface="+mj-lt"/>
                <a:cs typeface="Arial" pitchFamily="34" charset="0"/>
              </a:rPr>
              <a:t>Un </a:t>
            </a:r>
            <a:r>
              <a:rPr lang="es-ES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PFE </a:t>
            </a:r>
            <a:r>
              <a:rPr lang="es-ES" dirty="0">
                <a:solidFill>
                  <a:srgbClr val="00B0F0"/>
                </a:solidFill>
                <a:latin typeface="+mj-lt"/>
                <a:cs typeface="Arial" pitchFamily="34" charset="0"/>
              </a:rPr>
              <a:t>&lt; 120 l/min indica obstrucción severa. </a:t>
            </a:r>
          </a:p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s-ES" dirty="0">
                <a:latin typeface="+mj-lt"/>
                <a:cs typeface="Arial" pitchFamily="34" charset="0"/>
              </a:rPr>
              <a:t>El objetivo del tratamiento es lograr un </a:t>
            </a:r>
            <a:r>
              <a:rPr lang="es-ES" dirty="0" smtClean="0">
                <a:latin typeface="+mj-lt"/>
                <a:cs typeface="Arial" pitchFamily="34" charset="0"/>
              </a:rPr>
              <a:t>PFE </a:t>
            </a:r>
            <a:r>
              <a:rPr lang="es-ES" dirty="0">
                <a:latin typeface="+mj-lt"/>
                <a:cs typeface="Arial" pitchFamily="34" charset="0"/>
              </a:rPr>
              <a:t>mayor del 75 % del teórico y la resolución de los síntomas</a:t>
            </a:r>
            <a:endParaRPr lang="es-A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4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10" descr="Uso del medidor de flujo espiratorio máximo (Segunda parte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810000" cy="30480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Uso del medidor de flujo espiratorio máximo (Primera part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876800" cy="42068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Uso del medidor de flujo espiratorio máximo (Cuarta part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86" y="3717032"/>
            <a:ext cx="3333750" cy="26670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www.fisterra.com/material/tecnicas/PeakFlowMeter/images/image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7563"/>
            <a:ext cx="3302000" cy="32829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2575"/>
            <a:ext cx="3630725" cy="375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284920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32" y="3019441"/>
            <a:ext cx="3937620" cy="34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9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200" dirty="0" smtClean="0"/>
              <a:t>Gases en sangre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AR" sz="2800" dirty="0">
                <a:solidFill>
                  <a:srgbClr val="FFFFFF"/>
                </a:solidFill>
                <a:cs typeface="Times New Roman" pitchFamily="18" charset="0"/>
              </a:rPr>
              <a:t>E</a:t>
            </a:r>
            <a:r>
              <a:rPr lang="es-ES" altLang="es-AR" sz="2800" dirty="0" smtClean="0">
                <a:solidFill>
                  <a:srgbClr val="FFFFFF"/>
                </a:solidFill>
                <a:cs typeface="Times New Roman" pitchFamily="18" charset="0"/>
              </a:rPr>
              <a:t>n </a:t>
            </a:r>
            <a:r>
              <a:rPr lang="es-ES" altLang="es-AR" sz="2800" dirty="0">
                <a:solidFill>
                  <a:srgbClr val="FFFFFF"/>
                </a:solidFill>
                <a:cs typeface="Times New Roman" pitchFamily="18" charset="0"/>
              </a:rPr>
              <a:t>el asma aguda está indicada sólo en aquellos pacientes con disnea</a:t>
            </a:r>
            <a:r>
              <a:rPr lang="es-MX" altLang="es-AR" sz="28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s-ES" altLang="es-AR" sz="2800" dirty="0">
                <a:solidFill>
                  <a:srgbClr val="FFFFFF"/>
                </a:solidFill>
                <a:cs typeface="Times New Roman" pitchFamily="18" charset="0"/>
              </a:rPr>
              <a:t>persistente, cuyo </a:t>
            </a:r>
            <a:r>
              <a:rPr lang="es-ES" altLang="es-AR" sz="2800" dirty="0" smtClean="0">
                <a:solidFill>
                  <a:srgbClr val="FFFFFF"/>
                </a:solidFill>
                <a:cs typeface="Times New Roman" pitchFamily="18" charset="0"/>
              </a:rPr>
              <a:t>PFE </a:t>
            </a:r>
            <a:r>
              <a:rPr lang="es-ES" altLang="es-AR" sz="2800" dirty="0">
                <a:solidFill>
                  <a:srgbClr val="FFFFFF"/>
                </a:solidFill>
                <a:cs typeface="Times New Roman" pitchFamily="18" charset="0"/>
              </a:rPr>
              <a:t>permanece por debajo del 25% a pesar de la terapia broncodilatadora inicial</a:t>
            </a:r>
            <a:r>
              <a:rPr lang="es-ES" altLang="es-AR" sz="2800" dirty="0" smtClean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ES" altLang="es-AR" sz="28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r>
              <a:rPr lang="es-ES" altLang="es-AR" sz="2800" dirty="0">
                <a:solidFill>
                  <a:srgbClr val="FFFFFF"/>
                </a:solidFill>
                <a:cs typeface="Times New Roman" pitchFamily="18" charset="0"/>
              </a:rPr>
              <a:t>La </a:t>
            </a:r>
            <a:r>
              <a:rPr lang="es-ES" altLang="es-AR" sz="2800" u="sng" dirty="0">
                <a:solidFill>
                  <a:srgbClr val="FFFFFF"/>
                </a:solidFill>
                <a:cs typeface="Times New Roman" pitchFamily="18" charset="0"/>
              </a:rPr>
              <a:t>hipercapnia</a:t>
            </a:r>
            <a:r>
              <a:rPr lang="es-ES" altLang="es-AR" sz="2800" dirty="0">
                <a:solidFill>
                  <a:srgbClr val="FFFFFF"/>
                </a:solidFill>
                <a:cs typeface="Times New Roman" pitchFamily="18" charset="0"/>
              </a:rPr>
              <a:t> ocurre sólo cuando el </a:t>
            </a:r>
            <a:r>
              <a:rPr lang="es-ES" altLang="es-AR" sz="2800" dirty="0" smtClean="0">
                <a:solidFill>
                  <a:srgbClr val="FFFFFF"/>
                </a:solidFill>
                <a:cs typeface="Times New Roman" pitchFamily="18" charset="0"/>
              </a:rPr>
              <a:t>PFE </a:t>
            </a:r>
            <a:r>
              <a:rPr lang="es-ES" altLang="es-AR" sz="2800" dirty="0">
                <a:solidFill>
                  <a:srgbClr val="FFFFFF"/>
                </a:solidFill>
                <a:cs typeface="Times New Roman" pitchFamily="18" charset="0"/>
              </a:rPr>
              <a:t>cae por debajo del 25% del mejor personal o del esperado.</a:t>
            </a:r>
          </a:p>
          <a:p>
            <a:endParaRPr lang="es-ES" altLang="es-AR" sz="2800" dirty="0">
              <a:solidFill>
                <a:srgbClr val="FFFFFF"/>
              </a:solidFill>
              <a:cs typeface="Times New Roman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94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200" b="1" dirty="0"/>
              <a:t>Diagnóstico y evaluación de la gravedad de la exacerbación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b="1" i="1" dirty="0">
                <a:solidFill>
                  <a:srgbClr val="FFFF00"/>
                </a:solidFill>
              </a:rPr>
              <a:t>Respuesta al tratamiento (evaluación </a:t>
            </a:r>
            <a:r>
              <a:rPr lang="es-AR" sz="2800" b="1" i="1" dirty="0" smtClean="0">
                <a:solidFill>
                  <a:srgbClr val="FFFF00"/>
                </a:solidFill>
              </a:rPr>
              <a:t>dinámica)</a:t>
            </a:r>
            <a:endParaRPr lang="es-AR" sz="2800" b="1" i="1" dirty="0">
              <a:solidFill>
                <a:srgbClr val="FFFF00"/>
              </a:solidFill>
            </a:endParaRPr>
          </a:p>
          <a:p>
            <a:r>
              <a:rPr lang="es-AR" sz="2800" dirty="0"/>
              <a:t>Comparar los cambios obtenidos en el grado de obstrucción </a:t>
            </a:r>
            <a:r>
              <a:rPr lang="es-AR" sz="2800" dirty="0" smtClean="0"/>
              <a:t>al flujo </a:t>
            </a:r>
            <a:r>
              <a:rPr lang="es-AR" sz="2800" dirty="0"/>
              <a:t>aéreo respecto a los valores basales</a:t>
            </a:r>
            <a:r>
              <a:rPr lang="es-AR" sz="2800" dirty="0" smtClean="0"/>
              <a:t>.</a:t>
            </a:r>
          </a:p>
          <a:p>
            <a:pPr marL="0" indent="0">
              <a:buNone/>
            </a:pPr>
            <a:endParaRPr lang="es-AR" sz="2800" dirty="0"/>
          </a:p>
          <a:p>
            <a:r>
              <a:rPr lang="es-AR" sz="2800" dirty="0" smtClean="0"/>
              <a:t>Predecir </a:t>
            </a:r>
            <a:r>
              <a:rPr lang="es-AR" sz="2800" dirty="0"/>
              <a:t>la respuesta al tratamiento</a:t>
            </a:r>
            <a:r>
              <a:rPr lang="es-AR" sz="2800" dirty="0" smtClean="0"/>
              <a:t>.</a:t>
            </a:r>
          </a:p>
          <a:p>
            <a:pPr marL="0" indent="0">
              <a:buNone/>
            </a:pPr>
            <a:endParaRPr lang="es-AR" sz="2800" dirty="0"/>
          </a:p>
          <a:p>
            <a:r>
              <a:rPr lang="es-AR" sz="2800" dirty="0" smtClean="0"/>
              <a:t>Valorar </a:t>
            </a:r>
            <a:r>
              <a:rPr lang="es-AR" sz="2800" dirty="0"/>
              <a:t>la necesidad de otras pruebas diagnósticas.</a:t>
            </a:r>
            <a:endParaRPr lang="es-A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AR" sz="2800" dirty="0" smtClean="0"/>
          </a:p>
          <a:p>
            <a:pPr marL="0" indent="0">
              <a:buNone/>
            </a:pPr>
            <a:r>
              <a:rPr lang="es-AR" sz="2800" dirty="0" smtClean="0"/>
              <a:t>En </a:t>
            </a:r>
            <a:r>
              <a:rPr lang="es-AR" sz="2800" dirty="0"/>
              <a:t>pacientes con </a:t>
            </a:r>
            <a:r>
              <a:rPr lang="es-AR" sz="2800" dirty="0" smtClean="0"/>
              <a:t>obstrucción grave</a:t>
            </a:r>
            <a:r>
              <a:rPr lang="es-AR" sz="2800" dirty="0"/>
              <a:t>, </a:t>
            </a:r>
            <a:r>
              <a:rPr lang="es-AR" sz="2800" dirty="0" smtClean="0"/>
              <a:t>se considera </a:t>
            </a:r>
            <a:r>
              <a:rPr lang="es-AR" sz="2800" dirty="0"/>
              <a:t>una respuesta satisfactoria cuando el FEV1 </a:t>
            </a:r>
            <a:r>
              <a:rPr lang="es-AR" sz="2800" dirty="0" smtClean="0"/>
              <a:t>o el </a:t>
            </a:r>
            <a:r>
              <a:rPr lang="es-AR" sz="2800" u="sng" dirty="0" smtClean="0"/>
              <a:t>PFE </a:t>
            </a:r>
            <a:r>
              <a:rPr lang="es-AR" sz="2800" u="sng" dirty="0"/>
              <a:t>son superiores al 45 % </a:t>
            </a:r>
            <a:r>
              <a:rPr lang="es-AR" sz="2800" dirty="0"/>
              <a:t>del valor predicho a los 30 min </a:t>
            </a:r>
            <a:r>
              <a:rPr lang="es-AR" sz="2800" dirty="0" smtClean="0"/>
              <a:t>del inicio </a:t>
            </a:r>
            <a:r>
              <a:rPr lang="es-AR" sz="2800" dirty="0"/>
              <a:t>del tratamiento, y el </a:t>
            </a:r>
            <a:r>
              <a:rPr lang="es-AR" sz="2800" dirty="0" smtClean="0"/>
              <a:t>PFE </a:t>
            </a:r>
            <a:r>
              <a:rPr lang="es-AR" sz="2800" dirty="0"/>
              <a:t>presenta un </a:t>
            </a:r>
            <a:r>
              <a:rPr lang="es-AR" sz="2800" u="sng" dirty="0"/>
              <a:t>incremento </a:t>
            </a:r>
            <a:r>
              <a:rPr lang="es-AR" sz="2800" u="sng" dirty="0" smtClean="0"/>
              <a:t>mínimo de </a:t>
            </a:r>
            <a:r>
              <a:rPr lang="es-AR" sz="2800" u="sng" dirty="0"/>
              <a:t>50 l/min sobre su valor basal</a:t>
            </a:r>
          </a:p>
        </p:txBody>
      </p:sp>
    </p:spTree>
    <p:extLst>
      <p:ext uri="{BB962C8B-B14F-4D97-AF65-F5344CB8AC3E}">
        <p14:creationId xmlns:p14="http://schemas.microsoft.com/office/powerpoint/2010/main" val="20874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13"/>
            <a:ext cx="8784976" cy="68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7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200" b="1" dirty="0">
                <a:effectLst/>
              </a:rPr>
              <a:t>Tratamiento de la exacerbación</a:t>
            </a:r>
            <a:endParaRPr lang="es-AR" sz="3200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Todas las exacerbaciones del asma son </a:t>
            </a:r>
            <a:r>
              <a:rPr lang="es-AR" sz="2800" dirty="0" smtClean="0"/>
              <a:t>potencialmente </a:t>
            </a:r>
            <a:r>
              <a:rPr lang="es-AR" sz="2800" dirty="0"/>
              <a:t>fatales</a:t>
            </a:r>
            <a:r>
              <a:rPr lang="es-AR" sz="2800" dirty="0" smtClean="0"/>
              <a:t>.</a:t>
            </a:r>
          </a:p>
          <a:p>
            <a:endParaRPr lang="es-AR" sz="2800" dirty="0" smtClean="0"/>
          </a:p>
          <a:p>
            <a:endParaRPr lang="es-AR" sz="2800" dirty="0"/>
          </a:p>
          <a:p>
            <a:r>
              <a:rPr lang="es-AR" sz="2800" dirty="0" smtClean="0"/>
              <a:t>Objetivo </a:t>
            </a:r>
            <a:r>
              <a:rPr lang="es-AR" sz="2800" dirty="0"/>
              <a:t>fundamental </a:t>
            </a:r>
            <a:r>
              <a:rPr lang="es-AR" sz="2800" dirty="0" smtClean="0"/>
              <a:t>consiste en preservar </a:t>
            </a:r>
            <a:r>
              <a:rPr lang="es-AR" sz="2800" dirty="0"/>
              <a:t>la </a:t>
            </a:r>
            <a:r>
              <a:rPr lang="es-AR" sz="2800" dirty="0" smtClean="0"/>
              <a:t>vida del paciente y </a:t>
            </a:r>
            <a:r>
              <a:rPr lang="es-AR" sz="2800" dirty="0"/>
              <a:t>revertir la </a:t>
            </a:r>
            <a:r>
              <a:rPr lang="es-AR" sz="2800" dirty="0" smtClean="0"/>
              <a:t>crisis lo </a:t>
            </a:r>
            <a:r>
              <a:rPr lang="es-AR" sz="2800" dirty="0"/>
              <a:t>más </a:t>
            </a:r>
            <a:r>
              <a:rPr lang="es-AR" sz="2800" dirty="0" smtClean="0"/>
              <a:t>rápido posible.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5230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b="1" dirty="0">
                <a:effectLst/>
              </a:rPr>
              <a:t>O</a:t>
            </a:r>
            <a:r>
              <a:rPr lang="es-AR" sz="3600" b="1" dirty="0" smtClean="0">
                <a:effectLst/>
              </a:rPr>
              <a:t>bjetivos </a:t>
            </a:r>
            <a:r>
              <a:rPr lang="es-AR" sz="3600" b="1" dirty="0">
                <a:effectLst/>
              </a:rPr>
              <a:t>E</a:t>
            </a:r>
            <a:r>
              <a:rPr lang="es-AR" sz="3600" b="1" dirty="0" smtClean="0">
                <a:effectLst/>
              </a:rPr>
              <a:t>specíficos</a:t>
            </a:r>
            <a:endParaRPr lang="es-AR" sz="3600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AR" sz="2800" dirty="0"/>
              <a:t>Corregir la hipoxemia (cuando existe en forma significativa) </a:t>
            </a:r>
            <a:r>
              <a:rPr lang="es-AR" sz="2800" dirty="0" smtClean="0"/>
              <a:t>mediante la </a:t>
            </a:r>
            <a:r>
              <a:rPr lang="es-AR" sz="2800" dirty="0"/>
              <a:t>administración de O2</a:t>
            </a:r>
            <a:r>
              <a:rPr lang="es-AR" sz="2800" dirty="0" smtClean="0"/>
              <a:t>.</a:t>
            </a:r>
          </a:p>
          <a:p>
            <a:pPr marL="0" indent="0">
              <a:buNone/>
            </a:pPr>
            <a:endParaRPr lang="es-A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/>
              <a:t>Revertir </a:t>
            </a:r>
            <a:r>
              <a:rPr lang="es-AR" sz="2800" dirty="0"/>
              <a:t>la obstrucción de la vía aérea con la utilización de broncodilatadores</a:t>
            </a:r>
            <a:r>
              <a:rPr lang="es-AR" sz="2800" dirty="0" smtClean="0"/>
              <a:t>.</a:t>
            </a:r>
          </a:p>
          <a:p>
            <a:pPr marL="0" indent="0">
              <a:buNone/>
            </a:pPr>
            <a:endParaRPr lang="es-A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/>
              <a:t>Disminuir </a:t>
            </a:r>
            <a:r>
              <a:rPr lang="es-AR" sz="2800" dirty="0"/>
              <a:t>la inflamación a través del uso de GCC sistémicos.</a:t>
            </a:r>
          </a:p>
        </p:txBody>
      </p:sp>
    </p:spTree>
    <p:extLst>
      <p:ext uri="{BB962C8B-B14F-4D97-AF65-F5344CB8AC3E}">
        <p14:creationId xmlns:p14="http://schemas.microsoft.com/office/powerpoint/2010/main" val="11875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b="1" dirty="0" smtClean="0">
                <a:effectLst/>
              </a:rPr>
              <a:t>Exacerbación Leve</a:t>
            </a:r>
            <a:endParaRPr lang="es-AR" sz="3600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31749"/>
          </a:xfrm>
        </p:spPr>
        <p:txBody>
          <a:bodyPr>
            <a:normAutofit fontScale="92500" lnSpcReduction="20000"/>
          </a:bodyPr>
          <a:lstStyle/>
          <a:p>
            <a:r>
              <a:rPr lang="es-ES" altLang="es-AR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La obstrucción es aliviada más rápidamente con la administración repetida de </a:t>
            </a:r>
            <a:r>
              <a:rPr lang="es-ES" altLang="es-AR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agonista beta</a:t>
            </a:r>
            <a:r>
              <a:rPr lang="es-ES" altLang="es-AR" b="1" baseline="-30000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s-ES" altLang="es-AR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" altLang="es-AR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y la institución de </a:t>
            </a:r>
            <a:r>
              <a:rPr lang="es-ES" altLang="es-AR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corticoides sistémicos</a:t>
            </a:r>
            <a:r>
              <a:rPr lang="es-ES" altLang="es-AR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endParaRPr lang="es-ES" altLang="es-AR" dirty="0" smtClean="0">
              <a:solidFill>
                <a:srgbClr val="FFFFFF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s-ES" altLang="es-AR" sz="2800" b="1" u="sng" dirty="0">
                <a:solidFill>
                  <a:srgbClr val="00B0F0"/>
                </a:solidFill>
                <a:cs typeface="Arial" charset="0"/>
              </a:rPr>
              <a:t>Agonistas B </a:t>
            </a:r>
            <a:r>
              <a:rPr lang="es-ES" altLang="es-AR" sz="2800" b="1" u="sng" dirty="0" smtClean="0">
                <a:solidFill>
                  <a:srgbClr val="00B0F0"/>
                </a:solidFill>
                <a:cs typeface="Arial" charset="0"/>
              </a:rPr>
              <a:t>adrenérgicos</a:t>
            </a:r>
            <a:r>
              <a:rPr lang="es-ES" altLang="es-AR" sz="2800" b="1" dirty="0" smtClean="0">
                <a:solidFill>
                  <a:srgbClr val="00B0F0"/>
                </a:solidFill>
                <a:cs typeface="Arial" charset="0"/>
              </a:rPr>
              <a:t>: </a:t>
            </a:r>
            <a:r>
              <a:rPr lang="es-ES" altLang="es-AR" sz="2800" b="1" dirty="0">
                <a:solidFill>
                  <a:srgbClr val="00B0F0"/>
                </a:solidFill>
                <a:cs typeface="Arial" charset="0"/>
              </a:rPr>
              <a:t>SALBUTAMOL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s-ES" altLang="es-AR" sz="2800" b="1" dirty="0">
              <a:cs typeface="Arial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s-ES" altLang="es-AR" sz="2800" dirty="0">
                <a:cs typeface="Arial" charset="0"/>
              </a:rPr>
              <a:t>Ante una exacerbación NBZ </a:t>
            </a:r>
            <a:r>
              <a:rPr lang="es-ES" altLang="es-AR" sz="2800" dirty="0" smtClean="0">
                <a:cs typeface="Arial" charset="0"/>
              </a:rPr>
              <a:t>10 </a:t>
            </a:r>
            <a:r>
              <a:rPr lang="es-ES" altLang="es-AR" sz="2800" dirty="0">
                <a:cs typeface="Arial" charset="0"/>
              </a:rPr>
              <a:t>a 15 gotas repitiéndose cada 10 </a:t>
            </a:r>
            <a:r>
              <a:rPr lang="es-ES" altLang="es-AR" sz="2800" dirty="0" smtClean="0">
                <a:cs typeface="Arial" charset="0"/>
              </a:rPr>
              <a:t>– 20min la 1º hora y luego c/4-6 Hs.</a:t>
            </a:r>
            <a:endParaRPr lang="es-ES" altLang="es-AR" sz="2800" dirty="0">
              <a:cs typeface="Arial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s-ES" altLang="es-AR" sz="2800" dirty="0">
                <a:cs typeface="Arial" charset="0"/>
              </a:rPr>
              <a:t>Inhaladores : </a:t>
            </a:r>
            <a:r>
              <a:rPr lang="es-ES" altLang="es-AR" sz="2800" dirty="0" smtClean="0">
                <a:cs typeface="Arial" charset="0"/>
              </a:rPr>
              <a:t>2 </a:t>
            </a:r>
            <a:r>
              <a:rPr lang="es-ES" altLang="es-AR" sz="2800" dirty="0">
                <a:cs typeface="Arial" charset="0"/>
              </a:rPr>
              <a:t>a 4 disparos </a:t>
            </a:r>
            <a:r>
              <a:rPr lang="es-ES" altLang="es-AR" sz="2800" dirty="0" smtClean="0">
                <a:cs typeface="Arial" charset="0"/>
              </a:rPr>
              <a:t>(200 a 400 </a:t>
            </a:r>
            <a:r>
              <a:rPr lang="es-ES" altLang="es-AR" sz="2800" dirty="0" err="1" smtClean="0">
                <a:cs typeface="Arial" charset="0"/>
              </a:rPr>
              <a:t>mcg</a:t>
            </a:r>
            <a:r>
              <a:rPr lang="es-ES" altLang="es-AR" sz="2800" dirty="0" smtClean="0">
                <a:cs typeface="Arial" charset="0"/>
              </a:rPr>
              <a:t>.) </a:t>
            </a:r>
            <a:endParaRPr lang="es-ES" altLang="es-AR" sz="2800" dirty="0">
              <a:cs typeface="Arial" charset="0"/>
            </a:endParaRPr>
          </a:p>
          <a:p>
            <a:endParaRPr lang="es-ES" altLang="es-AR" sz="28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s-ES" altLang="es-AR" sz="2800" b="1" u="sng" dirty="0" smtClean="0">
                <a:solidFill>
                  <a:srgbClr val="00B0F0"/>
                </a:solidFill>
                <a:cs typeface="Arial" charset="0"/>
              </a:rPr>
              <a:t>Corticoides</a:t>
            </a:r>
            <a:r>
              <a:rPr lang="es-ES" altLang="es-AR" sz="2800" b="1" dirty="0" smtClean="0">
                <a:solidFill>
                  <a:srgbClr val="00B0F0"/>
                </a:solidFill>
                <a:cs typeface="Arial" charset="0"/>
              </a:rPr>
              <a:t>:  Hidrocortisona/</a:t>
            </a:r>
            <a:r>
              <a:rPr lang="es-ES" altLang="es-AR" sz="2800" b="1" dirty="0" err="1" smtClean="0">
                <a:solidFill>
                  <a:srgbClr val="00B0F0"/>
                </a:solidFill>
                <a:cs typeface="Arial" charset="0"/>
              </a:rPr>
              <a:t>Dexametasona</a:t>
            </a:r>
            <a:r>
              <a:rPr lang="es-ES" altLang="es-AR" sz="2800" b="1" dirty="0" smtClean="0">
                <a:solidFill>
                  <a:srgbClr val="00B0F0"/>
                </a:solidFill>
                <a:cs typeface="Arial" charset="0"/>
              </a:rPr>
              <a:t>/ </a:t>
            </a:r>
            <a:r>
              <a:rPr lang="es-ES" altLang="es-AR" sz="2800" b="1" dirty="0" err="1">
                <a:solidFill>
                  <a:srgbClr val="00B0F0"/>
                </a:solidFill>
                <a:cs typeface="Arial" charset="0"/>
              </a:rPr>
              <a:t>Prednisona</a:t>
            </a:r>
            <a:endParaRPr lang="es-ES" altLang="es-AR" sz="2800" b="1" dirty="0">
              <a:solidFill>
                <a:srgbClr val="00B0F0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es-ES" altLang="es-AR" sz="2800" b="1" dirty="0">
              <a:cs typeface="Arial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s-ES" altLang="es-AR" sz="2800" dirty="0">
                <a:cs typeface="Arial" charset="0"/>
              </a:rPr>
              <a:t>Bloquean la respuesta inflamatoria tardía. 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§"/>
            </a:pPr>
            <a:r>
              <a:rPr lang="es-ES" altLang="es-AR" sz="2800" dirty="0">
                <a:cs typeface="Arial" charset="0"/>
              </a:rPr>
              <a:t>Dosis alta por corto tiempo (0,5 mg/kg/</a:t>
            </a:r>
            <a:r>
              <a:rPr lang="es-ES" altLang="es-AR" sz="2800" dirty="0" err="1">
                <a:cs typeface="Arial" charset="0"/>
              </a:rPr>
              <a:t>dia</a:t>
            </a:r>
            <a:r>
              <a:rPr lang="es-ES" altLang="es-AR" sz="2800" dirty="0">
                <a:cs typeface="Arial" charset="0"/>
              </a:rPr>
              <a:t> x </a:t>
            </a:r>
            <a:r>
              <a:rPr lang="es-ES" altLang="es-AR" sz="2800" dirty="0" smtClean="0">
                <a:cs typeface="Arial" charset="0"/>
              </a:rPr>
              <a:t>7 días</a:t>
            </a:r>
            <a:r>
              <a:rPr lang="es-ES" altLang="es-AR" sz="2800" dirty="0">
                <a:cs typeface="Arial" charset="0"/>
              </a:rPr>
              <a:t>)</a:t>
            </a:r>
            <a:r>
              <a:rPr lang="es-ES" altLang="es-AR" sz="2800" dirty="0" smtClean="0">
                <a:cs typeface="Arial" charset="0"/>
              </a:rPr>
              <a:t>, </a:t>
            </a:r>
            <a:r>
              <a:rPr lang="es-ES" altLang="es-AR" sz="2800" dirty="0">
                <a:cs typeface="Arial" charset="0"/>
              </a:rPr>
              <a:t>sin necesidad de descenso gradual.</a:t>
            </a:r>
          </a:p>
          <a:p>
            <a:endParaRPr lang="es-ES" altLang="es-AR" i="1" dirty="0">
              <a:solidFill>
                <a:srgbClr val="FFFFFF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733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Asma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A </a:t>
            </a:r>
            <a:r>
              <a:rPr lang="es-AR" dirty="0"/>
              <a:t>pesar de la eficacia y la seguridad de su tratamiento actual, </a:t>
            </a:r>
            <a:r>
              <a:rPr lang="es-AR" dirty="0" smtClean="0"/>
              <a:t>la gran </a:t>
            </a:r>
            <a:r>
              <a:rPr lang="es-AR" dirty="0"/>
              <a:t>mayoría de los pacientes están insuficientemente controlados.</a:t>
            </a:r>
          </a:p>
          <a:p>
            <a:endParaRPr lang="es-AR" dirty="0" smtClean="0"/>
          </a:p>
          <a:p>
            <a:r>
              <a:rPr lang="es-AR" dirty="0" smtClean="0"/>
              <a:t>Existe descenso </a:t>
            </a:r>
            <a:r>
              <a:rPr lang="es-AR" dirty="0"/>
              <a:t>de su </a:t>
            </a:r>
            <a:r>
              <a:rPr lang="es-AR" dirty="0" smtClean="0"/>
              <a:t>morbimortalidad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Todavía </a:t>
            </a:r>
            <a:r>
              <a:rPr lang="es-AR" dirty="0"/>
              <a:t>hoy muchos pacientes presentan exacerbaciones de </a:t>
            </a:r>
            <a:r>
              <a:rPr lang="es-AR" dirty="0" smtClean="0"/>
              <a:t>tal magnitud </a:t>
            </a:r>
            <a:r>
              <a:rPr lang="es-AR" dirty="0"/>
              <a:t>que pueden poner en riesgo sus vidas y requieren una </a:t>
            </a:r>
            <a:r>
              <a:rPr lang="es-AR" dirty="0" smtClean="0"/>
              <a:t>inmediata atención </a:t>
            </a:r>
            <a:r>
              <a:rPr lang="es-AR" dirty="0"/>
              <a:t>en los servicios de urgencias.</a:t>
            </a:r>
          </a:p>
        </p:txBody>
      </p:sp>
    </p:spTree>
    <p:extLst>
      <p:ext uri="{BB962C8B-B14F-4D97-AF65-F5344CB8AC3E}">
        <p14:creationId xmlns:p14="http://schemas.microsoft.com/office/powerpoint/2010/main" val="7071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b="1" dirty="0">
                <a:effectLst/>
              </a:rPr>
              <a:t>Exacerbación grave y moderada</a:t>
            </a:r>
            <a:endParaRPr lang="es-AR" sz="3600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C</a:t>
            </a:r>
            <a:r>
              <a:rPr lang="es-AR" sz="2800" dirty="0" smtClean="0"/>
              <a:t>ursan </a:t>
            </a:r>
            <a:r>
              <a:rPr lang="es-AR" sz="2800" dirty="0"/>
              <a:t>con un FEV1 o </a:t>
            </a:r>
            <a:r>
              <a:rPr lang="es-AR" sz="2800" dirty="0" smtClean="0"/>
              <a:t>PFE </a:t>
            </a:r>
            <a:r>
              <a:rPr lang="es-AR" sz="2800" dirty="0"/>
              <a:t>&lt; 70 </a:t>
            </a:r>
            <a:r>
              <a:rPr lang="es-AR" sz="2800" dirty="0" smtClean="0"/>
              <a:t>% del </a:t>
            </a:r>
            <a:r>
              <a:rPr lang="es-AR" sz="2800" dirty="0"/>
              <a:t>valor teórico, o con una SaO2 &lt; 95 % y/o con signos </a:t>
            </a:r>
            <a:r>
              <a:rPr lang="es-AR" sz="2800" dirty="0" smtClean="0"/>
              <a:t>clínicos de </a:t>
            </a:r>
            <a:r>
              <a:rPr lang="es-AR" sz="2800" dirty="0"/>
              <a:t>fracaso </a:t>
            </a:r>
            <a:r>
              <a:rPr lang="es-AR" sz="2800" dirty="0" smtClean="0"/>
              <a:t>ventilatorio.</a:t>
            </a:r>
          </a:p>
          <a:p>
            <a:endParaRPr lang="es-AR" sz="2800" dirty="0"/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/>
              <a:t>La mayoría de ellas, al </a:t>
            </a:r>
            <a:r>
              <a:rPr lang="es-AR" sz="2800" dirty="0" smtClean="0"/>
              <a:t>momento de </a:t>
            </a:r>
            <a:r>
              <a:rPr lang="es-AR" sz="2800" dirty="0"/>
              <a:t>recibir tratamiento, presentan una evolución &gt; 6 h, días e </a:t>
            </a:r>
            <a:r>
              <a:rPr lang="es-AR" sz="2800" dirty="0" smtClean="0"/>
              <a:t>incluso semanas.</a:t>
            </a:r>
          </a:p>
          <a:p>
            <a:pPr marL="0" indent="0">
              <a:buNone/>
            </a:pPr>
            <a:endParaRPr lang="es-AR" sz="2800" dirty="0" smtClean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907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sz="4000" dirty="0" smtClean="0"/>
              <a:t/>
            </a:r>
            <a:br>
              <a:rPr lang="es-AR" sz="4000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sz="4000" dirty="0">
                <a:effectLst/>
              </a:rPr>
              <a:t>Al tratamiento con salbutamol </a:t>
            </a:r>
            <a:r>
              <a:rPr lang="es-AR" sz="4000" dirty="0" smtClean="0">
                <a:effectLst/>
              </a:rPr>
              <a:t>y  esteroides </a:t>
            </a:r>
            <a:r>
              <a:rPr lang="es-AR" sz="4000" dirty="0">
                <a:effectLst/>
              </a:rPr>
              <a:t>se le puede agregar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s-AR" sz="2800" b="1" u="sng" dirty="0" smtClean="0">
                <a:solidFill>
                  <a:srgbClr val="00B0F0"/>
                </a:solidFill>
              </a:rPr>
              <a:t>Anticolinérgicos</a:t>
            </a:r>
            <a:r>
              <a:rPr lang="es-ES" altLang="es-AR" sz="2800" b="1" dirty="0" smtClean="0">
                <a:solidFill>
                  <a:srgbClr val="00B0F0"/>
                </a:solidFill>
              </a:rPr>
              <a:t>: Bromuro </a:t>
            </a:r>
            <a:r>
              <a:rPr lang="es-ES" altLang="es-AR" sz="2800" b="1" dirty="0">
                <a:solidFill>
                  <a:srgbClr val="00B0F0"/>
                </a:solidFill>
              </a:rPr>
              <a:t>de </a:t>
            </a:r>
            <a:r>
              <a:rPr lang="es-ES" altLang="es-AR" sz="2800" b="1" dirty="0" err="1" smtClean="0">
                <a:solidFill>
                  <a:srgbClr val="00B0F0"/>
                </a:solidFill>
              </a:rPr>
              <a:t>Ipratropio</a:t>
            </a:r>
            <a:endParaRPr lang="es-ES" sz="2800" b="1" dirty="0">
              <a:solidFill>
                <a:srgbClr val="00B0F0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8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Su </a:t>
            </a:r>
            <a:r>
              <a:rPr lang="es-ES" altLang="es-AR" sz="2800" b="1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efecto broncodilatador</a:t>
            </a:r>
            <a:r>
              <a:rPr lang="es-ES" altLang="es-AR" sz="28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es </a:t>
            </a:r>
            <a:r>
              <a:rPr lang="es-ES" altLang="es-AR" sz="2800" b="1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más lento</a:t>
            </a:r>
            <a:r>
              <a:rPr lang="es-ES" altLang="es-AR" sz="28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pero más duradero que el de los B2 agonistas.</a:t>
            </a:r>
            <a:endParaRPr lang="es-ES" altLang="es-AR" sz="2800" i="1" dirty="0">
              <a:solidFill>
                <a:srgbClr val="FFFFFF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8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Su uso se </a:t>
            </a:r>
            <a:r>
              <a:rPr lang="es-ES" altLang="es-AR" sz="2800" b="1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reserva para pacientes con obstrucción severa</a:t>
            </a:r>
            <a:r>
              <a:rPr lang="es-ES" altLang="es-AR" sz="28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que no mejoran a pesar de la administración repetida de agonistas beta 2</a:t>
            </a:r>
            <a:endParaRPr lang="es-A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Otros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dirty="0">
                <a:solidFill>
                  <a:srgbClr val="00CCFF"/>
                </a:solidFill>
                <a:latin typeface="Arial Narrow" pitchFamily="34" charset="0"/>
                <a:cs typeface="Times New Roman" pitchFamily="18" charset="0"/>
              </a:rPr>
              <a:t>Teofilina:</a:t>
            </a:r>
            <a:r>
              <a:rPr lang="es-ES" altLang="es-AR" i="1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" altLang="es-AR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" altLang="es-AR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No se recomienda</a:t>
            </a:r>
            <a:r>
              <a:rPr lang="es-ES" altLang="es-AR" i="1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es-ES" altLang="es-AR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Solo </a:t>
            </a:r>
            <a:r>
              <a:rPr lang="es-ES" altLang="es-AR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aumenta la </a:t>
            </a:r>
            <a:r>
              <a:rPr lang="es-ES" altLang="es-AR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toxicidad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dirty="0" err="1" smtClean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Aminofilina</a:t>
            </a:r>
            <a:r>
              <a:rPr lang="es-ES" altLang="es-AR" dirty="0" smtClean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 EV</a:t>
            </a:r>
            <a:r>
              <a:rPr lang="es-ES" altLang="es-AR" i="1" dirty="0" smtClean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:  </a:t>
            </a:r>
            <a:r>
              <a:rPr lang="es-ES" altLang="es-AR" i="1" dirty="0" smtClean="0">
                <a:latin typeface="Arial Narrow" pitchFamily="34" charset="0"/>
                <a:cs typeface="Times New Roman" pitchFamily="18" charset="0"/>
              </a:rPr>
              <a:t>No se recomienda por su bajo poder BD y alta tasa de EA.</a:t>
            </a:r>
            <a:endParaRPr lang="es-ES" altLang="es-AR" i="1" dirty="0"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dirty="0">
                <a:solidFill>
                  <a:srgbClr val="00CCFF"/>
                </a:solidFill>
                <a:latin typeface="Arial Narrow" pitchFamily="34" charset="0"/>
                <a:cs typeface="Times New Roman" pitchFamily="18" charset="0"/>
              </a:rPr>
              <a:t>Sulfato de </a:t>
            </a:r>
            <a:r>
              <a:rPr lang="es-ES" altLang="es-AR" dirty="0" smtClean="0">
                <a:solidFill>
                  <a:srgbClr val="00CCFF"/>
                </a:solidFill>
                <a:latin typeface="Arial Narrow" pitchFamily="34" charset="0"/>
                <a:cs typeface="Times New Roman" pitchFamily="18" charset="0"/>
              </a:rPr>
              <a:t>magnesio EV:</a:t>
            </a:r>
            <a:r>
              <a:rPr lang="es-ES" altLang="es-AR" i="1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Solo en obstrucción muy grave</a:t>
            </a:r>
            <a:r>
              <a:rPr lang="es-ES" altLang="es-AR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. Con pocos beneficios adicionales    </a:t>
            </a:r>
            <a:endParaRPr lang="es-ES" altLang="es-AR" dirty="0">
              <a:latin typeface="Arial Narrow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444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Criterios de Alta de la Guardia</a:t>
            </a:r>
            <a:endParaRPr lang="es-AR" sz="3600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s-ES" altLang="es-AR" sz="2800" dirty="0">
                <a:cs typeface="Arial" charset="0"/>
              </a:rPr>
              <a:t>Buena respuesta a tratamiento.</a:t>
            </a:r>
          </a:p>
          <a:p>
            <a:pPr>
              <a:buClrTx/>
              <a:buFont typeface="Wingdings" pitchFamily="2" charset="2"/>
              <a:buChar char="Ø"/>
            </a:pPr>
            <a:endParaRPr lang="es-ES" altLang="es-AR" sz="2800" dirty="0"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s-ES" altLang="es-AR" sz="2800" dirty="0" smtClean="0">
                <a:cs typeface="Arial" charset="0"/>
              </a:rPr>
              <a:t>Franca mejoría de los síntomas.</a:t>
            </a:r>
            <a:endParaRPr lang="es-ES" altLang="es-AR" sz="2800" dirty="0"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es-ES" altLang="es-AR" sz="2800" dirty="0"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s-ES" altLang="es-AR" sz="2800" dirty="0">
                <a:cs typeface="Arial" charset="0"/>
              </a:rPr>
              <a:t>Cuadro estable a la hora del último tratamiento.</a:t>
            </a:r>
          </a:p>
          <a:p>
            <a:pPr>
              <a:buClrTx/>
              <a:buFont typeface="Wingdings" pitchFamily="2" charset="2"/>
              <a:buChar char="Ø"/>
            </a:pPr>
            <a:endParaRPr lang="es-ES" altLang="es-AR" sz="2800" dirty="0"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s-ES" altLang="es-AR" sz="2800" dirty="0">
                <a:cs typeface="Arial" charset="0"/>
              </a:rPr>
              <a:t>No utilización de músculos accesorios.</a:t>
            </a:r>
          </a:p>
          <a:p>
            <a:pPr>
              <a:buClrTx/>
              <a:buFont typeface="Wingdings" pitchFamily="2" charset="2"/>
              <a:buChar char="Ø"/>
            </a:pPr>
            <a:endParaRPr lang="es-ES" altLang="es-AR" sz="2800" dirty="0"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s-ES" altLang="es-AR" sz="2800" dirty="0">
                <a:cs typeface="Arial" charset="0"/>
              </a:rPr>
              <a:t>Incremento de los ruidos respiratorios.</a:t>
            </a:r>
          </a:p>
          <a:p>
            <a:pPr>
              <a:buClrTx/>
              <a:buFont typeface="Wingdings" pitchFamily="2" charset="2"/>
              <a:buChar char="Ø"/>
            </a:pPr>
            <a:endParaRPr lang="es-ES" altLang="es-AR" sz="2800" dirty="0"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s-ES" altLang="es-AR" sz="2800" dirty="0" smtClean="0">
                <a:cs typeface="Arial" charset="0"/>
              </a:rPr>
              <a:t>PFE </a:t>
            </a:r>
            <a:r>
              <a:rPr lang="es-ES" altLang="es-AR" sz="2800" dirty="0">
                <a:cs typeface="Arial" charset="0"/>
              </a:rPr>
              <a:t>&gt; 70 % del valor teórico personal.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902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Criterios de Internación</a:t>
            </a:r>
            <a:endParaRPr lang="es-AR" sz="3600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Pacientes con </a:t>
            </a:r>
            <a:r>
              <a:rPr lang="es-ES" altLang="es-AR" sz="2600" b="1" dirty="0">
                <a:solidFill>
                  <a:srgbClr val="FFFFFF"/>
                </a:solidFill>
                <a:cs typeface="Times New Roman" pitchFamily="18" charset="0"/>
              </a:rPr>
              <a:t>crisis graves</a:t>
            </a:r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 o potencialmente fatales.</a:t>
            </a:r>
          </a:p>
          <a:p>
            <a:r>
              <a:rPr lang="es-ES" altLang="es-AR" sz="2600" b="1" dirty="0">
                <a:solidFill>
                  <a:srgbClr val="FFFFFF"/>
                </a:solidFill>
                <a:cs typeface="Times New Roman" pitchFamily="18" charset="0"/>
              </a:rPr>
              <a:t>Respuesta insuficiente</a:t>
            </a:r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 al tratamiento durante 4 a 6 horas.</a:t>
            </a:r>
            <a:endParaRPr lang="es-ES" altLang="es-AR" sz="2600" i="1" dirty="0">
              <a:solidFill>
                <a:srgbClr val="FFFFFF"/>
              </a:solidFill>
              <a:cs typeface="Times New Roman" pitchFamily="18" charset="0"/>
            </a:endParaRPr>
          </a:p>
          <a:p>
            <a:r>
              <a:rPr lang="es-ES" altLang="es-AR" sz="2600" b="1" dirty="0">
                <a:solidFill>
                  <a:srgbClr val="FFFFFF"/>
                </a:solidFill>
                <a:cs typeface="Times New Roman" pitchFamily="18" charset="0"/>
              </a:rPr>
              <a:t>Consultas repetidas</a:t>
            </a:r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 a servicios de emergencias en las últimas 2 semanas.</a:t>
            </a:r>
          </a:p>
          <a:p>
            <a:r>
              <a:rPr lang="es-ES" altLang="es-AR" sz="2600" b="1" dirty="0">
                <a:solidFill>
                  <a:srgbClr val="FFFFFF"/>
                </a:solidFill>
                <a:cs typeface="Times New Roman" pitchFamily="18" charset="0"/>
              </a:rPr>
              <a:t>PFE</a:t>
            </a:r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 persistentemente por debajo del </a:t>
            </a:r>
            <a:r>
              <a:rPr lang="es-ES" altLang="es-AR" sz="2600" b="1" dirty="0">
                <a:solidFill>
                  <a:srgbClr val="FFFFFF"/>
                </a:solidFill>
                <a:cs typeface="Times New Roman" pitchFamily="18" charset="0"/>
              </a:rPr>
              <a:t>50%</a:t>
            </a:r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 del mejor personal</a:t>
            </a:r>
            <a:r>
              <a:rPr lang="es-ES" altLang="es-AR" sz="2600" i="1" dirty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 Neumotórax o </a:t>
            </a:r>
            <a:r>
              <a:rPr lang="es-ES" altLang="es-AR" sz="2600" dirty="0" err="1">
                <a:solidFill>
                  <a:srgbClr val="FFFFFF"/>
                </a:solidFill>
                <a:cs typeface="Times New Roman" pitchFamily="18" charset="0"/>
              </a:rPr>
              <a:t>neumomediastino</a:t>
            </a:r>
            <a:r>
              <a:rPr lang="es-ES" altLang="es-AR" sz="2600" i="1" dirty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  <a:p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Historia de </a:t>
            </a:r>
            <a:r>
              <a:rPr lang="es-ES" altLang="es-AR" sz="2600" b="1" dirty="0">
                <a:solidFill>
                  <a:srgbClr val="FFFFFF"/>
                </a:solidFill>
                <a:cs typeface="Times New Roman" pitchFamily="18" charset="0"/>
              </a:rPr>
              <a:t>intubación previa</a:t>
            </a:r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 por asma</a:t>
            </a:r>
            <a:r>
              <a:rPr lang="es-ES" altLang="es-AR" sz="2600" i="1" dirty="0">
                <a:solidFill>
                  <a:srgbClr val="FFFFFF"/>
                </a:solidFill>
                <a:cs typeface="Times New Roman" pitchFamily="18" charset="0"/>
              </a:rPr>
              <a:t>.</a:t>
            </a:r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  <a:p>
            <a:r>
              <a:rPr lang="es-ES" altLang="es-AR" sz="2600" dirty="0">
                <a:solidFill>
                  <a:srgbClr val="FFFFFF"/>
                </a:solidFill>
                <a:cs typeface="Times New Roman" pitchFamily="18" charset="0"/>
              </a:rPr>
              <a:t>Coexistencia de enfermedad coronaria.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07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effectLst/>
              </a:rPr>
              <a:t>RESUMEN Y RECOMENDACIONES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3757"/>
          </a:xfrm>
        </p:spPr>
        <p:txBody>
          <a:bodyPr>
            <a:normAutofit/>
          </a:bodyPr>
          <a:lstStyle/>
          <a:p>
            <a:r>
              <a:rPr lang="es-AR" dirty="0"/>
              <a:t>La exacerbación debe ser inmediatamente reconocida por </a:t>
            </a:r>
            <a:r>
              <a:rPr lang="es-AR" dirty="0" smtClean="0"/>
              <a:t>el paciente </a:t>
            </a:r>
            <a:r>
              <a:rPr lang="es-AR" dirty="0"/>
              <a:t>y actuar en consecuencia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 smtClean="0"/>
              <a:t>El </a:t>
            </a:r>
            <a:r>
              <a:rPr lang="es-AR" dirty="0"/>
              <a:t>tratamiento de las exacerbaciones leves debe incluir:</a:t>
            </a:r>
          </a:p>
          <a:p>
            <a:pPr marL="0" indent="0">
              <a:buNone/>
            </a:pPr>
            <a:r>
              <a:rPr lang="es-AR" dirty="0" smtClean="0"/>
              <a:t> – </a:t>
            </a:r>
            <a:r>
              <a:rPr lang="es-AR" dirty="0"/>
              <a:t>Broncodilatadores inhalados en dosis repetidas (</a:t>
            </a:r>
            <a:r>
              <a:rPr lang="es-AR" dirty="0" smtClean="0"/>
              <a:t>salbutamol).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 – </a:t>
            </a:r>
            <a:r>
              <a:rPr lang="es-AR" dirty="0"/>
              <a:t>Curso corto con GCC por </a:t>
            </a:r>
            <a:r>
              <a:rPr lang="es-AR" dirty="0" err="1"/>
              <a:t>vo</a:t>
            </a:r>
            <a:r>
              <a:rPr lang="es-AR" dirty="0"/>
              <a:t> 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90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>
                <a:solidFill>
                  <a:srgbClr val="FF8600">
                    <a:tint val="100000"/>
                    <a:shade val="90000"/>
                    <a:satMod val="250000"/>
                    <a:alpha val="100000"/>
                  </a:srgbClr>
                </a:solidFill>
                <a:effectLst/>
              </a:rPr>
              <a:t>RESUMEN Y RECOMENDACIONES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La </a:t>
            </a:r>
            <a:r>
              <a:rPr lang="es-AR" dirty="0"/>
              <a:t>falta de mejoría al tratamiento inicial o la progresión de la crisis son indicadores de asistencia en medio hospitalario a la mayor brevedad posible.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56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>
                <a:solidFill>
                  <a:srgbClr val="FF8600">
                    <a:tint val="100000"/>
                    <a:shade val="90000"/>
                    <a:satMod val="250000"/>
                    <a:alpha val="100000"/>
                  </a:srgbClr>
                </a:solidFill>
                <a:effectLst/>
              </a:rPr>
              <a:t>RESUMEN Y RECOMENDACIONES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3000" dirty="0"/>
              <a:t>El </a:t>
            </a:r>
            <a:r>
              <a:rPr lang="es-AR" sz="3000" dirty="0" err="1" smtClean="0"/>
              <a:t>Tto</a:t>
            </a:r>
            <a:r>
              <a:rPr lang="es-AR" sz="3000" dirty="0" smtClean="0"/>
              <a:t> </a:t>
            </a:r>
            <a:r>
              <a:rPr lang="es-AR" sz="3000" dirty="0"/>
              <a:t>de las exacerbaciones graves-moderadas </a:t>
            </a:r>
            <a:r>
              <a:rPr lang="es-AR" sz="3000" dirty="0" smtClean="0"/>
              <a:t>debe iniciarse </a:t>
            </a:r>
            <a:r>
              <a:rPr lang="es-AR" sz="3000" dirty="0"/>
              <a:t>de forma inmediata, en medio hospitalario, mediante</a:t>
            </a:r>
            <a:r>
              <a:rPr lang="es-AR" sz="3000" dirty="0" smtClean="0"/>
              <a:t>:</a:t>
            </a:r>
          </a:p>
          <a:p>
            <a:pPr marL="0" indent="0">
              <a:buNone/>
            </a:pPr>
            <a:endParaRPr lang="es-AR" sz="3000" dirty="0"/>
          </a:p>
          <a:p>
            <a:r>
              <a:rPr lang="es-AR" sz="2800" dirty="0" smtClean="0"/>
              <a:t>Mínimas </a:t>
            </a:r>
            <a:r>
              <a:rPr lang="es-AR" sz="2800" dirty="0"/>
              <a:t>concentraciones de O2 para mantener la SaO2 &gt; 90 </a:t>
            </a:r>
            <a:r>
              <a:rPr lang="es-AR" sz="2800" dirty="0" smtClean="0"/>
              <a:t>%</a:t>
            </a:r>
          </a:p>
          <a:p>
            <a:r>
              <a:rPr lang="es-AR" sz="2800" dirty="0"/>
              <a:t>Dosis múltiples de broncodilatadores inhalados (</a:t>
            </a:r>
            <a:r>
              <a:rPr lang="es-AR" sz="2800" dirty="0" smtClean="0">
                <a:solidFill>
                  <a:schemeClr val="accent2"/>
                </a:solidFill>
              </a:rPr>
              <a:t>salbutamol</a:t>
            </a:r>
            <a:r>
              <a:rPr lang="es-AR" sz="2800" dirty="0" smtClean="0"/>
              <a:t>,  </a:t>
            </a:r>
            <a:r>
              <a:rPr lang="es-AR" sz="2800" dirty="0" err="1" smtClean="0"/>
              <a:t>fenoterol</a:t>
            </a:r>
            <a:r>
              <a:rPr lang="es-AR" sz="2800" dirty="0" smtClean="0"/>
              <a:t> </a:t>
            </a:r>
            <a:r>
              <a:rPr lang="pt-BR" sz="2800" dirty="0" smtClean="0"/>
              <a:t>o </a:t>
            </a:r>
            <a:r>
              <a:rPr lang="pt-BR" sz="2800" dirty="0"/>
              <a:t>terbutalina e </a:t>
            </a:r>
            <a:r>
              <a:rPr lang="pt-BR" sz="2800" dirty="0" err="1"/>
              <a:t>ipratropio</a:t>
            </a:r>
            <a:r>
              <a:rPr lang="pt-BR" sz="2800" dirty="0" smtClean="0"/>
              <a:t>).</a:t>
            </a:r>
            <a:endParaRPr lang="pt-BR" sz="2800" dirty="0"/>
          </a:p>
          <a:p>
            <a:r>
              <a:rPr lang="es-AR" sz="2800" dirty="0" smtClean="0"/>
              <a:t>El </a:t>
            </a:r>
            <a:r>
              <a:rPr lang="es-AR" sz="2800" dirty="0"/>
              <a:t>uso de </a:t>
            </a:r>
            <a:r>
              <a:rPr lang="es-AR" sz="2800" dirty="0" err="1"/>
              <a:t>formoterol</a:t>
            </a:r>
            <a:r>
              <a:rPr lang="es-AR" sz="2800" dirty="0"/>
              <a:t> puede ser equivalente al </a:t>
            </a:r>
            <a:r>
              <a:rPr lang="es-AR" sz="2800" dirty="0" smtClean="0"/>
              <a:t>salbutamol.</a:t>
            </a:r>
            <a:endParaRPr lang="es-AR" sz="2800" dirty="0"/>
          </a:p>
          <a:p>
            <a:r>
              <a:rPr lang="es-AR" sz="2800" dirty="0" smtClean="0">
                <a:solidFill>
                  <a:schemeClr val="accent2"/>
                </a:solidFill>
              </a:rPr>
              <a:t>GCC</a:t>
            </a:r>
            <a:r>
              <a:rPr lang="es-AR" sz="2800" dirty="0" smtClean="0"/>
              <a:t> </a:t>
            </a:r>
            <a:r>
              <a:rPr lang="es-AR" sz="2800" dirty="0"/>
              <a:t>sistémicos (reducción de la inflamación y de las </a:t>
            </a:r>
            <a:r>
              <a:rPr lang="es-AR" sz="2800" dirty="0" smtClean="0"/>
              <a:t>recaídas)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1413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Muchas Gracias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b="15636"/>
          <a:stretch>
            <a:fillRect/>
          </a:stretch>
        </p:blipFill>
        <p:spPr bwMode="auto">
          <a:xfrm>
            <a:off x="0" y="33441"/>
            <a:ext cx="45720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89" y="1916832"/>
            <a:ext cx="4462285" cy="29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8051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Asma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Representa </a:t>
            </a:r>
            <a:r>
              <a:rPr lang="es-AR" dirty="0"/>
              <a:t>una de las causas más frecuentes </a:t>
            </a:r>
            <a:r>
              <a:rPr lang="es-AR" dirty="0" smtClean="0"/>
              <a:t>de consulta </a:t>
            </a:r>
            <a:r>
              <a:rPr lang="es-AR" dirty="0"/>
              <a:t>en los servicios de urgencias (del 1 al 12 % de todas </a:t>
            </a:r>
            <a:r>
              <a:rPr lang="es-AR" dirty="0" smtClean="0"/>
              <a:t>las consultas</a:t>
            </a:r>
            <a:r>
              <a:rPr lang="es-AR" dirty="0"/>
              <a:t>) y de ellas entre el 20 y el 30 % requiere </a:t>
            </a:r>
            <a:r>
              <a:rPr lang="es-AR" dirty="0" smtClean="0"/>
              <a:t>internación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159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Asma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Afecta </a:t>
            </a:r>
            <a:r>
              <a:rPr lang="es-AR" sz="2800" u="sng" dirty="0" smtClean="0"/>
              <a:t>300 millones </a:t>
            </a:r>
            <a:r>
              <a:rPr lang="es-AR" sz="2800" dirty="0" smtClean="0"/>
              <a:t>de personas en el mundo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smtClean="0"/>
              <a:t>Problema grave de salud mundial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smtClean="0"/>
              <a:t>Afecta a </a:t>
            </a:r>
            <a:r>
              <a:rPr lang="es-AR" sz="2800" u="sng" dirty="0" smtClean="0"/>
              <a:t>todas</a:t>
            </a:r>
            <a:r>
              <a:rPr lang="es-AR" sz="2800" dirty="0" smtClean="0"/>
              <a:t> las edades con prevalencia creciente</a:t>
            </a:r>
          </a:p>
          <a:p>
            <a:pPr marL="0" indent="0">
              <a:buNone/>
            </a:pPr>
            <a:endParaRPr lang="es-AR" sz="2800" dirty="0" smtClean="0"/>
          </a:p>
          <a:p>
            <a:r>
              <a:rPr lang="es-AR" sz="2800" dirty="0" smtClean="0"/>
              <a:t>Aumento en los costos sanitarios</a:t>
            </a:r>
          </a:p>
          <a:p>
            <a:pPr marL="0" indent="0">
              <a:buNone/>
            </a:pPr>
            <a:endParaRPr lang="es-AR" sz="2800" dirty="0" smtClean="0"/>
          </a:p>
          <a:p>
            <a:pPr marL="0" indent="0">
              <a:buNone/>
            </a:pPr>
            <a:r>
              <a:rPr lang="es-AR" sz="1800" dirty="0" smtClean="0"/>
              <a:t>                                                                     </a:t>
            </a:r>
          </a:p>
          <a:p>
            <a:pPr marL="0" indent="0">
              <a:buNone/>
            </a:pPr>
            <a:r>
              <a:rPr lang="es-AR" sz="1800" dirty="0"/>
              <a:t> </a:t>
            </a:r>
            <a:r>
              <a:rPr lang="es-AR" sz="1800" dirty="0" smtClean="0"/>
              <a:t>                                                                                                                       GINA 2014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475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Asma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En Estados </a:t>
            </a:r>
            <a:r>
              <a:rPr lang="es-AR" sz="2800" dirty="0"/>
              <a:t>Unidos </a:t>
            </a:r>
            <a:r>
              <a:rPr lang="es-AR" sz="2800" dirty="0" smtClean="0"/>
              <a:t>se</a:t>
            </a:r>
            <a:r>
              <a:rPr lang="es-AR" sz="2800" dirty="0"/>
              <a:t> </a:t>
            </a:r>
            <a:r>
              <a:rPr lang="es-AR" sz="2800" dirty="0" smtClean="0"/>
              <a:t>atienden </a:t>
            </a:r>
            <a:r>
              <a:rPr lang="es-AR" sz="2800" u="sng" dirty="0"/>
              <a:t>2</a:t>
            </a:r>
            <a:r>
              <a:rPr lang="es-AR" sz="2800" u="sng" dirty="0" smtClean="0"/>
              <a:t> </a:t>
            </a:r>
            <a:r>
              <a:rPr lang="es-AR" sz="2800" u="sng" dirty="0"/>
              <a:t>millones </a:t>
            </a:r>
            <a:r>
              <a:rPr lang="es-AR" sz="2800" dirty="0"/>
              <a:t>de episodios de </a:t>
            </a:r>
            <a:r>
              <a:rPr lang="es-AR" sz="2800" dirty="0" smtClean="0"/>
              <a:t>crisis</a:t>
            </a:r>
            <a:r>
              <a:rPr lang="es-AR" sz="2800" dirty="0"/>
              <a:t> </a:t>
            </a:r>
            <a:r>
              <a:rPr lang="es-AR" sz="2800" dirty="0" smtClean="0"/>
              <a:t>asmática </a:t>
            </a:r>
            <a:r>
              <a:rPr lang="es-AR" sz="2800" dirty="0"/>
              <a:t>al año en los servicios de </a:t>
            </a:r>
            <a:r>
              <a:rPr lang="es-AR" sz="2800" dirty="0" smtClean="0"/>
              <a:t>urgencia. 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sz="2800" dirty="0" smtClean="0"/>
              <a:t>Lo que representa </a:t>
            </a:r>
            <a:r>
              <a:rPr lang="es-AR" sz="2800" dirty="0"/>
              <a:t>por lo menos un 50 % del </a:t>
            </a:r>
            <a:r>
              <a:rPr lang="es-AR" sz="2800" dirty="0" smtClean="0"/>
              <a:t>costo </a:t>
            </a:r>
            <a:r>
              <a:rPr lang="es-AR" sz="2800" dirty="0"/>
              <a:t>total </a:t>
            </a:r>
            <a:r>
              <a:rPr lang="es-AR" sz="2800" dirty="0" smtClean="0"/>
              <a:t>de la asistencia de </a:t>
            </a:r>
            <a:r>
              <a:rPr lang="es-AR" sz="2800" dirty="0"/>
              <a:t>la </a:t>
            </a:r>
            <a:r>
              <a:rPr lang="es-AR" sz="2800" dirty="0" smtClean="0"/>
              <a:t>enfermedad.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6043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Exacerbación de Asma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Episodios caracterizados </a:t>
            </a:r>
            <a:r>
              <a:rPr lang="es-AR" dirty="0"/>
              <a:t>por un aumento progresivo en la </a:t>
            </a:r>
            <a:r>
              <a:rPr lang="es-AR" dirty="0" smtClean="0"/>
              <a:t>dificultad para </a:t>
            </a:r>
            <a:r>
              <a:rPr lang="es-AR" dirty="0"/>
              <a:t>respirar, sensación de falta de aire, sibilancias, </a:t>
            </a:r>
            <a:r>
              <a:rPr lang="es-AR" dirty="0" smtClean="0"/>
              <a:t>tos y </a:t>
            </a:r>
            <a:r>
              <a:rPr lang="es-AR" dirty="0"/>
              <a:t>opresión torácica, o una combinación de todos estos </a:t>
            </a:r>
            <a:r>
              <a:rPr lang="es-AR" dirty="0" smtClean="0"/>
              <a:t>síntomas, ocasionada </a:t>
            </a:r>
            <a:r>
              <a:rPr lang="es-AR" dirty="0"/>
              <a:t>por la </a:t>
            </a:r>
            <a:r>
              <a:rPr lang="es-AR" dirty="0" smtClean="0"/>
              <a:t>obstrucción </a:t>
            </a:r>
            <a:r>
              <a:rPr lang="es-AR" dirty="0"/>
              <a:t>intensa del flujo aéreo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endParaRPr lang="es-AR" sz="1800" dirty="0" smtClean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r>
              <a:rPr lang="es-AR" sz="1800" dirty="0"/>
              <a:t> </a:t>
            </a:r>
            <a:r>
              <a:rPr lang="es-AR" sz="1800" dirty="0" smtClean="0"/>
              <a:t>                                                                                                    Guía ALERTA 2.  2010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42287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Exacerbación de Asma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La gravedad </a:t>
            </a:r>
            <a:r>
              <a:rPr lang="es-AR" dirty="0"/>
              <a:t>de la crisis puede </a:t>
            </a:r>
            <a:r>
              <a:rPr lang="es-AR" dirty="0" smtClean="0"/>
              <a:t>oscilar: </a:t>
            </a:r>
          </a:p>
          <a:p>
            <a:pPr marL="0" indent="0">
              <a:buNone/>
            </a:pPr>
            <a:endParaRPr lang="es-AR" u="sng" dirty="0"/>
          </a:p>
          <a:p>
            <a:pPr marL="0" indent="0">
              <a:buNone/>
            </a:pPr>
            <a:r>
              <a:rPr lang="es-AR" sz="2800" u="sng" dirty="0" smtClean="0">
                <a:solidFill>
                  <a:schemeClr val="tx2"/>
                </a:solidFill>
              </a:rPr>
              <a:t>Episodios </a:t>
            </a:r>
            <a:r>
              <a:rPr lang="es-AR" sz="2800" u="sng" dirty="0">
                <a:solidFill>
                  <a:schemeClr val="tx2"/>
                </a:solidFill>
              </a:rPr>
              <a:t>L</a:t>
            </a:r>
            <a:r>
              <a:rPr lang="es-AR" sz="2800" u="sng" dirty="0" smtClean="0">
                <a:solidFill>
                  <a:schemeClr val="tx2"/>
                </a:solidFill>
              </a:rPr>
              <a:t>eves </a:t>
            </a:r>
            <a:r>
              <a:rPr lang="es-AR" sz="2800" dirty="0"/>
              <a:t>que </a:t>
            </a:r>
            <a:r>
              <a:rPr lang="es-AR" sz="2800" dirty="0" smtClean="0"/>
              <a:t>pasan casi </a:t>
            </a:r>
            <a:r>
              <a:rPr lang="es-AR" sz="2800" dirty="0"/>
              <a:t>desapercibidos para el </a:t>
            </a:r>
            <a:r>
              <a:rPr lang="es-AR" sz="2800" dirty="0" smtClean="0"/>
              <a:t>paciente. </a:t>
            </a:r>
          </a:p>
          <a:p>
            <a:pPr marL="0" indent="0">
              <a:buNone/>
            </a:pPr>
            <a:endParaRPr lang="es-AR" sz="2800" dirty="0" smtClean="0"/>
          </a:p>
          <a:p>
            <a:pPr marL="0" indent="0">
              <a:buNone/>
            </a:pPr>
            <a:r>
              <a:rPr lang="es-AR" sz="2800" dirty="0" smtClean="0"/>
              <a:t>Hasta </a:t>
            </a:r>
            <a:r>
              <a:rPr lang="es-AR" sz="2800" dirty="0"/>
              <a:t>otros de </a:t>
            </a:r>
            <a:r>
              <a:rPr lang="es-AR" sz="2800" dirty="0" smtClean="0"/>
              <a:t>extrema gravedad </a:t>
            </a:r>
            <a:r>
              <a:rPr lang="es-AR" sz="2800" dirty="0"/>
              <a:t>que pueden poner en riesgo su vida (condición </a:t>
            </a:r>
            <a:r>
              <a:rPr lang="es-AR" sz="2800" dirty="0" smtClean="0"/>
              <a:t>denominada asma </a:t>
            </a:r>
            <a:r>
              <a:rPr lang="es-AR" sz="2800" u="sng" dirty="0">
                <a:solidFill>
                  <a:schemeClr val="tx2"/>
                </a:solidFill>
              </a:rPr>
              <a:t>C</a:t>
            </a:r>
            <a:r>
              <a:rPr lang="es-AR" sz="2800" u="sng" dirty="0" smtClean="0">
                <a:solidFill>
                  <a:schemeClr val="tx2"/>
                </a:solidFill>
              </a:rPr>
              <a:t>asi </a:t>
            </a:r>
            <a:r>
              <a:rPr lang="es-AR" sz="2800" u="sng" dirty="0">
                <a:solidFill>
                  <a:schemeClr val="tx2"/>
                </a:solidFill>
              </a:rPr>
              <a:t>F</a:t>
            </a:r>
            <a:r>
              <a:rPr lang="es-AR" sz="2800" u="sng" dirty="0" smtClean="0">
                <a:solidFill>
                  <a:schemeClr val="tx2"/>
                </a:solidFill>
              </a:rPr>
              <a:t>atal </a:t>
            </a:r>
            <a:r>
              <a:rPr lang="es-AR" sz="2800" dirty="0"/>
              <a:t>o de riesgo vital) o incluso en </a:t>
            </a:r>
            <a:r>
              <a:rPr lang="es-AR" sz="2800" dirty="0" smtClean="0"/>
              <a:t>ocasiones producir la muerte (</a:t>
            </a:r>
            <a:r>
              <a:rPr lang="es-AR" sz="2800" u="sng" dirty="0">
                <a:solidFill>
                  <a:schemeClr val="tx2"/>
                </a:solidFill>
              </a:rPr>
              <a:t>A</a:t>
            </a:r>
            <a:r>
              <a:rPr lang="es-AR" sz="2800" u="sng" dirty="0" smtClean="0">
                <a:solidFill>
                  <a:schemeClr val="tx2"/>
                </a:solidFill>
              </a:rPr>
              <a:t>sma </a:t>
            </a:r>
            <a:r>
              <a:rPr lang="es-AR" sz="2800" u="sng" dirty="0">
                <a:solidFill>
                  <a:schemeClr val="tx2"/>
                </a:solidFill>
              </a:rPr>
              <a:t>F</a:t>
            </a:r>
            <a:r>
              <a:rPr lang="es-AR" sz="2800" u="sng" dirty="0" smtClean="0">
                <a:solidFill>
                  <a:schemeClr val="tx2"/>
                </a:solidFill>
              </a:rPr>
              <a:t>atal</a:t>
            </a:r>
            <a:r>
              <a:rPr lang="es-AR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166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Exacerbación de Asma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De acuerdo con el tiempo de </a:t>
            </a:r>
            <a:r>
              <a:rPr lang="es-AR" dirty="0" smtClean="0"/>
              <a:t>evolución se diferencian en</a:t>
            </a:r>
            <a:r>
              <a:rPr lang="es-AR" dirty="0"/>
              <a:t>: </a:t>
            </a:r>
            <a:r>
              <a:rPr lang="es-AR" dirty="0" smtClean="0"/>
              <a:t>  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u="sng" dirty="0"/>
              <a:t>T</a:t>
            </a:r>
            <a:r>
              <a:rPr lang="es-AR" u="sng" dirty="0" smtClean="0"/>
              <a:t>ipo </a:t>
            </a:r>
            <a:r>
              <a:rPr lang="es-AR" u="sng" dirty="0"/>
              <a:t>1 </a:t>
            </a:r>
            <a:r>
              <a:rPr lang="es-AR" dirty="0"/>
              <a:t>o de evolución </a:t>
            </a:r>
            <a:r>
              <a:rPr lang="es-AR" dirty="0" smtClean="0"/>
              <a:t>lenta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u="sng" dirty="0"/>
              <a:t>T</a:t>
            </a:r>
            <a:r>
              <a:rPr lang="es-AR" u="sng" dirty="0" smtClean="0"/>
              <a:t>ipo </a:t>
            </a:r>
            <a:r>
              <a:rPr lang="es-AR" u="sng" dirty="0"/>
              <a:t>2 </a:t>
            </a:r>
            <a:r>
              <a:rPr lang="es-AR" dirty="0"/>
              <a:t>o </a:t>
            </a:r>
            <a:r>
              <a:rPr lang="es-AR" dirty="0" smtClean="0"/>
              <a:t>de evolución </a:t>
            </a:r>
            <a:r>
              <a:rPr lang="es-AR" dirty="0"/>
              <a:t>rápida</a:t>
            </a:r>
          </a:p>
        </p:txBody>
      </p:sp>
    </p:spTree>
    <p:extLst>
      <p:ext uri="{BB962C8B-B14F-4D97-AF65-F5344CB8AC3E}">
        <p14:creationId xmlns:p14="http://schemas.microsoft.com/office/powerpoint/2010/main" val="11493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432</TotalTime>
  <Words>1528</Words>
  <Application>Microsoft Office PowerPoint</Application>
  <PresentationFormat>Presentación en pantalla (4:3)</PresentationFormat>
  <Paragraphs>210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Fundición</vt:lpstr>
      <vt:lpstr>  Crisis Asmática</vt:lpstr>
      <vt:lpstr>Asma</vt:lpstr>
      <vt:lpstr>Asma</vt:lpstr>
      <vt:lpstr>Asma</vt:lpstr>
      <vt:lpstr>Asma</vt:lpstr>
      <vt:lpstr>Asma</vt:lpstr>
      <vt:lpstr>Exacerbación de Asma</vt:lpstr>
      <vt:lpstr>Exacerbación de Asma</vt:lpstr>
      <vt:lpstr>Exacerbación de Asma</vt:lpstr>
      <vt:lpstr>Exacerbación de Asma</vt:lpstr>
      <vt:lpstr>Exacerbación de Asma</vt:lpstr>
      <vt:lpstr>Presentación de PowerPoint</vt:lpstr>
      <vt:lpstr>Desencadenantes de Crisis </vt:lpstr>
      <vt:lpstr>Prevención de la exacerbación</vt:lpstr>
      <vt:lpstr>Prevención de la exacerbación</vt:lpstr>
      <vt:lpstr>Diagnóstico y evaluación de la gravedad de la exacerbación</vt:lpstr>
      <vt:lpstr>Presentación de PowerPoint</vt:lpstr>
      <vt:lpstr>Presentación de PowerPoint</vt:lpstr>
      <vt:lpstr>Resumiendo</vt:lpstr>
      <vt:lpstr>Medición del Pico Flujo Espiratorio (PFE) </vt:lpstr>
      <vt:lpstr>Presentación de PowerPoint</vt:lpstr>
      <vt:lpstr>Presentación de PowerPoint</vt:lpstr>
      <vt:lpstr>Gases en sangre</vt:lpstr>
      <vt:lpstr>Diagnóstico y evaluación de la gravedad de la exacerbación</vt:lpstr>
      <vt:lpstr>Presentación de PowerPoint</vt:lpstr>
      <vt:lpstr>Presentación de PowerPoint</vt:lpstr>
      <vt:lpstr>Tratamiento de la exacerbación</vt:lpstr>
      <vt:lpstr>Objetivos Específicos</vt:lpstr>
      <vt:lpstr>Exacerbación Leve</vt:lpstr>
      <vt:lpstr>Exacerbación grave y moderada</vt:lpstr>
      <vt:lpstr>  Al tratamiento con salbutamol y  esteroides se le puede agregar</vt:lpstr>
      <vt:lpstr>Otros </vt:lpstr>
      <vt:lpstr>Criterios de Alta de la Guardia</vt:lpstr>
      <vt:lpstr>Criterios de Internación</vt:lpstr>
      <vt:lpstr>RESUMEN Y RECOMENDACIONES</vt:lpstr>
      <vt:lpstr>RESUMEN Y RECOMENDACIONES</vt:lpstr>
      <vt:lpstr>RESUMEN Y RECOMENDACIONES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Crisis Asmática</dc:title>
  <dc:creator>Mis Docucumentos</dc:creator>
  <cp:lastModifiedBy>Mis Docucumentos</cp:lastModifiedBy>
  <cp:revision>61</cp:revision>
  <dcterms:created xsi:type="dcterms:W3CDTF">2014-10-26T10:41:27Z</dcterms:created>
  <dcterms:modified xsi:type="dcterms:W3CDTF">2018-07-27T00:27:55Z</dcterms:modified>
</cp:coreProperties>
</file>