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276" r:id="rId3"/>
    <p:sldId id="277" r:id="rId4"/>
    <p:sldId id="257" r:id="rId5"/>
    <p:sldId id="258" r:id="rId6"/>
    <p:sldId id="279" r:id="rId7"/>
    <p:sldId id="259" r:id="rId8"/>
    <p:sldId id="260" r:id="rId9"/>
    <p:sldId id="381" r:id="rId10"/>
    <p:sldId id="262" r:id="rId11"/>
    <p:sldId id="263" r:id="rId12"/>
    <p:sldId id="264" r:id="rId13"/>
    <p:sldId id="265" r:id="rId14"/>
    <p:sldId id="261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7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80" r:id="rId62"/>
    <p:sldId id="374" r:id="rId63"/>
    <p:sldId id="375" r:id="rId64"/>
    <p:sldId id="376" r:id="rId65"/>
    <p:sldId id="377" r:id="rId66"/>
    <p:sldId id="378" r:id="rId67"/>
    <p:sldId id="379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9" r:id="rId82"/>
    <p:sldId id="370" r:id="rId83"/>
    <p:sldId id="368" r:id="rId84"/>
    <p:sldId id="371" r:id="rId85"/>
    <p:sldId id="306" r:id="rId86"/>
    <p:sldId id="308" r:id="rId87"/>
    <p:sldId id="309" r:id="rId88"/>
    <p:sldId id="310" r:id="rId89"/>
    <p:sldId id="311" r:id="rId90"/>
    <p:sldId id="312" r:id="rId91"/>
    <p:sldId id="313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21" r:id="rId100"/>
    <p:sldId id="322" r:id="rId101"/>
    <p:sldId id="323" r:id="rId102"/>
    <p:sldId id="324" r:id="rId103"/>
    <p:sldId id="325" r:id="rId104"/>
    <p:sldId id="326" r:id="rId105"/>
    <p:sldId id="327" r:id="rId106"/>
    <p:sldId id="328" r:id="rId107"/>
    <p:sldId id="329" r:id="rId108"/>
    <p:sldId id="330" r:id="rId109"/>
    <p:sldId id="331" r:id="rId110"/>
    <p:sldId id="332" r:id="rId111"/>
    <p:sldId id="340" r:id="rId112"/>
    <p:sldId id="333" r:id="rId113"/>
    <p:sldId id="334" r:id="rId114"/>
    <p:sldId id="335" r:id="rId115"/>
    <p:sldId id="336" r:id="rId116"/>
    <p:sldId id="337" r:id="rId117"/>
    <p:sldId id="338" r:id="rId118"/>
    <p:sldId id="339" r:id="rId119"/>
    <p:sldId id="341" r:id="rId120"/>
    <p:sldId id="342" r:id="rId121"/>
    <p:sldId id="343" r:id="rId122"/>
    <p:sldId id="344" r:id="rId123"/>
    <p:sldId id="345" r:id="rId124"/>
    <p:sldId id="346" r:id="rId125"/>
    <p:sldId id="373" r:id="rId1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9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D04FB-0FF8-481C-B151-7F5F542551B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AC1395C7-9483-4368-AEEB-B2D194970402}">
      <dgm:prSet phldrT="[Texto]"/>
      <dgm:spPr/>
      <dgm:t>
        <a:bodyPr/>
        <a:lstStyle/>
        <a:p>
          <a:r>
            <a:rPr lang="es-AR" dirty="0"/>
            <a:t>Examen físico minucioso</a:t>
          </a:r>
        </a:p>
      </dgm:t>
    </dgm:pt>
    <dgm:pt modelId="{4B622432-4206-4477-8B00-2CC5DEED9DDB}" type="parTrans" cxnId="{22C76F69-B1BA-4468-BF12-7CF332FEE503}">
      <dgm:prSet/>
      <dgm:spPr/>
      <dgm:t>
        <a:bodyPr/>
        <a:lstStyle/>
        <a:p>
          <a:endParaRPr lang="es-AR"/>
        </a:p>
      </dgm:t>
    </dgm:pt>
    <dgm:pt modelId="{A2DCF2DB-7FA3-4DBD-BF73-24942A3E7F0C}" type="sibTrans" cxnId="{22C76F69-B1BA-4468-BF12-7CF332FEE503}">
      <dgm:prSet/>
      <dgm:spPr/>
      <dgm:t>
        <a:bodyPr/>
        <a:lstStyle/>
        <a:p>
          <a:endParaRPr lang="es-AR"/>
        </a:p>
      </dgm:t>
    </dgm:pt>
    <dgm:pt modelId="{6274FA4F-CAA7-4559-B4AB-AB4D7F1D6DB2}">
      <dgm:prSet phldrT="[Texto]"/>
      <dgm:spPr/>
      <dgm:t>
        <a:bodyPr/>
        <a:lstStyle/>
        <a:p>
          <a:r>
            <a:rPr lang="es-AR" dirty="0"/>
            <a:t>Par radiográfico</a:t>
          </a:r>
        </a:p>
      </dgm:t>
    </dgm:pt>
    <dgm:pt modelId="{6CC02C6B-1B57-4965-82F9-AD20307BC905}" type="parTrans" cxnId="{BFF2B249-BE6B-4791-9B37-49D8842897A6}">
      <dgm:prSet/>
      <dgm:spPr/>
      <dgm:t>
        <a:bodyPr/>
        <a:lstStyle/>
        <a:p>
          <a:endParaRPr lang="es-AR"/>
        </a:p>
      </dgm:t>
    </dgm:pt>
    <dgm:pt modelId="{DDB91FC1-AD09-4AEF-B480-2B91A3EB60D9}" type="sibTrans" cxnId="{BFF2B249-BE6B-4791-9B37-49D8842897A6}">
      <dgm:prSet/>
      <dgm:spPr/>
      <dgm:t>
        <a:bodyPr/>
        <a:lstStyle/>
        <a:p>
          <a:endParaRPr lang="es-AR"/>
        </a:p>
      </dgm:t>
    </dgm:pt>
    <dgm:pt modelId="{EF6403D6-ECEF-41AF-B448-9AB79B19E149}">
      <dgm:prSet phldrT="[Texto]"/>
      <dgm:spPr/>
      <dgm:t>
        <a:bodyPr tIns="0"/>
        <a:lstStyle/>
        <a:p>
          <a:r>
            <a:rPr lang="es-AR" dirty="0">
              <a:solidFill>
                <a:srgbClr val="FF0000"/>
              </a:solidFill>
            </a:rPr>
            <a:t>Llamar al especialista</a:t>
          </a:r>
        </a:p>
      </dgm:t>
    </dgm:pt>
    <dgm:pt modelId="{3DB0EDE4-C78D-4BEA-87D5-D76E864F6208}" type="parTrans" cxnId="{A3893442-0D8E-40C1-B476-608114630C09}">
      <dgm:prSet/>
      <dgm:spPr/>
      <dgm:t>
        <a:bodyPr/>
        <a:lstStyle/>
        <a:p>
          <a:endParaRPr lang="es-AR"/>
        </a:p>
      </dgm:t>
    </dgm:pt>
    <dgm:pt modelId="{A040088B-FE07-4025-8321-005C27738FEC}" type="sibTrans" cxnId="{A3893442-0D8E-40C1-B476-608114630C09}">
      <dgm:prSet/>
      <dgm:spPr/>
      <dgm:t>
        <a:bodyPr/>
        <a:lstStyle/>
        <a:p>
          <a:endParaRPr lang="es-AR"/>
        </a:p>
      </dgm:t>
    </dgm:pt>
    <dgm:pt modelId="{D2FB9952-8916-4855-8B0A-986356289A9E}" type="pres">
      <dgm:prSet presAssocID="{9D7D04FB-0FF8-481C-B151-7F5F542551B7}" presName="Name0" presStyleCnt="0">
        <dgm:presLayoutVars>
          <dgm:dir/>
          <dgm:animLvl val="lvl"/>
          <dgm:resizeHandles val="exact"/>
        </dgm:presLayoutVars>
      </dgm:prSet>
      <dgm:spPr/>
    </dgm:pt>
    <dgm:pt modelId="{A81AF5BA-A425-47E3-9B30-BFAA252A7C4A}" type="pres">
      <dgm:prSet presAssocID="{AC1395C7-9483-4368-AEEB-B2D194970402}" presName="Name8" presStyleCnt="0"/>
      <dgm:spPr/>
    </dgm:pt>
    <dgm:pt modelId="{92B70CC1-F210-4F06-99BC-26252CD29BF1}" type="pres">
      <dgm:prSet presAssocID="{AC1395C7-9483-4368-AEEB-B2D194970402}" presName="level" presStyleLbl="node1" presStyleIdx="0" presStyleCnt="3">
        <dgm:presLayoutVars>
          <dgm:chMax val="1"/>
          <dgm:bulletEnabled val="1"/>
        </dgm:presLayoutVars>
      </dgm:prSet>
      <dgm:spPr/>
    </dgm:pt>
    <dgm:pt modelId="{84F9905F-A566-48C7-A9BF-DC75CD71A554}" type="pres">
      <dgm:prSet presAssocID="{AC1395C7-9483-4368-AEEB-B2D19497040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7F3F586-1DF7-4156-A1A0-32241D6B8CF6}" type="pres">
      <dgm:prSet presAssocID="{6274FA4F-CAA7-4559-B4AB-AB4D7F1D6DB2}" presName="Name8" presStyleCnt="0"/>
      <dgm:spPr/>
    </dgm:pt>
    <dgm:pt modelId="{8E86F04A-A5C2-40C7-9452-60475375923A}" type="pres">
      <dgm:prSet presAssocID="{6274FA4F-CAA7-4559-B4AB-AB4D7F1D6DB2}" presName="level" presStyleLbl="node1" presStyleIdx="1" presStyleCnt="3">
        <dgm:presLayoutVars>
          <dgm:chMax val="1"/>
          <dgm:bulletEnabled val="1"/>
        </dgm:presLayoutVars>
      </dgm:prSet>
      <dgm:spPr/>
    </dgm:pt>
    <dgm:pt modelId="{DF114EF0-71DE-49E0-B943-B06C70D2A790}" type="pres">
      <dgm:prSet presAssocID="{6274FA4F-CAA7-4559-B4AB-AB4D7F1D6D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3FFA5F-2B61-4B43-BB56-3D96D5E03E43}" type="pres">
      <dgm:prSet presAssocID="{EF6403D6-ECEF-41AF-B448-9AB79B19E149}" presName="Name8" presStyleCnt="0"/>
      <dgm:spPr/>
    </dgm:pt>
    <dgm:pt modelId="{5806D7EF-D1E2-40B8-B5EF-DEC3AEEC4F0D}" type="pres">
      <dgm:prSet presAssocID="{EF6403D6-ECEF-41AF-B448-9AB79B19E149}" presName="level" presStyleLbl="node1" presStyleIdx="2" presStyleCnt="3">
        <dgm:presLayoutVars>
          <dgm:chMax val="1"/>
          <dgm:bulletEnabled val="1"/>
        </dgm:presLayoutVars>
      </dgm:prSet>
      <dgm:spPr/>
    </dgm:pt>
    <dgm:pt modelId="{EFF10EE6-4872-4473-9F61-02DF073ED215}" type="pres">
      <dgm:prSet presAssocID="{EF6403D6-ECEF-41AF-B448-9AB79B19E14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B8F1106-3FDE-418C-9F96-FABFB19DAB21}" type="presOf" srcId="{6274FA4F-CAA7-4559-B4AB-AB4D7F1D6DB2}" destId="{DF114EF0-71DE-49E0-B943-B06C70D2A790}" srcOrd="1" destOrd="0" presId="urn:microsoft.com/office/officeart/2005/8/layout/pyramid3"/>
    <dgm:cxn modelId="{A3893442-0D8E-40C1-B476-608114630C09}" srcId="{9D7D04FB-0FF8-481C-B151-7F5F542551B7}" destId="{EF6403D6-ECEF-41AF-B448-9AB79B19E149}" srcOrd="2" destOrd="0" parTransId="{3DB0EDE4-C78D-4BEA-87D5-D76E864F6208}" sibTransId="{A040088B-FE07-4025-8321-005C27738FEC}"/>
    <dgm:cxn modelId="{22C76F69-B1BA-4468-BF12-7CF332FEE503}" srcId="{9D7D04FB-0FF8-481C-B151-7F5F542551B7}" destId="{AC1395C7-9483-4368-AEEB-B2D194970402}" srcOrd="0" destOrd="0" parTransId="{4B622432-4206-4477-8B00-2CC5DEED9DDB}" sibTransId="{A2DCF2DB-7FA3-4DBD-BF73-24942A3E7F0C}"/>
    <dgm:cxn modelId="{BFF2B249-BE6B-4791-9B37-49D8842897A6}" srcId="{9D7D04FB-0FF8-481C-B151-7F5F542551B7}" destId="{6274FA4F-CAA7-4559-B4AB-AB4D7F1D6DB2}" srcOrd="1" destOrd="0" parTransId="{6CC02C6B-1B57-4965-82F9-AD20307BC905}" sibTransId="{DDB91FC1-AD09-4AEF-B480-2B91A3EB60D9}"/>
    <dgm:cxn modelId="{451E9D6D-DF60-4B4B-BCFB-9539C5D2631D}" type="presOf" srcId="{9D7D04FB-0FF8-481C-B151-7F5F542551B7}" destId="{D2FB9952-8916-4855-8B0A-986356289A9E}" srcOrd="0" destOrd="0" presId="urn:microsoft.com/office/officeart/2005/8/layout/pyramid3"/>
    <dgm:cxn modelId="{0426B281-F69D-413A-A426-6D7A1C07FB76}" type="presOf" srcId="{AC1395C7-9483-4368-AEEB-B2D194970402}" destId="{84F9905F-A566-48C7-A9BF-DC75CD71A554}" srcOrd="1" destOrd="0" presId="urn:microsoft.com/office/officeart/2005/8/layout/pyramid3"/>
    <dgm:cxn modelId="{30B50C9D-C1AA-4DF3-A705-53E963AAE307}" type="presOf" srcId="{EF6403D6-ECEF-41AF-B448-9AB79B19E149}" destId="{5806D7EF-D1E2-40B8-B5EF-DEC3AEEC4F0D}" srcOrd="0" destOrd="0" presId="urn:microsoft.com/office/officeart/2005/8/layout/pyramid3"/>
    <dgm:cxn modelId="{861330C2-3E26-4695-A013-C28BC1587973}" type="presOf" srcId="{6274FA4F-CAA7-4559-B4AB-AB4D7F1D6DB2}" destId="{8E86F04A-A5C2-40C7-9452-60475375923A}" srcOrd="0" destOrd="0" presId="urn:microsoft.com/office/officeart/2005/8/layout/pyramid3"/>
    <dgm:cxn modelId="{E7899FDF-29E8-45FD-A9D3-9902B37EE801}" type="presOf" srcId="{EF6403D6-ECEF-41AF-B448-9AB79B19E149}" destId="{EFF10EE6-4872-4473-9F61-02DF073ED215}" srcOrd="1" destOrd="0" presId="urn:microsoft.com/office/officeart/2005/8/layout/pyramid3"/>
    <dgm:cxn modelId="{7A9359FA-9A94-4FC2-A295-A1211C966114}" type="presOf" srcId="{AC1395C7-9483-4368-AEEB-B2D194970402}" destId="{92B70CC1-F210-4F06-99BC-26252CD29BF1}" srcOrd="0" destOrd="0" presId="urn:microsoft.com/office/officeart/2005/8/layout/pyramid3"/>
    <dgm:cxn modelId="{AD71D527-E4D4-44DB-B33E-0071A4C86473}" type="presParOf" srcId="{D2FB9952-8916-4855-8B0A-986356289A9E}" destId="{A81AF5BA-A425-47E3-9B30-BFAA252A7C4A}" srcOrd="0" destOrd="0" presId="urn:microsoft.com/office/officeart/2005/8/layout/pyramid3"/>
    <dgm:cxn modelId="{7CB4DC90-24CD-4BD2-95A3-6BE1B6E8FFDF}" type="presParOf" srcId="{A81AF5BA-A425-47E3-9B30-BFAA252A7C4A}" destId="{92B70CC1-F210-4F06-99BC-26252CD29BF1}" srcOrd="0" destOrd="0" presId="urn:microsoft.com/office/officeart/2005/8/layout/pyramid3"/>
    <dgm:cxn modelId="{3093754E-74FD-46C4-BC36-A626B45B3EDF}" type="presParOf" srcId="{A81AF5BA-A425-47E3-9B30-BFAA252A7C4A}" destId="{84F9905F-A566-48C7-A9BF-DC75CD71A554}" srcOrd="1" destOrd="0" presId="urn:microsoft.com/office/officeart/2005/8/layout/pyramid3"/>
    <dgm:cxn modelId="{86AB69E2-BA56-45CB-BA77-2D0F8E3EE004}" type="presParOf" srcId="{D2FB9952-8916-4855-8B0A-986356289A9E}" destId="{07F3F586-1DF7-4156-A1A0-32241D6B8CF6}" srcOrd="1" destOrd="0" presId="urn:microsoft.com/office/officeart/2005/8/layout/pyramid3"/>
    <dgm:cxn modelId="{A07E8EE2-BB0F-418F-8807-E092E364864F}" type="presParOf" srcId="{07F3F586-1DF7-4156-A1A0-32241D6B8CF6}" destId="{8E86F04A-A5C2-40C7-9452-60475375923A}" srcOrd="0" destOrd="0" presId="urn:microsoft.com/office/officeart/2005/8/layout/pyramid3"/>
    <dgm:cxn modelId="{1711511B-342C-4342-8753-94FAD572C1CD}" type="presParOf" srcId="{07F3F586-1DF7-4156-A1A0-32241D6B8CF6}" destId="{DF114EF0-71DE-49E0-B943-B06C70D2A790}" srcOrd="1" destOrd="0" presId="urn:microsoft.com/office/officeart/2005/8/layout/pyramid3"/>
    <dgm:cxn modelId="{B57E544F-DAE0-4317-ADFC-D6361413BC78}" type="presParOf" srcId="{D2FB9952-8916-4855-8B0A-986356289A9E}" destId="{983FFA5F-2B61-4B43-BB56-3D96D5E03E43}" srcOrd="2" destOrd="0" presId="urn:microsoft.com/office/officeart/2005/8/layout/pyramid3"/>
    <dgm:cxn modelId="{8C77450C-F39C-44D3-BC78-3A25B897A7D0}" type="presParOf" srcId="{983FFA5F-2B61-4B43-BB56-3D96D5E03E43}" destId="{5806D7EF-D1E2-40B8-B5EF-DEC3AEEC4F0D}" srcOrd="0" destOrd="0" presId="urn:microsoft.com/office/officeart/2005/8/layout/pyramid3"/>
    <dgm:cxn modelId="{AEA8967C-DCB2-4574-B384-6E5449966AAF}" type="presParOf" srcId="{983FFA5F-2B61-4B43-BB56-3D96D5E03E43}" destId="{EFF10EE6-4872-4473-9F61-02DF073ED21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70CC1-F210-4F06-99BC-26252CD29BF1}">
      <dsp:nvSpPr>
        <dsp:cNvPr id="0" name=""/>
        <dsp:cNvSpPr/>
      </dsp:nvSpPr>
      <dsp:spPr>
        <a:xfrm rot="10800000">
          <a:off x="0" y="0"/>
          <a:ext cx="8845419" cy="2286000"/>
        </a:xfrm>
        <a:prstGeom prst="trapezoid">
          <a:avLst>
            <a:gd name="adj" fmla="val 644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4700" kern="1200" dirty="0"/>
            <a:t>Examen físico minucioso</a:t>
          </a:r>
        </a:p>
      </dsp:txBody>
      <dsp:txXfrm rot="-10800000">
        <a:off x="1547948" y="0"/>
        <a:ext cx="5749522" cy="2286000"/>
      </dsp:txXfrm>
    </dsp:sp>
    <dsp:sp modelId="{8E86F04A-A5C2-40C7-9452-60475375923A}">
      <dsp:nvSpPr>
        <dsp:cNvPr id="0" name=""/>
        <dsp:cNvSpPr/>
      </dsp:nvSpPr>
      <dsp:spPr>
        <a:xfrm rot="10800000">
          <a:off x="1474236" y="2286000"/>
          <a:ext cx="5896946" cy="2286000"/>
        </a:xfrm>
        <a:prstGeom prst="trapezoid">
          <a:avLst>
            <a:gd name="adj" fmla="val 644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4700" kern="1200" dirty="0"/>
            <a:t>Par radiográfico</a:t>
          </a:r>
        </a:p>
      </dsp:txBody>
      <dsp:txXfrm rot="-10800000">
        <a:off x="2506202" y="2286000"/>
        <a:ext cx="3833014" cy="2286000"/>
      </dsp:txXfrm>
    </dsp:sp>
    <dsp:sp modelId="{5806D7EF-D1E2-40B8-B5EF-DEC3AEEC4F0D}">
      <dsp:nvSpPr>
        <dsp:cNvPr id="0" name=""/>
        <dsp:cNvSpPr/>
      </dsp:nvSpPr>
      <dsp:spPr>
        <a:xfrm rot="10800000">
          <a:off x="2948473" y="4572000"/>
          <a:ext cx="2948473" cy="2286000"/>
        </a:xfrm>
        <a:prstGeom prst="trapezoid">
          <a:avLst>
            <a:gd name="adj" fmla="val 6449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4700" kern="1200" dirty="0">
              <a:solidFill>
                <a:srgbClr val="FF0000"/>
              </a:solidFill>
            </a:rPr>
            <a:t>Llamar al especialista</a:t>
          </a:r>
        </a:p>
      </dsp:txBody>
      <dsp:txXfrm rot="-10800000">
        <a:off x="2948473" y="4572000"/>
        <a:ext cx="2948473" cy="228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4CF69-0E0E-4E65-B8B6-EFC406809C30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6758A-3D8F-4F70-8276-E27342C233C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503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F206F-1982-4F6B-A176-01BC7396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83F77E-E68D-4E88-ABA4-9E3CC40B5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69EB9-B0CB-46F8-A803-33DD6DDF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07D6E1-C12B-4E5C-A798-4138BA2B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C7A20-3BAB-4E22-A3D6-96B571DB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606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20548-1DBF-434E-AAA5-1451F546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D3B1E7-C78E-4D4C-9182-9775C091B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AA4E0-C6CE-4CDF-91D2-3CB902ED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64BBA-618C-4C29-B161-AA17BE45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C9C58B-F372-476E-8D0A-58060D62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39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F6D11C-DF0D-479A-A79F-30868D6AF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9F3E58-5E5B-4389-8385-C9A67573E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D5F935-7919-46BC-B679-10BFA5D8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C04BD0-05B7-4164-85A8-853A9BD4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E6F629-5DE8-4DB0-B9DB-2A3F5F5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124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0DD64-7401-442F-BA39-15F023E0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48C8BD-2830-45C2-9B1D-FEDA1DD34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DBFD14-E362-4AF8-ADA9-6FAA8C48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5AA969-9D43-42E8-9CC3-CF3AE16F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F90FF2-7AD6-489C-80C2-63E9D559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033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53B77-AFF3-46FB-885D-030FA11C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5B2010-B3FA-49FD-9BB1-273C2ED9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1E288-F3A8-4EAE-9C71-DBFC5CF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1E004D-3541-4343-9844-C3402337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86A8B-CD6D-42AB-93DF-838F6844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234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B9F02-2DE6-4D0D-BA2E-AB19D9684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3E1C9-F499-4F9C-8FE1-30AD46BA9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F2E2C3-1BC8-4867-AD84-2EA07128A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813C9F-A18C-44A2-A164-E3C7BE12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E296F5-B632-4F90-9174-AA315909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3550FA-D32A-4799-BF2B-7EFA8391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665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8E119-112B-4F26-9EF2-B37FB7CF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68433-1C1B-422D-8A4C-47C5BF983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456167-80B8-4CEB-AD3B-7CDF8510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0CFA7C-0FBB-495B-AF7B-410B0D9C0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EB570D-C216-4E46-9158-C98006708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88B419-8036-48B1-B70B-C592093B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6046A7-3FAE-4BAB-A931-3C70E4B6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6F8738-6508-4491-A478-85672EB5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104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DE99D-3EAC-4F7F-9B45-B0D4827F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878A0A-978F-452E-AE5E-493366ED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D1F50-CC66-457D-9953-678A1F33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C6C3B7-A079-499E-9F95-645E1141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100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5C9266F-8415-4881-B595-D352E4C8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9C991F-02A7-489C-9DC4-63F58660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DDE2A1-2FE4-47EF-91A8-E9FA30BB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305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2A5E5-B3FA-4656-B221-F2EABFFC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5C9D9B-2700-4ABA-BF5F-DFBEF4FB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5B5FD0-2447-4FBC-B654-344704AB6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8959AD-2717-454D-87F6-79821830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33DB87-756A-4FBA-8C6C-A1FD6ACF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1A2B0D-2E2A-480B-9F54-5BDC5253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70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81C0E-FC81-4141-9F37-1E2FDE06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BF0A63-A7DA-41FF-AD8D-F7528EF0A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14CD92-5F1D-4620-85FD-E8F04EB7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BF36DE-95F5-48D3-A21D-B279193B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6E9EEE-F665-42CA-B5E7-3FB7F6EE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0B2F14-EBD2-4D58-8CE2-DF1B08F7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828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101B67-F043-4D07-932B-2B079331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3B2A67-FEE6-4F08-90D5-CDC9F6AA4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C9A308-B975-407F-8DFD-081AD7DAC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41644-BB75-4193-8E4C-79363369FA08}" type="datetimeFigureOut">
              <a:rPr lang="es-AR" smtClean="0"/>
              <a:t>26/7/2019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1F60B-662B-461F-852A-687760AB7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EDA2B-EC43-4354-AD18-08B545304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09C00-DC0A-4F03-95A8-AF3251E047C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929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6F3E0B-AC8D-423B-BA1E-0E703105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Manejo de fracturas (y otras lesiones) frecuentes en la Guardia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54DEA5C-A3F1-49AF-B218-C6799448F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275" y="1613697"/>
            <a:ext cx="7000875" cy="36290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D88E3D-9465-48B2-8613-ABDC87958383}"/>
              </a:ext>
            </a:extLst>
          </p:cNvPr>
          <p:cNvSpPr txBox="1"/>
          <p:nvPr/>
        </p:nvSpPr>
        <p:spPr>
          <a:xfrm>
            <a:off x="7491532" y="5871577"/>
            <a:ext cx="449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Prof. Dr. Claudio L. Martino</a:t>
            </a:r>
          </a:p>
        </p:txBody>
      </p:sp>
    </p:spTree>
    <p:extLst>
      <p:ext uri="{BB962C8B-B14F-4D97-AF65-F5344CB8AC3E}">
        <p14:creationId xmlns:p14="http://schemas.microsoft.com/office/powerpoint/2010/main" val="9241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93">
            <a:extLst>
              <a:ext uri="{FF2B5EF4-FFF2-40B4-BE49-F238E27FC236}">
                <a16:creationId xmlns:a16="http://schemas.microsoft.com/office/drawing/2014/main" id="{16EAB877-2004-42F0-ACF3-0ABF52D24E21}"/>
              </a:ext>
            </a:extLst>
          </p:cNvPr>
          <p:cNvGrpSpPr/>
          <p:nvPr/>
        </p:nvGrpSpPr>
        <p:grpSpPr>
          <a:xfrm>
            <a:off x="1906905" y="3157431"/>
            <a:ext cx="8378189" cy="3455670"/>
            <a:chOff x="0" y="0"/>
            <a:chExt cx="8378191" cy="3455670"/>
          </a:xfrm>
        </p:grpSpPr>
        <p:pic>
          <p:nvPicPr>
            <p:cNvPr id="3" name="Picture 383">
              <a:extLst>
                <a:ext uri="{FF2B5EF4-FFF2-40B4-BE49-F238E27FC236}">
                  <a16:creationId xmlns:a16="http://schemas.microsoft.com/office/drawing/2014/main" id="{BA387F6C-1DD2-4B2A-A335-967628BBBDC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9710"/>
              <a:ext cx="4319270" cy="2876550"/>
            </a:xfrm>
            <a:prstGeom prst="rect">
              <a:avLst/>
            </a:prstGeom>
          </p:spPr>
        </p:pic>
        <p:pic>
          <p:nvPicPr>
            <p:cNvPr id="4" name="Picture 385">
              <a:extLst>
                <a:ext uri="{FF2B5EF4-FFF2-40B4-BE49-F238E27FC236}">
                  <a16:creationId xmlns:a16="http://schemas.microsoft.com/office/drawing/2014/main" id="{C3084451-7E39-4C10-AAD9-A656887075C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113020" y="0"/>
              <a:ext cx="3265171" cy="3455670"/>
            </a:xfrm>
            <a:prstGeom prst="rect">
              <a:avLst/>
            </a:prstGeom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59E95244-0F67-4047-B307-02C6B36DC74A}"/>
              </a:ext>
            </a:extLst>
          </p:cNvPr>
          <p:cNvSpPr/>
          <p:nvPr/>
        </p:nvSpPr>
        <p:spPr>
          <a:xfrm>
            <a:off x="3610704" y="873668"/>
            <a:ext cx="5950985" cy="988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 indent="-1927860">
              <a:lnSpc>
                <a:spcPct val="108000"/>
              </a:lnSpc>
              <a:spcAft>
                <a:spcPts val="15"/>
              </a:spcAft>
            </a:pPr>
            <a:r>
              <a:rPr lang="es-AR" sz="2800" dirty="0">
                <a:latin typeface="Arial" panose="020B0604020202020204" pitchFamily="34" charset="0"/>
                <a:ea typeface="Arial" panose="020B0604020202020204" pitchFamily="34" charset="0"/>
              </a:rPr>
              <a:t>Húmero Lateral transtorácica de Lawrence </a:t>
            </a:r>
          </a:p>
        </p:txBody>
      </p:sp>
    </p:spTree>
    <p:extLst>
      <p:ext uri="{BB962C8B-B14F-4D97-AF65-F5344CB8AC3E}">
        <p14:creationId xmlns:p14="http://schemas.microsoft.com/office/powerpoint/2010/main" val="24224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28">
            <a:extLst>
              <a:ext uri="{FF2B5EF4-FFF2-40B4-BE49-F238E27FC236}">
                <a16:creationId xmlns:a16="http://schemas.microsoft.com/office/drawing/2014/main" id="{2B81D570-DD87-406F-8BC4-E37CEC1B3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33">
            <a:extLst>
              <a:ext uri="{FF2B5EF4-FFF2-40B4-BE49-F238E27FC236}">
                <a16:creationId xmlns:a16="http://schemas.microsoft.com/office/drawing/2014/main" id="{EF8FF06C-C528-4885-96F4-36F5AB0B2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48">
            <a:extLst>
              <a:ext uri="{FF2B5EF4-FFF2-40B4-BE49-F238E27FC236}">
                <a16:creationId xmlns:a16="http://schemas.microsoft.com/office/drawing/2014/main" id="{4297737D-B9E0-4ABC-93FC-6601A3B1C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53">
            <a:extLst>
              <a:ext uri="{FF2B5EF4-FFF2-40B4-BE49-F238E27FC236}">
                <a16:creationId xmlns:a16="http://schemas.microsoft.com/office/drawing/2014/main" id="{098245C9-B34F-4210-8403-1356F3408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4F9967-D7BD-49BB-860C-D8418497009A}"/>
              </a:ext>
            </a:extLst>
          </p:cNvPr>
          <p:cNvSpPr txBox="1"/>
          <p:nvPr/>
        </p:nvSpPr>
        <p:spPr>
          <a:xfrm>
            <a:off x="7404847" y="3429000"/>
            <a:ext cx="281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698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73">
            <a:extLst>
              <a:ext uri="{FF2B5EF4-FFF2-40B4-BE49-F238E27FC236}">
                <a16:creationId xmlns:a16="http://schemas.microsoft.com/office/drawing/2014/main" id="{FE0F2258-66B2-4B2E-95E6-F5A6CF45BA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5988">
            <a:extLst>
              <a:ext uri="{FF2B5EF4-FFF2-40B4-BE49-F238E27FC236}">
                <a16:creationId xmlns:a16="http://schemas.microsoft.com/office/drawing/2014/main" id="{BA1BECB3-2721-446F-8EE4-279ECAEA9F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95">
            <a:extLst>
              <a:ext uri="{FF2B5EF4-FFF2-40B4-BE49-F238E27FC236}">
                <a16:creationId xmlns:a16="http://schemas.microsoft.com/office/drawing/2014/main" id="{B67EA773-C82A-4EEF-85CD-58C0E8E8D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00">
            <a:extLst>
              <a:ext uri="{FF2B5EF4-FFF2-40B4-BE49-F238E27FC236}">
                <a16:creationId xmlns:a16="http://schemas.microsoft.com/office/drawing/2014/main" id="{8AD5CFF1-2D50-4152-BDD9-0CB405E569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05">
            <a:extLst>
              <a:ext uri="{FF2B5EF4-FFF2-40B4-BE49-F238E27FC236}">
                <a16:creationId xmlns:a16="http://schemas.microsoft.com/office/drawing/2014/main" id="{9FA08D5B-F170-420D-BA6D-4E058177A8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10">
            <a:extLst>
              <a:ext uri="{FF2B5EF4-FFF2-40B4-BE49-F238E27FC236}">
                <a16:creationId xmlns:a16="http://schemas.microsoft.com/office/drawing/2014/main" id="{05954DB1-F3DF-4B3F-96EE-56E905814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3AA21-B9A2-42DB-951E-B51DF6FD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900" y="449016"/>
            <a:ext cx="3728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4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Hombro Axilar</a:t>
            </a:r>
            <a:endParaRPr kumimoji="0" lang="es-AR" altLang="es-AR" sz="1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oup 6696">
            <a:extLst>
              <a:ext uri="{FF2B5EF4-FFF2-40B4-BE49-F238E27FC236}">
                <a16:creationId xmlns:a16="http://schemas.microsoft.com/office/drawing/2014/main" id="{E11E386E-9895-42B8-A878-1FDBA0A58C0A}"/>
              </a:ext>
            </a:extLst>
          </p:cNvPr>
          <p:cNvGrpSpPr/>
          <p:nvPr/>
        </p:nvGrpSpPr>
        <p:grpSpPr>
          <a:xfrm>
            <a:off x="1657985" y="1495456"/>
            <a:ext cx="8876030" cy="4626610"/>
            <a:chOff x="0" y="0"/>
            <a:chExt cx="8876030" cy="4626610"/>
          </a:xfrm>
        </p:grpSpPr>
        <p:pic>
          <p:nvPicPr>
            <p:cNvPr id="4" name="Picture 450">
              <a:extLst>
                <a:ext uri="{FF2B5EF4-FFF2-40B4-BE49-F238E27FC236}">
                  <a16:creationId xmlns:a16="http://schemas.microsoft.com/office/drawing/2014/main" id="{BC0459AF-FB04-47C0-BD5F-571FFBBF5DC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577850"/>
              <a:ext cx="5894070" cy="3742690"/>
            </a:xfrm>
            <a:prstGeom prst="rect">
              <a:avLst/>
            </a:prstGeom>
          </p:spPr>
        </p:pic>
        <p:pic>
          <p:nvPicPr>
            <p:cNvPr id="5" name="Picture 452">
              <a:extLst>
                <a:ext uri="{FF2B5EF4-FFF2-40B4-BE49-F238E27FC236}">
                  <a16:creationId xmlns:a16="http://schemas.microsoft.com/office/drawing/2014/main" id="{1D377C78-F58D-4D1B-B431-FD6C98652D6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94070" y="0"/>
              <a:ext cx="2981960" cy="46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2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15">
            <a:extLst>
              <a:ext uri="{FF2B5EF4-FFF2-40B4-BE49-F238E27FC236}">
                <a16:creationId xmlns:a16="http://schemas.microsoft.com/office/drawing/2014/main" id="{79DBE36B-7E40-4BFA-86B5-8154FDDB7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72">
            <a:extLst>
              <a:ext uri="{FF2B5EF4-FFF2-40B4-BE49-F238E27FC236}">
                <a16:creationId xmlns:a16="http://schemas.microsoft.com/office/drawing/2014/main" id="{2FAC6757-5572-4F70-8833-E591822B4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50">
            <a:extLst>
              <a:ext uri="{FF2B5EF4-FFF2-40B4-BE49-F238E27FC236}">
                <a16:creationId xmlns:a16="http://schemas.microsoft.com/office/drawing/2014/main" id="{40BE915E-1C15-466C-90A4-0F7DCCCB9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72">
            <a:extLst>
              <a:ext uri="{FF2B5EF4-FFF2-40B4-BE49-F238E27FC236}">
                <a16:creationId xmlns:a16="http://schemas.microsoft.com/office/drawing/2014/main" id="{87FE6040-C043-42BC-B87D-B2A0D8AF08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07">
            <a:extLst>
              <a:ext uri="{FF2B5EF4-FFF2-40B4-BE49-F238E27FC236}">
                <a16:creationId xmlns:a16="http://schemas.microsoft.com/office/drawing/2014/main" id="{1D0FD345-79E7-412C-8039-70202D540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12">
            <a:extLst>
              <a:ext uri="{FF2B5EF4-FFF2-40B4-BE49-F238E27FC236}">
                <a16:creationId xmlns:a16="http://schemas.microsoft.com/office/drawing/2014/main" id="{B6B0362F-3279-43DB-AB9C-57A0E0CB6F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097">
            <a:extLst>
              <a:ext uri="{FF2B5EF4-FFF2-40B4-BE49-F238E27FC236}">
                <a16:creationId xmlns:a16="http://schemas.microsoft.com/office/drawing/2014/main" id="{29BFE44E-58CC-433A-B4BF-497AE64FF8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02">
            <a:extLst>
              <a:ext uri="{FF2B5EF4-FFF2-40B4-BE49-F238E27FC236}">
                <a16:creationId xmlns:a16="http://schemas.microsoft.com/office/drawing/2014/main" id="{594C35AC-1CB1-4485-B512-C2BEDD2674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87">
            <a:extLst>
              <a:ext uri="{FF2B5EF4-FFF2-40B4-BE49-F238E27FC236}">
                <a16:creationId xmlns:a16="http://schemas.microsoft.com/office/drawing/2014/main" id="{B670E02E-A9B2-4FE0-8E37-8756EC508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92">
            <a:extLst>
              <a:ext uri="{FF2B5EF4-FFF2-40B4-BE49-F238E27FC236}">
                <a16:creationId xmlns:a16="http://schemas.microsoft.com/office/drawing/2014/main" id="{D30CCC8D-91E6-4CF1-A42C-A6792AB9C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39">
            <a:extLst>
              <a:ext uri="{FF2B5EF4-FFF2-40B4-BE49-F238E27FC236}">
                <a16:creationId xmlns:a16="http://schemas.microsoft.com/office/drawing/2014/main" id="{81EF57B4-AD39-49DF-90C2-42CD93015A03}"/>
              </a:ext>
            </a:extLst>
          </p:cNvPr>
          <p:cNvGrpSpPr/>
          <p:nvPr/>
        </p:nvGrpSpPr>
        <p:grpSpPr>
          <a:xfrm>
            <a:off x="1596136" y="1177643"/>
            <a:ext cx="8999728" cy="5562855"/>
            <a:chOff x="0" y="0"/>
            <a:chExt cx="8999728" cy="5562855"/>
          </a:xfrm>
        </p:grpSpPr>
        <p:pic>
          <p:nvPicPr>
            <p:cNvPr id="3" name="Picture 462">
              <a:extLst>
                <a:ext uri="{FF2B5EF4-FFF2-40B4-BE49-F238E27FC236}">
                  <a16:creationId xmlns:a16="http://schemas.microsoft.com/office/drawing/2014/main" id="{FD131697-4E0D-4094-8964-32F8EB845F4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0190"/>
              <a:ext cx="5132070" cy="4792980"/>
            </a:xfrm>
            <a:prstGeom prst="rect">
              <a:avLst/>
            </a:prstGeom>
          </p:spPr>
        </p:pic>
        <p:pic>
          <p:nvPicPr>
            <p:cNvPr id="4" name="Picture 7614">
              <a:extLst>
                <a:ext uri="{FF2B5EF4-FFF2-40B4-BE49-F238E27FC236}">
                  <a16:creationId xmlns:a16="http://schemas.microsoft.com/office/drawing/2014/main" id="{E3B030CB-FDC0-42AD-A122-28998F79D55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253736" y="2517902"/>
              <a:ext cx="3745992" cy="3044953"/>
            </a:xfrm>
            <a:prstGeom prst="rect">
              <a:avLst/>
            </a:prstGeom>
          </p:spPr>
        </p:pic>
        <p:pic>
          <p:nvPicPr>
            <p:cNvPr id="5" name="Picture 466">
              <a:extLst>
                <a:ext uri="{FF2B5EF4-FFF2-40B4-BE49-F238E27FC236}">
                  <a16:creationId xmlns:a16="http://schemas.microsoft.com/office/drawing/2014/main" id="{4423DDF1-76E2-44AF-9037-B2C790E8071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27650" y="0"/>
              <a:ext cx="3481070" cy="248793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50E20E7-B2EB-457E-B41F-5DCF7B2DAD08}"/>
              </a:ext>
            </a:extLst>
          </p:cNvPr>
          <p:cNvSpPr txBox="1"/>
          <p:nvPr/>
        </p:nvSpPr>
        <p:spPr>
          <a:xfrm>
            <a:off x="3098800" y="11750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Hombro West Point</a:t>
            </a:r>
          </a:p>
        </p:txBody>
      </p:sp>
    </p:spTree>
    <p:extLst>
      <p:ext uri="{BB962C8B-B14F-4D97-AF65-F5344CB8AC3E}">
        <p14:creationId xmlns:p14="http://schemas.microsoft.com/office/powerpoint/2010/main" val="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197">
            <a:extLst>
              <a:ext uri="{FF2B5EF4-FFF2-40B4-BE49-F238E27FC236}">
                <a16:creationId xmlns:a16="http://schemas.microsoft.com/office/drawing/2014/main" id="{E112F5FA-470A-4EFB-AB9E-531BFA6B2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202">
            <a:extLst>
              <a:ext uri="{FF2B5EF4-FFF2-40B4-BE49-F238E27FC236}">
                <a16:creationId xmlns:a16="http://schemas.microsoft.com/office/drawing/2014/main" id="{C0080A5B-5108-4E01-9F94-B5262C21E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207">
            <a:extLst>
              <a:ext uri="{FF2B5EF4-FFF2-40B4-BE49-F238E27FC236}">
                <a16:creationId xmlns:a16="http://schemas.microsoft.com/office/drawing/2014/main" id="{2CB68B8A-F0E4-4016-A120-ADAD9205B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212">
            <a:extLst>
              <a:ext uri="{FF2B5EF4-FFF2-40B4-BE49-F238E27FC236}">
                <a16:creationId xmlns:a16="http://schemas.microsoft.com/office/drawing/2014/main" id="{A3FD7639-9D15-4FFE-98B5-8F31DF18F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217">
            <a:extLst>
              <a:ext uri="{FF2B5EF4-FFF2-40B4-BE49-F238E27FC236}">
                <a16:creationId xmlns:a16="http://schemas.microsoft.com/office/drawing/2014/main" id="{A6B80F27-8A02-423A-B211-9150D0311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D5F21B2-3AD9-4E7C-B76D-0B1595CC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A747AFB-F4B9-4CD4-A40C-8E14FF524FB2}"/>
              </a:ext>
            </a:extLst>
          </p:cNvPr>
          <p:cNvSpPr/>
          <p:nvPr/>
        </p:nvSpPr>
        <p:spPr>
          <a:xfrm>
            <a:off x="2579462" y="1196752"/>
            <a:ext cx="70330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Gracias por su atención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42">
            <a:extLst>
              <a:ext uri="{FF2B5EF4-FFF2-40B4-BE49-F238E27FC236}">
                <a16:creationId xmlns:a16="http://schemas.microsoft.com/office/drawing/2014/main" id="{43A2DBA7-D680-4ADE-A9D0-78B9A7AB7AE5}"/>
              </a:ext>
            </a:extLst>
          </p:cNvPr>
          <p:cNvGrpSpPr/>
          <p:nvPr/>
        </p:nvGrpSpPr>
        <p:grpSpPr>
          <a:xfrm>
            <a:off x="2066925" y="1656644"/>
            <a:ext cx="8058150" cy="4876800"/>
            <a:chOff x="0" y="0"/>
            <a:chExt cx="8058150" cy="4876800"/>
          </a:xfrm>
        </p:grpSpPr>
        <p:pic>
          <p:nvPicPr>
            <p:cNvPr id="3" name="Picture 707">
              <a:extLst>
                <a:ext uri="{FF2B5EF4-FFF2-40B4-BE49-F238E27FC236}">
                  <a16:creationId xmlns:a16="http://schemas.microsoft.com/office/drawing/2014/main" id="{69D8B7F3-8A33-48B7-BFFF-38C50BCCF78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1630"/>
              <a:ext cx="3524250" cy="4032250"/>
            </a:xfrm>
            <a:prstGeom prst="rect">
              <a:avLst/>
            </a:prstGeom>
          </p:spPr>
        </p:pic>
        <p:pic>
          <p:nvPicPr>
            <p:cNvPr id="4" name="Picture 709">
              <a:extLst>
                <a:ext uri="{FF2B5EF4-FFF2-40B4-BE49-F238E27FC236}">
                  <a16:creationId xmlns:a16="http://schemas.microsoft.com/office/drawing/2014/main" id="{1CA253BD-7F39-43C2-84CE-F67B5EB825B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71950" y="0"/>
              <a:ext cx="3886200" cy="487680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A89FEFA-3ECF-4488-AC79-6BE99EFEE18B}"/>
              </a:ext>
            </a:extLst>
          </p:cNvPr>
          <p:cNvSpPr txBox="1"/>
          <p:nvPr/>
        </p:nvSpPr>
        <p:spPr>
          <a:xfrm>
            <a:off x="2001308" y="485422"/>
            <a:ext cx="717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Axial Sesamoideos</a:t>
            </a:r>
          </a:p>
        </p:txBody>
      </p:sp>
    </p:spTree>
    <p:extLst>
      <p:ext uri="{BB962C8B-B14F-4D97-AF65-F5344CB8AC3E}">
        <p14:creationId xmlns:p14="http://schemas.microsoft.com/office/powerpoint/2010/main" val="34075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57">
            <a:extLst>
              <a:ext uri="{FF2B5EF4-FFF2-40B4-BE49-F238E27FC236}">
                <a16:creationId xmlns:a16="http://schemas.microsoft.com/office/drawing/2014/main" id="{7850854B-6E2E-4037-8D8C-C747AF7BD2EA}"/>
              </a:ext>
            </a:extLst>
          </p:cNvPr>
          <p:cNvGrpSpPr/>
          <p:nvPr/>
        </p:nvGrpSpPr>
        <p:grpSpPr>
          <a:xfrm>
            <a:off x="1668145" y="1464098"/>
            <a:ext cx="8855710" cy="5284470"/>
            <a:chOff x="0" y="0"/>
            <a:chExt cx="8855710" cy="5284470"/>
          </a:xfrm>
        </p:grpSpPr>
        <p:pic>
          <p:nvPicPr>
            <p:cNvPr id="3" name="Picture 226">
              <a:extLst>
                <a:ext uri="{FF2B5EF4-FFF2-40B4-BE49-F238E27FC236}">
                  <a16:creationId xmlns:a16="http://schemas.microsoft.com/office/drawing/2014/main" id="{73ADBE21-39A6-44DF-8C0D-5F56AA5FDD4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543550" y="0"/>
              <a:ext cx="3048001" cy="1972310"/>
            </a:xfrm>
            <a:prstGeom prst="rect">
              <a:avLst/>
            </a:prstGeom>
          </p:spPr>
        </p:pic>
        <p:pic>
          <p:nvPicPr>
            <p:cNvPr id="4" name="Picture 228">
              <a:extLst>
                <a:ext uri="{FF2B5EF4-FFF2-40B4-BE49-F238E27FC236}">
                  <a16:creationId xmlns:a16="http://schemas.microsoft.com/office/drawing/2014/main" id="{F3B8E819-2968-41B9-B21F-26EDF978185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71390" y="2430780"/>
              <a:ext cx="4084320" cy="2853690"/>
            </a:xfrm>
            <a:prstGeom prst="rect">
              <a:avLst/>
            </a:prstGeom>
          </p:spPr>
        </p:pic>
        <p:pic>
          <p:nvPicPr>
            <p:cNvPr id="5" name="Picture 230">
              <a:extLst>
                <a:ext uri="{FF2B5EF4-FFF2-40B4-BE49-F238E27FC236}">
                  <a16:creationId xmlns:a16="http://schemas.microsoft.com/office/drawing/2014/main" id="{CEFB2D61-396E-4E56-9CD5-E7571871503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8350"/>
              <a:ext cx="4895850" cy="408559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AE567A7-5675-4EA4-818A-B30566E48C0F}"/>
              </a:ext>
            </a:extLst>
          </p:cNvPr>
          <p:cNvSpPr txBox="1"/>
          <p:nvPr/>
        </p:nvSpPr>
        <p:spPr>
          <a:xfrm>
            <a:off x="2336800" y="519289"/>
            <a:ext cx="729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err="1"/>
              <a:t>Rx</a:t>
            </a:r>
            <a:r>
              <a:rPr lang="es-AR" dirty="0"/>
              <a:t> Canal carpiano</a:t>
            </a:r>
          </a:p>
        </p:txBody>
      </p:sp>
    </p:spTree>
    <p:extLst>
      <p:ext uri="{BB962C8B-B14F-4D97-AF65-F5344CB8AC3E}">
        <p14:creationId xmlns:p14="http://schemas.microsoft.com/office/powerpoint/2010/main" val="35612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782">
            <a:extLst>
              <a:ext uri="{FF2B5EF4-FFF2-40B4-BE49-F238E27FC236}">
                <a16:creationId xmlns:a16="http://schemas.microsoft.com/office/drawing/2014/main" id="{482604E1-0862-4D2F-9133-A721244B5857}"/>
              </a:ext>
            </a:extLst>
          </p:cNvPr>
          <p:cNvGrpSpPr/>
          <p:nvPr/>
        </p:nvGrpSpPr>
        <p:grpSpPr>
          <a:xfrm>
            <a:off x="2279015" y="1417178"/>
            <a:ext cx="7633970" cy="5265420"/>
            <a:chOff x="0" y="0"/>
            <a:chExt cx="7633970" cy="5265420"/>
          </a:xfrm>
        </p:grpSpPr>
        <p:pic>
          <p:nvPicPr>
            <p:cNvPr id="3" name="Picture 929">
              <a:extLst>
                <a:ext uri="{FF2B5EF4-FFF2-40B4-BE49-F238E27FC236}">
                  <a16:creationId xmlns:a16="http://schemas.microsoft.com/office/drawing/2014/main" id="{E9C58F8C-DFB0-436B-9EE4-A12F852F5B8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309110" y="440690"/>
              <a:ext cx="3324860" cy="4277360"/>
            </a:xfrm>
            <a:prstGeom prst="rect">
              <a:avLst/>
            </a:prstGeom>
          </p:spPr>
        </p:pic>
        <p:pic>
          <p:nvPicPr>
            <p:cNvPr id="4" name="Picture 931">
              <a:extLst>
                <a:ext uri="{FF2B5EF4-FFF2-40B4-BE49-F238E27FC236}">
                  <a16:creationId xmlns:a16="http://schemas.microsoft.com/office/drawing/2014/main" id="{A2BF8ECA-70EE-42E4-9F5D-2C73C543982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0210" y="0"/>
              <a:ext cx="2183130" cy="2200910"/>
            </a:xfrm>
            <a:prstGeom prst="rect">
              <a:avLst/>
            </a:prstGeom>
          </p:spPr>
        </p:pic>
        <p:pic>
          <p:nvPicPr>
            <p:cNvPr id="5" name="Picture 933">
              <a:extLst>
                <a:ext uri="{FF2B5EF4-FFF2-40B4-BE49-F238E27FC236}">
                  <a16:creationId xmlns:a16="http://schemas.microsoft.com/office/drawing/2014/main" id="{9DEE2AE4-B6ED-4587-8D11-898B382CB45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00910"/>
              <a:ext cx="3483610" cy="3064510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F16F7BDC-EDC6-421C-85DD-2D250FCE2A7A}"/>
              </a:ext>
            </a:extLst>
          </p:cNvPr>
          <p:cNvSpPr txBox="1"/>
          <p:nvPr/>
        </p:nvSpPr>
        <p:spPr>
          <a:xfrm>
            <a:off x="2285647" y="406898"/>
            <a:ext cx="6953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Rodilla AP </a:t>
            </a:r>
            <a:r>
              <a:rPr lang="es-AR" sz="3200" dirty="0" err="1"/>
              <a:t>Rosemberg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0903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67">
            <a:extLst>
              <a:ext uri="{FF2B5EF4-FFF2-40B4-BE49-F238E27FC236}">
                <a16:creationId xmlns:a16="http://schemas.microsoft.com/office/drawing/2014/main" id="{BC60D702-1B70-4A41-9600-EC9267CEDE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9867" y="3093156"/>
            <a:ext cx="9618133" cy="29983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2E1113-034D-4151-A74C-3774EF934FAC}"/>
              </a:ext>
            </a:extLst>
          </p:cNvPr>
          <p:cNvSpPr txBox="1"/>
          <p:nvPr/>
        </p:nvSpPr>
        <p:spPr>
          <a:xfrm>
            <a:off x="1952977" y="766445"/>
            <a:ext cx="781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Serie </a:t>
            </a:r>
            <a:r>
              <a:rPr lang="es-AR" sz="3200" dirty="0" err="1"/>
              <a:t>Jaroschy</a:t>
            </a:r>
            <a:r>
              <a:rPr lang="es-AR" sz="3200" dirty="0"/>
              <a:t> (30,60 y 90º)</a:t>
            </a:r>
          </a:p>
        </p:txBody>
      </p:sp>
    </p:spTree>
    <p:extLst>
      <p:ext uri="{BB962C8B-B14F-4D97-AF65-F5344CB8AC3E}">
        <p14:creationId xmlns:p14="http://schemas.microsoft.com/office/powerpoint/2010/main" val="21903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07">
            <a:extLst>
              <a:ext uri="{FF2B5EF4-FFF2-40B4-BE49-F238E27FC236}">
                <a16:creationId xmlns:a16="http://schemas.microsoft.com/office/drawing/2014/main" id="{5A1F6444-3CA1-4676-8B86-F03B11854837}"/>
              </a:ext>
            </a:extLst>
          </p:cNvPr>
          <p:cNvGrpSpPr/>
          <p:nvPr/>
        </p:nvGrpSpPr>
        <p:grpSpPr>
          <a:xfrm>
            <a:off x="1648460" y="1572895"/>
            <a:ext cx="8895080" cy="3712210"/>
            <a:chOff x="0" y="0"/>
            <a:chExt cx="8895080" cy="3712210"/>
          </a:xfrm>
        </p:grpSpPr>
        <p:pic>
          <p:nvPicPr>
            <p:cNvPr id="3" name="Picture 1075">
              <a:extLst>
                <a:ext uri="{FF2B5EF4-FFF2-40B4-BE49-F238E27FC236}">
                  <a16:creationId xmlns:a16="http://schemas.microsoft.com/office/drawing/2014/main" id="{E8A65846-8282-464A-9AB2-3A594BBB6DD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19270" cy="3712210"/>
            </a:xfrm>
            <a:prstGeom prst="rect">
              <a:avLst/>
            </a:prstGeom>
          </p:spPr>
        </p:pic>
        <p:pic>
          <p:nvPicPr>
            <p:cNvPr id="4" name="Picture 1077">
              <a:extLst>
                <a:ext uri="{FF2B5EF4-FFF2-40B4-BE49-F238E27FC236}">
                  <a16:creationId xmlns:a16="http://schemas.microsoft.com/office/drawing/2014/main" id="{B0E55206-8A5E-43F6-9613-966C3AC2353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08830" y="40640"/>
              <a:ext cx="4286250" cy="360045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FE3BC156-BFA0-4AC6-A015-1DAFFC8ACD1E}"/>
              </a:ext>
            </a:extLst>
          </p:cNvPr>
          <p:cNvSpPr txBox="1"/>
          <p:nvPr/>
        </p:nvSpPr>
        <p:spPr>
          <a:xfrm>
            <a:off x="3172178" y="564444"/>
            <a:ext cx="58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Pelvis </a:t>
            </a:r>
            <a:r>
              <a:rPr lang="es-AR" sz="3200" dirty="0" err="1"/>
              <a:t>Inlet</a:t>
            </a:r>
            <a:r>
              <a:rPr lang="es-AR" sz="3200" dirty="0"/>
              <a:t>-Outlet</a:t>
            </a:r>
          </a:p>
        </p:txBody>
      </p:sp>
    </p:spTree>
    <p:extLst>
      <p:ext uri="{BB962C8B-B14F-4D97-AF65-F5344CB8AC3E}">
        <p14:creationId xmlns:p14="http://schemas.microsoft.com/office/powerpoint/2010/main" val="21694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10">
            <a:extLst>
              <a:ext uri="{FF2B5EF4-FFF2-40B4-BE49-F238E27FC236}">
                <a16:creationId xmlns:a16="http://schemas.microsoft.com/office/drawing/2014/main" id="{D9B850DA-F9E6-4055-8DD3-96EEFA077E4F}"/>
              </a:ext>
            </a:extLst>
          </p:cNvPr>
          <p:cNvGrpSpPr/>
          <p:nvPr/>
        </p:nvGrpSpPr>
        <p:grpSpPr>
          <a:xfrm>
            <a:off x="1913890" y="1879529"/>
            <a:ext cx="8364220" cy="4431030"/>
            <a:chOff x="0" y="0"/>
            <a:chExt cx="8364220" cy="4431030"/>
          </a:xfrm>
        </p:grpSpPr>
        <p:pic>
          <p:nvPicPr>
            <p:cNvPr id="3" name="Picture 1087">
              <a:extLst>
                <a:ext uri="{FF2B5EF4-FFF2-40B4-BE49-F238E27FC236}">
                  <a16:creationId xmlns:a16="http://schemas.microsoft.com/office/drawing/2014/main" id="{3A58ACAA-5A0D-42B6-AD87-0B8AB5CE15F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79950" y="0"/>
              <a:ext cx="3684270" cy="4431030"/>
            </a:xfrm>
            <a:prstGeom prst="rect">
              <a:avLst/>
            </a:prstGeom>
          </p:spPr>
        </p:pic>
        <p:pic>
          <p:nvPicPr>
            <p:cNvPr id="4" name="Picture 1089">
              <a:extLst>
                <a:ext uri="{FF2B5EF4-FFF2-40B4-BE49-F238E27FC236}">
                  <a16:creationId xmlns:a16="http://schemas.microsoft.com/office/drawing/2014/main" id="{7667D594-7364-4A74-B734-27D33FE7329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1460"/>
              <a:ext cx="4177030" cy="395986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C51ADDB5-3FF8-4702-8FCA-575B0167B461}"/>
              </a:ext>
            </a:extLst>
          </p:cNvPr>
          <p:cNvSpPr txBox="1"/>
          <p:nvPr/>
        </p:nvSpPr>
        <p:spPr>
          <a:xfrm>
            <a:off x="3048000" y="564444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Pelvis oblicua obturatriz</a:t>
            </a:r>
          </a:p>
        </p:txBody>
      </p:sp>
    </p:spTree>
    <p:extLst>
      <p:ext uri="{BB962C8B-B14F-4D97-AF65-F5344CB8AC3E}">
        <p14:creationId xmlns:p14="http://schemas.microsoft.com/office/powerpoint/2010/main" val="40725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64">
            <a:extLst>
              <a:ext uri="{FF2B5EF4-FFF2-40B4-BE49-F238E27FC236}">
                <a16:creationId xmlns:a16="http://schemas.microsoft.com/office/drawing/2014/main" id="{7D5B0E96-F6AD-4E9B-A21A-D0D99021019B}"/>
              </a:ext>
            </a:extLst>
          </p:cNvPr>
          <p:cNvGrpSpPr/>
          <p:nvPr/>
        </p:nvGrpSpPr>
        <p:grpSpPr>
          <a:xfrm>
            <a:off x="1918969" y="1743781"/>
            <a:ext cx="8354061" cy="4679950"/>
            <a:chOff x="0" y="0"/>
            <a:chExt cx="8354061" cy="4679950"/>
          </a:xfrm>
        </p:grpSpPr>
        <p:pic>
          <p:nvPicPr>
            <p:cNvPr id="3" name="Picture 1099">
              <a:extLst>
                <a:ext uri="{FF2B5EF4-FFF2-40B4-BE49-F238E27FC236}">
                  <a16:creationId xmlns:a16="http://schemas.microsoft.com/office/drawing/2014/main" id="{21AD4D14-97A7-48E8-87EF-949E6BC8A02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537710" y="0"/>
              <a:ext cx="3816351" cy="4679950"/>
            </a:xfrm>
            <a:prstGeom prst="rect">
              <a:avLst/>
            </a:prstGeom>
          </p:spPr>
        </p:pic>
        <p:pic>
          <p:nvPicPr>
            <p:cNvPr id="4" name="Picture 1101">
              <a:extLst>
                <a:ext uri="{FF2B5EF4-FFF2-40B4-BE49-F238E27FC236}">
                  <a16:creationId xmlns:a16="http://schemas.microsoft.com/office/drawing/2014/main" id="{45447EEC-9F24-4537-B0C0-D55CFA47A60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3070"/>
              <a:ext cx="4312920" cy="364490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D0206E93-B29C-4FD0-AE79-6BFDBE3B7DD6}"/>
              </a:ext>
            </a:extLst>
          </p:cNvPr>
          <p:cNvSpPr txBox="1"/>
          <p:nvPr/>
        </p:nvSpPr>
        <p:spPr>
          <a:xfrm>
            <a:off x="3601156" y="440267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/>
              <a:t>Pelvis oblicua alar</a:t>
            </a:r>
          </a:p>
        </p:txBody>
      </p:sp>
    </p:spTree>
    <p:extLst>
      <p:ext uri="{BB962C8B-B14F-4D97-AF65-F5344CB8AC3E}">
        <p14:creationId xmlns:p14="http://schemas.microsoft.com/office/powerpoint/2010/main" val="2578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6658">
            <a:extLst>
              <a:ext uri="{FF2B5EF4-FFF2-40B4-BE49-F238E27FC236}">
                <a16:creationId xmlns:a16="http://schemas.microsoft.com/office/drawing/2014/main" id="{1BD7FE8A-3593-441A-AEB8-B873C7C5C1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8E98E3F-B192-4127-8CEB-58EAD2336D9B}"/>
              </a:ext>
            </a:extLst>
          </p:cNvPr>
          <p:cNvSpPr txBox="1"/>
          <p:nvPr/>
        </p:nvSpPr>
        <p:spPr>
          <a:xfrm>
            <a:off x="2573382" y="6229197"/>
            <a:ext cx="6413863" cy="384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1900" dirty="0">
                <a:latin typeface="Arial" panose="020B0604020202020204" pitchFamily="34" charset="0"/>
                <a:cs typeface="Arial" panose="020B0604020202020204" pitchFamily="34" charset="0"/>
              </a:rPr>
              <a:t>Protección de órganos internos.</a:t>
            </a:r>
          </a:p>
        </p:txBody>
      </p:sp>
    </p:spTree>
    <p:extLst>
      <p:ext uri="{BB962C8B-B14F-4D97-AF65-F5344CB8AC3E}">
        <p14:creationId xmlns:p14="http://schemas.microsoft.com/office/powerpoint/2010/main" val="10151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E68E90-DE41-4304-9381-8B24D2911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52" y="1388534"/>
            <a:ext cx="4593695" cy="52053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B5932B-AB69-4828-B229-AFA8C83C0204}"/>
              </a:ext>
            </a:extLst>
          </p:cNvPr>
          <p:cNvSpPr txBox="1"/>
          <p:nvPr/>
        </p:nvSpPr>
        <p:spPr>
          <a:xfrm>
            <a:off x="3799152" y="485422"/>
            <a:ext cx="472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Ferguson</a:t>
            </a:r>
          </a:p>
        </p:txBody>
      </p:sp>
    </p:spTree>
    <p:extLst>
      <p:ext uri="{BB962C8B-B14F-4D97-AF65-F5344CB8AC3E}">
        <p14:creationId xmlns:p14="http://schemas.microsoft.com/office/powerpoint/2010/main" val="24426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545">
            <a:extLst>
              <a:ext uri="{FF2B5EF4-FFF2-40B4-BE49-F238E27FC236}">
                <a16:creationId xmlns:a16="http://schemas.microsoft.com/office/drawing/2014/main" id="{2D91547A-1D91-458E-90AA-53150952D49C}"/>
              </a:ext>
            </a:extLst>
          </p:cNvPr>
          <p:cNvGrpSpPr/>
          <p:nvPr/>
        </p:nvGrpSpPr>
        <p:grpSpPr>
          <a:xfrm>
            <a:off x="1715771" y="2241903"/>
            <a:ext cx="8760458" cy="4248150"/>
            <a:chOff x="0" y="0"/>
            <a:chExt cx="8760460" cy="4248150"/>
          </a:xfrm>
        </p:grpSpPr>
        <p:pic>
          <p:nvPicPr>
            <p:cNvPr id="3" name="Picture 1278">
              <a:extLst>
                <a:ext uri="{FF2B5EF4-FFF2-40B4-BE49-F238E27FC236}">
                  <a16:creationId xmlns:a16="http://schemas.microsoft.com/office/drawing/2014/main" id="{41B01E9F-6C3A-4959-BC33-F3658EACD2E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74640" cy="4248150"/>
            </a:xfrm>
            <a:prstGeom prst="rect">
              <a:avLst/>
            </a:prstGeom>
          </p:spPr>
        </p:pic>
        <p:pic>
          <p:nvPicPr>
            <p:cNvPr id="4" name="Picture 1280">
              <a:extLst>
                <a:ext uri="{FF2B5EF4-FFF2-40B4-BE49-F238E27FC236}">
                  <a16:creationId xmlns:a16="http://schemas.microsoft.com/office/drawing/2014/main" id="{C5ACA3E6-C897-4696-81AD-FFB49F57C12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435600" y="585470"/>
              <a:ext cx="3324860" cy="294259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5FDBD51-A69C-4243-AEC5-D7990B8832A1}"/>
              </a:ext>
            </a:extLst>
          </p:cNvPr>
          <p:cNvSpPr txBox="1"/>
          <p:nvPr/>
        </p:nvSpPr>
        <p:spPr>
          <a:xfrm>
            <a:off x="2743200" y="367947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cervical perfil máxima flexión</a:t>
            </a:r>
          </a:p>
        </p:txBody>
      </p:sp>
    </p:spTree>
    <p:extLst>
      <p:ext uri="{BB962C8B-B14F-4D97-AF65-F5344CB8AC3E}">
        <p14:creationId xmlns:p14="http://schemas.microsoft.com/office/powerpoint/2010/main" val="38645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44">
            <a:extLst>
              <a:ext uri="{FF2B5EF4-FFF2-40B4-BE49-F238E27FC236}">
                <a16:creationId xmlns:a16="http://schemas.microsoft.com/office/drawing/2014/main" id="{91ADB8FE-4FDE-486B-9900-58746B2EDEF6}"/>
              </a:ext>
            </a:extLst>
          </p:cNvPr>
          <p:cNvGrpSpPr/>
          <p:nvPr/>
        </p:nvGrpSpPr>
        <p:grpSpPr>
          <a:xfrm>
            <a:off x="1732915" y="2596515"/>
            <a:ext cx="8726170" cy="4103370"/>
            <a:chOff x="0" y="0"/>
            <a:chExt cx="8726170" cy="4103370"/>
          </a:xfrm>
        </p:grpSpPr>
        <p:pic>
          <p:nvPicPr>
            <p:cNvPr id="3" name="Picture 1290">
              <a:extLst>
                <a:ext uri="{FF2B5EF4-FFF2-40B4-BE49-F238E27FC236}">
                  <a16:creationId xmlns:a16="http://schemas.microsoft.com/office/drawing/2014/main" id="{22EF2742-54A9-45C4-AF61-C5DED5FDF12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401310" y="560070"/>
              <a:ext cx="3324860" cy="2942590"/>
            </a:xfrm>
            <a:prstGeom prst="rect">
              <a:avLst/>
            </a:prstGeom>
          </p:spPr>
        </p:pic>
        <p:pic>
          <p:nvPicPr>
            <p:cNvPr id="4" name="Picture 1292">
              <a:extLst>
                <a:ext uri="{FF2B5EF4-FFF2-40B4-BE49-F238E27FC236}">
                  <a16:creationId xmlns:a16="http://schemas.microsoft.com/office/drawing/2014/main" id="{EB4844E0-F15B-4286-9CC4-3BAE6FB0257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44110" cy="410337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ECB88BCC-74D3-4A0D-9611-897F001CD864}"/>
              </a:ext>
            </a:extLst>
          </p:cNvPr>
          <p:cNvSpPr txBox="1"/>
          <p:nvPr/>
        </p:nvSpPr>
        <p:spPr>
          <a:xfrm>
            <a:off x="2743200" y="367947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cervical perfil máxima extensión</a:t>
            </a:r>
          </a:p>
        </p:txBody>
      </p:sp>
    </p:spTree>
    <p:extLst>
      <p:ext uri="{BB962C8B-B14F-4D97-AF65-F5344CB8AC3E}">
        <p14:creationId xmlns:p14="http://schemas.microsoft.com/office/powerpoint/2010/main" val="38431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47">
            <a:extLst>
              <a:ext uri="{FF2B5EF4-FFF2-40B4-BE49-F238E27FC236}">
                <a16:creationId xmlns:a16="http://schemas.microsoft.com/office/drawing/2014/main" id="{6DCD0252-3E5E-4AF5-AB83-95EE8A853235}"/>
              </a:ext>
            </a:extLst>
          </p:cNvPr>
          <p:cNvGrpSpPr/>
          <p:nvPr/>
        </p:nvGrpSpPr>
        <p:grpSpPr>
          <a:xfrm>
            <a:off x="2040255" y="2335037"/>
            <a:ext cx="8111490" cy="4197350"/>
            <a:chOff x="0" y="0"/>
            <a:chExt cx="8111490" cy="4197350"/>
          </a:xfrm>
        </p:grpSpPr>
        <p:pic>
          <p:nvPicPr>
            <p:cNvPr id="3" name="Picture 1302">
              <a:extLst>
                <a:ext uri="{FF2B5EF4-FFF2-40B4-BE49-F238E27FC236}">
                  <a16:creationId xmlns:a16="http://schemas.microsoft.com/office/drawing/2014/main" id="{C5EF42A2-8499-4DD3-959D-5CF27E909A9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38650" cy="4197350"/>
            </a:xfrm>
            <a:prstGeom prst="rect">
              <a:avLst/>
            </a:prstGeom>
          </p:spPr>
        </p:pic>
        <p:pic>
          <p:nvPicPr>
            <p:cNvPr id="4" name="Picture 1304">
              <a:extLst>
                <a:ext uri="{FF2B5EF4-FFF2-40B4-BE49-F238E27FC236}">
                  <a16:creationId xmlns:a16="http://schemas.microsoft.com/office/drawing/2014/main" id="{6058F62E-5D86-4306-9E02-670A96F7911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86630" y="488950"/>
              <a:ext cx="3324860" cy="3276600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4F210E6-265D-4AAF-AC34-7E4D2B9E7330}"/>
              </a:ext>
            </a:extLst>
          </p:cNvPr>
          <p:cNvSpPr txBox="1"/>
          <p:nvPr/>
        </p:nvSpPr>
        <p:spPr>
          <a:xfrm>
            <a:off x="2743200" y="367947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Rx</a:t>
            </a:r>
            <a:r>
              <a:rPr lang="es-AR" sz="3200" dirty="0"/>
              <a:t> atlas </a:t>
            </a:r>
            <a:r>
              <a:rPr lang="es-AR" sz="3200" dirty="0" err="1"/>
              <a:t>transoral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5048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56678">
            <a:extLst>
              <a:ext uri="{FF2B5EF4-FFF2-40B4-BE49-F238E27FC236}">
                <a16:creationId xmlns:a16="http://schemas.microsoft.com/office/drawing/2014/main" id="{3449095D-6D14-4191-89C4-30DCD031B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9555" y="0"/>
            <a:ext cx="1027288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C6869B8-7561-4797-877B-6A5F0380F8ED}"/>
              </a:ext>
            </a:extLst>
          </p:cNvPr>
          <p:cNvSpPr/>
          <p:nvPr/>
        </p:nvSpPr>
        <p:spPr>
          <a:xfrm>
            <a:off x="1512711" y="5384800"/>
            <a:ext cx="3657600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6683">
            <a:extLst>
              <a:ext uri="{FF2B5EF4-FFF2-40B4-BE49-F238E27FC236}">
                <a16:creationId xmlns:a16="http://schemas.microsoft.com/office/drawing/2014/main" id="{61D71792-28AD-4CD4-B887-E35CAB1B8C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3156" y="0"/>
            <a:ext cx="1123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56688">
            <a:extLst>
              <a:ext uri="{FF2B5EF4-FFF2-40B4-BE49-F238E27FC236}">
                <a16:creationId xmlns:a16="http://schemas.microsoft.com/office/drawing/2014/main" id="{CA9498DF-D88B-4224-9957-9ED9D085B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C82F21-1C7A-48D4-A108-D6A32B662A42}"/>
              </a:ext>
            </a:extLst>
          </p:cNvPr>
          <p:cNvSpPr txBox="1"/>
          <p:nvPr/>
        </p:nvSpPr>
        <p:spPr>
          <a:xfrm>
            <a:off x="4120444" y="5971821"/>
            <a:ext cx="2483555" cy="756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84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DFD351-FD6E-4D6A-85F1-948B12C67850}"/>
              </a:ext>
            </a:extLst>
          </p:cNvPr>
          <p:cNvSpPr txBox="1"/>
          <p:nvPr/>
        </p:nvSpPr>
        <p:spPr>
          <a:xfrm>
            <a:off x="1095022" y="541866"/>
            <a:ext cx="10001955" cy="6001643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rgbClr val="FFFF00"/>
                </a:solidFill>
              </a:rPr>
              <a:t>TRAUMATISMOS EN NIÑOS: DESPRENDIMIENTO EPIFISARIO</a:t>
            </a:r>
          </a:p>
          <a:p>
            <a:endParaRPr lang="es-AR" dirty="0">
              <a:solidFill>
                <a:srgbClr val="FFFF00"/>
              </a:solidFill>
            </a:endParaRPr>
          </a:p>
          <a:p>
            <a:r>
              <a:rPr lang="es-AR" dirty="0">
                <a:solidFill>
                  <a:srgbClr val="FFFF00"/>
                </a:solidFill>
              </a:rPr>
              <a:t>Existen varios subtipos:</a:t>
            </a:r>
          </a:p>
          <a:p>
            <a:r>
              <a:rPr lang="es-AR" dirty="0">
                <a:solidFill>
                  <a:srgbClr val="FFFF00"/>
                </a:solidFill>
              </a:rPr>
              <a:t>Clasificación de </a:t>
            </a:r>
            <a:r>
              <a:rPr lang="es-AR" dirty="0" err="1">
                <a:solidFill>
                  <a:srgbClr val="FFFF00"/>
                </a:solidFill>
              </a:rPr>
              <a:t>Salter</a:t>
            </a:r>
            <a:r>
              <a:rPr lang="es-AR" dirty="0">
                <a:solidFill>
                  <a:srgbClr val="FFFF00"/>
                </a:solidFill>
              </a:rPr>
              <a:t> y Harris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>
                <a:solidFill>
                  <a:srgbClr val="FFFF00"/>
                </a:solidFill>
              </a:rPr>
              <a:t>Grado 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>
                <a:solidFill>
                  <a:srgbClr val="FFFF00"/>
                </a:solidFill>
              </a:rPr>
              <a:t>Grado II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>
                <a:solidFill>
                  <a:srgbClr val="FFFF00"/>
                </a:solidFill>
              </a:rPr>
              <a:t>Grado III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>
                <a:solidFill>
                  <a:srgbClr val="FFFF00"/>
                </a:solidFill>
              </a:rPr>
              <a:t>Grado IV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dirty="0">
                <a:solidFill>
                  <a:srgbClr val="FFFF00"/>
                </a:solidFill>
              </a:rPr>
              <a:t>Grado V</a:t>
            </a: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  <a:p>
            <a:endParaRPr lang="es-AR" dirty="0">
              <a:solidFill>
                <a:srgbClr val="FFFF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3236D3-036E-45F8-A7A9-87C750440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77" y="2213799"/>
            <a:ext cx="4881011" cy="37428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61039C-4E97-46C6-8A96-8AD32A48B8FD}"/>
              </a:ext>
            </a:extLst>
          </p:cNvPr>
          <p:cNvSpPr txBox="1"/>
          <p:nvPr/>
        </p:nvSpPr>
        <p:spPr>
          <a:xfrm>
            <a:off x="3844977" y="2213799"/>
            <a:ext cx="48810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/>
              <a:t>Clasificación de </a:t>
            </a:r>
            <a:r>
              <a:rPr lang="es-AR" dirty="0" err="1"/>
              <a:t>Salter</a:t>
            </a:r>
            <a:r>
              <a:rPr lang="es-AR" dirty="0"/>
              <a:t> y Harris (1963)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768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931">
            <a:extLst>
              <a:ext uri="{FF2B5EF4-FFF2-40B4-BE49-F238E27FC236}">
                <a16:creationId xmlns:a16="http://schemas.microsoft.com/office/drawing/2014/main" id="{426A75A6-88B9-46D3-968E-6FC8ED142BED}"/>
              </a:ext>
            </a:extLst>
          </p:cNvPr>
          <p:cNvGrpSpPr/>
          <p:nvPr/>
        </p:nvGrpSpPr>
        <p:grpSpPr>
          <a:xfrm>
            <a:off x="1526624" y="-5944"/>
            <a:ext cx="9134360" cy="6863944"/>
            <a:chOff x="-3408" y="-3722"/>
            <a:chExt cx="9134856" cy="6864202"/>
          </a:xfrm>
        </p:grpSpPr>
        <p:pic>
          <p:nvPicPr>
            <p:cNvPr id="18" name="Picture 10024">
              <a:extLst>
                <a:ext uri="{FF2B5EF4-FFF2-40B4-BE49-F238E27FC236}">
                  <a16:creationId xmlns:a16="http://schemas.microsoft.com/office/drawing/2014/main" id="{BFF83E15-D81A-4A67-B585-9DB65A350F7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19" name="Rectangle 964">
              <a:extLst>
                <a:ext uri="{FF2B5EF4-FFF2-40B4-BE49-F238E27FC236}">
                  <a16:creationId xmlns:a16="http://schemas.microsoft.com/office/drawing/2014/main" id="{0161D561-5555-48FF-8077-1F156A9D4AF2}"/>
                </a:ext>
              </a:extLst>
            </p:cNvPr>
            <p:cNvSpPr/>
            <p:nvPr/>
          </p:nvSpPr>
          <p:spPr>
            <a:xfrm>
              <a:off x="1313322" y="576525"/>
              <a:ext cx="7066836" cy="7604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4500" dirty="0">
                  <a:solidFill>
                    <a:srgbClr val="04617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Propiedades del Hueso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965">
              <a:extLst>
                <a:ext uri="{FF2B5EF4-FFF2-40B4-BE49-F238E27FC236}">
                  <a16:creationId xmlns:a16="http://schemas.microsoft.com/office/drawing/2014/main" id="{F52DA0A8-E22C-4380-BBA0-429AF1BB89F6}"/>
                </a:ext>
              </a:extLst>
            </p:cNvPr>
            <p:cNvSpPr/>
            <p:nvPr/>
          </p:nvSpPr>
          <p:spPr>
            <a:xfrm>
              <a:off x="2756406" y="1279671"/>
              <a:ext cx="3751286" cy="7604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4500" dirty="0">
                  <a:solidFill>
                    <a:srgbClr val="04617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 los Niños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8929">
              <a:extLst>
                <a:ext uri="{FF2B5EF4-FFF2-40B4-BE49-F238E27FC236}">
                  <a16:creationId xmlns:a16="http://schemas.microsoft.com/office/drawing/2014/main" id="{CD8BE08A-B3DB-4C86-9E6D-1853BCC64160}"/>
                </a:ext>
              </a:extLst>
            </p:cNvPr>
            <p:cNvSpPr/>
            <p:nvPr/>
          </p:nvSpPr>
          <p:spPr>
            <a:xfrm>
              <a:off x="625346" y="2112794"/>
              <a:ext cx="3951891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 b="1" u="sng">
                  <a:solidFill>
                    <a:srgbClr val="FFA64D"/>
                  </a:solidFill>
                  <a:effectLst/>
                  <a:uFill>
                    <a:solidFill>
                      <a:srgbClr val="FFA64D"/>
                    </a:solidFill>
                  </a:uFill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FRAGILIDAD: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968">
              <a:extLst>
                <a:ext uri="{FF2B5EF4-FFF2-40B4-BE49-F238E27FC236}">
                  <a16:creationId xmlns:a16="http://schemas.microsoft.com/office/drawing/2014/main" id="{96BC5B04-8F64-4FEE-B797-15AE15FDACDF}"/>
                </a:ext>
              </a:extLst>
            </p:cNvPr>
            <p:cNvSpPr/>
            <p:nvPr/>
          </p:nvSpPr>
          <p:spPr>
            <a:xfrm>
              <a:off x="899273" y="2866504"/>
              <a:ext cx="15797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-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969">
              <a:extLst>
                <a:ext uri="{FF2B5EF4-FFF2-40B4-BE49-F238E27FC236}">
                  <a16:creationId xmlns:a16="http://schemas.microsoft.com/office/drawing/2014/main" id="{D8E54DBA-9F91-41E6-A368-A5AFDF054B75}"/>
                </a:ext>
              </a:extLst>
            </p:cNvPr>
            <p:cNvSpPr/>
            <p:nvPr/>
          </p:nvSpPr>
          <p:spPr>
            <a:xfrm>
              <a:off x="1130589" y="2866504"/>
              <a:ext cx="2171624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Más poroso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0025">
              <a:extLst>
                <a:ext uri="{FF2B5EF4-FFF2-40B4-BE49-F238E27FC236}">
                  <a16:creationId xmlns:a16="http://schemas.microsoft.com/office/drawing/2014/main" id="{FC3C77B5-9FAA-4B0A-B5BE-8A0FE5C4327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408" y="3425383"/>
              <a:ext cx="9134856" cy="3435097"/>
            </a:xfrm>
            <a:prstGeom prst="rect">
              <a:avLst/>
            </a:prstGeom>
            <a:solidFill>
              <a:srgbClr val="990033"/>
            </a:solidFill>
          </p:spPr>
        </p:pic>
        <p:sp>
          <p:nvSpPr>
            <p:cNvPr id="25" name="Rectangle 972">
              <a:extLst>
                <a:ext uri="{FF2B5EF4-FFF2-40B4-BE49-F238E27FC236}">
                  <a16:creationId xmlns:a16="http://schemas.microsoft.com/office/drawing/2014/main" id="{FCA6E620-7D36-4746-AB3C-C38154C17D7F}"/>
                </a:ext>
              </a:extLst>
            </p:cNvPr>
            <p:cNvSpPr/>
            <p:nvPr/>
          </p:nvSpPr>
          <p:spPr>
            <a:xfrm>
              <a:off x="899273" y="3525304"/>
              <a:ext cx="15797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 dirty="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-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973">
              <a:extLst>
                <a:ext uri="{FF2B5EF4-FFF2-40B4-BE49-F238E27FC236}">
                  <a16:creationId xmlns:a16="http://schemas.microsoft.com/office/drawing/2014/main" id="{9795F9A3-81DB-4D06-877B-FC31AB78AFB2}"/>
                </a:ext>
              </a:extLst>
            </p:cNvPr>
            <p:cNvSpPr/>
            <p:nvPr/>
          </p:nvSpPr>
          <p:spPr>
            <a:xfrm>
              <a:off x="1098631" y="3525304"/>
              <a:ext cx="3209691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 dirty="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Cortical más fina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8930">
              <a:extLst>
                <a:ext uri="{FF2B5EF4-FFF2-40B4-BE49-F238E27FC236}">
                  <a16:creationId xmlns:a16="http://schemas.microsoft.com/office/drawing/2014/main" id="{6F46A43A-5C92-42C7-8554-A3E4BDB31A73}"/>
                </a:ext>
              </a:extLst>
            </p:cNvPr>
            <p:cNvSpPr/>
            <p:nvPr/>
          </p:nvSpPr>
          <p:spPr>
            <a:xfrm>
              <a:off x="625346" y="4088940"/>
              <a:ext cx="4221394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 b="1" u="sng">
                  <a:solidFill>
                    <a:srgbClr val="FFA64D"/>
                  </a:solidFill>
                  <a:effectLst/>
                  <a:uFill>
                    <a:solidFill>
                      <a:srgbClr val="FFA64D"/>
                    </a:solidFill>
                  </a:uFill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ELASTICIDAD: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976">
              <a:extLst>
                <a:ext uri="{FF2B5EF4-FFF2-40B4-BE49-F238E27FC236}">
                  <a16:creationId xmlns:a16="http://schemas.microsoft.com/office/drawing/2014/main" id="{D0758C19-BA90-4B1A-A2BB-A1C6575F602B}"/>
                </a:ext>
              </a:extLst>
            </p:cNvPr>
            <p:cNvSpPr/>
            <p:nvPr/>
          </p:nvSpPr>
          <p:spPr>
            <a:xfrm>
              <a:off x="899273" y="4842650"/>
              <a:ext cx="15797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-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977">
              <a:extLst>
                <a:ext uri="{FF2B5EF4-FFF2-40B4-BE49-F238E27FC236}">
                  <a16:creationId xmlns:a16="http://schemas.microsoft.com/office/drawing/2014/main" id="{2432A373-9D20-4E51-978C-8A35A59FF3BE}"/>
                </a:ext>
              </a:extLst>
            </p:cNvPr>
            <p:cNvSpPr/>
            <p:nvPr/>
          </p:nvSpPr>
          <p:spPr>
            <a:xfrm>
              <a:off x="1098631" y="4842650"/>
              <a:ext cx="4480983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Mayor cantidad de agua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978">
              <a:extLst>
                <a:ext uri="{FF2B5EF4-FFF2-40B4-BE49-F238E27FC236}">
                  <a16:creationId xmlns:a16="http://schemas.microsoft.com/office/drawing/2014/main" id="{B07AD680-C952-4744-B277-B046F82A046D}"/>
                </a:ext>
              </a:extLst>
            </p:cNvPr>
            <p:cNvSpPr/>
            <p:nvPr/>
          </p:nvSpPr>
          <p:spPr>
            <a:xfrm>
              <a:off x="899273" y="5351902"/>
              <a:ext cx="15797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-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979">
              <a:extLst>
                <a:ext uri="{FF2B5EF4-FFF2-40B4-BE49-F238E27FC236}">
                  <a16:creationId xmlns:a16="http://schemas.microsoft.com/office/drawing/2014/main" id="{DDCC6C40-61AF-4387-BD45-A58057074E5B}"/>
                </a:ext>
              </a:extLst>
            </p:cNvPr>
            <p:cNvSpPr/>
            <p:nvPr/>
          </p:nvSpPr>
          <p:spPr>
            <a:xfrm>
              <a:off x="1098631" y="5351902"/>
              <a:ext cx="5508488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Menor cantidad de minerales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0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42">
            <a:extLst>
              <a:ext uri="{FF2B5EF4-FFF2-40B4-BE49-F238E27FC236}">
                <a16:creationId xmlns:a16="http://schemas.microsoft.com/office/drawing/2014/main" id="{62F7D414-C9FA-44DF-A9ED-116222391EAC}"/>
              </a:ext>
            </a:extLst>
          </p:cNvPr>
          <p:cNvGrpSpPr/>
          <p:nvPr/>
        </p:nvGrpSpPr>
        <p:grpSpPr>
          <a:xfrm>
            <a:off x="1526625" y="0"/>
            <a:ext cx="8893020" cy="6860942"/>
            <a:chOff x="-3408" y="-3722"/>
            <a:chExt cx="9146618" cy="6867144"/>
          </a:xfrm>
        </p:grpSpPr>
        <p:pic>
          <p:nvPicPr>
            <p:cNvPr id="3" name="Picture 10236">
              <a:extLst>
                <a:ext uri="{FF2B5EF4-FFF2-40B4-BE49-F238E27FC236}">
                  <a16:creationId xmlns:a16="http://schemas.microsoft.com/office/drawing/2014/main" id="{7E8734D3-909D-4AE3-B334-B1644164E13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</p:spPr>
        </p:pic>
        <p:sp>
          <p:nvSpPr>
            <p:cNvPr id="4" name="Rectangle 1652">
              <a:extLst>
                <a:ext uri="{FF2B5EF4-FFF2-40B4-BE49-F238E27FC236}">
                  <a16:creationId xmlns:a16="http://schemas.microsoft.com/office/drawing/2014/main" id="{2F880695-AE2A-4E37-92A6-EB526016C926}"/>
                </a:ext>
              </a:extLst>
            </p:cNvPr>
            <p:cNvSpPr/>
            <p:nvPr/>
          </p:nvSpPr>
          <p:spPr>
            <a:xfrm>
              <a:off x="914491" y="614836"/>
              <a:ext cx="3615453" cy="33865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000">
                  <a:solidFill>
                    <a:srgbClr val="04617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Deslizamientos Epifisiarios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" name="Rectangle 1653">
              <a:extLst>
                <a:ext uri="{FF2B5EF4-FFF2-40B4-BE49-F238E27FC236}">
                  <a16:creationId xmlns:a16="http://schemas.microsoft.com/office/drawing/2014/main" id="{6658696C-2EB5-4CA3-8F0B-EF82AE75D231}"/>
                </a:ext>
              </a:extLst>
            </p:cNvPr>
            <p:cNvSpPr/>
            <p:nvPr/>
          </p:nvSpPr>
          <p:spPr>
            <a:xfrm>
              <a:off x="2740673" y="1150008"/>
              <a:ext cx="4946580" cy="5414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2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Frecuencia por edades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1654">
              <a:extLst>
                <a:ext uri="{FF2B5EF4-FFF2-40B4-BE49-F238E27FC236}">
                  <a16:creationId xmlns:a16="http://schemas.microsoft.com/office/drawing/2014/main" id="{C0207252-12BA-4127-8A53-7B1D1EAED345}"/>
                </a:ext>
              </a:extLst>
            </p:cNvPr>
            <p:cNvSpPr/>
            <p:nvPr/>
          </p:nvSpPr>
          <p:spPr>
            <a:xfrm>
              <a:off x="92709" y="1708691"/>
              <a:ext cx="320179" cy="6092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40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1655">
              <a:extLst>
                <a:ext uri="{FF2B5EF4-FFF2-40B4-BE49-F238E27FC236}">
                  <a16:creationId xmlns:a16="http://schemas.microsoft.com/office/drawing/2014/main" id="{EC229339-9AA4-4C28-BDBA-2FC48AABC89F}"/>
                </a:ext>
              </a:extLst>
            </p:cNvPr>
            <p:cNvSpPr/>
            <p:nvPr/>
          </p:nvSpPr>
          <p:spPr>
            <a:xfrm>
              <a:off x="366637" y="1731618"/>
              <a:ext cx="1556179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 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1656">
              <a:extLst>
                <a:ext uri="{FF2B5EF4-FFF2-40B4-BE49-F238E27FC236}">
                  <a16:creationId xmlns:a16="http://schemas.microsoft.com/office/drawing/2014/main" id="{2AB67C5A-D827-4A8E-B976-C53644375437}"/>
                </a:ext>
              </a:extLst>
            </p:cNvPr>
            <p:cNvSpPr/>
            <p:nvPr/>
          </p:nvSpPr>
          <p:spPr>
            <a:xfrm>
              <a:off x="1536915" y="1731618"/>
              <a:ext cx="155131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1657">
              <a:extLst>
                <a:ext uri="{FF2B5EF4-FFF2-40B4-BE49-F238E27FC236}">
                  <a16:creationId xmlns:a16="http://schemas.microsoft.com/office/drawing/2014/main" id="{A539179B-3FEB-4F6B-BFE2-73E38124EAB5}"/>
                </a:ext>
              </a:extLst>
            </p:cNvPr>
            <p:cNvSpPr/>
            <p:nvPr/>
          </p:nvSpPr>
          <p:spPr>
            <a:xfrm>
              <a:off x="1768231" y="1846119"/>
              <a:ext cx="7044376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Mas común en los recién nacidos pero 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1658">
              <a:extLst>
                <a:ext uri="{FF2B5EF4-FFF2-40B4-BE49-F238E27FC236}">
                  <a16:creationId xmlns:a16="http://schemas.microsoft.com/office/drawing/2014/main" id="{47C4CFA4-7770-42DD-A241-1EF2DB8F45C0}"/>
                </a:ext>
              </a:extLst>
            </p:cNvPr>
            <p:cNvSpPr/>
            <p:nvPr/>
          </p:nvSpPr>
          <p:spPr>
            <a:xfrm>
              <a:off x="366637" y="2251691"/>
              <a:ext cx="8776573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frecuente en los escolares pequeños y preescolares.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659">
              <a:extLst>
                <a:ext uri="{FF2B5EF4-FFF2-40B4-BE49-F238E27FC236}">
                  <a16:creationId xmlns:a16="http://schemas.microsoft.com/office/drawing/2014/main" id="{0AC548D2-69A8-4293-B1EB-54B946596AD4}"/>
                </a:ext>
              </a:extLst>
            </p:cNvPr>
            <p:cNvSpPr/>
            <p:nvPr/>
          </p:nvSpPr>
          <p:spPr>
            <a:xfrm>
              <a:off x="92709" y="2733294"/>
              <a:ext cx="320179" cy="6092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40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660">
              <a:extLst>
                <a:ext uri="{FF2B5EF4-FFF2-40B4-BE49-F238E27FC236}">
                  <a16:creationId xmlns:a16="http://schemas.microsoft.com/office/drawing/2014/main" id="{81E9E51A-8B5F-45CA-9C0D-FA730061A33D}"/>
                </a:ext>
              </a:extLst>
            </p:cNvPr>
            <p:cNvSpPr/>
            <p:nvPr/>
          </p:nvSpPr>
          <p:spPr>
            <a:xfrm>
              <a:off x="366637" y="2756220"/>
              <a:ext cx="1762412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 II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661">
              <a:extLst>
                <a:ext uri="{FF2B5EF4-FFF2-40B4-BE49-F238E27FC236}">
                  <a16:creationId xmlns:a16="http://schemas.microsoft.com/office/drawing/2014/main" id="{07203BA7-D67E-4A02-9267-950B63BF521B}"/>
                </a:ext>
              </a:extLst>
            </p:cNvPr>
            <p:cNvSpPr/>
            <p:nvPr/>
          </p:nvSpPr>
          <p:spPr>
            <a:xfrm>
              <a:off x="1692140" y="2756220"/>
              <a:ext cx="155131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662">
              <a:extLst>
                <a:ext uri="{FF2B5EF4-FFF2-40B4-BE49-F238E27FC236}">
                  <a16:creationId xmlns:a16="http://schemas.microsoft.com/office/drawing/2014/main" id="{70AACBF2-F06E-4FA4-A093-430A0ADFC690}"/>
                </a:ext>
              </a:extLst>
            </p:cNvPr>
            <p:cNvSpPr/>
            <p:nvPr/>
          </p:nvSpPr>
          <p:spPr>
            <a:xfrm>
              <a:off x="1923457" y="2870722"/>
              <a:ext cx="2606204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niños mayores.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10237">
              <a:extLst>
                <a:ext uri="{FF2B5EF4-FFF2-40B4-BE49-F238E27FC236}">
                  <a16:creationId xmlns:a16="http://schemas.microsoft.com/office/drawing/2014/main" id="{97705A49-6826-4FD7-874C-6D710790544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408" y="3428325"/>
              <a:ext cx="9134856" cy="3435097"/>
            </a:xfrm>
            <a:prstGeom prst="rect">
              <a:avLst/>
            </a:prstGeom>
          </p:spPr>
        </p:pic>
        <p:sp>
          <p:nvSpPr>
            <p:cNvPr id="16" name="Rectangle 1668">
              <a:extLst>
                <a:ext uri="{FF2B5EF4-FFF2-40B4-BE49-F238E27FC236}">
                  <a16:creationId xmlns:a16="http://schemas.microsoft.com/office/drawing/2014/main" id="{8C66A62D-8DFB-4596-B11D-4617010AB156}"/>
                </a:ext>
              </a:extLst>
            </p:cNvPr>
            <p:cNvSpPr/>
            <p:nvPr/>
          </p:nvSpPr>
          <p:spPr>
            <a:xfrm>
              <a:off x="92709" y="3392094"/>
              <a:ext cx="320179" cy="6092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40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69">
              <a:extLst>
                <a:ext uri="{FF2B5EF4-FFF2-40B4-BE49-F238E27FC236}">
                  <a16:creationId xmlns:a16="http://schemas.microsoft.com/office/drawing/2014/main" id="{8C6705B1-D049-4CDA-A4B1-86BE0D7093B3}"/>
                </a:ext>
              </a:extLst>
            </p:cNvPr>
            <p:cNvSpPr/>
            <p:nvPr/>
          </p:nvSpPr>
          <p:spPr>
            <a:xfrm>
              <a:off x="366637" y="3415020"/>
              <a:ext cx="1968645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 III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670">
              <a:extLst>
                <a:ext uri="{FF2B5EF4-FFF2-40B4-BE49-F238E27FC236}">
                  <a16:creationId xmlns:a16="http://schemas.microsoft.com/office/drawing/2014/main" id="{2527CAAD-68AA-4C24-8B96-779467780249}"/>
                </a:ext>
              </a:extLst>
            </p:cNvPr>
            <p:cNvSpPr/>
            <p:nvPr/>
          </p:nvSpPr>
          <p:spPr>
            <a:xfrm>
              <a:off x="1847366" y="3415020"/>
              <a:ext cx="155131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671">
              <a:extLst>
                <a:ext uri="{FF2B5EF4-FFF2-40B4-BE49-F238E27FC236}">
                  <a16:creationId xmlns:a16="http://schemas.microsoft.com/office/drawing/2014/main" id="{C5E74A40-7002-459F-85D5-1ABCF1E0F2AC}"/>
                </a:ext>
              </a:extLst>
            </p:cNvPr>
            <p:cNvSpPr/>
            <p:nvPr/>
          </p:nvSpPr>
          <p:spPr>
            <a:xfrm>
              <a:off x="2078682" y="3529522"/>
              <a:ext cx="5725457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Recién nacidos y niños pequeños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672">
              <a:extLst>
                <a:ext uri="{FF2B5EF4-FFF2-40B4-BE49-F238E27FC236}">
                  <a16:creationId xmlns:a16="http://schemas.microsoft.com/office/drawing/2014/main" id="{829A830B-40FA-4F5E-AFB0-353CFFB8865C}"/>
                </a:ext>
              </a:extLst>
            </p:cNvPr>
            <p:cNvSpPr/>
            <p:nvPr/>
          </p:nvSpPr>
          <p:spPr>
            <a:xfrm>
              <a:off x="92709" y="4050767"/>
              <a:ext cx="320179" cy="6092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40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1673">
              <a:extLst>
                <a:ext uri="{FF2B5EF4-FFF2-40B4-BE49-F238E27FC236}">
                  <a16:creationId xmlns:a16="http://schemas.microsoft.com/office/drawing/2014/main" id="{A773B828-EC12-4F07-83AB-03362C7472E2}"/>
                </a:ext>
              </a:extLst>
            </p:cNvPr>
            <p:cNvSpPr/>
            <p:nvPr/>
          </p:nvSpPr>
          <p:spPr>
            <a:xfrm>
              <a:off x="366637" y="4073693"/>
              <a:ext cx="1963778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 IV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1674">
              <a:extLst>
                <a:ext uri="{FF2B5EF4-FFF2-40B4-BE49-F238E27FC236}">
                  <a16:creationId xmlns:a16="http://schemas.microsoft.com/office/drawing/2014/main" id="{E075AA04-2A73-4F22-A60E-D02E99285761}"/>
                </a:ext>
              </a:extLst>
            </p:cNvPr>
            <p:cNvSpPr/>
            <p:nvPr/>
          </p:nvSpPr>
          <p:spPr>
            <a:xfrm>
              <a:off x="1819973" y="4073693"/>
              <a:ext cx="155131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1675">
              <a:extLst>
                <a:ext uri="{FF2B5EF4-FFF2-40B4-BE49-F238E27FC236}">
                  <a16:creationId xmlns:a16="http://schemas.microsoft.com/office/drawing/2014/main" id="{F562578D-06DF-4DFF-96D2-81767BE70BE0}"/>
                </a:ext>
              </a:extLst>
            </p:cNvPr>
            <p:cNvSpPr/>
            <p:nvPr/>
          </p:nvSpPr>
          <p:spPr>
            <a:xfrm>
              <a:off x="2051289" y="4188195"/>
              <a:ext cx="2293103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Adolescentes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1676">
              <a:extLst>
                <a:ext uri="{FF2B5EF4-FFF2-40B4-BE49-F238E27FC236}">
                  <a16:creationId xmlns:a16="http://schemas.microsoft.com/office/drawing/2014/main" id="{67A495E4-EB1C-45C2-8ED3-EC0504977DD1}"/>
                </a:ext>
              </a:extLst>
            </p:cNvPr>
            <p:cNvSpPr/>
            <p:nvPr/>
          </p:nvSpPr>
          <p:spPr>
            <a:xfrm>
              <a:off x="92709" y="4709440"/>
              <a:ext cx="320179" cy="6092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40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1677">
              <a:extLst>
                <a:ext uri="{FF2B5EF4-FFF2-40B4-BE49-F238E27FC236}">
                  <a16:creationId xmlns:a16="http://schemas.microsoft.com/office/drawing/2014/main" id="{16E8D765-880C-4F68-8297-65D86A8A586D}"/>
                </a:ext>
              </a:extLst>
            </p:cNvPr>
            <p:cNvSpPr/>
            <p:nvPr/>
          </p:nvSpPr>
          <p:spPr>
            <a:xfrm>
              <a:off x="366637" y="4732366"/>
              <a:ext cx="1741120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 V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9419">
              <a:extLst>
                <a:ext uri="{FF2B5EF4-FFF2-40B4-BE49-F238E27FC236}">
                  <a16:creationId xmlns:a16="http://schemas.microsoft.com/office/drawing/2014/main" id="{9014DCF2-9110-4369-ADC3-7D2A688AAA78}"/>
                </a:ext>
              </a:extLst>
            </p:cNvPr>
            <p:cNvSpPr/>
            <p:nvPr/>
          </p:nvSpPr>
          <p:spPr>
            <a:xfrm>
              <a:off x="1675400" y="4846868"/>
              <a:ext cx="103421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9420">
              <a:extLst>
                <a:ext uri="{FF2B5EF4-FFF2-40B4-BE49-F238E27FC236}">
                  <a16:creationId xmlns:a16="http://schemas.microsoft.com/office/drawing/2014/main" id="{FA5A7F7A-7647-4295-B8BA-7835267C68AC}"/>
                </a:ext>
              </a:extLst>
            </p:cNvPr>
            <p:cNvSpPr/>
            <p:nvPr/>
          </p:nvSpPr>
          <p:spPr>
            <a:xfrm>
              <a:off x="1752855" y="4846868"/>
              <a:ext cx="2779789" cy="4055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  Niños mayores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6663">
            <a:extLst>
              <a:ext uri="{FF2B5EF4-FFF2-40B4-BE49-F238E27FC236}">
                <a16:creationId xmlns:a16="http://schemas.microsoft.com/office/drawing/2014/main" id="{8750D952-5A56-40D2-8AB2-37C8CB5669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4133" y="0"/>
            <a:ext cx="1107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809">
            <a:extLst>
              <a:ext uri="{FF2B5EF4-FFF2-40B4-BE49-F238E27FC236}">
                <a16:creationId xmlns:a16="http://schemas.microsoft.com/office/drawing/2014/main" id="{46F75CE0-502D-4948-82BA-64928343629A}"/>
              </a:ext>
            </a:extLst>
          </p:cNvPr>
          <p:cNvGrpSpPr/>
          <p:nvPr/>
        </p:nvGrpSpPr>
        <p:grpSpPr>
          <a:xfrm>
            <a:off x="1526624" y="-5944"/>
            <a:ext cx="9136877" cy="6866887"/>
            <a:chOff x="-3408" y="-3722"/>
            <a:chExt cx="9137373" cy="6867144"/>
          </a:xfrm>
        </p:grpSpPr>
        <p:pic>
          <p:nvPicPr>
            <p:cNvPr id="3" name="Picture 10246">
              <a:extLst>
                <a:ext uri="{FF2B5EF4-FFF2-40B4-BE49-F238E27FC236}">
                  <a16:creationId xmlns:a16="http://schemas.microsoft.com/office/drawing/2014/main" id="{F7FAA27A-E648-41F8-B696-931C32E9378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</p:spPr>
        </p:pic>
        <p:pic>
          <p:nvPicPr>
            <p:cNvPr id="4" name="Picture 10247">
              <a:extLst>
                <a:ext uri="{FF2B5EF4-FFF2-40B4-BE49-F238E27FC236}">
                  <a16:creationId xmlns:a16="http://schemas.microsoft.com/office/drawing/2014/main" id="{BAC44043-AE6B-402A-89B6-E4BCA16247C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</p:spPr>
        </p:pic>
        <p:sp>
          <p:nvSpPr>
            <p:cNvPr id="5" name="Shape 10555">
              <a:extLst>
                <a:ext uri="{FF2B5EF4-FFF2-40B4-BE49-F238E27FC236}">
                  <a16:creationId xmlns:a16="http://schemas.microsoft.com/office/drawing/2014/main" id="{24E288D4-044D-4D45-B2ED-FFE1734099E8}"/>
                </a:ext>
              </a:extLst>
            </p:cNvPr>
            <p:cNvSpPr/>
            <p:nvPr/>
          </p:nvSpPr>
          <p:spPr>
            <a:xfrm>
              <a:off x="0" y="1629911"/>
              <a:ext cx="4565455" cy="433017"/>
            </a:xfrm>
            <a:custGeom>
              <a:avLst/>
              <a:gdLst/>
              <a:ahLst/>
              <a:cxnLst/>
              <a:rect l="0" t="0" r="0" b="0"/>
              <a:pathLst>
                <a:path w="4565455" h="433017">
                  <a:moveTo>
                    <a:pt x="0" y="0"/>
                  </a:moveTo>
                  <a:lnTo>
                    <a:pt x="4565455" y="0"/>
                  </a:lnTo>
                  <a:lnTo>
                    <a:pt x="4565455" y="433017"/>
                  </a:lnTo>
                  <a:lnTo>
                    <a:pt x="0" y="43301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F6FC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6" name="Shape 10556">
              <a:extLst>
                <a:ext uri="{FF2B5EF4-FFF2-40B4-BE49-F238E27FC236}">
                  <a16:creationId xmlns:a16="http://schemas.microsoft.com/office/drawing/2014/main" id="{8999F78F-0DCE-4066-AE27-78DEA5E96AFC}"/>
                </a:ext>
              </a:extLst>
            </p:cNvPr>
            <p:cNvSpPr/>
            <p:nvPr/>
          </p:nvSpPr>
          <p:spPr>
            <a:xfrm>
              <a:off x="4565455" y="1629911"/>
              <a:ext cx="4565455" cy="433017"/>
            </a:xfrm>
            <a:custGeom>
              <a:avLst/>
              <a:gdLst/>
              <a:ahLst/>
              <a:cxnLst/>
              <a:rect l="0" t="0" r="0" b="0"/>
              <a:pathLst>
                <a:path w="4565455" h="433017">
                  <a:moveTo>
                    <a:pt x="0" y="0"/>
                  </a:moveTo>
                  <a:lnTo>
                    <a:pt x="4565455" y="0"/>
                  </a:lnTo>
                  <a:lnTo>
                    <a:pt x="4565455" y="433017"/>
                  </a:lnTo>
                  <a:lnTo>
                    <a:pt x="0" y="43301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F6FC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7" name="Shape 10557">
              <a:extLst>
                <a:ext uri="{FF2B5EF4-FFF2-40B4-BE49-F238E27FC236}">
                  <a16:creationId xmlns:a16="http://schemas.microsoft.com/office/drawing/2014/main" id="{F27A0D39-53F3-4CFF-8694-E8389722FFCE}"/>
                </a:ext>
              </a:extLst>
            </p:cNvPr>
            <p:cNvSpPr/>
            <p:nvPr/>
          </p:nvSpPr>
          <p:spPr>
            <a:xfrm>
              <a:off x="0" y="2062928"/>
              <a:ext cx="4565455" cy="748631"/>
            </a:xfrm>
            <a:custGeom>
              <a:avLst/>
              <a:gdLst/>
              <a:ahLst/>
              <a:cxnLst/>
              <a:rect l="0" t="0" r="0" b="0"/>
              <a:pathLst>
                <a:path w="4565455" h="748631">
                  <a:moveTo>
                    <a:pt x="0" y="0"/>
                  </a:moveTo>
                  <a:lnTo>
                    <a:pt x="4565455" y="0"/>
                  </a:lnTo>
                  <a:lnTo>
                    <a:pt x="4565455" y="748631"/>
                  </a:lnTo>
                  <a:lnTo>
                    <a:pt x="0" y="74863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8" name="Shape 10558">
              <a:extLst>
                <a:ext uri="{FF2B5EF4-FFF2-40B4-BE49-F238E27FC236}">
                  <a16:creationId xmlns:a16="http://schemas.microsoft.com/office/drawing/2014/main" id="{CA29D597-8EC4-4190-81F7-3AA5AAC6A330}"/>
                </a:ext>
              </a:extLst>
            </p:cNvPr>
            <p:cNvSpPr/>
            <p:nvPr/>
          </p:nvSpPr>
          <p:spPr>
            <a:xfrm>
              <a:off x="4565455" y="2062928"/>
              <a:ext cx="4565455" cy="748631"/>
            </a:xfrm>
            <a:custGeom>
              <a:avLst/>
              <a:gdLst/>
              <a:ahLst/>
              <a:cxnLst/>
              <a:rect l="0" t="0" r="0" b="0"/>
              <a:pathLst>
                <a:path w="4565455" h="748631">
                  <a:moveTo>
                    <a:pt x="0" y="0"/>
                  </a:moveTo>
                  <a:lnTo>
                    <a:pt x="4565455" y="0"/>
                  </a:lnTo>
                  <a:lnTo>
                    <a:pt x="4565455" y="748631"/>
                  </a:lnTo>
                  <a:lnTo>
                    <a:pt x="0" y="74863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9" name="Shape 10559">
              <a:extLst>
                <a:ext uri="{FF2B5EF4-FFF2-40B4-BE49-F238E27FC236}">
                  <a16:creationId xmlns:a16="http://schemas.microsoft.com/office/drawing/2014/main" id="{34DA1535-72FD-4B9F-BBC8-39819917155C}"/>
                </a:ext>
              </a:extLst>
            </p:cNvPr>
            <p:cNvSpPr/>
            <p:nvPr/>
          </p:nvSpPr>
          <p:spPr>
            <a:xfrm>
              <a:off x="0" y="2811559"/>
              <a:ext cx="4565455" cy="620555"/>
            </a:xfrm>
            <a:custGeom>
              <a:avLst/>
              <a:gdLst/>
              <a:ahLst/>
              <a:cxnLst/>
              <a:rect l="0" t="0" r="0" b="0"/>
              <a:pathLst>
                <a:path w="4565455" h="620555">
                  <a:moveTo>
                    <a:pt x="0" y="0"/>
                  </a:moveTo>
                  <a:lnTo>
                    <a:pt x="4565455" y="0"/>
                  </a:lnTo>
                  <a:lnTo>
                    <a:pt x="4565455" y="620555"/>
                  </a:lnTo>
                  <a:lnTo>
                    <a:pt x="0" y="6205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0" name="Shape 10560">
              <a:extLst>
                <a:ext uri="{FF2B5EF4-FFF2-40B4-BE49-F238E27FC236}">
                  <a16:creationId xmlns:a16="http://schemas.microsoft.com/office/drawing/2014/main" id="{4B4AEF75-0D8F-4899-B90A-C0043E5F88C4}"/>
                </a:ext>
              </a:extLst>
            </p:cNvPr>
            <p:cNvSpPr/>
            <p:nvPr/>
          </p:nvSpPr>
          <p:spPr>
            <a:xfrm>
              <a:off x="4565455" y="2811559"/>
              <a:ext cx="4565455" cy="620555"/>
            </a:xfrm>
            <a:custGeom>
              <a:avLst/>
              <a:gdLst/>
              <a:ahLst/>
              <a:cxnLst/>
              <a:rect l="0" t="0" r="0" b="0"/>
              <a:pathLst>
                <a:path w="4565455" h="620555">
                  <a:moveTo>
                    <a:pt x="0" y="0"/>
                  </a:moveTo>
                  <a:lnTo>
                    <a:pt x="4565455" y="0"/>
                  </a:lnTo>
                  <a:lnTo>
                    <a:pt x="4565455" y="620555"/>
                  </a:lnTo>
                  <a:lnTo>
                    <a:pt x="0" y="6205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1" name="Shape 10561">
              <a:extLst>
                <a:ext uri="{FF2B5EF4-FFF2-40B4-BE49-F238E27FC236}">
                  <a16:creationId xmlns:a16="http://schemas.microsoft.com/office/drawing/2014/main" id="{8DCD4363-CFD1-419A-A5C1-D0C0067E9E3F}"/>
                </a:ext>
              </a:extLst>
            </p:cNvPr>
            <p:cNvSpPr/>
            <p:nvPr/>
          </p:nvSpPr>
          <p:spPr>
            <a:xfrm>
              <a:off x="4559368" y="1623813"/>
              <a:ext cx="13696" cy="1808301"/>
            </a:xfrm>
            <a:custGeom>
              <a:avLst/>
              <a:gdLst/>
              <a:ahLst/>
              <a:cxnLst/>
              <a:rect l="0" t="0" r="0" b="0"/>
              <a:pathLst>
                <a:path w="13696" h="1808301">
                  <a:moveTo>
                    <a:pt x="0" y="0"/>
                  </a:moveTo>
                  <a:lnTo>
                    <a:pt x="13696" y="0"/>
                  </a:lnTo>
                  <a:lnTo>
                    <a:pt x="13696" y="1808301"/>
                  </a:lnTo>
                  <a:lnTo>
                    <a:pt x="0" y="180830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2" name="Shape 10562">
              <a:extLst>
                <a:ext uri="{FF2B5EF4-FFF2-40B4-BE49-F238E27FC236}">
                  <a16:creationId xmlns:a16="http://schemas.microsoft.com/office/drawing/2014/main" id="{7DFE6AF6-F690-49B1-835C-D4A1D33B776A}"/>
                </a:ext>
              </a:extLst>
            </p:cNvPr>
            <p:cNvSpPr/>
            <p:nvPr/>
          </p:nvSpPr>
          <p:spPr>
            <a:xfrm>
              <a:off x="0" y="2043107"/>
              <a:ext cx="9132431" cy="38117"/>
            </a:xfrm>
            <a:custGeom>
              <a:avLst/>
              <a:gdLst/>
              <a:ahLst/>
              <a:cxnLst/>
              <a:rect l="0" t="0" r="0" b="0"/>
              <a:pathLst>
                <a:path w="9132431" h="38117">
                  <a:moveTo>
                    <a:pt x="0" y="0"/>
                  </a:moveTo>
                  <a:lnTo>
                    <a:pt x="9132431" y="0"/>
                  </a:lnTo>
                  <a:lnTo>
                    <a:pt x="9132431" y="38117"/>
                  </a:lnTo>
                  <a:lnTo>
                    <a:pt x="0" y="3811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3" name="Shape 10563">
              <a:extLst>
                <a:ext uri="{FF2B5EF4-FFF2-40B4-BE49-F238E27FC236}">
                  <a16:creationId xmlns:a16="http://schemas.microsoft.com/office/drawing/2014/main" id="{B6F8D4BA-1D8F-4779-A5D2-B1006C06856D}"/>
                </a:ext>
              </a:extLst>
            </p:cNvPr>
            <p:cNvSpPr/>
            <p:nvPr/>
          </p:nvSpPr>
          <p:spPr>
            <a:xfrm>
              <a:off x="0" y="2805460"/>
              <a:ext cx="9132431" cy="12198"/>
            </a:xfrm>
            <a:custGeom>
              <a:avLst/>
              <a:gdLst/>
              <a:ahLst/>
              <a:cxnLst/>
              <a:rect l="0" t="0" r="0" b="0"/>
              <a:pathLst>
                <a:path w="9132431" h="12198">
                  <a:moveTo>
                    <a:pt x="0" y="0"/>
                  </a:moveTo>
                  <a:lnTo>
                    <a:pt x="9132431" y="0"/>
                  </a:lnTo>
                  <a:lnTo>
                    <a:pt x="9132431" y="12198"/>
                  </a:lnTo>
                  <a:lnTo>
                    <a:pt x="0" y="1219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4" name="Shape 10564">
              <a:extLst>
                <a:ext uri="{FF2B5EF4-FFF2-40B4-BE49-F238E27FC236}">
                  <a16:creationId xmlns:a16="http://schemas.microsoft.com/office/drawing/2014/main" id="{0EABAC4B-AE0C-40B7-8669-51675F64DDDB}"/>
                </a:ext>
              </a:extLst>
            </p:cNvPr>
            <p:cNvSpPr/>
            <p:nvPr/>
          </p:nvSpPr>
          <p:spPr>
            <a:xfrm>
              <a:off x="0" y="1623813"/>
              <a:ext cx="9144" cy="1808301"/>
            </a:xfrm>
            <a:custGeom>
              <a:avLst/>
              <a:gdLst/>
              <a:ahLst/>
              <a:cxnLst/>
              <a:rect l="0" t="0" r="0" b="0"/>
              <a:pathLst>
                <a:path w="9144" h="1808301">
                  <a:moveTo>
                    <a:pt x="0" y="0"/>
                  </a:moveTo>
                  <a:lnTo>
                    <a:pt x="9144" y="0"/>
                  </a:lnTo>
                  <a:lnTo>
                    <a:pt x="9144" y="1808301"/>
                  </a:lnTo>
                  <a:lnTo>
                    <a:pt x="0" y="180830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Shape 10565">
              <a:extLst>
                <a:ext uri="{FF2B5EF4-FFF2-40B4-BE49-F238E27FC236}">
                  <a16:creationId xmlns:a16="http://schemas.microsoft.com/office/drawing/2014/main" id="{B782EA85-5799-4D0D-9A53-A77CD0EDCFE9}"/>
                </a:ext>
              </a:extLst>
            </p:cNvPr>
            <p:cNvSpPr/>
            <p:nvPr/>
          </p:nvSpPr>
          <p:spPr>
            <a:xfrm>
              <a:off x="9124821" y="1623813"/>
              <a:ext cx="9144" cy="1808301"/>
            </a:xfrm>
            <a:custGeom>
              <a:avLst/>
              <a:gdLst/>
              <a:ahLst/>
              <a:cxnLst/>
              <a:rect l="0" t="0" r="0" b="0"/>
              <a:pathLst>
                <a:path w="9144" h="1808301">
                  <a:moveTo>
                    <a:pt x="0" y="0"/>
                  </a:moveTo>
                  <a:lnTo>
                    <a:pt x="9144" y="0"/>
                  </a:lnTo>
                  <a:lnTo>
                    <a:pt x="9144" y="1808301"/>
                  </a:lnTo>
                  <a:lnTo>
                    <a:pt x="0" y="180830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6" name="Shape 10566">
              <a:extLst>
                <a:ext uri="{FF2B5EF4-FFF2-40B4-BE49-F238E27FC236}">
                  <a16:creationId xmlns:a16="http://schemas.microsoft.com/office/drawing/2014/main" id="{01459AF8-5217-4ACA-8FE6-F2D4226EAE61}"/>
                </a:ext>
              </a:extLst>
            </p:cNvPr>
            <p:cNvSpPr/>
            <p:nvPr/>
          </p:nvSpPr>
          <p:spPr>
            <a:xfrm>
              <a:off x="0" y="1623813"/>
              <a:ext cx="9132431" cy="12198"/>
            </a:xfrm>
            <a:custGeom>
              <a:avLst/>
              <a:gdLst/>
              <a:ahLst/>
              <a:cxnLst/>
              <a:rect l="0" t="0" r="0" b="0"/>
              <a:pathLst>
                <a:path w="9132431" h="12198">
                  <a:moveTo>
                    <a:pt x="0" y="0"/>
                  </a:moveTo>
                  <a:lnTo>
                    <a:pt x="9132431" y="0"/>
                  </a:lnTo>
                  <a:lnTo>
                    <a:pt x="9132431" y="12198"/>
                  </a:lnTo>
                  <a:lnTo>
                    <a:pt x="0" y="1219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Rectangle 1733">
              <a:extLst>
                <a:ext uri="{FF2B5EF4-FFF2-40B4-BE49-F238E27FC236}">
                  <a16:creationId xmlns:a16="http://schemas.microsoft.com/office/drawing/2014/main" id="{4F186347-22B9-43DD-A6B7-F7048DB0EC57}"/>
                </a:ext>
              </a:extLst>
            </p:cNvPr>
            <p:cNvSpPr/>
            <p:nvPr/>
          </p:nvSpPr>
          <p:spPr>
            <a:xfrm>
              <a:off x="1696706" y="1672581"/>
              <a:ext cx="96033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SITIO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34">
              <a:extLst>
                <a:ext uri="{FF2B5EF4-FFF2-40B4-BE49-F238E27FC236}">
                  <a16:creationId xmlns:a16="http://schemas.microsoft.com/office/drawing/2014/main" id="{D2EC87C4-57D3-4263-AE63-F9A7CA9FEAD5}"/>
                </a:ext>
              </a:extLst>
            </p:cNvPr>
            <p:cNvSpPr/>
            <p:nvPr/>
          </p:nvSpPr>
          <p:spPr>
            <a:xfrm>
              <a:off x="6262160" y="1672581"/>
              <a:ext cx="1744725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Porcentaje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735">
              <a:extLst>
                <a:ext uri="{FF2B5EF4-FFF2-40B4-BE49-F238E27FC236}">
                  <a16:creationId xmlns:a16="http://schemas.microsoft.com/office/drawing/2014/main" id="{EFF1ADE3-5651-4387-A6E0-AC4FAC5388FC}"/>
                </a:ext>
              </a:extLst>
            </p:cNvPr>
            <p:cNvSpPr/>
            <p:nvPr/>
          </p:nvSpPr>
          <p:spPr>
            <a:xfrm>
              <a:off x="92709" y="2104581"/>
              <a:ext cx="2165141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del radio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736">
              <a:extLst>
                <a:ext uri="{FF2B5EF4-FFF2-40B4-BE49-F238E27FC236}">
                  <a16:creationId xmlns:a16="http://schemas.microsoft.com/office/drawing/2014/main" id="{3C66F86C-2CEA-4219-8407-8DB18678E3FD}"/>
                </a:ext>
              </a:extLst>
            </p:cNvPr>
            <p:cNvSpPr/>
            <p:nvPr/>
          </p:nvSpPr>
          <p:spPr>
            <a:xfrm>
              <a:off x="92709" y="2363781"/>
              <a:ext cx="255503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del humero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1737">
              <a:extLst>
                <a:ext uri="{FF2B5EF4-FFF2-40B4-BE49-F238E27FC236}">
                  <a16:creationId xmlns:a16="http://schemas.microsoft.com/office/drawing/2014/main" id="{07084AE8-8424-4463-B81F-15D2D781377B}"/>
                </a:ext>
              </a:extLst>
            </p:cNvPr>
            <p:cNvSpPr/>
            <p:nvPr/>
          </p:nvSpPr>
          <p:spPr>
            <a:xfrm>
              <a:off x="6635005" y="2104581"/>
              <a:ext cx="36484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46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1738">
              <a:extLst>
                <a:ext uri="{FF2B5EF4-FFF2-40B4-BE49-F238E27FC236}">
                  <a16:creationId xmlns:a16="http://schemas.microsoft.com/office/drawing/2014/main" id="{F38E5738-AE03-47F4-AF49-95BCA8E9DDF7}"/>
                </a:ext>
              </a:extLst>
            </p:cNvPr>
            <p:cNvSpPr/>
            <p:nvPr/>
          </p:nvSpPr>
          <p:spPr>
            <a:xfrm>
              <a:off x="6635005" y="2363781"/>
              <a:ext cx="36484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1739">
              <a:extLst>
                <a:ext uri="{FF2B5EF4-FFF2-40B4-BE49-F238E27FC236}">
                  <a16:creationId xmlns:a16="http://schemas.microsoft.com/office/drawing/2014/main" id="{EDE2434A-D220-44DB-86C5-B821535C466E}"/>
                </a:ext>
              </a:extLst>
            </p:cNvPr>
            <p:cNvSpPr/>
            <p:nvPr/>
          </p:nvSpPr>
          <p:spPr>
            <a:xfrm>
              <a:off x="92709" y="2854229"/>
              <a:ext cx="244273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del peroné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1740">
              <a:extLst>
                <a:ext uri="{FF2B5EF4-FFF2-40B4-BE49-F238E27FC236}">
                  <a16:creationId xmlns:a16="http://schemas.microsoft.com/office/drawing/2014/main" id="{E89047B4-6F1B-4732-B13B-E075B8112432}"/>
                </a:ext>
              </a:extLst>
            </p:cNvPr>
            <p:cNvSpPr/>
            <p:nvPr/>
          </p:nvSpPr>
          <p:spPr>
            <a:xfrm>
              <a:off x="92709" y="3113428"/>
              <a:ext cx="1985744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 tibia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1741">
              <a:extLst>
                <a:ext uri="{FF2B5EF4-FFF2-40B4-BE49-F238E27FC236}">
                  <a16:creationId xmlns:a16="http://schemas.microsoft.com/office/drawing/2014/main" id="{F77C4596-2437-4529-A76C-AF5D785DE3EF}"/>
                </a:ext>
              </a:extLst>
            </p:cNvPr>
            <p:cNvSpPr/>
            <p:nvPr/>
          </p:nvSpPr>
          <p:spPr>
            <a:xfrm>
              <a:off x="6635005" y="2854229"/>
              <a:ext cx="36484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1742">
              <a:extLst>
                <a:ext uri="{FF2B5EF4-FFF2-40B4-BE49-F238E27FC236}">
                  <a16:creationId xmlns:a16="http://schemas.microsoft.com/office/drawing/2014/main" id="{93CE4025-9750-40B9-85FF-F41DA6F87543}"/>
                </a:ext>
              </a:extLst>
            </p:cNvPr>
            <p:cNvSpPr/>
            <p:nvPr/>
          </p:nvSpPr>
          <p:spPr>
            <a:xfrm>
              <a:off x="6635005" y="3113428"/>
              <a:ext cx="36484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1743">
              <a:extLst>
                <a:ext uri="{FF2B5EF4-FFF2-40B4-BE49-F238E27FC236}">
                  <a16:creationId xmlns:a16="http://schemas.microsoft.com/office/drawing/2014/main" id="{319A9F6C-8022-41F8-95C8-43EAF602A861}"/>
                </a:ext>
              </a:extLst>
            </p:cNvPr>
            <p:cNvSpPr/>
            <p:nvPr/>
          </p:nvSpPr>
          <p:spPr>
            <a:xfrm>
              <a:off x="1400" y="597272"/>
              <a:ext cx="3886037" cy="3047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000" b="1">
                  <a:solidFill>
                    <a:srgbClr val="04617B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Deslizamientos Epifisiarios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1744">
              <a:extLst>
                <a:ext uri="{FF2B5EF4-FFF2-40B4-BE49-F238E27FC236}">
                  <a16:creationId xmlns:a16="http://schemas.microsoft.com/office/drawing/2014/main" id="{82FAC26D-FD9A-41E4-8D6C-9DDA0A206C82}"/>
                </a:ext>
              </a:extLst>
            </p:cNvPr>
            <p:cNvSpPr/>
            <p:nvPr/>
          </p:nvSpPr>
          <p:spPr>
            <a:xfrm>
              <a:off x="1400" y="931064"/>
              <a:ext cx="8914491" cy="425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 b="1">
                  <a:solidFill>
                    <a:srgbClr val="04617B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Frecuencia de localización en 2500 fracturas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1745">
              <a:extLst>
                <a:ext uri="{FF2B5EF4-FFF2-40B4-BE49-F238E27FC236}">
                  <a16:creationId xmlns:a16="http://schemas.microsoft.com/office/drawing/2014/main" id="{1A92FDF3-71D8-46C8-996E-B30C36B1926F}"/>
                </a:ext>
              </a:extLst>
            </p:cNvPr>
            <p:cNvSpPr/>
            <p:nvPr/>
          </p:nvSpPr>
          <p:spPr>
            <a:xfrm>
              <a:off x="6793275" y="931064"/>
              <a:ext cx="2204644" cy="425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 b="1">
                  <a:solidFill>
                    <a:srgbClr val="04617B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epifisiarias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10248">
              <a:extLst>
                <a:ext uri="{FF2B5EF4-FFF2-40B4-BE49-F238E27FC236}">
                  <a16:creationId xmlns:a16="http://schemas.microsoft.com/office/drawing/2014/main" id="{692608BD-3C38-46DF-935C-3EF0D1BABFB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3408" y="3428325"/>
              <a:ext cx="9134856" cy="3435097"/>
            </a:xfrm>
            <a:prstGeom prst="rect">
              <a:avLst/>
            </a:prstGeom>
          </p:spPr>
        </p:pic>
        <p:pic>
          <p:nvPicPr>
            <p:cNvPr id="31" name="Picture 10249">
              <a:extLst>
                <a:ext uri="{FF2B5EF4-FFF2-40B4-BE49-F238E27FC236}">
                  <a16:creationId xmlns:a16="http://schemas.microsoft.com/office/drawing/2014/main" id="{B7BBC4B1-9C9D-4B91-9349-6F7420CF6EE9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3408" y="3428325"/>
              <a:ext cx="9134856" cy="3432049"/>
            </a:xfrm>
            <a:prstGeom prst="rect">
              <a:avLst/>
            </a:prstGeom>
          </p:spPr>
        </p:pic>
        <p:sp>
          <p:nvSpPr>
            <p:cNvPr id="32" name="Shape 10567">
              <a:extLst>
                <a:ext uri="{FF2B5EF4-FFF2-40B4-BE49-F238E27FC236}">
                  <a16:creationId xmlns:a16="http://schemas.microsoft.com/office/drawing/2014/main" id="{80C17A22-C476-43B6-8019-C1002033BE1C}"/>
                </a:ext>
              </a:extLst>
            </p:cNvPr>
            <p:cNvSpPr/>
            <p:nvPr/>
          </p:nvSpPr>
          <p:spPr>
            <a:xfrm>
              <a:off x="0" y="3430589"/>
              <a:ext cx="4565455" cy="131125"/>
            </a:xfrm>
            <a:custGeom>
              <a:avLst/>
              <a:gdLst/>
              <a:ahLst/>
              <a:cxnLst/>
              <a:rect l="0" t="0" r="0" b="0"/>
              <a:pathLst>
                <a:path w="4565455" h="131125">
                  <a:moveTo>
                    <a:pt x="0" y="0"/>
                  </a:moveTo>
                  <a:lnTo>
                    <a:pt x="4565455" y="0"/>
                  </a:lnTo>
                  <a:lnTo>
                    <a:pt x="4565455" y="131125"/>
                  </a:lnTo>
                  <a:lnTo>
                    <a:pt x="0" y="1311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3" name="Shape 10568">
              <a:extLst>
                <a:ext uri="{FF2B5EF4-FFF2-40B4-BE49-F238E27FC236}">
                  <a16:creationId xmlns:a16="http://schemas.microsoft.com/office/drawing/2014/main" id="{7A359001-612C-4443-83DB-EB66813D289E}"/>
                </a:ext>
              </a:extLst>
            </p:cNvPr>
            <p:cNvSpPr/>
            <p:nvPr/>
          </p:nvSpPr>
          <p:spPr>
            <a:xfrm>
              <a:off x="4565455" y="3430589"/>
              <a:ext cx="4565455" cy="131125"/>
            </a:xfrm>
            <a:custGeom>
              <a:avLst/>
              <a:gdLst/>
              <a:ahLst/>
              <a:cxnLst/>
              <a:rect l="0" t="0" r="0" b="0"/>
              <a:pathLst>
                <a:path w="4565455" h="131125">
                  <a:moveTo>
                    <a:pt x="0" y="0"/>
                  </a:moveTo>
                  <a:lnTo>
                    <a:pt x="4565455" y="0"/>
                  </a:lnTo>
                  <a:lnTo>
                    <a:pt x="4565455" y="131125"/>
                  </a:lnTo>
                  <a:lnTo>
                    <a:pt x="0" y="1311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4" name="Shape 10569">
              <a:extLst>
                <a:ext uri="{FF2B5EF4-FFF2-40B4-BE49-F238E27FC236}">
                  <a16:creationId xmlns:a16="http://schemas.microsoft.com/office/drawing/2014/main" id="{39AF91BE-F4A4-4FB2-ACF5-48EBEB7EF546}"/>
                </a:ext>
              </a:extLst>
            </p:cNvPr>
            <p:cNvSpPr/>
            <p:nvPr/>
          </p:nvSpPr>
          <p:spPr>
            <a:xfrm>
              <a:off x="0" y="3561714"/>
              <a:ext cx="4565455" cy="750155"/>
            </a:xfrm>
            <a:custGeom>
              <a:avLst/>
              <a:gdLst/>
              <a:ahLst/>
              <a:cxnLst/>
              <a:rect l="0" t="0" r="0" b="0"/>
              <a:pathLst>
                <a:path w="4565455" h="750155">
                  <a:moveTo>
                    <a:pt x="0" y="0"/>
                  </a:moveTo>
                  <a:lnTo>
                    <a:pt x="4565455" y="0"/>
                  </a:lnTo>
                  <a:lnTo>
                    <a:pt x="4565455" y="750155"/>
                  </a:lnTo>
                  <a:lnTo>
                    <a:pt x="0" y="7501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5" name="Shape 10570">
              <a:extLst>
                <a:ext uri="{FF2B5EF4-FFF2-40B4-BE49-F238E27FC236}">
                  <a16:creationId xmlns:a16="http://schemas.microsoft.com/office/drawing/2014/main" id="{524F2BBF-403E-43FA-BBA9-F5CF7F8D2B07}"/>
                </a:ext>
              </a:extLst>
            </p:cNvPr>
            <p:cNvSpPr/>
            <p:nvPr/>
          </p:nvSpPr>
          <p:spPr>
            <a:xfrm>
              <a:off x="4565455" y="3561714"/>
              <a:ext cx="4565455" cy="750155"/>
            </a:xfrm>
            <a:custGeom>
              <a:avLst/>
              <a:gdLst/>
              <a:ahLst/>
              <a:cxnLst/>
              <a:rect l="0" t="0" r="0" b="0"/>
              <a:pathLst>
                <a:path w="4565455" h="750155">
                  <a:moveTo>
                    <a:pt x="0" y="0"/>
                  </a:moveTo>
                  <a:lnTo>
                    <a:pt x="4565455" y="0"/>
                  </a:lnTo>
                  <a:lnTo>
                    <a:pt x="4565455" y="750155"/>
                  </a:lnTo>
                  <a:lnTo>
                    <a:pt x="0" y="7501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6" name="Shape 10571">
              <a:extLst>
                <a:ext uri="{FF2B5EF4-FFF2-40B4-BE49-F238E27FC236}">
                  <a16:creationId xmlns:a16="http://schemas.microsoft.com/office/drawing/2014/main" id="{24344985-50D5-444E-87E2-7D63FE0A908D}"/>
                </a:ext>
              </a:extLst>
            </p:cNvPr>
            <p:cNvSpPr/>
            <p:nvPr/>
          </p:nvSpPr>
          <p:spPr>
            <a:xfrm>
              <a:off x="0" y="4311870"/>
              <a:ext cx="4565455" cy="748631"/>
            </a:xfrm>
            <a:custGeom>
              <a:avLst/>
              <a:gdLst/>
              <a:ahLst/>
              <a:cxnLst/>
              <a:rect l="0" t="0" r="0" b="0"/>
              <a:pathLst>
                <a:path w="4565455" h="748631">
                  <a:moveTo>
                    <a:pt x="0" y="0"/>
                  </a:moveTo>
                  <a:lnTo>
                    <a:pt x="4565455" y="0"/>
                  </a:lnTo>
                  <a:lnTo>
                    <a:pt x="4565455" y="748631"/>
                  </a:lnTo>
                  <a:lnTo>
                    <a:pt x="0" y="74863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7" name="Shape 10572">
              <a:extLst>
                <a:ext uri="{FF2B5EF4-FFF2-40B4-BE49-F238E27FC236}">
                  <a16:creationId xmlns:a16="http://schemas.microsoft.com/office/drawing/2014/main" id="{96DD9FAC-8C67-49D2-961C-5BB5E93C39B0}"/>
                </a:ext>
              </a:extLst>
            </p:cNvPr>
            <p:cNvSpPr/>
            <p:nvPr/>
          </p:nvSpPr>
          <p:spPr>
            <a:xfrm>
              <a:off x="4565455" y="4311870"/>
              <a:ext cx="4565455" cy="748631"/>
            </a:xfrm>
            <a:custGeom>
              <a:avLst/>
              <a:gdLst/>
              <a:ahLst/>
              <a:cxnLst/>
              <a:rect l="0" t="0" r="0" b="0"/>
              <a:pathLst>
                <a:path w="4565455" h="748631">
                  <a:moveTo>
                    <a:pt x="0" y="0"/>
                  </a:moveTo>
                  <a:lnTo>
                    <a:pt x="4565455" y="0"/>
                  </a:lnTo>
                  <a:lnTo>
                    <a:pt x="4565455" y="748631"/>
                  </a:lnTo>
                  <a:lnTo>
                    <a:pt x="0" y="74863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8" name="Shape 10573">
              <a:extLst>
                <a:ext uri="{FF2B5EF4-FFF2-40B4-BE49-F238E27FC236}">
                  <a16:creationId xmlns:a16="http://schemas.microsoft.com/office/drawing/2014/main" id="{01D1254F-CFE9-45A7-9E23-494395416A49}"/>
                </a:ext>
              </a:extLst>
            </p:cNvPr>
            <p:cNvSpPr/>
            <p:nvPr/>
          </p:nvSpPr>
          <p:spPr>
            <a:xfrm>
              <a:off x="0" y="5060500"/>
              <a:ext cx="4565455" cy="750155"/>
            </a:xfrm>
            <a:custGeom>
              <a:avLst/>
              <a:gdLst/>
              <a:ahLst/>
              <a:cxnLst/>
              <a:rect l="0" t="0" r="0" b="0"/>
              <a:pathLst>
                <a:path w="4565455" h="750155">
                  <a:moveTo>
                    <a:pt x="0" y="0"/>
                  </a:moveTo>
                  <a:lnTo>
                    <a:pt x="4565455" y="0"/>
                  </a:lnTo>
                  <a:lnTo>
                    <a:pt x="4565455" y="750155"/>
                  </a:lnTo>
                  <a:lnTo>
                    <a:pt x="0" y="7501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39" name="Shape 10574">
              <a:extLst>
                <a:ext uri="{FF2B5EF4-FFF2-40B4-BE49-F238E27FC236}">
                  <a16:creationId xmlns:a16="http://schemas.microsoft.com/office/drawing/2014/main" id="{8B2DD1C7-E076-480F-8BA7-2F3145DADB76}"/>
                </a:ext>
              </a:extLst>
            </p:cNvPr>
            <p:cNvSpPr/>
            <p:nvPr/>
          </p:nvSpPr>
          <p:spPr>
            <a:xfrm>
              <a:off x="4565455" y="5060500"/>
              <a:ext cx="4565455" cy="750155"/>
            </a:xfrm>
            <a:custGeom>
              <a:avLst/>
              <a:gdLst/>
              <a:ahLst/>
              <a:cxnLst/>
              <a:rect l="0" t="0" r="0" b="0"/>
              <a:pathLst>
                <a:path w="4565455" h="750155">
                  <a:moveTo>
                    <a:pt x="0" y="0"/>
                  </a:moveTo>
                  <a:lnTo>
                    <a:pt x="4565455" y="0"/>
                  </a:lnTo>
                  <a:lnTo>
                    <a:pt x="4565455" y="750155"/>
                  </a:lnTo>
                  <a:lnTo>
                    <a:pt x="0" y="75015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0" name="Shape 10575">
              <a:extLst>
                <a:ext uri="{FF2B5EF4-FFF2-40B4-BE49-F238E27FC236}">
                  <a16:creationId xmlns:a16="http://schemas.microsoft.com/office/drawing/2014/main" id="{7902460C-06F7-450B-AF24-189624430C0C}"/>
                </a:ext>
              </a:extLst>
            </p:cNvPr>
            <p:cNvSpPr/>
            <p:nvPr/>
          </p:nvSpPr>
          <p:spPr>
            <a:xfrm>
              <a:off x="0" y="5810655"/>
              <a:ext cx="4565455" cy="429967"/>
            </a:xfrm>
            <a:custGeom>
              <a:avLst/>
              <a:gdLst/>
              <a:ahLst/>
              <a:cxnLst/>
              <a:rect l="0" t="0" r="0" b="0"/>
              <a:pathLst>
                <a:path w="4565455" h="429967">
                  <a:moveTo>
                    <a:pt x="0" y="0"/>
                  </a:moveTo>
                  <a:lnTo>
                    <a:pt x="4565455" y="0"/>
                  </a:lnTo>
                  <a:lnTo>
                    <a:pt x="4565455" y="429967"/>
                  </a:lnTo>
                  <a:lnTo>
                    <a:pt x="0" y="4299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1" name="Shape 10576">
              <a:extLst>
                <a:ext uri="{FF2B5EF4-FFF2-40B4-BE49-F238E27FC236}">
                  <a16:creationId xmlns:a16="http://schemas.microsoft.com/office/drawing/2014/main" id="{985FA6BD-0C3B-492A-976C-4340A5CA1B32}"/>
                </a:ext>
              </a:extLst>
            </p:cNvPr>
            <p:cNvSpPr/>
            <p:nvPr/>
          </p:nvSpPr>
          <p:spPr>
            <a:xfrm>
              <a:off x="4565455" y="5810655"/>
              <a:ext cx="4565455" cy="429967"/>
            </a:xfrm>
            <a:custGeom>
              <a:avLst/>
              <a:gdLst/>
              <a:ahLst/>
              <a:cxnLst/>
              <a:rect l="0" t="0" r="0" b="0"/>
              <a:pathLst>
                <a:path w="4565455" h="429967">
                  <a:moveTo>
                    <a:pt x="0" y="0"/>
                  </a:moveTo>
                  <a:lnTo>
                    <a:pt x="4565455" y="0"/>
                  </a:lnTo>
                  <a:lnTo>
                    <a:pt x="4565455" y="429967"/>
                  </a:lnTo>
                  <a:lnTo>
                    <a:pt x="0" y="42996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3F9F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2" name="Shape 10577">
              <a:extLst>
                <a:ext uri="{FF2B5EF4-FFF2-40B4-BE49-F238E27FC236}">
                  <a16:creationId xmlns:a16="http://schemas.microsoft.com/office/drawing/2014/main" id="{14535286-721A-4828-A2E5-2B4D79A7AB28}"/>
                </a:ext>
              </a:extLst>
            </p:cNvPr>
            <p:cNvSpPr/>
            <p:nvPr/>
          </p:nvSpPr>
          <p:spPr>
            <a:xfrm>
              <a:off x="0" y="6240623"/>
              <a:ext cx="4565455" cy="433016"/>
            </a:xfrm>
            <a:custGeom>
              <a:avLst/>
              <a:gdLst/>
              <a:ahLst/>
              <a:cxnLst/>
              <a:rect l="0" t="0" r="0" b="0"/>
              <a:pathLst>
                <a:path w="4565455" h="433016">
                  <a:moveTo>
                    <a:pt x="0" y="0"/>
                  </a:moveTo>
                  <a:lnTo>
                    <a:pt x="4565455" y="0"/>
                  </a:lnTo>
                  <a:lnTo>
                    <a:pt x="4565455" y="433016"/>
                  </a:lnTo>
                  <a:lnTo>
                    <a:pt x="0" y="43301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3" name="Shape 10578">
              <a:extLst>
                <a:ext uri="{FF2B5EF4-FFF2-40B4-BE49-F238E27FC236}">
                  <a16:creationId xmlns:a16="http://schemas.microsoft.com/office/drawing/2014/main" id="{B3590AE8-E117-4360-A539-37F6907F704F}"/>
                </a:ext>
              </a:extLst>
            </p:cNvPr>
            <p:cNvSpPr/>
            <p:nvPr/>
          </p:nvSpPr>
          <p:spPr>
            <a:xfrm>
              <a:off x="4565455" y="6240623"/>
              <a:ext cx="4565455" cy="433016"/>
            </a:xfrm>
            <a:custGeom>
              <a:avLst/>
              <a:gdLst/>
              <a:ahLst/>
              <a:cxnLst/>
              <a:rect l="0" t="0" r="0" b="0"/>
              <a:pathLst>
                <a:path w="4565455" h="433016">
                  <a:moveTo>
                    <a:pt x="0" y="0"/>
                  </a:moveTo>
                  <a:lnTo>
                    <a:pt x="4565455" y="0"/>
                  </a:lnTo>
                  <a:lnTo>
                    <a:pt x="4565455" y="433016"/>
                  </a:lnTo>
                  <a:lnTo>
                    <a:pt x="0" y="43301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7F3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4" name="Shape 10579">
              <a:extLst>
                <a:ext uri="{FF2B5EF4-FFF2-40B4-BE49-F238E27FC236}">
                  <a16:creationId xmlns:a16="http://schemas.microsoft.com/office/drawing/2014/main" id="{CECF30DC-A7DB-4D00-8701-CE00CDF5CC8B}"/>
                </a:ext>
              </a:extLst>
            </p:cNvPr>
            <p:cNvSpPr/>
            <p:nvPr/>
          </p:nvSpPr>
          <p:spPr>
            <a:xfrm>
              <a:off x="4559368" y="3430589"/>
              <a:ext cx="13696" cy="3249149"/>
            </a:xfrm>
            <a:custGeom>
              <a:avLst/>
              <a:gdLst/>
              <a:ahLst/>
              <a:cxnLst/>
              <a:rect l="0" t="0" r="0" b="0"/>
              <a:pathLst>
                <a:path w="13696" h="3249149">
                  <a:moveTo>
                    <a:pt x="0" y="0"/>
                  </a:moveTo>
                  <a:lnTo>
                    <a:pt x="13696" y="0"/>
                  </a:lnTo>
                  <a:lnTo>
                    <a:pt x="13696" y="3249149"/>
                  </a:lnTo>
                  <a:lnTo>
                    <a:pt x="0" y="32491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5" name="Shape 10580">
              <a:extLst>
                <a:ext uri="{FF2B5EF4-FFF2-40B4-BE49-F238E27FC236}">
                  <a16:creationId xmlns:a16="http://schemas.microsoft.com/office/drawing/2014/main" id="{E9DAF6D2-D24D-4D4C-8051-1DEDD353875B}"/>
                </a:ext>
              </a:extLst>
            </p:cNvPr>
            <p:cNvSpPr/>
            <p:nvPr/>
          </p:nvSpPr>
          <p:spPr>
            <a:xfrm>
              <a:off x="0" y="3555615"/>
              <a:ext cx="9132431" cy="12198"/>
            </a:xfrm>
            <a:custGeom>
              <a:avLst/>
              <a:gdLst/>
              <a:ahLst/>
              <a:cxnLst/>
              <a:rect l="0" t="0" r="0" b="0"/>
              <a:pathLst>
                <a:path w="9132431" h="12198">
                  <a:moveTo>
                    <a:pt x="0" y="0"/>
                  </a:moveTo>
                  <a:lnTo>
                    <a:pt x="9132431" y="0"/>
                  </a:lnTo>
                  <a:lnTo>
                    <a:pt x="9132431" y="12198"/>
                  </a:lnTo>
                  <a:lnTo>
                    <a:pt x="0" y="1219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6" name="Shape 10581">
              <a:extLst>
                <a:ext uri="{FF2B5EF4-FFF2-40B4-BE49-F238E27FC236}">
                  <a16:creationId xmlns:a16="http://schemas.microsoft.com/office/drawing/2014/main" id="{F9B5904D-F111-4B8D-B515-C1D0D6EC92C1}"/>
                </a:ext>
              </a:extLst>
            </p:cNvPr>
            <p:cNvSpPr/>
            <p:nvPr/>
          </p:nvSpPr>
          <p:spPr>
            <a:xfrm>
              <a:off x="0" y="4304246"/>
              <a:ext cx="9132431" cy="13722"/>
            </a:xfrm>
            <a:custGeom>
              <a:avLst/>
              <a:gdLst/>
              <a:ahLst/>
              <a:cxnLst/>
              <a:rect l="0" t="0" r="0" b="0"/>
              <a:pathLst>
                <a:path w="9132431" h="13722">
                  <a:moveTo>
                    <a:pt x="0" y="0"/>
                  </a:moveTo>
                  <a:lnTo>
                    <a:pt x="9132431" y="0"/>
                  </a:lnTo>
                  <a:lnTo>
                    <a:pt x="9132431" y="13722"/>
                  </a:lnTo>
                  <a:lnTo>
                    <a:pt x="0" y="1372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7" name="Shape 10582">
              <a:extLst>
                <a:ext uri="{FF2B5EF4-FFF2-40B4-BE49-F238E27FC236}">
                  <a16:creationId xmlns:a16="http://schemas.microsoft.com/office/drawing/2014/main" id="{C12778FF-FE8C-4BEE-81CD-586FCC66E499}"/>
                </a:ext>
              </a:extLst>
            </p:cNvPr>
            <p:cNvSpPr/>
            <p:nvPr/>
          </p:nvSpPr>
          <p:spPr>
            <a:xfrm>
              <a:off x="0" y="5054401"/>
              <a:ext cx="9132431" cy="12198"/>
            </a:xfrm>
            <a:custGeom>
              <a:avLst/>
              <a:gdLst/>
              <a:ahLst/>
              <a:cxnLst/>
              <a:rect l="0" t="0" r="0" b="0"/>
              <a:pathLst>
                <a:path w="9132431" h="12198">
                  <a:moveTo>
                    <a:pt x="0" y="0"/>
                  </a:moveTo>
                  <a:lnTo>
                    <a:pt x="9132431" y="0"/>
                  </a:lnTo>
                  <a:lnTo>
                    <a:pt x="9132431" y="12198"/>
                  </a:lnTo>
                  <a:lnTo>
                    <a:pt x="0" y="1219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8" name="Shape 10583">
              <a:extLst>
                <a:ext uri="{FF2B5EF4-FFF2-40B4-BE49-F238E27FC236}">
                  <a16:creationId xmlns:a16="http://schemas.microsoft.com/office/drawing/2014/main" id="{31E09297-AF67-4449-96B7-D127979E8510}"/>
                </a:ext>
              </a:extLst>
            </p:cNvPr>
            <p:cNvSpPr/>
            <p:nvPr/>
          </p:nvSpPr>
          <p:spPr>
            <a:xfrm>
              <a:off x="0" y="5804556"/>
              <a:ext cx="9132431" cy="12198"/>
            </a:xfrm>
            <a:custGeom>
              <a:avLst/>
              <a:gdLst/>
              <a:ahLst/>
              <a:cxnLst/>
              <a:rect l="0" t="0" r="0" b="0"/>
              <a:pathLst>
                <a:path w="9132431" h="12198">
                  <a:moveTo>
                    <a:pt x="0" y="0"/>
                  </a:moveTo>
                  <a:lnTo>
                    <a:pt x="9132431" y="0"/>
                  </a:lnTo>
                  <a:lnTo>
                    <a:pt x="9132431" y="12198"/>
                  </a:lnTo>
                  <a:lnTo>
                    <a:pt x="0" y="1219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49" name="Shape 10584">
              <a:extLst>
                <a:ext uri="{FF2B5EF4-FFF2-40B4-BE49-F238E27FC236}">
                  <a16:creationId xmlns:a16="http://schemas.microsoft.com/office/drawing/2014/main" id="{510A0905-79D3-4AC9-A97E-C3DD0C5CD5BF}"/>
                </a:ext>
              </a:extLst>
            </p:cNvPr>
            <p:cNvSpPr/>
            <p:nvPr/>
          </p:nvSpPr>
          <p:spPr>
            <a:xfrm>
              <a:off x="0" y="6234524"/>
              <a:ext cx="9132431" cy="12197"/>
            </a:xfrm>
            <a:custGeom>
              <a:avLst/>
              <a:gdLst/>
              <a:ahLst/>
              <a:cxnLst/>
              <a:rect l="0" t="0" r="0" b="0"/>
              <a:pathLst>
                <a:path w="9132431" h="12197">
                  <a:moveTo>
                    <a:pt x="0" y="0"/>
                  </a:moveTo>
                  <a:lnTo>
                    <a:pt x="9132431" y="0"/>
                  </a:lnTo>
                  <a:lnTo>
                    <a:pt x="9132431" y="12197"/>
                  </a:lnTo>
                  <a:lnTo>
                    <a:pt x="0" y="1219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50" name="Shape 10585">
              <a:extLst>
                <a:ext uri="{FF2B5EF4-FFF2-40B4-BE49-F238E27FC236}">
                  <a16:creationId xmlns:a16="http://schemas.microsoft.com/office/drawing/2014/main" id="{1BA04F9E-81BB-4074-BFF4-A7353D00F6D4}"/>
                </a:ext>
              </a:extLst>
            </p:cNvPr>
            <p:cNvSpPr/>
            <p:nvPr/>
          </p:nvSpPr>
          <p:spPr>
            <a:xfrm>
              <a:off x="0" y="3430589"/>
              <a:ext cx="9144" cy="3249149"/>
            </a:xfrm>
            <a:custGeom>
              <a:avLst/>
              <a:gdLst/>
              <a:ahLst/>
              <a:cxnLst/>
              <a:rect l="0" t="0" r="0" b="0"/>
              <a:pathLst>
                <a:path w="9144" h="3249149">
                  <a:moveTo>
                    <a:pt x="0" y="0"/>
                  </a:moveTo>
                  <a:lnTo>
                    <a:pt x="9144" y="0"/>
                  </a:lnTo>
                  <a:lnTo>
                    <a:pt x="9144" y="3249149"/>
                  </a:lnTo>
                  <a:lnTo>
                    <a:pt x="0" y="32491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51" name="Shape 10586">
              <a:extLst>
                <a:ext uri="{FF2B5EF4-FFF2-40B4-BE49-F238E27FC236}">
                  <a16:creationId xmlns:a16="http://schemas.microsoft.com/office/drawing/2014/main" id="{A1356D81-D540-4EF3-B3A0-3C7F38A93222}"/>
                </a:ext>
              </a:extLst>
            </p:cNvPr>
            <p:cNvSpPr/>
            <p:nvPr/>
          </p:nvSpPr>
          <p:spPr>
            <a:xfrm>
              <a:off x="9124821" y="3430589"/>
              <a:ext cx="9144" cy="3249149"/>
            </a:xfrm>
            <a:custGeom>
              <a:avLst/>
              <a:gdLst/>
              <a:ahLst/>
              <a:cxnLst/>
              <a:rect l="0" t="0" r="0" b="0"/>
              <a:pathLst>
                <a:path w="9144" h="3249149">
                  <a:moveTo>
                    <a:pt x="0" y="0"/>
                  </a:moveTo>
                  <a:lnTo>
                    <a:pt x="9144" y="0"/>
                  </a:lnTo>
                  <a:lnTo>
                    <a:pt x="9144" y="3249149"/>
                  </a:lnTo>
                  <a:lnTo>
                    <a:pt x="0" y="32491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52" name="Shape 10587">
              <a:extLst>
                <a:ext uri="{FF2B5EF4-FFF2-40B4-BE49-F238E27FC236}">
                  <a16:creationId xmlns:a16="http://schemas.microsoft.com/office/drawing/2014/main" id="{127B652C-D583-49E5-9580-A1C33582D7E9}"/>
                </a:ext>
              </a:extLst>
            </p:cNvPr>
            <p:cNvSpPr/>
            <p:nvPr/>
          </p:nvSpPr>
          <p:spPr>
            <a:xfrm>
              <a:off x="0" y="6666015"/>
              <a:ext cx="9132431" cy="13722"/>
            </a:xfrm>
            <a:custGeom>
              <a:avLst/>
              <a:gdLst/>
              <a:ahLst/>
              <a:cxnLst/>
              <a:rect l="0" t="0" r="0" b="0"/>
              <a:pathLst>
                <a:path w="9132431" h="13722">
                  <a:moveTo>
                    <a:pt x="0" y="0"/>
                  </a:moveTo>
                  <a:lnTo>
                    <a:pt x="9132431" y="0"/>
                  </a:lnTo>
                  <a:lnTo>
                    <a:pt x="9132431" y="13722"/>
                  </a:lnTo>
                  <a:lnTo>
                    <a:pt x="0" y="1372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AR"/>
            </a:p>
          </p:txBody>
        </p:sp>
        <p:sp>
          <p:nvSpPr>
            <p:cNvPr id="53" name="Rectangle 1771">
              <a:extLst>
                <a:ext uri="{FF2B5EF4-FFF2-40B4-BE49-F238E27FC236}">
                  <a16:creationId xmlns:a16="http://schemas.microsoft.com/office/drawing/2014/main" id="{53C32D69-7BF3-4597-95FB-EF9A4DC6EFED}"/>
                </a:ext>
              </a:extLst>
            </p:cNvPr>
            <p:cNvSpPr/>
            <p:nvPr/>
          </p:nvSpPr>
          <p:spPr>
            <a:xfrm>
              <a:off x="92709" y="3604003"/>
              <a:ext cx="2240297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 cubito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1772">
              <a:extLst>
                <a:ext uri="{FF2B5EF4-FFF2-40B4-BE49-F238E27FC236}">
                  <a16:creationId xmlns:a16="http://schemas.microsoft.com/office/drawing/2014/main" id="{62995FEA-204A-481E-BBE9-83326A29AF49}"/>
                </a:ext>
              </a:extLst>
            </p:cNvPr>
            <p:cNvSpPr/>
            <p:nvPr/>
          </p:nvSpPr>
          <p:spPr>
            <a:xfrm>
              <a:off x="92709" y="3863203"/>
              <a:ext cx="2514719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Proximal de radio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1773">
              <a:extLst>
                <a:ext uri="{FF2B5EF4-FFF2-40B4-BE49-F238E27FC236}">
                  <a16:creationId xmlns:a16="http://schemas.microsoft.com/office/drawing/2014/main" id="{304089C5-F0B6-475B-BA04-ABFC8FE2C40F}"/>
                </a:ext>
              </a:extLst>
            </p:cNvPr>
            <p:cNvSpPr/>
            <p:nvPr/>
          </p:nvSpPr>
          <p:spPr>
            <a:xfrm>
              <a:off x="6711097" y="3604003"/>
              <a:ext cx="18285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1774">
              <a:extLst>
                <a:ext uri="{FF2B5EF4-FFF2-40B4-BE49-F238E27FC236}">
                  <a16:creationId xmlns:a16="http://schemas.microsoft.com/office/drawing/2014/main" id="{569B1284-7512-433F-9817-52FE518B7533}"/>
                </a:ext>
              </a:extLst>
            </p:cNvPr>
            <p:cNvSpPr/>
            <p:nvPr/>
          </p:nvSpPr>
          <p:spPr>
            <a:xfrm>
              <a:off x="6711097" y="3863203"/>
              <a:ext cx="18285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1775">
              <a:extLst>
                <a:ext uri="{FF2B5EF4-FFF2-40B4-BE49-F238E27FC236}">
                  <a16:creationId xmlns:a16="http://schemas.microsoft.com/office/drawing/2014/main" id="{A428B753-C934-4014-962B-BB32D8DD1C1D}"/>
                </a:ext>
              </a:extLst>
            </p:cNvPr>
            <p:cNvSpPr/>
            <p:nvPr/>
          </p:nvSpPr>
          <p:spPr>
            <a:xfrm>
              <a:off x="92709" y="4353650"/>
              <a:ext cx="2904611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Proximal de humero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1776">
              <a:extLst>
                <a:ext uri="{FF2B5EF4-FFF2-40B4-BE49-F238E27FC236}">
                  <a16:creationId xmlns:a16="http://schemas.microsoft.com/office/drawing/2014/main" id="{5276F154-076C-4C44-B508-8C791B83A127}"/>
                </a:ext>
              </a:extLst>
            </p:cNvPr>
            <p:cNvSpPr/>
            <p:nvPr/>
          </p:nvSpPr>
          <p:spPr>
            <a:xfrm>
              <a:off x="92709" y="4612850"/>
              <a:ext cx="2220140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Distal de fémur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1777">
              <a:extLst>
                <a:ext uri="{FF2B5EF4-FFF2-40B4-BE49-F238E27FC236}">
                  <a16:creationId xmlns:a16="http://schemas.microsoft.com/office/drawing/2014/main" id="{F608FE97-193E-462F-AFA7-1B454F1D2C5E}"/>
                </a:ext>
              </a:extLst>
            </p:cNvPr>
            <p:cNvSpPr/>
            <p:nvPr/>
          </p:nvSpPr>
          <p:spPr>
            <a:xfrm>
              <a:off x="6711097" y="4353650"/>
              <a:ext cx="18285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Rectangle 1778">
              <a:extLst>
                <a:ext uri="{FF2B5EF4-FFF2-40B4-BE49-F238E27FC236}">
                  <a16:creationId xmlns:a16="http://schemas.microsoft.com/office/drawing/2014/main" id="{5F47468C-53A2-431F-861E-789F2981ADEC}"/>
                </a:ext>
              </a:extLst>
            </p:cNvPr>
            <p:cNvSpPr/>
            <p:nvPr/>
          </p:nvSpPr>
          <p:spPr>
            <a:xfrm>
              <a:off x="6711097" y="4612850"/>
              <a:ext cx="18285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1779">
              <a:extLst>
                <a:ext uri="{FF2B5EF4-FFF2-40B4-BE49-F238E27FC236}">
                  <a16:creationId xmlns:a16="http://schemas.microsoft.com/office/drawing/2014/main" id="{03C362D1-057A-466F-976F-8EFE9931B7BF}"/>
                </a:ext>
              </a:extLst>
            </p:cNvPr>
            <p:cNvSpPr/>
            <p:nvPr/>
          </p:nvSpPr>
          <p:spPr>
            <a:xfrm>
              <a:off x="92709" y="5103297"/>
              <a:ext cx="2668776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Proximal de cubito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Rectangle 1780">
              <a:extLst>
                <a:ext uri="{FF2B5EF4-FFF2-40B4-BE49-F238E27FC236}">
                  <a16:creationId xmlns:a16="http://schemas.microsoft.com/office/drawing/2014/main" id="{0279EF21-8783-4E81-927B-7F0094B7184B}"/>
                </a:ext>
              </a:extLst>
            </p:cNvPr>
            <p:cNvSpPr/>
            <p:nvPr/>
          </p:nvSpPr>
          <p:spPr>
            <a:xfrm>
              <a:off x="92709" y="5362497"/>
              <a:ext cx="241422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Proximal de tibia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3" name="Rectangle 1781">
              <a:extLst>
                <a:ext uri="{FF2B5EF4-FFF2-40B4-BE49-F238E27FC236}">
                  <a16:creationId xmlns:a16="http://schemas.microsoft.com/office/drawing/2014/main" id="{2FB99E35-FCD8-4B26-9639-6A9EDB7A6938}"/>
                </a:ext>
              </a:extLst>
            </p:cNvPr>
            <p:cNvSpPr/>
            <p:nvPr/>
          </p:nvSpPr>
          <p:spPr>
            <a:xfrm>
              <a:off x="6711097" y="5103297"/>
              <a:ext cx="182853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4" name="Rectangle 1782">
              <a:extLst>
                <a:ext uri="{FF2B5EF4-FFF2-40B4-BE49-F238E27FC236}">
                  <a16:creationId xmlns:a16="http://schemas.microsoft.com/office/drawing/2014/main" id="{CAA63C67-0F16-4995-BE79-6A083CDCA3D2}"/>
                </a:ext>
              </a:extLst>
            </p:cNvPr>
            <p:cNvSpPr/>
            <p:nvPr/>
          </p:nvSpPr>
          <p:spPr>
            <a:xfrm>
              <a:off x="6558915" y="5362497"/>
              <a:ext cx="469656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5" name="Rectangle 1783">
              <a:extLst>
                <a:ext uri="{FF2B5EF4-FFF2-40B4-BE49-F238E27FC236}">
                  <a16:creationId xmlns:a16="http://schemas.microsoft.com/office/drawing/2014/main" id="{DB1EDB70-8E95-4BC1-ADAB-C59CAE6F2BB3}"/>
                </a:ext>
              </a:extLst>
            </p:cNvPr>
            <p:cNvSpPr/>
            <p:nvPr/>
          </p:nvSpPr>
          <p:spPr>
            <a:xfrm>
              <a:off x="92709" y="5852943"/>
              <a:ext cx="2792309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Proximal de peroné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6" name="Rectangle 1784">
              <a:extLst>
                <a:ext uri="{FF2B5EF4-FFF2-40B4-BE49-F238E27FC236}">
                  <a16:creationId xmlns:a16="http://schemas.microsoft.com/office/drawing/2014/main" id="{22A18D24-2E82-4A65-8E26-C9EC1612DE15}"/>
                </a:ext>
              </a:extLst>
            </p:cNvPr>
            <p:cNvSpPr/>
            <p:nvPr/>
          </p:nvSpPr>
          <p:spPr>
            <a:xfrm>
              <a:off x="6558915" y="5852943"/>
              <a:ext cx="469656" cy="3499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7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0.2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5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77">
            <a:extLst>
              <a:ext uri="{FF2B5EF4-FFF2-40B4-BE49-F238E27FC236}">
                <a16:creationId xmlns:a16="http://schemas.microsoft.com/office/drawing/2014/main" id="{4DA9F4DE-CFE4-4350-A7F4-FA86B9381DB7}"/>
              </a:ext>
            </a:extLst>
          </p:cNvPr>
          <p:cNvGrpSpPr/>
          <p:nvPr/>
        </p:nvGrpSpPr>
        <p:grpSpPr>
          <a:xfrm>
            <a:off x="1526624" y="-5944"/>
            <a:ext cx="10934943" cy="6866886"/>
            <a:chOff x="-3408" y="-3722"/>
            <a:chExt cx="10935537" cy="6867144"/>
          </a:xfrm>
        </p:grpSpPr>
        <p:pic>
          <p:nvPicPr>
            <p:cNvPr id="3" name="Picture 10253">
              <a:extLst>
                <a:ext uri="{FF2B5EF4-FFF2-40B4-BE49-F238E27FC236}">
                  <a16:creationId xmlns:a16="http://schemas.microsoft.com/office/drawing/2014/main" id="{DE8A8998-2F2F-4524-8189-EC1B8F58CD4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</p:spPr>
        </p:pic>
        <p:sp>
          <p:nvSpPr>
            <p:cNvPr id="4" name="Rectangle 1789">
              <a:extLst>
                <a:ext uri="{FF2B5EF4-FFF2-40B4-BE49-F238E27FC236}">
                  <a16:creationId xmlns:a16="http://schemas.microsoft.com/office/drawing/2014/main" id="{43CA6F5F-B4FA-4F1C-A086-232F41502C06}"/>
                </a:ext>
              </a:extLst>
            </p:cNvPr>
            <p:cNvSpPr/>
            <p:nvPr/>
          </p:nvSpPr>
          <p:spPr>
            <a:xfrm>
              <a:off x="457946" y="1016596"/>
              <a:ext cx="3967039" cy="3710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200">
                  <a:solidFill>
                    <a:srgbClr val="04617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Deslizamientos Epifisiarios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" name="Rectangle 1790">
              <a:extLst>
                <a:ext uri="{FF2B5EF4-FFF2-40B4-BE49-F238E27FC236}">
                  <a16:creationId xmlns:a16="http://schemas.microsoft.com/office/drawing/2014/main" id="{03BA4F7F-3194-4531-B97F-4A9CE36D31EF}"/>
                </a:ext>
              </a:extLst>
            </p:cNvPr>
            <p:cNvSpPr/>
            <p:nvPr/>
          </p:nvSpPr>
          <p:spPr>
            <a:xfrm>
              <a:off x="457946" y="1384431"/>
              <a:ext cx="2875707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Diagnostico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1791">
              <a:extLst>
                <a:ext uri="{FF2B5EF4-FFF2-40B4-BE49-F238E27FC236}">
                  <a16:creationId xmlns:a16="http://schemas.microsoft.com/office/drawing/2014/main" id="{230541C8-5BCE-43F0-A18C-0C548EA8558D}"/>
                </a:ext>
              </a:extLst>
            </p:cNvPr>
            <p:cNvSpPr/>
            <p:nvPr/>
          </p:nvSpPr>
          <p:spPr>
            <a:xfrm>
              <a:off x="2620449" y="1384431"/>
              <a:ext cx="162432" cy="608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6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1792">
              <a:extLst>
                <a:ext uri="{FF2B5EF4-FFF2-40B4-BE49-F238E27FC236}">
                  <a16:creationId xmlns:a16="http://schemas.microsoft.com/office/drawing/2014/main" id="{14CEEDF3-11BC-4F31-9200-FCC28EF28E98}"/>
                </a:ext>
              </a:extLst>
            </p:cNvPr>
            <p:cNvSpPr/>
            <p:nvPr/>
          </p:nvSpPr>
          <p:spPr>
            <a:xfrm>
              <a:off x="549255" y="1987130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1793">
              <a:extLst>
                <a:ext uri="{FF2B5EF4-FFF2-40B4-BE49-F238E27FC236}">
                  <a16:creationId xmlns:a16="http://schemas.microsoft.com/office/drawing/2014/main" id="{2C8A7537-FBF7-4C9D-AC05-3EB8EAD251DA}"/>
                </a:ext>
              </a:extLst>
            </p:cNvPr>
            <p:cNvSpPr/>
            <p:nvPr/>
          </p:nvSpPr>
          <p:spPr>
            <a:xfrm>
              <a:off x="823182" y="2003520"/>
              <a:ext cx="1094833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Dolor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1794">
              <a:extLst>
                <a:ext uri="{FF2B5EF4-FFF2-40B4-BE49-F238E27FC236}">
                  <a16:creationId xmlns:a16="http://schemas.microsoft.com/office/drawing/2014/main" id="{D873EEF8-5E0E-4CC3-B987-EC14FF0926FE}"/>
                </a:ext>
              </a:extLst>
            </p:cNvPr>
            <p:cNvSpPr/>
            <p:nvPr/>
          </p:nvSpPr>
          <p:spPr>
            <a:xfrm>
              <a:off x="549255" y="2423196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1795">
              <a:extLst>
                <a:ext uri="{FF2B5EF4-FFF2-40B4-BE49-F238E27FC236}">
                  <a16:creationId xmlns:a16="http://schemas.microsoft.com/office/drawing/2014/main" id="{517506B1-9E3E-4AEA-B47C-4394E96F452D}"/>
                </a:ext>
              </a:extLst>
            </p:cNvPr>
            <p:cNvSpPr/>
            <p:nvPr/>
          </p:nvSpPr>
          <p:spPr>
            <a:xfrm>
              <a:off x="823182" y="2439586"/>
              <a:ext cx="1306055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Edema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796">
              <a:extLst>
                <a:ext uri="{FF2B5EF4-FFF2-40B4-BE49-F238E27FC236}">
                  <a16:creationId xmlns:a16="http://schemas.microsoft.com/office/drawing/2014/main" id="{6128E742-B013-4B5B-97E2-00F774B174D0}"/>
                </a:ext>
              </a:extLst>
            </p:cNvPr>
            <p:cNvSpPr/>
            <p:nvPr/>
          </p:nvSpPr>
          <p:spPr>
            <a:xfrm>
              <a:off x="549255" y="2859262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797">
              <a:extLst>
                <a:ext uri="{FF2B5EF4-FFF2-40B4-BE49-F238E27FC236}">
                  <a16:creationId xmlns:a16="http://schemas.microsoft.com/office/drawing/2014/main" id="{6438A739-16D7-40DF-A2A5-93F749AD4503}"/>
                </a:ext>
              </a:extLst>
            </p:cNvPr>
            <p:cNvSpPr/>
            <p:nvPr/>
          </p:nvSpPr>
          <p:spPr>
            <a:xfrm>
              <a:off x="823182" y="2875652"/>
              <a:ext cx="228999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Deformidad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0254">
              <a:extLst>
                <a:ext uri="{FF2B5EF4-FFF2-40B4-BE49-F238E27FC236}">
                  <a16:creationId xmlns:a16="http://schemas.microsoft.com/office/drawing/2014/main" id="{11793AF2-A6A5-4600-804A-DE6951CF1FF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408" y="3428325"/>
              <a:ext cx="9134856" cy="3435097"/>
            </a:xfrm>
            <a:prstGeom prst="rect">
              <a:avLst/>
            </a:prstGeom>
          </p:spPr>
        </p:pic>
        <p:sp>
          <p:nvSpPr>
            <p:cNvPr id="14" name="Rectangle 1802">
              <a:extLst>
                <a:ext uri="{FF2B5EF4-FFF2-40B4-BE49-F238E27FC236}">
                  <a16:creationId xmlns:a16="http://schemas.microsoft.com/office/drawing/2014/main" id="{550E9150-83FD-4E8E-8CD5-54295E061524}"/>
                </a:ext>
              </a:extLst>
            </p:cNvPr>
            <p:cNvSpPr/>
            <p:nvPr/>
          </p:nvSpPr>
          <p:spPr>
            <a:xfrm>
              <a:off x="549255" y="3295455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803">
              <a:extLst>
                <a:ext uri="{FF2B5EF4-FFF2-40B4-BE49-F238E27FC236}">
                  <a16:creationId xmlns:a16="http://schemas.microsoft.com/office/drawing/2014/main" id="{8904F01D-3834-4983-9BF0-B6806DAE80B4}"/>
                </a:ext>
              </a:extLst>
            </p:cNvPr>
            <p:cNvSpPr/>
            <p:nvPr/>
          </p:nvSpPr>
          <p:spPr>
            <a:xfrm>
              <a:off x="823182" y="3311845"/>
              <a:ext cx="4049738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 dirty="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Impotencia funcional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804">
              <a:extLst>
                <a:ext uri="{FF2B5EF4-FFF2-40B4-BE49-F238E27FC236}">
                  <a16:creationId xmlns:a16="http://schemas.microsoft.com/office/drawing/2014/main" id="{29147659-D3F3-4ACD-9DB7-B52DA4577C74}"/>
                </a:ext>
              </a:extLst>
            </p:cNvPr>
            <p:cNvSpPr/>
            <p:nvPr/>
          </p:nvSpPr>
          <p:spPr>
            <a:xfrm>
              <a:off x="549255" y="4191576"/>
              <a:ext cx="9670948" cy="4724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El Diagnostico es exclusivamente radiologico.La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805">
              <a:extLst>
                <a:ext uri="{FF2B5EF4-FFF2-40B4-BE49-F238E27FC236}">
                  <a16:creationId xmlns:a16="http://schemas.microsoft.com/office/drawing/2014/main" id="{09E5D7E3-E434-46A6-9377-ADFBC9E53745}"/>
                </a:ext>
              </a:extLst>
            </p:cNvPr>
            <p:cNvSpPr/>
            <p:nvPr/>
          </p:nvSpPr>
          <p:spPr>
            <a:xfrm>
              <a:off x="823182" y="4575803"/>
              <a:ext cx="10108947" cy="4724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lesión semeja una fractura en sus aspectos clínicos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806">
              <a:extLst>
                <a:ext uri="{FF2B5EF4-FFF2-40B4-BE49-F238E27FC236}">
                  <a16:creationId xmlns:a16="http://schemas.microsoft.com/office/drawing/2014/main" id="{43216F13-9444-4A94-9EE2-0E336923FFFE}"/>
                </a:ext>
              </a:extLst>
            </p:cNvPr>
            <p:cNvSpPr/>
            <p:nvPr/>
          </p:nvSpPr>
          <p:spPr>
            <a:xfrm>
              <a:off x="823182" y="4960028"/>
              <a:ext cx="9765919" cy="4724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y antecedentes traumáticos y es solo mediante el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07">
              <a:extLst>
                <a:ext uri="{FF2B5EF4-FFF2-40B4-BE49-F238E27FC236}">
                  <a16:creationId xmlns:a16="http://schemas.microsoft.com/office/drawing/2014/main" id="{CFA25D41-EAD1-4EDA-8203-DE3E3FCC1445}"/>
                </a:ext>
              </a:extLst>
            </p:cNvPr>
            <p:cNvSpPr/>
            <p:nvPr/>
          </p:nvSpPr>
          <p:spPr>
            <a:xfrm>
              <a:off x="823182" y="5344254"/>
              <a:ext cx="9272638" cy="4724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estudio RX que se puede comprobar que no se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808">
              <a:extLst>
                <a:ext uri="{FF2B5EF4-FFF2-40B4-BE49-F238E27FC236}">
                  <a16:creationId xmlns:a16="http://schemas.microsoft.com/office/drawing/2014/main" id="{6233A82C-5E14-439F-95EF-4576BEFE9AA4}"/>
                </a:ext>
              </a:extLst>
            </p:cNvPr>
            <p:cNvSpPr/>
            <p:nvPr/>
          </p:nvSpPr>
          <p:spPr>
            <a:xfrm>
              <a:off x="823182" y="5728480"/>
              <a:ext cx="9266496" cy="4724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8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trata de una fractura sino de un deslizamiento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02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533">
            <a:extLst>
              <a:ext uri="{FF2B5EF4-FFF2-40B4-BE49-F238E27FC236}">
                <a16:creationId xmlns:a16="http://schemas.microsoft.com/office/drawing/2014/main" id="{3B12275D-06DD-4B5E-824B-E7E0403D1B1C}"/>
              </a:ext>
            </a:extLst>
          </p:cNvPr>
          <p:cNvGrpSpPr/>
          <p:nvPr/>
        </p:nvGrpSpPr>
        <p:grpSpPr>
          <a:xfrm>
            <a:off x="1526624" y="-5944"/>
            <a:ext cx="9134360" cy="6866886"/>
            <a:chOff x="-3408" y="-3722"/>
            <a:chExt cx="9134856" cy="6867144"/>
          </a:xfrm>
        </p:grpSpPr>
        <p:pic>
          <p:nvPicPr>
            <p:cNvPr id="3" name="Picture 10258">
              <a:extLst>
                <a:ext uri="{FF2B5EF4-FFF2-40B4-BE49-F238E27FC236}">
                  <a16:creationId xmlns:a16="http://schemas.microsoft.com/office/drawing/2014/main" id="{E99E34C3-8757-49A9-9BFB-DE0FA0E82EF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408" y="-3722"/>
              <a:ext cx="9134856" cy="3435096"/>
            </a:xfrm>
            <a:prstGeom prst="rect">
              <a:avLst/>
            </a:prstGeom>
          </p:spPr>
        </p:pic>
        <p:sp>
          <p:nvSpPr>
            <p:cNvPr id="4" name="Rectangle 1813">
              <a:extLst>
                <a:ext uri="{FF2B5EF4-FFF2-40B4-BE49-F238E27FC236}">
                  <a16:creationId xmlns:a16="http://schemas.microsoft.com/office/drawing/2014/main" id="{3FE0A209-4179-4C8A-83F0-9152F9245987}"/>
                </a:ext>
              </a:extLst>
            </p:cNvPr>
            <p:cNvSpPr/>
            <p:nvPr/>
          </p:nvSpPr>
          <p:spPr>
            <a:xfrm>
              <a:off x="457946" y="667467"/>
              <a:ext cx="3615453" cy="33865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000">
                  <a:solidFill>
                    <a:srgbClr val="04617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Deslizamientos Epifisiarios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" name="Rectangle 1814">
              <a:extLst>
                <a:ext uri="{FF2B5EF4-FFF2-40B4-BE49-F238E27FC236}">
                  <a16:creationId xmlns:a16="http://schemas.microsoft.com/office/drawing/2014/main" id="{92C2F991-45F3-4218-8C45-9B98705ED0EB}"/>
                </a:ext>
              </a:extLst>
            </p:cNvPr>
            <p:cNvSpPr/>
            <p:nvPr/>
          </p:nvSpPr>
          <p:spPr>
            <a:xfrm>
              <a:off x="457946" y="1001377"/>
              <a:ext cx="5707301" cy="5414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32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Principios del Tratamiento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1815">
              <a:extLst>
                <a:ext uri="{FF2B5EF4-FFF2-40B4-BE49-F238E27FC236}">
                  <a16:creationId xmlns:a16="http://schemas.microsoft.com/office/drawing/2014/main" id="{7945B712-EA47-49E8-8009-75FBA1C86A56}"/>
                </a:ext>
              </a:extLst>
            </p:cNvPr>
            <p:cNvSpPr/>
            <p:nvPr/>
          </p:nvSpPr>
          <p:spPr>
            <a:xfrm>
              <a:off x="929709" y="1691338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1816">
              <a:extLst>
                <a:ext uri="{FF2B5EF4-FFF2-40B4-BE49-F238E27FC236}">
                  <a16:creationId xmlns:a16="http://schemas.microsoft.com/office/drawing/2014/main" id="{5B239DF9-16A8-4354-8148-391D2E816BE9}"/>
                </a:ext>
              </a:extLst>
            </p:cNvPr>
            <p:cNvSpPr/>
            <p:nvPr/>
          </p:nvSpPr>
          <p:spPr>
            <a:xfrm>
              <a:off x="1203637" y="1707728"/>
              <a:ext cx="199516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Reducción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1817">
              <a:extLst>
                <a:ext uri="{FF2B5EF4-FFF2-40B4-BE49-F238E27FC236}">
                  <a16:creationId xmlns:a16="http://schemas.microsoft.com/office/drawing/2014/main" id="{61A30B6D-6BB4-4311-B736-F0BFD522075E}"/>
                </a:ext>
              </a:extLst>
            </p:cNvPr>
            <p:cNvSpPr/>
            <p:nvPr/>
          </p:nvSpPr>
          <p:spPr>
            <a:xfrm>
              <a:off x="2775675" y="1707728"/>
              <a:ext cx="1919918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inmediata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1818">
              <a:extLst>
                <a:ext uri="{FF2B5EF4-FFF2-40B4-BE49-F238E27FC236}">
                  <a16:creationId xmlns:a16="http://schemas.microsoft.com/office/drawing/2014/main" id="{CFAEF40B-FBFD-4745-B8ED-5CB25EA88015}"/>
                </a:ext>
              </a:extLst>
            </p:cNvPr>
            <p:cNvSpPr/>
            <p:nvPr/>
          </p:nvSpPr>
          <p:spPr>
            <a:xfrm>
              <a:off x="929709" y="2167046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1819">
              <a:extLst>
                <a:ext uri="{FF2B5EF4-FFF2-40B4-BE49-F238E27FC236}">
                  <a16:creationId xmlns:a16="http://schemas.microsoft.com/office/drawing/2014/main" id="{F7D2B93D-4DEF-474D-803F-4ABD151D3C31}"/>
                </a:ext>
              </a:extLst>
            </p:cNvPr>
            <p:cNvSpPr/>
            <p:nvPr/>
          </p:nvSpPr>
          <p:spPr>
            <a:xfrm>
              <a:off x="1203637" y="2183436"/>
              <a:ext cx="561498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No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820">
              <a:extLst>
                <a:ext uri="{FF2B5EF4-FFF2-40B4-BE49-F238E27FC236}">
                  <a16:creationId xmlns:a16="http://schemas.microsoft.com/office/drawing/2014/main" id="{F2E2EEA2-E777-4C8A-9858-8204B89F97CB}"/>
                </a:ext>
              </a:extLst>
            </p:cNvPr>
            <p:cNvSpPr/>
            <p:nvPr/>
          </p:nvSpPr>
          <p:spPr>
            <a:xfrm>
              <a:off x="1692140" y="2183436"/>
              <a:ext cx="141914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realizar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821">
              <a:extLst>
                <a:ext uri="{FF2B5EF4-FFF2-40B4-BE49-F238E27FC236}">
                  <a16:creationId xmlns:a16="http://schemas.microsoft.com/office/drawing/2014/main" id="{E40D1EB1-7461-4018-BB0C-39C292163A8B}"/>
                </a:ext>
              </a:extLst>
            </p:cNvPr>
            <p:cNvSpPr/>
            <p:nvPr/>
          </p:nvSpPr>
          <p:spPr>
            <a:xfrm>
              <a:off x="2831982" y="2183436"/>
              <a:ext cx="2617830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manipulación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822">
              <a:extLst>
                <a:ext uri="{FF2B5EF4-FFF2-40B4-BE49-F238E27FC236}">
                  <a16:creationId xmlns:a16="http://schemas.microsoft.com/office/drawing/2014/main" id="{B638B5AB-C579-4EFE-9B54-41EAA3226EAD}"/>
                </a:ext>
              </a:extLst>
            </p:cNvPr>
            <p:cNvSpPr/>
            <p:nvPr/>
          </p:nvSpPr>
          <p:spPr>
            <a:xfrm>
              <a:off x="4872740" y="2183436"/>
              <a:ext cx="141694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forzada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823">
              <a:extLst>
                <a:ext uri="{FF2B5EF4-FFF2-40B4-BE49-F238E27FC236}">
                  <a16:creationId xmlns:a16="http://schemas.microsoft.com/office/drawing/2014/main" id="{41EF2C5C-3793-44E9-9385-91A0C6F99C96}"/>
                </a:ext>
              </a:extLst>
            </p:cNvPr>
            <p:cNvSpPr/>
            <p:nvPr/>
          </p:nvSpPr>
          <p:spPr>
            <a:xfrm>
              <a:off x="929709" y="2642754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824">
              <a:extLst>
                <a:ext uri="{FF2B5EF4-FFF2-40B4-BE49-F238E27FC236}">
                  <a16:creationId xmlns:a16="http://schemas.microsoft.com/office/drawing/2014/main" id="{7D57A8DF-8541-45BD-B09B-447553C9226E}"/>
                </a:ext>
              </a:extLst>
            </p:cNvPr>
            <p:cNvSpPr/>
            <p:nvPr/>
          </p:nvSpPr>
          <p:spPr>
            <a:xfrm>
              <a:off x="1203637" y="2659145"/>
              <a:ext cx="875250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825">
              <a:extLst>
                <a:ext uri="{FF2B5EF4-FFF2-40B4-BE49-F238E27FC236}">
                  <a16:creationId xmlns:a16="http://schemas.microsoft.com/office/drawing/2014/main" id="{A9D2D644-D3AC-4956-B702-AC38BB1F0262}"/>
                </a:ext>
              </a:extLst>
            </p:cNvPr>
            <p:cNvSpPr/>
            <p:nvPr/>
          </p:nvSpPr>
          <p:spPr>
            <a:xfrm>
              <a:off x="1934109" y="2659145"/>
              <a:ext cx="149175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826">
              <a:extLst>
                <a:ext uri="{FF2B5EF4-FFF2-40B4-BE49-F238E27FC236}">
                  <a16:creationId xmlns:a16="http://schemas.microsoft.com/office/drawing/2014/main" id="{F0DD7545-F99E-47C4-ACEA-F4A26C3E5984}"/>
                </a:ext>
              </a:extLst>
            </p:cNvPr>
            <p:cNvSpPr/>
            <p:nvPr/>
          </p:nvSpPr>
          <p:spPr>
            <a:xfrm>
              <a:off x="2119771" y="2659145"/>
              <a:ext cx="21166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y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827">
              <a:extLst>
                <a:ext uri="{FF2B5EF4-FFF2-40B4-BE49-F238E27FC236}">
                  <a16:creationId xmlns:a16="http://schemas.microsoft.com/office/drawing/2014/main" id="{A175D94A-F426-4C5A-A890-5282E9645CFD}"/>
                </a:ext>
              </a:extLst>
            </p:cNvPr>
            <p:cNvSpPr/>
            <p:nvPr/>
          </p:nvSpPr>
          <p:spPr>
            <a:xfrm>
              <a:off x="2352609" y="2659145"/>
              <a:ext cx="298351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28">
              <a:extLst>
                <a:ext uri="{FF2B5EF4-FFF2-40B4-BE49-F238E27FC236}">
                  <a16:creationId xmlns:a16="http://schemas.microsoft.com/office/drawing/2014/main" id="{97D03728-6E5C-4C3D-A29C-A75369DD3FEC}"/>
                </a:ext>
              </a:extLst>
            </p:cNvPr>
            <p:cNvSpPr/>
            <p:nvPr/>
          </p:nvSpPr>
          <p:spPr>
            <a:xfrm>
              <a:off x="2577839" y="2659145"/>
              <a:ext cx="11221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829">
              <a:extLst>
                <a:ext uri="{FF2B5EF4-FFF2-40B4-BE49-F238E27FC236}">
                  <a16:creationId xmlns:a16="http://schemas.microsoft.com/office/drawing/2014/main" id="{CA35A21D-6C9B-401F-B75E-4942D5DC14E2}"/>
                </a:ext>
              </a:extLst>
            </p:cNvPr>
            <p:cNvSpPr/>
            <p:nvPr/>
          </p:nvSpPr>
          <p:spPr>
            <a:xfrm>
              <a:off x="2743717" y="2659145"/>
              <a:ext cx="199516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Reducción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1830">
              <a:extLst>
                <a:ext uri="{FF2B5EF4-FFF2-40B4-BE49-F238E27FC236}">
                  <a16:creationId xmlns:a16="http://schemas.microsoft.com/office/drawing/2014/main" id="{8EA2F071-F81F-45E1-8E15-B0E53E126995}"/>
                </a:ext>
              </a:extLst>
            </p:cNvPr>
            <p:cNvSpPr/>
            <p:nvPr/>
          </p:nvSpPr>
          <p:spPr>
            <a:xfrm>
              <a:off x="4309668" y="2659145"/>
              <a:ext cx="1403745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cerrada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10259">
              <a:extLst>
                <a:ext uri="{FF2B5EF4-FFF2-40B4-BE49-F238E27FC236}">
                  <a16:creationId xmlns:a16="http://schemas.microsoft.com/office/drawing/2014/main" id="{4CD6259F-9F6C-4A68-AD24-A6EDD6F5604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408" y="3428325"/>
              <a:ext cx="9134856" cy="3435097"/>
            </a:xfrm>
            <a:prstGeom prst="rect">
              <a:avLst/>
            </a:prstGeom>
          </p:spPr>
        </p:pic>
        <p:sp>
          <p:nvSpPr>
            <p:cNvPr id="23" name="Rectangle 1841">
              <a:extLst>
                <a:ext uri="{FF2B5EF4-FFF2-40B4-BE49-F238E27FC236}">
                  <a16:creationId xmlns:a16="http://schemas.microsoft.com/office/drawing/2014/main" id="{220A23C7-E22B-4235-9EB0-E8A52AFDE899}"/>
                </a:ext>
              </a:extLst>
            </p:cNvPr>
            <p:cNvSpPr/>
            <p:nvPr/>
          </p:nvSpPr>
          <p:spPr>
            <a:xfrm>
              <a:off x="929709" y="3118590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1842">
              <a:extLst>
                <a:ext uri="{FF2B5EF4-FFF2-40B4-BE49-F238E27FC236}">
                  <a16:creationId xmlns:a16="http://schemas.microsoft.com/office/drawing/2014/main" id="{4D6956AD-3B17-48AB-AB4D-DD8CE56B2177}"/>
                </a:ext>
              </a:extLst>
            </p:cNvPr>
            <p:cNvSpPr/>
            <p:nvPr/>
          </p:nvSpPr>
          <p:spPr>
            <a:xfrm>
              <a:off x="1203637" y="3134980"/>
              <a:ext cx="875250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 dirty="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Tipo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1843">
              <a:extLst>
                <a:ext uri="{FF2B5EF4-FFF2-40B4-BE49-F238E27FC236}">
                  <a16:creationId xmlns:a16="http://schemas.microsoft.com/office/drawing/2014/main" id="{D1CA22A0-8B6C-4608-83F5-0C77E558765C}"/>
                </a:ext>
              </a:extLst>
            </p:cNvPr>
            <p:cNvSpPr/>
            <p:nvPr/>
          </p:nvSpPr>
          <p:spPr>
            <a:xfrm>
              <a:off x="1934109" y="3134980"/>
              <a:ext cx="44752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III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1844">
              <a:extLst>
                <a:ext uri="{FF2B5EF4-FFF2-40B4-BE49-F238E27FC236}">
                  <a16:creationId xmlns:a16="http://schemas.microsoft.com/office/drawing/2014/main" id="{F76F6692-724A-4E73-BFB4-93A92CD3A03E}"/>
                </a:ext>
              </a:extLst>
            </p:cNvPr>
            <p:cNvSpPr/>
            <p:nvPr/>
          </p:nvSpPr>
          <p:spPr>
            <a:xfrm>
              <a:off x="2345000" y="3134980"/>
              <a:ext cx="21166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y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1845">
              <a:extLst>
                <a:ext uri="{FF2B5EF4-FFF2-40B4-BE49-F238E27FC236}">
                  <a16:creationId xmlns:a16="http://schemas.microsoft.com/office/drawing/2014/main" id="{7BACA416-716A-4A88-BC27-1178E9EBFE82}"/>
                </a:ext>
              </a:extLst>
            </p:cNvPr>
            <p:cNvSpPr/>
            <p:nvPr/>
          </p:nvSpPr>
          <p:spPr>
            <a:xfrm>
              <a:off x="2577839" y="3134980"/>
              <a:ext cx="44400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IV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1846">
              <a:extLst>
                <a:ext uri="{FF2B5EF4-FFF2-40B4-BE49-F238E27FC236}">
                  <a16:creationId xmlns:a16="http://schemas.microsoft.com/office/drawing/2014/main" id="{A819F33D-22FE-4450-AA58-60561DB50034}"/>
                </a:ext>
              </a:extLst>
            </p:cNvPr>
            <p:cNvSpPr/>
            <p:nvPr/>
          </p:nvSpPr>
          <p:spPr>
            <a:xfrm>
              <a:off x="2895899" y="3134980"/>
              <a:ext cx="11221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1847">
              <a:extLst>
                <a:ext uri="{FF2B5EF4-FFF2-40B4-BE49-F238E27FC236}">
                  <a16:creationId xmlns:a16="http://schemas.microsoft.com/office/drawing/2014/main" id="{F6937C73-88AE-4252-A5EF-606C2348FF59}"/>
                </a:ext>
              </a:extLst>
            </p:cNvPr>
            <p:cNvSpPr/>
            <p:nvPr/>
          </p:nvSpPr>
          <p:spPr>
            <a:xfrm>
              <a:off x="3063298" y="3134980"/>
              <a:ext cx="1995165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Reducción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1848">
              <a:extLst>
                <a:ext uri="{FF2B5EF4-FFF2-40B4-BE49-F238E27FC236}">
                  <a16:creationId xmlns:a16="http://schemas.microsoft.com/office/drawing/2014/main" id="{465D3245-B805-43C3-AEFA-4CB3AACA9157}"/>
                </a:ext>
              </a:extLst>
            </p:cNvPr>
            <p:cNvSpPr/>
            <p:nvPr/>
          </p:nvSpPr>
          <p:spPr>
            <a:xfrm>
              <a:off x="4627728" y="3134980"/>
              <a:ext cx="1324537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 dirty="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abierta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1849">
              <a:extLst>
                <a:ext uri="{FF2B5EF4-FFF2-40B4-BE49-F238E27FC236}">
                  <a16:creationId xmlns:a16="http://schemas.microsoft.com/office/drawing/2014/main" id="{ED614B58-CDAE-4E21-9AAC-5FEAE6BB9CEB}"/>
                </a:ext>
              </a:extLst>
            </p:cNvPr>
            <p:cNvSpPr/>
            <p:nvPr/>
          </p:nvSpPr>
          <p:spPr>
            <a:xfrm>
              <a:off x="929709" y="3594298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1850">
              <a:extLst>
                <a:ext uri="{FF2B5EF4-FFF2-40B4-BE49-F238E27FC236}">
                  <a16:creationId xmlns:a16="http://schemas.microsoft.com/office/drawing/2014/main" id="{5D1A97E9-8D09-4429-BCC3-5D4D9A29B31A}"/>
                </a:ext>
              </a:extLst>
            </p:cNvPr>
            <p:cNvSpPr/>
            <p:nvPr/>
          </p:nvSpPr>
          <p:spPr>
            <a:xfrm>
              <a:off x="1203637" y="3610689"/>
              <a:ext cx="294830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V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1851">
              <a:extLst>
                <a:ext uri="{FF2B5EF4-FFF2-40B4-BE49-F238E27FC236}">
                  <a16:creationId xmlns:a16="http://schemas.microsoft.com/office/drawing/2014/main" id="{B3B5F6CA-84FA-4B86-80BB-0538C5247B4F}"/>
                </a:ext>
              </a:extLst>
            </p:cNvPr>
            <p:cNvSpPr/>
            <p:nvPr/>
          </p:nvSpPr>
          <p:spPr>
            <a:xfrm>
              <a:off x="1409082" y="3610689"/>
              <a:ext cx="11221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: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1852">
              <a:extLst>
                <a:ext uri="{FF2B5EF4-FFF2-40B4-BE49-F238E27FC236}">
                  <a16:creationId xmlns:a16="http://schemas.microsoft.com/office/drawing/2014/main" id="{62367E2B-2A22-45F1-BB94-E7A6C63E087C}"/>
                </a:ext>
              </a:extLst>
            </p:cNvPr>
            <p:cNvSpPr/>
            <p:nvPr/>
          </p:nvSpPr>
          <p:spPr>
            <a:xfrm>
              <a:off x="1574960" y="3610689"/>
              <a:ext cx="102662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Daño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Rectangle 1853">
              <a:extLst>
                <a:ext uri="{FF2B5EF4-FFF2-40B4-BE49-F238E27FC236}">
                  <a16:creationId xmlns:a16="http://schemas.microsoft.com/office/drawing/2014/main" id="{2DC00F6E-A170-48E0-8794-D728783C7926}"/>
                </a:ext>
              </a:extLst>
            </p:cNvPr>
            <p:cNvSpPr/>
            <p:nvPr/>
          </p:nvSpPr>
          <p:spPr>
            <a:xfrm>
              <a:off x="2411960" y="3610689"/>
              <a:ext cx="583060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del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1854">
              <a:extLst>
                <a:ext uri="{FF2B5EF4-FFF2-40B4-BE49-F238E27FC236}">
                  <a16:creationId xmlns:a16="http://schemas.microsoft.com/office/drawing/2014/main" id="{0C1AE615-C4B7-4D66-8ACF-22CA7B134BDF}"/>
                </a:ext>
              </a:extLst>
            </p:cNvPr>
            <p:cNvSpPr/>
            <p:nvPr/>
          </p:nvSpPr>
          <p:spPr>
            <a:xfrm>
              <a:off x="2923291" y="3610689"/>
              <a:ext cx="982621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disco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1855">
              <a:extLst>
                <a:ext uri="{FF2B5EF4-FFF2-40B4-BE49-F238E27FC236}">
                  <a16:creationId xmlns:a16="http://schemas.microsoft.com/office/drawing/2014/main" id="{60C914D7-4491-4D95-813B-AA23D4D6CDB6}"/>
                </a:ext>
              </a:extLst>
            </p:cNvPr>
            <p:cNvSpPr/>
            <p:nvPr/>
          </p:nvSpPr>
          <p:spPr>
            <a:xfrm>
              <a:off x="929709" y="4070006"/>
              <a:ext cx="231427" cy="440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450">
                  <a:solidFill>
                    <a:srgbClr val="0BD0D9"/>
                  </a:solidFill>
                  <a:effectLst/>
                  <a:latin typeface="Wingdings 2" panose="05020102010507070707" pitchFamily="18" charset="2"/>
                  <a:ea typeface="Wingdings 2" panose="05020102010507070707" pitchFamily="18" charset="2"/>
                  <a:cs typeface="Wingdings 2" panose="05020102010507070707" pitchFamily="18" charset="2"/>
                </a:rPr>
                <a:t>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Rectangle 1856">
              <a:extLst>
                <a:ext uri="{FF2B5EF4-FFF2-40B4-BE49-F238E27FC236}">
                  <a16:creationId xmlns:a16="http://schemas.microsoft.com/office/drawing/2014/main" id="{8A801C66-9A83-45BE-BCE0-CA3B193BF4DB}"/>
                </a:ext>
              </a:extLst>
            </p:cNvPr>
            <p:cNvSpPr/>
            <p:nvPr/>
          </p:nvSpPr>
          <p:spPr>
            <a:xfrm>
              <a:off x="1203637" y="4086397"/>
              <a:ext cx="1700335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Informar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1857">
              <a:extLst>
                <a:ext uri="{FF2B5EF4-FFF2-40B4-BE49-F238E27FC236}">
                  <a16:creationId xmlns:a16="http://schemas.microsoft.com/office/drawing/2014/main" id="{72CCC80D-92C8-4260-BEE2-F7C3FDBA8AB7}"/>
                </a:ext>
              </a:extLst>
            </p:cNvPr>
            <p:cNvSpPr/>
            <p:nvPr/>
          </p:nvSpPr>
          <p:spPr>
            <a:xfrm>
              <a:off x="2545880" y="4086397"/>
              <a:ext cx="1032346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sobre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Rectangle 1858">
              <a:extLst>
                <a:ext uri="{FF2B5EF4-FFF2-40B4-BE49-F238E27FC236}">
                  <a16:creationId xmlns:a16="http://schemas.microsoft.com/office/drawing/2014/main" id="{4A1214C9-3F8E-4825-82D1-F00456F33F85}"/>
                </a:ext>
              </a:extLst>
            </p:cNvPr>
            <p:cNvSpPr/>
            <p:nvPr/>
          </p:nvSpPr>
          <p:spPr>
            <a:xfrm>
              <a:off x="3395055" y="4086397"/>
              <a:ext cx="511333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las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1859">
              <a:extLst>
                <a:ext uri="{FF2B5EF4-FFF2-40B4-BE49-F238E27FC236}">
                  <a16:creationId xmlns:a16="http://schemas.microsoft.com/office/drawing/2014/main" id="{6EECB139-8EA2-4F03-B5DE-AA70270E1BA2}"/>
                </a:ext>
              </a:extLst>
            </p:cNvPr>
            <p:cNvSpPr/>
            <p:nvPr/>
          </p:nvSpPr>
          <p:spPr>
            <a:xfrm>
              <a:off x="3847035" y="4086397"/>
              <a:ext cx="2922782" cy="4400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2600">
                  <a:solidFill>
                    <a:srgbClr val="000000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complicaciones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Rectangle 1860">
              <a:extLst>
                <a:ext uri="{FF2B5EF4-FFF2-40B4-BE49-F238E27FC236}">
                  <a16:creationId xmlns:a16="http://schemas.microsoft.com/office/drawing/2014/main" id="{7FE1B541-9AA1-405A-A3D3-E63C6091B0C4}"/>
                </a:ext>
              </a:extLst>
            </p:cNvPr>
            <p:cNvSpPr/>
            <p:nvPr/>
          </p:nvSpPr>
          <p:spPr>
            <a:xfrm>
              <a:off x="2664582" y="6570570"/>
              <a:ext cx="980267" cy="2027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200">
                  <a:solidFill>
                    <a:srgbClr val="045C75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Tachdjian's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1861">
              <a:extLst>
                <a:ext uri="{FF2B5EF4-FFF2-40B4-BE49-F238E27FC236}">
                  <a16:creationId xmlns:a16="http://schemas.microsoft.com/office/drawing/2014/main" id="{FA3D34B9-4F1E-4EE1-B2C3-84224CE14710}"/>
                </a:ext>
              </a:extLst>
            </p:cNvPr>
            <p:cNvSpPr/>
            <p:nvPr/>
          </p:nvSpPr>
          <p:spPr>
            <a:xfrm>
              <a:off x="3434622" y="6570570"/>
              <a:ext cx="775656" cy="2027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200">
                  <a:solidFill>
                    <a:srgbClr val="045C75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Pediatric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1862">
              <a:extLst>
                <a:ext uri="{FF2B5EF4-FFF2-40B4-BE49-F238E27FC236}">
                  <a16:creationId xmlns:a16="http://schemas.microsoft.com/office/drawing/2014/main" id="{895F7076-5339-452A-BB3C-590C344DBC53}"/>
                </a:ext>
              </a:extLst>
            </p:cNvPr>
            <p:cNvSpPr/>
            <p:nvPr/>
          </p:nvSpPr>
          <p:spPr>
            <a:xfrm>
              <a:off x="4052480" y="6570570"/>
              <a:ext cx="1191164" cy="2027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200">
                  <a:solidFill>
                    <a:srgbClr val="045C75"/>
                  </a:solidFill>
                  <a:effectLst/>
                  <a:latin typeface="Constantia" panose="02030602050306030303" pitchFamily="18" charset="0"/>
                  <a:ea typeface="Constantia" panose="02030602050306030303" pitchFamily="18" charset="0"/>
                  <a:cs typeface="Constantia" panose="02030602050306030303" pitchFamily="18" charset="0"/>
                </a:rPr>
                <a:t>Orthopaedics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D8EFDF-EACC-4C56-83A4-A81824A1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92" y="-1"/>
            <a:ext cx="8943415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8856">
            <a:extLst>
              <a:ext uri="{FF2B5EF4-FFF2-40B4-BE49-F238E27FC236}">
                <a16:creationId xmlns:a16="http://schemas.microsoft.com/office/drawing/2014/main" id="{A6630A59-D1AD-4187-A30A-20E3151AA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56746">
            <a:extLst>
              <a:ext uri="{FF2B5EF4-FFF2-40B4-BE49-F238E27FC236}">
                <a16:creationId xmlns:a16="http://schemas.microsoft.com/office/drawing/2014/main" id="{816237DF-02D2-42C8-9FCD-137191E92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751">
            <a:extLst>
              <a:ext uri="{FF2B5EF4-FFF2-40B4-BE49-F238E27FC236}">
                <a16:creationId xmlns:a16="http://schemas.microsoft.com/office/drawing/2014/main" id="{30C728B9-6372-4F7C-8511-926BC93928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771">
            <a:extLst>
              <a:ext uri="{FF2B5EF4-FFF2-40B4-BE49-F238E27FC236}">
                <a16:creationId xmlns:a16="http://schemas.microsoft.com/office/drawing/2014/main" id="{AB8EA53D-B1CB-422E-B658-1E0A21DAD9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986B1A-B494-4AE4-93FD-55B9A5EA0F7B}"/>
              </a:ext>
            </a:extLst>
          </p:cNvPr>
          <p:cNvSpPr/>
          <p:nvPr/>
        </p:nvSpPr>
        <p:spPr>
          <a:xfrm>
            <a:off x="3048000" y="439977"/>
            <a:ext cx="6096000" cy="59780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8950">
              <a:lnSpc>
                <a:spcPct val="107000"/>
              </a:lnSpc>
              <a:spcAft>
                <a:spcPts val="1785"/>
              </a:spcAft>
            </a:pPr>
            <a:r>
              <a:rPr lang="es-AR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PAUTAS GENERALES EN LAS INMOVILIZACIONES</a:t>
            </a:r>
            <a:endParaRPr lang="es-AR" sz="2400" b="1" dirty="0">
              <a:solidFill>
                <a:srgbClr val="FFFFCC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342900" marR="179070" lvl="0" indent="-342900" fontAlgn="base">
              <a:lnSpc>
                <a:spcPct val="107000"/>
              </a:lnSpc>
              <a:spcAft>
                <a:spcPts val="2000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Tranquilizar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y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explicarle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las maniobras.</a:t>
            </a:r>
            <a:endParaRPr lang="es-AR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79070" lvl="0" indent="-342900" fontAlgn="base">
              <a:lnSpc>
                <a:spcPct val="90000"/>
              </a:lnSpc>
              <a:spcAft>
                <a:spcPts val="2325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Inmovilizar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con material (férulas) rígido o usar vendajes.</a:t>
            </a:r>
            <a:endParaRPr lang="es-AR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79070" lvl="0" indent="-342900" fontAlgn="base">
              <a:lnSpc>
                <a:spcPct val="90000"/>
              </a:lnSpc>
              <a:spcAft>
                <a:spcPts val="2325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Acolche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el material rígido. Se deben proteger las prominencias óseas de rodillas, tobillos, codos y las áreas expuestas a presión como la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axila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, el pliegue del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codo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y la región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genital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. </a:t>
            </a:r>
            <a:endParaRPr lang="es-AR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79070" lvl="0" indent="-342900" fontAlgn="base">
              <a:lnSpc>
                <a:spcPct val="90000"/>
              </a:lnSpc>
              <a:spcAft>
                <a:spcPts val="2325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Inmovilizar en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posición funcional 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(si se puede) y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dedos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visibles.</a:t>
            </a:r>
            <a:endParaRPr lang="es-AR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79070" lvl="0" indent="-342900" fontAlgn="base">
              <a:lnSpc>
                <a:spcPct val="107000"/>
              </a:lnSpc>
              <a:spcAft>
                <a:spcPts val="2000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Nunca poner el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hueso en su sitio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.</a:t>
            </a:r>
            <a:endParaRPr lang="es-AR" sz="1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79070" lvl="0" indent="-342900" fontAlgn="base">
              <a:lnSpc>
                <a:spcPct val="90000"/>
              </a:lnSpc>
              <a:spcAft>
                <a:spcPts val="2325"/>
              </a:spcAft>
              <a:buClr>
                <a:srgbClr val="FFCC66"/>
              </a:buClr>
              <a:buSzPts val="1450"/>
              <a:buFont typeface="Wingdings" panose="05000000000000000000" pitchFamily="2" charset="2"/>
              <a:buChar char=""/>
            </a:pP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Nunca se </a:t>
            </a:r>
            <a:r>
              <a:rPr lang="es-AR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moverá un herido</a:t>
            </a:r>
            <a:r>
              <a:rPr lang="es-A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Wingdings" panose="05000000000000000000" pitchFamily="2" charset="2"/>
              </a:rPr>
              <a:t> cuando sólo haya un auxiliador (si está inconsciente o sospecha una fractura de columna).</a:t>
            </a:r>
            <a:endParaRPr lang="es-AR" sz="11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73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793">
            <a:extLst>
              <a:ext uri="{FF2B5EF4-FFF2-40B4-BE49-F238E27FC236}">
                <a16:creationId xmlns:a16="http://schemas.microsoft.com/office/drawing/2014/main" id="{473CA370-1ED5-4A98-AF33-DA3A51F484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E77B6-B11F-4984-9F9A-EA8BF3CF7E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6347" y="185996"/>
            <a:ext cx="10515600" cy="1325563"/>
          </a:xfrm>
        </p:spPr>
        <p:txBody>
          <a:bodyPr/>
          <a:lstStyle/>
          <a:p>
            <a:pPr algn="ctr"/>
            <a:r>
              <a:rPr lang="es-AR" dirty="0"/>
              <a:t>Diferenciar urgencia de emergencia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7CBA7-EBD3-4AC3-B936-1BA5723BBEF0}"/>
              </a:ext>
            </a:extLst>
          </p:cNvPr>
          <p:cNvSpPr txBox="1"/>
          <p:nvPr/>
        </p:nvSpPr>
        <p:spPr>
          <a:xfrm>
            <a:off x="768220" y="1511559"/>
            <a:ext cx="10655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>
                <a:solidFill>
                  <a:srgbClr val="FF0000"/>
                </a:solidFill>
              </a:rPr>
              <a:t>Emergencias:</a:t>
            </a:r>
          </a:p>
          <a:p>
            <a:pPr algn="ctr"/>
            <a:r>
              <a:rPr lang="es-AR" sz="2000" dirty="0"/>
              <a:t>Aquellos casos en que está comprometida la vida del paciente o la viabilidad del miembro afectado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Fractura  abierta o cerrada de cualquier miembro con compromiso 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Luxación de rodilla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Fractura supracondílea en el niño con ausencia de pulso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Fractura con síndrome compartimental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Fractura de pelvis con compromiso hemodinámico (enfoque multidisciplinario)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Fracturas vertebrales con compromiso neurológico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219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798">
            <a:extLst>
              <a:ext uri="{FF2B5EF4-FFF2-40B4-BE49-F238E27FC236}">
                <a16:creationId xmlns:a16="http://schemas.microsoft.com/office/drawing/2014/main" id="{700861CC-3905-4A78-98FF-6F0D46B834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03">
            <a:extLst>
              <a:ext uri="{FF2B5EF4-FFF2-40B4-BE49-F238E27FC236}">
                <a16:creationId xmlns:a16="http://schemas.microsoft.com/office/drawing/2014/main" id="{EFCD4141-3487-435E-BA07-E6584B654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03">
            <a:extLst>
              <a:ext uri="{FF2B5EF4-FFF2-40B4-BE49-F238E27FC236}">
                <a16:creationId xmlns:a16="http://schemas.microsoft.com/office/drawing/2014/main" id="{094A293E-56BC-43E9-A65B-3CE7DCBDF2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13">
            <a:extLst>
              <a:ext uri="{FF2B5EF4-FFF2-40B4-BE49-F238E27FC236}">
                <a16:creationId xmlns:a16="http://schemas.microsoft.com/office/drawing/2014/main" id="{A8618853-27F8-4774-9E28-D06FA6608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18">
            <a:extLst>
              <a:ext uri="{FF2B5EF4-FFF2-40B4-BE49-F238E27FC236}">
                <a16:creationId xmlns:a16="http://schemas.microsoft.com/office/drawing/2014/main" id="{C420169F-C854-4246-B5E5-24D436150F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23">
            <a:extLst>
              <a:ext uri="{FF2B5EF4-FFF2-40B4-BE49-F238E27FC236}">
                <a16:creationId xmlns:a16="http://schemas.microsoft.com/office/drawing/2014/main" id="{B2538ECF-3D23-47DF-9DD8-D1C70B6E17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28">
            <a:extLst>
              <a:ext uri="{FF2B5EF4-FFF2-40B4-BE49-F238E27FC236}">
                <a16:creationId xmlns:a16="http://schemas.microsoft.com/office/drawing/2014/main" id="{9011E0B4-CFC7-4998-A273-B05B8C3E5C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33">
            <a:extLst>
              <a:ext uri="{FF2B5EF4-FFF2-40B4-BE49-F238E27FC236}">
                <a16:creationId xmlns:a16="http://schemas.microsoft.com/office/drawing/2014/main" id="{00842323-C2B1-45DE-9DAB-FE81F3E2CC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38">
            <a:extLst>
              <a:ext uri="{FF2B5EF4-FFF2-40B4-BE49-F238E27FC236}">
                <a16:creationId xmlns:a16="http://schemas.microsoft.com/office/drawing/2014/main" id="{AF76FE3E-0EF4-4F3D-A133-7382B17691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48">
            <a:extLst>
              <a:ext uri="{FF2B5EF4-FFF2-40B4-BE49-F238E27FC236}">
                <a16:creationId xmlns:a16="http://schemas.microsoft.com/office/drawing/2014/main" id="{B1869623-1C07-42B4-ACB4-972EECE56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D0EAFB-6773-4051-AD19-BC69E3F6DA85}"/>
              </a:ext>
            </a:extLst>
          </p:cNvPr>
          <p:cNvSpPr txBox="1"/>
          <p:nvPr/>
        </p:nvSpPr>
        <p:spPr>
          <a:xfrm>
            <a:off x="394996" y="596454"/>
            <a:ext cx="1140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dirty="0">
                <a:solidFill>
                  <a:srgbClr val="FF0000"/>
                </a:solidFill>
              </a:rPr>
              <a:t>Urgencias: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A93869-E3A1-44B3-96B6-D01D80129D27}"/>
              </a:ext>
            </a:extLst>
          </p:cNvPr>
          <p:cNvSpPr txBox="1"/>
          <p:nvPr/>
        </p:nvSpPr>
        <p:spPr>
          <a:xfrm>
            <a:off x="447869" y="1642188"/>
            <a:ext cx="11402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/>
              <a:t>Aquellos casos en que se  permite un compás de espera si bien deben atenderse a la brevedad por el especialista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B88E4E-C007-4879-BE58-583E5EE702C9}"/>
              </a:ext>
            </a:extLst>
          </p:cNvPr>
          <p:cNvSpPr txBox="1"/>
          <p:nvPr/>
        </p:nvSpPr>
        <p:spPr>
          <a:xfrm>
            <a:off x="1268963" y="2687216"/>
            <a:ext cx="103383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expuestas sin sangrado activo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Luxaciones simples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Fracturas-luxaciones sin compromiso neurovascular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Lesiones tendinosas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de cadera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vertebrales sin compromiso neurológico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de pelvis estables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de muñeca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dirty="0"/>
              <a:t>Fracturas de huesos largos sin descompensación hemodinámica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442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53">
            <a:extLst>
              <a:ext uri="{FF2B5EF4-FFF2-40B4-BE49-F238E27FC236}">
                <a16:creationId xmlns:a16="http://schemas.microsoft.com/office/drawing/2014/main" id="{7896E18C-558C-4DAE-A597-FCC6492B6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6858">
            <a:extLst>
              <a:ext uri="{FF2B5EF4-FFF2-40B4-BE49-F238E27FC236}">
                <a16:creationId xmlns:a16="http://schemas.microsoft.com/office/drawing/2014/main" id="{3F3FFA90-8C4E-4AB3-80EE-A164854E79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23517D2-C85B-40F9-9E58-BBE7DF3670CE}"/>
              </a:ext>
            </a:extLst>
          </p:cNvPr>
          <p:cNvSpPr txBox="1"/>
          <p:nvPr/>
        </p:nvSpPr>
        <p:spPr>
          <a:xfrm>
            <a:off x="4007556" y="349955"/>
            <a:ext cx="471875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FRACTURA DE TOBILLO Y PIE</a:t>
            </a:r>
          </a:p>
        </p:txBody>
      </p:sp>
    </p:spTree>
    <p:extLst>
      <p:ext uri="{BB962C8B-B14F-4D97-AF65-F5344CB8AC3E}">
        <p14:creationId xmlns:p14="http://schemas.microsoft.com/office/powerpoint/2010/main" val="31844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6867">
            <a:extLst>
              <a:ext uri="{FF2B5EF4-FFF2-40B4-BE49-F238E27FC236}">
                <a16:creationId xmlns:a16="http://schemas.microsoft.com/office/drawing/2014/main" id="{3D6A4B91-DFEA-468C-A710-A6DAF75644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12711" y="0"/>
            <a:ext cx="9155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1">
            <a:extLst>
              <a:ext uri="{FF2B5EF4-FFF2-40B4-BE49-F238E27FC236}">
                <a16:creationId xmlns:a16="http://schemas.microsoft.com/office/drawing/2014/main" id="{03279B2B-F87E-4700-95D7-8F479B4C30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07932" y="2098675"/>
            <a:ext cx="7176135" cy="475932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7E7C94B-8B9F-47E6-8149-FE6710BF3C14}"/>
              </a:ext>
            </a:extLst>
          </p:cNvPr>
          <p:cNvSpPr/>
          <p:nvPr/>
        </p:nvSpPr>
        <p:spPr>
          <a:xfrm>
            <a:off x="1369548" y="350090"/>
            <a:ext cx="94529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Fracturas comunes en la guardia:</a:t>
            </a:r>
          </a:p>
          <a:p>
            <a:pPr algn="ctr"/>
            <a:r>
              <a:rPr lang="es-E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Pouteau</a:t>
            </a:r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-Colles</a:t>
            </a:r>
          </a:p>
        </p:txBody>
      </p:sp>
    </p:spTree>
    <p:extLst>
      <p:ext uri="{BB962C8B-B14F-4D97-AF65-F5344CB8AC3E}">
        <p14:creationId xmlns:p14="http://schemas.microsoft.com/office/powerpoint/2010/main" val="34338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6">
            <a:extLst>
              <a:ext uri="{FF2B5EF4-FFF2-40B4-BE49-F238E27FC236}">
                <a16:creationId xmlns:a16="http://schemas.microsoft.com/office/drawing/2014/main" id="{C01AC594-7C0D-464A-A778-A9DC4D01B2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6118" y="1771033"/>
            <a:ext cx="4267200" cy="2025015"/>
          </a:xfrm>
          <a:prstGeom prst="rect">
            <a:avLst/>
          </a:prstGeom>
        </p:spPr>
      </p:pic>
      <p:pic>
        <p:nvPicPr>
          <p:cNvPr id="3" name="Picture 68">
            <a:extLst>
              <a:ext uri="{FF2B5EF4-FFF2-40B4-BE49-F238E27FC236}">
                <a16:creationId xmlns:a16="http://schemas.microsoft.com/office/drawing/2014/main" id="{526FE302-F06C-4738-BDD6-C60B0225D5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36262" y="1771033"/>
            <a:ext cx="1663700" cy="381952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A068665-0DA4-4389-9A2F-73ADE42686D5}"/>
              </a:ext>
            </a:extLst>
          </p:cNvPr>
          <p:cNvSpPr/>
          <p:nvPr/>
        </p:nvSpPr>
        <p:spPr>
          <a:xfrm>
            <a:off x="7088522" y="1124702"/>
            <a:ext cx="35591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Desviación cubital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A74ECD-6E21-447B-B1E6-F3695AD68716}"/>
              </a:ext>
            </a:extLst>
          </p:cNvPr>
          <p:cNvSpPr/>
          <p:nvPr/>
        </p:nvSpPr>
        <p:spPr>
          <a:xfrm>
            <a:off x="1138518" y="1151596"/>
            <a:ext cx="34644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Dorso en tenedor</a:t>
            </a:r>
          </a:p>
        </p:txBody>
      </p:sp>
    </p:spTree>
    <p:extLst>
      <p:ext uri="{BB962C8B-B14F-4D97-AF65-F5344CB8AC3E}">
        <p14:creationId xmlns:p14="http://schemas.microsoft.com/office/powerpoint/2010/main" val="14541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c9/fe/ae/c9feaeb2eb487967ddab6c74ab553c10.jpg">
            <a:extLst>
              <a:ext uri="{FF2B5EF4-FFF2-40B4-BE49-F238E27FC236}">
                <a16:creationId xmlns:a16="http://schemas.microsoft.com/office/drawing/2014/main" id="{61AAD391-D1EC-4019-90D7-B6D84A910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50" y="1766606"/>
            <a:ext cx="7475649" cy="55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17C5C0-6D56-4AFB-8902-D4C3F791C0B0}"/>
              </a:ext>
            </a:extLst>
          </p:cNvPr>
          <p:cNvSpPr/>
          <p:nvPr/>
        </p:nvSpPr>
        <p:spPr>
          <a:xfrm>
            <a:off x="2076319" y="681911"/>
            <a:ext cx="70171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Goyrand</a:t>
            </a:r>
            <a:r>
              <a:rPr lang="es-E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-Smith o Colles invertida</a:t>
            </a:r>
          </a:p>
        </p:txBody>
      </p:sp>
    </p:spTree>
    <p:extLst>
      <p:ext uri="{BB962C8B-B14F-4D97-AF65-F5344CB8AC3E}">
        <p14:creationId xmlns:p14="http://schemas.microsoft.com/office/powerpoint/2010/main" val="36336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32275-A861-4A47-8363-47C7C79E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4" y="1900517"/>
            <a:ext cx="10691891" cy="36945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5D81FCA-B84F-454E-B0E3-B2BC6D506568}"/>
              </a:ext>
            </a:extLst>
          </p:cNvPr>
          <p:cNvSpPr/>
          <p:nvPr/>
        </p:nvSpPr>
        <p:spPr>
          <a:xfrm>
            <a:off x="2076319" y="681911"/>
            <a:ext cx="70171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Goyrand</a:t>
            </a:r>
            <a:r>
              <a:rPr lang="es-E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-Smith o Colles invertida</a:t>
            </a:r>
          </a:p>
        </p:txBody>
      </p:sp>
    </p:spTree>
    <p:extLst>
      <p:ext uri="{BB962C8B-B14F-4D97-AF65-F5344CB8AC3E}">
        <p14:creationId xmlns:p14="http://schemas.microsoft.com/office/powerpoint/2010/main" val="29615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933FED-49DB-45BD-BEA3-E9FF5BC76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59" y="2298745"/>
            <a:ext cx="6933079" cy="385941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C5EE4E4-C594-41A3-B2A0-4B09D62FA35F}"/>
              </a:ext>
            </a:extLst>
          </p:cNvPr>
          <p:cNvSpPr/>
          <p:nvPr/>
        </p:nvSpPr>
        <p:spPr>
          <a:xfrm>
            <a:off x="2817858" y="699841"/>
            <a:ext cx="65562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Fractura intraarticular de radio</a:t>
            </a:r>
          </a:p>
        </p:txBody>
      </p:sp>
    </p:spTree>
    <p:extLst>
      <p:ext uri="{BB962C8B-B14F-4D97-AF65-F5344CB8AC3E}">
        <p14:creationId xmlns:p14="http://schemas.microsoft.com/office/powerpoint/2010/main" val="5847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2B50-B569-43C2-BFA9-D725B15CDDC5}"/>
              </a:ext>
            </a:extLst>
          </p:cNvPr>
          <p:cNvSpPr txBox="1"/>
          <p:nvPr/>
        </p:nvSpPr>
        <p:spPr>
          <a:xfrm>
            <a:off x="3572435" y="322730"/>
            <a:ext cx="504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dirty="0"/>
              <a:t>Tratamiento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230088-316E-4703-AD90-DF0A1AF3814B}"/>
              </a:ext>
            </a:extLst>
          </p:cNvPr>
          <p:cNvSpPr txBox="1"/>
          <p:nvPr/>
        </p:nvSpPr>
        <p:spPr>
          <a:xfrm>
            <a:off x="555615" y="1613118"/>
            <a:ext cx="60336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800" u="sng" dirty="0"/>
              <a:t>Extraarticulares</a:t>
            </a:r>
          </a:p>
          <a:p>
            <a:r>
              <a:rPr lang="es-AR" sz="2800" dirty="0">
                <a:solidFill>
                  <a:srgbClr val="FF0000"/>
                </a:solidFill>
              </a:rPr>
              <a:t>Sin desplazamiento:</a:t>
            </a:r>
          </a:p>
          <a:p>
            <a:r>
              <a:rPr lang="es-AR" sz="2800" dirty="0"/>
              <a:t>Yeso </a:t>
            </a:r>
            <a:r>
              <a:rPr lang="es-AR" sz="2800" dirty="0" err="1"/>
              <a:t>braquipalmar</a:t>
            </a:r>
            <a:r>
              <a:rPr lang="es-AR" sz="2800" dirty="0"/>
              <a:t> por 45 días</a:t>
            </a:r>
          </a:p>
          <a:p>
            <a:r>
              <a:rPr lang="es-AR" sz="2800" dirty="0">
                <a:solidFill>
                  <a:srgbClr val="FF0000"/>
                </a:solidFill>
              </a:rPr>
              <a:t>Con desplazamiento:</a:t>
            </a:r>
          </a:p>
          <a:p>
            <a:r>
              <a:rPr lang="es-AR" sz="2800" dirty="0"/>
              <a:t>Reducción cerrada y yeso BP por 45 días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A957DD-C95C-44BE-9F2B-F3D3AD6CECA3}"/>
              </a:ext>
            </a:extLst>
          </p:cNvPr>
          <p:cNvSpPr txBox="1"/>
          <p:nvPr/>
        </p:nvSpPr>
        <p:spPr>
          <a:xfrm>
            <a:off x="555615" y="4288501"/>
            <a:ext cx="60336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u="sng" dirty="0"/>
              <a:t>Intraarticulares</a:t>
            </a:r>
          </a:p>
          <a:p>
            <a:r>
              <a:rPr lang="es-AR" sz="2800" dirty="0">
                <a:solidFill>
                  <a:srgbClr val="FF0000"/>
                </a:solidFill>
              </a:rPr>
              <a:t>Sin desplazamiento:</a:t>
            </a:r>
          </a:p>
          <a:p>
            <a:r>
              <a:rPr lang="es-AR" sz="2800" dirty="0"/>
              <a:t>Yeso </a:t>
            </a:r>
            <a:r>
              <a:rPr lang="es-AR" sz="2800" dirty="0" err="1"/>
              <a:t>braquipalmar</a:t>
            </a:r>
            <a:r>
              <a:rPr lang="es-AR" sz="2800" dirty="0"/>
              <a:t> por 45 días</a:t>
            </a:r>
          </a:p>
          <a:p>
            <a:r>
              <a:rPr lang="es-AR" sz="2800" dirty="0">
                <a:solidFill>
                  <a:srgbClr val="FF0000"/>
                </a:solidFill>
              </a:rPr>
              <a:t>Con desplazamiento:</a:t>
            </a:r>
          </a:p>
          <a:p>
            <a:r>
              <a:rPr lang="es-AR" sz="2800" dirty="0"/>
              <a:t>En su mayoría, quirúrgicas</a:t>
            </a:r>
          </a:p>
        </p:txBody>
      </p:sp>
    </p:spTree>
    <p:extLst>
      <p:ext uri="{BB962C8B-B14F-4D97-AF65-F5344CB8AC3E}">
        <p14:creationId xmlns:p14="http://schemas.microsoft.com/office/powerpoint/2010/main" val="24747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949">
            <a:extLst>
              <a:ext uri="{FF2B5EF4-FFF2-40B4-BE49-F238E27FC236}">
                <a16:creationId xmlns:a16="http://schemas.microsoft.com/office/drawing/2014/main" id="{0251D7ED-7D09-4686-AB93-6E8FBD760085}"/>
              </a:ext>
            </a:extLst>
          </p:cNvPr>
          <p:cNvGrpSpPr/>
          <p:nvPr/>
        </p:nvGrpSpPr>
        <p:grpSpPr>
          <a:xfrm>
            <a:off x="2291588" y="1381787"/>
            <a:ext cx="8229600" cy="1512570"/>
            <a:chOff x="0" y="0"/>
            <a:chExt cx="8229600" cy="1512570"/>
          </a:xfrm>
        </p:grpSpPr>
        <p:pic>
          <p:nvPicPr>
            <p:cNvPr id="3" name="Picture 2967">
              <a:extLst>
                <a:ext uri="{FF2B5EF4-FFF2-40B4-BE49-F238E27FC236}">
                  <a16:creationId xmlns:a16="http://schemas.microsoft.com/office/drawing/2014/main" id="{06FBCBC8-B288-4BD9-A38D-CAD42CD48F4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71980" cy="1512570"/>
            </a:xfrm>
            <a:prstGeom prst="rect">
              <a:avLst/>
            </a:prstGeom>
          </p:spPr>
        </p:pic>
        <p:pic>
          <p:nvPicPr>
            <p:cNvPr id="4" name="Picture 2971">
              <a:extLst>
                <a:ext uri="{FF2B5EF4-FFF2-40B4-BE49-F238E27FC236}">
                  <a16:creationId xmlns:a16="http://schemas.microsoft.com/office/drawing/2014/main" id="{78CD6D83-4A8D-4E09-806A-8790DCB9A99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319270" y="0"/>
              <a:ext cx="1800860" cy="1512570"/>
            </a:xfrm>
            <a:prstGeom prst="rect">
              <a:avLst/>
            </a:prstGeom>
          </p:spPr>
        </p:pic>
        <p:pic>
          <p:nvPicPr>
            <p:cNvPr id="5" name="Picture 2973">
              <a:extLst>
                <a:ext uri="{FF2B5EF4-FFF2-40B4-BE49-F238E27FC236}">
                  <a16:creationId xmlns:a16="http://schemas.microsoft.com/office/drawing/2014/main" id="{7CE19409-4786-49CD-96B1-C0B2A91E536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087880" y="0"/>
              <a:ext cx="1800860" cy="1512570"/>
            </a:xfrm>
            <a:prstGeom prst="rect">
              <a:avLst/>
            </a:prstGeom>
          </p:spPr>
        </p:pic>
        <p:pic>
          <p:nvPicPr>
            <p:cNvPr id="6" name="Picture 2975">
              <a:extLst>
                <a:ext uri="{FF2B5EF4-FFF2-40B4-BE49-F238E27FC236}">
                  <a16:creationId xmlns:a16="http://schemas.microsoft.com/office/drawing/2014/main" id="{5F90FE53-5EA7-460F-A563-65263F766459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53200" y="0"/>
              <a:ext cx="1676400" cy="1512570"/>
            </a:xfrm>
            <a:prstGeom prst="rect">
              <a:avLst/>
            </a:prstGeom>
          </p:spPr>
        </p:pic>
      </p:grpSp>
      <p:grpSp>
        <p:nvGrpSpPr>
          <p:cNvPr id="10" name="Group 23029">
            <a:extLst>
              <a:ext uri="{FF2B5EF4-FFF2-40B4-BE49-F238E27FC236}">
                <a16:creationId xmlns:a16="http://schemas.microsoft.com/office/drawing/2014/main" id="{9C390AEE-C6E8-4BEE-9E4A-E74CFACB99B3}"/>
              </a:ext>
            </a:extLst>
          </p:cNvPr>
          <p:cNvGrpSpPr/>
          <p:nvPr/>
        </p:nvGrpSpPr>
        <p:grpSpPr>
          <a:xfrm>
            <a:off x="1981200" y="2960421"/>
            <a:ext cx="9141969" cy="3268980"/>
            <a:chOff x="0" y="0"/>
            <a:chExt cx="9141969" cy="3268980"/>
          </a:xfrm>
        </p:grpSpPr>
        <p:pic>
          <p:nvPicPr>
            <p:cNvPr id="11" name="Picture 30858">
              <a:extLst>
                <a:ext uri="{FF2B5EF4-FFF2-40B4-BE49-F238E27FC236}">
                  <a16:creationId xmlns:a16="http://schemas.microsoft.com/office/drawing/2014/main" id="{C111F1D2-42CD-45B4-BE58-8C057A7B665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830832" y="1653540"/>
              <a:ext cx="1804416" cy="1615440"/>
            </a:xfrm>
            <a:prstGeom prst="rect">
              <a:avLst/>
            </a:prstGeom>
          </p:spPr>
        </p:pic>
        <p:pic>
          <p:nvPicPr>
            <p:cNvPr id="12" name="Picture 30857">
              <a:extLst>
                <a:ext uri="{FF2B5EF4-FFF2-40B4-BE49-F238E27FC236}">
                  <a16:creationId xmlns:a16="http://schemas.microsoft.com/office/drawing/2014/main" id="{3E89C2BD-FBC3-4884-9FDE-AB5AB80E429F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487928" y="1510284"/>
              <a:ext cx="1874520" cy="1658112"/>
            </a:xfrm>
            <a:prstGeom prst="rect">
              <a:avLst/>
            </a:prstGeom>
          </p:spPr>
        </p:pic>
        <p:pic>
          <p:nvPicPr>
            <p:cNvPr id="13" name="Picture 30856">
              <a:extLst>
                <a:ext uri="{FF2B5EF4-FFF2-40B4-BE49-F238E27FC236}">
                  <a16:creationId xmlns:a16="http://schemas.microsoft.com/office/drawing/2014/main" id="{B8AD91B9-D5A3-452A-9F24-BE6657A45F07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276593" y="1437132"/>
              <a:ext cx="1865376" cy="1405128"/>
            </a:xfrm>
            <a:prstGeom prst="rect">
              <a:avLst/>
            </a:prstGeom>
          </p:spPr>
        </p:pic>
        <p:pic>
          <p:nvPicPr>
            <p:cNvPr id="14" name="Picture 2969">
              <a:extLst>
                <a:ext uri="{FF2B5EF4-FFF2-40B4-BE49-F238E27FC236}">
                  <a16:creationId xmlns:a16="http://schemas.microsoft.com/office/drawing/2014/main" id="{62908C8C-BF29-44CF-B898-2E177079C58E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435600" y="1510030"/>
              <a:ext cx="1584960" cy="1584960"/>
            </a:xfrm>
            <a:prstGeom prst="rect">
              <a:avLst/>
            </a:prstGeom>
          </p:spPr>
        </p:pic>
        <p:pic>
          <p:nvPicPr>
            <p:cNvPr id="15" name="Picture 2977">
              <a:extLst>
                <a:ext uri="{FF2B5EF4-FFF2-40B4-BE49-F238E27FC236}">
                  <a16:creationId xmlns:a16="http://schemas.microsoft.com/office/drawing/2014/main" id="{76851B1D-E889-44B7-BF31-6845DD8BA8E7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654810"/>
              <a:ext cx="1800860" cy="1587500"/>
            </a:xfrm>
            <a:prstGeom prst="rect">
              <a:avLst/>
            </a:prstGeom>
          </p:spPr>
        </p:pic>
        <p:pic>
          <p:nvPicPr>
            <p:cNvPr id="16" name="Picture 2993">
              <a:extLst>
                <a:ext uri="{FF2B5EF4-FFF2-40B4-BE49-F238E27FC236}">
                  <a16:creationId xmlns:a16="http://schemas.microsoft.com/office/drawing/2014/main" id="{5EB6D28E-BA4D-4719-946F-A6947199BD04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55650" y="0"/>
              <a:ext cx="2160270" cy="1367790"/>
            </a:xfrm>
            <a:prstGeom prst="rect">
              <a:avLst/>
            </a:prstGeom>
          </p:spPr>
        </p:pic>
        <p:pic>
          <p:nvPicPr>
            <p:cNvPr id="17" name="Picture 2995">
              <a:extLst>
                <a:ext uri="{FF2B5EF4-FFF2-40B4-BE49-F238E27FC236}">
                  <a16:creationId xmlns:a16="http://schemas.microsoft.com/office/drawing/2014/main" id="{79038AF3-F6CC-412A-996A-1760AF900C31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6156960" y="69850"/>
              <a:ext cx="2087880" cy="1324610"/>
            </a:xfrm>
            <a:prstGeom prst="rect">
              <a:avLst/>
            </a:prstGeom>
          </p:spPr>
        </p:pic>
        <p:sp>
          <p:nvSpPr>
            <p:cNvPr id="18" name="Rectangle 2997">
              <a:extLst>
                <a:ext uri="{FF2B5EF4-FFF2-40B4-BE49-F238E27FC236}">
                  <a16:creationId xmlns:a16="http://schemas.microsoft.com/office/drawing/2014/main" id="{9B4CA8A9-8BA0-4E54-91A0-034E277048DE}"/>
                </a:ext>
              </a:extLst>
            </p:cNvPr>
            <p:cNvSpPr/>
            <p:nvPr/>
          </p:nvSpPr>
          <p:spPr>
            <a:xfrm>
              <a:off x="3298190" y="287781"/>
              <a:ext cx="3266889" cy="3366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Medir la longitud. (esta se </a:t>
              </a:r>
              <a:endParaRPr lang="es-A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2999">
              <a:extLst>
                <a:ext uri="{FF2B5EF4-FFF2-40B4-BE49-F238E27FC236}">
                  <a16:creationId xmlns:a16="http://schemas.microsoft.com/office/drawing/2014/main" id="{CBACF1AE-B4A6-4FC0-A309-58B113AB6C69}"/>
                </a:ext>
              </a:extLst>
            </p:cNvPr>
            <p:cNvSpPr/>
            <p:nvPr/>
          </p:nvSpPr>
          <p:spPr>
            <a:xfrm>
              <a:off x="3502660" y="562101"/>
              <a:ext cx="2722965" cy="3366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realiza en el miembro 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3001">
              <a:extLst>
                <a:ext uri="{FF2B5EF4-FFF2-40B4-BE49-F238E27FC236}">
                  <a16:creationId xmlns:a16="http://schemas.microsoft.com/office/drawing/2014/main" id="{D2F32929-6C48-4C92-A9C0-1EBD4A4A05F4}"/>
                </a:ext>
              </a:extLst>
            </p:cNvPr>
            <p:cNvSpPr/>
            <p:nvPr/>
          </p:nvSpPr>
          <p:spPr>
            <a:xfrm>
              <a:off x="4251960" y="836421"/>
              <a:ext cx="658242" cy="3366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AR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sano)</a:t>
              </a:r>
              <a:endParaRPr lang="es-A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DCBE2FD-A976-4B1B-9755-1FE0EF589DF8}"/>
              </a:ext>
            </a:extLst>
          </p:cNvPr>
          <p:cNvSpPr txBox="1"/>
          <p:nvPr/>
        </p:nvSpPr>
        <p:spPr>
          <a:xfrm>
            <a:off x="2736850" y="165943"/>
            <a:ext cx="631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u="sng" dirty="0"/>
              <a:t>INMOVILIZACIÓN</a:t>
            </a:r>
            <a:r>
              <a:rPr lang="es-AR" sz="2800" dirty="0"/>
              <a:t>: FERULAS</a:t>
            </a:r>
          </a:p>
        </p:txBody>
      </p:sp>
    </p:spTree>
    <p:extLst>
      <p:ext uri="{BB962C8B-B14F-4D97-AF65-F5344CB8AC3E}">
        <p14:creationId xmlns:p14="http://schemas.microsoft.com/office/powerpoint/2010/main" val="21716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B9073A-09CA-4425-8800-5D18EB22A67D}"/>
              </a:ext>
            </a:extLst>
          </p:cNvPr>
          <p:cNvSpPr txBox="1"/>
          <p:nvPr/>
        </p:nvSpPr>
        <p:spPr>
          <a:xfrm>
            <a:off x="1117600" y="903111"/>
            <a:ext cx="9527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/>
              <a:t>Las cinco “P” de  Griffiths</a:t>
            </a:r>
          </a:p>
          <a:p>
            <a:pPr marL="742950" indent="-742950">
              <a:buFont typeface="+mj-lt"/>
              <a:buAutoNum type="arabicPeriod"/>
            </a:pPr>
            <a:r>
              <a:rPr lang="es-AR" sz="3600" dirty="0"/>
              <a:t>PAIN (dolor)</a:t>
            </a:r>
          </a:p>
          <a:p>
            <a:pPr marL="742950" indent="-742950">
              <a:buFont typeface="+mj-lt"/>
              <a:buAutoNum type="arabicPeriod"/>
            </a:pPr>
            <a:r>
              <a:rPr lang="es-AR" sz="3600" dirty="0"/>
              <a:t>PALLOR (palidez)</a:t>
            </a:r>
          </a:p>
          <a:p>
            <a:pPr marL="742950" indent="-742950">
              <a:buFont typeface="+mj-lt"/>
              <a:buAutoNum type="arabicPeriod"/>
            </a:pPr>
            <a:r>
              <a:rPr lang="es-AR" sz="3600" dirty="0"/>
              <a:t>PULSELESS (pulso ausente)</a:t>
            </a:r>
          </a:p>
          <a:p>
            <a:pPr marL="742950" indent="-742950">
              <a:buFont typeface="+mj-lt"/>
              <a:buAutoNum type="arabicPeriod"/>
            </a:pPr>
            <a:r>
              <a:rPr lang="es-AR" sz="3600" dirty="0"/>
              <a:t>PARESTHESIA (parestesia)</a:t>
            </a:r>
          </a:p>
          <a:p>
            <a:pPr marL="742950" indent="-742950">
              <a:buFont typeface="+mj-lt"/>
              <a:buAutoNum type="arabicPeriod"/>
            </a:pPr>
            <a:r>
              <a:rPr lang="es-AR" sz="3600" dirty="0"/>
              <a:t>PARALYSIS (parálisis)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313458-7A3B-4FAA-B6B7-AF49C5468571}"/>
              </a:ext>
            </a:extLst>
          </p:cNvPr>
          <p:cNvSpPr txBox="1"/>
          <p:nvPr/>
        </p:nvSpPr>
        <p:spPr>
          <a:xfrm>
            <a:off x="1320800" y="4662311"/>
            <a:ext cx="9031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>
                <a:solidFill>
                  <a:srgbClr val="FF0000"/>
                </a:solidFill>
              </a:rPr>
              <a:t>Consulta urgente Cirugía Vascular!!</a:t>
            </a:r>
          </a:p>
        </p:txBody>
      </p:sp>
    </p:spTree>
    <p:extLst>
      <p:ext uri="{BB962C8B-B14F-4D97-AF65-F5344CB8AC3E}">
        <p14:creationId xmlns:p14="http://schemas.microsoft.com/office/powerpoint/2010/main" val="10836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FEDDE7-6D5E-41D5-A51B-693857733456}"/>
              </a:ext>
            </a:extLst>
          </p:cNvPr>
          <p:cNvSpPr txBox="1"/>
          <p:nvPr/>
        </p:nvSpPr>
        <p:spPr>
          <a:xfrm>
            <a:off x="2736850" y="165943"/>
            <a:ext cx="6316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u="sng" dirty="0"/>
              <a:t>INMOVILIZACIÓN</a:t>
            </a:r>
            <a:r>
              <a:rPr lang="es-AR" sz="2800" dirty="0"/>
              <a:t>: YESOS </a:t>
            </a:r>
          </a:p>
        </p:txBody>
      </p:sp>
      <p:grpSp>
        <p:nvGrpSpPr>
          <p:cNvPr id="3" name="Group 30952">
            <a:extLst>
              <a:ext uri="{FF2B5EF4-FFF2-40B4-BE49-F238E27FC236}">
                <a16:creationId xmlns:a16="http://schemas.microsoft.com/office/drawing/2014/main" id="{2AF9A323-FA6A-4246-BBAD-E50EDA536950}"/>
              </a:ext>
            </a:extLst>
          </p:cNvPr>
          <p:cNvGrpSpPr/>
          <p:nvPr/>
        </p:nvGrpSpPr>
        <p:grpSpPr>
          <a:xfrm>
            <a:off x="2241550" y="1556316"/>
            <a:ext cx="7706360" cy="2090801"/>
            <a:chOff x="0" y="0"/>
            <a:chExt cx="7706360" cy="2090928"/>
          </a:xfrm>
        </p:grpSpPr>
        <p:pic>
          <p:nvPicPr>
            <p:cNvPr id="4" name="Picture 30860">
              <a:extLst>
                <a:ext uri="{FF2B5EF4-FFF2-40B4-BE49-F238E27FC236}">
                  <a16:creationId xmlns:a16="http://schemas.microsoft.com/office/drawing/2014/main" id="{821D0FCB-DF66-4B4F-A26C-EEEF0DE4DDB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73152"/>
              <a:ext cx="2883408" cy="2017776"/>
            </a:xfrm>
            <a:prstGeom prst="rect">
              <a:avLst/>
            </a:prstGeom>
          </p:spPr>
        </p:pic>
        <p:pic>
          <p:nvPicPr>
            <p:cNvPr id="5" name="Picture 30861">
              <a:extLst>
                <a:ext uri="{FF2B5EF4-FFF2-40B4-BE49-F238E27FC236}">
                  <a16:creationId xmlns:a16="http://schemas.microsoft.com/office/drawing/2014/main" id="{F154EF20-A702-45DB-82B0-627DF09CDB0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79696" y="0"/>
              <a:ext cx="3026664" cy="2048256"/>
            </a:xfrm>
            <a:prstGeom prst="rect">
              <a:avLst/>
            </a:prstGeom>
          </p:spPr>
        </p:pic>
      </p:grpSp>
      <p:grpSp>
        <p:nvGrpSpPr>
          <p:cNvPr id="6" name="Group 30955">
            <a:extLst>
              <a:ext uri="{FF2B5EF4-FFF2-40B4-BE49-F238E27FC236}">
                <a16:creationId xmlns:a16="http://schemas.microsoft.com/office/drawing/2014/main" id="{AE251A82-2D1E-4FC8-97A0-4205EBA909C3}"/>
              </a:ext>
            </a:extLst>
          </p:cNvPr>
          <p:cNvGrpSpPr/>
          <p:nvPr/>
        </p:nvGrpSpPr>
        <p:grpSpPr>
          <a:xfrm>
            <a:off x="2244090" y="4440865"/>
            <a:ext cx="7703820" cy="2169160"/>
            <a:chOff x="0" y="0"/>
            <a:chExt cx="7704074" cy="2169160"/>
          </a:xfrm>
        </p:grpSpPr>
        <p:pic>
          <p:nvPicPr>
            <p:cNvPr id="7" name="Picture 3007">
              <a:extLst>
                <a:ext uri="{FF2B5EF4-FFF2-40B4-BE49-F238E27FC236}">
                  <a16:creationId xmlns:a16="http://schemas.microsoft.com/office/drawing/2014/main" id="{52A1DE2D-EB6D-4CAC-A095-B94B10AC0B9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879090" cy="2169160"/>
            </a:xfrm>
            <a:prstGeom prst="rect">
              <a:avLst/>
            </a:prstGeom>
          </p:spPr>
        </p:pic>
        <p:pic>
          <p:nvPicPr>
            <p:cNvPr id="8" name="Picture 30859">
              <a:extLst>
                <a:ext uri="{FF2B5EF4-FFF2-40B4-BE49-F238E27FC236}">
                  <a16:creationId xmlns:a16="http://schemas.microsoft.com/office/drawing/2014/main" id="{365E15B8-9A9F-4DA2-939E-F25B60BB8849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50562" y="73406"/>
              <a:ext cx="2953512" cy="2090928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EB14D11A-1E9C-41F4-85BD-4C0D41D4DF4F}"/>
              </a:ext>
            </a:extLst>
          </p:cNvPr>
          <p:cNvSpPr txBox="1"/>
          <p:nvPr/>
        </p:nvSpPr>
        <p:spPr>
          <a:xfrm>
            <a:off x="5239194" y="938073"/>
            <a:ext cx="17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dirty="0"/>
              <a:t>BRAQUIPALMAR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AFB6D3-9022-4570-B53E-93F704AE3C4B}"/>
              </a:ext>
            </a:extLst>
          </p:cNvPr>
          <p:cNvSpPr txBox="1"/>
          <p:nvPr/>
        </p:nvSpPr>
        <p:spPr>
          <a:xfrm>
            <a:off x="5114945" y="3859325"/>
            <a:ext cx="15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dirty="0"/>
              <a:t>CRUROPEDICO</a:t>
            </a:r>
          </a:p>
        </p:txBody>
      </p:sp>
    </p:spTree>
    <p:extLst>
      <p:ext uri="{BB962C8B-B14F-4D97-AF65-F5344CB8AC3E}">
        <p14:creationId xmlns:p14="http://schemas.microsoft.com/office/powerpoint/2010/main" val="27429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1F9965-9250-4558-80CB-33FC113A2906}"/>
              </a:ext>
            </a:extLst>
          </p:cNvPr>
          <p:cNvSpPr/>
          <p:nvPr/>
        </p:nvSpPr>
        <p:spPr>
          <a:xfrm>
            <a:off x="575898" y="2505670"/>
            <a:ext cx="110402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Nuestros pacientes internados </a:t>
            </a:r>
          </a:p>
        </p:txBody>
      </p:sp>
    </p:spTree>
    <p:extLst>
      <p:ext uri="{BB962C8B-B14F-4D97-AF65-F5344CB8AC3E}">
        <p14:creationId xmlns:p14="http://schemas.microsoft.com/office/powerpoint/2010/main" val="27376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81481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BD2433-2900-4E8B-8712-7BEDEE64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" y="1952576"/>
            <a:ext cx="3808781" cy="46493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603108-7A22-4D5C-A063-C1B804E9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6" y="1981199"/>
            <a:ext cx="3474720" cy="46207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D7CBC7-F3BD-4BBA-9BCA-597015070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1981198"/>
            <a:ext cx="3621024" cy="462076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FAC6774-6335-461A-B566-8ACC67F5B835}"/>
              </a:ext>
            </a:extLst>
          </p:cNvPr>
          <p:cNvSpPr/>
          <p:nvPr/>
        </p:nvSpPr>
        <p:spPr>
          <a:xfrm>
            <a:off x="3589972" y="681911"/>
            <a:ext cx="39898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Fractura de tobillo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3756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0E9C48-E596-4B5B-844C-39C78D8D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0"/>
            <a:ext cx="3443021" cy="44805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4D7DCB-0058-4AE6-AA69-603BA3497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2377440"/>
            <a:ext cx="3644187" cy="4480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4B2991-DD45-460B-9867-7CF6E6D9E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32" y="2377440"/>
            <a:ext cx="3858768" cy="448056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E4FFF88-D79D-4C98-93FB-48D314A98FF9}"/>
              </a:ext>
            </a:extLst>
          </p:cNvPr>
          <p:cNvSpPr/>
          <p:nvPr/>
        </p:nvSpPr>
        <p:spPr>
          <a:xfrm>
            <a:off x="4101095" y="681911"/>
            <a:ext cx="39898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Fractura de tobillo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5084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C607FB-24A1-443B-960B-BEEDCD470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25524"/>
            <a:ext cx="3919848" cy="4932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BEAE7B-ED64-4DAA-AA7E-E0AD09BD1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76" y="1925524"/>
            <a:ext cx="3919848" cy="49324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B8B87B2-CDD9-4BBC-A9AF-B31A69F70B8F}"/>
              </a:ext>
            </a:extLst>
          </p:cNvPr>
          <p:cNvSpPr/>
          <p:nvPr/>
        </p:nvSpPr>
        <p:spPr>
          <a:xfrm>
            <a:off x="4455775" y="681911"/>
            <a:ext cx="32804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Postoperatorio</a:t>
            </a:r>
          </a:p>
        </p:txBody>
      </p:sp>
    </p:spTree>
    <p:extLst>
      <p:ext uri="{BB962C8B-B14F-4D97-AF65-F5344CB8AC3E}">
        <p14:creationId xmlns:p14="http://schemas.microsoft.com/office/powerpoint/2010/main" val="2004780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99C994-7F6A-4C0A-A435-E0E16AFE8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96896"/>
            <a:ext cx="5340096" cy="42611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370DDB-2A62-4BAD-97E3-1D01F9AA3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91" y="2596896"/>
            <a:ext cx="3322441" cy="41807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16F709E-5349-4790-8F59-5AF7D7F6060F}"/>
              </a:ext>
            </a:extLst>
          </p:cNvPr>
          <p:cNvSpPr/>
          <p:nvPr/>
        </p:nvSpPr>
        <p:spPr>
          <a:xfrm>
            <a:off x="2025757" y="681911"/>
            <a:ext cx="81404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Fractura luxación expuesta de muñeca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324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BB25AE-6450-4FFA-A6EA-8FC69E858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591056"/>
            <a:ext cx="3950208" cy="52669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DADBD1-141A-4B98-8008-0E8F903F2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46" y="1591056"/>
            <a:ext cx="3950208" cy="52669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494EDDD-C054-461E-A7EA-49163F0FAA26}"/>
              </a:ext>
            </a:extLst>
          </p:cNvPr>
          <p:cNvSpPr/>
          <p:nvPr/>
        </p:nvSpPr>
        <p:spPr>
          <a:xfrm>
            <a:off x="3301432" y="681911"/>
            <a:ext cx="558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Muñeca d. </a:t>
            </a:r>
            <a:r>
              <a:rPr lang="es-E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Tto</a:t>
            </a:r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ortopédico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3253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719744-9845-482A-9177-3B478C02B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4" y="1315720"/>
            <a:ext cx="4156710" cy="55422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4B1FF4-726A-4993-BA56-BCB134B43E97}"/>
              </a:ext>
            </a:extLst>
          </p:cNvPr>
          <p:cNvSpPr/>
          <p:nvPr/>
        </p:nvSpPr>
        <p:spPr>
          <a:xfrm>
            <a:off x="8138161" y="396374"/>
            <a:ext cx="1491736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C10EE97-84A6-40C0-A79C-4316724FED85}"/>
              </a:ext>
            </a:extLst>
          </p:cNvPr>
          <p:cNvSpPr/>
          <p:nvPr/>
        </p:nvSpPr>
        <p:spPr>
          <a:xfrm>
            <a:off x="3893183" y="396374"/>
            <a:ext cx="62344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Muñeca izq. </a:t>
            </a:r>
            <a:r>
              <a:rPr lang="es-E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Tto</a:t>
            </a:r>
            <a:r>
              <a:rPr lang="es-E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quirúrgico!!!</a:t>
            </a:r>
            <a:endParaRPr lang="es-E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7298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CTURAS DE CADERA  &lt;ul&gt;&lt;li&gt;Alta prevalencia, alta morbilidad y altos costos &lt;/li&gt;&lt;/ul&gt;&lt;ul&gt;&lt;li&gt;30% de hospitalizaciones  ...">
            <a:extLst>
              <a:ext uri="{FF2B5EF4-FFF2-40B4-BE49-F238E27FC236}">
                <a16:creationId xmlns:a16="http://schemas.microsoft.com/office/drawing/2014/main" id="{544273D6-B592-4EB3-A897-C736794E2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rtalidad-recuperaciÃ³n &lt;ul&gt;&lt;li&gt;Mortalidad aguda 9% &lt;/li&gt;&lt;/ul&gt;&lt;ul&gt;&lt;li&gt;Mortalidad al aÃ±o 15-30% &lt;/li&gt;&lt;/ul&gt;&lt;ul&gt;&lt;li&gt;30% recup...">
            <a:extLst>
              <a:ext uri="{FF2B5EF4-FFF2-40B4-BE49-F238E27FC236}">
                <a16:creationId xmlns:a16="http://schemas.microsoft.com/office/drawing/2014/main" id="{89802EA4-BF62-47AD-B488-9000B823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9639FED-76FD-477C-8EB3-7BD7440C0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803122"/>
              </p:ext>
            </p:extLst>
          </p:nvPr>
        </p:nvGraphicFramePr>
        <p:xfrm>
          <a:off x="1324947" y="0"/>
          <a:ext cx="884541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44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acturas de cadera &lt;ul&gt;&lt;li&gt;Cuello de FÃ©mur &lt;/li&gt;&lt;/ul&gt;&lt;ul&gt;&lt;li&gt;PertrocantÃ©ricas &lt;/li&gt;&lt;/ul&gt;&lt;ul&gt;&lt;li&gt;SubtrocantÃ©ricas &lt;/li&gt;&lt;/u...">
            <a:extLst>
              <a:ext uri="{FF2B5EF4-FFF2-40B4-BE49-F238E27FC236}">
                <a16:creationId xmlns:a16="http://schemas.microsoft.com/office/drawing/2014/main" id="{0008E504-FE21-42BF-B20D-DC99D184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acturas de Cuello de FÃ©mur &lt;ul&gt;&lt;ul&gt;&lt;li&gt;Compromiso de la irrigaciÃ³n de la cabeza femoral.  &lt;/li&gt;&lt;/ul&gt;&lt;/ul&gt;&lt;ul&gt;&lt;ul&gt;&lt;li&gt;El ...">
            <a:extLst>
              <a:ext uri="{FF2B5EF4-FFF2-40B4-BE49-F238E27FC236}">
                <a16:creationId xmlns:a16="http://schemas.microsoft.com/office/drawing/2014/main" id="{1A2CB1D9-EA72-4FAC-85A9-1B2B62A0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2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CTURAS CUELLO DE FÃMUR ">
            <a:extLst>
              <a:ext uri="{FF2B5EF4-FFF2-40B4-BE49-F238E27FC236}">
                <a16:creationId xmlns:a16="http://schemas.microsoft.com/office/drawing/2014/main" id="{9491E99E-C1E0-418C-8625-7BF6C212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asificaciÃ³n de Garden I  Fx Incompleta, o Impactada en valgo. II   Fx Completa, no desplazada III   Fx Completa, desplaz...">
            <a:extLst>
              <a:ext uri="{FF2B5EF4-FFF2-40B4-BE49-F238E27FC236}">
                <a16:creationId xmlns:a16="http://schemas.microsoft.com/office/drawing/2014/main" id="{27E57F56-727D-4C67-B9E2-AA285902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82" y="0"/>
            <a:ext cx="9287435" cy="6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3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.-FRACTURAS PERTROCANTÃRICAS TIPO II  TIPO III  TIPO I ">
            <a:extLst>
              <a:ext uri="{FF2B5EF4-FFF2-40B4-BE49-F238E27FC236}">
                <a16:creationId xmlns:a16="http://schemas.microsoft.com/office/drawing/2014/main" id="{67FC244B-45B1-4D90-9C08-B215E80A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RACTURAS PERTROCANTÃRICAS TIPO IV  TIPO V   ">
            <a:extLst>
              <a:ext uri="{FF2B5EF4-FFF2-40B4-BE49-F238E27FC236}">
                <a16:creationId xmlns:a16="http://schemas.microsoft.com/office/drawing/2014/main" id="{F7B517E2-5266-4B99-B65D-44501A80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.-FRACTURAS SUBTROCANTERICA ">
            <a:extLst>
              <a:ext uri="{FF2B5EF4-FFF2-40B4-BE49-F238E27FC236}">
                <a16:creationId xmlns:a16="http://schemas.microsoft.com/office/drawing/2014/main" id="{6FDEA310-410F-43BE-ADF0-66511EDD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lÃ­nica &lt;ul&gt;&lt;li&gt;Adulto mayor &lt;/li&gt;&lt;/ul&gt;&lt;ul&gt;&lt;li&gt;Habitualmente mujer  &lt;/li&gt;&lt;/ul&gt;&lt;ul&gt;&lt;li&gt;CaÃ­da a nivel, en su casa &lt;/li&gt;&lt;/ul&gt;...">
            <a:extLst>
              <a:ext uri="{FF2B5EF4-FFF2-40B4-BE49-F238E27FC236}">
                <a16:creationId xmlns:a16="http://schemas.microsoft.com/office/drawing/2014/main" id="{2E4A1314-33D3-4AA4-A58C-D23A6A8F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0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racturas TrocantÃ©ricas &lt;ul&gt;&lt;li&gt;Estables Tronzo I y II &lt;/li&gt;&lt;/ul&gt;&lt;ul&gt;&lt;li&gt;  - D.H.S. &lt;/li&gt;&lt;/ul&gt;&lt;ul&gt;&lt;li&gt;Inestables Tronzo II...">
            <a:extLst>
              <a:ext uri="{FF2B5EF4-FFF2-40B4-BE49-F238E27FC236}">
                <a16:creationId xmlns:a16="http://schemas.microsoft.com/office/drawing/2014/main" id="{7773CB69-AC1B-4FDC-BD64-3AC0F40F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racturas Mediales de Cadera Tratamiento QUIRÃRGICO &lt;ul&gt;&lt;li&gt;&lt; 65  aÃ±os OTS &lt;/li&gt;&lt;/ul&gt;&lt;ul&gt;&lt;li&gt;65-80 aÃ±os PTC &lt;/li&gt;&lt;/ul&gt;&lt;ul&gt;...">
            <a:extLst>
              <a:ext uri="{FF2B5EF4-FFF2-40B4-BE49-F238E27FC236}">
                <a16:creationId xmlns:a16="http://schemas.microsoft.com/office/drawing/2014/main" id="{7E9BFA03-5F2A-4180-82E3-B5BD3FC0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FAB640-C87B-4A6E-AB81-616D3DD1AD5F}"/>
              </a:ext>
            </a:extLst>
          </p:cNvPr>
          <p:cNvSpPr txBox="1"/>
          <p:nvPr/>
        </p:nvSpPr>
        <p:spPr>
          <a:xfrm>
            <a:off x="1106311" y="666044"/>
            <a:ext cx="1025031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/>
              <a:t>RX: Par radiográfico F  y P</a:t>
            </a:r>
          </a:p>
          <a:p>
            <a:r>
              <a:rPr lang="es-AR" sz="2000" dirty="0"/>
              <a:t>RX: Oblicuas</a:t>
            </a:r>
          </a:p>
          <a:p>
            <a:r>
              <a:rPr lang="es-AR" sz="2000" b="1" dirty="0"/>
              <a:t>Incidencias especiales: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Ferguson (pelvis)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¾ de escafoides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axiales de rótula 30, 60 y 90º (</a:t>
            </a:r>
            <a:r>
              <a:rPr lang="es-AR" sz="2000" dirty="0" err="1"/>
              <a:t>Jaroschy</a:t>
            </a:r>
            <a:r>
              <a:rPr lang="es-A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</a:t>
            </a:r>
            <a:r>
              <a:rPr lang="es-AR" sz="2000" dirty="0" err="1"/>
              <a:t>inlet</a:t>
            </a:r>
            <a:r>
              <a:rPr lang="es-AR" sz="2000" dirty="0"/>
              <a:t>-outlet de pelvis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Pelvis alar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axial sesamoideos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canal carpiano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rodilla </a:t>
            </a:r>
            <a:r>
              <a:rPr lang="es-AR" sz="2000" dirty="0" err="1"/>
              <a:t>Rosemberg</a:t>
            </a:r>
            <a:endParaRPr lang="es-A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calcáneo oblicua interna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hombro perfil transtorácico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hombro West-Point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hombro axilar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dinámicas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con carga.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 err="1"/>
              <a:t>Rx</a:t>
            </a:r>
            <a:r>
              <a:rPr lang="es-AR" sz="2000" dirty="0"/>
              <a:t> con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485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ractura subcapital JÃ³venes &lt;ul&gt;&lt;li&gt;â  salvemos la epifisis femoral â &lt;/li&gt;&lt;/ul&gt;&lt;ul&gt;&lt;li&gt;OsteosÃ­ntesis con tornillos canula...">
            <a:extLst>
              <a:ext uri="{FF2B5EF4-FFF2-40B4-BE49-F238E27FC236}">
                <a16:creationId xmlns:a16="http://schemas.microsoft.com/office/drawing/2014/main" id="{7F0A9D15-0816-4587-8D7D-2FAF647D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3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ndidata a PPC ">
            <a:extLst>
              <a:ext uri="{FF2B5EF4-FFF2-40B4-BE49-F238E27FC236}">
                <a16:creationId xmlns:a16="http://schemas.microsoft.com/office/drawing/2014/main" id="{5016BB18-C15A-4197-9E32-A6ED12B3C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Â ">
            <a:extLst>
              <a:ext uri="{FF2B5EF4-FFF2-40B4-BE49-F238E27FC236}">
                <a16:creationId xmlns:a16="http://schemas.microsoft.com/office/drawing/2014/main" id="{EA599954-ED5E-454B-9016-46BD37CE3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TC PPC ">
            <a:extLst>
              <a:ext uri="{FF2B5EF4-FFF2-40B4-BE49-F238E27FC236}">
                <a16:creationId xmlns:a16="http://schemas.microsoft.com/office/drawing/2014/main" id="{589F233F-19C9-405E-9931-A6B84C55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JACIÃN Cementada  No cementada ">
            <a:extLst>
              <a:ext uri="{FF2B5EF4-FFF2-40B4-BE49-F238E27FC236}">
                <a16:creationId xmlns:a16="http://schemas.microsoft.com/office/drawing/2014/main" id="{5E800C01-96CB-4733-92DA-A601F734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763">
            <a:extLst>
              <a:ext uri="{FF2B5EF4-FFF2-40B4-BE49-F238E27FC236}">
                <a16:creationId xmlns:a16="http://schemas.microsoft.com/office/drawing/2014/main" id="{66E1721D-C1A6-4082-A634-B06114B4AA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5820">
            <a:extLst>
              <a:ext uri="{FF2B5EF4-FFF2-40B4-BE49-F238E27FC236}">
                <a16:creationId xmlns:a16="http://schemas.microsoft.com/office/drawing/2014/main" id="{90C20C92-8AAB-4A30-9C01-854688521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30">
            <a:extLst>
              <a:ext uri="{FF2B5EF4-FFF2-40B4-BE49-F238E27FC236}">
                <a16:creationId xmlns:a16="http://schemas.microsoft.com/office/drawing/2014/main" id="{291B0251-9E70-44D2-9030-1A30582410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35">
            <a:extLst>
              <a:ext uri="{FF2B5EF4-FFF2-40B4-BE49-F238E27FC236}">
                <a16:creationId xmlns:a16="http://schemas.microsoft.com/office/drawing/2014/main" id="{CE855840-71BA-444D-B279-7668AF27F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40">
            <a:extLst>
              <a:ext uri="{FF2B5EF4-FFF2-40B4-BE49-F238E27FC236}">
                <a16:creationId xmlns:a16="http://schemas.microsoft.com/office/drawing/2014/main" id="{9409A54E-1CC9-4CED-962E-110AA88A4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3E8280-EC6B-4CC0-B76B-E9CF188B3BC1}"/>
              </a:ext>
            </a:extLst>
          </p:cNvPr>
          <p:cNvSpPr/>
          <p:nvPr/>
        </p:nvSpPr>
        <p:spPr>
          <a:xfrm>
            <a:off x="1534949" y="516743"/>
            <a:ext cx="91221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Auxiliar fundamental para  evaluar las fracturas:</a:t>
            </a:r>
            <a:endParaRPr lang="es-E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1F0CDF-B384-42E9-9B2D-48C84861169E}"/>
              </a:ext>
            </a:extLst>
          </p:cNvPr>
          <p:cNvSpPr txBox="1"/>
          <p:nvPr/>
        </p:nvSpPr>
        <p:spPr>
          <a:xfrm>
            <a:off x="3145536" y="1163074"/>
            <a:ext cx="4894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5400" dirty="0"/>
              <a:t>T.A.C. – T.A.C. 3D</a:t>
            </a:r>
          </a:p>
        </p:txBody>
      </p:sp>
      <p:pic>
        <p:nvPicPr>
          <p:cNvPr id="1026" name="Picture 2" descr="https://www.radiologyinfo.org/gallery-items/images/leg-fractures-3d-ct.jpg">
            <a:extLst>
              <a:ext uri="{FF2B5EF4-FFF2-40B4-BE49-F238E27FC236}">
                <a16:creationId xmlns:a16="http://schemas.microsoft.com/office/drawing/2014/main" id="{4D8117C1-6726-42BE-82AF-DAE24F4A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63" y="2732735"/>
            <a:ext cx="3076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TAC 3D FRACTURA">
            <a:extLst>
              <a:ext uri="{FF2B5EF4-FFF2-40B4-BE49-F238E27FC236}">
                <a16:creationId xmlns:a16="http://schemas.microsoft.com/office/drawing/2014/main" id="{0B5CC68C-FD6F-4445-9D0D-97465C30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6" y="2732735"/>
            <a:ext cx="570903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AC 3D FRACTURA">
            <a:extLst>
              <a:ext uri="{FF2B5EF4-FFF2-40B4-BE49-F238E27FC236}">
                <a16:creationId xmlns:a16="http://schemas.microsoft.com/office/drawing/2014/main" id="{7FC114DE-9E64-4793-9AE7-9DAD04A9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" y="2732735"/>
            <a:ext cx="28575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68">
            <a:extLst>
              <a:ext uri="{FF2B5EF4-FFF2-40B4-BE49-F238E27FC236}">
                <a16:creationId xmlns:a16="http://schemas.microsoft.com/office/drawing/2014/main" id="{CDA543AC-A41B-4291-B023-F02AE163A1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73">
            <a:extLst>
              <a:ext uri="{FF2B5EF4-FFF2-40B4-BE49-F238E27FC236}">
                <a16:creationId xmlns:a16="http://schemas.microsoft.com/office/drawing/2014/main" id="{8E7F88DF-0436-4D88-8461-D7602F6242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00012"/>
            <a:ext cx="9144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83">
            <a:extLst>
              <a:ext uri="{FF2B5EF4-FFF2-40B4-BE49-F238E27FC236}">
                <a16:creationId xmlns:a16="http://schemas.microsoft.com/office/drawing/2014/main" id="{03F604D7-385E-4C98-9F53-64E21A0CD8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88">
            <a:extLst>
              <a:ext uri="{FF2B5EF4-FFF2-40B4-BE49-F238E27FC236}">
                <a16:creationId xmlns:a16="http://schemas.microsoft.com/office/drawing/2014/main" id="{F0E58371-42E9-479B-99A7-74D1A033C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93">
            <a:extLst>
              <a:ext uri="{FF2B5EF4-FFF2-40B4-BE49-F238E27FC236}">
                <a16:creationId xmlns:a16="http://schemas.microsoft.com/office/drawing/2014/main" id="{273475C7-A03F-46DC-B1E8-79E84FCFD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898">
            <a:extLst>
              <a:ext uri="{FF2B5EF4-FFF2-40B4-BE49-F238E27FC236}">
                <a16:creationId xmlns:a16="http://schemas.microsoft.com/office/drawing/2014/main" id="{5833CDAC-4FD0-4D76-A7AA-CF5CCB379C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83058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03">
            <a:extLst>
              <a:ext uri="{FF2B5EF4-FFF2-40B4-BE49-F238E27FC236}">
                <a16:creationId xmlns:a16="http://schemas.microsoft.com/office/drawing/2014/main" id="{7F25AAEA-EC16-4764-BCF9-6D3FD2C77E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13">
            <a:extLst>
              <a:ext uri="{FF2B5EF4-FFF2-40B4-BE49-F238E27FC236}">
                <a16:creationId xmlns:a16="http://schemas.microsoft.com/office/drawing/2014/main" id="{722BC4CB-7BD9-4F31-ABD4-9472501AB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18">
            <a:extLst>
              <a:ext uri="{FF2B5EF4-FFF2-40B4-BE49-F238E27FC236}">
                <a16:creationId xmlns:a16="http://schemas.microsoft.com/office/drawing/2014/main" id="{9453A85C-C97E-4632-8D46-A369B82FF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923">
            <a:extLst>
              <a:ext uri="{FF2B5EF4-FFF2-40B4-BE49-F238E27FC236}">
                <a16:creationId xmlns:a16="http://schemas.microsoft.com/office/drawing/2014/main" id="{0702461F-37B2-46F2-8997-80FDE27FE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815</Words>
  <Application>Microsoft Office PowerPoint</Application>
  <PresentationFormat>Panorámica</PresentationFormat>
  <Paragraphs>251</Paragraphs>
  <Slides>125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125</vt:i4>
      </vt:variant>
    </vt:vector>
  </HeadingPairs>
  <TitlesOfParts>
    <vt:vector size="135" baseType="lpstr">
      <vt:lpstr>Arial</vt:lpstr>
      <vt:lpstr>Calibri</vt:lpstr>
      <vt:lpstr>Calibri Light</vt:lpstr>
      <vt:lpstr>Constantia</vt:lpstr>
      <vt:lpstr>Tahoma</vt:lpstr>
      <vt:lpstr>Times New Roman</vt:lpstr>
      <vt:lpstr>Verdana</vt:lpstr>
      <vt:lpstr>Wingdings</vt:lpstr>
      <vt:lpstr>Wingdings 2</vt:lpstr>
      <vt:lpstr>Tema de Office</vt:lpstr>
      <vt:lpstr>Manejo de fracturas (y otras lesiones) frecuentes en la Guardia</vt:lpstr>
      <vt:lpstr>Presentación de PowerPoint</vt:lpstr>
      <vt:lpstr>Presentación de PowerPoint</vt:lpstr>
      <vt:lpstr>Diferenciar urgencia de emergencia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Fracturas frecuentes en la Guardia</dc:title>
  <dc:creator>Claudio Martino</dc:creator>
  <cp:lastModifiedBy>Claudio Martino</cp:lastModifiedBy>
  <cp:revision>42</cp:revision>
  <dcterms:created xsi:type="dcterms:W3CDTF">2019-07-14T22:07:23Z</dcterms:created>
  <dcterms:modified xsi:type="dcterms:W3CDTF">2019-07-26T20:32:48Z</dcterms:modified>
</cp:coreProperties>
</file>