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300" r:id="rId6"/>
    <p:sldId id="296" r:id="rId7"/>
    <p:sldId id="292" r:id="rId8"/>
    <p:sldId id="294" r:id="rId9"/>
    <p:sldId id="351" r:id="rId10"/>
    <p:sldId id="352" r:id="rId11"/>
    <p:sldId id="299" r:id="rId12"/>
    <p:sldId id="350" r:id="rId13"/>
    <p:sldId id="353" r:id="rId14"/>
    <p:sldId id="302" r:id="rId15"/>
    <p:sldId id="303" r:id="rId16"/>
    <p:sldId id="301" r:id="rId17"/>
    <p:sldId id="304" r:id="rId18"/>
    <p:sldId id="262" r:id="rId19"/>
    <p:sldId id="263" r:id="rId20"/>
    <p:sldId id="305" r:id="rId21"/>
    <p:sldId id="264" r:id="rId22"/>
    <p:sldId id="306" r:id="rId23"/>
    <p:sldId id="311" r:id="rId24"/>
    <p:sldId id="313" r:id="rId25"/>
    <p:sldId id="307" r:id="rId26"/>
    <p:sldId id="308" r:id="rId27"/>
    <p:sldId id="298" r:id="rId28"/>
    <p:sldId id="312" r:id="rId29"/>
    <p:sldId id="314" r:id="rId30"/>
    <p:sldId id="317" r:id="rId31"/>
    <p:sldId id="309" r:id="rId32"/>
    <p:sldId id="315" r:id="rId33"/>
    <p:sldId id="310" r:id="rId34"/>
    <p:sldId id="319" r:id="rId35"/>
    <p:sldId id="320" r:id="rId36"/>
    <p:sldId id="316" r:id="rId37"/>
    <p:sldId id="321" r:id="rId38"/>
    <p:sldId id="318" r:id="rId39"/>
    <p:sldId id="265" r:id="rId40"/>
    <p:sldId id="266" r:id="rId41"/>
    <p:sldId id="267" r:id="rId42"/>
    <p:sldId id="268" r:id="rId43"/>
    <p:sldId id="269" r:id="rId44"/>
    <p:sldId id="270" r:id="rId45"/>
    <p:sldId id="271" r:id="rId46"/>
    <p:sldId id="322" r:id="rId47"/>
    <p:sldId id="272" r:id="rId48"/>
    <p:sldId id="273" r:id="rId49"/>
    <p:sldId id="274" r:id="rId50"/>
    <p:sldId id="275" r:id="rId51"/>
    <p:sldId id="276" r:id="rId52"/>
    <p:sldId id="323" r:id="rId53"/>
    <p:sldId id="277" r:id="rId54"/>
    <p:sldId id="324" r:id="rId55"/>
    <p:sldId id="325" r:id="rId56"/>
    <p:sldId id="326" r:id="rId57"/>
    <p:sldId id="335" r:id="rId58"/>
    <p:sldId id="278" r:id="rId59"/>
    <p:sldId id="359" r:id="rId60"/>
    <p:sldId id="336" r:id="rId61"/>
    <p:sldId id="327" r:id="rId62"/>
    <p:sldId id="337" r:id="rId63"/>
    <p:sldId id="330" r:id="rId64"/>
    <p:sldId id="338" r:id="rId65"/>
    <p:sldId id="328" r:id="rId66"/>
    <p:sldId id="329" r:id="rId67"/>
    <p:sldId id="339" r:id="rId68"/>
    <p:sldId id="331" r:id="rId69"/>
    <p:sldId id="332" r:id="rId70"/>
    <p:sldId id="333" r:id="rId71"/>
    <p:sldId id="341" r:id="rId72"/>
    <p:sldId id="279" r:id="rId73"/>
    <p:sldId id="342" r:id="rId74"/>
    <p:sldId id="343" r:id="rId75"/>
    <p:sldId id="344" r:id="rId76"/>
    <p:sldId id="345" r:id="rId77"/>
    <p:sldId id="346" r:id="rId78"/>
    <p:sldId id="355" r:id="rId79"/>
    <p:sldId id="340" r:id="rId80"/>
    <p:sldId id="280" r:id="rId81"/>
    <p:sldId id="347" r:id="rId82"/>
    <p:sldId id="348" r:id="rId83"/>
    <p:sldId id="349" r:id="rId84"/>
    <p:sldId id="354" r:id="rId85"/>
    <p:sldId id="358" r:id="rId86"/>
    <p:sldId id="281" r:id="rId87"/>
    <p:sldId id="356" r:id="rId88"/>
    <p:sldId id="357" r:id="rId89"/>
    <p:sldId id="282" r:id="rId90"/>
    <p:sldId id="360" r:id="rId91"/>
    <p:sldId id="361" r:id="rId92"/>
    <p:sldId id="283" r:id="rId93"/>
    <p:sldId id="288" r:id="rId94"/>
    <p:sldId id="289" r:id="rId95"/>
    <p:sldId id="285" r:id="rId96"/>
    <p:sldId id="290" r:id="rId97"/>
    <p:sldId id="286" r:id="rId98"/>
    <p:sldId id="287" r:id="rId99"/>
    <p:sldId id="362" r:id="rId100"/>
    <p:sldId id="291" r:id="rId10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1462D-21EB-422E-92E3-9C32641F043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7A158-3DA5-4C6A-A550-E46E1BAD988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6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482B0-C999-402B-98FD-034B315F9A7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3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8626-A9C0-4A01-AA5B-042A21697B7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7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F46FF-7ACA-4FE1-A05A-F199C25E3245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69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F5FC4-836C-4389-A69E-57ABAE2F8A9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6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1474A-EE43-4D2D-A5CE-CE07959B0CA2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0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0B1B9-82E9-4554-8A42-3CC85719627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1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2B8D2-A211-4F65-BA71-12889F9216C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7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686F9-A5E0-4328-8D5B-F38959DC30E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93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B816D-3472-438F-BA89-C54738E99C0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3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99">
                <a:gamma/>
                <a:shade val="46275"/>
                <a:invGamma/>
              </a:srgbClr>
            </a:gs>
            <a:gs pos="50000">
              <a:srgbClr val="336699"/>
            </a:gs>
            <a:gs pos="100000">
              <a:srgbClr val="3366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EA0336-D9D1-4DFD-9819-B5D4BADDFB37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1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" sz="4800" dirty="0">
                <a:solidFill>
                  <a:schemeClr val="accent1"/>
                </a:solidFill>
                <a:latin typeface="Trebuchet MS" pitchFamily="34" charset="0"/>
              </a:rPr>
              <a:t>TRASTORNOS</a:t>
            </a:r>
            <a:r>
              <a:rPr lang="es-ES" sz="4800" dirty="0">
                <a:solidFill>
                  <a:srgbClr val="ECFBA3"/>
                </a:solidFill>
                <a:latin typeface="Trebuchet MS" pitchFamily="34" charset="0"/>
              </a:rPr>
              <a:t> </a:t>
            </a:r>
            <a:r>
              <a:rPr lang="es-ES" sz="4800" dirty="0">
                <a:solidFill>
                  <a:schemeClr val="accent1"/>
                </a:solidFill>
                <a:latin typeface="Trebuchet MS" pitchFamily="34" charset="0"/>
              </a:rPr>
              <a:t>VENOSOS</a:t>
            </a:r>
            <a:br>
              <a:rPr lang="es-ES" sz="4800" dirty="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4800" dirty="0">
                <a:solidFill>
                  <a:schemeClr val="accent1"/>
                </a:solidFill>
                <a:latin typeface="Trebuchet MS" pitchFamily="34" charset="0"/>
              </a:rPr>
              <a:t>DE MIEMBROS INFERIORES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algn="r"/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algn="r"/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Dr. Abdo Salvador</a:t>
            </a:r>
          </a:p>
        </p:txBody>
      </p:sp>
    </p:spTree>
    <p:extLst>
      <p:ext uri="{BB962C8B-B14F-4D97-AF65-F5344CB8AC3E}">
        <p14:creationId xmlns:p14="http://schemas.microsoft.com/office/powerpoint/2010/main" val="19136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4MSDCF\DSC09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340" cy="6480000"/>
          </a:xfrm>
          <a:prstGeom prst="rect">
            <a:avLst/>
          </a:prstGeom>
          <a:noFill/>
        </p:spPr>
      </p:pic>
      <p:cxnSp>
        <p:nvCxnSpPr>
          <p:cNvPr id="6" name="5 Conector recto de flecha"/>
          <p:cNvCxnSpPr/>
          <p:nvPr/>
        </p:nvCxnSpPr>
        <p:spPr bwMode="auto">
          <a:xfrm flipV="1">
            <a:off x="3707904" y="4293096"/>
            <a:ext cx="648072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7 CuadroTexto"/>
          <p:cNvSpPr txBox="1"/>
          <p:nvPr/>
        </p:nvSpPr>
        <p:spPr>
          <a:xfrm>
            <a:off x="2987824" y="49411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V: FEMORAL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12" name="11 Conector recto de flecha"/>
          <p:cNvCxnSpPr/>
          <p:nvPr/>
        </p:nvCxnSpPr>
        <p:spPr bwMode="auto">
          <a:xfrm flipH="1" flipV="1">
            <a:off x="5580112" y="2060848"/>
            <a:ext cx="936104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13 CuadroTexto"/>
          <p:cNvSpPr txBox="1"/>
          <p:nvPr/>
        </p:nvSpPr>
        <p:spPr>
          <a:xfrm>
            <a:off x="5616116" y="256490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V. SAFENA INT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3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800" dirty="0">
                <a:solidFill>
                  <a:schemeClr val="accent1"/>
                </a:solidFill>
                <a:latin typeface="Trebuchet MS" pitchFamily="34" charset="0"/>
              </a:rPr>
              <a:t>TRASTORNOS</a:t>
            </a:r>
            <a:r>
              <a:rPr lang="es-ES" sz="4800" dirty="0">
                <a:solidFill>
                  <a:srgbClr val="ECFBA3"/>
                </a:solidFill>
                <a:latin typeface="Trebuchet MS" pitchFamily="34" charset="0"/>
              </a:rPr>
              <a:t> </a:t>
            </a:r>
            <a:r>
              <a:rPr lang="es-ES" sz="4800" dirty="0">
                <a:solidFill>
                  <a:schemeClr val="accent1"/>
                </a:solidFill>
                <a:latin typeface="Trebuchet MS" pitchFamily="34" charset="0"/>
              </a:rPr>
              <a:t>VENOSOS</a:t>
            </a:r>
            <a:br>
              <a:rPr lang="es-ES" sz="4800" dirty="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4800" dirty="0">
                <a:solidFill>
                  <a:schemeClr val="accent1"/>
                </a:solidFill>
                <a:latin typeface="Trebuchet MS" pitchFamily="34" charset="0"/>
              </a:rPr>
              <a:t>DE MIEMBROS INFERIORES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algn="r"/>
            <a:endParaRPr lang="es-ES" dirty="0" smtClean="0">
              <a:solidFill>
                <a:schemeClr val="accent1"/>
              </a:solidFill>
              <a:latin typeface="Trebuchet MS" pitchFamily="34" charset="0"/>
            </a:endParaRPr>
          </a:p>
          <a:p>
            <a:pPr algn="r"/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marL="0" indent="0" algn="r">
              <a:buNone/>
            </a:pPr>
            <a:endParaRPr lang="es-ES" dirty="0" smtClean="0">
              <a:solidFill>
                <a:schemeClr val="accent1"/>
              </a:solidFill>
              <a:latin typeface="Trebuchet MS" pitchFamily="34" charset="0"/>
            </a:endParaRPr>
          </a:p>
          <a:p>
            <a:pPr marL="0" indent="0" algn="r">
              <a:buNone/>
            </a:pPr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marL="0" indent="0" algn="r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MUCHAS GRACIAS</a:t>
            </a:r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marL="0" indent="0" algn="r">
              <a:buNone/>
            </a:pP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Dr. </a:t>
            </a:r>
            <a:r>
              <a:rPr lang="es-ES" dirty="0" err="1">
                <a:solidFill>
                  <a:schemeClr val="accent1"/>
                </a:solidFill>
                <a:latin typeface="Trebuchet MS" pitchFamily="34" charset="0"/>
              </a:rPr>
              <a:t>Abdo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 Salvador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r="8908"/>
          <a:stretch/>
        </p:blipFill>
        <p:spPr bwMode="auto">
          <a:xfrm>
            <a:off x="146394" y="2492896"/>
            <a:ext cx="536171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05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BASES ANATÓMICAS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SVS O SUPRAFASCIALES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SVP O SUBFASCIALES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rgbClr val="FFFF00"/>
                </a:solidFill>
                <a:latin typeface="Trebuchet MS" pitchFamily="34" charset="0"/>
              </a:rPr>
              <a:t>SV PERFORANTE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                      </a:t>
            </a:r>
            <a:r>
              <a:rPr lang="es-ES" sz="2800" dirty="0">
                <a:solidFill>
                  <a:srgbClr val="FFFF00"/>
                </a:solidFill>
                <a:latin typeface="Trebuchet MS" pitchFamily="34" charset="0"/>
              </a:rPr>
              <a:t>Directas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rgbClr val="FFFF00"/>
                </a:solidFill>
                <a:latin typeface="Trebuchet MS" pitchFamily="34" charset="0"/>
              </a:rPr>
              <a:t>                      Indirectas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4.  SV COMUNICANTE</a:t>
            </a:r>
          </a:p>
        </p:txBody>
      </p:sp>
    </p:spTree>
    <p:extLst>
      <p:ext uri="{BB962C8B-B14F-4D97-AF65-F5344CB8AC3E}">
        <p14:creationId xmlns:p14="http://schemas.microsoft.com/office/powerpoint/2010/main" val="66846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4MSDCF\DSC09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34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4MSDCF\DSC09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34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 bwMode="auto">
          <a:xfrm>
            <a:off x="5076056" y="2708920"/>
            <a:ext cx="504056" cy="504056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3" name="2 Elipse"/>
          <p:cNvSpPr/>
          <p:nvPr/>
        </p:nvSpPr>
        <p:spPr bwMode="auto">
          <a:xfrm>
            <a:off x="5724128" y="3356992"/>
            <a:ext cx="504056" cy="5044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  <p:cxnSp>
        <p:nvCxnSpPr>
          <p:cNvPr id="8" name="7 Conector recto"/>
          <p:cNvCxnSpPr>
            <a:stCxn id="2" idx="4"/>
            <a:endCxn id="3" idx="2"/>
          </p:cNvCxnSpPr>
          <p:nvPr/>
        </p:nvCxnSpPr>
        <p:spPr bwMode="auto">
          <a:xfrm>
            <a:off x="5328084" y="3212976"/>
            <a:ext cx="396044" cy="3962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9 Conector recto"/>
          <p:cNvCxnSpPr>
            <a:stCxn id="2" idx="6"/>
            <a:endCxn id="3" idx="0"/>
          </p:cNvCxnSpPr>
          <p:nvPr/>
        </p:nvCxnSpPr>
        <p:spPr bwMode="auto">
          <a:xfrm>
            <a:off x="5580112" y="2960948"/>
            <a:ext cx="396044" cy="3960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4762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1" y="243134"/>
            <a:ext cx="8433351" cy="631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7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1619" r="5358" b="19847"/>
          <a:stretch/>
        </p:blipFill>
        <p:spPr bwMode="auto">
          <a:xfrm>
            <a:off x="355047" y="314968"/>
            <a:ext cx="8393418" cy="62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41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BASES ANATÓMICAS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SVS O SUPRAFASCIALES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SVP O SUBFASCIALES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SV PERFORANTE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                      Directas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                      Indirectas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4.  </a:t>
            </a:r>
            <a:r>
              <a:rPr lang="es-ES" sz="2800" dirty="0">
                <a:solidFill>
                  <a:srgbClr val="FFFF00"/>
                </a:solidFill>
                <a:latin typeface="Trebuchet MS" pitchFamily="34" charset="0"/>
              </a:rPr>
              <a:t>SV COMUNICANTE</a:t>
            </a:r>
          </a:p>
        </p:txBody>
      </p:sp>
    </p:spTree>
    <p:extLst>
      <p:ext uri="{BB962C8B-B14F-4D97-AF65-F5344CB8AC3E}">
        <p14:creationId xmlns:p14="http://schemas.microsoft.com/office/powerpoint/2010/main" val="273722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1"/>
          <a:stretch/>
        </p:blipFill>
        <p:spPr bwMode="auto">
          <a:xfrm>
            <a:off x="1691680" y="133992"/>
            <a:ext cx="5544616" cy="660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6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BASES FISIOLÓGICAS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MECANISMOS CENTRÍFUGOS</a:t>
            </a:r>
          </a:p>
          <a:p>
            <a:pPr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endParaRPr lang="es-ES" sz="2000">
              <a:solidFill>
                <a:schemeClr val="accent1"/>
              </a:solidFill>
            </a:endParaRPr>
          </a:p>
          <a:p>
            <a:r>
              <a:rPr lang="es-ES" sz="2000">
                <a:solidFill>
                  <a:schemeClr val="accent1"/>
                </a:solidFill>
              </a:rPr>
              <a:t>Presión hidrostática</a:t>
            </a:r>
          </a:p>
          <a:p>
            <a:r>
              <a:rPr lang="es-ES" sz="2000">
                <a:solidFill>
                  <a:schemeClr val="accent1"/>
                </a:solidFill>
              </a:rPr>
              <a:t>Presión abdominal</a:t>
            </a:r>
          </a:p>
          <a:p>
            <a:pPr>
              <a:buFontTx/>
              <a:buNone/>
            </a:pPr>
            <a:endParaRPr lang="es-ES" sz="2000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MECANISMOS CENTRÍPETOS</a:t>
            </a:r>
          </a:p>
          <a:p>
            <a:pPr algn="ctr"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endParaRPr lang="es-ES" sz="2000">
              <a:solidFill>
                <a:schemeClr val="accent1"/>
              </a:solidFill>
            </a:endParaRPr>
          </a:p>
          <a:p>
            <a:r>
              <a:rPr lang="es-ES" sz="2000">
                <a:solidFill>
                  <a:schemeClr val="accent1"/>
                </a:solidFill>
              </a:rPr>
              <a:t>Bomba musculoaponeurótica de Barrow</a:t>
            </a:r>
          </a:p>
          <a:p>
            <a:r>
              <a:rPr lang="es-ES" sz="2000">
                <a:solidFill>
                  <a:schemeClr val="accent1"/>
                </a:solidFill>
              </a:rPr>
              <a:t>Suela venosa</a:t>
            </a:r>
          </a:p>
          <a:p>
            <a:r>
              <a:rPr lang="es-ES" sz="2000">
                <a:solidFill>
                  <a:schemeClr val="accent1"/>
                </a:solidFill>
              </a:rPr>
              <a:t>Válvulas</a:t>
            </a:r>
          </a:p>
          <a:p>
            <a:r>
              <a:rPr lang="es-ES" sz="2000">
                <a:solidFill>
                  <a:schemeClr val="accent1"/>
                </a:solidFill>
              </a:rPr>
              <a:t>Vis a tergo</a:t>
            </a:r>
          </a:p>
          <a:p>
            <a:r>
              <a:rPr lang="es-ES" sz="2000">
                <a:solidFill>
                  <a:schemeClr val="accent1"/>
                </a:solidFill>
              </a:rPr>
              <a:t>Vis a fronte</a:t>
            </a:r>
          </a:p>
          <a:p>
            <a:r>
              <a:rPr lang="es-ES" sz="2000">
                <a:solidFill>
                  <a:schemeClr val="accent1"/>
                </a:solidFill>
              </a:rPr>
              <a:t>Motilidad venosa</a:t>
            </a:r>
          </a:p>
        </p:txBody>
      </p:sp>
    </p:spTree>
    <p:extLst>
      <p:ext uri="{BB962C8B-B14F-4D97-AF65-F5344CB8AC3E}">
        <p14:creationId xmlns:p14="http://schemas.microsoft.com/office/powerpoint/2010/main" val="16540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FISIOPATOLOGÍA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  <a:latin typeface="Trebuchet MS" pitchFamily="34" charset="0"/>
              </a:rPr>
              <a:t>FRACASO DE LOS MECANISMOS</a:t>
            </a: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  <a:latin typeface="Trebuchet MS" pitchFamily="34" charset="0"/>
              </a:rPr>
              <a:t>ÉSTASIS E HTV</a:t>
            </a: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  <a:latin typeface="Trebuchet MS" pitchFamily="34" charset="0"/>
              </a:rPr>
              <a:t>INSUFICIENCIA VENOSA CRÓNICA</a:t>
            </a: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  <a:latin typeface="Trebuchet MS" pitchFamily="34" charset="0"/>
              </a:rPr>
              <a:t>ISQUEMIA TISULAR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4572000" y="2205038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4572000" y="342900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4572000" y="4724400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6011863" y="3141663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solidFill>
                  <a:schemeClr val="accent1"/>
                </a:solidFill>
                <a:latin typeface="Trebuchet MS" pitchFamily="34" charset="0"/>
              </a:rPr>
              <a:t>INTRODUCCIÓN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Posicionarse como Médicos frente al paciente</a:t>
            </a:r>
          </a:p>
          <a:p>
            <a:pPr marL="609600" indent="-609600"/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Deberán reconocer, analizar, investigar, observar en terreno, discutir.</a:t>
            </a:r>
          </a:p>
          <a:p>
            <a:pPr marL="609600" indent="-609600"/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Poder realizar HC y </a:t>
            </a:r>
            <a:r>
              <a:rPr lang="es-ES" sz="2800" dirty="0" err="1">
                <a:solidFill>
                  <a:schemeClr val="accent1"/>
                </a:solidFill>
                <a:latin typeface="Trebuchet MS" pitchFamily="34" charset="0"/>
              </a:rPr>
              <a:t>exámen</a:t>
            </a:r>
            <a:r>
              <a:rPr lang="es-ES" sz="2800">
                <a:solidFill>
                  <a:schemeClr val="accent1"/>
                </a:solidFill>
                <a:latin typeface="Trebuchet MS" pitchFamily="34" charset="0"/>
              </a:rPr>
              <a:t> semiológico</a:t>
            </a:r>
          </a:p>
          <a:p>
            <a:pPr marL="609600" indent="-609600"/>
            <a:r>
              <a:rPr lang="es-ES" sz="2800">
                <a:solidFill>
                  <a:schemeClr val="accent1"/>
                </a:solidFill>
                <a:latin typeface="Trebuchet MS" pitchFamily="34" charset="0"/>
              </a:rPr>
              <a:t>Interconsulta oportuna.</a:t>
            </a:r>
          </a:p>
          <a:p>
            <a:pPr marL="609600" indent="-609600"/>
            <a:r>
              <a:rPr lang="es-ES" sz="2800">
                <a:solidFill>
                  <a:schemeClr val="accent1"/>
                </a:solidFill>
                <a:latin typeface="Trebuchet MS" pitchFamily="34" charset="0"/>
              </a:rPr>
              <a:t>Solicitar métodos de estudios racionalmente.</a:t>
            </a:r>
          </a:p>
          <a:p>
            <a:pPr marL="609600" indent="-609600"/>
            <a:r>
              <a:rPr lang="es-ES" sz="2800">
                <a:solidFill>
                  <a:schemeClr val="accent1"/>
                </a:solidFill>
                <a:latin typeface="Trebuchet MS" pitchFamily="34" charset="0"/>
              </a:rPr>
              <a:t>Formular hipótesis, diagnósticos y plantear posibles soluciones.</a:t>
            </a:r>
          </a:p>
          <a:p>
            <a:pPr marL="609600" indent="-609600">
              <a:buFontTx/>
              <a:buNone/>
            </a:pPr>
            <a:endParaRPr lang="es-ES" sz="280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buFontTx/>
              <a:buNone/>
            </a:pPr>
            <a:endParaRPr lang="es-ES" sz="2800">
              <a:solidFill>
                <a:schemeClr val="accent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0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FISIOPATOLOGÍA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s-ES" sz="2400" dirty="0">
                <a:solidFill>
                  <a:schemeClr val="accent1"/>
                </a:solidFill>
                <a:latin typeface="Trebuchet MS" pitchFamily="34" charset="0"/>
              </a:rPr>
              <a:t>FRACASO DE LOS MECANISMOS</a:t>
            </a:r>
          </a:p>
          <a:p>
            <a:pPr algn="ctr">
              <a:buFontTx/>
              <a:buNone/>
            </a:pPr>
            <a:endParaRPr lang="es-ES" sz="2400" dirty="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endParaRPr lang="es-ES" sz="2400" dirty="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 sz="2400" dirty="0">
                <a:solidFill>
                  <a:srgbClr val="FFFF00"/>
                </a:solidFill>
                <a:latin typeface="Trebuchet MS" pitchFamily="34" charset="0"/>
              </a:rPr>
              <a:t>ÉSTASIS E HTV</a:t>
            </a:r>
          </a:p>
          <a:p>
            <a:pPr algn="ctr">
              <a:buFontTx/>
              <a:buNone/>
            </a:pPr>
            <a:endParaRPr lang="es-ES" sz="2400" dirty="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endParaRPr lang="es-ES" sz="2400" dirty="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 sz="2400" dirty="0">
                <a:solidFill>
                  <a:schemeClr val="accent1"/>
                </a:solidFill>
                <a:latin typeface="Trebuchet MS" pitchFamily="34" charset="0"/>
              </a:rPr>
              <a:t>INSUFICIENCIA VENOSA CRÓNICA</a:t>
            </a:r>
          </a:p>
          <a:p>
            <a:pPr algn="ctr">
              <a:buFontTx/>
              <a:buNone/>
            </a:pPr>
            <a:endParaRPr lang="es-ES" sz="2400" dirty="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endParaRPr lang="es-ES" sz="2400" dirty="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 sz="2400" dirty="0">
                <a:solidFill>
                  <a:schemeClr val="accent1"/>
                </a:solidFill>
                <a:latin typeface="Trebuchet MS" pitchFamily="34" charset="0"/>
              </a:rPr>
              <a:t>ISQUEMIA TISULAR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4572000" y="2205038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4572000" y="342900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4572000" y="4724400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6011863" y="3141663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FISIOPATOLOGÍA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HTV POR FALLO DE BOMBA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HTV PERMANENTE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LOCALIZADA EN SVP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                    EDEMA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HTV POR FALLO VALVULAR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PERFORANTE       </a:t>
            </a:r>
            <a:r>
              <a:rPr lang="es-ES" sz="2000" dirty="0" smtClean="0">
                <a:solidFill>
                  <a:schemeClr val="accent1"/>
                </a:solidFill>
              </a:rPr>
              <a:t>   USF/USP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REFLUJO              </a:t>
            </a:r>
            <a:r>
              <a:rPr lang="es-ES" sz="2000" dirty="0" err="1">
                <a:solidFill>
                  <a:schemeClr val="accent1"/>
                </a:solidFill>
              </a:rPr>
              <a:t>REFLUJO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TRASVERSAL    LONGITUDINAL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ALTERACIONES       EDEMA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TRÓFICAS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dirty="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11413" y="19891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5940425" y="2060575"/>
            <a:ext cx="5762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6516688" y="20605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5651500" y="299720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7667625" y="29972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5651500" y="43656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7667625" y="44370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2411413" y="33575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FISIOPATOLOGÍA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rgbClr val="FFFF00"/>
                </a:solidFill>
              </a:rPr>
              <a:t>HTV POR FALLO DE BOMBA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HTV PERMANENTE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LOCALIZADA EN SVP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                 EDEMA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HTV POR FALLO VALVULAR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PERFORANTE       </a:t>
            </a:r>
            <a:r>
              <a:rPr lang="es-ES" sz="2000" dirty="0" smtClean="0">
                <a:solidFill>
                  <a:schemeClr val="accent1"/>
                </a:solidFill>
              </a:rPr>
              <a:t>   USF/USP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REFLUJO              </a:t>
            </a:r>
            <a:r>
              <a:rPr lang="es-ES" sz="2000" dirty="0" err="1">
                <a:solidFill>
                  <a:schemeClr val="accent1"/>
                </a:solidFill>
              </a:rPr>
              <a:t>REFLUJO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TRASVERSAL    LONGITUDINAL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ALTERACIONES       EDEMA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TRÓFICAS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dirty="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11413" y="19891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5940425" y="2060575"/>
            <a:ext cx="5762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6516688" y="20605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5651500" y="299720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7667625" y="29972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5651500" y="43656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7667625" y="44370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2411413" y="33575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9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FISIOPATOLOGÍA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rgbClr val="FFFF00"/>
                </a:solidFill>
              </a:rPr>
              <a:t>HTV POR FALLO DE BOMBA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rgbClr val="FFFF00"/>
                </a:solidFill>
              </a:rPr>
              <a:t>HTV PERMANENTE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rgbClr val="FFFF00"/>
                </a:solidFill>
              </a:rPr>
              <a:t>LOCALIZADA EN SVP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                 EDEMA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HTV POR FALLO VALVULAR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PERFORANTE       </a:t>
            </a:r>
            <a:r>
              <a:rPr lang="es-ES" sz="2000" dirty="0" smtClean="0">
                <a:solidFill>
                  <a:schemeClr val="accent1"/>
                </a:solidFill>
              </a:rPr>
              <a:t>   USF/USP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REFLUJO              </a:t>
            </a:r>
            <a:r>
              <a:rPr lang="es-ES" sz="2000" dirty="0" err="1">
                <a:solidFill>
                  <a:schemeClr val="accent1"/>
                </a:solidFill>
              </a:rPr>
              <a:t>REFLUJO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TRASVERSAL    LONGITUDINAL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ALTERACIONES       EDEMA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TRÓFICAS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dirty="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11413" y="19891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5940425" y="2060575"/>
            <a:ext cx="5762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6516688" y="20605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5651500" y="299720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7667625" y="29972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5651500" y="43656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7667625" y="44370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2411413" y="33575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8766"/>
            <a:ext cx="4896544" cy="652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6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FISIOPATOLOGÍA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HTV POR FALLO DE BOMBA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HTV PERMANENTE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LOCALIZADA EN SVP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                    EDEMA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rgbClr val="FFFF00"/>
                </a:solidFill>
              </a:rPr>
              <a:t>HTV POR FALLO VALVULAR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PERFORANTE       </a:t>
            </a:r>
            <a:r>
              <a:rPr lang="es-ES" sz="2000" dirty="0" smtClean="0">
                <a:solidFill>
                  <a:schemeClr val="accent1"/>
                </a:solidFill>
              </a:rPr>
              <a:t>   USF/USP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REFLUJO              </a:t>
            </a:r>
            <a:r>
              <a:rPr lang="es-ES" sz="2000" dirty="0" err="1">
                <a:solidFill>
                  <a:schemeClr val="accent1"/>
                </a:solidFill>
              </a:rPr>
              <a:t>REFLUJO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TRASVERSAL    LONGITUDINAL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ALTERACIONES       EDEMA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TRÓFICAS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dirty="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11413" y="19891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5940425" y="2060575"/>
            <a:ext cx="5762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6516688" y="20605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5651500" y="299720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7667625" y="29972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5651500" y="43656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7667625" y="44370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2411413" y="33575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56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FISIOPATOLOGÍA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HTV POR FALLO DE BOMBA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HTV PERMANENTE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LOCALIZADA EN SVP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                 EDEMA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rgbClr val="FFFF00"/>
                </a:solidFill>
              </a:rPr>
              <a:t>HTV POR FALLO VALVULAR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rgbClr val="FFFF00"/>
                </a:solidFill>
              </a:rPr>
              <a:t>PERFORANTE</a:t>
            </a:r>
            <a:r>
              <a:rPr lang="es-ES" sz="2000" dirty="0">
                <a:solidFill>
                  <a:schemeClr val="accent1"/>
                </a:solidFill>
              </a:rPr>
              <a:t>       </a:t>
            </a:r>
            <a:r>
              <a:rPr lang="es-ES" sz="2000" dirty="0" smtClean="0">
                <a:solidFill>
                  <a:schemeClr val="accent1"/>
                </a:solidFill>
              </a:rPr>
              <a:t>   USF/USP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rgbClr val="FFFF00"/>
                </a:solidFill>
              </a:rPr>
              <a:t>   REFLUJO   </a:t>
            </a:r>
            <a:r>
              <a:rPr lang="es-ES" sz="2000" dirty="0">
                <a:solidFill>
                  <a:schemeClr val="accent1"/>
                </a:solidFill>
              </a:rPr>
              <a:t>           </a:t>
            </a:r>
            <a:r>
              <a:rPr lang="es-ES" sz="2000" dirty="0" err="1">
                <a:solidFill>
                  <a:schemeClr val="accent1"/>
                </a:solidFill>
              </a:rPr>
              <a:t>REFLUJO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rgbClr val="FFFF00"/>
                </a:solidFill>
              </a:rPr>
              <a:t>TRASVERSAL</a:t>
            </a:r>
            <a:r>
              <a:rPr lang="es-ES" sz="2000" dirty="0">
                <a:solidFill>
                  <a:schemeClr val="accent1"/>
                </a:solidFill>
              </a:rPr>
              <a:t>    LONGITUDINAL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ALTERACIONES       EDEMA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TRÓFICAS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dirty="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11413" y="19891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5940425" y="2060575"/>
            <a:ext cx="5762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6516688" y="20605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5651500" y="299720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7667625" y="29972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5651500" y="43656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7667625" y="44370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2411413" y="33575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6" y="980728"/>
            <a:ext cx="8614970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65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18"/>
            <a:ext cx="5976664" cy="626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01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52388"/>
            <a:ext cx="561975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7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>
                <a:solidFill>
                  <a:schemeClr val="accent1"/>
                </a:solidFill>
                <a:latin typeface="Trebuchet MS" pitchFamily="34" charset="0"/>
              </a:rPr>
              <a:t>DESARROLLO PRÁCTICO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marL="0" indent="0" algn="ctr">
              <a:buNone/>
            </a:pPr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Repaso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teórico</a:t>
            </a:r>
          </a:p>
          <a:p>
            <a:pPr marL="0" indent="0">
              <a:buNone/>
            </a:pPr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7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176464" cy="556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" r="19395" b="19623"/>
          <a:stretch/>
        </p:blipFill>
        <p:spPr bwMode="auto">
          <a:xfrm>
            <a:off x="4572001" y="540327"/>
            <a:ext cx="4180796" cy="55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FISIOPATOLOGÍA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HTV POR FALLO DE BOMBA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HTV PERMANENTE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LOCALIZADA EN SVP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                    EDEMA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HTV POR FALLO VALVULAR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PERFORANTE       </a:t>
            </a:r>
            <a:r>
              <a:rPr lang="es-ES" sz="2000" dirty="0" smtClean="0">
                <a:solidFill>
                  <a:schemeClr val="accent1"/>
                </a:solidFill>
              </a:rPr>
              <a:t>   USF/USP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REFLUJO              </a:t>
            </a:r>
            <a:r>
              <a:rPr lang="es-ES" sz="2000" dirty="0" err="1">
                <a:solidFill>
                  <a:schemeClr val="accent1"/>
                </a:solidFill>
              </a:rPr>
              <a:t>REFLUJO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TRASVERSAL    LONGITUDINAL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ALTERACIONES       EDEMA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TRÓFICAS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dirty="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11413" y="19891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5940425" y="2060575"/>
            <a:ext cx="5762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6516688" y="20605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5651500" y="299720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7667625" y="29972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5651500" y="43656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7667625" y="44370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2411413" y="33575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FISIOPATOLOGÍA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HTV POR FALLO DE BOMBA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HTV PERMANENTE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LOCALIZADA EN SVP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                 EDEMA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rgbClr val="FFFF00"/>
                </a:solidFill>
              </a:rPr>
              <a:t>HTV POR FALLO VALVULAR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PERFORANTE       </a:t>
            </a:r>
            <a:r>
              <a:rPr lang="es-ES" sz="2000" dirty="0" smtClean="0">
                <a:solidFill>
                  <a:schemeClr val="accent1"/>
                </a:solidFill>
              </a:rPr>
              <a:t>   </a:t>
            </a:r>
            <a:r>
              <a:rPr lang="es-ES" sz="2000" dirty="0" smtClean="0">
                <a:solidFill>
                  <a:srgbClr val="FFFF00"/>
                </a:solidFill>
              </a:rPr>
              <a:t>USF/USP</a:t>
            </a:r>
            <a:endParaRPr lang="es-ES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REFLUJO              </a:t>
            </a:r>
            <a:r>
              <a:rPr lang="es-ES" sz="2000" dirty="0" err="1">
                <a:solidFill>
                  <a:schemeClr val="accent1"/>
                </a:solidFill>
              </a:rPr>
              <a:t>REFLUJO</a:t>
            </a: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TRASVERSAL    LONGITUDINAL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ALTERACIONES       EDEMA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TRÓFICAS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dirty="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11413" y="19891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5940425" y="2060575"/>
            <a:ext cx="5762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6516688" y="20605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5651500" y="299720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7667625" y="29972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5651500" y="43656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7667625" y="44370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2411413" y="33575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FISIOPATOLOGÍA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HTV POR FALLO DE BOMBA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HTV PERMANENTE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LOCALIZADA EN SVP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                 EDEMA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rgbClr val="FFFF00"/>
                </a:solidFill>
              </a:rPr>
              <a:t>HTV POR FALLO VALVULAR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 smtClean="0">
                <a:solidFill>
                  <a:schemeClr val="accent1"/>
                </a:solidFill>
              </a:rPr>
              <a:t>PERFORANTE          </a:t>
            </a:r>
            <a:r>
              <a:rPr lang="es-ES" sz="2000" dirty="0" smtClean="0">
                <a:solidFill>
                  <a:srgbClr val="FFFF00"/>
                </a:solidFill>
              </a:rPr>
              <a:t>USF/USP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   REFLUJO              </a:t>
            </a:r>
            <a:r>
              <a:rPr lang="es-ES" sz="2000" dirty="0" err="1">
                <a:solidFill>
                  <a:srgbClr val="FFFF00"/>
                </a:solidFill>
              </a:rPr>
              <a:t>REFLUJO</a:t>
            </a:r>
            <a:endParaRPr lang="es-ES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TRASVERSAL    </a:t>
            </a:r>
            <a:r>
              <a:rPr lang="es-ES" sz="2000" dirty="0">
                <a:solidFill>
                  <a:srgbClr val="FFFF00"/>
                </a:solidFill>
              </a:rPr>
              <a:t>LONGITUDINAL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s-ES" sz="2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ALTERACIONES       EDEMA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 dirty="0">
                <a:solidFill>
                  <a:schemeClr val="accent1"/>
                </a:solidFill>
              </a:rPr>
              <a:t>TRÓFICAS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dirty="0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11413" y="19891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H="1">
            <a:off x="5940425" y="2060575"/>
            <a:ext cx="5762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6516688" y="2060575"/>
            <a:ext cx="6477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5651500" y="299720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7667625" y="29972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H="1">
            <a:off x="5651500" y="4365625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7667625" y="44370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2411413" y="33575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erebromedico.com/wp-content/uploads/2018/01/venas-safenas-insuficiencia-veno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" y="260648"/>
            <a:ext cx="8960479" cy="64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6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vidaabuelo.com/wp-content/uploads/2016/11/vari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2" y="83566"/>
            <a:ext cx="8877068" cy="665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E:\SALVA\CIRUGIAS\2017\Urraburu Victor\DSC041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2" y="404664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SALVA\CIRUGIAS\2017\Urraburu Victor\DSC0416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0"/>
          <a:stretch/>
        </p:blipFill>
        <p:spPr bwMode="auto">
          <a:xfrm>
            <a:off x="4716016" y="404664"/>
            <a:ext cx="4248472" cy="603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lsevier.es/ficheros/publicaciones/00487619/0000007900000002/v1_201506120710/S0048761915000058/v1_201506120710/es/main.assets/gr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7" y="210006"/>
            <a:ext cx="8490305" cy="644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1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E:\SALVA\CIRUGIAS\2018\Iglesias Lucas\DSC069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5" y="620688"/>
            <a:ext cx="4329613" cy="577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SALVA\CIRUGIAS\2018\Iglesias Lucas\DSC069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60" y="548680"/>
            <a:ext cx="4386820" cy="58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33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ETIOLOGÍA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None/>
            </a:pPr>
            <a:r>
              <a:rPr lang="es-ES">
                <a:solidFill>
                  <a:schemeClr val="accent1"/>
                </a:solidFill>
                <a:latin typeface="Trebuchet MS" pitchFamily="34" charset="0"/>
              </a:rPr>
              <a:t>INSUFICIENCIA VENOSA ESCENCIAL</a:t>
            </a:r>
          </a:p>
          <a:p>
            <a:pPr marL="609600" indent="-609600">
              <a:buFontTx/>
              <a:buNone/>
            </a:pPr>
            <a:r>
              <a:rPr lang="es-ES" sz="2400">
                <a:solidFill>
                  <a:schemeClr val="accent1"/>
                </a:solidFill>
                <a:latin typeface="Trebuchet MS" pitchFamily="34" charset="0"/>
              </a:rPr>
              <a:t>                  Producido por alteraciones valvulares</a:t>
            </a:r>
          </a:p>
          <a:p>
            <a:pPr marL="609600" indent="-609600"/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buFontTx/>
              <a:buNone/>
            </a:pPr>
            <a:r>
              <a:rPr lang="es-ES">
                <a:solidFill>
                  <a:schemeClr val="accent1"/>
                </a:solidFill>
                <a:latin typeface="Trebuchet MS" pitchFamily="34" charset="0"/>
              </a:rPr>
              <a:t>SÍNDROME POSTROMBÓTICO</a:t>
            </a:r>
          </a:p>
          <a:p>
            <a:pPr marL="609600" indent="-609600">
              <a:buFontTx/>
              <a:buNone/>
            </a:pPr>
            <a:r>
              <a:rPr lang="es-ES" sz="2400">
                <a:solidFill>
                  <a:schemeClr val="accent1"/>
                </a:solidFill>
                <a:latin typeface="Trebuchet MS" pitchFamily="34" charset="0"/>
              </a:rPr>
              <a:t>                  Producido por alteraciones venosas de la </a:t>
            </a:r>
          </a:p>
          <a:p>
            <a:pPr marL="609600" indent="-609600">
              <a:buFontTx/>
              <a:buNone/>
            </a:pPr>
            <a:r>
              <a:rPr lang="es-ES" sz="2400">
                <a:solidFill>
                  <a:schemeClr val="accent1"/>
                </a:solidFill>
                <a:latin typeface="Trebuchet MS" pitchFamily="34" charset="0"/>
              </a:rPr>
              <a:t>                  recanalización</a:t>
            </a:r>
          </a:p>
          <a:p>
            <a:pPr marL="609600" indent="-609600"/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buFontTx/>
              <a:buNone/>
            </a:pPr>
            <a:r>
              <a:rPr lang="es-ES">
                <a:solidFill>
                  <a:schemeClr val="accent1"/>
                </a:solidFill>
                <a:latin typeface="Trebuchet MS" pitchFamily="34" charset="0"/>
              </a:rPr>
              <a:t>FISTULAS A-V</a:t>
            </a:r>
          </a:p>
        </p:txBody>
      </p:sp>
    </p:spTree>
    <p:extLst>
      <p:ext uri="{BB962C8B-B14F-4D97-AF65-F5344CB8AC3E}">
        <p14:creationId xmlns:p14="http://schemas.microsoft.com/office/powerpoint/2010/main" val="145362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BASES ANATÓMICAS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rgbClr val="FFFF00"/>
                </a:solidFill>
                <a:latin typeface="Trebuchet MS" pitchFamily="34" charset="0"/>
              </a:rPr>
              <a:t>SVS O SUPRAFASCIALES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SVP O SUBFASCIALES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SV PERFORANTE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                      Directas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                      Indirectas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4.  SV COMUNICANTE</a:t>
            </a:r>
          </a:p>
        </p:txBody>
      </p:sp>
    </p:spTree>
    <p:extLst>
      <p:ext uri="{BB962C8B-B14F-4D97-AF65-F5344CB8AC3E}">
        <p14:creationId xmlns:p14="http://schemas.microsoft.com/office/powerpoint/2010/main" val="179047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EXÁMEN SEMIOLÓGICO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ANAMNESIS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268538" y="1566863"/>
            <a:ext cx="4038600" cy="4525962"/>
          </a:xfrm>
        </p:spPr>
        <p:txBody>
          <a:bodyPr/>
          <a:lstStyle/>
          <a:p>
            <a:pPr marL="533400" indent="-533400">
              <a:lnSpc>
                <a:spcPct val="80000"/>
              </a:lnSpc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Antecedentes Familiares y personales</a:t>
            </a:r>
          </a:p>
          <a:p>
            <a:pPr marL="533400" indent="-533400">
              <a:lnSpc>
                <a:spcPct val="80000"/>
              </a:lnSpc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Antecedentes relacionados a la patología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es-ES" sz="1800">
                <a:solidFill>
                  <a:schemeClr val="accent1"/>
                </a:solidFill>
                <a:latin typeface="Trebuchet MS" pitchFamily="34" charset="0"/>
              </a:rPr>
              <a:t>TVP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es-ES" sz="1800">
                <a:solidFill>
                  <a:schemeClr val="accent1"/>
                </a:solidFill>
                <a:latin typeface="Trebuchet MS" pitchFamily="34" charset="0"/>
              </a:rPr>
              <a:t>TROMBOFLEBITIS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es-ES" sz="1800">
                <a:solidFill>
                  <a:schemeClr val="accent1"/>
                </a:solidFill>
                <a:latin typeface="Trebuchet MS" pitchFamily="34" charset="0"/>
              </a:rPr>
              <a:t>VARICORRAGIAS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es-ES" sz="1800">
                <a:solidFill>
                  <a:schemeClr val="accent1"/>
                </a:solidFill>
                <a:latin typeface="Trebuchet MS" pitchFamily="34" charset="0"/>
              </a:rPr>
              <a:t>TRATAMIENTOS PREVIOS</a:t>
            </a:r>
          </a:p>
          <a:p>
            <a:pPr marL="533400" indent="-533400">
              <a:lnSpc>
                <a:spcPct val="80000"/>
              </a:lnSpc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Síntomas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es-ES" sz="1800">
                <a:solidFill>
                  <a:schemeClr val="accent1"/>
                </a:solidFill>
                <a:latin typeface="Trebuchet MS" pitchFamily="34" charset="0"/>
              </a:rPr>
              <a:t>DOLOR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es-ES" sz="1800">
                <a:solidFill>
                  <a:schemeClr val="accent1"/>
                </a:solidFill>
                <a:latin typeface="Trebuchet MS" pitchFamily="34" charset="0"/>
              </a:rPr>
              <a:t>CANSANCIO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es-ES" sz="1800">
                <a:solidFill>
                  <a:schemeClr val="accent1"/>
                </a:solidFill>
                <a:latin typeface="Trebuchet MS" pitchFamily="34" charset="0"/>
              </a:rPr>
              <a:t>PESADEZ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es-ES" sz="1800">
                <a:solidFill>
                  <a:schemeClr val="accent1"/>
                </a:solidFill>
                <a:latin typeface="Trebuchet MS" pitchFamily="34" charset="0"/>
              </a:rPr>
              <a:t>SENSACION DE CALOR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es-ES" sz="1800">
                <a:solidFill>
                  <a:schemeClr val="accent1"/>
                </a:solidFill>
                <a:latin typeface="Trebuchet MS" pitchFamily="34" charset="0"/>
              </a:rPr>
              <a:t>PRURITO</a:t>
            </a:r>
          </a:p>
          <a:p>
            <a:pPr marL="914400" lvl="1" indent="-457200">
              <a:lnSpc>
                <a:spcPct val="80000"/>
              </a:lnSpc>
              <a:buFontTx/>
              <a:buAutoNum type="arabicPeriod"/>
            </a:pPr>
            <a:r>
              <a:rPr lang="es-ES" sz="1800">
                <a:solidFill>
                  <a:schemeClr val="accent1"/>
                </a:solidFill>
                <a:latin typeface="Trebuchet MS" pitchFamily="34" charset="0"/>
              </a:rPr>
              <a:t>CALAMBRES</a:t>
            </a:r>
          </a:p>
          <a:p>
            <a:pPr marL="533400" indent="-533400">
              <a:lnSpc>
                <a:spcPct val="80000"/>
              </a:lnSpc>
            </a:pPr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11069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EXÁMEN SEMIOLÓGICO</a:t>
            </a:r>
            <a:br>
              <a:rPr lang="es-ES" sz="36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2800">
                <a:solidFill>
                  <a:schemeClr val="accent1"/>
                </a:solidFill>
                <a:latin typeface="Trebuchet MS" pitchFamily="34" charset="0"/>
              </a:rPr>
              <a:t>CLASIFICACIÓN DE VÁRICES</a:t>
            </a:r>
          </a:p>
        </p:txBody>
      </p:sp>
      <p:sp>
        <p:nvSpPr>
          <p:cNvPr id="24589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28775"/>
            <a:ext cx="4027488" cy="4525963"/>
          </a:xfrm>
        </p:spPr>
        <p:txBody>
          <a:bodyPr/>
          <a:lstStyle/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</a:rPr>
              <a:t>   VARICES GRADO I </a:t>
            </a: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</a:rPr>
              <a:t>    TELANGIECTASIAS           Y      MICROVENAS MENORES A 2 mm</a:t>
            </a:r>
          </a:p>
        </p:txBody>
      </p:sp>
      <p:pic>
        <p:nvPicPr>
          <p:cNvPr id="24591" name="Picture 15" descr="Salvador 04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1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EXÁMEN SEMIOLÓGICO</a:t>
            </a:r>
            <a:br>
              <a:rPr lang="es-ES" sz="36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2800">
                <a:solidFill>
                  <a:schemeClr val="accent1"/>
                </a:solidFill>
                <a:latin typeface="Trebuchet MS" pitchFamily="34" charset="0"/>
              </a:rPr>
              <a:t>CLASIFICACIÓN DE VÁRICES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</a:rPr>
              <a:t>   VARICES GRADO II</a:t>
            </a: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</a:rPr>
              <a:t>      VARICES ENTRE </a:t>
            </a: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</a:rPr>
              <a:t>     2 Y 5 mm TRIBUTARIAS</a:t>
            </a: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</a:rPr>
              <a:t> DE VSI O VSE</a:t>
            </a:r>
          </a:p>
        </p:txBody>
      </p:sp>
      <p:pic>
        <p:nvPicPr>
          <p:cNvPr id="1027" name="Picture 3" descr="C:\Users\salvador\Documents\Fotos para el concurso\GRADO II\DSC039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EXÁMEN SEMIOLÓGICO</a:t>
            </a:r>
            <a:br>
              <a:rPr lang="es-ES" sz="36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2800">
                <a:solidFill>
                  <a:schemeClr val="accent1"/>
                </a:solidFill>
                <a:latin typeface="Trebuchet MS" pitchFamily="34" charset="0"/>
              </a:rPr>
              <a:t>CLASIFICACIÓN DE VÁRICES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</a:rPr>
              <a:t>   VARICES GRADO III</a:t>
            </a: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</a:rPr>
              <a:t>      VARICES MAYORES DE 5 mm TRIBUTARIAS DE VSI, VSE, O PERFORANTES</a:t>
            </a:r>
          </a:p>
        </p:txBody>
      </p:sp>
      <p:pic>
        <p:nvPicPr>
          <p:cNvPr id="1027" name="Picture 3" descr="D:\CIRUGIAS\2011\RAMIREZ LAURA\SAM_07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4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EXÁMEN SEMIOLÓGICO</a:t>
            </a:r>
            <a:br>
              <a:rPr lang="es-ES" sz="36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2800">
                <a:solidFill>
                  <a:schemeClr val="accent1"/>
                </a:solidFill>
                <a:latin typeface="Trebuchet MS" pitchFamily="34" charset="0"/>
              </a:rPr>
              <a:t>CLASIFICACIÓN DE VÁRICES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</a:rPr>
              <a:t>   VARICES GRADO IV</a:t>
            </a: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endParaRPr lang="es-ES" sz="24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r>
              <a:rPr lang="es-ES" sz="2400">
                <a:solidFill>
                  <a:schemeClr val="accent1"/>
                </a:solidFill>
              </a:rPr>
              <a:t>      VARICES MAYORES DE 5 mm TRIBUTARIAS DE VSI Y VSE, PERFORANTES Y COMUNICANTES, CON GOLFOS VENOSOS</a:t>
            </a:r>
          </a:p>
        </p:txBody>
      </p:sp>
      <p:pic>
        <p:nvPicPr>
          <p:cNvPr id="2050" name="Picture 2" descr="C:\Users\salvador\Documents\Fotos para el concurso\COLATERAL VSI\SAM_09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>
                <a:solidFill>
                  <a:schemeClr val="accent1"/>
                </a:solidFill>
                <a:latin typeface="Trebuchet MS" pitchFamily="34" charset="0"/>
              </a:rPr>
              <a:t>EXÁMEN SEMIOLÓGICO</a:t>
            </a:r>
            <a:br>
              <a:rPr lang="es-ES" sz="40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3200">
                <a:solidFill>
                  <a:schemeClr val="accent1"/>
                </a:solidFill>
                <a:latin typeface="Trebuchet MS" pitchFamily="34" charset="0"/>
              </a:rPr>
              <a:t>CLASIFICACIÓN TOPOGRÁFICA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>
                <a:solidFill>
                  <a:schemeClr val="accent1"/>
                </a:solidFill>
                <a:latin typeface="Trebuchet MS" pitchFamily="34" charset="0"/>
              </a:rPr>
              <a:t>TRIBUTARIAS DE VSI</a:t>
            </a:r>
          </a:p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</p:txBody>
      </p:sp>
      <p:pic>
        <p:nvPicPr>
          <p:cNvPr id="3074" name="Picture 2" descr="C:\Users\salvador\Documents\Fotos para el concurso\COLATERAL VSI\SAM_04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age.slidesharecdn.com/insuficienciavenosa-150421172009-conversion-gate01/95/insuficiencia-venosa-21-638.jpg?cb=14296549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 t="23972" r="17636" b="8688"/>
          <a:stretch/>
        </p:blipFill>
        <p:spPr bwMode="auto">
          <a:xfrm>
            <a:off x="241757" y="764704"/>
            <a:ext cx="871296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6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>
                <a:solidFill>
                  <a:schemeClr val="accent1"/>
                </a:solidFill>
                <a:latin typeface="Trebuchet MS" pitchFamily="34" charset="0"/>
              </a:rPr>
              <a:t>EXÁMEN SEMIOLÓGICO</a:t>
            </a:r>
            <a:br>
              <a:rPr lang="es-ES" sz="40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3200">
                <a:solidFill>
                  <a:schemeClr val="accent1"/>
                </a:solidFill>
                <a:latin typeface="Trebuchet MS" pitchFamily="34" charset="0"/>
              </a:rPr>
              <a:t>CLASIFICACIÓN TOPOGRÁFICA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>
                <a:solidFill>
                  <a:schemeClr val="accent1"/>
                </a:solidFill>
                <a:latin typeface="Trebuchet MS" pitchFamily="34" charset="0"/>
              </a:rPr>
              <a:t>TRIBUTARIAS DE VSE</a:t>
            </a:r>
          </a:p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</p:txBody>
      </p:sp>
      <p:pic>
        <p:nvPicPr>
          <p:cNvPr id="4098" name="Picture 2" descr="C:\Users\salvador\Documents\Fotos para el concurso\COLATERAL VSE\DSC041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>
                <a:solidFill>
                  <a:schemeClr val="accent1"/>
                </a:solidFill>
                <a:latin typeface="Trebuchet MS" pitchFamily="34" charset="0"/>
              </a:rPr>
              <a:t>EXÁMEN SEMIOLÓGICO</a:t>
            </a:r>
            <a:br>
              <a:rPr lang="es-ES" sz="40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3200">
                <a:solidFill>
                  <a:schemeClr val="accent1"/>
                </a:solidFill>
                <a:latin typeface="Trebuchet MS" pitchFamily="34" charset="0"/>
              </a:rPr>
              <a:t>CLASIFICACIÓN TOPOGRÁFICA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>
                <a:solidFill>
                  <a:schemeClr val="accent1"/>
                </a:solidFill>
                <a:latin typeface="Trebuchet MS" pitchFamily="34" charset="0"/>
              </a:rPr>
              <a:t>   TRIBUTARIAS DE PERFORANTES</a:t>
            </a:r>
          </a:p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</p:txBody>
      </p:sp>
      <p:pic>
        <p:nvPicPr>
          <p:cNvPr id="5122" name="Picture 2" descr="C:\Users\salvador\Documents\Fotos para el concurso\PERFORANTE INDIRECTA\SAM_24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25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>
                <a:solidFill>
                  <a:schemeClr val="accent1"/>
                </a:solidFill>
                <a:latin typeface="Trebuchet MS" pitchFamily="34" charset="0"/>
              </a:rPr>
              <a:t>EXÁMEN SEMIOLÓGICO</a:t>
            </a:r>
            <a:br>
              <a:rPr lang="es-ES" sz="40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3200">
                <a:solidFill>
                  <a:schemeClr val="accent1"/>
                </a:solidFill>
                <a:latin typeface="Trebuchet MS" pitchFamily="34" charset="0"/>
              </a:rPr>
              <a:t>CLASIFICACIÓN TOPOGRÁFICA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>
                <a:solidFill>
                  <a:schemeClr val="accent1"/>
                </a:solidFill>
                <a:latin typeface="Trebuchet MS" pitchFamily="34" charset="0"/>
              </a:rPr>
              <a:t>   SISTEMA LATERAL SUBDERMICO</a:t>
            </a:r>
          </a:p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</p:txBody>
      </p:sp>
      <p:pic>
        <p:nvPicPr>
          <p:cNvPr id="6146" name="Picture 2" descr="C:\Users\salvador\Documents\Fotos para el concurso\SLS\SAM_05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40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r="2723"/>
          <a:stretch/>
        </p:blipFill>
        <p:spPr bwMode="auto">
          <a:xfrm>
            <a:off x="323528" y="188640"/>
            <a:ext cx="8446399" cy="64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37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>
                <a:solidFill>
                  <a:schemeClr val="accent1"/>
                </a:solidFill>
                <a:latin typeface="Trebuchet MS" pitchFamily="34" charset="0"/>
              </a:rPr>
              <a:t>EXÁMEN SEMIOLÓGICO</a:t>
            </a:r>
            <a:br>
              <a:rPr lang="es-ES" sz="40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3200">
                <a:solidFill>
                  <a:schemeClr val="accent1"/>
                </a:solidFill>
                <a:latin typeface="Trebuchet MS" pitchFamily="34" charset="0"/>
              </a:rPr>
              <a:t>CLASIFICACIÓN TOPOGRÁFICA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r>
              <a:rPr lang="es-ES">
                <a:solidFill>
                  <a:schemeClr val="accent1"/>
                </a:solidFill>
                <a:latin typeface="Trebuchet MS" pitchFamily="34" charset="0"/>
              </a:rPr>
              <a:t>    TRIBUTARIAS DE </a:t>
            </a:r>
          </a:p>
          <a:p>
            <a:pPr>
              <a:buFontTx/>
              <a:buNone/>
            </a:pPr>
            <a:r>
              <a:rPr lang="es-ES">
                <a:solidFill>
                  <a:schemeClr val="accent1"/>
                </a:solidFill>
                <a:latin typeface="Trebuchet MS" pitchFamily="34" charset="0"/>
              </a:rPr>
              <a:t>   VASOS PELVIANOS</a:t>
            </a:r>
          </a:p>
          <a:p>
            <a:pPr>
              <a:buFontTx/>
              <a:buNone/>
            </a:pPr>
            <a:endParaRPr lang="es-ES">
              <a:solidFill>
                <a:schemeClr val="accent1"/>
              </a:solidFill>
              <a:latin typeface="Trebuchet MS" pitchFamily="34" charset="0"/>
            </a:endParaRPr>
          </a:p>
        </p:txBody>
      </p:sp>
      <p:pic>
        <p:nvPicPr>
          <p:cNvPr id="7170" name="Picture 2" descr="C:\Users\salvador\Documents\Fotos para el concurso\PELVIANAS\Abril 2009 0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8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TRASTORNOS VENOSOS </a:t>
            </a:r>
            <a:br>
              <a:rPr lang="es-ES" sz="36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MAS FRECUENTES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1- I.V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. CRÓNICA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2- I.V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. SUPERFICIAL (varices </a:t>
            </a:r>
            <a:r>
              <a:rPr lang="es-ES" dirty="0" err="1">
                <a:solidFill>
                  <a:schemeClr val="accent1"/>
                </a:solidFill>
                <a:latin typeface="Trebuchet MS" pitchFamily="34" charset="0"/>
              </a:rPr>
              <a:t>escenciales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)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3- TROMBOSIS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 PROFUNDA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4- TROMBOSIS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 SUPERFICIAL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5- SINDROME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POSTROMBOTICO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6- ULCERA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</a:t>
            </a:r>
          </a:p>
        </p:txBody>
      </p:sp>
    </p:spTree>
    <p:extLst>
      <p:ext uri="{BB962C8B-B14F-4D97-AF65-F5344CB8AC3E}">
        <p14:creationId xmlns:p14="http://schemas.microsoft.com/office/powerpoint/2010/main" val="234368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TRASTORNOS VENOSOS </a:t>
            </a:r>
            <a:br>
              <a:rPr lang="es-ES" sz="36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MAS FRECUENTES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marL="0" indent="0">
              <a:buNone/>
            </a:pPr>
            <a:r>
              <a:rPr lang="es-ES" dirty="0" smtClean="0">
                <a:solidFill>
                  <a:srgbClr val="FFFF00"/>
                </a:solidFill>
                <a:latin typeface="Trebuchet MS" pitchFamily="34" charset="0"/>
              </a:rPr>
              <a:t>1- I.V</a:t>
            </a:r>
            <a:r>
              <a:rPr lang="es-ES" dirty="0">
                <a:solidFill>
                  <a:srgbClr val="FFFF00"/>
                </a:solidFill>
                <a:latin typeface="Trebuchet MS" pitchFamily="34" charset="0"/>
              </a:rPr>
              <a:t>. CRÓNICA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2- I.V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. SUPERFICIAL (varices </a:t>
            </a:r>
            <a:r>
              <a:rPr lang="es-ES" dirty="0" err="1">
                <a:solidFill>
                  <a:schemeClr val="accent1"/>
                </a:solidFill>
                <a:latin typeface="Trebuchet MS" pitchFamily="34" charset="0"/>
              </a:rPr>
              <a:t>escenciales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)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3- TROMBOSIS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 PROFUNDA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4- TROMBOSIS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 SUPERFICIAL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5- SINDROME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POSTROMBOTICO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6- ULCERA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</a:t>
            </a:r>
          </a:p>
        </p:txBody>
      </p:sp>
    </p:spTree>
    <p:extLst>
      <p:ext uri="{BB962C8B-B14F-4D97-AF65-F5344CB8AC3E}">
        <p14:creationId xmlns:p14="http://schemas.microsoft.com/office/powerpoint/2010/main" val="44823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>
                <a:solidFill>
                  <a:srgbClr val="FFFF00"/>
                </a:solidFill>
                <a:latin typeface="Trebuchet MS" pitchFamily="34" charset="0"/>
              </a:rPr>
              <a:t>1- INSUFICIENCIA </a:t>
            </a:r>
            <a:r>
              <a:rPr lang="es-ES" sz="3600" dirty="0">
                <a:solidFill>
                  <a:srgbClr val="FFFF00"/>
                </a:solidFill>
                <a:latin typeface="Trebuchet MS" pitchFamily="34" charset="0"/>
              </a:rPr>
              <a:t>VENOSA CRÓNICA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Son las manifestaciones que se producen como consecuencia de una incapacidad del sistema venoso de lograr un adecuado retorno venoso.</a:t>
            </a:r>
          </a:p>
          <a:p>
            <a:pPr marL="609600" indent="-609600"/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Es consecuencia de una HTV crónica</a:t>
            </a:r>
          </a:p>
          <a:p>
            <a:pPr marL="609600" indent="-609600"/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La presentación clínica está determinada por el predominio de una o varias de sus complicaciones </a:t>
            </a:r>
          </a:p>
          <a:p>
            <a:pPr marL="1371600" lvl="2" indent="-457200">
              <a:buFontTx/>
              <a:buAutoNum type="arabicPeriod"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EDEMA</a:t>
            </a:r>
          </a:p>
          <a:p>
            <a:pPr marL="1371600" lvl="2" indent="-457200">
              <a:buFontTx/>
              <a:buAutoNum type="arabicPeriod"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DERMOPATIAS</a:t>
            </a:r>
          </a:p>
          <a:p>
            <a:pPr marL="1371600" lvl="2" indent="-457200">
              <a:buFontTx/>
              <a:buAutoNum type="arabicPeriod"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VARICES</a:t>
            </a:r>
          </a:p>
          <a:p>
            <a:pPr marL="1371600" lvl="2" indent="-457200">
              <a:buFontTx/>
              <a:buAutoNum type="arabicPeriod"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ULCERA VENOSA</a:t>
            </a:r>
          </a:p>
          <a:p>
            <a:pPr marL="609600" indent="-609600"/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 de las complicaciones </a:t>
            </a:r>
          </a:p>
          <a:p>
            <a:pPr marL="609600" indent="-609600"/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 de los reflujos</a:t>
            </a:r>
          </a:p>
        </p:txBody>
      </p:sp>
    </p:spTree>
    <p:extLst>
      <p:ext uri="{BB962C8B-B14F-4D97-AF65-F5344CB8AC3E}">
        <p14:creationId xmlns:p14="http://schemas.microsoft.com/office/powerpoint/2010/main" val="427486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E:\SALVA\FOTOS SALVADOR\Graizzoro Carlos\DSC06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1922"/>
            <a:ext cx="4721572" cy="629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53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E:\SALVA\CIRUGIAS\2016\Rodriguez Sergio\DSC06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0943" y="1528841"/>
            <a:ext cx="5729079" cy="429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SALVA\CIRUGIAS\2016\Rodriguez Sergio\DSC06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56444" y="1552267"/>
            <a:ext cx="5724453" cy="429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8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 descr="E:\SALVA\CIRUGIAS\2016\Rodriguez Sergio\DSC06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83944" y="1184664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SALVA\CIRUGIAS\2016\Rodriguez Sergio\DSC0601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t="9356" b="16465"/>
          <a:stretch/>
        </p:blipFill>
        <p:spPr bwMode="auto">
          <a:xfrm rot="16200000">
            <a:off x="3610459" y="1438209"/>
            <a:ext cx="6361828" cy="400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chemeClr val="accent1"/>
                </a:solidFill>
                <a:latin typeface="Trebuchet MS" pitchFamily="34" charset="0"/>
              </a:rPr>
              <a:t>TRASTORNOS VENOSOS </a:t>
            </a:r>
            <a:br>
              <a:rPr lang="es-ES" sz="3600" dirty="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3600" dirty="0">
                <a:solidFill>
                  <a:schemeClr val="accent1"/>
                </a:solidFill>
                <a:latin typeface="Trebuchet MS" pitchFamily="34" charset="0"/>
              </a:rPr>
              <a:t>MAS FRECUENTES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1- I.V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. CRÓNICA</a:t>
            </a:r>
          </a:p>
          <a:p>
            <a:pPr marL="0" indent="0">
              <a:buNone/>
            </a:pPr>
            <a:r>
              <a:rPr lang="es-ES" dirty="0" smtClean="0">
                <a:solidFill>
                  <a:srgbClr val="FFFF00"/>
                </a:solidFill>
                <a:latin typeface="Trebuchet MS" pitchFamily="34" charset="0"/>
              </a:rPr>
              <a:t>2- I.V</a:t>
            </a:r>
            <a:r>
              <a:rPr lang="es-ES" dirty="0">
                <a:solidFill>
                  <a:srgbClr val="FFFF00"/>
                </a:solidFill>
                <a:latin typeface="Trebuchet MS" pitchFamily="34" charset="0"/>
              </a:rPr>
              <a:t>. SUPERFICIAL </a:t>
            </a:r>
            <a:r>
              <a:rPr lang="es-ES" dirty="0" smtClean="0">
                <a:solidFill>
                  <a:srgbClr val="FFFF00"/>
                </a:solidFill>
                <a:latin typeface="Trebuchet MS" pitchFamily="34" charset="0"/>
              </a:rPr>
              <a:t>(</a:t>
            </a:r>
            <a:r>
              <a:rPr lang="es-ES" dirty="0">
                <a:solidFill>
                  <a:srgbClr val="FFFF00"/>
                </a:solidFill>
                <a:latin typeface="Trebuchet MS" pitchFamily="34" charset="0"/>
              </a:rPr>
              <a:t>V</a:t>
            </a:r>
            <a:r>
              <a:rPr lang="es-ES" dirty="0" smtClean="0">
                <a:solidFill>
                  <a:srgbClr val="FFFF00"/>
                </a:solidFill>
                <a:latin typeface="Trebuchet MS" pitchFamily="34" charset="0"/>
              </a:rPr>
              <a:t>arices)</a:t>
            </a:r>
            <a:endParaRPr lang="es-ES" dirty="0">
              <a:solidFill>
                <a:srgbClr val="FFFF00"/>
              </a:solidFill>
              <a:latin typeface="Trebuchet MS" pitchFamily="34" charset="0"/>
            </a:endParaRP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3- TROMBOSIS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 PROFUNDA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4- TROMBOSIS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 SUPERFICIAL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5- SINDROME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POSTROMBOTICO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6- ULCERA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</a:t>
            </a:r>
          </a:p>
        </p:txBody>
      </p:sp>
    </p:spTree>
    <p:extLst>
      <p:ext uri="{BB962C8B-B14F-4D97-AF65-F5344CB8AC3E}">
        <p14:creationId xmlns:p14="http://schemas.microsoft.com/office/powerpoint/2010/main" val="28129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>
                <a:solidFill>
                  <a:srgbClr val="FFFF00"/>
                </a:solidFill>
                <a:latin typeface="Trebuchet MS" pitchFamily="34" charset="0"/>
              </a:rPr>
              <a:t>2- VÁRICES</a:t>
            </a:r>
            <a:endParaRPr lang="es-ES" sz="3600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Dilatación patológica permanente de una vena con incapacidad valvular y lesiones degenerativas de la pared resultando de ello una anormal circulación.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Son patrimonio del SVS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Ocurren en el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ortostatismo</a:t>
            </a: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Generadas por Puntos de Fuga en zonas de fallo valvular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 no invasivos ( médico )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Tratamientos invasivos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NO QUIRURGICOS                        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Microespuma</a:t>
            </a: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(FOAM)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QUIRÚRGICOS                              Convencional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           Método CHIVA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           Métodos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Endovasculares</a:t>
            </a: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  <a:p>
            <a:pPr lvl="2"/>
            <a:endParaRPr lang="es-ES" sz="1600" dirty="0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2843213" y="458152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2843213" y="5013325"/>
            <a:ext cx="865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2843213" y="5013325"/>
            <a:ext cx="8651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2843213" y="5013325"/>
            <a:ext cx="7921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SALVA\CIRUGIAS\2015\Ramos Antonio\DSC03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68113" y="1340801"/>
            <a:ext cx="576022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SALVA\CIRUGIAS\2015\Ramos Antonio\DSC03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52367" y="1351176"/>
            <a:ext cx="576022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234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9" r="31767"/>
          <a:stretch/>
        </p:blipFill>
        <p:spPr bwMode="auto">
          <a:xfrm>
            <a:off x="179512" y="234622"/>
            <a:ext cx="8784976" cy="639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44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>
                <a:solidFill>
                  <a:srgbClr val="FFFF00"/>
                </a:solidFill>
                <a:latin typeface="Trebuchet MS" pitchFamily="34" charset="0"/>
              </a:rPr>
              <a:t>2- VÁRICES</a:t>
            </a:r>
            <a:endParaRPr lang="es-ES" sz="3600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Dilatación patológica permanente de una vena con incapacidad valvular y lesiones degenerativas de la pared resultando de ello una anormal circulación.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Son patrimonio del SVS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Ocurren en el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ortostatismo</a:t>
            </a: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Generadas por Puntos de Fuga en zonas de fallo valvular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 no invasivos ( médico )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Tratamientos invasivos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NO QUIRURGICOS                         </a:t>
            </a:r>
            <a:r>
              <a:rPr lang="es-ES" sz="2000" dirty="0" err="1">
                <a:solidFill>
                  <a:srgbClr val="FFFF00"/>
                </a:solidFill>
                <a:latin typeface="Trebuchet MS" pitchFamily="34" charset="0"/>
              </a:rPr>
              <a:t>Microespuma</a:t>
            </a:r>
            <a:r>
              <a:rPr lang="es-ES" sz="2000" dirty="0">
                <a:solidFill>
                  <a:srgbClr val="FFFF00"/>
                </a:solidFill>
                <a:latin typeface="Trebuchet MS" pitchFamily="34" charset="0"/>
              </a:rPr>
              <a:t> (FOAM)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QUIRÚRGICOS                              Convencional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           Método CHIVA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           Métodos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Endovasculares</a:t>
            </a: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  <a:p>
            <a:pPr lvl="2"/>
            <a:endParaRPr lang="es-ES" sz="1600" dirty="0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2843213" y="458152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2843213" y="5013325"/>
            <a:ext cx="865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2843213" y="5013325"/>
            <a:ext cx="8651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2843213" y="5013325"/>
            <a:ext cx="7921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drsepioloveincenter.com/images/UGFS%2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5" b="18286"/>
          <a:stretch/>
        </p:blipFill>
        <p:spPr bwMode="auto">
          <a:xfrm>
            <a:off x="107504" y="836712"/>
            <a:ext cx="88564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8065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>
                <a:solidFill>
                  <a:srgbClr val="FFFF00"/>
                </a:solidFill>
                <a:latin typeface="Trebuchet MS" pitchFamily="34" charset="0"/>
              </a:rPr>
              <a:t>2- VÁRICES</a:t>
            </a:r>
            <a:endParaRPr lang="es-ES" sz="3600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Dilatación patológica permanente de una vena con incapacidad valvular y lesiones degenerativas de la pared resultando de ello una anormal circulación.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Son patrimonio del SVS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Ocurren en el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ortostatismo</a:t>
            </a: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Generadas por Puntos de Fuga en zonas de fallo valvular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 no invasivos ( médico )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Tratamientos invasivos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NO QUIRURGICOS                        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Microespuma</a:t>
            </a: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(FOAM)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QUIRÚRGICOS                              </a:t>
            </a:r>
            <a:r>
              <a:rPr lang="es-ES" sz="2000" dirty="0">
                <a:solidFill>
                  <a:srgbClr val="FFFF00"/>
                </a:solidFill>
                <a:latin typeface="Trebuchet MS" pitchFamily="34" charset="0"/>
              </a:rPr>
              <a:t>Convencional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           Método CHIVA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           Métodos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Endovasculares</a:t>
            </a: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  <a:p>
            <a:pPr lvl="2"/>
            <a:endParaRPr lang="es-ES" sz="1600" dirty="0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2843213" y="458152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2843213" y="5013325"/>
            <a:ext cx="865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2843213" y="5013325"/>
            <a:ext cx="8651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2843213" y="5013325"/>
            <a:ext cx="7921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5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encrypted-tbn0.gstatic.com/images?q=tbn:ANd9GcTHhZPePjd-1YlJ_MTQBNG8H62eDh33H1GVJ8GEJLyFuaN6Vsi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3" y="188640"/>
            <a:ext cx="8699195" cy="65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5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>
                <a:solidFill>
                  <a:srgbClr val="FFFF00"/>
                </a:solidFill>
                <a:latin typeface="Trebuchet MS" pitchFamily="34" charset="0"/>
              </a:rPr>
              <a:t>2- VÁRICES</a:t>
            </a:r>
            <a:endParaRPr lang="es-ES" sz="3600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Dilatación patológica permanente de una vena con incapacidad valvular y lesiones degenerativas de la pared resultando de ello una anormal circulación.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Son patrimonio del SVS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Ocurren en el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ortostatismo</a:t>
            </a: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Generadas por Puntos de Fuga en zonas de fallo valvular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 no invasivos ( médico )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Tratamientos invasivos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NO QUIRURGICOS                        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Microespuma</a:t>
            </a: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(FOAM)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QUIRÚRGICOS                              Convencional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           </a:t>
            </a:r>
            <a:r>
              <a:rPr lang="es-ES" sz="2000" dirty="0">
                <a:solidFill>
                  <a:srgbClr val="FFFF00"/>
                </a:solidFill>
                <a:latin typeface="Trebuchet MS" pitchFamily="34" charset="0"/>
              </a:rPr>
              <a:t>Método CHIVA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           Métodos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Endovasculares</a:t>
            </a: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  <a:p>
            <a:pPr lvl="2"/>
            <a:endParaRPr lang="es-ES" sz="1600" dirty="0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2843213" y="458152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2843213" y="5013325"/>
            <a:ext cx="865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2843213" y="5013325"/>
            <a:ext cx="8651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2843213" y="5013325"/>
            <a:ext cx="7921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age.slidesharecdn.com/dopplevenosostvpeinsuficienciaok-140130151521-phpapp02/95/dopple-venosos-tvp-e-insuficiencia-66-638.jpg?cb=13910950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51480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7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age.slidesharecdn.com/insvenosaconferencia-170222221133/95/varices-insuficiencia-venosa-conferencia-14-638.jpg?cb=14878015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151480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83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>
                <a:solidFill>
                  <a:srgbClr val="FFFF00"/>
                </a:solidFill>
                <a:latin typeface="Trebuchet MS" pitchFamily="34" charset="0"/>
              </a:rPr>
              <a:t>2- VÁRICES</a:t>
            </a:r>
            <a:endParaRPr lang="es-ES" sz="3600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Dilatación patológica permanente de una vena con incapacidad valvular y lesiones degenerativas de la pared resultando de ello una anormal circulación.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Son patrimonio del SVS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Ocurren en el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ortostatismo</a:t>
            </a: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Generadas por Puntos de Fuga en zonas de fallo valvular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 no invasivos ( médico )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Tratamientos invasivos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NO QUIRURGICOS                        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Microespuma</a:t>
            </a: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(FOAM)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QUIRÚRGICOS                              Convencional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           Método CHIVA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           </a:t>
            </a:r>
            <a:r>
              <a:rPr lang="es-ES" sz="2000" dirty="0">
                <a:solidFill>
                  <a:srgbClr val="FFFF00"/>
                </a:solidFill>
                <a:latin typeface="Trebuchet MS" pitchFamily="34" charset="0"/>
              </a:rPr>
              <a:t>Métodos </a:t>
            </a:r>
            <a:r>
              <a:rPr lang="es-ES" sz="2000" dirty="0" err="1">
                <a:solidFill>
                  <a:srgbClr val="FFFF00"/>
                </a:solidFill>
                <a:latin typeface="Trebuchet MS" pitchFamily="34" charset="0"/>
              </a:rPr>
              <a:t>Endovasculares</a:t>
            </a:r>
            <a:endParaRPr lang="es-ES" sz="2000" dirty="0">
              <a:solidFill>
                <a:srgbClr val="FFFF00"/>
              </a:solidFill>
              <a:latin typeface="Trebuchet MS" pitchFamily="34" charset="0"/>
            </a:endParaRPr>
          </a:p>
          <a:p>
            <a:pPr lvl="2"/>
            <a:endParaRPr lang="es-ES" sz="1600" dirty="0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2843213" y="4581525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2843213" y="5013325"/>
            <a:ext cx="865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2843213" y="5013325"/>
            <a:ext cx="8651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2843213" y="5013325"/>
            <a:ext cx="7921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innovascular.es/media/k2/galleries/40/Vnus%20-%20ClosureFAST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8" y="836712"/>
            <a:ext cx="8744810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0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thumbs.dreamstime.com/b/varicose-veins-treatment-radiofrequency-ablation-orobliteration-female-legs-105621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5401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4" y="260648"/>
            <a:ext cx="824829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APDxUOEBAVDxAVDxAQEBAQDw8PDxUQFREWFhURFhUaHSggGBolHRUVITEiJSkrLi4uFx8zOjMsNygtLisBCgoKDg0OGhAQGy0mHyUtLS0tLy0tLS0xMi0tLS0tLS0rKy0tLS4tLS0tLS0tLTItLS0tLS0tLS0tLS0tLy0tLf/AABEIALwBDAMBEQACEQEDEQH/xAAbAAEAAgMBAQAAAAAAAAAAAAAAAwQBAgUGB//EAD4QAAIBAgMEBwYEBQIHAAAAAAABAgMRBCExBRJBUQYTIjJhcYFCUmKRodFTgrHBFCMzg/BjcgcVc5LC0uH/xAAbAQEAAwEBAQEAAAAAAAAAAAAAAQIDBAUGB//EADURAAICAQIDBgUEAQMFAAAAAAABAgMRBCESMUEFUWGBkdETcaGx8CIyweFCIzNSFGKCkvH/2gAMAwEAAhEDEQA/APjYAAAAAAAAAAAAAAAAAAAAAAAAAAAAAAAAAAADYB3dldFq9e05rqKfvVE99r4Ya+rsZytjE7aNBbbu9l+dD0tDDYPAR3opOf4tS0pt/Dy9DmlZKR7NWkqo+f1OXjttVq73ad4R5+0/sVSNXPyLvR3onXxcuxC6v2qksoLzlz8NTSMGzlu1EK1ueuX/AC/Zayti8SuLt1UJfpf5vyL/AKYeLORK7Uf9sTy+3eklfEyvUm7ezBZRXlH93mYztyelptCorZeZ5rF45R1efJZsrGErDe/VUaRYe77uv9HKr4qU/Bcl+51wqjE+e1XaFt+zeI9y/nvIDU4QAAAAAAAAAAADIABIAwAMADAAwAMADAAAIMAAAAAAAHd2V0XxFe0pLqKfvVE1Jr4Ya/OxnK2KO2jQW27tYXj7HqMFs3CYNb0Yqc1rWqtNp+DeUfQ5pWylyPap0NVCy+fe+fl/Rz9o9InN7tLtfG01H0Wr9beRXHebOx/47fcq7P2RXxVRK0qs3okm3/8AF9CyTZzzsjBZbPd4PovhcBBVcfNOdrxw8Hdvza1/TxNeBR3kcMtRZa+GpeZz9u9LqlWPVUUsPh12VCHZVuTa18kUnb6HRp9Dvl7s8ficZbO9vieXy5GGXJ4R63w66Y8djX8HHxOPbyjl8T19Dpr06W8jxdX2xKX6adl39fLuKTOk8Vtt5ZgEAAAAAAAAAAAyCQQDNgTgWBODNgTgWIGDNgTgWAwYsSRgWAwYsCMAEGCSACDAB3tl9FMRWtKa/h6fvVF22vCGvzsZSujE7qOz7bN3svzoep2fszC4X+nDrKqV3UnaUlzfKC8cjmlbKWx7dGgqoXE/VlPaXSGKvGL62XKLapJ+MtZemXiV4e82d3SC837e/ocdxrYmSc22r5RStFeSRYwb6vme36PdA5bvXYqX8PRSu3Oym15Pu+b+RrGvqzhu1iT4Ybs6OP6UUMJB4fZ9NRvk6rjecn4LV+vyJdijtEpDSzsfFc/I8TtDHynJyqyc5t5revn8Uv2X0OaUz2aNJt3I4mN2hbLV8IrJL7E10ynu+RTVdo06VcEN5d3u/wAZya1aU3eT9OCO2EFFYR8zqNTZfLisfsvkRlzAAAAAAAAAAAGQACTJBJmwLYMpEEpGUiMllE2URktwmd0jJbhG6Mk8I3RkjhMboyRwmHEnJDiYaJKtGrQKtBRbaSTbeSSTbb5JcSSuM7I9BszohXqWlWaw8PizqteEeHq/QyldFcjvo7Nts3lsvr6HpsBgMNhWlRpupVek2usqvy5eiOad0pbHt6fs+ulcX1ZW2ntuEG1OW/L8KlJOz5TqZpeUd587FVB9TSV8VtWs+L5eS5v6eZwcRi62J7Pdhe/Vwuoeb4yfi22XXgc8m28yeX+eh3+jXQyvineMbQ9qpLKC9eL8EXjBs5rtTCvme4Udn7IjlbEYpLV2tF/pH6s0/TD5nF/ral90fz1PI7b6RV8Y3Kc92mn4qnHwS1lL5vyRjOxvmejp9Go7RWX+eh53EYxRT3eyvanLvv7LwXzZjlyeEeoq66I8djW3ojh4rHuWUclz4v7HVXp0t5Hg63teVmYU7Lv6v2+/yKR0nigAAAAAAAAAAAAAyCTKIJMpAskbJEF0jZIrkuom6iRk0UTdQIyaKBsoEZLKA3CMluAbhOSOAw4DJVwNXAnJRwFOjKclGEXKT0jFOT+SJyV4G3hHoNndD6krSxE1Qj7qtKq/2j9fIzlclyOyns2c957L6nfwtLDYXs0Kd5vLes51ZPlfX0RzTtcj2dPoIVLKWPH+yDae0lTv107S/AptSrX5Tfdp+t5L3RwN/uLS1EI7VrPj0/v83PPYva1WqnTguppvJwhe8l8c3nPy05JF1hcjlm5TeZvP28l+MsbH2BVrzUIQcpPRJXZZJsynZGCyz6ZsfoXh8HDr8bOOWfVp9m/KT9p+C+psq0t5HmWaudj4akUOkfTh26nCrqqa7K3UlJrkku7+pWVvRG1Gh/ys3Z4zE1GnvVs56qjd386j4f7Vnzsc8p4PYo0zlvyXf7e/3OTtDaPvO7taMI5JLklpFEQrlYy+q1tOjjjr3dX8zi168pu7fkuCO+FcYLCPlNVq7dRLM38l0REXOYAAAAAAAAAAAAAGQAQWNkCyRskQXSN0irZqkSRiVbNYxJYwKtm8YEigVyaqs2VMrk0VZt1YyW+GY6sZHwyTD4KpVlu04Ob5RV/m9F6jiK/Bb5HewXRJLtYmpur8Om7v1k9PRepV245G9egcv3HVhXoYdblCmot5dlXnJ+L1bMJWtnqU6KMVssFfaGJ6vPE1Oqf4MEp4h+cb2p/md/hZKg3+7YiWorjtUuJ9/T16+XqcHFbbqNOFCP8ADwas3GTlWkvjq6+kVFeBosR5HJZx2PNjz4cl6e+SnhNnyqPJEmcmkfQ+i/8Aw8nUSq1/5NPXNduS8Fw839TaFTfM87Ua6Mdo7s9Tjts4PZdN0sPBOdrPO7vznL9v0NHKMNkccKbdQ+KXL85Hzvam2sRjaj7W9ZXbb3acI829Ir/MznlNs9anTxrWEvdnLniY0v6T3p53rtWflTXsr4u8/h0MJT7j1atKlvZ6e/f9vmcHGbQt2YZvjLgvLmb1afO8jy9f2wo5hRu+/ovl3/b5nNbu7vN8WdqWOR81KTk3KTy2YBAAAAAAAAAAAAAAABlAkyiCyNkiC6RJFFWaxRLGJVs3jElhEo2dEIE8IFGzphWSxplHI6Y1kqpleI2VRbwey6tb+nBte88oL1ZHEW+EdvDdHKNPtV5779yLcYer1f0KuZpHTcRaqbRhTXV0oqK0UYpLP01ZnKw7q9H3lfGXh2sVU6haqklv4l/27rc85Neo4G/3bFXfWtqlxPv6evXyycfE7akrxw0f4daOpvb+JkvGrZbvlBRVnnc0TUeRz2RnZ/uvPhyXp188nJhh5SeSuSZySR6fo30OrYqXZhl7UnlBebNYQbODUaqFa3Z9O2Z0fwezYdZUaqVEu/JLdT+GPP6nTGCjuzxLdRZe+GJ5npT05lO8KT3I6XXef2M529x2abQJbzPE2lVXW1ZOnRu7S1nNrWNOPF83ovo+dy6s9Wupt8MFv9F8/wAyVMZjVubiSpUk77qd7v3py9uXj8klkZ5lN4R38NWmi5yfzb/j2+5wMXjXPKOUfqztqoUd3zPl9f2rPUZhXtD6v5+Hh6lM6DyQAAAAAAAAAAAAAAAAADIJRsiC6N4oqzWKJYIqzeKJ4RM2zphEnpwM2zrrgWacDNs7a6zsYHYdapnu9XH3p5fJaszbOmMEjs0NlYejnP8Amy+LKH/b97lXJI3hVKXIzitrezFWWiS/RGbsO2vR95DWw8o9rFVOoWqp238Q1/079nzk16jhf+Tx9yVbHlTHi8eUfXr5ZKNXazhlhodQtOtvv4l/3Ldj8ij43JU0v2/2Ulp5Wf7zz4co+nXzz5HIcG3zb46u4yJQSLuzti1K0lGMW23ZJJtv0NIps4r7YwWWfS+jn/D6FNKpisuPVJ5/mlw8kdkKcbyPnNV2k5bV+p2dtdIqGDh1dJJWVowjZJfY1lNR2OKnTWXvL9T5b0g6SVK8m5Sy4LgvI5ZWNnt0aSNa2Rznh40u3iFvVLXjh3dWvpKq1nFfAs3xstc5S4efM7aaXby2j3+3vy7snN2ltBvt1JXdkopJLJaRjFZRS5LJFYQlYzbUamnR177dy6v86s4GJxEqju9OC4I9GutQWx8drNbZqpZny6Lov78SE0OMAAAAAAAAAAAAAAAAAAAGSCUbog0RJFFWbRRNBFGdMEW8NRlOSjGLlJ6Rim38kZtnZXHJ6TAdGKj7VaSpL3cpT+yMJSPSqoZ2KNPDYbuRTl78u1L05ehlKaPRq0smRV9qSk7R4uy8XyMXY2d8NKo7s3/gJLPET6r/AEkt/EP8l+x+dryY4H/l/ZX48eVKz48o+vXyySRm4ZYeHUf6l9/EP+5bseUFH1LZx+3b7/nyKNKf+6+Lw5R9Ov8A5Z8jnVcC9fV8yjTOlWIhjs+UnZIJMSsikeq6N9Bqle05Lcp+/Ja/7VxOqqhy3PB1/atdX6Vu+73PoeDwGF2fDsRSlbtTlbffm+C8Ed0Yxgtj5e263Uy/V6Hj+k/THWFJ+G99jKd/RHo6Xsz/ACmfPMTialeajFOc5O0Yq7k2c2Wz1/hxrjl8g3DDd1qpiONRWlTpeFN6Sn8ei9n3irnjZG9Wmc/1WLEe7v8An4eHr3HFx2MUb3e9N52bz82y1VLm89DLX9ow00eFby6L38DiVqjk95u7/wAyPRjFRWEfG33Tum5zeWRsuYMwCAAAAAAAAAAAAAAAAAAAAbIgsjaJBpE6OzdmVsQ/5VNzXGWkF5yeRnKSXM7KKZ2ftR6nAdEoQW9iam8/w6bsvWWr9LHNK7uPYo7Of+R1VjKNCO5RhGC+FWb83q/U55Wns06LHJFGrtCdR7sbtt2SV223okuJi5tnowohBZZl4VQzxFTcf4ULTr+TWlPX2nfwY4MfuH/UcW1Kz48l69fLbxLeFxTXZoR6haOUW5V2vGrqvKO6vAlS/wCOxnOvO9r4vDp/6++WdbZuy72yNIQOO/U4O/Q2HdaG6qPMnrcMkj0Zc3ZRuyfg5KPtJQWWzv7K6J0aPbqpTlrZ9xfc3hRGO7PL1Pattv6YbL6ljbG2oUI62yytr6ItOxRMdPo52s+Y9Iukk6zaTtHkn+pxTucj6XS9nRqWep5eFKpXnuxzdnKTbtCMFrOUvZir6+K4tGayzrnwwX5v4IzXxMKUXSoNtSW7VrNWnUXGMV7FPw1fHglEp9ImlWmeVOzn0XRe7+3TvOHjcXu9mOcvojWmni3fI4O0e0lT+iveX2/s49R3d3mz0Ftsj5GyTk25PdkTLmDNWSUMAgAAAAAAAAAAAAAAAAAAyld2Wbbsks23ySAO9szoniq1pSj1EPeq5St4Q1+djGd0UejR2dfZzWF4+x6XB9HsHh85/wA+fOpbc9IafO5zT1DZ7mm7Irju1l+PsWsRthJbscksklkkcsrD26tJg50sRUqy3Ypyb0jFOTfojPLbOtQhWsy2XiazVKn/AFqm9L8Ki4zlx70+7H03n4F1V/yMJa3O1Sz4vZenN/ReJpPa07ONJKhBqzVO/WSXKVR9prwyXgS3jkVjW5vNj4n9PJcv5IsOszFnfE9Hsmldo0gjk1MsI9/sTBqyO2uJ8xq7j1+EwKtdnVGJ4Vt7yXNxRWSsX5GGXJ7nA27tPq4u2v0MLJ4PT0em42fLtvbRlUk23c86ybbPsdJp4wjsjg0MM6rbbUKcbOpUlfdinp5yfCKzfo2qRWTotko4SWW+S7/6730I8bjE49VSTp0bp2ffqSWk6j4vWy0jfLi2lPOy5FqqOB8c95fReC/MvqcTF4i2UdeLN6as7s8rtDX8OYVvfq/Y5dQ7kfMWEEi6OWREyxgzVlijMAgAAAAAAAAAAAAAAAtYHZ9bEO1GlKpzcV2V5yeS9WVlJR5mtVNlrxBZPTYDoTbtYmqor8OlnLycnkvRMwnqEuR61HY0pb2PyXud3DxwuEVqNOMXazn3qj85PM5Z3N82e7puzYV/tiVsVteUtDBzPUhpkuZRTnUeV3xfJLm3ol4sqk5cjaUq6lmTSRFUxNGn3pdbL3KTtH81R/8Ain5o1jT/AMjhs7RztUvN/wAL3wVcRtSpNOCtSpvWnT7Kf+56y9WzTlsjky5vim8vx/hdCCBmzqgWKZmzsrLuGWZmzqXI9NseVmjSBw6pbH0PYlZWR31s+W1cHk9bhsTHdV3Y6kzw7K3kgx2MSWRWUjSmlt7nhOkGKvc4rZH0uiqweNr0VK85y3KUXaU7Xk3ruQXtTfyWryOXGd3yPejJrEYrMn0/l9y+/JHHx2NdS0Irq6Ub7lNO6V9ZSftSfGT+iyKSlnbodddKry28yfN/nJeBycTV4L5m1VfVnl63Wc4Q837HOqHYj52wrTNUcUyCRdHLIiZZGDNWWKMwCAAAAAAAAAAAAAAAD6jidpqnFRglFLJKKSS9DyJWH6HTpVy6HIr4+cuJk5NndGmMSs7tbzdo8ZSaUfmyYxlLkRbfXSv1vH39CrV2jSh3V1subvCn/wC0vobRpS5nmXdpTltWseL5+nL7lHE4+pVylLs3uoRSjBflWXqbctkcDbk+KTy/EiiVZpElgUZ0QLFNFGdUCzTRkzqgy5QKM6Ezs4CtYtFmdsco9bsvaNrZnTCZ4mo0+T0NDa6tqdCsPKnpNytjtrXWpWVhtTpMM83jsQpJ1JtqmnbLvTl7kPHm9F45J88n1Z69NbT4Y8/ovF/m/q15baeMdWWdoxStCEe7GPJePNvNnNKWT2aKlWtub5vv/OnccitM0rh1ZyavUbcMSjVZ1RPCtZUqM2R59jK0zRHFNkEjRHNIjZYxZqySjMAgAAAAAAAAAAAAAAA9vtKtCPekl4cfkeN8NyP0h6qurm9+5HJq7TS7kfzTz+UdPnc2jSlzOC7tCye0dl9fUoV68pu8pOT8Xp5cjU4G8vJGgEbpFTRIkiirNoonhEozaJZpxKs6Iss00UZvFlimUZ0RkW6NSxU05nQw+MtxLKRnOpMvQ2k+ZfjOd6ZGzxfZ6yo2oXsknaU5e7Hl4y4eLsm4tsshU/q4I8/t4v8AhdfBbnHx+0JVXd2SStGMcoxj7qXL6mUpOR300RrWF/8AfmcutULQj1Zjff8A4xKdWR0RR5NsynVkbRR51kitNmqOGxlebNEck2QyLo55GjLGTNWSUZgEAAAAAAAAAAAAAAAF+Ur5vNnCfVZMAgJAlI2SILpEsYlTRIlhEqaIsQiQzRE0EVZtFk0WVZtFk0ZFGjaMiSMiuDZSN41CMF1It4dLd62pdU07JJ2lOXuQ5eMuHi7Jyltl8iHJuXBDn9Eu9/wuvy3K+Kxkqkt6VllaMY5RjFaRiuC+vF3eZRts6a641rC/t+L/AD5bFSpVNIQ6s49RqUv0xK1SobpHmTsK1SZokcNlhWqSNUjismV5s0SOOciGTLo55Miky5hJmjJM2YJKmAQAAAAAAAAAAAAAAAXkjhPqsGyRBZI2jEgtgkjAgsiWMSCyJYxILoliQXRumQXTN0ypqmSKRGDVSN1Irg0Ui1hKKknUm3GlF2bVt6Uterh4+PBZ8k4x1ZZSk2ox5/bxf5ua4nEObu7JJbsIq+7GPCK+7zebd2zNttndXCNawvPxfe/z5bFKtXtkjWuvO7OHV6xR/RHn1K8qh0KJ5MrSGdQsonPOwgnM0SOWcyGci6RyzkQykXSOaUiKTLoxkzRskybNWSUZgkqYAAAAAAAAAAAAAAAAOionnn1yRJGAJwSxgQTg3jEEkiRBY2QJMpkFkbJkF0zZMgsmbpkGikWcJQ37yk92nGznLV56Rjzk+C9dERtzZeLcmox5v8y/AkxOJ37JLdhFWhBaRX7t6t8WYylxM9OqpVRwufV9/wCfQoYrE7uS1/Q1qq4t3yODX65VLgj+77FF1Dq4TwXaauoTgzdhpKZZIylYRSkXSMJTIpSLJGEpEcmWMWzRssZNmrJKM1BUwSQAAAAAAAAAAAAAAAADsxgecfYYJIxBJuokEmQDIJABkFjKZBOTZMgsmTYWi6krX3UleUnpGPN/biyCyy3hbstV6qaUIJqnHup6tvWcucnl8ktEjCUuJnr0UqqO/N83+dChi8UoLxei/c0qq434HJr9etPDb9z5e5y3Uvm82d6jjY+Ula5NtvcxvjBX4hq5k4KuZq5E4M3M0ci2DNyI2ycGbkatljNs1ZJRswCpgkgwCAAAAAAAAAAAAAAAAAd9RPNPsjYAAAAAGQSADIJN6VNzkoxV29OHq+SIJyXpyjGPVwzje8pWs5y97yWdl58WzCc87LkexpdP8NcUv3P6eHuU8ViFCO8/Rc3yJrrc3hFNZrIaetzl5LvZw6lZybk9X/lj04wUVhHw92pndNzm93+YNd4nBnxDeGBxGHInBHEYchgq5GrZJRyNWySrZi5JVswCpgkgwCAAAAAAAAAAAAAAAAAAD0J5p9kAAAAAAADIJAB0Ix6uLh7bX8x8l+GvDnzfkY2T6I9PR6fH+pLy9/zoQVaiim27JK7ZnGLbwjquujXFyk8Jczz+LxTqSvw9lcl9z1qqlCOD4HXa6Wqt4nyXJeHu+pDc0wceRcYHELgcRi4wMi4IyYuSVyYuCMmAASQYBAAAAAAAAAAAAAAAAAAAAPQnmn2QAAAAAAAABdwsNxb77zXY8F7/AJ8vnyM7J42R26TT/EfFLkvq/YxJmCR6spYOFtPGb73I91PPxf2PT09PCuJ8z4jtntL48/hQf6Vz8X7L++4oHSeHkzcE5FwMi4GQBkwCMgkZAABBgAAAAAAAAAAAAAAAAAAAAAA9CeafZAAAAAAAAnw1NN7z7q4c3y+5WUuFG1FLtljp1J5yvm9Tm5s9xJRWFyOVtbGbq6uL7TWb5L7nbpqeJ8T5HzfbfaXwo/Arf6nz8F7v7eRxT0D48AAAAAAAAAAAAAAAAAAAAAAAAAAAAAAAAAAAA9CeafZAAAAAAG1OG87f55hvBaMXJpLmXMkrLRaHLKXEz3KalVDC8ypjsSqcd7jolzZrTU5ywcfaOujpanN8+i73+czzs5OTcnm27tnrJJLCPz6yyVknOTy3zNSSgAAAAAAAAAAAAAAAAAAAAAAAAAAAAAAAAAAAB6E80+yAAAAAALFHJX5v9DKx9D0NDFby6mzZkjvbZwNqVHKq09I5JeiZ6umilWmup8H2zdOzVSjLlHZfcpm55QAAAAAAAAAAAAAAAAAAAAAAAAAAAAAA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4" descr="data:image/jpeg;base64,/9j/4AAQSkZJRgABAQAAAQABAAD/2wCEAAkGBxAPDxUOEBAVDxAVDxAQEBAQDw8PDxUQFREWFhURFhUaHSggGBolHRUVITEiJSkrLi4uFx8zOjMsNygtLisBCgoKDg0OGhAQGy0mHyUtLS0tLy0tLS0xMi0tLS0tLS0rKy0tLS4tLS0tLS0tLTItLS0tLS0tLS0tLS0tLy0tLf/AABEIALwBDAMBEQACEQEDEQH/xAAbAAEAAgMBAQAAAAAAAAAAAAAAAwQBAgUGB//EAD4QAAIBAgMEBwYEBQIHAAAAAAABAgMRBCExBRJBUQYTIjJhcYFCUmKRodFTgrHBFCMzg/BjcgcVc5LC0uH/xAAbAQEAAwEBAQEAAAAAAAAAAAAAAQIDBAUGB//EADURAAICAQIDBgUEAQMFAAAAAAABAgMRBCESMUEFUWGBkdETcaGx8CIyweFCIzNSFGKCkvH/2gAMAwEAAhEDEQA/APjYAAAAAAAAAAAAAAAAAAAAAAAAAAAAAAAAAAADYB3dldFq9e05rqKfvVE99r4Ya+rsZytjE7aNBbbu9l+dD0tDDYPAR3opOf4tS0pt/Dy9DmlZKR7NWkqo+f1OXjttVq73ad4R5+0/sVSNXPyLvR3onXxcuxC6v2qksoLzlz8NTSMGzlu1EK1ueuX/AC/Zayti8SuLt1UJfpf5vyL/AKYeLORK7Uf9sTy+3eklfEyvUm7ezBZRXlH93mYztyelptCorZeZ5rF45R1efJZsrGErDe/VUaRYe77uv9HKr4qU/Bcl+51wqjE+e1XaFt+zeI9y/nvIDU4QAAAAAAAAAAADIABIAwAMADAAwAMADAAAIMAAAAAAAHd2V0XxFe0pLqKfvVE1Jr4Ya/OxnK2KO2jQW27tYXj7HqMFs3CYNb0Yqc1rWqtNp+DeUfQ5pWylyPap0NVCy+fe+fl/Rz9o9InN7tLtfG01H0Wr9beRXHebOx/47fcq7P2RXxVRK0qs3okm3/8AF9CyTZzzsjBZbPd4PovhcBBVcfNOdrxw8Hdvza1/TxNeBR3kcMtRZa+GpeZz9u9LqlWPVUUsPh12VCHZVuTa18kUnb6HRp9Dvl7s8ficZbO9vieXy5GGXJ4R63w66Y8djX8HHxOPbyjl8T19Dpr06W8jxdX2xKX6adl39fLuKTOk8Vtt5ZgEAAAAAAAAAAAyCQQDNgTgWBODNgTgWIGDNgTgWAwYsSRgWAwYsCMAEGCSACDAB3tl9FMRWtKa/h6fvVF22vCGvzsZSujE7qOz7bN3svzoep2fszC4X+nDrKqV3UnaUlzfKC8cjmlbKWx7dGgqoXE/VlPaXSGKvGL62XKLapJ+MtZemXiV4e82d3SC837e/ocdxrYmSc22r5RStFeSRYwb6vme36PdA5bvXYqX8PRSu3Oym15Pu+b+RrGvqzhu1iT4Ybs6OP6UUMJB4fZ9NRvk6rjecn4LV+vyJdijtEpDSzsfFc/I8TtDHynJyqyc5t5revn8Uv2X0OaUz2aNJt3I4mN2hbLV8IrJL7E10ynu+RTVdo06VcEN5d3u/wAZya1aU3eT9OCO2EFFYR8zqNTZfLisfsvkRlzAAAAAAAAAAAGQACTJBJmwLYMpEEpGUiMllE2URktwmd0jJbhG6Mk8I3RkjhMboyRwmHEnJDiYaJKtGrQKtBRbaSTbeSSTbb5JcSSuM7I9BszohXqWlWaw8PizqteEeHq/QyldFcjvo7Nts3lsvr6HpsBgMNhWlRpupVek2usqvy5eiOad0pbHt6fs+ulcX1ZW2ntuEG1OW/L8KlJOz5TqZpeUd587FVB9TSV8VtWs+L5eS5v6eZwcRi62J7Pdhe/Vwuoeb4yfi22XXgc8m28yeX+eh3+jXQyvineMbQ9qpLKC9eL8EXjBs5rtTCvme4Udn7IjlbEYpLV2tF/pH6s0/TD5nF/ral90fz1PI7b6RV8Y3Kc92mn4qnHwS1lL5vyRjOxvmejp9Go7RWX+eh53EYxRT3eyvanLvv7LwXzZjlyeEeoq66I8djW3ojh4rHuWUclz4v7HVXp0t5Hg63teVmYU7Lv6v2+/yKR0nigAAAAAAAAAAAAAyCTKIJMpAskbJEF0jZIrkuom6iRk0UTdQIyaKBsoEZLKA3CMluAbhOSOAw4DJVwNXAnJRwFOjKclGEXKT0jFOT+SJyV4G3hHoNndD6krSxE1Qj7qtKq/2j9fIzlclyOyns2c957L6nfwtLDYXs0Kd5vLes51ZPlfX0RzTtcj2dPoIVLKWPH+yDae0lTv107S/AptSrX5Tfdp+t5L3RwN/uLS1EI7VrPj0/v83PPYva1WqnTguppvJwhe8l8c3nPy05JF1hcjlm5TeZvP28l+MsbH2BVrzUIQcpPRJXZZJsynZGCyz6ZsfoXh8HDr8bOOWfVp9m/KT9p+C+psq0t5HmWaudj4akUOkfTh26nCrqqa7K3UlJrkku7+pWVvRG1Gh/ys3Z4zE1GnvVs56qjd386j4f7Vnzsc8p4PYo0zlvyXf7e/3OTtDaPvO7taMI5JLklpFEQrlYy+q1tOjjjr3dX8zi168pu7fkuCO+FcYLCPlNVq7dRLM38l0REXOYAAAAAAAAAAAAAGQAQWNkCyRskQXSN0irZqkSRiVbNYxJYwKtm8YEigVyaqs2VMrk0VZt1YyW+GY6sZHwyTD4KpVlu04Ob5RV/m9F6jiK/Bb5HewXRJLtYmpur8Om7v1k9PRepV245G9egcv3HVhXoYdblCmot5dlXnJ+L1bMJWtnqU6KMVssFfaGJ6vPE1Oqf4MEp4h+cb2p/md/hZKg3+7YiWorjtUuJ9/T16+XqcHFbbqNOFCP8ADwas3GTlWkvjq6+kVFeBosR5HJZx2PNjz4cl6e+SnhNnyqPJEmcmkfQ+i/8Aw8nUSq1/5NPXNduS8Fw839TaFTfM87Ua6Mdo7s9Tjts4PZdN0sPBOdrPO7vznL9v0NHKMNkccKbdQ+KXL85Hzvam2sRjaj7W9ZXbb3acI829Ir/MznlNs9anTxrWEvdnLniY0v6T3p53rtWflTXsr4u8/h0MJT7j1atKlvZ6e/f9vmcHGbQt2YZvjLgvLmb1afO8jy9f2wo5hRu+/ovl3/b5nNbu7vN8WdqWOR81KTk3KTy2YBAAAAAAAAAAAAAAABlAkyiCyNkiC6RJFFWaxRLGJVs3jElhEo2dEIE8IFGzphWSxplHI6Y1kqpleI2VRbwey6tb+nBte88oL1ZHEW+EdvDdHKNPtV5779yLcYer1f0KuZpHTcRaqbRhTXV0oqK0UYpLP01ZnKw7q9H3lfGXh2sVU6haqklv4l/27rc85Neo4G/3bFXfWtqlxPv6evXyycfE7akrxw0f4daOpvb+JkvGrZbvlBRVnnc0TUeRz2RnZ/uvPhyXp188nJhh5SeSuSZySR6fo30OrYqXZhl7UnlBebNYQbODUaqFa3Z9O2Z0fwezYdZUaqVEu/JLdT+GPP6nTGCjuzxLdRZe+GJ5npT05lO8KT3I6XXef2M529x2abQJbzPE2lVXW1ZOnRu7S1nNrWNOPF83ovo+dy6s9Wupt8MFv9F8/wAyVMZjVubiSpUk77qd7v3py9uXj8klkZ5lN4R38NWmi5yfzb/j2+5wMXjXPKOUfqztqoUd3zPl9f2rPUZhXtD6v5+Hh6lM6DyQAAAAAAAAAAAAAAAAADIJRsiC6N4oqzWKJYIqzeKJ4RM2zphEnpwM2zrrgWacDNs7a6zsYHYdapnu9XH3p5fJaszbOmMEjs0NlYejnP8Amy+LKH/b97lXJI3hVKXIzitrezFWWiS/RGbsO2vR95DWw8o9rFVOoWqp238Q1/079nzk16jhf+Tx9yVbHlTHi8eUfXr5ZKNXazhlhodQtOtvv4l/3Ldj8ij43JU0v2/2Ulp5Wf7zz4co+nXzz5HIcG3zb46u4yJQSLuzti1K0lGMW23ZJJtv0NIps4r7YwWWfS+jn/D6FNKpisuPVJ5/mlw8kdkKcbyPnNV2k5bV+p2dtdIqGDh1dJJWVowjZJfY1lNR2OKnTWXvL9T5b0g6SVK8m5Sy4LgvI5ZWNnt0aSNa2Rznh40u3iFvVLXjh3dWvpKq1nFfAs3xstc5S4efM7aaXby2j3+3vy7snN2ltBvt1JXdkopJLJaRjFZRS5LJFYQlYzbUamnR177dy6v86s4GJxEqju9OC4I9GutQWx8drNbZqpZny6Lov78SE0OMAAAAAAAAAAAAAAAAAAAGSCUbog0RJFFWbRRNBFGdMEW8NRlOSjGLlJ6Rim38kZtnZXHJ6TAdGKj7VaSpL3cpT+yMJSPSqoZ2KNPDYbuRTl78u1L05ehlKaPRq0smRV9qSk7R4uy8XyMXY2d8NKo7s3/gJLPET6r/AEkt/EP8l+x+dryY4H/l/ZX48eVKz48o+vXyySRm4ZYeHUf6l9/EP+5bseUFH1LZx+3b7/nyKNKf+6+Lw5R9Ov8A5Z8jnVcC9fV8yjTOlWIhjs+UnZIJMSsikeq6N9Bqle05Lcp+/Ja/7VxOqqhy3PB1/atdX6Vu+73PoeDwGF2fDsRSlbtTlbffm+C8Ed0Yxgtj5e263Uy/V6Hj+k/THWFJ+G99jKd/RHo6Xsz/ACmfPMTialeajFOc5O0Yq7k2c2Wz1/hxrjl8g3DDd1qpiONRWlTpeFN6Sn8ei9n3irnjZG9Wmc/1WLEe7v8An4eHr3HFx2MUb3e9N52bz82y1VLm89DLX9ow00eFby6L38DiVqjk95u7/wAyPRjFRWEfG33Tum5zeWRsuYMwCAAAAAAAAAAAAAAAAAAAAbIgsjaJBpE6OzdmVsQ/5VNzXGWkF5yeRnKSXM7KKZ2ftR6nAdEoQW9iam8/w6bsvWWr9LHNK7uPYo7Of+R1VjKNCO5RhGC+FWb83q/U55Wns06LHJFGrtCdR7sbtt2SV223okuJi5tnowohBZZl4VQzxFTcf4ULTr+TWlPX2nfwY4MfuH/UcW1Kz48l69fLbxLeFxTXZoR6haOUW5V2vGrqvKO6vAlS/wCOxnOvO9r4vDp/6++WdbZuy72yNIQOO/U4O/Q2HdaG6qPMnrcMkj0Zc3ZRuyfg5KPtJQWWzv7K6J0aPbqpTlrZ9xfc3hRGO7PL1Pattv6YbL6ljbG2oUI62yytr6ItOxRMdPo52s+Y9Iukk6zaTtHkn+pxTucj6XS9nRqWep5eFKpXnuxzdnKTbtCMFrOUvZir6+K4tGayzrnwwX5v4IzXxMKUXSoNtSW7VrNWnUXGMV7FPw1fHglEp9ImlWmeVOzn0XRe7+3TvOHjcXu9mOcvojWmni3fI4O0e0lT+iveX2/s49R3d3mz0Ftsj5GyTk25PdkTLmDNWSUMAgAAAAAAAAAAAAAAAAAAyld2Wbbsks23ySAO9szoniq1pSj1EPeq5St4Q1+djGd0UejR2dfZzWF4+x6XB9HsHh85/wA+fOpbc9IafO5zT1DZ7mm7Irju1l+PsWsRthJbscksklkkcsrD26tJg50sRUqy3Ypyb0jFOTfojPLbOtQhWsy2XiazVKn/AFqm9L8Ki4zlx70+7H03n4F1V/yMJa3O1Sz4vZenN/ReJpPa07ONJKhBqzVO/WSXKVR9prwyXgS3jkVjW5vNj4n9PJcv5IsOszFnfE9Hsmldo0gjk1MsI9/sTBqyO2uJ8xq7j1+EwKtdnVGJ4Vt7yXNxRWSsX5GGXJ7nA27tPq4u2v0MLJ4PT0em42fLtvbRlUk23c86ybbPsdJp4wjsjg0MM6rbbUKcbOpUlfdinp5yfCKzfo2qRWTotko4SWW+S7/6730I8bjE49VSTp0bp2ffqSWk6j4vWy0jfLi2lPOy5FqqOB8c95fReC/MvqcTF4i2UdeLN6as7s8rtDX8OYVvfq/Y5dQ7kfMWEEi6OWREyxgzVlijMAgAAAAAAAAAAAAAAAtYHZ9bEO1GlKpzcV2V5yeS9WVlJR5mtVNlrxBZPTYDoTbtYmqor8OlnLycnkvRMwnqEuR61HY0pb2PyXud3DxwuEVqNOMXazn3qj85PM5Z3N82e7puzYV/tiVsVteUtDBzPUhpkuZRTnUeV3xfJLm3ol4sqk5cjaUq6lmTSRFUxNGn3pdbL3KTtH81R/8Ain5o1jT/AMjhs7RztUvN/wAL3wVcRtSpNOCtSpvWnT7Kf+56y9WzTlsjky5vim8vx/hdCCBmzqgWKZmzsrLuGWZmzqXI9NseVmjSBw6pbH0PYlZWR31s+W1cHk9bhsTHdV3Y6kzw7K3kgx2MSWRWUjSmlt7nhOkGKvc4rZH0uiqweNr0VK85y3KUXaU7Xk3ruQXtTfyWryOXGd3yPejJrEYrMn0/l9y+/JHHx2NdS0Irq6Ub7lNO6V9ZSftSfGT+iyKSlnbodddKry28yfN/nJeBycTV4L5m1VfVnl63Wc4Q837HOqHYj52wrTNUcUyCRdHLIiZZGDNWWKMwCAAAAAAAAAAAAAAAD6jidpqnFRglFLJKKSS9DyJWH6HTpVy6HIr4+cuJk5NndGmMSs7tbzdo8ZSaUfmyYxlLkRbfXSv1vH39CrV2jSh3V1subvCn/wC0vobRpS5nmXdpTltWseL5+nL7lHE4+pVylLs3uoRSjBflWXqbctkcDbk+KTy/EiiVZpElgUZ0QLFNFGdUCzTRkzqgy5QKM6Ezs4CtYtFmdsco9bsvaNrZnTCZ4mo0+T0NDa6tqdCsPKnpNytjtrXWpWVhtTpMM83jsQpJ1JtqmnbLvTl7kPHm9F45J88n1Z69NbT4Y8/ovF/m/q15baeMdWWdoxStCEe7GPJePNvNnNKWT2aKlWtub5vv/OnccitM0rh1ZyavUbcMSjVZ1RPCtZUqM2R59jK0zRHFNkEjRHNIjZYxZqySjMAgAAAAAAAAAAAAAAA9vtKtCPekl4cfkeN8NyP0h6qurm9+5HJq7TS7kfzTz+UdPnc2jSlzOC7tCye0dl9fUoV68pu8pOT8Xp5cjU4G8vJGgEbpFTRIkiirNoonhEozaJZpxKs6Iss00UZvFlimUZ0RkW6NSxU05nQw+MtxLKRnOpMvQ2k+ZfjOd6ZGzxfZ6yo2oXsknaU5e7Hl4y4eLsm4tsshU/q4I8/t4v8AhdfBbnHx+0JVXd2SStGMcoxj7qXL6mUpOR300RrWF/8AfmcutULQj1Zjff8A4xKdWR0RR5NsynVkbRR51kitNmqOGxlebNEck2QyLo55GjLGTNWSUZgEAAAAAAAAAAAAAAAF+Ur5vNnCfVZMAgJAlI2SILpEsYlTRIlhEqaIsQiQzRE0EVZtFk0WVZtFk0ZFGjaMiSMiuDZSN41CMF1It4dLd62pdU07JJ2lOXuQ5eMuHi7Jyltl8iHJuXBDn9Eu9/wuvy3K+Kxkqkt6VllaMY5RjFaRiuC+vF3eZRts6a641rC/t+L/AD5bFSpVNIQ6s49RqUv0xK1SobpHmTsK1SZokcNlhWqSNUjismV5s0SOOciGTLo55Miky5hJmjJM2YJKmAQAAAAAAAAAAAAAAAXkjhPqsGyRBZI2jEgtgkjAgsiWMSCyJYxILoliQXRumQXTN0ypqmSKRGDVSN1Irg0Ui1hKKknUm3GlF2bVt6Uterh4+PBZ8k4x1ZZSk2ox5/bxf5ua4nEObu7JJbsIq+7GPCK+7zebd2zNttndXCNawvPxfe/z5bFKtXtkjWuvO7OHV6xR/RHn1K8qh0KJ5MrSGdQsonPOwgnM0SOWcyGci6RyzkQykXSOaUiKTLoxkzRskybNWSUZgkqYAAAAAAAAAAAAAAAAOionnn1yRJGAJwSxgQTg3jEEkiRBY2QJMpkFkbJkF0zZMgsmbpkGikWcJQ37yk92nGznLV56Rjzk+C9dERtzZeLcmox5v8y/AkxOJ37JLdhFWhBaRX7t6t8WYylxM9OqpVRwufV9/wCfQoYrE7uS1/Q1qq4t3yODX65VLgj+77FF1Dq4TwXaauoTgzdhpKZZIylYRSkXSMJTIpSLJGEpEcmWMWzRssZNmrJKM1BUwSQAAAAAAAAAAAAAAAADsxgecfYYJIxBJuokEmQDIJABkFjKZBOTZMgsmTYWi6krX3UleUnpGPN/biyCyy3hbstV6qaUIJqnHup6tvWcucnl8ktEjCUuJnr0UqqO/N83+dChi8UoLxei/c0qq434HJr9etPDb9z5e5y3Uvm82d6jjY+Ula5NtvcxvjBX4hq5k4KuZq5E4M3M0ci2DNyI2ycGbkatljNs1ZJRswCpgkgwCAAAAAAAAAAAAAAAAAd9RPNPsjYAAAAAGQSADIJN6VNzkoxV29OHq+SIJyXpyjGPVwzje8pWs5y97yWdl58WzCc87LkexpdP8NcUv3P6eHuU8ViFCO8/Rc3yJrrc3hFNZrIaetzl5LvZw6lZybk9X/lj04wUVhHw92pndNzm93+YNd4nBnxDeGBxGHInBHEYchgq5GrZJRyNWySrZi5JVswCpgkgwCAAAAAAAAAAAAAAAAAAD0J5p9kAAAAAAADIJAB0Ix6uLh7bX8x8l+GvDnzfkY2T6I9PR6fH+pLy9/zoQVaiim27JK7ZnGLbwjquujXFyk8Jczz+LxTqSvw9lcl9z1qqlCOD4HXa6Wqt4nyXJeHu+pDc0wceRcYHELgcRi4wMi4IyYuSVyYuCMmAASQYBAAAAAAAAAAAAAAAAAAAAPQnmn2QAAAAAAAABdwsNxb77zXY8F7/AJ8vnyM7J42R26TT/EfFLkvq/YxJmCR6spYOFtPGb73I91PPxf2PT09PCuJ8z4jtntL48/hQf6Vz8X7L++4oHSeHkzcE5FwMi4GQBkwCMgkZAABBgAAAAAAAAAAAAAAAAAAAAAA9CeafZAAAAAAAAnw1NN7z7q4c3y+5WUuFG1FLtljp1J5yvm9Tm5s9xJRWFyOVtbGbq6uL7TWb5L7nbpqeJ8T5HzfbfaXwo/Arf6nz8F7v7eRxT0D48AAAAAAAAAAAAAAAAAAAAAAAAAAAAAAAAAAAA9CeafZAAAAAAG1OG87f55hvBaMXJpLmXMkrLRaHLKXEz3KalVDC8ypjsSqcd7jolzZrTU5ywcfaOujpanN8+i73+czzs5OTcnm27tnrJJLCPz6yyVknOTy3zNSSgAAAAAAAAAAAAAAAAAAAAAAAAAAAAAAAAAAAB6E80+yAAAAAALFHJX5v9DKx9D0NDFby6mzZkjvbZwNqVHKq09I5JeiZ6umilWmup8H2zdOzVSjLlHZfcpm55QAAAAAAAAAAAAAAAAAAAAAAAAAAAAAAAAAAAAA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8438" name="Picture 6" descr="https://i.ytimg.com/vi/QwtQ2XDezi4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83" y="312738"/>
            <a:ext cx="8368481" cy="627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32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TRASTORNOS VENOSOS </a:t>
            </a:r>
            <a:br>
              <a:rPr lang="es-ES" sz="36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MAS FRECUENTES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1- I.V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. CRÓNICA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2- I.V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. SUPERFICIAL (varices </a:t>
            </a:r>
            <a:r>
              <a:rPr lang="es-ES" dirty="0" err="1">
                <a:solidFill>
                  <a:schemeClr val="accent1"/>
                </a:solidFill>
                <a:latin typeface="Trebuchet MS" pitchFamily="34" charset="0"/>
              </a:rPr>
              <a:t>escenciales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)</a:t>
            </a:r>
          </a:p>
          <a:p>
            <a:pPr marL="0" indent="0">
              <a:buNone/>
            </a:pPr>
            <a:r>
              <a:rPr lang="es-ES" dirty="0" smtClean="0">
                <a:solidFill>
                  <a:srgbClr val="FFFF00"/>
                </a:solidFill>
                <a:latin typeface="Trebuchet MS" pitchFamily="34" charset="0"/>
              </a:rPr>
              <a:t>3- TROMBOSIS </a:t>
            </a:r>
            <a:r>
              <a:rPr lang="es-ES" dirty="0">
                <a:solidFill>
                  <a:srgbClr val="FFFF00"/>
                </a:solidFill>
                <a:latin typeface="Trebuchet MS" pitchFamily="34" charset="0"/>
              </a:rPr>
              <a:t>VENOSA PROFUNDA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4- TROMBOSIS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 SUPERFICIAL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5- SINDROME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POSTROMBOTICO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6- ULCERA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</a:t>
            </a:r>
          </a:p>
        </p:txBody>
      </p:sp>
    </p:spTree>
    <p:extLst>
      <p:ext uri="{BB962C8B-B14F-4D97-AF65-F5344CB8AC3E}">
        <p14:creationId xmlns:p14="http://schemas.microsoft.com/office/powerpoint/2010/main" val="133077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>
                <a:solidFill>
                  <a:srgbClr val="FFFF00"/>
                </a:solidFill>
                <a:latin typeface="Trebuchet MS" pitchFamily="34" charset="0"/>
              </a:rPr>
              <a:t>3- TROMBOSIS </a:t>
            </a:r>
            <a:r>
              <a:rPr lang="es-ES" sz="3600" dirty="0">
                <a:solidFill>
                  <a:srgbClr val="FFFF00"/>
                </a:solidFill>
                <a:latin typeface="Trebuchet MS" pitchFamily="34" charset="0"/>
              </a:rPr>
              <a:t>VENOSA PROFUNDA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Es la presencia de un trombo en el SVP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Es potencialmente mortal por su principal complicación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Intervienen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éstasis</a:t>
            </a: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, </a:t>
            </a:r>
            <a:r>
              <a:rPr lang="es-ES" sz="2000" dirty="0" err="1">
                <a:solidFill>
                  <a:schemeClr val="accent1"/>
                </a:solidFill>
                <a:latin typeface="Trebuchet MS" pitchFamily="34" charset="0"/>
              </a:rPr>
              <a:t>hipercoagulabilidad</a:t>
            </a: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y lesión endotelial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FACTORES DE RIESGO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Edad &gt; 60 años             Inmovilización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Cáncer                         Embarazo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Obesidad                      Puerperio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Trauma                        ACO</a:t>
            </a:r>
          </a:p>
          <a:p>
            <a:pPr>
              <a:buFontTx/>
              <a:buNone/>
            </a:pPr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                                        Várices                        TVP previa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Predominan el edema y el dolor</a:t>
            </a:r>
          </a:p>
          <a:p>
            <a:r>
              <a:rPr lang="es-ES" sz="2000" dirty="0">
                <a:solidFill>
                  <a:schemeClr val="accent1"/>
                </a:solidFill>
                <a:latin typeface="Trebuchet MS" pitchFamily="34" charset="0"/>
              </a:rPr>
              <a:t>Tratamiento                  Anticoagulación</a:t>
            </a:r>
          </a:p>
          <a:p>
            <a:pPr>
              <a:buFontTx/>
              <a:buNone/>
            </a:pPr>
            <a:endParaRPr lang="es-ES" sz="20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2555875" y="5516563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9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2.wp.com/saludynaturaleza.net/wp-content/uploads/2017/11/2411171-1.png?resize=455%2C2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21" y="1124744"/>
            <a:ext cx="876296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3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edlineplus.gov/spanish/ency/images/ency/fullsize/18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7264" r="4891" b="12399"/>
          <a:stretch/>
        </p:blipFill>
        <p:spPr bwMode="auto">
          <a:xfrm>
            <a:off x="2142389" y="189368"/>
            <a:ext cx="5021899" cy="6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51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06/db/34/06db345fa425cb69a1ab77027f7e72d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/>
          <a:stretch/>
        </p:blipFill>
        <p:spPr bwMode="auto">
          <a:xfrm>
            <a:off x="446605" y="616192"/>
            <a:ext cx="4413427" cy="56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kup.at/kup/images/browser/16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 b="9617"/>
          <a:stretch/>
        </p:blipFill>
        <p:spPr bwMode="auto">
          <a:xfrm>
            <a:off x="4860032" y="616192"/>
            <a:ext cx="3857625" cy="56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8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romboflebitis.net/img/tromboflebit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 r="2071"/>
          <a:stretch/>
        </p:blipFill>
        <p:spPr bwMode="auto">
          <a:xfrm>
            <a:off x="411892" y="332656"/>
            <a:ext cx="8336572" cy="615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47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steticaedonna.it/wp-content/uploads/2013/12/flebite-trombosi-venosa-superficiale-ecocolordoppl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7"/>
          <a:stretch/>
        </p:blipFill>
        <p:spPr bwMode="auto">
          <a:xfrm>
            <a:off x="179512" y="620688"/>
            <a:ext cx="88392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69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bs.twimg.com/media/CX5jqckWsAIZj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8496944" cy="613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934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TRASTORNOS VENOSOS </a:t>
            </a:r>
            <a:br>
              <a:rPr lang="es-ES" sz="360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MAS FRECUENTES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1- I.V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. CRÓNICA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2- I.V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. SUPERFICIAL (varices </a:t>
            </a:r>
            <a:r>
              <a:rPr lang="es-ES" dirty="0" err="1">
                <a:solidFill>
                  <a:schemeClr val="accent1"/>
                </a:solidFill>
                <a:latin typeface="Trebuchet MS" pitchFamily="34" charset="0"/>
              </a:rPr>
              <a:t>escenciales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)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3- TROMBOSIS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 PROFUNDA</a:t>
            </a:r>
          </a:p>
          <a:p>
            <a:pPr marL="0" indent="0">
              <a:buNone/>
            </a:pPr>
            <a:r>
              <a:rPr lang="es-ES" dirty="0" smtClean="0">
                <a:solidFill>
                  <a:srgbClr val="FFFF00"/>
                </a:solidFill>
                <a:latin typeface="Trebuchet MS" pitchFamily="34" charset="0"/>
              </a:rPr>
              <a:t>4- TROMBOSIS </a:t>
            </a:r>
            <a:r>
              <a:rPr lang="es-ES" dirty="0">
                <a:solidFill>
                  <a:srgbClr val="FFFF00"/>
                </a:solidFill>
                <a:latin typeface="Trebuchet MS" pitchFamily="34" charset="0"/>
              </a:rPr>
              <a:t>VENOSA SUPERFICIAL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5- SINDROME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POSTROMBOTICO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accent1"/>
                </a:solidFill>
                <a:latin typeface="Trebuchet MS" pitchFamily="34" charset="0"/>
              </a:rPr>
              <a:t>6- ULCERA 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VENOSA</a:t>
            </a:r>
          </a:p>
        </p:txBody>
      </p:sp>
    </p:spTree>
    <p:extLst>
      <p:ext uri="{BB962C8B-B14F-4D97-AF65-F5344CB8AC3E}">
        <p14:creationId xmlns:p14="http://schemas.microsoft.com/office/powerpoint/2010/main" val="401025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BASES ANATÓMICAS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SVS O SUPRAFASCIALES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rgbClr val="FFFF00"/>
                </a:solidFill>
                <a:latin typeface="Trebuchet MS" pitchFamily="34" charset="0"/>
              </a:rPr>
              <a:t>SVP O SUBFASCIALES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SV PERFORANTE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                      Directas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                      Indirectas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s-ES" sz="2800" dirty="0">
              <a:solidFill>
                <a:schemeClr val="accent1"/>
              </a:solidFill>
              <a:latin typeface="Trebuchet MS" pitchFamily="34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" sz="2800" dirty="0">
                <a:solidFill>
                  <a:schemeClr val="accent1"/>
                </a:solidFill>
                <a:latin typeface="Trebuchet MS" pitchFamily="34" charset="0"/>
              </a:rPr>
              <a:t>4.  SV COMUNICANTE</a:t>
            </a:r>
          </a:p>
        </p:txBody>
      </p:sp>
    </p:spTree>
    <p:extLst>
      <p:ext uri="{BB962C8B-B14F-4D97-AF65-F5344CB8AC3E}">
        <p14:creationId xmlns:p14="http://schemas.microsoft.com/office/powerpoint/2010/main" val="203064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>
                <a:solidFill>
                  <a:srgbClr val="FFFF00"/>
                </a:solidFill>
                <a:latin typeface="Trebuchet MS" pitchFamily="34" charset="0"/>
              </a:rPr>
              <a:t>4- TROMBOSIS </a:t>
            </a:r>
            <a:r>
              <a:rPr lang="es-ES" sz="3600" dirty="0">
                <a:solidFill>
                  <a:srgbClr val="FFFF00"/>
                </a:solidFill>
                <a:latin typeface="Trebuchet MS" pitchFamily="34" charset="0"/>
              </a:rPr>
              <a:t>VENOSA SUPERFICIAL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Es la trombosis del SVS</a:t>
            </a:r>
          </a:p>
          <a:p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Clínicamente se manifiesta con dolor local, eritema, tumoración palpable</a:t>
            </a:r>
          </a:p>
          <a:p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El rasgo mas importante a tener en cuenta es la presencia o no, de insuficiencia ostial</a:t>
            </a:r>
          </a:p>
          <a:p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Tratamiento</a:t>
            </a:r>
          </a:p>
          <a:p>
            <a:pPr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            Reposo, AAS, Hielo</a:t>
            </a:r>
          </a:p>
          <a:p>
            <a:pPr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            Reposo, Aines, Calor, Elastocompresión</a:t>
            </a:r>
          </a:p>
        </p:txBody>
      </p:sp>
    </p:spTree>
    <p:extLst>
      <p:ext uri="{BB962C8B-B14F-4D97-AF65-F5344CB8AC3E}">
        <p14:creationId xmlns:p14="http://schemas.microsoft.com/office/powerpoint/2010/main" val="54222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SALVA\TROMBOFLEBITIS\DSC057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00487" y="1256673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SALVA\TROMBOFLEBITIS\DSC05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SALVA\TROMBOFLEBITIS\DSC057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04488" y="1256672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-FlMs88yI7nk/UnKpQuEEnSI/AAAAAAAAAFE/oB_x3EhY6jM/s1600/cuidados+flebiti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7" y="332656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15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huidarts.com/wp-content/uploads/2015/06/Tromboflebi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016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1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medsaludin.es/images/Tromboflebit_nizhnih_konechnostej_simptomi-_foto_i_lecheni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92696"/>
            <a:ext cx="8784976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2705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SALVA\ULCERAS\16-11\SAM_7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248472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SALVA\ULCERAS\16-11\SAM_7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248472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3453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SÍNDROME POSTROMBÓTICO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02138" cy="5068888"/>
          </a:xfrm>
        </p:spPr>
        <p:txBody>
          <a:bodyPr/>
          <a:lstStyle/>
          <a:p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Es la IVC producida por una TVP</a:t>
            </a:r>
          </a:p>
          <a:p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RECANALIZACIÓN PARCIAL</a:t>
            </a:r>
          </a:p>
          <a:p>
            <a:pPr algn="ctr">
              <a:buFontTx/>
              <a:buNone/>
            </a:pPr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PREDOMINA LA INSUFICIENCA </a:t>
            </a:r>
          </a:p>
          <a:p>
            <a:pPr algn="ctr"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VALVULAR</a:t>
            </a:r>
          </a:p>
          <a:p>
            <a:pPr algn="ctr">
              <a:buFontTx/>
              <a:buNone/>
            </a:pPr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  <a:p>
            <a:pPr algn="ctr">
              <a:buFontTx/>
              <a:buNone/>
            </a:pPr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REFLUJO                            REFLUJO</a:t>
            </a:r>
          </a:p>
          <a:p>
            <a:pPr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TRASVERSAL               LONGTUDINAL</a:t>
            </a:r>
          </a:p>
          <a:p>
            <a:pPr>
              <a:buFontTx/>
              <a:buNone/>
            </a:pPr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  <a:p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Tratamiento Médico</a:t>
            </a:r>
          </a:p>
          <a:p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Tratamiento Quirúrgico</a:t>
            </a:r>
          </a:p>
          <a:p>
            <a:pPr>
              <a:buFontTx/>
              <a:buNone/>
            </a:pPr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SIN RECANALIZACIÓN</a:t>
            </a:r>
          </a:p>
          <a:p>
            <a:pPr algn="ctr">
              <a:buFontTx/>
              <a:buNone/>
            </a:pPr>
            <a:endParaRPr lang="es-ES" sz="2000">
              <a:solidFill>
                <a:schemeClr val="accent1"/>
              </a:solidFill>
            </a:endParaRPr>
          </a:p>
          <a:p>
            <a:pPr algn="ctr"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PREDOMINA LA</a:t>
            </a:r>
          </a:p>
          <a:p>
            <a:pPr algn="ctr">
              <a:buFontTx/>
              <a:buNone/>
            </a:pPr>
            <a:r>
              <a:rPr lang="es-ES" sz="2000">
                <a:solidFill>
                  <a:schemeClr val="accent1"/>
                </a:solidFill>
              </a:rPr>
              <a:t> OBSTRUCCIÓN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2627313" y="37893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2627313" y="4005263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H="1">
            <a:off x="1116013" y="4005263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1116013" y="40052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4067175" y="40052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2627313" y="27082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6659563" y="27082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SALVA\CIRUGIAS\2015\Font Mirta\DSC02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96585" y="1268793"/>
            <a:ext cx="576022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SALVA\CIRUGIAS\2015\Font Mirta\DSC02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79879" y="1268793"/>
            <a:ext cx="576022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46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 descr="E:\SALVA\CIRUGIAS\2014\Isnardi Marisel\DSC049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96472" y="1484704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SALVA\M&amp;L\3 MARZO 2015\Isnardi Maricel\DSC011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79992" y="1484704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461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>
                <a:solidFill>
                  <a:schemeClr val="accent1"/>
                </a:solidFill>
                <a:latin typeface="Trebuchet MS" pitchFamily="34" charset="0"/>
              </a:rPr>
              <a:t>ÚLCERA VENOSA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Constituye la complicación terminal de la IVC </a:t>
            </a:r>
          </a:p>
          <a:p>
            <a:pPr>
              <a:lnSpc>
                <a:spcPct val="90000"/>
              </a:lnSpc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Es multifactorial</a:t>
            </a:r>
          </a:p>
          <a:p>
            <a:pPr>
              <a:lnSpc>
                <a:spcPct val="90000"/>
              </a:lnSpc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Su localización mas frecuente es en el tercio inferior, cara interna, de pierna izquierda</a:t>
            </a:r>
          </a:p>
          <a:p>
            <a:pPr>
              <a:lnSpc>
                <a:spcPct val="90000"/>
              </a:lnSpc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Su tamaño y forma son variables</a:t>
            </a:r>
          </a:p>
          <a:p>
            <a:pPr>
              <a:lnSpc>
                <a:spcPct val="90000"/>
              </a:lnSpc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Siempre sobre alteraciones tróficas</a:t>
            </a:r>
          </a:p>
          <a:p>
            <a:pPr>
              <a:lnSpc>
                <a:spcPct val="90000"/>
              </a:lnSpc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Es importante realizar un buen diagnóstico diferencial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                                          Local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TRATAMIENTO                     Médico ( Cultivo, A.P., Laboratorio)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                                          Quirúrgico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" sz="2000">
              <a:solidFill>
                <a:schemeClr val="accent1"/>
              </a:solidFill>
              <a:latin typeface="Trebuchet MS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" sz="2000">
                <a:solidFill>
                  <a:schemeClr val="accent1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2484438" y="407670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2484438" y="4076700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2484438" y="4724400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2484438" y="544512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>
            <a:off x="2484438" y="4724400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srgbClr val="BBE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4MSDCF\DSC09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34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08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 descr="E:\SALVA\FOTOS SALVADOR\ULCERAS\Schneider Fernando\DSC072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32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32152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0670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17" y="1196752"/>
            <a:ext cx="3395766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565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chemeClr val="accent1"/>
                </a:solidFill>
                <a:latin typeface="Trebuchet MS" pitchFamily="34" charset="0"/>
              </a:rPr>
              <a:t>CASOS </a:t>
            </a:r>
            <a:r>
              <a:rPr lang="es-ES" sz="3600" dirty="0" smtClean="0">
                <a:solidFill>
                  <a:schemeClr val="accent1"/>
                </a:solidFill>
                <a:latin typeface="Trebuchet MS" pitchFamily="34" charset="0"/>
              </a:rPr>
              <a:t>CLÍNICOS</a:t>
            </a:r>
            <a:br>
              <a:rPr lang="es-ES" sz="3600" dirty="0" smtClean="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2800" dirty="0" smtClean="0">
                <a:solidFill>
                  <a:schemeClr val="accent1"/>
                </a:solidFill>
                <a:latin typeface="Trebuchet MS" pitchFamily="34" charset="0"/>
              </a:rPr>
              <a:t>COMO LO RESOLVERIAS?</a:t>
            </a:r>
            <a:endParaRPr lang="es-ES" sz="36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AR" dirty="0" err="1" smtClean="0">
                <a:solidFill>
                  <a:schemeClr val="accent1"/>
                </a:solidFill>
              </a:rPr>
              <a:t>Hc</a:t>
            </a:r>
            <a:r>
              <a:rPr lang="es-AR" dirty="0" smtClean="0">
                <a:solidFill>
                  <a:schemeClr val="accent1"/>
                </a:solidFill>
              </a:rPr>
              <a:t> </a:t>
            </a:r>
            <a:r>
              <a:rPr lang="es-AR" dirty="0" err="1" smtClean="0">
                <a:solidFill>
                  <a:schemeClr val="accent1"/>
                </a:solidFill>
              </a:rPr>
              <a:t>Ecodoppler</a:t>
            </a:r>
            <a:endParaRPr lang="es-AR" dirty="0" smtClean="0">
              <a:solidFill>
                <a:schemeClr val="accent1"/>
              </a:solidFill>
            </a:endParaRPr>
          </a:p>
          <a:p>
            <a:endParaRPr lang="es-AR" dirty="0" smtClean="0">
              <a:solidFill>
                <a:schemeClr val="accent1"/>
              </a:solidFill>
            </a:endParaRPr>
          </a:p>
          <a:p>
            <a:r>
              <a:rPr lang="es-AR" dirty="0" smtClean="0">
                <a:solidFill>
                  <a:schemeClr val="accent1"/>
                </a:solidFill>
              </a:rPr>
              <a:t>Tratamiento Superficial</a:t>
            </a:r>
          </a:p>
          <a:p>
            <a:pPr marL="0" indent="0">
              <a:buNone/>
            </a:pPr>
            <a:r>
              <a:rPr lang="es-AR" dirty="0">
                <a:solidFill>
                  <a:schemeClr val="accent1"/>
                </a:solidFill>
              </a:rPr>
              <a:t> </a:t>
            </a:r>
            <a:r>
              <a:rPr lang="es-AR" dirty="0" smtClean="0">
                <a:solidFill>
                  <a:schemeClr val="accent1"/>
                </a:solidFill>
              </a:rPr>
              <a:t>      </a:t>
            </a:r>
          </a:p>
          <a:p>
            <a:pPr marL="0" indent="0">
              <a:buNone/>
            </a:pPr>
            <a:r>
              <a:rPr lang="es-AR" dirty="0">
                <a:solidFill>
                  <a:schemeClr val="accent1"/>
                </a:solidFill>
              </a:rPr>
              <a:t> </a:t>
            </a:r>
            <a:r>
              <a:rPr lang="es-AR" dirty="0" smtClean="0">
                <a:solidFill>
                  <a:schemeClr val="accent1"/>
                </a:solidFill>
              </a:rPr>
              <a:t>       Escleroterapia</a:t>
            </a:r>
          </a:p>
          <a:p>
            <a:pPr marL="0" indent="0">
              <a:buNone/>
            </a:pPr>
            <a:r>
              <a:rPr lang="es-AR" dirty="0">
                <a:solidFill>
                  <a:schemeClr val="accent1"/>
                </a:solidFill>
              </a:rPr>
              <a:t> </a:t>
            </a:r>
            <a:r>
              <a:rPr lang="es-AR" dirty="0" smtClean="0">
                <a:solidFill>
                  <a:schemeClr val="accent1"/>
                </a:solidFill>
              </a:rPr>
              <a:t>       Laser </a:t>
            </a:r>
            <a:r>
              <a:rPr lang="es-AR" dirty="0" err="1" smtClean="0">
                <a:solidFill>
                  <a:schemeClr val="accent1"/>
                </a:solidFill>
              </a:rPr>
              <a:t>transdérmico</a:t>
            </a:r>
            <a:endParaRPr lang="es-AR" dirty="0">
              <a:solidFill>
                <a:schemeClr val="accent1"/>
              </a:solidFill>
            </a:endParaRPr>
          </a:p>
        </p:txBody>
      </p:sp>
      <p:pic>
        <p:nvPicPr>
          <p:cNvPr id="7" name="Picture 5" descr="Gorosito Alejandra 0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0" b="9395"/>
          <a:stretch>
            <a:fillRect/>
          </a:stretch>
        </p:blipFill>
        <p:spPr bwMode="auto">
          <a:xfrm>
            <a:off x="769991" y="1600200"/>
            <a:ext cx="3413017" cy="4525963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3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chemeClr val="accent1"/>
                </a:solidFill>
                <a:latin typeface="Trebuchet MS" pitchFamily="34" charset="0"/>
              </a:rPr>
              <a:t>CASOS </a:t>
            </a:r>
            <a:r>
              <a:rPr lang="es-ES" sz="3600" dirty="0" smtClean="0">
                <a:solidFill>
                  <a:schemeClr val="accent1"/>
                </a:solidFill>
                <a:latin typeface="Trebuchet MS" pitchFamily="34" charset="0"/>
              </a:rPr>
              <a:t>CLÍNICOS</a:t>
            </a:r>
            <a:br>
              <a:rPr lang="es-ES" sz="3600" dirty="0" smtClean="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2800" dirty="0" smtClean="0">
                <a:solidFill>
                  <a:schemeClr val="accent1"/>
                </a:solidFill>
                <a:latin typeface="Trebuchet MS" pitchFamily="34" charset="0"/>
              </a:rPr>
              <a:t>COMO LO RESOLVERIAS?</a:t>
            </a:r>
            <a:endParaRPr lang="es-ES" sz="36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pic>
        <p:nvPicPr>
          <p:cNvPr id="7" name="Picture 5" descr="Gorosito Alejandra 0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0" b="9395"/>
          <a:stretch>
            <a:fillRect/>
          </a:stretch>
        </p:blipFill>
        <p:spPr bwMode="auto">
          <a:xfrm>
            <a:off x="769991" y="1600200"/>
            <a:ext cx="3413017" cy="4525963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57" y="1600200"/>
            <a:ext cx="362188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3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chemeClr val="accent1"/>
                </a:solidFill>
                <a:latin typeface="Trebuchet MS" pitchFamily="34" charset="0"/>
              </a:rPr>
              <a:t>CASOS </a:t>
            </a:r>
            <a:r>
              <a:rPr lang="es-ES" sz="3600" dirty="0" smtClean="0">
                <a:solidFill>
                  <a:schemeClr val="accent1"/>
                </a:solidFill>
                <a:latin typeface="Trebuchet MS" pitchFamily="34" charset="0"/>
              </a:rPr>
              <a:t>CLÍNICOS</a:t>
            </a:r>
            <a:br>
              <a:rPr lang="es-ES" sz="3600" dirty="0" smtClean="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2800" dirty="0" smtClean="0">
                <a:solidFill>
                  <a:schemeClr val="accent1"/>
                </a:solidFill>
                <a:latin typeface="Trebuchet MS" pitchFamily="34" charset="0"/>
              </a:rPr>
              <a:t>COMO LO RESOLVERIAS?</a:t>
            </a:r>
            <a:endParaRPr lang="es-ES" sz="36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pic>
        <p:nvPicPr>
          <p:cNvPr id="9218" name="Picture 2" descr="C:\Users\salvador\Documents\Fotos para el concurso\ACCESORIA ANTERIOR\DSC039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AR" dirty="0" err="1" smtClean="0">
                <a:solidFill>
                  <a:schemeClr val="accent1"/>
                </a:solidFill>
              </a:rPr>
              <a:t>Hc</a:t>
            </a:r>
            <a:r>
              <a:rPr lang="es-AR" dirty="0" smtClean="0">
                <a:solidFill>
                  <a:schemeClr val="accent1"/>
                </a:solidFill>
              </a:rPr>
              <a:t> </a:t>
            </a:r>
            <a:r>
              <a:rPr lang="es-AR" dirty="0" err="1" smtClean="0">
                <a:solidFill>
                  <a:schemeClr val="accent1"/>
                </a:solidFill>
              </a:rPr>
              <a:t>Ecodoppler</a:t>
            </a:r>
            <a:endParaRPr lang="es-AR" dirty="0" smtClean="0">
              <a:solidFill>
                <a:schemeClr val="accent1"/>
              </a:solidFill>
            </a:endParaRPr>
          </a:p>
          <a:p>
            <a:endParaRPr lang="es-AR" dirty="0" smtClean="0">
              <a:solidFill>
                <a:schemeClr val="accent1"/>
              </a:solidFill>
            </a:endParaRPr>
          </a:p>
          <a:p>
            <a:r>
              <a:rPr lang="es-AR" dirty="0" smtClean="0">
                <a:solidFill>
                  <a:schemeClr val="accent1"/>
                </a:solidFill>
              </a:rPr>
              <a:t>Tratamiento Invasivo</a:t>
            </a:r>
          </a:p>
          <a:p>
            <a:endParaRPr lang="es-A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s-AR" dirty="0" smtClean="0">
                <a:solidFill>
                  <a:schemeClr val="accent1"/>
                </a:solidFill>
              </a:rPr>
              <a:t>     Métodos Quirúrgicos</a:t>
            </a:r>
          </a:p>
          <a:p>
            <a:pPr marL="0" indent="0">
              <a:buNone/>
            </a:pPr>
            <a:r>
              <a:rPr lang="es-AR" dirty="0">
                <a:solidFill>
                  <a:schemeClr val="accent1"/>
                </a:solidFill>
              </a:rPr>
              <a:t> </a:t>
            </a:r>
            <a:r>
              <a:rPr lang="es-AR" dirty="0" smtClean="0">
                <a:solidFill>
                  <a:schemeClr val="accent1"/>
                </a:solidFill>
              </a:rPr>
              <a:t>    </a:t>
            </a:r>
            <a:r>
              <a:rPr lang="es-AR" dirty="0" err="1" smtClean="0">
                <a:solidFill>
                  <a:schemeClr val="accent1"/>
                </a:solidFill>
              </a:rPr>
              <a:t>Foam</a:t>
            </a:r>
            <a:endParaRPr lang="es-AR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s-AR" dirty="0">
                <a:solidFill>
                  <a:schemeClr val="accent1"/>
                </a:solidFill>
              </a:rPr>
              <a:t> </a:t>
            </a:r>
            <a:r>
              <a:rPr lang="es-AR" dirty="0" smtClean="0">
                <a:solidFill>
                  <a:schemeClr val="accent1"/>
                </a:solidFill>
              </a:rPr>
              <a:t>      </a:t>
            </a:r>
          </a:p>
          <a:p>
            <a:pPr marL="0" indent="0">
              <a:buNone/>
            </a:pPr>
            <a:r>
              <a:rPr lang="es-AR" dirty="0">
                <a:solidFill>
                  <a:schemeClr val="accent1"/>
                </a:solidFill>
              </a:rPr>
              <a:t> </a:t>
            </a:r>
            <a:r>
              <a:rPr lang="es-AR" dirty="0" smtClean="0">
                <a:solidFill>
                  <a:schemeClr val="accent1"/>
                </a:solidFill>
              </a:rPr>
              <a:t>      </a:t>
            </a:r>
            <a:endParaRPr lang="es-A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4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rgbClr val="BBE0E3"/>
                </a:solidFill>
                <a:latin typeface="Trebuchet MS" pitchFamily="34" charset="0"/>
              </a:rPr>
              <a:t>CASOS CLÍNICOS</a:t>
            </a:r>
            <a:br>
              <a:rPr lang="es-ES" sz="3600" dirty="0">
                <a:solidFill>
                  <a:srgbClr val="BBE0E3"/>
                </a:solidFill>
                <a:latin typeface="Trebuchet MS" pitchFamily="34" charset="0"/>
              </a:rPr>
            </a:br>
            <a:r>
              <a:rPr lang="es-ES" sz="2800" dirty="0">
                <a:solidFill>
                  <a:srgbClr val="BBE0E3"/>
                </a:solidFill>
                <a:latin typeface="Trebuchet MS" pitchFamily="34" charset="0"/>
              </a:rPr>
              <a:t>COMO LO RESOLVERIAS?</a:t>
            </a:r>
            <a:endParaRPr lang="es-ES" sz="48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 algn="r"/>
            <a:endParaRPr lang="es-ES">
              <a:solidFill>
                <a:schemeClr val="accent1"/>
              </a:solidFill>
              <a:latin typeface="Trebuchet MS" pitchFamily="34" charset="0"/>
            </a:endParaRPr>
          </a:p>
          <a:p>
            <a:pPr algn="r"/>
            <a:r>
              <a:rPr lang="es-ES">
                <a:solidFill>
                  <a:schemeClr val="accent1"/>
                </a:solidFill>
                <a:latin typeface="Trebuchet MS" pitchFamily="34" charset="0"/>
              </a:rPr>
              <a:t>Dr. Abdo Salvador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54" y="1556791"/>
            <a:ext cx="3430106" cy="456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salvador\Documents\Fotos para el concurso\ACCESORIA ANTERIOR\DSC0426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779" y="1550658"/>
            <a:ext cx="3431629" cy="45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1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chemeClr val="accent1"/>
                </a:solidFill>
                <a:latin typeface="Trebuchet MS" pitchFamily="34" charset="0"/>
              </a:rPr>
              <a:t>CASOS </a:t>
            </a:r>
            <a:r>
              <a:rPr lang="es-ES" sz="3600" dirty="0" smtClean="0">
                <a:solidFill>
                  <a:schemeClr val="accent1"/>
                </a:solidFill>
                <a:latin typeface="Trebuchet MS" pitchFamily="34" charset="0"/>
              </a:rPr>
              <a:t>CLÍNICOS</a:t>
            </a:r>
            <a:br>
              <a:rPr lang="es-ES" sz="3600" dirty="0" smtClean="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s-ES" sz="2800" dirty="0" smtClean="0">
                <a:solidFill>
                  <a:schemeClr val="accent1"/>
                </a:solidFill>
                <a:latin typeface="Trebuchet MS" pitchFamily="34" charset="0"/>
              </a:rPr>
              <a:t>COMO LO RESOLVERIAS?</a:t>
            </a:r>
            <a:endParaRPr lang="es-ES" sz="36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AR" dirty="0" err="1" smtClean="0">
                <a:solidFill>
                  <a:schemeClr val="accent1"/>
                </a:solidFill>
              </a:rPr>
              <a:t>Hc</a:t>
            </a:r>
            <a:r>
              <a:rPr lang="es-AR" dirty="0" smtClean="0">
                <a:solidFill>
                  <a:schemeClr val="accent1"/>
                </a:solidFill>
              </a:rPr>
              <a:t> </a:t>
            </a:r>
            <a:r>
              <a:rPr lang="es-AR" dirty="0" err="1" smtClean="0">
                <a:solidFill>
                  <a:schemeClr val="accent1"/>
                </a:solidFill>
              </a:rPr>
              <a:t>Ecodoppler</a:t>
            </a:r>
            <a:endParaRPr lang="es-AR" dirty="0" smtClean="0">
              <a:solidFill>
                <a:schemeClr val="accent1"/>
              </a:solidFill>
            </a:endParaRPr>
          </a:p>
          <a:p>
            <a:endParaRPr lang="es-AR" dirty="0" smtClean="0">
              <a:solidFill>
                <a:schemeClr val="accent1"/>
              </a:solidFill>
            </a:endParaRPr>
          </a:p>
          <a:p>
            <a:r>
              <a:rPr lang="es-AR" dirty="0" smtClean="0">
                <a:solidFill>
                  <a:schemeClr val="accent1"/>
                </a:solidFill>
              </a:rPr>
              <a:t>Tratamiento Quirúrgico</a:t>
            </a:r>
          </a:p>
          <a:p>
            <a:pPr marL="0" indent="0">
              <a:buNone/>
            </a:pPr>
            <a:endParaRPr lang="es-AR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s-AR" dirty="0" smtClean="0">
                <a:solidFill>
                  <a:schemeClr val="accent1"/>
                </a:solidFill>
              </a:rPr>
              <a:t>     </a:t>
            </a:r>
            <a:endParaRPr lang="es-AR" dirty="0">
              <a:solidFill>
                <a:schemeClr val="accent1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8" y="1454075"/>
            <a:ext cx="3750770" cy="499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60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rgbClr val="BBE0E3"/>
                </a:solidFill>
                <a:latin typeface="Trebuchet MS" pitchFamily="34" charset="0"/>
              </a:rPr>
              <a:t>CASOS CLÍNICOS</a:t>
            </a:r>
            <a:br>
              <a:rPr lang="es-ES" sz="3600" dirty="0">
                <a:solidFill>
                  <a:srgbClr val="BBE0E3"/>
                </a:solidFill>
                <a:latin typeface="Trebuchet MS" pitchFamily="34" charset="0"/>
              </a:rPr>
            </a:br>
            <a:r>
              <a:rPr lang="es-ES" sz="2800" dirty="0">
                <a:solidFill>
                  <a:srgbClr val="BBE0E3"/>
                </a:solidFill>
                <a:latin typeface="Trebuchet MS" pitchFamily="34" charset="0"/>
              </a:rPr>
              <a:t>COMO LO RESOLVERIAS?</a:t>
            </a:r>
            <a:endParaRPr lang="es-ES" sz="48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r"/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algn="r"/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algn="r"/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Dr. </a:t>
            </a:r>
            <a:r>
              <a:rPr lang="es-ES" dirty="0" err="1">
                <a:solidFill>
                  <a:schemeClr val="accent1"/>
                </a:solidFill>
                <a:latin typeface="Trebuchet MS" pitchFamily="34" charset="0"/>
              </a:rPr>
              <a:t>Abdo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 Salvador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4" y="1412776"/>
            <a:ext cx="3890516" cy="518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5"/>
            <a:ext cx="3890102" cy="518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55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>
                <a:solidFill>
                  <a:srgbClr val="BBE0E3"/>
                </a:solidFill>
                <a:latin typeface="Trebuchet MS" pitchFamily="34" charset="0"/>
              </a:rPr>
              <a:t>CASOS CLÍNICOS</a:t>
            </a:r>
            <a:br>
              <a:rPr lang="es-ES" sz="3600" dirty="0">
                <a:solidFill>
                  <a:srgbClr val="BBE0E3"/>
                </a:solidFill>
                <a:latin typeface="Trebuchet MS" pitchFamily="34" charset="0"/>
              </a:rPr>
            </a:br>
            <a:r>
              <a:rPr lang="es-ES" sz="2800" dirty="0">
                <a:solidFill>
                  <a:srgbClr val="BBE0E3"/>
                </a:solidFill>
                <a:latin typeface="Trebuchet MS" pitchFamily="34" charset="0"/>
              </a:rPr>
              <a:t>COMO LO RESOLVERIAS?</a:t>
            </a:r>
            <a:endParaRPr lang="es-ES" sz="4800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r"/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algn="r"/>
            <a:endParaRPr lang="es-ES" dirty="0">
              <a:solidFill>
                <a:schemeClr val="accent1"/>
              </a:solidFill>
              <a:latin typeface="Trebuchet MS" pitchFamily="34" charset="0"/>
            </a:endParaRPr>
          </a:p>
          <a:p>
            <a:pPr algn="r"/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Dr. </a:t>
            </a:r>
            <a:r>
              <a:rPr lang="es-ES" dirty="0" err="1">
                <a:solidFill>
                  <a:schemeClr val="accent1"/>
                </a:solidFill>
                <a:latin typeface="Trebuchet MS" pitchFamily="34" charset="0"/>
              </a:rPr>
              <a:t>Abdo</a:t>
            </a:r>
            <a:r>
              <a:rPr lang="es-ES" dirty="0">
                <a:solidFill>
                  <a:schemeClr val="accent1"/>
                </a:solidFill>
                <a:latin typeface="Trebuchet MS" pitchFamily="34" charset="0"/>
              </a:rPr>
              <a:t> Salvador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40929"/>
            <a:ext cx="3528392" cy="470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525963"/>
          </a:xfrm>
        </p:spPr>
        <p:txBody>
          <a:bodyPr/>
          <a:lstStyle/>
          <a:p>
            <a:r>
              <a:rPr lang="es-AR" dirty="0" err="1" smtClean="0">
                <a:solidFill>
                  <a:schemeClr val="accent1"/>
                </a:solidFill>
              </a:rPr>
              <a:t>Hc</a:t>
            </a:r>
            <a:r>
              <a:rPr lang="es-AR" dirty="0" smtClean="0">
                <a:solidFill>
                  <a:schemeClr val="accent1"/>
                </a:solidFill>
              </a:rPr>
              <a:t> </a:t>
            </a:r>
            <a:r>
              <a:rPr lang="es-AR" dirty="0" err="1" smtClean="0">
                <a:solidFill>
                  <a:schemeClr val="accent1"/>
                </a:solidFill>
              </a:rPr>
              <a:t>Ecodoppler</a:t>
            </a:r>
            <a:endParaRPr lang="es-AR" dirty="0" smtClean="0">
              <a:solidFill>
                <a:schemeClr val="accent1"/>
              </a:solidFill>
            </a:endParaRPr>
          </a:p>
          <a:p>
            <a:endParaRPr lang="es-AR" dirty="0" smtClean="0">
              <a:solidFill>
                <a:schemeClr val="accent1"/>
              </a:solidFill>
            </a:endParaRPr>
          </a:p>
          <a:p>
            <a:r>
              <a:rPr lang="es-AR" dirty="0" smtClean="0">
                <a:solidFill>
                  <a:schemeClr val="accent1"/>
                </a:solidFill>
              </a:rPr>
              <a:t>Tratamiento Local</a:t>
            </a:r>
          </a:p>
          <a:p>
            <a:endParaRPr lang="es-AR" dirty="0" smtClean="0">
              <a:solidFill>
                <a:schemeClr val="accent1"/>
              </a:solidFill>
            </a:endParaRPr>
          </a:p>
          <a:p>
            <a:r>
              <a:rPr lang="es-AR" dirty="0" smtClean="0">
                <a:solidFill>
                  <a:schemeClr val="accent1"/>
                </a:solidFill>
              </a:rPr>
              <a:t>Tratamiento de reflujos</a:t>
            </a:r>
          </a:p>
          <a:p>
            <a:endParaRPr lang="es-AR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s-A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8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42857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961441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1338</Words>
  <Application>Microsoft Office PowerPoint</Application>
  <PresentationFormat>Presentación en pantalla (4:3)</PresentationFormat>
  <Paragraphs>544</Paragraphs>
  <Slides>100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100</vt:i4>
      </vt:variant>
    </vt:vector>
  </HeadingPairs>
  <TitlesOfParts>
    <vt:vector size="103" baseType="lpstr">
      <vt:lpstr>Arial</vt:lpstr>
      <vt:lpstr>Trebuchet MS</vt:lpstr>
      <vt:lpstr>Diseño predeterminado</vt:lpstr>
      <vt:lpstr>TRASTORNOS VENOSOS DE MIEMBROS INFERIORES</vt:lpstr>
      <vt:lpstr>INTRODUCCIÓN</vt:lpstr>
      <vt:lpstr>DESARROLLO PRÁCTICO</vt:lpstr>
      <vt:lpstr>BASES ANATÓMICAS</vt:lpstr>
      <vt:lpstr>Presentación de PowerPoint</vt:lpstr>
      <vt:lpstr>Presentación de PowerPoint</vt:lpstr>
      <vt:lpstr>Presentación de PowerPoint</vt:lpstr>
      <vt:lpstr>BASES ANATÓMICAS</vt:lpstr>
      <vt:lpstr>Presentación de PowerPoint</vt:lpstr>
      <vt:lpstr>Presentación de PowerPoint</vt:lpstr>
      <vt:lpstr>BASES ANATÓMICAS</vt:lpstr>
      <vt:lpstr>Presentación de PowerPoint</vt:lpstr>
      <vt:lpstr>Presentación de PowerPoint</vt:lpstr>
      <vt:lpstr>Presentación de PowerPoint</vt:lpstr>
      <vt:lpstr>Presentación de PowerPoint</vt:lpstr>
      <vt:lpstr>BASES ANATÓMICAS</vt:lpstr>
      <vt:lpstr>Presentación de PowerPoint</vt:lpstr>
      <vt:lpstr>BASES FISIOLÓGICAS</vt:lpstr>
      <vt:lpstr>FISIOPATOLOGÍA</vt:lpstr>
      <vt:lpstr>FISIOPATOLOGÍA</vt:lpstr>
      <vt:lpstr>FISIOPATOLOGÍA</vt:lpstr>
      <vt:lpstr>FISIOPATOLOGÍA</vt:lpstr>
      <vt:lpstr>FISIOPATOLOGÍA</vt:lpstr>
      <vt:lpstr>Presentación de PowerPoint</vt:lpstr>
      <vt:lpstr>FISIOPATOLOGÍA</vt:lpstr>
      <vt:lpstr>FISIOPATOLOGÍA</vt:lpstr>
      <vt:lpstr>Presentación de PowerPoint</vt:lpstr>
      <vt:lpstr>Presentación de PowerPoint</vt:lpstr>
      <vt:lpstr>Presentación de PowerPoint</vt:lpstr>
      <vt:lpstr>Presentación de PowerPoint</vt:lpstr>
      <vt:lpstr>FISIOPATOLOGÍA</vt:lpstr>
      <vt:lpstr>FISIOPATOLOGÍA</vt:lpstr>
      <vt:lpstr>FISIOPATOLOGÍA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ETIOLOGÍA</vt:lpstr>
      <vt:lpstr>EXÁMEN SEMIOLÓGICO</vt:lpstr>
      <vt:lpstr>EXÁMEN SEMIOLÓGICO CLASIFICACIÓN DE VÁRICES</vt:lpstr>
      <vt:lpstr>EXÁMEN SEMIOLÓGICO CLASIFICACIÓN DE VÁRICES</vt:lpstr>
      <vt:lpstr>EXÁMEN SEMIOLÓGICO CLASIFICACIÓN DE VÁRICES</vt:lpstr>
      <vt:lpstr>EXÁMEN SEMIOLÓGICO CLASIFICACIÓN DE VÁRICES</vt:lpstr>
      <vt:lpstr>EXÁMEN SEMIOLÓGICO CLASIFICACIÓN TOPOGRÁFICA</vt:lpstr>
      <vt:lpstr>Presentación de PowerPoint</vt:lpstr>
      <vt:lpstr>EXÁMEN SEMIOLÓGICO CLASIFICACIÓN TOPOGRÁFICA</vt:lpstr>
      <vt:lpstr>EXÁMEN SEMIOLÓGICO CLASIFICACIÓN TOPOGRÁFICA</vt:lpstr>
      <vt:lpstr>EXÁMEN SEMIOLÓGICO CLASIFICACIÓN TOPOGRÁFICA</vt:lpstr>
      <vt:lpstr>EXÁMEN SEMIOLÓGICO CLASIFICACIÓN TOPOGRÁFICA</vt:lpstr>
      <vt:lpstr>TRASTORNOS VENOSOS  MAS FRECUENTES</vt:lpstr>
      <vt:lpstr>TRASTORNOS VENOSOS  MAS FRECUENTES</vt:lpstr>
      <vt:lpstr>1- INSUFICIENCIA VENOSA CRÓNICA</vt:lpstr>
      <vt:lpstr>Presentación de PowerPoint</vt:lpstr>
      <vt:lpstr>Presentación de PowerPoint</vt:lpstr>
      <vt:lpstr>Presentación de PowerPoint</vt:lpstr>
      <vt:lpstr>TRASTORNOS VENOSOS  MAS FRECUENTES</vt:lpstr>
      <vt:lpstr>2- VÁRICES</vt:lpstr>
      <vt:lpstr>Presentación de PowerPoint</vt:lpstr>
      <vt:lpstr>2- VÁRICES</vt:lpstr>
      <vt:lpstr>Presentación de PowerPoint</vt:lpstr>
      <vt:lpstr>2- VÁRICES</vt:lpstr>
      <vt:lpstr>Presentación de PowerPoint</vt:lpstr>
      <vt:lpstr>2- VÁRICES</vt:lpstr>
      <vt:lpstr>Presentación de PowerPoint</vt:lpstr>
      <vt:lpstr>Presentación de PowerPoint</vt:lpstr>
      <vt:lpstr>2- VÁRICES</vt:lpstr>
      <vt:lpstr>Presentación de PowerPoint</vt:lpstr>
      <vt:lpstr>Presentación de PowerPoint</vt:lpstr>
      <vt:lpstr>Presentación de PowerPoint</vt:lpstr>
      <vt:lpstr>TRASTORNOS VENOSOS  MAS FRECUENTES</vt:lpstr>
      <vt:lpstr>3- TROMBOSIS VENOSA PROFUNDA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TRASTORNOS VENOSOS  MAS FRECUENTES</vt:lpstr>
      <vt:lpstr>4- TROMBOSIS VENOSA SUPERFICIAL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SÍNDROME POSTROMBÓTICO</vt:lpstr>
      <vt:lpstr>Presentación de PowerPoint</vt:lpstr>
      <vt:lpstr>Presentación de PowerPoint</vt:lpstr>
      <vt:lpstr>ÚLCERA VENOSA</vt:lpstr>
      <vt:lpstr>Presentación de PowerPoint</vt:lpstr>
      <vt:lpstr>Presentación de PowerPoint</vt:lpstr>
      <vt:lpstr>CASOS CLÍNICOS COMO LO RESOLVERIAS?</vt:lpstr>
      <vt:lpstr>CASOS CLÍNICOS COMO LO RESOLVERIAS?</vt:lpstr>
      <vt:lpstr>CASOS CLÍNICOS COMO LO RESOLVERIAS?</vt:lpstr>
      <vt:lpstr>CASOS CLÍNICOS COMO LO RESOLVERIAS?</vt:lpstr>
      <vt:lpstr>CASOS CLÍNICOS COMO LO RESOLVERIAS?</vt:lpstr>
      <vt:lpstr>CASOS CLÍNICOS COMO LO RESOLVERIAS?</vt:lpstr>
      <vt:lpstr>CASOS CLÍNICOS COMO LO RESOLVERIAS?</vt:lpstr>
      <vt:lpstr>Presentación de PowerPoint</vt:lpstr>
      <vt:lpstr>TRASTORNOS VENOSOS DE MIEMBROS INFERIORES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salvador</dc:creator>
  <cp:lastModifiedBy>Usuario de Windows</cp:lastModifiedBy>
  <cp:revision>44</cp:revision>
  <dcterms:created xsi:type="dcterms:W3CDTF">2012-05-16T13:24:38Z</dcterms:created>
  <dcterms:modified xsi:type="dcterms:W3CDTF">2018-07-28T00:32:24Z</dcterms:modified>
</cp:coreProperties>
</file>