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3" r:id="rId1"/>
    <p:sldMasterId id="2147484091" r:id="rId2"/>
    <p:sldMasterId id="2147484104" r:id="rId3"/>
    <p:sldMasterId id="2147484117" r:id="rId4"/>
  </p:sldMasterIdLst>
  <p:notesMasterIdLst>
    <p:notesMasterId r:id="rId51"/>
  </p:notesMasterIdLst>
  <p:sldIdLst>
    <p:sldId id="261" r:id="rId5"/>
    <p:sldId id="294" r:id="rId6"/>
    <p:sldId id="263" r:id="rId7"/>
    <p:sldId id="264" r:id="rId8"/>
    <p:sldId id="262" r:id="rId9"/>
    <p:sldId id="265" r:id="rId10"/>
    <p:sldId id="283" r:id="rId11"/>
    <p:sldId id="269" r:id="rId12"/>
    <p:sldId id="286" r:id="rId13"/>
    <p:sldId id="290" r:id="rId14"/>
    <p:sldId id="276" r:id="rId15"/>
    <p:sldId id="277" r:id="rId16"/>
    <p:sldId id="279" r:id="rId17"/>
    <p:sldId id="272" r:id="rId18"/>
    <p:sldId id="281" r:id="rId19"/>
    <p:sldId id="292" r:id="rId20"/>
    <p:sldId id="285" r:id="rId21"/>
    <p:sldId id="289" r:id="rId22"/>
    <p:sldId id="273" r:id="rId23"/>
    <p:sldId id="293" r:id="rId24"/>
    <p:sldId id="258" r:id="rId25"/>
    <p:sldId id="308" r:id="rId26"/>
    <p:sldId id="302" r:id="rId27"/>
    <p:sldId id="304" r:id="rId28"/>
    <p:sldId id="305" r:id="rId29"/>
    <p:sldId id="303" r:id="rId30"/>
    <p:sldId id="307" r:id="rId31"/>
    <p:sldId id="306" r:id="rId32"/>
    <p:sldId id="295" r:id="rId33"/>
    <p:sldId id="298" r:id="rId34"/>
    <p:sldId id="296" r:id="rId35"/>
    <p:sldId id="299" r:id="rId36"/>
    <p:sldId id="301" r:id="rId37"/>
    <p:sldId id="297" r:id="rId38"/>
    <p:sldId id="309" r:id="rId39"/>
    <p:sldId id="300" r:id="rId40"/>
    <p:sldId id="315" r:id="rId41"/>
    <p:sldId id="313" r:id="rId42"/>
    <p:sldId id="316" r:id="rId43"/>
    <p:sldId id="314" r:id="rId44"/>
    <p:sldId id="310" r:id="rId45"/>
    <p:sldId id="311" r:id="rId46"/>
    <p:sldId id="317" r:id="rId47"/>
    <p:sldId id="318" r:id="rId48"/>
    <p:sldId id="312" r:id="rId49"/>
    <p:sldId id="28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9" autoAdjust="0"/>
    <p:restoredTop sz="86410" autoAdjust="0"/>
  </p:normalViewPr>
  <p:slideViewPr>
    <p:cSldViewPr snapToGrid="0">
      <p:cViewPr>
        <p:scale>
          <a:sx n="75" d="100"/>
          <a:sy n="75" d="100"/>
        </p:scale>
        <p:origin x="5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9064D-C75C-4BB1-93AB-908E501B1E07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FA364DBB-EA81-47ED-AE6D-96A5443DFEBA}">
      <dgm:prSet phldrT="[Texto]" custT="1"/>
      <dgm:spPr/>
      <dgm:t>
        <a:bodyPr/>
        <a:lstStyle/>
        <a:p>
          <a:r>
            <a:rPr lang="es-AR" sz="31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aguda</a:t>
          </a:r>
        </a:p>
        <a:p>
          <a:r>
            <a:rPr lang="es-AR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Puede durar desde algunas horas </a:t>
          </a:r>
        </a:p>
        <a:p>
          <a:r>
            <a:rPr lang="es-AR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hasta 6ª 8 semanas</a:t>
          </a:r>
          <a:endParaRPr lang="es-AR" sz="2400" b="0" cap="none" spc="0" dirty="0" smtClean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  <a:p>
          <a:endParaRPr lang="es-AR" sz="3100" b="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217D9F32-F0C5-4A28-B008-FEDD632ED40B}" type="parTrans" cxnId="{4AE85955-A129-4806-845E-EE1B2F49E83C}">
      <dgm:prSet/>
      <dgm:spPr/>
      <dgm:t>
        <a:bodyPr/>
        <a:lstStyle/>
        <a:p>
          <a:endParaRPr lang="es-AR"/>
        </a:p>
      </dgm:t>
    </dgm:pt>
    <dgm:pt modelId="{92733529-7276-4B89-83C6-66CDBA8306A7}" type="sibTrans" cxnId="{4AE85955-A129-4806-845E-EE1B2F49E83C}">
      <dgm:prSet/>
      <dgm:spPr/>
      <dgm:t>
        <a:bodyPr/>
        <a:lstStyle/>
        <a:p>
          <a:endParaRPr lang="es-AR"/>
        </a:p>
      </dgm:t>
    </dgm:pt>
    <dgm:pt modelId="{0515B639-D79A-4DCA-83A6-E638E8E36595}">
      <dgm:prSet phldrT="[Texto]" custT="1"/>
      <dgm:spPr/>
      <dgm:t>
        <a:bodyPr/>
        <a:lstStyle/>
        <a:p>
          <a:r>
            <a:rPr lang="es-AR" sz="32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crónica</a:t>
          </a:r>
        </a:p>
        <a:p>
          <a:r>
            <a:rPr lang="es-AR" sz="2200" dirty="0" smtClean="0"/>
            <a:t> </a:t>
          </a:r>
          <a:r>
            <a:rPr lang="es-AR" sz="2000" b="1" dirty="0" smtClean="0"/>
            <a:t>dura mas de 6-8 semanas con permanencia o recurrencia diaria</a:t>
          </a:r>
        </a:p>
        <a:p>
          <a:r>
            <a:rPr lang="es-AR" sz="2000" b="1" dirty="0" smtClean="0"/>
            <a:t>Con remisiones breves.</a:t>
          </a:r>
        </a:p>
        <a:p>
          <a:r>
            <a:rPr lang="es-AR" sz="2000" b="1" dirty="0" smtClean="0"/>
            <a:t> </a:t>
          </a:r>
          <a:r>
            <a:rPr lang="es-AR" sz="2000" b="1" dirty="0" err="1" smtClean="0"/>
            <a:t>Idiopaticas</a:t>
          </a:r>
          <a:r>
            <a:rPr lang="es-AR" sz="2000" b="1" dirty="0" smtClean="0"/>
            <a:t>-autoinmunes, </a:t>
          </a:r>
          <a:r>
            <a:rPr lang="es-AR" sz="2000" b="1" dirty="0" err="1" smtClean="0"/>
            <a:t>vasculíticas</a:t>
          </a:r>
          <a:r>
            <a:rPr lang="es-AR" sz="2000" b="1" dirty="0" smtClean="0"/>
            <a:t> asociada a tiroiditis autoinmune</a:t>
          </a:r>
          <a:endParaRPr lang="es-AR" sz="2000" b="1" dirty="0"/>
        </a:p>
      </dgm:t>
    </dgm:pt>
    <dgm:pt modelId="{FF9996DE-A17E-41F1-BDC5-A73324C021B7}" type="parTrans" cxnId="{714AF068-F511-412D-A1D7-1B63DCE1B968}">
      <dgm:prSet/>
      <dgm:spPr/>
      <dgm:t>
        <a:bodyPr/>
        <a:lstStyle/>
        <a:p>
          <a:endParaRPr lang="es-AR"/>
        </a:p>
      </dgm:t>
    </dgm:pt>
    <dgm:pt modelId="{716B67FB-54F9-4598-A13B-B735D55E21EC}" type="sibTrans" cxnId="{714AF068-F511-412D-A1D7-1B63DCE1B968}">
      <dgm:prSet/>
      <dgm:spPr/>
      <dgm:t>
        <a:bodyPr/>
        <a:lstStyle/>
        <a:p>
          <a:endParaRPr lang="es-AR"/>
        </a:p>
      </dgm:t>
    </dgm:pt>
    <dgm:pt modelId="{3455A72C-479E-4EFF-B9D0-30782814608E}">
      <dgm:prSet phldrT="[Texto]" custT="1"/>
      <dgm:spPr/>
      <dgm:t>
        <a:bodyPr/>
        <a:lstStyle/>
        <a:p>
          <a:r>
            <a:rPr lang="es-AR" sz="31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intermitente</a:t>
          </a:r>
        </a:p>
        <a:p>
          <a:r>
            <a:rPr lang="es-AR" sz="2400" b="1" dirty="0" smtClean="0"/>
            <a:t>Episodios de corta o mediana duración  que </a:t>
          </a:r>
          <a:r>
            <a:rPr lang="es-AR" sz="2400" b="1" dirty="0" err="1" smtClean="0"/>
            <a:t>recidivan</a:t>
          </a:r>
          <a:r>
            <a:rPr lang="es-AR" sz="2400" b="1" dirty="0" smtClean="0"/>
            <a:t> cada vez que actúa el factor desencadenante</a:t>
          </a:r>
        </a:p>
        <a:p>
          <a:r>
            <a:rPr lang="es-AR" sz="2400" b="1" dirty="0" smtClean="0"/>
            <a:t>Físicas, por aditivos, asociadas a infecciones o neoplasias.</a:t>
          </a:r>
          <a:endParaRPr lang="es-AR" sz="2400" b="1" dirty="0"/>
        </a:p>
      </dgm:t>
    </dgm:pt>
    <dgm:pt modelId="{23DAC4BB-A23D-4E4E-B061-B652D9C1B137}" type="parTrans" cxnId="{01C82D6A-7751-4B44-893D-B23A18A80269}">
      <dgm:prSet/>
      <dgm:spPr/>
      <dgm:t>
        <a:bodyPr/>
        <a:lstStyle/>
        <a:p>
          <a:endParaRPr lang="es-AR"/>
        </a:p>
      </dgm:t>
    </dgm:pt>
    <dgm:pt modelId="{CF024653-796D-4AA5-83E0-E32E7DC6D3DD}" type="sibTrans" cxnId="{01C82D6A-7751-4B44-893D-B23A18A80269}">
      <dgm:prSet/>
      <dgm:spPr/>
      <dgm:t>
        <a:bodyPr/>
        <a:lstStyle/>
        <a:p>
          <a:endParaRPr lang="es-AR"/>
        </a:p>
      </dgm:t>
    </dgm:pt>
    <dgm:pt modelId="{D873D0B2-0C99-4A52-9AAC-D6A89252C4AE}" type="pres">
      <dgm:prSet presAssocID="{6DD9064D-C75C-4BB1-93AB-908E501B1E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EE3F1AE-39E9-4207-B3A5-95F1A1FE45BD}" type="pres">
      <dgm:prSet presAssocID="{FA364DBB-EA81-47ED-AE6D-96A5443DFEBA}" presName="node" presStyleLbl="node1" presStyleIdx="0" presStyleCnt="3" custScaleX="150372" custLinFactNeighborX="-2497" custLinFactNeighborY="-1879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C8A6085-25C0-4D5B-9A43-3911082DB919}" type="pres">
      <dgm:prSet presAssocID="{92733529-7276-4B89-83C6-66CDBA8306A7}" presName="sibTrans" presStyleCnt="0"/>
      <dgm:spPr/>
    </dgm:pt>
    <dgm:pt modelId="{D77ADC8B-15FB-4B52-A6CF-3D32C570B201}" type="pres">
      <dgm:prSet presAssocID="{0515B639-D79A-4DCA-83A6-E638E8E36595}" presName="node" presStyleLbl="node1" presStyleIdx="1" presStyleCnt="3" custScaleX="148979" custLinFactNeighborX="701" custLinFactNeighborY="409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EFD7FA8-AB49-45E2-A6E6-8C167AD911DC}" type="pres">
      <dgm:prSet presAssocID="{716B67FB-54F9-4598-A13B-B735D55E21EC}" presName="sibTrans" presStyleCnt="0"/>
      <dgm:spPr/>
    </dgm:pt>
    <dgm:pt modelId="{B9DA90B8-8ACB-4271-A700-EB72A5C832CF}" type="pres">
      <dgm:prSet presAssocID="{3455A72C-479E-4EFF-B9D0-30782814608E}" presName="node" presStyleLbl="node1" presStyleIdx="2" presStyleCnt="3" custScaleX="247915" custLinFactNeighborX="-25310" custLinFactNeighborY="1687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B754F47-B97B-49B2-8A73-5342217A6CD5}" type="presOf" srcId="{6DD9064D-C75C-4BB1-93AB-908E501B1E07}" destId="{D873D0B2-0C99-4A52-9AAC-D6A89252C4AE}" srcOrd="0" destOrd="0" presId="urn:microsoft.com/office/officeart/2005/8/layout/default"/>
    <dgm:cxn modelId="{8C3A8A05-FE73-4E16-95EB-8C8C0A6901A6}" type="presOf" srcId="{FA364DBB-EA81-47ED-AE6D-96A5443DFEBA}" destId="{4EE3F1AE-39E9-4207-B3A5-95F1A1FE45BD}" srcOrd="0" destOrd="0" presId="urn:microsoft.com/office/officeart/2005/8/layout/default"/>
    <dgm:cxn modelId="{01C82D6A-7751-4B44-893D-B23A18A80269}" srcId="{6DD9064D-C75C-4BB1-93AB-908E501B1E07}" destId="{3455A72C-479E-4EFF-B9D0-30782814608E}" srcOrd="2" destOrd="0" parTransId="{23DAC4BB-A23D-4E4E-B061-B652D9C1B137}" sibTransId="{CF024653-796D-4AA5-83E0-E32E7DC6D3DD}"/>
    <dgm:cxn modelId="{714AF068-F511-412D-A1D7-1B63DCE1B968}" srcId="{6DD9064D-C75C-4BB1-93AB-908E501B1E07}" destId="{0515B639-D79A-4DCA-83A6-E638E8E36595}" srcOrd="1" destOrd="0" parTransId="{FF9996DE-A17E-41F1-BDC5-A73324C021B7}" sibTransId="{716B67FB-54F9-4598-A13B-B735D55E21EC}"/>
    <dgm:cxn modelId="{880EB853-EF32-4668-8242-8F707243A4D4}" type="presOf" srcId="{0515B639-D79A-4DCA-83A6-E638E8E36595}" destId="{D77ADC8B-15FB-4B52-A6CF-3D32C570B201}" srcOrd="0" destOrd="0" presId="urn:microsoft.com/office/officeart/2005/8/layout/default"/>
    <dgm:cxn modelId="{57BA2213-52DB-4074-BF36-9C935C91AE9B}" type="presOf" srcId="{3455A72C-479E-4EFF-B9D0-30782814608E}" destId="{B9DA90B8-8ACB-4271-A700-EB72A5C832CF}" srcOrd="0" destOrd="0" presId="urn:microsoft.com/office/officeart/2005/8/layout/default"/>
    <dgm:cxn modelId="{4AE85955-A129-4806-845E-EE1B2F49E83C}" srcId="{6DD9064D-C75C-4BB1-93AB-908E501B1E07}" destId="{FA364DBB-EA81-47ED-AE6D-96A5443DFEBA}" srcOrd="0" destOrd="0" parTransId="{217D9F32-F0C5-4A28-B008-FEDD632ED40B}" sibTransId="{92733529-7276-4B89-83C6-66CDBA8306A7}"/>
    <dgm:cxn modelId="{B6FF67EA-A9F5-402C-8714-71086D65EA03}" type="presParOf" srcId="{D873D0B2-0C99-4A52-9AAC-D6A89252C4AE}" destId="{4EE3F1AE-39E9-4207-B3A5-95F1A1FE45BD}" srcOrd="0" destOrd="0" presId="urn:microsoft.com/office/officeart/2005/8/layout/default"/>
    <dgm:cxn modelId="{99DF27BB-A51B-4DD5-AC6E-D8D00E541437}" type="presParOf" srcId="{D873D0B2-0C99-4A52-9AAC-D6A89252C4AE}" destId="{2C8A6085-25C0-4D5B-9A43-3911082DB919}" srcOrd="1" destOrd="0" presId="urn:microsoft.com/office/officeart/2005/8/layout/default"/>
    <dgm:cxn modelId="{5DEC431A-3E29-44B0-AD4A-D07ED3546ACF}" type="presParOf" srcId="{D873D0B2-0C99-4A52-9AAC-D6A89252C4AE}" destId="{D77ADC8B-15FB-4B52-A6CF-3D32C570B201}" srcOrd="2" destOrd="0" presId="urn:microsoft.com/office/officeart/2005/8/layout/default"/>
    <dgm:cxn modelId="{8BC785DC-80FC-44FE-81F4-F0698DA50892}" type="presParOf" srcId="{D873D0B2-0C99-4A52-9AAC-D6A89252C4AE}" destId="{4EFD7FA8-AB49-45E2-A6E6-8C167AD911DC}" srcOrd="3" destOrd="0" presId="urn:microsoft.com/office/officeart/2005/8/layout/default"/>
    <dgm:cxn modelId="{F807B217-A0B7-451F-8980-AD99CB4F3897}" type="presParOf" srcId="{D873D0B2-0C99-4A52-9AAC-D6A89252C4AE}" destId="{B9DA90B8-8ACB-4271-A700-EB72A5C832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A7D47-C164-482F-A3B4-8D6D6A4617C1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/>
      <dgm:spPr/>
      <dgm:t>
        <a:bodyPr/>
        <a:lstStyle/>
        <a:p>
          <a:endParaRPr lang="es-ES"/>
        </a:p>
      </dgm:t>
    </dgm:pt>
    <dgm:pt modelId="{342E1947-38CA-467C-B797-B951AE8A3B48}">
      <dgm:prSet/>
      <dgm:spPr/>
      <dgm:t>
        <a:bodyPr/>
        <a:lstStyle/>
        <a:p>
          <a:pPr rtl="0"/>
          <a:r>
            <a:rPr lang="es-AR" b="0" dirty="0" smtClean="0"/>
            <a:t>Caso clínico</a:t>
          </a:r>
          <a:endParaRPr lang="es-ES" b="0" dirty="0"/>
        </a:p>
      </dgm:t>
    </dgm:pt>
    <dgm:pt modelId="{0359E6C2-73CF-4B85-8EE6-0835A103FEAD}" type="parTrans" cxnId="{BF25973B-D195-424B-A3B7-3F564FDFB3BB}">
      <dgm:prSet/>
      <dgm:spPr/>
      <dgm:t>
        <a:bodyPr/>
        <a:lstStyle/>
        <a:p>
          <a:endParaRPr lang="es-ES"/>
        </a:p>
      </dgm:t>
    </dgm:pt>
    <dgm:pt modelId="{26B42385-D01C-4C09-A18D-0D572F23F5DC}" type="sibTrans" cxnId="{BF25973B-D195-424B-A3B7-3F564FDFB3BB}">
      <dgm:prSet/>
      <dgm:spPr/>
      <dgm:t>
        <a:bodyPr/>
        <a:lstStyle/>
        <a:p>
          <a:endParaRPr lang="es-ES"/>
        </a:p>
      </dgm:t>
    </dgm:pt>
    <dgm:pt modelId="{39FABFDA-85D5-4FDC-A755-45B86C6CC01F}" type="pres">
      <dgm:prSet presAssocID="{2A3A7D47-C164-482F-A3B4-8D6D6A4617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5B2D85C-1556-4835-88B3-D19E4D2909AE}" type="pres">
      <dgm:prSet presAssocID="{342E1947-38CA-467C-B797-B951AE8A3B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827DCE-D69E-435F-8BBE-8A6FEBB93C2E}" type="presOf" srcId="{2A3A7D47-C164-482F-A3B4-8D6D6A4617C1}" destId="{39FABFDA-85D5-4FDC-A755-45B86C6CC01F}" srcOrd="0" destOrd="0" presId="urn:microsoft.com/office/officeart/2005/8/layout/vList2"/>
    <dgm:cxn modelId="{BF25973B-D195-424B-A3B7-3F564FDFB3BB}" srcId="{2A3A7D47-C164-482F-A3B4-8D6D6A4617C1}" destId="{342E1947-38CA-467C-B797-B951AE8A3B48}" srcOrd="0" destOrd="0" parTransId="{0359E6C2-73CF-4B85-8EE6-0835A103FEAD}" sibTransId="{26B42385-D01C-4C09-A18D-0D572F23F5DC}"/>
    <dgm:cxn modelId="{D814B41D-FE53-47DF-BDE0-FF955F080AA2}" type="presOf" srcId="{342E1947-38CA-467C-B797-B951AE8A3B48}" destId="{25B2D85C-1556-4835-88B3-D19E4D2909AE}" srcOrd="0" destOrd="0" presId="urn:microsoft.com/office/officeart/2005/8/layout/vList2"/>
    <dgm:cxn modelId="{3C8A6EEF-6E56-4B93-AB3F-77057EC03BE6}" type="presParOf" srcId="{39FABFDA-85D5-4FDC-A755-45B86C6CC01F}" destId="{25B2D85C-1556-4835-88B3-D19E4D2909A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820988-EC25-484C-9214-B64E20D1469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79C31F9-B142-488D-B71D-F3ACB770A606}">
      <dgm:prSet/>
      <dgm:spPr/>
      <dgm:t>
        <a:bodyPr/>
        <a:lstStyle/>
        <a:p>
          <a:pPr rtl="0"/>
          <a:r>
            <a:rPr lang="es-AR" dirty="0" smtClean="0"/>
            <a:t>Paciente de sexo femenino</a:t>
          </a:r>
          <a:endParaRPr lang="es-ES" dirty="0"/>
        </a:p>
      </dgm:t>
    </dgm:pt>
    <dgm:pt modelId="{9BFE22F3-3B6C-4E97-9BC2-66FD1AE8DA02}" type="parTrans" cxnId="{FE8A5F93-303D-4452-AF75-E3CA7E769ABB}">
      <dgm:prSet/>
      <dgm:spPr/>
      <dgm:t>
        <a:bodyPr/>
        <a:lstStyle/>
        <a:p>
          <a:endParaRPr lang="es-ES"/>
        </a:p>
      </dgm:t>
    </dgm:pt>
    <dgm:pt modelId="{9E80FEDF-AAD4-421D-B313-525E9F385872}" type="sibTrans" cxnId="{FE8A5F93-303D-4452-AF75-E3CA7E769ABB}">
      <dgm:prSet/>
      <dgm:spPr/>
      <dgm:t>
        <a:bodyPr/>
        <a:lstStyle/>
        <a:p>
          <a:endParaRPr lang="es-ES"/>
        </a:p>
      </dgm:t>
    </dgm:pt>
    <dgm:pt modelId="{AA25EF84-4FC2-47E0-A174-91356D057F30}">
      <dgm:prSet/>
      <dgm:spPr/>
      <dgm:t>
        <a:bodyPr/>
        <a:lstStyle/>
        <a:p>
          <a:pPr rtl="0"/>
          <a:r>
            <a:rPr lang="es-AR" dirty="0" smtClean="0"/>
            <a:t>42 años de edad</a:t>
          </a:r>
          <a:endParaRPr lang="es-ES" dirty="0"/>
        </a:p>
      </dgm:t>
    </dgm:pt>
    <dgm:pt modelId="{437DD190-1529-4E4D-9348-BE8E3BB0A926}" type="parTrans" cxnId="{F53B8213-1E19-44FB-B4ED-1AF9D276A8B5}">
      <dgm:prSet/>
      <dgm:spPr/>
      <dgm:t>
        <a:bodyPr/>
        <a:lstStyle/>
        <a:p>
          <a:endParaRPr lang="es-ES"/>
        </a:p>
      </dgm:t>
    </dgm:pt>
    <dgm:pt modelId="{57FDAC5A-F079-4B90-913B-262C1319B271}" type="sibTrans" cxnId="{F53B8213-1E19-44FB-B4ED-1AF9D276A8B5}">
      <dgm:prSet/>
      <dgm:spPr/>
      <dgm:t>
        <a:bodyPr/>
        <a:lstStyle/>
        <a:p>
          <a:endParaRPr lang="es-ES"/>
        </a:p>
      </dgm:t>
    </dgm:pt>
    <dgm:pt modelId="{44555490-A651-4A54-BE54-5EF8F241DF99}">
      <dgm:prSet/>
      <dgm:spPr/>
      <dgm:t>
        <a:bodyPr/>
        <a:lstStyle/>
        <a:p>
          <a:pPr rtl="0"/>
          <a:r>
            <a:rPr lang="es-AR" dirty="0" smtClean="0"/>
            <a:t>Ocupación  peluquera</a:t>
          </a:r>
          <a:endParaRPr lang="es-ES" dirty="0"/>
        </a:p>
      </dgm:t>
    </dgm:pt>
    <dgm:pt modelId="{519CE991-6F1E-4D69-AFA8-A392BD3CB6F7}" type="parTrans" cxnId="{7F768B89-8988-40E6-9760-B7B9BF68BAC0}">
      <dgm:prSet/>
      <dgm:spPr/>
      <dgm:t>
        <a:bodyPr/>
        <a:lstStyle/>
        <a:p>
          <a:endParaRPr lang="es-ES"/>
        </a:p>
      </dgm:t>
    </dgm:pt>
    <dgm:pt modelId="{032820A3-D6D1-41A6-A435-3F25CE207273}" type="sibTrans" cxnId="{7F768B89-8988-40E6-9760-B7B9BF68BAC0}">
      <dgm:prSet/>
      <dgm:spPr/>
      <dgm:t>
        <a:bodyPr/>
        <a:lstStyle/>
        <a:p>
          <a:endParaRPr lang="es-ES"/>
        </a:p>
      </dgm:t>
    </dgm:pt>
    <dgm:pt modelId="{4BF11F59-0C8F-45F0-BC37-47F3C11EC2CC}">
      <dgm:prSet/>
      <dgm:spPr/>
      <dgm:t>
        <a:bodyPr/>
        <a:lstStyle/>
        <a:p>
          <a:pPr rtl="0"/>
          <a:r>
            <a:rPr lang="es-AR" dirty="0" smtClean="0"/>
            <a:t>Motivo de consulta múltiples vesicoampollas amarillentas, sobre eritema</a:t>
          </a:r>
          <a:endParaRPr lang="es-ES" dirty="0"/>
        </a:p>
      </dgm:t>
    </dgm:pt>
    <dgm:pt modelId="{578375F6-B63B-4699-ADB5-6329B49EF046}" type="parTrans" cxnId="{595F147D-AD55-4066-B141-3D1B024405D0}">
      <dgm:prSet/>
      <dgm:spPr/>
      <dgm:t>
        <a:bodyPr/>
        <a:lstStyle/>
        <a:p>
          <a:endParaRPr lang="es-ES"/>
        </a:p>
      </dgm:t>
    </dgm:pt>
    <dgm:pt modelId="{117C7FD0-E902-4549-B156-149B8471CD2F}" type="sibTrans" cxnId="{595F147D-AD55-4066-B141-3D1B024405D0}">
      <dgm:prSet/>
      <dgm:spPr/>
      <dgm:t>
        <a:bodyPr/>
        <a:lstStyle/>
        <a:p>
          <a:endParaRPr lang="es-ES"/>
        </a:p>
      </dgm:t>
    </dgm:pt>
    <dgm:pt modelId="{04815CAC-1678-4993-AF82-100C38B868BC}">
      <dgm:prSet/>
      <dgm:spPr/>
      <dgm:t>
        <a:bodyPr/>
        <a:lstStyle/>
        <a:p>
          <a:pPr rtl="0"/>
          <a:r>
            <a:rPr lang="es-AR" dirty="0" smtClean="0"/>
            <a:t>Evolución hace 24 horas sin síntomas previos  al despertar  siente ardor y edema acompañado de eritema con posterior aparición de vesículas, ampollas.</a:t>
          </a:r>
          <a:endParaRPr lang="es-ES" dirty="0"/>
        </a:p>
      </dgm:t>
    </dgm:pt>
    <dgm:pt modelId="{B5DD20D8-E7E0-4E5A-B1CE-C305C986D6F8}" type="parTrans" cxnId="{303D8CE0-0975-4297-B236-CEAF37951123}">
      <dgm:prSet/>
      <dgm:spPr/>
      <dgm:t>
        <a:bodyPr/>
        <a:lstStyle/>
        <a:p>
          <a:endParaRPr lang="es-ES"/>
        </a:p>
      </dgm:t>
    </dgm:pt>
    <dgm:pt modelId="{CBCD937B-BBD2-442F-80F9-E9EED3994F12}" type="sibTrans" cxnId="{303D8CE0-0975-4297-B236-CEAF37951123}">
      <dgm:prSet/>
      <dgm:spPr/>
      <dgm:t>
        <a:bodyPr/>
        <a:lstStyle/>
        <a:p>
          <a:endParaRPr lang="es-ES"/>
        </a:p>
      </dgm:t>
    </dgm:pt>
    <dgm:pt modelId="{DD637559-D694-4799-9239-07E359DE0A18}" type="pres">
      <dgm:prSet presAssocID="{FB820988-EC25-484C-9214-B64E20D146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6DBC68-6620-4A9B-9CB7-706948EAD2B1}" type="pres">
      <dgm:prSet presAssocID="{C79C31F9-B142-488D-B71D-F3ACB770A60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96D436-48DF-4A17-A4BE-63971CADD607}" type="pres">
      <dgm:prSet presAssocID="{9E80FEDF-AAD4-421D-B313-525E9F385872}" presName="spacer" presStyleCnt="0"/>
      <dgm:spPr/>
    </dgm:pt>
    <dgm:pt modelId="{FE5C7C5F-E684-449B-A2F3-497893D9A69B}" type="pres">
      <dgm:prSet presAssocID="{AA25EF84-4FC2-47E0-A174-91356D057F3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963FE8-C6A8-4A03-80BC-D80999A40A6B}" type="pres">
      <dgm:prSet presAssocID="{57FDAC5A-F079-4B90-913B-262C1319B271}" presName="spacer" presStyleCnt="0"/>
      <dgm:spPr/>
    </dgm:pt>
    <dgm:pt modelId="{4E0F5B01-18D3-4A16-B17D-6200E65F8C6F}" type="pres">
      <dgm:prSet presAssocID="{44555490-A651-4A54-BE54-5EF8F241DF9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58F117-8DA5-427E-92BA-4141C554897F}" type="pres">
      <dgm:prSet presAssocID="{032820A3-D6D1-41A6-A435-3F25CE207273}" presName="spacer" presStyleCnt="0"/>
      <dgm:spPr/>
    </dgm:pt>
    <dgm:pt modelId="{276C0F75-12B1-4A14-B0A7-13BBFCD51F62}" type="pres">
      <dgm:prSet presAssocID="{4BF11F59-0C8F-45F0-BC37-47F3C11EC2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26F3F9-98DB-4DCD-BFAC-BB48CE3F9A58}" type="pres">
      <dgm:prSet presAssocID="{117C7FD0-E902-4549-B156-149B8471CD2F}" presName="spacer" presStyleCnt="0"/>
      <dgm:spPr/>
    </dgm:pt>
    <dgm:pt modelId="{B6D5E95E-9CFC-4ED5-BCF6-B4E6B726E8A9}" type="pres">
      <dgm:prSet presAssocID="{04815CAC-1678-4993-AF82-100C38B868B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768B89-8988-40E6-9760-B7B9BF68BAC0}" srcId="{FB820988-EC25-484C-9214-B64E20D14696}" destId="{44555490-A651-4A54-BE54-5EF8F241DF99}" srcOrd="2" destOrd="0" parTransId="{519CE991-6F1E-4D69-AFA8-A392BD3CB6F7}" sibTransId="{032820A3-D6D1-41A6-A435-3F25CE207273}"/>
    <dgm:cxn modelId="{B9A9DCAE-C42D-4545-A863-933160C527E7}" type="presOf" srcId="{4BF11F59-0C8F-45F0-BC37-47F3C11EC2CC}" destId="{276C0F75-12B1-4A14-B0A7-13BBFCD51F62}" srcOrd="0" destOrd="0" presId="urn:microsoft.com/office/officeart/2005/8/layout/vList2"/>
    <dgm:cxn modelId="{595F147D-AD55-4066-B141-3D1B024405D0}" srcId="{FB820988-EC25-484C-9214-B64E20D14696}" destId="{4BF11F59-0C8F-45F0-BC37-47F3C11EC2CC}" srcOrd="3" destOrd="0" parTransId="{578375F6-B63B-4699-ADB5-6329B49EF046}" sibTransId="{117C7FD0-E902-4549-B156-149B8471CD2F}"/>
    <dgm:cxn modelId="{F53B8213-1E19-44FB-B4ED-1AF9D276A8B5}" srcId="{FB820988-EC25-484C-9214-B64E20D14696}" destId="{AA25EF84-4FC2-47E0-A174-91356D057F30}" srcOrd="1" destOrd="0" parTransId="{437DD190-1529-4E4D-9348-BE8E3BB0A926}" sibTransId="{57FDAC5A-F079-4B90-913B-262C1319B271}"/>
    <dgm:cxn modelId="{303D8CE0-0975-4297-B236-CEAF37951123}" srcId="{FB820988-EC25-484C-9214-B64E20D14696}" destId="{04815CAC-1678-4993-AF82-100C38B868BC}" srcOrd="4" destOrd="0" parTransId="{B5DD20D8-E7E0-4E5A-B1CE-C305C986D6F8}" sibTransId="{CBCD937B-BBD2-442F-80F9-E9EED3994F12}"/>
    <dgm:cxn modelId="{FE8A5F93-303D-4452-AF75-E3CA7E769ABB}" srcId="{FB820988-EC25-484C-9214-B64E20D14696}" destId="{C79C31F9-B142-488D-B71D-F3ACB770A606}" srcOrd="0" destOrd="0" parTransId="{9BFE22F3-3B6C-4E97-9BC2-66FD1AE8DA02}" sibTransId="{9E80FEDF-AAD4-421D-B313-525E9F385872}"/>
    <dgm:cxn modelId="{FA2A112F-3F4B-45D5-B96B-E727D9565D67}" type="presOf" srcId="{44555490-A651-4A54-BE54-5EF8F241DF99}" destId="{4E0F5B01-18D3-4A16-B17D-6200E65F8C6F}" srcOrd="0" destOrd="0" presId="urn:microsoft.com/office/officeart/2005/8/layout/vList2"/>
    <dgm:cxn modelId="{0783236F-04CB-4CE6-87DE-1EB27C93FBC6}" type="presOf" srcId="{AA25EF84-4FC2-47E0-A174-91356D057F30}" destId="{FE5C7C5F-E684-449B-A2F3-497893D9A69B}" srcOrd="0" destOrd="0" presId="urn:microsoft.com/office/officeart/2005/8/layout/vList2"/>
    <dgm:cxn modelId="{C69D781D-2C5E-4719-AB44-71971159906E}" type="presOf" srcId="{FB820988-EC25-484C-9214-B64E20D14696}" destId="{DD637559-D694-4799-9239-07E359DE0A18}" srcOrd="0" destOrd="0" presId="urn:microsoft.com/office/officeart/2005/8/layout/vList2"/>
    <dgm:cxn modelId="{358ED66A-7672-4524-B12B-ED4E89AA25B4}" type="presOf" srcId="{C79C31F9-B142-488D-B71D-F3ACB770A606}" destId="{636DBC68-6620-4A9B-9CB7-706948EAD2B1}" srcOrd="0" destOrd="0" presId="urn:microsoft.com/office/officeart/2005/8/layout/vList2"/>
    <dgm:cxn modelId="{D60763F6-34CB-48F2-A94C-17174007EA99}" type="presOf" srcId="{04815CAC-1678-4993-AF82-100C38B868BC}" destId="{B6D5E95E-9CFC-4ED5-BCF6-B4E6B726E8A9}" srcOrd="0" destOrd="0" presId="urn:microsoft.com/office/officeart/2005/8/layout/vList2"/>
    <dgm:cxn modelId="{7BED767C-B04C-43DA-A4F0-9701691E0381}" type="presParOf" srcId="{DD637559-D694-4799-9239-07E359DE0A18}" destId="{636DBC68-6620-4A9B-9CB7-706948EAD2B1}" srcOrd="0" destOrd="0" presId="urn:microsoft.com/office/officeart/2005/8/layout/vList2"/>
    <dgm:cxn modelId="{8664853E-2E0A-494B-92F6-41E22528F2F4}" type="presParOf" srcId="{DD637559-D694-4799-9239-07E359DE0A18}" destId="{8F96D436-48DF-4A17-A4BE-63971CADD607}" srcOrd="1" destOrd="0" presId="urn:microsoft.com/office/officeart/2005/8/layout/vList2"/>
    <dgm:cxn modelId="{444F8A02-6C82-4B17-8115-25719F134185}" type="presParOf" srcId="{DD637559-D694-4799-9239-07E359DE0A18}" destId="{FE5C7C5F-E684-449B-A2F3-497893D9A69B}" srcOrd="2" destOrd="0" presId="urn:microsoft.com/office/officeart/2005/8/layout/vList2"/>
    <dgm:cxn modelId="{77739011-C137-40FA-84B5-F8517353F133}" type="presParOf" srcId="{DD637559-D694-4799-9239-07E359DE0A18}" destId="{18963FE8-C6A8-4A03-80BC-D80999A40A6B}" srcOrd="3" destOrd="0" presId="urn:microsoft.com/office/officeart/2005/8/layout/vList2"/>
    <dgm:cxn modelId="{46B8B58F-4B3A-4621-BA25-228AB436DC9D}" type="presParOf" srcId="{DD637559-D694-4799-9239-07E359DE0A18}" destId="{4E0F5B01-18D3-4A16-B17D-6200E65F8C6F}" srcOrd="4" destOrd="0" presId="urn:microsoft.com/office/officeart/2005/8/layout/vList2"/>
    <dgm:cxn modelId="{7850FE9F-21EE-4C77-B5D7-1D14E477D13A}" type="presParOf" srcId="{DD637559-D694-4799-9239-07E359DE0A18}" destId="{9758F117-8DA5-427E-92BA-4141C554897F}" srcOrd="5" destOrd="0" presId="urn:microsoft.com/office/officeart/2005/8/layout/vList2"/>
    <dgm:cxn modelId="{CC77F804-5EFB-45A1-AEF7-85DCA6236540}" type="presParOf" srcId="{DD637559-D694-4799-9239-07E359DE0A18}" destId="{276C0F75-12B1-4A14-B0A7-13BBFCD51F62}" srcOrd="6" destOrd="0" presId="urn:microsoft.com/office/officeart/2005/8/layout/vList2"/>
    <dgm:cxn modelId="{DC7B2642-2642-440C-8BDB-52D88BA3887C}" type="presParOf" srcId="{DD637559-D694-4799-9239-07E359DE0A18}" destId="{4C26F3F9-98DB-4DCD-BFAC-BB48CE3F9A58}" srcOrd="7" destOrd="0" presId="urn:microsoft.com/office/officeart/2005/8/layout/vList2"/>
    <dgm:cxn modelId="{5B1964CA-ABA0-4C57-ABAF-7589054ED831}" type="presParOf" srcId="{DD637559-D694-4799-9239-07E359DE0A18}" destId="{B6D5E95E-9CFC-4ED5-BCF6-B4E6B726E8A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BB9C72-90C7-46A0-9B53-46D9A74B4233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81281085-2A59-4B9C-AB38-F5C23BE7E0B8}">
      <dgm:prSet/>
      <dgm:spPr/>
      <dgm:t>
        <a:bodyPr/>
        <a:lstStyle/>
        <a:p>
          <a:pPr rtl="0"/>
          <a:r>
            <a:rPr lang="es-AR" b="0" dirty="0" smtClean="0"/>
            <a:t>Caso clínico</a:t>
          </a:r>
          <a:endParaRPr lang="es-ES" b="0" dirty="0"/>
        </a:p>
      </dgm:t>
    </dgm:pt>
    <dgm:pt modelId="{BE3D53A6-0905-435A-8BF9-85D6EA16F1B4}" type="parTrans" cxnId="{E3C2662E-8A2F-45D9-A507-5688609F7580}">
      <dgm:prSet/>
      <dgm:spPr/>
      <dgm:t>
        <a:bodyPr/>
        <a:lstStyle/>
        <a:p>
          <a:endParaRPr lang="es-ES"/>
        </a:p>
      </dgm:t>
    </dgm:pt>
    <dgm:pt modelId="{FAD3686D-9902-4C6D-A9E9-2D685A5CF01E}" type="sibTrans" cxnId="{E3C2662E-8A2F-45D9-A507-5688609F7580}">
      <dgm:prSet/>
      <dgm:spPr/>
      <dgm:t>
        <a:bodyPr/>
        <a:lstStyle/>
        <a:p>
          <a:endParaRPr lang="es-ES"/>
        </a:p>
      </dgm:t>
    </dgm:pt>
    <dgm:pt modelId="{704F4337-3815-45B1-8A2D-3C820415B8B7}" type="pres">
      <dgm:prSet presAssocID="{BABB9C72-90C7-46A0-9B53-46D9A74B42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FBCEF5A-4B19-4DAE-B968-848F1FD4AD84}" type="pres">
      <dgm:prSet presAssocID="{81281085-2A59-4B9C-AB38-F5C23BE7E0B8}" presName="parentText" presStyleLbl="node1" presStyleIdx="0" presStyleCnt="1" custLinFactNeighborX="22388" custLinFactNeighborY="-5020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EFD27CB-E658-4E40-9867-9C8FFB42F240}" type="presOf" srcId="{81281085-2A59-4B9C-AB38-F5C23BE7E0B8}" destId="{6FBCEF5A-4B19-4DAE-B968-848F1FD4AD84}" srcOrd="0" destOrd="0" presId="urn:microsoft.com/office/officeart/2005/8/layout/vList2"/>
    <dgm:cxn modelId="{E3C2662E-8A2F-45D9-A507-5688609F7580}" srcId="{BABB9C72-90C7-46A0-9B53-46D9A74B4233}" destId="{81281085-2A59-4B9C-AB38-F5C23BE7E0B8}" srcOrd="0" destOrd="0" parTransId="{BE3D53A6-0905-435A-8BF9-85D6EA16F1B4}" sibTransId="{FAD3686D-9902-4C6D-A9E9-2D685A5CF01E}"/>
    <dgm:cxn modelId="{4339D762-83FA-4415-B12C-D8FFA1CEFEBF}" type="presOf" srcId="{BABB9C72-90C7-46A0-9B53-46D9A74B4233}" destId="{704F4337-3815-45B1-8A2D-3C820415B8B7}" srcOrd="0" destOrd="0" presId="urn:microsoft.com/office/officeart/2005/8/layout/vList2"/>
    <dgm:cxn modelId="{AF48F87A-AE19-450F-8BCE-4C053D88CA96}" type="presParOf" srcId="{704F4337-3815-45B1-8A2D-3C820415B8B7}" destId="{6FBCEF5A-4B19-4DAE-B968-848F1FD4AD8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B0101E-21A3-4A64-8D36-094A7AB3BFEC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9A49F34-59B6-49C0-AB43-0AD8354A5FC4}">
      <dgm:prSet/>
      <dgm:spPr/>
      <dgm:t>
        <a:bodyPr/>
        <a:lstStyle/>
        <a:p>
          <a:pPr rtl="0"/>
          <a:r>
            <a:rPr lang="es-AR" dirty="0" smtClean="0"/>
            <a:t>Paciente de sexo femenino </a:t>
          </a:r>
          <a:endParaRPr lang="es-ES" dirty="0"/>
        </a:p>
      </dgm:t>
    </dgm:pt>
    <dgm:pt modelId="{E93F404E-0FB7-42CF-A195-4503893DEA52}" type="parTrans" cxnId="{0487A7D0-C651-4086-8E2E-E98147C91F81}">
      <dgm:prSet/>
      <dgm:spPr/>
      <dgm:t>
        <a:bodyPr/>
        <a:lstStyle/>
        <a:p>
          <a:endParaRPr lang="es-ES"/>
        </a:p>
      </dgm:t>
    </dgm:pt>
    <dgm:pt modelId="{3086A6F0-3340-4024-8962-74B8AB0B23C2}" type="sibTrans" cxnId="{0487A7D0-C651-4086-8E2E-E98147C91F81}">
      <dgm:prSet/>
      <dgm:spPr/>
      <dgm:t>
        <a:bodyPr/>
        <a:lstStyle/>
        <a:p>
          <a:endParaRPr lang="es-ES"/>
        </a:p>
      </dgm:t>
    </dgm:pt>
    <dgm:pt modelId="{669D2F5F-5CD4-4BDD-8EE8-2C1E22D66A80}">
      <dgm:prSet/>
      <dgm:spPr/>
      <dgm:t>
        <a:bodyPr/>
        <a:lstStyle/>
        <a:p>
          <a:pPr rtl="0"/>
          <a:r>
            <a:rPr lang="es-AR" dirty="0" smtClean="0"/>
            <a:t>40 años de edad</a:t>
          </a:r>
          <a:endParaRPr lang="es-ES" dirty="0"/>
        </a:p>
      </dgm:t>
    </dgm:pt>
    <dgm:pt modelId="{E49829B2-016A-44B0-A3FD-69958287FB84}" type="parTrans" cxnId="{EECC6BA6-DAF1-4711-9103-9D300D5BBBC6}">
      <dgm:prSet/>
      <dgm:spPr/>
      <dgm:t>
        <a:bodyPr/>
        <a:lstStyle/>
        <a:p>
          <a:endParaRPr lang="es-ES"/>
        </a:p>
      </dgm:t>
    </dgm:pt>
    <dgm:pt modelId="{296983A1-AC42-4BD1-B903-00AED213A227}" type="sibTrans" cxnId="{EECC6BA6-DAF1-4711-9103-9D300D5BBBC6}">
      <dgm:prSet/>
      <dgm:spPr/>
      <dgm:t>
        <a:bodyPr/>
        <a:lstStyle/>
        <a:p>
          <a:endParaRPr lang="es-ES"/>
        </a:p>
      </dgm:t>
    </dgm:pt>
    <dgm:pt modelId="{2439A6A7-6131-4786-8868-B001B3C59603}">
      <dgm:prSet/>
      <dgm:spPr/>
      <dgm:t>
        <a:bodyPr/>
        <a:lstStyle/>
        <a:p>
          <a:pPr rtl="0"/>
          <a:r>
            <a:rPr lang="es-AR" dirty="0" smtClean="0"/>
            <a:t>Ocupación  empleado</a:t>
          </a:r>
          <a:endParaRPr lang="es-ES" dirty="0"/>
        </a:p>
      </dgm:t>
    </dgm:pt>
    <dgm:pt modelId="{A74FA29A-3ECD-478B-AF70-357D7DCF7159}" type="parTrans" cxnId="{580C6018-35DF-485A-A738-CD2122FA2530}">
      <dgm:prSet/>
      <dgm:spPr/>
      <dgm:t>
        <a:bodyPr/>
        <a:lstStyle/>
        <a:p>
          <a:endParaRPr lang="es-ES"/>
        </a:p>
      </dgm:t>
    </dgm:pt>
    <dgm:pt modelId="{B54104D5-4AC3-4F15-A94E-E6EC1F821646}" type="sibTrans" cxnId="{580C6018-35DF-485A-A738-CD2122FA2530}">
      <dgm:prSet/>
      <dgm:spPr/>
      <dgm:t>
        <a:bodyPr/>
        <a:lstStyle/>
        <a:p>
          <a:endParaRPr lang="es-ES"/>
        </a:p>
      </dgm:t>
    </dgm:pt>
    <dgm:pt modelId="{6692D289-983B-491A-B209-40D219FBEEB5}">
      <dgm:prSet/>
      <dgm:spPr/>
      <dgm:t>
        <a:bodyPr/>
        <a:lstStyle/>
        <a:p>
          <a:pPr rtl="0"/>
          <a:r>
            <a:rPr lang="es-AR" dirty="0" smtClean="0"/>
            <a:t>Motivo de consulta  múltiples vesículas y eritema</a:t>
          </a:r>
          <a:endParaRPr lang="es-ES" dirty="0"/>
        </a:p>
      </dgm:t>
    </dgm:pt>
    <dgm:pt modelId="{B85E30AC-9C4D-49AE-9E97-27EF92C1BE03}" type="parTrans" cxnId="{04D97B87-CEC6-4CCA-98E5-A6EFF93CD1D1}">
      <dgm:prSet/>
      <dgm:spPr/>
      <dgm:t>
        <a:bodyPr/>
        <a:lstStyle/>
        <a:p>
          <a:endParaRPr lang="es-ES"/>
        </a:p>
      </dgm:t>
    </dgm:pt>
    <dgm:pt modelId="{E136254A-CD2E-45CF-AAB0-FCD10D313CD4}" type="sibTrans" cxnId="{04D97B87-CEC6-4CCA-98E5-A6EFF93CD1D1}">
      <dgm:prSet/>
      <dgm:spPr/>
      <dgm:t>
        <a:bodyPr/>
        <a:lstStyle/>
        <a:p>
          <a:endParaRPr lang="es-ES"/>
        </a:p>
      </dgm:t>
    </dgm:pt>
    <dgm:pt modelId="{C09D3BC6-014A-4B18-90C2-3CA4DB47DA3C}">
      <dgm:prSet/>
      <dgm:spPr/>
      <dgm:t>
        <a:bodyPr/>
        <a:lstStyle/>
        <a:p>
          <a:pPr rtl="0"/>
          <a:r>
            <a:rPr lang="es-AR" dirty="0" smtClean="0"/>
            <a:t>Evolución. Se inicia hace 24 horas con dolor y ardor en zona que hace horas aparecen maculas eritematosas con vesículas múltiples con dolor que fue aumentando de intensidad.</a:t>
          </a:r>
          <a:endParaRPr lang="es-ES" dirty="0"/>
        </a:p>
      </dgm:t>
    </dgm:pt>
    <dgm:pt modelId="{5E58CBC8-EFA4-4826-9ACE-90CADE48E14A}" type="parTrans" cxnId="{AB2936D3-7A75-4356-94A2-70ED4AE10346}">
      <dgm:prSet/>
      <dgm:spPr/>
      <dgm:t>
        <a:bodyPr/>
        <a:lstStyle/>
        <a:p>
          <a:endParaRPr lang="es-ES"/>
        </a:p>
      </dgm:t>
    </dgm:pt>
    <dgm:pt modelId="{B203DB4B-FAE6-4C67-AC0E-1F7715F4B780}" type="sibTrans" cxnId="{AB2936D3-7A75-4356-94A2-70ED4AE10346}">
      <dgm:prSet/>
      <dgm:spPr/>
      <dgm:t>
        <a:bodyPr/>
        <a:lstStyle/>
        <a:p>
          <a:endParaRPr lang="es-ES"/>
        </a:p>
      </dgm:t>
    </dgm:pt>
    <dgm:pt modelId="{5D916FBE-23F7-4264-B00B-3838D214A22F}" type="pres">
      <dgm:prSet presAssocID="{1BB0101E-21A3-4A64-8D36-094A7AB3B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66DD34-2D1A-4519-8F2E-EA2B6D738235}" type="pres">
      <dgm:prSet presAssocID="{59A49F34-59B6-49C0-AB43-0AD8354A5FC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61C01-D822-4341-9A9F-8E5DB167260C}" type="pres">
      <dgm:prSet presAssocID="{3086A6F0-3340-4024-8962-74B8AB0B23C2}" presName="spacer" presStyleCnt="0"/>
      <dgm:spPr/>
    </dgm:pt>
    <dgm:pt modelId="{BBFD8BA6-C4EB-48FB-9730-D4E0F2079034}" type="pres">
      <dgm:prSet presAssocID="{669D2F5F-5CD4-4BDD-8EE8-2C1E22D66A8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307AB0-BF2F-4C40-B04E-6B121F20DDC2}" type="pres">
      <dgm:prSet presAssocID="{296983A1-AC42-4BD1-B903-00AED213A227}" presName="spacer" presStyleCnt="0"/>
      <dgm:spPr/>
    </dgm:pt>
    <dgm:pt modelId="{5E548F0D-A648-4AF4-9C80-32E6B04FD745}" type="pres">
      <dgm:prSet presAssocID="{2439A6A7-6131-4786-8868-B001B3C596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65F98E-4C08-4B4F-A0F9-727EE8EB7204}" type="pres">
      <dgm:prSet presAssocID="{B54104D5-4AC3-4F15-A94E-E6EC1F821646}" presName="spacer" presStyleCnt="0"/>
      <dgm:spPr/>
    </dgm:pt>
    <dgm:pt modelId="{3F7453C8-BE37-4F68-90F9-369F5F508D75}" type="pres">
      <dgm:prSet presAssocID="{6692D289-983B-491A-B209-40D219FBEEB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7946A0-837A-45AF-977B-6AADB8597B59}" type="pres">
      <dgm:prSet presAssocID="{E136254A-CD2E-45CF-AAB0-FCD10D313CD4}" presName="spacer" presStyleCnt="0"/>
      <dgm:spPr/>
    </dgm:pt>
    <dgm:pt modelId="{B7D712DC-2658-4293-99CE-A6971120D115}" type="pres">
      <dgm:prSet presAssocID="{C09D3BC6-014A-4B18-90C2-3CA4DB47DA3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741748-E683-4570-B674-BA1EA830EDCA}" type="presOf" srcId="{669D2F5F-5CD4-4BDD-8EE8-2C1E22D66A80}" destId="{BBFD8BA6-C4EB-48FB-9730-D4E0F2079034}" srcOrd="0" destOrd="0" presId="urn:microsoft.com/office/officeart/2005/8/layout/vList2"/>
    <dgm:cxn modelId="{A3CA6AFE-4316-4B74-9095-06829AC26B2F}" type="presOf" srcId="{6692D289-983B-491A-B209-40D219FBEEB5}" destId="{3F7453C8-BE37-4F68-90F9-369F5F508D75}" srcOrd="0" destOrd="0" presId="urn:microsoft.com/office/officeart/2005/8/layout/vList2"/>
    <dgm:cxn modelId="{500144FE-04CD-435D-8492-B122E4CB6914}" type="presOf" srcId="{C09D3BC6-014A-4B18-90C2-3CA4DB47DA3C}" destId="{B7D712DC-2658-4293-99CE-A6971120D115}" srcOrd="0" destOrd="0" presId="urn:microsoft.com/office/officeart/2005/8/layout/vList2"/>
    <dgm:cxn modelId="{AB2936D3-7A75-4356-94A2-70ED4AE10346}" srcId="{1BB0101E-21A3-4A64-8D36-094A7AB3BFEC}" destId="{C09D3BC6-014A-4B18-90C2-3CA4DB47DA3C}" srcOrd="4" destOrd="0" parTransId="{5E58CBC8-EFA4-4826-9ACE-90CADE48E14A}" sibTransId="{B203DB4B-FAE6-4C67-AC0E-1F7715F4B780}"/>
    <dgm:cxn modelId="{04D97B87-CEC6-4CCA-98E5-A6EFF93CD1D1}" srcId="{1BB0101E-21A3-4A64-8D36-094A7AB3BFEC}" destId="{6692D289-983B-491A-B209-40D219FBEEB5}" srcOrd="3" destOrd="0" parTransId="{B85E30AC-9C4D-49AE-9E97-27EF92C1BE03}" sibTransId="{E136254A-CD2E-45CF-AAB0-FCD10D313CD4}"/>
    <dgm:cxn modelId="{EECC6BA6-DAF1-4711-9103-9D300D5BBBC6}" srcId="{1BB0101E-21A3-4A64-8D36-094A7AB3BFEC}" destId="{669D2F5F-5CD4-4BDD-8EE8-2C1E22D66A80}" srcOrd="1" destOrd="0" parTransId="{E49829B2-016A-44B0-A3FD-69958287FB84}" sibTransId="{296983A1-AC42-4BD1-B903-00AED213A227}"/>
    <dgm:cxn modelId="{30D4AC20-82E6-41F9-821E-DEB95B4DA867}" type="presOf" srcId="{2439A6A7-6131-4786-8868-B001B3C59603}" destId="{5E548F0D-A648-4AF4-9C80-32E6B04FD745}" srcOrd="0" destOrd="0" presId="urn:microsoft.com/office/officeart/2005/8/layout/vList2"/>
    <dgm:cxn modelId="{580C6018-35DF-485A-A738-CD2122FA2530}" srcId="{1BB0101E-21A3-4A64-8D36-094A7AB3BFEC}" destId="{2439A6A7-6131-4786-8868-B001B3C59603}" srcOrd="2" destOrd="0" parTransId="{A74FA29A-3ECD-478B-AF70-357D7DCF7159}" sibTransId="{B54104D5-4AC3-4F15-A94E-E6EC1F821646}"/>
    <dgm:cxn modelId="{A53DCC40-8129-4B7E-B0C1-22DEA6349419}" type="presOf" srcId="{1BB0101E-21A3-4A64-8D36-094A7AB3BFEC}" destId="{5D916FBE-23F7-4264-B00B-3838D214A22F}" srcOrd="0" destOrd="0" presId="urn:microsoft.com/office/officeart/2005/8/layout/vList2"/>
    <dgm:cxn modelId="{0487A7D0-C651-4086-8E2E-E98147C91F81}" srcId="{1BB0101E-21A3-4A64-8D36-094A7AB3BFEC}" destId="{59A49F34-59B6-49C0-AB43-0AD8354A5FC4}" srcOrd="0" destOrd="0" parTransId="{E93F404E-0FB7-42CF-A195-4503893DEA52}" sibTransId="{3086A6F0-3340-4024-8962-74B8AB0B23C2}"/>
    <dgm:cxn modelId="{64D8F9F4-B83C-41A0-8D9E-8D8025D86A9B}" type="presOf" srcId="{59A49F34-59B6-49C0-AB43-0AD8354A5FC4}" destId="{1266DD34-2D1A-4519-8F2E-EA2B6D738235}" srcOrd="0" destOrd="0" presId="urn:microsoft.com/office/officeart/2005/8/layout/vList2"/>
    <dgm:cxn modelId="{10BED0C2-D42D-4461-AB27-305B6C9BA355}" type="presParOf" srcId="{5D916FBE-23F7-4264-B00B-3838D214A22F}" destId="{1266DD34-2D1A-4519-8F2E-EA2B6D738235}" srcOrd="0" destOrd="0" presId="urn:microsoft.com/office/officeart/2005/8/layout/vList2"/>
    <dgm:cxn modelId="{BCA421BB-71EF-43E7-949F-591BDC2960A9}" type="presParOf" srcId="{5D916FBE-23F7-4264-B00B-3838D214A22F}" destId="{4C961C01-D822-4341-9A9F-8E5DB167260C}" srcOrd="1" destOrd="0" presId="urn:microsoft.com/office/officeart/2005/8/layout/vList2"/>
    <dgm:cxn modelId="{4AFEB153-3A6A-46DE-86DE-747A1C2276C4}" type="presParOf" srcId="{5D916FBE-23F7-4264-B00B-3838D214A22F}" destId="{BBFD8BA6-C4EB-48FB-9730-D4E0F2079034}" srcOrd="2" destOrd="0" presId="urn:microsoft.com/office/officeart/2005/8/layout/vList2"/>
    <dgm:cxn modelId="{90550C32-7BD3-4B3A-880B-6935BA24C0FD}" type="presParOf" srcId="{5D916FBE-23F7-4264-B00B-3838D214A22F}" destId="{4A307AB0-BF2F-4C40-B04E-6B121F20DDC2}" srcOrd="3" destOrd="0" presId="urn:microsoft.com/office/officeart/2005/8/layout/vList2"/>
    <dgm:cxn modelId="{B8431780-1F3E-417E-ACB9-78FB2FA14313}" type="presParOf" srcId="{5D916FBE-23F7-4264-B00B-3838D214A22F}" destId="{5E548F0D-A648-4AF4-9C80-32E6B04FD745}" srcOrd="4" destOrd="0" presId="urn:microsoft.com/office/officeart/2005/8/layout/vList2"/>
    <dgm:cxn modelId="{0011F6DF-F531-4951-91AA-1650DFC05717}" type="presParOf" srcId="{5D916FBE-23F7-4264-B00B-3838D214A22F}" destId="{C065F98E-4C08-4B4F-A0F9-727EE8EB7204}" srcOrd="5" destOrd="0" presId="urn:microsoft.com/office/officeart/2005/8/layout/vList2"/>
    <dgm:cxn modelId="{C80E232B-0900-471D-99B2-B89715E98FB6}" type="presParOf" srcId="{5D916FBE-23F7-4264-B00B-3838D214A22F}" destId="{3F7453C8-BE37-4F68-90F9-369F5F508D75}" srcOrd="6" destOrd="0" presId="urn:microsoft.com/office/officeart/2005/8/layout/vList2"/>
    <dgm:cxn modelId="{9BBD2C8A-1BA2-488D-AEE2-BD301CD4DB75}" type="presParOf" srcId="{5D916FBE-23F7-4264-B00B-3838D214A22F}" destId="{FC7946A0-837A-45AF-977B-6AADB8597B59}" srcOrd="7" destOrd="0" presId="urn:microsoft.com/office/officeart/2005/8/layout/vList2"/>
    <dgm:cxn modelId="{C8580537-D666-42E6-A9DA-0CC68DEC143F}" type="presParOf" srcId="{5D916FBE-23F7-4264-B00B-3838D214A22F}" destId="{B7D712DC-2658-4293-99CE-A6971120D1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B7AAA9-B04B-4BFB-9C90-8E4B2A25444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BA47B7E6-0129-48B8-91A1-DA2E6286B2D5}">
      <dgm:prSet phldrT="[Texto]"/>
      <dgm:spPr/>
      <dgm:t>
        <a:bodyPr/>
        <a:lstStyle/>
        <a:p>
          <a:r>
            <a:rPr lang="es-AR" dirty="0" err="1" smtClean="0"/>
            <a:t>clinico</a:t>
          </a:r>
          <a:endParaRPr lang="es-AR" dirty="0"/>
        </a:p>
      </dgm:t>
    </dgm:pt>
    <dgm:pt modelId="{A0F342D2-3BD8-439E-9D68-80A539A0DA4B}" type="parTrans" cxnId="{8A08B350-CAE2-45F2-9004-C8F4B7D0D377}">
      <dgm:prSet/>
      <dgm:spPr/>
      <dgm:t>
        <a:bodyPr/>
        <a:lstStyle/>
        <a:p>
          <a:endParaRPr lang="es-AR"/>
        </a:p>
      </dgm:t>
    </dgm:pt>
    <dgm:pt modelId="{3E257A7A-4C84-4378-A989-9E81563C7B70}" type="sibTrans" cxnId="{8A08B350-CAE2-45F2-9004-C8F4B7D0D377}">
      <dgm:prSet/>
      <dgm:spPr/>
      <dgm:t>
        <a:bodyPr/>
        <a:lstStyle/>
        <a:p>
          <a:endParaRPr lang="es-AR"/>
        </a:p>
      </dgm:t>
    </dgm:pt>
    <dgm:pt modelId="{39750424-BFBA-406F-A615-D7D40F59DD5A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AR" b="1" dirty="0" smtClean="0"/>
            <a:t>biopsia</a:t>
          </a:r>
          <a:endParaRPr lang="es-AR" b="1" dirty="0"/>
        </a:p>
      </dgm:t>
    </dgm:pt>
    <dgm:pt modelId="{F9C328F4-B9D7-4F90-BD7B-F3B39013EA93}" type="parTrans" cxnId="{60041D10-69FE-49C8-88CF-A693D8076A9F}">
      <dgm:prSet/>
      <dgm:spPr/>
      <dgm:t>
        <a:bodyPr/>
        <a:lstStyle/>
        <a:p>
          <a:endParaRPr lang="es-AR"/>
        </a:p>
      </dgm:t>
    </dgm:pt>
    <dgm:pt modelId="{A3B7C897-7F09-4E10-BE89-DEE4752FF251}" type="sibTrans" cxnId="{60041D10-69FE-49C8-88CF-A693D8076A9F}">
      <dgm:prSet/>
      <dgm:spPr/>
      <dgm:t>
        <a:bodyPr/>
        <a:lstStyle/>
        <a:p>
          <a:endParaRPr lang="es-AR"/>
        </a:p>
      </dgm:t>
    </dgm:pt>
    <dgm:pt modelId="{08C0776A-7B68-4B08-8958-299757F789E5}">
      <dgm:prSet phldrT="[Texto]"/>
      <dgm:spPr/>
      <dgm:t>
        <a:bodyPr/>
        <a:lstStyle/>
        <a:p>
          <a:r>
            <a:rPr lang="es-AR" dirty="0" err="1" smtClean="0"/>
            <a:t>dermatocopia</a:t>
          </a:r>
          <a:endParaRPr lang="es-AR" dirty="0"/>
        </a:p>
      </dgm:t>
    </dgm:pt>
    <dgm:pt modelId="{2FA8A7DA-FAE4-41F0-B1B7-2F744D65B966}" type="sibTrans" cxnId="{027F1F96-6AAC-4635-80EC-BEFA203F761F}">
      <dgm:prSet/>
      <dgm:spPr/>
      <dgm:t>
        <a:bodyPr/>
        <a:lstStyle/>
        <a:p>
          <a:endParaRPr lang="es-AR"/>
        </a:p>
      </dgm:t>
    </dgm:pt>
    <dgm:pt modelId="{530C4514-5FAD-4417-8145-014A76B63D45}" type="parTrans" cxnId="{027F1F96-6AAC-4635-80EC-BEFA203F761F}">
      <dgm:prSet/>
      <dgm:spPr/>
      <dgm:t>
        <a:bodyPr/>
        <a:lstStyle/>
        <a:p>
          <a:endParaRPr lang="es-AR"/>
        </a:p>
      </dgm:t>
    </dgm:pt>
    <dgm:pt modelId="{92309C6B-E1E7-4C70-BE2C-35E63175046A}" type="pres">
      <dgm:prSet presAssocID="{0FB7AAA9-B04B-4BFB-9C90-8E4B2A2544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B44568C-BFBE-4563-B8AF-A7776707AF8D}" type="pres">
      <dgm:prSet presAssocID="{BA47B7E6-0129-48B8-91A1-DA2E6286B2D5}" presName="parentText" presStyleLbl="node1" presStyleIdx="0" presStyleCnt="3" custLinFactNeighborX="745" custLinFactNeighborY="-63696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6E165A9-D51C-483B-938B-3094E7067BC6}" type="pres">
      <dgm:prSet presAssocID="{3E257A7A-4C84-4378-A989-9E81563C7B70}" presName="spacer" presStyleCnt="0"/>
      <dgm:spPr/>
    </dgm:pt>
    <dgm:pt modelId="{A49D0086-B1E4-45E6-87F1-07AF94E52851}" type="pres">
      <dgm:prSet presAssocID="{08C0776A-7B68-4B08-8958-299757F789E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123F2C83-9EF3-4221-BE04-FA56D2D81EF0}" type="pres">
      <dgm:prSet presAssocID="{2FA8A7DA-FAE4-41F0-B1B7-2F744D65B966}" presName="spacer" presStyleCnt="0"/>
      <dgm:spPr/>
    </dgm:pt>
    <dgm:pt modelId="{FBC19751-A642-4C6D-96A3-6D6A2D0FBBDB}" type="pres">
      <dgm:prSet presAssocID="{39750424-BFBA-406F-A615-D7D40F59DD5A}" presName="parentText" presStyleLbl="node1" presStyleIdx="2" presStyleCnt="3" custLinFactY="45054" custLinFactNeighborX="248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6DB347E4-5DD5-4A99-9AA3-C5A23E8DDBF8}" type="presOf" srcId="{08C0776A-7B68-4B08-8958-299757F789E5}" destId="{A49D0086-B1E4-45E6-87F1-07AF94E52851}" srcOrd="0" destOrd="0" presId="urn:microsoft.com/office/officeart/2005/8/layout/vList2"/>
    <dgm:cxn modelId="{60041D10-69FE-49C8-88CF-A693D8076A9F}" srcId="{0FB7AAA9-B04B-4BFB-9C90-8E4B2A25444D}" destId="{39750424-BFBA-406F-A615-D7D40F59DD5A}" srcOrd="2" destOrd="0" parTransId="{F9C328F4-B9D7-4F90-BD7B-F3B39013EA93}" sibTransId="{A3B7C897-7F09-4E10-BE89-DEE4752FF251}"/>
    <dgm:cxn modelId="{B3FE3354-6886-4A8C-B156-8782A838E44B}" type="presOf" srcId="{BA47B7E6-0129-48B8-91A1-DA2E6286B2D5}" destId="{0B44568C-BFBE-4563-B8AF-A7776707AF8D}" srcOrd="0" destOrd="0" presId="urn:microsoft.com/office/officeart/2005/8/layout/vList2"/>
    <dgm:cxn modelId="{1D392658-C49A-4340-9B49-B17D6145F1B7}" type="presOf" srcId="{39750424-BFBA-406F-A615-D7D40F59DD5A}" destId="{FBC19751-A642-4C6D-96A3-6D6A2D0FBBDB}" srcOrd="0" destOrd="0" presId="urn:microsoft.com/office/officeart/2005/8/layout/vList2"/>
    <dgm:cxn modelId="{027F1F96-6AAC-4635-80EC-BEFA203F761F}" srcId="{0FB7AAA9-B04B-4BFB-9C90-8E4B2A25444D}" destId="{08C0776A-7B68-4B08-8958-299757F789E5}" srcOrd="1" destOrd="0" parTransId="{530C4514-5FAD-4417-8145-014A76B63D45}" sibTransId="{2FA8A7DA-FAE4-41F0-B1B7-2F744D65B966}"/>
    <dgm:cxn modelId="{45D141F4-1EA6-489E-B2AA-A803A584679C}" type="presOf" srcId="{0FB7AAA9-B04B-4BFB-9C90-8E4B2A25444D}" destId="{92309C6B-E1E7-4C70-BE2C-35E63175046A}" srcOrd="0" destOrd="0" presId="urn:microsoft.com/office/officeart/2005/8/layout/vList2"/>
    <dgm:cxn modelId="{8A08B350-CAE2-45F2-9004-C8F4B7D0D377}" srcId="{0FB7AAA9-B04B-4BFB-9C90-8E4B2A25444D}" destId="{BA47B7E6-0129-48B8-91A1-DA2E6286B2D5}" srcOrd="0" destOrd="0" parTransId="{A0F342D2-3BD8-439E-9D68-80A539A0DA4B}" sibTransId="{3E257A7A-4C84-4378-A989-9E81563C7B70}"/>
    <dgm:cxn modelId="{0B38ED42-CDC1-4519-A72C-719B9E88FA7D}" type="presParOf" srcId="{92309C6B-E1E7-4C70-BE2C-35E63175046A}" destId="{0B44568C-BFBE-4563-B8AF-A7776707AF8D}" srcOrd="0" destOrd="0" presId="urn:microsoft.com/office/officeart/2005/8/layout/vList2"/>
    <dgm:cxn modelId="{B9510222-02F4-4F19-98F1-66C264C070CD}" type="presParOf" srcId="{92309C6B-E1E7-4C70-BE2C-35E63175046A}" destId="{A6E165A9-D51C-483B-938B-3094E7067BC6}" srcOrd="1" destOrd="0" presId="urn:microsoft.com/office/officeart/2005/8/layout/vList2"/>
    <dgm:cxn modelId="{02E4E0C6-D64D-4E2F-A306-A404F56EF051}" type="presParOf" srcId="{92309C6B-E1E7-4C70-BE2C-35E63175046A}" destId="{A49D0086-B1E4-45E6-87F1-07AF94E52851}" srcOrd="2" destOrd="0" presId="urn:microsoft.com/office/officeart/2005/8/layout/vList2"/>
    <dgm:cxn modelId="{9686D609-222C-4991-A64E-A3AAAEDDBB45}" type="presParOf" srcId="{92309C6B-E1E7-4C70-BE2C-35E63175046A}" destId="{123F2C83-9EF3-4221-BE04-FA56D2D81EF0}" srcOrd="3" destOrd="0" presId="urn:microsoft.com/office/officeart/2005/8/layout/vList2"/>
    <dgm:cxn modelId="{896363CF-00A5-42C0-ADC4-21797AE7ECC3}" type="presParOf" srcId="{92309C6B-E1E7-4C70-BE2C-35E63175046A}" destId="{FBC19751-A642-4C6D-96A3-6D6A2D0FBBD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3F1AE-39E9-4207-B3A5-95F1A1FE45BD}">
      <dsp:nvSpPr>
        <dsp:cNvPr id="0" name=""/>
        <dsp:cNvSpPr/>
      </dsp:nvSpPr>
      <dsp:spPr>
        <a:xfrm>
          <a:off x="0" y="0"/>
          <a:ext cx="5811912" cy="23190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aguda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Puede durar desde algunas horas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hasta 6ª 8 semanas</a:t>
          </a:r>
          <a:endParaRPr lang="es-AR" sz="2400" b="0" kern="1200" cap="none" spc="0" dirty="0" smtClean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3100" b="0" kern="120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0" y="0"/>
        <a:ext cx="5811912" cy="2319013"/>
      </dsp:txXfrm>
    </dsp:sp>
    <dsp:sp modelId="{D77ADC8B-15FB-4B52-A6CF-3D32C570B201}">
      <dsp:nvSpPr>
        <dsp:cNvPr id="0" name=""/>
        <dsp:cNvSpPr/>
      </dsp:nvSpPr>
      <dsp:spPr>
        <a:xfrm>
          <a:off x="6198977" y="403067"/>
          <a:ext cx="5758072" cy="23190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2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crónica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200" kern="1200" dirty="0" smtClean="0"/>
            <a:t> </a:t>
          </a:r>
          <a:r>
            <a:rPr lang="es-AR" sz="2000" b="1" kern="1200" dirty="0" smtClean="0"/>
            <a:t>dura mas de 6-8 semanas con permanencia o recurrencia diaria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Con remisiones breves.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 </a:t>
          </a:r>
          <a:r>
            <a:rPr lang="es-AR" sz="2000" b="1" kern="1200" dirty="0" err="1" smtClean="0"/>
            <a:t>Idiopaticas</a:t>
          </a:r>
          <a:r>
            <a:rPr lang="es-AR" sz="2000" b="1" kern="1200" dirty="0" smtClean="0"/>
            <a:t>-autoinmunes, </a:t>
          </a:r>
          <a:r>
            <a:rPr lang="es-AR" sz="2000" b="1" kern="1200" dirty="0" err="1" smtClean="0"/>
            <a:t>vasculíticas</a:t>
          </a:r>
          <a:r>
            <a:rPr lang="es-AR" sz="2000" b="1" kern="1200" dirty="0" smtClean="0"/>
            <a:t> asociada a tiroiditis autoinmune</a:t>
          </a:r>
          <a:endParaRPr lang="es-AR" sz="2000" b="1" kern="1200" dirty="0"/>
        </a:p>
      </dsp:txBody>
      <dsp:txXfrm>
        <a:off x="6198977" y="403067"/>
        <a:ext cx="5758072" cy="2319013"/>
      </dsp:txXfrm>
    </dsp:sp>
    <dsp:sp modelId="{B9DA90B8-8ACB-4271-A700-EB72A5C832CF}">
      <dsp:nvSpPr>
        <dsp:cNvPr id="0" name=""/>
        <dsp:cNvSpPr/>
      </dsp:nvSpPr>
      <dsp:spPr>
        <a:xfrm>
          <a:off x="209301" y="3321862"/>
          <a:ext cx="9581971" cy="23190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Urticaria intermitente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Episodios de corta o mediana duración  que </a:t>
          </a:r>
          <a:r>
            <a:rPr lang="es-AR" sz="2400" b="1" kern="1200" dirty="0" err="1" smtClean="0"/>
            <a:t>recidivan</a:t>
          </a:r>
          <a:r>
            <a:rPr lang="es-AR" sz="2400" b="1" kern="1200" dirty="0" smtClean="0"/>
            <a:t> cada vez que actúa el factor desencadenante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Físicas, por aditivos, asociadas a infecciones o neoplasias.</a:t>
          </a:r>
          <a:endParaRPr lang="es-AR" sz="2400" b="1" kern="1200" dirty="0"/>
        </a:p>
      </dsp:txBody>
      <dsp:txXfrm>
        <a:off x="209301" y="3321862"/>
        <a:ext cx="9581971" cy="2319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2D85C-1556-4835-88B3-D19E4D2909AE}">
      <dsp:nvSpPr>
        <dsp:cNvPr id="0" name=""/>
        <dsp:cNvSpPr/>
      </dsp:nvSpPr>
      <dsp:spPr>
        <a:xfrm>
          <a:off x="0" y="1503"/>
          <a:ext cx="4608512" cy="100737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200" b="0" kern="1200" dirty="0" smtClean="0"/>
            <a:t>Caso clínico</a:t>
          </a:r>
          <a:endParaRPr lang="es-ES" sz="4200" b="0" kern="1200" dirty="0"/>
        </a:p>
      </dsp:txBody>
      <dsp:txXfrm>
        <a:off x="49176" y="50679"/>
        <a:ext cx="4510160" cy="909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DBC68-6620-4A9B-9CB7-706948EAD2B1}">
      <dsp:nvSpPr>
        <dsp:cNvPr id="0" name=""/>
        <dsp:cNvSpPr/>
      </dsp:nvSpPr>
      <dsp:spPr>
        <a:xfrm>
          <a:off x="0" y="303247"/>
          <a:ext cx="8229600" cy="7150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Paciente de sexo femenino</a:t>
          </a:r>
          <a:endParaRPr lang="es-ES" sz="1800" kern="1200" dirty="0"/>
        </a:p>
      </dsp:txBody>
      <dsp:txXfrm>
        <a:off x="34906" y="338153"/>
        <a:ext cx="8159788" cy="645240"/>
      </dsp:txXfrm>
    </dsp:sp>
    <dsp:sp modelId="{FE5C7C5F-E684-449B-A2F3-497893D9A69B}">
      <dsp:nvSpPr>
        <dsp:cNvPr id="0" name=""/>
        <dsp:cNvSpPr/>
      </dsp:nvSpPr>
      <dsp:spPr>
        <a:xfrm>
          <a:off x="0" y="1070140"/>
          <a:ext cx="8229600" cy="715052"/>
        </a:xfrm>
        <a:prstGeom prst="roundRect">
          <a:avLst/>
        </a:prstGeom>
        <a:gradFill rotWithShape="0">
          <a:gsLst>
            <a:gs pos="0">
              <a:schemeClr val="accent2">
                <a:hueOff val="-3158839"/>
                <a:satOff val="5324"/>
                <a:lumOff val="-6520"/>
                <a:alphaOff val="0"/>
                <a:tint val="70000"/>
                <a:satMod val="130000"/>
              </a:schemeClr>
            </a:gs>
            <a:gs pos="43000">
              <a:schemeClr val="accent2">
                <a:hueOff val="-3158839"/>
                <a:satOff val="5324"/>
                <a:lumOff val="-6520"/>
                <a:alphaOff val="0"/>
                <a:tint val="44000"/>
                <a:satMod val="165000"/>
              </a:schemeClr>
            </a:gs>
            <a:gs pos="93000">
              <a:schemeClr val="accent2">
                <a:hueOff val="-3158839"/>
                <a:satOff val="5324"/>
                <a:lumOff val="-6520"/>
                <a:alphaOff val="0"/>
                <a:tint val="15000"/>
                <a:satMod val="165000"/>
              </a:schemeClr>
            </a:gs>
            <a:gs pos="100000">
              <a:schemeClr val="accent2">
                <a:hueOff val="-3158839"/>
                <a:satOff val="5324"/>
                <a:lumOff val="-652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3158839"/>
              <a:satOff val="5324"/>
              <a:lumOff val="-652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42 años de edad</a:t>
          </a:r>
          <a:endParaRPr lang="es-ES" sz="1800" kern="1200" dirty="0"/>
        </a:p>
      </dsp:txBody>
      <dsp:txXfrm>
        <a:off x="34906" y="1105046"/>
        <a:ext cx="8159788" cy="645240"/>
      </dsp:txXfrm>
    </dsp:sp>
    <dsp:sp modelId="{4E0F5B01-18D3-4A16-B17D-6200E65F8C6F}">
      <dsp:nvSpPr>
        <dsp:cNvPr id="0" name=""/>
        <dsp:cNvSpPr/>
      </dsp:nvSpPr>
      <dsp:spPr>
        <a:xfrm>
          <a:off x="0" y="1837033"/>
          <a:ext cx="8229600" cy="715052"/>
        </a:xfrm>
        <a:prstGeom prst="roundRect">
          <a:avLst/>
        </a:prstGeom>
        <a:gradFill rotWithShape="0">
          <a:gsLst>
            <a:gs pos="0">
              <a:schemeClr val="accent2">
                <a:hueOff val="-6317677"/>
                <a:satOff val="10648"/>
                <a:lumOff val="-13040"/>
                <a:alphaOff val="0"/>
                <a:tint val="70000"/>
                <a:satMod val="130000"/>
              </a:schemeClr>
            </a:gs>
            <a:gs pos="43000">
              <a:schemeClr val="accent2">
                <a:hueOff val="-6317677"/>
                <a:satOff val="10648"/>
                <a:lumOff val="-13040"/>
                <a:alphaOff val="0"/>
                <a:tint val="44000"/>
                <a:satMod val="165000"/>
              </a:schemeClr>
            </a:gs>
            <a:gs pos="93000">
              <a:schemeClr val="accent2">
                <a:hueOff val="-6317677"/>
                <a:satOff val="10648"/>
                <a:lumOff val="-13040"/>
                <a:alphaOff val="0"/>
                <a:tint val="15000"/>
                <a:satMod val="165000"/>
              </a:schemeClr>
            </a:gs>
            <a:gs pos="100000">
              <a:schemeClr val="accent2">
                <a:hueOff val="-6317677"/>
                <a:satOff val="10648"/>
                <a:lumOff val="-1304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6317677"/>
              <a:satOff val="10648"/>
              <a:lumOff val="-1304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Ocupación  peluquera</a:t>
          </a:r>
          <a:endParaRPr lang="es-ES" sz="1800" kern="1200" dirty="0"/>
        </a:p>
      </dsp:txBody>
      <dsp:txXfrm>
        <a:off x="34906" y="1871939"/>
        <a:ext cx="8159788" cy="645240"/>
      </dsp:txXfrm>
    </dsp:sp>
    <dsp:sp modelId="{276C0F75-12B1-4A14-B0A7-13BBFCD51F62}">
      <dsp:nvSpPr>
        <dsp:cNvPr id="0" name=""/>
        <dsp:cNvSpPr/>
      </dsp:nvSpPr>
      <dsp:spPr>
        <a:xfrm>
          <a:off x="0" y="2603926"/>
          <a:ext cx="8229600" cy="715052"/>
        </a:xfrm>
        <a:prstGeom prst="roundRect">
          <a:avLst/>
        </a:prstGeom>
        <a:gradFill rotWithShape="0">
          <a:gsLst>
            <a:gs pos="0">
              <a:schemeClr val="accent2">
                <a:hueOff val="-9476516"/>
                <a:satOff val="15973"/>
                <a:lumOff val="-19559"/>
                <a:alphaOff val="0"/>
                <a:tint val="70000"/>
                <a:satMod val="130000"/>
              </a:schemeClr>
            </a:gs>
            <a:gs pos="43000">
              <a:schemeClr val="accent2">
                <a:hueOff val="-9476516"/>
                <a:satOff val="15973"/>
                <a:lumOff val="-19559"/>
                <a:alphaOff val="0"/>
                <a:tint val="44000"/>
                <a:satMod val="165000"/>
              </a:schemeClr>
            </a:gs>
            <a:gs pos="93000">
              <a:schemeClr val="accent2">
                <a:hueOff val="-9476516"/>
                <a:satOff val="15973"/>
                <a:lumOff val="-19559"/>
                <a:alphaOff val="0"/>
                <a:tint val="15000"/>
                <a:satMod val="165000"/>
              </a:schemeClr>
            </a:gs>
            <a:gs pos="100000">
              <a:schemeClr val="accent2">
                <a:hueOff val="-9476516"/>
                <a:satOff val="15973"/>
                <a:lumOff val="-1955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9476516"/>
              <a:satOff val="15973"/>
              <a:lumOff val="-1955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Motivo de consulta múltiples vesicoampollas amarillentas, sobre eritema</a:t>
          </a:r>
          <a:endParaRPr lang="es-ES" sz="1800" kern="1200" dirty="0"/>
        </a:p>
      </dsp:txBody>
      <dsp:txXfrm>
        <a:off x="34906" y="2638832"/>
        <a:ext cx="8159788" cy="645240"/>
      </dsp:txXfrm>
    </dsp:sp>
    <dsp:sp modelId="{B6D5E95E-9CFC-4ED5-BCF6-B4E6B726E8A9}">
      <dsp:nvSpPr>
        <dsp:cNvPr id="0" name=""/>
        <dsp:cNvSpPr/>
      </dsp:nvSpPr>
      <dsp:spPr>
        <a:xfrm>
          <a:off x="0" y="3370819"/>
          <a:ext cx="8229600" cy="715052"/>
        </a:xfrm>
        <a:prstGeom prst="roundRect">
          <a:avLst/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tint val="70000"/>
                <a:satMod val="130000"/>
              </a:schemeClr>
            </a:gs>
            <a:gs pos="43000">
              <a:schemeClr val="accent2">
                <a:hueOff val="-12635355"/>
                <a:satOff val="21297"/>
                <a:lumOff val="-26079"/>
                <a:alphaOff val="0"/>
                <a:tint val="44000"/>
                <a:satMod val="165000"/>
              </a:schemeClr>
            </a:gs>
            <a:gs pos="93000">
              <a:schemeClr val="accent2">
                <a:hueOff val="-12635355"/>
                <a:satOff val="21297"/>
                <a:lumOff val="-26079"/>
                <a:alphaOff val="0"/>
                <a:tint val="15000"/>
                <a:satMod val="165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12635355"/>
              <a:satOff val="21297"/>
              <a:lumOff val="-2607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Evolución hace 24 horas sin síntomas previos  al despertar  siente ardor y edema acompañado de eritema con posterior aparición de vesículas, ampollas.</a:t>
          </a:r>
          <a:endParaRPr lang="es-ES" sz="1800" kern="1200" dirty="0"/>
        </a:p>
      </dsp:txBody>
      <dsp:txXfrm>
        <a:off x="34906" y="3405725"/>
        <a:ext cx="8159788" cy="645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CEF5A-4B19-4DAE-B968-848F1FD4AD84}">
      <dsp:nvSpPr>
        <dsp:cNvPr id="0" name=""/>
        <dsp:cNvSpPr/>
      </dsp:nvSpPr>
      <dsp:spPr>
        <a:xfrm>
          <a:off x="0" y="0"/>
          <a:ext cx="4824536" cy="8634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600" b="0" kern="1200" dirty="0" smtClean="0"/>
            <a:t>Caso clínico</a:t>
          </a:r>
          <a:endParaRPr lang="es-ES" sz="3600" b="0" kern="1200" dirty="0"/>
        </a:p>
      </dsp:txBody>
      <dsp:txXfrm>
        <a:off x="42151" y="42151"/>
        <a:ext cx="4740234" cy="7791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6DD34-2D1A-4519-8F2E-EA2B6D738235}">
      <dsp:nvSpPr>
        <dsp:cNvPr id="0" name=""/>
        <dsp:cNvSpPr/>
      </dsp:nvSpPr>
      <dsp:spPr>
        <a:xfrm>
          <a:off x="0" y="767105"/>
          <a:ext cx="8435280" cy="6356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Paciente de sexo femenino </a:t>
          </a:r>
          <a:endParaRPr lang="es-ES" sz="1600" kern="1200" dirty="0"/>
        </a:p>
      </dsp:txBody>
      <dsp:txXfrm>
        <a:off x="31028" y="798133"/>
        <a:ext cx="8373224" cy="573546"/>
      </dsp:txXfrm>
    </dsp:sp>
    <dsp:sp modelId="{BBFD8BA6-C4EB-48FB-9730-D4E0F2079034}">
      <dsp:nvSpPr>
        <dsp:cNvPr id="0" name=""/>
        <dsp:cNvSpPr/>
      </dsp:nvSpPr>
      <dsp:spPr>
        <a:xfrm>
          <a:off x="0" y="1448788"/>
          <a:ext cx="8435280" cy="635602"/>
        </a:xfrm>
        <a:prstGeom prst="roundRect">
          <a:avLst/>
        </a:prstGeom>
        <a:gradFill rotWithShape="0">
          <a:gsLst>
            <a:gs pos="0">
              <a:schemeClr val="accent2">
                <a:hueOff val="-3158839"/>
                <a:satOff val="5324"/>
                <a:lumOff val="-6520"/>
                <a:alphaOff val="0"/>
                <a:tint val="70000"/>
                <a:satMod val="130000"/>
              </a:schemeClr>
            </a:gs>
            <a:gs pos="43000">
              <a:schemeClr val="accent2">
                <a:hueOff val="-3158839"/>
                <a:satOff val="5324"/>
                <a:lumOff val="-6520"/>
                <a:alphaOff val="0"/>
                <a:tint val="44000"/>
                <a:satMod val="165000"/>
              </a:schemeClr>
            </a:gs>
            <a:gs pos="93000">
              <a:schemeClr val="accent2">
                <a:hueOff val="-3158839"/>
                <a:satOff val="5324"/>
                <a:lumOff val="-6520"/>
                <a:alphaOff val="0"/>
                <a:tint val="15000"/>
                <a:satMod val="165000"/>
              </a:schemeClr>
            </a:gs>
            <a:gs pos="100000">
              <a:schemeClr val="accent2">
                <a:hueOff val="-3158839"/>
                <a:satOff val="5324"/>
                <a:lumOff val="-652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3158839"/>
              <a:satOff val="5324"/>
              <a:lumOff val="-652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40 años de edad</a:t>
          </a:r>
          <a:endParaRPr lang="es-ES" sz="1600" kern="1200" dirty="0"/>
        </a:p>
      </dsp:txBody>
      <dsp:txXfrm>
        <a:off x="31028" y="1479816"/>
        <a:ext cx="8373224" cy="573546"/>
      </dsp:txXfrm>
    </dsp:sp>
    <dsp:sp modelId="{5E548F0D-A648-4AF4-9C80-32E6B04FD745}">
      <dsp:nvSpPr>
        <dsp:cNvPr id="0" name=""/>
        <dsp:cNvSpPr/>
      </dsp:nvSpPr>
      <dsp:spPr>
        <a:xfrm>
          <a:off x="0" y="2130470"/>
          <a:ext cx="8435280" cy="635602"/>
        </a:xfrm>
        <a:prstGeom prst="roundRect">
          <a:avLst/>
        </a:prstGeom>
        <a:gradFill rotWithShape="0">
          <a:gsLst>
            <a:gs pos="0">
              <a:schemeClr val="accent2">
                <a:hueOff val="-6317677"/>
                <a:satOff val="10648"/>
                <a:lumOff val="-13040"/>
                <a:alphaOff val="0"/>
                <a:tint val="70000"/>
                <a:satMod val="130000"/>
              </a:schemeClr>
            </a:gs>
            <a:gs pos="43000">
              <a:schemeClr val="accent2">
                <a:hueOff val="-6317677"/>
                <a:satOff val="10648"/>
                <a:lumOff val="-13040"/>
                <a:alphaOff val="0"/>
                <a:tint val="44000"/>
                <a:satMod val="165000"/>
              </a:schemeClr>
            </a:gs>
            <a:gs pos="93000">
              <a:schemeClr val="accent2">
                <a:hueOff val="-6317677"/>
                <a:satOff val="10648"/>
                <a:lumOff val="-13040"/>
                <a:alphaOff val="0"/>
                <a:tint val="15000"/>
                <a:satMod val="165000"/>
              </a:schemeClr>
            </a:gs>
            <a:gs pos="100000">
              <a:schemeClr val="accent2">
                <a:hueOff val="-6317677"/>
                <a:satOff val="10648"/>
                <a:lumOff val="-1304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6317677"/>
              <a:satOff val="10648"/>
              <a:lumOff val="-1304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Ocupación  empleado</a:t>
          </a:r>
          <a:endParaRPr lang="es-ES" sz="1600" kern="1200" dirty="0"/>
        </a:p>
      </dsp:txBody>
      <dsp:txXfrm>
        <a:off x="31028" y="2161498"/>
        <a:ext cx="8373224" cy="573546"/>
      </dsp:txXfrm>
    </dsp:sp>
    <dsp:sp modelId="{3F7453C8-BE37-4F68-90F9-369F5F508D75}">
      <dsp:nvSpPr>
        <dsp:cNvPr id="0" name=""/>
        <dsp:cNvSpPr/>
      </dsp:nvSpPr>
      <dsp:spPr>
        <a:xfrm>
          <a:off x="0" y="2812153"/>
          <a:ext cx="8435280" cy="635602"/>
        </a:xfrm>
        <a:prstGeom prst="roundRect">
          <a:avLst/>
        </a:prstGeom>
        <a:gradFill rotWithShape="0">
          <a:gsLst>
            <a:gs pos="0">
              <a:schemeClr val="accent2">
                <a:hueOff val="-9476516"/>
                <a:satOff val="15973"/>
                <a:lumOff val="-19559"/>
                <a:alphaOff val="0"/>
                <a:tint val="70000"/>
                <a:satMod val="130000"/>
              </a:schemeClr>
            </a:gs>
            <a:gs pos="43000">
              <a:schemeClr val="accent2">
                <a:hueOff val="-9476516"/>
                <a:satOff val="15973"/>
                <a:lumOff val="-19559"/>
                <a:alphaOff val="0"/>
                <a:tint val="44000"/>
                <a:satMod val="165000"/>
              </a:schemeClr>
            </a:gs>
            <a:gs pos="93000">
              <a:schemeClr val="accent2">
                <a:hueOff val="-9476516"/>
                <a:satOff val="15973"/>
                <a:lumOff val="-19559"/>
                <a:alphaOff val="0"/>
                <a:tint val="15000"/>
                <a:satMod val="165000"/>
              </a:schemeClr>
            </a:gs>
            <a:gs pos="100000">
              <a:schemeClr val="accent2">
                <a:hueOff val="-9476516"/>
                <a:satOff val="15973"/>
                <a:lumOff val="-1955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9476516"/>
              <a:satOff val="15973"/>
              <a:lumOff val="-1955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Motivo de consulta  múltiples vesículas y eritema</a:t>
          </a:r>
          <a:endParaRPr lang="es-ES" sz="1600" kern="1200" dirty="0"/>
        </a:p>
      </dsp:txBody>
      <dsp:txXfrm>
        <a:off x="31028" y="2843181"/>
        <a:ext cx="8373224" cy="573546"/>
      </dsp:txXfrm>
    </dsp:sp>
    <dsp:sp modelId="{B7D712DC-2658-4293-99CE-A6971120D115}">
      <dsp:nvSpPr>
        <dsp:cNvPr id="0" name=""/>
        <dsp:cNvSpPr/>
      </dsp:nvSpPr>
      <dsp:spPr>
        <a:xfrm>
          <a:off x="0" y="3493835"/>
          <a:ext cx="8435280" cy="635602"/>
        </a:xfrm>
        <a:prstGeom prst="roundRect">
          <a:avLst/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tint val="70000"/>
                <a:satMod val="130000"/>
              </a:schemeClr>
            </a:gs>
            <a:gs pos="43000">
              <a:schemeClr val="accent2">
                <a:hueOff val="-12635355"/>
                <a:satOff val="21297"/>
                <a:lumOff val="-26079"/>
                <a:alphaOff val="0"/>
                <a:tint val="44000"/>
                <a:satMod val="165000"/>
              </a:schemeClr>
            </a:gs>
            <a:gs pos="93000">
              <a:schemeClr val="accent2">
                <a:hueOff val="-12635355"/>
                <a:satOff val="21297"/>
                <a:lumOff val="-26079"/>
                <a:alphaOff val="0"/>
                <a:tint val="15000"/>
                <a:satMod val="165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12635355"/>
              <a:satOff val="21297"/>
              <a:lumOff val="-2607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Evolución. Se inicia hace 24 horas con dolor y ardor en zona que hace horas aparecen maculas eritematosas con vesículas múltiples con dolor que fue aumentando de intensidad.</a:t>
          </a:r>
          <a:endParaRPr lang="es-ES" sz="1600" kern="1200" dirty="0"/>
        </a:p>
      </dsp:txBody>
      <dsp:txXfrm>
        <a:off x="31028" y="3524863"/>
        <a:ext cx="8373224" cy="5735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4568C-BFBE-4563-B8AF-A7776707AF8D}">
      <dsp:nvSpPr>
        <dsp:cNvPr id="0" name=""/>
        <dsp:cNvSpPr/>
      </dsp:nvSpPr>
      <dsp:spPr>
        <a:xfrm>
          <a:off x="0" y="330094"/>
          <a:ext cx="8291385" cy="15590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6500" kern="1200" dirty="0" err="1" smtClean="0"/>
            <a:t>clinico</a:t>
          </a:r>
          <a:endParaRPr lang="es-AR" sz="6500" kern="1200" dirty="0"/>
        </a:p>
      </dsp:txBody>
      <dsp:txXfrm>
        <a:off x="76105" y="406199"/>
        <a:ext cx="8139175" cy="1406815"/>
      </dsp:txXfrm>
    </dsp:sp>
    <dsp:sp modelId="{A49D0086-B1E4-45E6-87F1-07AF94E52851}">
      <dsp:nvSpPr>
        <dsp:cNvPr id="0" name=""/>
        <dsp:cNvSpPr/>
      </dsp:nvSpPr>
      <dsp:spPr>
        <a:xfrm>
          <a:off x="0" y="2195558"/>
          <a:ext cx="8291385" cy="15590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6500" kern="1200" dirty="0" err="1" smtClean="0"/>
            <a:t>dermatocopia</a:t>
          </a:r>
          <a:endParaRPr lang="es-AR" sz="6500" kern="1200" dirty="0"/>
        </a:p>
      </dsp:txBody>
      <dsp:txXfrm>
        <a:off x="76105" y="2271663"/>
        <a:ext cx="8139175" cy="1406815"/>
      </dsp:txXfrm>
    </dsp:sp>
    <dsp:sp modelId="{FBC19751-A642-4C6D-96A3-6D6A2D0FBBDB}">
      <dsp:nvSpPr>
        <dsp:cNvPr id="0" name=""/>
        <dsp:cNvSpPr/>
      </dsp:nvSpPr>
      <dsp:spPr>
        <a:xfrm>
          <a:off x="0" y="4391116"/>
          <a:ext cx="8291385" cy="155902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6500" b="1" kern="1200" dirty="0" smtClean="0"/>
            <a:t>biopsia</a:t>
          </a:r>
          <a:endParaRPr lang="es-AR" sz="6500" b="1" kern="1200" dirty="0"/>
        </a:p>
      </dsp:txBody>
      <dsp:txXfrm>
        <a:off x="76105" y="4467221"/>
        <a:ext cx="8139175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2EEB5-2C3F-4D90-8215-98794A868D2F}" type="datetimeFigureOut">
              <a:rPr lang="es-AR" smtClean="0"/>
              <a:t>21/10/2022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76A22-B795-45E9-B826-A1C8A02490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39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76A22-B795-45E9-B826-A1C8A02490B1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600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sz="883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76A22-B795-45E9-B826-A1C8A02490B1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737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76A22-B795-45E9-B826-A1C8A02490B1}" type="slidenum">
              <a:rPr lang="es-AR" smtClean="0"/>
              <a:t>36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460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76A22-B795-45E9-B826-A1C8A02490B1}" type="slidenum">
              <a:rPr lang="es-AR" smtClean="0"/>
              <a:t>42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741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8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6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9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7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49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08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42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57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71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10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9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39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77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06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74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61B8-241E-42C7-977A-F1E418DF6B7A}" type="slidenum">
              <a:rPr lang="es-ES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30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0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78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36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88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54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6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96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02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06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61B8-241E-42C7-977A-F1E418DF6B7A}" type="slidenum">
              <a:rPr lang="es-ES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99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83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71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FFF39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FFF39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7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6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93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0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06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29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3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61B8-241E-42C7-977A-F1E418DF6B7A}" type="slidenum">
              <a:rPr lang="es-ES">
                <a:solidFill>
                  <a:srgbClr val="575F6D">
                    <a:shade val="90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8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5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8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69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9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5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356BCBB-445E-41AF-BF71-C09E5CDCCBB4}" type="datetimeFigureOut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21/10/2022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953A59B1-47D0-4F13-9965-36A23D8A75E3}" type="slidenum">
              <a:rPr lang="es-ES" smtClean="0">
                <a:solidFill>
                  <a:srgbClr val="575F6D">
                    <a:shade val="90000"/>
                  </a:srgbClr>
                </a:solidFill>
              </a:rPr>
              <a:pPr defTabSz="914400"/>
              <a:t>‹Nº›</a:t>
            </a:fld>
            <a:endParaRPr lang="es-ES">
              <a:solidFill>
                <a:srgbClr val="575F6D">
                  <a:shade val="90000"/>
                </a:srgb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13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  curso sobre temas de clínica médica</a:t>
            </a:r>
            <a:endParaRPr lang="es-AR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</a:t>
            </a:r>
            <a:r>
              <a:rPr lang="es-ES" sz="28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patologías dermatológicas frecuentes en guardia y consultorio</a:t>
            </a:r>
          </a:p>
          <a:p>
            <a:r>
              <a:rPr lang="es-ES" sz="2800" b="1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Año 2022</a:t>
            </a:r>
            <a:endParaRPr lang="es-AR" sz="28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" sz="2800" b="1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 Analía Merli</a:t>
            </a:r>
            <a:endParaRPr lang="es-AR" sz="28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077" y="-126406"/>
            <a:ext cx="12898502" cy="18980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0190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urticaria</a:t>
            </a:r>
            <a:endParaRPr lang="es-AR" dirty="0"/>
          </a:p>
        </p:txBody>
      </p:sp>
      <p:sp>
        <p:nvSpPr>
          <p:cNvPr id="5" name="Rectángulo 4"/>
          <p:cNvSpPr/>
          <p:nvPr/>
        </p:nvSpPr>
        <p:spPr>
          <a:xfrm>
            <a:off x="557561" y="1769009"/>
            <a:ext cx="113073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 smtClean="0"/>
              <a:t>la </a:t>
            </a:r>
            <a:r>
              <a:rPr lang="es-AR" sz="2800" dirty="0"/>
              <a:t>prevalencia de la urticaria </a:t>
            </a:r>
            <a:r>
              <a:rPr lang="es-AR" sz="2800" dirty="0" err="1"/>
              <a:t>crónica</a:t>
            </a:r>
            <a:r>
              <a:rPr lang="es-AR" sz="2800" dirty="0"/>
              <a:t> se ubica entre el 0,6 y 1,8 </a:t>
            </a:r>
            <a:r>
              <a:rPr lang="es-AR" sz="2800" dirty="0" smtClean="0"/>
              <a:t>% y en niños de 0,1 a 0,3 %</a:t>
            </a:r>
            <a:endParaRPr lang="es-AR" sz="2800" dirty="0"/>
          </a:p>
          <a:p>
            <a:r>
              <a:rPr lang="es-AR" sz="2800" dirty="0" smtClean="0"/>
              <a:t>La </a:t>
            </a:r>
            <a:r>
              <a:rPr lang="es-AR" sz="2800" dirty="0"/>
              <a:t>urticaria </a:t>
            </a:r>
            <a:r>
              <a:rPr lang="es-AR" sz="2800" dirty="0" err="1"/>
              <a:t>crónica</a:t>
            </a:r>
            <a:r>
              <a:rPr lang="es-AR" sz="2800" dirty="0"/>
              <a:t> es </a:t>
            </a:r>
            <a:r>
              <a:rPr lang="es-AR" sz="2800" dirty="0" err="1"/>
              <a:t>más</a:t>
            </a:r>
            <a:r>
              <a:rPr lang="es-AR" sz="2800" dirty="0"/>
              <a:t> frecuente en mujeres de edad </a:t>
            </a:r>
            <a:r>
              <a:rPr lang="es-AR" sz="2800" dirty="0" smtClean="0"/>
              <a:t>media</a:t>
            </a:r>
          </a:p>
          <a:p>
            <a:r>
              <a:rPr lang="es-AR" sz="2800" dirty="0" smtClean="0"/>
              <a:t>  </a:t>
            </a:r>
            <a:endParaRPr lang="es-AR" sz="2800" dirty="0"/>
          </a:p>
          <a:p>
            <a:r>
              <a:rPr lang="es-AR" sz="2800" dirty="0" smtClean="0"/>
              <a:t>la </a:t>
            </a:r>
            <a:r>
              <a:rPr lang="es-AR" sz="2800" dirty="0"/>
              <a:t>prevalencia y la severidad de la urticaria han aumentado. </a:t>
            </a:r>
          </a:p>
          <a:p>
            <a:r>
              <a:rPr lang="es-AR" sz="2800" dirty="0" smtClean="0"/>
              <a:t>remite </a:t>
            </a:r>
            <a:r>
              <a:rPr lang="es-AR" sz="2800" dirty="0"/>
              <a:t>antes de un </a:t>
            </a:r>
            <a:r>
              <a:rPr lang="es-AR" sz="2800" dirty="0" err="1"/>
              <a:t>año</a:t>
            </a:r>
            <a:r>
              <a:rPr lang="es-AR" sz="2800" dirty="0"/>
              <a:t> en la </a:t>
            </a:r>
            <a:r>
              <a:rPr lang="es-AR" sz="2800" dirty="0" err="1"/>
              <a:t>mayoría</a:t>
            </a:r>
            <a:r>
              <a:rPr lang="es-AR" sz="2800" dirty="0"/>
              <a:t> de los </a:t>
            </a:r>
            <a:r>
              <a:rPr lang="es-AR" sz="2800" dirty="0" smtClean="0"/>
              <a:t>pacientes</a:t>
            </a:r>
            <a:endParaRPr lang="es-AR" sz="2800" dirty="0"/>
          </a:p>
          <a:p>
            <a:r>
              <a:rPr lang="es-AR" sz="2800" dirty="0" smtClean="0"/>
              <a:t> </a:t>
            </a:r>
          </a:p>
          <a:p>
            <a:r>
              <a:rPr lang="es-AR" sz="2800" dirty="0" smtClean="0"/>
              <a:t>El </a:t>
            </a:r>
            <a:r>
              <a:rPr lang="es-AR" sz="2800" dirty="0"/>
              <a:t>subtipo </a:t>
            </a:r>
            <a:r>
              <a:rPr lang="es-AR" sz="2800" dirty="0" err="1"/>
              <a:t>más</a:t>
            </a:r>
            <a:r>
              <a:rPr lang="es-AR" sz="2800" dirty="0"/>
              <a:t> frecuente de urticaria </a:t>
            </a:r>
            <a:r>
              <a:rPr lang="es-AR" sz="2800" dirty="0" err="1"/>
              <a:t>crónica</a:t>
            </a:r>
            <a:r>
              <a:rPr lang="es-AR" sz="2800" dirty="0"/>
              <a:t> es el </a:t>
            </a:r>
            <a:r>
              <a:rPr lang="es-AR" sz="2800" b="1" dirty="0" err="1" smtClean="0"/>
              <a:t>espontáneo</a:t>
            </a:r>
            <a:r>
              <a:rPr lang="es-AR" sz="2800" b="1" dirty="0" smtClean="0"/>
              <a:t> y </a:t>
            </a:r>
            <a:r>
              <a:rPr lang="es-AR" sz="2800" dirty="0" smtClean="0"/>
              <a:t>el 40-50 % presentan </a:t>
            </a:r>
            <a:r>
              <a:rPr lang="es-AR" sz="2800" dirty="0" err="1" smtClean="0"/>
              <a:t>autoanticuerpos</a:t>
            </a:r>
            <a:r>
              <a:rPr lang="es-AR" sz="2800" dirty="0" smtClean="0"/>
              <a:t> funcionales dirigidos al receptor de alta afinidad de la </a:t>
            </a:r>
            <a:r>
              <a:rPr lang="es-AR" sz="2800" dirty="0" err="1" smtClean="0"/>
              <a:t>IgE</a:t>
            </a:r>
            <a:r>
              <a:rPr lang="es-AR" sz="2800" dirty="0" smtClean="0"/>
              <a:t> o a la </a:t>
            </a:r>
            <a:r>
              <a:rPr lang="es-AR" sz="2800" dirty="0" err="1" smtClean="0"/>
              <a:t>IgE</a:t>
            </a:r>
            <a:r>
              <a:rPr lang="es-AR" sz="2800" dirty="0" smtClean="0"/>
              <a:t>.</a:t>
            </a:r>
            <a:endParaRPr lang="es-AR" sz="2800" dirty="0"/>
          </a:p>
          <a:p>
            <a:r>
              <a:rPr lang="es-AR" sz="2800" dirty="0" smtClean="0"/>
              <a:t> 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0730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7948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AR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Clasificación</a:t>
            </a:r>
            <a:r>
              <a:rPr lang="es-A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A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194285"/>
              </p:ext>
            </p:extLst>
          </p:nvPr>
        </p:nvGraphicFramePr>
        <p:xfrm>
          <a:off x="82550" y="1217124"/>
          <a:ext cx="11957050" cy="564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5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2" y="515815"/>
            <a:ext cx="11277599" cy="5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4788" y="178191"/>
            <a:ext cx="10515600" cy="419686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Urticaria</a:t>
            </a:r>
            <a:endParaRPr lang="es-A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0677" y="773723"/>
            <a:ext cx="11220050" cy="60842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es-AR" b="1" dirty="0" smtClean="0">
                <a:ln/>
                <a:solidFill>
                  <a:schemeClr val="accent4"/>
                </a:solidFill>
              </a:rPr>
              <a:t>                                           Agente causal </a:t>
            </a:r>
          </a:p>
          <a:p>
            <a:pPr marL="0" indent="0">
              <a:buNone/>
            </a:pPr>
            <a:r>
              <a:rPr lang="es-AR" b="1" dirty="0" smtClean="0">
                <a:ln/>
                <a:solidFill>
                  <a:schemeClr val="accent4"/>
                </a:solidFill>
              </a:rPr>
              <a:t>                                </a:t>
            </a:r>
          </a:p>
          <a:p>
            <a:pPr marL="0" indent="0">
              <a:buNone/>
            </a:pPr>
            <a:r>
              <a:rPr lang="es-AR" b="1" dirty="0">
                <a:ln/>
                <a:solidFill>
                  <a:schemeClr val="accent4"/>
                </a:solidFill>
              </a:rPr>
              <a:t> </a:t>
            </a:r>
            <a:r>
              <a:rPr lang="es-AR" b="1" dirty="0" smtClean="0">
                <a:ln/>
                <a:solidFill>
                  <a:schemeClr val="accent4"/>
                </a:solidFill>
              </a:rPr>
              <a:t>                                         interno         externo</a:t>
            </a:r>
          </a:p>
          <a:p>
            <a:pPr marL="0" indent="0">
              <a:buNone/>
            </a:pPr>
            <a:endParaRPr lang="es-AR" b="1" dirty="0" smtClean="0">
              <a:ln/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s-AR" b="1" dirty="0" smtClean="0">
                <a:ln/>
                <a:solidFill>
                  <a:schemeClr val="accent4"/>
                </a:solidFill>
              </a:rPr>
              <a:t>Mecanismos</a:t>
            </a:r>
          </a:p>
          <a:p>
            <a:pPr marL="0" indent="0">
              <a:buNone/>
            </a:pPr>
            <a:r>
              <a:rPr lang="es-AR" b="1" dirty="0" smtClean="0">
                <a:ln/>
                <a:solidFill>
                  <a:schemeClr val="accent4"/>
                </a:solidFill>
              </a:rPr>
              <a:t>                            inmunológicos           no inmunológicos</a:t>
            </a:r>
          </a:p>
          <a:p>
            <a:pPr marL="0" indent="0">
              <a:buNone/>
            </a:pPr>
            <a:endParaRPr lang="es-AR" b="1" dirty="0">
              <a:ln/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s-AR" b="1" dirty="0" smtClean="0">
              <a:ln/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s-AR" b="1" dirty="0" smtClean="0">
                <a:ln/>
                <a:solidFill>
                  <a:schemeClr val="accent4"/>
                </a:solidFill>
              </a:rPr>
              <a:t>Mediadores </a:t>
            </a:r>
            <a:r>
              <a:rPr lang="es-AR" b="1" dirty="0" err="1" smtClean="0">
                <a:ln/>
                <a:solidFill>
                  <a:schemeClr val="accent4"/>
                </a:solidFill>
              </a:rPr>
              <a:t>vasoactivos</a:t>
            </a:r>
            <a:r>
              <a:rPr lang="es-AR" b="1" dirty="0" smtClean="0">
                <a:ln/>
                <a:solidFill>
                  <a:schemeClr val="accent4"/>
                </a:solidFill>
              </a:rPr>
              <a:t>             urticaria                         dermis superficial</a:t>
            </a:r>
          </a:p>
          <a:p>
            <a:pPr marL="0" indent="0">
              <a:buNone/>
            </a:pPr>
            <a:r>
              <a:rPr lang="es-AR" b="1" dirty="0">
                <a:ln/>
                <a:solidFill>
                  <a:schemeClr val="accent4"/>
                </a:solidFill>
              </a:rPr>
              <a:t> </a:t>
            </a:r>
            <a:r>
              <a:rPr lang="es-AR" b="1" dirty="0" smtClean="0">
                <a:ln/>
                <a:solidFill>
                  <a:schemeClr val="accent4"/>
                </a:solidFill>
              </a:rPr>
              <a:t>                                                        </a:t>
            </a:r>
            <a:r>
              <a:rPr lang="es-AR" b="1" dirty="0" err="1" smtClean="0">
                <a:ln/>
                <a:solidFill>
                  <a:schemeClr val="accent4"/>
                </a:solidFill>
              </a:rPr>
              <a:t>angioedema</a:t>
            </a:r>
            <a:r>
              <a:rPr lang="es-AR" b="1" dirty="0" smtClean="0">
                <a:ln/>
                <a:solidFill>
                  <a:schemeClr val="accent4"/>
                </a:solidFill>
              </a:rPr>
              <a:t>                  dermis  profunda</a:t>
            </a:r>
          </a:p>
          <a:p>
            <a:pPr marL="0" indent="0">
              <a:buNone/>
            </a:pPr>
            <a:endParaRPr lang="es-AR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endParaRPr lang="es-AR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r>
              <a:rPr lang="es-AR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Dermatosis </a:t>
            </a:r>
            <a:r>
              <a:rPr lang="es-AR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perivasculares</a:t>
            </a:r>
            <a:r>
              <a:rPr lang="es-AR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que generan cambios epidérmicos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397" y="6460177"/>
            <a:ext cx="6800604" cy="397823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>
            <a:off x="3679902" y="1193179"/>
            <a:ext cx="484632" cy="40969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 abajo 6"/>
          <p:cNvSpPr/>
          <p:nvPr/>
        </p:nvSpPr>
        <p:spPr>
          <a:xfrm>
            <a:off x="5248507" y="1148574"/>
            <a:ext cx="484632" cy="439433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39" y="2617392"/>
            <a:ext cx="609653" cy="5303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02" y="2572786"/>
            <a:ext cx="609653" cy="53039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53378" y="4283394"/>
            <a:ext cx="609653" cy="120601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19890" y="4020930"/>
            <a:ext cx="399612" cy="101476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45220">
            <a:off x="6899936" y="4545789"/>
            <a:ext cx="414431" cy="10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>
                    <a:lumMod val="95000"/>
                  </a:schemeClr>
                </a:solidFill>
              </a:rPr>
              <a:t>Factores moduladores</a:t>
            </a:r>
            <a:endParaRPr lang="es-A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4838" y="731520"/>
            <a:ext cx="6878002" cy="5257800"/>
          </a:xfrm>
          <a:ln w="28575">
            <a:solidFill>
              <a:schemeClr val="tx1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 smtClean="0"/>
              <a:t> </a:t>
            </a:r>
            <a:endParaRPr lang="es-AR" dirty="0"/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Estrés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Ansiedad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Depresión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Angustia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Alcohol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Profesión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Hábito alimentario</a:t>
            </a: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Ambientales</a:t>
            </a:r>
          </a:p>
          <a:p>
            <a:pPr>
              <a:buFont typeface="Wingdings" panose="05000000000000000000" pitchFamily="2" charset="2"/>
              <a:buChar char="§"/>
            </a:pPr>
            <a:endParaRPr lang="es-AR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3128210"/>
            <a:ext cx="3200400" cy="317699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AR" sz="3600" dirty="0" smtClean="0"/>
              <a:t>Agravan</a:t>
            </a:r>
          </a:p>
          <a:p>
            <a:r>
              <a:rPr lang="es-AR" sz="3600" dirty="0" smtClean="0"/>
              <a:t>Desencadenan</a:t>
            </a:r>
          </a:p>
          <a:p>
            <a:r>
              <a:rPr lang="es-AR" sz="3600" dirty="0" smtClean="0"/>
              <a:t>Complican </a:t>
            </a:r>
          </a:p>
          <a:p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6270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7" y="93036"/>
            <a:ext cx="11911262" cy="65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64" y="488373"/>
            <a:ext cx="11351940" cy="62716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02" y="78615"/>
            <a:ext cx="6683298" cy="20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Anafilaxia :</a:t>
            </a:r>
            <a:br>
              <a:rPr lang="es-A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A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causas mas frecuentes</a:t>
            </a:r>
            <a:endParaRPr lang="es-A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A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Alimentos: maní, nueces, huevo, pescados y mariscos, leche vaca, trigo</a:t>
            </a:r>
          </a:p>
          <a:p>
            <a:r>
              <a:rPr lang="es-A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Medicamentos: ATB, Aines, </a:t>
            </a:r>
            <a:r>
              <a:rPr lang="es-AR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bloq</a:t>
            </a:r>
            <a:r>
              <a:rPr lang="es-A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neuromusculares (anestesia) </a:t>
            </a:r>
          </a:p>
          <a:p>
            <a:r>
              <a:rPr lang="es-A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Insectos: abejas, avispas</a:t>
            </a:r>
          </a:p>
          <a:p>
            <a:r>
              <a:rPr lang="es-AR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Latex</a:t>
            </a:r>
            <a:endParaRPr lang="es-A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s-A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Idiopática</a:t>
            </a:r>
          </a:p>
          <a:p>
            <a:pPr marL="0" indent="0">
              <a:buNone/>
            </a:pPr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Mas frecuentes</a:t>
            </a:r>
            <a:endParaRPr lang="es-A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AR" b="1" dirty="0">
                <a:ln/>
                <a:solidFill>
                  <a:schemeClr val="accent3"/>
                </a:solidFill>
              </a:rPr>
              <a:t>Ejercicio</a:t>
            </a:r>
          </a:p>
          <a:p>
            <a:r>
              <a:rPr lang="es-AR" b="1" dirty="0">
                <a:ln/>
                <a:solidFill>
                  <a:schemeClr val="accent3"/>
                </a:solidFill>
              </a:rPr>
              <a:t>Semen</a:t>
            </a:r>
          </a:p>
          <a:p>
            <a:r>
              <a:rPr lang="es-AR" b="1" dirty="0">
                <a:ln/>
                <a:solidFill>
                  <a:schemeClr val="accent3"/>
                </a:solidFill>
              </a:rPr>
              <a:t>Aditivos </a:t>
            </a:r>
            <a:r>
              <a:rPr lang="es-AR" b="1" dirty="0" smtClean="0">
                <a:ln/>
                <a:solidFill>
                  <a:schemeClr val="accent3"/>
                </a:solidFill>
              </a:rPr>
              <a:t>alimentarios: glutamato, </a:t>
            </a:r>
            <a:r>
              <a:rPr lang="es-AR" b="1" dirty="0" err="1">
                <a:ln/>
                <a:solidFill>
                  <a:schemeClr val="accent3"/>
                </a:solidFill>
              </a:rPr>
              <a:t>metabisulfito</a:t>
            </a:r>
            <a:endParaRPr lang="es-AR" b="1" dirty="0">
              <a:ln/>
              <a:solidFill>
                <a:schemeClr val="accent3"/>
              </a:solidFill>
            </a:endParaRPr>
          </a:p>
          <a:p>
            <a:r>
              <a:rPr lang="es-AR" b="1" dirty="0">
                <a:ln/>
                <a:solidFill>
                  <a:schemeClr val="accent3"/>
                </a:solidFill>
              </a:rPr>
              <a:t>Cambios Hormonales: </a:t>
            </a:r>
            <a:r>
              <a:rPr lang="es-AR" b="1" dirty="0" err="1">
                <a:ln/>
                <a:solidFill>
                  <a:schemeClr val="accent3"/>
                </a:solidFill>
              </a:rPr>
              <a:t>mentruales</a:t>
            </a:r>
            <a:endParaRPr lang="es-AR" b="1" dirty="0">
              <a:ln/>
              <a:solidFill>
                <a:schemeClr val="accent3"/>
              </a:solidFill>
            </a:endParaRPr>
          </a:p>
          <a:p>
            <a:r>
              <a:rPr lang="es-AR" b="1" dirty="0">
                <a:ln/>
                <a:solidFill>
                  <a:schemeClr val="accent3"/>
                </a:solidFill>
              </a:rPr>
              <a:t>Medicaciones tópicas</a:t>
            </a:r>
          </a:p>
          <a:p>
            <a:r>
              <a:rPr lang="es-AR" b="1" dirty="0">
                <a:ln/>
                <a:solidFill>
                  <a:schemeClr val="accent3"/>
                </a:solidFill>
              </a:rPr>
              <a:t>Transfusiones</a:t>
            </a:r>
          </a:p>
          <a:p>
            <a:endParaRPr lang="es-AR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7047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b="1" dirty="0" smtClean="0">
                <a:ln/>
                <a:solidFill>
                  <a:schemeClr val="accent3"/>
                </a:solidFill>
              </a:rPr>
              <a:t>Cuadro clínico: agudo puede ser fatal</a:t>
            </a:r>
            <a:endParaRPr lang="es-AR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5688" y="1244242"/>
            <a:ext cx="1063826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Piel:</a:t>
            </a:r>
            <a:r>
              <a:rPr lang="es-AR" sz="2800" dirty="0"/>
              <a:t> Urticaria, </a:t>
            </a:r>
            <a:r>
              <a:rPr lang="es-AR" sz="2800" dirty="0" err="1"/>
              <a:t>Angioedema</a:t>
            </a:r>
            <a:r>
              <a:rPr lang="es-AR" sz="2800" dirty="0"/>
              <a:t>, </a:t>
            </a:r>
            <a:r>
              <a:rPr lang="es-AR" sz="2800" dirty="0" err="1"/>
              <a:t>Flushing</a:t>
            </a:r>
            <a:r>
              <a:rPr lang="es-AR" sz="2800" dirty="0"/>
              <a:t>, </a:t>
            </a:r>
            <a:r>
              <a:rPr lang="es-AR" sz="2800" dirty="0" smtClean="0"/>
              <a:t>Prurito, eritema</a:t>
            </a:r>
          </a:p>
          <a:p>
            <a:endParaRPr lang="es-AR" sz="2800" dirty="0"/>
          </a:p>
          <a:p>
            <a:r>
              <a:rPr lang="es-AR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Boca:</a:t>
            </a:r>
            <a:r>
              <a:rPr lang="es-AR" sz="2800" dirty="0"/>
              <a:t> prurito, hormigueos o inflamación labial, lengua o paladar</a:t>
            </a:r>
          </a:p>
          <a:p>
            <a:endParaRPr lang="es-AR" sz="2800" dirty="0" smtClean="0"/>
          </a:p>
          <a:p>
            <a:r>
              <a:rPr lang="es-A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ACV</a:t>
            </a:r>
            <a:r>
              <a:rPr lang="es-A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</a:t>
            </a:r>
            <a:r>
              <a:rPr lang="es-AR" sz="2800" dirty="0"/>
              <a:t> taquicardia/bradicardia, arritmias, colapso</a:t>
            </a:r>
          </a:p>
          <a:p>
            <a:endParaRPr lang="es-AR" sz="2800" dirty="0" smtClean="0"/>
          </a:p>
          <a:p>
            <a:r>
              <a:rPr lang="es-A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Resp</a:t>
            </a:r>
            <a:r>
              <a:rPr lang="es-AR" sz="2800" dirty="0"/>
              <a:t>: </a:t>
            </a:r>
            <a:r>
              <a:rPr lang="es-AR" sz="2800" dirty="0" smtClean="0"/>
              <a:t>    </a:t>
            </a:r>
            <a:r>
              <a:rPr lang="es-AR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VRS</a:t>
            </a:r>
            <a:r>
              <a:rPr lang="es-A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r>
              <a:rPr lang="es-AR" sz="2800" dirty="0"/>
              <a:t> congestión nasal, estornudos, ronquera, tos, edema </a:t>
            </a:r>
            <a:r>
              <a:rPr lang="es-AR" sz="2800" dirty="0" err="1"/>
              <a:t>orofaríngeo</a:t>
            </a:r>
            <a:r>
              <a:rPr lang="es-AR" sz="2800" dirty="0"/>
              <a:t> o laríngeo</a:t>
            </a:r>
          </a:p>
          <a:p>
            <a:r>
              <a:rPr lang="es-AR" sz="2800" dirty="0"/>
              <a:t>               </a:t>
            </a:r>
            <a:r>
              <a:rPr lang="es-A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VRI</a:t>
            </a:r>
            <a:r>
              <a:rPr lang="es-AR" sz="2800" dirty="0"/>
              <a:t>: disnea, broncoespasmo, disnea, opresión torácica</a:t>
            </a:r>
            <a:r>
              <a:rPr lang="es-AR" sz="2800" dirty="0" smtClean="0"/>
              <a:t>.</a:t>
            </a:r>
          </a:p>
          <a:p>
            <a:endParaRPr lang="es-AR" sz="2800" dirty="0"/>
          </a:p>
          <a:p>
            <a:r>
              <a:rPr lang="es-A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AGI: </a:t>
            </a:r>
            <a:r>
              <a:rPr lang="es-AR" sz="2800" dirty="0"/>
              <a:t>nauseas, vómitos, dolor abdominal, diarrea</a:t>
            </a:r>
            <a:r>
              <a:rPr lang="es-AR" sz="2800" dirty="0" smtClean="0"/>
              <a:t>.</a:t>
            </a:r>
          </a:p>
          <a:p>
            <a:endParaRPr lang="es-AR" sz="2800" dirty="0"/>
          </a:p>
          <a:p>
            <a:r>
              <a:rPr lang="es-A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Neurológico: </a:t>
            </a:r>
            <a:r>
              <a:rPr lang="es-AR" sz="2800" dirty="0"/>
              <a:t>Cefaleas, mareos, confusión. </a:t>
            </a:r>
          </a:p>
        </p:txBody>
      </p:sp>
    </p:spTree>
    <p:extLst>
      <p:ext uri="{BB962C8B-B14F-4D97-AF65-F5344CB8AC3E}">
        <p14:creationId xmlns:p14="http://schemas.microsoft.com/office/powerpoint/2010/main" val="24706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2825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AR" sz="4400" b="1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URTICARIA VASCULITIS</a:t>
            </a:r>
            <a:endParaRPr lang="es-AR" sz="4400" b="1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7175" y="2289158"/>
            <a:ext cx="3099342" cy="45688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CRÓNICA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GENERALIZADA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PAPULAS Y PLACAS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MAS DE 24 HS HASTA  3 A 7 DIAS 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EVOLUCIÓN A LESIONES PURPÚRICAS. PUEDE HABER PETEQUIAS, LIVEDO RETICULARIS,AMPOLLAS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DEJAN PIGMENTACIÓN RESIDUAL</a:t>
            </a:r>
          </a:p>
          <a:p>
            <a:r>
              <a:rPr lang="es-AR" sz="20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PUEDEN SER DOLOROSAS</a:t>
            </a:r>
            <a:endParaRPr lang="es-AR" sz="20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1" y="0"/>
            <a:ext cx="37493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450757"/>
          </a:xfrm>
        </p:spPr>
        <p:txBody>
          <a:bodyPr/>
          <a:lstStyle/>
          <a:p>
            <a:r>
              <a:rPr lang="es-ES" dirty="0" smtClean="0"/>
              <a:t>piel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566862"/>
            <a:ext cx="5962650" cy="3724275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845127" y="0"/>
            <a:ext cx="10515600" cy="6180137"/>
          </a:xfrm>
        </p:spPr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559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exantemas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exantemas</a:t>
            </a:r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8100" t="21600" r="51449" b="17886"/>
          <a:stretch/>
        </p:blipFill>
        <p:spPr>
          <a:xfrm>
            <a:off x="4571999" y="3920490"/>
            <a:ext cx="3698859" cy="29375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9131" t="58857" r="13422" b="10720"/>
          <a:stretch/>
        </p:blipFill>
        <p:spPr>
          <a:xfrm>
            <a:off x="8545831" y="4457700"/>
            <a:ext cx="3646169" cy="2400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56976" t="45842" r="20981" b="29509"/>
          <a:stretch/>
        </p:blipFill>
        <p:spPr>
          <a:xfrm>
            <a:off x="2708910" y="5372100"/>
            <a:ext cx="1771650" cy="1485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112" y="89210"/>
            <a:ext cx="6122258" cy="38655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431" y="2009840"/>
            <a:ext cx="3823474" cy="25502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52382" t="34969" r="3229" b="6159"/>
          <a:stretch/>
        </p:blipFill>
        <p:spPr>
          <a:xfrm>
            <a:off x="0" y="3017520"/>
            <a:ext cx="269748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156382"/>
          </a:xfrm>
        </p:spPr>
        <p:txBody>
          <a:bodyPr>
            <a:normAutofit/>
          </a:bodyPr>
          <a:lstStyle/>
          <a:p>
            <a:r>
              <a:rPr lang="es-AR" sz="7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r>
              <a:rPr lang="es-AR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elulitis</a:t>
            </a:r>
            <a:endParaRPr lang="es-AR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09585" y="129354"/>
            <a:ext cx="6492240" cy="5257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AR" dirty="0" smtClean="0">
                <a:ln/>
                <a:solidFill>
                  <a:srgbClr val="00B050"/>
                </a:solidFill>
              </a:rPr>
              <a:t>Trombosis venosa</a:t>
            </a:r>
          </a:p>
          <a:p>
            <a:r>
              <a:rPr lang="es-ES" dirty="0" smtClean="0">
                <a:ln/>
                <a:solidFill>
                  <a:srgbClr val="FF0000"/>
                </a:solidFill>
              </a:rPr>
              <a:t>Mixedema</a:t>
            </a:r>
            <a:endParaRPr lang="es-AR" dirty="0" smtClean="0">
              <a:ln/>
              <a:solidFill>
                <a:srgbClr val="FF0000"/>
              </a:solidFill>
            </a:endParaRPr>
          </a:p>
          <a:p>
            <a:r>
              <a:rPr lang="es-AR" b="1" dirty="0" smtClean="0">
                <a:ln/>
                <a:solidFill>
                  <a:srgbClr val="002060"/>
                </a:solidFill>
              </a:rPr>
              <a:t>Edema cardiogénico</a:t>
            </a:r>
          </a:p>
          <a:p>
            <a:r>
              <a:rPr lang="es-AR" b="1" dirty="0">
                <a:ln/>
                <a:solidFill>
                  <a:srgbClr val="7030A0"/>
                </a:solidFill>
              </a:rPr>
              <a:t>Eritema nudoso</a:t>
            </a:r>
          </a:p>
          <a:p>
            <a:pPr marL="0" indent="0">
              <a:buNone/>
            </a:pPr>
            <a:r>
              <a:rPr lang="es-AR" b="1" dirty="0">
                <a:ln/>
                <a:solidFill>
                  <a:srgbClr val="002060"/>
                </a:solidFill>
              </a:rPr>
              <a:t> </a:t>
            </a:r>
            <a:r>
              <a:rPr lang="es-A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Erisipela</a:t>
            </a:r>
            <a:endParaRPr lang="es-AR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67629" y="1978227"/>
            <a:ext cx="3200400" cy="3379124"/>
          </a:xfrm>
        </p:spPr>
        <p:txBody>
          <a:bodyPr>
            <a:normAutofit/>
          </a:bodyPr>
          <a:lstStyle/>
          <a:p>
            <a:r>
              <a:rPr lang="es-AR" sz="3600" dirty="0" smtClean="0"/>
              <a:t>Diagnóstico diferencial</a:t>
            </a:r>
            <a:endParaRPr lang="es-AR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312714"/>
            <a:ext cx="2352626" cy="35452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259" y="0"/>
            <a:ext cx="2512741" cy="22190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113" y="2720898"/>
            <a:ext cx="3746810" cy="3891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6794" t="7438" r="18266" b="29523"/>
          <a:stretch/>
        </p:blipFill>
        <p:spPr>
          <a:xfrm>
            <a:off x="0" y="3389970"/>
            <a:ext cx="5905500" cy="346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224" t="21608" r="39391" b="10250"/>
          <a:stretch/>
        </p:blipFill>
        <p:spPr>
          <a:xfrm>
            <a:off x="-151714" y="531341"/>
            <a:ext cx="8084752" cy="61907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541" t="20887" r="41520" b="12053"/>
          <a:stretch/>
        </p:blipFill>
        <p:spPr>
          <a:xfrm>
            <a:off x="7624118" y="172995"/>
            <a:ext cx="4423719" cy="64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847528" y="836712"/>
          <a:ext cx="4608512" cy="101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992208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066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alia\Desktop\IMG-20141026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35960" cy="701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Analia\Desktop\IMG-20141026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472" y="89786"/>
            <a:ext cx="6419528" cy="676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7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703512" y="980728"/>
          <a:ext cx="4824536" cy="86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775520" y="1772817"/>
          <a:ext cx="84352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87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62" t="27699" r="40874" b="7272"/>
          <a:stretch/>
        </p:blipFill>
        <p:spPr>
          <a:xfrm>
            <a:off x="-86497" y="1"/>
            <a:ext cx="12278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0" t="21787" r="36579" b="10932"/>
          <a:stretch/>
        </p:blipFill>
        <p:spPr>
          <a:xfrm>
            <a:off x="-160637" y="86498"/>
            <a:ext cx="12443254" cy="6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176" t="38045" r="21789" b="25965"/>
          <a:stretch/>
        </p:blipFill>
        <p:spPr>
          <a:xfrm>
            <a:off x="4757351" y="667265"/>
            <a:ext cx="7191633" cy="5733534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1023"/>
            <a:ext cx="469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43698"/>
            <a:ext cx="7140575" cy="790600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0792" y="-264435"/>
            <a:ext cx="10515600" cy="1325562"/>
          </a:xfrm>
        </p:spPr>
        <p:txBody>
          <a:bodyPr/>
          <a:lstStyle/>
          <a:p>
            <a:r>
              <a:rPr lang="es-AR" b="1" dirty="0" smtClean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En consultorio</a:t>
            </a:r>
            <a:endParaRPr lang="es-AR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662" y="328612"/>
            <a:ext cx="4986337" cy="2857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2857500"/>
            <a:ext cx="5219700" cy="4000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531" y="1075037"/>
            <a:ext cx="1748638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s-ES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AR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idx="1"/>
          </p:nvPr>
        </p:nvSpPr>
        <p:spPr>
          <a:xfrm>
            <a:off x="6934200" y="5973470"/>
            <a:ext cx="10515600" cy="1500187"/>
          </a:xfrm>
        </p:spPr>
        <p:txBody>
          <a:bodyPr>
            <a:normAutofit/>
          </a:bodyPr>
          <a:lstStyle/>
          <a:p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Equipo médico</a:t>
            </a:r>
            <a:endParaRPr lang="es-AR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765" y="5627516"/>
            <a:ext cx="1808727" cy="1343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831" y="1975631"/>
            <a:ext cx="4891088" cy="40919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210" y="239170"/>
            <a:ext cx="3624146" cy="2459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2" y="117088"/>
            <a:ext cx="4560848" cy="1828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917" y="2780021"/>
            <a:ext cx="2952750" cy="25516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829" y="393777"/>
            <a:ext cx="3847171" cy="24163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73" y="2798955"/>
            <a:ext cx="4207727" cy="32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0035"/>
            <a:ext cx="8025131" cy="46579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 err="1" smtClean="0"/>
              <a:t>dermatoscopia</a:t>
            </a:r>
            <a:endParaRPr lang="es-AR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19362" y="0"/>
            <a:ext cx="4572638" cy="57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281"/>
            <a:ext cx="6339016" cy="67097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373" y="197708"/>
            <a:ext cx="5840627" cy="66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Diagnóstico de melanoma</a:t>
            </a:r>
            <a:endParaRPr lang="es-AR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74858222"/>
              </p:ext>
            </p:extLst>
          </p:nvPr>
        </p:nvGraphicFramePr>
        <p:xfrm>
          <a:off x="2038864" y="1902940"/>
          <a:ext cx="8291385" cy="595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06" y="2779059"/>
            <a:ext cx="4446494" cy="20798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712538"/>
            <a:ext cx="1649506" cy="20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6446" y="0"/>
            <a:ext cx="7897907" cy="896471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AR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Formas clínicas de melanoma</a:t>
            </a:r>
            <a:endParaRPr lang="es-AR" sz="4800" b="1" dirty="0">
              <a:ln/>
              <a:solidFill>
                <a:srgbClr val="0070C0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203"/>
          <a:stretch/>
        </p:blipFill>
        <p:spPr>
          <a:xfrm>
            <a:off x="8944722" y="3065929"/>
            <a:ext cx="1830855" cy="16674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340" y="1344706"/>
            <a:ext cx="2562225" cy="17811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986118"/>
            <a:ext cx="1290917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Melanoma lentigo maligno</a:t>
            </a:r>
          </a:p>
          <a:p>
            <a:pPr algn="ctr"/>
            <a:endParaRPr lang="es-ES" sz="4000" dirty="0" smtClean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algn="ctr"/>
            <a:r>
              <a:rPr lang="es-ES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Melanoma extensivo superficial</a:t>
            </a:r>
          </a:p>
          <a:p>
            <a:pPr algn="ctr"/>
            <a:endParaRPr lang="es-ES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algn="ctr"/>
            <a:r>
              <a:rPr lang="es-ES" sz="40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Melanoma nodular</a:t>
            </a:r>
          </a:p>
          <a:p>
            <a:pPr algn="ctr"/>
            <a:endParaRPr lang="es-ES" sz="4000" dirty="0" smtClean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algn="ctr"/>
            <a:r>
              <a:rPr lang="es-ES" sz="4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Melanoma </a:t>
            </a:r>
            <a:r>
              <a:rPr lang="es-ES" sz="40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acral</a:t>
            </a:r>
            <a:endParaRPr lang="es-ES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  <a:p>
            <a:pPr algn="ctr"/>
            <a:endParaRPr lang="es-ES" sz="4000" b="0" cap="none" spc="0" dirty="0" smtClean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s-ES" sz="40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Melanoma </a:t>
            </a:r>
            <a:r>
              <a:rPr lang="es-ES" sz="4000" b="0" cap="none" spc="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amelanótico</a:t>
            </a:r>
            <a:endParaRPr lang="es-ES" sz="40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52" y="0"/>
            <a:ext cx="2457450" cy="18573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070" y="3944472"/>
            <a:ext cx="2994211" cy="18646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494" y="5307107"/>
            <a:ext cx="2976282" cy="15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2211" y="3119718"/>
            <a:ext cx="6400799" cy="3738282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AR" dirty="0" smtClean="0"/>
              <a:t>Paciente de sexo masculino 64 años que consulta por lesión macular eritematosa en glande de 5 semanas de evolución 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2794" t="20966" r="23786" b="36856"/>
          <a:stretch/>
        </p:blipFill>
        <p:spPr>
          <a:xfrm>
            <a:off x="8229600" y="0"/>
            <a:ext cx="4074459" cy="28911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2794" t="28617" r="22353" b="23713"/>
          <a:stretch/>
        </p:blipFill>
        <p:spPr>
          <a:xfrm>
            <a:off x="0" y="3590365"/>
            <a:ext cx="6203577" cy="32676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43014" t="44311" r="22133" b="10765"/>
          <a:stretch/>
        </p:blipFill>
        <p:spPr>
          <a:xfrm>
            <a:off x="0" y="1"/>
            <a:ext cx="8301318" cy="35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Paciente de sexo masculino</a:t>
            </a:r>
            <a:br>
              <a:rPr lang="es-AR" dirty="0" smtClean="0"/>
            </a:br>
            <a:r>
              <a:rPr lang="es-AR" dirty="0" smtClean="0"/>
              <a:t>24 años </a:t>
            </a:r>
            <a:endParaRPr lang="es-AR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650" y="443753"/>
            <a:ext cx="6765574" cy="6414247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AR" sz="2400" b="1" dirty="0" smtClean="0"/>
              <a:t>Motivo de consulta</a:t>
            </a:r>
          </a:p>
          <a:p>
            <a:endParaRPr lang="es-AR" sz="2400" b="1" dirty="0"/>
          </a:p>
          <a:p>
            <a:r>
              <a:rPr lang="es-AR" sz="2400" b="1" dirty="0" err="1" smtClean="0"/>
              <a:t>Lesion</a:t>
            </a:r>
            <a:r>
              <a:rPr lang="es-AR" sz="2400" b="1" dirty="0" smtClean="0"/>
              <a:t> en surco </a:t>
            </a:r>
            <a:r>
              <a:rPr lang="es-AR" sz="2400" b="1" dirty="0" err="1" smtClean="0"/>
              <a:t>balanoprepucial</a:t>
            </a:r>
            <a:r>
              <a:rPr lang="es-AR" sz="2400" b="1" dirty="0" smtClean="0"/>
              <a:t> de 4 días de evolución </a:t>
            </a:r>
          </a:p>
          <a:p>
            <a:r>
              <a:rPr lang="es-AR" sz="2400" b="1" dirty="0" smtClean="0"/>
              <a:t>Indolora</a:t>
            </a:r>
          </a:p>
          <a:p>
            <a:r>
              <a:rPr lang="es-AR" sz="2400" b="1" dirty="0" err="1" smtClean="0"/>
              <a:t>Adenopatia</a:t>
            </a:r>
            <a:r>
              <a:rPr lang="es-AR" sz="2400" b="1" dirty="0" smtClean="0"/>
              <a:t> inguinal derecha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27795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1248" y="147918"/>
            <a:ext cx="3931920" cy="927847"/>
          </a:xfrm>
        </p:spPr>
        <p:txBody>
          <a:bodyPr/>
          <a:lstStyle/>
          <a:p>
            <a:r>
              <a:rPr lang="es-AR" dirty="0" err="1" smtClean="0"/>
              <a:t>Sifilis</a:t>
            </a:r>
            <a:r>
              <a:rPr lang="es-AR" dirty="0" smtClean="0"/>
              <a:t> primaria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3015" t="34700" r="22353" b="17042"/>
          <a:stretch/>
        </p:blipFill>
        <p:spPr>
          <a:xfrm>
            <a:off x="5244352" y="0"/>
            <a:ext cx="6947647" cy="685799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21931" y="2030505"/>
            <a:ext cx="3931920" cy="3810001"/>
          </a:xfrm>
        </p:spPr>
        <p:txBody>
          <a:bodyPr>
            <a:norm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AR" sz="2800" dirty="0" smtClean="0"/>
              <a:t>Lesión primaria: CHANCRO</a:t>
            </a:r>
          </a:p>
          <a:p>
            <a:r>
              <a:rPr lang="es-AR" sz="2800" dirty="0" smtClean="0"/>
              <a:t>INDOLORO</a:t>
            </a:r>
          </a:p>
          <a:p>
            <a:r>
              <a:rPr lang="es-AR" sz="2800" dirty="0" smtClean="0"/>
              <a:t>Puede ser </a:t>
            </a:r>
            <a:r>
              <a:rPr lang="es-AR" sz="2800" dirty="0" err="1" smtClean="0"/>
              <a:t>extragenital</a:t>
            </a:r>
            <a:endParaRPr lang="es-AR" sz="2800" dirty="0" smtClean="0"/>
          </a:p>
          <a:p>
            <a:r>
              <a:rPr lang="es-AR" sz="2800" dirty="0" smtClean="0"/>
              <a:t>Periodo de incubación </a:t>
            </a:r>
            <a:r>
              <a:rPr lang="es-AR" sz="2800" dirty="0" err="1" smtClean="0"/>
              <a:t>primedio</a:t>
            </a:r>
            <a:r>
              <a:rPr lang="es-AR" sz="2800" dirty="0" smtClean="0"/>
              <a:t> 3 semanas</a:t>
            </a:r>
          </a:p>
          <a:p>
            <a:r>
              <a:rPr lang="es-AR" sz="2800" dirty="0" err="1" smtClean="0"/>
              <a:t>Adenopatias</a:t>
            </a:r>
            <a:r>
              <a:rPr lang="es-AR" sz="2800" dirty="0" smtClean="0"/>
              <a:t> inguinales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3329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AR" dirty="0" err="1" smtClean="0"/>
              <a:t>Sifilis</a:t>
            </a:r>
            <a:r>
              <a:rPr lang="es-AR" dirty="0" smtClean="0"/>
              <a:t> primaria</a:t>
            </a:r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0" y="2241176"/>
            <a:ext cx="4894729" cy="4616824"/>
          </a:xfrm>
          <a:solidFill>
            <a:schemeClr val="bg2">
              <a:lumMod val="9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s-AR" sz="2400" b="1" dirty="0" smtClean="0"/>
              <a:t>Confirmación serológica</a:t>
            </a:r>
          </a:p>
          <a:p>
            <a:r>
              <a:rPr lang="es-AR" sz="2400" dirty="0" smtClean="0"/>
              <a:t> VDRL + a las 4-5 semanas</a:t>
            </a:r>
          </a:p>
          <a:p>
            <a:r>
              <a:rPr lang="es-AR" sz="2400" dirty="0" smtClean="0"/>
              <a:t>Pruebas </a:t>
            </a:r>
            <a:r>
              <a:rPr lang="es-AR" sz="2400" dirty="0" err="1" smtClean="0"/>
              <a:t>treponemicas</a:t>
            </a:r>
            <a:endParaRPr lang="es-AR" sz="2400" dirty="0" smtClean="0"/>
          </a:p>
          <a:p>
            <a:r>
              <a:rPr lang="es-AR" sz="2400" dirty="0" smtClean="0"/>
              <a:t>Solicitar otras ITS</a:t>
            </a:r>
          </a:p>
          <a:p>
            <a:r>
              <a:rPr lang="es-AR" sz="2400" b="1" dirty="0" smtClean="0"/>
              <a:t>Tratamiento</a:t>
            </a:r>
          </a:p>
          <a:p>
            <a:r>
              <a:rPr lang="es-AR" sz="2400" b="1" dirty="0" smtClean="0"/>
              <a:t>Penicilina G </a:t>
            </a:r>
            <a:r>
              <a:rPr lang="es-AR" sz="2400" b="1" dirty="0" err="1" smtClean="0"/>
              <a:t>benzatínica</a:t>
            </a:r>
            <a:r>
              <a:rPr lang="es-AR" sz="2400" b="1" dirty="0" smtClean="0"/>
              <a:t> 2.4MU en una dosis IM. </a:t>
            </a:r>
            <a:r>
              <a:rPr lang="es-AR" sz="2400" b="1" dirty="0" err="1" smtClean="0"/>
              <a:t>Alergicos</a:t>
            </a:r>
            <a:r>
              <a:rPr lang="es-AR" sz="2400" b="1" dirty="0" smtClean="0"/>
              <a:t>, </a:t>
            </a:r>
            <a:r>
              <a:rPr lang="es-AR" sz="2400" b="1" dirty="0" err="1" smtClean="0"/>
              <a:t>doxiciclina</a:t>
            </a:r>
            <a:r>
              <a:rPr lang="es-AR" sz="2400" b="1" dirty="0" smtClean="0"/>
              <a:t> 100mg cada 12 </a:t>
            </a:r>
            <a:r>
              <a:rPr lang="es-AR" sz="2400" b="1" dirty="0" err="1" smtClean="0"/>
              <a:t>hs</a:t>
            </a:r>
            <a:r>
              <a:rPr lang="es-AR" sz="2400" b="1" dirty="0" smtClean="0"/>
              <a:t> por dos semanas</a:t>
            </a:r>
          </a:p>
          <a:p>
            <a:r>
              <a:rPr lang="es-AR" sz="2400" dirty="0" smtClean="0"/>
              <a:t>Controles analíticos a los 6.12 y 24 meses</a:t>
            </a:r>
            <a:endParaRPr lang="es-AR" sz="24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55"/>
          <a:stretch/>
        </p:blipFill>
        <p:spPr>
          <a:xfrm>
            <a:off x="4842108" y="788895"/>
            <a:ext cx="7349891" cy="54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76" y="0"/>
            <a:ext cx="10243340" cy="62979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263" y="13335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6600" b="0" dirty="0" smtClean="0"/>
              <a:t>prurito</a:t>
            </a:r>
            <a:endParaRPr lang="es-AR" sz="6600" b="0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3299">
            <a:off x="4419647" y="1200438"/>
            <a:ext cx="6615953" cy="41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46" t="27912" r="24474" b="27137"/>
          <a:stretch/>
        </p:blipFill>
        <p:spPr>
          <a:xfrm>
            <a:off x="5791200" y="0"/>
            <a:ext cx="64008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3566" t="38622" r="22353" b="14689"/>
          <a:stretch/>
        </p:blipFill>
        <p:spPr>
          <a:xfrm>
            <a:off x="107576" y="0"/>
            <a:ext cx="5688106" cy="68580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1474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346" t="20573" r="25221" b="31560"/>
          <a:stretch/>
        </p:blipFill>
        <p:spPr>
          <a:xfrm>
            <a:off x="5701552" y="1"/>
            <a:ext cx="6502535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43235" t="34305" r="22905" b="21752"/>
          <a:stretch/>
        </p:blipFill>
        <p:spPr>
          <a:xfrm>
            <a:off x="-537883" y="1035423"/>
            <a:ext cx="5701553" cy="59704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359" y="0"/>
            <a:ext cx="3322265" cy="2133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213" y="4607859"/>
            <a:ext cx="4159622" cy="2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099" y="-375593"/>
            <a:ext cx="6732497" cy="773469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0" y="0"/>
            <a:ext cx="552226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48000" y="31058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4400" b="1" dirty="0">
                <a:solidFill>
                  <a:schemeClr val="bg1">
                    <a:lumMod val="95000"/>
                  </a:schemeClr>
                </a:solidFill>
              </a:rPr>
              <a:t>Motivo consulta</a:t>
            </a:r>
          </a:p>
          <a:p>
            <a:r>
              <a:rPr lang="es-AR" sz="4400" b="1" dirty="0">
                <a:solidFill>
                  <a:schemeClr val="bg1">
                    <a:lumMod val="95000"/>
                  </a:schemeClr>
                </a:solidFill>
              </a:rPr>
              <a:t>PRURITO</a:t>
            </a:r>
          </a:p>
        </p:txBody>
      </p:sp>
    </p:spTree>
    <p:extLst>
      <p:ext uri="{BB962C8B-B14F-4D97-AF65-F5344CB8AC3E}">
        <p14:creationId xmlns:p14="http://schemas.microsoft.com/office/powerpoint/2010/main" val="18172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LINFOMA CUTANEO CELULAS T</a:t>
            </a:r>
            <a:endParaRPr lang="es-AR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Micosis </a:t>
            </a:r>
            <a:r>
              <a:rPr lang="es-AR" dirty="0" err="1" smtClean="0"/>
              <a:t>fungoide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AR" sz="6000" b="1" dirty="0" smtClean="0"/>
              <a:t>Variantes</a:t>
            </a:r>
          </a:p>
          <a:p>
            <a:pPr marL="0" indent="0">
              <a:buNone/>
            </a:pPr>
            <a:r>
              <a:rPr lang="es-AR" sz="6000" b="1" dirty="0" err="1" smtClean="0"/>
              <a:t>Foliculotrofixa</a:t>
            </a:r>
            <a:endParaRPr lang="es-AR" sz="6000" b="1" dirty="0" smtClean="0"/>
          </a:p>
          <a:p>
            <a:pPr marL="0" indent="0">
              <a:buNone/>
            </a:pPr>
            <a:r>
              <a:rPr lang="es-AR" sz="6000" b="1" dirty="0" err="1" smtClean="0"/>
              <a:t>Reticulosis</a:t>
            </a:r>
            <a:r>
              <a:rPr lang="es-AR" sz="6000" b="1" dirty="0" smtClean="0"/>
              <a:t> </a:t>
            </a:r>
            <a:r>
              <a:rPr lang="es-AR" sz="6000" b="1" dirty="0" err="1" smtClean="0"/>
              <a:t>pagetoide</a:t>
            </a:r>
            <a:endParaRPr lang="es-AR" sz="6000" b="1" dirty="0" smtClean="0"/>
          </a:p>
          <a:p>
            <a:pPr marL="0" indent="0">
              <a:buNone/>
            </a:pPr>
            <a:r>
              <a:rPr lang="es-AR" sz="6000" b="1" dirty="0" err="1" smtClean="0"/>
              <a:t>granulimatosa</a:t>
            </a:r>
            <a:endParaRPr lang="es-AR" sz="6000" b="1" dirty="0"/>
          </a:p>
          <a:p>
            <a:pPr marL="0" indent="0">
              <a:buNone/>
            </a:pPr>
            <a:endParaRPr lang="es-AR" sz="6000" b="1" dirty="0"/>
          </a:p>
          <a:p>
            <a:pPr marL="0" indent="0">
              <a:buNone/>
            </a:pPr>
            <a:r>
              <a:rPr lang="es-AR" sz="6000" b="1" dirty="0" err="1" smtClean="0"/>
              <a:t>Sindrome</a:t>
            </a:r>
            <a:r>
              <a:rPr lang="es-AR" sz="6000" b="1" dirty="0" smtClean="0"/>
              <a:t> de </a:t>
            </a:r>
            <a:r>
              <a:rPr lang="es-AR" sz="6000" b="1" dirty="0" err="1" smtClean="0"/>
              <a:t>Sezary</a:t>
            </a:r>
            <a:endParaRPr lang="es-AR" sz="6000" b="1" dirty="0"/>
          </a:p>
          <a:p>
            <a:pPr marL="0" indent="0">
              <a:buNone/>
            </a:pPr>
            <a:endParaRPr lang="es-AR" sz="6000" b="1" dirty="0"/>
          </a:p>
          <a:p>
            <a:r>
              <a:rPr lang="es-AR" sz="6000" b="1" dirty="0" err="1"/>
              <a:t>Adult</a:t>
            </a:r>
            <a:r>
              <a:rPr lang="es-AR" sz="6000" b="1" dirty="0"/>
              <a:t> 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leukemia</a:t>
            </a:r>
            <a:r>
              <a:rPr lang="es-AR" sz="6000" b="1" dirty="0"/>
              <a:t>/</a:t>
            </a:r>
            <a:r>
              <a:rPr lang="es-AR" sz="6000" b="1" dirty="0" err="1"/>
              <a:t>lymphoma</a:t>
            </a:r>
            <a:endParaRPr lang="es-AR" sz="6000" b="1" dirty="0"/>
          </a:p>
          <a:p>
            <a:r>
              <a:rPr lang="es-AR" sz="6000" b="1" dirty="0"/>
              <a:t>Primary </a:t>
            </a:r>
            <a:r>
              <a:rPr lang="es-AR" sz="6000" b="1" dirty="0" err="1"/>
              <a:t>cutaneous</a:t>
            </a:r>
            <a:r>
              <a:rPr lang="es-AR" sz="6000" b="1" dirty="0"/>
              <a:t> CD30+ 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lymphoproliferative</a:t>
            </a:r>
            <a:endParaRPr lang="es-AR" sz="6000" b="1" dirty="0"/>
          </a:p>
          <a:p>
            <a:r>
              <a:rPr lang="es-AR" sz="6000" b="1" dirty="0" err="1"/>
              <a:t>disorders</a:t>
            </a:r>
            <a:endParaRPr lang="es-AR" sz="6000" b="1" dirty="0"/>
          </a:p>
          <a:p>
            <a:r>
              <a:rPr lang="es-AR" sz="6000" b="1" dirty="0"/>
              <a:t>Primary </a:t>
            </a:r>
            <a:r>
              <a:rPr lang="es-AR" sz="6000" b="1" dirty="0" err="1"/>
              <a:t>cutaneous</a:t>
            </a:r>
            <a:r>
              <a:rPr lang="es-AR" sz="6000" b="1" dirty="0"/>
              <a:t> </a:t>
            </a:r>
            <a:r>
              <a:rPr lang="es-AR" sz="6000" b="1" dirty="0" err="1"/>
              <a:t>anaplastic</a:t>
            </a:r>
            <a:r>
              <a:rPr lang="es-AR" sz="6000" b="1" dirty="0"/>
              <a:t> </a:t>
            </a:r>
            <a:r>
              <a:rPr lang="es-AR" sz="6000" b="1" dirty="0" err="1"/>
              <a:t>large</a:t>
            </a:r>
            <a:r>
              <a:rPr lang="es-AR" sz="6000" b="1" dirty="0"/>
              <a:t> 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endParaRPr lang="es-AR" sz="6000" b="1" dirty="0"/>
          </a:p>
          <a:p>
            <a:r>
              <a:rPr lang="es-AR" sz="6000" b="1" dirty="0" err="1"/>
              <a:t>Lymphomatoid</a:t>
            </a:r>
            <a:r>
              <a:rPr lang="es-AR" sz="6000" b="1" dirty="0"/>
              <a:t> </a:t>
            </a:r>
            <a:r>
              <a:rPr lang="es-AR" sz="6000" b="1" dirty="0" err="1"/>
              <a:t>papulosis</a:t>
            </a:r>
            <a:endParaRPr lang="es-AR" sz="6000" b="1" dirty="0"/>
          </a:p>
          <a:p>
            <a:r>
              <a:rPr lang="es-AR" sz="6000" b="1" dirty="0" err="1"/>
              <a:t>Subcutaneous</a:t>
            </a:r>
            <a:r>
              <a:rPr lang="es-AR" sz="6000" b="1" dirty="0"/>
              <a:t> </a:t>
            </a:r>
            <a:r>
              <a:rPr lang="es-AR" sz="6000" b="1" dirty="0" err="1"/>
              <a:t>panniculitis-like</a:t>
            </a:r>
            <a:r>
              <a:rPr lang="es-AR" sz="6000" b="1" dirty="0"/>
              <a:t> 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endParaRPr lang="es-AR" sz="6000" b="1" dirty="0"/>
          </a:p>
          <a:p>
            <a:r>
              <a:rPr lang="es-AR" sz="6000" b="1" dirty="0" err="1"/>
              <a:t>Extranodal</a:t>
            </a:r>
            <a:r>
              <a:rPr lang="es-AR" sz="6000" b="1" dirty="0"/>
              <a:t> NK/T-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r>
              <a:rPr lang="es-AR" sz="6000" b="1" dirty="0"/>
              <a:t>, nasal </a:t>
            </a:r>
            <a:r>
              <a:rPr lang="es-AR" sz="6000" b="1" dirty="0" err="1"/>
              <a:t>type</a:t>
            </a:r>
            <a:endParaRPr lang="es-AR" sz="6000" b="1" dirty="0"/>
          </a:p>
          <a:p>
            <a:r>
              <a:rPr lang="es-AR" sz="6000" b="1" dirty="0" err="1"/>
              <a:t>Hydroa</a:t>
            </a:r>
            <a:r>
              <a:rPr lang="es-AR" sz="6000" b="1" dirty="0"/>
              <a:t> </a:t>
            </a:r>
            <a:r>
              <a:rPr lang="es-AR" sz="6000" b="1" dirty="0" err="1"/>
              <a:t>vacciniforme-like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endParaRPr lang="es-AR" sz="6000" b="1" dirty="0"/>
          </a:p>
          <a:p>
            <a:r>
              <a:rPr lang="es-AR" sz="6000" b="1" dirty="0"/>
              <a:t>Primary </a:t>
            </a:r>
            <a:r>
              <a:rPr lang="es-AR" sz="6000" b="1" dirty="0" err="1"/>
              <a:t>cutaneous</a:t>
            </a:r>
            <a:r>
              <a:rPr lang="es-AR" sz="6000" b="1" dirty="0"/>
              <a:t> cd 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endParaRPr lang="es-AR" sz="6000" b="1" dirty="0"/>
          </a:p>
          <a:p>
            <a:r>
              <a:rPr lang="es-AR" sz="6000" b="1" dirty="0"/>
              <a:t>Primary </a:t>
            </a:r>
            <a:r>
              <a:rPr lang="es-AR" sz="6000" b="1" dirty="0" err="1"/>
              <a:t>cutaneous</a:t>
            </a:r>
            <a:r>
              <a:rPr lang="es-AR" sz="6000" b="1" dirty="0"/>
              <a:t> CD8+ </a:t>
            </a:r>
            <a:r>
              <a:rPr lang="es-AR" sz="6000" b="1" dirty="0" err="1"/>
              <a:t>aggressive</a:t>
            </a:r>
            <a:r>
              <a:rPr lang="es-AR" sz="6000" b="1" dirty="0"/>
              <a:t> </a:t>
            </a:r>
            <a:r>
              <a:rPr lang="es-AR" sz="6000" b="1" dirty="0" err="1"/>
              <a:t>epidermotropic</a:t>
            </a:r>
            <a:endParaRPr lang="es-AR" sz="6000" b="1" dirty="0"/>
          </a:p>
          <a:p>
            <a:r>
              <a:rPr lang="es-AR" sz="6000" b="1" dirty="0" err="1"/>
              <a:t>cytotoxic</a:t>
            </a:r>
            <a:r>
              <a:rPr lang="es-AR" sz="6000" b="1" dirty="0"/>
              <a:t> T-</a:t>
            </a:r>
            <a:r>
              <a:rPr lang="es-AR" sz="6000" b="1" dirty="0" err="1"/>
              <a:t>cell</a:t>
            </a:r>
            <a:r>
              <a:rPr lang="es-AR" sz="6000" b="1" dirty="0"/>
              <a:t> </a:t>
            </a:r>
            <a:r>
              <a:rPr lang="es-AR" sz="6000" b="1" dirty="0" err="1"/>
              <a:t>lymphoma</a:t>
            </a:r>
            <a:r>
              <a:rPr lang="es-AR" sz="6000" b="1" dirty="0" smtClean="0"/>
              <a:t>*</a:t>
            </a:r>
            <a:endParaRPr lang="es-AR" sz="6000" b="1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AR" dirty="0"/>
              <a:t>Primary </a:t>
            </a:r>
            <a:r>
              <a:rPr lang="es-AR" dirty="0" err="1"/>
              <a:t>cutaneous</a:t>
            </a:r>
            <a:r>
              <a:rPr lang="es-AR" dirty="0"/>
              <a:t> CD4+ </a:t>
            </a:r>
            <a:r>
              <a:rPr lang="es-AR" dirty="0" err="1"/>
              <a:t>small</a:t>
            </a:r>
            <a:r>
              <a:rPr lang="es-AR" dirty="0"/>
              <a:t>/</a:t>
            </a:r>
            <a:r>
              <a:rPr lang="es-AR" dirty="0" err="1"/>
              <a:t>medium</a:t>
            </a:r>
            <a:r>
              <a:rPr lang="es-AR" dirty="0"/>
              <a:t> T-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lymphoma</a:t>
            </a:r>
            <a:r>
              <a:rPr lang="es-AR" dirty="0"/>
              <a:t>*</a:t>
            </a:r>
          </a:p>
          <a:p>
            <a:r>
              <a:rPr lang="es-AR" dirty="0" err="1"/>
              <a:t>Peripheral</a:t>
            </a:r>
            <a:r>
              <a:rPr lang="es-AR" dirty="0"/>
              <a:t> T-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lymphoma</a:t>
            </a:r>
            <a:r>
              <a:rPr lang="es-AR" dirty="0"/>
              <a:t>, </a:t>
            </a:r>
            <a:r>
              <a:rPr lang="es-AR" dirty="0" err="1"/>
              <a:t>not</a:t>
            </a:r>
            <a:r>
              <a:rPr lang="es-AR" dirty="0"/>
              <a:t> </a:t>
            </a:r>
            <a:r>
              <a:rPr lang="es-AR" dirty="0" err="1"/>
              <a:t>otherwise</a:t>
            </a:r>
            <a:r>
              <a:rPr lang="es-AR" dirty="0"/>
              <a:t> </a:t>
            </a:r>
            <a:r>
              <a:rPr lang="es-AR" dirty="0" err="1"/>
              <a:t>specified</a:t>
            </a:r>
            <a:endParaRPr lang="es-AR" dirty="0"/>
          </a:p>
          <a:p>
            <a:r>
              <a:rPr lang="es-AR" dirty="0" err="1"/>
              <a:t>Cutaneous</a:t>
            </a:r>
            <a:r>
              <a:rPr lang="es-AR" dirty="0"/>
              <a:t> B-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lymphomas</a:t>
            </a:r>
            <a:endParaRPr lang="es-AR" dirty="0"/>
          </a:p>
          <a:p>
            <a:r>
              <a:rPr lang="es-AR" dirty="0" err="1"/>
              <a:t>Extranodal</a:t>
            </a:r>
            <a:r>
              <a:rPr lang="es-AR" dirty="0"/>
              <a:t> marginal </a:t>
            </a:r>
            <a:r>
              <a:rPr lang="es-AR" dirty="0" err="1"/>
              <a:t>zone</a:t>
            </a:r>
            <a:r>
              <a:rPr lang="es-AR" dirty="0"/>
              <a:t> </a:t>
            </a:r>
            <a:r>
              <a:rPr lang="es-AR" dirty="0" err="1"/>
              <a:t>lymphoma</a:t>
            </a:r>
            <a:r>
              <a:rPr lang="es-AR" dirty="0"/>
              <a:t> of </a:t>
            </a:r>
            <a:r>
              <a:rPr lang="es-AR" dirty="0" err="1"/>
              <a:t>mucosaassociated</a:t>
            </a:r>
            <a:endParaRPr lang="es-AR" dirty="0"/>
          </a:p>
          <a:p>
            <a:r>
              <a:rPr lang="es-AR" dirty="0" err="1"/>
              <a:t>lymphoid</a:t>
            </a:r>
            <a:r>
              <a:rPr lang="es-AR" dirty="0"/>
              <a:t> </a:t>
            </a:r>
            <a:r>
              <a:rPr lang="es-AR" dirty="0" err="1"/>
              <a:t>tissue</a:t>
            </a:r>
            <a:endParaRPr lang="es-AR" dirty="0"/>
          </a:p>
          <a:p>
            <a:r>
              <a:rPr lang="es-AR" dirty="0"/>
              <a:t>Primary </a:t>
            </a:r>
            <a:r>
              <a:rPr lang="es-AR" dirty="0" err="1"/>
              <a:t>cutaneous</a:t>
            </a:r>
            <a:r>
              <a:rPr lang="es-AR" dirty="0"/>
              <a:t> </a:t>
            </a:r>
            <a:r>
              <a:rPr lang="es-AR" dirty="0" err="1"/>
              <a:t>follicle</a:t>
            </a:r>
            <a:r>
              <a:rPr lang="es-AR" dirty="0"/>
              <a:t> center </a:t>
            </a:r>
            <a:r>
              <a:rPr lang="es-AR" dirty="0" err="1"/>
              <a:t>lymphoma</a:t>
            </a:r>
            <a:endParaRPr lang="es-AR" dirty="0"/>
          </a:p>
          <a:p>
            <a:r>
              <a:rPr lang="es-AR" dirty="0"/>
              <a:t>Primary </a:t>
            </a:r>
            <a:r>
              <a:rPr lang="es-AR" dirty="0" err="1"/>
              <a:t>cutaneous</a:t>
            </a:r>
            <a:r>
              <a:rPr lang="es-AR" dirty="0"/>
              <a:t> </a:t>
            </a:r>
            <a:r>
              <a:rPr lang="es-AR" dirty="0" err="1"/>
              <a:t>diffuse</a:t>
            </a:r>
            <a:r>
              <a:rPr lang="es-AR" dirty="0"/>
              <a:t> </a:t>
            </a:r>
            <a:r>
              <a:rPr lang="es-AR" dirty="0" err="1"/>
              <a:t>large</a:t>
            </a:r>
            <a:r>
              <a:rPr lang="es-AR" dirty="0"/>
              <a:t> B-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lymphoma</a:t>
            </a:r>
            <a:r>
              <a:rPr lang="es-AR" dirty="0"/>
              <a:t>, </a:t>
            </a:r>
            <a:r>
              <a:rPr lang="es-AR" dirty="0" err="1"/>
              <a:t>leg</a:t>
            </a:r>
            <a:r>
              <a:rPr lang="es-AR" dirty="0"/>
              <a:t> </a:t>
            </a:r>
            <a:r>
              <a:rPr lang="es-AR" dirty="0" err="1"/>
              <a:t>type</a:t>
            </a:r>
            <a:endParaRPr lang="es-AR" dirty="0"/>
          </a:p>
          <a:p>
            <a:r>
              <a:rPr lang="es-AR" dirty="0" err="1"/>
              <a:t>Intravascular</a:t>
            </a:r>
            <a:r>
              <a:rPr lang="es-AR" dirty="0"/>
              <a:t> </a:t>
            </a:r>
            <a:r>
              <a:rPr lang="es-AR" dirty="0" err="1"/>
              <a:t>large</a:t>
            </a:r>
            <a:r>
              <a:rPr lang="es-AR" dirty="0"/>
              <a:t> B-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lymphoma</a:t>
            </a:r>
            <a:endParaRPr lang="es-AR" dirty="0"/>
          </a:p>
          <a:p>
            <a:r>
              <a:rPr lang="es-AR" dirty="0" err="1"/>
              <a:t>Hematological</a:t>
            </a:r>
            <a:r>
              <a:rPr lang="es-AR" dirty="0"/>
              <a:t> precursor 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neoplasm</a:t>
            </a:r>
            <a:endParaRPr lang="es-AR" dirty="0"/>
          </a:p>
          <a:p>
            <a:r>
              <a:rPr lang="es-AR" dirty="0" err="1"/>
              <a:t>Blastic</a:t>
            </a:r>
            <a:r>
              <a:rPr lang="es-AR" dirty="0"/>
              <a:t> </a:t>
            </a:r>
            <a:r>
              <a:rPr lang="es-AR" dirty="0" err="1"/>
              <a:t>plasmacytoid</a:t>
            </a:r>
            <a:r>
              <a:rPr lang="es-AR" dirty="0"/>
              <a:t> </a:t>
            </a:r>
            <a:r>
              <a:rPr lang="es-AR" dirty="0" err="1"/>
              <a:t>dendritic</a:t>
            </a:r>
            <a:r>
              <a:rPr lang="es-AR" dirty="0"/>
              <a:t> </a:t>
            </a:r>
            <a:r>
              <a:rPr lang="es-AR" dirty="0" err="1"/>
              <a:t>cell</a:t>
            </a:r>
            <a:r>
              <a:rPr lang="es-AR" dirty="0"/>
              <a:t> </a:t>
            </a:r>
            <a:r>
              <a:rPr lang="es-AR" dirty="0" err="1"/>
              <a:t>neoplasm</a:t>
            </a:r>
            <a:endParaRPr lang="es-AR" dirty="0"/>
          </a:p>
          <a:p>
            <a:r>
              <a:rPr lang="es-AR" dirty="0"/>
              <a:t>*Provisional. </a:t>
            </a:r>
            <a:r>
              <a:rPr lang="es-AR" dirty="0" err="1"/>
              <a:t>Representative</a:t>
            </a:r>
            <a:r>
              <a:rPr lang="es-AR" dirty="0"/>
              <a:t> </a:t>
            </a:r>
            <a:r>
              <a:rPr lang="es-AR" dirty="0" err="1"/>
              <a:t>clinicopathological</a:t>
            </a:r>
            <a:r>
              <a:rPr lang="es-AR" dirty="0"/>
              <a:t> </a:t>
            </a:r>
            <a:r>
              <a:rPr lang="es-AR" dirty="0" err="1"/>
              <a:t>features</a:t>
            </a:r>
            <a:r>
              <a:rPr lang="es-AR" dirty="0"/>
              <a:t> of MF/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832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Las mascotas no nos transmiten sarna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8" y="3048000"/>
            <a:ext cx="6586818" cy="381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95" y="3048000"/>
            <a:ext cx="5715000" cy="3810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277035" y="783871"/>
            <a:ext cx="9914965" cy="2387600"/>
          </a:xfrm>
        </p:spPr>
        <p:txBody>
          <a:bodyPr/>
          <a:lstStyle/>
          <a:p>
            <a:r>
              <a:rPr lang="es-AR" dirty="0" smtClean="0">
                <a:latin typeface="Arial Rounded MT Bold" panose="020F0704030504030204" pitchFamily="34" charset="0"/>
              </a:rPr>
              <a:t>No todo lo pica es sarna !</a:t>
            </a:r>
            <a:endParaRPr lang="es-AR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10118" cy="2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7" y="668849"/>
            <a:ext cx="10775092" cy="5638800"/>
          </a:xfrm>
          <a:scene3d>
            <a:camera prst="orthographicFront"/>
            <a:lightRig rig="threePt" dir="t"/>
          </a:scene3d>
          <a:sp3d prstMaterial="dkEdge">
            <a:bevelB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AR" b="1" dirty="0" smtClean="0">
                <a:ln/>
                <a:solidFill>
                  <a:schemeClr val="accent4"/>
                </a:solidFill>
              </a:rPr>
              <a:t>Muchas gracias</a:t>
            </a:r>
            <a:endParaRPr lang="es-AR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9507" y="901019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Urgencia vs emergencia</a:t>
            </a:r>
            <a:r>
              <a:rPr lang="es-ES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s-ES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ES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 términos distintos y es importante el conocimiento de esta diferenciación </a:t>
            </a:r>
            <a:r>
              <a:rPr lang="es-ES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parte </a:t>
            </a:r>
            <a:r>
              <a:rPr lang="es-ES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equipo médico y de la </a:t>
            </a:r>
            <a:r>
              <a:rPr lang="es-ES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población</a:t>
            </a:r>
            <a:endParaRPr lang="es-AR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845127" y="2921620"/>
            <a:ext cx="5181600" cy="32585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Asfixia por inmersión</a:t>
            </a:r>
          </a:p>
          <a:p>
            <a:r>
              <a:rPr lang="es-ES" dirty="0" smtClean="0"/>
              <a:t>Politraumatismo</a:t>
            </a:r>
          </a:p>
          <a:p>
            <a:r>
              <a:rPr lang="es-ES" dirty="0" smtClean="0"/>
              <a:t>Convulsión</a:t>
            </a:r>
          </a:p>
          <a:p>
            <a:r>
              <a:rPr lang="es-ES" dirty="0" smtClean="0"/>
              <a:t>Pérdida de conocimiento</a:t>
            </a:r>
          </a:p>
          <a:p>
            <a:r>
              <a:rPr lang="es-ES" dirty="0" smtClean="0"/>
              <a:t>Caída desde altura</a:t>
            </a:r>
          </a:p>
          <a:p>
            <a:r>
              <a:rPr lang="es-ES" dirty="0" smtClean="0"/>
              <a:t>Hemorragia grave</a:t>
            </a:r>
            <a:endParaRPr lang="es-AR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6172200" y="3791415"/>
            <a:ext cx="5181600" cy="2388722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Diarrea</a:t>
            </a:r>
          </a:p>
          <a:p>
            <a:r>
              <a:rPr lang="es-ES" dirty="0" smtClean="0"/>
              <a:t>Dolor</a:t>
            </a:r>
          </a:p>
          <a:p>
            <a:r>
              <a:rPr lang="es-ES" dirty="0" smtClean="0"/>
              <a:t>Nauseas</a:t>
            </a:r>
          </a:p>
          <a:p>
            <a:r>
              <a:rPr lang="es-ES" dirty="0" smtClean="0"/>
              <a:t>Malestar estomacal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839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80148" y="0"/>
            <a:ext cx="10515600" cy="25193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cene3d>
              <a:camera prst="perspectiveBelow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Existen las urgencias en dermatología?</a:t>
            </a:r>
            <a:endParaRPr lang="es-A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8502"/>
          <a:stretch/>
        </p:blipFill>
        <p:spPr>
          <a:xfrm>
            <a:off x="0" y="2138363"/>
            <a:ext cx="3321050" cy="247650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4722"/>
          <a:stretch/>
        </p:blipFill>
        <p:spPr>
          <a:xfrm>
            <a:off x="3798277" y="2826873"/>
            <a:ext cx="2743200" cy="24368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6404" t="21093" r="7251" b="11690"/>
          <a:stretch/>
        </p:blipFill>
        <p:spPr>
          <a:xfrm>
            <a:off x="6668085" y="3249638"/>
            <a:ext cx="2208629" cy="30667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3533" t="32725" r="22066" b="9639"/>
          <a:stretch/>
        </p:blipFill>
        <p:spPr>
          <a:xfrm>
            <a:off x="351691" y="4607170"/>
            <a:ext cx="3305908" cy="24759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955" y="2262933"/>
            <a:ext cx="2688569" cy="20789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9180" t="26643" r="6788" b="6139"/>
          <a:stretch/>
        </p:blipFill>
        <p:spPr>
          <a:xfrm>
            <a:off x="8914228" y="4522763"/>
            <a:ext cx="3127717" cy="23352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3717" y="5121196"/>
            <a:ext cx="2765503" cy="188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07" t="9469" r="5200" b="10245"/>
          <a:stretch/>
        </p:blipFill>
        <p:spPr>
          <a:xfrm>
            <a:off x="7283115" y="0"/>
            <a:ext cx="4908885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3"/>
          <a:srcRect l="13246" t="42290" r="65245" b="27413"/>
          <a:stretch/>
        </p:blipFill>
        <p:spPr>
          <a:xfrm>
            <a:off x="4071343" y="0"/>
            <a:ext cx="327259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84" y="5067300"/>
            <a:ext cx="2381250" cy="17907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9318" t="26835" r="10981" b="7366"/>
          <a:stretch/>
        </p:blipFill>
        <p:spPr>
          <a:xfrm>
            <a:off x="1" y="0"/>
            <a:ext cx="4229100" cy="45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54430" y="515203"/>
            <a:ext cx="10058400" cy="14507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AR" sz="6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s-AR" sz="66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rticaria</a:t>
            </a:r>
            <a:endParaRPr lang="es-AR" sz="66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128713" y="2914652"/>
            <a:ext cx="10372724" cy="29289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AR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Reacci</a:t>
            </a:r>
            <a:r>
              <a:rPr lang="es-AR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ó</a:t>
            </a:r>
            <a:r>
              <a:rPr lang="es-AR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n vascular de la piel que se manifiesta clínicamente como pápulas o placas elevadas, (ronchas) eritematosas</a:t>
            </a:r>
          </a:p>
          <a:p>
            <a:r>
              <a:rPr lang="es-AR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C</a:t>
            </a:r>
            <a:r>
              <a:rPr lang="es-AR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orta duración</a:t>
            </a:r>
          </a:p>
          <a:p>
            <a:r>
              <a:rPr lang="es-AR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Tendencia a recurrir sin dejar cicatriz</a:t>
            </a:r>
          </a:p>
          <a:p>
            <a:r>
              <a:rPr lang="es-AR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 P</a:t>
            </a:r>
            <a:r>
              <a:rPr lang="es-AR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rurito severo</a:t>
            </a:r>
          </a:p>
          <a:p>
            <a:r>
              <a:rPr lang="es-AR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 </a:t>
            </a:r>
            <a:r>
              <a:rPr lang="es-AR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A</a:t>
            </a:r>
            <a:r>
              <a:rPr lang="es-AR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utolimitado</a:t>
            </a:r>
            <a:endParaRPr lang="es-AR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3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642" y="0"/>
            <a:ext cx="4145639" cy="27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definición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1954" y="5849022"/>
            <a:ext cx="10058400" cy="4023360"/>
          </a:xfrm>
        </p:spPr>
        <p:txBody>
          <a:bodyPr>
            <a:normAutofit/>
          </a:bodyPr>
          <a:lstStyle/>
          <a:p>
            <a:r>
              <a:rPr lang="en-US" sz="1400" dirty="0"/>
              <a:t>The EAACI/GA2LEN/EDF/WAO Guideline for the Definition, Classification, Diagnosis and Management of </a:t>
            </a:r>
            <a:r>
              <a:rPr lang="en-US" sz="1400" dirty="0" err="1"/>
              <a:t>Urticaria</a:t>
            </a:r>
            <a:r>
              <a:rPr lang="en-US" sz="1400" dirty="0"/>
              <a:t>. The 2017 Revision and Update  - Allergy 2018</a:t>
            </a:r>
            <a:br>
              <a:rPr lang="en-US" sz="1400" dirty="0"/>
            </a:br>
            <a:endParaRPr lang="es-AR" sz="1400" dirty="0"/>
          </a:p>
        </p:txBody>
      </p:sp>
      <p:sp>
        <p:nvSpPr>
          <p:cNvPr id="4" name="Rectángulo 3"/>
          <p:cNvSpPr/>
          <p:nvPr/>
        </p:nvSpPr>
        <p:spPr>
          <a:xfrm>
            <a:off x="635620" y="2551837"/>
            <a:ext cx="99357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URTICARIA es un Grupo de enfermedades caracterizadas por el desarrolla de Ronchas (Urticarias), </a:t>
            </a:r>
            <a:r>
              <a:rPr lang="es-AR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Angioedema</a:t>
            </a:r>
            <a:r>
              <a:rPr lang="es-A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 ambos</a:t>
            </a:r>
            <a:r>
              <a:rPr lang="es-A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endParaRPr lang="es-AR" dirty="0"/>
          </a:p>
          <a:p>
            <a:r>
              <a:rPr lang="es-AR" dirty="0" smtClean="0"/>
              <a:t> </a:t>
            </a:r>
            <a:endParaRPr lang="es-AR" dirty="0"/>
          </a:p>
          <a:p>
            <a:r>
              <a:rPr lang="es-A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URTICARIA debe diferenciarse de otras condiciones médicas donde la presencia de ronchas/ AE o ambos puede ocurrir </a:t>
            </a:r>
            <a:endParaRPr lang="es-AR" sz="2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s-A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Anafilaxia</a:t>
            </a:r>
            <a:r>
              <a:rPr lang="es-A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, </a:t>
            </a:r>
            <a:r>
              <a:rPr lang="es-AR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Sme</a:t>
            </a:r>
            <a:r>
              <a:rPr lang="es-A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s-AR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autoinflamatorios</a:t>
            </a:r>
            <a:r>
              <a:rPr lang="es-A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, Urticaria vasculitis, AE mediado por </a:t>
            </a:r>
            <a:r>
              <a:rPr lang="es-AR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bradiquininas</a:t>
            </a:r>
            <a:r>
              <a:rPr lang="es-A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</a:rPr>
              <a:t>, incluido HAE. </a:t>
            </a:r>
          </a:p>
        </p:txBody>
      </p:sp>
    </p:spTree>
    <p:extLst>
      <p:ext uri="{BB962C8B-B14F-4D97-AF65-F5344CB8AC3E}">
        <p14:creationId xmlns:p14="http://schemas.microsoft.com/office/powerpoint/2010/main" val="6883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jo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ujo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ujo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TM02900743[[fn=Orgánico]]</Template>
  <TotalTime>2901</TotalTime>
  <Words>918</Words>
  <Application>Microsoft Office PowerPoint</Application>
  <PresentationFormat>Panorámica</PresentationFormat>
  <Paragraphs>213</Paragraphs>
  <Slides>46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46</vt:i4>
      </vt:variant>
    </vt:vector>
  </HeadingPairs>
  <TitlesOfParts>
    <vt:vector size="58" baseType="lpstr">
      <vt:lpstr>Arial Rounded MT Bold</vt:lpstr>
      <vt:lpstr>Bahnschrift</vt:lpstr>
      <vt:lpstr>Bahnschrift Condensed</vt:lpstr>
      <vt:lpstr>Calibri</vt:lpstr>
      <vt:lpstr>Calibri Light</vt:lpstr>
      <vt:lpstr>Constantia</vt:lpstr>
      <vt:lpstr>Wingdings</vt:lpstr>
      <vt:lpstr>Wingdings 2</vt:lpstr>
      <vt:lpstr>HDOfficeLightV0</vt:lpstr>
      <vt:lpstr>Flujo</vt:lpstr>
      <vt:lpstr>1_Flujo</vt:lpstr>
      <vt:lpstr>2_Flujo</vt:lpstr>
      <vt:lpstr>VI  curso sobre temas de clínica médica</vt:lpstr>
      <vt:lpstr>piel</vt:lpstr>
      <vt:lpstr> </vt:lpstr>
      <vt:lpstr>Presentación de PowerPoint</vt:lpstr>
      <vt:lpstr>Urgencia vs emergencia Son términos distintos y es importante el conocimiento de esta diferenciación por parte del equipo médico y de la población</vt:lpstr>
      <vt:lpstr>Existen las urgencias en dermatología?</vt:lpstr>
      <vt:lpstr>Presentación de PowerPoint</vt:lpstr>
      <vt:lpstr>Urticaria</vt:lpstr>
      <vt:lpstr>definición</vt:lpstr>
      <vt:lpstr>urticaria</vt:lpstr>
      <vt:lpstr>Clasificación </vt:lpstr>
      <vt:lpstr>Presentación de PowerPoint</vt:lpstr>
      <vt:lpstr>Urticaria</vt:lpstr>
      <vt:lpstr>Factores moduladores</vt:lpstr>
      <vt:lpstr>Presentación de PowerPoint</vt:lpstr>
      <vt:lpstr>Presentación de PowerPoint</vt:lpstr>
      <vt:lpstr>Anafilaxia : causas mas frecuentes</vt:lpstr>
      <vt:lpstr>Cuadro clínico: agudo puede ser fatal</vt:lpstr>
      <vt:lpstr>URTICARIA VASCULITIS</vt:lpstr>
      <vt:lpstr>exantemas</vt:lpstr>
      <vt:lpstr>Celulitis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consultorio</vt:lpstr>
      <vt:lpstr>Presentación de PowerPoint</vt:lpstr>
      <vt:lpstr>dermatoscopia</vt:lpstr>
      <vt:lpstr>Presentación de PowerPoint</vt:lpstr>
      <vt:lpstr>Diagnóstico de melanoma</vt:lpstr>
      <vt:lpstr>Formas clínicas de melanoma</vt:lpstr>
      <vt:lpstr>Presentación de PowerPoint</vt:lpstr>
      <vt:lpstr>Presentación de PowerPoint</vt:lpstr>
      <vt:lpstr>Paciente de sexo masculino 24 años </vt:lpstr>
      <vt:lpstr>Sifilis primaria</vt:lpstr>
      <vt:lpstr>Sifilis primaria</vt:lpstr>
      <vt:lpstr>prurito</vt:lpstr>
      <vt:lpstr>Presentación de PowerPoint</vt:lpstr>
      <vt:lpstr>Presentación de PowerPoint</vt:lpstr>
      <vt:lpstr>Presentación de PowerPoint</vt:lpstr>
      <vt:lpstr>LINFOMA CUTANEO CELULAS T</vt:lpstr>
      <vt:lpstr>No todo lo pica es sarna !</vt:lpstr>
      <vt:lpstr>Muchas 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Analia Merli</dc:creator>
  <cp:lastModifiedBy>Analia Merli</cp:lastModifiedBy>
  <cp:revision>105</cp:revision>
  <dcterms:created xsi:type="dcterms:W3CDTF">2018-05-06T20:28:58Z</dcterms:created>
  <dcterms:modified xsi:type="dcterms:W3CDTF">2022-10-21T21:16:19Z</dcterms:modified>
</cp:coreProperties>
</file>