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371" r:id="rId2"/>
    <p:sldId id="377" r:id="rId3"/>
    <p:sldId id="378" r:id="rId4"/>
    <p:sldId id="374" r:id="rId5"/>
    <p:sldId id="275" r:id="rId6"/>
    <p:sldId id="257" r:id="rId7"/>
    <p:sldId id="258" r:id="rId8"/>
    <p:sldId id="345" r:id="rId9"/>
    <p:sldId id="260" r:id="rId10"/>
    <p:sldId id="261" r:id="rId11"/>
    <p:sldId id="350" r:id="rId12"/>
    <p:sldId id="349" r:id="rId13"/>
    <p:sldId id="299" r:id="rId14"/>
    <p:sldId id="370" r:id="rId15"/>
    <p:sldId id="300" r:id="rId16"/>
    <p:sldId id="379" r:id="rId17"/>
    <p:sldId id="296" r:id="rId18"/>
    <p:sldId id="352" r:id="rId19"/>
    <p:sldId id="347" r:id="rId20"/>
    <p:sldId id="348" r:id="rId21"/>
    <p:sldId id="353" r:id="rId22"/>
    <p:sldId id="312" r:id="rId23"/>
    <p:sldId id="381" r:id="rId24"/>
    <p:sldId id="354" r:id="rId25"/>
    <p:sldId id="355" r:id="rId26"/>
    <p:sldId id="356" r:id="rId27"/>
    <p:sldId id="357" r:id="rId28"/>
    <p:sldId id="359" r:id="rId29"/>
    <p:sldId id="360" r:id="rId30"/>
    <p:sldId id="361" r:id="rId31"/>
    <p:sldId id="334" r:id="rId32"/>
    <p:sldId id="332" r:id="rId33"/>
    <p:sldId id="335" r:id="rId34"/>
    <p:sldId id="262" r:id="rId35"/>
    <p:sldId id="263" r:id="rId36"/>
    <p:sldId id="266" r:id="rId37"/>
    <p:sldId id="303" r:id="rId38"/>
    <p:sldId id="294" r:id="rId39"/>
    <p:sldId id="295" r:id="rId40"/>
    <p:sldId id="292" r:id="rId41"/>
    <p:sldId id="264" r:id="rId42"/>
    <p:sldId id="301" r:id="rId43"/>
    <p:sldId id="265" r:id="rId44"/>
    <p:sldId id="363" r:id="rId45"/>
    <p:sldId id="268" r:id="rId46"/>
    <p:sldId id="269" r:id="rId47"/>
    <p:sldId id="270" r:id="rId48"/>
    <p:sldId id="271" r:id="rId49"/>
    <p:sldId id="365" r:id="rId50"/>
    <p:sldId id="281" r:id="rId51"/>
    <p:sldId id="272" r:id="rId52"/>
    <p:sldId id="273" r:id="rId53"/>
    <p:sldId id="304" r:id="rId54"/>
    <p:sldId id="305" r:id="rId55"/>
    <p:sldId id="367" r:id="rId56"/>
    <p:sldId id="276" r:id="rId57"/>
    <p:sldId id="369" r:id="rId58"/>
    <p:sldId id="308" r:id="rId59"/>
    <p:sldId id="342" r:id="rId60"/>
    <p:sldId id="277" r:id="rId61"/>
    <p:sldId id="288" r:id="rId62"/>
    <p:sldId id="278" r:id="rId63"/>
    <p:sldId id="298" r:id="rId64"/>
    <p:sldId id="368" r:id="rId65"/>
    <p:sldId id="279" r:id="rId66"/>
    <p:sldId id="280" r:id="rId67"/>
    <p:sldId id="282" r:id="rId68"/>
    <p:sldId id="285" r:id="rId69"/>
    <p:sldId id="286" r:id="rId70"/>
    <p:sldId id="287" r:id="rId71"/>
    <p:sldId id="373" r:id="rId72"/>
    <p:sldId id="289" r:id="rId73"/>
    <p:sldId id="290" r:id="rId74"/>
    <p:sldId id="372" r:id="rId7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6122E9E4-6A55-47F6-84B2-1224F1A8DDEB}">
          <p14:sldIdLst>
            <p14:sldId id="371"/>
            <p14:sldId id="377"/>
            <p14:sldId id="378"/>
            <p14:sldId id="374"/>
            <p14:sldId id="275"/>
            <p14:sldId id="257"/>
            <p14:sldId id="258"/>
            <p14:sldId id="345"/>
            <p14:sldId id="260"/>
            <p14:sldId id="261"/>
            <p14:sldId id="350"/>
            <p14:sldId id="349"/>
            <p14:sldId id="299"/>
            <p14:sldId id="370"/>
            <p14:sldId id="300"/>
            <p14:sldId id="379"/>
            <p14:sldId id="296"/>
            <p14:sldId id="352"/>
            <p14:sldId id="347"/>
            <p14:sldId id="348"/>
            <p14:sldId id="353"/>
            <p14:sldId id="312"/>
            <p14:sldId id="381"/>
            <p14:sldId id="354"/>
            <p14:sldId id="355"/>
            <p14:sldId id="356"/>
            <p14:sldId id="357"/>
            <p14:sldId id="359"/>
            <p14:sldId id="360"/>
            <p14:sldId id="361"/>
            <p14:sldId id="334"/>
            <p14:sldId id="332"/>
            <p14:sldId id="335"/>
            <p14:sldId id="262"/>
            <p14:sldId id="263"/>
            <p14:sldId id="266"/>
            <p14:sldId id="303"/>
            <p14:sldId id="294"/>
            <p14:sldId id="295"/>
            <p14:sldId id="292"/>
            <p14:sldId id="264"/>
            <p14:sldId id="301"/>
            <p14:sldId id="265"/>
            <p14:sldId id="363"/>
            <p14:sldId id="268"/>
            <p14:sldId id="269"/>
            <p14:sldId id="270"/>
            <p14:sldId id="271"/>
            <p14:sldId id="365"/>
            <p14:sldId id="281"/>
            <p14:sldId id="272"/>
            <p14:sldId id="273"/>
            <p14:sldId id="304"/>
            <p14:sldId id="305"/>
            <p14:sldId id="367"/>
            <p14:sldId id="276"/>
            <p14:sldId id="369"/>
            <p14:sldId id="308"/>
            <p14:sldId id="342"/>
            <p14:sldId id="277"/>
            <p14:sldId id="288"/>
            <p14:sldId id="278"/>
            <p14:sldId id="298"/>
            <p14:sldId id="368"/>
            <p14:sldId id="279"/>
            <p14:sldId id="280"/>
            <p14:sldId id="282"/>
            <p14:sldId id="285"/>
            <p14:sldId id="286"/>
            <p14:sldId id="287"/>
            <p14:sldId id="373"/>
            <p14:sldId id="289"/>
            <p14:sldId id="290"/>
            <p14:sldId id="372"/>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uario de Windows" initials="UdW" lastIdx="2" clrIdx="0">
    <p:extLst>
      <p:ext uri="{19B8F6BF-5375-455C-9EA6-DF929625EA0E}">
        <p15:presenceInfo xmlns:p15="http://schemas.microsoft.com/office/powerpoint/2012/main" userId="df14ea28a2d09ea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p:cViewPr varScale="1">
        <p:scale>
          <a:sx n="116" d="100"/>
          <a:sy n="116" d="100"/>
        </p:scale>
        <p:origin x="390" y="10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11-09T10:04:33.358" idx="1">
    <p:pos x="10" y="10"/>
    <p:text/>
    <p:extLst>
      <p:ext uri="{C676402C-5697-4E1C-873F-D02D1690AC5C}">
        <p15:threadingInfo xmlns:p15="http://schemas.microsoft.com/office/powerpoint/2012/main" timeZoneBias="180"/>
      </p:ext>
    </p:extLst>
  </p:cm>
  <p:cm authorId="1" dt="2022-11-09T10:04:34.861" idx="2">
    <p:pos x="146" y="146"/>
    <p:text/>
    <p:extLst>
      <p:ext uri="{C676402C-5697-4E1C-873F-D02D1690AC5C}">
        <p15:threadingInfo xmlns:p15="http://schemas.microsoft.com/office/powerpoint/2012/main" timeZoneBias="180"/>
      </p:ext>
    </p:extLst>
  </p:cm>
</p: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11/29/2022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4509A250-FF31-4206-8172-F9D3106AACB1}" type="datetimeFigureOut">
              <a:rPr lang="en-US" dirty="0"/>
              <a:t>11/29/2022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s-ES" smtClean="0"/>
              <a:t>Haga clic para modificar el estilo de título del patrón</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4509A250-FF31-4206-8172-F9D3106AACB1}" type="datetimeFigureOut">
              <a:rPr lang="en-US" dirty="0"/>
              <a:t>11/29/2022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s-ES" smtClean="0"/>
              <a:t>Haga clic para modificar el estilo de título del patrón</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4509A250-FF31-4206-8172-F9D3106AACB1}" type="datetimeFigureOut">
              <a:rPr lang="en-US" dirty="0"/>
              <a:t>11/29/2022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4509A250-FF31-4206-8172-F9D3106AACB1}" type="datetimeFigureOut">
              <a:rPr lang="en-US" dirty="0"/>
              <a:t>11/29/2022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11/29/2022</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11/29/2022</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nchorCtr="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11/29/2022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11/29/2022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11/29/2022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4509A250-FF31-4206-8172-F9D3106AACB1}" type="datetimeFigureOut">
              <a:rPr lang="en-US" dirty="0"/>
              <a:t>11/29/2022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4509A250-FF31-4206-8172-F9D3106AACB1}" type="datetimeFigureOut">
              <a:rPr lang="en-US" dirty="0"/>
              <a:t>11/29/2022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4509A250-FF31-4206-8172-F9D3106AACB1}" type="datetimeFigureOut">
              <a:rPr lang="en-US" dirty="0"/>
              <a:t>11/29/2022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11/29/2022</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11/29/2022</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7" name="Date Placeholder 4"/>
          <p:cNvSpPr>
            <a:spLocks noGrp="1"/>
          </p:cNvSpPr>
          <p:nvPr>
            <p:ph type="dt" sz="half" idx="10"/>
          </p:nvPr>
        </p:nvSpPr>
        <p:spPr/>
        <p:txBody>
          <a:bodyPr/>
          <a:lstStyle/>
          <a:p>
            <a:fld id="{4509A250-FF31-4206-8172-F9D3106AACB1}" type="datetimeFigureOut">
              <a:rPr lang="en-US" dirty="0"/>
              <a:t>11/29/2022</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4509A250-FF31-4206-8172-F9D3106AACB1}" type="datetimeFigureOut">
              <a:rPr lang="en-US" dirty="0"/>
              <a:t>11/29/2022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509A250-FF31-4206-8172-F9D3106AACB1}" type="datetimeFigureOut">
              <a:rPr lang="en-US" dirty="0"/>
              <a:t>11/29/2022</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‹Nº›</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www.droscarabedini.com/" TargetMode="Externa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32.emf"/><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 Id="rId5" Type="http://schemas.openxmlformats.org/officeDocument/2006/relationships/image" Target="../media/image68.png"/><Relationship Id="rId4" Type="http://schemas.openxmlformats.org/officeDocument/2006/relationships/image" Target="../media/image67.png"/></Relationships>
</file>

<file path=ppt/slides/_rels/slide3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655806" y="1878228"/>
            <a:ext cx="9116598" cy="4893647"/>
          </a:xfrm>
          <a:prstGeom prst="rect">
            <a:avLst/>
          </a:prstGeom>
          <a:noFill/>
        </p:spPr>
        <p:txBody>
          <a:bodyPr wrap="none" rtlCol="0">
            <a:spAutoFit/>
          </a:bodyPr>
          <a:lstStyle/>
          <a:p>
            <a:endParaRPr lang="es-ES" sz="2400" dirty="0" smtClean="0"/>
          </a:p>
          <a:p>
            <a:endParaRPr lang="es-ES" sz="2400" dirty="0"/>
          </a:p>
          <a:p>
            <a:endParaRPr lang="es-ES" sz="2400" dirty="0" smtClean="0"/>
          </a:p>
          <a:p>
            <a:endParaRPr lang="es-ES" sz="2400" dirty="0"/>
          </a:p>
          <a:p>
            <a:endParaRPr lang="es-ES" sz="2400" dirty="0" smtClean="0"/>
          </a:p>
          <a:p>
            <a:endParaRPr lang="es-ES" sz="2400" dirty="0" smtClean="0"/>
          </a:p>
          <a:p>
            <a:endParaRPr lang="es-ES" sz="2400" dirty="0"/>
          </a:p>
          <a:p>
            <a:r>
              <a:rPr lang="es-ES" sz="2400" dirty="0" smtClean="0"/>
              <a:t>                                                     </a:t>
            </a:r>
          </a:p>
          <a:p>
            <a:endParaRPr lang="es-ES" sz="2400" dirty="0"/>
          </a:p>
          <a:p>
            <a:r>
              <a:rPr lang="es-ES" sz="2400" dirty="0" smtClean="0"/>
              <a:t>                                                 </a:t>
            </a:r>
            <a:r>
              <a:rPr lang="es-ES" sz="2000" dirty="0" smtClean="0"/>
              <a:t>Noviembre 2022                                       </a:t>
            </a:r>
            <a:endParaRPr lang="es-ES" sz="2000" dirty="0"/>
          </a:p>
          <a:p>
            <a:endParaRPr lang="es-ES" sz="2400" dirty="0" smtClean="0"/>
          </a:p>
          <a:p>
            <a:r>
              <a:rPr lang="es-ES" sz="2400" dirty="0" smtClean="0">
                <a:hlinkClick r:id="rId2"/>
              </a:rPr>
              <a:t>www.droscarabedini.com</a:t>
            </a:r>
            <a:endParaRPr lang="es-ES" sz="2400" dirty="0" smtClean="0"/>
          </a:p>
          <a:p>
            <a:endParaRPr lang="es-ES" sz="2400" dirty="0"/>
          </a:p>
        </p:txBody>
      </p:sp>
      <p:pic>
        <p:nvPicPr>
          <p:cNvPr id="3" name="Imagen 2"/>
          <p:cNvPicPr>
            <a:picLocks noChangeAspect="1"/>
          </p:cNvPicPr>
          <p:nvPr/>
        </p:nvPicPr>
        <p:blipFill>
          <a:blip r:embed="rId3"/>
          <a:stretch>
            <a:fillRect/>
          </a:stretch>
        </p:blipFill>
        <p:spPr>
          <a:xfrm>
            <a:off x="7497004" y="113748"/>
            <a:ext cx="1715980" cy="1956218"/>
          </a:xfrm>
          <a:prstGeom prst="rect">
            <a:avLst/>
          </a:prstGeom>
        </p:spPr>
      </p:pic>
      <p:sp>
        <p:nvSpPr>
          <p:cNvPr id="5" name="CuadroTexto 4"/>
          <p:cNvSpPr txBox="1"/>
          <p:nvPr/>
        </p:nvSpPr>
        <p:spPr>
          <a:xfrm>
            <a:off x="757881" y="2207500"/>
            <a:ext cx="7895110" cy="830997"/>
          </a:xfrm>
          <a:prstGeom prst="rect">
            <a:avLst/>
          </a:prstGeom>
          <a:noFill/>
        </p:spPr>
        <p:txBody>
          <a:bodyPr wrap="none" rtlCol="0">
            <a:spAutoFit/>
          </a:bodyPr>
          <a:lstStyle/>
          <a:p>
            <a:r>
              <a:rPr lang="es-ES" sz="2400" dirty="0" smtClean="0"/>
              <a:t>Actualización en Fisiopatología y terapéutica de la </a:t>
            </a:r>
          </a:p>
          <a:p>
            <a:r>
              <a:rPr lang="es-ES" sz="2400" dirty="0" smtClean="0"/>
              <a:t>Infección gástrica por </a:t>
            </a:r>
            <a:r>
              <a:rPr lang="es-ES" sz="2400" dirty="0" err="1" smtClean="0"/>
              <a:t>Helicobacter</a:t>
            </a:r>
            <a:r>
              <a:rPr lang="es-ES" sz="2400" dirty="0" smtClean="0"/>
              <a:t> Pylori.</a:t>
            </a:r>
            <a:endParaRPr lang="es-ES" sz="2400" dirty="0"/>
          </a:p>
        </p:txBody>
      </p:sp>
      <p:pic>
        <p:nvPicPr>
          <p:cNvPr id="6" name="Imagen 5"/>
          <p:cNvPicPr>
            <a:picLocks noChangeAspect="1"/>
          </p:cNvPicPr>
          <p:nvPr/>
        </p:nvPicPr>
        <p:blipFill>
          <a:blip r:embed="rId4"/>
          <a:stretch>
            <a:fillRect/>
          </a:stretch>
        </p:blipFill>
        <p:spPr>
          <a:xfrm>
            <a:off x="8870525" y="2467091"/>
            <a:ext cx="1941256" cy="1720425"/>
          </a:xfrm>
          <a:prstGeom prst="rect">
            <a:avLst/>
          </a:prstGeom>
        </p:spPr>
      </p:pic>
      <p:pic>
        <p:nvPicPr>
          <p:cNvPr id="7" name="Imagen 6"/>
          <p:cNvPicPr>
            <a:picLocks noChangeAspect="1"/>
          </p:cNvPicPr>
          <p:nvPr/>
        </p:nvPicPr>
        <p:blipFill>
          <a:blip r:embed="rId5"/>
          <a:stretch>
            <a:fillRect/>
          </a:stretch>
        </p:blipFill>
        <p:spPr>
          <a:xfrm>
            <a:off x="8876740" y="4325050"/>
            <a:ext cx="1935041" cy="1449673"/>
          </a:xfrm>
          <a:prstGeom prst="rect">
            <a:avLst/>
          </a:prstGeom>
        </p:spPr>
      </p:pic>
      <p:pic>
        <p:nvPicPr>
          <p:cNvPr id="4" name="Imagen 3"/>
          <p:cNvPicPr>
            <a:picLocks noChangeAspect="1"/>
          </p:cNvPicPr>
          <p:nvPr/>
        </p:nvPicPr>
        <p:blipFill>
          <a:blip r:embed="rId6"/>
          <a:stretch>
            <a:fillRect/>
          </a:stretch>
        </p:blipFill>
        <p:spPr>
          <a:xfrm>
            <a:off x="255241" y="260349"/>
            <a:ext cx="3048264" cy="1713124"/>
          </a:xfrm>
          <a:prstGeom prst="rect">
            <a:avLst/>
          </a:prstGeom>
        </p:spPr>
      </p:pic>
      <p:sp>
        <p:nvSpPr>
          <p:cNvPr id="8" name="Rectángulo 7"/>
          <p:cNvSpPr/>
          <p:nvPr/>
        </p:nvSpPr>
        <p:spPr>
          <a:xfrm>
            <a:off x="1288417" y="3520190"/>
            <a:ext cx="6096000" cy="1477328"/>
          </a:xfrm>
          <a:prstGeom prst="rect">
            <a:avLst/>
          </a:prstGeom>
        </p:spPr>
        <p:txBody>
          <a:bodyPr>
            <a:spAutoFit/>
          </a:bodyPr>
          <a:lstStyle/>
          <a:p>
            <a:r>
              <a:rPr lang="es-ES" dirty="0"/>
              <a:t>Prof. </a:t>
            </a:r>
            <a:r>
              <a:rPr lang="es-ES" dirty="0" err="1"/>
              <a:t>Adj</a:t>
            </a:r>
            <a:r>
              <a:rPr lang="es-ES" dirty="0"/>
              <a:t>. Cátedra de </a:t>
            </a:r>
            <a:r>
              <a:rPr lang="es-ES" dirty="0" smtClean="0"/>
              <a:t>Gastroenterología.</a:t>
            </a:r>
          </a:p>
          <a:p>
            <a:r>
              <a:rPr lang="es-ES" dirty="0" err="1" smtClean="0"/>
              <a:t>Hosp</a:t>
            </a:r>
            <a:r>
              <a:rPr lang="es-ES" dirty="0"/>
              <a:t>. Centenario.</a:t>
            </a:r>
          </a:p>
          <a:p>
            <a:r>
              <a:rPr lang="es-ES" dirty="0" smtClean="0"/>
              <a:t>Investigador básico y clínico </a:t>
            </a:r>
          </a:p>
          <a:p>
            <a:r>
              <a:rPr lang="es-ES" dirty="0" smtClean="0"/>
              <a:t>Facultad </a:t>
            </a:r>
            <a:r>
              <a:rPr lang="es-ES" dirty="0"/>
              <a:t>de Ciencias </a:t>
            </a:r>
            <a:r>
              <a:rPr lang="es-ES" dirty="0" smtClean="0"/>
              <a:t>Medicas. </a:t>
            </a:r>
            <a:endParaRPr lang="es-ES" dirty="0"/>
          </a:p>
          <a:p>
            <a:endParaRPr lang="es-ES" dirty="0"/>
          </a:p>
        </p:txBody>
      </p:sp>
    </p:spTree>
    <p:extLst>
      <p:ext uri="{BB962C8B-B14F-4D97-AF65-F5344CB8AC3E}">
        <p14:creationId xmlns:p14="http://schemas.microsoft.com/office/powerpoint/2010/main" val="30829963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852117" y="1870607"/>
            <a:ext cx="8761440" cy="1508105"/>
          </a:xfrm>
          <a:prstGeom prst="rect">
            <a:avLst/>
          </a:prstGeom>
        </p:spPr>
        <p:txBody>
          <a:bodyPr wrap="square">
            <a:spAutoFit/>
          </a:bodyPr>
          <a:lstStyle/>
          <a:p>
            <a:r>
              <a:rPr lang="es-ES" sz="2000" dirty="0" smtClean="0">
                <a:solidFill>
                  <a:srgbClr val="FFFF00"/>
                </a:solidFill>
              </a:rPr>
              <a:t>El consenso </a:t>
            </a:r>
            <a:r>
              <a:rPr lang="es-ES" sz="2000" dirty="0">
                <a:solidFill>
                  <a:srgbClr val="FFFF00"/>
                </a:solidFill>
              </a:rPr>
              <a:t>de </a:t>
            </a:r>
            <a:r>
              <a:rPr lang="es-ES" sz="2000" dirty="0" smtClean="0">
                <a:solidFill>
                  <a:srgbClr val="FFFF00"/>
                </a:solidFill>
              </a:rPr>
              <a:t>Kioto ( 2015 )  </a:t>
            </a:r>
            <a:r>
              <a:rPr lang="es-ES" sz="2000" dirty="0" smtClean="0"/>
              <a:t>r</a:t>
            </a:r>
            <a:r>
              <a:rPr lang="es-ES" dirty="0" smtClean="0"/>
              <a:t>atificó  erradicar  siempre el H</a:t>
            </a:r>
            <a:r>
              <a:rPr lang="es-ES" dirty="0"/>
              <a:t>. </a:t>
            </a:r>
            <a:r>
              <a:rPr lang="es-ES" dirty="0" smtClean="0"/>
              <a:t>pylori   !!!!!!!!! </a:t>
            </a:r>
          </a:p>
          <a:p>
            <a:r>
              <a:rPr lang="es-ES" dirty="0" smtClean="0"/>
              <a:t>a </a:t>
            </a:r>
            <a:r>
              <a:rPr lang="es-ES" dirty="0"/>
              <a:t>todos los </a:t>
            </a:r>
            <a:r>
              <a:rPr lang="es-ES" dirty="0" smtClean="0"/>
              <a:t>infectados. </a:t>
            </a:r>
          </a:p>
          <a:p>
            <a:endParaRPr lang="es-ES" dirty="0"/>
          </a:p>
          <a:p>
            <a:r>
              <a:rPr lang="es-ES" dirty="0"/>
              <a:t>independientemente de la severidad de la gastritis </a:t>
            </a:r>
            <a:endParaRPr lang="es-ES" dirty="0" smtClean="0"/>
          </a:p>
          <a:p>
            <a:r>
              <a:rPr lang="es-ES" dirty="0" smtClean="0"/>
              <a:t>y de los síntomas </a:t>
            </a:r>
            <a:r>
              <a:rPr lang="es-ES" dirty="0"/>
              <a:t>(20)</a:t>
            </a:r>
          </a:p>
        </p:txBody>
      </p:sp>
      <p:sp>
        <p:nvSpPr>
          <p:cNvPr id="5" name="Rectángulo redondeado 4"/>
          <p:cNvSpPr/>
          <p:nvPr/>
        </p:nvSpPr>
        <p:spPr>
          <a:xfrm>
            <a:off x="4464908" y="1754659"/>
            <a:ext cx="5881816" cy="71669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 name="Imagen 5"/>
          <p:cNvPicPr>
            <a:picLocks noChangeAspect="1"/>
          </p:cNvPicPr>
          <p:nvPr/>
        </p:nvPicPr>
        <p:blipFill>
          <a:blip r:embed="rId2"/>
          <a:stretch>
            <a:fillRect/>
          </a:stretch>
        </p:blipFill>
        <p:spPr>
          <a:xfrm>
            <a:off x="5308452" y="3378712"/>
            <a:ext cx="1813991" cy="1523378"/>
          </a:xfrm>
          <a:prstGeom prst="rect">
            <a:avLst/>
          </a:prstGeom>
        </p:spPr>
      </p:pic>
      <p:pic>
        <p:nvPicPr>
          <p:cNvPr id="8" name="Imagen 7"/>
          <p:cNvPicPr>
            <a:picLocks noChangeAspect="1"/>
          </p:cNvPicPr>
          <p:nvPr/>
        </p:nvPicPr>
        <p:blipFill>
          <a:blip r:embed="rId3"/>
          <a:stretch>
            <a:fillRect/>
          </a:stretch>
        </p:blipFill>
        <p:spPr>
          <a:xfrm>
            <a:off x="7743564" y="3448419"/>
            <a:ext cx="1920453" cy="2224068"/>
          </a:xfrm>
          <a:prstGeom prst="rect">
            <a:avLst/>
          </a:prstGeom>
        </p:spPr>
      </p:pic>
      <p:sp>
        <p:nvSpPr>
          <p:cNvPr id="9" name="CuadroTexto 8"/>
          <p:cNvSpPr txBox="1"/>
          <p:nvPr/>
        </p:nvSpPr>
        <p:spPr>
          <a:xfrm>
            <a:off x="1920986" y="4578924"/>
            <a:ext cx="3387466" cy="646331"/>
          </a:xfrm>
          <a:prstGeom prst="rect">
            <a:avLst/>
          </a:prstGeom>
          <a:noFill/>
        </p:spPr>
        <p:txBody>
          <a:bodyPr wrap="none" rtlCol="0">
            <a:spAutoFit/>
          </a:bodyPr>
          <a:lstStyle/>
          <a:p>
            <a:r>
              <a:rPr lang="es-ES" dirty="0" err="1" smtClean="0"/>
              <a:t>Sugano</a:t>
            </a:r>
            <a:r>
              <a:rPr lang="es-ES" dirty="0" smtClean="0"/>
              <a:t> K , </a:t>
            </a:r>
            <a:r>
              <a:rPr lang="es-ES" dirty="0" err="1" smtClean="0"/>
              <a:t>Kyoto</a:t>
            </a:r>
            <a:r>
              <a:rPr lang="es-ES" dirty="0" smtClean="0"/>
              <a:t> </a:t>
            </a:r>
            <a:r>
              <a:rPr lang="es-ES" dirty="0" err="1" smtClean="0"/>
              <a:t>Consensus</a:t>
            </a:r>
            <a:r>
              <a:rPr lang="es-ES" dirty="0" smtClean="0"/>
              <a:t>.</a:t>
            </a:r>
          </a:p>
          <a:p>
            <a:r>
              <a:rPr lang="es-ES" u="sng" dirty="0" err="1" smtClean="0">
                <a:solidFill>
                  <a:srgbClr val="FFFF00"/>
                </a:solidFill>
              </a:rPr>
              <a:t>Gut</a:t>
            </a:r>
            <a:r>
              <a:rPr lang="es-ES" u="sng" dirty="0" smtClean="0">
                <a:solidFill>
                  <a:srgbClr val="FFFF00"/>
                </a:solidFill>
              </a:rPr>
              <a:t> 2015; 65: 1353-67</a:t>
            </a:r>
            <a:endParaRPr lang="es-ES" u="sng" dirty="0">
              <a:solidFill>
                <a:srgbClr val="FFFF00"/>
              </a:solidFill>
            </a:endParaRPr>
          </a:p>
        </p:txBody>
      </p:sp>
      <p:sp>
        <p:nvSpPr>
          <p:cNvPr id="10" name="Elipse 9"/>
          <p:cNvSpPr/>
          <p:nvPr/>
        </p:nvSpPr>
        <p:spPr>
          <a:xfrm>
            <a:off x="930876" y="823784"/>
            <a:ext cx="131805" cy="10709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3" name="Imagen 12"/>
          <p:cNvPicPr>
            <a:picLocks noChangeAspect="1"/>
          </p:cNvPicPr>
          <p:nvPr/>
        </p:nvPicPr>
        <p:blipFill>
          <a:blip r:embed="rId4"/>
          <a:stretch>
            <a:fillRect/>
          </a:stretch>
        </p:blipFill>
        <p:spPr>
          <a:xfrm>
            <a:off x="778958" y="1093641"/>
            <a:ext cx="146317" cy="121931"/>
          </a:xfrm>
          <a:prstGeom prst="rect">
            <a:avLst/>
          </a:prstGeom>
        </p:spPr>
      </p:pic>
      <p:pic>
        <p:nvPicPr>
          <p:cNvPr id="14" name="Imagen 13"/>
          <p:cNvPicPr>
            <a:picLocks noChangeAspect="1"/>
          </p:cNvPicPr>
          <p:nvPr/>
        </p:nvPicPr>
        <p:blipFill>
          <a:blip r:embed="rId5"/>
          <a:stretch>
            <a:fillRect/>
          </a:stretch>
        </p:blipFill>
        <p:spPr>
          <a:xfrm>
            <a:off x="1087395" y="1093640"/>
            <a:ext cx="146317" cy="121931"/>
          </a:xfrm>
          <a:prstGeom prst="rect">
            <a:avLst/>
          </a:prstGeom>
        </p:spPr>
      </p:pic>
    </p:spTree>
    <p:extLst>
      <p:ext uri="{BB962C8B-B14F-4D97-AF65-F5344CB8AC3E}">
        <p14:creationId xmlns:p14="http://schemas.microsoft.com/office/powerpoint/2010/main" val="40524816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757881" y="1156401"/>
            <a:ext cx="7521146" cy="1200329"/>
          </a:xfrm>
          <a:prstGeom prst="rect">
            <a:avLst/>
          </a:prstGeom>
        </p:spPr>
        <p:txBody>
          <a:bodyPr wrap="square">
            <a:spAutoFit/>
          </a:bodyPr>
          <a:lstStyle/>
          <a:p>
            <a:r>
              <a:rPr lang="es-ES" dirty="0"/>
              <a:t>El H pylori reside habitualmente </a:t>
            </a:r>
            <a:r>
              <a:rPr lang="es-ES" dirty="0" smtClean="0"/>
              <a:t>debajo del moco </a:t>
            </a:r>
            <a:r>
              <a:rPr lang="es-ES" dirty="0"/>
              <a:t>presente en la superficie de la mucosa , </a:t>
            </a:r>
            <a:r>
              <a:rPr lang="es-ES" dirty="0" smtClean="0"/>
              <a:t>y por </a:t>
            </a:r>
            <a:r>
              <a:rPr lang="es-ES" dirty="0"/>
              <a:t>encima de las células epiteliales superficiales. </a:t>
            </a:r>
          </a:p>
          <a:p>
            <a:endParaRPr lang="es-ES" dirty="0"/>
          </a:p>
        </p:txBody>
      </p:sp>
      <p:pic>
        <p:nvPicPr>
          <p:cNvPr id="3" name="Imagen 2"/>
          <p:cNvPicPr>
            <a:picLocks noChangeAspect="1"/>
          </p:cNvPicPr>
          <p:nvPr/>
        </p:nvPicPr>
        <p:blipFill>
          <a:blip r:embed="rId2"/>
          <a:stretch>
            <a:fillRect/>
          </a:stretch>
        </p:blipFill>
        <p:spPr>
          <a:xfrm>
            <a:off x="208164" y="3262187"/>
            <a:ext cx="3525816" cy="2659053"/>
          </a:xfrm>
          <a:prstGeom prst="rect">
            <a:avLst/>
          </a:prstGeom>
        </p:spPr>
      </p:pic>
      <p:pic>
        <p:nvPicPr>
          <p:cNvPr id="4" name="Imagen 3"/>
          <p:cNvPicPr>
            <a:picLocks noChangeAspect="1"/>
          </p:cNvPicPr>
          <p:nvPr/>
        </p:nvPicPr>
        <p:blipFill>
          <a:blip r:embed="rId3"/>
          <a:stretch>
            <a:fillRect/>
          </a:stretch>
        </p:blipFill>
        <p:spPr>
          <a:xfrm>
            <a:off x="7816838" y="3336326"/>
            <a:ext cx="2735832" cy="2664617"/>
          </a:xfrm>
          <a:prstGeom prst="rect">
            <a:avLst/>
          </a:prstGeom>
        </p:spPr>
      </p:pic>
      <p:pic>
        <p:nvPicPr>
          <p:cNvPr id="5" name="Imagen 4"/>
          <p:cNvPicPr>
            <a:picLocks noChangeAspect="1"/>
          </p:cNvPicPr>
          <p:nvPr/>
        </p:nvPicPr>
        <p:blipFill>
          <a:blip r:embed="rId4"/>
          <a:stretch>
            <a:fillRect/>
          </a:stretch>
        </p:blipFill>
        <p:spPr>
          <a:xfrm rot="2083520">
            <a:off x="8364020" y="2561220"/>
            <a:ext cx="2105410" cy="2579433"/>
          </a:xfrm>
          <a:prstGeom prst="rect">
            <a:avLst/>
          </a:prstGeom>
        </p:spPr>
      </p:pic>
      <p:sp>
        <p:nvSpPr>
          <p:cNvPr id="6" name="CuadroTexto 5"/>
          <p:cNvSpPr txBox="1"/>
          <p:nvPr/>
        </p:nvSpPr>
        <p:spPr>
          <a:xfrm>
            <a:off x="8547557" y="1710399"/>
            <a:ext cx="2369559" cy="646331"/>
          </a:xfrm>
          <a:prstGeom prst="rect">
            <a:avLst/>
          </a:prstGeom>
          <a:noFill/>
        </p:spPr>
        <p:txBody>
          <a:bodyPr wrap="none" rtlCol="0">
            <a:spAutoFit/>
          </a:bodyPr>
          <a:lstStyle/>
          <a:p>
            <a:r>
              <a:rPr lang="es-ES" dirty="0" err="1" smtClean="0"/>
              <a:t>Mucopolisacaridos</a:t>
            </a:r>
            <a:r>
              <a:rPr lang="es-ES" dirty="0" smtClean="0"/>
              <a:t> </a:t>
            </a:r>
          </a:p>
          <a:p>
            <a:r>
              <a:rPr lang="es-ES" dirty="0" err="1" smtClean="0"/>
              <a:t>Lectina</a:t>
            </a:r>
            <a:endParaRPr lang="es-ES" dirty="0"/>
          </a:p>
        </p:txBody>
      </p:sp>
      <p:pic>
        <p:nvPicPr>
          <p:cNvPr id="7" name="Imagen 6"/>
          <p:cNvPicPr>
            <a:picLocks noChangeAspect="1"/>
          </p:cNvPicPr>
          <p:nvPr/>
        </p:nvPicPr>
        <p:blipFill>
          <a:blip r:embed="rId5"/>
          <a:stretch>
            <a:fillRect/>
          </a:stretch>
        </p:blipFill>
        <p:spPr>
          <a:xfrm>
            <a:off x="3900398" y="2191264"/>
            <a:ext cx="3756881" cy="2916195"/>
          </a:xfrm>
          <a:prstGeom prst="rect">
            <a:avLst/>
          </a:prstGeom>
        </p:spPr>
      </p:pic>
      <p:sp>
        <p:nvSpPr>
          <p:cNvPr id="8" name="CuadroTexto 7"/>
          <p:cNvSpPr txBox="1"/>
          <p:nvPr/>
        </p:nvSpPr>
        <p:spPr>
          <a:xfrm>
            <a:off x="757881" y="594690"/>
            <a:ext cx="6899398" cy="369332"/>
          </a:xfrm>
          <a:prstGeom prst="rect">
            <a:avLst/>
          </a:prstGeom>
          <a:noFill/>
        </p:spPr>
        <p:txBody>
          <a:bodyPr wrap="square" rtlCol="0">
            <a:spAutoFit/>
          </a:bodyPr>
          <a:lstStyle/>
          <a:p>
            <a:r>
              <a:rPr lang="es-ES" dirty="0" smtClean="0">
                <a:solidFill>
                  <a:srgbClr val="FFFF00"/>
                </a:solidFill>
              </a:rPr>
              <a:t>Cual es la residencia habitual del HP en el estomago ?  </a:t>
            </a:r>
            <a:endParaRPr lang="es-ES" dirty="0">
              <a:solidFill>
                <a:srgbClr val="FFFF00"/>
              </a:solidFill>
            </a:endParaRPr>
          </a:p>
        </p:txBody>
      </p:sp>
      <p:sp>
        <p:nvSpPr>
          <p:cNvPr id="9" name="Elipse 8"/>
          <p:cNvSpPr/>
          <p:nvPr/>
        </p:nvSpPr>
        <p:spPr>
          <a:xfrm>
            <a:off x="5041556" y="3391593"/>
            <a:ext cx="1054444" cy="5025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CuadroTexto 9"/>
          <p:cNvSpPr txBox="1"/>
          <p:nvPr/>
        </p:nvSpPr>
        <p:spPr>
          <a:xfrm>
            <a:off x="9572368" y="2356730"/>
            <a:ext cx="1564852" cy="369332"/>
          </a:xfrm>
          <a:prstGeom prst="rect">
            <a:avLst/>
          </a:prstGeom>
          <a:noFill/>
        </p:spPr>
        <p:txBody>
          <a:bodyPr wrap="none" rtlCol="0">
            <a:spAutoFit/>
          </a:bodyPr>
          <a:lstStyle/>
          <a:p>
            <a:r>
              <a:rPr lang="es-ES" dirty="0" smtClean="0"/>
              <a:t>Adhesión !!! </a:t>
            </a:r>
            <a:endParaRPr lang="es-ES" dirty="0"/>
          </a:p>
        </p:txBody>
      </p:sp>
      <p:sp>
        <p:nvSpPr>
          <p:cNvPr id="11" name="Rectángulo redondeado 10"/>
          <p:cNvSpPr/>
          <p:nvPr/>
        </p:nvSpPr>
        <p:spPr>
          <a:xfrm>
            <a:off x="9572368" y="2273643"/>
            <a:ext cx="1631091" cy="74964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Flecha curvada hacia la izquierda 11"/>
          <p:cNvSpPr/>
          <p:nvPr/>
        </p:nvSpPr>
        <p:spPr>
          <a:xfrm>
            <a:off x="10946984" y="1964539"/>
            <a:ext cx="793151" cy="973104"/>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Tree>
    <p:extLst>
      <p:ext uri="{BB962C8B-B14F-4D97-AF65-F5344CB8AC3E}">
        <p14:creationId xmlns:p14="http://schemas.microsoft.com/office/powerpoint/2010/main" val="332437364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1795849" y="1272524"/>
            <a:ext cx="5906530" cy="4560635"/>
          </a:xfrm>
          <a:prstGeom prst="rect">
            <a:avLst/>
          </a:prstGeom>
        </p:spPr>
      </p:pic>
      <p:sp>
        <p:nvSpPr>
          <p:cNvPr id="2" name="CuadroTexto 1"/>
          <p:cNvSpPr txBox="1"/>
          <p:nvPr/>
        </p:nvSpPr>
        <p:spPr>
          <a:xfrm>
            <a:off x="7853455" y="2562770"/>
            <a:ext cx="3573414" cy="2585323"/>
          </a:xfrm>
          <a:prstGeom prst="rect">
            <a:avLst/>
          </a:prstGeom>
          <a:noFill/>
        </p:spPr>
        <p:txBody>
          <a:bodyPr wrap="none" rtlCol="0">
            <a:spAutoFit/>
          </a:bodyPr>
          <a:lstStyle/>
          <a:p>
            <a:r>
              <a:rPr lang="es-ES" dirty="0" smtClean="0"/>
              <a:t>La persistencia de la bacteria </a:t>
            </a:r>
          </a:p>
          <a:p>
            <a:r>
              <a:rPr lang="es-ES" dirty="0" smtClean="0"/>
              <a:t>sobre la superficie epitelial ,</a:t>
            </a:r>
          </a:p>
          <a:p>
            <a:r>
              <a:rPr lang="es-ES" dirty="0" smtClean="0"/>
              <a:t>esta favorecida durante </a:t>
            </a:r>
          </a:p>
          <a:p>
            <a:r>
              <a:rPr lang="es-ES" dirty="0" smtClean="0"/>
              <a:t>la marea alcalina nocturna.</a:t>
            </a:r>
          </a:p>
          <a:p>
            <a:endParaRPr lang="es-ES" dirty="0" smtClean="0"/>
          </a:p>
          <a:p>
            <a:r>
              <a:rPr lang="es-ES" dirty="0" smtClean="0"/>
              <a:t>Cuando el PH en la superficie</a:t>
            </a:r>
          </a:p>
          <a:p>
            <a:r>
              <a:rPr lang="es-ES" dirty="0" smtClean="0"/>
              <a:t>Epitelial desciende a 2-3 </a:t>
            </a:r>
          </a:p>
          <a:p>
            <a:r>
              <a:rPr lang="es-ES" dirty="0" smtClean="0"/>
              <a:t>Y  logra resistencia.</a:t>
            </a:r>
          </a:p>
          <a:p>
            <a:r>
              <a:rPr lang="es-ES" dirty="0" smtClean="0"/>
              <a:t>( Estado no </a:t>
            </a:r>
            <a:r>
              <a:rPr lang="es-ES" dirty="0" err="1" smtClean="0"/>
              <a:t>replicativo</a:t>
            </a:r>
            <a:r>
              <a:rPr lang="es-ES" dirty="0" smtClean="0"/>
              <a:t> ). </a:t>
            </a:r>
            <a:endParaRPr lang="es-ES" dirty="0"/>
          </a:p>
        </p:txBody>
      </p:sp>
      <p:sp>
        <p:nvSpPr>
          <p:cNvPr id="4" name="CuadroTexto 3"/>
          <p:cNvSpPr txBox="1"/>
          <p:nvPr/>
        </p:nvSpPr>
        <p:spPr>
          <a:xfrm>
            <a:off x="1929468" y="6140741"/>
            <a:ext cx="6926896" cy="369332"/>
          </a:xfrm>
          <a:prstGeom prst="rect">
            <a:avLst/>
          </a:prstGeom>
          <a:noFill/>
        </p:spPr>
        <p:txBody>
          <a:bodyPr wrap="none" rtlCol="0">
            <a:spAutoFit/>
          </a:bodyPr>
          <a:lstStyle/>
          <a:p>
            <a:r>
              <a:rPr lang="es-ES" dirty="0" err="1" smtClean="0"/>
              <a:t>Anhidrasa</a:t>
            </a:r>
            <a:r>
              <a:rPr lang="es-ES" dirty="0" smtClean="0"/>
              <a:t> carbónica :  CO2 + H2 O =  H2CO3 ----- HCO3 ---H</a:t>
            </a:r>
            <a:endParaRPr lang="es-ES" dirty="0"/>
          </a:p>
        </p:txBody>
      </p:sp>
      <p:sp>
        <p:nvSpPr>
          <p:cNvPr id="5" name="CuadroTexto 4"/>
          <p:cNvSpPr txBox="1"/>
          <p:nvPr/>
        </p:nvSpPr>
        <p:spPr>
          <a:xfrm>
            <a:off x="6266576" y="5833159"/>
            <a:ext cx="4421403" cy="369332"/>
          </a:xfrm>
          <a:prstGeom prst="rect">
            <a:avLst/>
          </a:prstGeom>
          <a:noFill/>
        </p:spPr>
        <p:txBody>
          <a:bodyPr wrap="none" rtlCol="0">
            <a:spAutoFit/>
          </a:bodyPr>
          <a:lstStyle/>
          <a:p>
            <a:r>
              <a:rPr lang="es-ES" dirty="0" smtClean="0"/>
              <a:t>Acido Carbónico -----bicarbonato + H</a:t>
            </a:r>
            <a:endParaRPr lang="es-ES" dirty="0"/>
          </a:p>
        </p:txBody>
      </p:sp>
      <p:sp>
        <p:nvSpPr>
          <p:cNvPr id="6" name="Rectángulo redondeado 5"/>
          <p:cNvSpPr/>
          <p:nvPr/>
        </p:nvSpPr>
        <p:spPr>
          <a:xfrm>
            <a:off x="7702379" y="1771135"/>
            <a:ext cx="4000207" cy="3614597"/>
          </a:xfrm>
          <a:prstGeom prst="roundRect">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Elipse 6"/>
          <p:cNvSpPr/>
          <p:nvPr/>
        </p:nvSpPr>
        <p:spPr>
          <a:xfrm>
            <a:off x="8180172" y="2034746"/>
            <a:ext cx="469557" cy="403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CuadroTexto 7"/>
          <p:cNvSpPr txBox="1"/>
          <p:nvPr/>
        </p:nvSpPr>
        <p:spPr>
          <a:xfrm>
            <a:off x="4496218" y="2446997"/>
            <a:ext cx="710451" cy="523220"/>
          </a:xfrm>
          <a:prstGeom prst="rect">
            <a:avLst/>
          </a:prstGeom>
          <a:solidFill>
            <a:schemeClr val="bg1"/>
          </a:solidFill>
        </p:spPr>
        <p:txBody>
          <a:bodyPr wrap="none" rtlCol="0">
            <a:spAutoFit/>
          </a:bodyPr>
          <a:lstStyle/>
          <a:p>
            <a:r>
              <a:rPr lang="es-ES" sz="2800" dirty="0" smtClean="0">
                <a:latin typeface="Times New Roman" panose="02020603050405020304" pitchFamily="18" charset="0"/>
                <a:cs typeface="Times New Roman" panose="02020603050405020304" pitchFamily="18" charset="0"/>
              </a:rPr>
              <a:t>H+</a:t>
            </a:r>
            <a:r>
              <a:rPr lang="es-ES" dirty="0" smtClean="0"/>
              <a:t> </a:t>
            </a:r>
            <a:endParaRPr lang="es-ES" dirty="0"/>
          </a:p>
        </p:txBody>
      </p:sp>
    </p:spTree>
    <p:extLst>
      <p:ext uri="{BB962C8B-B14F-4D97-AF65-F5344CB8AC3E}">
        <p14:creationId xmlns:p14="http://schemas.microsoft.com/office/powerpoint/2010/main" val="2049056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120346" y="3185788"/>
            <a:ext cx="7107685" cy="14498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Rectángulo 2"/>
          <p:cNvSpPr/>
          <p:nvPr/>
        </p:nvSpPr>
        <p:spPr>
          <a:xfrm>
            <a:off x="1120346" y="1886465"/>
            <a:ext cx="7133968" cy="10132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Rectángulo 1"/>
          <p:cNvSpPr/>
          <p:nvPr/>
        </p:nvSpPr>
        <p:spPr>
          <a:xfrm>
            <a:off x="1187818" y="306269"/>
            <a:ext cx="8824685" cy="4708981"/>
          </a:xfrm>
          <a:prstGeom prst="rect">
            <a:avLst/>
          </a:prstGeom>
        </p:spPr>
        <p:txBody>
          <a:bodyPr wrap="square">
            <a:spAutoFit/>
          </a:bodyPr>
          <a:lstStyle/>
          <a:p>
            <a:endParaRPr lang="es-ES" dirty="0"/>
          </a:p>
          <a:p>
            <a:r>
              <a:rPr lang="es-ES" dirty="0"/>
              <a:t>En general la bacteria permanece en un estado</a:t>
            </a:r>
          </a:p>
          <a:p>
            <a:r>
              <a:rPr lang="es-ES" dirty="0"/>
              <a:t>no </a:t>
            </a:r>
            <a:r>
              <a:rPr lang="es-ES" dirty="0" err="1"/>
              <a:t>replicativo</a:t>
            </a:r>
            <a:r>
              <a:rPr lang="es-ES" dirty="0"/>
              <a:t> por lo tanto </a:t>
            </a:r>
            <a:r>
              <a:rPr lang="es-ES" dirty="0" smtClean="0"/>
              <a:t>resistente.</a:t>
            </a:r>
          </a:p>
          <a:p>
            <a:endParaRPr lang="es-ES" dirty="0" smtClean="0"/>
          </a:p>
          <a:p>
            <a:endParaRPr lang="es-ES" dirty="0"/>
          </a:p>
          <a:p>
            <a:endParaRPr lang="es-ES" dirty="0"/>
          </a:p>
          <a:p>
            <a:r>
              <a:rPr lang="es-ES" dirty="0">
                <a:solidFill>
                  <a:schemeClr val="bg1"/>
                </a:solidFill>
              </a:rPr>
              <a:t>Este estado </a:t>
            </a:r>
            <a:r>
              <a:rPr lang="es-ES" dirty="0" smtClean="0">
                <a:solidFill>
                  <a:schemeClr val="bg1"/>
                </a:solidFill>
              </a:rPr>
              <a:t>de </a:t>
            </a:r>
            <a:r>
              <a:rPr lang="es-ES" b="1" u="sng" dirty="0" smtClean="0">
                <a:solidFill>
                  <a:schemeClr val="bg1"/>
                </a:solidFill>
              </a:rPr>
              <a:t>resistencia</a:t>
            </a:r>
            <a:r>
              <a:rPr lang="es-ES" b="1" dirty="0" smtClean="0">
                <a:solidFill>
                  <a:schemeClr val="bg1"/>
                </a:solidFill>
              </a:rPr>
              <a:t> </a:t>
            </a:r>
            <a:r>
              <a:rPr lang="es-ES" dirty="0" smtClean="0">
                <a:solidFill>
                  <a:schemeClr val="bg1"/>
                </a:solidFill>
              </a:rPr>
              <a:t>de la bacteria </a:t>
            </a:r>
          </a:p>
          <a:p>
            <a:r>
              <a:rPr lang="es-ES" dirty="0" smtClean="0">
                <a:solidFill>
                  <a:schemeClr val="bg1"/>
                </a:solidFill>
              </a:rPr>
              <a:t>Se da siempre que el </a:t>
            </a:r>
            <a:r>
              <a:rPr lang="es-ES" dirty="0">
                <a:solidFill>
                  <a:schemeClr val="bg1"/>
                </a:solidFill>
              </a:rPr>
              <a:t>pH en la luz </a:t>
            </a:r>
            <a:r>
              <a:rPr lang="es-ES" dirty="0" smtClean="0">
                <a:solidFill>
                  <a:schemeClr val="bg1"/>
                </a:solidFill>
              </a:rPr>
              <a:t>gástrica</a:t>
            </a:r>
          </a:p>
          <a:p>
            <a:r>
              <a:rPr lang="es-ES" dirty="0" smtClean="0">
                <a:solidFill>
                  <a:schemeClr val="bg1"/>
                </a:solidFill>
              </a:rPr>
              <a:t>se encuentre  </a:t>
            </a:r>
            <a:r>
              <a:rPr lang="es-ES" sz="2000" b="1" u="sng" dirty="0" smtClean="0">
                <a:solidFill>
                  <a:schemeClr val="bg1"/>
                </a:solidFill>
              </a:rPr>
              <a:t>entre  2 </a:t>
            </a:r>
            <a:r>
              <a:rPr lang="es-ES" sz="2000" b="1" u="sng" dirty="0">
                <a:solidFill>
                  <a:schemeClr val="bg1"/>
                </a:solidFill>
              </a:rPr>
              <a:t>y </a:t>
            </a:r>
            <a:r>
              <a:rPr lang="es-ES" sz="2000" b="1" u="sng" dirty="0" smtClean="0">
                <a:solidFill>
                  <a:schemeClr val="bg1"/>
                </a:solidFill>
              </a:rPr>
              <a:t>5.</a:t>
            </a:r>
            <a:endParaRPr lang="es-ES" sz="2000" b="1" u="sng" dirty="0">
              <a:solidFill>
                <a:schemeClr val="bg1"/>
              </a:solidFill>
            </a:endParaRPr>
          </a:p>
          <a:p>
            <a:endParaRPr lang="es-ES" dirty="0"/>
          </a:p>
          <a:p>
            <a:endParaRPr lang="es-ES" dirty="0" smtClean="0">
              <a:solidFill>
                <a:schemeClr val="bg1"/>
              </a:solidFill>
            </a:endParaRPr>
          </a:p>
          <a:p>
            <a:r>
              <a:rPr lang="es-ES" sz="2000" b="1" dirty="0" smtClean="0">
                <a:solidFill>
                  <a:schemeClr val="bg1"/>
                </a:solidFill>
              </a:rPr>
              <a:t>Cuando </a:t>
            </a:r>
            <a:r>
              <a:rPr lang="es-ES" sz="2000" b="1" dirty="0">
                <a:solidFill>
                  <a:schemeClr val="bg1"/>
                </a:solidFill>
              </a:rPr>
              <a:t>el pH gástrico sube </a:t>
            </a:r>
            <a:r>
              <a:rPr lang="es-ES" sz="2000" b="1" dirty="0" smtClean="0">
                <a:solidFill>
                  <a:schemeClr val="bg1"/>
                </a:solidFill>
              </a:rPr>
              <a:t>a    </a:t>
            </a:r>
            <a:r>
              <a:rPr lang="es-ES" sz="2000" b="1" dirty="0" smtClean="0">
                <a:solidFill>
                  <a:schemeClr val="accent3"/>
                </a:solidFill>
              </a:rPr>
              <a:t>6 </a:t>
            </a:r>
            <a:r>
              <a:rPr lang="es-ES" sz="2000" b="1" dirty="0">
                <a:solidFill>
                  <a:schemeClr val="accent3"/>
                </a:solidFill>
              </a:rPr>
              <a:t>o 7,</a:t>
            </a:r>
          </a:p>
          <a:p>
            <a:r>
              <a:rPr lang="es-ES" sz="2000" b="1" dirty="0">
                <a:solidFill>
                  <a:schemeClr val="bg1"/>
                </a:solidFill>
              </a:rPr>
              <a:t>el </a:t>
            </a:r>
            <a:r>
              <a:rPr lang="es-ES" sz="2000" b="1" dirty="0" err="1">
                <a:solidFill>
                  <a:schemeClr val="bg1"/>
                </a:solidFill>
              </a:rPr>
              <a:t>helicobacter</a:t>
            </a:r>
            <a:r>
              <a:rPr lang="es-ES" sz="2000" b="1" dirty="0">
                <a:solidFill>
                  <a:schemeClr val="bg1"/>
                </a:solidFill>
              </a:rPr>
              <a:t>  entra en un estado </a:t>
            </a:r>
            <a:r>
              <a:rPr lang="es-ES" sz="2000" b="1" u="sng" dirty="0" err="1">
                <a:solidFill>
                  <a:schemeClr val="bg1"/>
                </a:solidFill>
              </a:rPr>
              <a:t>replicativo</a:t>
            </a:r>
            <a:r>
              <a:rPr lang="es-ES" sz="2000" b="1" u="sng" dirty="0">
                <a:solidFill>
                  <a:schemeClr val="bg1"/>
                </a:solidFill>
              </a:rPr>
              <a:t>,</a:t>
            </a:r>
          </a:p>
          <a:p>
            <a:r>
              <a:rPr lang="es-ES" sz="2000" b="1" dirty="0">
                <a:solidFill>
                  <a:schemeClr val="bg1"/>
                </a:solidFill>
              </a:rPr>
              <a:t>donde se hace </a:t>
            </a:r>
            <a:r>
              <a:rPr lang="es-ES" sz="2000" b="1" u="sng" dirty="0">
                <a:solidFill>
                  <a:schemeClr val="bg1"/>
                </a:solidFill>
              </a:rPr>
              <a:t>más susceptible a los ATB </a:t>
            </a:r>
          </a:p>
          <a:p>
            <a:endParaRPr lang="es-ES" sz="2000" b="1" dirty="0" smtClean="0">
              <a:solidFill>
                <a:schemeClr val="bg1"/>
              </a:solidFill>
            </a:endParaRPr>
          </a:p>
          <a:p>
            <a:r>
              <a:rPr lang="es-ES" sz="2000" b="1" dirty="0" smtClean="0">
                <a:solidFill>
                  <a:schemeClr val="bg1"/>
                </a:solidFill>
              </a:rPr>
              <a:t>. </a:t>
            </a:r>
            <a:endParaRPr lang="es-ES" sz="2000" b="1" dirty="0">
              <a:solidFill>
                <a:schemeClr val="bg1"/>
              </a:solidFill>
            </a:endParaRPr>
          </a:p>
        </p:txBody>
      </p:sp>
      <p:pic>
        <p:nvPicPr>
          <p:cNvPr id="5" name="Imagen 4"/>
          <p:cNvPicPr>
            <a:picLocks noChangeAspect="1"/>
          </p:cNvPicPr>
          <p:nvPr/>
        </p:nvPicPr>
        <p:blipFill>
          <a:blip r:embed="rId2"/>
          <a:stretch>
            <a:fillRect/>
          </a:stretch>
        </p:blipFill>
        <p:spPr>
          <a:xfrm>
            <a:off x="7407648" y="435335"/>
            <a:ext cx="2554445" cy="2060627"/>
          </a:xfrm>
          <a:prstGeom prst="rect">
            <a:avLst/>
          </a:prstGeom>
        </p:spPr>
      </p:pic>
      <p:sp>
        <p:nvSpPr>
          <p:cNvPr id="6" name="Rectángulo redondeado 5"/>
          <p:cNvSpPr/>
          <p:nvPr/>
        </p:nvSpPr>
        <p:spPr>
          <a:xfrm>
            <a:off x="990052" y="442641"/>
            <a:ext cx="6216242" cy="1023008"/>
          </a:xfrm>
          <a:prstGeom prst="roundRect">
            <a:avLst/>
          </a:prstGeom>
          <a:no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Rectángulo redondeado 8"/>
          <p:cNvSpPr/>
          <p:nvPr/>
        </p:nvSpPr>
        <p:spPr>
          <a:xfrm>
            <a:off x="5027547" y="3364360"/>
            <a:ext cx="1037968" cy="39541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CuadroTexto 6"/>
          <p:cNvSpPr txBox="1"/>
          <p:nvPr/>
        </p:nvSpPr>
        <p:spPr>
          <a:xfrm>
            <a:off x="3618537" y="4830584"/>
            <a:ext cx="2242922" cy="369332"/>
          </a:xfrm>
          <a:prstGeom prst="rect">
            <a:avLst/>
          </a:prstGeom>
          <a:noFill/>
        </p:spPr>
        <p:txBody>
          <a:bodyPr wrap="none" rtlCol="0">
            <a:spAutoFit/>
          </a:bodyPr>
          <a:lstStyle/>
          <a:p>
            <a:r>
              <a:rPr lang="es-ES" dirty="0" smtClean="0"/>
              <a:t>Muy Importante !!!</a:t>
            </a:r>
            <a:endParaRPr lang="es-ES" dirty="0"/>
          </a:p>
        </p:txBody>
      </p:sp>
      <p:sp>
        <p:nvSpPr>
          <p:cNvPr id="8" name="Rectángulo 7"/>
          <p:cNvSpPr/>
          <p:nvPr/>
        </p:nvSpPr>
        <p:spPr>
          <a:xfrm>
            <a:off x="3347028" y="4844952"/>
            <a:ext cx="2718487" cy="36933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Flecha curvada hacia la izquierda 9"/>
          <p:cNvSpPr/>
          <p:nvPr/>
        </p:nvSpPr>
        <p:spPr>
          <a:xfrm>
            <a:off x="6233423" y="4398201"/>
            <a:ext cx="1345388" cy="84247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pic>
        <p:nvPicPr>
          <p:cNvPr id="11" name="Imagen 10"/>
          <p:cNvPicPr>
            <a:picLocks noChangeAspect="1"/>
          </p:cNvPicPr>
          <p:nvPr/>
        </p:nvPicPr>
        <p:blipFill>
          <a:blip r:embed="rId3"/>
          <a:stretch>
            <a:fillRect/>
          </a:stretch>
        </p:blipFill>
        <p:spPr>
          <a:xfrm flipH="1">
            <a:off x="1627235" y="4373010"/>
            <a:ext cx="1551885" cy="892852"/>
          </a:xfrm>
          <a:prstGeom prst="rect">
            <a:avLst/>
          </a:prstGeom>
        </p:spPr>
      </p:pic>
    </p:spTree>
    <p:extLst>
      <p:ext uri="{BB962C8B-B14F-4D97-AF65-F5344CB8AC3E}">
        <p14:creationId xmlns:p14="http://schemas.microsoft.com/office/powerpoint/2010/main" val="16343055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10397" y="1539780"/>
            <a:ext cx="6803726" cy="1725318"/>
          </a:xfrm>
          <a:prstGeom prst="rect">
            <a:avLst/>
          </a:prstGeom>
        </p:spPr>
      </p:pic>
      <p:sp>
        <p:nvSpPr>
          <p:cNvPr id="3" name="Rectángulo 2"/>
          <p:cNvSpPr/>
          <p:nvPr/>
        </p:nvSpPr>
        <p:spPr>
          <a:xfrm>
            <a:off x="2224216" y="1787770"/>
            <a:ext cx="6096000" cy="1477328"/>
          </a:xfrm>
          <a:prstGeom prst="rect">
            <a:avLst/>
          </a:prstGeom>
        </p:spPr>
        <p:txBody>
          <a:bodyPr>
            <a:spAutoFit/>
          </a:bodyPr>
          <a:lstStyle/>
          <a:p>
            <a:r>
              <a:rPr lang="es-ES" dirty="0"/>
              <a:t>Por lo tanto : </a:t>
            </a:r>
          </a:p>
          <a:p>
            <a:endParaRPr lang="es-ES" dirty="0"/>
          </a:p>
          <a:p>
            <a:r>
              <a:rPr lang="es-ES" dirty="0"/>
              <a:t>Cuanto más potente sea la supresión ácida,</a:t>
            </a:r>
          </a:p>
          <a:p>
            <a:r>
              <a:rPr lang="es-ES" dirty="0"/>
              <a:t>mayor efectividad tiene el  TT.</a:t>
            </a:r>
          </a:p>
          <a:p>
            <a:endParaRPr lang="es-ES" dirty="0"/>
          </a:p>
        </p:txBody>
      </p:sp>
      <p:sp>
        <p:nvSpPr>
          <p:cNvPr id="4" name="CuadroTexto 3"/>
          <p:cNvSpPr txBox="1"/>
          <p:nvPr/>
        </p:nvSpPr>
        <p:spPr>
          <a:xfrm>
            <a:off x="3426941" y="3674076"/>
            <a:ext cx="3959738" cy="1754326"/>
          </a:xfrm>
          <a:prstGeom prst="rect">
            <a:avLst/>
          </a:prstGeom>
          <a:noFill/>
        </p:spPr>
        <p:txBody>
          <a:bodyPr wrap="none" rtlCol="0">
            <a:spAutoFit/>
          </a:bodyPr>
          <a:lstStyle/>
          <a:p>
            <a:pPr marL="342900" indent="-342900">
              <a:buFont typeface="+mj-lt"/>
              <a:buAutoNum type="arabicPeriod"/>
            </a:pPr>
            <a:r>
              <a:rPr lang="es-ES" dirty="0" err="1" smtClean="0"/>
              <a:t>Ph</a:t>
            </a:r>
            <a:r>
              <a:rPr lang="es-ES" dirty="0" smtClean="0"/>
              <a:t>     6-7 </a:t>
            </a:r>
          </a:p>
          <a:p>
            <a:pPr marL="342900" indent="-342900">
              <a:buFont typeface="+mj-lt"/>
              <a:buAutoNum type="arabicPeriod"/>
            </a:pPr>
            <a:endParaRPr lang="es-ES" dirty="0"/>
          </a:p>
          <a:p>
            <a:pPr marL="342900" indent="-342900">
              <a:buFont typeface="+mj-lt"/>
              <a:buAutoNum type="arabicPeriod"/>
            </a:pPr>
            <a:r>
              <a:rPr lang="es-ES" dirty="0" smtClean="0"/>
              <a:t>Provocar el estado </a:t>
            </a:r>
            <a:r>
              <a:rPr lang="es-ES" dirty="0" err="1"/>
              <a:t>replicativo</a:t>
            </a:r>
            <a:r>
              <a:rPr lang="es-ES" dirty="0"/>
              <a:t>,</a:t>
            </a:r>
          </a:p>
          <a:p>
            <a:pPr marL="342900" indent="-342900">
              <a:buFont typeface="+mj-lt"/>
              <a:buAutoNum type="arabicPeriod"/>
            </a:pPr>
            <a:endParaRPr lang="es-ES" dirty="0" smtClean="0"/>
          </a:p>
          <a:p>
            <a:pPr marL="342900" indent="-342900">
              <a:buFont typeface="+mj-lt"/>
              <a:buAutoNum type="arabicPeriod"/>
            </a:pPr>
            <a:r>
              <a:rPr lang="es-ES" dirty="0"/>
              <a:t>más susceptible a los ATB </a:t>
            </a:r>
          </a:p>
          <a:p>
            <a:endParaRPr lang="es-ES" dirty="0"/>
          </a:p>
        </p:txBody>
      </p:sp>
      <p:sp>
        <p:nvSpPr>
          <p:cNvPr id="5" name="Elipse 4"/>
          <p:cNvSpPr/>
          <p:nvPr/>
        </p:nvSpPr>
        <p:spPr>
          <a:xfrm>
            <a:off x="1833093" y="3811393"/>
            <a:ext cx="181233" cy="1729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 name="Imagen 5"/>
          <p:cNvPicPr>
            <a:picLocks noChangeAspect="1"/>
          </p:cNvPicPr>
          <p:nvPr/>
        </p:nvPicPr>
        <p:blipFill>
          <a:blip r:embed="rId3"/>
          <a:stretch>
            <a:fillRect/>
          </a:stretch>
        </p:blipFill>
        <p:spPr>
          <a:xfrm>
            <a:off x="1422802" y="3800346"/>
            <a:ext cx="195089" cy="195089"/>
          </a:xfrm>
          <a:prstGeom prst="rect">
            <a:avLst/>
          </a:prstGeom>
        </p:spPr>
      </p:pic>
      <p:pic>
        <p:nvPicPr>
          <p:cNvPr id="7" name="Imagen 6"/>
          <p:cNvPicPr>
            <a:picLocks noChangeAspect="1"/>
          </p:cNvPicPr>
          <p:nvPr/>
        </p:nvPicPr>
        <p:blipFill>
          <a:blip r:embed="rId3"/>
          <a:stretch>
            <a:fillRect/>
          </a:stretch>
        </p:blipFill>
        <p:spPr>
          <a:xfrm>
            <a:off x="1638004" y="3478987"/>
            <a:ext cx="195089" cy="195089"/>
          </a:xfrm>
          <a:prstGeom prst="rect">
            <a:avLst/>
          </a:prstGeom>
        </p:spPr>
      </p:pic>
      <p:sp>
        <p:nvSpPr>
          <p:cNvPr id="8" name="CuadroTexto 7"/>
          <p:cNvSpPr txBox="1"/>
          <p:nvPr/>
        </p:nvSpPr>
        <p:spPr>
          <a:xfrm>
            <a:off x="2208266" y="3674076"/>
            <a:ext cx="843501" cy="369332"/>
          </a:xfrm>
          <a:prstGeom prst="rect">
            <a:avLst/>
          </a:prstGeom>
          <a:noFill/>
        </p:spPr>
        <p:txBody>
          <a:bodyPr wrap="none" rtlCol="0">
            <a:spAutoFit/>
          </a:bodyPr>
          <a:lstStyle/>
          <a:p>
            <a:r>
              <a:rPr lang="es-ES" dirty="0" smtClean="0"/>
              <a:t>Llevar</a:t>
            </a:r>
            <a:endParaRPr lang="es-ES" dirty="0"/>
          </a:p>
        </p:txBody>
      </p:sp>
    </p:spTree>
    <p:extLst>
      <p:ext uri="{BB962C8B-B14F-4D97-AF65-F5344CB8AC3E}">
        <p14:creationId xmlns:p14="http://schemas.microsoft.com/office/powerpoint/2010/main" val="32101664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ángulo 17"/>
          <p:cNvSpPr/>
          <p:nvPr/>
        </p:nvSpPr>
        <p:spPr>
          <a:xfrm>
            <a:off x="2264387" y="1818511"/>
            <a:ext cx="7728110" cy="789335"/>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Rectángulo redondeado 8"/>
          <p:cNvSpPr/>
          <p:nvPr/>
        </p:nvSpPr>
        <p:spPr>
          <a:xfrm>
            <a:off x="922346" y="4889424"/>
            <a:ext cx="10544724" cy="1403423"/>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Rectángulo 1"/>
          <p:cNvSpPr/>
          <p:nvPr/>
        </p:nvSpPr>
        <p:spPr>
          <a:xfrm>
            <a:off x="1059543" y="582082"/>
            <a:ext cx="8853714" cy="677108"/>
          </a:xfrm>
          <a:prstGeom prst="rect">
            <a:avLst/>
          </a:prstGeom>
        </p:spPr>
        <p:txBody>
          <a:bodyPr wrap="square">
            <a:spAutoFit/>
          </a:bodyPr>
          <a:lstStyle/>
          <a:p>
            <a:endParaRPr lang="es-ES" sz="2000" dirty="0">
              <a:solidFill>
                <a:srgbClr val="FFFF00"/>
              </a:solidFill>
            </a:endParaRPr>
          </a:p>
          <a:p>
            <a:endParaRPr lang="es-ES" dirty="0"/>
          </a:p>
        </p:txBody>
      </p:sp>
      <p:sp>
        <p:nvSpPr>
          <p:cNvPr id="3" name="Rectángulo 2"/>
          <p:cNvSpPr/>
          <p:nvPr/>
        </p:nvSpPr>
        <p:spPr>
          <a:xfrm>
            <a:off x="2264387" y="2756004"/>
            <a:ext cx="9521371" cy="1754326"/>
          </a:xfrm>
          <a:prstGeom prst="rect">
            <a:avLst/>
          </a:prstGeom>
        </p:spPr>
        <p:txBody>
          <a:bodyPr wrap="square">
            <a:spAutoFit/>
          </a:bodyPr>
          <a:lstStyle/>
          <a:p>
            <a:r>
              <a:rPr lang="es-ES" dirty="0" smtClean="0"/>
              <a:t>Los IBP sufren </a:t>
            </a:r>
            <a:r>
              <a:rPr lang="es-ES" dirty="0"/>
              <a:t>un </a:t>
            </a:r>
            <a:r>
              <a:rPr lang="es-ES" dirty="0">
                <a:solidFill>
                  <a:srgbClr val="FFFF00"/>
                </a:solidFill>
              </a:rPr>
              <a:t>proceso de metabolización </a:t>
            </a:r>
            <a:r>
              <a:rPr lang="es-ES" dirty="0" smtClean="0">
                <a:solidFill>
                  <a:srgbClr val="FFFF00"/>
                </a:solidFill>
              </a:rPr>
              <a:t>hepática</a:t>
            </a:r>
          </a:p>
          <a:p>
            <a:r>
              <a:rPr lang="es-ES" dirty="0" smtClean="0"/>
              <a:t>Mediante el </a:t>
            </a:r>
            <a:r>
              <a:rPr lang="es-ES" dirty="0">
                <a:solidFill>
                  <a:srgbClr val="FFFF00"/>
                </a:solidFill>
              </a:rPr>
              <a:t>citocromo CYP450 </a:t>
            </a:r>
            <a:r>
              <a:rPr lang="es-ES" dirty="0"/>
              <a:t>a través de </a:t>
            </a:r>
            <a:r>
              <a:rPr lang="es-ES" dirty="0">
                <a:solidFill>
                  <a:srgbClr val="FFFF00"/>
                </a:solidFill>
              </a:rPr>
              <a:t>su </a:t>
            </a:r>
            <a:r>
              <a:rPr lang="es-ES" dirty="0" err="1">
                <a:solidFill>
                  <a:srgbClr val="FFFF00"/>
                </a:solidFill>
              </a:rPr>
              <a:t>isoforma</a:t>
            </a:r>
            <a:r>
              <a:rPr lang="es-ES" dirty="0">
                <a:solidFill>
                  <a:srgbClr val="FFFF00"/>
                </a:solidFill>
              </a:rPr>
              <a:t> CYP2C19</a:t>
            </a:r>
            <a:r>
              <a:rPr lang="es-ES" dirty="0"/>
              <a:t>) </a:t>
            </a:r>
            <a:endParaRPr lang="es-ES" dirty="0" smtClean="0"/>
          </a:p>
          <a:p>
            <a:endParaRPr lang="es-ES" dirty="0"/>
          </a:p>
          <a:p>
            <a:endParaRPr lang="es-ES" dirty="0"/>
          </a:p>
          <a:p>
            <a:r>
              <a:rPr lang="es-ES" dirty="0" smtClean="0"/>
              <a:t>Pero existen </a:t>
            </a:r>
            <a:r>
              <a:rPr lang="es-ES" b="1" u="sng" dirty="0" smtClean="0">
                <a:solidFill>
                  <a:srgbClr val="FFFF00"/>
                </a:solidFill>
              </a:rPr>
              <a:t>diferencias humanas individuales </a:t>
            </a:r>
            <a:r>
              <a:rPr lang="es-ES" b="1" u="sng" dirty="0">
                <a:solidFill>
                  <a:srgbClr val="FFFF00"/>
                </a:solidFill>
              </a:rPr>
              <a:t>en el genotipo CYP2C19</a:t>
            </a:r>
            <a:r>
              <a:rPr lang="es-ES" dirty="0"/>
              <a:t>, </a:t>
            </a:r>
          </a:p>
          <a:p>
            <a:r>
              <a:rPr lang="es-ES" dirty="0"/>
              <a:t>Esto puede influir en la eficacia clínica del fármaco utilizado.</a:t>
            </a:r>
          </a:p>
        </p:txBody>
      </p:sp>
      <p:pic>
        <p:nvPicPr>
          <p:cNvPr id="5" name="Imagen 4"/>
          <p:cNvPicPr>
            <a:picLocks noChangeAspect="1"/>
          </p:cNvPicPr>
          <p:nvPr/>
        </p:nvPicPr>
        <p:blipFill>
          <a:blip r:embed="rId2"/>
          <a:stretch>
            <a:fillRect/>
          </a:stretch>
        </p:blipFill>
        <p:spPr>
          <a:xfrm>
            <a:off x="10305054" y="2127715"/>
            <a:ext cx="1480704" cy="1348538"/>
          </a:xfrm>
          <a:prstGeom prst="rect">
            <a:avLst/>
          </a:prstGeom>
        </p:spPr>
      </p:pic>
      <p:sp>
        <p:nvSpPr>
          <p:cNvPr id="6" name="CuadroTexto 5"/>
          <p:cNvSpPr txBox="1"/>
          <p:nvPr/>
        </p:nvSpPr>
        <p:spPr>
          <a:xfrm>
            <a:off x="975607" y="2872006"/>
            <a:ext cx="898003" cy="707886"/>
          </a:xfrm>
          <a:prstGeom prst="rect">
            <a:avLst/>
          </a:prstGeom>
          <a:noFill/>
        </p:spPr>
        <p:txBody>
          <a:bodyPr wrap="none" rtlCol="0">
            <a:spAutoFit/>
          </a:bodyPr>
          <a:lstStyle/>
          <a:p>
            <a:r>
              <a:rPr lang="es-ES" sz="4000" dirty="0" smtClean="0">
                <a:solidFill>
                  <a:srgbClr val="FF0000"/>
                </a:solidFill>
              </a:rPr>
              <a:t>IBP</a:t>
            </a:r>
            <a:endParaRPr lang="es-ES" sz="4000" dirty="0">
              <a:solidFill>
                <a:srgbClr val="FF0000"/>
              </a:solidFill>
            </a:endParaRPr>
          </a:p>
        </p:txBody>
      </p:sp>
      <p:sp>
        <p:nvSpPr>
          <p:cNvPr id="7" name="Rectángulo redondeado 6"/>
          <p:cNvSpPr/>
          <p:nvPr/>
        </p:nvSpPr>
        <p:spPr>
          <a:xfrm>
            <a:off x="710768" y="2819484"/>
            <a:ext cx="1400962" cy="88464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CuadroTexto 7"/>
          <p:cNvSpPr txBox="1"/>
          <p:nvPr/>
        </p:nvSpPr>
        <p:spPr>
          <a:xfrm>
            <a:off x="975607" y="5083303"/>
            <a:ext cx="10366941" cy="1015663"/>
          </a:xfrm>
          <a:prstGeom prst="rect">
            <a:avLst/>
          </a:prstGeom>
          <a:noFill/>
        </p:spPr>
        <p:txBody>
          <a:bodyPr wrap="none" rtlCol="0">
            <a:spAutoFit/>
          </a:bodyPr>
          <a:lstStyle/>
          <a:p>
            <a:r>
              <a:rPr lang="es-ES" sz="2000" b="1" dirty="0" smtClean="0">
                <a:solidFill>
                  <a:schemeClr val="bg2"/>
                </a:solidFill>
              </a:rPr>
              <a:t>El Tiempo de vida media del IBP depende de su metabolización con el CYP2C19 )</a:t>
            </a:r>
          </a:p>
          <a:p>
            <a:endParaRPr lang="es-ES" sz="2000" b="1" dirty="0">
              <a:solidFill>
                <a:schemeClr val="bg2"/>
              </a:solidFill>
            </a:endParaRPr>
          </a:p>
          <a:p>
            <a:r>
              <a:rPr lang="es-ES" sz="2000" b="1" dirty="0">
                <a:solidFill>
                  <a:schemeClr val="bg2"/>
                </a:solidFill>
              </a:rPr>
              <a:t>La Potencia del IBP depende de su ligadura a las </a:t>
            </a:r>
            <a:r>
              <a:rPr lang="es-ES" sz="2000" b="1" dirty="0" err="1">
                <a:solidFill>
                  <a:schemeClr val="bg2"/>
                </a:solidFill>
              </a:rPr>
              <a:t>cysteínas</a:t>
            </a:r>
            <a:r>
              <a:rPr lang="es-ES" sz="2000" b="1" dirty="0">
                <a:solidFill>
                  <a:schemeClr val="bg2"/>
                </a:solidFill>
              </a:rPr>
              <a:t> de la bomba </a:t>
            </a:r>
          </a:p>
        </p:txBody>
      </p:sp>
      <p:sp>
        <p:nvSpPr>
          <p:cNvPr id="10" name="CuadroTexto 9"/>
          <p:cNvSpPr txBox="1"/>
          <p:nvPr/>
        </p:nvSpPr>
        <p:spPr>
          <a:xfrm>
            <a:off x="2523881" y="512579"/>
            <a:ext cx="5631670" cy="646331"/>
          </a:xfrm>
          <a:prstGeom prst="rect">
            <a:avLst/>
          </a:prstGeom>
          <a:noFill/>
        </p:spPr>
        <p:txBody>
          <a:bodyPr wrap="none" rtlCol="0">
            <a:spAutoFit/>
          </a:bodyPr>
          <a:lstStyle/>
          <a:p>
            <a:r>
              <a:rPr lang="es-ES" dirty="0" smtClean="0"/>
              <a:t>La elección del IBP y la dosis administradas </a:t>
            </a:r>
          </a:p>
          <a:p>
            <a:r>
              <a:rPr lang="es-ES" dirty="0" smtClean="0"/>
              <a:t>son fundamentales para el éxito del tratamiento</a:t>
            </a:r>
            <a:endParaRPr lang="es-ES" dirty="0"/>
          </a:p>
        </p:txBody>
      </p:sp>
      <p:sp>
        <p:nvSpPr>
          <p:cNvPr id="11" name="Elipse 10"/>
          <p:cNvSpPr/>
          <p:nvPr/>
        </p:nvSpPr>
        <p:spPr>
          <a:xfrm>
            <a:off x="1059543" y="940517"/>
            <a:ext cx="209084" cy="17893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3" name="Imagen 12"/>
          <p:cNvPicPr>
            <a:picLocks noChangeAspect="1"/>
          </p:cNvPicPr>
          <p:nvPr/>
        </p:nvPicPr>
        <p:blipFill>
          <a:blip r:embed="rId3"/>
          <a:stretch>
            <a:fillRect/>
          </a:stretch>
        </p:blipFill>
        <p:spPr>
          <a:xfrm>
            <a:off x="1298463" y="544748"/>
            <a:ext cx="225572" cy="195089"/>
          </a:xfrm>
          <a:prstGeom prst="rect">
            <a:avLst/>
          </a:prstGeom>
        </p:spPr>
      </p:pic>
      <p:pic>
        <p:nvPicPr>
          <p:cNvPr id="14" name="Imagen 13"/>
          <p:cNvPicPr>
            <a:picLocks noChangeAspect="1"/>
          </p:cNvPicPr>
          <p:nvPr/>
        </p:nvPicPr>
        <p:blipFill>
          <a:blip r:embed="rId3"/>
          <a:stretch>
            <a:fillRect/>
          </a:stretch>
        </p:blipFill>
        <p:spPr>
          <a:xfrm>
            <a:off x="1524035" y="948914"/>
            <a:ext cx="225572" cy="195089"/>
          </a:xfrm>
          <a:prstGeom prst="rect">
            <a:avLst/>
          </a:prstGeom>
        </p:spPr>
      </p:pic>
      <p:sp>
        <p:nvSpPr>
          <p:cNvPr id="15" name="Rectángulo redondeado 14"/>
          <p:cNvSpPr/>
          <p:nvPr/>
        </p:nvSpPr>
        <p:spPr>
          <a:xfrm>
            <a:off x="2214099" y="318560"/>
            <a:ext cx="6251234" cy="124391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Elipse 3"/>
          <p:cNvSpPr/>
          <p:nvPr/>
        </p:nvSpPr>
        <p:spPr>
          <a:xfrm>
            <a:off x="496543" y="5225716"/>
            <a:ext cx="247163" cy="178444"/>
          </a:xfrm>
          <a:prstGeom prst="ellipse">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Elipse 11"/>
          <p:cNvSpPr/>
          <p:nvPr/>
        </p:nvSpPr>
        <p:spPr>
          <a:xfrm>
            <a:off x="496544" y="5832830"/>
            <a:ext cx="247163" cy="194189"/>
          </a:xfrm>
          <a:prstGeom prst="ellipse">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CuadroTexto 15"/>
          <p:cNvSpPr txBox="1"/>
          <p:nvPr/>
        </p:nvSpPr>
        <p:spPr>
          <a:xfrm>
            <a:off x="2329917" y="1942556"/>
            <a:ext cx="7186454" cy="400110"/>
          </a:xfrm>
          <a:prstGeom prst="rect">
            <a:avLst/>
          </a:prstGeom>
          <a:noFill/>
        </p:spPr>
        <p:txBody>
          <a:bodyPr wrap="none" rtlCol="0">
            <a:spAutoFit/>
          </a:bodyPr>
          <a:lstStyle/>
          <a:p>
            <a:r>
              <a:rPr lang="es-ES" sz="2000" dirty="0" smtClean="0">
                <a:solidFill>
                  <a:schemeClr val="bg1"/>
                </a:solidFill>
                <a:latin typeface="Times New Roman" panose="02020603050405020304" pitchFamily="18" charset="0"/>
                <a:cs typeface="Times New Roman" panose="02020603050405020304" pitchFamily="18" charset="0"/>
              </a:rPr>
              <a:t>También es Importante considerar la Metabolización de los IBP !!!!!</a:t>
            </a:r>
            <a:r>
              <a:rPr lang="es-ES" dirty="0" smtClean="0"/>
              <a:t>.</a:t>
            </a:r>
            <a:endParaRPr lang="es-ES" dirty="0"/>
          </a:p>
        </p:txBody>
      </p:sp>
      <p:sp>
        <p:nvSpPr>
          <p:cNvPr id="17" name="Elipse 16"/>
          <p:cNvSpPr/>
          <p:nvPr/>
        </p:nvSpPr>
        <p:spPr>
          <a:xfrm>
            <a:off x="1685147" y="2051222"/>
            <a:ext cx="324886" cy="2780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9" name="Imagen 18"/>
          <p:cNvPicPr>
            <a:picLocks noChangeAspect="1"/>
          </p:cNvPicPr>
          <p:nvPr/>
        </p:nvPicPr>
        <p:blipFill>
          <a:blip r:embed="rId4"/>
          <a:stretch>
            <a:fillRect/>
          </a:stretch>
        </p:blipFill>
        <p:spPr>
          <a:xfrm>
            <a:off x="1749607" y="3998045"/>
            <a:ext cx="347502" cy="298730"/>
          </a:xfrm>
          <a:prstGeom prst="rect">
            <a:avLst/>
          </a:prstGeom>
        </p:spPr>
      </p:pic>
      <p:sp>
        <p:nvSpPr>
          <p:cNvPr id="20" name="Flecha abajo 19"/>
          <p:cNvSpPr/>
          <p:nvPr/>
        </p:nvSpPr>
        <p:spPr>
          <a:xfrm>
            <a:off x="5390146" y="4572000"/>
            <a:ext cx="829422" cy="51130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54403126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6351373" y="3871784"/>
            <a:ext cx="1960605" cy="17217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Rectángulo 5"/>
          <p:cNvSpPr/>
          <p:nvPr/>
        </p:nvSpPr>
        <p:spPr>
          <a:xfrm>
            <a:off x="6285470" y="3871784"/>
            <a:ext cx="1794966" cy="1276865"/>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 name="Imagen 1"/>
          <p:cNvPicPr>
            <a:picLocks noChangeAspect="1"/>
          </p:cNvPicPr>
          <p:nvPr/>
        </p:nvPicPr>
        <p:blipFill>
          <a:blip r:embed="rId2"/>
          <a:stretch>
            <a:fillRect/>
          </a:stretch>
        </p:blipFill>
        <p:spPr>
          <a:xfrm>
            <a:off x="829767" y="1005807"/>
            <a:ext cx="9019942" cy="5073718"/>
          </a:xfrm>
          <a:prstGeom prst="rect">
            <a:avLst/>
          </a:prstGeom>
        </p:spPr>
      </p:pic>
      <p:sp>
        <p:nvSpPr>
          <p:cNvPr id="3" name="CuadroTexto 2"/>
          <p:cNvSpPr txBox="1"/>
          <p:nvPr/>
        </p:nvSpPr>
        <p:spPr>
          <a:xfrm>
            <a:off x="5622767" y="3640605"/>
            <a:ext cx="6322098" cy="830997"/>
          </a:xfrm>
          <a:prstGeom prst="rect">
            <a:avLst/>
          </a:prstGeom>
          <a:noFill/>
        </p:spPr>
        <p:txBody>
          <a:bodyPr wrap="square" rtlCol="0">
            <a:spAutoFit/>
          </a:bodyPr>
          <a:lstStyle/>
          <a:p>
            <a:r>
              <a:rPr lang="es-ES" sz="2400" dirty="0" smtClean="0">
                <a:solidFill>
                  <a:srgbClr val="FFFF00"/>
                </a:solidFill>
                <a:latin typeface="Times New Roman" panose="02020603050405020304" pitchFamily="18" charset="0"/>
                <a:cs typeface="Times New Roman" panose="02020603050405020304" pitchFamily="18" charset="0"/>
              </a:rPr>
              <a:t>Omeprazol   CYS  813    </a:t>
            </a:r>
            <a:r>
              <a:rPr lang="es-ES" sz="2400" dirty="0" err="1" smtClean="0">
                <a:solidFill>
                  <a:srgbClr val="FFFF00"/>
                </a:solidFill>
                <a:latin typeface="Times New Roman" panose="02020603050405020304" pitchFamily="18" charset="0"/>
                <a:cs typeface="Times New Roman" panose="02020603050405020304" pitchFamily="18" charset="0"/>
              </a:rPr>
              <a:t>Esomeprazol</a:t>
            </a:r>
            <a:r>
              <a:rPr lang="es-ES" sz="2400" dirty="0" smtClean="0">
                <a:solidFill>
                  <a:srgbClr val="FFFF00"/>
                </a:solidFill>
                <a:latin typeface="Times New Roman" panose="02020603050405020304" pitchFamily="18" charset="0"/>
                <a:cs typeface="Times New Roman" panose="02020603050405020304" pitchFamily="18" charset="0"/>
              </a:rPr>
              <a:t> </a:t>
            </a:r>
            <a:endParaRPr lang="es-ES" sz="2400" dirty="0">
              <a:solidFill>
                <a:srgbClr val="FFFF00"/>
              </a:solidFill>
              <a:latin typeface="Times New Roman" panose="02020603050405020304" pitchFamily="18" charset="0"/>
              <a:cs typeface="Times New Roman" panose="02020603050405020304" pitchFamily="18" charset="0"/>
            </a:endParaRPr>
          </a:p>
          <a:p>
            <a:r>
              <a:rPr lang="es-ES" sz="2400" dirty="0" smtClean="0">
                <a:solidFill>
                  <a:srgbClr val="FFFF00"/>
                </a:solidFill>
                <a:latin typeface="Times New Roman" panose="02020603050405020304" pitchFamily="18" charset="0"/>
                <a:cs typeface="Times New Roman" panose="02020603050405020304" pitchFamily="18" charset="0"/>
              </a:rPr>
              <a:t>                     CYS   822   </a:t>
            </a:r>
            <a:r>
              <a:rPr lang="es-ES" sz="2400" dirty="0" err="1" smtClean="0">
                <a:solidFill>
                  <a:srgbClr val="FFFF00"/>
                </a:solidFill>
                <a:latin typeface="Times New Roman" panose="02020603050405020304" pitchFamily="18" charset="0"/>
                <a:cs typeface="Times New Roman" panose="02020603050405020304" pitchFamily="18" charset="0"/>
              </a:rPr>
              <a:t>Pantoprazol</a:t>
            </a:r>
            <a:r>
              <a:rPr lang="es-ES" sz="2400" dirty="0" smtClean="0">
                <a:solidFill>
                  <a:srgbClr val="FFFF00"/>
                </a:solidFill>
                <a:latin typeface="Times New Roman" panose="02020603050405020304" pitchFamily="18" charset="0"/>
                <a:cs typeface="Times New Roman" panose="02020603050405020304" pitchFamily="18" charset="0"/>
              </a:rPr>
              <a:t>                                 </a:t>
            </a:r>
            <a:endParaRPr lang="es-ES" sz="2400" dirty="0">
              <a:solidFill>
                <a:srgbClr val="FFFF00"/>
              </a:solidFill>
              <a:latin typeface="Times New Roman" panose="02020603050405020304" pitchFamily="18" charset="0"/>
              <a:cs typeface="Times New Roman" panose="02020603050405020304" pitchFamily="18" charset="0"/>
            </a:endParaRPr>
          </a:p>
        </p:txBody>
      </p:sp>
      <p:sp>
        <p:nvSpPr>
          <p:cNvPr id="4" name="CuadroTexto 3"/>
          <p:cNvSpPr txBox="1"/>
          <p:nvPr/>
        </p:nvSpPr>
        <p:spPr>
          <a:xfrm>
            <a:off x="1440494" y="843045"/>
            <a:ext cx="6029215" cy="369332"/>
          </a:xfrm>
          <a:prstGeom prst="rect">
            <a:avLst/>
          </a:prstGeom>
          <a:noFill/>
        </p:spPr>
        <p:txBody>
          <a:bodyPr wrap="none" rtlCol="0">
            <a:spAutoFit/>
          </a:bodyPr>
          <a:lstStyle/>
          <a:p>
            <a:r>
              <a:rPr lang="es-ES" dirty="0" smtClean="0"/>
              <a:t>Membrana </a:t>
            </a:r>
            <a:r>
              <a:rPr lang="es-ES" dirty="0" err="1" smtClean="0"/>
              <a:t>canalícular</a:t>
            </a:r>
            <a:r>
              <a:rPr lang="es-ES" dirty="0" smtClean="0"/>
              <a:t> secretoria de la cel. Parietal.</a:t>
            </a:r>
            <a:endParaRPr lang="es-ES" dirty="0"/>
          </a:p>
        </p:txBody>
      </p:sp>
      <p:sp>
        <p:nvSpPr>
          <p:cNvPr id="5" name="Flecha curvada hacia la derecha 4"/>
          <p:cNvSpPr/>
          <p:nvPr/>
        </p:nvSpPr>
        <p:spPr>
          <a:xfrm>
            <a:off x="287196" y="1005807"/>
            <a:ext cx="1220328" cy="2355231"/>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8" name="Abrir llave 7"/>
          <p:cNvSpPr/>
          <p:nvPr/>
        </p:nvSpPr>
        <p:spPr>
          <a:xfrm>
            <a:off x="8617304" y="3582016"/>
            <a:ext cx="125835" cy="948173"/>
          </a:xfrm>
          <a:prstGeom prst="lef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cxnSp>
        <p:nvCxnSpPr>
          <p:cNvPr id="10" name="Conector recto de flecha 9"/>
          <p:cNvCxnSpPr/>
          <p:nvPr/>
        </p:nvCxnSpPr>
        <p:spPr>
          <a:xfrm>
            <a:off x="7088697" y="3871784"/>
            <a:ext cx="16778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26940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466784" y="951302"/>
            <a:ext cx="8761436" cy="3785652"/>
          </a:xfrm>
          <a:prstGeom prst="rect">
            <a:avLst/>
          </a:prstGeom>
          <a:ln>
            <a:noFill/>
          </a:ln>
        </p:spPr>
        <p:txBody>
          <a:bodyPr wrap="square">
            <a:spAutoFit/>
          </a:bodyPr>
          <a:lstStyle/>
          <a:p>
            <a:r>
              <a:rPr lang="es-ES" sz="2400" dirty="0" smtClean="0">
                <a:solidFill>
                  <a:srgbClr val="FFFF00"/>
                </a:solidFill>
              </a:rPr>
              <a:t>El mayor éxito </a:t>
            </a:r>
            <a:r>
              <a:rPr lang="es-ES" sz="2400" dirty="0">
                <a:solidFill>
                  <a:srgbClr val="FFFF00"/>
                </a:solidFill>
              </a:rPr>
              <a:t>terapéutico </a:t>
            </a:r>
            <a:endParaRPr lang="es-ES" sz="2400" dirty="0" smtClean="0">
              <a:solidFill>
                <a:srgbClr val="FFFF00"/>
              </a:solidFill>
            </a:endParaRPr>
          </a:p>
          <a:p>
            <a:r>
              <a:rPr lang="es-ES" sz="2400" dirty="0" smtClean="0">
                <a:solidFill>
                  <a:srgbClr val="FFFF00"/>
                </a:solidFill>
              </a:rPr>
              <a:t>contra el H.P radica </a:t>
            </a:r>
            <a:r>
              <a:rPr lang="es-ES" sz="2400" dirty="0">
                <a:solidFill>
                  <a:srgbClr val="FFFF00"/>
                </a:solidFill>
              </a:rPr>
              <a:t>en : </a:t>
            </a:r>
          </a:p>
          <a:p>
            <a:endParaRPr lang="es-ES" sz="2400" dirty="0">
              <a:solidFill>
                <a:srgbClr val="FFFF00"/>
              </a:solidFill>
            </a:endParaRPr>
          </a:p>
          <a:p>
            <a:pPr marL="514350" indent="-514350">
              <a:buFont typeface="+mj-lt"/>
              <a:buAutoNum type="romanUcPeriod"/>
            </a:pPr>
            <a:r>
              <a:rPr lang="es-ES" sz="2400" u="sng" dirty="0"/>
              <a:t>Supresión ácida potente</a:t>
            </a:r>
            <a:r>
              <a:rPr lang="es-ES" sz="2400" u="sng" dirty="0" smtClean="0"/>
              <a:t>. ( potencia de bloqueo ) </a:t>
            </a:r>
            <a:endParaRPr lang="es-ES" sz="2400" u="sng" dirty="0"/>
          </a:p>
          <a:p>
            <a:pPr marL="514350" indent="-514350">
              <a:buFont typeface="+mj-lt"/>
              <a:buAutoNum type="romanUcPeriod"/>
            </a:pPr>
            <a:endParaRPr lang="es-ES" sz="2400" dirty="0"/>
          </a:p>
          <a:p>
            <a:pPr marL="514350" indent="-514350">
              <a:buFont typeface="+mj-lt"/>
              <a:buAutoNum type="romanUcPeriod"/>
            </a:pPr>
            <a:r>
              <a:rPr lang="es-ES" sz="2400" dirty="0"/>
              <a:t>Utilización de terapias cuádruples</a:t>
            </a:r>
          </a:p>
          <a:p>
            <a:pPr marL="514350" indent="-514350">
              <a:buFont typeface="+mj-lt"/>
              <a:buAutoNum type="romanUcPeriod"/>
            </a:pPr>
            <a:endParaRPr lang="es-ES" sz="2400" dirty="0"/>
          </a:p>
          <a:p>
            <a:pPr marL="514350" indent="-514350">
              <a:buFont typeface="+mj-lt"/>
              <a:buAutoNum type="romanUcPeriod"/>
            </a:pPr>
            <a:r>
              <a:rPr lang="es-ES" sz="2400" dirty="0"/>
              <a:t>Duración prolongada del tratamiento ( 14 días </a:t>
            </a:r>
            <a:r>
              <a:rPr lang="es-ES" sz="2400" dirty="0" smtClean="0"/>
              <a:t>)</a:t>
            </a:r>
          </a:p>
          <a:p>
            <a:pPr marL="514350" indent="-514350">
              <a:buFont typeface="+mj-lt"/>
              <a:buAutoNum type="romanUcPeriod"/>
            </a:pPr>
            <a:endParaRPr lang="es-ES" sz="2400" dirty="0" smtClean="0"/>
          </a:p>
          <a:p>
            <a:pPr marL="514350" indent="-514350">
              <a:buFont typeface="+mj-lt"/>
              <a:buAutoNum type="romanUcPeriod"/>
            </a:pPr>
            <a:r>
              <a:rPr lang="es-ES" sz="2400" dirty="0" smtClean="0"/>
              <a:t>( Últimos </a:t>
            </a:r>
            <a:r>
              <a:rPr lang="es-ES" sz="2400" dirty="0" err="1" smtClean="0"/>
              <a:t>tt</a:t>
            </a:r>
            <a:r>
              <a:rPr lang="es-ES" sz="2400" dirty="0" smtClean="0"/>
              <a:t> de 10 días. ) ?.......</a:t>
            </a:r>
            <a:endParaRPr lang="es-ES" sz="2400" dirty="0"/>
          </a:p>
        </p:txBody>
      </p:sp>
      <p:sp>
        <p:nvSpPr>
          <p:cNvPr id="3" name="Rectángulo redondeado 2"/>
          <p:cNvSpPr/>
          <p:nvPr/>
        </p:nvSpPr>
        <p:spPr>
          <a:xfrm>
            <a:off x="855677" y="1837189"/>
            <a:ext cx="9462782" cy="3246539"/>
          </a:xfrm>
          <a:prstGeom prst="round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Elipse 3"/>
          <p:cNvSpPr/>
          <p:nvPr/>
        </p:nvSpPr>
        <p:spPr>
          <a:xfrm>
            <a:off x="774357" y="1054443"/>
            <a:ext cx="205946" cy="1565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Imagen 4"/>
          <p:cNvPicPr>
            <a:picLocks noChangeAspect="1"/>
          </p:cNvPicPr>
          <p:nvPr/>
        </p:nvPicPr>
        <p:blipFill>
          <a:blip r:embed="rId2"/>
          <a:stretch>
            <a:fillRect/>
          </a:stretch>
        </p:blipFill>
        <p:spPr>
          <a:xfrm>
            <a:off x="935658" y="1316534"/>
            <a:ext cx="225572" cy="176799"/>
          </a:xfrm>
          <a:prstGeom prst="rect">
            <a:avLst/>
          </a:prstGeom>
        </p:spPr>
      </p:pic>
      <p:pic>
        <p:nvPicPr>
          <p:cNvPr id="6" name="Imagen 5"/>
          <p:cNvPicPr>
            <a:picLocks noChangeAspect="1"/>
          </p:cNvPicPr>
          <p:nvPr/>
        </p:nvPicPr>
        <p:blipFill>
          <a:blip r:embed="rId2"/>
          <a:stretch>
            <a:fillRect/>
          </a:stretch>
        </p:blipFill>
        <p:spPr>
          <a:xfrm>
            <a:off x="630105" y="1316535"/>
            <a:ext cx="225572" cy="176799"/>
          </a:xfrm>
          <a:prstGeom prst="rect">
            <a:avLst/>
          </a:prstGeom>
        </p:spPr>
      </p:pic>
    </p:spTree>
    <p:extLst>
      <p:ext uri="{BB962C8B-B14F-4D97-AF65-F5344CB8AC3E}">
        <p14:creationId xmlns:p14="http://schemas.microsoft.com/office/powerpoint/2010/main" val="135721363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617838" y="314751"/>
            <a:ext cx="7933038" cy="1846659"/>
          </a:xfrm>
          <a:prstGeom prst="rect">
            <a:avLst/>
          </a:prstGeom>
        </p:spPr>
        <p:txBody>
          <a:bodyPr wrap="square">
            <a:spAutoFit/>
          </a:bodyPr>
          <a:lstStyle/>
          <a:p>
            <a:endParaRPr lang="es-ES" dirty="0"/>
          </a:p>
          <a:p>
            <a:pPr marL="400050" indent="-400050">
              <a:buFont typeface="+mj-lt"/>
              <a:buAutoNum type="romanUcPeriod"/>
            </a:pPr>
            <a:r>
              <a:rPr lang="es-ES" sz="2000" dirty="0">
                <a:solidFill>
                  <a:srgbClr val="FFFF00"/>
                </a:solidFill>
              </a:rPr>
              <a:t>Supresión ácida potente</a:t>
            </a:r>
            <a:r>
              <a:rPr lang="es-ES" sz="2000" dirty="0" smtClean="0">
                <a:solidFill>
                  <a:srgbClr val="FFFF00"/>
                </a:solidFill>
              </a:rPr>
              <a:t>.</a:t>
            </a:r>
          </a:p>
          <a:p>
            <a:pPr marL="285750" indent="-285750">
              <a:buFont typeface="Wingdings" panose="05000000000000000000" pitchFamily="2" charset="2"/>
              <a:buChar char="q"/>
            </a:pPr>
            <a:endParaRPr lang="es-ES" dirty="0"/>
          </a:p>
          <a:p>
            <a:pPr marL="285750" indent="-285750">
              <a:buFont typeface="Wingdings" panose="05000000000000000000" pitchFamily="2" charset="2"/>
              <a:buChar char="q"/>
            </a:pPr>
            <a:endParaRPr lang="es-ES" dirty="0"/>
          </a:p>
          <a:p>
            <a:pPr marL="285750" indent="-285750">
              <a:buFont typeface="Wingdings" panose="05000000000000000000" pitchFamily="2" charset="2"/>
              <a:buChar char="q"/>
            </a:pPr>
            <a:r>
              <a:rPr lang="es-ES" sz="2000" dirty="0" smtClean="0"/>
              <a:t>Principales células de la glándula gástrica </a:t>
            </a:r>
          </a:p>
          <a:p>
            <a:r>
              <a:rPr lang="es-ES" sz="2000" dirty="0" smtClean="0"/>
              <a:t>     encargadas de regular la secreción acida : </a:t>
            </a:r>
            <a:endParaRPr lang="es-ES" sz="2000" dirty="0"/>
          </a:p>
        </p:txBody>
      </p:sp>
      <p:pic>
        <p:nvPicPr>
          <p:cNvPr id="3" name="Imagen 2"/>
          <p:cNvPicPr>
            <a:picLocks noChangeAspect="1"/>
          </p:cNvPicPr>
          <p:nvPr/>
        </p:nvPicPr>
        <p:blipFill>
          <a:blip r:embed="rId2"/>
          <a:stretch>
            <a:fillRect/>
          </a:stretch>
        </p:blipFill>
        <p:spPr>
          <a:xfrm>
            <a:off x="2771253" y="2226948"/>
            <a:ext cx="5573677" cy="4174764"/>
          </a:xfrm>
          <a:prstGeom prst="rect">
            <a:avLst/>
          </a:prstGeom>
        </p:spPr>
      </p:pic>
    </p:spTree>
    <p:extLst>
      <p:ext uri="{BB962C8B-B14F-4D97-AF65-F5344CB8AC3E}">
        <p14:creationId xmlns:p14="http://schemas.microsoft.com/office/powerpoint/2010/main" val="354671053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4408377" y="1352987"/>
            <a:ext cx="6458465" cy="4843849"/>
          </a:xfrm>
          <a:prstGeom prst="rect">
            <a:avLst/>
          </a:prstGeom>
        </p:spPr>
      </p:pic>
      <p:pic>
        <p:nvPicPr>
          <p:cNvPr id="3" name="Imagen 2"/>
          <p:cNvPicPr>
            <a:picLocks noChangeAspect="1"/>
          </p:cNvPicPr>
          <p:nvPr/>
        </p:nvPicPr>
        <p:blipFill>
          <a:blip r:embed="rId3"/>
          <a:stretch>
            <a:fillRect/>
          </a:stretch>
        </p:blipFill>
        <p:spPr>
          <a:xfrm>
            <a:off x="493394" y="2208114"/>
            <a:ext cx="3526670" cy="3133593"/>
          </a:xfrm>
          <a:prstGeom prst="rect">
            <a:avLst/>
          </a:prstGeom>
        </p:spPr>
      </p:pic>
      <p:sp>
        <p:nvSpPr>
          <p:cNvPr id="4" name="CuadroTexto 3"/>
          <p:cNvSpPr txBox="1"/>
          <p:nvPr/>
        </p:nvSpPr>
        <p:spPr>
          <a:xfrm>
            <a:off x="502508" y="634314"/>
            <a:ext cx="4628190" cy="1200329"/>
          </a:xfrm>
          <a:prstGeom prst="rect">
            <a:avLst/>
          </a:prstGeom>
          <a:noFill/>
        </p:spPr>
        <p:txBody>
          <a:bodyPr wrap="none" rtlCol="0">
            <a:spAutoFit/>
          </a:bodyPr>
          <a:lstStyle/>
          <a:p>
            <a:r>
              <a:rPr lang="es-ES" dirty="0" smtClean="0"/>
              <a:t>Central de inteligencia de la secreción </a:t>
            </a:r>
          </a:p>
          <a:p>
            <a:r>
              <a:rPr lang="es-ES" dirty="0" smtClean="0"/>
              <a:t>Acida gástrica – </a:t>
            </a:r>
          </a:p>
          <a:p>
            <a:endParaRPr lang="es-ES" dirty="0"/>
          </a:p>
          <a:p>
            <a:r>
              <a:rPr lang="es-ES" dirty="0" smtClean="0"/>
              <a:t>Célula </a:t>
            </a:r>
            <a:r>
              <a:rPr lang="es-ES" dirty="0" err="1" smtClean="0"/>
              <a:t>Enterocromafin</a:t>
            </a:r>
            <a:r>
              <a:rPr lang="es-ES" dirty="0" smtClean="0"/>
              <a:t> </a:t>
            </a:r>
            <a:r>
              <a:rPr lang="es-ES" dirty="0" err="1" smtClean="0"/>
              <a:t>like</a:t>
            </a:r>
            <a:r>
              <a:rPr lang="es-ES" dirty="0" smtClean="0"/>
              <a:t>.</a:t>
            </a:r>
            <a:endParaRPr lang="es-ES" dirty="0"/>
          </a:p>
        </p:txBody>
      </p:sp>
    </p:spTree>
    <p:extLst>
      <p:ext uri="{BB962C8B-B14F-4D97-AF65-F5344CB8AC3E}">
        <p14:creationId xmlns:p14="http://schemas.microsoft.com/office/powerpoint/2010/main" val="18187501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2541864" y="1988191"/>
            <a:ext cx="5392823" cy="1384995"/>
          </a:xfrm>
          <a:prstGeom prst="rect">
            <a:avLst/>
          </a:prstGeom>
          <a:noFill/>
        </p:spPr>
        <p:txBody>
          <a:bodyPr wrap="none" rtlCol="0">
            <a:spAutoFit/>
          </a:bodyPr>
          <a:lstStyle/>
          <a:p>
            <a:r>
              <a:rPr lang="es-ES" sz="2800" dirty="0" err="1" smtClean="0">
                <a:latin typeface="Times New Roman" panose="02020603050405020304" pitchFamily="18" charset="0"/>
                <a:cs typeface="Times New Roman" panose="02020603050405020304" pitchFamily="18" charset="0"/>
              </a:rPr>
              <a:t>Helicobacter</a:t>
            </a:r>
            <a:r>
              <a:rPr lang="es-ES" sz="2800" dirty="0" smtClean="0">
                <a:latin typeface="Times New Roman" panose="02020603050405020304" pitchFamily="18" charset="0"/>
                <a:cs typeface="Times New Roman" panose="02020603050405020304" pitchFamily="18" charset="0"/>
              </a:rPr>
              <a:t> Pylori </a:t>
            </a:r>
          </a:p>
          <a:p>
            <a:endParaRPr lang="es-ES" sz="2800" dirty="0" smtClean="0">
              <a:latin typeface="Times New Roman" panose="02020603050405020304" pitchFamily="18" charset="0"/>
              <a:cs typeface="Times New Roman" panose="02020603050405020304" pitchFamily="18" charset="0"/>
            </a:endParaRPr>
          </a:p>
          <a:p>
            <a:r>
              <a:rPr lang="es-ES" sz="2800" dirty="0" smtClean="0">
                <a:latin typeface="Times New Roman" panose="02020603050405020304" pitchFamily="18" charset="0"/>
                <a:cs typeface="Times New Roman" panose="02020603050405020304" pitchFamily="18" charset="0"/>
              </a:rPr>
              <a:t>Una verdad resistida pero resistente.</a:t>
            </a:r>
            <a:endParaRPr lang="es-ES" sz="2800" dirty="0">
              <a:latin typeface="Times New Roman" panose="02020603050405020304" pitchFamily="18" charset="0"/>
              <a:cs typeface="Times New Roman" panose="02020603050405020304" pitchFamily="18" charset="0"/>
            </a:endParaRPr>
          </a:p>
        </p:txBody>
      </p:sp>
      <p:sp>
        <p:nvSpPr>
          <p:cNvPr id="3" name="Rectángulo redondeado 2"/>
          <p:cNvSpPr/>
          <p:nvPr/>
        </p:nvSpPr>
        <p:spPr>
          <a:xfrm>
            <a:off x="2092411" y="1655805"/>
            <a:ext cx="6647935" cy="244663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51216149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712114" y="310952"/>
            <a:ext cx="8675360" cy="6285521"/>
          </a:xfrm>
          <a:prstGeom prst="rect">
            <a:avLst/>
          </a:prstGeom>
        </p:spPr>
      </p:pic>
    </p:spTree>
    <p:extLst>
      <p:ext uri="{BB962C8B-B14F-4D97-AF65-F5344CB8AC3E}">
        <p14:creationId xmlns:p14="http://schemas.microsoft.com/office/powerpoint/2010/main" val="177486433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291311" y="584887"/>
            <a:ext cx="7351414" cy="5511113"/>
          </a:xfrm>
          <a:prstGeom prst="rect">
            <a:avLst/>
          </a:prstGeom>
        </p:spPr>
      </p:pic>
    </p:spTree>
    <p:extLst>
      <p:ext uri="{BB962C8B-B14F-4D97-AF65-F5344CB8AC3E}">
        <p14:creationId xmlns:p14="http://schemas.microsoft.com/office/powerpoint/2010/main" val="335631508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280770" y="1862790"/>
            <a:ext cx="5446322" cy="4084742"/>
          </a:xfrm>
          <a:prstGeom prst="rect">
            <a:avLst/>
          </a:prstGeom>
        </p:spPr>
      </p:pic>
      <p:pic>
        <p:nvPicPr>
          <p:cNvPr id="3" name="Imagen 2"/>
          <p:cNvPicPr>
            <a:picLocks noChangeAspect="1"/>
          </p:cNvPicPr>
          <p:nvPr/>
        </p:nvPicPr>
        <p:blipFill>
          <a:blip r:embed="rId3"/>
          <a:stretch>
            <a:fillRect/>
          </a:stretch>
        </p:blipFill>
        <p:spPr>
          <a:xfrm>
            <a:off x="1022018" y="1862790"/>
            <a:ext cx="1152244" cy="4115157"/>
          </a:xfrm>
          <a:prstGeom prst="rect">
            <a:avLst/>
          </a:prstGeom>
        </p:spPr>
      </p:pic>
      <p:pic>
        <p:nvPicPr>
          <p:cNvPr id="4" name="Imagen 3"/>
          <p:cNvPicPr>
            <a:picLocks noChangeAspect="1"/>
          </p:cNvPicPr>
          <p:nvPr/>
        </p:nvPicPr>
        <p:blipFill>
          <a:blip r:embed="rId4"/>
          <a:stretch>
            <a:fillRect/>
          </a:stretch>
        </p:blipFill>
        <p:spPr>
          <a:xfrm>
            <a:off x="2453765" y="1986358"/>
            <a:ext cx="908383" cy="1060796"/>
          </a:xfrm>
          <a:prstGeom prst="rect">
            <a:avLst/>
          </a:prstGeom>
        </p:spPr>
      </p:pic>
      <p:sp>
        <p:nvSpPr>
          <p:cNvPr id="5" name="CuadroTexto 4"/>
          <p:cNvSpPr txBox="1"/>
          <p:nvPr/>
        </p:nvSpPr>
        <p:spPr>
          <a:xfrm>
            <a:off x="2280770" y="1112108"/>
            <a:ext cx="5567550" cy="369332"/>
          </a:xfrm>
          <a:prstGeom prst="rect">
            <a:avLst/>
          </a:prstGeom>
          <a:noFill/>
        </p:spPr>
        <p:txBody>
          <a:bodyPr wrap="none" rtlCol="0">
            <a:spAutoFit/>
          </a:bodyPr>
          <a:lstStyle/>
          <a:p>
            <a:r>
              <a:rPr lang="es-ES" dirty="0" smtClean="0"/>
              <a:t>Mecanismo de producción de Protones   ( H + ) </a:t>
            </a:r>
            <a:endParaRPr lang="es-ES" dirty="0"/>
          </a:p>
        </p:txBody>
      </p:sp>
      <p:sp>
        <p:nvSpPr>
          <p:cNvPr id="6" name="Rectángulo 5"/>
          <p:cNvSpPr/>
          <p:nvPr/>
        </p:nvSpPr>
        <p:spPr>
          <a:xfrm>
            <a:off x="2075935" y="955589"/>
            <a:ext cx="6318422" cy="74964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62875624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2207741" y="1696995"/>
            <a:ext cx="7564891" cy="646331"/>
          </a:xfrm>
          <a:prstGeom prst="rect">
            <a:avLst/>
          </a:prstGeom>
          <a:noFill/>
        </p:spPr>
        <p:txBody>
          <a:bodyPr wrap="none" rtlCol="0">
            <a:spAutoFit/>
          </a:bodyPr>
          <a:lstStyle/>
          <a:p>
            <a:r>
              <a:rPr lang="es-ES" dirty="0" smtClean="0"/>
              <a:t>Los receptores de la célula parietal aparecen después de nacer .</a:t>
            </a:r>
          </a:p>
          <a:p>
            <a:endParaRPr lang="es-ES" dirty="0"/>
          </a:p>
        </p:txBody>
      </p:sp>
      <p:sp>
        <p:nvSpPr>
          <p:cNvPr id="3" name="CuadroTexto 2"/>
          <p:cNvSpPr txBox="1"/>
          <p:nvPr/>
        </p:nvSpPr>
        <p:spPr>
          <a:xfrm>
            <a:off x="2207741" y="2520779"/>
            <a:ext cx="9183924" cy="2031325"/>
          </a:xfrm>
          <a:prstGeom prst="rect">
            <a:avLst/>
          </a:prstGeom>
          <a:noFill/>
        </p:spPr>
        <p:txBody>
          <a:bodyPr wrap="none" rtlCol="0">
            <a:spAutoFit/>
          </a:bodyPr>
          <a:lstStyle/>
          <a:p>
            <a:r>
              <a:rPr lang="es-ES" dirty="0" smtClean="0"/>
              <a:t>Al mes,  las glándulas </a:t>
            </a:r>
            <a:r>
              <a:rPr lang="es-ES" dirty="0" err="1" smtClean="0"/>
              <a:t>oxínticas</a:t>
            </a:r>
            <a:r>
              <a:rPr lang="es-ES" dirty="0" smtClean="0"/>
              <a:t> se hallan en un 50 %</a:t>
            </a:r>
          </a:p>
          <a:p>
            <a:endParaRPr lang="es-ES" dirty="0"/>
          </a:p>
          <a:p>
            <a:endParaRPr lang="es-ES" dirty="0" smtClean="0"/>
          </a:p>
          <a:p>
            <a:r>
              <a:rPr lang="es-ES" dirty="0" smtClean="0"/>
              <a:t>Pero la capacidad de secreción ácida se alcanza recién a los 2 años de edad . </a:t>
            </a:r>
          </a:p>
          <a:p>
            <a:endParaRPr lang="es-ES" dirty="0"/>
          </a:p>
          <a:p>
            <a:endParaRPr lang="es-ES" dirty="0" smtClean="0"/>
          </a:p>
          <a:p>
            <a:endParaRPr lang="es-ES" dirty="0"/>
          </a:p>
        </p:txBody>
      </p:sp>
      <p:sp>
        <p:nvSpPr>
          <p:cNvPr id="4" name="Rectángulo 3"/>
          <p:cNvSpPr/>
          <p:nvPr/>
        </p:nvSpPr>
        <p:spPr>
          <a:xfrm>
            <a:off x="2010031" y="3270422"/>
            <a:ext cx="9381633" cy="70845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CuadroTexto 4"/>
          <p:cNvSpPr txBox="1"/>
          <p:nvPr/>
        </p:nvSpPr>
        <p:spPr>
          <a:xfrm>
            <a:off x="2207741" y="864115"/>
            <a:ext cx="2188420" cy="369332"/>
          </a:xfrm>
          <a:prstGeom prst="rect">
            <a:avLst/>
          </a:prstGeom>
          <a:noFill/>
        </p:spPr>
        <p:txBody>
          <a:bodyPr wrap="none" rtlCol="0">
            <a:spAutoFit/>
          </a:bodyPr>
          <a:lstStyle/>
          <a:p>
            <a:r>
              <a:rPr lang="es-ES" dirty="0" smtClean="0"/>
              <a:t>Datos de interés : </a:t>
            </a:r>
            <a:endParaRPr lang="es-ES" dirty="0"/>
          </a:p>
        </p:txBody>
      </p:sp>
      <p:sp>
        <p:nvSpPr>
          <p:cNvPr id="6" name="Rectángulo redondeado 5"/>
          <p:cNvSpPr/>
          <p:nvPr/>
        </p:nvSpPr>
        <p:spPr>
          <a:xfrm>
            <a:off x="2108886" y="667265"/>
            <a:ext cx="2644346" cy="85227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Elipse 6"/>
          <p:cNvSpPr/>
          <p:nvPr/>
        </p:nvSpPr>
        <p:spPr>
          <a:xfrm>
            <a:off x="1153297" y="972065"/>
            <a:ext cx="271849" cy="26138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6324496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1208525" y="807308"/>
            <a:ext cx="6194790" cy="4539988"/>
          </a:xfrm>
          <a:prstGeom prst="rect">
            <a:avLst/>
          </a:prstGeom>
        </p:spPr>
      </p:pic>
      <p:sp>
        <p:nvSpPr>
          <p:cNvPr id="2" name="CuadroTexto 1"/>
          <p:cNvSpPr txBox="1"/>
          <p:nvPr/>
        </p:nvSpPr>
        <p:spPr>
          <a:xfrm>
            <a:off x="7587049" y="2265405"/>
            <a:ext cx="2018270" cy="1754326"/>
          </a:xfrm>
          <a:prstGeom prst="rect">
            <a:avLst/>
          </a:prstGeom>
          <a:noFill/>
        </p:spPr>
        <p:txBody>
          <a:bodyPr wrap="square" rtlCol="0">
            <a:spAutoFit/>
          </a:bodyPr>
          <a:lstStyle/>
          <a:p>
            <a:r>
              <a:rPr lang="es-ES" dirty="0" smtClean="0"/>
              <a:t>Receptores  importantes para la secreción acida</a:t>
            </a:r>
          </a:p>
          <a:p>
            <a:endParaRPr lang="es-ES" dirty="0"/>
          </a:p>
          <a:p>
            <a:r>
              <a:rPr lang="es-ES" dirty="0" smtClean="0"/>
              <a:t>H 2      y      H 3  </a:t>
            </a:r>
            <a:endParaRPr lang="es-ES" dirty="0"/>
          </a:p>
        </p:txBody>
      </p:sp>
      <p:sp>
        <p:nvSpPr>
          <p:cNvPr id="4" name="Rectángulo 3"/>
          <p:cNvSpPr/>
          <p:nvPr/>
        </p:nvSpPr>
        <p:spPr>
          <a:xfrm>
            <a:off x="7403315" y="2026508"/>
            <a:ext cx="2391474" cy="233954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60324119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redondeado 4"/>
          <p:cNvSpPr/>
          <p:nvPr/>
        </p:nvSpPr>
        <p:spPr>
          <a:xfrm>
            <a:off x="7516059" y="2586681"/>
            <a:ext cx="3361038" cy="980303"/>
          </a:xfrm>
          <a:prstGeom prst="roundRect">
            <a:avLst/>
          </a:prstGeom>
          <a:no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 name="Imagen 2"/>
          <p:cNvPicPr>
            <a:picLocks noChangeAspect="1"/>
          </p:cNvPicPr>
          <p:nvPr/>
        </p:nvPicPr>
        <p:blipFill>
          <a:blip r:embed="rId2"/>
          <a:stretch>
            <a:fillRect/>
          </a:stretch>
        </p:blipFill>
        <p:spPr>
          <a:xfrm>
            <a:off x="931019" y="453081"/>
            <a:ext cx="6237353" cy="4636045"/>
          </a:xfrm>
          <a:prstGeom prst="rect">
            <a:avLst/>
          </a:prstGeom>
        </p:spPr>
      </p:pic>
      <p:sp>
        <p:nvSpPr>
          <p:cNvPr id="2" name="Elipse 1"/>
          <p:cNvSpPr/>
          <p:nvPr/>
        </p:nvSpPr>
        <p:spPr>
          <a:xfrm>
            <a:off x="313038" y="395416"/>
            <a:ext cx="329513" cy="304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CuadroTexto 3"/>
          <p:cNvSpPr txBox="1"/>
          <p:nvPr/>
        </p:nvSpPr>
        <p:spPr>
          <a:xfrm>
            <a:off x="7669426" y="2892166"/>
            <a:ext cx="2861681" cy="369332"/>
          </a:xfrm>
          <a:prstGeom prst="rect">
            <a:avLst/>
          </a:prstGeom>
          <a:noFill/>
        </p:spPr>
        <p:txBody>
          <a:bodyPr wrap="none" rtlCol="0">
            <a:spAutoFit/>
          </a:bodyPr>
          <a:lstStyle/>
          <a:p>
            <a:r>
              <a:rPr lang="es-ES" dirty="0" smtClean="0"/>
              <a:t>Activación Receptor H2</a:t>
            </a:r>
            <a:endParaRPr lang="es-ES" dirty="0"/>
          </a:p>
        </p:txBody>
      </p:sp>
      <p:sp>
        <p:nvSpPr>
          <p:cNvPr id="6" name="CuadroTexto 5"/>
          <p:cNvSpPr txBox="1"/>
          <p:nvPr/>
        </p:nvSpPr>
        <p:spPr>
          <a:xfrm>
            <a:off x="3556611" y="3954162"/>
            <a:ext cx="986167" cy="369332"/>
          </a:xfrm>
          <a:prstGeom prst="rect">
            <a:avLst/>
          </a:prstGeom>
          <a:noFill/>
        </p:spPr>
        <p:txBody>
          <a:bodyPr wrap="none" rtlCol="0">
            <a:spAutoFit/>
          </a:bodyPr>
          <a:lstStyle/>
          <a:p>
            <a:r>
              <a:rPr lang="es-ES" dirty="0" smtClean="0"/>
              <a:t>Calcio </a:t>
            </a:r>
            <a:endParaRPr lang="es-ES" dirty="0"/>
          </a:p>
        </p:txBody>
      </p:sp>
      <p:sp>
        <p:nvSpPr>
          <p:cNvPr id="7" name="Flecha derecha 6"/>
          <p:cNvSpPr/>
          <p:nvPr/>
        </p:nvSpPr>
        <p:spPr>
          <a:xfrm>
            <a:off x="4687330" y="4069492"/>
            <a:ext cx="321275" cy="14828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70397862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306603" y="774357"/>
            <a:ext cx="6164176" cy="4636045"/>
          </a:xfrm>
          <a:prstGeom prst="rect">
            <a:avLst/>
          </a:prstGeom>
        </p:spPr>
      </p:pic>
      <p:sp>
        <p:nvSpPr>
          <p:cNvPr id="3" name="Elipse 2"/>
          <p:cNvSpPr/>
          <p:nvPr/>
        </p:nvSpPr>
        <p:spPr>
          <a:xfrm>
            <a:off x="461319" y="675503"/>
            <a:ext cx="304800" cy="26361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CuadroTexto 3"/>
          <p:cNvSpPr txBox="1"/>
          <p:nvPr/>
        </p:nvSpPr>
        <p:spPr>
          <a:xfrm>
            <a:off x="7858898" y="3023287"/>
            <a:ext cx="3369833" cy="646331"/>
          </a:xfrm>
          <a:prstGeom prst="rect">
            <a:avLst/>
          </a:prstGeom>
          <a:noFill/>
        </p:spPr>
        <p:txBody>
          <a:bodyPr wrap="none" rtlCol="0">
            <a:spAutoFit/>
          </a:bodyPr>
          <a:lstStyle/>
          <a:p>
            <a:r>
              <a:rPr lang="es-ES" dirty="0" smtClean="0"/>
              <a:t>Activación del receptor H3 </a:t>
            </a:r>
          </a:p>
          <a:p>
            <a:r>
              <a:rPr lang="es-ES" dirty="0" smtClean="0"/>
              <a:t>   Estimulado por </a:t>
            </a:r>
            <a:r>
              <a:rPr lang="es-ES" dirty="0" smtClean="0">
                <a:solidFill>
                  <a:srgbClr val="FFFF00"/>
                </a:solidFill>
              </a:rPr>
              <a:t>gastrina</a:t>
            </a:r>
            <a:endParaRPr lang="es-ES" dirty="0">
              <a:solidFill>
                <a:srgbClr val="FFFF00"/>
              </a:solidFill>
            </a:endParaRPr>
          </a:p>
        </p:txBody>
      </p:sp>
      <p:sp>
        <p:nvSpPr>
          <p:cNvPr id="5" name="Rectángulo redondeado 4"/>
          <p:cNvSpPr/>
          <p:nvPr/>
        </p:nvSpPr>
        <p:spPr>
          <a:xfrm>
            <a:off x="7669427" y="2660822"/>
            <a:ext cx="3591697" cy="1532237"/>
          </a:xfrm>
          <a:prstGeom prst="roundRect">
            <a:avLst/>
          </a:prstGeom>
          <a:no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CuadroTexto 5"/>
          <p:cNvSpPr txBox="1"/>
          <p:nvPr/>
        </p:nvSpPr>
        <p:spPr>
          <a:xfrm>
            <a:off x="3895607" y="4423720"/>
            <a:ext cx="986167" cy="369332"/>
          </a:xfrm>
          <a:prstGeom prst="rect">
            <a:avLst/>
          </a:prstGeom>
          <a:noFill/>
        </p:spPr>
        <p:txBody>
          <a:bodyPr wrap="none" rtlCol="0">
            <a:spAutoFit/>
          </a:bodyPr>
          <a:lstStyle/>
          <a:p>
            <a:r>
              <a:rPr lang="es-ES" dirty="0" smtClean="0"/>
              <a:t>Calcio </a:t>
            </a:r>
            <a:endParaRPr lang="es-ES" dirty="0"/>
          </a:p>
        </p:txBody>
      </p:sp>
      <p:sp>
        <p:nvSpPr>
          <p:cNvPr id="7" name="Flecha derecha 6"/>
          <p:cNvSpPr/>
          <p:nvPr/>
        </p:nvSpPr>
        <p:spPr>
          <a:xfrm>
            <a:off x="5049795" y="4563762"/>
            <a:ext cx="337751" cy="1235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65911538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ángulo 15"/>
          <p:cNvSpPr/>
          <p:nvPr/>
        </p:nvSpPr>
        <p:spPr>
          <a:xfrm>
            <a:off x="1499285" y="360846"/>
            <a:ext cx="5642919" cy="759500"/>
          </a:xfrm>
          <a:prstGeom prst="rect">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7" name="Imagen 6"/>
          <p:cNvPicPr>
            <a:picLocks noChangeAspect="1"/>
          </p:cNvPicPr>
          <p:nvPr/>
        </p:nvPicPr>
        <p:blipFill>
          <a:blip r:embed="rId2"/>
          <a:stretch>
            <a:fillRect/>
          </a:stretch>
        </p:blipFill>
        <p:spPr>
          <a:xfrm>
            <a:off x="1411475" y="956478"/>
            <a:ext cx="6646332" cy="4661728"/>
          </a:xfrm>
          <a:prstGeom prst="rect">
            <a:avLst/>
          </a:prstGeom>
        </p:spPr>
      </p:pic>
      <p:sp>
        <p:nvSpPr>
          <p:cNvPr id="3" name="Rectángulo redondeado 2"/>
          <p:cNvSpPr/>
          <p:nvPr/>
        </p:nvSpPr>
        <p:spPr>
          <a:xfrm>
            <a:off x="1411475" y="3451654"/>
            <a:ext cx="6422709" cy="1441622"/>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Imagen 3"/>
          <p:cNvPicPr>
            <a:picLocks noChangeAspect="1"/>
          </p:cNvPicPr>
          <p:nvPr/>
        </p:nvPicPr>
        <p:blipFill>
          <a:blip r:embed="rId3"/>
          <a:stretch>
            <a:fillRect/>
          </a:stretch>
        </p:blipFill>
        <p:spPr>
          <a:xfrm>
            <a:off x="8173138" y="357069"/>
            <a:ext cx="2984601" cy="4172023"/>
          </a:xfrm>
          <a:prstGeom prst="rect">
            <a:avLst/>
          </a:prstGeom>
        </p:spPr>
      </p:pic>
      <p:cxnSp>
        <p:nvCxnSpPr>
          <p:cNvPr id="6" name="Conector recto 5"/>
          <p:cNvCxnSpPr/>
          <p:nvPr/>
        </p:nvCxnSpPr>
        <p:spPr>
          <a:xfrm>
            <a:off x="9439731" y="4114800"/>
            <a:ext cx="140043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Flecha doblada hacia arriba 7"/>
          <p:cNvSpPr/>
          <p:nvPr/>
        </p:nvSpPr>
        <p:spPr>
          <a:xfrm>
            <a:off x="10131708" y="1240309"/>
            <a:ext cx="148281" cy="238898"/>
          </a:xfrm>
          <a:prstGeom prst="bentUpArrow">
            <a:avLst/>
          </a:prstGeom>
          <a:solidFill>
            <a:srgbClr val="00B0F0"/>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Flecha doblada hacia arriba 8"/>
          <p:cNvSpPr/>
          <p:nvPr/>
        </p:nvSpPr>
        <p:spPr>
          <a:xfrm flipH="1" flipV="1">
            <a:off x="9708349" y="1570277"/>
            <a:ext cx="204694" cy="271849"/>
          </a:xfrm>
          <a:prstGeom prst="ben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0" name="Imagen 9"/>
          <p:cNvPicPr>
            <a:picLocks noChangeAspect="1"/>
          </p:cNvPicPr>
          <p:nvPr/>
        </p:nvPicPr>
        <p:blipFill>
          <a:blip r:embed="rId4"/>
          <a:stretch>
            <a:fillRect/>
          </a:stretch>
        </p:blipFill>
        <p:spPr>
          <a:xfrm>
            <a:off x="9708349" y="2620895"/>
            <a:ext cx="237765" cy="292633"/>
          </a:xfrm>
          <a:prstGeom prst="rect">
            <a:avLst/>
          </a:prstGeom>
        </p:spPr>
      </p:pic>
      <p:pic>
        <p:nvPicPr>
          <p:cNvPr id="11" name="Imagen 10"/>
          <p:cNvPicPr>
            <a:picLocks noChangeAspect="1"/>
          </p:cNvPicPr>
          <p:nvPr/>
        </p:nvPicPr>
        <p:blipFill>
          <a:blip r:embed="rId5"/>
          <a:stretch>
            <a:fillRect/>
          </a:stretch>
        </p:blipFill>
        <p:spPr>
          <a:xfrm>
            <a:off x="10147353" y="2310758"/>
            <a:ext cx="182896" cy="268247"/>
          </a:xfrm>
          <a:prstGeom prst="rect">
            <a:avLst/>
          </a:prstGeom>
        </p:spPr>
      </p:pic>
      <p:cxnSp>
        <p:nvCxnSpPr>
          <p:cNvPr id="13" name="Conector recto 12"/>
          <p:cNvCxnSpPr/>
          <p:nvPr/>
        </p:nvCxnSpPr>
        <p:spPr>
          <a:xfrm>
            <a:off x="9196351" y="3217549"/>
            <a:ext cx="143338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Elipse 1"/>
          <p:cNvSpPr/>
          <p:nvPr/>
        </p:nvSpPr>
        <p:spPr>
          <a:xfrm>
            <a:off x="757881" y="1581665"/>
            <a:ext cx="313038" cy="2718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CuadroTexto 4"/>
          <p:cNvSpPr txBox="1"/>
          <p:nvPr/>
        </p:nvSpPr>
        <p:spPr>
          <a:xfrm>
            <a:off x="1383403" y="5103929"/>
            <a:ext cx="6702476" cy="369332"/>
          </a:xfrm>
          <a:prstGeom prst="rect">
            <a:avLst/>
          </a:prstGeom>
          <a:noFill/>
        </p:spPr>
        <p:txBody>
          <a:bodyPr wrap="none" rtlCol="0">
            <a:spAutoFit/>
          </a:bodyPr>
          <a:lstStyle/>
          <a:p>
            <a:r>
              <a:rPr lang="es-ES" dirty="0" smtClean="0">
                <a:solidFill>
                  <a:srgbClr val="92D050"/>
                </a:solidFill>
              </a:rPr>
              <a:t>Bomba  Ca   K </a:t>
            </a:r>
            <a:r>
              <a:rPr lang="es-ES" dirty="0" err="1" smtClean="0">
                <a:solidFill>
                  <a:srgbClr val="92D050"/>
                </a:solidFill>
              </a:rPr>
              <a:t>Na</a:t>
            </a:r>
            <a:r>
              <a:rPr lang="es-ES" dirty="0" smtClean="0">
                <a:solidFill>
                  <a:srgbClr val="92D050"/>
                </a:solidFill>
              </a:rPr>
              <a:t> </a:t>
            </a:r>
            <a:r>
              <a:rPr lang="es-ES" dirty="0" err="1" smtClean="0">
                <a:solidFill>
                  <a:srgbClr val="92D050"/>
                </a:solidFill>
              </a:rPr>
              <a:t>ATPasa</a:t>
            </a:r>
            <a:r>
              <a:rPr lang="es-ES" dirty="0" smtClean="0">
                <a:solidFill>
                  <a:srgbClr val="92D050"/>
                </a:solidFill>
              </a:rPr>
              <a:t> </a:t>
            </a:r>
            <a:r>
              <a:rPr lang="es-ES" dirty="0" smtClean="0"/>
              <a:t>.  </a:t>
            </a:r>
            <a:r>
              <a:rPr lang="es-ES" u="sng" dirty="0" smtClean="0"/>
              <a:t>Membrana plasmática basal  </a:t>
            </a:r>
            <a:endParaRPr lang="es-ES" u="sng" dirty="0"/>
          </a:p>
        </p:txBody>
      </p:sp>
      <p:pic>
        <p:nvPicPr>
          <p:cNvPr id="12" name="Imagen 11"/>
          <p:cNvPicPr>
            <a:picLocks noChangeAspect="1"/>
          </p:cNvPicPr>
          <p:nvPr/>
        </p:nvPicPr>
        <p:blipFill>
          <a:blip r:embed="rId6"/>
          <a:stretch>
            <a:fillRect/>
          </a:stretch>
        </p:blipFill>
        <p:spPr>
          <a:xfrm>
            <a:off x="735610" y="5161502"/>
            <a:ext cx="335309" cy="292633"/>
          </a:xfrm>
          <a:prstGeom prst="rect">
            <a:avLst/>
          </a:prstGeom>
        </p:spPr>
      </p:pic>
      <p:sp>
        <p:nvSpPr>
          <p:cNvPr id="14" name="CuadroTexto 13"/>
          <p:cNvSpPr txBox="1"/>
          <p:nvPr/>
        </p:nvSpPr>
        <p:spPr>
          <a:xfrm>
            <a:off x="4218038" y="1793100"/>
            <a:ext cx="2683748" cy="369332"/>
          </a:xfrm>
          <a:prstGeom prst="rect">
            <a:avLst/>
          </a:prstGeom>
          <a:noFill/>
        </p:spPr>
        <p:txBody>
          <a:bodyPr wrap="none" rtlCol="0">
            <a:spAutoFit/>
          </a:bodyPr>
          <a:lstStyle/>
          <a:p>
            <a:r>
              <a:rPr lang="es-ES" u="sng" dirty="0" smtClean="0"/>
              <a:t>Membrana secretoria </a:t>
            </a:r>
            <a:endParaRPr lang="es-ES" u="sng" dirty="0"/>
          </a:p>
        </p:txBody>
      </p:sp>
      <p:sp>
        <p:nvSpPr>
          <p:cNvPr id="15" name="CuadroTexto 14"/>
          <p:cNvSpPr txBox="1"/>
          <p:nvPr/>
        </p:nvSpPr>
        <p:spPr>
          <a:xfrm>
            <a:off x="1614616" y="576649"/>
            <a:ext cx="5336717" cy="369332"/>
          </a:xfrm>
          <a:prstGeom prst="rect">
            <a:avLst/>
          </a:prstGeom>
          <a:noFill/>
        </p:spPr>
        <p:txBody>
          <a:bodyPr wrap="none" rtlCol="0">
            <a:spAutoFit/>
          </a:bodyPr>
          <a:lstStyle/>
          <a:p>
            <a:r>
              <a:rPr lang="es-ES" dirty="0" smtClean="0"/>
              <a:t>Mecanismo de Bombas en la célula parietal : </a:t>
            </a:r>
            <a:endParaRPr lang="es-ES" dirty="0"/>
          </a:p>
        </p:txBody>
      </p:sp>
      <p:pic>
        <p:nvPicPr>
          <p:cNvPr id="17" name="Imagen 16"/>
          <p:cNvPicPr>
            <a:picLocks noChangeAspect="1"/>
          </p:cNvPicPr>
          <p:nvPr/>
        </p:nvPicPr>
        <p:blipFill>
          <a:blip r:embed="rId7"/>
          <a:stretch>
            <a:fillRect/>
          </a:stretch>
        </p:blipFill>
        <p:spPr>
          <a:xfrm>
            <a:off x="735609" y="5811699"/>
            <a:ext cx="335309" cy="292633"/>
          </a:xfrm>
          <a:prstGeom prst="rect">
            <a:avLst/>
          </a:prstGeom>
        </p:spPr>
      </p:pic>
      <p:sp>
        <p:nvSpPr>
          <p:cNvPr id="18" name="CuadroTexto 17"/>
          <p:cNvSpPr txBox="1"/>
          <p:nvPr/>
        </p:nvSpPr>
        <p:spPr>
          <a:xfrm>
            <a:off x="1499286" y="5844506"/>
            <a:ext cx="6522940" cy="369332"/>
          </a:xfrm>
          <a:prstGeom prst="rect">
            <a:avLst/>
          </a:prstGeom>
          <a:noFill/>
        </p:spPr>
        <p:txBody>
          <a:bodyPr wrap="none" rtlCol="0">
            <a:spAutoFit/>
          </a:bodyPr>
          <a:lstStyle/>
          <a:p>
            <a:r>
              <a:rPr lang="es-ES" dirty="0" smtClean="0">
                <a:solidFill>
                  <a:srgbClr val="92D050"/>
                </a:solidFill>
              </a:rPr>
              <a:t>Bomba Ca </a:t>
            </a:r>
            <a:r>
              <a:rPr lang="es-ES" dirty="0" err="1" smtClean="0">
                <a:solidFill>
                  <a:srgbClr val="92D050"/>
                </a:solidFill>
              </a:rPr>
              <a:t>ATPasa</a:t>
            </a:r>
            <a:r>
              <a:rPr lang="es-ES" dirty="0" smtClean="0">
                <a:solidFill>
                  <a:srgbClr val="92D050"/>
                </a:solidFill>
              </a:rPr>
              <a:t> .  </a:t>
            </a:r>
            <a:r>
              <a:rPr lang="es-ES" u="sng" dirty="0" smtClean="0"/>
              <a:t>Responsable de la Ca Homeostasis </a:t>
            </a:r>
            <a:endParaRPr lang="es-ES" u="sng" dirty="0"/>
          </a:p>
        </p:txBody>
      </p:sp>
      <p:sp>
        <p:nvSpPr>
          <p:cNvPr id="19" name="Elipse 18"/>
          <p:cNvSpPr/>
          <p:nvPr/>
        </p:nvSpPr>
        <p:spPr>
          <a:xfrm>
            <a:off x="1499286" y="2405449"/>
            <a:ext cx="296563" cy="17355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CuadroTexto 19"/>
          <p:cNvSpPr txBox="1"/>
          <p:nvPr/>
        </p:nvSpPr>
        <p:spPr>
          <a:xfrm>
            <a:off x="4218038" y="1128926"/>
            <a:ext cx="769763" cy="461665"/>
          </a:xfrm>
          <a:prstGeom prst="rect">
            <a:avLst/>
          </a:prstGeom>
          <a:noFill/>
        </p:spPr>
        <p:txBody>
          <a:bodyPr wrap="none" rtlCol="0">
            <a:spAutoFit/>
          </a:bodyPr>
          <a:lstStyle/>
          <a:p>
            <a:r>
              <a:rPr lang="es-ES" sz="2400" dirty="0" smtClean="0">
                <a:solidFill>
                  <a:schemeClr val="accent1"/>
                </a:solidFill>
                <a:latin typeface="Times New Roman" panose="02020603050405020304" pitchFamily="18" charset="0"/>
                <a:cs typeface="Times New Roman" panose="02020603050405020304" pitchFamily="18" charset="0"/>
              </a:rPr>
              <a:t>Ca -</a:t>
            </a:r>
            <a:r>
              <a:rPr lang="es-ES" b="1" dirty="0" smtClean="0">
                <a:solidFill>
                  <a:schemeClr val="accent1"/>
                </a:solidFill>
              </a:rPr>
              <a:t> </a:t>
            </a:r>
            <a:endParaRPr lang="es-ES" b="1" dirty="0">
              <a:solidFill>
                <a:schemeClr val="accent1"/>
              </a:solidFill>
            </a:endParaRPr>
          </a:p>
        </p:txBody>
      </p:sp>
      <p:sp>
        <p:nvSpPr>
          <p:cNvPr id="21" name="CuadroTexto 20"/>
          <p:cNvSpPr txBox="1"/>
          <p:nvPr/>
        </p:nvSpPr>
        <p:spPr>
          <a:xfrm>
            <a:off x="320279" y="816892"/>
            <a:ext cx="316144" cy="4801314"/>
          </a:xfrm>
          <a:prstGeom prst="rect">
            <a:avLst/>
          </a:prstGeom>
          <a:noFill/>
        </p:spPr>
        <p:txBody>
          <a:bodyPr wrap="square" rtlCol="0">
            <a:spAutoFit/>
          </a:bodyPr>
          <a:lstStyle/>
          <a:p>
            <a:r>
              <a:rPr lang="es-ES" dirty="0" smtClean="0"/>
              <a:t>Fase</a:t>
            </a:r>
          </a:p>
          <a:p>
            <a:r>
              <a:rPr lang="es-ES" dirty="0" smtClean="0"/>
              <a:t> de</a:t>
            </a:r>
          </a:p>
          <a:p>
            <a:r>
              <a:rPr lang="es-ES" dirty="0" smtClean="0"/>
              <a:t> activación </a:t>
            </a:r>
            <a:endParaRPr lang="es-ES" dirty="0"/>
          </a:p>
        </p:txBody>
      </p:sp>
      <p:pic>
        <p:nvPicPr>
          <p:cNvPr id="22" name="Imagen 21"/>
          <p:cNvPicPr>
            <a:picLocks noChangeAspect="1"/>
          </p:cNvPicPr>
          <p:nvPr/>
        </p:nvPicPr>
        <p:blipFill>
          <a:blip r:embed="rId8"/>
          <a:stretch>
            <a:fillRect/>
          </a:stretch>
        </p:blipFill>
        <p:spPr>
          <a:xfrm>
            <a:off x="8173138" y="4614416"/>
            <a:ext cx="2984601" cy="1455903"/>
          </a:xfrm>
          <a:prstGeom prst="rect">
            <a:avLst/>
          </a:prstGeom>
        </p:spPr>
      </p:pic>
      <p:sp>
        <p:nvSpPr>
          <p:cNvPr id="23" name="CuadroTexto 22"/>
          <p:cNvSpPr txBox="1"/>
          <p:nvPr/>
        </p:nvSpPr>
        <p:spPr>
          <a:xfrm>
            <a:off x="2159735" y="6125217"/>
            <a:ext cx="4322017" cy="369332"/>
          </a:xfrm>
          <a:prstGeom prst="rect">
            <a:avLst/>
          </a:prstGeom>
          <a:noFill/>
        </p:spPr>
        <p:txBody>
          <a:bodyPr wrap="none" rtlCol="0">
            <a:spAutoFit/>
          </a:bodyPr>
          <a:lstStyle/>
          <a:p>
            <a:r>
              <a:rPr lang="es-ES" u="sng" dirty="0" smtClean="0"/>
              <a:t>Se activa al activarse la cel. Parietal </a:t>
            </a:r>
            <a:endParaRPr lang="es-ES" u="sng" dirty="0"/>
          </a:p>
        </p:txBody>
      </p:sp>
    </p:spTree>
    <p:extLst>
      <p:ext uri="{BB962C8B-B14F-4D97-AF65-F5344CB8AC3E}">
        <p14:creationId xmlns:p14="http://schemas.microsoft.com/office/powerpoint/2010/main" val="375310596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426387" y="918027"/>
            <a:ext cx="5817894" cy="4358803"/>
          </a:xfrm>
          <a:prstGeom prst="rect">
            <a:avLst/>
          </a:prstGeom>
        </p:spPr>
      </p:pic>
      <p:pic>
        <p:nvPicPr>
          <p:cNvPr id="3" name="Imagen 2"/>
          <p:cNvPicPr>
            <a:picLocks noChangeAspect="1"/>
          </p:cNvPicPr>
          <p:nvPr/>
        </p:nvPicPr>
        <p:blipFill>
          <a:blip r:embed="rId3"/>
          <a:stretch>
            <a:fillRect/>
          </a:stretch>
        </p:blipFill>
        <p:spPr>
          <a:xfrm>
            <a:off x="6643260" y="1582621"/>
            <a:ext cx="4038333" cy="3029613"/>
          </a:xfrm>
          <a:prstGeom prst="rect">
            <a:avLst/>
          </a:prstGeom>
        </p:spPr>
      </p:pic>
      <p:sp>
        <p:nvSpPr>
          <p:cNvPr id="4" name="Rectángulo redondeado 3"/>
          <p:cNvSpPr/>
          <p:nvPr/>
        </p:nvSpPr>
        <p:spPr>
          <a:xfrm>
            <a:off x="9440562" y="4258962"/>
            <a:ext cx="963827" cy="576649"/>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6" name="Conector recto de flecha 5"/>
          <p:cNvCxnSpPr/>
          <p:nvPr/>
        </p:nvCxnSpPr>
        <p:spPr>
          <a:xfrm flipH="1" flipV="1">
            <a:off x="9588843" y="3097427"/>
            <a:ext cx="8238" cy="889687"/>
          </a:xfrm>
          <a:prstGeom prst="straightConnector1">
            <a:avLst/>
          </a:prstGeom>
          <a:ln w="38100">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7" name="CuadroTexto 6"/>
          <p:cNvSpPr txBox="1"/>
          <p:nvPr/>
        </p:nvSpPr>
        <p:spPr>
          <a:xfrm>
            <a:off x="9069859" y="4547286"/>
            <a:ext cx="341760" cy="369332"/>
          </a:xfrm>
          <a:prstGeom prst="rect">
            <a:avLst/>
          </a:prstGeom>
          <a:noFill/>
        </p:spPr>
        <p:txBody>
          <a:bodyPr wrap="none" rtlCol="0">
            <a:spAutoFit/>
          </a:bodyPr>
          <a:lstStyle/>
          <a:p>
            <a:r>
              <a:rPr lang="es-ES" dirty="0" smtClean="0"/>
              <a:t>H</a:t>
            </a:r>
            <a:endParaRPr lang="es-ES" dirty="0"/>
          </a:p>
        </p:txBody>
      </p:sp>
      <p:cxnSp>
        <p:nvCxnSpPr>
          <p:cNvPr id="9" name="Conector recto de flecha 8"/>
          <p:cNvCxnSpPr/>
          <p:nvPr/>
        </p:nvCxnSpPr>
        <p:spPr>
          <a:xfrm>
            <a:off x="9160476" y="3097427"/>
            <a:ext cx="16475" cy="1449859"/>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ector recto de flecha 10"/>
          <p:cNvCxnSpPr/>
          <p:nvPr/>
        </p:nvCxnSpPr>
        <p:spPr>
          <a:xfrm>
            <a:off x="9411619" y="4916618"/>
            <a:ext cx="510856" cy="3602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Conector recto de flecha 12"/>
          <p:cNvCxnSpPr/>
          <p:nvPr/>
        </p:nvCxnSpPr>
        <p:spPr>
          <a:xfrm flipH="1">
            <a:off x="9984259" y="4464908"/>
            <a:ext cx="8238" cy="8119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CuadroTexto 13"/>
          <p:cNvSpPr txBox="1"/>
          <p:nvPr/>
        </p:nvSpPr>
        <p:spPr>
          <a:xfrm>
            <a:off x="9786551" y="5298110"/>
            <a:ext cx="639919" cy="369332"/>
          </a:xfrm>
          <a:prstGeom prst="rect">
            <a:avLst/>
          </a:prstGeom>
          <a:noFill/>
        </p:spPr>
        <p:txBody>
          <a:bodyPr wrap="none" rtlCol="0">
            <a:spAutoFit/>
          </a:bodyPr>
          <a:lstStyle/>
          <a:p>
            <a:r>
              <a:rPr lang="es-ES" dirty="0" smtClean="0"/>
              <a:t>Cl H</a:t>
            </a:r>
            <a:endParaRPr lang="es-ES" dirty="0"/>
          </a:p>
        </p:txBody>
      </p:sp>
      <p:sp>
        <p:nvSpPr>
          <p:cNvPr id="15" name="CuadroTexto 14"/>
          <p:cNvSpPr txBox="1"/>
          <p:nvPr/>
        </p:nvSpPr>
        <p:spPr>
          <a:xfrm>
            <a:off x="6823098" y="4650945"/>
            <a:ext cx="1593706" cy="369332"/>
          </a:xfrm>
          <a:prstGeom prst="rect">
            <a:avLst/>
          </a:prstGeom>
          <a:noFill/>
        </p:spPr>
        <p:txBody>
          <a:bodyPr wrap="none" rtlCol="0">
            <a:spAutoFit/>
          </a:bodyPr>
          <a:lstStyle/>
          <a:p>
            <a:r>
              <a:rPr lang="es-ES" dirty="0" smtClean="0"/>
              <a:t>H2o +            </a:t>
            </a:r>
            <a:endParaRPr lang="es-ES" dirty="0"/>
          </a:p>
        </p:txBody>
      </p:sp>
      <p:cxnSp>
        <p:nvCxnSpPr>
          <p:cNvPr id="17" name="Conector recto de flecha 16"/>
          <p:cNvCxnSpPr/>
          <p:nvPr/>
        </p:nvCxnSpPr>
        <p:spPr>
          <a:xfrm>
            <a:off x="7694141" y="4835611"/>
            <a:ext cx="1221417" cy="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8" name="Elipse 17"/>
          <p:cNvSpPr/>
          <p:nvPr/>
        </p:nvSpPr>
        <p:spPr>
          <a:xfrm>
            <a:off x="8304849" y="4258962"/>
            <a:ext cx="476686" cy="35327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9" name="Imagen 18"/>
          <p:cNvPicPr>
            <a:picLocks noChangeAspect="1"/>
          </p:cNvPicPr>
          <p:nvPr/>
        </p:nvPicPr>
        <p:blipFill>
          <a:blip r:embed="rId4"/>
          <a:stretch>
            <a:fillRect/>
          </a:stretch>
        </p:blipFill>
        <p:spPr>
          <a:xfrm>
            <a:off x="5355936" y="4237314"/>
            <a:ext cx="908383" cy="1060796"/>
          </a:xfrm>
          <a:prstGeom prst="rect">
            <a:avLst/>
          </a:prstGeom>
        </p:spPr>
      </p:pic>
      <p:sp>
        <p:nvSpPr>
          <p:cNvPr id="20" name="Rectángulo 19"/>
          <p:cNvSpPr/>
          <p:nvPr/>
        </p:nvSpPr>
        <p:spPr>
          <a:xfrm>
            <a:off x="547260" y="5389259"/>
            <a:ext cx="6096000" cy="923330"/>
          </a:xfrm>
          <a:prstGeom prst="rect">
            <a:avLst/>
          </a:prstGeom>
        </p:spPr>
        <p:txBody>
          <a:bodyPr>
            <a:spAutoFit/>
          </a:bodyPr>
          <a:lstStyle/>
          <a:p>
            <a:r>
              <a:rPr lang="es-ES" dirty="0"/>
              <a:t>La elevación del calcio intracelular </a:t>
            </a:r>
          </a:p>
          <a:p>
            <a:r>
              <a:rPr lang="es-ES" dirty="0"/>
              <a:t>es necesaria para la redistribución de la bomba hacia las microvellosidades . </a:t>
            </a:r>
          </a:p>
        </p:txBody>
      </p:sp>
      <p:sp>
        <p:nvSpPr>
          <p:cNvPr id="22" name="Flecha doblada 21"/>
          <p:cNvSpPr/>
          <p:nvPr/>
        </p:nvSpPr>
        <p:spPr>
          <a:xfrm>
            <a:off x="547260" y="3015046"/>
            <a:ext cx="754318" cy="2421924"/>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23" name="Rectángulo 22"/>
          <p:cNvSpPr/>
          <p:nvPr/>
        </p:nvSpPr>
        <p:spPr>
          <a:xfrm>
            <a:off x="1276864" y="192293"/>
            <a:ext cx="6096000" cy="646331"/>
          </a:xfrm>
          <a:prstGeom prst="rect">
            <a:avLst/>
          </a:prstGeom>
        </p:spPr>
        <p:txBody>
          <a:bodyPr>
            <a:spAutoFit/>
          </a:bodyPr>
          <a:lstStyle/>
          <a:p>
            <a:r>
              <a:rPr lang="es-ES" dirty="0"/>
              <a:t>el </a:t>
            </a:r>
            <a:r>
              <a:rPr lang="es-ES" dirty="0" err="1"/>
              <a:t>AMPc</a:t>
            </a:r>
            <a:r>
              <a:rPr lang="es-ES" dirty="0"/>
              <a:t> es </a:t>
            </a:r>
            <a:r>
              <a:rPr lang="es-ES" dirty="0" smtClean="0"/>
              <a:t>necesario </a:t>
            </a:r>
            <a:endParaRPr lang="es-ES" dirty="0"/>
          </a:p>
          <a:p>
            <a:r>
              <a:rPr lang="es-ES" dirty="0"/>
              <a:t>para la activación de la bomba </a:t>
            </a:r>
          </a:p>
        </p:txBody>
      </p:sp>
      <p:sp>
        <p:nvSpPr>
          <p:cNvPr id="24" name="Flecha doblada 23"/>
          <p:cNvSpPr/>
          <p:nvPr/>
        </p:nvSpPr>
        <p:spPr>
          <a:xfrm rot="5400000">
            <a:off x="4011067" y="1587804"/>
            <a:ext cx="2333717" cy="35602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25" name="CuadroTexto 24"/>
          <p:cNvSpPr txBox="1"/>
          <p:nvPr/>
        </p:nvSpPr>
        <p:spPr>
          <a:xfrm>
            <a:off x="5082761" y="2912761"/>
            <a:ext cx="853119" cy="369332"/>
          </a:xfrm>
          <a:prstGeom prst="rect">
            <a:avLst/>
          </a:prstGeom>
          <a:noFill/>
        </p:spPr>
        <p:txBody>
          <a:bodyPr wrap="none" rtlCol="0">
            <a:spAutoFit/>
          </a:bodyPr>
          <a:lstStyle/>
          <a:p>
            <a:r>
              <a:rPr lang="es-ES" dirty="0" err="1" smtClean="0">
                <a:solidFill>
                  <a:schemeClr val="bg1"/>
                </a:solidFill>
              </a:rPr>
              <a:t>AMPc</a:t>
            </a:r>
            <a:endParaRPr lang="es-ES" dirty="0">
              <a:solidFill>
                <a:schemeClr val="bg1"/>
              </a:solidFill>
            </a:endParaRPr>
          </a:p>
        </p:txBody>
      </p:sp>
      <p:sp>
        <p:nvSpPr>
          <p:cNvPr id="26" name="CuadroTexto 25"/>
          <p:cNvSpPr txBox="1"/>
          <p:nvPr/>
        </p:nvSpPr>
        <p:spPr>
          <a:xfrm>
            <a:off x="1265682" y="2728095"/>
            <a:ext cx="529312" cy="369332"/>
          </a:xfrm>
          <a:prstGeom prst="rect">
            <a:avLst/>
          </a:prstGeom>
          <a:solidFill>
            <a:srgbClr val="FF0000"/>
          </a:solidFill>
        </p:spPr>
        <p:txBody>
          <a:bodyPr wrap="none" rtlCol="0">
            <a:spAutoFit/>
          </a:bodyPr>
          <a:lstStyle/>
          <a:p>
            <a:r>
              <a:rPr lang="es-ES" dirty="0" smtClean="0"/>
              <a:t>Ca</a:t>
            </a:r>
            <a:endParaRPr lang="es-ES" dirty="0"/>
          </a:p>
        </p:txBody>
      </p:sp>
      <p:sp>
        <p:nvSpPr>
          <p:cNvPr id="5" name="Elipse 4"/>
          <p:cNvSpPr/>
          <p:nvPr/>
        </p:nvSpPr>
        <p:spPr>
          <a:xfrm>
            <a:off x="181232" y="5544065"/>
            <a:ext cx="245155" cy="2636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Elipse 7"/>
          <p:cNvSpPr/>
          <p:nvPr/>
        </p:nvSpPr>
        <p:spPr>
          <a:xfrm>
            <a:off x="815546" y="329514"/>
            <a:ext cx="288324" cy="26944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63014066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260389" y="1079157"/>
            <a:ext cx="4893276" cy="766119"/>
          </a:xfrm>
          <a:prstGeom prst="rect">
            <a:avLst/>
          </a:prstGeom>
          <a:no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Rectángulo 2"/>
          <p:cNvSpPr/>
          <p:nvPr/>
        </p:nvSpPr>
        <p:spPr>
          <a:xfrm>
            <a:off x="963826" y="2149208"/>
            <a:ext cx="9531179" cy="2031325"/>
          </a:xfrm>
          <a:prstGeom prst="rect">
            <a:avLst/>
          </a:prstGeom>
        </p:spPr>
        <p:txBody>
          <a:bodyPr wrap="square">
            <a:spAutoFit/>
          </a:bodyPr>
          <a:lstStyle/>
          <a:p>
            <a:endParaRPr lang="es-ES" dirty="0"/>
          </a:p>
          <a:p>
            <a:r>
              <a:rPr lang="es-ES" dirty="0" smtClean="0"/>
              <a:t>A.    </a:t>
            </a:r>
            <a:r>
              <a:rPr lang="es-ES" dirty="0" smtClean="0">
                <a:solidFill>
                  <a:schemeClr val="accent6">
                    <a:lumMod val="60000"/>
                    <a:lumOff val="40000"/>
                  </a:schemeClr>
                </a:solidFill>
              </a:rPr>
              <a:t>La </a:t>
            </a:r>
            <a:r>
              <a:rPr lang="es-ES" dirty="0">
                <a:solidFill>
                  <a:schemeClr val="accent6">
                    <a:lumMod val="60000"/>
                    <a:lumOff val="40000"/>
                  </a:schemeClr>
                </a:solidFill>
              </a:rPr>
              <a:t>síntesis de nuevas bombas es </a:t>
            </a:r>
            <a:r>
              <a:rPr lang="es-ES" dirty="0" smtClean="0">
                <a:solidFill>
                  <a:schemeClr val="accent6">
                    <a:lumMod val="60000"/>
                    <a:lumOff val="40000"/>
                  </a:schemeClr>
                </a:solidFill>
              </a:rPr>
              <a:t>continua. ( 90 min. ) </a:t>
            </a:r>
            <a:endParaRPr lang="es-ES" dirty="0">
              <a:solidFill>
                <a:schemeClr val="accent6">
                  <a:lumMod val="60000"/>
                  <a:lumOff val="40000"/>
                </a:schemeClr>
              </a:solidFill>
            </a:endParaRPr>
          </a:p>
          <a:p>
            <a:r>
              <a:rPr lang="es-ES" dirty="0" smtClean="0"/>
              <a:t>        Pero  pueden  </a:t>
            </a:r>
            <a:r>
              <a:rPr lang="es-ES" dirty="0"/>
              <a:t>ser </a:t>
            </a:r>
            <a:r>
              <a:rPr lang="es-ES" dirty="0" smtClean="0"/>
              <a:t>bloqueadas </a:t>
            </a:r>
            <a:r>
              <a:rPr lang="es-ES" dirty="0"/>
              <a:t>por una dosis de omeprazol de 20 mg</a:t>
            </a:r>
            <a:r>
              <a:rPr lang="es-ES" dirty="0" smtClean="0"/>
              <a:t>.</a:t>
            </a:r>
          </a:p>
          <a:p>
            <a:endParaRPr lang="es-ES" dirty="0" smtClean="0"/>
          </a:p>
          <a:p>
            <a:r>
              <a:rPr lang="es-ES" dirty="0" smtClean="0"/>
              <a:t> </a:t>
            </a:r>
          </a:p>
          <a:p>
            <a:pPr marL="342900" indent="-342900">
              <a:buAutoNum type="alphaUcPeriod" startAt="2"/>
            </a:pPr>
            <a:r>
              <a:rPr lang="es-ES" dirty="0" smtClean="0"/>
              <a:t>A las 24 </a:t>
            </a:r>
            <a:r>
              <a:rPr lang="es-ES" dirty="0" err="1" smtClean="0"/>
              <a:t>hs</a:t>
            </a:r>
            <a:r>
              <a:rPr lang="es-ES" dirty="0" smtClean="0"/>
              <a:t>. se </a:t>
            </a:r>
            <a:r>
              <a:rPr lang="es-ES" dirty="0" smtClean="0"/>
              <a:t>restauran </a:t>
            </a:r>
            <a:r>
              <a:rPr lang="es-ES" dirty="0"/>
              <a:t>un tercio de las bombas </a:t>
            </a:r>
            <a:r>
              <a:rPr lang="es-ES" dirty="0" smtClean="0"/>
              <a:t>bloqueadas </a:t>
            </a:r>
          </a:p>
          <a:p>
            <a:r>
              <a:rPr lang="es-ES" dirty="0"/>
              <a:t> </a:t>
            </a:r>
            <a:r>
              <a:rPr lang="es-ES" dirty="0" smtClean="0"/>
              <a:t>     y por lo tanto , de </a:t>
            </a:r>
            <a:r>
              <a:rPr lang="es-ES" dirty="0"/>
              <a:t>la capacidad secretoria . </a:t>
            </a:r>
          </a:p>
        </p:txBody>
      </p:sp>
      <p:sp>
        <p:nvSpPr>
          <p:cNvPr id="4" name="CuadroTexto 3"/>
          <p:cNvSpPr txBox="1"/>
          <p:nvPr/>
        </p:nvSpPr>
        <p:spPr>
          <a:xfrm>
            <a:off x="1375719" y="1219200"/>
            <a:ext cx="4381328" cy="461665"/>
          </a:xfrm>
          <a:prstGeom prst="rect">
            <a:avLst/>
          </a:prstGeom>
          <a:noFill/>
        </p:spPr>
        <p:txBody>
          <a:bodyPr wrap="none" rtlCol="0">
            <a:spAutoFit/>
          </a:bodyPr>
          <a:lstStyle/>
          <a:p>
            <a:r>
              <a:rPr lang="es-ES" sz="2400" dirty="0" smtClean="0">
                <a:solidFill>
                  <a:schemeClr val="bg2">
                    <a:lumMod val="40000"/>
                    <a:lumOff val="60000"/>
                  </a:schemeClr>
                </a:solidFill>
              </a:rPr>
              <a:t>Recambio de las bombas  : </a:t>
            </a:r>
            <a:endParaRPr lang="es-ES" sz="2400" dirty="0">
              <a:solidFill>
                <a:schemeClr val="bg2">
                  <a:lumMod val="40000"/>
                  <a:lumOff val="60000"/>
                </a:schemeClr>
              </a:solidFill>
            </a:endParaRPr>
          </a:p>
        </p:txBody>
      </p:sp>
      <p:sp>
        <p:nvSpPr>
          <p:cNvPr id="5" name="Elipse 4"/>
          <p:cNvSpPr/>
          <p:nvPr/>
        </p:nvSpPr>
        <p:spPr>
          <a:xfrm>
            <a:off x="387178" y="2240692"/>
            <a:ext cx="247136" cy="2141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Elipse 5"/>
          <p:cNvSpPr/>
          <p:nvPr/>
        </p:nvSpPr>
        <p:spPr>
          <a:xfrm>
            <a:off x="411892" y="3369276"/>
            <a:ext cx="288324" cy="2718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7" name="Imagen 6"/>
          <p:cNvPicPr>
            <a:picLocks noChangeAspect="1"/>
          </p:cNvPicPr>
          <p:nvPr/>
        </p:nvPicPr>
        <p:blipFill>
          <a:blip r:embed="rId2"/>
          <a:stretch>
            <a:fillRect/>
          </a:stretch>
        </p:blipFill>
        <p:spPr>
          <a:xfrm>
            <a:off x="8006307" y="282173"/>
            <a:ext cx="3147725" cy="2360085"/>
          </a:xfrm>
          <a:prstGeom prst="rect">
            <a:avLst/>
          </a:prstGeom>
        </p:spPr>
      </p:pic>
    </p:spTree>
    <p:extLst>
      <p:ext uri="{BB962C8B-B14F-4D97-AF65-F5344CB8AC3E}">
        <p14:creationId xmlns:p14="http://schemas.microsoft.com/office/powerpoint/2010/main" val="24147964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804086" y="1013254"/>
            <a:ext cx="7135287" cy="4401205"/>
          </a:xfrm>
          <a:prstGeom prst="rect">
            <a:avLst/>
          </a:prstGeom>
          <a:noFill/>
        </p:spPr>
        <p:txBody>
          <a:bodyPr wrap="none" rtlCol="0">
            <a:spAutoFit/>
          </a:bodyPr>
          <a:lstStyle/>
          <a:p>
            <a:r>
              <a:rPr lang="es-ES" sz="2800" dirty="0" smtClean="0">
                <a:latin typeface="Times New Roman" panose="02020603050405020304" pitchFamily="18" charset="0"/>
                <a:cs typeface="Times New Roman" panose="02020603050405020304" pitchFamily="18" charset="0"/>
              </a:rPr>
              <a:t>Verdad resistida : </a:t>
            </a:r>
          </a:p>
          <a:p>
            <a:endParaRPr lang="es-ES" sz="2800" dirty="0">
              <a:latin typeface="Times New Roman" panose="02020603050405020304" pitchFamily="18" charset="0"/>
              <a:cs typeface="Times New Roman" panose="02020603050405020304" pitchFamily="18" charset="0"/>
            </a:endParaRPr>
          </a:p>
          <a:p>
            <a:endParaRPr lang="es-ES" sz="2800" dirty="0" smtClean="0">
              <a:latin typeface="Times New Roman" panose="02020603050405020304" pitchFamily="18" charset="0"/>
              <a:cs typeface="Times New Roman" panose="02020603050405020304" pitchFamily="18" charset="0"/>
            </a:endParaRPr>
          </a:p>
          <a:p>
            <a:r>
              <a:rPr lang="es-ES" sz="2800" dirty="0" smtClean="0">
                <a:latin typeface="Times New Roman" panose="02020603050405020304" pitchFamily="18" charset="0"/>
                <a:cs typeface="Times New Roman" panose="02020603050405020304" pitchFamily="18" charset="0"/>
              </a:rPr>
              <a:t>Todavía hoy discuten su existencia </a:t>
            </a:r>
          </a:p>
          <a:p>
            <a:endParaRPr lang="es-ES" sz="2800" dirty="0">
              <a:latin typeface="Times New Roman" panose="02020603050405020304" pitchFamily="18" charset="0"/>
              <a:cs typeface="Times New Roman" panose="02020603050405020304" pitchFamily="18" charset="0"/>
            </a:endParaRPr>
          </a:p>
          <a:p>
            <a:r>
              <a:rPr lang="es-ES" sz="2800" dirty="0" smtClean="0">
                <a:latin typeface="Times New Roman" panose="02020603050405020304" pitchFamily="18" charset="0"/>
                <a:cs typeface="Times New Roman" panose="02020603050405020304" pitchFamily="18" charset="0"/>
              </a:rPr>
              <a:t>Falta de un diagnóstico preciso </a:t>
            </a:r>
          </a:p>
          <a:p>
            <a:endParaRPr lang="es-ES" sz="2800" dirty="0">
              <a:latin typeface="Times New Roman" panose="02020603050405020304" pitchFamily="18" charset="0"/>
              <a:cs typeface="Times New Roman" panose="02020603050405020304" pitchFamily="18" charset="0"/>
            </a:endParaRPr>
          </a:p>
          <a:p>
            <a:r>
              <a:rPr lang="es-ES" sz="2800" dirty="0" smtClean="0">
                <a:latin typeface="Times New Roman" panose="02020603050405020304" pitchFamily="18" charset="0"/>
                <a:cs typeface="Times New Roman" panose="02020603050405020304" pitchFamily="18" charset="0"/>
              </a:rPr>
              <a:t>               No tratan la infección </a:t>
            </a:r>
          </a:p>
          <a:p>
            <a:endParaRPr lang="es-ES" sz="2800" dirty="0">
              <a:latin typeface="Times New Roman" panose="02020603050405020304" pitchFamily="18" charset="0"/>
              <a:cs typeface="Times New Roman" panose="02020603050405020304" pitchFamily="18" charset="0"/>
            </a:endParaRPr>
          </a:p>
          <a:p>
            <a:r>
              <a:rPr lang="es-ES" sz="2800" dirty="0" smtClean="0">
                <a:latin typeface="Times New Roman" panose="02020603050405020304" pitchFamily="18" charset="0"/>
                <a:cs typeface="Times New Roman" panose="02020603050405020304" pitchFamily="18" charset="0"/>
              </a:rPr>
              <a:t>La bacteria logra resistir  ( Persistencia crónica )</a:t>
            </a:r>
            <a:endParaRPr lang="es-ES" sz="2800" dirty="0">
              <a:latin typeface="Times New Roman" panose="02020603050405020304" pitchFamily="18" charset="0"/>
              <a:cs typeface="Times New Roman" panose="02020603050405020304" pitchFamily="18" charset="0"/>
            </a:endParaRPr>
          </a:p>
        </p:txBody>
      </p:sp>
      <p:sp>
        <p:nvSpPr>
          <p:cNvPr id="3" name="Elipse 2"/>
          <p:cNvSpPr/>
          <p:nvPr/>
        </p:nvSpPr>
        <p:spPr>
          <a:xfrm>
            <a:off x="1135893" y="4942702"/>
            <a:ext cx="140044" cy="12356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Imagen 3"/>
          <p:cNvPicPr>
            <a:picLocks noChangeAspect="1"/>
          </p:cNvPicPr>
          <p:nvPr/>
        </p:nvPicPr>
        <p:blipFill>
          <a:blip r:embed="rId2"/>
          <a:stretch>
            <a:fillRect/>
          </a:stretch>
        </p:blipFill>
        <p:spPr>
          <a:xfrm>
            <a:off x="1007144" y="5130025"/>
            <a:ext cx="158510" cy="140220"/>
          </a:xfrm>
          <a:prstGeom prst="rect">
            <a:avLst/>
          </a:prstGeom>
        </p:spPr>
      </p:pic>
      <p:pic>
        <p:nvPicPr>
          <p:cNvPr id="5" name="Imagen 4"/>
          <p:cNvPicPr>
            <a:picLocks noChangeAspect="1"/>
          </p:cNvPicPr>
          <p:nvPr/>
        </p:nvPicPr>
        <p:blipFill>
          <a:blip r:embed="rId2"/>
          <a:stretch>
            <a:fillRect/>
          </a:stretch>
        </p:blipFill>
        <p:spPr>
          <a:xfrm>
            <a:off x="1247105" y="5130025"/>
            <a:ext cx="158510" cy="140220"/>
          </a:xfrm>
          <a:prstGeom prst="rect">
            <a:avLst/>
          </a:prstGeom>
        </p:spPr>
      </p:pic>
      <p:sp>
        <p:nvSpPr>
          <p:cNvPr id="6" name="Rectángulo redondeado 5"/>
          <p:cNvSpPr/>
          <p:nvPr/>
        </p:nvSpPr>
        <p:spPr>
          <a:xfrm>
            <a:off x="1639330" y="873211"/>
            <a:ext cx="2998573" cy="7908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7" name="Imagen 6"/>
          <p:cNvPicPr>
            <a:picLocks noChangeAspect="1"/>
          </p:cNvPicPr>
          <p:nvPr/>
        </p:nvPicPr>
        <p:blipFill>
          <a:blip r:embed="rId2"/>
          <a:stretch>
            <a:fillRect/>
          </a:stretch>
        </p:blipFill>
        <p:spPr>
          <a:xfrm>
            <a:off x="1126660" y="3307315"/>
            <a:ext cx="158510" cy="140220"/>
          </a:xfrm>
          <a:prstGeom prst="rect">
            <a:avLst/>
          </a:prstGeom>
        </p:spPr>
      </p:pic>
      <p:pic>
        <p:nvPicPr>
          <p:cNvPr id="8" name="Imagen 7"/>
          <p:cNvPicPr>
            <a:picLocks noChangeAspect="1"/>
          </p:cNvPicPr>
          <p:nvPr/>
        </p:nvPicPr>
        <p:blipFill>
          <a:blip r:embed="rId2"/>
          <a:stretch>
            <a:fillRect/>
          </a:stretch>
        </p:blipFill>
        <p:spPr>
          <a:xfrm>
            <a:off x="1221394" y="3511290"/>
            <a:ext cx="158510" cy="140220"/>
          </a:xfrm>
          <a:prstGeom prst="rect">
            <a:avLst/>
          </a:prstGeom>
        </p:spPr>
      </p:pic>
      <p:pic>
        <p:nvPicPr>
          <p:cNvPr id="9" name="Imagen 8"/>
          <p:cNvPicPr>
            <a:picLocks noChangeAspect="1"/>
          </p:cNvPicPr>
          <p:nvPr/>
        </p:nvPicPr>
        <p:blipFill>
          <a:blip r:embed="rId2"/>
          <a:stretch>
            <a:fillRect/>
          </a:stretch>
        </p:blipFill>
        <p:spPr>
          <a:xfrm>
            <a:off x="977383" y="3511290"/>
            <a:ext cx="158510" cy="140220"/>
          </a:xfrm>
          <a:prstGeom prst="rect">
            <a:avLst/>
          </a:prstGeom>
        </p:spPr>
      </p:pic>
      <p:sp>
        <p:nvSpPr>
          <p:cNvPr id="10" name="Flecha derecha 9"/>
          <p:cNvSpPr/>
          <p:nvPr/>
        </p:nvSpPr>
        <p:spPr>
          <a:xfrm>
            <a:off x="1902941" y="4201297"/>
            <a:ext cx="1013254" cy="23889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2055683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593124" y="246429"/>
            <a:ext cx="6172929" cy="4919190"/>
          </a:xfrm>
          <a:prstGeom prst="rect">
            <a:avLst/>
          </a:prstGeom>
        </p:spPr>
      </p:pic>
      <p:sp>
        <p:nvSpPr>
          <p:cNvPr id="4" name="Rectángulo 3"/>
          <p:cNvSpPr/>
          <p:nvPr/>
        </p:nvSpPr>
        <p:spPr>
          <a:xfrm>
            <a:off x="7372866" y="1795848"/>
            <a:ext cx="3361037" cy="3693319"/>
          </a:xfrm>
          <a:prstGeom prst="rect">
            <a:avLst/>
          </a:prstGeom>
        </p:spPr>
        <p:txBody>
          <a:bodyPr wrap="square">
            <a:spAutoFit/>
          </a:bodyPr>
          <a:lstStyle/>
          <a:p>
            <a:r>
              <a:rPr lang="es-ES" dirty="0">
                <a:solidFill>
                  <a:srgbClr val="FFFF00"/>
                </a:solidFill>
              </a:rPr>
              <a:t>En el espacio ácido del sistema </a:t>
            </a:r>
            <a:r>
              <a:rPr lang="es-ES" dirty="0" err="1">
                <a:solidFill>
                  <a:srgbClr val="FFFF00"/>
                </a:solidFill>
              </a:rPr>
              <a:t>canalicular</a:t>
            </a:r>
            <a:r>
              <a:rPr lang="es-ES" dirty="0">
                <a:solidFill>
                  <a:srgbClr val="FFFF00"/>
                </a:solidFill>
              </a:rPr>
              <a:t> , la estructura molecular del IBP es </a:t>
            </a:r>
            <a:r>
              <a:rPr lang="es-ES" dirty="0" err="1">
                <a:solidFill>
                  <a:srgbClr val="FFFF00"/>
                </a:solidFill>
              </a:rPr>
              <a:t>protonizada</a:t>
            </a:r>
            <a:r>
              <a:rPr lang="es-ES" dirty="0">
                <a:solidFill>
                  <a:srgbClr val="FFFF00"/>
                </a:solidFill>
              </a:rPr>
              <a:t> y convertida en  sulfonamida</a:t>
            </a:r>
            <a:r>
              <a:rPr lang="es-ES" dirty="0"/>
              <a:t>, </a:t>
            </a:r>
            <a:endParaRPr lang="es-ES" dirty="0" smtClean="0"/>
          </a:p>
          <a:p>
            <a:r>
              <a:rPr lang="es-ES" dirty="0" smtClean="0"/>
              <a:t>que pierde </a:t>
            </a:r>
            <a:r>
              <a:rPr lang="es-ES" dirty="0"/>
              <a:t>su capacidad </a:t>
            </a:r>
            <a:r>
              <a:rPr lang="es-ES" dirty="0" err="1">
                <a:solidFill>
                  <a:srgbClr val="FF0000"/>
                </a:solidFill>
              </a:rPr>
              <a:t>lipofílica</a:t>
            </a:r>
            <a:r>
              <a:rPr lang="es-ES" dirty="0"/>
              <a:t> y </a:t>
            </a:r>
            <a:r>
              <a:rPr lang="es-ES" dirty="0" smtClean="0"/>
              <a:t>queda atrapado </a:t>
            </a:r>
            <a:r>
              <a:rPr lang="es-ES" dirty="0"/>
              <a:t>en la luz </a:t>
            </a:r>
            <a:r>
              <a:rPr lang="es-ES" dirty="0" err="1"/>
              <a:t>canalicular</a:t>
            </a:r>
            <a:r>
              <a:rPr lang="es-ES" dirty="0"/>
              <a:t> </a:t>
            </a:r>
            <a:endParaRPr lang="es-ES" dirty="0" smtClean="0"/>
          </a:p>
          <a:p>
            <a:endParaRPr lang="es-ES" dirty="0"/>
          </a:p>
          <a:p>
            <a:r>
              <a:rPr lang="es-ES" dirty="0" smtClean="0"/>
              <a:t>No </a:t>
            </a:r>
            <a:r>
              <a:rPr lang="es-ES" dirty="0"/>
              <a:t>pudiendo atravesar en sentido inverso la membrana </a:t>
            </a:r>
            <a:r>
              <a:rPr lang="es-ES" dirty="0" err="1"/>
              <a:t>canalicular</a:t>
            </a:r>
            <a:r>
              <a:rPr lang="es-ES" dirty="0"/>
              <a:t> y retornar a la célula parietal.</a:t>
            </a:r>
          </a:p>
        </p:txBody>
      </p:sp>
      <p:sp>
        <p:nvSpPr>
          <p:cNvPr id="5" name="Rectángulo 4"/>
          <p:cNvSpPr/>
          <p:nvPr/>
        </p:nvSpPr>
        <p:spPr>
          <a:xfrm>
            <a:off x="502507" y="5297425"/>
            <a:ext cx="6433751" cy="1200329"/>
          </a:xfrm>
          <a:prstGeom prst="rect">
            <a:avLst/>
          </a:prstGeom>
        </p:spPr>
        <p:txBody>
          <a:bodyPr wrap="square">
            <a:spAutoFit/>
          </a:bodyPr>
          <a:lstStyle/>
          <a:p>
            <a:r>
              <a:rPr lang="es-ES" dirty="0"/>
              <a:t>Luego de su ingestión , los IBP son absorbidos en la parte proximal del intestino delgado. Después de 18 </a:t>
            </a:r>
            <a:r>
              <a:rPr lang="es-ES" dirty="0" err="1"/>
              <a:t>hs</a:t>
            </a:r>
            <a:r>
              <a:rPr lang="es-ES" dirty="0"/>
              <a:t> de su administración se encuentran solo en la mucosa gástrica y en los folículos pilosos. </a:t>
            </a:r>
          </a:p>
        </p:txBody>
      </p:sp>
      <p:sp>
        <p:nvSpPr>
          <p:cNvPr id="3" name="Elipse 2"/>
          <p:cNvSpPr/>
          <p:nvPr/>
        </p:nvSpPr>
        <p:spPr>
          <a:xfrm>
            <a:off x="115330" y="2042984"/>
            <a:ext cx="288324" cy="2636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1229237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1311232" y="138427"/>
            <a:ext cx="6493595" cy="4501089"/>
          </a:xfrm>
          <a:prstGeom prst="rect">
            <a:avLst/>
          </a:prstGeom>
        </p:spPr>
      </p:pic>
      <p:sp>
        <p:nvSpPr>
          <p:cNvPr id="2" name="Elipse 1"/>
          <p:cNvSpPr/>
          <p:nvPr/>
        </p:nvSpPr>
        <p:spPr>
          <a:xfrm>
            <a:off x="1729945" y="1392194"/>
            <a:ext cx="469557" cy="4530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Rectángulo redondeado 3"/>
          <p:cNvSpPr/>
          <p:nvPr/>
        </p:nvSpPr>
        <p:spPr>
          <a:xfrm>
            <a:off x="3805881" y="2578443"/>
            <a:ext cx="1161535" cy="117801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Imagen 4"/>
          <p:cNvPicPr>
            <a:picLocks noChangeAspect="1"/>
          </p:cNvPicPr>
          <p:nvPr/>
        </p:nvPicPr>
        <p:blipFill>
          <a:blip r:embed="rId3"/>
          <a:stretch>
            <a:fillRect/>
          </a:stretch>
        </p:blipFill>
        <p:spPr>
          <a:xfrm>
            <a:off x="345043" y="261854"/>
            <a:ext cx="3239360" cy="2428177"/>
          </a:xfrm>
          <a:prstGeom prst="rect">
            <a:avLst/>
          </a:prstGeom>
        </p:spPr>
      </p:pic>
      <p:sp>
        <p:nvSpPr>
          <p:cNvPr id="6" name="CuadroTexto 5"/>
          <p:cNvSpPr txBox="1"/>
          <p:nvPr/>
        </p:nvSpPr>
        <p:spPr>
          <a:xfrm>
            <a:off x="8248264" y="1497957"/>
            <a:ext cx="1824538" cy="369332"/>
          </a:xfrm>
          <a:prstGeom prst="rect">
            <a:avLst/>
          </a:prstGeom>
          <a:noFill/>
        </p:spPr>
        <p:txBody>
          <a:bodyPr wrap="none" rtlCol="0">
            <a:spAutoFit/>
          </a:bodyPr>
          <a:lstStyle/>
          <a:p>
            <a:r>
              <a:rPr lang="es-ES" dirty="0" smtClean="0"/>
              <a:t>Ca HK ATP asa</a:t>
            </a:r>
            <a:endParaRPr lang="es-ES" dirty="0"/>
          </a:p>
        </p:txBody>
      </p:sp>
      <p:sp>
        <p:nvSpPr>
          <p:cNvPr id="7" name="Flecha derecha 6"/>
          <p:cNvSpPr/>
          <p:nvPr/>
        </p:nvSpPr>
        <p:spPr>
          <a:xfrm flipH="1">
            <a:off x="6498237" y="1618735"/>
            <a:ext cx="1725303" cy="20457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Imagen 7"/>
          <p:cNvPicPr>
            <a:picLocks noChangeAspect="1"/>
          </p:cNvPicPr>
          <p:nvPr/>
        </p:nvPicPr>
        <p:blipFill>
          <a:blip r:embed="rId4"/>
          <a:stretch>
            <a:fillRect/>
          </a:stretch>
        </p:blipFill>
        <p:spPr>
          <a:xfrm>
            <a:off x="2522787" y="4521251"/>
            <a:ext cx="5282040" cy="2186015"/>
          </a:xfrm>
          <a:prstGeom prst="rect">
            <a:avLst/>
          </a:prstGeom>
        </p:spPr>
      </p:pic>
      <p:sp>
        <p:nvSpPr>
          <p:cNvPr id="9" name="Rectángulo 8"/>
          <p:cNvSpPr/>
          <p:nvPr/>
        </p:nvSpPr>
        <p:spPr>
          <a:xfrm>
            <a:off x="3723503" y="4843849"/>
            <a:ext cx="3937686" cy="2718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0" name="Imagen 9"/>
          <p:cNvPicPr>
            <a:picLocks noChangeAspect="1"/>
          </p:cNvPicPr>
          <p:nvPr/>
        </p:nvPicPr>
        <p:blipFill>
          <a:blip r:embed="rId5"/>
          <a:stretch>
            <a:fillRect/>
          </a:stretch>
        </p:blipFill>
        <p:spPr>
          <a:xfrm>
            <a:off x="7043351" y="1002779"/>
            <a:ext cx="5148649" cy="3976994"/>
          </a:xfrm>
          <a:prstGeom prst="rect">
            <a:avLst/>
          </a:prstGeom>
        </p:spPr>
      </p:pic>
    </p:spTree>
    <p:extLst>
      <p:ext uri="{BB962C8B-B14F-4D97-AF65-F5344CB8AC3E}">
        <p14:creationId xmlns:p14="http://schemas.microsoft.com/office/powerpoint/2010/main" val="151599619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318054" y="1045496"/>
            <a:ext cx="9638270" cy="3693319"/>
          </a:xfrm>
          <a:prstGeom prst="rect">
            <a:avLst/>
          </a:prstGeom>
        </p:spPr>
        <p:txBody>
          <a:bodyPr wrap="square">
            <a:spAutoFit/>
          </a:bodyPr>
          <a:lstStyle/>
          <a:p>
            <a:endParaRPr lang="es-ES" dirty="0"/>
          </a:p>
          <a:p>
            <a:r>
              <a:rPr lang="es-ES" dirty="0">
                <a:solidFill>
                  <a:srgbClr val="FFFF00"/>
                </a:solidFill>
              </a:rPr>
              <a:t>Los IBP , no pueden inhibir todas las bombas en una dosis , </a:t>
            </a:r>
          </a:p>
          <a:p>
            <a:r>
              <a:rPr lang="es-ES" dirty="0">
                <a:solidFill>
                  <a:srgbClr val="FFFF00"/>
                </a:solidFill>
              </a:rPr>
              <a:t>porque no todas las bombas se encuentran activas durante los 90 min. </a:t>
            </a:r>
            <a:endParaRPr lang="es-ES" dirty="0" smtClean="0">
              <a:solidFill>
                <a:srgbClr val="FFFF00"/>
              </a:solidFill>
            </a:endParaRPr>
          </a:p>
          <a:p>
            <a:r>
              <a:rPr lang="es-ES" dirty="0" smtClean="0">
                <a:solidFill>
                  <a:srgbClr val="FFFF00"/>
                </a:solidFill>
              </a:rPr>
              <a:t>de </a:t>
            </a:r>
            <a:r>
              <a:rPr lang="es-ES" dirty="0">
                <a:solidFill>
                  <a:srgbClr val="FFFF00"/>
                </a:solidFill>
              </a:rPr>
              <a:t>su vida media. </a:t>
            </a:r>
          </a:p>
          <a:p>
            <a:endParaRPr lang="es-ES" dirty="0"/>
          </a:p>
          <a:p>
            <a:r>
              <a:rPr lang="es-ES" dirty="0">
                <a:solidFill>
                  <a:schemeClr val="accent6">
                    <a:lumMod val="60000"/>
                    <a:lumOff val="40000"/>
                  </a:schemeClr>
                </a:solidFill>
              </a:rPr>
              <a:t>Se requieren de 2 a 3 días para alcanzar un estado de inhibición de la secreción ácida gástrica. </a:t>
            </a:r>
            <a:endParaRPr lang="es-ES" dirty="0" smtClean="0">
              <a:solidFill>
                <a:schemeClr val="accent6">
                  <a:lumMod val="60000"/>
                  <a:lumOff val="40000"/>
                </a:schemeClr>
              </a:solidFill>
            </a:endParaRPr>
          </a:p>
          <a:p>
            <a:endParaRPr lang="es-ES" dirty="0">
              <a:solidFill>
                <a:schemeClr val="accent6">
                  <a:lumMod val="60000"/>
                  <a:lumOff val="40000"/>
                </a:schemeClr>
              </a:solidFill>
            </a:endParaRPr>
          </a:p>
          <a:p>
            <a:endParaRPr lang="es-ES" dirty="0">
              <a:solidFill>
                <a:schemeClr val="accent6">
                  <a:lumMod val="60000"/>
                  <a:lumOff val="40000"/>
                </a:schemeClr>
              </a:solidFill>
            </a:endParaRPr>
          </a:p>
          <a:p>
            <a:endParaRPr lang="es-ES" dirty="0">
              <a:solidFill>
                <a:schemeClr val="accent6">
                  <a:lumMod val="60000"/>
                  <a:lumOff val="40000"/>
                </a:schemeClr>
              </a:solidFill>
            </a:endParaRPr>
          </a:p>
          <a:p>
            <a:r>
              <a:rPr lang="es-ES" dirty="0"/>
              <a:t>Cuando las células parietales no están sintetizando ácido </a:t>
            </a:r>
            <a:r>
              <a:rPr lang="es-ES" dirty="0" smtClean="0"/>
              <a:t>,</a:t>
            </a:r>
          </a:p>
          <a:p>
            <a:r>
              <a:rPr lang="es-ES" dirty="0" smtClean="0"/>
              <a:t>los </a:t>
            </a:r>
            <a:r>
              <a:rPr lang="es-ES" dirty="0"/>
              <a:t>IBP no se acumulan en el sistema </a:t>
            </a:r>
            <a:r>
              <a:rPr lang="es-ES" dirty="0" err="1"/>
              <a:t>canalicular</a:t>
            </a:r>
            <a:r>
              <a:rPr lang="es-ES" dirty="0"/>
              <a:t> </a:t>
            </a:r>
            <a:endParaRPr lang="es-ES" dirty="0" smtClean="0"/>
          </a:p>
          <a:p>
            <a:r>
              <a:rPr lang="es-ES" dirty="0" smtClean="0"/>
              <a:t>Si </a:t>
            </a:r>
            <a:r>
              <a:rPr lang="es-ES" dirty="0"/>
              <a:t>no que se quedan acumulados en el citoplasma de la célula parietal. </a:t>
            </a:r>
          </a:p>
        </p:txBody>
      </p:sp>
      <p:sp>
        <p:nvSpPr>
          <p:cNvPr id="2" name="Elipse 1"/>
          <p:cNvSpPr/>
          <p:nvPr/>
        </p:nvSpPr>
        <p:spPr>
          <a:xfrm>
            <a:off x="326364" y="222421"/>
            <a:ext cx="444843" cy="403654"/>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Imagen 4"/>
          <p:cNvPicPr>
            <a:picLocks noChangeAspect="1"/>
          </p:cNvPicPr>
          <p:nvPr/>
        </p:nvPicPr>
        <p:blipFill>
          <a:blip r:embed="rId2"/>
          <a:stretch>
            <a:fillRect/>
          </a:stretch>
        </p:blipFill>
        <p:spPr>
          <a:xfrm>
            <a:off x="823784" y="1350371"/>
            <a:ext cx="225572" cy="182896"/>
          </a:xfrm>
          <a:prstGeom prst="rect">
            <a:avLst/>
          </a:prstGeom>
        </p:spPr>
      </p:pic>
      <p:pic>
        <p:nvPicPr>
          <p:cNvPr id="6" name="Imagen 5"/>
          <p:cNvPicPr>
            <a:picLocks noChangeAspect="1"/>
          </p:cNvPicPr>
          <p:nvPr/>
        </p:nvPicPr>
        <p:blipFill>
          <a:blip r:embed="rId2"/>
          <a:stretch>
            <a:fillRect/>
          </a:stretch>
        </p:blipFill>
        <p:spPr>
          <a:xfrm>
            <a:off x="819059" y="3865605"/>
            <a:ext cx="225572" cy="182896"/>
          </a:xfrm>
          <a:prstGeom prst="rect">
            <a:avLst/>
          </a:prstGeom>
        </p:spPr>
      </p:pic>
      <p:pic>
        <p:nvPicPr>
          <p:cNvPr id="7" name="Imagen 6"/>
          <p:cNvPicPr>
            <a:picLocks noChangeAspect="1"/>
          </p:cNvPicPr>
          <p:nvPr/>
        </p:nvPicPr>
        <p:blipFill>
          <a:blip r:embed="rId2"/>
          <a:stretch>
            <a:fillRect/>
          </a:stretch>
        </p:blipFill>
        <p:spPr>
          <a:xfrm>
            <a:off x="819059" y="2499549"/>
            <a:ext cx="225572" cy="182896"/>
          </a:xfrm>
          <a:prstGeom prst="rect">
            <a:avLst/>
          </a:prstGeom>
        </p:spPr>
      </p:pic>
      <p:sp>
        <p:nvSpPr>
          <p:cNvPr id="9" name="Rectángulo 8"/>
          <p:cNvSpPr/>
          <p:nvPr/>
        </p:nvSpPr>
        <p:spPr>
          <a:xfrm>
            <a:off x="1318054" y="2314832"/>
            <a:ext cx="9391135" cy="85673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Rectángulo 9"/>
          <p:cNvSpPr/>
          <p:nvPr/>
        </p:nvSpPr>
        <p:spPr>
          <a:xfrm>
            <a:off x="1318054" y="3657600"/>
            <a:ext cx="8946292" cy="132629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CuadroTexto 10"/>
          <p:cNvSpPr txBox="1"/>
          <p:nvPr/>
        </p:nvSpPr>
        <p:spPr>
          <a:xfrm>
            <a:off x="1383957" y="741405"/>
            <a:ext cx="1933543" cy="369332"/>
          </a:xfrm>
          <a:prstGeom prst="rect">
            <a:avLst/>
          </a:prstGeom>
          <a:noFill/>
        </p:spPr>
        <p:txBody>
          <a:bodyPr wrap="none" rtlCol="0">
            <a:spAutoFit/>
          </a:bodyPr>
          <a:lstStyle/>
          <a:p>
            <a:r>
              <a:rPr lang="es-ES" dirty="0" smtClean="0"/>
              <a:t>Recordar que : </a:t>
            </a:r>
            <a:endParaRPr lang="es-ES" dirty="0"/>
          </a:p>
        </p:txBody>
      </p:sp>
      <p:sp>
        <p:nvSpPr>
          <p:cNvPr id="12" name="Rectángulo 11"/>
          <p:cNvSpPr/>
          <p:nvPr/>
        </p:nvSpPr>
        <p:spPr>
          <a:xfrm>
            <a:off x="1318054" y="626075"/>
            <a:ext cx="2224216" cy="56017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21315917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046205" y="3130379"/>
            <a:ext cx="9885405" cy="2405449"/>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Rectángulo 2"/>
          <p:cNvSpPr/>
          <p:nvPr/>
        </p:nvSpPr>
        <p:spPr>
          <a:xfrm>
            <a:off x="1046205" y="998998"/>
            <a:ext cx="8048368" cy="3970318"/>
          </a:xfrm>
          <a:prstGeom prst="rect">
            <a:avLst/>
          </a:prstGeom>
        </p:spPr>
        <p:txBody>
          <a:bodyPr wrap="square">
            <a:spAutoFit/>
          </a:bodyPr>
          <a:lstStyle/>
          <a:p>
            <a:pPr marL="342900" indent="-342900">
              <a:buFont typeface="Wingdings" panose="05000000000000000000" pitchFamily="2" charset="2"/>
              <a:buChar char="q"/>
            </a:pPr>
            <a:r>
              <a:rPr lang="es-ES" dirty="0"/>
              <a:t>Esto significa que </a:t>
            </a:r>
            <a:r>
              <a:rPr lang="es-ES" dirty="0">
                <a:solidFill>
                  <a:srgbClr val="FFFF00"/>
                </a:solidFill>
              </a:rPr>
              <a:t>la eficacia de los IBP</a:t>
            </a:r>
          </a:p>
          <a:p>
            <a:r>
              <a:rPr lang="es-ES" dirty="0" smtClean="0">
                <a:solidFill>
                  <a:srgbClr val="FFFF00"/>
                </a:solidFill>
              </a:rPr>
              <a:t>     depende </a:t>
            </a:r>
            <a:r>
              <a:rPr lang="es-ES" dirty="0">
                <a:solidFill>
                  <a:srgbClr val="FFFF00"/>
                </a:solidFill>
              </a:rPr>
              <a:t>de la actividad de la bomba HK ATP asa . </a:t>
            </a:r>
          </a:p>
          <a:p>
            <a:r>
              <a:rPr lang="es-ES" dirty="0" smtClean="0"/>
              <a:t>     Por </a:t>
            </a:r>
            <a:r>
              <a:rPr lang="es-ES" dirty="0"/>
              <a:t>lo tanto la administración de un </a:t>
            </a:r>
            <a:r>
              <a:rPr lang="es-ES" dirty="0">
                <a:solidFill>
                  <a:schemeClr val="accent6">
                    <a:lumMod val="75000"/>
                  </a:schemeClr>
                </a:solidFill>
              </a:rPr>
              <a:t>IBP en ayunas , </a:t>
            </a:r>
          </a:p>
          <a:p>
            <a:r>
              <a:rPr lang="es-ES" dirty="0" smtClean="0">
                <a:solidFill>
                  <a:schemeClr val="accent6">
                    <a:lumMod val="75000"/>
                  </a:schemeClr>
                </a:solidFill>
              </a:rPr>
              <a:t>     con </a:t>
            </a:r>
            <a:r>
              <a:rPr lang="es-ES" dirty="0">
                <a:solidFill>
                  <a:schemeClr val="accent6">
                    <a:lumMod val="75000"/>
                  </a:schemeClr>
                </a:solidFill>
              </a:rPr>
              <a:t>solo el 5 % de las bombas activas </a:t>
            </a:r>
            <a:r>
              <a:rPr lang="es-ES" dirty="0"/>
              <a:t>en ese momento , </a:t>
            </a:r>
          </a:p>
          <a:p>
            <a:r>
              <a:rPr lang="es-ES" dirty="0" smtClean="0"/>
              <a:t>     tendrá </a:t>
            </a:r>
            <a:r>
              <a:rPr lang="es-ES" dirty="0"/>
              <a:t>una eficacia muy menor. </a:t>
            </a:r>
            <a:endParaRPr lang="es-ES" dirty="0" smtClean="0"/>
          </a:p>
          <a:p>
            <a:endParaRPr lang="es-ES" dirty="0" smtClean="0"/>
          </a:p>
          <a:p>
            <a:endParaRPr lang="es-ES" dirty="0"/>
          </a:p>
          <a:p>
            <a:endParaRPr lang="es-ES" dirty="0" smtClean="0"/>
          </a:p>
          <a:p>
            <a:endParaRPr lang="es-ES" dirty="0"/>
          </a:p>
          <a:p>
            <a:pPr marL="342900" indent="-342900">
              <a:buFont typeface="Wingdings" panose="05000000000000000000" pitchFamily="2" charset="2"/>
              <a:buChar char="q"/>
            </a:pPr>
            <a:endParaRPr lang="es-ES" dirty="0"/>
          </a:p>
          <a:p>
            <a:pPr marL="342900" indent="-342900">
              <a:buFont typeface="Wingdings" panose="05000000000000000000" pitchFamily="2" charset="2"/>
              <a:buChar char="q"/>
            </a:pPr>
            <a:r>
              <a:rPr lang="es-ES" b="1" dirty="0">
                <a:solidFill>
                  <a:schemeClr val="bg2"/>
                </a:solidFill>
              </a:rPr>
              <a:t>Por lo tanto deben administrarse una hora antes del desayuno </a:t>
            </a:r>
          </a:p>
          <a:p>
            <a:r>
              <a:rPr lang="es-ES" b="1" dirty="0" smtClean="0">
                <a:solidFill>
                  <a:schemeClr val="bg2"/>
                </a:solidFill>
              </a:rPr>
              <a:t>     y </a:t>
            </a:r>
            <a:r>
              <a:rPr lang="es-ES" b="1" dirty="0">
                <a:solidFill>
                  <a:schemeClr val="bg2"/>
                </a:solidFill>
              </a:rPr>
              <a:t>o de la cena, cuando las bombas están activas en un 70 % ,</a:t>
            </a:r>
          </a:p>
          <a:p>
            <a:r>
              <a:rPr lang="es-ES" b="1" dirty="0" smtClean="0">
                <a:solidFill>
                  <a:schemeClr val="bg2"/>
                </a:solidFill>
              </a:rPr>
              <a:t>     insertadas </a:t>
            </a:r>
            <a:r>
              <a:rPr lang="es-ES" b="1" dirty="0">
                <a:solidFill>
                  <a:schemeClr val="bg2"/>
                </a:solidFill>
              </a:rPr>
              <a:t>en los canalículos  ( forma activa )</a:t>
            </a:r>
          </a:p>
          <a:p>
            <a:r>
              <a:rPr lang="es-ES" b="1" dirty="0" smtClean="0">
                <a:solidFill>
                  <a:schemeClr val="bg2"/>
                </a:solidFill>
              </a:rPr>
              <a:t>     bombeando </a:t>
            </a:r>
            <a:r>
              <a:rPr lang="es-ES" b="1" dirty="0">
                <a:solidFill>
                  <a:schemeClr val="bg2"/>
                </a:solidFill>
              </a:rPr>
              <a:t>o secretando ácido , debido al estímulo alimenticio. </a:t>
            </a:r>
          </a:p>
        </p:txBody>
      </p:sp>
      <p:pic>
        <p:nvPicPr>
          <p:cNvPr id="2" name="Imagen 1"/>
          <p:cNvPicPr>
            <a:picLocks noChangeAspect="1"/>
          </p:cNvPicPr>
          <p:nvPr/>
        </p:nvPicPr>
        <p:blipFill>
          <a:blip r:embed="rId2"/>
          <a:stretch>
            <a:fillRect/>
          </a:stretch>
        </p:blipFill>
        <p:spPr>
          <a:xfrm>
            <a:off x="328505" y="578338"/>
            <a:ext cx="463336" cy="420660"/>
          </a:xfrm>
          <a:prstGeom prst="rect">
            <a:avLst/>
          </a:prstGeom>
        </p:spPr>
      </p:pic>
      <p:sp>
        <p:nvSpPr>
          <p:cNvPr id="5" name="CuadroTexto 4"/>
          <p:cNvSpPr txBox="1"/>
          <p:nvPr/>
        </p:nvSpPr>
        <p:spPr>
          <a:xfrm>
            <a:off x="4547286" y="5890054"/>
            <a:ext cx="2106667" cy="369332"/>
          </a:xfrm>
          <a:prstGeom prst="rect">
            <a:avLst/>
          </a:prstGeom>
          <a:noFill/>
        </p:spPr>
        <p:txBody>
          <a:bodyPr wrap="none" rtlCol="0">
            <a:spAutoFit/>
          </a:bodyPr>
          <a:lstStyle/>
          <a:p>
            <a:r>
              <a:rPr lang="es-ES" dirty="0" smtClean="0"/>
              <a:t>Importante !!!!!!!!!</a:t>
            </a:r>
            <a:endParaRPr lang="es-ES" dirty="0"/>
          </a:p>
        </p:txBody>
      </p:sp>
      <p:sp>
        <p:nvSpPr>
          <p:cNvPr id="6" name="Rectángulo 5"/>
          <p:cNvSpPr/>
          <p:nvPr/>
        </p:nvSpPr>
        <p:spPr>
          <a:xfrm>
            <a:off x="4118919" y="5667632"/>
            <a:ext cx="2932670" cy="69197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75685734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475345" y="2631989"/>
            <a:ext cx="6530109" cy="6425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Rectángulo 3"/>
          <p:cNvSpPr/>
          <p:nvPr/>
        </p:nvSpPr>
        <p:spPr>
          <a:xfrm>
            <a:off x="2376491" y="514548"/>
            <a:ext cx="7199996" cy="1631216"/>
          </a:xfrm>
          <a:prstGeom prst="rect">
            <a:avLst/>
          </a:prstGeom>
        </p:spPr>
        <p:txBody>
          <a:bodyPr wrap="square">
            <a:spAutoFit/>
          </a:bodyPr>
          <a:lstStyle/>
          <a:p>
            <a:r>
              <a:rPr lang="es-ES" sz="2000" dirty="0"/>
              <a:t>Los frecuentes fracasos de las terapias </a:t>
            </a:r>
            <a:r>
              <a:rPr lang="es-ES" sz="2000" dirty="0" smtClean="0"/>
              <a:t>utilizadas</a:t>
            </a:r>
          </a:p>
          <a:p>
            <a:r>
              <a:rPr lang="es-ES" sz="2000" dirty="0" smtClean="0"/>
              <a:t>están relacionados </a:t>
            </a:r>
            <a:r>
              <a:rPr lang="es-ES" sz="2000" dirty="0"/>
              <a:t>con </a:t>
            </a:r>
            <a:r>
              <a:rPr lang="es-ES" sz="2000" dirty="0" smtClean="0"/>
              <a:t> : </a:t>
            </a:r>
          </a:p>
          <a:p>
            <a:endParaRPr lang="es-ES" sz="2000" dirty="0" smtClean="0"/>
          </a:p>
          <a:p>
            <a:pPr marL="342900" indent="-342900">
              <a:buFont typeface="Arial" panose="020B0604020202020204" pitchFamily="34" charset="0"/>
              <a:buChar char="•"/>
            </a:pPr>
            <a:r>
              <a:rPr lang="es-ES" sz="2000" dirty="0" smtClean="0"/>
              <a:t>factores propios del </a:t>
            </a:r>
            <a:r>
              <a:rPr lang="es-ES" sz="2000" dirty="0"/>
              <a:t>microorganismo </a:t>
            </a:r>
            <a:endParaRPr lang="es-ES" sz="2000" dirty="0" smtClean="0"/>
          </a:p>
          <a:p>
            <a:pPr marL="342900" indent="-342900">
              <a:buFont typeface="Arial" panose="020B0604020202020204" pitchFamily="34" charset="0"/>
              <a:buChar char="•"/>
            </a:pPr>
            <a:r>
              <a:rPr lang="es-ES" sz="2000" dirty="0" smtClean="0"/>
              <a:t>Y factores del huésped. (</a:t>
            </a:r>
            <a:r>
              <a:rPr lang="es-ES" sz="2000" dirty="0"/>
              <a:t>21-30).</a:t>
            </a:r>
          </a:p>
        </p:txBody>
      </p:sp>
      <p:sp>
        <p:nvSpPr>
          <p:cNvPr id="5" name="Rectángulo 4"/>
          <p:cNvSpPr/>
          <p:nvPr/>
        </p:nvSpPr>
        <p:spPr>
          <a:xfrm>
            <a:off x="2475345" y="2568524"/>
            <a:ext cx="8248072" cy="4062651"/>
          </a:xfrm>
          <a:prstGeom prst="rect">
            <a:avLst/>
          </a:prstGeom>
        </p:spPr>
        <p:txBody>
          <a:bodyPr wrap="square">
            <a:spAutoFit/>
          </a:bodyPr>
          <a:lstStyle/>
          <a:p>
            <a:r>
              <a:rPr lang="es-ES" sz="2000" dirty="0">
                <a:solidFill>
                  <a:schemeClr val="bg2"/>
                </a:solidFill>
              </a:rPr>
              <a:t>Los factores </a:t>
            </a:r>
            <a:r>
              <a:rPr lang="es-ES" sz="2000" dirty="0" smtClean="0">
                <a:solidFill>
                  <a:schemeClr val="bg2"/>
                </a:solidFill>
              </a:rPr>
              <a:t>propios del H.P y de la mucosa </a:t>
            </a:r>
          </a:p>
          <a:p>
            <a:r>
              <a:rPr lang="es-ES" sz="2000" dirty="0" smtClean="0">
                <a:solidFill>
                  <a:schemeClr val="bg2"/>
                </a:solidFill>
              </a:rPr>
              <a:t>incluyen : </a:t>
            </a:r>
          </a:p>
          <a:p>
            <a:endParaRPr lang="es-ES" sz="2000" dirty="0" smtClean="0">
              <a:solidFill>
                <a:schemeClr val="bg2"/>
              </a:solidFill>
            </a:endParaRPr>
          </a:p>
          <a:p>
            <a:endParaRPr lang="es-ES" dirty="0" smtClean="0"/>
          </a:p>
          <a:p>
            <a:pPr marL="342900" indent="-342900">
              <a:buFont typeface="+mj-lt"/>
              <a:buAutoNum type="arabicParenR"/>
            </a:pPr>
            <a:r>
              <a:rPr lang="es-ES" dirty="0" smtClean="0">
                <a:solidFill>
                  <a:schemeClr val="accent6">
                    <a:lumMod val="75000"/>
                  </a:schemeClr>
                </a:solidFill>
              </a:rPr>
              <a:t>La presencia de mayor o menor cantidad de acido gástrico.</a:t>
            </a:r>
          </a:p>
          <a:p>
            <a:pPr marL="342900" indent="-342900">
              <a:buFont typeface="+mj-lt"/>
              <a:buAutoNum type="arabicParenR"/>
            </a:pPr>
            <a:endParaRPr lang="es-ES" dirty="0" smtClean="0">
              <a:solidFill>
                <a:schemeClr val="accent6">
                  <a:lumMod val="75000"/>
                </a:schemeClr>
              </a:solidFill>
            </a:endParaRPr>
          </a:p>
          <a:p>
            <a:pPr marL="342900" indent="-342900">
              <a:buFont typeface="+mj-lt"/>
              <a:buAutoNum type="arabicParenR"/>
            </a:pPr>
            <a:r>
              <a:rPr lang="es-ES" dirty="0" smtClean="0"/>
              <a:t>La alta </a:t>
            </a:r>
            <a:r>
              <a:rPr lang="es-ES" dirty="0"/>
              <a:t>carga bacteriana</a:t>
            </a:r>
            <a:r>
              <a:rPr lang="es-ES" dirty="0" smtClean="0"/>
              <a:t>,</a:t>
            </a:r>
          </a:p>
          <a:p>
            <a:pPr marL="342900" indent="-342900">
              <a:buFont typeface="+mj-lt"/>
              <a:buAutoNum type="arabicParenR"/>
            </a:pPr>
            <a:endParaRPr lang="es-ES" dirty="0" smtClean="0"/>
          </a:p>
          <a:p>
            <a:pPr marL="342900" indent="-342900">
              <a:buFont typeface="+mj-lt"/>
              <a:buAutoNum type="arabicParenR"/>
            </a:pPr>
            <a:r>
              <a:rPr lang="es-ES" dirty="0" smtClean="0"/>
              <a:t>La presencia de múltiples Bacterias  en etapa </a:t>
            </a:r>
            <a:r>
              <a:rPr lang="es-ES" dirty="0"/>
              <a:t>no </a:t>
            </a:r>
            <a:r>
              <a:rPr lang="es-ES" dirty="0" err="1" smtClean="0"/>
              <a:t>replicativo</a:t>
            </a:r>
            <a:r>
              <a:rPr lang="es-ES" dirty="0" smtClean="0"/>
              <a:t>.</a:t>
            </a:r>
          </a:p>
          <a:p>
            <a:pPr marL="342900" indent="-342900">
              <a:buFont typeface="+mj-lt"/>
              <a:buAutoNum type="arabicParenR"/>
            </a:pPr>
            <a:endParaRPr lang="es-ES" dirty="0" smtClean="0"/>
          </a:p>
          <a:p>
            <a:pPr marL="342900" indent="-342900">
              <a:buFont typeface="+mj-lt"/>
              <a:buAutoNum type="arabicParenR"/>
            </a:pPr>
            <a:r>
              <a:rPr lang="es-ES" dirty="0" smtClean="0"/>
              <a:t>La mayor o menor defensa inmunológica .</a:t>
            </a:r>
          </a:p>
          <a:p>
            <a:pPr marL="342900" indent="-342900">
              <a:buFont typeface="+mj-lt"/>
              <a:buAutoNum type="arabicParenR"/>
            </a:pPr>
            <a:endParaRPr lang="es-ES" dirty="0" smtClean="0">
              <a:solidFill>
                <a:srgbClr val="FFFF00"/>
              </a:solidFill>
            </a:endParaRPr>
          </a:p>
          <a:p>
            <a:pPr marL="342900" indent="-342900">
              <a:buFont typeface="+mj-lt"/>
              <a:buAutoNum type="arabicParenR"/>
            </a:pPr>
            <a:r>
              <a:rPr lang="es-ES" dirty="0" smtClean="0">
                <a:solidFill>
                  <a:srgbClr val="FFFF00"/>
                </a:solidFill>
              </a:rPr>
              <a:t>La resistencia </a:t>
            </a:r>
            <a:r>
              <a:rPr lang="es-ES" dirty="0">
                <a:solidFill>
                  <a:srgbClr val="FFFF00"/>
                </a:solidFill>
              </a:rPr>
              <a:t>a los antibióticos (21-23</a:t>
            </a:r>
            <a:r>
              <a:rPr lang="es-ES" dirty="0" smtClean="0">
                <a:solidFill>
                  <a:srgbClr val="FFFF00"/>
                </a:solidFill>
              </a:rPr>
              <a:t>).</a:t>
            </a:r>
          </a:p>
          <a:p>
            <a:pPr marL="342900" indent="-342900">
              <a:buFont typeface="+mj-lt"/>
              <a:buAutoNum type="arabicParenR"/>
            </a:pPr>
            <a:endParaRPr lang="es-ES" dirty="0" smtClean="0">
              <a:solidFill>
                <a:srgbClr val="FF0000"/>
              </a:solidFill>
            </a:endParaRPr>
          </a:p>
        </p:txBody>
      </p:sp>
      <p:sp>
        <p:nvSpPr>
          <p:cNvPr id="3" name="Elipse 2"/>
          <p:cNvSpPr/>
          <p:nvPr/>
        </p:nvSpPr>
        <p:spPr>
          <a:xfrm>
            <a:off x="1751444" y="3763566"/>
            <a:ext cx="481913" cy="333632"/>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Elipse 7"/>
          <p:cNvSpPr/>
          <p:nvPr/>
        </p:nvSpPr>
        <p:spPr>
          <a:xfrm>
            <a:off x="1751445" y="5925062"/>
            <a:ext cx="481913" cy="333633"/>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Rectángulo 5"/>
          <p:cNvSpPr/>
          <p:nvPr/>
        </p:nvSpPr>
        <p:spPr>
          <a:xfrm>
            <a:off x="2100649" y="387178"/>
            <a:ext cx="6713837" cy="98854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Rectángulo 6"/>
          <p:cNvSpPr/>
          <p:nvPr/>
        </p:nvSpPr>
        <p:spPr>
          <a:xfrm>
            <a:off x="2376491" y="3763566"/>
            <a:ext cx="473801" cy="33363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Rectángulo 8"/>
          <p:cNvSpPr/>
          <p:nvPr/>
        </p:nvSpPr>
        <p:spPr>
          <a:xfrm>
            <a:off x="2376491" y="5887993"/>
            <a:ext cx="490277" cy="40777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46697150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318377" y="408646"/>
            <a:ext cx="7941598" cy="830997"/>
          </a:xfrm>
          <a:prstGeom prst="rect">
            <a:avLst/>
          </a:prstGeom>
        </p:spPr>
        <p:txBody>
          <a:bodyPr wrap="none">
            <a:spAutoFit/>
          </a:bodyPr>
          <a:lstStyle/>
          <a:p>
            <a:r>
              <a:rPr lang="es-ES" sz="2400" dirty="0" smtClean="0">
                <a:solidFill>
                  <a:srgbClr val="FFFF00"/>
                </a:solidFill>
              </a:rPr>
              <a:t>Importancia en la </a:t>
            </a:r>
          </a:p>
          <a:p>
            <a:r>
              <a:rPr lang="es-ES" sz="2400" dirty="0" smtClean="0">
                <a:solidFill>
                  <a:srgbClr val="FFFF00"/>
                </a:solidFill>
              </a:rPr>
              <a:t>INHIBICIÓN </a:t>
            </a:r>
            <a:r>
              <a:rPr lang="es-ES" sz="2400" dirty="0">
                <a:solidFill>
                  <a:srgbClr val="FFFF00"/>
                </a:solidFill>
              </a:rPr>
              <a:t>PROFUNDA DE LA SECRECIÓN DE ÁCIDO</a:t>
            </a:r>
          </a:p>
        </p:txBody>
      </p:sp>
      <p:sp>
        <p:nvSpPr>
          <p:cNvPr id="6" name="CuadroTexto 5"/>
          <p:cNvSpPr txBox="1"/>
          <p:nvPr/>
        </p:nvSpPr>
        <p:spPr>
          <a:xfrm>
            <a:off x="774357" y="642551"/>
            <a:ext cx="505267" cy="369332"/>
          </a:xfrm>
          <a:prstGeom prst="rect">
            <a:avLst/>
          </a:prstGeom>
          <a:noFill/>
        </p:spPr>
        <p:txBody>
          <a:bodyPr wrap="none" rtlCol="0">
            <a:spAutoFit/>
          </a:bodyPr>
          <a:lstStyle/>
          <a:p>
            <a:r>
              <a:rPr lang="es-ES" dirty="0" smtClean="0"/>
              <a:t>1 : </a:t>
            </a:r>
            <a:endParaRPr lang="es-ES" dirty="0"/>
          </a:p>
        </p:txBody>
      </p:sp>
      <p:sp>
        <p:nvSpPr>
          <p:cNvPr id="7" name="Rectángulo 6"/>
          <p:cNvSpPr/>
          <p:nvPr/>
        </p:nvSpPr>
        <p:spPr>
          <a:xfrm>
            <a:off x="774357" y="609600"/>
            <a:ext cx="544020" cy="47779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Imagen 7"/>
          <p:cNvPicPr>
            <a:picLocks noChangeAspect="1"/>
          </p:cNvPicPr>
          <p:nvPr/>
        </p:nvPicPr>
        <p:blipFill>
          <a:blip r:embed="rId2"/>
          <a:stretch>
            <a:fillRect/>
          </a:stretch>
        </p:blipFill>
        <p:spPr>
          <a:xfrm>
            <a:off x="1318377" y="1440597"/>
            <a:ext cx="7248057" cy="4075856"/>
          </a:xfrm>
          <a:prstGeom prst="rect">
            <a:avLst/>
          </a:prstGeom>
        </p:spPr>
      </p:pic>
    </p:spTree>
    <p:extLst>
      <p:ext uri="{BB962C8B-B14F-4D97-AF65-F5344CB8AC3E}">
        <p14:creationId xmlns:p14="http://schemas.microsoft.com/office/powerpoint/2010/main" val="369529496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redondeado 2"/>
          <p:cNvSpPr/>
          <p:nvPr/>
        </p:nvSpPr>
        <p:spPr>
          <a:xfrm>
            <a:off x="1375719" y="2200656"/>
            <a:ext cx="8493211" cy="69082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Rectángulo 3"/>
          <p:cNvSpPr/>
          <p:nvPr/>
        </p:nvSpPr>
        <p:spPr>
          <a:xfrm>
            <a:off x="1524000" y="907994"/>
            <a:ext cx="8691418" cy="1292662"/>
          </a:xfrm>
          <a:prstGeom prst="rect">
            <a:avLst/>
          </a:prstGeom>
        </p:spPr>
        <p:txBody>
          <a:bodyPr wrap="square">
            <a:spAutoFit/>
          </a:bodyPr>
          <a:lstStyle/>
          <a:p>
            <a:r>
              <a:rPr lang="es-ES" sz="2400" dirty="0" err="1">
                <a:solidFill>
                  <a:srgbClr val="FFFF00"/>
                </a:solidFill>
              </a:rPr>
              <a:t>Vonoprazán</a:t>
            </a:r>
            <a:r>
              <a:rPr lang="es-ES" dirty="0"/>
              <a:t> </a:t>
            </a:r>
            <a:r>
              <a:rPr lang="es-ES" dirty="0" smtClean="0"/>
              <a:t> </a:t>
            </a:r>
            <a:r>
              <a:rPr lang="es-ES" dirty="0"/>
              <a:t>inhibe la secreción de</a:t>
            </a:r>
          </a:p>
          <a:p>
            <a:r>
              <a:rPr lang="es-ES" dirty="0"/>
              <a:t>ácido </a:t>
            </a:r>
            <a:r>
              <a:rPr lang="es-ES" dirty="0">
                <a:solidFill>
                  <a:srgbClr val="FFFF00"/>
                </a:solidFill>
              </a:rPr>
              <a:t>bloqueando competitivamente la unión del potasio,</a:t>
            </a:r>
          </a:p>
          <a:p>
            <a:r>
              <a:rPr lang="es-ES" dirty="0" smtClean="0">
                <a:solidFill>
                  <a:srgbClr val="FFFF00"/>
                </a:solidFill>
              </a:rPr>
              <a:t>A la </a:t>
            </a:r>
            <a:r>
              <a:rPr lang="es-ES" dirty="0" err="1" smtClean="0">
                <a:solidFill>
                  <a:srgbClr val="FFFF00"/>
                </a:solidFill>
              </a:rPr>
              <a:t>ATPasa</a:t>
            </a:r>
            <a:r>
              <a:rPr lang="es-ES" dirty="0" smtClean="0">
                <a:solidFill>
                  <a:srgbClr val="FFFF00"/>
                </a:solidFill>
              </a:rPr>
              <a:t>  </a:t>
            </a:r>
            <a:r>
              <a:rPr lang="es-ES" dirty="0"/>
              <a:t>de la célula </a:t>
            </a:r>
            <a:r>
              <a:rPr lang="es-ES" dirty="0" smtClean="0"/>
              <a:t>parietal ( 31 ) </a:t>
            </a:r>
          </a:p>
          <a:p>
            <a:endParaRPr lang="es-ES" dirty="0"/>
          </a:p>
        </p:txBody>
      </p:sp>
      <p:sp>
        <p:nvSpPr>
          <p:cNvPr id="5" name="Rectángulo 4"/>
          <p:cNvSpPr/>
          <p:nvPr/>
        </p:nvSpPr>
        <p:spPr>
          <a:xfrm>
            <a:off x="1524000" y="2351068"/>
            <a:ext cx="9033164" cy="1477328"/>
          </a:xfrm>
          <a:prstGeom prst="rect">
            <a:avLst/>
          </a:prstGeom>
        </p:spPr>
        <p:txBody>
          <a:bodyPr wrap="square">
            <a:spAutoFit/>
          </a:bodyPr>
          <a:lstStyle/>
          <a:p>
            <a:r>
              <a:rPr lang="es-ES" dirty="0"/>
              <a:t>su actividad </a:t>
            </a:r>
            <a:r>
              <a:rPr lang="es-ES" dirty="0" smtClean="0"/>
              <a:t>es independiente </a:t>
            </a:r>
            <a:r>
              <a:rPr lang="es-ES" dirty="0"/>
              <a:t>del polimorfismo de CYP2C19 (32, 33). </a:t>
            </a:r>
            <a:endParaRPr lang="es-ES" dirty="0" smtClean="0"/>
          </a:p>
          <a:p>
            <a:endParaRPr lang="es-ES" dirty="0" smtClean="0"/>
          </a:p>
          <a:p>
            <a:r>
              <a:rPr lang="es-ES" dirty="0" smtClean="0"/>
              <a:t>En Japón </a:t>
            </a:r>
            <a:r>
              <a:rPr lang="es-ES" dirty="0"/>
              <a:t>está aprobado para el tratamiento de úlceras pépticas,</a:t>
            </a:r>
          </a:p>
          <a:p>
            <a:r>
              <a:rPr lang="es-ES" dirty="0" smtClean="0"/>
              <a:t>ERGE , </a:t>
            </a:r>
            <a:r>
              <a:rPr lang="es-ES" dirty="0"/>
              <a:t>profilaxis y </a:t>
            </a:r>
            <a:r>
              <a:rPr lang="es-ES" dirty="0" smtClean="0"/>
              <a:t>tratamiento de </a:t>
            </a:r>
            <a:r>
              <a:rPr lang="es-ES" dirty="0"/>
              <a:t>lesiones </a:t>
            </a:r>
            <a:r>
              <a:rPr lang="es-ES" dirty="0" smtClean="0"/>
              <a:t>por  AINES  </a:t>
            </a:r>
            <a:r>
              <a:rPr lang="es-ES" dirty="0"/>
              <a:t>y para erradicar </a:t>
            </a:r>
            <a:endParaRPr lang="es-ES" dirty="0" smtClean="0"/>
          </a:p>
          <a:p>
            <a:r>
              <a:rPr lang="es-ES" dirty="0" smtClean="0"/>
              <a:t>H</a:t>
            </a:r>
            <a:r>
              <a:rPr lang="es-ES" dirty="0"/>
              <a:t>. pylori (34, 35).</a:t>
            </a:r>
          </a:p>
        </p:txBody>
      </p:sp>
      <p:sp>
        <p:nvSpPr>
          <p:cNvPr id="2" name="Elipse 1"/>
          <p:cNvSpPr/>
          <p:nvPr/>
        </p:nvSpPr>
        <p:spPr>
          <a:xfrm>
            <a:off x="700216" y="807308"/>
            <a:ext cx="337752" cy="3130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Elipse 5"/>
          <p:cNvSpPr/>
          <p:nvPr/>
        </p:nvSpPr>
        <p:spPr>
          <a:xfrm>
            <a:off x="700215" y="2281881"/>
            <a:ext cx="354227" cy="3130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84090454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1371599" y="3255444"/>
            <a:ext cx="8631381" cy="138545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 name="Rectángulo 1"/>
          <p:cNvSpPr/>
          <p:nvPr/>
        </p:nvSpPr>
        <p:spPr>
          <a:xfrm>
            <a:off x="1371599" y="790929"/>
            <a:ext cx="9587346" cy="3416320"/>
          </a:xfrm>
          <a:prstGeom prst="rect">
            <a:avLst/>
          </a:prstGeom>
        </p:spPr>
        <p:txBody>
          <a:bodyPr wrap="square">
            <a:spAutoFit/>
          </a:bodyPr>
          <a:lstStyle/>
          <a:p>
            <a:r>
              <a:rPr lang="es-ES" dirty="0"/>
              <a:t>Dos </a:t>
            </a:r>
            <a:r>
              <a:rPr lang="es-ES" dirty="0" smtClean="0"/>
              <a:t>últimos estudios </a:t>
            </a:r>
            <a:r>
              <a:rPr lang="es-ES" dirty="0" smtClean="0">
                <a:solidFill>
                  <a:srgbClr val="FFFF00"/>
                </a:solidFill>
              </a:rPr>
              <a:t>compararon terapia triple estándar</a:t>
            </a:r>
            <a:r>
              <a:rPr lang="es-ES" b="1" dirty="0" smtClean="0">
                <a:solidFill>
                  <a:srgbClr val="FFFF00"/>
                </a:solidFill>
              </a:rPr>
              <a:t> </a:t>
            </a:r>
            <a:r>
              <a:rPr lang="es-ES" b="1" dirty="0" smtClean="0"/>
              <a:t>,</a:t>
            </a:r>
          </a:p>
          <a:p>
            <a:r>
              <a:rPr lang="es-ES" dirty="0" smtClean="0"/>
              <a:t>utilizando  </a:t>
            </a:r>
            <a:r>
              <a:rPr lang="es-ES" dirty="0"/>
              <a:t>IBP </a:t>
            </a:r>
            <a:r>
              <a:rPr lang="es-ES" dirty="0" smtClean="0"/>
              <a:t>a </a:t>
            </a:r>
            <a:r>
              <a:rPr lang="es-ES" dirty="0"/>
              <a:t>altas </a:t>
            </a:r>
            <a:r>
              <a:rPr lang="es-ES" dirty="0" smtClean="0"/>
              <a:t>dosis 80 -120 mg  o </a:t>
            </a:r>
            <a:r>
              <a:rPr lang="es-ES" dirty="0">
                <a:solidFill>
                  <a:srgbClr val="FFFF00"/>
                </a:solidFill>
              </a:rPr>
              <a:t>VONOPRAZAN</a:t>
            </a:r>
            <a:r>
              <a:rPr lang="es-ES" dirty="0" smtClean="0"/>
              <a:t>. 13-14</a:t>
            </a:r>
          </a:p>
          <a:p>
            <a:endParaRPr lang="es-ES" dirty="0"/>
          </a:p>
          <a:p>
            <a:r>
              <a:rPr lang="es-ES" dirty="0" smtClean="0"/>
              <a:t>Ambos estudios demostraron </a:t>
            </a:r>
            <a:r>
              <a:rPr lang="es-ES" dirty="0"/>
              <a:t>un </a:t>
            </a:r>
            <a:r>
              <a:rPr lang="es-ES" dirty="0">
                <a:solidFill>
                  <a:srgbClr val="FFFF00"/>
                </a:solidFill>
              </a:rPr>
              <a:t>incremento </a:t>
            </a:r>
            <a:r>
              <a:rPr lang="es-ES" dirty="0" smtClean="0">
                <a:solidFill>
                  <a:srgbClr val="FFFF00"/>
                </a:solidFill>
              </a:rPr>
              <a:t>en un </a:t>
            </a:r>
            <a:r>
              <a:rPr lang="es-ES" dirty="0">
                <a:solidFill>
                  <a:srgbClr val="FFFF00"/>
                </a:solidFill>
              </a:rPr>
              <a:t>20% </a:t>
            </a:r>
            <a:r>
              <a:rPr lang="es-ES" dirty="0"/>
              <a:t>en las</a:t>
            </a:r>
          </a:p>
          <a:p>
            <a:r>
              <a:rPr lang="es-ES" dirty="0"/>
              <a:t>tasas de </a:t>
            </a:r>
            <a:r>
              <a:rPr lang="es-ES" dirty="0" smtClean="0"/>
              <a:t>erradicación, </a:t>
            </a:r>
            <a:r>
              <a:rPr lang="es-ES" dirty="0"/>
              <a:t>utilizando los mismos antibióticos a dosis similares</a:t>
            </a:r>
            <a:r>
              <a:rPr lang="es-ES" dirty="0" smtClean="0"/>
              <a:t>.</a:t>
            </a:r>
          </a:p>
          <a:p>
            <a:endParaRPr lang="es-ES" dirty="0"/>
          </a:p>
          <a:p>
            <a:r>
              <a:rPr lang="es-ES" dirty="0" smtClean="0"/>
              <a:t>La </a:t>
            </a:r>
            <a:r>
              <a:rPr lang="es-ES" dirty="0"/>
              <a:t>eficacia del tratamiento frente </a:t>
            </a:r>
            <a:r>
              <a:rPr lang="es-ES" dirty="0" smtClean="0"/>
              <a:t>a cepas de H.P. resistentes </a:t>
            </a:r>
            <a:r>
              <a:rPr lang="es-ES" dirty="0"/>
              <a:t>a CLA aumentó en un </a:t>
            </a:r>
            <a:r>
              <a:rPr lang="es-ES" dirty="0" smtClean="0"/>
              <a:t>30-40</a:t>
            </a:r>
            <a:r>
              <a:rPr lang="es-ES" dirty="0"/>
              <a:t>% con VON.13, 14 </a:t>
            </a:r>
            <a:endParaRPr lang="es-ES" dirty="0" smtClean="0"/>
          </a:p>
          <a:p>
            <a:endParaRPr lang="es-ES" dirty="0" smtClean="0"/>
          </a:p>
          <a:p>
            <a:endParaRPr lang="es-ES" dirty="0"/>
          </a:p>
          <a:p>
            <a:r>
              <a:rPr lang="es-ES" dirty="0" smtClean="0"/>
              <a:t>Estos resultados demuestran que una </a:t>
            </a:r>
            <a:r>
              <a:rPr lang="es-ES" dirty="0"/>
              <a:t>supresión ácida potente </a:t>
            </a:r>
            <a:endParaRPr lang="es-ES" dirty="0" smtClean="0"/>
          </a:p>
          <a:p>
            <a:r>
              <a:rPr lang="es-ES" dirty="0" smtClean="0"/>
              <a:t>puede ayudar a vencer la </a:t>
            </a:r>
            <a:r>
              <a:rPr lang="es-ES" dirty="0"/>
              <a:t>resistencia antimicrobiana de la </a:t>
            </a:r>
            <a:r>
              <a:rPr lang="es-ES" dirty="0" smtClean="0"/>
              <a:t>bacteria</a:t>
            </a:r>
            <a:endParaRPr lang="es-ES" dirty="0"/>
          </a:p>
        </p:txBody>
      </p:sp>
      <p:sp>
        <p:nvSpPr>
          <p:cNvPr id="3" name="Elipse 2"/>
          <p:cNvSpPr/>
          <p:nvPr/>
        </p:nvSpPr>
        <p:spPr>
          <a:xfrm>
            <a:off x="972064" y="889687"/>
            <a:ext cx="313038" cy="2306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Imagen 3"/>
          <p:cNvPicPr>
            <a:picLocks noChangeAspect="1"/>
          </p:cNvPicPr>
          <p:nvPr/>
        </p:nvPicPr>
        <p:blipFill>
          <a:blip r:embed="rId2"/>
          <a:stretch>
            <a:fillRect/>
          </a:stretch>
        </p:blipFill>
        <p:spPr>
          <a:xfrm>
            <a:off x="949793" y="1672929"/>
            <a:ext cx="335309" cy="249958"/>
          </a:xfrm>
          <a:prstGeom prst="rect">
            <a:avLst/>
          </a:prstGeom>
        </p:spPr>
      </p:pic>
    </p:spTree>
    <p:extLst>
      <p:ext uri="{BB962C8B-B14F-4D97-AF65-F5344CB8AC3E}">
        <p14:creationId xmlns:p14="http://schemas.microsoft.com/office/powerpoint/2010/main" val="91608316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57201" y="1074177"/>
            <a:ext cx="10453816" cy="646331"/>
          </a:xfrm>
          <a:prstGeom prst="rect">
            <a:avLst/>
          </a:prstGeom>
        </p:spPr>
        <p:txBody>
          <a:bodyPr wrap="square">
            <a:spAutoFit/>
          </a:bodyPr>
          <a:lstStyle/>
          <a:p>
            <a:r>
              <a:rPr lang="es-ES" dirty="0" smtClean="0"/>
              <a:t>    El fracaso suele ser mayor con </a:t>
            </a:r>
            <a:r>
              <a:rPr lang="es-ES" dirty="0"/>
              <a:t>los esquemas que utilizan omeprazol</a:t>
            </a:r>
          </a:p>
          <a:p>
            <a:r>
              <a:rPr lang="es-ES" dirty="0" smtClean="0"/>
              <a:t>    y </a:t>
            </a:r>
            <a:r>
              <a:rPr lang="es-ES" dirty="0" err="1"/>
              <a:t>lansoprazol</a:t>
            </a:r>
            <a:r>
              <a:rPr lang="es-ES" dirty="0"/>
              <a:t>, y menos en los que se incluyen </a:t>
            </a:r>
            <a:r>
              <a:rPr lang="es-ES" dirty="0" err="1"/>
              <a:t>esomeprazol</a:t>
            </a:r>
            <a:r>
              <a:rPr lang="es-ES" dirty="0"/>
              <a:t> y </a:t>
            </a:r>
            <a:r>
              <a:rPr lang="es-ES" dirty="0" err="1"/>
              <a:t>rabeprazol</a:t>
            </a:r>
            <a:r>
              <a:rPr lang="es-ES" dirty="0"/>
              <a:t> ( 25-27)</a:t>
            </a:r>
          </a:p>
        </p:txBody>
      </p:sp>
      <p:sp>
        <p:nvSpPr>
          <p:cNvPr id="3" name="CuadroTexto 2"/>
          <p:cNvSpPr txBox="1"/>
          <p:nvPr/>
        </p:nvSpPr>
        <p:spPr>
          <a:xfrm>
            <a:off x="667265" y="2570205"/>
            <a:ext cx="10390986" cy="369332"/>
          </a:xfrm>
          <a:prstGeom prst="rect">
            <a:avLst/>
          </a:prstGeom>
          <a:noFill/>
        </p:spPr>
        <p:txBody>
          <a:bodyPr wrap="none" rtlCol="0">
            <a:spAutoFit/>
          </a:bodyPr>
          <a:lstStyle/>
          <a:p>
            <a:r>
              <a:rPr lang="es-ES" dirty="0" err="1" smtClean="0"/>
              <a:t>Rabeprazol</a:t>
            </a:r>
            <a:r>
              <a:rPr lang="es-ES" dirty="0" smtClean="0"/>
              <a:t> , tiene un metabolismo independiente </a:t>
            </a:r>
            <a:r>
              <a:rPr lang="es-ES" dirty="0" smtClean="0"/>
              <a:t>del sistema enzimático CYP2C19 </a:t>
            </a:r>
            <a:r>
              <a:rPr lang="es-ES" dirty="0" smtClean="0"/>
              <a:t>(25-27).</a:t>
            </a:r>
            <a:endParaRPr lang="es-ES" dirty="0"/>
          </a:p>
        </p:txBody>
      </p:sp>
      <p:sp>
        <p:nvSpPr>
          <p:cNvPr id="4" name="Rectángulo 3"/>
          <p:cNvSpPr/>
          <p:nvPr/>
        </p:nvSpPr>
        <p:spPr>
          <a:xfrm>
            <a:off x="667265" y="3443853"/>
            <a:ext cx="10243752" cy="1200329"/>
          </a:xfrm>
          <a:prstGeom prst="rect">
            <a:avLst/>
          </a:prstGeom>
        </p:spPr>
        <p:txBody>
          <a:bodyPr wrap="square">
            <a:spAutoFit/>
          </a:bodyPr>
          <a:lstStyle/>
          <a:p>
            <a:r>
              <a:rPr lang="es-ES" dirty="0"/>
              <a:t>De hecho, las guías de consenso recientemente publicadas en</a:t>
            </a:r>
          </a:p>
          <a:p>
            <a:r>
              <a:rPr lang="es-ES" dirty="0"/>
              <a:t>Europa,4 España5 y Canadá6 recomiendan el uso de dosis </a:t>
            </a:r>
            <a:r>
              <a:rPr lang="es-ES" dirty="0" smtClean="0"/>
              <a:t>altas</a:t>
            </a:r>
          </a:p>
          <a:p>
            <a:r>
              <a:rPr lang="es-ES" dirty="0" smtClean="0"/>
              <a:t>de </a:t>
            </a:r>
            <a:r>
              <a:rPr lang="es-ES" dirty="0"/>
              <a:t>IBP en las terapias triples, dado que esta medida</a:t>
            </a:r>
          </a:p>
          <a:p>
            <a:r>
              <a:rPr lang="es-ES" dirty="0"/>
              <a:t>puede incrementar la eficacia terapéutica en un 6-12%.</a:t>
            </a:r>
          </a:p>
        </p:txBody>
      </p:sp>
      <p:sp>
        <p:nvSpPr>
          <p:cNvPr id="5" name="Elipse 4"/>
          <p:cNvSpPr/>
          <p:nvPr/>
        </p:nvSpPr>
        <p:spPr>
          <a:xfrm>
            <a:off x="214183" y="533999"/>
            <a:ext cx="378941" cy="329514"/>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Rectángulo 5"/>
          <p:cNvSpPr/>
          <p:nvPr/>
        </p:nvSpPr>
        <p:spPr>
          <a:xfrm>
            <a:off x="667265" y="1074177"/>
            <a:ext cx="9226378" cy="104294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Rectángulo 6"/>
          <p:cNvSpPr/>
          <p:nvPr/>
        </p:nvSpPr>
        <p:spPr>
          <a:xfrm>
            <a:off x="593124" y="2471351"/>
            <a:ext cx="10536195" cy="87321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Rectángulo 7"/>
          <p:cNvSpPr/>
          <p:nvPr/>
        </p:nvSpPr>
        <p:spPr>
          <a:xfrm>
            <a:off x="593124" y="3443853"/>
            <a:ext cx="8246076" cy="14906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68542708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873211" y="1052538"/>
            <a:ext cx="9728886" cy="4724370"/>
          </a:xfrm>
          <a:prstGeom prst="rect">
            <a:avLst/>
          </a:prstGeom>
        </p:spPr>
        <p:txBody>
          <a:bodyPr wrap="square">
            <a:spAutoFit/>
          </a:bodyPr>
          <a:lstStyle/>
          <a:p>
            <a:endParaRPr lang="es-ES" sz="2400" dirty="0" smtClean="0">
              <a:solidFill>
                <a:schemeClr val="bg2">
                  <a:lumMod val="60000"/>
                  <a:lumOff val="40000"/>
                </a:schemeClr>
              </a:solidFill>
            </a:endParaRPr>
          </a:p>
          <a:p>
            <a:endParaRPr lang="es-ES" sz="2400" dirty="0">
              <a:solidFill>
                <a:schemeClr val="bg2">
                  <a:lumMod val="60000"/>
                  <a:lumOff val="40000"/>
                </a:schemeClr>
              </a:solidFill>
            </a:endParaRPr>
          </a:p>
          <a:p>
            <a:endParaRPr lang="es-ES" sz="2400" dirty="0" smtClean="0">
              <a:solidFill>
                <a:schemeClr val="bg2">
                  <a:lumMod val="60000"/>
                  <a:lumOff val="40000"/>
                </a:schemeClr>
              </a:solidFill>
            </a:endParaRPr>
          </a:p>
          <a:p>
            <a:r>
              <a:rPr lang="es-ES" sz="2400" dirty="0" smtClean="0">
                <a:solidFill>
                  <a:schemeClr val="bg2">
                    <a:lumMod val="60000"/>
                    <a:lumOff val="40000"/>
                  </a:schemeClr>
                </a:solidFill>
              </a:rPr>
              <a:t>   Según </a:t>
            </a:r>
            <a:r>
              <a:rPr lang="es-ES" sz="2400" dirty="0">
                <a:solidFill>
                  <a:schemeClr val="bg2">
                    <a:lumMod val="60000"/>
                    <a:lumOff val="40000"/>
                  </a:schemeClr>
                </a:solidFill>
              </a:rPr>
              <a:t>el consenso Europeo </a:t>
            </a:r>
            <a:r>
              <a:rPr lang="es-ES" sz="2400" dirty="0" smtClean="0">
                <a:solidFill>
                  <a:schemeClr val="bg2">
                    <a:lumMod val="60000"/>
                    <a:lumOff val="40000"/>
                  </a:schemeClr>
                </a:solidFill>
              </a:rPr>
              <a:t>(2017) </a:t>
            </a:r>
          </a:p>
          <a:p>
            <a:r>
              <a:rPr lang="es-ES" sz="2400" dirty="0">
                <a:solidFill>
                  <a:schemeClr val="bg2">
                    <a:lumMod val="60000"/>
                    <a:lumOff val="40000"/>
                  </a:schemeClr>
                </a:solidFill>
              </a:rPr>
              <a:t> </a:t>
            </a:r>
            <a:r>
              <a:rPr lang="es-ES" sz="2400" dirty="0" smtClean="0">
                <a:solidFill>
                  <a:schemeClr val="bg2">
                    <a:lumMod val="60000"/>
                    <a:lumOff val="40000"/>
                  </a:schemeClr>
                </a:solidFill>
              </a:rPr>
              <a:t>  la eficacia en el tratamiento debe</a:t>
            </a:r>
          </a:p>
          <a:p>
            <a:r>
              <a:rPr lang="es-ES" sz="2400" dirty="0">
                <a:solidFill>
                  <a:schemeClr val="bg2">
                    <a:lumMod val="60000"/>
                    <a:lumOff val="40000"/>
                  </a:schemeClr>
                </a:solidFill>
              </a:rPr>
              <a:t> </a:t>
            </a:r>
            <a:r>
              <a:rPr lang="es-ES" sz="2400" dirty="0" smtClean="0">
                <a:solidFill>
                  <a:schemeClr val="bg2">
                    <a:lumMod val="60000"/>
                    <a:lumOff val="40000"/>
                  </a:schemeClr>
                </a:solidFill>
              </a:rPr>
              <a:t>  ser superior al 90 %  : </a:t>
            </a:r>
          </a:p>
          <a:p>
            <a:endParaRPr lang="es-ES" dirty="0"/>
          </a:p>
          <a:p>
            <a:endParaRPr lang="es-ES" sz="1100" dirty="0"/>
          </a:p>
          <a:p>
            <a:endParaRPr lang="es-ES" sz="1100" dirty="0" smtClean="0"/>
          </a:p>
          <a:p>
            <a:endParaRPr lang="es-ES" sz="1100" dirty="0"/>
          </a:p>
          <a:p>
            <a:endParaRPr lang="es-ES" sz="1100" dirty="0" smtClean="0"/>
          </a:p>
          <a:p>
            <a:endParaRPr lang="es-ES" sz="1100" dirty="0"/>
          </a:p>
          <a:p>
            <a:r>
              <a:rPr lang="es-ES" sz="1100" dirty="0" err="1" smtClean="0"/>
              <a:t>Malfertheiner</a:t>
            </a:r>
            <a:r>
              <a:rPr lang="es-ES" sz="1100" dirty="0" smtClean="0"/>
              <a:t> </a:t>
            </a:r>
            <a:r>
              <a:rPr lang="es-ES" sz="1100" dirty="0"/>
              <a:t>P, </a:t>
            </a:r>
            <a:r>
              <a:rPr lang="es-ES" sz="1100" dirty="0" err="1"/>
              <a:t>Megraud</a:t>
            </a:r>
            <a:r>
              <a:rPr lang="es-ES" sz="1100" dirty="0"/>
              <a:t> F, </a:t>
            </a:r>
            <a:r>
              <a:rPr lang="es-ES" sz="1100" dirty="0" err="1"/>
              <a:t>O'Morain</a:t>
            </a:r>
            <a:r>
              <a:rPr lang="es-ES" sz="1100" dirty="0"/>
              <a:t> CA, </a:t>
            </a:r>
            <a:r>
              <a:rPr lang="es-ES" sz="1100" dirty="0" err="1"/>
              <a:t>Gisbert</a:t>
            </a:r>
            <a:r>
              <a:rPr lang="es-ES" sz="1100" dirty="0"/>
              <a:t> JP, </a:t>
            </a:r>
            <a:r>
              <a:rPr lang="es-ES" sz="1100" dirty="0" err="1"/>
              <a:t>Kuipers</a:t>
            </a:r>
            <a:endParaRPr lang="es-ES" sz="1100" dirty="0"/>
          </a:p>
          <a:p>
            <a:r>
              <a:rPr lang="es-ES" sz="1100" dirty="0"/>
              <a:t>EJ, </a:t>
            </a:r>
            <a:r>
              <a:rPr lang="es-ES" sz="1100" dirty="0" err="1"/>
              <a:t>Axon</a:t>
            </a:r>
            <a:r>
              <a:rPr lang="es-ES" sz="1100" dirty="0"/>
              <a:t> AT, </a:t>
            </a:r>
            <a:r>
              <a:rPr lang="es-ES" sz="1100" dirty="0" err="1"/>
              <a:t>Bazzoli</a:t>
            </a:r>
            <a:r>
              <a:rPr lang="es-ES" sz="1100" dirty="0"/>
              <a:t> F, </a:t>
            </a:r>
            <a:r>
              <a:rPr lang="es-ES" sz="1100" dirty="0" err="1"/>
              <a:t>Gasbarrini</a:t>
            </a:r>
            <a:r>
              <a:rPr lang="es-ES" sz="1100" dirty="0"/>
              <a:t> A, </a:t>
            </a:r>
            <a:r>
              <a:rPr lang="es-ES" sz="1100" dirty="0" err="1"/>
              <a:t>Atherton</a:t>
            </a:r>
            <a:r>
              <a:rPr lang="es-ES" sz="1100" dirty="0"/>
              <a:t> J, Graham DY,</a:t>
            </a:r>
          </a:p>
          <a:p>
            <a:r>
              <a:rPr lang="es-ES" sz="1100" dirty="0" err="1"/>
              <a:t>Hunt</a:t>
            </a:r>
            <a:r>
              <a:rPr lang="es-ES" sz="1100" dirty="0"/>
              <a:t> R, </a:t>
            </a:r>
            <a:r>
              <a:rPr lang="es-ES" sz="1100" dirty="0" err="1"/>
              <a:t>Moayyedi</a:t>
            </a:r>
            <a:r>
              <a:rPr lang="es-ES" sz="1100" dirty="0"/>
              <a:t> P, </a:t>
            </a:r>
            <a:r>
              <a:rPr lang="es-ES" sz="1100" dirty="0" err="1"/>
              <a:t>Rokkas</a:t>
            </a:r>
            <a:r>
              <a:rPr lang="es-ES" sz="1100" dirty="0"/>
              <a:t> T, </a:t>
            </a:r>
            <a:r>
              <a:rPr lang="es-ES" sz="1100" dirty="0" err="1"/>
              <a:t>Rugge</a:t>
            </a:r>
            <a:r>
              <a:rPr lang="es-ES" sz="1100" dirty="0"/>
              <a:t> M, </a:t>
            </a:r>
            <a:r>
              <a:rPr lang="es-ES" sz="1100" dirty="0" err="1"/>
              <a:t>Selgrad</a:t>
            </a:r>
            <a:r>
              <a:rPr lang="es-ES" sz="1100" dirty="0"/>
              <a:t> M, </a:t>
            </a:r>
            <a:r>
              <a:rPr lang="es-ES" sz="1100" dirty="0" err="1"/>
              <a:t>Suerbaum</a:t>
            </a:r>
            <a:endParaRPr lang="es-ES" sz="1100" dirty="0"/>
          </a:p>
          <a:p>
            <a:r>
              <a:rPr lang="es-ES" sz="1100" dirty="0"/>
              <a:t>S, </a:t>
            </a:r>
            <a:r>
              <a:rPr lang="es-ES" sz="1100" dirty="0" err="1"/>
              <a:t>Sugano</a:t>
            </a:r>
            <a:r>
              <a:rPr lang="es-ES" sz="1100" dirty="0"/>
              <a:t> K, El-Omar EM; </a:t>
            </a:r>
            <a:r>
              <a:rPr lang="es-ES" sz="1100" dirty="0" err="1"/>
              <a:t>European</a:t>
            </a:r>
            <a:r>
              <a:rPr lang="es-ES" sz="1100" dirty="0"/>
              <a:t> </a:t>
            </a:r>
            <a:r>
              <a:rPr lang="es-ES" sz="1100" dirty="0" err="1"/>
              <a:t>Helicobacter</a:t>
            </a:r>
            <a:r>
              <a:rPr lang="es-ES" sz="1100" dirty="0"/>
              <a:t> and </a:t>
            </a:r>
            <a:r>
              <a:rPr lang="es-ES" sz="1100" dirty="0" err="1"/>
              <a:t>Microbiota</a:t>
            </a:r>
            <a:r>
              <a:rPr lang="es-ES" sz="1100" dirty="0"/>
              <a:t> </a:t>
            </a:r>
            <a:r>
              <a:rPr lang="es-ES" sz="1100" dirty="0" err="1"/>
              <a:t>Study</a:t>
            </a:r>
            <a:r>
              <a:rPr lang="es-ES" sz="1100" dirty="0"/>
              <a:t> </a:t>
            </a:r>
            <a:r>
              <a:rPr lang="es-ES" sz="1100" dirty="0" err="1"/>
              <a:t>Group</a:t>
            </a:r>
            <a:r>
              <a:rPr lang="es-ES" sz="1100" dirty="0"/>
              <a:t> and </a:t>
            </a:r>
            <a:r>
              <a:rPr lang="es-ES" sz="1100" dirty="0" err="1"/>
              <a:t>Consensus</a:t>
            </a:r>
            <a:r>
              <a:rPr lang="es-ES" sz="1100" dirty="0"/>
              <a:t> panel. Management of </a:t>
            </a:r>
            <a:r>
              <a:rPr lang="es-ES" sz="1100" dirty="0" err="1"/>
              <a:t>Helicobacter</a:t>
            </a:r>
            <a:r>
              <a:rPr lang="es-ES" sz="1100" dirty="0"/>
              <a:t> pylori </a:t>
            </a:r>
            <a:r>
              <a:rPr lang="es-ES" sz="1100" dirty="0" err="1"/>
              <a:t>infection-the</a:t>
            </a:r>
            <a:r>
              <a:rPr lang="es-ES" sz="1100" dirty="0"/>
              <a:t> Maastricht V/Florence </a:t>
            </a:r>
            <a:r>
              <a:rPr lang="es-ES" sz="1100" dirty="0" err="1"/>
              <a:t>Consensus</a:t>
            </a:r>
            <a:endParaRPr lang="es-ES" sz="1100" dirty="0"/>
          </a:p>
          <a:p>
            <a:r>
              <a:rPr lang="es-ES" sz="1100" dirty="0" err="1"/>
              <a:t>Report</a:t>
            </a:r>
            <a:r>
              <a:rPr lang="es-ES" sz="1100" dirty="0"/>
              <a:t>. </a:t>
            </a:r>
            <a:r>
              <a:rPr lang="es-ES" sz="1100" dirty="0" err="1"/>
              <a:t>Gut</a:t>
            </a:r>
            <a:r>
              <a:rPr lang="es-ES" sz="1100" dirty="0"/>
              <a:t> 2017: 66: 6-30.</a:t>
            </a:r>
          </a:p>
          <a:p>
            <a:endParaRPr lang="es-ES" dirty="0"/>
          </a:p>
        </p:txBody>
      </p:sp>
      <p:sp>
        <p:nvSpPr>
          <p:cNvPr id="3" name="Rectángulo redondeado 2"/>
          <p:cNvSpPr/>
          <p:nvPr/>
        </p:nvSpPr>
        <p:spPr>
          <a:xfrm>
            <a:off x="873211" y="1878225"/>
            <a:ext cx="6612238" cy="1853515"/>
          </a:xfrm>
          <a:prstGeom prst="round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8583551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869989" y="1103870"/>
            <a:ext cx="7911140" cy="4955203"/>
          </a:xfrm>
          <a:prstGeom prst="rect">
            <a:avLst/>
          </a:prstGeom>
          <a:noFill/>
        </p:spPr>
        <p:txBody>
          <a:bodyPr wrap="none" rtlCol="0">
            <a:spAutoFit/>
          </a:bodyPr>
          <a:lstStyle/>
          <a:p>
            <a:r>
              <a:rPr lang="es-ES" sz="2800" dirty="0" smtClean="0">
                <a:latin typeface="Times New Roman" panose="02020603050405020304" pitchFamily="18" charset="0"/>
                <a:cs typeface="Times New Roman" panose="02020603050405020304" pitchFamily="18" charset="0"/>
              </a:rPr>
              <a:t>Como logra el </a:t>
            </a:r>
            <a:r>
              <a:rPr lang="es-ES" sz="2800" dirty="0" err="1" smtClean="0">
                <a:latin typeface="Times New Roman" panose="02020603050405020304" pitchFamily="18" charset="0"/>
                <a:cs typeface="Times New Roman" panose="02020603050405020304" pitchFamily="18" charset="0"/>
              </a:rPr>
              <a:t>Helicobacter</a:t>
            </a:r>
            <a:r>
              <a:rPr lang="es-ES" sz="2800" dirty="0" smtClean="0">
                <a:latin typeface="Times New Roman" panose="02020603050405020304" pitchFamily="18" charset="0"/>
                <a:cs typeface="Times New Roman" panose="02020603050405020304" pitchFamily="18" charset="0"/>
              </a:rPr>
              <a:t> Pylori su persistencia  ?</a:t>
            </a:r>
          </a:p>
          <a:p>
            <a:endParaRPr lang="es-ES" dirty="0" smtClean="0"/>
          </a:p>
          <a:p>
            <a:endParaRPr lang="es-ES" dirty="0"/>
          </a:p>
          <a:p>
            <a:endParaRPr lang="es-ES" dirty="0" smtClean="0"/>
          </a:p>
          <a:p>
            <a:r>
              <a:rPr lang="es-ES" dirty="0" smtClean="0">
                <a:latin typeface="Times New Roman" panose="02020603050405020304" pitchFamily="18" charset="0"/>
                <a:cs typeface="Times New Roman" panose="02020603050405020304" pitchFamily="18" charset="0"/>
              </a:rPr>
              <a:t>Proceso inflamatorio crónico en la MG.</a:t>
            </a:r>
          </a:p>
          <a:p>
            <a:endParaRPr lang="es-ES" dirty="0">
              <a:latin typeface="Times New Roman" panose="02020603050405020304" pitchFamily="18" charset="0"/>
              <a:cs typeface="Times New Roman" panose="02020603050405020304" pitchFamily="18" charset="0"/>
            </a:endParaRPr>
          </a:p>
          <a:p>
            <a:pPr marL="400050" indent="-400050">
              <a:buFont typeface="Wingdings" panose="05000000000000000000" pitchFamily="2" charset="2"/>
              <a:buChar char="§"/>
            </a:pPr>
            <a:r>
              <a:rPr lang="es-ES" dirty="0" smtClean="0">
                <a:latin typeface="Times New Roman" panose="02020603050405020304" pitchFamily="18" charset="0"/>
                <a:cs typeface="Times New Roman" panose="02020603050405020304" pitchFamily="18" charset="0"/>
              </a:rPr>
              <a:t>                      Con activación de enzimas y sustancias </a:t>
            </a:r>
          </a:p>
          <a:p>
            <a:r>
              <a:rPr lang="es-ES" dirty="0" smtClean="0">
                <a:latin typeface="Times New Roman" panose="02020603050405020304" pitchFamily="18" charset="0"/>
                <a:cs typeface="Times New Roman" panose="02020603050405020304" pitchFamily="18" charset="0"/>
              </a:rPr>
              <a:t>                             Pro-inflamatorias.  </a:t>
            </a:r>
          </a:p>
          <a:p>
            <a:pPr marL="400050" indent="-400050">
              <a:buFont typeface="Wingdings" panose="05000000000000000000" pitchFamily="2" charset="2"/>
              <a:buChar char="§"/>
            </a:pPr>
            <a:endParaRPr lang="es-ES" dirty="0">
              <a:latin typeface="Times New Roman" panose="02020603050405020304" pitchFamily="18" charset="0"/>
              <a:cs typeface="Times New Roman" panose="02020603050405020304" pitchFamily="18" charset="0"/>
            </a:endParaRPr>
          </a:p>
          <a:p>
            <a:pPr marL="400050" indent="-400050">
              <a:buFont typeface="Wingdings" panose="05000000000000000000" pitchFamily="2" charset="2"/>
              <a:buChar char="§"/>
            </a:pPr>
            <a:r>
              <a:rPr lang="es-ES" dirty="0" smtClean="0">
                <a:latin typeface="Times New Roman" panose="02020603050405020304" pitchFamily="18" charset="0"/>
                <a:cs typeface="Times New Roman" panose="02020603050405020304" pitchFamily="18" charset="0"/>
              </a:rPr>
              <a:t>                      Estimulando la producción de acido </a:t>
            </a:r>
          </a:p>
          <a:p>
            <a:r>
              <a:rPr lang="es-ES" dirty="0" smtClean="0">
                <a:latin typeface="Times New Roman" panose="02020603050405020304" pitchFamily="18" charset="0"/>
                <a:cs typeface="Times New Roman" panose="02020603050405020304" pitchFamily="18" charset="0"/>
              </a:rPr>
              <a:t>                             por parte de la célula parietal. </a:t>
            </a:r>
          </a:p>
          <a:p>
            <a:pPr marL="400050" indent="-400050">
              <a:buFont typeface="Wingdings" panose="05000000000000000000" pitchFamily="2" charset="2"/>
              <a:buChar char="§"/>
            </a:pPr>
            <a:endParaRPr lang="es-ES" dirty="0">
              <a:latin typeface="Times New Roman" panose="02020603050405020304" pitchFamily="18" charset="0"/>
              <a:cs typeface="Times New Roman" panose="02020603050405020304" pitchFamily="18" charset="0"/>
            </a:endParaRPr>
          </a:p>
          <a:p>
            <a:pPr marL="400050" indent="-400050">
              <a:buFont typeface="Wingdings" panose="05000000000000000000" pitchFamily="2" charset="2"/>
              <a:buChar char="§"/>
            </a:pPr>
            <a:r>
              <a:rPr lang="es-ES" dirty="0" smtClean="0">
                <a:latin typeface="Times New Roman" panose="02020603050405020304" pitchFamily="18" charset="0"/>
                <a:cs typeface="Times New Roman" panose="02020603050405020304" pitchFamily="18" charset="0"/>
              </a:rPr>
              <a:t>                      Logrando un microclima alcalino</a:t>
            </a:r>
          </a:p>
          <a:p>
            <a:r>
              <a:rPr lang="es-ES" dirty="0" smtClean="0">
                <a:latin typeface="Times New Roman" panose="02020603050405020304" pitchFamily="18" charset="0"/>
                <a:cs typeface="Times New Roman" panose="02020603050405020304" pitchFamily="18" charset="0"/>
              </a:rPr>
              <a:t>                             que le permite su permanencia .</a:t>
            </a:r>
          </a:p>
          <a:p>
            <a:pPr marL="400050" indent="-400050">
              <a:buFont typeface="Wingdings" panose="05000000000000000000" pitchFamily="2" charset="2"/>
              <a:buChar char="§"/>
            </a:pPr>
            <a:endParaRPr lang="es-ES" dirty="0">
              <a:latin typeface="Times New Roman" panose="02020603050405020304" pitchFamily="18" charset="0"/>
              <a:cs typeface="Times New Roman" panose="02020603050405020304" pitchFamily="18" charset="0"/>
            </a:endParaRPr>
          </a:p>
          <a:p>
            <a:endParaRPr lang="es-ES" dirty="0" smtClean="0">
              <a:latin typeface="Times New Roman" panose="02020603050405020304" pitchFamily="18" charset="0"/>
              <a:cs typeface="Times New Roman" panose="02020603050405020304" pitchFamily="18" charset="0"/>
            </a:endParaRPr>
          </a:p>
          <a:p>
            <a:endParaRPr lang="es-ES" dirty="0">
              <a:latin typeface="Times New Roman" panose="02020603050405020304" pitchFamily="18" charset="0"/>
              <a:cs typeface="Times New Roman" panose="02020603050405020304" pitchFamily="18" charset="0"/>
            </a:endParaRPr>
          </a:p>
        </p:txBody>
      </p:sp>
      <p:sp>
        <p:nvSpPr>
          <p:cNvPr id="3" name="Rectángulo redondeado 2"/>
          <p:cNvSpPr/>
          <p:nvPr/>
        </p:nvSpPr>
        <p:spPr>
          <a:xfrm>
            <a:off x="1614616" y="972065"/>
            <a:ext cx="8163698" cy="81554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Elipse 3"/>
          <p:cNvSpPr/>
          <p:nvPr/>
        </p:nvSpPr>
        <p:spPr>
          <a:xfrm>
            <a:off x="1614616" y="2463114"/>
            <a:ext cx="189470" cy="18123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6846094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878227" y="1050323"/>
            <a:ext cx="6734432" cy="965375"/>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Rectángulo 1"/>
          <p:cNvSpPr/>
          <p:nvPr/>
        </p:nvSpPr>
        <p:spPr>
          <a:xfrm>
            <a:off x="1972962" y="2779409"/>
            <a:ext cx="8480854" cy="1569660"/>
          </a:xfrm>
          <a:prstGeom prst="rect">
            <a:avLst/>
          </a:prstGeom>
        </p:spPr>
        <p:txBody>
          <a:bodyPr wrap="square">
            <a:spAutoFit/>
          </a:bodyPr>
          <a:lstStyle/>
          <a:p>
            <a:r>
              <a:rPr lang="es-ES" sz="2400" dirty="0"/>
              <a:t>La resistencia a la </a:t>
            </a:r>
            <a:r>
              <a:rPr lang="es-ES" sz="2400" dirty="0" err="1"/>
              <a:t>claritromicina</a:t>
            </a:r>
            <a:r>
              <a:rPr lang="es-ES" sz="2400" dirty="0"/>
              <a:t>, </a:t>
            </a:r>
            <a:r>
              <a:rPr lang="es-ES" sz="2400" dirty="0" err="1"/>
              <a:t>metronidazol</a:t>
            </a:r>
            <a:r>
              <a:rPr lang="es-ES" sz="2400" dirty="0"/>
              <a:t> (21-24</a:t>
            </a:r>
            <a:r>
              <a:rPr lang="es-ES" sz="2400" dirty="0" smtClean="0"/>
              <a:t>) y</a:t>
            </a:r>
          </a:p>
          <a:p>
            <a:r>
              <a:rPr lang="es-ES" sz="2400" dirty="0" err="1" smtClean="0"/>
              <a:t>Levofloxacina</a:t>
            </a:r>
            <a:r>
              <a:rPr lang="es-ES" sz="2400" dirty="0" smtClean="0"/>
              <a:t>  </a:t>
            </a:r>
            <a:r>
              <a:rPr lang="es-ES" sz="2400" dirty="0"/>
              <a:t>(22) han originado pérdida de </a:t>
            </a:r>
            <a:r>
              <a:rPr lang="es-ES" sz="2400" dirty="0" smtClean="0"/>
              <a:t>la eficacia en </a:t>
            </a:r>
            <a:r>
              <a:rPr lang="es-ES" sz="2400" dirty="0"/>
              <a:t>la </a:t>
            </a:r>
            <a:r>
              <a:rPr lang="es-ES" sz="2400" dirty="0" smtClean="0"/>
              <a:t>triple terapia. </a:t>
            </a:r>
          </a:p>
          <a:p>
            <a:r>
              <a:rPr lang="es-ES" sz="2400" dirty="0" smtClean="0"/>
              <a:t>(IBP, </a:t>
            </a:r>
            <a:r>
              <a:rPr lang="es-ES" sz="2400" dirty="0"/>
              <a:t>amoxicilina </a:t>
            </a:r>
            <a:r>
              <a:rPr lang="es-ES" sz="2400" dirty="0" smtClean="0"/>
              <a:t>y </a:t>
            </a:r>
            <a:r>
              <a:rPr lang="es-ES" sz="2400" dirty="0"/>
              <a:t>CLA</a:t>
            </a:r>
            <a:r>
              <a:rPr lang="es-ES" sz="2400" dirty="0" smtClean="0"/>
              <a:t>.) (</a:t>
            </a:r>
            <a:r>
              <a:rPr lang="es-ES" sz="2400" dirty="0"/>
              <a:t>3, 4, 21-27).</a:t>
            </a:r>
          </a:p>
        </p:txBody>
      </p:sp>
      <p:sp>
        <p:nvSpPr>
          <p:cNvPr id="3" name="Rectángulo 2"/>
          <p:cNvSpPr/>
          <p:nvPr/>
        </p:nvSpPr>
        <p:spPr>
          <a:xfrm>
            <a:off x="1972961" y="1277035"/>
            <a:ext cx="6886833" cy="738664"/>
          </a:xfrm>
          <a:prstGeom prst="rect">
            <a:avLst/>
          </a:prstGeom>
        </p:spPr>
        <p:txBody>
          <a:bodyPr wrap="square">
            <a:spAutoFit/>
          </a:bodyPr>
          <a:lstStyle/>
          <a:p>
            <a:r>
              <a:rPr lang="es-ES" sz="2400" dirty="0" smtClean="0">
                <a:solidFill>
                  <a:srgbClr val="FF0000"/>
                </a:solidFill>
              </a:rPr>
              <a:t>5) La </a:t>
            </a:r>
            <a:r>
              <a:rPr lang="es-ES" sz="2400" dirty="0">
                <a:solidFill>
                  <a:srgbClr val="FF0000"/>
                </a:solidFill>
              </a:rPr>
              <a:t>resistencia a los antibióticos (21-23).</a:t>
            </a:r>
          </a:p>
          <a:p>
            <a:endParaRPr lang="es-ES" dirty="0"/>
          </a:p>
        </p:txBody>
      </p:sp>
      <p:sp>
        <p:nvSpPr>
          <p:cNvPr id="5" name="Rectángulo 4"/>
          <p:cNvSpPr/>
          <p:nvPr/>
        </p:nvSpPr>
        <p:spPr>
          <a:xfrm>
            <a:off x="1972961" y="5005979"/>
            <a:ext cx="7316182" cy="646331"/>
          </a:xfrm>
          <a:prstGeom prst="rect">
            <a:avLst/>
          </a:prstGeom>
        </p:spPr>
        <p:txBody>
          <a:bodyPr wrap="square">
            <a:spAutoFit/>
          </a:bodyPr>
          <a:lstStyle/>
          <a:p>
            <a:r>
              <a:rPr lang="en-US" dirty="0" smtClean="0"/>
              <a:t>Graham </a:t>
            </a:r>
            <a:r>
              <a:rPr lang="en-US" dirty="0"/>
              <a:t>DY, </a:t>
            </a:r>
            <a:r>
              <a:rPr lang="en-US" dirty="0" err="1"/>
              <a:t>Fischbach</a:t>
            </a:r>
            <a:r>
              <a:rPr lang="en-US" dirty="0"/>
              <a:t> L. Helicobacter pylori treatment in </a:t>
            </a:r>
            <a:r>
              <a:rPr lang="en-US" dirty="0" smtClean="0"/>
              <a:t>the era </a:t>
            </a:r>
            <a:r>
              <a:rPr lang="en-US" dirty="0"/>
              <a:t>of increasing antibiotic resistance. Gut 2010; 59: 1143-1153.</a:t>
            </a:r>
          </a:p>
        </p:txBody>
      </p:sp>
      <p:sp>
        <p:nvSpPr>
          <p:cNvPr id="6" name="Elipse 5"/>
          <p:cNvSpPr/>
          <p:nvPr/>
        </p:nvSpPr>
        <p:spPr>
          <a:xfrm>
            <a:off x="1598141" y="2932670"/>
            <a:ext cx="181232" cy="1729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CuadroTexto 6"/>
          <p:cNvSpPr txBox="1"/>
          <p:nvPr/>
        </p:nvSpPr>
        <p:spPr>
          <a:xfrm>
            <a:off x="1688757" y="382969"/>
            <a:ext cx="6005170" cy="369332"/>
          </a:xfrm>
          <a:prstGeom prst="rect">
            <a:avLst/>
          </a:prstGeom>
          <a:noFill/>
        </p:spPr>
        <p:txBody>
          <a:bodyPr wrap="none" rtlCol="0">
            <a:spAutoFit/>
          </a:bodyPr>
          <a:lstStyle/>
          <a:p>
            <a:r>
              <a:rPr lang="es-ES" dirty="0" smtClean="0"/>
              <a:t>También el fracaso terapéutico se puede deber a : </a:t>
            </a:r>
            <a:endParaRPr lang="es-ES" dirty="0"/>
          </a:p>
        </p:txBody>
      </p:sp>
    </p:spTree>
    <p:extLst>
      <p:ext uri="{BB962C8B-B14F-4D97-AF65-F5344CB8AC3E}">
        <p14:creationId xmlns:p14="http://schemas.microsoft.com/office/powerpoint/2010/main" val="120594838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1276865" y="4012246"/>
            <a:ext cx="10132540" cy="190294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Rectángulo 3"/>
          <p:cNvSpPr/>
          <p:nvPr/>
        </p:nvSpPr>
        <p:spPr>
          <a:xfrm>
            <a:off x="1665414" y="1542183"/>
            <a:ext cx="8968509" cy="2308324"/>
          </a:xfrm>
          <a:prstGeom prst="rect">
            <a:avLst/>
          </a:prstGeom>
        </p:spPr>
        <p:txBody>
          <a:bodyPr wrap="square">
            <a:spAutoFit/>
          </a:bodyPr>
          <a:lstStyle/>
          <a:p>
            <a:r>
              <a:rPr lang="es-ES" dirty="0" smtClean="0"/>
              <a:t>El polimorfismo </a:t>
            </a:r>
            <a:r>
              <a:rPr lang="es-ES" dirty="0"/>
              <a:t>genético del </a:t>
            </a:r>
            <a:r>
              <a:rPr lang="es-ES" dirty="0" smtClean="0"/>
              <a:t>CYP2C19 , dado en </a:t>
            </a:r>
            <a:r>
              <a:rPr lang="es-ES" dirty="0"/>
              <a:t>cada persona,</a:t>
            </a:r>
          </a:p>
          <a:p>
            <a:r>
              <a:rPr lang="es-ES" dirty="0"/>
              <a:t>h</a:t>
            </a:r>
            <a:r>
              <a:rPr lang="es-ES" dirty="0" smtClean="0"/>
              <a:t>ace que se puedan presentar tres posibilidades : </a:t>
            </a:r>
          </a:p>
          <a:p>
            <a:endParaRPr lang="es-ES" dirty="0"/>
          </a:p>
          <a:p>
            <a:r>
              <a:rPr lang="es-ES" dirty="0" err="1" smtClean="0"/>
              <a:t>Metabolizadores</a:t>
            </a:r>
            <a:r>
              <a:rPr lang="es-ES" dirty="0" smtClean="0"/>
              <a:t> </a:t>
            </a:r>
            <a:r>
              <a:rPr lang="es-ES" dirty="0"/>
              <a:t>rápidos (MR</a:t>
            </a:r>
            <a:r>
              <a:rPr lang="es-ES" dirty="0" smtClean="0"/>
              <a:t>)  ( Europa y américa. )</a:t>
            </a:r>
          </a:p>
          <a:p>
            <a:endParaRPr lang="es-ES" dirty="0" smtClean="0"/>
          </a:p>
          <a:p>
            <a:r>
              <a:rPr lang="es-ES" dirty="0" err="1" smtClean="0"/>
              <a:t>Metabolizadores</a:t>
            </a:r>
            <a:r>
              <a:rPr lang="es-ES" dirty="0" smtClean="0"/>
              <a:t> intermedios </a:t>
            </a:r>
            <a:r>
              <a:rPr lang="es-ES" dirty="0"/>
              <a:t>(MI) </a:t>
            </a:r>
            <a:r>
              <a:rPr lang="es-ES" dirty="0" smtClean="0"/>
              <a:t>  </a:t>
            </a:r>
          </a:p>
          <a:p>
            <a:endParaRPr lang="es-ES" dirty="0" smtClean="0"/>
          </a:p>
          <a:p>
            <a:r>
              <a:rPr lang="es-ES" dirty="0" err="1" smtClean="0"/>
              <a:t>Metabolizadores</a:t>
            </a:r>
            <a:r>
              <a:rPr lang="es-ES" dirty="0" smtClean="0"/>
              <a:t> </a:t>
            </a:r>
            <a:r>
              <a:rPr lang="es-ES" dirty="0"/>
              <a:t>lentos (ML</a:t>
            </a:r>
            <a:r>
              <a:rPr lang="es-ES" dirty="0" smtClean="0"/>
              <a:t>) (</a:t>
            </a:r>
            <a:r>
              <a:rPr lang="es-ES" dirty="0"/>
              <a:t>2, 28-30</a:t>
            </a:r>
            <a:r>
              <a:rPr lang="es-ES" dirty="0" smtClean="0"/>
              <a:t>). ( </a:t>
            </a:r>
            <a:r>
              <a:rPr lang="es-ES" dirty="0" err="1" smtClean="0"/>
              <a:t>Asiaticos</a:t>
            </a:r>
            <a:r>
              <a:rPr lang="es-ES" dirty="0" smtClean="0"/>
              <a:t> ) </a:t>
            </a:r>
            <a:endParaRPr lang="es-ES" dirty="0"/>
          </a:p>
        </p:txBody>
      </p:sp>
      <p:sp>
        <p:nvSpPr>
          <p:cNvPr id="2" name="Rectángulo 1"/>
          <p:cNvSpPr/>
          <p:nvPr/>
        </p:nvSpPr>
        <p:spPr>
          <a:xfrm>
            <a:off x="1665414" y="4286491"/>
            <a:ext cx="9194802" cy="1200329"/>
          </a:xfrm>
          <a:prstGeom prst="rect">
            <a:avLst/>
          </a:prstGeom>
        </p:spPr>
        <p:txBody>
          <a:bodyPr wrap="square">
            <a:spAutoFit/>
          </a:bodyPr>
          <a:lstStyle/>
          <a:p>
            <a:r>
              <a:rPr lang="es-ES" dirty="0"/>
              <a:t>A dosis equivalentes de IBP, las tasas de erradicación </a:t>
            </a:r>
            <a:endParaRPr lang="es-ES" dirty="0" smtClean="0"/>
          </a:p>
          <a:p>
            <a:r>
              <a:rPr lang="es-ES" dirty="0" smtClean="0"/>
              <a:t>Son  inferiores </a:t>
            </a:r>
            <a:r>
              <a:rPr lang="es-ES" dirty="0"/>
              <a:t>en </a:t>
            </a:r>
            <a:r>
              <a:rPr lang="es-ES" dirty="0" err="1"/>
              <a:t>metabolizadores</a:t>
            </a:r>
            <a:r>
              <a:rPr lang="es-ES" dirty="0"/>
              <a:t> rápidos, </a:t>
            </a:r>
            <a:endParaRPr lang="es-ES" dirty="0" smtClean="0"/>
          </a:p>
          <a:p>
            <a:r>
              <a:rPr lang="es-ES" dirty="0" smtClean="0"/>
              <a:t>probablemente debido a </a:t>
            </a:r>
            <a:r>
              <a:rPr lang="es-ES" dirty="0"/>
              <a:t>una degradación más rápida y </a:t>
            </a:r>
            <a:r>
              <a:rPr lang="es-ES" dirty="0" smtClean="0"/>
              <a:t>a un menor tiempo de  </a:t>
            </a:r>
            <a:r>
              <a:rPr lang="es-ES" dirty="0"/>
              <a:t>vida </a:t>
            </a:r>
            <a:r>
              <a:rPr lang="es-ES" dirty="0" smtClean="0"/>
              <a:t>media de </a:t>
            </a:r>
            <a:r>
              <a:rPr lang="es-ES" dirty="0"/>
              <a:t>los IBP</a:t>
            </a:r>
            <a:r>
              <a:rPr lang="es-ES" dirty="0" smtClean="0"/>
              <a:t>.  9</a:t>
            </a:r>
            <a:endParaRPr lang="es-ES" dirty="0"/>
          </a:p>
        </p:txBody>
      </p:sp>
      <p:sp>
        <p:nvSpPr>
          <p:cNvPr id="3" name="CuadroTexto 2"/>
          <p:cNvSpPr txBox="1"/>
          <p:nvPr/>
        </p:nvSpPr>
        <p:spPr>
          <a:xfrm>
            <a:off x="1665414" y="345988"/>
            <a:ext cx="5841664" cy="830997"/>
          </a:xfrm>
          <a:prstGeom prst="rect">
            <a:avLst/>
          </a:prstGeom>
          <a:noFill/>
        </p:spPr>
        <p:txBody>
          <a:bodyPr wrap="none" rtlCol="0">
            <a:spAutoFit/>
          </a:bodyPr>
          <a:lstStyle/>
          <a:p>
            <a:r>
              <a:rPr lang="es-ES" sz="2400" dirty="0" smtClean="0">
                <a:solidFill>
                  <a:srgbClr val="FFFF00"/>
                </a:solidFill>
              </a:rPr>
              <a:t>Otra posibilidad de fracaso en el TT</a:t>
            </a:r>
          </a:p>
          <a:p>
            <a:r>
              <a:rPr lang="es-ES" sz="2400" dirty="0" smtClean="0">
                <a:solidFill>
                  <a:srgbClr val="FFFF00"/>
                </a:solidFill>
              </a:rPr>
              <a:t>se debe al polimorfismo del CYP2C19</a:t>
            </a:r>
            <a:endParaRPr lang="es-ES" sz="2400" dirty="0">
              <a:solidFill>
                <a:srgbClr val="FFFF00"/>
              </a:solidFill>
            </a:endParaRPr>
          </a:p>
        </p:txBody>
      </p:sp>
      <p:sp>
        <p:nvSpPr>
          <p:cNvPr id="6" name="Elipse 5"/>
          <p:cNvSpPr/>
          <p:nvPr/>
        </p:nvSpPr>
        <p:spPr>
          <a:xfrm>
            <a:off x="1013254" y="469557"/>
            <a:ext cx="403654" cy="3295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38246939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219200" y="2385536"/>
            <a:ext cx="9318172" cy="1569660"/>
          </a:xfrm>
          <a:prstGeom prst="rect">
            <a:avLst/>
          </a:prstGeom>
        </p:spPr>
        <p:txBody>
          <a:bodyPr wrap="square">
            <a:spAutoFit/>
          </a:bodyPr>
          <a:lstStyle/>
          <a:p>
            <a:r>
              <a:rPr lang="es-ES" sz="2400" dirty="0"/>
              <a:t>Por lo tanto, todos los pacientes en </a:t>
            </a:r>
            <a:r>
              <a:rPr lang="es-ES" sz="2400" dirty="0" smtClean="0"/>
              <a:t>Europa y </a:t>
            </a:r>
            <a:r>
              <a:rPr lang="es-ES" sz="2400" dirty="0"/>
              <a:t>América</a:t>
            </a:r>
            <a:r>
              <a:rPr lang="es-ES" sz="2400" dirty="0" smtClean="0"/>
              <a:t>,</a:t>
            </a:r>
          </a:p>
          <a:p>
            <a:r>
              <a:rPr lang="es-ES" sz="2400" dirty="0" smtClean="0"/>
              <a:t>dada </a:t>
            </a:r>
            <a:r>
              <a:rPr lang="es-ES" sz="2400" dirty="0"/>
              <a:t>la elevada probabilidad de ser </a:t>
            </a:r>
            <a:endParaRPr lang="es-ES" sz="2400" dirty="0" smtClean="0"/>
          </a:p>
          <a:p>
            <a:r>
              <a:rPr lang="es-ES" sz="2400" dirty="0" err="1" smtClean="0"/>
              <a:t>metabolizadores</a:t>
            </a:r>
            <a:r>
              <a:rPr lang="es-ES" sz="2400" dirty="0" smtClean="0"/>
              <a:t> rápidos</a:t>
            </a:r>
            <a:r>
              <a:rPr lang="es-ES" sz="2400" dirty="0"/>
              <a:t>, </a:t>
            </a:r>
            <a:endParaRPr lang="es-ES" sz="2400" dirty="0" smtClean="0"/>
          </a:p>
          <a:p>
            <a:r>
              <a:rPr lang="es-ES" sz="2400" dirty="0" smtClean="0"/>
              <a:t>deberían </a:t>
            </a:r>
            <a:r>
              <a:rPr lang="es-ES" sz="2400" dirty="0"/>
              <a:t>recibir dosis elevadas </a:t>
            </a:r>
            <a:r>
              <a:rPr lang="es-ES" sz="2400" dirty="0" smtClean="0"/>
              <a:t>diarias de </a:t>
            </a:r>
            <a:r>
              <a:rPr lang="es-ES" sz="2400" dirty="0"/>
              <a:t>IBP. </a:t>
            </a:r>
          </a:p>
        </p:txBody>
      </p:sp>
      <p:sp>
        <p:nvSpPr>
          <p:cNvPr id="3" name="Rectángulo 2"/>
          <p:cNvSpPr/>
          <p:nvPr/>
        </p:nvSpPr>
        <p:spPr>
          <a:xfrm>
            <a:off x="963827" y="1795849"/>
            <a:ext cx="9811265" cy="309742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7570544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1"/>
          <p:cNvSpPr/>
          <p:nvPr/>
        </p:nvSpPr>
        <p:spPr>
          <a:xfrm>
            <a:off x="972065" y="1466335"/>
            <a:ext cx="8583827" cy="168051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Rectángulo 4"/>
          <p:cNvSpPr/>
          <p:nvPr/>
        </p:nvSpPr>
        <p:spPr>
          <a:xfrm>
            <a:off x="1149178" y="3237325"/>
            <a:ext cx="9319491" cy="923330"/>
          </a:xfrm>
          <a:prstGeom prst="rect">
            <a:avLst/>
          </a:prstGeom>
        </p:spPr>
        <p:txBody>
          <a:bodyPr wrap="square">
            <a:spAutoFit/>
          </a:bodyPr>
          <a:lstStyle/>
          <a:p>
            <a:r>
              <a:rPr lang="es-ES" dirty="0">
                <a:solidFill>
                  <a:srgbClr val="FFFF00"/>
                </a:solidFill>
              </a:rPr>
              <a:t>Sin embargo,</a:t>
            </a:r>
          </a:p>
          <a:p>
            <a:r>
              <a:rPr lang="es-ES" dirty="0"/>
              <a:t>el efecto del CYP2C19 puede ser superado con dosis altas</a:t>
            </a:r>
          </a:p>
          <a:p>
            <a:r>
              <a:rPr lang="es-ES" dirty="0"/>
              <a:t>del IBP; por ejemplo, 40 mg de omeprazol </a:t>
            </a:r>
            <a:r>
              <a:rPr lang="es-ES" dirty="0" smtClean="0"/>
              <a:t>3 </a:t>
            </a:r>
            <a:r>
              <a:rPr lang="es-ES" dirty="0"/>
              <a:t>veces al día </a:t>
            </a:r>
            <a:r>
              <a:rPr lang="es-ES" dirty="0" smtClean="0"/>
              <a:t>(</a:t>
            </a:r>
            <a:r>
              <a:rPr lang="es-ES" dirty="0"/>
              <a:t>21)</a:t>
            </a:r>
          </a:p>
        </p:txBody>
      </p:sp>
      <p:sp>
        <p:nvSpPr>
          <p:cNvPr id="3" name="Rectángulo 2"/>
          <p:cNvSpPr/>
          <p:nvPr/>
        </p:nvSpPr>
        <p:spPr>
          <a:xfrm>
            <a:off x="1149178" y="1653128"/>
            <a:ext cx="8386708" cy="1200329"/>
          </a:xfrm>
          <a:prstGeom prst="rect">
            <a:avLst/>
          </a:prstGeom>
        </p:spPr>
        <p:txBody>
          <a:bodyPr wrap="square">
            <a:spAutoFit/>
          </a:bodyPr>
          <a:lstStyle/>
          <a:p>
            <a:r>
              <a:rPr lang="es-ES" dirty="0"/>
              <a:t>Dos recientes </a:t>
            </a:r>
            <a:r>
              <a:rPr lang="es-ES" dirty="0" smtClean="0"/>
              <a:t>meta análisis </a:t>
            </a:r>
            <a:r>
              <a:rPr lang="es-ES" dirty="0"/>
              <a:t>han </a:t>
            </a:r>
            <a:r>
              <a:rPr lang="es-ES" dirty="0" smtClean="0"/>
              <a:t>informado que </a:t>
            </a:r>
            <a:r>
              <a:rPr lang="es-ES" dirty="0"/>
              <a:t>el</a:t>
            </a:r>
          </a:p>
          <a:p>
            <a:r>
              <a:rPr lang="es-ES" dirty="0" err="1"/>
              <a:t>esomeprazol</a:t>
            </a:r>
            <a:r>
              <a:rPr lang="es-ES" dirty="0"/>
              <a:t> y el </a:t>
            </a:r>
            <a:r>
              <a:rPr lang="es-ES" dirty="0" err="1"/>
              <a:t>rabeprazol</a:t>
            </a:r>
            <a:r>
              <a:rPr lang="es-ES" dirty="0"/>
              <a:t> son capaces de alcanzar tasas</a:t>
            </a:r>
          </a:p>
          <a:p>
            <a:r>
              <a:rPr lang="es-ES" dirty="0"/>
              <a:t>de curación </a:t>
            </a:r>
            <a:r>
              <a:rPr lang="es-ES" dirty="0" smtClean="0"/>
              <a:t> </a:t>
            </a:r>
            <a:r>
              <a:rPr lang="es-ES" dirty="0"/>
              <a:t>más elevadas, </a:t>
            </a:r>
            <a:endParaRPr lang="es-ES" dirty="0" smtClean="0"/>
          </a:p>
          <a:p>
            <a:r>
              <a:rPr lang="es-ES" dirty="0" smtClean="0"/>
              <a:t>Especialmente en </a:t>
            </a:r>
            <a:r>
              <a:rPr lang="es-ES" dirty="0"/>
              <a:t>pacientes </a:t>
            </a:r>
            <a:r>
              <a:rPr lang="es-ES" dirty="0" err="1"/>
              <a:t>metabolizadores</a:t>
            </a:r>
            <a:r>
              <a:rPr lang="es-ES" dirty="0"/>
              <a:t> rápidos CYP2C19.10</a:t>
            </a:r>
          </a:p>
        </p:txBody>
      </p:sp>
      <p:sp>
        <p:nvSpPr>
          <p:cNvPr id="4" name="Elipse 3"/>
          <p:cNvSpPr/>
          <p:nvPr/>
        </p:nvSpPr>
        <p:spPr>
          <a:xfrm>
            <a:off x="568411" y="1466335"/>
            <a:ext cx="205946" cy="1867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80142569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823784" y="1771135"/>
            <a:ext cx="8295502" cy="1688757"/>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CuadroTexto 1"/>
          <p:cNvSpPr txBox="1"/>
          <p:nvPr/>
        </p:nvSpPr>
        <p:spPr>
          <a:xfrm>
            <a:off x="1087768" y="2196134"/>
            <a:ext cx="8130746" cy="830997"/>
          </a:xfrm>
          <a:prstGeom prst="rect">
            <a:avLst/>
          </a:prstGeom>
          <a:noFill/>
        </p:spPr>
        <p:txBody>
          <a:bodyPr wrap="square" rtlCol="0">
            <a:spAutoFit/>
          </a:bodyPr>
          <a:lstStyle/>
          <a:p>
            <a:r>
              <a:rPr lang="es-ES" sz="2400" dirty="0" smtClean="0">
                <a:solidFill>
                  <a:schemeClr val="bg1"/>
                </a:solidFill>
              </a:rPr>
              <a:t>Distintas terapias utilizadas para el tratamiento del </a:t>
            </a:r>
            <a:r>
              <a:rPr lang="es-ES" sz="2400" dirty="0" err="1" smtClean="0">
                <a:solidFill>
                  <a:schemeClr val="bg1"/>
                </a:solidFill>
              </a:rPr>
              <a:t>Helicobacter</a:t>
            </a:r>
            <a:r>
              <a:rPr lang="es-ES" sz="2400" dirty="0" smtClean="0">
                <a:solidFill>
                  <a:schemeClr val="bg1"/>
                </a:solidFill>
              </a:rPr>
              <a:t> Pylori. </a:t>
            </a:r>
            <a:endParaRPr lang="es-ES" sz="2400" dirty="0">
              <a:solidFill>
                <a:schemeClr val="bg1"/>
              </a:solidFill>
            </a:endParaRPr>
          </a:p>
        </p:txBody>
      </p:sp>
    </p:spTree>
    <p:extLst>
      <p:ext uri="{BB962C8B-B14F-4D97-AF65-F5344CB8AC3E}">
        <p14:creationId xmlns:p14="http://schemas.microsoft.com/office/powerpoint/2010/main" val="171731065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1804268" y="2197977"/>
            <a:ext cx="1467068" cy="646331"/>
          </a:xfrm>
          <a:prstGeom prst="rect">
            <a:avLst/>
          </a:prstGeom>
        </p:spPr>
        <p:txBody>
          <a:bodyPr wrap="none">
            <a:spAutoFit/>
          </a:bodyPr>
          <a:lstStyle/>
          <a:p>
            <a:endParaRPr lang="es-ES" dirty="0" smtClean="0"/>
          </a:p>
          <a:p>
            <a:r>
              <a:rPr lang="es-ES" dirty="0" smtClean="0"/>
              <a:t>Amoxicilina</a:t>
            </a:r>
            <a:endParaRPr lang="es-ES" dirty="0"/>
          </a:p>
        </p:txBody>
      </p:sp>
      <p:sp>
        <p:nvSpPr>
          <p:cNvPr id="7" name="Rectángulo 6"/>
          <p:cNvSpPr/>
          <p:nvPr/>
        </p:nvSpPr>
        <p:spPr>
          <a:xfrm>
            <a:off x="1804269" y="2963407"/>
            <a:ext cx="9543994" cy="646331"/>
          </a:xfrm>
          <a:prstGeom prst="rect">
            <a:avLst/>
          </a:prstGeom>
        </p:spPr>
        <p:txBody>
          <a:bodyPr wrap="square">
            <a:spAutoFit/>
          </a:bodyPr>
          <a:lstStyle/>
          <a:p>
            <a:r>
              <a:rPr lang="es-ES" dirty="0"/>
              <a:t>Es un derivado de la penicilina, </a:t>
            </a:r>
            <a:r>
              <a:rPr lang="es-ES" dirty="0">
                <a:solidFill>
                  <a:srgbClr val="FFFF00"/>
                </a:solidFill>
              </a:rPr>
              <a:t>inhibe la síntesis de la pared</a:t>
            </a:r>
          </a:p>
          <a:p>
            <a:r>
              <a:rPr lang="es-ES" dirty="0">
                <a:solidFill>
                  <a:srgbClr val="FFFF00"/>
                </a:solidFill>
              </a:rPr>
              <a:t>bacteriana </a:t>
            </a:r>
            <a:r>
              <a:rPr lang="es-ES" dirty="0"/>
              <a:t>y tiene </a:t>
            </a:r>
            <a:r>
              <a:rPr lang="es-ES" u="sng" dirty="0">
                <a:solidFill>
                  <a:srgbClr val="FFFF00"/>
                </a:solidFill>
              </a:rPr>
              <a:t>vida media aproximada de una hora </a:t>
            </a:r>
            <a:r>
              <a:rPr lang="es-ES" dirty="0"/>
              <a:t>(21).</a:t>
            </a:r>
          </a:p>
        </p:txBody>
      </p:sp>
      <p:sp>
        <p:nvSpPr>
          <p:cNvPr id="8" name="Rectángulo 7"/>
          <p:cNvSpPr/>
          <p:nvPr/>
        </p:nvSpPr>
        <p:spPr>
          <a:xfrm>
            <a:off x="1804268" y="3805829"/>
            <a:ext cx="2970685" cy="369332"/>
          </a:xfrm>
          <a:prstGeom prst="rect">
            <a:avLst/>
          </a:prstGeom>
        </p:spPr>
        <p:txBody>
          <a:bodyPr wrap="none">
            <a:spAutoFit/>
          </a:bodyPr>
          <a:lstStyle/>
          <a:p>
            <a:r>
              <a:rPr lang="es-ES" dirty="0"/>
              <a:t>Tiene efecto bactericida</a:t>
            </a:r>
          </a:p>
        </p:txBody>
      </p:sp>
      <p:sp>
        <p:nvSpPr>
          <p:cNvPr id="9" name="Rectángulo 8"/>
          <p:cNvSpPr/>
          <p:nvPr/>
        </p:nvSpPr>
        <p:spPr>
          <a:xfrm>
            <a:off x="1804268" y="4294591"/>
            <a:ext cx="9082175" cy="646331"/>
          </a:xfrm>
          <a:prstGeom prst="rect">
            <a:avLst/>
          </a:prstGeom>
        </p:spPr>
        <p:txBody>
          <a:bodyPr wrap="square">
            <a:spAutoFit/>
          </a:bodyPr>
          <a:lstStyle/>
          <a:p>
            <a:r>
              <a:rPr lang="es-ES" dirty="0"/>
              <a:t>administra 3 o 4 veces al día logra una concentración</a:t>
            </a:r>
          </a:p>
          <a:p>
            <a:r>
              <a:rPr lang="es-ES" dirty="0"/>
              <a:t>mínima inhibitoria (MIC) adecuada y sostenida (26, 30).</a:t>
            </a:r>
          </a:p>
        </p:txBody>
      </p:sp>
      <p:sp>
        <p:nvSpPr>
          <p:cNvPr id="10" name="Rectángulo 9"/>
          <p:cNvSpPr/>
          <p:nvPr/>
        </p:nvSpPr>
        <p:spPr>
          <a:xfrm>
            <a:off x="1804268" y="4860014"/>
            <a:ext cx="9543995" cy="923330"/>
          </a:xfrm>
          <a:prstGeom prst="rect">
            <a:avLst/>
          </a:prstGeom>
        </p:spPr>
        <p:txBody>
          <a:bodyPr wrap="square">
            <a:spAutoFit/>
          </a:bodyPr>
          <a:lstStyle/>
          <a:p>
            <a:endParaRPr lang="es-ES" dirty="0"/>
          </a:p>
          <a:p>
            <a:r>
              <a:rPr lang="es-ES" dirty="0">
                <a:solidFill>
                  <a:srgbClr val="FFFF00"/>
                </a:solidFill>
              </a:rPr>
              <a:t>La resistencia primaria </a:t>
            </a:r>
            <a:r>
              <a:rPr lang="es-ES" dirty="0" smtClean="0">
                <a:solidFill>
                  <a:srgbClr val="FFFF00"/>
                </a:solidFill>
              </a:rPr>
              <a:t>del </a:t>
            </a:r>
            <a:r>
              <a:rPr lang="es-ES" dirty="0">
                <a:solidFill>
                  <a:srgbClr val="FFFF00"/>
                </a:solidFill>
              </a:rPr>
              <a:t>H. pylori a este antibiótico es</a:t>
            </a:r>
          </a:p>
          <a:p>
            <a:r>
              <a:rPr lang="es-ES" dirty="0" smtClean="0">
                <a:solidFill>
                  <a:srgbClr val="FFFF00"/>
                </a:solidFill>
              </a:rPr>
              <a:t>en </a:t>
            </a:r>
            <a:r>
              <a:rPr lang="es-ES" dirty="0">
                <a:solidFill>
                  <a:srgbClr val="FFFF00"/>
                </a:solidFill>
              </a:rPr>
              <a:t>América Latina </a:t>
            </a:r>
            <a:r>
              <a:rPr lang="es-ES" dirty="0" smtClean="0">
                <a:solidFill>
                  <a:srgbClr val="FFFF00"/>
                </a:solidFill>
              </a:rPr>
              <a:t>del 4 </a:t>
            </a:r>
            <a:r>
              <a:rPr lang="es-ES" dirty="0">
                <a:solidFill>
                  <a:srgbClr val="FFFF00"/>
                </a:solidFill>
              </a:rPr>
              <a:t>% (39)</a:t>
            </a:r>
          </a:p>
        </p:txBody>
      </p:sp>
      <p:sp>
        <p:nvSpPr>
          <p:cNvPr id="2" name="Rectángulo 1"/>
          <p:cNvSpPr/>
          <p:nvPr/>
        </p:nvSpPr>
        <p:spPr>
          <a:xfrm>
            <a:off x="1721889" y="512802"/>
            <a:ext cx="8101731" cy="1631216"/>
          </a:xfrm>
          <a:prstGeom prst="rect">
            <a:avLst/>
          </a:prstGeom>
        </p:spPr>
        <p:txBody>
          <a:bodyPr wrap="square">
            <a:spAutoFit/>
          </a:bodyPr>
          <a:lstStyle/>
          <a:p>
            <a:r>
              <a:rPr lang="es-ES" sz="2800" dirty="0">
                <a:solidFill>
                  <a:srgbClr val="FFFF00"/>
                </a:solidFill>
              </a:rPr>
              <a:t>Terapia triple </a:t>
            </a:r>
            <a:r>
              <a:rPr lang="es-ES" sz="2800" dirty="0" smtClean="0">
                <a:solidFill>
                  <a:srgbClr val="FFFF00"/>
                </a:solidFill>
              </a:rPr>
              <a:t>estándar</a:t>
            </a:r>
          </a:p>
          <a:p>
            <a:endParaRPr lang="es-ES" dirty="0"/>
          </a:p>
          <a:p>
            <a:r>
              <a:rPr lang="es-ES" dirty="0"/>
              <a:t> ( </a:t>
            </a:r>
            <a:r>
              <a:rPr lang="es-ES" dirty="0">
                <a:solidFill>
                  <a:srgbClr val="FFFF00"/>
                </a:solidFill>
              </a:rPr>
              <a:t>IBP</a:t>
            </a:r>
            <a:r>
              <a:rPr lang="es-ES" dirty="0"/>
              <a:t> 40 mg </a:t>
            </a:r>
            <a:r>
              <a:rPr lang="es-ES" dirty="0" smtClean="0"/>
              <a:t>/ 24 </a:t>
            </a:r>
            <a:r>
              <a:rPr lang="es-ES" dirty="0" err="1"/>
              <a:t>hs</a:t>
            </a:r>
            <a:r>
              <a:rPr lang="es-ES" dirty="0"/>
              <a:t> , </a:t>
            </a:r>
            <a:r>
              <a:rPr lang="es-ES" dirty="0" err="1">
                <a:solidFill>
                  <a:srgbClr val="FFFF00"/>
                </a:solidFill>
              </a:rPr>
              <a:t>Amoxi</a:t>
            </a:r>
            <a:r>
              <a:rPr lang="es-ES" dirty="0">
                <a:solidFill>
                  <a:srgbClr val="FFFF00"/>
                </a:solidFill>
              </a:rPr>
              <a:t> </a:t>
            </a:r>
            <a:r>
              <a:rPr lang="es-ES" dirty="0"/>
              <a:t>1000/12 </a:t>
            </a:r>
            <a:r>
              <a:rPr lang="es-ES" dirty="0" err="1"/>
              <a:t>hs</a:t>
            </a:r>
            <a:r>
              <a:rPr lang="es-ES" dirty="0"/>
              <a:t>, </a:t>
            </a:r>
            <a:r>
              <a:rPr lang="es-ES" dirty="0" err="1">
                <a:solidFill>
                  <a:srgbClr val="FFFF00"/>
                </a:solidFill>
              </a:rPr>
              <a:t>Claritro</a:t>
            </a:r>
            <a:r>
              <a:rPr lang="es-ES" dirty="0"/>
              <a:t> 500/12 </a:t>
            </a:r>
            <a:r>
              <a:rPr lang="es-ES" dirty="0" err="1"/>
              <a:t>hs</a:t>
            </a:r>
            <a:r>
              <a:rPr lang="es-ES" dirty="0" smtClean="0"/>
              <a:t>). 53-55- 70-71 </a:t>
            </a:r>
          </a:p>
          <a:p>
            <a:endParaRPr lang="es-ES" dirty="0"/>
          </a:p>
          <a:p>
            <a:r>
              <a:rPr lang="es-ES" dirty="0" smtClean="0"/>
              <a:t>Durante 14 días . </a:t>
            </a:r>
            <a:endParaRPr lang="es-ES" dirty="0"/>
          </a:p>
        </p:txBody>
      </p:sp>
      <p:sp>
        <p:nvSpPr>
          <p:cNvPr id="3" name="Rectángulo redondeado 2"/>
          <p:cNvSpPr/>
          <p:nvPr/>
        </p:nvSpPr>
        <p:spPr>
          <a:xfrm>
            <a:off x="1721889" y="5033319"/>
            <a:ext cx="7883430" cy="914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Rectángulo redondeado 3"/>
          <p:cNvSpPr/>
          <p:nvPr/>
        </p:nvSpPr>
        <p:spPr>
          <a:xfrm>
            <a:off x="1614616" y="2397211"/>
            <a:ext cx="7990703" cy="189738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Rectángulo redondeado 4"/>
          <p:cNvSpPr/>
          <p:nvPr/>
        </p:nvSpPr>
        <p:spPr>
          <a:xfrm>
            <a:off x="1614616" y="395416"/>
            <a:ext cx="4827373" cy="675503"/>
          </a:xfrm>
          <a:prstGeom prst="round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20122798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186714" y="556552"/>
            <a:ext cx="2265364" cy="461665"/>
          </a:xfrm>
          <a:prstGeom prst="rect">
            <a:avLst/>
          </a:prstGeom>
        </p:spPr>
        <p:txBody>
          <a:bodyPr wrap="none">
            <a:spAutoFit/>
          </a:bodyPr>
          <a:lstStyle/>
          <a:p>
            <a:r>
              <a:rPr lang="es-ES" sz="2400" dirty="0" err="1"/>
              <a:t>Claritromicina</a:t>
            </a:r>
            <a:endParaRPr lang="es-ES" sz="2400" dirty="0"/>
          </a:p>
        </p:txBody>
      </p:sp>
      <p:sp>
        <p:nvSpPr>
          <p:cNvPr id="5" name="Rectángulo 4"/>
          <p:cNvSpPr/>
          <p:nvPr/>
        </p:nvSpPr>
        <p:spPr>
          <a:xfrm>
            <a:off x="1186713" y="1444302"/>
            <a:ext cx="9758377" cy="3416320"/>
          </a:xfrm>
          <a:prstGeom prst="rect">
            <a:avLst/>
          </a:prstGeom>
        </p:spPr>
        <p:txBody>
          <a:bodyPr wrap="square">
            <a:spAutoFit/>
          </a:bodyPr>
          <a:lstStyle/>
          <a:p>
            <a:r>
              <a:rPr lang="es-ES" dirty="0"/>
              <a:t>Es un </a:t>
            </a:r>
            <a:r>
              <a:rPr lang="es-ES" dirty="0" err="1"/>
              <a:t>macrólido</a:t>
            </a:r>
            <a:r>
              <a:rPr lang="es-ES" dirty="0"/>
              <a:t> que </a:t>
            </a:r>
            <a:r>
              <a:rPr lang="es-ES" dirty="0">
                <a:solidFill>
                  <a:srgbClr val="FFFF00"/>
                </a:solidFill>
              </a:rPr>
              <a:t>actúa uniéndose a la unidad 50S del ribosoma</a:t>
            </a:r>
          </a:p>
          <a:p>
            <a:r>
              <a:rPr lang="es-ES" dirty="0">
                <a:solidFill>
                  <a:srgbClr val="FFFF00"/>
                </a:solidFill>
              </a:rPr>
              <a:t>bacteriano (41). </a:t>
            </a:r>
            <a:endParaRPr lang="es-ES" dirty="0" smtClean="0">
              <a:solidFill>
                <a:srgbClr val="FFFF00"/>
              </a:solidFill>
            </a:endParaRPr>
          </a:p>
          <a:p>
            <a:endParaRPr lang="es-ES" dirty="0"/>
          </a:p>
          <a:p>
            <a:r>
              <a:rPr lang="es-ES" dirty="0" smtClean="0"/>
              <a:t>Su </a:t>
            </a:r>
            <a:r>
              <a:rPr lang="es-ES" dirty="0" smtClean="0">
                <a:solidFill>
                  <a:srgbClr val="FFFF00"/>
                </a:solidFill>
              </a:rPr>
              <a:t>vida </a:t>
            </a:r>
            <a:r>
              <a:rPr lang="es-ES" dirty="0">
                <a:solidFill>
                  <a:srgbClr val="FFFF00"/>
                </a:solidFill>
              </a:rPr>
              <a:t>media es </a:t>
            </a:r>
            <a:r>
              <a:rPr lang="es-ES" dirty="0" smtClean="0">
                <a:solidFill>
                  <a:srgbClr val="FFFF00"/>
                </a:solidFill>
              </a:rPr>
              <a:t>de 5 </a:t>
            </a:r>
            <a:r>
              <a:rPr lang="es-ES" dirty="0">
                <a:solidFill>
                  <a:srgbClr val="FFFF00"/>
                </a:solidFill>
              </a:rPr>
              <a:t>horas </a:t>
            </a:r>
            <a:r>
              <a:rPr lang="es-ES" dirty="0"/>
              <a:t>y se puede administrar</a:t>
            </a:r>
          </a:p>
          <a:p>
            <a:r>
              <a:rPr lang="es-ES" dirty="0"/>
              <a:t>2 veces al día (26). </a:t>
            </a:r>
            <a:endParaRPr lang="es-ES" dirty="0" smtClean="0"/>
          </a:p>
          <a:p>
            <a:endParaRPr lang="es-ES" dirty="0"/>
          </a:p>
          <a:p>
            <a:r>
              <a:rPr lang="es-ES" dirty="0" smtClean="0"/>
              <a:t>Por </a:t>
            </a:r>
            <a:r>
              <a:rPr lang="es-ES" dirty="0"/>
              <a:t>su amplia prescripción </a:t>
            </a:r>
            <a:r>
              <a:rPr lang="es-ES" dirty="0" smtClean="0">
                <a:solidFill>
                  <a:srgbClr val="FFFF00"/>
                </a:solidFill>
              </a:rPr>
              <a:t>ha </a:t>
            </a:r>
            <a:r>
              <a:rPr lang="es-ES" dirty="0">
                <a:solidFill>
                  <a:srgbClr val="FFFF00"/>
                </a:solidFill>
              </a:rPr>
              <a:t>desarrollado una </a:t>
            </a:r>
            <a:r>
              <a:rPr lang="es-ES" dirty="0" smtClean="0">
                <a:solidFill>
                  <a:srgbClr val="FFFF00"/>
                </a:solidFill>
              </a:rPr>
              <a:t>gran resistencia </a:t>
            </a:r>
            <a:r>
              <a:rPr lang="es-ES" dirty="0"/>
              <a:t>a nivel mundial (41). </a:t>
            </a:r>
            <a:endParaRPr lang="es-ES" dirty="0" smtClean="0"/>
          </a:p>
          <a:p>
            <a:endParaRPr lang="es-ES" dirty="0" smtClean="0"/>
          </a:p>
          <a:p>
            <a:r>
              <a:rPr lang="es-ES" dirty="0" smtClean="0"/>
              <a:t>En Japón 27 </a:t>
            </a:r>
            <a:r>
              <a:rPr lang="es-ES" dirty="0"/>
              <a:t>% </a:t>
            </a:r>
            <a:r>
              <a:rPr lang="es-ES" dirty="0" smtClean="0"/>
              <a:t>(</a:t>
            </a:r>
            <a:r>
              <a:rPr lang="es-ES" dirty="0"/>
              <a:t>42). </a:t>
            </a:r>
            <a:r>
              <a:rPr lang="es-ES" dirty="0" smtClean="0"/>
              <a:t>En </a:t>
            </a:r>
            <a:r>
              <a:rPr lang="es-ES" dirty="0"/>
              <a:t>China </a:t>
            </a:r>
            <a:r>
              <a:rPr lang="es-ES" dirty="0" smtClean="0"/>
              <a:t>52 </a:t>
            </a:r>
            <a:r>
              <a:rPr lang="es-ES" dirty="0"/>
              <a:t>% (41). </a:t>
            </a:r>
            <a:r>
              <a:rPr lang="es-ES" dirty="0" smtClean="0"/>
              <a:t>En </a:t>
            </a:r>
            <a:r>
              <a:rPr lang="es-ES" dirty="0">
                <a:solidFill>
                  <a:srgbClr val="FFFF00"/>
                </a:solidFill>
              </a:rPr>
              <a:t>América </a:t>
            </a:r>
            <a:r>
              <a:rPr lang="es-ES" dirty="0" smtClean="0">
                <a:solidFill>
                  <a:srgbClr val="FFFF00"/>
                </a:solidFill>
              </a:rPr>
              <a:t>Latina es del 25 % </a:t>
            </a:r>
            <a:r>
              <a:rPr lang="es-ES" dirty="0" smtClean="0"/>
              <a:t>(</a:t>
            </a:r>
            <a:r>
              <a:rPr lang="es-ES" dirty="0"/>
              <a:t>43). </a:t>
            </a:r>
            <a:endParaRPr lang="es-ES" dirty="0" smtClean="0"/>
          </a:p>
          <a:p>
            <a:endParaRPr lang="es-ES" dirty="0"/>
          </a:p>
          <a:p>
            <a:r>
              <a:rPr lang="es-ES" dirty="0" smtClean="0"/>
              <a:t>Debe utilizarse si la resistencia en el país es menor al 15 %</a:t>
            </a:r>
          </a:p>
          <a:p>
            <a:endParaRPr lang="es-ES" dirty="0"/>
          </a:p>
        </p:txBody>
      </p:sp>
      <p:sp>
        <p:nvSpPr>
          <p:cNvPr id="7" name="Rectángulo 6"/>
          <p:cNvSpPr/>
          <p:nvPr/>
        </p:nvSpPr>
        <p:spPr>
          <a:xfrm>
            <a:off x="1186713" y="4224878"/>
            <a:ext cx="10077032" cy="1200329"/>
          </a:xfrm>
          <a:prstGeom prst="rect">
            <a:avLst/>
          </a:prstGeom>
        </p:spPr>
        <p:txBody>
          <a:bodyPr wrap="square">
            <a:spAutoFit/>
          </a:bodyPr>
          <a:lstStyle/>
          <a:p>
            <a:endParaRPr lang="es-ES" dirty="0"/>
          </a:p>
          <a:p>
            <a:endParaRPr lang="es-ES" dirty="0"/>
          </a:p>
          <a:p>
            <a:r>
              <a:rPr lang="es-ES" dirty="0"/>
              <a:t>Si la resistencia es &gt;15 %, se </a:t>
            </a:r>
            <a:r>
              <a:rPr lang="es-ES" dirty="0" smtClean="0"/>
              <a:t>utiliza bismuto</a:t>
            </a:r>
            <a:endParaRPr lang="es-ES" dirty="0"/>
          </a:p>
          <a:p>
            <a:r>
              <a:rPr lang="es-ES" dirty="0" smtClean="0"/>
              <a:t>o cambiar </a:t>
            </a:r>
            <a:r>
              <a:rPr lang="es-ES" dirty="0"/>
              <a:t>la </a:t>
            </a:r>
            <a:r>
              <a:rPr lang="es-ES" dirty="0" err="1"/>
              <a:t>claritromicina</a:t>
            </a:r>
            <a:r>
              <a:rPr lang="es-ES" dirty="0"/>
              <a:t> por </a:t>
            </a:r>
            <a:r>
              <a:rPr lang="es-ES" dirty="0" err="1"/>
              <a:t>levofloxacina</a:t>
            </a:r>
            <a:r>
              <a:rPr lang="es-ES" dirty="0"/>
              <a:t> 500 mg </a:t>
            </a:r>
            <a:r>
              <a:rPr lang="es-ES" dirty="0" smtClean="0"/>
              <a:t>/12 </a:t>
            </a:r>
            <a:r>
              <a:rPr lang="es-ES" dirty="0" err="1" smtClean="0"/>
              <a:t>hs</a:t>
            </a:r>
            <a:r>
              <a:rPr lang="es-ES" dirty="0" smtClean="0"/>
              <a:t>.</a:t>
            </a:r>
            <a:endParaRPr lang="es-ES" dirty="0"/>
          </a:p>
        </p:txBody>
      </p:sp>
      <p:sp>
        <p:nvSpPr>
          <p:cNvPr id="2" name="Rectángulo redondeado 1"/>
          <p:cNvSpPr/>
          <p:nvPr/>
        </p:nvSpPr>
        <p:spPr>
          <a:xfrm>
            <a:off x="996778" y="4135395"/>
            <a:ext cx="9407611" cy="163932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41228946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1316183" y="4793673"/>
            <a:ext cx="7647708" cy="126076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4" name="Rectángulo 3"/>
          <p:cNvSpPr/>
          <p:nvPr/>
        </p:nvSpPr>
        <p:spPr>
          <a:xfrm>
            <a:off x="1542809" y="1820792"/>
            <a:ext cx="1643399" cy="369332"/>
          </a:xfrm>
          <a:prstGeom prst="rect">
            <a:avLst/>
          </a:prstGeom>
        </p:spPr>
        <p:txBody>
          <a:bodyPr wrap="none">
            <a:spAutoFit/>
          </a:bodyPr>
          <a:lstStyle/>
          <a:p>
            <a:r>
              <a:rPr lang="es-ES" dirty="0" err="1"/>
              <a:t>Metronidazol</a:t>
            </a:r>
            <a:endParaRPr lang="es-ES" dirty="0"/>
          </a:p>
        </p:txBody>
      </p:sp>
      <p:sp>
        <p:nvSpPr>
          <p:cNvPr id="5" name="Rectángulo 4"/>
          <p:cNvSpPr/>
          <p:nvPr/>
        </p:nvSpPr>
        <p:spPr>
          <a:xfrm>
            <a:off x="1542809" y="2414120"/>
            <a:ext cx="8460509" cy="3416320"/>
          </a:xfrm>
          <a:prstGeom prst="rect">
            <a:avLst/>
          </a:prstGeom>
        </p:spPr>
        <p:txBody>
          <a:bodyPr wrap="square">
            <a:spAutoFit/>
          </a:bodyPr>
          <a:lstStyle/>
          <a:p>
            <a:r>
              <a:rPr lang="es-ES" dirty="0"/>
              <a:t>Es una </a:t>
            </a:r>
            <a:r>
              <a:rPr lang="es-ES" dirty="0" smtClean="0">
                <a:solidFill>
                  <a:srgbClr val="FFFF00"/>
                </a:solidFill>
              </a:rPr>
              <a:t>pro-droga </a:t>
            </a:r>
            <a:r>
              <a:rPr lang="es-ES" dirty="0">
                <a:solidFill>
                  <a:srgbClr val="FFFF00"/>
                </a:solidFill>
              </a:rPr>
              <a:t>que produce rupturas </a:t>
            </a:r>
            <a:r>
              <a:rPr lang="es-ES" dirty="0"/>
              <a:t>en la doble cadena</a:t>
            </a:r>
          </a:p>
          <a:p>
            <a:r>
              <a:rPr lang="es-ES" dirty="0" smtClean="0">
                <a:solidFill>
                  <a:srgbClr val="FFFF00"/>
                </a:solidFill>
              </a:rPr>
              <a:t>del(ADN</a:t>
            </a:r>
            <a:r>
              <a:rPr lang="es-ES" dirty="0">
                <a:solidFill>
                  <a:srgbClr val="FFFF00"/>
                </a:solidFill>
              </a:rPr>
              <a:t>) bacteriano </a:t>
            </a:r>
            <a:r>
              <a:rPr lang="es-ES" dirty="0"/>
              <a:t>(9</a:t>
            </a:r>
            <a:r>
              <a:rPr lang="es-ES" dirty="0" smtClean="0"/>
              <a:t>).</a:t>
            </a:r>
          </a:p>
          <a:p>
            <a:endParaRPr lang="es-ES" dirty="0" smtClean="0"/>
          </a:p>
          <a:p>
            <a:r>
              <a:rPr lang="es-ES" dirty="0" smtClean="0"/>
              <a:t>Su </a:t>
            </a:r>
            <a:r>
              <a:rPr lang="es-ES" dirty="0" smtClean="0">
                <a:solidFill>
                  <a:srgbClr val="FFFF00"/>
                </a:solidFill>
              </a:rPr>
              <a:t>vida </a:t>
            </a:r>
            <a:r>
              <a:rPr lang="es-ES" dirty="0">
                <a:solidFill>
                  <a:srgbClr val="FFFF00"/>
                </a:solidFill>
              </a:rPr>
              <a:t>media </a:t>
            </a:r>
            <a:r>
              <a:rPr lang="es-ES" dirty="0" smtClean="0">
                <a:solidFill>
                  <a:srgbClr val="FFFF00"/>
                </a:solidFill>
              </a:rPr>
              <a:t>es de 8 </a:t>
            </a:r>
            <a:r>
              <a:rPr lang="es-ES" dirty="0"/>
              <a:t>horas, </a:t>
            </a:r>
            <a:endParaRPr lang="es-ES" dirty="0" smtClean="0"/>
          </a:p>
          <a:p>
            <a:endParaRPr lang="es-ES" dirty="0" smtClean="0"/>
          </a:p>
          <a:p>
            <a:r>
              <a:rPr lang="es-ES" dirty="0" smtClean="0"/>
              <a:t>La </a:t>
            </a:r>
            <a:r>
              <a:rPr lang="es-ES" dirty="0" smtClean="0">
                <a:solidFill>
                  <a:srgbClr val="FFFF00"/>
                </a:solidFill>
              </a:rPr>
              <a:t>resistencia</a:t>
            </a:r>
            <a:r>
              <a:rPr lang="es-ES" dirty="0" smtClean="0"/>
              <a:t> primaria es </a:t>
            </a:r>
            <a:r>
              <a:rPr lang="es-ES" dirty="0"/>
              <a:t>muy alta en muchos países: </a:t>
            </a:r>
            <a:endParaRPr lang="es-ES" dirty="0" smtClean="0"/>
          </a:p>
          <a:p>
            <a:r>
              <a:rPr lang="es-ES" dirty="0" smtClean="0"/>
              <a:t>Turquía</a:t>
            </a:r>
            <a:r>
              <a:rPr lang="es-ES" dirty="0"/>
              <a:t>, Irán</a:t>
            </a:r>
            <a:r>
              <a:rPr lang="es-ES" dirty="0" smtClean="0"/>
              <a:t>, China . 80 %</a:t>
            </a:r>
          </a:p>
          <a:p>
            <a:r>
              <a:rPr lang="es-ES" dirty="0" smtClean="0"/>
              <a:t>En </a:t>
            </a:r>
            <a:r>
              <a:rPr lang="es-ES" dirty="0" smtClean="0">
                <a:solidFill>
                  <a:srgbClr val="FFFF00"/>
                </a:solidFill>
              </a:rPr>
              <a:t>América </a:t>
            </a:r>
            <a:r>
              <a:rPr lang="es-ES" dirty="0">
                <a:solidFill>
                  <a:srgbClr val="FFFF00"/>
                </a:solidFill>
              </a:rPr>
              <a:t>Latina. </a:t>
            </a:r>
            <a:r>
              <a:rPr lang="es-ES" dirty="0" smtClean="0">
                <a:solidFill>
                  <a:srgbClr val="FFFF00"/>
                </a:solidFill>
              </a:rPr>
              <a:t>50 %.</a:t>
            </a:r>
          </a:p>
          <a:p>
            <a:endParaRPr lang="es-ES" dirty="0" smtClean="0"/>
          </a:p>
          <a:p>
            <a:pPr marL="285750" indent="-285750">
              <a:buFont typeface="Wingdings" panose="05000000000000000000" pitchFamily="2" charset="2"/>
              <a:buChar char="q"/>
            </a:pPr>
            <a:r>
              <a:rPr lang="es-ES" dirty="0" smtClean="0"/>
              <a:t>Aumentando a 500 </a:t>
            </a:r>
            <a:r>
              <a:rPr lang="es-ES" dirty="0"/>
              <a:t>mg </a:t>
            </a:r>
            <a:r>
              <a:rPr lang="es-ES" dirty="0" smtClean="0"/>
              <a:t>3 </a:t>
            </a:r>
            <a:r>
              <a:rPr lang="es-ES" dirty="0"/>
              <a:t>veces al día o 400 mg 4 veces</a:t>
            </a:r>
          </a:p>
          <a:p>
            <a:r>
              <a:rPr lang="es-ES" dirty="0"/>
              <a:t>al día durante 14 días logra un éxito de </a:t>
            </a:r>
            <a:r>
              <a:rPr lang="es-ES" dirty="0" smtClean="0"/>
              <a:t>90 % </a:t>
            </a:r>
            <a:r>
              <a:rPr lang="es-ES" dirty="0"/>
              <a:t>aun con cepas</a:t>
            </a:r>
          </a:p>
          <a:p>
            <a:r>
              <a:rPr lang="es-ES" dirty="0"/>
              <a:t>resistentes (46),</a:t>
            </a:r>
          </a:p>
        </p:txBody>
      </p:sp>
      <p:sp>
        <p:nvSpPr>
          <p:cNvPr id="2" name="Rectángulo 1"/>
          <p:cNvSpPr/>
          <p:nvPr/>
        </p:nvSpPr>
        <p:spPr>
          <a:xfrm>
            <a:off x="1542809" y="317849"/>
            <a:ext cx="7421082" cy="1077218"/>
          </a:xfrm>
          <a:prstGeom prst="rect">
            <a:avLst/>
          </a:prstGeom>
        </p:spPr>
        <p:txBody>
          <a:bodyPr wrap="square">
            <a:spAutoFit/>
          </a:bodyPr>
          <a:lstStyle/>
          <a:p>
            <a:r>
              <a:rPr lang="es-ES" sz="2800" dirty="0">
                <a:solidFill>
                  <a:srgbClr val="FFFF00"/>
                </a:solidFill>
              </a:rPr>
              <a:t>Terapia triple estándar con </a:t>
            </a:r>
            <a:r>
              <a:rPr lang="es-ES" sz="2800" dirty="0" err="1" smtClean="0">
                <a:solidFill>
                  <a:srgbClr val="FFFF00"/>
                </a:solidFill>
              </a:rPr>
              <a:t>metronidazol</a:t>
            </a:r>
            <a:endParaRPr lang="es-ES" sz="2800" dirty="0" smtClean="0">
              <a:solidFill>
                <a:srgbClr val="FFFF00"/>
              </a:solidFill>
            </a:endParaRPr>
          </a:p>
          <a:p>
            <a:endParaRPr lang="es-ES" dirty="0" smtClean="0"/>
          </a:p>
          <a:p>
            <a:r>
              <a:rPr lang="es-ES" dirty="0" smtClean="0"/>
              <a:t> </a:t>
            </a:r>
            <a:r>
              <a:rPr lang="es-ES" dirty="0"/>
              <a:t>( </a:t>
            </a:r>
            <a:r>
              <a:rPr lang="es-ES" dirty="0">
                <a:solidFill>
                  <a:srgbClr val="FFFF00"/>
                </a:solidFill>
              </a:rPr>
              <a:t>IBP</a:t>
            </a:r>
            <a:r>
              <a:rPr lang="es-ES" dirty="0"/>
              <a:t> 40 mg / </a:t>
            </a:r>
            <a:r>
              <a:rPr lang="es-ES" dirty="0" smtClean="0"/>
              <a:t>24 </a:t>
            </a:r>
            <a:r>
              <a:rPr lang="es-ES" dirty="0" err="1"/>
              <a:t>hs</a:t>
            </a:r>
            <a:r>
              <a:rPr lang="es-ES" dirty="0"/>
              <a:t>, </a:t>
            </a:r>
            <a:r>
              <a:rPr lang="es-ES" dirty="0" err="1">
                <a:solidFill>
                  <a:srgbClr val="FFFF00"/>
                </a:solidFill>
              </a:rPr>
              <a:t>claritro</a:t>
            </a:r>
            <a:r>
              <a:rPr lang="es-ES" dirty="0"/>
              <a:t> 500 /12hs , </a:t>
            </a:r>
            <a:r>
              <a:rPr lang="es-ES" dirty="0">
                <a:solidFill>
                  <a:srgbClr val="FFFF00"/>
                </a:solidFill>
              </a:rPr>
              <a:t>Metro</a:t>
            </a:r>
            <a:r>
              <a:rPr lang="es-ES" dirty="0"/>
              <a:t> 500/12hs. )</a:t>
            </a:r>
          </a:p>
        </p:txBody>
      </p:sp>
      <p:sp>
        <p:nvSpPr>
          <p:cNvPr id="6" name="Rectángulo redondeado 5"/>
          <p:cNvSpPr/>
          <p:nvPr/>
        </p:nvSpPr>
        <p:spPr>
          <a:xfrm>
            <a:off x="1416908" y="238897"/>
            <a:ext cx="7727092" cy="708454"/>
          </a:xfrm>
          <a:prstGeom prst="round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04612579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371937" y="2656704"/>
            <a:ext cx="1449436" cy="369332"/>
          </a:xfrm>
          <a:prstGeom prst="rect">
            <a:avLst/>
          </a:prstGeom>
        </p:spPr>
        <p:txBody>
          <a:bodyPr wrap="none">
            <a:spAutoFit/>
          </a:bodyPr>
          <a:lstStyle/>
          <a:p>
            <a:r>
              <a:rPr lang="es-ES" dirty="0" err="1"/>
              <a:t>Quinolonas</a:t>
            </a:r>
            <a:endParaRPr lang="es-ES" dirty="0"/>
          </a:p>
        </p:txBody>
      </p:sp>
      <p:sp>
        <p:nvSpPr>
          <p:cNvPr id="5" name="Rectángulo 4"/>
          <p:cNvSpPr/>
          <p:nvPr/>
        </p:nvSpPr>
        <p:spPr>
          <a:xfrm>
            <a:off x="1371937" y="3291482"/>
            <a:ext cx="8035636" cy="2031325"/>
          </a:xfrm>
          <a:prstGeom prst="rect">
            <a:avLst/>
          </a:prstGeom>
        </p:spPr>
        <p:txBody>
          <a:bodyPr wrap="square">
            <a:spAutoFit/>
          </a:bodyPr>
          <a:lstStyle/>
          <a:p>
            <a:r>
              <a:rPr lang="es-ES" dirty="0" smtClean="0">
                <a:solidFill>
                  <a:srgbClr val="FFFF00"/>
                </a:solidFill>
              </a:rPr>
              <a:t>Actúa sobre la  ADN </a:t>
            </a:r>
            <a:r>
              <a:rPr lang="es-ES" dirty="0" err="1">
                <a:solidFill>
                  <a:srgbClr val="FFFF00"/>
                </a:solidFill>
              </a:rPr>
              <a:t>girasa</a:t>
            </a:r>
            <a:r>
              <a:rPr lang="es-ES" dirty="0">
                <a:solidFill>
                  <a:srgbClr val="FFFF00"/>
                </a:solidFill>
              </a:rPr>
              <a:t> </a:t>
            </a:r>
            <a:endParaRPr lang="es-ES" dirty="0" smtClean="0">
              <a:solidFill>
                <a:srgbClr val="FFFF00"/>
              </a:solidFill>
            </a:endParaRPr>
          </a:p>
          <a:p>
            <a:r>
              <a:rPr lang="es-ES" dirty="0" smtClean="0"/>
              <a:t>Causando </a:t>
            </a:r>
            <a:r>
              <a:rPr lang="es-ES" dirty="0" smtClean="0">
                <a:solidFill>
                  <a:srgbClr val="FFFF00"/>
                </a:solidFill>
              </a:rPr>
              <a:t>rupturas </a:t>
            </a:r>
            <a:r>
              <a:rPr lang="es-ES" dirty="0">
                <a:solidFill>
                  <a:srgbClr val="FFFF00"/>
                </a:solidFill>
              </a:rPr>
              <a:t>en el ADN bacteriano</a:t>
            </a:r>
            <a:r>
              <a:rPr lang="es-ES" dirty="0"/>
              <a:t> (26). </a:t>
            </a:r>
            <a:endParaRPr lang="es-ES" dirty="0" smtClean="0"/>
          </a:p>
          <a:p>
            <a:r>
              <a:rPr lang="es-ES" dirty="0" smtClean="0"/>
              <a:t>Su </a:t>
            </a:r>
            <a:r>
              <a:rPr lang="es-ES" dirty="0"/>
              <a:t>efecto </a:t>
            </a:r>
            <a:r>
              <a:rPr lang="es-ES" dirty="0" smtClean="0"/>
              <a:t>es </a:t>
            </a:r>
            <a:r>
              <a:rPr lang="es-ES" dirty="0" smtClean="0">
                <a:solidFill>
                  <a:srgbClr val="FFFF00"/>
                </a:solidFill>
              </a:rPr>
              <a:t>bactericida </a:t>
            </a:r>
            <a:r>
              <a:rPr lang="es-ES" dirty="0" smtClean="0"/>
              <a:t>. </a:t>
            </a:r>
          </a:p>
          <a:p>
            <a:endParaRPr lang="es-ES" dirty="0" smtClean="0"/>
          </a:p>
          <a:p>
            <a:r>
              <a:rPr lang="es-ES" dirty="0" smtClean="0"/>
              <a:t>El H</a:t>
            </a:r>
            <a:r>
              <a:rPr lang="es-ES" dirty="0"/>
              <a:t>. pylori ha </a:t>
            </a:r>
            <a:r>
              <a:rPr lang="es-ES" dirty="0" smtClean="0"/>
              <a:t>desarrollado gran </a:t>
            </a:r>
            <a:r>
              <a:rPr lang="es-ES" dirty="0"/>
              <a:t>resistencia a nivel mundial </a:t>
            </a:r>
            <a:r>
              <a:rPr lang="es-ES" dirty="0" smtClean="0"/>
              <a:t>. </a:t>
            </a:r>
          </a:p>
          <a:p>
            <a:endParaRPr lang="es-ES" dirty="0"/>
          </a:p>
          <a:p>
            <a:r>
              <a:rPr lang="es-ES" dirty="0" smtClean="0"/>
              <a:t>En </a:t>
            </a:r>
            <a:r>
              <a:rPr lang="es-ES" dirty="0" smtClean="0">
                <a:solidFill>
                  <a:srgbClr val="FFFF00"/>
                </a:solidFill>
              </a:rPr>
              <a:t>América Latina </a:t>
            </a:r>
            <a:r>
              <a:rPr lang="es-ES" dirty="0">
                <a:solidFill>
                  <a:srgbClr val="FFFF00"/>
                </a:solidFill>
              </a:rPr>
              <a:t>la resistencia </a:t>
            </a:r>
            <a:r>
              <a:rPr lang="es-ES" dirty="0"/>
              <a:t>promedio es del </a:t>
            </a:r>
            <a:r>
              <a:rPr lang="es-ES" dirty="0" smtClean="0">
                <a:solidFill>
                  <a:srgbClr val="FFFF00"/>
                </a:solidFill>
              </a:rPr>
              <a:t>20 </a:t>
            </a:r>
            <a:r>
              <a:rPr lang="es-ES" dirty="0">
                <a:solidFill>
                  <a:srgbClr val="FFFF00"/>
                </a:solidFill>
              </a:rPr>
              <a:t>% </a:t>
            </a:r>
            <a:r>
              <a:rPr lang="es-ES" dirty="0" smtClean="0"/>
              <a:t>.</a:t>
            </a:r>
            <a:endParaRPr lang="es-ES" dirty="0"/>
          </a:p>
        </p:txBody>
      </p:sp>
      <p:sp>
        <p:nvSpPr>
          <p:cNvPr id="2" name="Rectángulo 1"/>
          <p:cNvSpPr/>
          <p:nvPr/>
        </p:nvSpPr>
        <p:spPr>
          <a:xfrm>
            <a:off x="1371937" y="855750"/>
            <a:ext cx="8603336" cy="1077218"/>
          </a:xfrm>
          <a:prstGeom prst="rect">
            <a:avLst/>
          </a:prstGeom>
        </p:spPr>
        <p:txBody>
          <a:bodyPr wrap="square">
            <a:spAutoFit/>
          </a:bodyPr>
          <a:lstStyle/>
          <a:p>
            <a:r>
              <a:rPr lang="es-AR" sz="2800" dirty="0">
                <a:solidFill>
                  <a:srgbClr val="FFFF00"/>
                </a:solidFill>
              </a:rPr>
              <a:t>Terapia triple con </a:t>
            </a:r>
            <a:r>
              <a:rPr lang="es-AR" sz="2800" dirty="0" err="1">
                <a:solidFill>
                  <a:srgbClr val="FFFF00"/>
                </a:solidFill>
              </a:rPr>
              <a:t>Levofloxacina</a:t>
            </a:r>
            <a:r>
              <a:rPr lang="es-AR" sz="2800" dirty="0">
                <a:solidFill>
                  <a:srgbClr val="FFFF00"/>
                </a:solidFill>
              </a:rPr>
              <a:t> : </a:t>
            </a:r>
            <a:endParaRPr lang="es-AR" sz="2800" dirty="0" smtClean="0">
              <a:solidFill>
                <a:srgbClr val="FFFF00"/>
              </a:solidFill>
            </a:endParaRPr>
          </a:p>
          <a:p>
            <a:endParaRPr lang="es-AR" dirty="0" smtClean="0"/>
          </a:p>
          <a:p>
            <a:r>
              <a:rPr lang="es-AR" dirty="0" smtClean="0"/>
              <a:t>( </a:t>
            </a:r>
            <a:r>
              <a:rPr lang="es-AR" dirty="0">
                <a:solidFill>
                  <a:srgbClr val="FFFF00"/>
                </a:solidFill>
              </a:rPr>
              <a:t>IBP</a:t>
            </a:r>
            <a:r>
              <a:rPr lang="es-AR" dirty="0"/>
              <a:t> 40 mg / </a:t>
            </a:r>
            <a:r>
              <a:rPr lang="es-AR" dirty="0" smtClean="0"/>
              <a:t>24 </a:t>
            </a:r>
            <a:r>
              <a:rPr lang="es-AR" dirty="0" err="1"/>
              <a:t>hs</a:t>
            </a:r>
            <a:r>
              <a:rPr lang="es-AR" dirty="0"/>
              <a:t>, </a:t>
            </a:r>
            <a:r>
              <a:rPr lang="es-AR" dirty="0" err="1">
                <a:solidFill>
                  <a:srgbClr val="FFFF00"/>
                </a:solidFill>
              </a:rPr>
              <a:t>Amoxi</a:t>
            </a:r>
            <a:r>
              <a:rPr lang="es-AR" dirty="0"/>
              <a:t> 1000 / 12 </a:t>
            </a:r>
            <a:r>
              <a:rPr lang="es-AR" dirty="0" err="1"/>
              <a:t>hs</a:t>
            </a:r>
            <a:r>
              <a:rPr lang="es-AR" dirty="0"/>
              <a:t> , </a:t>
            </a:r>
            <a:r>
              <a:rPr lang="es-AR" dirty="0">
                <a:solidFill>
                  <a:srgbClr val="FFFF00"/>
                </a:solidFill>
              </a:rPr>
              <a:t>Levo</a:t>
            </a:r>
            <a:r>
              <a:rPr lang="es-AR" dirty="0"/>
              <a:t> 500 / 12 </a:t>
            </a:r>
            <a:r>
              <a:rPr lang="es-AR" dirty="0" err="1"/>
              <a:t>hs</a:t>
            </a:r>
            <a:r>
              <a:rPr lang="es-AR" dirty="0"/>
              <a:t>. )</a:t>
            </a:r>
          </a:p>
        </p:txBody>
      </p:sp>
      <p:sp>
        <p:nvSpPr>
          <p:cNvPr id="3" name="Rectángulo 2"/>
          <p:cNvSpPr/>
          <p:nvPr/>
        </p:nvSpPr>
        <p:spPr>
          <a:xfrm>
            <a:off x="1371937" y="1837076"/>
            <a:ext cx="184731" cy="646331"/>
          </a:xfrm>
          <a:prstGeom prst="rect">
            <a:avLst/>
          </a:prstGeom>
        </p:spPr>
        <p:txBody>
          <a:bodyPr wrap="none">
            <a:spAutoFit/>
          </a:bodyPr>
          <a:lstStyle/>
          <a:p>
            <a:endParaRPr lang="es-ES" dirty="0" smtClean="0"/>
          </a:p>
          <a:p>
            <a:endParaRPr lang="es-ES" dirty="0"/>
          </a:p>
        </p:txBody>
      </p:sp>
      <p:sp>
        <p:nvSpPr>
          <p:cNvPr id="6" name="Rectángulo redondeado 5"/>
          <p:cNvSpPr/>
          <p:nvPr/>
        </p:nvSpPr>
        <p:spPr>
          <a:xfrm>
            <a:off x="1252151" y="667265"/>
            <a:ext cx="6499654" cy="840259"/>
          </a:xfrm>
          <a:prstGeom prst="round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80880010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717214" y="784467"/>
            <a:ext cx="8281434" cy="2123658"/>
          </a:xfrm>
          <a:prstGeom prst="rect">
            <a:avLst/>
          </a:prstGeom>
          <a:noFill/>
        </p:spPr>
        <p:txBody>
          <a:bodyPr wrap="none" rtlCol="0">
            <a:spAutoFit/>
          </a:bodyPr>
          <a:lstStyle/>
          <a:p>
            <a:endParaRPr lang="es-AR" dirty="0" smtClean="0"/>
          </a:p>
          <a:p>
            <a:r>
              <a:rPr lang="es-AR" sz="2400" dirty="0" smtClean="0">
                <a:solidFill>
                  <a:srgbClr val="FFFF00"/>
                </a:solidFill>
              </a:rPr>
              <a:t>Terapia cuádruple concomitante    sin Bismuto :  </a:t>
            </a:r>
          </a:p>
          <a:p>
            <a:endParaRPr lang="es-AR" dirty="0"/>
          </a:p>
          <a:p>
            <a:r>
              <a:rPr lang="es-AR" dirty="0" smtClean="0">
                <a:solidFill>
                  <a:srgbClr val="FFFF00"/>
                </a:solidFill>
              </a:rPr>
              <a:t>IBP</a:t>
            </a:r>
            <a:r>
              <a:rPr lang="es-AR" dirty="0" smtClean="0"/>
              <a:t> 40 mg/</a:t>
            </a:r>
            <a:r>
              <a:rPr lang="es-AR" dirty="0" err="1" smtClean="0"/>
              <a:t>dia</a:t>
            </a:r>
            <a:r>
              <a:rPr lang="es-AR" dirty="0" smtClean="0"/>
              <a:t> , </a:t>
            </a:r>
            <a:r>
              <a:rPr lang="es-AR" dirty="0" err="1" smtClean="0">
                <a:solidFill>
                  <a:srgbClr val="FFFF00"/>
                </a:solidFill>
              </a:rPr>
              <a:t>Claritro</a:t>
            </a:r>
            <a:r>
              <a:rPr lang="es-AR" dirty="0" smtClean="0"/>
              <a:t> 500 /12 </a:t>
            </a:r>
            <a:r>
              <a:rPr lang="es-AR" dirty="0" err="1" smtClean="0"/>
              <a:t>hs</a:t>
            </a:r>
            <a:r>
              <a:rPr lang="es-AR" dirty="0" smtClean="0"/>
              <a:t>, </a:t>
            </a:r>
            <a:r>
              <a:rPr lang="es-AR" dirty="0" err="1" smtClean="0">
                <a:solidFill>
                  <a:srgbClr val="FFFF00"/>
                </a:solidFill>
              </a:rPr>
              <a:t>Amoxi</a:t>
            </a:r>
            <a:r>
              <a:rPr lang="es-AR" dirty="0" smtClean="0"/>
              <a:t> , 1000 / 12 </a:t>
            </a:r>
            <a:r>
              <a:rPr lang="es-AR" dirty="0" err="1" smtClean="0"/>
              <a:t>hs</a:t>
            </a:r>
            <a:r>
              <a:rPr lang="es-AR" dirty="0" smtClean="0"/>
              <a:t> , </a:t>
            </a:r>
            <a:r>
              <a:rPr lang="es-AR" dirty="0" smtClean="0">
                <a:solidFill>
                  <a:srgbClr val="FFFF00"/>
                </a:solidFill>
              </a:rPr>
              <a:t>Metro</a:t>
            </a:r>
            <a:r>
              <a:rPr lang="es-AR" dirty="0" smtClean="0"/>
              <a:t> 500 /12 </a:t>
            </a:r>
            <a:r>
              <a:rPr lang="es-AR" dirty="0" err="1" smtClean="0"/>
              <a:t>hs</a:t>
            </a:r>
            <a:r>
              <a:rPr lang="es-AR" dirty="0" smtClean="0"/>
              <a:t> </a:t>
            </a:r>
          </a:p>
          <a:p>
            <a:endParaRPr lang="es-AR" dirty="0"/>
          </a:p>
          <a:p>
            <a:r>
              <a:rPr lang="es-AR" dirty="0" smtClean="0"/>
              <a:t>Durante 14 días .  </a:t>
            </a:r>
          </a:p>
          <a:p>
            <a:endParaRPr lang="es-AR" dirty="0"/>
          </a:p>
        </p:txBody>
      </p:sp>
      <p:sp>
        <p:nvSpPr>
          <p:cNvPr id="3" name="Rectángulo 2"/>
          <p:cNvSpPr/>
          <p:nvPr/>
        </p:nvSpPr>
        <p:spPr>
          <a:xfrm>
            <a:off x="615259" y="3030856"/>
            <a:ext cx="11158824" cy="461665"/>
          </a:xfrm>
          <a:prstGeom prst="rect">
            <a:avLst/>
          </a:prstGeom>
        </p:spPr>
        <p:txBody>
          <a:bodyPr wrap="none">
            <a:spAutoFit/>
          </a:bodyPr>
          <a:lstStyle/>
          <a:p>
            <a:r>
              <a:rPr lang="es-AR" sz="2400" dirty="0" smtClean="0">
                <a:solidFill>
                  <a:srgbClr val="FFFF00"/>
                </a:solidFill>
              </a:rPr>
              <a:t>Modificación actual de la Terapia </a:t>
            </a:r>
            <a:r>
              <a:rPr lang="es-AR" sz="2400" dirty="0">
                <a:solidFill>
                  <a:srgbClr val="FFFF00"/>
                </a:solidFill>
              </a:rPr>
              <a:t>cuádruple concomitante sin Bismuto :  </a:t>
            </a:r>
          </a:p>
        </p:txBody>
      </p:sp>
      <p:sp>
        <p:nvSpPr>
          <p:cNvPr id="4" name="CuadroTexto 3"/>
          <p:cNvSpPr txBox="1"/>
          <p:nvPr/>
        </p:nvSpPr>
        <p:spPr>
          <a:xfrm>
            <a:off x="1717214" y="3926454"/>
            <a:ext cx="8909811" cy="1846659"/>
          </a:xfrm>
          <a:prstGeom prst="rect">
            <a:avLst/>
          </a:prstGeom>
          <a:noFill/>
        </p:spPr>
        <p:txBody>
          <a:bodyPr wrap="none" rtlCol="0">
            <a:spAutoFit/>
          </a:bodyPr>
          <a:lstStyle/>
          <a:p>
            <a:r>
              <a:rPr lang="es-AR" dirty="0" smtClean="0">
                <a:solidFill>
                  <a:srgbClr val="FFFF00"/>
                </a:solidFill>
              </a:rPr>
              <a:t>IBP</a:t>
            </a:r>
            <a:r>
              <a:rPr lang="es-AR" dirty="0" smtClean="0"/>
              <a:t> 80 mg /</a:t>
            </a:r>
            <a:r>
              <a:rPr lang="es-AR" dirty="0" err="1" smtClean="0"/>
              <a:t>dia</a:t>
            </a:r>
            <a:r>
              <a:rPr lang="es-AR" dirty="0" smtClean="0"/>
              <a:t> , </a:t>
            </a:r>
            <a:r>
              <a:rPr lang="es-AR" dirty="0" err="1" smtClean="0">
                <a:solidFill>
                  <a:srgbClr val="FFFF00"/>
                </a:solidFill>
              </a:rPr>
              <a:t>Claritro</a:t>
            </a:r>
            <a:r>
              <a:rPr lang="es-AR" dirty="0" smtClean="0"/>
              <a:t> 500 /12 </a:t>
            </a:r>
            <a:r>
              <a:rPr lang="es-AR" dirty="0" err="1" smtClean="0"/>
              <a:t>hs</a:t>
            </a:r>
            <a:r>
              <a:rPr lang="es-AR" dirty="0" smtClean="0"/>
              <a:t> , </a:t>
            </a:r>
            <a:r>
              <a:rPr lang="es-AR" dirty="0" err="1" smtClean="0">
                <a:solidFill>
                  <a:srgbClr val="FFFF00"/>
                </a:solidFill>
              </a:rPr>
              <a:t>Amoxi</a:t>
            </a:r>
            <a:r>
              <a:rPr lang="es-AR" dirty="0" smtClean="0"/>
              <a:t> 1000 / 12 u 8 </a:t>
            </a:r>
            <a:r>
              <a:rPr lang="es-AR" dirty="0" err="1" smtClean="0"/>
              <a:t>hs</a:t>
            </a:r>
            <a:r>
              <a:rPr lang="es-AR" dirty="0" smtClean="0"/>
              <a:t>., </a:t>
            </a:r>
            <a:r>
              <a:rPr lang="es-AR" dirty="0" smtClean="0">
                <a:solidFill>
                  <a:srgbClr val="FFFF00"/>
                </a:solidFill>
              </a:rPr>
              <a:t>Metro</a:t>
            </a:r>
            <a:r>
              <a:rPr lang="es-AR" dirty="0" smtClean="0"/>
              <a:t> 500 / 12 </a:t>
            </a:r>
            <a:r>
              <a:rPr lang="es-AR" dirty="0" err="1" smtClean="0"/>
              <a:t>hs</a:t>
            </a:r>
            <a:endParaRPr lang="es-AR" dirty="0" smtClean="0"/>
          </a:p>
          <a:p>
            <a:endParaRPr lang="es-AR" dirty="0"/>
          </a:p>
          <a:p>
            <a:r>
              <a:rPr lang="es-AR" dirty="0" smtClean="0"/>
              <a:t>Durante 14 días . </a:t>
            </a:r>
          </a:p>
          <a:p>
            <a:endParaRPr lang="es-AR" dirty="0"/>
          </a:p>
          <a:p>
            <a:endParaRPr lang="es-AR" dirty="0" smtClean="0"/>
          </a:p>
          <a:p>
            <a:r>
              <a:rPr lang="es-AR" sz="2400" dirty="0" smtClean="0">
                <a:solidFill>
                  <a:srgbClr val="FFFF00"/>
                </a:solidFill>
              </a:rPr>
              <a:t>Efectividad : 88 – 90 %  ( 38-46)</a:t>
            </a:r>
            <a:endParaRPr lang="es-AR" sz="2400" dirty="0">
              <a:solidFill>
                <a:srgbClr val="FFFF00"/>
              </a:solidFill>
            </a:endParaRPr>
          </a:p>
        </p:txBody>
      </p:sp>
      <p:sp>
        <p:nvSpPr>
          <p:cNvPr id="5" name="Rectángulo redondeado 4"/>
          <p:cNvSpPr/>
          <p:nvPr/>
        </p:nvSpPr>
        <p:spPr>
          <a:xfrm>
            <a:off x="1598141" y="784467"/>
            <a:ext cx="7694140" cy="838387"/>
          </a:xfrm>
          <a:prstGeom prst="round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7" name="Conector recto 6"/>
          <p:cNvCxnSpPr/>
          <p:nvPr/>
        </p:nvCxnSpPr>
        <p:spPr>
          <a:xfrm>
            <a:off x="708454" y="3492521"/>
            <a:ext cx="1054443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46022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151549" y="104848"/>
            <a:ext cx="9063370" cy="923330"/>
          </a:xfrm>
          <a:prstGeom prst="rect">
            <a:avLst/>
          </a:prstGeom>
        </p:spPr>
        <p:txBody>
          <a:bodyPr wrap="square">
            <a:spAutoFit/>
          </a:bodyPr>
          <a:lstStyle/>
          <a:p>
            <a:r>
              <a:rPr lang="es-ES" dirty="0" err="1"/>
              <a:t>Helicobacter</a:t>
            </a:r>
            <a:r>
              <a:rPr lang="es-ES" dirty="0"/>
              <a:t> pylori es una bacteria </a:t>
            </a:r>
            <a:r>
              <a:rPr lang="es-ES" dirty="0" err="1" smtClean="0"/>
              <a:t>gram</a:t>
            </a:r>
            <a:r>
              <a:rPr lang="es-ES" dirty="0" smtClean="0"/>
              <a:t> negativa</a:t>
            </a:r>
            <a:r>
              <a:rPr lang="es-ES" dirty="0"/>
              <a:t>, </a:t>
            </a:r>
            <a:endParaRPr lang="es-ES" dirty="0" smtClean="0"/>
          </a:p>
          <a:p>
            <a:r>
              <a:rPr lang="es-ES" dirty="0" smtClean="0"/>
              <a:t>que puede </a:t>
            </a:r>
            <a:r>
              <a:rPr lang="es-ES" dirty="0"/>
              <a:t>colonizar el </a:t>
            </a:r>
            <a:r>
              <a:rPr lang="es-ES" dirty="0" smtClean="0"/>
              <a:t>estómago en forma aguda y o crónica ( persistencia ) </a:t>
            </a:r>
          </a:p>
          <a:p>
            <a:r>
              <a:rPr lang="es-ES" dirty="0" smtClean="0"/>
              <a:t>provocando infección. </a:t>
            </a:r>
            <a:r>
              <a:rPr lang="es-ES" dirty="0"/>
              <a:t>(1).</a:t>
            </a:r>
          </a:p>
        </p:txBody>
      </p:sp>
      <p:sp>
        <p:nvSpPr>
          <p:cNvPr id="5" name="Rectángulo 4"/>
          <p:cNvSpPr/>
          <p:nvPr/>
        </p:nvSpPr>
        <p:spPr>
          <a:xfrm>
            <a:off x="1151549" y="1028178"/>
            <a:ext cx="8371392" cy="5355312"/>
          </a:xfrm>
          <a:prstGeom prst="rect">
            <a:avLst/>
          </a:prstGeom>
        </p:spPr>
        <p:txBody>
          <a:bodyPr wrap="square">
            <a:spAutoFit/>
          </a:bodyPr>
          <a:lstStyle/>
          <a:p>
            <a:r>
              <a:rPr lang="es-ES" dirty="0" smtClean="0">
                <a:solidFill>
                  <a:srgbClr val="FFFF00"/>
                </a:solidFill>
              </a:rPr>
              <a:t>Puede producir :</a:t>
            </a:r>
          </a:p>
          <a:p>
            <a:endParaRPr lang="es-ES" dirty="0" smtClean="0"/>
          </a:p>
          <a:p>
            <a:pPr marL="342900" indent="-342900">
              <a:buFont typeface="+mj-lt"/>
              <a:buAutoNum type="arabicPeriod"/>
            </a:pPr>
            <a:r>
              <a:rPr lang="es-ES" dirty="0" smtClean="0"/>
              <a:t>Dispepsia</a:t>
            </a:r>
          </a:p>
          <a:p>
            <a:pPr marL="342900" indent="-342900">
              <a:buFont typeface="+mj-lt"/>
              <a:buAutoNum type="arabicPeriod"/>
            </a:pPr>
            <a:endParaRPr lang="es-ES" dirty="0" smtClean="0"/>
          </a:p>
          <a:p>
            <a:pPr marL="342900" indent="-342900">
              <a:buFont typeface="+mj-lt"/>
              <a:buAutoNum type="arabicPeriod"/>
            </a:pPr>
            <a:r>
              <a:rPr lang="es-ES" dirty="0" smtClean="0"/>
              <a:t>Gastritis aguda y crónica.  </a:t>
            </a:r>
          </a:p>
          <a:p>
            <a:pPr marL="342900" indent="-342900">
              <a:buFont typeface="+mj-lt"/>
              <a:buAutoNum type="arabicPeriod"/>
            </a:pPr>
            <a:endParaRPr lang="es-ES" dirty="0" smtClean="0"/>
          </a:p>
          <a:p>
            <a:pPr marL="342900" indent="-342900">
              <a:buFont typeface="+mj-lt"/>
              <a:buAutoNum type="arabicPeriod"/>
            </a:pPr>
            <a:r>
              <a:rPr lang="es-ES" dirty="0" smtClean="0"/>
              <a:t>Ulceras pépticas</a:t>
            </a:r>
          </a:p>
          <a:p>
            <a:pPr marL="342900" indent="-342900">
              <a:buFont typeface="+mj-lt"/>
              <a:buAutoNum type="arabicPeriod"/>
            </a:pPr>
            <a:endParaRPr lang="es-ES" dirty="0"/>
          </a:p>
          <a:p>
            <a:pPr marL="342900" indent="-342900">
              <a:buFont typeface="+mj-lt"/>
              <a:buAutoNum type="arabicPeriod"/>
            </a:pPr>
            <a:r>
              <a:rPr lang="es-ES" dirty="0" smtClean="0"/>
              <a:t>Linfoma </a:t>
            </a:r>
            <a:r>
              <a:rPr lang="es-ES" dirty="0" err="1" smtClean="0"/>
              <a:t>MalT</a:t>
            </a:r>
            <a:r>
              <a:rPr lang="es-ES" dirty="0" smtClean="0"/>
              <a:t> ( </a:t>
            </a:r>
            <a:r>
              <a:rPr lang="es-ES" dirty="0" err="1" smtClean="0"/>
              <a:t>Maltoma</a:t>
            </a:r>
            <a:r>
              <a:rPr lang="es-ES" dirty="0" smtClean="0"/>
              <a:t> )</a:t>
            </a:r>
          </a:p>
          <a:p>
            <a:pPr marL="342900" indent="-342900">
              <a:buFont typeface="+mj-lt"/>
              <a:buAutoNum type="arabicPeriod"/>
            </a:pPr>
            <a:endParaRPr lang="es-ES" dirty="0" smtClean="0"/>
          </a:p>
          <a:p>
            <a:pPr marL="342900" indent="-342900">
              <a:buFont typeface="+mj-lt"/>
              <a:buAutoNum type="arabicPeriod"/>
            </a:pPr>
            <a:r>
              <a:rPr lang="es-ES" dirty="0" smtClean="0"/>
              <a:t>Cáncer </a:t>
            </a:r>
            <a:r>
              <a:rPr lang="es-ES" dirty="0"/>
              <a:t>gástrico (CG) </a:t>
            </a:r>
            <a:endParaRPr lang="es-ES" dirty="0" smtClean="0"/>
          </a:p>
          <a:p>
            <a:pPr marL="342900" indent="-342900">
              <a:buFont typeface="+mj-lt"/>
              <a:buAutoNum type="arabicPeriod"/>
            </a:pPr>
            <a:endParaRPr lang="es-ES" dirty="0" smtClean="0"/>
          </a:p>
          <a:p>
            <a:pPr marL="342900" indent="-342900">
              <a:buFont typeface="+mj-lt"/>
              <a:buAutoNum type="arabicPeriod"/>
            </a:pPr>
            <a:r>
              <a:rPr lang="es-ES" dirty="0" smtClean="0"/>
              <a:t>Enfermedades hematológicas ( Anemia ferropénica –trombocitopenia – anemia con déficit de B 12 ) </a:t>
            </a:r>
          </a:p>
          <a:p>
            <a:pPr marL="342900" indent="-342900">
              <a:buFont typeface="+mj-lt"/>
              <a:buAutoNum type="arabicPeriod"/>
            </a:pPr>
            <a:endParaRPr lang="es-ES" dirty="0" smtClean="0"/>
          </a:p>
          <a:p>
            <a:pPr marL="342900" indent="-342900">
              <a:buFont typeface="+mj-lt"/>
              <a:buAutoNum type="arabicPeriod"/>
            </a:pPr>
            <a:r>
              <a:rPr lang="es-ES" dirty="0" smtClean="0"/>
              <a:t>Puede afectar las arterias del corazón (1-3</a:t>
            </a:r>
            <a:r>
              <a:rPr lang="es-ES" dirty="0"/>
              <a:t>). </a:t>
            </a:r>
            <a:r>
              <a:rPr lang="es-ES" dirty="0" smtClean="0"/>
              <a:t>( 13- 16 )</a:t>
            </a:r>
          </a:p>
          <a:p>
            <a:pPr marL="342900" indent="-342900">
              <a:buFont typeface="+mj-lt"/>
              <a:buAutoNum type="arabicPeriod"/>
            </a:pPr>
            <a:endParaRPr lang="es-ES" dirty="0" smtClean="0"/>
          </a:p>
          <a:p>
            <a:pPr marL="342900" indent="-342900">
              <a:buFont typeface="+mj-lt"/>
              <a:buAutoNum type="arabicPeriod"/>
            </a:pPr>
            <a:r>
              <a:rPr lang="es-ES" dirty="0" smtClean="0"/>
              <a:t>Es la infección bacteriana crónica </a:t>
            </a:r>
            <a:r>
              <a:rPr lang="es-ES" dirty="0"/>
              <a:t>más común </a:t>
            </a:r>
            <a:r>
              <a:rPr lang="es-ES" dirty="0" smtClean="0"/>
              <a:t> después del </a:t>
            </a:r>
            <a:r>
              <a:rPr lang="es-ES" dirty="0" err="1" smtClean="0"/>
              <a:t>Streptococcus</a:t>
            </a:r>
            <a:r>
              <a:rPr lang="es-ES" dirty="0" smtClean="0"/>
              <a:t> </a:t>
            </a:r>
            <a:r>
              <a:rPr lang="es-ES" dirty="0" err="1" smtClean="0"/>
              <a:t>mutans</a:t>
            </a:r>
            <a:r>
              <a:rPr lang="es-ES" dirty="0" smtClean="0"/>
              <a:t>, productor </a:t>
            </a:r>
            <a:r>
              <a:rPr lang="es-ES" dirty="0"/>
              <a:t>de </a:t>
            </a:r>
            <a:r>
              <a:rPr lang="es-ES" dirty="0" smtClean="0"/>
              <a:t>caries </a:t>
            </a:r>
            <a:r>
              <a:rPr lang="es-ES" dirty="0"/>
              <a:t>dentales (4);</a:t>
            </a:r>
          </a:p>
        </p:txBody>
      </p:sp>
      <p:pic>
        <p:nvPicPr>
          <p:cNvPr id="2" name="Imagen 1"/>
          <p:cNvPicPr>
            <a:picLocks noChangeAspect="1"/>
          </p:cNvPicPr>
          <p:nvPr/>
        </p:nvPicPr>
        <p:blipFill>
          <a:blip r:embed="rId2"/>
          <a:stretch>
            <a:fillRect/>
          </a:stretch>
        </p:blipFill>
        <p:spPr>
          <a:xfrm>
            <a:off x="7389494" y="1552831"/>
            <a:ext cx="4454685" cy="2482865"/>
          </a:xfrm>
          <a:prstGeom prst="rect">
            <a:avLst/>
          </a:prstGeom>
        </p:spPr>
      </p:pic>
      <p:pic>
        <p:nvPicPr>
          <p:cNvPr id="3" name="Imagen 2"/>
          <p:cNvPicPr>
            <a:picLocks noChangeAspect="1"/>
          </p:cNvPicPr>
          <p:nvPr/>
        </p:nvPicPr>
        <p:blipFill>
          <a:blip r:embed="rId3"/>
          <a:stretch>
            <a:fillRect/>
          </a:stretch>
        </p:blipFill>
        <p:spPr>
          <a:xfrm>
            <a:off x="4716537" y="1552831"/>
            <a:ext cx="2359356" cy="1981372"/>
          </a:xfrm>
          <a:prstGeom prst="rect">
            <a:avLst/>
          </a:prstGeom>
        </p:spPr>
      </p:pic>
      <p:pic>
        <p:nvPicPr>
          <p:cNvPr id="6" name="Imagen 5"/>
          <p:cNvPicPr>
            <a:picLocks noChangeAspect="1"/>
          </p:cNvPicPr>
          <p:nvPr/>
        </p:nvPicPr>
        <p:blipFill>
          <a:blip r:embed="rId4"/>
          <a:stretch>
            <a:fillRect/>
          </a:stretch>
        </p:blipFill>
        <p:spPr>
          <a:xfrm>
            <a:off x="8730667" y="4218264"/>
            <a:ext cx="3097036" cy="2316681"/>
          </a:xfrm>
          <a:prstGeom prst="rect">
            <a:avLst/>
          </a:prstGeom>
          <a:ln>
            <a:solidFill>
              <a:schemeClr val="bg1"/>
            </a:solidFill>
          </a:ln>
        </p:spPr>
      </p:pic>
      <p:sp>
        <p:nvSpPr>
          <p:cNvPr id="7" name="Arco 6"/>
          <p:cNvSpPr/>
          <p:nvPr/>
        </p:nvSpPr>
        <p:spPr>
          <a:xfrm>
            <a:off x="9251092" y="5020551"/>
            <a:ext cx="82378" cy="45719"/>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9" name="Arco 8"/>
          <p:cNvSpPr/>
          <p:nvPr/>
        </p:nvSpPr>
        <p:spPr>
          <a:xfrm>
            <a:off x="9292281" y="5020551"/>
            <a:ext cx="148281" cy="45719"/>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pic>
        <p:nvPicPr>
          <p:cNvPr id="10" name="Imagen 9"/>
          <p:cNvPicPr>
            <a:picLocks noChangeAspect="1"/>
          </p:cNvPicPr>
          <p:nvPr/>
        </p:nvPicPr>
        <p:blipFill>
          <a:blip r:embed="rId5"/>
          <a:stretch>
            <a:fillRect/>
          </a:stretch>
        </p:blipFill>
        <p:spPr>
          <a:xfrm>
            <a:off x="9558919" y="4933019"/>
            <a:ext cx="115834" cy="60965"/>
          </a:xfrm>
          <a:prstGeom prst="rect">
            <a:avLst/>
          </a:prstGeom>
        </p:spPr>
      </p:pic>
      <p:pic>
        <p:nvPicPr>
          <p:cNvPr id="11" name="Imagen 10"/>
          <p:cNvPicPr>
            <a:picLocks noChangeAspect="1"/>
          </p:cNvPicPr>
          <p:nvPr/>
        </p:nvPicPr>
        <p:blipFill>
          <a:blip r:embed="rId5"/>
          <a:stretch>
            <a:fillRect/>
          </a:stretch>
        </p:blipFill>
        <p:spPr>
          <a:xfrm>
            <a:off x="9909866" y="4936318"/>
            <a:ext cx="115834" cy="60965"/>
          </a:xfrm>
          <a:prstGeom prst="rect">
            <a:avLst/>
          </a:prstGeom>
        </p:spPr>
      </p:pic>
    </p:spTree>
    <p:extLst>
      <p:ext uri="{BB962C8B-B14F-4D97-AF65-F5344CB8AC3E}">
        <p14:creationId xmlns:p14="http://schemas.microsoft.com/office/powerpoint/2010/main" val="148242712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819339" y="782717"/>
            <a:ext cx="6997428" cy="523220"/>
          </a:xfrm>
          <a:prstGeom prst="rect">
            <a:avLst/>
          </a:prstGeom>
        </p:spPr>
        <p:txBody>
          <a:bodyPr wrap="none">
            <a:spAutoFit/>
          </a:bodyPr>
          <a:lstStyle/>
          <a:p>
            <a:r>
              <a:rPr lang="es-ES" sz="2800" dirty="0">
                <a:solidFill>
                  <a:srgbClr val="FFFF00"/>
                </a:solidFill>
              </a:rPr>
              <a:t>Terapia cuádruple </a:t>
            </a:r>
            <a:r>
              <a:rPr lang="es-ES" sz="2800" dirty="0" smtClean="0">
                <a:solidFill>
                  <a:srgbClr val="FFFF00"/>
                </a:solidFill>
              </a:rPr>
              <a:t>clásica con bismuto</a:t>
            </a:r>
            <a:endParaRPr lang="es-ES" sz="2800" dirty="0">
              <a:solidFill>
                <a:srgbClr val="FFFF00"/>
              </a:solidFill>
            </a:endParaRPr>
          </a:p>
        </p:txBody>
      </p:sp>
      <p:sp>
        <p:nvSpPr>
          <p:cNvPr id="3" name="Rectángulo 2"/>
          <p:cNvSpPr/>
          <p:nvPr/>
        </p:nvSpPr>
        <p:spPr>
          <a:xfrm>
            <a:off x="1548711" y="1707972"/>
            <a:ext cx="8628013" cy="3693319"/>
          </a:xfrm>
          <a:prstGeom prst="rect">
            <a:avLst/>
          </a:prstGeom>
        </p:spPr>
        <p:txBody>
          <a:bodyPr wrap="square">
            <a:spAutoFit/>
          </a:bodyPr>
          <a:lstStyle/>
          <a:p>
            <a:r>
              <a:rPr lang="es-ES" dirty="0" smtClean="0"/>
              <a:t>    IBP 40 mg / 2 </a:t>
            </a:r>
            <a:r>
              <a:rPr lang="es-ES" dirty="0"/>
              <a:t>veces al día </a:t>
            </a:r>
            <a:endParaRPr lang="es-ES" dirty="0" smtClean="0"/>
          </a:p>
          <a:p>
            <a:endParaRPr lang="es-ES" dirty="0" smtClean="0"/>
          </a:p>
          <a:p>
            <a:r>
              <a:rPr lang="es-ES" dirty="0" smtClean="0"/>
              <a:t>+  bismuto sub-salicilato ( 140 mg  4 veces/día ) </a:t>
            </a:r>
          </a:p>
          <a:p>
            <a:endParaRPr lang="es-ES" dirty="0"/>
          </a:p>
          <a:p>
            <a:r>
              <a:rPr lang="es-ES" dirty="0" smtClean="0"/>
              <a:t>+  </a:t>
            </a:r>
            <a:r>
              <a:rPr lang="es-ES" dirty="0" err="1" smtClean="0"/>
              <a:t>metronidazol</a:t>
            </a:r>
            <a:r>
              <a:rPr lang="es-ES" dirty="0" smtClean="0"/>
              <a:t> (125 </a:t>
            </a:r>
            <a:r>
              <a:rPr lang="es-ES" dirty="0"/>
              <a:t>mg </a:t>
            </a:r>
            <a:r>
              <a:rPr lang="es-ES" dirty="0" smtClean="0"/>
              <a:t>4 </a:t>
            </a:r>
            <a:r>
              <a:rPr lang="es-ES" dirty="0"/>
              <a:t>veces/día</a:t>
            </a:r>
            <a:r>
              <a:rPr lang="es-ES" dirty="0" smtClean="0"/>
              <a:t>)</a:t>
            </a:r>
          </a:p>
          <a:p>
            <a:endParaRPr lang="es-ES" dirty="0"/>
          </a:p>
          <a:p>
            <a:r>
              <a:rPr lang="es-ES" dirty="0" smtClean="0"/>
              <a:t>+  tetraciclina </a:t>
            </a:r>
            <a:r>
              <a:rPr lang="es-ES" dirty="0" err="1" smtClean="0"/>
              <a:t>HCl</a:t>
            </a:r>
            <a:r>
              <a:rPr lang="es-ES" dirty="0" smtClean="0"/>
              <a:t> (125 </a:t>
            </a:r>
            <a:r>
              <a:rPr lang="es-ES" dirty="0"/>
              <a:t>mg 4 veces/día</a:t>
            </a:r>
            <a:r>
              <a:rPr lang="es-ES" dirty="0" smtClean="0"/>
              <a:t>)  </a:t>
            </a:r>
            <a:r>
              <a:rPr lang="es-ES" dirty="0"/>
              <a:t>(11, 46, 53, 54, 56, 70, 71). </a:t>
            </a:r>
            <a:endParaRPr lang="es-ES" dirty="0" smtClean="0"/>
          </a:p>
          <a:p>
            <a:endParaRPr lang="es-ES" dirty="0"/>
          </a:p>
          <a:p>
            <a:r>
              <a:rPr lang="es-ES" dirty="0" smtClean="0"/>
              <a:t>    todo durante 14 días . </a:t>
            </a:r>
          </a:p>
          <a:p>
            <a:endParaRPr lang="es-ES" dirty="0"/>
          </a:p>
          <a:p>
            <a:endParaRPr lang="es-ES" dirty="0" smtClean="0"/>
          </a:p>
          <a:p>
            <a:r>
              <a:rPr lang="es-ES" dirty="0" smtClean="0"/>
              <a:t>No se encontraron diferencias significativas entre la terapia cuádruple con bismuto ( 90 – 93 % ) y la terapia concomitante ( 86- 90 % ) </a:t>
            </a:r>
            <a:endParaRPr lang="es-ES" dirty="0"/>
          </a:p>
        </p:txBody>
      </p:sp>
      <p:sp>
        <p:nvSpPr>
          <p:cNvPr id="4" name="Rectángulo redondeado 3"/>
          <p:cNvSpPr/>
          <p:nvPr/>
        </p:nvSpPr>
        <p:spPr>
          <a:xfrm>
            <a:off x="1416908" y="4489622"/>
            <a:ext cx="9457038" cy="108739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Rectángulo redondeado 4"/>
          <p:cNvSpPr/>
          <p:nvPr/>
        </p:nvSpPr>
        <p:spPr>
          <a:xfrm>
            <a:off x="1614616" y="601362"/>
            <a:ext cx="7735330" cy="897924"/>
          </a:xfrm>
          <a:prstGeom prst="round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CuadroTexto 5"/>
          <p:cNvSpPr txBox="1"/>
          <p:nvPr/>
        </p:nvSpPr>
        <p:spPr>
          <a:xfrm>
            <a:off x="9349946" y="2545492"/>
            <a:ext cx="851515" cy="369332"/>
          </a:xfrm>
          <a:prstGeom prst="rect">
            <a:avLst/>
          </a:prstGeom>
          <a:noFill/>
        </p:spPr>
        <p:txBody>
          <a:bodyPr wrap="none" rtlCol="0">
            <a:spAutoFit/>
          </a:bodyPr>
          <a:lstStyle/>
          <a:p>
            <a:r>
              <a:rPr lang="es-ES" dirty="0" err="1" smtClean="0"/>
              <a:t>Trylori</a:t>
            </a:r>
            <a:r>
              <a:rPr lang="es-ES" dirty="0" smtClean="0"/>
              <a:t> </a:t>
            </a:r>
            <a:endParaRPr lang="es-ES" dirty="0"/>
          </a:p>
        </p:txBody>
      </p:sp>
      <p:sp>
        <p:nvSpPr>
          <p:cNvPr id="7" name="Rectángulo 6"/>
          <p:cNvSpPr/>
          <p:nvPr/>
        </p:nvSpPr>
        <p:spPr>
          <a:xfrm>
            <a:off x="9240232" y="2367693"/>
            <a:ext cx="1285103" cy="7249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52125643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369151" y="528843"/>
            <a:ext cx="1901483" cy="461665"/>
          </a:xfrm>
          <a:prstGeom prst="rect">
            <a:avLst/>
          </a:prstGeom>
        </p:spPr>
        <p:txBody>
          <a:bodyPr wrap="none">
            <a:spAutoFit/>
          </a:bodyPr>
          <a:lstStyle/>
          <a:p>
            <a:r>
              <a:rPr lang="es-ES" sz="2400" dirty="0"/>
              <a:t>Tetraciclina</a:t>
            </a:r>
          </a:p>
        </p:txBody>
      </p:sp>
      <p:sp>
        <p:nvSpPr>
          <p:cNvPr id="5" name="Rectángulo 4"/>
          <p:cNvSpPr/>
          <p:nvPr/>
        </p:nvSpPr>
        <p:spPr>
          <a:xfrm>
            <a:off x="1369150" y="1379233"/>
            <a:ext cx="8689249" cy="2308324"/>
          </a:xfrm>
          <a:prstGeom prst="rect">
            <a:avLst/>
          </a:prstGeom>
        </p:spPr>
        <p:txBody>
          <a:bodyPr wrap="square">
            <a:spAutoFit/>
          </a:bodyPr>
          <a:lstStyle/>
          <a:p>
            <a:r>
              <a:rPr lang="es-ES" dirty="0" smtClean="0"/>
              <a:t>Actúan </a:t>
            </a:r>
            <a:r>
              <a:rPr lang="es-ES" dirty="0">
                <a:solidFill>
                  <a:srgbClr val="FFFF00"/>
                </a:solidFill>
              </a:rPr>
              <a:t>uniéndose a la subunidad 30S del ribosoma</a:t>
            </a:r>
          </a:p>
          <a:p>
            <a:r>
              <a:rPr lang="es-ES" dirty="0">
                <a:solidFill>
                  <a:srgbClr val="FFFF00"/>
                </a:solidFill>
              </a:rPr>
              <a:t>bacteriano</a:t>
            </a:r>
            <a:r>
              <a:rPr lang="es-ES" dirty="0"/>
              <a:t> bloqueando la síntesis proteica </a:t>
            </a:r>
            <a:r>
              <a:rPr lang="es-ES" dirty="0" smtClean="0"/>
              <a:t>.</a:t>
            </a:r>
          </a:p>
          <a:p>
            <a:endParaRPr lang="es-ES" dirty="0" smtClean="0"/>
          </a:p>
          <a:p>
            <a:r>
              <a:rPr lang="es-ES" dirty="0" smtClean="0"/>
              <a:t>Su </a:t>
            </a:r>
            <a:r>
              <a:rPr lang="es-ES" u="sng" dirty="0" smtClean="0">
                <a:solidFill>
                  <a:srgbClr val="FFFF00"/>
                </a:solidFill>
              </a:rPr>
              <a:t>vida </a:t>
            </a:r>
            <a:r>
              <a:rPr lang="es-ES" u="sng" dirty="0">
                <a:solidFill>
                  <a:srgbClr val="FFFF00"/>
                </a:solidFill>
              </a:rPr>
              <a:t>media </a:t>
            </a:r>
            <a:r>
              <a:rPr lang="es-ES" u="sng" dirty="0"/>
              <a:t>aproximada es </a:t>
            </a:r>
            <a:r>
              <a:rPr lang="es-ES" u="sng" dirty="0">
                <a:solidFill>
                  <a:srgbClr val="FFFF00"/>
                </a:solidFill>
              </a:rPr>
              <a:t>6 horas, </a:t>
            </a:r>
            <a:endParaRPr lang="es-ES" u="sng" dirty="0" smtClean="0">
              <a:solidFill>
                <a:srgbClr val="FFFF00"/>
              </a:solidFill>
            </a:endParaRPr>
          </a:p>
          <a:p>
            <a:r>
              <a:rPr lang="es-ES" dirty="0" smtClean="0"/>
              <a:t>pudiéndose </a:t>
            </a:r>
            <a:r>
              <a:rPr lang="es-ES" dirty="0"/>
              <a:t>administrar</a:t>
            </a:r>
          </a:p>
          <a:p>
            <a:r>
              <a:rPr lang="es-ES" dirty="0"/>
              <a:t>2 o 3 veces al día, aunque lo más utilizado es </a:t>
            </a:r>
            <a:r>
              <a:rPr lang="es-ES" dirty="0" smtClean="0"/>
              <a:t>4 </a:t>
            </a:r>
            <a:r>
              <a:rPr lang="es-ES" dirty="0"/>
              <a:t>veces </a:t>
            </a:r>
            <a:r>
              <a:rPr lang="es-ES" dirty="0" smtClean="0"/>
              <a:t>al día </a:t>
            </a:r>
            <a:r>
              <a:rPr lang="es-ES" dirty="0"/>
              <a:t>(26). </a:t>
            </a:r>
            <a:endParaRPr lang="es-ES" dirty="0" smtClean="0"/>
          </a:p>
          <a:p>
            <a:endParaRPr lang="es-ES" dirty="0" smtClean="0"/>
          </a:p>
          <a:p>
            <a:r>
              <a:rPr lang="es-ES" dirty="0" smtClean="0"/>
              <a:t>En </a:t>
            </a:r>
            <a:r>
              <a:rPr lang="es-ES" u="sng" dirty="0" smtClean="0">
                <a:solidFill>
                  <a:srgbClr val="FFFF00"/>
                </a:solidFill>
              </a:rPr>
              <a:t>América </a:t>
            </a:r>
            <a:r>
              <a:rPr lang="es-ES" u="sng" dirty="0">
                <a:solidFill>
                  <a:srgbClr val="FFFF00"/>
                </a:solidFill>
              </a:rPr>
              <a:t>Latina la resistencia </a:t>
            </a:r>
            <a:r>
              <a:rPr lang="es-ES" u="sng" dirty="0"/>
              <a:t>promedio es del </a:t>
            </a:r>
            <a:r>
              <a:rPr lang="es-ES" u="sng" dirty="0">
                <a:solidFill>
                  <a:srgbClr val="FFFF00"/>
                </a:solidFill>
              </a:rPr>
              <a:t>6 %</a:t>
            </a:r>
            <a:r>
              <a:rPr lang="es-ES" u="sng" dirty="0"/>
              <a:t> (39).</a:t>
            </a:r>
          </a:p>
        </p:txBody>
      </p:sp>
    </p:spTree>
    <p:extLst>
      <p:ext uri="{BB962C8B-B14F-4D97-AF65-F5344CB8AC3E}">
        <p14:creationId xmlns:p14="http://schemas.microsoft.com/office/powerpoint/2010/main" val="343918295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redondeado 6"/>
          <p:cNvSpPr/>
          <p:nvPr/>
        </p:nvSpPr>
        <p:spPr>
          <a:xfrm>
            <a:off x="1268627" y="5031555"/>
            <a:ext cx="8188411" cy="90616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Rectángulo 3"/>
          <p:cNvSpPr/>
          <p:nvPr/>
        </p:nvSpPr>
        <p:spPr>
          <a:xfrm>
            <a:off x="1451426" y="907263"/>
            <a:ext cx="1515158" cy="523220"/>
          </a:xfrm>
          <a:prstGeom prst="rect">
            <a:avLst/>
          </a:prstGeom>
        </p:spPr>
        <p:txBody>
          <a:bodyPr wrap="none">
            <a:spAutoFit/>
          </a:bodyPr>
          <a:lstStyle/>
          <a:p>
            <a:r>
              <a:rPr lang="es-ES" sz="2800" dirty="0">
                <a:solidFill>
                  <a:srgbClr val="FFFF00"/>
                </a:solidFill>
              </a:rPr>
              <a:t>Bismuto</a:t>
            </a:r>
          </a:p>
        </p:txBody>
      </p:sp>
      <p:sp>
        <p:nvSpPr>
          <p:cNvPr id="5" name="Rectángulo 4"/>
          <p:cNvSpPr/>
          <p:nvPr/>
        </p:nvSpPr>
        <p:spPr>
          <a:xfrm>
            <a:off x="1415003" y="3710338"/>
            <a:ext cx="8285018" cy="2031325"/>
          </a:xfrm>
          <a:prstGeom prst="rect">
            <a:avLst/>
          </a:prstGeom>
        </p:spPr>
        <p:txBody>
          <a:bodyPr wrap="square">
            <a:spAutoFit/>
          </a:bodyPr>
          <a:lstStyle/>
          <a:p>
            <a:r>
              <a:rPr lang="es-ES" dirty="0" smtClean="0"/>
              <a:t>Las </a:t>
            </a:r>
            <a:r>
              <a:rPr lang="es-ES" dirty="0">
                <a:solidFill>
                  <a:schemeClr val="accent6">
                    <a:lumMod val="60000"/>
                    <a:lumOff val="40000"/>
                  </a:schemeClr>
                </a:solidFill>
              </a:rPr>
              <a:t>sales más populares son </a:t>
            </a:r>
            <a:r>
              <a:rPr lang="es-ES" u="sng" dirty="0" err="1">
                <a:solidFill>
                  <a:schemeClr val="accent6">
                    <a:lumMod val="60000"/>
                    <a:lumOff val="40000"/>
                  </a:schemeClr>
                </a:solidFill>
              </a:rPr>
              <a:t>subcitrato</a:t>
            </a:r>
            <a:r>
              <a:rPr lang="es-ES" u="sng" dirty="0">
                <a:solidFill>
                  <a:schemeClr val="accent6">
                    <a:lumMod val="60000"/>
                    <a:lumOff val="40000"/>
                  </a:schemeClr>
                </a:solidFill>
              </a:rPr>
              <a:t>,</a:t>
            </a:r>
          </a:p>
          <a:p>
            <a:r>
              <a:rPr lang="es-ES" u="sng" dirty="0" err="1">
                <a:solidFill>
                  <a:schemeClr val="accent6">
                    <a:lumMod val="60000"/>
                    <a:lumOff val="40000"/>
                  </a:schemeClr>
                </a:solidFill>
              </a:rPr>
              <a:t>subnitrato</a:t>
            </a:r>
            <a:r>
              <a:rPr lang="es-ES" u="sng" dirty="0">
                <a:solidFill>
                  <a:schemeClr val="accent6">
                    <a:lumMod val="60000"/>
                    <a:lumOff val="40000"/>
                  </a:schemeClr>
                </a:solidFill>
              </a:rPr>
              <a:t> y </a:t>
            </a:r>
            <a:r>
              <a:rPr lang="es-ES" u="sng" dirty="0" err="1">
                <a:solidFill>
                  <a:schemeClr val="accent6">
                    <a:lumMod val="60000"/>
                    <a:lumOff val="40000"/>
                  </a:schemeClr>
                </a:solidFill>
              </a:rPr>
              <a:t>subsalicilato</a:t>
            </a:r>
            <a:r>
              <a:rPr lang="es-ES" u="sng" dirty="0">
                <a:solidFill>
                  <a:schemeClr val="accent6">
                    <a:lumMod val="60000"/>
                    <a:lumOff val="40000"/>
                  </a:schemeClr>
                </a:solidFill>
              </a:rPr>
              <a:t> (47). </a:t>
            </a:r>
            <a:endParaRPr lang="es-ES" u="sng" dirty="0" smtClean="0">
              <a:solidFill>
                <a:schemeClr val="accent6">
                  <a:lumMod val="60000"/>
                  <a:lumOff val="40000"/>
                </a:schemeClr>
              </a:solidFill>
            </a:endParaRPr>
          </a:p>
          <a:p>
            <a:r>
              <a:rPr lang="es-ES" dirty="0" smtClean="0"/>
              <a:t>Estas </a:t>
            </a:r>
            <a:r>
              <a:rPr lang="es-ES" dirty="0"/>
              <a:t>se </a:t>
            </a:r>
            <a:r>
              <a:rPr lang="es-ES" dirty="0">
                <a:solidFill>
                  <a:srgbClr val="FFFF00"/>
                </a:solidFill>
              </a:rPr>
              <a:t>hidrolizan en </a:t>
            </a:r>
            <a:r>
              <a:rPr lang="es-ES" dirty="0" smtClean="0">
                <a:solidFill>
                  <a:srgbClr val="FFFF00"/>
                </a:solidFill>
              </a:rPr>
              <a:t>el estómago</a:t>
            </a:r>
            <a:r>
              <a:rPr lang="es-ES" dirty="0"/>
              <a:t>, </a:t>
            </a:r>
            <a:r>
              <a:rPr lang="es-ES" dirty="0">
                <a:solidFill>
                  <a:schemeClr val="accent6">
                    <a:lumMod val="60000"/>
                    <a:lumOff val="40000"/>
                  </a:schemeClr>
                </a:solidFill>
              </a:rPr>
              <a:t>formando polímeros </a:t>
            </a:r>
            <a:r>
              <a:rPr lang="es-ES" dirty="0"/>
              <a:t>insolubles con </a:t>
            </a:r>
            <a:r>
              <a:rPr lang="es-ES" dirty="0">
                <a:solidFill>
                  <a:schemeClr val="accent6">
                    <a:lumMod val="60000"/>
                    <a:lumOff val="40000"/>
                  </a:schemeClr>
                </a:solidFill>
              </a:rPr>
              <a:t>efecto bactericida</a:t>
            </a:r>
            <a:r>
              <a:rPr lang="es-ES" dirty="0"/>
              <a:t>,</a:t>
            </a:r>
          </a:p>
          <a:p>
            <a:endParaRPr lang="es-ES" dirty="0" smtClean="0"/>
          </a:p>
          <a:p>
            <a:r>
              <a:rPr lang="es-ES" dirty="0" smtClean="0"/>
              <a:t>Impide </a:t>
            </a:r>
            <a:r>
              <a:rPr lang="es-ES" dirty="0"/>
              <a:t>el ingreso de hidrogeniones al </a:t>
            </a:r>
            <a:r>
              <a:rPr lang="es-ES" dirty="0" smtClean="0"/>
              <a:t>citoplasma de la bacteria </a:t>
            </a:r>
            <a:endParaRPr lang="es-ES" dirty="0"/>
          </a:p>
          <a:p>
            <a:r>
              <a:rPr lang="es-ES" dirty="0" smtClean="0"/>
              <a:t>Impidiendo su replicación </a:t>
            </a:r>
            <a:r>
              <a:rPr lang="es-ES" dirty="0"/>
              <a:t>(50, 51).</a:t>
            </a:r>
          </a:p>
        </p:txBody>
      </p:sp>
      <p:sp>
        <p:nvSpPr>
          <p:cNvPr id="2" name="Rectángulo 1"/>
          <p:cNvSpPr/>
          <p:nvPr/>
        </p:nvSpPr>
        <p:spPr>
          <a:xfrm>
            <a:off x="1407885" y="1659821"/>
            <a:ext cx="9218551" cy="646331"/>
          </a:xfrm>
          <a:prstGeom prst="rect">
            <a:avLst/>
          </a:prstGeom>
        </p:spPr>
        <p:txBody>
          <a:bodyPr wrap="square">
            <a:spAutoFit/>
          </a:bodyPr>
          <a:lstStyle/>
          <a:p>
            <a:r>
              <a:rPr lang="es-ES" dirty="0"/>
              <a:t>El </a:t>
            </a:r>
            <a:r>
              <a:rPr lang="es-ES" dirty="0" smtClean="0"/>
              <a:t>sub-citrato </a:t>
            </a:r>
            <a:r>
              <a:rPr lang="es-ES" dirty="0"/>
              <a:t>de bismuto, </a:t>
            </a:r>
            <a:r>
              <a:rPr lang="es-ES" dirty="0" smtClean="0"/>
              <a:t>fue </a:t>
            </a:r>
            <a:r>
              <a:rPr lang="es-ES" dirty="0"/>
              <a:t>uno de los </a:t>
            </a:r>
            <a:r>
              <a:rPr lang="es-ES" dirty="0" smtClean="0"/>
              <a:t>primeros </a:t>
            </a:r>
            <a:r>
              <a:rPr lang="es-ES" dirty="0"/>
              <a:t>tratamientos </a:t>
            </a:r>
            <a:r>
              <a:rPr lang="es-ES" dirty="0" err="1"/>
              <a:t>erradicadores</a:t>
            </a:r>
            <a:r>
              <a:rPr lang="es-ES" dirty="0"/>
              <a:t> </a:t>
            </a:r>
          </a:p>
          <a:p>
            <a:r>
              <a:rPr lang="es-ES" dirty="0"/>
              <a:t>antes de las triple </a:t>
            </a:r>
            <a:r>
              <a:rPr lang="es-ES" dirty="0" smtClean="0"/>
              <a:t>terapias. </a:t>
            </a:r>
            <a:endParaRPr lang="es-ES" dirty="0"/>
          </a:p>
        </p:txBody>
      </p:sp>
      <p:sp>
        <p:nvSpPr>
          <p:cNvPr id="3" name="Rectángulo 2"/>
          <p:cNvSpPr/>
          <p:nvPr/>
        </p:nvSpPr>
        <p:spPr>
          <a:xfrm>
            <a:off x="1407885" y="2566267"/>
            <a:ext cx="3701654" cy="369332"/>
          </a:xfrm>
          <a:prstGeom prst="rect">
            <a:avLst/>
          </a:prstGeom>
        </p:spPr>
        <p:txBody>
          <a:bodyPr wrap="none">
            <a:spAutoFit/>
          </a:bodyPr>
          <a:lstStyle/>
          <a:p>
            <a:r>
              <a:rPr lang="es-ES" dirty="0"/>
              <a:t>El bismuto es un </a:t>
            </a:r>
            <a:r>
              <a:rPr lang="es-ES" dirty="0">
                <a:solidFill>
                  <a:srgbClr val="FFFF00"/>
                </a:solidFill>
              </a:rPr>
              <a:t>metal cristalino</a:t>
            </a:r>
          </a:p>
        </p:txBody>
      </p:sp>
      <p:sp>
        <p:nvSpPr>
          <p:cNvPr id="6" name="Rectángulo 5"/>
          <p:cNvSpPr/>
          <p:nvPr/>
        </p:nvSpPr>
        <p:spPr>
          <a:xfrm>
            <a:off x="1407885" y="2867953"/>
            <a:ext cx="8461830" cy="646331"/>
          </a:xfrm>
          <a:prstGeom prst="rect">
            <a:avLst/>
          </a:prstGeom>
        </p:spPr>
        <p:txBody>
          <a:bodyPr wrap="square">
            <a:spAutoFit/>
          </a:bodyPr>
          <a:lstStyle/>
          <a:p>
            <a:r>
              <a:rPr lang="es-ES" dirty="0" smtClean="0"/>
              <a:t>que se </a:t>
            </a:r>
            <a:r>
              <a:rPr lang="es-ES" dirty="0"/>
              <a:t>combina en forma directa con los halógenos </a:t>
            </a:r>
            <a:r>
              <a:rPr lang="es-ES" dirty="0" smtClean="0"/>
              <a:t>, </a:t>
            </a:r>
            <a:r>
              <a:rPr lang="es-ES" dirty="0"/>
              <a:t>con </a:t>
            </a:r>
            <a:r>
              <a:rPr lang="es-ES" dirty="0" smtClean="0"/>
              <a:t>el azufre </a:t>
            </a:r>
            <a:r>
              <a:rPr lang="es-ES" dirty="0"/>
              <a:t>y o </a:t>
            </a:r>
            <a:r>
              <a:rPr lang="es-ES" dirty="0" smtClean="0"/>
              <a:t>con el  </a:t>
            </a:r>
            <a:r>
              <a:rPr lang="es-ES" dirty="0"/>
              <a:t>selenio.</a:t>
            </a:r>
          </a:p>
        </p:txBody>
      </p:sp>
    </p:spTree>
    <p:extLst>
      <p:ext uri="{BB962C8B-B14F-4D97-AF65-F5344CB8AC3E}">
        <p14:creationId xmlns:p14="http://schemas.microsoft.com/office/powerpoint/2010/main" val="292169249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redondeado 5"/>
          <p:cNvSpPr/>
          <p:nvPr/>
        </p:nvSpPr>
        <p:spPr>
          <a:xfrm>
            <a:off x="864973" y="4555524"/>
            <a:ext cx="9036908" cy="129334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Rectángulo redondeado 4"/>
          <p:cNvSpPr/>
          <p:nvPr/>
        </p:nvSpPr>
        <p:spPr>
          <a:xfrm>
            <a:off x="650789" y="1771135"/>
            <a:ext cx="3781168" cy="1672281"/>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Rectángulo 1"/>
          <p:cNvSpPr/>
          <p:nvPr/>
        </p:nvSpPr>
        <p:spPr>
          <a:xfrm>
            <a:off x="841827" y="1256383"/>
            <a:ext cx="8450454" cy="2862322"/>
          </a:xfrm>
          <a:prstGeom prst="rect">
            <a:avLst/>
          </a:prstGeom>
        </p:spPr>
        <p:txBody>
          <a:bodyPr wrap="square">
            <a:spAutoFit/>
          </a:bodyPr>
          <a:lstStyle/>
          <a:p>
            <a:r>
              <a:rPr lang="es-ES" dirty="0"/>
              <a:t>La suma del </a:t>
            </a:r>
            <a:r>
              <a:rPr lang="es-ES" dirty="0" smtClean="0">
                <a:solidFill>
                  <a:schemeClr val="accent6">
                    <a:lumMod val="60000"/>
                    <a:lumOff val="40000"/>
                  </a:schemeClr>
                </a:solidFill>
              </a:rPr>
              <a:t>sub-citrato </a:t>
            </a:r>
            <a:r>
              <a:rPr lang="es-ES" dirty="0">
                <a:solidFill>
                  <a:schemeClr val="accent6">
                    <a:lumMod val="60000"/>
                    <a:lumOff val="40000"/>
                  </a:schemeClr>
                </a:solidFill>
              </a:rPr>
              <a:t>de bismuto </a:t>
            </a:r>
            <a:r>
              <a:rPr lang="es-ES" dirty="0"/>
              <a:t>a las triples terapias  </a:t>
            </a:r>
            <a:r>
              <a:rPr lang="es-ES" dirty="0" smtClean="0"/>
              <a:t>: </a:t>
            </a:r>
            <a:endParaRPr lang="es-ES" dirty="0"/>
          </a:p>
          <a:p>
            <a:endParaRPr lang="es-ES" dirty="0"/>
          </a:p>
          <a:p>
            <a:r>
              <a:rPr lang="es-ES" dirty="0">
                <a:solidFill>
                  <a:schemeClr val="bg1"/>
                </a:solidFill>
              </a:rPr>
              <a:t>IBP   + </a:t>
            </a:r>
          </a:p>
          <a:p>
            <a:endParaRPr lang="es-ES" dirty="0">
              <a:solidFill>
                <a:schemeClr val="bg1"/>
              </a:solidFill>
            </a:endParaRPr>
          </a:p>
          <a:p>
            <a:r>
              <a:rPr lang="es-ES" dirty="0">
                <a:solidFill>
                  <a:schemeClr val="bg1"/>
                </a:solidFill>
              </a:rPr>
              <a:t>Amoxicilina +  </a:t>
            </a:r>
            <a:r>
              <a:rPr lang="es-ES" dirty="0" err="1">
                <a:solidFill>
                  <a:schemeClr val="bg1"/>
                </a:solidFill>
              </a:rPr>
              <a:t>claritromicina</a:t>
            </a:r>
            <a:endParaRPr lang="es-ES" dirty="0">
              <a:solidFill>
                <a:schemeClr val="bg1"/>
              </a:solidFill>
            </a:endParaRPr>
          </a:p>
          <a:p>
            <a:r>
              <a:rPr lang="es-ES" dirty="0">
                <a:solidFill>
                  <a:schemeClr val="bg1"/>
                </a:solidFill>
              </a:rPr>
              <a:t>Amoxicilina +  </a:t>
            </a:r>
            <a:r>
              <a:rPr lang="es-ES" dirty="0" err="1">
                <a:solidFill>
                  <a:schemeClr val="bg1"/>
                </a:solidFill>
              </a:rPr>
              <a:t>metronidazol</a:t>
            </a:r>
            <a:r>
              <a:rPr lang="es-ES" dirty="0">
                <a:solidFill>
                  <a:schemeClr val="bg1"/>
                </a:solidFill>
              </a:rPr>
              <a:t> </a:t>
            </a:r>
          </a:p>
          <a:p>
            <a:r>
              <a:rPr lang="es-ES" dirty="0">
                <a:solidFill>
                  <a:schemeClr val="bg1"/>
                </a:solidFill>
              </a:rPr>
              <a:t>Amoxicilina +  </a:t>
            </a:r>
            <a:r>
              <a:rPr lang="es-ES" dirty="0" err="1">
                <a:solidFill>
                  <a:schemeClr val="bg1"/>
                </a:solidFill>
              </a:rPr>
              <a:t>levofloxacina</a:t>
            </a:r>
            <a:r>
              <a:rPr lang="es-ES" dirty="0">
                <a:solidFill>
                  <a:schemeClr val="bg1"/>
                </a:solidFill>
              </a:rPr>
              <a:t> </a:t>
            </a:r>
          </a:p>
          <a:p>
            <a:endParaRPr lang="es-ES" dirty="0"/>
          </a:p>
          <a:p>
            <a:r>
              <a:rPr lang="es-ES" dirty="0"/>
              <a:t>Ha mostrado incrementar las </a:t>
            </a:r>
            <a:r>
              <a:rPr lang="es-ES" dirty="0">
                <a:solidFill>
                  <a:srgbClr val="FFFF00"/>
                </a:solidFill>
              </a:rPr>
              <a:t>tasas de curación a </a:t>
            </a:r>
            <a:r>
              <a:rPr lang="es-ES" dirty="0" smtClean="0">
                <a:solidFill>
                  <a:srgbClr val="FFFF00"/>
                </a:solidFill>
              </a:rPr>
              <a:t>más </a:t>
            </a:r>
            <a:r>
              <a:rPr lang="es-ES" dirty="0">
                <a:solidFill>
                  <a:srgbClr val="FFFF00"/>
                </a:solidFill>
              </a:rPr>
              <a:t>del </a:t>
            </a:r>
            <a:r>
              <a:rPr lang="es-ES" dirty="0" smtClean="0">
                <a:solidFill>
                  <a:srgbClr val="FFFF00"/>
                </a:solidFill>
              </a:rPr>
              <a:t>   90</a:t>
            </a:r>
            <a:r>
              <a:rPr lang="es-ES" dirty="0">
                <a:solidFill>
                  <a:srgbClr val="FFFF00"/>
                </a:solidFill>
              </a:rPr>
              <a:t>%.</a:t>
            </a:r>
          </a:p>
          <a:p>
            <a:endParaRPr lang="es-ES" dirty="0"/>
          </a:p>
        </p:txBody>
      </p:sp>
      <p:pic>
        <p:nvPicPr>
          <p:cNvPr id="3" name="Imagen 2"/>
          <p:cNvPicPr>
            <a:picLocks noChangeAspect="1"/>
          </p:cNvPicPr>
          <p:nvPr/>
        </p:nvPicPr>
        <p:blipFill>
          <a:blip r:embed="rId2"/>
          <a:stretch>
            <a:fillRect/>
          </a:stretch>
        </p:blipFill>
        <p:spPr>
          <a:xfrm>
            <a:off x="8818203" y="2172861"/>
            <a:ext cx="2219136" cy="1670449"/>
          </a:xfrm>
          <a:prstGeom prst="rect">
            <a:avLst/>
          </a:prstGeom>
        </p:spPr>
      </p:pic>
      <p:sp>
        <p:nvSpPr>
          <p:cNvPr id="4" name="CuadroTexto 3"/>
          <p:cNvSpPr txBox="1"/>
          <p:nvPr/>
        </p:nvSpPr>
        <p:spPr>
          <a:xfrm>
            <a:off x="983673" y="4710545"/>
            <a:ext cx="7802136" cy="1477328"/>
          </a:xfrm>
          <a:prstGeom prst="rect">
            <a:avLst/>
          </a:prstGeom>
          <a:noFill/>
        </p:spPr>
        <p:txBody>
          <a:bodyPr wrap="none" rtlCol="0">
            <a:spAutoFit/>
          </a:bodyPr>
          <a:lstStyle/>
          <a:p>
            <a:r>
              <a:rPr lang="es-AR" dirty="0" smtClean="0"/>
              <a:t>Tratamiento cuádruple con </a:t>
            </a:r>
            <a:r>
              <a:rPr lang="es-AR" dirty="0"/>
              <a:t> </a:t>
            </a:r>
            <a:r>
              <a:rPr lang="es-AR" dirty="0" smtClean="0"/>
              <a:t> ( </a:t>
            </a:r>
            <a:r>
              <a:rPr lang="es-AR" dirty="0" err="1" smtClean="0"/>
              <a:t>pylera</a:t>
            </a:r>
            <a:r>
              <a:rPr lang="es-AR" dirty="0" smtClean="0"/>
              <a:t>- </a:t>
            </a:r>
            <a:r>
              <a:rPr lang="es-AR" dirty="0" err="1" smtClean="0"/>
              <a:t>trylori</a:t>
            </a:r>
            <a:r>
              <a:rPr lang="es-AR" dirty="0" smtClean="0"/>
              <a:t> )durante 10 días . </a:t>
            </a:r>
          </a:p>
          <a:p>
            <a:r>
              <a:rPr lang="es-AR" dirty="0" smtClean="0"/>
              <a:t>IBP 80 mg / </a:t>
            </a:r>
            <a:r>
              <a:rPr lang="es-AR" dirty="0" err="1" smtClean="0"/>
              <a:t>dia</a:t>
            </a:r>
            <a:r>
              <a:rPr lang="es-AR" dirty="0" smtClean="0"/>
              <a:t>. </a:t>
            </a:r>
          </a:p>
          <a:p>
            <a:r>
              <a:rPr lang="es-AR" dirty="0" err="1" smtClean="0"/>
              <a:t>Pylera</a:t>
            </a:r>
            <a:r>
              <a:rPr lang="es-AR" dirty="0" smtClean="0"/>
              <a:t> – </a:t>
            </a:r>
            <a:r>
              <a:rPr lang="es-AR" dirty="0" err="1" smtClean="0"/>
              <a:t>Trylori</a:t>
            </a:r>
            <a:r>
              <a:rPr lang="es-AR" dirty="0" smtClean="0"/>
              <a:t> 3 capsulas cada 6 </a:t>
            </a:r>
            <a:r>
              <a:rPr lang="es-AR" dirty="0" err="1" smtClean="0"/>
              <a:t>hs</a:t>
            </a:r>
            <a:r>
              <a:rPr lang="es-AR" dirty="0" smtClean="0"/>
              <a:t>,  ( Bismuto + tetra + metro + IBP )</a:t>
            </a:r>
          </a:p>
          <a:p>
            <a:endParaRPr lang="es-AR" dirty="0"/>
          </a:p>
          <a:p>
            <a:endParaRPr lang="es-AR" dirty="0"/>
          </a:p>
        </p:txBody>
      </p:sp>
      <p:sp>
        <p:nvSpPr>
          <p:cNvPr id="7" name="Rectángulo redondeado 6"/>
          <p:cNvSpPr/>
          <p:nvPr/>
        </p:nvSpPr>
        <p:spPr>
          <a:xfrm>
            <a:off x="7496432" y="3220995"/>
            <a:ext cx="889687" cy="79083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85865376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480457" y="1073113"/>
            <a:ext cx="8447314" cy="3139321"/>
          </a:xfrm>
          <a:prstGeom prst="rect">
            <a:avLst/>
          </a:prstGeom>
        </p:spPr>
        <p:txBody>
          <a:bodyPr wrap="square">
            <a:spAutoFit/>
          </a:bodyPr>
          <a:lstStyle/>
          <a:p>
            <a:r>
              <a:rPr lang="es-ES" dirty="0"/>
              <a:t>Sin embargo el bismuto y sus sales pueden causar daños en el hígado.</a:t>
            </a:r>
          </a:p>
          <a:p>
            <a:endParaRPr lang="es-ES" dirty="0"/>
          </a:p>
          <a:p>
            <a:r>
              <a:rPr lang="es-ES" dirty="0"/>
              <a:t>Puede causar envenenamiento grave y a veces mortal </a:t>
            </a:r>
          </a:p>
          <a:p>
            <a:r>
              <a:rPr lang="es-ES" dirty="0"/>
              <a:t>por la inyección de grandes dosis en cavidades cerradas y de aplicación extensa en quemaduras (en forma de compuestos solubles del bismuto). </a:t>
            </a:r>
          </a:p>
          <a:p>
            <a:r>
              <a:rPr lang="es-ES" dirty="0"/>
              <a:t>Puede </a:t>
            </a:r>
            <a:r>
              <a:rPr lang="es-ES" dirty="0" smtClean="0"/>
              <a:t>ocasionar  </a:t>
            </a:r>
            <a:r>
              <a:rPr lang="es-ES" dirty="0">
                <a:solidFill>
                  <a:srgbClr val="FFFF00"/>
                </a:solidFill>
              </a:rPr>
              <a:t>gingivitis</a:t>
            </a:r>
            <a:r>
              <a:rPr lang="es-ES" dirty="0"/>
              <a:t>, </a:t>
            </a:r>
            <a:r>
              <a:rPr lang="es-ES" dirty="0" smtClean="0">
                <a:solidFill>
                  <a:srgbClr val="FFFF00"/>
                </a:solidFill>
              </a:rPr>
              <a:t>estomatitis</a:t>
            </a:r>
            <a:r>
              <a:rPr lang="es-ES" dirty="0" smtClean="0"/>
              <a:t> , </a:t>
            </a:r>
            <a:r>
              <a:rPr lang="es-ES" dirty="0" smtClean="0">
                <a:solidFill>
                  <a:srgbClr val="FFFF00"/>
                </a:solidFill>
              </a:rPr>
              <a:t>glositis .</a:t>
            </a:r>
            <a:endParaRPr lang="es-ES" dirty="0"/>
          </a:p>
          <a:p>
            <a:r>
              <a:rPr lang="es-ES" dirty="0"/>
              <a:t>Pueden observarse otros resultados tóxicos, tales como sensación indefinida de malestar corporal, </a:t>
            </a:r>
            <a:r>
              <a:rPr lang="es-ES" dirty="0">
                <a:solidFill>
                  <a:srgbClr val="FFFF00"/>
                </a:solidFill>
              </a:rPr>
              <a:t>presencia de albúmina en la orina,  </a:t>
            </a:r>
            <a:r>
              <a:rPr lang="es-ES" dirty="0"/>
              <a:t>reacciones cutáneas y a veces </a:t>
            </a:r>
            <a:r>
              <a:rPr lang="es-ES" dirty="0" err="1"/>
              <a:t>exodermatitis</a:t>
            </a:r>
            <a:r>
              <a:rPr lang="es-ES" dirty="0"/>
              <a:t> grave.</a:t>
            </a:r>
          </a:p>
          <a:p>
            <a:endParaRPr lang="es-ES" dirty="0"/>
          </a:p>
          <a:p>
            <a:r>
              <a:rPr lang="es-ES" dirty="0"/>
              <a:t>Es decir , no es una sustancia totalmente innocua . </a:t>
            </a:r>
          </a:p>
        </p:txBody>
      </p:sp>
      <p:sp>
        <p:nvSpPr>
          <p:cNvPr id="3" name="Elipse 2"/>
          <p:cNvSpPr/>
          <p:nvPr/>
        </p:nvSpPr>
        <p:spPr>
          <a:xfrm>
            <a:off x="665018" y="609600"/>
            <a:ext cx="568037" cy="52647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Tree>
    <p:extLst>
      <p:ext uri="{BB962C8B-B14F-4D97-AF65-F5344CB8AC3E}">
        <p14:creationId xmlns:p14="http://schemas.microsoft.com/office/powerpoint/2010/main" val="93232660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redondeado 5"/>
          <p:cNvSpPr/>
          <p:nvPr/>
        </p:nvSpPr>
        <p:spPr>
          <a:xfrm>
            <a:off x="1606378" y="2454876"/>
            <a:ext cx="8641492" cy="1721708"/>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Rectángulo redondeado 3"/>
          <p:cNvSpPr/>
          <p:nvPr/>
        </p:nvSpPr>
        <p:spPr>
          <a:xfrm>
            <a:off x="1606378" y="1227438"/>
            <a:ext cx="3649363" cy="77435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Rectángulo 1"/>
          <p:cNvSpPr/>
          <p:nvPr/>
        </p:nvSpPr>
        <p:spPr>
          <a:xfrm>
            <a:off x="1746421" y="2591482"/>
            <a:ext cx="7858898" cy="1200329"/>
          </a:xfrm>
          <a:prstGeom prst="rect">
            <a:avLst/>
          </a:prstGeom>
        </p:spPr>
        <p:txBody>
          <a:bodyPr wrap="square">
            <a:spAutoFit/>
          </a:bodyPr>
          <a:lstStyle/>
          <a:p>
            <a:r>
              <a:rPr lang="es-ES" dirty="0">
                <a:solidFill>
                  <a:schemeClr val="bg1"/>
                </a:solidFill>
              </a:rPr>
              <a:t>Efectividad del </a:t>
            </a:r>
            <a:r>
              <a:rPr lang="es-ES" dirty="0" err="1">
                <a:solidFill>
                  <a:schemeClr val="bg1"/>
                </a:solidFill>
              </a:rPr>
              <a:t>Piridin-Carboxilato</a:t>
            </a:r>
            <a:r>
              <a:rPr lang="es-ES" dirty="0">
                <a:solidFill>
                  <a:schemeClr val="bg1"/>
                </a:solidFill>
              </a:rPr>
              <a:t> de Zinc. Un nuevo tratamiento combinado para la Gastritis por </a:t>
            </a:r>
            <a:r>
              <a:rPr lang="es-ES" dirty="0" err="1">
                <a:solidFill>
                  <a:schemeClr val="bg1"/>
                </a:solidFill>
              </a:rPr>
              <a:t>Helicobacter</a:t>
            </a:r>
            <a:r>
              <a:rPr lang="es-ES" dirty="0">
                <a:solidFill>
                  <a:schemeClr val="bg1"/>
                </a:solidFill>
              </a:rPr>
              <a:t> Pylori</a:t>
            </a:r>
            <a:r>
              <a:rPr lang="es-ES" dirty="0" smtClean="0">
                <a:solidFill>
                  <a:schemeClr val="bg1"/>
                </a:solidFill>
              </a:rPr>
              <a:t>.</a:t>
            </a:r>
          </a:p>
          <a:p>
            <a:endParaRPr lang="es-ES" dirty="0">
              <a:solidFill>
                <a:schemeClr val="bg1"/>
              </a:solidFill>
            </a:endParaRPr>
          </a:p>
          <a:p>
            <a:r>
              <a:rPr lang="es-ES" dirty="0">
                <a:solidFill>
                  <a:schemeClr val="bg1"/>
                </a:solidFill>
              </a:rPr>
              <a:t>Bedini, Oscar Alfredo. ; Naves, Ariel. ; San Miguel, Patricia; </a:t>
            </a:r>
            <a:r>
              <a:rPr lang="es-ES" dirty="0" err="1" smtClean="0">
                <a:solidFill>
                  <a:schemeClr val="bg1"/>
                </a:solidFill>
              </a:rPr>
              <a:t>Brunetti</a:t>
            </a:r>
            <a:r>
              <a:rPr lang="es-ES" dirty="0" smtClean="0">
                <a:solidFill>
                  <a:schemeClr val="bg1"/>
                </a:solidFill>
              </a:rPr>
              <a:t> J.</a:t>
            </a:r>
            <a:endParaRPr lang="es-ES" dirty="0">
              <a:solidFill>
                <a:schemeClr val="bg1"/>
              </a:solidFill>
            </a:endParaRPr>
          </a:p>
        </p:txBody>
      </p:sp>
      <p:sp>
        <p:nvSpPr>
          <p:cNvPr id="3" name="CuadroTexto 2"/>
          <p:cNvSpPr txBox="1"/>
          <p:nvPr/>
        </p:nvSpPr>
        <p:spPr>
          <a:xfrm>
            <a:off x="1746421" y="1441622"/>
            <a:ext cx="3177473" cy="369332"/>
          </a:xfrm>
          <a:prstGeom prst="rect">
            <a:avLst/>
          </a:prstGeom>
          <a:noFill/>
        </p:spPr>
        <p:txBody>
          <a:bodyPr wrap="none" rtlCol="0">
            <a:spAutoFit/>
          </a:bodyPr>
          <a:lstStyle/>
          <a:p>
            <a:r>
              <a:rPr lang="es-ES" dirty="0" smtClean="0"/>
              <a:t>Zinc   -   Versus   -    Bismuto</a:t>
            </a:r>
            <a:endParaRPr lang="es-ES" dirty="0"/>
          </a:p>
        </p:txBody>
      </p:sp>
      <p:sp>
        <p:nvSpPr>
          <p:cNvPr id="5" name="Rectángulo 4"/>
          <p:cNvSpPr/>
          <p:nvPr/>
        </p:nvSpPr>
        <p:spPr>
          <a:xfrm>
            <a:off x="1664043" y="4381498"/>
            <a:ext cx="6096000" cy="923330"/>
          </a:xfrm>
          <a:prstGeom prst="rect">
            <a:avLst/>
          </a:prstGeom>
        </p:spPr>
        <p:txBody>
          <a:bodyPr>
            <a:spAutoFit/>
          </a:bodyPr>
          <a:lstStyle/>
          <a:p>
            <a:r>
              <a:rPr lang="es-ES" dirty="0"/>
              <a:t>Presentado en SAIC </a:t>
            </a:r>
            <a:r>
              <a:rPr lang="es-ES" dirty="0" smtClean="0"/>
              <a:t>, 2020</a:t>
            </a:r>
            <a:endParaRPr lang="es-ES" dirty="0"/>
          </a:p>
          <a:p>
            <a:r>
              <a:rPr lang="es-ES" dirty="0"/>
              <a:t>Club Argentino del </a:t>
            </a:r>
            <a:r>
              <a:rPr lang="es-ES" dirty="0" smtClean="0"/>
              <a:t>Estomago y duodeno. 2021.</a:t>
            </a:r>
            <a:endParaRPr lang="es-ES" dirty="0"/>
          </a:p>
          <a:p>
            <a:r>
              <a:rPr lang="es-ES" dirty="0"/>
              <a:t>Y Congreso </a:t>
            </a:r>
            <a:r>
              <a:rPr lang="es-ES" dirty="0" smtClean="0"/>
              <a:t>Argentino de Gastroenterología. 2022</a:t>
            </a:r>
            <a:endParaRPr lang="es-ES" dirty="0"/>
          </a:p>
        </p:txBody>
      </p:sp>
    </p:spTree>
    <p:extLst>
      <p:ext uri="{BB962C8B-B14F-4D97-AF65-F5344CB8AC3E}">
        <p14:creationId xmlns:p14="http://schemas.microsoft.com/office/powerpoint/2010/main" val="330435102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63397" y="77853"/>
            <a:ext cx="10339847" cy="6924973"/>
          </a:xfrm>
          <a:prstGeom prst="rect">
            <a:avLst/>
          </a:prstGeom>
        </p:spPr>
        <p:txBody>
          <a:bodyPr wrap="square">
            <a:spAutoFit/>
          </a:bodyPr>
          <a:lstStyle/>
          <a:p>
            <a:r>
              <a:rPr lang="es-ES" sz="1200" dirty="0">
                <a:solidFill>
                  <a:srgbClr val="FFFF00"/>
                </a:solidFill>
              </a:rPr>
              <a:t>Efectividad del </a:t>
            </a:r>
            <a:r>
              <a:rPr lang="es-ES" sz="1200" dirty="0" err="1">
                <a:solidFill>
                  <a:srgbClr val="FFFF00"/>
                </a:solidFill>
              </a:rPr>
              <a:t>Piridin-Carboxilato</a:t>
            </a:r>
            <a:r>
              <a:rPr lang="es-ES" sz="1200" dirty="0">
                <a:solidFill>
                  <a:srgbClr val="FFFF00"/>
                </a:solidFill>
              </a:rPr>
              <a:t> de Zinc. Un nuevo tratamiento combinado para la Gastritis por </a:t>
            </a:r>
            <a:r>
              <a:rPr lang="es-ES" sz="1200" dirty="0" err="1">
                <a:solidFill>
                  <a:srgbClr val="FFFF00"/>
                </a:solidFill>
              </a:rPr>
              <a:t>Helicobacter</a:t>
            </a:r>
            <a:r>
              <a:rPr lang="es-ES" sz="1200" dirty="0">
                <a:solidFill>
                  <a:srgbClr val="FFFF00"/>
                </a:solidFill>
              </a:rPr>
              <a:t> Pylori.</a:t>
            </a:r>
          </a:p>
          <a:p>
            <a:r>
              <a:rPr lang="es-ES" sz="1200" dirty="0">
                <a:solidFill>
                  <a:srgbClr val="FFFF00"/>
                </a:solidFill>
              </a:rPr>
              <a:t>Bedini, Oscar Alfredo. ; Naves, Ariel. ; San Miguel, Patricia; </a:t>
            </a:r>
            <a:r>
              <a:rPr lang="es-ES" sz="1200" dirty="0" err="1">
                <a:solidFill>
                  <a:srgbClr val="FFFF00"/>
                </a:solidFill>
              </a:rPr>
              <a:t>Brunetti</a:t>
            </a:r>
            <a:r>
              <a:rPr lang="es-ES" sz="1200" dirty="0">
                <a:solidFill>
                  <a:srgbClr val="FFFF00"/>
                </a:solidFill>
              </a:rPr>
              <a:t> José.</a:t>
            </a:r>
          </a:p>
          <a:p>
            <a:r>
              <a:rPr lang="es-ES" sz="1200" dirty="0"/>
              <a:t>Introducción: El zinc (Zinc-piridin-3-carboxilato), es un metal con propiedades regenerativas y acción vasodilatadora. Absorbido por las células intestinales muestra acción antimicrobiana; se encuentra en las células </a:t>
            </a:r>
            <a:r>
              <a:rPr lang="es-ES" sz="1200" dirty="0" err="1"/>
              <a:t>metaplásicas</a:t>
            </a:r>
            <a:r>
              <a:rPr lang="es-ES" sz="1200" dirty="0"/>
              <a:t> intestinales y en mayor concentración en las células de </a:t>
            </a:r>
            <a:r>
              <a:rPr lang="es-ES" sz="1200" dirty="0" err="1"/>
              <a:t>Paneth</a:t>
            </a:r>
            <a:r>
              <a:rPr lang="es-ES" sz="1200" dirty="0"/>
              <a:t>, de pacientes con colitis ulcerosa. Considerando su posible rol antimicrobiano, estudiamos su acción en el tratamiento de pacientes con gastritis por </a:t>
            </a:r>
            <a:r>
              <a:rPr lang="es-ES" sz="1200" dirty="0" err="1"/>
              <a:t>Helicobacter</a:t>
            </a:r>
            <a:r>
              <a:rPr lang="es-ES" sz="1200" dirty="0"/>
              <a:t> pylori (Hp). El Hp puede localizarse en los pacientes portadores, a veces solo en el antro gástrico, otras en cuerpo y también en ambos. Rara vez localiza en techo gástrico en esófago distal. Hemos incorporado a este estudio, los pacientes que mostraron positividad para el Hp siguiendo el protocolo de </a:t>
            </a:r>
            <a:r>
              <a:rPr lang="es-ES" sz="1200" dirty="0" err="1"/>
              <a:t>Sydney</a:t>
            </a:r>
            <a:r>
              <a:rPr lang="es-ES" sz="1200" dirty="0"/>
              <a:t> para biopsias con VEGDF. Objetivo: Utilizar el Zinc (Zinc-piridin-3-carboxilato), en el tratamiento de los pacientes con gastritis por Hp, evaluando la tasa de erradicación cuando es administrado conjuntamente con las drogas de uso habitual. Método: Se estudiaron 7 grupos (G) de 12 pacientes, donde los G: 1,2,3 fueron controles . Se incluyeron los pacientes con biopsias con una cruz (+) o más de densidad de Hp. Fueron controlados con endoscopía y biopsia 2 meses post- tratamiento. Se utilizó en el estudio </a:t>
            </a:r>
            <a:r>
              <a:rPr lang="es-ES" sz="1200" dirty="0" err="1"/>
              <a:t>biópsico</a:t>
            </a:r>
            <a:r>
              <a:rPr lang="es-ES" sz="1200" dirty="0"/>
              <a:t> coloración </a:t>
            </a:r>
            <a:r>
              <a:rPr lang="es-ES" sz="1200" dirty="0" err="1"/>
              <a:t>Giemsa</a:t>
            </a:r>
            <a:r>
              <a:rPr lang="es-ES" sz="1200" dirty="0"/>
              <a:t> para identificación del Hp. Los fármacos utilizados fueron: Amoxicilina 875 mg ( </a:t>
            </a:r>
            <a:r>
              <a:rPr lang="es-ES" sz="1200" dirty="0" err="1"/>
              <a:t>Amox</a:t>
            </a:r>
            <a:r>
              <a:rPr lang="es-ES" sz="1200" dirty="0"/>
              <a:t> ), </a:t>
            </a:r>
            <a:r>
              <a:rPr lang="es-ES" sz="1200" dirty="0" err="1"/>
              <a:t>Claritromicina</a:t>
            </a:r>
            <a:r>
              <a:rPr lang="es-ES" sz="1200" dirty="0"/>
              <a:t> 500 mg ( </a:t>
            </a:r>
            <a:r>
              <a:rPr lang="es-ES" sz="1200" dirty="0" err="1"/>
              <a:t>Clar</a:t>
            </a:r>
            <a:r>
              <a:rPr lang="es-ES" sz="1200" dirty="0"/>
              <a:t>.), </a:t>
            </a:r>
            <a:r>
              <a:rPr lang="es-ES" sz="1200" dirty="0" err="1"/>
              <a:t>Levofloxacina</a:t>
            </a:r>
            <a:r>
              <a:rPr lang="es-ES" sz="1200" dirty="0"/>
              <a:t> 500 mg ( Levo) ,</a:t>
            </a:r>
            <a:r>
              <a:rPr lang="es-ES" sz="1200" dirty="0" err="1"/>
              <a:t>Metronidazol</a:t>
            </a:r>
            <a:r>
              <a:rPr lang="es-ES" sz="1200" dirty="0"/>
              <a:t> 500 mg ( Metro ),</a:t>
            </a:r>
            <a:r>
              <a:rPr lang="es-ES" sz="1200" dirty="0" err="1"/>
              <a:t>Esomeprazol</a:t>
            </a:r>
            <a:r>
              <a:rPr lang="es-ES" sz="1200" dirty="0"/>
              <a:t> 40 mg ( Eso),  P-</a:t>
            </a:r>
            <a:r>
              <a:rPr lang="es-ES" sz="1200" dirty="0" err="1"/>
              <a:t>Carboxilato</a:t>
            </a:r>
            <a:r>
              <a:rPr lang="es-ES" sz="1200" dirty="0"/>
              <a:t> Zinc ( Zn ). Los </a:t>
            </a:r>
            <a:r>
              <a:rPr lang="es-ES" sz="1200" dirty="0" err="1"/>
              <a:t>tt</a:t>
            </a:r>
            <a:r>
              <a:rPr lang="es-ES" sz="1200" dirty="0"/>
              <a:t> se efectuaron por 14 </a:t>
            </a:r>
            <a:r>
              <a:rPr lang="es-ES" sz="1200" dirty="0" err="1"/>
              <a:t>dias</a:t>
            </a:r>
            <a:r>
              <a:rPr lang="es-ES" sz="1200" dirty="0"/>
              <a:t> salvo el </a:t>
            </a:r>
            <a:r>
              <a:rPr lang="es-ES" sz="1200" dirty="0" err="1"/>
              <a:t>tt</a:t>
            </a:r>
            <a:r>
              <a:rPr lang="es-ES" sz="1200" dirty="0"/>
              <a:t> con Zn y ESO, que se extendió por 60 </a:t>
            </a:r>
            <a:r>
              <a:rPr lang="es-ES" sz="1200" dirty="0" err="1"/>
              <a:t>dias</a:t>
            </a:r>
            <a:r>
              <a:rPr lang="es-ES" sz="1200" dirty="0"/>
              <a:t>. Se estableció la tasa de erradicación para cada grupo. </a:t>
            </a:r>
          </a:p>
          <a:p>
            <a:r>
              <a:rPr lang="es-ES" sz="1200" dirty="0"/>
              <a:t>G 1: 12(P): </a:t>
            </a:r>
            <a:r>
              <a:rPr lang="es-ES" sz="1200" dirty="0" err="1"/>
              <a:t>Amox</a:t>
            </a:r>
            <a:r>
              <a:rPr lang="es-ES" sz="1200" dirty="0"/>
              <a:t>. 875 mg  1/12 </a:t>
            </a:r>
            <a:r>
              <a:rPr lang="es-ES" sz="1200" dirty="0" err="1"/>
              <a:t>hs</a:t>
            </a:r>
            <a:r>
              <a:rPr lang="es-ES" sz="1200" dirty="0"/>
              <a:t> – </a:t>
            </a:r>
            <a:r>
              <a:rPr lang="es-ES" sz="1200" dirty="0" err="1"/>
              <a:t>Clar</a:t>
            </a:r>
            <a:r>
              <a:rPr lang="es-ES" sz="1200" dirty="0"/>
              <a:t>. 500 mg 1/12 </a:t>
            </a:r>
            <a:r>
              <a:rPr lang="es-ES" sz="1200" dirty="0" err="1"/>
              <a:t>hs</a:t>
            </a:r>
            <a:r>
              <a:rPr lang="es-ES" sz="1200" dirty="0"/>
              <a:t>  – Eso. 40 mg. 1 / 24 </a:t>
            </a:r>
            <a:r>
              <a:rPr lang="es-ES" sz="1200" dirty="0" err="1"/>
              <a:t>hs</a:t>
            </a:r>
            <a:r>
              <a:rPr lang="es-ES" sz="1200" dirty="0"/>
              <a:t>. </a:t>
            </a:r>
          </a:p>
          <a:p>
            <a:r>
              <a:rPr lang="es-ES" sz="1200" dirty="0"/>
              <a:t>G 2:12(P): </a:t>
            </a:r>
            <a:r>
              <a:rPr lang="es-ES" sz="1200" dirty="0" err="1"/>
              <a:t>Amox</a:t>
            </a:r>
            <a:r>
              <a:rPr lang="es-ES" sz="1200" dirty="0"/>
              <a:t>. 875 mg  1/12 </a:t>
            </a:r>
            <a:r>
              <a:rPr lang="es-ES" sz="1200" dirty="0" err="1"/>
              <a:t>hs</a:t>
            </a:r>
            <a:r>
              <a:rPr lang="es-ES" sz="1200" dirty="0"/>
              <a:t> – Levo. 500 mg 1/12 </a:t>
            </a:r>
            <a:r>
              <a:rPr lang="es-ES" sz="1200" dirty="0" err="1"/>
              <a:t>hs</a:t>
            </a:r>
            <a:r>
              <a:rPr lang="es-ES" sz="1200" dirty="0"/>
              <a:t>  – Eso. 40 mg. 1 / 24 </a:t>
            </a:r>
            <a:r>
              <a:rPr lang="es-ES" sz="1200" dirty="0" err="1"/>
              <a:t>hs</a:t>
            </a:r>
            <a:r>
              <a:rPr lang="es-ES" sz="1200" dirty="0"/>
              <a:t>.	</a:t>
            </a:r>
          </a:p>
          <a:p>
            <a:r>
              <a:rPr lang="es-ES" sz="1200" dirty="0"/>
              <a:t>G 3: 12(P): </a:t>
            </a:r>
            <a:r>
              <a:rPr lang="es-ES" sz="1200" dirty="0" err="1"/>
              <a:t>Amox</a:t>
            </a:r>
            <a:r>
              <a:rPr lang="es-ES" sz="1200" dirty="0"/>
              <a:t>. 875 mg 1/12 </a:t>
            </a:r>
            <a:r>
              <a:rPr lang="es-ES" sz="1200" dirty="0" err="1"/>
              <a:t>hs</a:t>
            </a:r>
            <a:r>
              <a:rPr lang="es-ES" sz="1200" dirty="0"/>
              <a:t> – Metro. 500 mg 1/12 </a:t>
            </a:r>
            <a:r>
              <a:rPr lang="es-ES" sz="1200" dirty="0" err="1"/>
              <a:t>hs</a:t>
            </a:r>
            <a:r>
              <a:rPr lang="es-ES" sz="1200" dirty="0"/>
              <a:t> – Eso. 40 mg. 1 / 24 </a:t>
            </a:r>
            <a:r>
              <a:rPr lang="es-ES" sz="1200" dirty="0" err="1"/>
              <a:t>hs</a:t>
            </a:r>
            <a:r>
              <a:rPr lang="es-ES" sz="1200" dirty="0"/>
              <a:t>.	</a:t>
            </a:r>
          </a:p>
          <a:p>
            <a:r>
              <a:rPr lang="es-ES" sz="1200" dirty="0">
                <a:solidFill>
                  <a:srgbClr val="FFFF00"/>
                </a:solidFill>
              </a:rPr>
              <a:t>G 4:12(P): </a:t>
            </a:r>
            <a:r>
              <a:rPr lang="es-ES" sz="1200" dirty="0" err="1">
                <a:solidFill>
                  <a:srgbClr val="FFFF00"/>
                </a:solidFill>
              </a:rPr>
              <a:t>Amox</a:t>
            </a:r>
            <a:r>
              <a:rPr lang="es-ES" sz="1200" dirty="0">
                <a:solidFill>
                  <a:srgbClr val="FFFF00"/>
                </a:solidFill>
              </a:rPr>
              <a:t>. 875 mg – </a:t>
            </a:r>
            <a:r>
              <a:rPr lang="es-ES" sz="1200" dirty="0" err="1">
                <a:solidFill>
                  <a:srgbClr val="FFFF00"/>
                </a:solidFill>
              </a:rPr>
              <a:t>Clar</a:t>
            </a:r>
            <a:r>
              <a:rPr lang="es-ES" sz="1200" dirty="0">
                <a:solidFill>
                  <a:srgbClr val="FFFF00"/>
                </a:solidFill>
              </a:rPr>
              <a:t>. 500 mg – Eso. 40 mg. – Zn 200mg 1/24 </a:t>
            </a:r>
            <a:r>
              <a:rPr lang="es-ES" sz="1200" dirty="0" err="1">
                <a:solidFill>
                  <a:srgbClr val="FFFF00"/>
                </a:solidFill>
              </a:rPr>
              <a:t>hs</a:t>
            </a:r>
            <a:r>
              <a:rPr lang="es-ES" sz="1200" dirty="0">
                <a:solidFill>
                  <a:srgbClr val="FFFF00"/>
                </a:solidFill>
              </a:rPr>
              <a:t>.</a:t>
            </a:r>
          </a:p>
          <a:p>
            <a:r>
              <a:rPr lang="es-ES" sz="1200" dirty="0">
                <a:solidFill>
                  <a:srgbClr val="FFFF00"/>
                </a:solidFill>
              </a:rPr>
              <a:t>G 5:12(P): </a:t>
            </a:r>
            <a:r>
              <a:rPr lang="es-ES" sz="1200" dirty="0" err="1">
                <a:solidFill>
                  <a:srgbClr val="FFFF00"/>
                </a:solidFill>
              </a:rPr>
              <a:t>Amox</a:t>
            </a:r>
            <a:r>
              <a:rPr lang="es-ES" sz="1200" dirty="0">
                <a:solidFill>
                  <a:srgbClr val="FFFF00"/>
                </a:solidFill>
              </a:rPr>
              <a:t>. 875 mg – Levo. 500 mg– Eso. 40 mg. – Zn 200mg 1/24 </a:t>
            </a:r>
            <a:r>
              <a:rPr lang="es-ES" sz="1200" dirty="0" err="1">
                <a:solidFill>
                  <a:srgbClr val="FFFF00"/>
                </a:solidFill>
              </a:rPr>
              <a:t>hs</a:t>
            </a:r>
            <a:endParaRPr lang="es-ES" sz="1200" dirty="0">
              <a:solidFill>
                <a:srgbClr val="FFFF00"/>
              </a:solidFill>
            </a:endParaRPr>
          </a:p>
          <a:p>
            <a:r>
              <a:rPr lang="es-ES" sz="1200" dirty="0">
                <a:solidFill>
                  <a:srgbClr val="FFFF00"/>
                </a:solidFill>
              </a:rPr>
              <a:t>G 6: 12(P): </a:t>
            </a:r>
            <a:r>
              <a:rPr lang="es-ES" sz="1200" dirty="0" err="1">
                <a:solidFill>
                  <a:srgbClr val="FFFF00"/>
                </a:solidFill>
              </a:rPr>
              <a:t>Amox</a:t>
            </a:r>
            <a:r>
              <a:rPr lang="es-ES" sz="1200" dirty="0">
                <a:solidFill>
                  <a:srgbClr val="FFFF00"/>
                </a:solidFill>
              </a:rPr>
              <a:t>. 875 mg – Metro. 500 mg – Eso. 40 mg. – Zn 200mg 1/24 </a:t>
            </a:r>
            <a:r>
              <a:rPr lang="es-ES" sz="1200" dirty="0" err="1">
                <a:solidFill>
                  <a:srgbClr val="FFFF00"/>
                </a:solidFill>
              </a:rPr>
              <a:t>hs</a:t>
            </a:r>
            <a:endParaRPr lang="es-ES" sz="1200" dirty="0">
              <a:solidFill>
                <a:srgbClr val="FFFF00"/>
              </a:solidFill>
            </a:endParaRPr>
          </a:p>
          <a:p>
            <a:r>
              <a:rPr lang="es-ES" sz="1200" dirty="0">
                <a:solidFill>
                  <a:srgbClr val="FFFF00"/>
                </a:solidFill>
              </a:rPr>
              <a:t>G 7: 12 (P): TT secuencial. Fase 1 (7 </a:t>
            </a:r>
            <a:r>
              <a:rPr lang="es-ES" sz="1200" dirty="0" err="1">
                <a:solidFill>
                  <a:srgbClr val="FFFF00"/>
                </a:solidFill>
              </a:rPr>
              <a:t>dias</a:t>
            </a:r>
            <a:r>
              <a:rPr lang="es-ES" sz="1200" dirty="0">
                <a:solidFill>
                  <a:srgbClr val="FFFF00"/>
                </a:solidFill>
              </a:rPr>
              <a:t>) + Fase 2 (7 </a:t>
            </a:r>
            <a:r>
              <a:rPr lang="es-ES" sz="1200" dirty="0" err="1">
                <a:solidFill>
                  <a:srgbClr val="FFFF00"/>
                </a:solidFill>
              </a:rPr>
              <a:t>dias</a:t>
            </a:r>
            <a:r>
              <a:rPr lang="es-ES" sz="1200" dirty="0">
                <a:solidFill>
                  <a:srgbClr val="FFFF00"/>
                </a:solidFill>
              </a:rPr>
              <a:t>). </a:t>
            </a:r>
          </a:p>
          <a:p>
            <a:r>
              <a:rPr lang="es-ES" sz="1200" dirty="0">
                <a:solidFill>
                  <a:srgbClr val="FFFF00"/>
                </a:solidFill>
              </a:rPr>
              <a:t>Fase 1: </a:t>
            </a:r>
            <a:r>
              <a:rPr lang="es-ES" sz="1200" dirty="0" err="1">
                <a:solidFill>
                  <a:srgbClr val="FFFF00"/>
                </a:solidFill>
              </a:rPr>
              <a:t>Amox</a:t>
            </a:r>
            <a:r>
              <a:rPr lang="es-ES" sz="1200" dirty="0">
                <a:solidFill>
                  <a:srgbClr val="FFFF00"/>
                </a:solidFill>
              </a:rPr>
              <a:t>. 875 mg – Levo. 500 mg – Eso. 40 mg. – Zn 200mg 1/24 </a:t>
            </a:r>
            <a:r>
              <a:rPr lang="es-ES" sz="1200" dirty="0" err="1">
                <a:solidFill>
                  <a:srgbClr val="FFFF00"/>
                </a:solidFill>
              </a:rPr>
              <a:t>hs</a:t>
            </a:r>
            <a:r>
              <a:rPr lang="es-ES" sz="1200" dirty="0">
                <a:solidFill>
                  <a:srgbClr val="FFFF00"/>
                </a:solidFill>
              </a:rPr>
              <a:t> por 7 </a:t>
            </a:r>
            <a:r>
              <a:rPr lang="es-ES" sz="1200" dirty="0" err="1">
                <a:solidFill>
                  <a:srgbClr val="FFFF00"/>
                </a:solidFill>
              </a:rPr>
              <a:t>dias</a:t>
            </a:r>
            <a:r>
              <a:rPr lang="es-ES" sz="1200" dirty="0">
                <a:solidFill>
                  <a:srgbClr val="FFFF00"/>
                </a:solidFill>
              </a:rPr>
              <a:t>. </a:t>
            </a:r>
          </a:p>
          <a:p>
            <a:r>
              <a:rPr lang="es-ES" sz="1200" dirty="0">
                <a:solidFill>
                  <a:srgbClr val="FFFF00"/>
                </a:solidFill>
              </a:rPr>
              <a:t>Fase 2: </a:t>
            </a:r>
            <a:r>
              <a:rPr lang="es-ES" sz="1200" dirty="0" err="1">
                <a:solidFill>
                  <a:srgbClr val="FFFF00"/>
                </a:solidFill>
              </a:rPr>
              <a:t>Amox</a:t>
            </a:r>
            <a:r>
              <a:rPr lang="es-ES" sz="1200" dirty="0">
                <a:solidFill>
                  <a:srgbClr val="FFFF00"/>
                </a:solidFill>
              </a:rPr>
              <a:t>. 875 mg – Metro. 500 mg – Eso. 40 mg. – Zn 200mg 1/24 </a:t>
            </a:r>
            <a:r>
              <a:rPr lang="es-ES" sz="1200" dirty="0" err="1">
                <a:solidFill>
                  <a:srgbClr val="FFFF00"/>
                </a:solidFill>
              </a:rPr>
              <a:t>hs</a:t>
            </a:r>
            <a:r>
              <a:rPr lang="es-ES" sz="1200" dirty="0">
                <a:solidFill>
                  <a:srgbClr val="FFFF00"/>
                </a:solidFill>
              </a:rPr>
              <a:t> por 7 </a:t>
            </a:r>
            <a:r>
              <a:rPr lang="es-ES" sz="1200" dirty="0" err="1">
                <a:solidFill>
                  <a:srgbClr val="FFFF00"/>
                </a:solidFill>
              </a:rPr>
              <a:t>dias</a:t>
            </a:r>
            <a:r>
              <a:rPr lang="es-ES" sz="1200" dirty="0">
                <a:solidFill>
                  <a:srgbClr val="FFFF00"/>
                </a:solidFill>
              </a:rPr>
              <a:t>.</a:t>
            </a:r>
          </a:p>
          <a:p>
            <a:r>
              <a:rPr lang="es-ES" sz="1200" dirty="0"/>
              <a:t>Resultados:</a:t>
            </a:r>
          </a:p>
          <a:p>
            <a:r>
              <a:rPr lang="es-ES" sz="1200" dirty="0"/>
              <a:t>Grupo 1: Persistencia Hp : 4 pacientes . Tasa de erradicación: 66.6 %</a:t>
            </a:r>
          </a:p>
          <a:p>
            <a:r>
              <a:rPr lang="es-ES" sz="1200" dirty="0"/>
              <a:t>Grupo 2: Persistencia Hp: 3 pacientes. Tasa de erradicación: 75   %                                                 </a:t>
            </a:r>
          </a:p>
          <a:p>
            <a:r>
              <a:rPr lang="es-ES" sz="1200" dirty="0"/>
              <a:t>Grupo 3: Persistencia Hp: 3 </a:t>
            </a:r>
            <a:r>
              <a:rPr lang="es-ES" sz="1200" dirty="0" err="1"/>
              <a:t>pacientes.Tasa</a:t>
            </a:r>
            <a:r>
              <a:rPr lang="es-ES" sz="1200" dirty="0"/>
              <a:t> de erradicación: 75    %</a:t>
            </a:r>
          </a:p>
          <a:p>
            <a:r>
              <a:rPr lang="es-ES" sz="1200" dirty="0">
                <a:solidFill>
                  <a:srgbClr val="FFFF00"/>
                </a:solidFill>
              </a:rPr>
              <a:t>Grupo 4: Persistencia Hp: 2 pacientes. Tasa de erradicación: 83.3 %</a:t>
            </a:r>
          </a:p>
          <a:p>
            <a:r>
              <a:rPr lang="es-ES" sz="1200" dirty="0">
                <a:solidFill>
                  <a:srgbClr val="FFFF00"/>
                </a:solidFill>
              </a:rPr>
              <a:t>Grupo 5: Persistencia Hp: 1 paciente. Tasa de erradicación: 91.6 %</a:t>
            </a:r>
          </a:p>
          <a:p>
            <a:r>
              <a:rPr lang="es-ES" sz="1200" dirty="0" smtClean="0">
                <a:solidFill>
                  <a:srgbClr val="FFFF00"/>
                </a:solidFill>
              </a:rPr>
              <a:t>Grupo </a:t>
            </a:r>
            <a:r>
              <a:rPr lang="es-ES" sz="1200" dirty="0">
                <a:solidFill>
                  <a:srgbClr val="FFFF00"/>
                </a:solidFill>
              </a:rPr>
              <a:t>6: Persistencia Hp: 1 paciente.  Tasa de erradicación: 91.6 %</a:t>
            </a:r>
          </a:p>
          <a:p>
            <a:r>
              <a:rPr lang="es-ES" sz="1200" dirty="0">
                <a:solidFill>
                  <a:srgbClr val="FFFF00"/>
                </a:solidFill>
              </a:rPr>
              <a:t>Grupo 7:TT secuencial: Persistencia de la infección por Hp: 1 Paciente.  Tasa de erradicación: 91.6%</a:t>
            </a:r>
          </a:p>
          <a:p>
            <a:r>
              <a:rPr lang="es-ES" sz="1200" dirty="0"/>
              <a:t>Conclusiones: En esta serie la administración de Zinc conjuntamente con drogas de uso habitual para el tratamiento de la gastritis por Hp, aumentó la tasa de erradicación en los grupos tratados en comparación con los grupos controles. </a:t>
            </a:r>
          </a:p>
          <a:p>
            <a:endParaRPr lang="es-ES" dirty="0"/>
          </a:p>
          <a:p>
            <a:endParaRPr lang="es-ES" dirty="0"/>
          </a:p>
        </p:txBody>
      </p:sp>
      <p:sp>
        <p:nvSpPr>
          <p:cNvPr id="2" name="CuadroTexto 1"/>
          <p:cNvSpPr txBox="1"/>
          <p:nvPr/>
        </p:nvSpPr>
        <p:spPr>
          <a:xfrm>
            <a:off x="7966364" y="3948545"/>
            <a:ext cx="2916183" cy="923330"/>
          </a:xfrm>
          <a:prstGeom prst="rect">
            <a:avLst/>
          </a:prstGeom>
          <a:noFill/>
        </p:spPr>
        <p:txBody>
          <a:bodyPr wrap="none" rtlCol="0">
            <a:spAutoFit/>
          </a:bodyPr>
          <a:lstStyle/>
          <a:p>
            <a:r>
              <a:rPr lang="es-AR" dirty="0" smtClean="0"/>
              <a:t>Presentado en SAIC ,</a:t>
            </a:r>
          </a:p>
          <a:p>
            <a:r>
              <a:rPr lang="es-AR" dirty="0" smtClean="0"/>
              <a:t>Club Argentino del E y D</a:t>
            </a:r>
          </a:p>
          <a:p>
            <a:r>
              <a:rPr lang="es-AR" dirty="0" smtClean="0"/>
              <a:t>Y Congreso Argentino</a:t>
            </a:r>
            <a:endParaRPr lang="es-AR" dirty="0"/>
          </a:p>
        </p:txBody>
      </p:sp>
    </p:spTree>
    <p:extLst>
      <p:ext uri="{BB962C8B-B14F-4D97-AF65-F5344CB8AC3E}">
        <p14:creationId xmlns:p14="http://schemas.microsoft.com/office/powerpoint/2010/main" val="165246134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redondeado 10"/>
          <p:cNvSpPr/>
          <p:nvPr/>
        </p:nvSpPr>
        <p:spPr>
          <a:xfrm>
            <a:off x="6409038" y="4654378"/>
            <a:ext cx="2965621" cy="939114"/>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Rectángulo redondeado 7"/>
          <p:cNvSpPr/>
          <p:nvPr/>
        </p:nvSpPr>
        <p:spPr>
          <a:xfrm>
            <a:off x="6128951" y="1861751"/>
            <a:ext cx="1556952" cy="700217"/>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Rectángulo redondeado 3"/>
          <p:cNvSpPr/>
          <p:nvPr/>
        </p:nvSpPr>
        <p:spPr>
          <a:xfrm>
            <a:off x="1318054" y="1392195"/>
            <a:ext cx="1631092" cy="65078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CuadroTexto 1"/>
          <p:cNvSpPr txBox="1"/>
          <p:nvPr/>
        </p:nvSpPr>
        <p:spPr>
          <a:xfrm>
            <a:off x="1515762" y="1622854"/>
            <a:ext cx="4344459" cy="4247317"/>
          </a:xfrm>
          <a:prstGeom prst="rect">
            <a:avLst/>
          </a:prstGeom>
          <a:noFill/>
        </p:spPr>
        <p:txBody>
          <a:bodyPr wrap="none" rtlCol="0">
            <a:spAutoFit/>
          </a:bodyPr>
          <a:lstStyle/>
          <a:p>
            <a:r>
              <a:rPr lang="es-ES" dirty="0" smtClean="0"/>
              <a:t>Fases 1 : </a:t>
            </a:r>
          </a:p>
          <a:p>
            <a:endParaRPr lang="es-ES" dirty="0"/>
          </a:p>
          <a:p>
            <a:r>
              <a:rPr lang="es-ES" dirty="0" err="1" smtClean="0"/>
              <a:t>Esome</a:t>
            </a:r>
            <a:r>
              <a:rPr lang="es-ES" dirty="0" smtClean="0"/>
              <a:t>. 40 mg  / 12 </a:t>
            </a:r>
            <a:r>
              <a:rPr lang="es-ES" dirty="0" err="1" smtClean="0"/>
              <a:t>hs</a:t>
            </a:r>
            <a:r>
              <a:rPr lang="es-ES" dirty="0" smtClean="0"/>
              <a:t>. Por  7 días </a:t>
            </a:r>
          </a:p>
          <a:p>
            <a:r>
              <a:rPr lang="es-ES" dirty="0" err="1" smtClean="0"/>
              <a:t>Amoxi</a:t>
            </a:r>
            <a:r>
              <a:rPr lang="es-ES" dirty="0" smtClean="0"/>
              <a:t> 875 mg / 8 </a:t>
            </a:r>
            <a:r>
              <a:rPr lang="es-ES" dirty="0" err="1" smtClean="0"/>
              <a:t>hs</a:t>
            </a:r>
            <a:r>
              <a:rPr lang="es-ES" dirty="0" smtClean="0"/>
              <a:t>.    Por 7 días .</a:t>
            </a:r>
          </a:p>
          <a:p>
            <a:r>
              <a:rPr lang="es-ES" dirty="0" smtClean="0"/>
              <a:t>Levo 500 mg   / 12 </a:t>
            </a:r>
            <a:r>
              <a:rPr lang="es-ES" dirty="0" err="1" smtClean="0"/>
              <a:t>hs</a:t>
            </a:r>
            <a:r>
              <a:rPr lang="es-ES" dirty="0" smtClean="0"/>
              <a:t>.  Por 7 días .</a:t>
            </a:r>
          </a:p>
          <a:p>
            <a:r>
              <a:rPr lang="es-ES" dirty="0" smtClean="0"/>
              <a:t>Zinc 200 mg    / 12 </a:t>
            </a:r>
            <a:r>
              <a:rPr lang="es-ES" dirty="0" err="1" smtClean="0"/>
              <a:t>hs</a:t>
            </a:r>
            <a:r>
              <a:rPr lang="es-ES" dirty="0" smtClean="0"/>
              <a:t>.   Por  7 días .</a:t>
            </a:r>
          </a:p>
          <a:p>
            <a:endParaRPr lang="es-ES" dirty="0"/>
          </a:p>
          <a:p>
            <a:endParaRPr lang="es-ES" dirty="0" smtClean="0"/>
          </a:p>
          <a:p>
            <a:r>
              <a:rPr lang="es-ES" dirty="0" smtClean="0"/>
              <a:t>Fase 2 : </a:t>
            </a:r>
          </a:p>
          <a:p>
            <a:endParaRPr lang="es-ES" dirty="0"/>
          </a:p>
          <a:p>
            <a:r>
              <a:rPr lang="es-ES" dirty="0" err="1" smtClean="0"/>
              <a:t>Esome</a:t>
            </a:r>
            <a:r>
              <a:rPr lang="es-ES" dirty="0" smtClean="0"/>
              <a:t>. 40 mg     / 12 </a:t>
            </a:r>
            <a:r>
              <a:rPr lang="es-ES" dirty="0" err="1" smtClean="0"/>
              <a:t>hs</a:t>
            </a:r>
            <a:r>
              <a:rPr lang="es-ES" dirty="0" smtClean="0"/>
              <a:t>  por 7 días .</a:t>
            </a:r>
          </a:p>
          <a:p>
            <a:r>
              <a:rPr lang="es-ES" dirty="0" err="1" smtClean="0"/>
              <a:t>Amoxi</a:t>
            </a:r>
            <a:r>
              <a:rPr lang="es-ES" dirty="0" smtClean="0"/>
              <a:t>. 875 mg   / 8 </a:t>
            </a:r>
            <a:r>
              <a:rPr lang="es-ES" dirty="0" err="1" smtClean="0"/>
              <a:t>hs</a:t>
            </a:r>
            <a:r>
              <a:rPr lang="es-ES" dirty="0" smtClean="0"/>
              <a:t>     por 7 días. </a:t>
            </a:r>
          </a:p>
          <a:p>
            <a:r>
              <a:rPr lang="es-ES" dirty="0" smtClean="0"/>
              <a:t>Metro  500 mg   / 12 </a:t>
            </a:r>
            <a:r>
              <a:rPr lang="es-ES" dirty="0" err="1" smtClean="0"/>
              <a:t>hs</a:t>
            </a:r>
            <a:r>
              <a:rPr lang="es-ES" dirty="0" smtClean="0"/>
              <a:t>    por 7 días .</a:t>
            </a:r>
          </a:p>
          <a:p>
            <a:r>
              <a:rPr lang="es-ES" dirty="0" smtClean="0"/>
              <a:t>Zinc 200  mg      /  12 </a:t>
            </a:r>
            <a:r>
              <a:rPr lang="es-ES" dirty="0" err="1" smtClean="0"/>
              <a:t>hs</a:t>
            </a:r>
            <a:r>
              <a:rPr lang="es-ES" dirty="0" smtClean="0"/>
              <a:t>   por 7  días. </a:t>
            </a:r>
          </a:p>
          <a:p>
            <a:r>
              <a:rPr lang="es-ES" dirty="0" smtClean="0"/>
              <a:t> </a:t>
            </a:r>
            <a:endParaRPr lang="es-ES" dirty="0"/>
          </a:p>
        </p:txBody>
      </p:sp>
      <p:sp>
        <p:nvSpPr>
          <p:cNvPr id="3" name="CuadroTexto 2"/>
          <p:cNvSpPr txBox="1"/>
          <p:nvPr/>
        </p:nvSpPr>
        <p:spPr>
          <a:xfrm>
            <a:off x="6507892" y="3015049"/>
            <a:ext cx="3839513" cy="646331"/>
          </a:xfrm>
          <a:prstGeom prst="rect">
            <a:avLst/>
          </a:prstGeom>
          <a:noFill/>
        </p:spPr>
        <p:txBody>
          <a:bodyPr wrap="none" rtlCol="0">
            <a:spAutoFit/>
          </a:bodyPr>
          <a:lstStyle/>
          <a:p>
            <a:r>
              <a:rPr lang="es-ES" dirty="0" err="1" smtClean="0"/>
              <a:t>Esome</a:t>
            </a:r>
            <a:r>
              <a:rPr lang="es-ES" dirty="0" smtClean="0"/>
              <a:t>. 40 mg  / 12 </a:t>
            </a:r>
            <a:r>
              <a:rPr lang="es-ES" dirty="0" err="1" smtClean="0"/>
              <a:t>hs</a:t>
            </a:r>
            <a:r>
              <a:rPr lang="es-ES" dirty="0" smtClean="0"/>
              <a:t>   / 30  días </a:t>
            </a:r>
          </a:p>
          <a:p>
            <a:r>
              <a:rPr lang="es-ES" dirty="0" smtClean="0"/>
              <a:t>Zinc 200 mg     / 12 </a:t>
            </a:r>
            <a:r>
              <a:rPr lang="es-ES" dirty="0" err="1" smtClean="0"/>
              <a:t>hs</a:t>
            </a:r>
            <a:r>
              <a:rPr lang="es-ES" dirty="0" smtClean="0"/>
              <a:t>    / 30 días .</a:t>
            </a:r>
            <a:endParaRPr lang="es-ES" dirty="0"/>
          </a:p>
        </p:txBody>
      </p:sp>
      <p:pic>
        <p:nvPicPr>
          <p:cNvPr id="5" name="Imagen 4"/>
          <p:cNvPicPr>
            <a:picLocks noChangeAspect="1"/>
          </p:cNvPicPr>
          <p:nvPr/>
        </p:nvPicPr>
        <p:blipFill>
          <a:blip r:embed="rId2"/>
          <a:stretch>
            <a:fillRect/>
          </a:stretch>
        </p:blipFill>
        <p:spPr>
          <a:xfrm>
            <a:off x="1373590" y="3621268"/>
            <a:ext cx="1652159" cy="670618"/>
          </a:xfrm>
          <a:prstGeom prst="rect">
            <a:avLst/>
          </a:prstGeom>
        </p:spPr>
      </p:pic>
      <p:sp>
        <p:nvSpPr>
          <p:cNvPr id="6" name="Rectángulo redondeado 5"/>
          <p:cNvSpPr/>
          <p:nvPr/>
        </p:nvSpPr>
        <p:spPr>
          <a:xfrm>
            <a:off x="6301946" y="2751438"/>
            <a:ext cx="4250724" cy="1161535"/>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CuadroTexto 6"/>
          <p:cNvSpPr txBox="1"/>
          <p:nvPr/>
        </p:nvSpPr>
        <p:spPr>
          <a:xfrm>
            <a:off x="6301946" y="2042984"/>
            <a:ext cx="1079142" cy="369332"/>
          </a:xfrm>
          <a:prstGeom prst="rect">
            <a:avLst/>
          </a:prstGeom>
          <a:noFill/>
        </p:spPr>
        <p:txBody>
          <a:bodyPr wrap="none" rtlCol="0">
            <a:spAutoFit/>
          </a:bodyPr>
          <a:lstStyle/>
          <a:p>
            <a:r>
              <a:rPr lang="es-ES" dirty="0" smtClean="0"/>
              <a:t>Fase 3 : </a:t>
            </a:r>
            <a:endParaRPr lang="es-ES" dirty="0"/>
          </a:p>
        </p:txBody>
      </p:sp>
      <p:sp>
        <p:nvSpPr>
          <p:cNvPr id="9" name="CuadroTexto 8"/>
          <p:cNvSpPr txBox="1"/>
          <p:nvPr/>
        </p:nvSpPr>
        <p:spPr>
          <a:xfrm>
            <a:off x="1373590" y="741405"/>
            <a:ext cx="6910866" cy="369332"/>
          </a:xfrm>
          <a:prstGeom prst="rect">
            <a:avLst/>
          </a:prstGeom>
          <a:noFill/>
        </p:spPr>
        <p:txBody>
          <a:bodyPr wrap="none" rtlCol="0">
            <a:spAutoFit/>
          </a:bodyPr>
          <a:lstStyle/>
          <a:p>
            <a:r>
              <a:rPr lang="es-ES" dirty="0" smtClean="0"/>
              <a:t>Nuevo Tratamiento publicado.   </a:t>
            </a:r>
            <a:r>
              <a:rPr lang="es-ES" sz="1400" dirty="0" smtClean="0"/>
              <a:t>Bedini  O .A. , Naves A.  y col.  2022 </a:t>
            </a:r>
            <a:endParaRPr lang="es-ES" sz="1400" dirty="0"/>
          </a:p>
        </p:txBody>
      </p:sp>
      <p:sp>
        <p:nvSpPr>
          <p:cNvPr id="10" name="CuadroTexto 9"/>
          <p:cNvSpPr txBox="1"/>
          <p:nvPr/>
        </p:nvSpPr>
        <p:spPr>
          <a:xfrm>
            <a:off x="6582032" y="4909751"/>
            <a:ext cx="2223686" cy="369332"/>
          </a:xfrm>
          <a:prstGeom prst="rect">
            <a:avLst/>
          </a:prstGeom>
          <a:noFill/>
        </p:spPr>
        <p:txBody>
          <a:bodyPr wrap="none" rtlCol="0">
            <a:spAutoFit/>
          </a:bodyPr>
          <a:lstStyle/>
          <a:p>
            <a:r>
              <a:rPr lang="es-ES" dirty="0" smtClean="0">
                <a:solidFill>
                  <a:schemeClr val="bg1"/>
                </a:solidFill>
              </a:rPr>
              <a:t>94.6   Efectividad. </a:t>
            </a:r>
            <a:endParaRPr lang="es-ES" dirty="0">
              <a:solidFill>
                <a:schemeClr val="bg1"/>
              </a:solidFill>
            </a:endParaRPr>
          </a:p>
        </p:txBody>
      </p:sp>
    </p:spTree>
    <p:extLst>
      <p:ext uri="{BB962C8B-B14F-4D97-AF65-F5344CB8AC3E}">
        <p14:creationId xmlns:p14="http://schemas.microsoft.com/office/powerpoint/2010/main" val="387981643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056491" y="2309283"/>
            <a:ext cx="9985831" cy="3139321"/>
          </a:xfrm>
          <a:prstGeom prst="rect">
            <a:avLst/>
          </a:prstGeom>
        </p:spPr>
        <p:txBody>
          <a:bodyPr wrap="square">
            <a:spAutoFit/>
          </a:bodyPr>
          <a:lstStyle/>
          <a:p>
            <a:r>
              <a:rPr lang="es-ES" dirty="0"/>
              <a:t>Es </a:t>
            </a:r>
            <a:r>
              <a:rPr lang="es-ES" u="sng" dirty="0"/>
              <a:t>uno de los elementos esenciales más abundantes en el cuerpo </a:t>
            </a:r>
            <a:r>
              <a:rPr lang="es-ES" u="sng" dirty="0" smtClean="0"/>
              <a:t>humano</a:t>
            </a:r>
          </a:p>
          <a:p>
            <a:r>
              <a:rPr lang="es-ES" dirty="0" smtClean="0"/>
              <a:t>Es un ion </a:t>
            </a:r>
            <a:r>
              <a:rPr lang="es-ES" dirty="0"/>
              <a:t>intracelular </a:t>
            </a:r>
            <a:r>
              <a:rPr lang="es-ES" dirty="0" smtClean="0"/>
              <a:t>y se </a:t>
            </a:r>
            <a:r>
              <a:rPr lang="es-ES" dirty="0"/>
              <a:t>encuentra en su mayoría en el </a:t>
            </a:r>
            <a:r>
              <a:rPr lang="es-ES" dirty="0" err="1"/>
              <a:t>citosol</a:t>
            </a:r>
            <a:r>
              <a:rPr lang="es-ES" dirty="0"/>
              <a:t>. </a:t>
            </a:r>
            <a:endParaRPr lang="es-ES" dirty="0" smtClean="0"/>
          </a:p>
          <a:p>
            <a:endParaRPr lang="es-ES" dirty="0"/>
          </a:p>
          <a:p>
            <a:r>
              <a:rPr lang="es-ES" dirty="0">
                <a:solidFill>
                  <a:srgbClr val="FFFF00"/>
                </a:solidFill>
              </a:rPr>
              <a:t>Es el  segundo oligoelemento </a:t>
            </a:r>
            <a:r>
              <a:rPr lang="es-ES" dirty="0" smtClean="0">
                <a:solidFill>
                  <a:srgbClr val="FFFF00"/>
                </a:solidFill>
              </a:rPr>
              <a:t>en </a:t>
            </a:r>
            <a:r>
              <a:rPr lang="es-ES" dirty="0">
                <a:solidFill>
                  <a:srgbClr val="FFFF00"/>
                </a:solidFill>
              </a:rPr>
              <a:t>el organismo</a:t>
            </a:r>
            <a:r>
              <a:rPr lang="es-ES" dirty="0" smtClean="0">
                <a:solidFill>
                  <a:srgbClr val="FFFF00"/>
                </a:solidFill>
              </a:rPr>
              <a:t>,</a:t>
            </a:r>
          </a:p>
          <a:p>
            <a:r>
              <a:rPr lang="es-ES" dirty="0" smtClean="0"/>
              <a:t>siendo </a:t>
            </a:r>
            <a:r>
              <a:rPr lang="es-ES" dirty="0"/>
              <a:t>superado tan sólo por el </a:t>
            </a:r>
            <a:r>
              <a:rPr lang="es-ES" dirty="0" smtClean="0"/>
              <a:t>hierro 5</a:t>
            </a:r>
            <a:r>
              <a:rPr lang="es-ES" dirty="0"/>
              <a:t>. </a:t>
            </a:r>
            <a:endParaRPr lang="es-ES" dirty="0" smtClean="0"/>
          </a:p>
          <a:p>
            <a:endParaRPr lang="es-ES" dirty="0" smtClean="0"/>
          </a:p>
          <a:p>
            <a:r>
              <a:rPr lang="es-ES" dirty="0" smtClean="0"/>
              <a:t>Las </a:t>
            </a:r>
            <a:r>
              <a:rPr lang="es-ES" dirty="0"/>
              <a:t>concentraciones más elevadas aparecen en el </a:t>
            </a:r>
            <a:r>
              <a:rPr lang="es-ES" dirty="0">
                <a:solidFill>
                  <a:srgbClr val="FFFF00"/>
                </a:solidFill>
              </a:rPr>
              <a:t>hígado, páncreas, riñones, huesos y músculos </a:t>
            </a:r>
            <a:r>
              <a:rPr lang="es-ES" dirty="0" smtClean="0">
                <a:solidFill>
                  <a:srgbClr val="FFFF00"/>
                </a:solidFill>
              </a:rPr>
              <a:t>voluntarios,</a:t>
            </a:r>
          </a:p>
          <a:p>
            <a:r>
              <a:rPr lang="es-ES" dirty="0" smtClean="0"/>
              <a:t>existiendo </a:t>
            </a:r>
            <a:r>
              <a:rPr lang="es-ES" dirty="0"/>
              <a:t>también </a:t>
            </a:r>
            <a:r>
              <a:rPr lang="es-ES" dirty="0">
                <a:solidFill>
                  <a:srgbClr val="FFFF00"/>
                </a:solidFill>
              </a:rPr>
              <a:t>concentraciones importantes en el ojo, próstata, espermatozoides, piel, pelo y uñas. </a:t>
            </a:r>
          </a:p>
          <a:p>
            <a:endParaRPr lang="es-ES" dirty="0"/>
          </a:p>
        </p:txBody>
      </p:sp>
      <p:sp>
        <p:nvSpPr>
          <p:cNvPr id="4" name="CuadroTexto 3"/>
          <p:cNvSpPr txBox="1"/>
          <p:nvPr/>
        </p:nvSpPr>
        <p:spPr>
          <a:xfrm>
            <a:off x="1056491" y="967493"/>
            <a:ext cx="824265" cy="369332"/>
          </a:xfrm>
          <a:prstGeom prst="rect">
            <a:avLst/>
          </a:prstGeom>
          <a:noFill/>
        </p:spPr>
        <p:txBody>
          <a:bodyPr wrap="none" rtlCol="0">
            <a:spAutoFit/>
          </a:bodyPr>
          <a:lstStyle/>
          <a:p>
            <a:r>
              <a:rPr lang="es-ES" dirty="0" smtClean="0"/>
              <a:t>Zinc : </a:t>
            </a:r>
            <a:endParaRPr lang="es-ES" dirty="0"/>
          </a:p>
        </p:txBody>
      </p:sp>
      <p:sp>
        <p:nvSpPr>
          <p:cNvPr id="3" name="Rectángulo redondeado 2"/>
          <p:cNvSpPr/>
          <p:nvPr/>
        </p:nvSpPr>
        <p:spPr>
          <a:xfrm>
            <a:off x="848497" y="749643"/>
            <a:ext cx="1565189" cy="92263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33403232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redondeado 7"/>
          <p:cNvSpPr/>
          <p:nvPr/>
        </p:nvSpPr>
        <p:spPr>
          <a:xfrm>
            <a:off x="6862119" y="766119"/>
            <a:ext cx="4082900" cy="1231709"/>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Rectángulo 1"/>
          <p:cNvSpPr/>
          <p:nvPr/>
        </p:nvSpPr>
        <p:spPr>
          <a:xfrm>
            <a:off x="2784764" y="120402"/>
            <a:ext cx="6096000" cy="6617196"/>
          </a:xfrm>
          <a:prstGeom prst="rect">
            <a:avLst/>
          </a:prstGeom>
        </p:spPr>
        <p:txBody>
          <a:bodyPr>
            <a:spAutoFit/>
          </a:bodyPr>
          <a:lstStyle/>
          <a:p>
            <a:r>
              <a:rPr lang="es-ES" sz="800" b="1" dirty="0" smtClean="0">
                <a:latin typeface="Arial-BoldMT"/>
              </a:rPr>
              <a:t>Código</a:t>
            </a:r>
            <a:r>
              <a:rPr lang="es-ES" sz="800" dirty="0" smtClean="0">
                <a:latin typeface="ArialMT"/>
              </a:rPr>
              <a:t>: </a:t>
            </a:r>
            <a:r>
              <a:rPr lang="es-ES" sz="800" dirty="0">
                <a:latin typeface="ArialMT"/>
              </a:rPr>
              <a:t>GA2031</a:t>
            </a:r>
          </a:p>
          <a:p>
            <a:r>
              <a:rPr lang="es-ES" sz="800" b="1" dirty="0" err="1" smtClean="0">
                <a:solidFill>
                  <a:srgbClr val="FFFF00"/>
                </a:solidFill>
                <a:latin typeface="Arial-BoldMT"/>
              </a:rPr>
              <a:t>Título</a:t>
            </a:r>
            <a:r>
              <a:rPr lang="es-ES" sz="800" dirty="0" err="1">
                <a:solidFill>
                  <a:srgbClr val="FFFF00"/>
                </a:solidFill>
                <a:latin typeface="ArialMT"/>
              </a:rPr>
              <a:t>:REGISTRO</a:t>
            </a:r>
            <a:r>
              <a:rPr lang="es-ES" sz="800" dirty="0">
                <a:solidFill>
                  <a:srgbClr val="FFFF00"/>
                </a:solidFill>
                <a:latin typeface="ArialMT"/>
              </a:rPr>
              <a:t> </a:t>
            </a:r>
            <a:r>
              <a:rPr lang="es-ES" sz="800" dirty="0" smtClean="0">
                <a:solidFill>
                  <a:srgbClr val="FFFF00"/>
                </a:solidFill>
                <a:latin typeface="ArialMT"/>
              </a:rPr>
              <a:t>ARGENTINO </a:t>
            </a:r>
            <a:r>
              <a:rPr lang="es-ES" sz="800" dirty="0">
                <a:solidFill>
                  <a:srgbClr val="FFFF00"/>
                </a:solidFill>
                <a:latin typeface="ArialMT"/>
              </a:rPr>
              <a:t>DEL MANEJO DE LA INFECCIÓN H. PYLORI.</a:t>
            </a:r>
          </a:p>
          <a:p>
            <a:r>
              <a:rPr lang="es-ES" sz="800" dirty="0">
                <a:latin typeface="ArialMT"/>
              </a:rPr>
              <a:t>DATOS INICIALES</a:t>
            </a:r>
          </a:p>
          <a:p>
            <a:r>
              <a:rPr lang="es-ES" sz="800" b="1" dirty="0">
                <a:solidFill>
                  <a:srgbClr val="FFFF00"/>
                </a:solidFill>
                <a:latin typeface="Arial-BoldMT"/>
              </a:rPr>
              <a:t>Autores</a:t>
            </a:r>
            <a:r>
              <a:rPr lang="es-ES" sz="800" dirty="0">
                <a:solidFill>
                  <a:srgbClr val="FFFF00"/>
                </a:solidFill>
                <a:latin typeface="ArialMT"/>
              </a:rPr>
              <a:t>: </a:t>
            </a:r>
            <a:r>
              <a:rPr lang="es-ES" sz="800" dirty="0" err="1">
                <a:solidFill>
                  <a:srgbClr val="FFFF00"/>
                </a:solidFill>
                <a:latin typeface="ArialMT"/>
              </a:rPr>
              <a:t>Laudanno</a:t>
            </a:r>
            <a:r>
              <a:rPr lang="es-ES" sz="800" dirty="0">
                <a:solidFill>
                  <a:srgbClr val="FFFF00"/>
                </a:solidFill>
                <a:latin typeface="ArialMT"/>
              </a:rPr>
              <a:t> O.1; Ahumarán G.2; </a:t>
            </a:r>
            <a:r>
              <a:rPr lang="es-ES" sz="800" dirty="0" err="1">
                <a:solidFill>
                  <a:srgbClr val="FFFF00"/>
                </a:solidFill>
                <a:latin typeface="ArialMT"/>
              </a:rPr>
              <a:t>Adami</a:t>
            </a:r>
            <a:r>
              <a:rPr lang="es-ES" sz="800" dirty="0">
                <a:solidFill>
                  <a:srgbClr val="FFFF00"/>
                </a:solidFill>
                <a:latin typeface="ArialMT"/>
              </a:rPr>
              <a:t> P.3; </a:t>
            </a:r>
            <a:r>
              <a:rPr lang="es-ES" sz="800" dirty="0" err="1">
                <a:solidFill>
                  <a:srgbClr val="FFFF00"/>
                </a:solidFill>
                <a:latin typeface="ArialMT"/>
              </a:rPr>
              <a:t>Ustares</a:t>
            </a:r>
            <a:r>
              <a:rPr lang="es-ES" sz="800" dirty="0">
                <a:solidFill>
                  <a:srgbClr val="FFFF00"/>
                </a:solidFill>
                <a:latin typeface="ArialMT"/>
              </a:rPr>
              <a:t> F.4; Bedini O.5; </a:t>
            </a:r>
            <a:r>
              <a:rPr lang="es-ES" sz="800" dirty="0" err="1">
                <a:solidFill>
                  <a:srgbClr val="FFFF00"/>
                </a:solidFill>
                <a:latin typeface="ArialMT"/>
              </a:rPr>
              <a:t>Lopez</a:t>
            </a:r>
            <a:endParaRPr lang="es-ES" sz="800" dirty="0">
              <a:solidFill>
                <a:srgbClr val="FFFF00"/>
              </a:solidFill>
              <a:latin typeface="ArialMT"/>
            </a:endParaRPr>
          </a:p>
          <a:p>
            <a:r>
              <a:rPr lang="es-ES" sz="800" dirty="0">
                <a:solidFill>
                  <a:srgbClr val="FFFF00"/>
                </a:solidFill>
                <a:latin typeface="ArialMT"/>
              </a:rPr>
              <a:t>Villa S.6; </a:t>
            </a:r>
            <a:r>
              <a:rPr lang="es-ES" sz="800" dirty="0" err="1">
                <a:solidFill>
                  <a:srgbClr val="FFFF00"/>
                </a:solidFill>
                <a:latin typeface="ArialMT"/>
              </a:rPr>
              <a:t>Fernandez</a:t>
            </a:r>
            <a:r>
              <a:rPr lang="es-ES" sz="800" dirty="0">
                <a:solidFill>
                  <a:srgbClr val="FFFF00"/>
                </a:solidFill>
                <a:latin typeface="ArialMT"/>
              </a:rPr>
              <a:t> G.7; </a:t>
            </a:r>
            <a:r>
              <a:rPr lang="es-ES" sz="800" dirty="0" err="1">
                <a:solidFill>
                  <a:srgbClr val="FFFF00"/>
                </a:solidFill>
                <a:latin typeface="ArialMT"/>
              </a:rPr>
              <a:t>Ahualli</a:t>
            </a:r>
            <a:r>
              <a:rPr lang="es-ES" sz="800" dirty="0">
                <a:solidFill>
                  <a:srgbClr val="FFFF00"/>
                </a:solidFill>
                <a:latin typeface="ArialMT"/>
              </a:rPr>
              <a:t> G8; Filo G.8; </a:t>
            </a:r>
            <a:r>
              <a:rPr lang="es-ES" sz="800" dirty="0" err="1">
                <a:solidFill>
                  <a:srgbClr val="FFFF00"/>
                </a:solidFill>
                <a:latin typeface="ArialMT"/>
              </a:rPr>
              <a:t>Pucci</a:t>
            </a:r>
            <a:r>
              <a:rPr lang="es-ES" sz="800" dirty="0">
                <a:solidFill>
                  <a:srgbClr val="FFFF00"/>
                </a:solidFill>
                <a:latin typeface="ArialMT"/>
              </a:rPr>
              <a:t> B.1; </a:t>
            </a:r>
            <a:r>
              <a:rPr lang="es-ES" sz="800" dirty="0" err="1">
                <a:solidFill>
                  <a:srgbClr val="FFFF00"/>
                </a:solidFill>
                <a:latin typeface="ArialMT"/>
              </a:rPr>
              <a:t>Gollo</a:t>
            </a:r>
            <a:r>
              <a:rPr lang="es-ES" sz="800" dirty="0">
                <a:solidFill>
                  <a:srgbClr val="FFFF00"/>
                </a:solidFill>
                <a:latin typeface="ArialMT"/>
              </a:rPr>
              <a:t> P.9; Boris J.10; </a:t>
            </a:r>
            <a:r>
              <a:rPr lang="es-ES" sz="800" dirty="0" err="1">
                <a:solidFill>
                  <a:srgbClr val="FFFF00"/>
                </a:solidFill>
                <a:latin typeface="ArialMT"/>
              </a:rPr>
              <a:t>Astuti</a:t>
            </a:r>
            <a:r>
              <a:rPr lang="es-ES" sz="800" dirty="0">
                <a:solidFill>
                  <a:srgbClr val="FFFF00"/>
                </a:solidFill>
                <a:latin typeface="ArialMT"/>
              </a:rPr>
              <a:t> B.</a:t>
            </a:r>
          </a:p>
          <a:p>
            <a:r>
              <a:rPr lang="pt-BR" sz="800" dirty="0">
                <a:solidFill>
                  <a:srgbClr val="FFFF00"/>
                </a:solidFill>
                <a:latin typeface="ArialMT"/>
              </a:rPr>
              <a:t>3; </a:t>
            </a:r>
            <a:r>
              <a:rPr lang="pt-BR" sz="800" dirty="0" err="1">
                <a:solidFill>
                  <a:srgbClr val="FFFF00"/>
                </a:solidFill>
                <a:latin typeface="ArialMT"/>
              </a:rPr>
              <a:t>Lafage</a:t>
            </a:r>
            <a:r>
              <a:rPr lang="pt-BR" sz="800" dirty="0">
                <a:solidFill>
                  <a:srgbClr val="FFFF00"/>
                </a:solidFill>
                <a:latin typeface="ArialMT"/>
              </a:rPr>
              <a:t> M.1; </a:t>
            </a:r>
            <a:r>
              <a:rPr lang="pt-BR" sz="800" dirty="0" err="1">
                <a:solidFill>
                  <a:srgbClr val="FFFF00"/>
                </a:solidFill>
                <a:latin typeface="ArialMT"/>
              </a:rPr>
              <a:t>Castañeda</a:t>
            </a:r>
            <a:r>
              <a:rPr lang="pt-BR" sz="800" dirty="0">
                <a:solidFill>
                  <a:srgbClr val="FFFF00"/>
                </a:solidFill>
                <a:latin typeface="ArialMT"/>
              </a:rPr>
              <a:t> R.11; Sequeira A. 12</a:t>
            </a:r>
          </a:p>
          <a:p>
            <a:r>
              <a:rPr lang="es-ES" sz="800" b="1" dirty="0">
                <a:latin typeface="Arial-BoldMT"/>
              </a:rPr>
              <a:t>Filiación/es: </a:t>
            </a:r>
            <a:r>
              <a:rPr lang="es-ES" sz="800" dirty="0">
                <a:latin typeface="ArialMT"/>
              </a:rPr>
              <a:t>1Instituto de Investigaciones Médicas Alfredo </a:t>
            </a:r>
            <a:r>
              <a:rPr lang="es-ES" sz="800" dirty="0" err="1">
                <a:latin typeface="ArialMT"/>
              </a:rPr>
              <a:t>Lanari</a:t>
            </a:r>
            <a:r>
              <a:rPr lang="es-ES" sz="800" dirty="0">
                <a:latin typeface="ArialMT"/>
              </a:rPr>
              <a:t>; 2Hospital</a:t>
            </a:r>
          </a:p>
          <a:p>
            <a:r>
              <a:rPr lang="es-ES" sz="800" dirty="0" err="1">
                <a:latin typeface="ArialMT"/>
              </a:rPr>
              <a:t>Bocalandro</a:t>
            </a:r>
            <a:r>
              <a:rPr lang="es-ES" sz="800" dirty="0">
                <a:latin typeface="ArialMT"/>
              </a:rPr>
              <a:t> y Clínica Monte Grande; 3Sanatorio Modelo Quilmes; 4Sanatorio</a:t>
            </a:r>
          </a:p>
          <a:p>
            <a:r>
              <a:rPr lang="es-ES" sz="800" dirty="0">
                <a:latin typeface="ArialMT"/>
              </a:rPr>
              <a:t>Lavalle Jujuy; 5CEDIR Rosario; 6Instituto Modelo Córdoba; 7GAHEEND</a:t>
            </a:r>
          </a:p>
          <a:p>
            <a:r>
              <a:rPr lang="pt-BR" sz="800" dirty="0">
                <a:latin typeface="ArialMT"/>
              </a:rPr>
              <a:t>Mendoza, 8Clínica Monte Grande; 9Hospital </a:t>
            </a:r>
            <a:r>
              <a:rPr lang="pt-BR" sz="800" dirty="0" err="1">
                <a:latin typeface="ArialMT"/>
              </a:rPr>
              <a:t>Bocalandro</a:t>
            </a:r>
            <a:r>
              <a:rPr lang="pt-BR" sz="800" dirty="0">
                <a:latin typeface="ArialMT"/>
              </a:rPr>
              <a:t>; 10Hospital </a:t>
            </a:r>
            <a:r>
              <a:rPr lang="pt-BR" sz="800" dirty="0" err="1">
                <a:latin typeface="ArialMT"/>
              </a:rPr>
              <a:t>Británico</a:t>
            </a:r>
            <a:r>
              <a:rPr lang="pt-BR" sz="800" dirty="0">
                <a:latin typeface="ArialMT"/>
              </a:rPr>
              <a:t>;</a:t>
            </a:r>
          </a:p>
          <a:p>
            <a:r>
              <a:rPr lang="es-ES" sz="800" dirty="0">
                <a:latin typeface="ArialMT"/>
              </a:rPr>
              <a:t>11Hospital Eva Perón; 12Sanatorio </a:t>
            </a:r>
            <a:r>
              <a:rPr lang="es-ES" sz="800" dirty="0" err="1">
                <a:latin typeface="ArialMT"/>
              </a:rPr>
              <a:t>Mendez</a:t>
            </a:r>
            <a:endParaRPr lang="es-ES" sz="800" dirty="0">
              <a:latin typeface="ArialMT"/>
            </a:endParaRPr>
          </a:p>
          <a:p>
            <a:r>
              <a:rPr lang="es-ES" sz="800" b="1" dirty="0">
                <a:latin typeface="Arial-BoldMT"/>
              </a:rPr>
              <a:t>Especialidad</a:t>
            </a:r>
            <a:r>
              <a:rPr lang="es-ES" sz="800" dirty="0">
                <a:latin typeface="ArialMT"/>
              </a:rPr>
              <a:t>: Trabajo Científico Gastroenterología | </a:t>
            </a:r>
            <a:r>
              <a:rPr lang="es-ES" sz="800" b="1" dirty="0">
                <a:latin typeface="Arial-BoldMT"/>
              </a:rPr>
              <a:t>Área Temática: </a:t>
            </a:r>
            <a:r>
              <a:rPr lang="es-ES" sz="800" dirty="0">
                <a:latin typeface="ArialMT"/>
              </a:rPr>
              <a:t>Esófago</a:t>
            </a:r>
          </a:p>
          <a:p>
            <a:r>
              <a:rPr lang="es-ES" sz="800" dirty="0">
                <a:latin typeface="ArialMT"/>
              </a:rPr>
              <a:t>Estómago Duodeno | </a:t>
            </a:r>
            <a:r>
              <a:rPr lang="es-ES" sz="800" b="1" dirty="0">
                <a:latin typeface="Arial-BoldMT"/>
              </a:rPr>
              <a:t>Categoría</a:t>
            </a:r>
            <a:r>
              <a:rPr lang="es-ES" sz="800" dirty="0">
                <a:latin typeface="ArialMT"/>
              </a:rPr>
              <a:t>: Trabajo Científico</a:t>
            </a:r>
          </a:p>
          <a:p>
            <a:r>
              <a:rPr lang="es-ES" sz="800" dirty="0">
                <a:latin typeface="ArialMT"/>
              </a:rPr>
              <a:t>Cada vez más se están realizando estudios clínicos considerados como “Real</a:t>
            </a:r>
          </a:p>
          <a:p>
            <a:r>
              <a:rPr lang="es-ES" sz="800" dirty="0" err="1">
                <a:latin typeface="ArialMT"/>
              </a:rPr>
              <a:t>World</a:t>
            </a:r>
            <a:r>
              <a:rPr lang="es-ES" sz="800" dirty="0">
                <a:latin typeface="ArialMT"/>
              </a:rPr>
              <a:t> </a:t>
            </a:r>
            <a:r>
              <a:rPr lang="es-ES" sz="800" dirty="0" err="1">
                <a:latin typeface="ArialMT"/>
              </a:rPr>
              <a:t>Evidence</a:t>
            </a:r>
            <a:r>
              <a:rPr lang="es-ES" sz="800" dirty="0">
                <a:latin typeface="ArialMT"/>
              </a:rPr>
              <a:t>”. En el año 2021 comenzó el Registro Argentino H Pylori</a:t>
            </a:r>
          </a:p>
          <a:p>
            <a:r>
              <a:rPr lang="es-ES" sz="800" dirty="0">
                <a:latin typeface="ArialMT"/>
              </a:rPr>
              <a:t>siguiendo el modelo del Registro Europeo con el objetivo de recolectar en forma</a:t>
            </a:r>
          </a:p>
          <a:p>
            <a:r>
              <a:rPr lang="es-ES" sz="800" dirty="0">
                <a:latin typeface="ArialMT"/>
              </a:rPr>
              <a:t>prospectiva y sistemática la práctica clínica de los gastroenterólogos de</a:t>
            </a:r>
          </a:p>
          <a:p>
            <a:r>
              <a:rPr lang="es-ES" sz="800" dirty="0">
                <a:latin typeface="ArialMT"/>
              </a:rPr>
              <a:t>Argentina en el manejo de la infección H. Pylori. El objetivo de esta presentación</a:t>
            </a:r>
          </a:p>
          <a:p>
            <a:r>
              <a:rPr lang="es-ES" sz="800" dirty="0">
                <a:latin typeface="ArialMT"/>
              </a:rPr>
              <a:t>es comunicar los datos iniciales del Registro Argentino H pylori. Materiales y</a:t>
            </a:r>
          </a:p>
          <a:p>
            <a:r>
              <a:rPr lang="es-ES" sz="800" dirty="0">
                <a:latin typeface="ArialMT"/>
              </a:rPr>
              <a:t>Métodos: Registro prospectivo, </a:t>
            </a:r>
            <a:r>
              <a:rPr lang="es-ES" sz="800" dirty="0" err="1">
                <a:latin typeface="ArialMT"/>
              </a:rPr>
              <a:t>multicéntrico</a:t>
            </a:r>
            <a:r>
              <a:rPr lang="es-ES" sz="800" dirty="0">
                <a:latin typeface="ArialMT"/>
              </a:rPr>
              <a:t>, observacional de cual participan</a:t>
            </a:r>
          </a:p>
          <a:p>
            <a:r>
              <a:rPr lang="es-ES" sz="800" dirty="0">
                <a:latin typeface="ArialMT"/>
              </a:rPr>
              <a:t>18 Investigadores reclutadores pertenecientes a 4 centros de CABA, 4 de PBA, 1</a:t>
            </a:r>
          </a:p>
          <a:p>
            <a:r>
              <a:rPr lang="es-ES" sz="800" dirty="0">
                <a:latin typeface="ArialMT"/>
              </a:rPr>
              <a:t>de Córdoba, </a:t>
            </a:r>
            <a:r>
              <a:rPr lang="es-ES" sz="800" dirty="0">
                <a:solidFill>
                  <a:srgbClr val="FFFF00"/>
                </a:solidFill>
                <a:latin typeface="ArialMT"/>
              </a:rPr>
              <a:t>1 de Santa Fe</a:t>
            </a:r>
            <a:r>
              <a:rPr lang="es-ES" sz="800" dirty="0">
                <a:latin typeface="ArialMT"/>
              </a:rPr>
              <a:t>, 1 de Jujuy, 1 de Mendoza. A julio 2022 se incluyeron</a:t>
            </a:r>
          </a:p>
          <a:p>
            <a:r>
              <a:rPr lang="es-ES" sz="800" dirty="0">
                <a:latin typeface="ArialMT"/>
              </a:rPr>
              <a:t>280 pacientes con datos completos para su análisis. Todos los datos se</a:t>
            </a:r>
          </a:p>
          <a:p>
            <a:r>
              <a:rPr lang="es-ES" sz="800" dirty="0">
                <a:latin typeface="ArialMT"/>
              </a:rPr>
              <a:t>encuentran registrados en una base de datos electrónica creada para su fin. Las</a:t>
            </a:r>
          </a:p>
          <a:p>
            <a:r>
              <a:rPr lang="es-ES" sz="800" dirty="0">
                <a:latin typeface="ArialMT"/>
              </a:rPr>
              <a:t>variables que se incluyen son los datos demográficos de los pacientes,</a:t>
            </a:r>
          </a:p>
          <a:p>
            <a:r>
              <a:rPr lang="es-ES" sz="800" dirty="0">
                <a:latin typeface="ArialMT"/>
              </a:rPr>
              <a:t>indicación de erradicación, intentos de erradicación previos, tratamiento</a:t>
            </a:r>
          </a:p>
          <a:p>
            <a:r>
              <a:rPr lang="es-ES" sz="800" dirty="0">
                <a:latin typeface="ArialMT"/>
              </a:rPr>
              <a:t>prescripto, resultados del tratamiento de erradicación segmentados por</a:t>
            </a:r>
          </a:p>
          <a:p>
            <a:r>
              <a:rPr lang="es-ES" sz="800" dirty="0">
                <a:latin typeface="ArialMT"/>
              </a:rPr>
              <a:t>tratamiento previo (</a:t>
            </a:r>
            <a:r>
              <a:rPr lang="es-ES" sz="800" dirty="0" err="1">
                <a:latin typeface="ArialMT"/>
              </a:rPr>
              <a:t>naive</a:t>
            </a:r>
            <a:r>
              <a:rPr lang="es-ES" sz="800" dirty="0">
                <a:latin typeface="ArialMT"/>
              </a:rPr>
              <a:t> vs no </a:t>
            </a:r>
            <a:r>
              <a:rPr lang="es-ES" sz="800" dirty="0" err="1">
                <a:latin typeface="ArialMT"/>
              </a:rPr>
              <a:t>naive</a:t>
            </a:r>
            <a:r>
              <a:rPr lang="es-ES" sz="800" dirty="0">
                <a:latin typeface="ArialMT"/>
              </a:rPr>
              <a:t>), adherencia al tratamiento y eventos</a:t>
            </a:r>
          </a:p>
          <a:p>
            <a:r>
              <a:rPr lang="es-ES" sz="800" dirty="0">
                <a:latin typeface="ArialMT"/>
              </a:rPr>
              <a:t>adversos. Resultados: 251 pacientes eran </a:t>
            </a:r>
            <a:r>
              <a:rPr lang="es-ES" sz="800" dirty="0" err="1">
                <a:latin typeface="ArialMT"/>
              </a:rPr>
              <a:t>naive</a:t>
            </a:r>
            <a:r>
              <a:rPr lang="es-ES" sz="800" dirty="0">
                <a:latin typeface="ArialMT"/>
              </a:rPr>
              <a:t> y 29 pacientes no </a:t>
            </a:r>
            <a:r>
              <a:rPr lang="es-ES" sz="800" dirty="0" err="1">
                <a:latin typeface="ArialMT"/>
              </a:rPr>
              <a:t>naive</a:t>
            </a:r>
            <a:r>
              <a:rPr lang="es-ES" sz="800" dirty="0">
                <a:latin typeface="ArialMT"/>
              </a:rPr>
              <a:t>. 72%</a:t>
            </a:r>
          </a:p>
          <a:p>
            <a:r>
              <a:rPr lang="es-ES" sz="800" dirty="0">
                <a:latin typeface="ArialMT"/>
              </a:rPr>
              <a:t>eran mujeres. La indicación de erradicación más frecuente fue la dispepsia</a:t>
            </a:r>
          </a:p>
          <a:p>
            <a:r>
              <a:rPr lang="es-ES" sz="800" dirty="0">
                <a:latin typeface="ArialMT"/>
              </a:rPr>
              <a:t>(71%) seguida por úlcera gastroduodenal (10%), en los pacientes </a:t>
            </a:r>
            <a:r>
              <a:rPr lang="es-ES" sz="800" dirty="0" err="1">
                <a:latin typeface="ArialMT"/>
              </a:rPr>
              <a:t>naive</a:t>
            </a:r>
            <a:r>
              <a:rPr lang="es-ES" sz="800" dirty="0">
                <a:latin typeface="ArialMT"/>
              </a:rPr>
              <a:t>. El</a:t>
            </a:r>
          </a:p>
          <a:p>
            <a:r>
              <a:rPr lang="es-ES" sz="800" dirty="0">
                <a:latin typeface="ArialMT"/>
              </a:rPr>
              <a:t>diagnóstico inicial de la infección H pylori fue por histología en el 95% de los</a:t>
            </a:r>
          </a:p>
          <a:p>
            <a:r>
              <a:rPr lang="es-ES" sz="800" dirty="0">
                <a:latin typeface="ArialMT"/>
              </a:rPr>
              <a:t>pacientes, mientras el control de erradicación en los pacientes </a:t>
            </a:r>
            <a:r>
              <a:rPr lang="es-ES" sz="800" dirty="0" err="1">
                <a:latin typeface="ArialMT"/>
              </a:rPr>
              <a:t>naive</a:t>
            </a:r>
            <a:r>
              <a:rPr lang="es-ES" sz="800" dirty="0">
                <a:latin typeface="ArialMT"/>
              </a:rPr>
              <a:t> fue </a:t>
            </a:r>
            <a:r>
              <a:rPr lang="es-ES" sz="800" dirty="0">
                <a:solidFill>
                  <a:srgbClr val="FFFF00"/>
                </a:solidFill>
                <a:latin typeface="ArialMT"/>
              </a:rPr>
              <a:t>con</a:t>
            </a:r>
          </a:p>
          <a:p>
            <a:r>
              <a:rPr lang="es-ES" sz="800" dirty="0">
                <a:solidFill>
                  <a:srgbClr val="FFFF00"/>
                </a:solidFill>
                <a:latin typeface="ArialMT"/>
              </a:rPr>
              <a:t>antígenos fecales</a:t>
            </a:r>
            <a:r>
              <a:rPr lang="es-ES" sz="800" dirty="0">
                <a:latin typeface="ArialMT"/>
              </a:rPr>
              <a:t> en 160 (64%) pacientes y por test del aire espirado en</a:t>
            </a:r>
          </a:p>
          <a:p>
            <a:r>
              <a:rPr lang="es-ES" sz="800" dirty="0">
                <a:latin typeface="ArialMT"/>
              </a:rPr>
              <a:t>91(36%). Los esquemas utilizados fueron: cuádruple concomitante sin bismuto</a:t>
            </a:r>
          </a:p>
          <a:p>
            <a:r>
              <a:rPr lang="es-ES" sz="800" dirty="0">
                <a:latin typeface="ArialMT"/>
              </a:rPr>
              <a:t>en 86 pacientes con una eficacia del 96.5%,triple esquema clásico en 55</a:t>
            </a:r>
          </a:p>
          <a:p>
            <a:r>
              <a:rPr lang="es-ES" sz="800" dirty="0">
                <a:latin typeface="ArialMT"/>
              </a:rPr>
              <a:t>pacientes con una eficacia de 74.5%, triple con </a:t>
            </a:r>
            <a:r>
              <a:rPr lang="es-ES" sz="800" dirty="0" err="1">
                <a:latin typeface="ArialMT"/>
              </a:rPr>
              <a:t>levofloxacina</a:t>
            </a:r>
            <a:r>
              <a:rPr lang="es-ES" sz="800" dirty="0">
                <a:latin typeface="ArialMT"/>
              </a:rPr>
              <a:t> en 39 pacientes</a:t>
            </a:r>
          </a:p>
          <a:p>
            <a:r>
              <a:rPr lang="es-ES" sz="800" dirty="0">
                <a:latin typeface="ArialMT"/>
              </a:rPr>
              <a:t>con una eficacia de 77%, terapia cuádruple con bismuto en 38 pacientes con una</a:t>
            </a:r>
          </a:p>
          <a:p>
            <a:r>
              <a:rPr lang="es-ES" sz="800" dirty="0">
                <a:latin typeface="ArialMT"/>
              </a:rPr>
              <a:t>eficacia de 97%, </a:t>
            </a:r>
            <a:r>
              <a:rPr lang="es-ES" sz="800" dirty="0">
                <a:solidFill>
                  <a:srgbClr val="FFFF00"/>
                </a:solidFill>
                <a:latin typeface="ArialMT"/>
              </a:rPr>
              <a:t>secuencial clásica y modificada en 17 pacientes con una</a:t>
            </a:r>
          </a:p>
          <a:p>
            <a:r>
              <a:rPr lang="es-ES" sz="800" dirty="0">
                <a:solidFill>
                  <a:srgbClr val="FFFF00"/>
                </a:solidFill>
                <a:latin typeface="ArialMT"/>
              </a:rPr>
              <a:t>eficacia de 94%,</a:t>
            </a:r>
            <a:r>
              <a:rPr lang="es-ES" sz="800" dirty="0">
                <a:latin typeface="ArialMT"/>
              </a:rPr>
              <a:t> 10 pacientes tratados con terapia triple con </a:t>
            </a:r>
            <a:r>
              <a:rPr lang="es-ES" sz="800" dirty="0" err="1">
                <a:latin typeface="ArialMT"/>
              </a:rPr>
              <a:t>metronidazol</a:t>
            </a:r>
            <a:r>
              <a:rPr lang="es-ES" sz="800" dirty="0">
                <a:latin typeface="ArialMT"/>
              </a:rPr>
              <a:t> con</a:t>
            </a:r>
          </a:p>
          <a:p>
            <a:r>
              <a:rPr lang="es-ES" sz="800" dirty="0">
                <a:latin typeface="ArialMT"/>
              </a:rPr>
              <a:t>una eficacia de 80%, 9 pacientes con esquema dual con una eficacia de 78%. No</a:t>
            </a:r>
          </a:p>
          <a:p>
            <a:r>
              <a:rPr lang="es-ES" sz="800" dirty="0">
                <a:latin typeface="ArialMT"/>
              </a:rPr>
              <a:t>hubo discontinuaciones y 75 (30%) de los pacientes presentaron eventos</a:t>
            </a:r>
          </a:p>
          <a:p>
            <a:r>
              <a:rPr lang="es-ES" sz="800" dirty="0">
                <a:latin typeface="ArialMT"/>
              </a:rPr>
              <a:t>adversos, mayoritariamente leves. 29 pacientes fueron no </a:t>
            </a:r>
            <a:r>
              <a:rPr lang="es-ES" sz="800" dirty="0" err="1">
                <a:latin typeface="ArialMT"/>
              </a:rPr>
              <a:t>naive</a:t>
            </a:r>
            <a:r>
              <a:rPr lang="es-ES" sz="800" dirty="0">
                <a:latin typeface="ArialMT"/>
              </a:rPr>
              <a:t> y tratados</a:t>
            </a:r>
          </a:p>
          <a:p>
            <a:r>
              <a:rPr lang="es-ES" sz="800" dirty="0">
                <a:latin typeface="ArialMT"/>
              </a:rPr>
              <a:t>principalmente con esquema cuádruple concomitante sin bismuto en 17</a:t>
            </a:r>
          </a:p>
          <a:p>
            <a:r>
              <a:rPr lang="es-ES" sz="800" dirty="0">
                <a:latin typeface="ArialMT"/>
              </a:rPr>
              <a:t>pacientes con una eficacia de 94%, seguidos por triple con </a:t>
            </a:r>
            <a:r>
              <a:rPr lang="es-ES" sz="800" dirty="0" err="1">
                <a:latin typeface="ArialMT"/>
              </a:rPr>
              <a:t>levofloxacina</a:t>
            </a:r>
            <a:r>
              <a:rPr lang="es-ES" sz="800" dirty="0">
                <a:latin typeface="ArialMT"/>
              </a:rPr>
              <a:t> en 6</a:t>
            </a:r>
          </a:p>
          <a:p>
            <a:r>
              <a:rPr lang="es-ES" sz="800" dirty="0">
                <a:latin typeface="ArialMT"/>
              </a:rPr>
              <a:t>pacientes con 100% de eficacia, 3 pacientes tratados con esquema cuádruple</a:t>
            </a:r>
          </a:p>
          <a:p>
            <a:r>
              <a:rPr lang="es-ES" sz="800" dirty="0">
                <a:latin typeface="ArialMT"/>
              </a:rPr>
              <a:t>con bismuto con 100% de eficacia. Conclusiones: En Argentina debemos</a:t>
            </a:r>
          </a:p>
          <a:p>
            <a:r>
              <a:rPr lang="es-ES" sz="800" dirty="0">
                <a:latin typeface="ArialMT"/>
              </a:rPr>
              <a:t>mantener estrategias activas de vigilancia de los esquemas de erradicación H</a:t>
            </a:r>
          </a:p>
          <a:p>
            <a:r>
              <a:rPr lang="es-ES" sz="800" dirty="0">
                <a:latin typeface="ArialMT"/>
              </a:rPr>
              <a:t>pylori dado la alta resistencia a </a:t>
            </a:r>
            <a:r>
              <a:rPr lang="es-ES" sz="800" dirty="0" err="1">
                <a:latin typeface="ArialMT"/>
              </a:rPr>
              <a:t>claritromicina</a:t>
            </a:r>
            <a:r>
              <a:rPr lang="es-ES" sz="800" dirty="0">
                <a:latin typeface="ArialMT"/>
              </a:rPr>
              <a:t> y </a:t>
            </a:r>
            <a:r>
              <a:rPr lang="es-ES" sz="800" dirty="0" err="1">
                <a:latin typeface="ArialMT"/>
              </a:rPr>
              <a:t>levofloxacina</a:t>
            </a:r>
            <a:r>
              <a:rPr lang="es-ES" sz="800" dirty="0">
                <a:latin typeface="ArialMT"/>
              </a:rPr>
              <a:t> al menos en Buenos</a:t>
            </a:r>
          </a:p>
          <a:p>
            <a:r>
              <a:rPr lang="es-ES" sz="800" dirty="0">
                <a:latin typeface="ArialMT"/>
              </a:rPr>
              <a:t>Aires. Los datos iniciales del Registro Argentino H pylori muestran que los</a:t>
            </a:r>
          </a:p>
          <a:p>
            <a:r>
              <a:rPr lang="es-ES" sz="800" dirty="0">
                <a:latin typeface="ArialMT"/>
              </a:rPr>
              <a:t>esquemas cuádruples sin y con bismuto son de alta eficacia así como los</a:t>
            </a:r>
          </a:p>
          <a:p>
            <a:r>
              <a:rPr lang="es-ES" sz="800" dirty="0">
                <a:latin typeface="ArialMT"/>
              </a:rPr>
              <a:t>secuenciales. Los antígenos fecales constituyen la principal estrategia de control</a:t>
            </a:r>
          </a:p>
          <a:p>
            <a:r>
              <a:rPr lang="es-ES" sz="800" dirty="0">
                <a:latin typeface="ArialMT"/>
              </a:rPr>
              <a:t>de erradicación.</a:t>
            </a:r>
            <a:endParaRPr lang="es-ES" dirty="0"/>
          </a:p>
        </p:txBody>
      </p:sp>
      <p:sp>
        <p:nvSpPr>
          <p:cNvPr id="3" name="Rectángulo 2"/>
          <p:cNvSpPr/>
          <p:nvPr/>
        </p:nvSpPr>
        <p:spPr>
          <a:xfrm>
            <a:off x="7155199" y="2537752"/>
            <a:ext cx="3789820" cy="646331"/>
          </a:xfrm>
          <a:prstGeom prst="rect">
            <a:avLst/>
          </a:prstGeom>
        </p:spPr>
        <p:txBody>
          <a:bodyPr wrap="none">
            <a:spAutoFit/>
          </a:bodyPr>
          <a:lstStyle/>
          <a:p>
            <a:r>
              <a:rPr lang="es-AR" dirty="0" smtClean="0"/>
              <a:t>Registro Argentino del  </a:t>
            </a:r>
          </a:p>
          <a:p>
            <a:r>
              <a:rPr lang="es-AR" dirty="0" smtClean="0"/>
              <a:t>manejo de la infección por H.P </a:t>
            </a:r>
            <a:endParaRPr lang="es-AR" dirty="0"/>
          </a:p>
        </p:txBody>
      </p:sp>
      <p:sp>
        <p:nvSpPr>
          <p:cNvPr id="4" name="Rectángulo redondeado 3"/>
          <p:cNvSpPr/>
          <p:nvPr/>
        </p:nvSpPr>
        <p:spPr>
          <a:xfrm>
            <a:off x="6952735" y="2207741"/>
            <a:ext cx="4184822" cy="139219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CuadroTexto 4"/>
          <p:cNvSpPr txBox="1"/>
          <p:nvPr/>
        </p:nvSpPr>
        <p:spPr>
          <a:xfrm>
            <a:off x="7059827" y="4234249"/>
            <a:ext cx="4807726" cy="923330"/>
          </a:xfrm>
          <a:prstGeom prst="rect">
            <a:avLst/>
          </a:prstGeom>
          <a:noFill/>
        </p:spPr>
        <p:txBody>
          <a:bodyPr wrap="none" rtlCol="0">
            <a:spAutoFit/>
          </a:bodyPr>
          <a:lstStyle/>
          <a:p>
            <a:r>
              <a:rPr lang="es-ES" dirty="0" smtClean="0"/>
              <a:t>Trabajo presentado</a:t>
            </a:r>
          </a:p>
          <a:p>
            <a:r>
              <a:rPr lang="es-ES" dirty="0" smtClean="0"/>
              <a:t>en el Congreso Argentino</a:t>
            </a:r>
          </a:p>
          <a:p>
            <a:r>
              <a:rPr lang="es-ES" dirty="0" smtClean="0"/>
              <a:t>De Gastroenterología en Mendoza. 2022 </a:t>
            </a:r>
            <a:endParaRPr lang="es-ES" dirty="0"/>
          </a:p>
        </p:txBody>
      </p:sp>
      <p:sp>
        <p:nvSpPr>
          <p:cNvPr id="6" name="Rectángulo redondeado 5"/>
          <p:cNvSpPr/>
          <p:nvPr/>
        </p:nvSpPr>
        <p:spPr>
          <a:xfrm>
            <a:off x="6952735" y="4077730"/>
            <a:ext cx="4852087" cy="140043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CuadroTexto 6"/>
          <p:cNvSpPr txBox="1"/>
          <p:nvPr/>
        </p:nvSpPr>
        <p:spPr>
          <a:xfrm>
            <a:off x="6952735" y="868559"/>
            <a:ext cx="3906839" cy="923330"/>
          </a:xfrm>
          <a:prstGeom prst="rect">
            <a:avLst/>
          </a:prstGeom>
          <a:noFill/>
        </p:spPr>
        <p:txBody>
          <a:bodyPr wrap="none" rtlCol="0">
            <a:spAutoFit/>
          </a:bodyPr>
          <a:lstStyle/>
          <a:p>
            <a:r>
              <a:rPr lang="es-ES" dirty="0" smtClean="0"/>
              <a:t>Registro Internacional </a:t>
            </a:r>
          </a:p>
          <a:p>
            <a:r>
              <a:rPr lang="es-ES" dirty="0" smtClean="0"/>
              <a:t>Perú , chile , Colombia , Uruguay,</a:t>
            </a:r>
          </a:p>
          <a:p>
            <a:r>
              <a:rPr lang="es-ES" dirty="0" smtClean="0"/>
              <a:t>Brasil , España , Argentina. </a:t>
            </a:r>
            <a:endParaRPr lang="es-ES" dirty="0"/>
          </a:p>
        </p:txBody>
      </p:sp>
    </p:spTree>
    <p:extLst>
      <p:ext uri="{BB962C8B-B14F-4D97-AF65-F5344CB8AC3E}">
        <p14:creationId xmlns:p14="http://schemas.microsoft.com/office/powerpoint/2010/main" val="37568771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1919416" y="222422"/>
            <a:ext cx="2339546" cy="7084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Rectángulo 3"/>
          <p:cNvSpPr/>
          <p:nvPr/>
        </p:nvSpPr>
        <p:spPr>
          <a:xfrm>
            <a:off x="1087894" y="2229685"/>
            <a:ext cx="7915564" cy="3693319"/>
          </a:xfrm>
          <a:prstGeom prst="rect">
            <a:avLst/>
          </a:prstGeom>
        </p:spPr>
        <p:txBody>
          <a:bodyPr wrap="square">
            <a:spAutoFit/>
          </a:bodyPr>
          <a:lstStyle/>
          <a:p>
            <a:r>
              <a:rPr lang="es-ES" dirty="0"/>
              <a:t>El continente más afectado es </a:t>
            </a:r>
            <a:r>
              <a:rPr lang="es-ES" dirty="0" smtClean="0"/>
              <a:t>   </a:t>
            </a:r>
            <a:r>
              <a:rPr lang="es-ES" dirty="0" smtClean="0">
                <a:solidFill>
                  <a:schemeClr val="accent3"/>
                </a:solidFill>
              </a:rPr>
              <a:t>África</a:t>
            </a:r>
          </a:p>
          <a:p>
            <a:r>
              <a:rPr lang="es-ES" dirty="0" smtClean="0"/>
              <a:t>con una </a:t>
            </a:r>
            <a:r>
              <a:rPr lang="es-ES" dirty="0" smtClean="0">
                <a:solidFill>
                  <a:schemeClr val="accent3"/>
                </a:solidFill>
              </a:rPr>
              <a:t>prevalencia</a:t>
            </a:r>
            <a:r>
              <a:rPr lang="es-ES" dirty="0" smtClean="0"/>
              <a:t> del </a:t>
            </a:r>
            <a:r>
              <a:rPr lang="es-ES" dirty="0" smtClean="0">
                <a:solidFill>
                  <a:schemeClr val="accent3"/>
                </a:solidFill>
              </a:rPr>
              <a:t>70 %.</a:t>
            </a:r>
          </a:p>
          <a:p>
            <a:endParaRPr lang="es-ES" dirty="0"/>
          </a:p>
          <a:p>
            <a:r>
              <a:rPr lang="es-ES" dirty="0">
                <a:solidFill>
                  <a:schemeClr val="accent3"/>
                </a:solidFill>
              </a:rPr>
              <a:t>Nigeria</a:t>
            </a:r>
            <a:r>
              <a:rPr lang="es-ES" dirty="0"/>
              <a:t> tiene la prevalencia más alta (</a:t>
            </a:r>
            <a:r>
              <a:rPr lang="es-ES" dirty="0">
                <a:solidFill>
                  <a:schemeClr val="accent3"/>
                </a:solidFill>
              </a:rPr>
              <a:t>87,7 %</a:t>
            </a:r>
            <a:r>
              <a:rPr lang="es-ES" dirty="0"/>
              <a:t>) </a:t>
            </a:r>
          </a:p>
          <a:p>
            <a:endParaRPr lang="es-ES" dirty="0" smtClean="0"/>
          </a:p>
          <a:p>
            <a:r>
              <a:rPr lang="es-ES" dirty="0" smtClean="0"/>
              <a:t>En </a:t>
            </a:r>
            <a:r>
              <a:rPr lang="es-ES" dirty="0" smtClean="0">
                <a:solidFill>
                  <a:schemeClr val="accent6">
                    <a:lumMod val="75000"/>
                  </a:schemeClr>
                </a:solidFill>
              </a:rPr>
              <a:t>Latinoamérica</a:t>
            </a:r>
            <a:r>
              <a:rPr lang="es-ES" dirty="0" smtClean="0"/>
              <a:t> es del      </a:t>
            </a:r>
            <a:r>
              <a:rPr lang="es-ES" dirty="0" smtClean="0">
                <a:solidFill>
                  <a:srgbClr val="00B050"/>
                </a:solidFill>
              </a:rPr>
              <a:t>35</a:t>
            </a:r>
            <a:r>
              <a:rPr lang="es-ES" dirty="0" smtClean="0"/>
              <a:t> - </a:t>
            </a:r>
            <a:r>
              <a:rPr lang="es-ES" dirty="0" smtClean="0">
                <a:solidFill>
                  <a:srgbClr val="00B050"/>
                </a:solidFill>
              </a:rPr>
              <a:t>60 %</a:t>
            </a:r>
            <a:r>
              <a:rPr lang="es-ES" dirty="0" smtClean="0">
                <a:solidFill>
                  <a:schemeClr val="accent6">
                    <a:lumMod val="75000"/>
                  </a:schemeClr>
                </a:solidFill>
              </a:rPr>
              <a:t> </a:t>
            </a:r>
            <a:r>
              <a:rPr lang="es-ES" dirty="0" smtClean="0"/>
              <a:t> </a:t>
            </a:r>
          </a:p>
          <a:p>
            <a:endParaRPr lang="es-ES" dirty="0"/>
          </a:p>
          <a:p>
            <a:r>
              <a:rPr lang="es-ES" dirty="0" smtClean="0"/>
              <a:t>Oceanía  24 %. (</a:t>
            </a:r>
            <a:r>
              <a:rPr lang="es-ES" dirty="0"/>
              <a:t>5</a:t>
            </a:r>
            <a:r>
              <a:rPr lang="es-ES" dirty="0" smtClean="0"/>
              <a:t>).</a:t>
            </a:r>
          </a:p>
          <a:p>
            <a:endParaRPr lang="es-ES" dirty="0" smtClean="0"/>
          </a:p>
          <a:p>
            <a:r>
              <a:rPr lang="es-ES" dirty="0"/>
              <a:t>En Europa y Estados Unidos </a:t>
            </a:r>
            <a:r>
              <a:rPr lang="es-ES" dirty="0" smtClean="0"/>
              <a:t>es del     15 -30</a:t>
            </a:r>
            <a:r>
              <a:rPr lang="es-ES" dirty="0"/>
              <a:t>%.  (1)</a:t>
            </a:r>
          </a:p>
          <a:p>
            <a:endParaRPr lang="es-ES" dirty="0"/>
          </a:p>
          <a:p>
            <a:r>
              <a:rPr lang="es-ES" dirty="0" smtClean="0"/>
              <a:t>Suiza</a:t>
            </a:r>
            <a:r>
              <a:rPr lang="es-ES" dirty="0"/>
              <a:t>, </a:t>
            </a:r>
            <a:r>
              <a:rPr lang="es-ES" dirty="0" smtClean="0"/>
              <a:t>tiene la prevalencia más </a:t>
            </a:r>
            <a:r>
              <a:rPr lang="es-ES" dirty="0"/>
              <a:t>baja (19 </a:t>
            </a:r>
            <a:r>
              <a:rPr lang="es-ES" dirty="0" smtClean="0"/>
              <a:t>%).</a:t>
            </a:r>
          </a:p>
          <a:p>
            <a:r>
              <a:rPr lang="es-ES" dirty="0" smtClean="0"/>
              <a:t> </a:t>
            </a:r>
            <a:endParaRPr lang="es-ES" dirty="0"/>
          </a:p>
        </p:txBody>
      </p:sp>
      <p:pic>
        <p:nvPicPr>
          <p:cNvPr id="2" name="Imagen 1"/>
          <p:cNvPicPr>
            <a:picLocks noChangeAspect="1"/>
          </p:cNvPicPr>
          <p:nvPr/>
        </p:nvPicPr>
        <p:blipFill>
          <a:blip r:embed="rId2"/>
          <a:stretch>
            <a:fillRect/>
          </a:stretch>
        </p:blipFill>
        <p:spPr>
          <a:xfrm>
            <a:off x="7446837" y="3156618"/>
            <a:ext cx="4230298" cy="2766386"/>
          </a:xfrm>
          <a:prstGeom prst="rect">
            <a:avLst/>
          </a:prstGeom>
        </p:spPr>
      </p:pic>
      <p:sp>
        <p:nvSpPr>
          <p:cNvPr id="3" name="Rectángulo 2"/>
          <p:cNvSpPr/>
          <p:nvPr/>
        </p:nvSpPr>
        <p:spPr>
          <a:xfrm>
            <a:off x="1087894" y="1320109"/>
            <a:ext cx="7051090" cy="369332"/>
          </a:xfrm>
          <a:prstGeom prst="rect">
            <a:avLst/>
          </a:prstGeom>
        </p:spPr>
        <p:txBody>
          <a:bodyPr wrap="square">
            <a:spAutoFit/>
          </a:bodyPr>
          <a:lstStyle/>
          <a:p>
            <a:r>
              <a:rPr lang="es-ES" dirty="0" smtClean="0">
                <a:solidFill>
                  <a:srgbClr val="FFFF00"/>
                </a:solidFill>
              </a:rPr>
              <a:t>Afecta </a:t>
            </a:r>
            <a:r>
              <a:rPr lang="es-ES" dirty="0">
                <a:solidFill>
                  <a:srgbClr val="FFFF00"/>
                </a:solidFill>
              </a:rPr>
              <a:t>aproximadamente al 50% de la </a:t>
            </a:r>
            <a:r>
              <a:rPr lang="es-ES" dirty="0" smtClean="0">
                <a:solidFill>
                  <a:srgbClr val="FFFF00"/>
                </a:solidFill>
              </a:rPr>
              <a:t>población mundial</a:t>
            </a:r>
            <a:r>
              <a:rPr lang="es-ES" dirty="0">
                <a:solidFill>
                  <a:srgbClr val="FFFF00"/>
                </a:solidFill>
              </a:rPr>
              <a:t>.</a:t>
            </a:r>
          </a:p>
        </p:txBody>
      </p:sp>
      <p:sp>
        <p:nvSpPr>
          <p:cNvPr id="5" name="CuadroTexto 4"/>
          <p:cNvSpPr txBox="1"/>
          <p:nvPr/>
        </p:nvSpPr>
        <p:spPr>
          <a:xfrm>
            <a:off x="2084672" y="353618"/>
            <a:ext cx="1854995" cy="369332"/>
          </a:xfrm>
          <a:prstGeom prst="rect">
            <a:avLst/>
          </a:prstGeom>
          <a:noFill/>
        </p:spPr>
        <p:txBody>
          <a:bodyPr wrap="none" rtlCol="0">
            <a:spAutoFit/>
          </a:bodyPr>
          <a:lstStyle/>
          <a:p>
            <a:r>
              <a:rPr lang="es-ES" dirty="0" smtClean="0">
                <a:solidFill>
                  <a:schemeClr val="bg1"/>
                </a:solidFill>
              </a:rPr>
              <a:t>Epidemiología </a:t>
            </a:r>
            <a:endParaRPr lang="es-ES" dirty="0">
              <a:solidFill>
                <a:schemeClr val="bg1"/>
              </a:solidFill>
            </a:endParaRPr>
          </a:p>
        </p:txBody>
      </p:sp>
      <p:sp>
        <p:nvSpPr>
          <p:cNvPr id="7" name="Rectángulo redondeado 6"/>
          <p:cNvSpPr/>
          <p:nvPr/>
        </p:nvSpPr>
        <p:spPr>
          <a:xfrm>
            <a:off x="4712043" y="2125362"/>
            <a:ext cx="1029730" cy="54369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Rectángulo redondeado 7"/>
          <p:cNvSpPr/>
          <p:nvPr/>
        </p:nvSpPr>
        <p:spPr>
          <a:xfrm>
            <a:off x="4028302" y="3525795"/>
            <a:ext cx="1334529" cy="510746"/>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0" name="Conector recto de flecha 9"/>
          <p:cNvCxnSpPr/>
          <p:nvPr/>
        </p:nvCxnSpPr>
        <p:spPr>
          <a:xfrm>
            <a:off x="5165124" y="3789405"/>
            <a:ext cx="2594919" cy="1260390"/>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ector recto de flecha 11"/>
          <p:cNvCxnSpPr/>
          <p:nvPr/>
        </p:nvCxnSpPr>
        <p:spPr>
          <a:xfrm>
            <a:off x="5890054" y="2380735"/>
            <a:ext cx="3393989" cy="243016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Rectángulo redondeado 12"/>
          <p:cNvSpPr/>
          <p:nvPr/>
        </p:nvSpPr>
        <p:spPr>
          <a:xfrm>
            <a:off x="5049795" y="4629665"/>
            <a:ext cx="1103870" cy="543697"/>
          </a:xfrm>
          <a:prstGeom prst="roundRect">
            <a:avLst/>
          </a:prstGeom>
          <a:no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5" name="Conector recto de flecha 14"/>
          <p:cNvCxnSpPr/>
          <p:nvPr/>
        </p:nvCxnSpPr>
        <p:spPr>
          <a:xfrm flipV="1">
            <a:off x="6186616" y="4530811"/>
            <a:ext cx="1878227" cy="2059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236333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583838" y="1018370"/>
            <a:ext cx="1321196" cy="369332"/>
          </a:xfrm>
          <a:prstGeom prst="rect">
            <a:avLst/>
          </a:prstGeom>
        </p:spPr>
        <p:txBody>
          <a:bodyPr wrap="none">
            <a:spAutoFit/>
          </a:bodyPr>
          <a:lstStyle/>
          <a:p>
            <a:r>
              <a:rPr lang="es-ES" dirty="0" err="1"/>
              <a:t>Rifabutina</a:t>
            </a:r>
            <a:endParaRPr lang="es-ES" dirty="0"/>
          </a:p>
        </p:txBody>
      </p:sp>
      <p:sp>
        <p:nvSpPr>
          <p:cNvPr id="3" name="Rectángulo 2"/>
          <p:cNvSpPr/>
          <p:nvPr/>
        </p:nvSpPr>
        <p:spPr>
          <a:xfrm>
            <a:off x="1583838" y="4076940"/>
            <a:ext cx="7777018" cy="3139321"/>
          </a:xfrm>
          <a:prstGeom prst="rect">
            <a:avLst/>
          </a:prstGeom>
        </p:spPr>
        <p:txBody>
          <a:bodyPr wrap="square">
            <a:spAutoFit/>
          </a:bodyPr>
          <a:lstStyle/>
          <a:p>
            <a:r>
              <a:rPr lang="es-ES" dirty="0"/>
              <a:t>Es un </a:t>
            </a:r>
            <a:r>
              <a:rPr lang="es-ES" dirty="0">
                <a:solidFill>
                  <a:srgbClr val="FFFF00"/>
                </a:solidFill>
              </a:rPr>
              <a:t>metabolito de la </a:t>
            </a:r>
            <a:r>
              <a:rPr lang="es-ES" dirty="0" err="1" smtClean="0">
                <a:solidFill>
                  <a:srgbClr val="FFFF00"/>
                </a:solidFill>
              </a:rPr>
              <a:t>rifampicina</a:t>
            </a:r>
            <a:r>
              <a:rPr lang="es-ES" dirty="0" smtClean="0">
                <a:solidFill>
                  <a:srgbClr val="FFFF00"/>
                </a:solidFill>
              </a:rPr>
              <a:t>(59</a:t>
            </a:r>
            <a:r>
              <a:rPr lang="es-ES" dirty="0"/>
              <a:t>). </a:t>
            </a:r>
            <a:endParaRPr lang="es-ES" dirty="0" smtClean="0"/>
          </a:p>
          <a:p>
            <a:r>
              <a:rPr lang="es-ES" dirty="0" smtClean="0"/>
              <a:t> </a:t>
            </a:r>
            <a:r>
              <a:rPr lang="es-ES" dirty="0"/>
              <a:t>Tiene baja biodisponibilidad</a:t>
            </a:r>
          </a:p>
          <a:p>
            <a:r>
              <a:rPr lang="es-ES" dirty="0"/>
              <a:t>y gran volumen de distribución </a:t>
            </a:r>
            <a:r>
              <a:rPr lang="es-ES" dirty="0" smtClean="0"/>
              <a:t>. </a:t>
            </a:r>
            <a:r>
              <a:rPr lang="es-ES" dirty="0"/>
              <a:t>Se caracteriza</a:t>
            </a:r>
          </a:p>
          <a:p>
            <a:r>
              <a:rPr lang="es-ES" dirty="0"/>
              <a:t>por tener mayor capacidad de penetración intracelular</a:t>
            </a:r>
          </a:p>
          <a:p>
            <a:r>
              <a:rPr lang="es-ES" dirty="0"/>
              <a:t>y distribución tisular que la </a:t>
            </a:r>
            <a:r>
              <a:rPr lang="es-ES" dirty="0" err="1"/>
              <a:t>rifampicina</a:t>
            </a:r>
            <a:r>
              <a:rPr lang="es-ES" dirty="0"/>
              <a:t>, probablemente</a:t>
            </a:r>
          </a:p>
          <a:p>
            <a:r>
              <a:rPr lang="es-ES" dirty="0"/>
              <a:t>por ser más </a:t>
            </a:r>
            <a:r>
              <a:rPr lang="es-ES" dirty="0" err="1"/>
              <a:t>lipofílico</a:t>
            </a:r>
            <a:r>
              <a:rPr lang="es-ES" dirty="0"/>
              <a:t> (59). Actúa en la subunidad β de la</a:t>
            </a:r>
          </a:p>
          <a:p>
            <a:r>
              <a:rPr lang="es-ES" dirty="0"/>
              <a:t>ARN-polimerasa dependiente del ADN bacteriano, inhibiendo</a:t>
            </a:r>
          </a:p>
          <a:p>
            <a:r>
              <a:rPr lang="es-ES" dirty="0"/>
              <a:t>la síntesis y transcripción de </a:t>
            </a:r>
            <a:r>
              <a:rPr lang="es-ES" dirty="0" smtClean="0"/>
              <a:t>proteínas.</a:t>
            </a:r>
            <a:endParaRPr lang="es-ES" dirty="0"/>
          </a:p>
          <a:p>
            <a:r>
              <a:rPr lang="es-ES" dirty="0">
                <a:solidFill>
                  <a:srgbClr val="FFFF00"/>
                </a:solidFill>
              </a:rPr>
              <a:t>La resistencia de H. pylori a este medicamento es del 1 </a:t>
            </a:r>
            <a:r>
              <a:rPr lang="es-ES" dirty="0" smtClean="0">
                <a:solidFill>
                  <a:srgbClr val="FFFF00"/>
                </a:solidFill>
              </a:rPr>
              <a:t>%</a:t>
            </a:r>
          </a:p>
          <a:p>
            <a:endParaRPr lang="es-ES" dirty="0"/>
          </a:p>
          <a:p>
            <a:r>
              <a:rPr lang="es-ES" dirty="0" smtClean="0"/>
              <a:t>.</a:t>
            </a:r>
            <a:endParaRPr lang="es-ES" dirty="0"/>
          </a:p>
        </p:txBody>
      </p:sp>
      <p:sp>
        <p:nvSpPr>
          <p:cNvPr id="4" name="CuadroTexto 3"/>
          <p:cNvSpPr txBox="1"/>
          <p:nvPr/>
        </p:nvSpPr>
        <p:spPr>
          <a:xfrm>
            <a:off x="1482436" y="453617"/>
            <a:ext cx="6005170" cy="369332"/>
          </a:xfrm>
          <a:prstGeom prst="rect">
            <a:avLst/>
          </a:prstGeom>
          <a:noFill/>
        </p:spPr>
        <p:txBody>
          <a:bodyPr wrap="none" rtlCol="0">
            <a:spAutoFit/>
          </a:bodyPr>
          <a:lstStyle/>
          <a:p>
            <a:r>
              <a:rPr lang="es-AR" dirty="0" smtClean="0">
                <a:solidFill>
                  <a:srgbClr val="FFFF00"/>
                </a:solidFill>
              </a:rPr>
              <a:t>Nueva Terapia triple con </a:t>
            </a:r>
            <a:r>
              <a:rPr lang="es-AR" dirty="0" err="1" smtClean="0">
                <a:solidFill>
                  <a:srgbClr val="FFFF00"/>
                </a:solidFill>
              </a:rPr>
              <a:t>rifabutina</a:t>
            </a:r>
            <a:r>
              <a:rPr lang="es-AR" dirty="0" smtClean="0">
                <a:solidFill>
                  <a:srgbClr val="FFFF00"/>
                </a:solidFill>
              </a:rPr>
              <a:t> durante 10 días. </a:t>
            </a:r>
            <a:endParaRPr lang="es-AR" dirty="0">
              <a:solidFill>
                <a:srgbClr val="FFFF00"/>
              </a:solidFill>
            </a:endParaRPr>
          </a:p>
        </p:txBody>
      </p:sp>
      <p:sp>
        <p:nvSpPr>
          <p:cNvPr id="5" name="Rectángulo 4"/>
          <p:cNvSpPr/>
          <p:nvPr/>
        </p:nvSpPr>
        <p:spPr>
          <a:xfrm>
            <a:off x="1583838" y="1632802"/>
            <a:ext cx="6096000" cy="2585323"/>
          </a:xfrm>
          <a:prstGeom prst="rect">
            <a:avLst/>
          </a:prstGeom>
        </p:spPr>
        <p:txBody>
          <a:bodyPr>
            <a:spAutoFit/>
          </a:bodyPr>
          <a:lstStyle/>
          <a:p>
            <a:r>
              <a:rPr lang="es-ES" dirty="0"/>
              <a:t>Produce </a:t>
            </a:r>
            <a:r>
              <a:rPr lang="es-ES" dirty="0">
                <a:solidFill>
                  <a:srgbClr val="FFFF00"/>
                </a:solidFill>
              </a:rPr>
              <a:t>efectos adversos en más 20 % de los pacientes</a:t>
            </a:r>
            <a:r>
              <a:rPr lang="es-ES" dirty="0"/>
              <a:t>, siendo el más temido la </a:t>
            </a:r>
            <a:r>
              <a:rPr lang="es-ES" dirty="0" err="1" smtClean="0">
                <a:solidFill>
                  <a:srgbClr val="FFFF00"/>
                </a:solidFill>
              </a:rPr>
              <a:t>mielotoxicidad</a:t>
            </a:r>
            <a:r>
              <a:rPr lang="es-ES" dirty="0" smtClean="0">
                <a:solidFill>
                  <a:srgbClr val="FFFF00"/>
                </a:solidFill>
              </a:rPr>
              <a:t>.</a:t>
            </a:r>
          </a:p>
          <a:p>
            <a:r>
              <a:rPr lang="es-ES" dirty="0" smtClean="0"/>
              <a:t>Tasa de curación para HP es del 80 %.</a:t>
            </a:r>
          </a:p>
          <a:p>
            <a:r>
              <a:rPr lang="es-ES" dirty="0" smtClean="0"/>
              <a:t>El mejor resultado ( Australia ) combinando : </a:t>
            </a:r>
          </a:p>
          <a:p>
            <a:r>
              <a:rPr lang="es-ES" dirty="0" err="1" smtClean="0"/>
              <a:t>Pantoprazol</a:t>
            </a:r>
            <a:r>
              <a:rPr lang="es-ES" dirty="0" smtClean="0"/>
              <a:t> 80mg /3 veces al </a:t>
            </a:r>
            <a:r>
              <a:rPr lang="es-ES" dirty="0" err="1" smtClean="0"/>
              <a:t>dia</a:t>
            </a:r>
            <a:r>
              <a:rPr lang="es-ES" dirty="0" smtClean="0"/>
              <a:t> + AMOXI 1 gr / 3 por </a:t>
            </a:r>
            <a:r>
              <a:rPr lang="es-ES" dirty="0" err="1" smtClean="0"/>
              <a:t>dia</a:t>
            </a:r>
            <a:r>
              <a:rPr lang="es-ES" dirty="0" smtClean="0"/>
              <a:t> + RIFA 150 mg / 12 </a:t>
            </a:r>
            <a:r>
              <a:rPr lang="es-ES" dirty="0" err="1" smtClean="0"/>
              <a:t>hs</a:t>
            </a:r>
            <a:r>
              <a:rPr lang="es-ES" dirty="0" smtClean="0"/>
              <a:t>. </a:t>
            </a:r>
          </a:p>
          <a:p>
            <a:endParaRPr lang="es-ES" dirty="0" smtClean="0"/>
          </a:p>
          <a:p>
            <a:r>
              <a:rPr lang="es-ES" dirty="0" smtClean="0">
                <a:solidFill>
                  <a:srgbClr val="FFFF00"/>
                </a:solidFill>
              </a:rPr>
              <a:t>Tasa de Curación 90 %. </a:t>
            </a:r>
          </a:p>
          <a:p>
            <a:endParaRPr lang="es-AR" dirty="0">
              <a:solidFill>
                <a:srgbClr val="FFFF00"/>
              </a:solidFill>
            </a:endParaRPr>
          </a:p>
        </p:txBody>
      </p:sp>
      <p:sp>
        <p:nvSpPr>
          <p:cNvPr id="6" name="Elipse 5"/>
          <p:cNvSpPr/>
          <p:nvPr/>
        </p:nvSpPr>
        <p:spPr>
          <a:xfrm>
            <a:off x="1011382" y="4184073"/>
            <a:ext cx="346363" cy="34636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7" name="Rectángulo redondeado 6"/>
          <p:cNvSpPr/>
          <p:nvPr/>
        </p:nvSpPr>
        <p:spPr>
          <a:xfrm>
            <a:off x="1357745" y="280086"/>
            <a:ext cx="6229304" cy="120272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42111692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662473" y="790138"/>
            <a:ext cx="1321196" cy="369332"/>
          </a:xfrm>
          <a:prstGeom prst="rect">
            <a:avLst/>
          </a:prstGeom>
        </p:spPr>
        <p:txBody>
          <a:bodyPr wrap="none">
            <a:spAutoFit/>
          </a:bodyPr>
          <a:lstStyle/>
          <a:p>
            <a:r>
              <a:rPr lang="es-ES" dirty="0" err="1"/>
              <a:t>Rifabutina</a:t>
            </a:r>
            <a:endParaRPr lang="es-ES" dirty="0"/>
          </a:p>
        </p:txBody>
      </p:sp>
      <p:sp>
        <p:nvSpPr>
          <p:cNvPr id="3" name="Rectángulo 2"/>
          <p:cNvSpPr/>
          <p:nvPr/>
        </p:nvSpPr>
        <p:spPr>
          <a:xfrm>
            <a:off x="1795847" y="1716209"/>
            <a:ext cx="8550877" cy="2585323"/>
          </a:xfrm>
          <a:prstGeom prst="rect">
            <a:avLst/>
          </a:prstGeom>
        </p:spPr>
        <p:txBody>
          <a:bodyPr wrap="square">
            <a:spAutoFit/>
          </a:bodyPr>
          <a:lstStyle/>
          <a:p>
            <a:r>
              <a:rPr lang="es-ES" dirty="0" smtClean="0"/>
              <a:t>Esquema de tratamiento : </a:t>
            </a:r>
          </a:p>
          <a:p>
            <a:endParaRPr lang="es-ES" dirty="0"/>
          </a:p>
          <a:p>
            <a:r>
              <a:rPr lang="es-ES" dirty="0" err="1" smtClean="0">
                <a:solidFill>
                  <a:srgbClr val="FFFF00"/>
                </a:solidFill>
              </a:rPr>
              <a:t>rifabutina</a:t>
            </a:r>
            <a:r>
              <a:rPr lang="es-ES" dirty="0" smtClean="0"/>
              <a:t> 150 </a:t>
            </a:r>
            <a:r>
              <a:rPr lang="es-ES" dirty="0"/>
              <a:t>mg 2 veces/día, más </a:t>
            </a:r>
            <a:r>
              <a:rPr lang="es-ES" dirty="0">
                <a:solidFill>
                  <a:srgbClr val="FFFF00"/>
                </a:solidFill>
              </a:rPr>
              <a:t>amoxicilina</a:t>
            </a:r>
            <a:r>
              <a:rPr lang="es-ES" dirty="0"/>
              <a:t> </a:t>
            </a:r>
            <a:r>
              <a:rPr lang="es-ES" dirty="0">
                <a:solidFill>
                  <a:srgbClr val="FFFF00"/>
                </a:solidFill>
              </a:rPr>
              <a:t>más IBP </a:t>
            </a:r>
            <a:r>
              <a:rPr lang="es-ES" dirty="0"/>
              <a:t>por 10 </a:t>
            </a:r>
            <a:r>
              <a:rPr lang="es-ES" dirty="0" smtClean="0"/>
              <a:t>días (</a:t>
            </a:r>
            <a:r>
              <a:rPr lang="es-ES" dirty="0"/>
              <a:t>86). </a:t>
            </a:r>
            <a:endParaRPr lang="es-ES" dirty="0" smtClean="0"/>
          </a:p>
          <a:p>
            <a:endParaRPr lang="es-ES" dirty="0"/>
          </a:p>
          <a:p>
            <a:r>
              <a:rPr lang="es-ES" dirty="0" smtClean="0"/>
              <a:t>Esta </a:t>
            </a:r>
            <a:r>
              <a:rPr lang="es-ES" dirty="0"/>
              <a:t>triple terapia tiene eficacia del </a:t>
            </a:r>
            <a:r>
              <a:rPr lang="es-ES" dirty="0">
                <a:solidFill>
                  <a:srgbClr val="FFFF00"/>
                </a:solidFill>
              </a:rPr>
              <a:t>79 %</a:t>
            </a:r>
            <a:r>
              <a:rPr lang="es-ES" dirty="0"/>
              <a:t> (55), </a:t>
            </a:r>
            <a:endParaRPr lang="es-ES" dirty="0" smtClean="0"/>
          </a:p>
          <a:p>
            <a:endParaRPr lang="es-ES" dirty="0"/>
          </a:p>
          <a:p>
            <a:r>
              <a:rPr lang="es-ES" dirty="0" smtClean="0"/>
              <a:t>Se </a:t>
            </a:r>
            <a:r>
              <a:rPr lang="es-ES" dirty="0"/>
              <a:t>utiliza como </a:t>
            </a:r>
            <a:r>
              <a:rPr lang="es-ES" dirty="0" smtClean="0">
                <a:solidFill>
                  <a:srgbClr val="FFFF00"/>
                </a:solidFill>
              </a:rPr>
              <a:t>rescate</a:t>
            </a:r>
            <a:r>
              <a:rPr lang="es-ES" dirty="0" smtClean="0"/>
              <a:t> </a:t>
            </a:r>
            <a:r>
              <a:rPr lang="es-ES" dirty="0">
                <a:solidFill>
                  <a:srgbClr val="FFFF00"/>
                </a:solidFill>
              </a:rPr>
              <a:t>después de 3 o 4 terapias previas </a:t>
            </a:r>
            <a:r>
              <a:rPr lang="es-ES" dirty="0" smtClean="0">
                <a:solidFill>
                  <a:srgbClr val="FFFF00"/>
                </a:solidFill>
              </a:rPr>
              <a:t>fallidas .</a:t>
            </a:r>
          </a:p>
          <a:p>
            <a:endParaRPr lang="es-ES" dirty="0" smtClean="0"/>
          </a:p>
          <a:p>
            <a:r>
              <a:rPr lang="es-ES" dirty="0" smtClean="0">
                <a:solidFill>
                  <a:srgbClr val="FFFF00"/>
                </a:solidFill>
              </a:rPr>
              <a:t>La </a:t>
            </a:r>
            <a:r>
              <a:rPr lang="es-ES" dirty="0">
                <a:solidFill>
                  <a:srgbClr val="FFFF00"/>
                </a:solidFill>
              </a:rPr>
              <a:t>adición de bismuto aumenta la eficacia a </a:t>
            </a:r>
            <a:r>
              <a:rPr lang="es-ES" dirty="0" smtClean="0">
                <a:solidFill>
                  <a:srgbClr val="FFFF00"/>
                </a:solidFill>
              </a:rPr>
              <a:t>96,6 % </a:t>
            </a:r>
            <a:r>
              <a:rPr lang="es-ES" dirty="0"/>
              <a:t>(87).</a:t>
            </a:r>
          </a:p>
        </p:txBody>
      </p:sp>
      <p:sp>
        <p:nvSpPr>
          <p:cNvPr id="4" name="Rectángulo redondeado 3"/>
          <p:cNvSpPr/>
          <p:nvPr/>
        </p:nvSpPr>
        <p:spPr>
          <a:xfrm>
            <a:off x="1662473" y="1474573"/>
            <a:ext cx="8857246" cy="333632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Rectángulo redondeado 4"/>
          <p:cNvSpPr/>
          <p:nvPr/>
        </p:nvSpPr>
        <p:spPr>
          <a:xfrm>
            <a:off x="1795847" y="3253946"/>
            <a:ext cx="7537623" cy="58488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Rectángulo redondeado 5"/>
          <p:cNvSpPr/>
          <p:nvPr/>
        </p:nvSpPr>
        <p:spPr>
          <a:xfrm>
            <a:off x="1795847" y="3912973"/>
            <a:ext cx="7150445" cy="61783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81167800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456439" y="732043"/>
            <a:ext cx="2090637" cy="461665"/>
          </a:xfrm>
          <a:prstGeom prst="rect">
            <a:avLst/>
          </a:prstGeom>
        </p:spPr>
        <p:txBody>
          <a:bodyPr wrap="none">
            <a:spAutoFit/>
          </a:bodyPr>
          <a:lstStyle/>
          <a:p>
            <a:r>
              <a:rPr lang="es-ES" sz="2400" dirty="0" err="1"/>
              <a:t>Furazolidona</a:t>
            </a:r>
            <a:endParaRPr lang="es-ES" sz="2400" dirty="0"/>
          </a:p>
        </p:txBody>
      </p:sp>
      <p:sp>
        <p:nvSpPr>
          <p:cNvPr id="3" name="Rectángulo 2"/>
          <p:cNvSpPr/>
          <p:nvPr/>
        </p:nvSpPr>
        <p:spPr>
          <a:xfrm>
            <a:off x="1456439" y="1304836"/>
            <a:ext cx="8934470" cy="646331"/>
          </a:xfrm>
          <a:prstGeom prst="rect">
            <a:avLst/>
          </a:prstGeom>
        </p:spPr>
        <p:txBody>
          <a:bodyPr wrap="square">
            <a:spAutoFit/>
          </a:bodyPr>
          <a:lstStyle/>
          <a:p>
            <a:r>
              <a:rPr lang="es-ES" dirty="0"/>
              <a:t>Es un antimicrobiano de amplio espectro, </a:t>
            </a:r>
            <a:r>
              <a:rPr lang="es-ES" dirty="0">
                <a:solidFill>
                  <a:srgbClr val="FFFF00"/>
                </a:solidFill>
              </a:rPr>
              <a:t>perteneciente</a:t>
            </a:r>
          </a:p>
          <a:p>
            <a:r>
              <a:rPr lang="es-ES" dirty="0">
                <a:solidFill>
                  <a:srgbClr val="FFFF00"/>
                </a:solidFill>
              </a:rPr>
              <a:t>a la familia de los </a:t>
            </a:r>
            <a:r>
              <a:rPr lang="es-ES" dirty="0" err="1">
                <a:solidFill>
                  <a:srgbClr val="FFFF00"/>
                </a:solidFill>
              </a:rPr>
              <a:t>nitrofuranos</a:t>
            </a:r>
            <a:r>
              <a:rPr lang="es-ES" dirty="0">
                <a:solidFill>
                  <a:srgbClr val="FFFF00"/>
                </a:solidFill>
              </a:rPr>
              <a:t> </a:t>
            </a:r>
            <a:r>
              <a:rPr lang="es-ES" dirty="0" smtClean="0">
                <a:solidFill>
                  <a:srgbClr val="FFFF00"/>
                </a:solidFill>
              </a:rPr>
              <a:t>. </a:t>
            </a:r>
            <a:endParaRPr lang="es-ES" dirty="0">
              <a:solidFill>
                <a:srgbClr val="FFFF00"/>
              </a:solidFill>
            </a:endParaRPr>
          </a:p>
        </p:txBody>
      </p:sp>
      <p:sp>
        <p:nvSpPr>
          <p:cNvPr id="4" name="Rectángulo 3"/>
          <p:cNvSpPr/>
          <p:nvPr/>
        </p:nvSpPr>
        <p:spPr>
          <a:xfrm>
            <a:off x="1456439" y="2154628"/>
            <a:ext cx="8248073" cy="2862322"/>
          </a:xfrm>
          <a:prstGeom prst="rect">
            <a:avLst/>
          </a:prstGeom>
        </p:spPr>
        <p:txBody>
          <a:bodyPr wrap="square">
            <a:spAutoFit/>
          </a:bodyPr>
          <a:lstStyle/>
          <a:p>
            <a:r>
              <a:rPr lang="es-ES" dirty="0" smtClean="0">
                <a:solidFill>
                  <a:srgbClr val="FFFF00"/>
                </a:solidFill>
              </a:rPr>
              <a:t>Inhibe la </a:t>
            </a:r>
            <a:r>
              <a:rPr lang="es-ES" dirty="0" err="1" smtClean="0">
                <a:solidFill>
                  <a:srgbClr val="FFFF00"/>
                </a:solidFill>
              </a:rPr>
              <a:t>monoaminoxidasa</a:t>
            </a:r>
            <a:r>
              <a:rPr lang="es-ES" dirty="0" smtClean="0">
                <a:solidFill>
                  <a:srgbClr val="FFFF00"/>
                </a:solidFill>
              </a:rPr>
              <a:t> . </a:t>
            </a:r>
          </a:p>
          <a:p>
            <a:r>
              <a:rPr lang="es-ES" dirty="0" smtClean="0"/>
              <a:t>Su </a:t>
            </a:r>
            <a:r>
              <a:rPr lang="es-ES" dirty="0"/>
              <a:t>desventaja es su falta de </a:t>
            </a:r>
            <a:r>
              <a:rPr lang="es-ES" dirty="0" smtClean="0"/>
              <a:t>disponibilidad.</a:t>
            </a:r>
            <a:endParaRPr lang="es-ES" dirty="0"/>
          </a:p>
          <a:p>
            <a:r>
              <a:rPr lang="es-ES" dirty="0" smtClean="0"/>
              <a:t>Se </a:t>
            </a:r>
            <a:r>
              <a:rPr lang="es-ES" dirty="0"/>
              <a:t>utilizó </a:t>
            </a:r>
            <a:r>
              <a:rPr lang="es-ES" dirty="0" smtClean="0"/>
              <a:t>para </a:t>
            </a:r>
            <a:r>
              <a:rPr lang="es-ES" dirty="0"/>
              <a:t>tratar enfermedades diarreicas </a:t>
            </a:r>
            <a:r>
              <a:rPr lang="es-ES" dirty="0" smtClean="0"/>
              <a:t>. </a:t>
            </a:r>
          </a:p>
          <a:p>
            <a:r>
              <a:rPr lang="es-ES" dirty="0" smtClean="0"/>
              <a:t>Eficaz contra </a:t>
            </a:r>
            <a:r>
              <a:rPr lang="es-ES" dirty="0"/>
              <a:t>H. pylori, </a:t>
            </a:r>
            <a:r>
              <a:rPr lang="es-ES" dirty="0" smtClean="0"/>
              <a:t>asociado con bismuto.</a:t>
            </a:r>
          </a:p>
          <a:p>
            <a:r>
              <a:rPr lang="es-ES" dirty="0" smtClean="0">
                <a:solidFill>
                  <a:srgbClr val="FFFF00"/>
                </a:solidFill>
              </a:rPr>
              <a:t>Produce efectos adversos </a:t>
            </a:r>
            <a:r>
              <a:rPr lang="es-ES" dirty="0">
                <a:solidFill>
                  <a:srgbClr val="FFFF00"/>
                </a:solidFill>
              </a:rPr>
              <a:t>al interactuar con derivados de la soya y los </a:t>
            </a:r>
            <a:r>
              <a:rPr lang="es-ES" dirty="0" smtClean="0">
                <a:solidFill>
                  <a:srgbClr val="FFFF00"/>
                </a:solidFill>
              </a:rPr>
              <a:t>quesos maduros</a:t>
            </a:r>
            <a:r>
              <a:rPr lang="es-ES" dirty="0">
                <a:solidFill>
                  <a:srgbClr val="FFFF00"/>
                </a:solidFill>
              </a:rPr>
              <a:t>; </a:t>
            </a:r>
            <a:endParaRPr lang="es-ES" dirty="0" smtClean="0">
              <a:solidFill>
                <a:srgbClr val="FFFF00"/>
              </a:solidFill>
            </a:endParaRPr>
          </a:p>
          <a:p>
            <a:r>
              <a:rPr lang="es-ES" dirty="0" smtClean="0"/>
              <a:t>puede </a:t>
            </a:r>
            <a:r>
              <a:rPr lang="es-ES" dirty="0"/>
              <a:t>producir </a:t>
            </a:r>
            <a:r>
              <a:rPr lang="es-ES" dirty="0" smtClean="0"/>
              <a:t>náuseas</a:t>
            </a:r>
            <a:r>
              <a:rPr lang="es-ES" dirty="0"/>
              <a:t>, </a:t>
            </a:r>
            <a:r>
              <a:rPr lang="es-ES" dirty="0" err="1" smtClean="0"/>
              <a:t>vomitos</a:t>
            </a:r>
            <a:r>
              <a:rPr lang="es-ES" dirty="0" smtClean="0"/>
              <a:t> , crisis </a:t>
            </a:r>
            <a:r>
              <a:rPr lang="es-ES" dirty="0"/>
              <a:t>hipertensivas y convulsiones</a:t>
            </a:r>
          </a:p>
          <a:p>
            <a:r>
              <a:rPr lang="es-ES" dirty="0" smtClean="0">
                <a:solidFill>
                  <a:srgbClr val="FFFF00"/>
                </a:solidFill>
              </a:rPr>
              <a:t>La </a:t>
            </a:r>
            <a:r>
              <a:rPr lang="es-ES" dirty="0">
                <a:solidFill>
                  <a:srgbClr val="FFFF00"/>
                </a:solidFill>
              </a:rPr>
              <a:t>resistencia </a:t>
            </a:r>
            <a:r>
              <a:rPr lang="es-ES" dirty="0" smtClean="0">
                <a:solidFill>
                  <a:srgbClr val="FFFF00"/>
                </a:solidFill>
              </a:rPr>
              <a:t>reportada </a:t>
            </a:r>
            <a:r>
              <a:rPr lang="es-ES" dirty="0">
                <a:solidFill>
                  <a:srgbClr val="FFFF00"/>
                </a:solidFill>
              </a:rPr>
              <a:t>en América Latina</a:t>
            </a:r>
            <a:r>
              <a:rPr lang="es-ES" dirty="0"/>
              <a:t>, particularmente en Brasil, </a:t>
            </a:r>
            <a:r>
              <a:rPr lang="es-ES" dirty="0" smtClean="0"/>
              <a:t>es del  </a:t>
            </a:r>
            <a:r>
              <a:rPr lang="es-ES" dirty="0">
                <a:solidFill>
                  <a:srgbClr val="FFFF00"/>
                </a:solidFill>
              </a:rPr>
              <a:t>3 </a:t>
            </a:r>
            <a:r>
              <a:rPr lang="es-ES" dirty="0" smtClean="0">
                <a:solidFill>
                  <a:srgbClr val="FFFF00"/>
                </a:solidFill>
              </a:rPr>
              <a:t>%. </a:t>
            </a:r>
            <a:endParaRPr lang="es-ES" dirty="0">
              <a:solidFill>
                <a:srgbClr val="FFFF00"/>
              </a:solidFill>
            </a:endParaRPr>
          </a:p>
          <a:p>
            <a:endParaRPr lang="es-ES" dirty="0"/>
          </a:p>
        </p:txBody>
      </p:sp>
    </p:spTree>
    <p:extLst>
      <p:ext uri="{BB962C8B-B14F-4D97-AF65-F5344CB8AC3E}">
        <p14:creationId xmlns:p14="http://schemas.microsoft.com/office/powerpoint/2010/main" val="288508320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291772" y="962921"/>
            <a:ext cx="9173028" cy="5078313"/>
          </a:xfrm>
          <a:prstGeom prst="rect">
            <a:avLst/>
          </a:prstGeom>
        </p:spPr>
        <p:txBody>
          <a:bodyPr wrap="square">
            <a:spAutoFit/>
          </a:bodyPr>
          <a:lstStyle/>
          <a:p>
            <a:r>
              <a:rPr lang="es-ES" dirty="0"/>
              <a:t>Todas las recomendaciones terapéuticas realizadas en esta revisión</a:t>
            </a:r>
          </a:p>
          <a:p>
            <a:r>
              <a:rPr lang="es-ES" dirty="0"/>
              <a:t>han sido </a:t>
            </a:r>
            <a:r>
              <a:rPr lang="es-ES" dirty="0" smtClean="0"/>
              <a:t>refrendadas </a:t>
            </a:r>
            <a:r>
              <a:rPr lang="es-ES" dirty="0"/>
              <a:t>en las conferencias</a:t>
            </a:r>
          </a:p>
          <a:p>
            <a:r>
              <a:rPr lang="es-ES" dirty="0"/>
              <a:t>de consenso para el tratamiento de H pylori realizadas en : </a:t>
            </a:r>
          </a:p>
          <a:p>
            <a:endParaRPr lang="es-ES" dirty="0"/>
          </a:p>
          <a:p>
            <a:endParaRPr lang="es-ES" dirty="0"/>
          </a:p>
          <a:p>
            <a:r>
              <a:rPr lang="es-ES" dirty="0">
                <a:solidFill>
                  <a:srgbClr val="FFFF00"/>
                </a:solidFill>
              </a:rPr>
              <a:t>España</a:t>
            </a:r>
          </a:p>
          <a:p>
            <a:r>
              <a:rPr lang="es-ES" dirty="0"/>
              <a:t>5.Gisbert JP, Molina-Infante J, Amador J, Bermejo F, </a:t>
            </a:r>
            <a:r>
              <a:rPr lang="es-ES" dirty="0" err="1"/>
              <a:t>Bujanda</a:t>
            </a:r>
            <a:r>
              <a:rPr lang="es-ES" dirty="0"/>
              <a:t> L,</a:t>
            </a:r>
          </a:p>
          <a:p>
            <a:r>
              <a:rPr lang="es-ES" dirty="0"/>
              <a:t>Calvet X, Castro-Fernández M, Cuadrado-Lavín A, Elizalde JI,</a:t>
            </a:r>
          </a:p>
          <a:p>
            <a:r>
              <a:rPr lang="es-ES" dirty="0"/>
              <a:t>Gene E, </a:t>
            </a:r>
            <a:r>
              <a:rPr lang="es-ES" dirty="0" err="1"/>
              <a:t>Gomollón</a:t>
            </a:r>
            <a:r>
              <a:rPr lang="es-ES" dirty="0"/>
              <a:t> F, Lanas Á, Martín de Argila C, </a:t>
            </a:r>
            <a:r>
              <a:rPr lang="es-ES" dirty="0" err="1"/>
              <a:t>Mearin</a:t>
            </a:r>
            <a:r>
              <a:rPr lang="es-ES" dirty="0"/>
              <a:t> F,</a:t>
            </a:r>
          </a:p>
          <a:p>
            <a:r>
              <a:rPr lang="es-ES" dirty="0" err="1"/>
              <a:t>Montoro</a:t>
            </a:r>
            <a:r>
              <a:rPr lang="es-ES" dirty="0"/>
              <a:t> M, Pérez-Aisa Á, Pérez-</a:t>
            </a:r>
            <a:r>
              <a:rPr lang="es-ES" dirty="0" err="1"/>
              <a:t>Trallero</a:t>
            </a:r>
            <a:r>
              <a:rPr lang="es-ES" dirty="0"/>
              <a:t> E, </a:t>
            </a:r>
            <a:r>
              <a:rPr lang="es-ES" dirty="0" err="1"/>
              <a:t>McNicholl</a:t>
            </a:r>
            <a:r>
              <a:rPr lang="es-ES" dirty="0"/>
              <a:t> AG. IV</a:t>
            </a:r>
          </a:p>
          <a:p>
            <a:r>
              <a:rPr lang="es-ES" dirty="0" err="1"/>
              <a:t>Spanish</a:t>
            </a:r>
            <a:r>
              <a:rPr lang="es-ES" dirty="0"/>
              <a:t> </a:t>
            </a:r>
            <a:r>
              <a:rPr lang="es-ES" dirty="0" err="1"/>
              <a:t>Consensus</a:t>
            </a:r>
            <a:r>
              <a:rPr lang="es-ES" dirty="0"/>
              <a:t> </a:t>
            </a:r>
            <a:r>
              <a:rPr lang="es-ES" dirty="0" err="1"/>
              <a:t>Conference</a:t>
            </a:r>
            <a:r>
              <a:rPr lang="es-ES" dirty="0"/>
              <a:t> </a:t>
            </a:r>
            <a:r>
              <a:rPr lang="es-ES" dirty="0" err="1"/>
              <a:t>on</a:t>
            </a:r>
            <a:r>
              <a:rPr lang="es-ES" dirty="0"/>
              <a:t> </a:t>
            </a:r>
            <a:r>
              <a:rPr lang="es-ES" dirty="0" err="1"/>
              <a:t>Helicobacter</a:t>
            </a:r>
            <a:r>
              <a:rPr lang="es-ES" dirty="0"/>
              <a:t> pylori </a:t>
            </a:r>
            <a:r>
              <a:rPr lang="es-ES" dirty="0" err="1"/>
              <a:t>infection</a:t>
            </a:r>
            <a:endParaRPr lang="es-ES" dirty="0"/>
          </a:p>
          <a:p>
            <a:r>
              <a:rPr lang="es-ES" dirty="0" err="1"/>
              <a:t>treatment</a:t>
            </a:r>
            <a:r>
              <a:rPr lang="es-ES" dirty="0"/>
              <a:t>. </a:t>
            </a:r>
            <a:r>
              <a:rPr lang="es-ES" dirty="0" err="1"/>
              <a:t>Gastroenterol</a:t>
            </a:r>
            <a:r>
              <a:rPr lang="es-ES" dirty="0"/>
              <a:t> </a:t>
            </a:r>
            <a:r>
              <a:rPr lang="es-ES" dirty="0" err="1"/>
              <a:t>Hepatol</a:t>
            </a:r>
            <a:r>
              <a:rPr lang="es-ES" dirty="0"/>
              <a:t> 2016; 39: 697-721.</a:t>
            </a:r>
          </a:p>
          <a:p>
            <a:endParaRPr lang="es-ES" dirty="0"/>
          </a:p>
          <a:p>
            <a:r>
              <a:rPr lang="es-ES" dirty="0">
                <a:solidFill>
                  <a:srgbClr val="FFFF00"/>
                </a:solidFill>
              </a:rPr>
              <a:t>Y CANADA  </a:t>
            </a:r>
            <a:r>
              <a:rPr lang="es-ES" dirty="0"/>
              <a:t>. </a:t>
            </a:r>
          </a:p>
          <a:p>
            <a:r>
              <a:rPr lang="es-ES" dirty="0"/>
              <a:t>6. </a:t>
            </a:r>
            <a:r>
              <a:rPr lang="es-ES" dirty="0" err="1"/>
              <a:t>Fallone</a:t>
            </a:r>
            <a:r>
              <a:rPr lang="es-ES" dirty="0"/>
              <a:t> CA, Chiba N, van </a:t>
            </a:r>
            <a:r>
              <a:rPr lang="es-ES" dirty="0" err="1"/>
              <a:t>Zanten</a:t>
            </a:r>
            <a:r>
              <a:rPr lang="es-ES" dirty="0"/>
              <a:t> SV, </a:t>
            </a:r>
            <a:r>
              <a:rPr lang="es-ES" dirty="0" err="1"/>
              <a:t>Fischbach</a:t>
            </a:r>
            <a:r>
              <a:rPr lang="es-ES" dirty="0"/>
              <a:t> L, </a:t>
            </a:r>
            <a:r>
              <a:rPr lang="es-ES" dirty="0" err="1"/>
              <a:t>Gisbert</a:t>
            </a:r>
            <a:r>
              <a:rPr lang="es-ES" dirty="0"/>
              <a:t> JP,</a:t>
            </a:r>
          </a:p>
          <a:p>
            <a:r>
              <a:rPr lang="es-ES" dirty="0" err="1"/>
              <a:t>Hunt</a:t>
            </a:r>
            <a:r>
              <a:rPr lang="es-ES" dirty="0"/>
              <a:t> RH, Jones NL, </a:t>
            </a:r>
            <a:r>
              <a:rPr lang="es-ES" dirty="0" err="1"/>
              <a:t>Render</a:t>
            </a:r>
            <a:r>
              <a:rPr lang="es-ES" dirty="0"/>
              <a:t> C, </a:t>
            </a:r>
            <a:r>
              <a:rPr lang="es-ES" dirty="0" err="1"/>
              <a:t>Leontiadis</a:t>
            </a:r>
            <a:r>
              <a:rPr lang="es-ES" dirty="0"/>
              <a:t> GI, </a:t>
            </a:r>
            <a:r>
              <a:rPr lang="es-ES" dirty="0" err="1"/>
              <a:t>Moayyedi</a:t>
            </a:r>
            <a:r>
              <a:rPr lang="es-ES" dirty="0"/>
              <a:t> P, Marshall JK. </a:t>
            </a:r>
            <a:r>
              <a:rPr lang="es-ES" dirty="0" err="1"/>
              <a:t>The</a:t>
            </a:r>
            <a:r>
              <a:rPr lang="es-ES" dirty="0"/>
              <a:t> Toronto </a:t>
            </a:r>
            <a:r>
              <a:rPr lang="es-ES" dirty="0" err="1"/>
              <a:t>Consensus</a:t>
            </a:r>
            <a:r>
              <a:rPr lang="es-ES" dirty="0"/>
              <a:t> </a:t>
            </a:r>
            <a:r>
              <a:rPr lang="es-ES" dirty="0" err="1"/>
              <a:t>for</a:t>
            </a:r>
            <a:r>
              <a:rPr lang="es-ES" dirty="0"/>
              <a:t> </a:t>
            </a:r>
            <a:r>
              <a:rPr lang="es-ES" dirty="0" err="1"/>
              <a:t>the</a:t>
            </a:r>
            <a:r>
              <a:rPr lang="es-ES" dirty="0"/>
              <a:t> </a:t>
            </a:r>
            <a:r>
              <a:rPr lang="es-ES" dirty="0" err="1"/>
              <a:t>Treatment</a:t>
            </a:r>
            <a:r>
              <a:rPr lang="es-ES" dirty="0"/>
              <a:t> of </a:t>
            </a:r>
            <a:r>
              <a:rPr lang="es-ES" dirty="0" err="1"/>
              <a:t>Helicobacter</a:t>
            </a:r>
            <a:endParaRPr lang="es-ES" dirty="0"/>
          </a:p>
          <a:p>
            <a:r>
              <a:rPr lang="es-ES" dirty="0"/>
              <a:t>pylori </a:t>
            </a:r>
            <a:r>
              <a:rPr lang="es-ES" dirty="0" err="1"/>
              <a:t>Infection</a:t>
            </a:r>
            <a:r>
              <a:rPr lang="es-ES" dirty="0"/>
              <a:t> in </a:t>
            </a:r>
            <a:r>
              <a:rPr lang="es-ES" dirty="0" err="1"/>
              <a:t>Adults</a:t>
            </a:r>
            <a:r>
              <a:rPr lang="es-ES" dirty="0"/>
              <a:t>. </a:t>
            </a:r>
            <a:r>
              <a:rPr lang="es-ES" dirty="0" err="1"/>
              <a:t>Gastroenterology</a:t>
            </a:r>
            <a:r>
              <a:rPr lang="es-ES" dirty="0"/>
              <a:t> 2016; 151: 51-69.</a:t>
            </a:r>
          </a:p>
        </p:txBody>
      </p:sp>
      <p:sp>
        <p:nvSpPr>
          <p:cNvPr id="3" name="Elipse 2"/>
          <p:cNvSpPr/>
          <p:nvPr/>
        </p:nvSpPr>
        <p:spPr>
          <a:xfrm>
            <a:off x="469557" y="962921"/>
            <a:ext cx="477794" cy="43751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Rectángulo redondeado 3"/>
          <p:cNvSpPr/>
          <p:nvPr/>
        </p:nvSpPr>
        <p:spPr>
          <a:xfrm>
            <a:off x="1194486" y="741405"/>
            <a:ext cx="8279028" cy="1441622"/>
          </a:xfrm>
          <a:prstGeom prst="round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50842825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redondeado 2"/>
          <p:cNvSpPr/>
          <p:nvPr/>
        </p:nvSpPr>
        <p:spPr>
          <a:xfrm>
            <a:off x="2026508" y="1466335"/>
            <a:ext cx="5535827" cy="1927654"/>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CuadroTexto 1"/>
          <p:cNvSpPr txBox="1"/>
          <p:nvPr/>
        </p:nvSpPr>
        <p:spPr>
          <a:xfrm>
            <a:off x="2652584" y="2059459"/>
            <a:ext cx="4147289" cy="584775"/>
          </a:xfrm>
          <a:prstGeom prst="rect">
            <a:avLst/>
          </a:prstGeom>
          <a:noFill/>
          <a:ln>
            <a:solidFill>
              <a:schemeClr val="bg2"/>
            </a:solidFill>
          </a:ln>
        </p:spPr>
        <p:txBody>
          <a:bodyPr wrap="none" rtlCol="0">
            <a:spAutoFit/>
          </a:bodyPr>
          <a:lstStyle/>
          <a:p>
            <a:r>
              <a:rPr lang="es-ES" sz="3200" dirty="0" err="1" smtClean="0">
                <a:solidFill>
                  <a:schemeClr val="bg1"/>
                </a:solidFill>
              </a:rPr>
              <a:t>Tips</a:t>
            </a:r>
            <a:r>
              <a:rPr lang="es-ES" sz="3200" dirty="0" smtClean="0">
                <a:solidFill>
                  <a:schemeClr val="bg1"/>
                </a:solidFill>
              </a:rPr>
              <a:t> para recordar : </a:t>
            </a:r>
            <a:endParaRPr lang="es-ES" sz="3200" dirty="0">
              <a:solidFill>
                <a:schemeClr val="bg1"/>
              </a:solidFill>
            </a:endParaRPr>
          </a:p>
        </p:txBody>
      </p:sp>
    </p:spTree>
    <p:extLst>
      <p:ext uri="{BB962C8B-B14F-4D97-AF65-F5344CB8AC3E}">
        <p14:creationId xmlns:p14="http://schemas.microsoft.com/office/powerpoint/2010/main" val="314240130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427751" y="1137445"/>
            <a:ext cx="5745484" cy="369332"/>
          </a:xfrm>
          <a:prstGeom prst="rect">
            <a:avLst/>
          </a:prstGeom>
        </p:spPr>
        <p:txBody>
          <a:bodyPr wrap="none">
            <a:spAutoFit/>
          </a:bodyPr>
          <a:lstStyle/>
          <a:p>
            <a:r>
              <a:rPr lang="es-ES" dirty="0">
                <a:solidFill>
                  <a:srgbClr val="FFFF00"/>
                </a:solidFill>
              </a:rPr>
              <a:t>DURACIÓN DE LOS ESQUEMAS DE ERRADICACIÓN</a:t>
            </a:r>
          </a:p>
        </p:txBody>
      </p:sp>
      <p:sp>
        <p:nvSpPr>
          <p:cNvPr id="4" name="Rectángulo 3"/>
          <p:cNvSpPr/>
          <p:nvPr/>
        </p:nvSpPr>
        <p:spPr>
          <a:xfrm>
            <a:off x="1427751" y="2300832"/>
            <a:ext cx="7825946" cy="923330"/>
          </a:xfrm>
          <a:prstGeom prst="rect">
            <a:avLst/>
          </a:prstGeom>
        </p:spPr>
        <p:txBody>
          <a:bodyPr wrap="square">
            <a:spAutoFit/>
          </a:bodyPr>
          <a:lstStyle/>
          <a:p>
            <a:r>
              <a:rPr lang="es-ES" dirty="0" smtClean="0"/>
              <a:t>Desde </a:t>
            </a:r>
            <a:r>
              <a:rPr lang="es-ES" dirty="0"/>
              <a:t>el </a:t>
            </a:r>
            <a:r>
              <a:rPr lang="es-ES" dirty="0">
                <a:solidFill>
                  <a:srgbClr val="FFFF00"/>
                </a:solidFill>
              </a:rPr>
              <a:t>IV consenso </a:t>
            </a:r>
            <a:r>
              <a:rPr lang="es-ES" dirty="0" smtClean="0">
                <a:solidFill>
                  <a:srgbClr val="FFFF00"/>
                </a:solidFill>
              </a:rPr>
              <a:t>de Maastricht </a:t>
            </a:r>
          </a:p>
          <a:p>
            <a:r>
              <a:rPr lang="es-ES" dirty="0" smtClean="0"/>
              <a:t>se </a:t>
            </a:r>
            <a:r>
              <a:rPr lang="es-ES" dirty="0"/>
              <a:t>recomendó extender la duración a </a:t>
            </a:r>
            <a:r>
              <a:rPr lang="es-ES" dirty="0">
                <a:solidFill>
                  <a:srgbClr val="FFFF00"/>
                </a:solidFill>
              </a:rPr>
              <a:t>14 días</a:t>
            </a:r>
          </a:p>
          <a:p>
            <a:r>
              <a:rPr lang="es-ES" dirty="0"/>
              <a:t>para aumentar la eficacia 5 % en promedio (53).</a:t>
            </a:r>
          </a:p>
        </p:txBody>
      </p:sp>
      <p:sp>
        <p:nvSpPr>
          <p:cNvPr id="6" name="Rectángulo 5"/>
          <p:cNvSpPr/>
          <p:nvPr/>
        </p:nvSpPr>
        <p:spPr>
          <a:xfrm>
            <a:off x="1427751" y="4290713"/>
            <a:ext cx="9333470" cy="646331"/>
          </a:xfrm>
          <a:prstGeom prst="rect">
            <a:avLst/>
          </a:prstGeom>
        </p:spPr>
        <p:txBody>
          <a:bodyPr wrap="square">
            <a:spAutoFit/>
          </a:bodyPr>
          <a:lstStyle/>
          <a:p>
            <a:r>
              <a:rPr lang="es-ES" dirty="0" smtClean="0"/>
              <a:t>Actualmente la </a:t>
            </a:r>
            <a:r>
              <a:rPr lang="es-ES" dirty="0" smtClean="0">
                <a:solidFill>
                  <a:srgbClr val="FFFF00"/>
                </a:solidFill>
              </a:rPr>
              <a:t>terapia </a:t>
            </a:r>
            <a:r>
              <a:rPr lang="es-ES" dirty="0">
                <a:solidFill>
                  <a:srgbClr val="FFFF00"/>
                </a:solidFill>
              </a:rPr>
              <a:t>cuádruple con bismuto</a:t>
            </a:r>
            <a:r>
              <a:rPr lang="es-ES" dirty="0"/>
              <a:t>, </a:t>
            </a:r>
            <a:endParaRPr lang="es-ES" dirty="0" smtClean="0"/>
          </a:p>
          <a:p>
            <a:r>
              <a:rPr lang="es-ES" dirty="0" smtClean="0"/>
              <a:t>cuya </a:t>
            </a:r>
            <a:r>
              <a:rPr lang="es-ES" dirty="0"/>
              <a:t>duración </a:t>
            </a:r>
            <a:r>
              <a:rPr lang="es-ES" dirty="0" smtClean="0"/>
              <a:t>es de  </a:t>
            </a:r>
            <a:r>
              <a:rPr lang="es-ES" dirty="0">
                <a:solidFill>
                  <a:srgbClr val="FFFF00"/>
                </a:solidFill>
              </a:rPr>
              <a:t>10 </a:t>
            </a:r>
            <a:r>
              <a:rPr lang="es-ES" dirty="0" smtClean="0">
                <a:solidFill>
                  <a:srgbClr val="FFFF00"/>
                </a:solidFill>
              </a:rPr>
              <a:t>días sigue </a:t>
            </a:r>
            <a:r>
              <a:rPr lang="es-ES" dirty="0">
                <a:solidFill>
                  <a:srgbClr val="FFFF00"/>
                </a:solidFill>
              </a:rPr>
              <a:t>siendo eficaz (70).</a:t>
            </a:r>
          </a:p>
        </p:txBody>
      </p:sp>
      <p:sp>
        <p:nvSpPr>
          <p:cNvPr id="3" name="Rectángulo redondeado 2"/>
          <p:cNvSpPr/>
          <p:nvPr/>
        </p:nvSpPr>
        <p:spPr>
          <a:xfrm>
            <a:off x="1219200" y="2075935"/>
            <a:ext cx="6763265" cy="154047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Rectángulo redondeado 4"/>
          <p:cNvSpPr/>
          <p:nvPr/>
        </p:nvSpPr>
        <p:spPr>
          <a:xfrm>
            <a:off x="1293341" y="4209535"/>
            <a:ext cx="6689124" cy="112858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55031777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1729946" y="961083"/>
            <a:ext cx="7323438" cy="15432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Rectángulo 1"/>
          <p:cNvSpPr/>
          <p:nvPr/>
        </p:nvSpPr>
        <p:spPr>
          <a:xfrm>
            <a:off x="2405448" y="353455"/>
            <a:ext cx="3650358" cy="369332"/>
          </a:xfrm>
          <a:prstGeom prst="rect">
            <a:avLst/>
          </a:prstGeom>
        </p:spPr>
        <p:txBody>
          <a:bodyPr wrap="none">
            <a:spAutoFit/>
          </a:bodyPr>
          <a:lstStyle/>
          <a:p>
            <a:r>
              <a:rPr lang="es-ES" dirty="0"/>
              <a:t>TERAPIAS DE ERRADICACIÓN: </a:t>
            </a:r>
          </a:p>
        </p:txBody>
      </p:sp>
      <p:sp>
        <p:nvSpPr>
          <p:cNvPr id="3" name="Rectángulo 2"/>
          <p:cNvSpPr/>
          <p:nvPr/>
        </p:nvSpPr>
        <p:spPr>
          <a:xfrm>
            <a:off x="2405448" y="1092195"/>
            <a:ext cx="6096000" cy="1200329"/>
          </a:xfrm>
          <a:prstGeom prst="rect">
            <a:avLst/>
          </a:prstGeom>
        </p:spPr>
        <p:txBody>
          <a:bodyPr>
            <a:spAutoFit/>
          </a:bodyPr>
          <a:lstStyle/>
          <a:p>
            <a:r>
              <a:rPr lang="es-ES" dirty="0" smtClean="0">
                <a:solidFill>
                  <a:schemeClr val="bg1"/>
                </a:solidFill>
              </a:rPr>
              <a:t>Al no poder investigar  la susceptibilidad a los diferentes ATB (55</a:t>
            </a:r>
            <a:r>
              <a:rPr lang="es-ES" dirty="0">
                <a:solidFill>
                  <a:schemeClr val="bg1"/>
                </a:solidFill>
              </a:rPr>
              <a:t>, 72, 73) </a:t>
            </a:r>
            <a:r>
              <a:rPr lang="es-ES" dirty="0" smtClean="0">
                <a:solidFill>
                  <a:schemeClr val="bg1"/>
                </a:solidFill>
              </a:rPr>
              <a:t>se debe iniciar </a:t>
            </a:r>
            <a:r>
              <a:rPr lang="es-ES" dirty="0">
                <a:solidFill>
                  <a:schemeClr val="bg1"/>
                </a:solidFill>
              </a:rPr>
              <a:t>el tratamiento empíricamente</a:t>
            </a:r>
          </a:p>
          <a:p>
            <a:r>
              <a:rPr lang="es-ES" dirty="0">
                <a:solidFill>
                  <a:schemeClr val="bg1"/>
                </a:solidFill>
              </a:rPr>
              <a:t>(46, 47).</a:t>
            </a:r>
          </a:p>
        </p:txBody>
      </p:sp>
      <p:sp>
        <p:nvSpPr>
          <p:cNvPr id="4" name="Rectángulo 3"/>
          <p:cNvSpPr/>
          <p:nvPr/>
        </p:nvSpPr>
        <p:spPr>
          <a:xfrm>
            <a:off x="2487104" y="2611564"/>
            <a:ext cx="6096000" cy="646331"/>
          </a:xfrm>
          <a:prstGeom prst="rect">
            <a:avLst/>
          </a:prstGeom>
        </p:spPr>
        <p:txBody>
          <a:bodyPr>
            <a:spAutoFit/>
          </a:bodyPr>
          <a:lstStyle/>
          <a:p>
            <a:r>
              <a:rPr lang="es-ES" dirty="0"/>
              <a:t>tener en cuenta el </a:t>
            </a:r>
            <a:r>
              <a:rPr lang="es-ES" dirty="0" smtClean="0"/>
              <a:t>patrón de </a:t>
            </a:r>
            <a:r>
              <a:rPr lang="es-ES" dirty="0"/>
              <a:t>resistencia local </a:t>
            </a:r>
            <a:endParaRPr lang="es-ES" dirty="0" smtClean="0"/>
          </a:p>
          <a:p>
            <a:r>
              <a:rPr lang="es-ES" dirty="0" smtClean="0"/>
              <a:t>a </a:t>
            </a:r>
            <a:r>
              <a:rPr lang="es-ES" dirty="0"/>
              <a:t>los antibióticos</a:t>
            </a:r>
          </a:p>
        </p:txBody>
      </p:sp>
      <p:sp>
        <p:nvSpPr>
          <p:cNvPr id="5" name="Rectángulo 4"/>
          <p:cNvSpPr/>
          <p:nvPr/>
        </p:nvSpPr>
        <p:spPr>
          <a:xfrm>
            <a:off x="2487104" y="3476019"/>
            <a:ext cx="6096000" cy="1754326"/>
          </a:xfrm>
          <a:prstGeom prst="rect">
            <a:avLst/>
          </a:prstGeom>
        </p:spPr>
        <p:txBody>
          <a:bodyPr>
            <a:spAutoFit/>
          </a:bodyPr>
          <a:lstStyle/>
          <a:p>
            <a:r>
              <a:rPr lang="es-ES" dirty="0"/>
              <a:t>Los tratamientos elegidos deben tener eficacia mínima </a:t>
            </a:r>
            <a:r>
              <a:rPr lang="es-ES" dirty="0" smtClean="0"/>
              <a:t>del 90 </a:t>
            </a:r>
            <a:r>
              <a:rPr lang="es-ES" dirty="0"/>
              <a:t>% (74). </a:t>
            </a:r>
            <a:endParaRPr lang="es-ES" dirty="0" smtClean="0"/>
          </a:p>
          <a:p>
            <a:endParaRPr lang="es-ES" dirty="0" smtClean="0"/>
          </a:p>
          <a:p>
            <a:r>
              <a:rPr lang="es-ES" dirty="0" smtClean="0"/>
              <a:t>Hasta </a:t>
            </a:r>
            <a:r>
              <a:rPr lang="es-ES" dirty="0"/>
              <a:t>el momento, ningún esquema es 100 </a:t>
            </a:r>
            <a:r>
              <a:rPr lang="es-ES" dirty="0" smtClean="0"/>
              <a:t>% eficaz</a:t>
            </a:r>
            <a:r>
              <a:rPr lang="es-ES" dirty="0"/>
              <a:t>, por lo cual se necesitan tratamientos de segunda,</a:t>
            </a:r>
          </a:p>
          <a:p>
            <a:r>
              <a:rPr lang="es-ES" dirty="0"/>
              <a:t>tercera línea y de rescate o </a:t>
            </a:r>
            <a:r>
              <a:rPr lang="es-ES" dirty="0" smtClean="0"/>
              <a:t>de salvamento </a:t>
            </a:r>
            <a:r>
              <a:rPr lang="es-ES" dirty="0"/>
              <a:t>(40).</a:t>
            </a:r>
          </a:p>
        </p:txBody>
      </p:sp>
      <p:sp>
        <p:nvSpPr>
          <p:cNvPr id="7" name="Elipse 6"/>
          <p:cNvSpPr/>
          <p:nvPr/>
        </p:nvSpPr>
        <p:spPr>
          <a:xfrm>
            <a:off x="1927654" y="2751438"/>
            <a:ext cx="214184" cy="1812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Elipse 7"/>
          <p:cNvSpPr/>
          <p:nvPr/>
        </p:nvSpPr>
        <p:spPr>
          <a:xfrm>
            <a:off x="1919415" y="3632886"/>
            <a:ext cx="247135" cy="2306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Elipse 8"/>
          <p:cNvSpPr/>
          <p:nvPr/>
        </p:nvSpPr>
        <p:spPr>
          <a:xfrm>
            <a:off x="1927654" y="4407242"/>
            <a:ext cx="238896" cy="2388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04828692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2240692" y="535459"/>
            <a:ext cx="2421924" cy="6178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Rectángulo 1"/>
          <p:cNvSpPr/>
          <p:nvPr/>
        </p:nvSpPr>
        <p:spPr>
          <a:xfrm>
            <a:off x="2306594" y="665891"/>
            <a:ext cx="1859805" cy="369332"/>
          </a:xfrm>
          <a:prstGeom prst="rect">
            <a:avLst/>
          </a:prstGeom>
        </p:spPr>
        <p:txBody>
          <a:bodyPr wrap="none">
            <a:spAutoFit/>
          </a:bodyPr>
          <a:lstStyle/>
          <a:p>
            <a:r>
              <a:rPr lang="es-ES" dirty="0">
                <a:solidFill>
                  <a:schemeClr val="bg1"/>
                </a:solidFill>
              </a:rPr>
              <a:t>Terapia híbrida</a:t>
            </a:r>
          </a:p>
        </p:txBody>
      </p:sp>
      <p:sp>
        <p:nvSpPr>
          <p:cNvPr id="3" name="Rectángulo 2"/>
          <p:cNvSpPr/>
          <p:nvPr/>
        </p:nvSpPr>
        <p:spPr>
          <a:xfrm>
            <a:off x="2306594" y="1222964"/>
            <a:ext cx="7965990" cy="3416320"/>
          </a:xfrm>
          <a:prstGeom prst="rect">
            <a:avLst/>
          </a:prstGeom>
        </p:spPr>
        <p:txBody>
          <a:bodyPr wrap="square">
            <a:spAutoFit/>
          </a:bodyPr>
          <a:lstStyle/>
          <a:p>
            <a:r>
              <a:rPr lang="es-ES" dirty="0"/>
              <a:t>Se compone de 2 fases de 7 </a:t>
            </a:r>
            <a:r>
              <a:rPr lang="es-ES" dirty="0" smtClean="0"/>
              <a:t>días : (11,66</a:t>
            </a:r>
            <a:r>
              <a:rPr lang="es-ES" dirty="0"/>
              <a:t>, 74</a:t>
            </a:r>
            <a:r>
              <a:rPr lang="es-ES" dirty="0" smtClean="0"/>
              <a:t>).</a:t>
            </a:r>
          </a:p>
          <a:p>
            <a:endParaRPr lang="es-ES" dirty="0"/>
          </a:p>
          <a:p>
            <a:r>
              <a:rPr lang="es-ES" dirty="0" smtClean="0"/>
              <a:t>Los </a:t>
            </a:r>
            <a:r>
              <a:rPr lang="es-ES" dirty="0"/>
              <a:t>primeros 7 días</a:t>
            </a:r>
            <a:r>
              <a:rPr lang="es-ES" dirty="0" smtClean="0"/>
              <a:t>:</a:t>
            </a:r>
          </a:p>
          <a:p>
            <a:r>
              <a:rPr lang="es-ES" dirty="0" smtClean="0">
                <a:solidFill>
                  <a:srgbClr val="FFFF00"/>
                </a:solidFill>
              </a:rPr>
              <a:t>amoxicilina </a:t>
            </a:r>
            <a:r>
              <a:rPr lang="es-ES" dirty="0">
                <a:solidFill>
                  <a:srgbClr val="FFFF00"/>
                </a:solidFill>
              </a:rPr>
              <a:t>en dosis </a:t>
            </a:r>
            <a:r>
              <a:rPr lang="es-ES" dirty="0" smtClean="0">
                <a:solidFill>
                  <a:srgbClr val="FFFF00"/>
                </a:solidFill>
              </a:rPr>
              <a:t>estándar u </a:t>
            </a:r>
            <a:r>
              <a:rPr lang="es-ES" dirty="0">
                <a:solidFill>
                  <a:srgbClr val="FFFF00"/>
                </a:solidFill>
              </a:rPr>
              <a:t>optimizadas </a:t>
            </a:r>
            <a:r>
              <a:rPr lang="es-ES" dirty="0"/>
              <a:t>(3 o 4 veces al día</a:t>
            </a:r>
            <a:r>
              <a:rPr lang="es-ES" dirty="0" smtClean="0"/>
              <a:t>)</a:t>
            </a:r>
          </a:p>
          <a:p>
            <a:r>
              <a:rPr lang="es-ES" dirty="0" smtClean="0">
                <a:solidFill>
                  <a:srgbClr val="FFFF00"/>
                </a:solidFill>
              </a:rPr>
              <a:t>IBP </a:t>
            </a:r>
            <a:r>
              <a:rPr lang="es-ES" dirty="0">
                <a:solidFill>
                  <a:srgbClr val="FFFF00"/>
                </a:solidFill>
              </a:rPr>
              <a:t>2 veces al </a:t>
            </a:r>
            <a:r>
              <a:rPr lang="es-ES" dirty="0" smtClean="0">
                <a:solidFill>
                  <a:srgbClr val="FFFF00"/>
                </a:solidFill>
              </a:rPr>
              <a:t>día</a:t>
            </a:r>
            <a:r>
              <a:rPr lang="es-ES" dirty="0" smtClean="0"/>
              <a:t>.</a:t>
            </a:r>
          </a:p>
          <a:p>
            <a:endParaRPr lang="es-ES" dirty="0"/>
          </a:p>
          <a:p>
            <a:r>
              <a:rPr lang="es-ES" dirty="0" smtClean="0"/>
              <a:t>En la Segunda semana : </a:t>
            </a:r>
            <a:r>
              <a:rPr lang="es-ES" dirty="0" smtClean="0">
                <a:solidFill>
                  <a:srgbClr val="FFFF00"/>
                </a:solidFill>
              </a:rPr>
              <a:t>se </a:t>
            </a:r>
            <a:r>
              <a:rPr lang="es-ES" dirty="0">
                <a:solidFill>
                  <a:srgbClr val="FFFF00"/>
                </a:solidFill>
              </a:rPr>
              <a:t>adicionan 2 antibióticos diferentes,</a:t>
            </a:r>
          </a:p>
          <a:p>
            <a:endParaRPr lang="es-ES" dirty="0" smtClean="0"/>
          </a:p>
          <a:p>
            <a:r>
              <a:rPr lang="es-ES" dirty="0" err="1" smtClean="0"/>
              <a:t>claritromicina</a:t>
            </a:r>
            <a:r>
              <a:rPr lang="es-ES" dirty="0" smtClean="0"/>
              <a:t> </a:t>
            </a:r>
            <a:r>
              <a:rPr lang="es-ES" dirty="0"/>
              <a:t>(500 mg) + </a:t>
            </a:r>
            <a:r>
              <a:rPr lang="es-ES" dirty="0" err="1" smtClean="0"/>
              <a:t>metronidazol</a:t>
            </a:r>
            <a:r>
              <a:rPr lang="es-ES" dirty="0" smtClean="0"/>
              <a:t>/</a:t>
            </a:r>
            <a:r>
              <a:rPr lang="es-ES" dirty="0" err="1" smtClean="0"/>
              <a:t>tinidazol</a:t>
            </a:r>
            <a:r>
              <a:rPr lang="es-ES" dirty="0" smtClean="0"/>
              <a:t> </a:t>
            </a:r>
            <a:r>
              <a:rPr lang="es-ES" dirty="0"/>
              <a:t>(500 mg</a:t>
            </a:r>
            <a:r>
              <a:rPr lang="es-ES" dirty="0" smtClean="0"/>
              <a:t>),</a:t>
            </a:r>
          </a:p>
          <a:p>
            <a:r>
              <a:rPr lang="es-ES" dirty="0" smtClean="0"/>
              <a:t>cada </a:t>
            </a:r>
            <a:r>
              <a:rPr lang="es-ES" dirty="0"/>
              <a:t>uno 2 veces al día</a:t>
            </a:r>
            <a:r>
              <a:rPr lang="es-ES" dirty="0" smtClean="0"/>
              <a:t>.</a:t>
            </a:r>
          </a:p>
          <a:p>
            <a:endParaRPr lang="es-ES" dirty="0"/>
          </a:p>
          <a:p>
            <a:r>
              <a:rPr lang="es-ES" dirty="0" smtClean="0">
                <a:solidFill>
                  <a:srgbClr val="FFFF00"/>
                </a:solidFill>
              </a:rPr>
              <a:t>Su </a:t>
            </a:r>
            <a:r>
              <a:rPr lang="es-ES" dirty="0">
                <a:solidFill>
                  <a:srgbClr val="FFFF00"/>
                </a:solidFill>
              </a:rPr>
              <a:t>eficacia </a:t>
            </a:r>
            <a:r>
              <a:rPr lang="es-ES" dirty="0" smtClean="0">
                <a:solidFill>
                  <a:srgbClr val="FFFF00"/>
                </a:solidFill>
              </a:rPr>
              <a:t>es del 96 </a:t>
            </a:r>
            <a:r>
              <a:rPr lang="es-ES" dirty="0">
                <a:solidFill>
                  <a:srgbClr val="FFFF00"/>
                </a:solidFill>
              </a:rPr>
              <a:t>% </a:t>
            </a:r>
            <a:r>
              <a:rPr lang="es-ES" dirty="0"/>
              <a:t>(75). </a:t>
            </a:r>
          </a:p>
        </p:txBody>
      </p:sp>
    </p:spTree>
    <p:extLst>
      <p:ext uri="{BB962C8B-B14F-4D97-AF65-F5344CB8AC3E}">
        <p14:creationId xmlns:p14="http://schemas.microsoft.com/office/powerpoint/2010/main" val="373033722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232454" y="910951"/>
            <a:ext cx="7405816" cy="3970318"/>
          </a:xfrm>
          <a:prstGeom prst="rect">
            <a:avLst/>
          </a:prstGeom>
        </p:spPr>
        <p:txBody>
          <a:bodyPr wrap="square">
            <a:spAutoFit/>
          </a:bodyPr>
          <a:lstStyle/>
          <a:p>
            <a:r>
              <a:rPr lang="es-ES" dirty="0" smtClean="0"/>
              <a:t>(  IBP + AMOXI + CLARITRO --14 Días  ) . </a:t>
            </a:r>
          </a:p>
          <a:p>
            <a:endParaRPr lang="es-ES" dirty="0"/>
          </a:p>
          <a:p>
            <a:endParaRPr lang="es-ES" dirty="0" smtClean="0"/>
          </a:p>
          <a:p>
            <a:endParaRPr lang="es-ES" dirty="0"/>
          </a:p>
          <a:p>
            <a:r>
              <a:rPr lang="es-ES" dirty="0" smtClean="0"/>
              <a:t>Cuando </a:t>
            </a:r>
            <a:r>
              <a:rPr lang="es-ES" dirty="0"/>
              <a:t>la </a:t>
            </a:r>
            <a:r>
              <a:rPr lang="es-ES" dirty="0">
                <a:solidFill>
                  <a:srgbClr val="FFFF00"/>
                </a:solidFill>
              </a:rPr>
              <a:t>resistencia a </a:t>
            </a:r>
            <a:r>
              <a:rPr lang="es-ES" dirty="0" err="1">
                <a:solidFill>
                  <a:srgbClr val="FFFF00"/>
                </a:solidFill>
              </a:rPr>
              <a:t>claritromicina</a:t>
            </a:r>
            <a:r>
              <a:rPr lang="es-ES" dirty="0">
                <a:solidFill>
                  <a:srgbClr val="FFFF00"/>
                </a:solidFill>
              </a:rPr>
              <a:t> es &lt;</a:t>
            </a:r>
            <a:r>
              <a:rPr lang="es-ES" dirty="0" smtClean="0">
                <a:solidFill>
                  <a:srgbClr val="FFFF00"/>
                </a:solidFill>
              </a:rPr>
              <a:t>15 %</a:t>
            </a:r>
          </a:p>
          <a:p>
            <a:r>
              <a:rPr lang="es-ES" dirty="0" smtClean="0">
                <a:solidFill>
                  <a:srgbClr val="FFFF00"/>
                </a:solidFill>
              </a:rPr>
              <a:t>se </a:t>
            </a:r>
            <a:r>
              <a:rPr lang="es-ES" dirty="0">
                <a:solidFill>
                  <a:srgbClr val="FFFF00"/>
                </a:solidFill>
              </a:rPr>
              <a:t>puede utilizar la terapia </a:t>
            </a:r>
            <a:r>
              <a:rPr lang="es-ES" dirty="0" smtClean="0">
                <a:solidFill>
                  <a:srgbClr val="FFFF00"/>
                </a:solidFill>
              </a:rPr>
              <a:t>triple</a:t>
            </a:r>
          </a:p>
          <a:p>
            <a:r>
              <a:rPr lang="es-ES" dirty="0" smtClean="0"/>
              <a:t>con </a:t>
            </a:r>
            <a:r>
              <a:rPr lang="es-ES" dirty="0" err="1"/>
              <a:t>claritromicina</a:t>
            </a:r>
            <a:r>
              <a:rPr lang="es-ES" dirty="0"/>
              <a:t> </a:t>
            </a:r>
            <a:r>
              <a:rPr lang="es-ES" dirty="0" smtClean="0"/>
              <a:t>más amoxicilina </a:t>
            </a:r>
            <a:r>
              <a:rPr lang="es-ES" dirty="0"/>
              <a:t>e IBP por 14 días (53). </a:t>
            </a:r>
            <a:endParaRPr lang="es-ES" dirty="0" smtClean="0"/>
          </a:p>
          <a:p>
            <a:endParaRPr lang="es-ES" dirty="0" smtClean="0"/>
          </a:p>
          <a:p>
            <a:r>
              <a:rPr lang="es-ES" dirty="0" smtClean="0">
                <a:solidFill>
                  <a:schemeClr val="accent3">
                    <a:lumMod val="40000"/>
                    <a:lumOff val="60000"/>
                  </a:schemeClr>
                </a:solidFill>
              </a:rPr>
              <a:t>Si </a:t>
            </a:r>
            <a:r>
              <a:rPr lang="es-ES" dirty="0">
                <a:solidFill>
                  <a:schemeClr val="accent3">
                    <a:lumMod val="40000"/>
                    <a:lumOff val="60000"/>
                  </a:schemeClr>
                </a:solidFill>
              </a:rPr>
              <a:t>es &gt;15 % se </a:t>
            </a:r>
            <a:r>
              <a:rPr lang="es-ES" dirty="0" smtClean="0">
                <a:solidFill>
                  <a:schemeClr val="accent3">
                    <a:lumMod val="40000"/>
                    <a:lumOff val="60000"/>
                  </a:schemeClr>
                </a:solidFill>
              </a:rPr>
              <a:t>recomienda </a:t>
            </a:r>
            <a:r>
              <a:rPr lang="es-ES" dirty="0" smtClean="0"/>
              <a:t>remplazar </a:t>
            </a:r>
            <a:r>
              <a:rPr lang="es-ES" dirty="0"/>
              <a:t>este medicamento por </a:t>
            </a:r>
            <a:r>
              <a:rPr lang="es-ES" dirty="0" err="1" smtClean="0">
                <a:solidFill>
                  <a:schemeClr val="accent3">
                    <a:lumMod val="40000"/>
                    <a:lumOff val="60000"/>
                  </a:schemeClr>
                </a:solidFill>
              </a:rPr>
              <a:t>levofloxacina</a:t>
            </a:r>
            <a:r>
              <a:rPr lang="es-ES" dirty="0" smtClean="0">
                <a:solidFill>
                  <a:schemeClr val="accent3">
                    <a:lumMod val="40000"/>
                    <a:lumOff val="60000"/>
                  </a:schemeClr>
                </a:solidFill>
              </a:rPr>
              <a:t>.</a:t>
            </a:r>
          </a:p>
          <a:p>
            <a:endParaRPr lang="es-ES" dirty="0"/>
          </a:p>
          <a:p>
            <a:r>
              <a:rPr lang="es-ES" dirty="0" smtClean="0">
                <a:solidFill>
                  <a:srgbClr val="FFFF00"/>
                </a:solidFill>
              </a:rPr>
              <a:t>Como </a:t>
            </a:r>
            <a:r>
              <a:rPr lang="es-ES" dirty="0">
                <a:solidFill>
                  <a:srgbClr val="FFFF00"/>
                </a:solidFill>
              </a:rPr>
              <a:t>alternativa adicionar bismuto </a:t>
            </a:r>
            <a:r>
              <a:rPr lang="es-ES" dirty="0"/>
              <a:t>(53, 54, 70, 71), 2</a:t>
            </a:r>
          </a:p>
          <a:p>
            <a:r>
              <a:rPr lang="es-ES" dirty="0"/>
              <a:t>tabletas de </a:t>
            </a:r>
            <a:r>
              <a:rPr lang="es-ES" dirty="0" err="1" smtClean="0"/>
              <a:t>subsalicilato</a:t>
            </a:r>
            <a:r>
              <a:rPr lang="es-ES" dirty="0" smtClean="0"/>
              <a:t> antes del  desayuno </a:t>
            </a:r>
            <a:r>
              <a:rPr lang="es-ES" dirty="0"/>
              <a:t>y de la cena</a:t>
            </a:r>
            <a:r>
              <a:rPr lang="es-ES" dirty="0" smtClean="0"/>
              <a:t>. </a:t>
            </a:r>
          </a:p>
          <a:p>
            <a:endParaRPr lang="es-ES" dirty="0"/>
          </a:p>
        </p:txBody>
      </p:sp>
      <p:sp>
        <p:nvSpPr>
          <p:cNvPr id="3" name="Rectángulo 2"/>
          <p:cNvSpPr/>
          <p:nvPr/>
        </p:nvSpPr>
        <p:spPr>
          <a:xfrm>
            <a:off x="2174789" y="430081"/>
            <a:ext cx="6096000" cy="369332"/>
          </a:xfrm>
          <a:prstGeom prst="rect">
            <a:avLst/>
          </a:prstGeom>
        </p:spPr>
        <p:txBody>
          <a:bodyPr>
            <a:spAutoFit/>
          </a:bodyPr>
          <a:lstStyle/>
          <a:p>
            <a:r>
              <a:rPr lang="es-ES" dirty="0" smtClean="0"/>
              <a:t>Tratamientos </a:t>
            </a:r>
            <a:r>
              <a:rPr lang="es-ES" dirty="0"/>
              <a:t>de primera </a:t>
            </a:r>
            <a:r>
              <a:rPr lang="es-ES" dirty="0" smtClean="0"/>
              <a:t>línea   :  En desuso </a:t>
            </a:r>
            <a:endParaRPr lang="es-ES" dirty="0"/>
          </a:p>
        </p:txBody>
      </p:sp>
      <p:sp>
        <p:nvSpPr>
          <p:cNvPr id="4" name="CuadroTexto 3"/>
          <p:cNvSpPr txBox="1"/>
          <p:nvPr/>
        </p:nvSpPr>
        <p:spPr>
          <a:xfrm>
            <a:off x="2413686" y="1293340"/>
            <a:ext cx="2925801" cy="369332"/>
          </a:xfrm>
          <a:prstGeom prst="rect">
            <a:avLst/>
          </a:prstGeom>
          <a:noFill/>
        </p:spPr>
        <p:txBody>
          <a:bodyPr wrap="none" rtlCol="0">
            <a:spAutoFit/>
          </a:bodyPr>
          <a:lstStyle/>
          <a:p>
            <a:r>
              <a:rPr lang="es-ES" dirty="0" smtClean="0"/>
              <a:t>40   +    2 </a:t>
            </a:r>
            <a:r>
              <a:rPr lang="es-ES" dirty="0" err="1" smtClean="0"/>
              <a:t>grs</a:t>
            </a:r>
            <a:r>
              <a:rPr lang="es-ES" dirty="0" smtClean="0"/>
              <a:t>  +       1 gr   </a:t>
            </a:r>
            <a:endParaRPr lang="es-ES" dirty="0"/>
          </a:p>
        </p:txBody>
      </p:sp>
      <p:sp>
        <p:nvSpPr>
          <p:cNvPr id="5" name="Elipse 4"/>
          <p:cNvSpPr/>
          <p:nvPr/>
        </p:nvSpPr>
        <p:spPr>
          <a:xfrm>
            <a:off x="1565188" y="2100648"/>
            <a:ext cx="271849" cy="2388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Elipse 5"/>
          <p:cNvSpPr/>
          <p:nvPr/>
        </p:nvSpPr>
        <p:spPr>
          <a:xfrm>
            <a:off x="1540474" y="3220993"/>
            <a:ext cx="304800" cy="23889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Elipse 6"/>
          <p:cNvSpPr/>
          <p:nvPr/>
        </p:nvSpPr>
        <p:spPr>
          <a:xfrm>
            <a:off x="1565189" y="4003588"/>
            <a:ext cx="275967" cy="2388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Rectángulo redondeado 7"/>
          <p:cNvSpPr/>
          <p:nvPr/>
        </p:nvSpPr>
        <p:spPr>
          <a:xfrm>
            <a:off x="1754659" y="296562"/>
            <a:ext cx="5552303" cy="158166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417713437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487827" y="517609"/>
            <a:ext cx="5104282" cy="369332"/>
          </a:xfrm>
          <a:prstGeom prst="rect">
            <a:avLst/>
          </a:prstGeom>
        </p:spPr>
        <p:txBody>
          <a:bodyPr wrap="none">
            <a:spAutoFit/>
          </a:bodyPr>
          <a:lstStyle/>
          <a:p>
            <a:r>
              <a:rPr lang="es-ES" dirty="0"/>
              <a:t>Tratamientos de segunda y de tercera línea</a:t>
            </a:r>
          </a:p>
        </p:txBody>
      </p:sp>
      <p:sp>
        <p:nvSpPr>
          <p:cNvPr id="3" name="Rectángulo 2"/>
          <p:cNvSpPr/>
          <p:nvPr/>
        </p:nvSpPr>
        <p:spPr>
          <a:xfrm>
            <a:off x="2487827" y="1208551"/>
            <a:ext cx="6096000" cy="2308324"/>
          </a:xfrm>
          <a:prstGeom prst="rect">
            <a:avLst/>
          </a:prstGeom>
        </p:spPr>
        <p:txBody>
          <a:bodyPr>
            <a:spAutoFit/>
          </a:bodyPr>
          <a:lstStyle/>
          <a:p>
            <a:r>
              <a:rPr lang="es-ES" dirty="0"/>
              <a:t>Cuando fracasa el tratamiento de primera línea</a:t>
            </a:r>
            <a:r>
              <a:rPr lang="es-ES" dirty="0" smtClean="0"/>
              <a:t>, como segunda línea ,  </a:t>
            </a:r>
            <a:r>
              <a:rPr lang="es-ES" dirty="0">
                <a:solidFill>
                  <a:srgbClr val="FFFF00"/>
                </a:solidFill>
              </a:rPr>
              <a:t>se </a:t>
            </a:r>
            <a:r>
              <a:rPr lang="es-ES" dirty="0" smtClean="0">
                <a:solidFill>
                  <a:srgbClr val="FFFF00"/>
                </a:solidFill>
              </a:rPr>
              <a:t>eligen </a:t>
            </a:r>
          </a:p>
          <a:p>
            <a:r>
              <a:rPr lang="es-ES" dirty="0" smtClean="0">
                <a:solidFill>
                  <a:srgbClr val="FFFF00"/>
                </a:solidFill>
              </a:rPr>
              <a:t>antibióticos no utilizados </a:t>
            </a:r>
            <a:r>
              <a:rPr lang="es-ES" dirty="0">
                <a:solidFill>
                  <a:srgbClr val="FFFF00"/>
                </a:solidFill>
              </a:rPr>
              <a:t>en la de primera línea</a:t>
            </a:r>
            <a:r>
              <a:rPr lang="es-ES" dirty="0" smtClean="0">
                <a:solidFill>
                  <a:srgbClr val="FFFF00"/>
                </a:solidFill>
              </a:rPr>
              <a:t>. </a:t>
            </a:r>
          </a:p>
          <a:p>
            <a:endParaRPr lang="es-ES" dirty="0"/>
          </a:p>
          <a:p>
            <a:endParaRPr lang="es-ES" dirty="0"/>
          </a:p>
          <a:p>
            <a:r>
              <a:rPr lang="es-ES" dirty="0">
                <a:solidFill>
                  <a:srgbClr val="FFFF00"/>
                </a:solidFill>
              </a:rPr>
              <a:t>De la misma forma, también se eligen los tratamientos </a:t>
            </a:r>
            <a:r>
              <a:rPr lang="es-ES" dirty="0" smtClean="0">
                <a:solidFill>
                  <a:srgbClr val="FFFF00"/>
                </a:solidFill>
              </a:rPr>
              <a:t>de tercera </a:t>
            </a:r>
            <a:r>
              <a:rPr lang="es-ES" dirty="0">
                <a:solidFill>
                  <a:srgbClr val="FFFF00"/>
                </a:solidFill>
              </a:rPr>
              <a:t>línea. </a:t>
            </a:r>
            <a:r>
              <a:rPr lang="es-ES" dirty="0" smtClean="0">
                <a:solidFill>
                  <a:srgbClr val="FFFF00"/>
                </a:solidFill>
              </a:rPr>
              <a:t> </a:t>
            </a:r>
          </a:p>
          <a:p>
            <a:endParaRPr lang="es-ES" dirty="0">
              <a:solidFill>
                <a:srgbClr val="FFFF00"/>
              </a:solidFill>
            </a:endParaRPr>
          </a:p>
        </p:txBody>
      </p:sp>
      <p:sp>
        <p:nvSpPr>
          <p:cNvPr id="4" name="Rectángulo redondeado 3"/>
          <p:cNvSpPr/>
          <p:nvPr/>
        </p:nvSpPr>
        <p:spPr>
          <a:xfrm>
            <a:off x="2117124" y="321276"/>
            <a:ext cx="5873579" cy="71669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Elipse 4"/>
          <p:cNvSpPr/>
          <p:nvPr/>
        </p:nvSpPr>
        <p:spPr>
          <a:xfrm>
            <a:off x="1729946" y="1351005"/>
            <a:ext cx="296562" cy="23889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Elipse 5"/>
          <p:cNvSpPr/>
          <p:nvPr/>
        </p:nvSpPr>
        <p:spPr>
          <a:xfrm>
            <a:off x="1795849" y="2685535"/>
            <a:ext cx="238897" cy="2471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5501742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ángulo redondeado 9"/>
          <p:cNvSpPr/>
          <p:nvPr/>
        </p:nvSpPr>
        <p:spPr>
          <a:xfrm>
            <a:off x="1198979" y="3633796"/>
            <a:ext cx="5587501" cy="126698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Rectángulo redondeado 5"/>
          <p:cNvSpPr/>
          <p:nvPr/>
        </p:nvSpPr>
        <p:spPr>
          <a:xfrm>
            <a:off x="1198980" y="296718"/>
            <a:ext cx="2685160" cy="73580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Rectángulo 3"/>
          <p:cNvSpPr/>
          <p:nvPr/>
        </p:nvSpPr>
        <p:spPr>
          <a:xfrm>
            <a:off x="1314310" y="2408326"/>
            <a:ext cx="8700655" cy="2308324"/>
          </a:xfrm>
          <a:prstGeom prst="rect">
            <a:avLst/>
          </a:prstGeom>
        </p:spPr>
        <p:txBody>
          <a:bodyPr wrap="square">
            <a:spAutoFit/>
          </a:bodyPr>
          <a:lstStyle/>
          <a:p>
            <a:r>
              <a:rPr lang="es-ES" dirty="0" smtClean="0">
                <a:solidFill>
                  <a:schemeClr val="accent2">
                    <a:lumMod val="60000"/>
                    <a:lumOff val="40000"/>
                  </a:schemeClr>
                </a:solidFill>
              </a:rPr>
              <a:t>La </a:t>
            </a:r>
            <a:r>
              <a:rPr lang="es-ES" dirty="0" smtClean="0">
                <a:solidFill>
                  <a:srgbClr val="FFFF00"/>
                </a:solidFill>
              </a:rPr>
              <a:t>tasa </a:t>
            </a:r>
            <a:r>
              <a:rPr lang="es-ES" dirty="0">
                <a:solidFill>
                  <a:srgbClr val="FFFF00"/>
                </a:solidFill>
              </a:rPr>
              <a:t>de reinfección </a:t>
            </a:r>
            <a:r>
              <a:rPr lang="es-ES" dirty="0" smtClean="0">
                <a:solidFill>
                  <a:srgbClr val="FFFF00"/>
                </a:solidFill>
              </a:rPr>
              <a:t>post erradicación </a:t>
            </a:r>
          </a:p>
          <a:p>
            <a:r>
              <a:rPr lang="es-ES" dirty="0" smtClean="0">
                <a:solidFill>
                  <a:schemeClr val="accent2">
                    <a:lumMod val="60000"/>
                    <a:lumOff val="40000"/>
                  </a:schemeClr>
                </a:solidFill>
              </a:rPr>
              <a:t>está en relación </a:t>
            </a:r>
            <a:r>
              <a:rPr lang="es-ES" dirty="0">
                <a:solidFill>
                  <a:schemeClr val="accent2">
                    <a:lumMod val="60000"/>
                    <a:lumOff val="40000"/>
                  </a:schemeClr>
                </a:solidFill>
              </a:rPr>
              <a:t>con el </a:t>
            </a:r>
            <a:r>
              <a:rPr lang="es-ES" dirty="0" smtClean="0">
                <a:solidFill>
                  <a:schemeClr val="accent2">
                    <a:lumMod val="60000"/>
                    <a:lumOff val="40000"/>
                  </a:schemeClr>
                </a:solidFill>
              </a:rPr>
              <a:t>nivel socioeconómico </a:t>
            </a:r>
          </a:p>
          <a:p>
            <a:r>
              <a:rPr lang="es-ES" dirty="0" smtClean="0">
                <a:solidFill>
                  <a:schemeClr val="accent2">
                    <a:lumMod val="60000"/>
                    <a:lumOff val="40000"/>
                  </a:schemeClr>
                </a:solidFill>
              </a:rPr>
              <a:t>de un país </a:t>
            </a:r>
            <a:r>
              <a:rPr lang="es-ES" dirty="0">
                <a:solidFill>
                  <a:schemeClr val="accent2">
                    <a:lumMod val="60000"/>
                    <a:lumOff val="40000"/>
                  </a:schemeClr>
                </a:solidFill>
              </a:rPr>
              <a:t>(8-10</a:t>
            </a:r>
            <a:r>
              <a:rPr lang="es-ES" dirty="0" smtClean="0">
                <a:solidFill>
                  <a:schemeClr val="accent2">
                    <a:lumMod val="60000"/>
                    <a:lumOff val="40000"/>
                  </a:schemeClr>
                </a:solidFill>
              </a:rPr>
              <a:t>) :</a:t>
            </a:r>
          </a:p>
          <a:p>
            <a:endParaRPr lang="es-ES" dirty="0" smtClean="0">
              <a:solidFill>
                <a:schemeClr val="accent2">
                  <a:lumMod val="60000"/>
                  <a:lumOff val="40000"/>
                </a:schemeClr>
              </a:solidFill>
            </a:endParaRPr>
          </a:p>
          <a:p>
            <a:endParaRPr lang="es-ES" dirty="0" smtClean="0">
              <a:solidFill>
                <a:schemeClr val="accent2">
                  <a:lumMod val="60000"/>
                  <a:lumOff val="40000"/>
                </a:schemeClr>
              </a:solidFill>
            </a:endParaRPr>
          </a:p>
          <a:p>
            <a:r>
              <a:rPr lang="es-ES" dirty="0" smtClean="0"/>
              <a:t>En </a:t>
            </a:r>
            <a:r>
              <a:rPr lang="es-ES" dirty="0"/>
              <a:t>Japón </a:t>
            </a:r>
            <a:r>
              <a:rPr lang="es-ES" dirty="0" smtClean="0"/>
              <a:t>es del    2 </a:t>
            </a:r>
            <a:r>
              <a:rPr lang="es-ES" dirty="0"/>
              <a:t>% </a:t>
            </a:r>
            <a:r>
              <a:rPr lang="es-ES" dirty="0" smtClean="0"/>
              <a:t>   y en</a:t>
            </a:r>
          </a:p>
          <a:p>
            <a:endParaRPr lang="es-ES" dirty="0" smtClean="0"/>
          </a:p>
          <a:p>
            <a:r>
              <a:rPr lang="es-ES" dirty="0" smtClean="0"/>
              <a:t>América </a:t>
            </a:r>
            <a:r>
              <a:rPr lang="es-ES" dirty="0"/>
              <a:t>Latina del </a:t>
            </a:r>
            <a:r>
              <a:rPr lang="es-ES" dirty="0" smtClean="0"/>
              <a:t>   8  - 10 %        (</a:t>
            </a:r>
            <a:r>
              <a:rPr lang="es-ES" dirty="0"/>
              <a:t>8, 9).</a:t>
            </a:r>
          </a:p>
        </p:txBody>
      </p:sp>
      <p:pic>
        <p:nvPicPr>
          <p:cNvPr id="3" name="Imagen 2"/>
          <p:cNvPicPr>
            <a:picLocks noChangeAspect="1"/>
          </p:cNvPicPr>
          <p:nvPr/>
        </p:nvPicPr>
        <p:blipFill>
          <a:blip r:embed="rId2"/>
          <a:stretch>
            <a:fillRect/>
          </a:stretch>
        </p:blipFill>
        <p:spPr>
          <a:xfrm>
            <a:off x="7621607" y="2622412"/>
            <a:ext cx="3164606" cy="2022768"/>
          </a:xfrm>
          <a:prstGeom prst="rect">
            <a:avLst/>
          </a:prstGeom>
        </p:spPr>
      </p:pic>
      <p:sp>
        <p:nvSpPr>
          <p:cNvPr id="2" name="Rectángulo 1"/>
          <p:cNvSpPr/>
          <p:nvPr/>
        </p:nvSpPr>
        <p:spPr>
          <a:xfrm>
            <a:off x="1198980" y="318521"/>
            <a:ext cx="8142728" cy="1754326"/>
          </a:xfrm>
          <a:prstGeom prst="rect">
            <a:avLst/>
          </a:prstGeom>
        </p:spPr>
        <p:txBody>
          <a:bodyPr wrap="square">
            <a:spAutoFit/>
          </a:bodyPr>
          <a:lstStyle/>
          <a:p>
            <a:r>
              <a:rPr lang="es-ES" dirty="0" smtClean="0">
                <a:solidFill>
                  <a:schemeClr val="bg1"/>
                </a:solidFill>
              </a:rPr>
              <a:t>Datos de interés</a:t>
            </a:r>
          </a:p>
          <a:p>
            <a:r>
              <a:rPr lang="es-ES" dirty="0" smtClean="0">
                <a:solidFill>
                  <a:schemeClr val="bg1"/>
                </a:solidFill>
              </a:rPr>
              <a:t>Sobre prevalencia  </a:t>
            </a:r>
            <a:r>
              <a:rPr lang="es-ES" dirty="0">
                <a:solidFill>
                  <a:schemeClr val="bg1"/>
                </a:solidFill>
              </a:rPr>
              <a:t>: </a:t>
            </a:r>
            <a:endParaRPr lang="es-ES" dirty="0" smtClean="0">
              <a:solidFill>
                <a:schemeClr val="bg1"/>
              </a:solidFill>
            </a:endParaRPr>
          </a:p>
          <a:p>
            <a:endParaRPr lang="es-ES" dirty="0" smtClean="0">
              <a:solidFill>
                <a:schemeClr val="bg1"/>
              </a:solidFill>
            </a:endParaRPr>
          </a:p>
          <a:p>
            <a:endParaRPr lang="es-ES" dirty="0">
              <a:solidFill>
                <a:schemeClr val="accent2">
                  <a:lumMod val="60000"/>
                  <a:lumOff val="40000"/>
                </a:schemeClr>
              </a:solidFill>
            </a:endParaRPr>
          </a:p>
          <a:p>
            <a:r>
              <a:rPr lang="es-ES" dirty="0"/>
              <a:t>En los países con alta incidencia de </a:t>
            </a:r>
            <a:r>
              <a:rPr lang="es-ES" dirty="0">
                <a:solidFill>
                  <a:schemeClr val="accent2">
                    <a:lumMod val="60000"/>
                    <a:lumOff val="40000"/>
                  </a:schemeClr>
                </a:solidFill>
              </a:rPr>
              <a:t>CG</a:t>
            </a:r>
            <a:r>
              <a:rPr lang="es-ES" dirty="0"/>
              <a:t>,</a:t>
            </a:r>
          </a:p>
          <a:p>
            <a:r>
              <a:rPr lang="es-ES" dirty="0"/>
              <a:t>la </a:t>
            </a:r>
            <a:r>
              <a:rPr lang="es-ES" dirty="0">
                <a:solidFill>
                  <a:schemeClr val="accent2">
                    <a:lumMod val="60000"/>
                    <a:lumOff val="40000"/>
                  </a:schemeClr>
                </a:solidFill>
              </a:rPr>
              <a:t>prevalencia </a:t>
            </a:r>
            <a:r>
              <a:rPr lang="es-ES" dirty="0" smtClean="0">
                <a:solidFill>
                  <a:schemeClr val="accent2">
                    <a:lumMod val="60000"/>
                    <a:lumOff val="40000"/>
                  </a:schemeClr>
                </a:solidFill>
              </a:rPr>
              <a:t>del </a:t>
            </a:r>
            <a:r>
              <a:rPr lang="es-ES" dirty="0">
                <a:solidFill>
                  <a:schemeClr val="accent2">
                    <a:lumMod val="60000"/>
                    <a:lumOff val="40000"/>
                  </a:schemeClr>
                </a:solidFill>
              </a:rPr>
              <a:t>H. pylori es </a:t>
            </a:r>
            <a:r>
              <a:rPr lang="es-ES" dirty="0" smtClean="0">
                <a:solidFill>
                  <a:schemeClr val="accent2">
                    <a:lumMod val="60000"/>
                    <a:lumOff val="40000"/>
                  </a:schemeClr>
                </a:solidFill>
              </a:rPr>
              <a:t>el </a:t>
            </a:r>
            <a:r>
              <a:rPr lang="es-ES" dirty="0">
                <a:solidFill>
                  <a:schemeClr val="accent2">
                    <a:lumMod val="60000"/>
                    <a:lumOff val="40000"/>
                  </a:schemeClr>
                </a:solidFill>
              </a:rPr>
              <a:t>doble</a:t>
            </a:r>
            <a:r>
              <a:rPr lang="es-ES" dirty="0"/>
              <a:t> </a:t>
            </a:r>
            <a:r>
              <a:rPr lang="es-ES" dirty="0" smtClean="0"/>
              <a:t>que en otros países </a:t>
            </a:r>
            <a:endParaRPr lang="es-ES" dirty="0"/>
          </a:p>
        </p:txBody>
      </p:sp>
      <p:sp>
        <p:nvSpPr>
          <p:cNvPr id="5" name="Rectángulo 4"/>
          <p:cNvSpPr/>
          <p:nvPr/>
        </p:nvSpPr>
        <p:spPr>
          <a:xfrm>
            <a:off x="1162282" y="5032047"/>
            <a:ext cx="6096000" cy="1200329"/>
          </a:xfrm>
          <a:prstGeom prst="rect">
            <a:avLst/>
          </a:prstGeom>
        </p:spPr>
        <p:txBody>
          <a:bodyPr>
            <a:spAutoFit/>
          </a:bodyPr>
          <a:lstStyle/>
          <a:p>
            <a:r>
              <a:rPr lang="es-ES" dirty="0">
                <a:solidFill>
                  <a:srgbClr val="FFFF00"/>
                </a:solidFill>
              </a:rPr>
              <a:t>Taiwán y China </a:t>
            </a:r>
            <a:r>
              <a:rPr lang="es-ES" dirty="0"/>
              <a:t>en estudios científicos recientes , </a:t>
            </a:r>
          </a:p>
          <a:p>
            <a:r>
              <a:rPr lang="es-ES" dirty="0"/>
              <a:t>han demostrado que </a:t>
            </a:r>
            <a:r>
              <a:rPr lang="es-ES" u="sng" dirty="0">
                <a:solidFill>
                  <a:schemeClr val="accent2">
                    <a:lumMod val="60000"/>
                    <a:lumOff val="40000"/>
                  </a:schemeClr>
                </a:solidFill>
              </a:rPr>
              <a:t>erradicar H. pylori </a:t>
            </a:r>
          </a:p>
          <a:p>
            <a:r>
              <a:rPr lang="es-ES" u="sng" dirty="0">
                <a:solidFill>
                  <a:schemeClr val="accent3"/>
                </a:solidFill>
              </a:rPr>
              <a:t>disminuye la incidencia de CG en un 30 % (19).</a:t>
            </a:r>
          </a:p>
          <a:p>
            <a:endParaRPr lang="es-ES" dirty="0">
              <a:solidFill>
                <a:schemeClr val="accent3"/>
              </a:solidFill>
            </a:endParaRPr>
          </a:p>
        </p:txBody>
      </p:sp>
      <p:sp>
        <p:nvSpPr>
          <p:cNvPr id="7" name="Rectángulo redondeado 6"/>
          <p:cNvSpPr/>
          <p:nvPr/>
        </p:nvSpPr>
        <p:spPr>
          <a:xfrm>
            <a:off x="1198978" y="1335048"/>
            <a:ext cx="8233344" cy="75788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Rectángulo redondeado 7"/>
          <p:cNvSpPr/>
          <p:nvPr/>
        </p:nvSpPr>
        <p:spPr>
          <a:xfrm>
            <a:off x="1198978" y="2298619"/>
            <a:ext cx="5587501" cy="110054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Rectángulo redondeado 8"/>
          <p:cNvSpPr/>
          <p:nvPr/>
        </p:nvSpPr>
        <p:spPr>
          <a:xfrm>
            <a:off x="3291016" y="3784977"/>
            <a:ext cx="593124" cy="378941"/>
          </a:xfrm>
          <a:prstGeom prst="roundRect">
            <a:avLst/>
          </a:pr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Rectángulo redondeado 10"/>
          <p:cNvSpPr/>
          <p:nvPr/>
        </p:nvSpPr>
        <p:spPr>
          <a:xfrm>
            <a:off x="3659095" y="4354185"/>
            <a:ext cx="1102375" cy="36246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35482952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239793" y="418426"/>
            <a:ext cx="6433171" cy="369332"/>
          </a:xfrm>
          <a:prstGeom prst="rect">
            <a:avLst/>
          </a:prstGeom>
        </p:spPr>
        <p:txBody>
          <a:bodyPr wrap="none">
            <a:spAutoFit/>
          </a:bodyPr>
          <a:lstStyle/>
          <a:p>
            <a:r>
              <a:rPr lang="es-ES" dirty="0"/>
              <a:t>Tratamientos de rescate (</a:t>
            </a:r>
            <a:r>
              <a:rPr lang="es-ES" dirty="0" smtClean="0"/>
              <a:t>salvamento o de cuarta línea </a:t>
            </a:r>
            <a:endParaRPr lang="es-ES" dirty="0"/>
          </a:p>
        </p:txBody>
      </p:sp>
      <p:sp>
        <p:nvSpPr>
          <p:cNvPr id="3" name="Rectángulo 2"/>
          <p:cNvSpPr/>
          <p:nvPr/>
        </p:nvSpPr>
        <p:spPr>
          <a:xfrm>
            <a:off x="1239793" y="944940"/>
            <a:ext cx="9625915" cy="3416320"/>
          </a:xfrm>
          <a:prstGeom prst="rect">
            <a:avLst/>
          </a:prstGeom>
        </p:spPr>
        <p:txBody>
          <a:bodyPr wrap="square">
            <a:spAutoFit/>
          </a:bodyPr>
          <a:lstStyle/>
          <a:p>
            <a:endParaRPr lang="es-ES" dirty="0" smtClean="0"/>
          </a:p>
          <a:p>
            <a:r>
              <a:rPr lang="es-ES" dirty="0" smtClean="0"/>
              <a:t>Estos </a:t>
            </a:r>
            <a:r>
              <a:rPr lang="es-ES" dirty="0"/>
              <a:t>tratamientos son de </a:t>
            </a:r>
            <a:r>
              <a:rPr lang="es-ES" dirty="0">
                <a:solidFill>
                  <a:srgbClr val="FFFF00"/>
                </a:solidFill>
              </a:rPr>
              <a:t>cuarta línea</a:t>
            </a:r>
            <a:r>
              <a:rPr lang="es-ES" dirty="0" smtClean="0">
                <a:solidFill>
                  <a:srgbClr val="FFFF00"/>
                </a:solidFill>
              </a:rPr>
              <a:t>,</a:t>
            </a:r>
          </a:p>
          <a:p>
            <a:r>
              <a:rPr lang="es-ES" dirty="0" smtClean="0"/>
              <a:t>cuando </a:t>
            </a:r>
            <a:r>
              <a:rPr lang="es-ES" dirty="0"/>
              <a:t>3 </a:t>
            </a:r>
            <a:r>
              <a:rPr lang="es-ES" dirty="0" smtClean="0"/>
              <a:t>tratamientos previos </a:t>
            </a:r>
            <a:r>
              <a:rPr lang="es-ES" dirty="0"/>
              <a:t>han fallado (40). </a:t>
            </a:r>
            <a:endParaRPr lang="es-ES" dirty="0" smtClean="0"/>
          </a:p>
          <a:p>
            <a:endParaRPr lang="es-ES" dirty="0" smtClean="0"/>
          </a:p>
          <a:p>
            <a:r>
              <a:rPr lang="es-ES" dirty="0" smtClean="0"/>
              <a:t>Los </a:t>
            </a:r>
            <a:r>
              <a:rPr lang="es-ES" dirty="0"/>
              <a:t>antibióticos para </a:t>
            </a:r>
            <a:r>
              <a:rPr lang="es-ES" dirty="0" smtClean="0"/>
              <a:t>estos esquemas </a:t>
            </a:r>
            <a:r>
              <a:rPr lang="es-ES" dirty="0"/>
              <a:t>son </a:t>
            </a:r>
            <a:r>
              <a:rPr lang="es-ES" dirty="0" err="1">
                <a:solidFill>
                  <a:srgbClr val="FFFF00"/>
                </a:solidFill>
              </a:rPr>
              <a:t>furazolidona</a:t>
            </a:r>
            <a:r>
              <a:rPr lang="es-ES" dirty="0">
                <a:solidFill>
                  <a:srgbClr val="FFFF00"/>
                </a:solidFill>
              </a:rPr>
              <a:t> o </a:t>
            </a:r>
            <a:r>
              <a:rPr lang="es-ES" dirty="0" err="1">
                <a:solidFill>
                  <a:srgbClr val="FFFF00"/>
                </a:solidFill>
              </a:rPr>
              <a:t>rifabutina</a:t>
            </a:r>
            <a:r>
              <a:rPr lang="es-ES" dirty="0">
                <a:solidFill>
                  <a:srgbClr val="FFFF00"/>
                </a:solidFill>
              </a:rPr>
              <a:t> </a:t>
            </a:r>
            <a:r>
              <a:rPr lang="es-ES" dirty="0"/>
              <a:t>(53, 54, 70, 71, 81</a:t>
            </a:r>
            <a:r>
              <a:rPr lang="es-ES" dirty="0" smtClean="0"/>
              <a:t>).</a:t>
            </a:r>
          </a:p>
          <a:p>
            <a:endParaRPr lang="es-ES" dirty="0"/>
          </a:p>
          <a:p>
            <a:r>
              <a:rPr lang="es-ES" dirty="0"/>
              <a:t>Con </a:t>
            </a:r>
            <a:r>
              <a:rPr lang="es-ES" dirty="0" err="1"/>
              <a:t>furazolidona</a:t>
            </a:r>
            <a:r>
              <a:rPr lang="es-ES" dirty="0"/>
              <a:t>, la dosis recomendada es 100 mg </a:t>
            </a:r>
            <a:r>
              <a:rPr lang="es-ES" dirty="0" smtClean="0">
                <a:solidFill>
                  <a:srgbClr val="FFFF00"/>
                </a:solidFill>
              </a:rPr>
              <a:t>3 veces </a:t>
            </a:r>
            <a:r>
              <a:rPr lang="es-ES" dirty="0">
                <a:solidFill>
                  <a:srgbClr val="FFFF00"/>
                </a:solidFill>
              </a:rPr>
              <a:t>al día por 14 días </a:t>
            </a:r>
            <a:r>
              <a:rPr lang="es-ES" dirty="0"/>
              <a:t>(43, 64-66). </a:t>
            </a:r>
            <a:endParaRPr lang="es-ES" dirty="0" smtClean="0"/>
          </a:p>
          <a:p>
            <a:endParaRPr lang="es-ES" dirty="0" smtClean="0"/>
          </a:p>
          <a:p>
            <a:r>
              <a:rPr lang="es-ES" dirty="0" smtClean="0">
                <a:solidFill>
                  <a:srgbClr val="FFFF00"/>
                </a:solidFill>
              </a:rPr>
              <a:t>O bien se utilizan terapias cuádruples con </a:t>
            </a:r>
            <a:r>
              <a:rPr lang="es-ES" dirty="0">
                <a:solidFill>
                  <a:srgbClr val="FFFF00"/>
                </a:solidFill>
              </a:rPr>
              <a:t>bismuto </a:t>
            </a:r>
            <a:r>
              <a:rPr lang="es-ES" dirty="0" smtClean="0">
                <a:solidFill>
                  <a:srgbClr val="FFFF00"/>
                </a:solidFill>
              </a:rPr>
              <a:t>(4 </a:t>
            </a:r>
            <a:r>
              <a:rPr lang="es-ES" dirty="0">
                <a:solidFill>
                  <a:srgbClr val="FFFF00"/>
                </a:solidFill>
              </a:rPr>
              <a:t>veces al día</a:t>
            </a:r>
            <a:r>
              <a:rPr lang="es-ES" dirty="0" smtClean="0">
                <a:solidFill>
                  <a:srgbClr val="FFFF00"/>
                </a:solidFill>
              </a:rPr>
              <a:t>),</a:t>
            </a:r>
          </a:p>
          <a:p>
            <a:r>
              <a:rPr lang="es-ES" dirty="0" smtClean="0">
                <a:solidFill>
                  <a:srgbClr val="FFFF00"/>
                </a:solidFill>
              </a:rPr>
              <a:t>con amoxicilina o </a:t>
            </a:r>
            <a:r>
              <a:rPr lang="es-ES" dirty="0">
                <a:solidFill>
                  <a:srgbClr val="FFFF00"/>
                </a:solidFill>
              </a:rPr>
              <a:t>tetraciclina más IBP (43, 64-66</a:t>
            </a:r>
            <a:r>
              <a:rPr lang="es-ES" dirty="0" smtClean="0">
                <a:solidFill>
                  <a:srgbClr val="FFFF00"/>
                </a:solidFill>
              </a:rPr>
              <a:t>).</a:t>
            </a:r>
          </a:p>
          <a:p>
            <a:endParaRPr lang="es-ES" dirty="0"/>
          </a:p>
        </p:txBody>
      </p:sp>
      <p:sp>
        <p:nvSpPr>
          <p:cNvPr id="4" name="Rectángulo 3"/>
          <p:cNvSpPr/>
          <p:nvPr/>
        </p:nvSpPr>
        <p:spPr>
          <a:xfrm>
            <a:off x="1239793" y="4795441"/>
            <a:ext cx="7858898" cy="1200329"/>
          </a:xfrm>
          <a:prstGeom prst="rect">
            <a:avLst/>
          </a:prstGeom>
        </p:spPr>
        <p:txBody>
          <a:bodyPr wrap="square">
            <a:spAutoFit/>
          </a:bodyPr>
          <a:lstStyle/>
          <a:p>
            <a:r>
              <a:rPr lang="es-ES" dirty="0" smtClean="0"/>
              <a:t>El esquema </a:t>
            </a:r>
            <a:r>
              <a:rPr lang="es-ES" dirty="0"/>
              <a:t>sería de la siguiente manera: Amoxicilina 850 mg</a:t>
            </a:r>
          </a:p>
          <a:p>
            <a:r>
              <a:rPr lang="es-ES" dirty="0"/>
              <a:t>3 veces al día (o 500 mg cada 6 horas) más </a:t>
            </a:r>
            <a:r>
              <a:rPr lang="es-ES" dirty="0" err="1"/>
              <a:t>furazolidona</a:t>
            </a:r>
            <a:r>
              <a:rPr lang="es-ES" dirty="0"/>
              <a:t> 100</a:t>
            </a:r>
          </a:p>
          <a:p>
            <a:r>
              <a:rPr lang="es-ES" dirty="0"/>
              <a:t>mg 3 veces al día más </a:t>
            </a:r>
            <a:r>
              <a:rPr lang="es-ES" dirty="0" err="1"/>
              <a:t>subsalicilato</a:t>
            </a:r>
            <a:r>
              <a:rPr lang="es-ES" dirty="0"/>
              <a:t> de bismuto 2 tabletas</a:t>
            </a:r>
          </a:p>
          <a:p>
            <a:r>
              <a:rPr lang="es-ES" dirty="0"/>
              <a:t>con el desayuno y con la cena, más IBP 2 veces al día.</a:t>
            </a:r>
          </a:p>
        </p:txBody>
      </p:sp>
      <p:sp>
        <p:nvSpPr>
          <p:cNvPr id="5" name="Rectángulo redondeado 4"/>
          <p:cNvSpPr/>
          <p:nvPr/>
        </p:nvSpPr>
        <p:spPr>
          <a:xfrm>
            <a:off x="1136822" y="224151"/>
            <a:ext cx="6536142" cy="72078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7" name="Conector recto 6"/>
          <p:cNvCxnSpPr/>
          <p:nvPr/>
        </p:nvCxnSpPr>
        <p:spPr>
          <a:xfrm>
            <a:off x="881449" y="1235676"/>
            <a:ext cx="41189" cy="2759675"/>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636259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465686" y="847120"/>
            <a:ext cx="9260627" cy="5163760"/>
          </a:xfrm>
          <a:prstGeom prst="rect">
            <a:avLst/>
          </a:prstGeom>
        </p:spPr>
      </p:pic>
    </p:spTree>
    <p:extLst>
      <p:ext uri="{BB962C8B-B14F-4D97-AF65-F5344CB8AC3E}">
        <p14:creationId xmlns:p14="http://schemas.microsoft.com/office/powerpoint/2010/main" val="291078433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028303" y="385804"/>
            <a:ext cx="1409360" cy="369332"/>
          </a:xfrm>
          <a:prstGeom prst="rect">
            <a:avLst/>
          </a:prstGeom>
        </p:spPr>
        <p:txBody>
          <a:bodyPr wrap="none">
            <a:spAutoFit/>
          </a:bodyPr>
          <a:lstStyle/>
          <a:p>
            <a:r>
              <a:rPr lang="es-ES" dirty="0" err="1"/>
              <a:t>Probióticos</a:t>
            </a:r>
            <a:endParaRPr lang="es-ES" dirty="0"/>
          </a:p>
        </p:txBody>
      </p:sp>
      <p:sp>
        <p:nvSpPr>
          <p:cNvPr id="3" name="Rectángulo 2"/>
          <p:cNvSpPr/>
          <p:nvPr/>
        </p:nvSpPr>
        <p:spPr>
          <a:xfrm>
            <a:off x="1746422" y="856120"/>
            <a:ext cx="8204886" cy="3693319"/>
          </a:xfrm>
          <a:prstGeom prst="rect">
            <a:avLst/>
          </a:prstGeom>
        </p:spPr>
        <p:txBody>
          <a:bodyPr wrap="square">
            <a:spAutoFit/>
          </a:bodyPr>
          <a:lstStyle/>
          <a:p>
            <a:r>
              <a:rPr lang="es-ES" dirty="0">
                <a:solidFill>
                  <a:srgbClr val="FFFF00"/>
                </a:solidFill>
              </a:rPr>
              <a:t>Los </a:t>
            </a:r>
            <a:r>
              <a:rPr lang="es-ES" dirty="0" err="1">
                <a:solidFill>
                  <a:srgbClr val="FFFF00"/>
                </a:solidFill>
              </a:rPr>
              <a:t>probióticos</a:t>
            </a:r>
            <a:r>
              <a:rPr lang="es-ES" dirty="0">
                <a:solidFill>
                  <a:srgbClr val="FFFF00"/>
                </a:solidFill>
              </a:rPr>
              <a:t> son microorganismos vivos o sustancias</a:t>
            </a:r>
          </a:p>
          <a:p>
            <a:r>
              <a:rPr lang="es-ES" dirty="0">
                <a:solidFill>
                  <a:srgbClr val="FFFF00"/>
                </a:solidFill>
              </a:rPr>
              <a:t>producidas por estos </a:t>
            </a:r>
            <a:r>
              <a:rPr lang="es-ES" dirty="0" smtClean="0">
                <a:solidFill>
                  <a:srgbClr val="FFFF00"/>
                </a:solidFill>
              </a:rPr>
              <a:t>, que </a:t>
            </a:r>
            <a:r>
              <a:rPr lang="es-ES" dirty="0">
                <a:solidFill>
                  <a:srgbClr val="FFFF00"/>
                </a:solidFill>
              </a:rPr>
              <a:t>tienen efectos benéficos (</a:t>
            </a:r>
            <a:r>
              <a:rPr lang="es-ES" dirty="0" smtClean="0">
                <a:solidFill>
                  <a:srgbClr val="FFFF00"/>
                </a:solidFill>
              </a:rPr>
              <a:t>21,88</a:t>
            </a:r>
            <a:r>
              <a:rPr lang="es-ES" dirty="0">
                <a:solidFill>
                  <a:srgbClr val="FFFF00"/>
                </a:solidFill>
              </a:rPr>
              <a:t>). </a:t>
            </a:r>
            <a:endParaRPr lang="es-ES" dirty="0" smtClean="0">
              <a:solidFill>
                <a:srgbClr val="FFFF00"/>
              </a:solidFill>
            </a:endParaRPr>
          </a:p>
          <a:p>
            <a:endParaRPr lang="es-ES" dirty="0" smtClean="0">
              <a:solidFill>
                <a:srgbClr val="FFFF00"/>
              </a:solidFill>
            </a:endParaRPr>
          </a:p>
          <a:p>
            <a:r>
              <a:rPr lang="es-ES" dirty="0" smtClean="0"/>
              <a:t>Se </a:t>
            </a:r>
            <a:r>
              <a:rPr lang="es-ES" dirty="0"/>
              <a:t>les atribuyen beneficios</a:t>
            </a:r>
          </a:p>
          <a:p>
            <a:r>
              <a:rPr lang="es-ES" dirty="0"/>
              <a:t>tales como la </a:t>
            </a:r>
            <a:r>
              <a:rPr lang="es-ES" dirty="0">
                <a:solidFill>
                  <a:srgbClr val="FFFF00"/>
                </a:solidFill>
              </a:rPr>
              <a:t>estimulación de la respuesta inmune,</a:t>
            </a:r>
          </a:p>
          <a:p>
            <a:r>
              <a:rPr lang="es-ES" dirty="0">
                <a:solidFill>
                  <a:srgbClr val="FFFF00"/>
                </a:solidFill>
              </a:rPr>
              <a:t>modulación de la </a:t>
            </a:r>
            <a:r>
              <a:rPr lang="es-ES" dirty="0" err="1">
                <a:solidFill>
                  <a:srgbClr val="FFFF00"/>
                </a:solidFill>
              </a:rPr>
              <a:t>microbiota</a:t>
            </a:r>
            <a:r>
              <a:rPr lang="es-ES" dirty="0">
                <a:solidFill>
                  <a:srgbClr val="FFFF00"/>
                </a:solidFill>
              </a:rPr>
              <a:t> y disminución de efectos</a:t>
            </a:r>
          </a:p>
          <a:p>
            <a:r>
              <a:rPr lang="es-ES" dirty="0">
                <a:solidFill>
                  <a:srgbClr val="FFFF00"/>
                </a:solidFill>
              </a:rPr>
              <a:t>adversos de los antibióticos (21). </a:t>
            </a:r>
            <a:endParaRPr lang="es-ES" dirty="0" smtClean="0">
              <a:solidFill>
                <a:srgbClr val="FFFF00"/>
              </a:solidFill>
            </a:endParaRPr>
          </a:p>
          <a:p>
            <a:endParaRPr lang="es-ES" dirty="0"/>
          </a:p>
          <a:p>
            <a:r>
              <a:rPr lang="es-ES" dirty="0" smtClean="0"/>
              <a:t>La </a:t>
            </a:r>
            <a:r>
              <a:rPr lang="es-ES" dirty="0"/>
              <a:t>especie más estudiada</a:t>
            </a:r>
          </a:p>
          <a:p>
            <a:r>
              <a:rPr lang="es-ES" dirty="0"/>
              <a:t>es </a:t>
            </a:r>
            <a:r>
              <a:rPr lang="es-ES" dirty="0" err="1"/>
              <a:t>Lactobacillus</a:t>
            </a:r>
            <a:r>
              <a:rPr lang="es-ES" dirty="0"/>
              <a:t> </a:t>
            </a:r>
            <a:r>
              <a:rPr lang="es-ES" dirty="0" err="1"/>
              <a:t>spp</a:t>
            </a:r>
            <a:r>
              <a:rPr lang="es-ES" dirty="0"/>
              <a:t>., que en algunos estudios ha mejorado</a:t>
            </a:r>
          </a:p>
          <a:p>
            <a:r>
              <a:rPr lang="es-ES" dirty="0"/>
              <a:t>la tasa de eficacia (88) </a:t>
            </a:r>
            <a:endParaRPr lang="es-ES" dirty="0" smtClean="0"/>
          </a:p>
          <a:p>
            <a:r>
              <a:rPr lang="es-ES" dirty="0" err="1" smtClean="0"/>
              <a:t>Tambien</a:t>
            </a:r>
            <a:r>
              <a:rPr lang="es-ES" dirty="0" smtClean="0"/>
              <a:t> otros son :  el  </a:t>
            </a:r>
            <a:r>
              <a:rPr lang="es-ES" dirty="0" err="1" smtClean="0"/>
              <a:t>Biffidobacterium</a:t>
            </a:r>
            <a:r>
              <a:rPr lang="es-ES" dirty="0" smtClean="0"/>
              <a:t> </a:t>
            </a:r>
            <a:r>
              <a:rPr lang="es-ES" dirty="0" err="1"/>
              <a:t>spp</a:t>
            </a:r>
            <a:r>
              <a:rPr lang="es-ES" dirty="0"/>
              <a:t>. y </a:t>
            </a:r>
            <a:r>
              <a:rPr lang="es-ES" dirty="0" err="1"/>
              <a:t>Saccharomyces</a:t>
            </a:r>
            <a:r>
              <a:rPr lang="es-ES" dirty="0"/>
              <a:t> </a:t>
            </a:r>
            <a:r>
              <a:rPr lang="es-ES" dirty="0" err="1"/>
              <a:t>boulardii</a:t>
            </a:r>
            <a:r>
              <a:rPr lang="es-ES" dirty="0"/>
              <a:t> (88</a:t>
            </a:r>
            <a:r>
              <a:rPr lang="es-ES" dirty="0" smtClean="0"/>
              <a:t>, 89</a:t>
            </a:r>
            <a:r>
              <a:rPr lang="es-ES" dirty="0"/>
              <a:t>).</a:t>
            </a:r>
          </a:p>
        </p:txBody>
      </p:sp>
      <p:sp>
        <p:nvSpPr>
          <p:cNvPr id="4" name="Rectángulo 3"/>
          <p:cNvSpPr/>
          <p:nvPr/>
        </p:nvSpPr>
        <p:spPr>
          <a:xfrm>
            <a:off x="1746422" y="4650423"/>
            <a:ext cx="8913341" cy="1600438"/>
          </a:xfrm>
          <a:prstGeom prst="rect">
            <a:avLst/>
          </a:prstGeom>
        </p:spPr>
        <p:txBody>
          <a:bodyPr wrap="square">
            <a:spAutoFit/>
          </a:bodyPr>
          <a:lstStyle/>
          <a:p>
            <a:r>
              <a:rPr lang="es-ES" sz="1400" dirty="0" smtClean="0"/>
              <a:t>En el </a:t>
            </a:r>
            <a:r>
              <a:rPr lang="es-ES" sz="1400" dirty="0"/>
              <a:t>consenso de Maastricht </a:t>
            </a:r>
            <a:endParaRPr lang="es-ES" sz="1400" dirty="0" smtClean="0"/>
          </a:p>
          <a:p>
            <a:r>
              <a:rPr lang="es-ES" sz="1400" dirty="0" smtClean="0"/>
              <a:t>se </a:t>
            </a:r>
            <a:r>
              <a:rPr lang="es-ES" sz="1400" dirty="0"/>
              <a:t>consideró que solo algunas</a:t>
            </a:r>
          </a:p>
          <a:p>
            <a:r>
              <a:rPr lang="es-ES" sz="1400" dirty="0"/>
              <a:t>cepas </a:t>
            </a:r>
            <a:r>
              <a:rPr lang="es-ES" sz="1400" dirty="0" smtClean="0"/>
              <a:t>de </a:t>
            </a:r>
            <a:r>
              <a:rPr lang="es-ES" sz="1400" dirty="0"/>
              <a:t>los </a:t>
            </a:r>
            <a:r>
              <a:rPr lang="es-ES" sz="1400" dirty="0" err="1"/>
              <a:t>probióticos</a:t>
            </a:r>
            <a:r>
              <a:rPr lang="es-ES" sz="1400" dirty="0"/>
              <a:t> </a:t>
            </a:r>
            <a:r>
              <a:rPr lang="es-ES" sz="1400" dirty="0" smtClean="0"/>
              <a:t> </a:t>
            </a:r>
            <a:r>
              <a:rPr lang="es-ES" sz="1400" dirty="0"/>
              <a:t>son</a:t>
            </a:r>
          </a:p>
          <a:p>
            <a:r>
              <a:rPr lang="es-ES" sz="1400" dirty="0"/>
              <a:t>útiles para incrementar la eficacia y reducir </a:t>
            </a:r>
            <a:r>
              <a:rPr lang="es-ES" sz="1400" dirty="0" smtClean="0"/>
              <a:t>los </a:t>
            </a:r>
          </a:p>
          <a:p>
            <a:r>
              <a:rPr lang="es-ES" sz="1400" dirty="0" smtClean="0"/>
              <a:t>efectos </a:t>
            </a:r>
            <a:r>
              <a:rPr lang="es-ES" sz="1400" dirty="0"/>
              <a:t>adversos relacionados con los antibióticos (52). </a:t>
            </a:r>
            <a:endParaRPr lang="es-ES" sz="1400" dirty="0" smtClean="0"/>
          </a:p>
          <a:p>
            <a:r>
              <a:rPr lang="es-ES" sz="1400" dirty="0" smtClean="0"/>
              <a:t>Sin embargo</a:t>
            </a:r>
            <a:r>
              <a:rPr lang="es-ES" sz="1400" dirty="0"/>
              <a:t>, ni en el consenso de Toronto ni en la guía española</a:t>
            </a:r>
          </a:p>
          <a:p>
            <a:r>
              <a:rPr lang="es-ES" sz="1400" dirty="0"/>
              <a:t>se recomiendan los </a:t>
            </a:r>
            <a:r>
              <a:rPr lang="es-ES" sz="1400" dirty="0" err="1"/>
              <a:t>probióticos</a:t>
            </a:r>
            <a:r>
              <a:rPr lang="es-ES" sz="1400" dirty="0"/>
              <a:t> (54, 71).</a:t>
            </a:r>
          </a:p>
        </p:txBody>
      </p:sp>
      <p:sp>
        <p:nvSpPr>
          <p:cNvPr id="5" name="Rectángulo redondeado 4"/>
          <p:cNvSpPr/>
          <p:nvPr/>
        </p:nvSpPr>
        <p:spPr>
          <a:xfrm>
            <a:off x="1655805" y="4549439"/>
            <a:ext cx="6606746" cy="185959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Elipse 5"/>
          <p:cNvSpPr/>
          <p:nvPr/>
        </p:nvSpPr>
        <p:spPr>
          <a:xfrm>
            <a:off x="1062681" y="4650423"/>
            <a:ext cx="238897" cy="2346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80749963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317089" y="1368166"/>
            <a:ext cx="1181734" cy="369332"/>
          </a:xfrm>
          <a:prstGeom prst="rect">
            <a:avLst/>
          </a:prstGeom>
        </p:spPr>
        <p:txBody>
          <a:bodyPr wrap="none">
            <a:spAutoFit/>
          </a:bodyPr>
          <a:lstStyle/>
          <a:p>
            <a:r>
              <a:rPr lang="es-ES" dirty="0"/>
              <a:t>Vacunas</a:t>
            </a:r>
          </a:p>
        </p:txBody>
      </p:sp>
      <p:sp>
        <p:nvSpPr>
          <p:cNvPr id="3" name="Rectángulo 2"/>
          <p:cNvSpPr/>
          <p:nvPr/>
        </p:nvSpPr>
        <p:spPr>
          <a:xfrm>
            <a:off x="2092410" y="2395318"/>
            <a:ext cx="7512907" cy="1754326"/>
          </a:xfrm>
          <a:prstGeom prst="rect">
            <a:avLst/>
          </a:prstGeom>
        </p:spPr>
        <p:txBody>
          <a:bodyPr wrap="square">
            <a:spAutoFit/>
          </a:bodyPr>
          <a:lstStyle/>
          <a:p>
            <a:r>
              <a:rPr lang="es-ES" dirty="0"/>
              <a:t>Recientemente, en el primer ensayo clínico</a:t>
            </a:r>
          </a:p>
          <a:p>
            <a:r>
              <a:rPr lang="es-ES" dirty="0"/>
              <a:t>aleatorizado doble ciego se obtuvo eficacia en la </a:t>
            </a:r>
            <a:r>
              <a:rPr lang="es-ES" dirty="0" err="1" smtClean="0"/>
              <a:t>inmunogenicidad</a:t>
            </a:r>
            <a:r>
              <a:rPr lang="es-ES" dirty="0" smtClean="0"/>
              <a:t> en </a:t>
            </a:r>
            <a:r>
              <a:rPr lang="es-ES" dirty="0">
                <a:solidFill>
                  <a:srgbClr val="FFFF00"/>
                </a:solidFill>
              </a:rPr>
              <a:t>el 71 % a 1 </a:t>
            </a:r>
            <a:r>
              <a:rPr lang="es-ES" dirty="0" smtClean="0">
                <a:solidFill>
                  <a:srgbClr val="FFFF00"/>
                </a:solidFill>
              </a:rPr>
              <a:t>año</a:t>
            </a:r>
          </a:p>
          <a:p>
            <a:r>
              <a:rPr lang="es-ES" dirty="0" smtClean="0">
                <a:solidFill>
                  <a:srgbClr val="FFFF00"/>
                </a:solidFill>
              </a:rPr>
              <a:t>y </a:t>
            </a:r>
            <a:r>
              <a:rPr lang="es-ES" dirty="0">
                <a:solidFill>
                  <a:srgbClr val="FFFF00"/>
                </a:solidFill>
              </a:rPr>
              <a:t>55 % a 3 años (96). </a:t>
            </a:r>
            <a:endParaRPr lang="es-ES" dirty="0" smtClean="0">
              <a:solidFill>
                <a:srgbClr val="FFFF00"/>
              </a:solidFill>
            </a:endParaRPr>
          </a:p>
          <a:p>
            <a:endParaRPr lang="es-ES" dirty="0" smtClean="0"/>
          </a:p>
          <a:p>
            <a:r>
              <a:rPr lang="es-ES" dirty="0" smtClean="0"/>
              <a:t>Hasta el </a:t>
            </a:r>
            <a:r>
              <a:rPr lang="es-ES" dirty="0"/>
              <a:t>momento no se dispone de una vacuna definitiva (97).</a:t>
            </a:r>
          </a:p>
        </p:txBody>
      </p:sp>
      <p:sp>
        <p:nvSpPr>
          <p:cNvPr id="4" name="Rectángulo redondeado 3"/>
          <p:cNvSpPr/>
          <p:nvPr/>
        </p:nvSpPr>
        <p:spPr>
          <a:xfrm>
            <a:off x="2092410" y="1136822"/>
            <a:ext cx="1631092" cy="83202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0308354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8081319" y="5951838"/>
            <a:ext cx="2456122" cy="584775"/>
          </a:xfrm>
          <a:prstGeom prst="rect">
            <a:avLst/>
          </a:prstGeom>
          <a:noFill/>
        </p:spPr>
        <p:txBody>
          <a:bodyPr wrap="none" rtlCol="0">
            <a:spAutoFit/>
          </a:bodyPr>
          <a:lstStyle/>
          <a:p>
            <a:r>
              <a:rPr lang="es-ES" sz="3200" i="1" dirty="0" smtClean="0"/>
              <a:t>Gracias !!!!!</a:t>
            </a:r>
            <a:endParaRPr lang="es-ES" sz="3200" i="1" dirty="0"/>
          </a:p>
        </p:txBody>
      </p:sp>
      <p:pic>
        <p:nvPicPr>
          <p:cNvPr id="5" name="Imagen 4"/>
          <p:cNvPicPr>
            <a:picLocks noChangeAspect="1"/>
          </p:cNvPicPr>
          <p:nvPr/>
        </p:nvPicPr>
        <p:blipFill>
          <a:blip r:embed="rId2"/>
          <a:stretch>
            <a:fillRect/>
          </a:stretch>
        </p:blipFill>
        <p:spPr>
          <a:xfrm>
            <a:off x="761681" y="462109"/>
            <a:ext cx="7319638" cy="5489729"/>
          </a:xfrm>
          <a:prstGeom prst="rect">
            <a:avLst/>
          </a:prstGeom>
        </p:spPr>
      </p:pic>
    </p:spTree>
    <p:extLst>
      <p:ext uri="{BB962C8B-B14F-4D97-AF65-F5344CB8AC3E}">
        <p14:creationId xmlns:p14="http://schemas.microsoft.com/office/powerpoint/2010/main" val="39610874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852485" y="1308443"/>
            <a:ext cx="5489003" cy="646331"/>
          </a:xfrm>
          <a:prstGeom prst="rect">
            <a:avLst/>
          </a:prstGeom>
        </p:spPr>
        <p:txBody>
          <a:bodyPr wrap="none">
            <a:spAutoFit/>
          </a:bodyPr>
          <a:lstStyle/>
          <a:p>
            <a:r>
              <a:rPr lang="es-ES" dirty="0" smtClean="0"/>
              <a:t>La infección se propaga en poblaciones</a:t>
            </a:r>
          </a:p>
          <a:p>
            <a:r>
              <a:rPr lang="es-ES" dirty="0" smtClean="0"/>
              <a:t>con precarias condiciones higiénico </a:t>
            </a:r>
            <a:r>
              <a:rPr lang="es-ES" dirty="0"/>
              <a:t>sanitarias </a:t>
            </a:r>
            <a:r>
              <a:rPr lang="es-ES" dirty="0" smtClean="0"/>
              <a:t>.</a:t>
            </a:r>
            <a:endParaRPr lang="es-ES" dirty="0"/>
          </a:p>
        </p:txBody>
      </p:sp>
      <p:sp>
        <p:nvSpPr>
          <p:cNvPr id="4" name="Rectángulo 3"/>
          <p:cNvSpPr/>
          <p:nvPr/>
        </p:nvSpPr>
        <p:spPr>
          <a:xfrm>
            <a:off x="852485" y="2474781"/>
            <a:ext cx="5125121" cy="369332"/>
          </a:xfrm>
          <a:prstGeom prst="rect">
            <a:avLst/>
          </a:prstGeom>
        </p:spPr>
        <p:txBody>
          <a:bodyPr wrap="none">
            <a:spAutoFit/>
          </a:bodyPr>
          <a:lstStyle/>
          <a:p>
            <a:r>
              <a:rPr lang="es-ES" dirty="0"/>
              <a:t>Vías de transmisión : oral – oral,  Fecal – oral.</a:t>
            </a:r>
          </a:p>
        </p:txBody>
      </p:sp>
      <p:pic>
        <p:nvPicPr>
          <p:cNvPr id="5" name="Imagen 4"/>
          <p:cNvPicPr>
            <a:picLocks noChangeAspect="1"/>
          </p:cNvPicPr>
          <p:nvPr/>
        </p:nvPicPr>
        <p:blipFill>
          <a:blip r:embed="rId2"/>
          <a:stretch>
            <a:fillRect/>
          </a:stretch>
        </p:blipFill>
        <p:spPr>
          <a:xfrm>
            <a:off x="7471338" y="3600026"/>
            <a:ext cx="2017951" cy="1639966"/>
          </a:xfrm>
          <a:prstGeom prst="rect">
            <a:avLst/>
          </a:prstGeom>
        </p:spPr>
      </p:pic>
      <p:pic>
        <p:nvPicPr>
          <p:cNvPr id="6" name="Imagen 5"/>
          <p:cNvPicPr>
            <a:picLocks noChangeAspect="1"/>
          </p:cNvPicPr>
          <p:nvPr/>
        </p:nvPicPr>
        <p:blipFill>
          <a:blip r:embed="rId3"/>
          <a:stretch>
            <a:fillRect/>
          </a:stretch>
        </p:blipFill>
        <p:spPr>
          <a:xfrm>
            <a:off x="9744451" y="3587422"/>
            <a:ext cx="2011854" cy="1646063"/>
          </a:xfrm>
          <a:prstGeom prst="rect">
            <a:avLst/>
          </a:prstGeom>
        </p:spPr>
      </p:pic>
      <p:pic>
        <p:nvPicPr>
          <p:cNvPr id="7" name="Imagen 6"/>
          <p:cNvPicPr>
            <a:picLocks noChangeAspect="1"/>
          </p:cNvPicPr>
          <p:nvPr/>
        </p:nvPicPr>
        <p:blipFill>
          <a:blip r:embed="rId4"/>
          <a:stretch>
            <a:fillRect/>
          </a:stretch>
        </p:blipFill>
        <p:spPr>
          <a:xfrm>
            <a:off x="9922560" y="1408670"/>
            <a:ext cx="1524132" cy="1737511"/>
          </a:xfrm>
          <a:prstGeom prst="rect">
            <a:avLst/>
          </a:prstGeom>
        </p:spPr>
      </p:pic>
      <p:pic>
        <p:nvPicPr>
          <p:cNvPr id="8" name="Imagen 7"/>
          <p:cNvPicPr>
            <a:picLocks noChangeAspect="1"/>
          </p:cNvPicPr>
          <p:nvPr/>
        </p:nvPicPr>
        <p:blipFill>
          <a:blip r:embed="rId5"/>
          <a:stretch>
            <a:fillRect/>
          </a:stretch>
        </p:blipFill>
        <p:spPr>
          <a:xfrm>
            <a:off x="1231137" y="3624412"/>
            <a:ext cx="2085013" cy="1652159"/>
          </a:xfrm>
          <a:prstGeom prst="rect">
            <a:avLst/>
          </a:prstGeom>
        </p:spPr>
      </p:pic>
      <p:pic>
        <p:nvPicPr>
          <p:cNvPr id="10" name="Imagen 9"/>
          <p:cNvPicPr>
            <a:picLocks noChangeAspect="1"/>
          </p:cNvPicPr>
          <p:nvPr/>
        </p:nvPicPr>
        <p:blipFill>
          <a:blip r:embed="rId6"/>
          <a:stretch>
            <a:fillRect/>
          </a:stretch>
        </p:blipFill>
        <p:spPr>
          <a:xfrm>
            <a:off x="3550128" y="3624412"/>
            <a:ext cx="1170533" cy="1700931"/>
          </a:xfrm>
          <a:prstGeom prst="rect">
            <a:avLst/>
          </a:prstGeom>
        </p:spPr>
      </p:pic>
      <p:pic>
        <p:nvPicPr>
          <p:cNvPr id="11" name="Imagen 10"/>
          <p:cNvPicPr>
            <a:picLocks noChangeAspect="1"/>
          </p:cNvPicPr>
          <p:nvPr/>
        </p:nvPicPr>
        <p:blipFill>
          <a:blip r:embed="rId7"/>
          <a:stretch>
            <a:fillRect/>
          </a:stretch>
        </p:blipFill>
        <p:spPr>
          <a:xfrm>
            <a:off x="4954639" y="3624412"/>
            <a:ext cx="2164268" cy="1615580"/>
          </a:xfrm>
          <a:prstGeom prst="rect">
            <a:avLst/>
          </a:prstGeom>
        </p:spPr>
      </p:pic>
      <p:pic>
        <p:nvPicPr>
          <p:cNvPr id="12" name="Imagen 11"/>
          <p:cNvPicPr>
            <a:picLocks noChangeAspect="1"/>
          </p:cNvPicPr>
          <p:nvPr/>
        </p:nvPicPr>
        <p:blipFill>
          <a:blip r:embed="rId8"/>
          <a:stretch>
            <a:fillRect/>
          </a:stretch>
        </p:blipFill>
        <p:spPr>
          <a:xfrm>
            <a:off x="6787025" y="934129"/>
            <a:ext cx="2597121" cy="1725318"/>
          </a:xfrm>
          <a:prstGeom prst="rect">
            <a:avLst/>
          </a:prstGeom>
        </p:spPr>
      </p:pic>
      <p:sp>
        <p:nvSpPr>
          <p:cNvPr id="3" name="Elipse 2"/>
          <p:cNvSpPr/>
          <p:nvPr/>
        </p:nvSpPr>
        <p:spPr>
          <a:xfrm>
            <a:off x="486032" y="1408670"/>
            <a:ext cx="140044" cy="1482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Elipse 8"/>
          <p:cNvSpPr/>
          <p:nvPr/>
        </p:nvSpPr>
        <p:spPr>
          <a:xfrm>
            <a:off x="455590" y="2568829"/>
            <a:ext cx="195198" cy="1846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CuadroTexto 12"/>
          <p:cNvSpPr txBox="1"/>
          <p:nvPr/>
        </p:nvSpPr>
        <p:spPr>
          <a:xfrm>
            <a:off x="1808343" y="3124934"/>
            <a:ext cx="5091458" cy="369332"/>
          </a:xfrm>
          <a:prstGeom prst="rect">
            <a:avLst/>
          </a:prstGeom>
          <a:noFill/>
        </p:spPr>
        <p:txBody>
          <a:bodyPr wrap="none" rtlCol="0">
            <a:spAutoFit/>
          </a:bodyPr>
          <a:lstStyle/>
          <a:p>
            <a:r>
              <a:rPr lang="es-ES" dirty="0" smtClean="0"/>
              <a:t>Agua : Vehículo de transmisión importante  </a:t>
            </a:r>
            <a:endParaRPr lang="es-ES" dirty="0"/>
          </a:p>
        </p:txBody>
      </p:sp>
    </p:spTree>
    <p:extLst>
      <p:ext uri="{BB962C8B-B14F-4D97-AF65-F5344CB8AC3E}">
        <p14:creationId xmlns:p14="http://schemas.microsoft.com/office/powerpoint/2010/main" val="391107363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667015" y="1136584"/>
            <a:ext cx="9201915" cy="1200329"/>
          </a:xfrm>
          <a:prstGeom prst="rect">
            <a:avLst/>
          </a:prstGeom>
        </p:spPr>
        <p:txBody>
          <a:bodyPr wrap="square">
            <a:spAutoFit/>
          </a:bodyPr>
          <a:lstStyle/>
          <a:p>
            <a:r>
              <a:rPr lang="es-ES" sz="2400" dirty="0">
                <a:solidFill>
                  <a:srgbClr val="FFFF00"/>
                </a:solidFill>
              </a:rPr>
              <a:t>En 1994 la Organización </a:t>
            </a:r>
            <a:r>
              <a:rPr lang="es-ES" sz="2400" dirty="0" smtClean="0">
                <a:solidFill>
                  <a:srgbClr val="FFFF00"/>
                </a:solidFill>
              </a:rPr>
              <a:t>Mundial de </a:t>
            </a:r>
            <a:r>
              <a:rPr lang="es-ES" sz="2400" dirty="0">
                <a:solidFill>
                  <a:srgbClr val="FFFF00"/>
                </a:solidFill>
              </a:rPr>
              <a:t>la Salud (OMS</a:t>
            </a:r>
            <a:r>
              <a:rPr lang="es-ES" sz="2400" dirty="0" smtClean="0">
                <a:solidFill>
                  <a:srgbClr val="FFFF00"/>
                </a:solidFill>
              </a:rPr>
              <a:t>)</a:t>
            </a:r>
          </a:p>
          <a:p>
            <a:r>
              <a:rPr lang="es-ES" sz="2400" dirty="0" smtClean="0">
                <a:solidFill>
                  <a:srgbClr val="FFFF00"/>
                </a:solidFill>
              </a:rPr>
              <a:t>clasificó al </a:t>
            </a:r>
            <a:r>
              <a:rPr lang="es-ES" sz="2400" dirty="0">
                <a:solidFill>
                  <a:srgbClr val="FFFF00"/>
                </a:solidFill>
              </a:rPr>
              <a:t>H. pylori </a:t>
            </a:r>
            <a:r>
              <a:rPr lang="es-ES" sz="2400" dirty="0" smtClean="0">
                <a:solidFill>
                  <a:srgbClr val="FFFF00"/>
                </a:solidFill>
              </a:rPr>
              <a:t> como </a:t>
            </a:r>
            <a:r>
              <a:rPr lang="es-ES" sz="2400" dirty="0">
                <a:solidFill>
                  <a:srgbClr val="FFFF00"/>
                </a:solidFill>
              </a:rPr>
              <a:t>un carcinógeno</a:t>
            </a:r>
          </a:p>
          <a:p>
            <a:r>
              <a:rPr lang="es-ES" sz="2400" dirty="0">
                <a:solidFill>
                  <a:srgbClr val="FFFF00"/>
                </a:solidFill>
              </a:rPr>
              <a:t>tipo I </a:t>
            </a:r>
            <a:r>
              <a:rPr lang="es-ES" sz="2400" dirty="0" smtClean="0">
                <a:solidFill>
                  <a:srgbClr val="FFFF00"/>
                </a:solidFill>
              </a:rPr>
              <a:t>(</a:t>
            </a:r>
            <a:r>
              <a:rPr lang="es-ES" sz="2400" dirty="0">
                <a:solidFill>
                  <a:srgbClr val="FFFF00"/>
                </a:solidFill>
              </a:rPr>
              <a:t>17).</a:t>
            </a:r>
          </a:p>
        </p:txBody>
      </p:sp>
      <p:pic>
        <p:nvPicPr>
          <p:cNvPr id="2" name="Imagen 1"/>
          <p:cNvPicPr>
            <a:picLocks noChangeAspect="1"/>
          </p:cNvPicPr>
          <p:nvPr/>
        </p:nvPicPr>
        <p:blipFill>
          <a:blip r:embed="rId2"/>
          <a:stretch>
            <a:fillRect/>
          </a:stretch>
        </p:blipFill>
        <p:spPr>
          <a:xfrm>
            <a:off x="783510" y="2458994"/>
            <a:ext cx="5345442" cy="3006811"/>
          </a:xfrm>
          <a:prstGeom prst="rect">
            <a:avLst/>
          </a:prstGeom>
        </p:spPr>
      </p:pic>
      <p:pic>
        <p:nvPicPr>
          <p:cNvPr id="3" name="Imagen 2"/>
          <p:cNvPicPr>
            <a:picLocks noChangeAspect="1"/>
          </p:cNvPicPr>
          <p:nvPr/>
        </p:nvPicPr>
        <p:blipFill>
          <a:blip r:embed="rId3"/>
          <a:stretch>
            <a:fillRect/>
          </a:stretch>
        </p:blipFill>
        <p:spPr>
          <a:xfrm>
            <a:off x="6356778" y="2458993"/>
            <a:ext cx="4813729" cy="3023115"/>
          </a:xfrm>
          <a:prstGeom prst="rect">
            <a:avLst/>
          </a:prstGeom>
        </p:spPr>
      </p:pic>
      <p:sp>
        <p:nvSpPr>
          <p:cNvPr id="5" name="Rectángulo redondeado 4"/>
          <p:cNvSpPr/>
          <p:nvPr/>
        </p:nvSpPr>
        <p:spPr>
          <a:xfrm>
            <a:off x="6285470" y="2336913"/>
            <a:ext cx="1029730" cy="334719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Rectángulo redondeado 5"/>
          <p:cNvSpPr/>
          <p:nvPr/>
        </p:nvSpPr>
        <p:spPr>
          <a:xfrm>
            <a:off x="4085968" y="2529016"/>
            <a:ext cx="2042984" cy="196060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65963476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docProps/app.xml><?xml version="1.0" encoding="utf-8"?>
<Properties xmlns="http://schemas.openxmlformats.org/officeDocument/2006/extended-properties" xmlns:vt="http://schemas.openxmlformats.org/officeDocument/2006/docPropsVTypes">
  <Template>Ion</Template>
  <TotalTime>2482</TotalTime>
  <Words>5419</Words>
  <Application>Microsoft Office PowerPoint</Application>
  <PresentationFormat>Panorámica</PresentationFormat>
  <Paragraphs>756</Paragraphs>
  <Slides>74</Slides>
  <Notes>0</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74</vt:i4>
      </vt:variant>
    </vt:vector>
  </HeadingPairs>
  <TitlesOfParts>
    <vt:vector size="82" baseType="lpstr">
      <vt:lpstr>Arial</vt:lpstr>
      <vt:lpstr>Arial-BoldMT</vt:lpstr>
      <vt:lpstr>ArialMT</vt:lpstr>
      <vt:lpstr>Century Gothic</vt:lpstr>
      <vt:lpstr>Times New Roman</vt:lpstr>
      <vt:lpstr>Wingdings</vt:lpstr>
      <vt:lpstr>Wingdings 3</vt:lpstr>
      <vt:lpstr>Ion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Oscar Bedini</dc:creator>
  <cp:lastModifiedBy>Oscar Bedini</cp:lastModifiedBy>
  <cp:revision>180</cp:revision>
  <dcterms:created xsi:type="dcterms:W3CDTF">2022-10-22T16:33:57Z</dcterms:created>
  <dcterms:modified xsi:type="dcterms:W3CDTF">2022-11-29T17:02:10Z</dcterms:modified>
</cp:coreProperties>
</file>